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B0_EA824F22.xml" ContentType="application/vnd.ms-powerpoint.comments+xml"/>
  <Override PartName="/ppt/notesSlides/notesSlide15.xml" ContentType="application/vnd.openxmlformats-officedocument.presentationml.notesSlide+xml"/>
  <Override PartName="/ppt/comments/modernComment_1B1_72EBAFA5.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B6_472D6ED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AC_3A8DEF7C.xml" ContentType="application/vnd.ms-powerpoint.comments+xml"/>
  <Override PartName="/ppt/notesSlides/notesSlide37.xml" ContentType="application/vnd.openxmlformats-officedocument.presentationml.notesSlide+xml"/>
  <Override PartName="/ppt/comments/modernComment_1BB_D71423DE.xml" ContentType="application/vnd.ms-powerpoint.comments+xml"/>
  <Override PartName="/ppt/comments/modernComment_115_E43558C4.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3" r:id="rId4"/>
  </p:sldMasterIdLst>
  <p:notesMasterIdLst>
    <p:notesMasterId r:id="rId62"/>
  </p:notesMasterIdLst>
  <p:sldIdLst>
    <p:sldId id="259" r:id="rId5"/>
    <p:sldId id="415" r:id="rId6"/>
    <p:sldId id="418" r:id="rId7"/>
    <p:sldId id="419" r:id="rId8"/>
    <p:sldId id="420" r:id="rId9"/>
    <p:sldId id="454" r:id="rId10"/>
    <p:sldId id="455" r:id="rId11"/>
    <p:sldId id="424" r:id="rId12"/>
    <p:sldId id="425" r:id="rId13"/>
    <p:sldId id="426" r:id="rId14"/>
    <p:sldId id="427" r:id="rId15"/>
    <p:sldId id="456" r:id="rId16"/>
    <p:sldId id="431" r:id="rId17"/>
    <p:sldId id="432" r:id="rId18"/>
    <p:sldId id="433" r:id="rId19"/>
    <p:sldId id="434" r:id="rId20"/>
    <p:sldId id="408" r:id="rId21"/>
    <p:sldId id="437" r:id="rId22"/>
    <p:sldId id="435" r:id="rId23"/>
    <p:sldId id="436" r:id="rId24"/>
    <p:sldId id="416" r:id="rId25"/>
    <p:sldId id="460" r:id="rId26"/>
    <p:sldId id="438" r:id="rId27"/>
    <p:sldId id="479" r:id="rId28"/>
    <p:sldId id="483" r:id="rId29"/>
    <p:sldId id="462" r:id="rId30"/>
    <p:sldId id="473" r:id="rId31"/>
    <p:sldId id="474" r:id="rId32"/>
    <p:sldId id="485" r:id="rId33"/>
    <p:sldId id="463" r:id="rId34"/>
    <p:sldId id="475" r:id="rId35"/>
    <p:sldId id="486" r:id="rId36"/>
    <p:sldId id="417" r:id="rId37"/>
    <p:sldId id="260" r:id="rId38"/>
    <p:sldId id="449" r:id="rId39"/>
    <p:sldId id="480" r:id="rId40"/>
    <p:sldId id="414" r:id="rId41"/>
    <p:sldId id="428" r:id="rId42"/>
    <p:sldId id="459" r:id="rId43"/>
    <p:sldId id="444" r:id="rId44"/>
    <p:sldId id="457" r:id="rId45"/>
    <p:sldId id="443" r:id="rId46"/>
    <p:sldId id="277" r:id="rId47"/>
    <p:sldId id="471" r:id="rId48"/>
    <p:sldId id="472" r:id="rId49"/>
    <p:sldId id="466" r:id="rId50"/>
    <p:sldId id="465" r:id="rId51"/>
    <p:sldId id="476" r:id="rId52"/>
    <p:sldId id="477" r:id="rId53"/>
    <p:sldId id="478" r:id="rId54"/>
    <p:sldId id="481" r:id="rId55"/>
    <p:sldId id="482" r:id="rId56"/>
    <p:sldId id="484" r:id="rId57"/>
    <p:sldId id="489" r:id="rId58"/>
    <p:sldId id="490" r:id="rId59"/>
    <p:sldId id="491" r:id="rId60"/>
    <p:sldId id="488" r:id="rId61"/>
  </p:sldIdLst>
  <p:sldSz cx="12192000" cy="6858000"/>
  <p:notesSz cx="6858000" cy="9144000"/>
  <p:embeddedFontLst>
    <p:embeddedFont>
      <p:font typeface="a Astro Space" panose="02000503000000000000" charset="0"/>
      <p:regular r:id="rId63"/>
    </p:embeddedFont>
    <p:embeddedFont>
      <p:font typeface="Astro Space" panose="02000503000000000000" charset="0"/>
      <p:regular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mbria Math" panose="02040503050406030204" pitchFamily="18"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33C129-5870-1F06-4AEA-F4BF9295EDF4}" name="Chieri Kamada" initials="CK" userId="S::chka4877@colorado.edu::054551e6-6165-4485-a27d-32755349f961" providerId="AD"/>
  <p188:author id="{47E3D657-26CC-5C05-A11C-F381B47D8711}" name="Tycho Laursen Cinquini" initials="TC" userId="S::tyci1554@colorado.edu::6a4ab619-d27e-4496-977c-17c2c91efd3f" providerId="AD"/>
  <p188:author id="{11E23C6E-5AE5-A907-1C56-FB752A841507}" name="Riana Gagnon" initials="RG" userId="S::riga4329@colorado.edu::d763289d-f627-4e86-ace2-3887c1098a65" providerId="AD"/>
  <p188:author id="{97F47CA4-12FF-4248-155F-240761F0D20B}" name="Rishi U Mayekar" initials="RM" userId="S::rima0630@colorado.edu::8d69a7ff-3159-4a75-bd92-8d083153c6ac" providerId="AD"/>
  <p188:author id="{4361A6D6-B3C6-6243-1B2D-46DEB0A48320}" name="Tycho Cinquini" initials="TC" userId="be77a8a7b2b08938" providerId="Windows Live"/>
  <p188:author id="{F4AD4CE6-55FF-3A65-1E67-4F210FDD3781}" name="Riana Gagnon" initials="RG" userId="Riana Gagn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AFC"/>
    <a:srgbClr val="FF9999"/>
    <a:srgbClr val="FFFFCC"/>
    <a:srgbClr val="FFFF99"/>
    <a:srgbClr val="501B63"/>
    <a:srgbClr val="000205"/>
    <a:srgbClr val="BFBFBF"/>
    <a:srgbClr val="E7E7E7"/>
    <a:srgbClr val="1C5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FA649-3DA0-41E6-B63F-60C44592CADA}" v="12" dt="2023-02-27T01:05:06.219"/>
    <p1510:client id="{203A8A6B-86C4-BA4B-B6D9-5DA54278694B}" v="198" dt="2023-02-27T01:53:19.578"/>
    <p1510:client id="{221365AE-57DB-48DB-B215-AA04C26F3111}" v="23" dt="2023-02-27T00:38:54.372"/>
    <p1510:client id="{2A7CCDAA-A92D-C343-947D-FAC92675FCB0}" v="1188" dt="2023-02-27T02:40:05.294"/>
    <p1510:client id="{63E25612-9509-43DA-A448-FB4177CD26D5}" v="2186" dt="2023-02-27T06:50:29.517"/>
    <p1510:client id="{7E65469A-39FC-416F-83A4-A16CFC611519}" v="4549" dt="2023-02-27T06:00:22.085"/>
    <p1510:client id="{AD11BBE4-FD49-4591-9A65-C3A58D0C9A7F}" v="1190" dt="2023-02-26T21:03:15.974"/>
    <p1510:client id="{AEE2014F-0F67-43D0-8F8E-17676D345294}" v="3121" dt="2023-02-27T04:53:17.589"/>
    <p1510:client id="{B9105A7B-9A08-96DB-E47C-F5F3D226A8DD}" v="225" dt="2023-02-27T06:44:50.704"/>
    <p1510:client id="{FC98DB06-1490-423B-B9AD-61BA06D67102}" v="1" dt="2023-02-27T00:33:48.7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115_E43558C4.xml><?xml version="1.0" encoding="utf-8"?>
<p188:cmLst xmlns:a="http://schemas.openxmlformats.org/drawingml/2006/main" xmlns:r="http://schemas.openxmlformats.org/officeDocument/2006/relationships" xmlns:p188="http://schemas.microsoft.com/office/powerpoint/2018/8/main">
  <p188:cm id="{A525B5BF-44A3-4A48-8EEE-8A96997801C3}" authorId="{11E23C6E-5AE5-A907-1C56-FB752A841507}" status="resolved" created="2023-02-20T19:19:31.122" complete="100000">
    <pc:sldMkLst xmlns:pc="http://schemas.microsoft.com/office/powerpoint/2013/main/command">
      <pc:docMk/>
      <pc:sldMk cId="3828701380" sldId="277"/>
    </pc:sldMkLst>
    <p188:txBody>
      <a:bodyPr/>
      <a:lstStyle/>
      <a:p>
        <a:r>
          <a:rPr lang="en-US"/>
          <a:t>Totals by subsystem</a:t>
        </a:r>
      </a:p>
    </p188:txBody>
  </p188:cm>
  <p188:cm id="{8D34827E-1804-401D-AFBE-BBC356E2ABCE}" authorId="{11E23C6E-5AE5-A907-1C56-FB752A841507}" status="resolved" created="2023-02-20T19:20:54.648" complete="100000">
    <pc:sldMkLst xmlns:pc="http://schemas.microsoft.com/office/powerpoint/2013/main/command">
      <pc:docMk/>
      <pc:sldMk cId="3828701380" sldId="277"/>
    </pc:sldMkLst>
    <p188:txBody>
      <a:bodyPr/>
      <a:lstStyle/>
      <a:p>
        <a:r>
          <a:rPr lang="en-US"/>
          <a:t>Add ordered on, received, and tested dates, planned testing</a:t>
        </a:r>
      </a:p>
    </p188:txBody>
  </p188:cm>
</p188:cmLst>
</file>

<file path=ppt/comments/modernComment_1AC_3A8DEF7C.xml><?xml version="1.0" encoding="utf-8"?>
<p188:cmLst xmlns:a="http://schemas.openxmlformats.org/drawingml/2006/main" xmlns:r="http://schemas.openxmlformats.org/officeDocument/2006/relationships" xmlns:p188="http://schemas.microsoft.com/office/powerpoint/2018/8/main">
  <p188:cm id="{19C9F93A-9C6A-4569-A64A-D79FA0D55290}" authorId="{4361A6D6-B3C6-6243-1B2D-46DEB0A48320}" created="2023-02-22T06:33:44.707">
    <ac:txMkLst xmlns:ac="http://schemas.microsoft.com/office/drawing/2013/main/command">
      <pc:docMk xmlns:pc="http://schemas.microsoft.com/office/powerpoint/2013/main/command"/>
      <pc:sldMk xmlns:pc="http://schemas.microsoft.com/office/powerpoint/2013/main/command" cId="982380412" sldId="428"/>
      <ac:spMk id="3" creationId="{CB571401-8D46-3D74-A7FA-716A030C7B8D}"/>
      <ac:txMk cp="0" len="150">
        <ac:context len="400" hash="4105199686"/>
      </ac:txMk>
    </ac:txMkLst>
    <p188:pos x="9754700" y="301253"/>
    <p188:replyLst>
      <p188:reply id="{16D17835-BC86-4F84-A5A2-8E43077AD6CB}" authorId="{11E23C6E-5AE5-A907-1C56-FB752A841507}" created="2023-02-25T18:13:04.775">
        <p188:txBody>
          <a:bodyPr/>
          <a:lstStyle/>
          <a:p>
            <a:r>
              <a:rPr lang="en-US"/>
              <a:t>agree</a:t>
            </a:r>
          </a:p>
        </p188:txBody>
      </p188:reply>
    </p188:replyLst>
    <p188:txBody>
      <a:bodyPr/>
      <a:lstStyle/>
      <a:p>
        <a:r>
          <a:rPr lang="en-US"/>
          <a:t>This seems kind of redundant?</a:t>
        </a:r>
      </a:p>
    </p188:txBody>
  </p188:cm>
</p188:cmLst>
</file>

<file path=ppt/comments/modernComment_1B0_EA824F22.xml><?xml version="1.0" encoding="utf-8"?>
<p188:cmLst xmlns:a="http://schemas.openxmlformats.org/drawingml/2006/main" xmlns:r="http://schemas.openxmlformats.org/officeDocument/2006/relationships" xmlns:p188="http://schemas.microsoft.com/office/powerpoint/2018/8/main">
  <p188:cm id="{58813AE6-B676-49C7-85E4-69F4A12172C1}" authorId="{4361A6D6-B3C6-6243-1B2D-46DEB0A48320}" created="2023-02-22T07:51:08.282">
    <pc:sldMkLst xmlns:pc="http://schemas.microsoft.com/office/powerpoint/2013/main/command">
      <pc:docMk/>
      <pc:sldMk cId="3934408482" sldId="432"/>
    </pc:sldMkLst>
    <p188:txBody>
      <a:bodyPr/>
      <a:lstStyle/>
      <a:p>
        <a:r>
          <a:rPr lang="en-US"/>
          <a:t>Riana's Comment: Add pictures of what we've done</a:t>
        </a:r>
      </a:p>
    </p188:txBody>
  </p188:cm>
  <p188:cm id="{883C9B0B-40CE-4A7D-A801-72C9A137DAA1}" authorId="{4361A6D6-B3C6-6243-1B2D-46DEB0A48320}" created="2023-02-22T08:16:43.902">
    <pc:sldMkLst xmlns:pc="http://schemas.microsoft.com/office/powerpoint/2013/main/command">
      <pc:docMk/>
      <pc:sldMk cId="3934408482" sldId="432"/>
    </pc:sldMkLst>
    <p188:txBody>
      <a:bodyPr/>
      <a:lstStyle/>
      <a:p>
        <a:r>
          <a:rPr lang="en-US"/>
          <a:t>Change "Antenna" to be "Tranceiver"</a:t>
        </a:r>
      </a:p>
    </p188:txBody>
  </p188:cm>
</p188:cmLst>
</file>

<file path=ppt/comments/modernComment_1B1_72EBAFA5.xml><?xml version="1.0" encoding="utf-8"?>
<p188:cmLst xmlns:a="http://schemas.openxmlformats.org/drawingml/2006/main" xmlns:r="http://schemas.openxmlformats.org/officeDocument/2006/relationships" xmlns:p188="http://schemas.microsoft.com/office/powerpoint/2018/8/main">
  <p188:cm id="{6910AFB6-74AE-46A2-80F1-7ECF27F67BC5}" authorId="{4361A6D6-B3C6-6243-1B2D-46DEB0A48320}" created="2023-02-22T07:51:23.620">
    <pc:sldMkLst xmlns:pc="http://schemas.microsoft.com/office/powerpoint/2013/main/command">
      <pc:docMk/>
      <pc:sldMk cId="1928048549" sldId="433"/>
    </pc:sldMkLst>
    <p188:txBody>
      <a:bodyPr/>
      <a:lstStyle/>
      <a:p>
        <a:r>
          <a:rPr lang="en-US"/>
          <a:t>Riana's Comment: Call to specific pieces of hardware in picutre</a:t>
        </a:r>
      </a:p>
    </p188:txBody>
  </p188:cm>
  <p188:cm id="{7CEC6A06-5FBB-4FB5-A5EB-641C65907BA3}" authorId="{4361A6D6-B3C6-6243-1B2D-46DEB0A48320}" created="2023-02-22T08:16:47.499">
    <pc:sldMkLst xmlns:pc="http://schemas.microsoft.com/office/powerpoint/2013/main/command">
      <pc:docMk/>
      <pc:sldMk cId="1928048549" sldId="433"/>
    </pc:sldMkLst>
    <p188:txBody>
      <a:bodyPr/>
      <a:lstStyle/>
      <a:p>
        <a:r>
          <a:rPr lang="en-US"/>
          <a:t>Change "Antenna" to be "Tranceiver"</a:t>
        </a:r>
      </a:p>
    </p188:txBody>
  </p188:cm>
</p188:cmLst>
</file>

<file path=ppt/comments/modernComment_1B6_472D6EDB.xml><?xml version="1.0" encoding="utf-8"?>
<p188:cmLst xmlns:a="http://schemas.openxmlformats.org/drawingml/2006/main" xmlns:r="http://schemas.openxmlformats.org/officeDocument/2006/relationships" xmlns:p188="http://schemas.microsoft.com/office/powerpoint/2018/8/main">
  <p188:cm id="{4C7931A2-F3DC-4346-987F-559879B0A8CC}" authorId="{11E23C6E-5AE5-A907-1C56-FB752A841507}" created="2023-02-20T19:01:18.438">
    <pc:sldMkLst xmlns:pc="http://schemas.microsoft.com/office/powerpoint/2013/main/command">
      <pc:docMk/>
      <pc:sldMk cId="1194159835" sldId="426"/>
    </pc:sldMkLst>
    <p188:txBody>
      <a:bodyPr/>
      <a:lstStyle/>
      <a:p>
        <a:r>
          <a:rPr lang="en-US"/>
          <a:t>Add which components have been unit tested</a:t>
        </a:r>
      </a:p>
    </p188:txBody>
  </p188:cm>
  <p188:cm id="{CAC1E80E-4BC5-4398-9C5A-1C4958B7A3FB}" authorId="{11E23C6E-5AE5-A907-1C56-FB752A841507}" created="2023-02-20T19:02:06.669">
    <pc:sldMkLst xmlns:pc="http://schemas.microsoft.com/office/powerpoint/2013/main/command">
      <pc:docMk/>
      <pc:sldMk cId="1194159835" sldId="426"/>
    </pc:sldMkLst>
    <p188:txBody>
      <a:bodyPr/>
      <a:lstStyle/>
      <a:p>
        <a:r>
          <a:rPr lang="en-US"/>
          <a:t>Add measurement marker to receivers</a:t>
        </a:r>
      </a:p>
    </p188:txBody>
  </p188:cm>
  <p188:cm id="{D0364ABC-A4E7-42AE-A2DD-6AC45CAD5081}" authorId="{47E3D657-26CC-5C05-A11C-F381B47D8711}" created="2023-02-22T18:16:12.484">
    <ac:deMkLst xmlns:ac="http://schemas.microsoft.com/office/drawing/2013/main/command">
      <pc:docMk xmlns:pc="http://schemas.microsoft.com/office/powerpoint/2013/main/command"/>
      <pc:sldMk xmlns:pc="http://schemas.microsoft.com/office/powerpoint/2013/main/command" cId="1194159835" sldId="438"/>
      <ac:spMk id="5" creationId="{F57AE7CB-FD27-E3DF-B405-FF31B5B3EA9E}"/>
    </ac:deMkLst>
    <p188:txBody>
      <a:bodyPr/>
      <a:lstStyle/>
      <a:p>
        <a:r>
          <a:rPr lang="en-US"/>
          <a:t>Talk about procedure/testing steps here and include slides in appendix</a:t>
        </a:r>
      </a:p>
    </p188:txBody>
  </p188:cm>
</p188:cmLst>
</file>

<file path=ppt/comments/modernComment_1BB_D71423DE.xml><?xml version="1.0" encoding="utf-8"?>
<p188:cmLst xmlns:a="http://schemas.openxmlformats.org/drawingml/2006/main" xmlns:r="http://schemas.openxmlformats.org/officeDocument/2006/relationships" xmlns:p188="http://schemas.microsoft.com/office/powerpoint/2018/8/main">
  <p188:cm id="{F008B949-91EA-4914-968D-F7FACCE121FD}" authorId="{11E23C6E-5AE5-A907-1C56-FB752A841507}" created="2023-02-20T18:55:09.266">
    <pc:sldMkLst xmlns:pc="http://schemas.microsoft.com/office/powerpoint/2013/main/command">
      <pc:docMk/>
      <pc:sldMk cId="3608421342" sldId="425"/>
    </pc:sldMkLst>
    <p188:txBody>
      <a:bodyPr/>
      <a:lstStyle/>
      <a:p>
        <a:r>
          <a:rPr lang="en-US"/>
          <a:t>Unit tests and pictures in backup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B3372-DDB9-4932-86C3-5C1B6CEBD09A}" type="datetimeFigureOut">
              <a:rPr lang="en-US" smtClean="0"/>
              <a:t>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444BD-8BB9-464E-ABCA-B7061691FA13}" type="slidenum">
              <a:rPr lang="en-US" smtClean="0"/>
              <a:t>‹#›</a:t>
            </a:fld>
            <a:endParaRPr lang="en-US"/>
          </a:p>
        </p:txBody>
      </p:sp>
    </p:spTree>
    <p:extLst>
      <p:ext uri="{BB962C8B-B14F-4D97-AF65-F5344CB8AC3E}">
        <p14:creationId xmlns:p14="http://schemas.microsoft.com/office/powerpoint/2010/main" val="30753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Chieri</a:t>
            </a:r>
          </a:p>
        </p:txBody>
      </p:sp>
      <p:sp>
        <p:nvSpPr>
          <p:cNvPr id="4" name="Slide Number Placeholder 3"/>
          <p:cNvSpPr>
            <a:spLocks noGrp="1"/>
          </p:cNvSpPr>
          <p:nvPr>
            <p:ph type="sldNum" sz="quarter" idx="5"/>
          </p:nvPr>
        </p:nvSpPr>
        <p:spPr/>
        <p:txBody>
          <a:bodyPr/>
          <a:lstStyle/>
          <a:p>
            <a:fld id="{489444BD-8BB9-464E-ABCA-B7061691FA13}" type="slidenum">
              <a:rPr lang="en-US" smtClean="0"/>
              <a:t>1</a:t>
            </a:fld>
            <a:endParaRPr lang="en-US"/>
          </a:p>
        </p:txBody>
      </p:sp>
    </p:spTree>
    <p:extLst>
      <p:ext uri="{BB962C8B-B14F-4D97-AF65-F5344CB8AC3E}">
        <p14:creationId xmlns:p14="http://schemas.microsoft.com/office/powerpoint/2010/main" val="193442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a:t>
            </a:r>
          </a:p>
        </p:txBody>
      </p:sp>
      <p:sp>
        <p:nvSpPr>
          <p:cNvPr id="4" name="Slide Number Placeholder 3"/>
          <p:cNvSpPr>
            <a:spLocks noGrp="1"/>
          </p:cNvSpPr>
          <p:nvPr>
            <p:ph type="sldNum" sz="quarter" idx="5"/>
          </p:nvPr>
        </p:nvSpPr>
        <p:spPr/>
        <p:txBody>
          <a:bodyPr/>
          <a:lstStyle/>
          <a:p>
            <a:fld id="{489444BD-8BB9-464E-ABCA-B7061691FA13}" type="slidenum">
              <a:rPr lang="en-US" smtClean="0"/>
              <a:t>10</a:t>
            </a:fld>
            <a:endParaRPr lang="en-US"/>
          </a:p>
        </p:txBody>
      </p:sp>
    </p:spTree>
    <p:extLst>
      <p:ext uri="{BB962C8B-B14F-4D97-AF65-F5344CB8AC3E}">
        <p14:creationId xmlns:p14="http://schemas.microsoft.com/office/powerpoint/2010/main" val="28759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a:t>
            </a:r>
          </a:p>
          <a:p>
            <a:r>
              <a:rPr lang="en-US"/>
              <a:t>Mention table of original requirements in appendix</a:t>
            </a:r>
          </a:p>
        </p:txBody>
      </p:sp>
      <p:sp>
        <p:nvSpPr>
          <p:cNvPr id="4" name="Slide Number Placeholder 3"/>
          <p:cNvSpPr>
            <a:spLocks noGrp="1"/>
          </p:cNvSpPr>
          <p:nvPr>
            <p:ph type="sldNum" sz="quarter" idx="5"/>
          </p:nvPr>
        </p:nvSpPr>
        <p:spPr/>
        <p:txBody>
          <a:bodyPr/>
          <a:lstStyle/>
          <a:p>
            <a:fld id="{489444BD-8BB9-464E-ABCA-B7061691FA13}" type="slidenum">
              <a:rPr lang="en-US" smtClean="0"/>
              <a:t>11</a:t>
            </a:fld>
            <a:endParaRPr lang="en-US"/>
          </a:p>
        </p:txBody>
      </p:sp>
    </p:spTree>
    <p:extLst>
      <p:ext uri="{BB962C8B-B14F-4D97-AF65-F5344CB8AC3E}">
        <p14:creationId xmlns:p14="http://schemas.microsoft.com/office/powerpoint/2010/main" val="272681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a:t>
            </a:r>
          </a:p>
        </p:txBody>
      </p:sp>
      <p:sp>
        <p:nvSpPr>
          <p:cNvPr id="4" name="Slide Number Placeholder 3"/>
          <p:cNvSpPr>
            <a:spLocks noGrp="1"/>
          </p:cNvSpPr>
          <p:nvPr>
            <p:ph type="sldNum" sz="quarter" idx="5"/>
          </p:nvPr>
        </p:nvSpPr>
        <p:spPr/>
        <p:txBody>
          <a:bodyPr/>
          <a:lstStyle/>
          <a:p>
            <a:fld id="{489444BD-8BB9-464E-ABCA-B7061691FA13}" type="slidenum">
              <a:rPr lang="en-US" smtClean="0"/>
              <a:t>12</a:t>
            </a:fld>
            <a:endParaRPr lang="en-US"/>
          </a:p>
        </p:txBody>
      </p:sp>
    </p:spTree>
    <p:extLst>
      <p:ext uri="{BB962C8B-B14F-4D97-AF65-F5344CB8AC3E}">
        <p14:creationId xmlns:p14="http://schemas.microsoft.com/office/powerpoint/2010/main" val="2446680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 – General FBD of how our whole system is going to work. 4 transmitters is the minimum number of transmitters we could have and may go up to 8 to mimic our system . We purchased 2 extras to be safe. Receiver will receive position and time data from the transmitters while both components are receiving truth data from GPS. </a:t>
            </a:r>
          </a:p>
        </p:txBody>
      </p:sp>
      <p:sp>
        <p:nvSpPr>
          <p:cNvPr id="4" name="Slide Number Placeholder 3"/>
          <p:cNvSpPr>
            <a:spLocks noGrp="1"/>
          </p:cNvSpPr>
          <p:nvPr>
            <p:ph type="sldNum" sz="quarter" idx="5"/>
          </p:nvPr>
        </p:nvSpPr>
        <p:spPr/>
        <p:txBody>
          <a:bodyPr/>
          <a:lstStyle/>
          <a:p>
            <a:fld id="{489444BD-8BB9-464E-ABCA-B7061691FA13}" type="slidenum">
              <a:rPr lang="en-US" smtClean="0"/>
              <a:t>13</a:t>
            </a:fld>
            <a:endParaRPr lang="en-US"/>
          </a:p>
        </p:txBody>
      </p:sp>
    </p:spTree>
    <p:extLst>
      <p:ext uri="{BB962C8B-B14F-4D97-AF65-F5344CB8AC3E}">
        <p14:creationId xmlns:p14="http://schemas.microsoft.com/office/powerpoint/2010/main" val="1685270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 So specifically for our receiver FBD we will have a weatherproof shield box around each of the components listed in the FBD. Our Arduino will be powered by a 9V battery. The Arduino will be receiving GPA data from the GPS receiver and time and position data from the transmitter at 915 MHz to the antenna. The received data will then be stored in the SD card module to a microSD card</a:t>
            </a:r>
          </a:p>
        </p:txBody>
      </p:sp>
      <p:sp>
        <p:nvSpPr>
          <p:cNvPr id="4" name="Slide Number Placeholder 3"/>
          <p:cNvSpPr>
            <a:spLocks noGrp="1"/>
          </p:cNvSpPr>
          <p:nvPr>
            <p:ph type="sldNum" sz="quarter" idx="5"/>
          </p:nvPr>
        </p:nvSpPr>
        <p:spPr/>
        <p:txBody>
          <a:bodyPr/>
          <a:lstStyle/>
          <a:p>
            <a:fld id="{489444BD-8BB9-464E-ABCA-B7061691FA13}" type="slidenum">
              <a:rPr lang="en-US" smtClean="0"/>
              <a:t>14</a:t>
            </a:fld>
            <a:endParaRPr lang="en-US"/>
          </a:p>
        </p:txBody>
      </p:sp>
    </p:spTree>
    <p:extLst>
      <p:ext uri="{BB962C8B-B14F-4D97-AF65-F5344CB8AC3E}">
        <p14:creationId xmlns:p14="http://schemas.microsoft.com/office/powerpoint/2010/main" val="1033631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 Similarly for the transmitter. We have a weather proof shield box around our components when were testing outside. Again, the Arduino is powered by a 9V battery pack that is receiving GPS signals for truth data and transmitting time and position data from the antenna ay 915 MHz</a:t>
            </a:r>
          </a:p>
        </p:txBody>
      </p:sp>
      <p:sp>
        <p:nvSpPr>
          <p:cNvPr id="4" name="Slide Number Placeholder 3"/>
          <p:cNvSpPr>
            <a:spLocks noGrp="1"/>
          </p:cNvSpPr>
          <p:nvPr>
            <p:ph type="sldNum" sz="quarter" idx="5"/>
          </p:nvPr>
        </p:nvSpPr>
        <p:spPr/>
        <p:txBody>
          <a:bodyPr/>
          <a:lstStyle/>
          <a:p>
            <a:fld id="{489444BD-8BB9-464E-ABCA-B7061691FA13}" type="slidenum">
              <a:rPr lang="en-US" smtClean="0"/>
              <a:t>15</a:t>
            </a:fld>
            <a:endParaRPr lang="en-US"/>
          </a:p>
        </p:txBody>
      </p:sp>
    </p:spTree>
    <p:extLst>
      <p:ext uri="{BB962C8B-B14F-4D97-AF65-F5344CB8AC3E}">
        <p14:creationId xmlns:p14="http://schemas.microsoft.com/office/powerpoint/2010/main" val="2219172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a:t>
            </a:r>
          </a:p>
        </p:txBody>
      </p:sp>
      <p:sp>
        <p:nvSpPr>
          <p:cNvPr id="4" name="Slide Number Placeholder 3"/>
          <p:cNvSpPr>
            <a:spLocks noGrp="1"/>
          </p:cNvSpPr>
          <p:nvPr>
            <p:ph type="sldNum" sz="quarter" idx="5"/>
          </p:nvPr>
        </p:nvSpPr>
        <p:spPr/>
        <p:txBody>
          <a:bodyPr/>
          <a:lstStyle/>
          <a:p>
            <a:fld id="{489444BD-8BB9-464E-ABCA-B7061691FA13}" type="slidenum">
              <a:rPr lang="en-US" smtClean="0"/>
              <a:t>16</a:t>
            </a:fld>
            <a:endParaRPr lang="en-US"/>
          </a:p>
        </p:txBody>
      </p:sp>
    </p:spTree>
    <p:extLst>
      <p:ext uri="{BB962C8B-B14F-4D97-AF65-F5344CB8AC3E}">
        <p14:creationId xmlns:p14="http://schemas.microsoft.com/office/powerpoint/2010/main" val="3185553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Colton</a:t>
            </a:r>
          </a:p>
        </p:txBody>
      </p:sp>
      <p:sp>
        <p:nvSpPr>
          <p:cNvPr id="4" name="Slide Number Placeholder 3"/>
          <p:cNvSpPr>
            <a:spLocks noGrp="1"/>
          </p:cNvSpPr>
          <p:nvPr>
            <p:ph type="sldNum" sz="quarter" idx="5"/>
          </p:nvPr>
        </p:nvSpPr>
        <p:spPr/>
        <p:txBody>
          <a:bodyPr/>
          <a:lstStyle/>
          <a:p>
            <a:fld id="{489444BD-8BB9-464E-ABCA-B7061691FA13}" type="slidenum">
              <a:rPr lang="en-US" smtClean="0"/>
              <a:t>17</a:t>
            </a:fld>
            <a:endParaRPr lang="en-US"/>
          </a:p>
        </p:txBody>
      </p:sp>
    </p:spTree>
    <p:extLst>
      <p:ext uri="{BB962C8B-B14F-4D97-AF65-F5344CB8AC3E}">
        <p14:creationId xmlns:p14="http://schemas.microsoft.com/office/powerpoint/2010/main" val="180498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Colton</a:t>
            </a:r>
          </a:p>
        </p:txBody>
      </p:sp>
      <p:sp>
        <p:nvSpPr>
          <p:cNvPr id="4" name="Slide Number Placeholder 3"/>
          <p:cNvSpPr>
            <a:spLocks noGrp="1"/>
          </p:cNvSpPr>
          <p:nvPr>
            <p:ph type="sldNum" sz="quarter" idx="5"/>
          </p:nvPr>
        </p:nvSpPr>
        <p:spPr/>
        <p:txBody>
          <a:bodyPr/>
          <a:lstStyle/>
          <a:p>
            <a:fld id="{489444BD-8BB9-464E-ABCA-B7061691FA13}" type="slidenum">
              <a:rPr lang="en-US" smtClean="0"/>
              <a:t>18</a:t>
            </a:fld>
            <a:endParaRPr lang="en-US"/>
          </a:p>
        </p:txBody>
      </p:sp>
    </p:spTree>
    <p:extLst>
      <p:ext uri="{BB962C8B-B14F-4D97-AF65-F5344CB8AC3E}">
        <p14:creationId xmlns:p14="http://schemas.microsoft.com/office/powerpoint/2010/main" val="4122973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Colton</a:t>
            </a:r>
          </a:p>
        </p:txBody>
      </p:sp>
      <p:sp>
        <p:nvSpPr>
          <p:cNvPr id="4" name="Slide Number Placeholder 3"/>
          <p:cNvSpPr>
            <a:spLocks noGrp="1"/>
          </p:cNvSpPr>
          <p:nvPr>
            <p:ph type="sldNum" sz="quarter" idx="5"/>
          </p:nvPr>
        </p:nvSpPr>
        <p:spPr/>
        <p:txBody>
          <a:bodyPr/>
          <a:lstStyle/>
          <a:p>
            <a:fld id="{489444BD-8BB9-464E-ABCA-B7061691FA13}" type="slidenum">
              <a:rPr lang="en-US" smtClean="0"/>
              <a:t>19</a:t>
            </a:fld>
            <a:endParaRPr lang="en-US"/>
          </a:p>
        </p:txBody>
      </p:sp>
    </p:spTree>
    <p:extLst>
      <p:ext uri="{BB962C8B-B14F-4D97-AF65-F5344CB8AC3E}">
        <p14:creationId xmlns:p14="http://schemas.microsoft.com/office/powerpoint/2010/main" val="293400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Chieri</a:t>
            </a:r>
          </a:p>
        </p:txBody>
      </p:sp>
      <p:sp>
        <p:nvSpPr>
          <p:cNvPr id="4" name="Slide Number Placeholder 3"/>
          <p:cNvSpPr>
            <a:spLocks noGrp="1"/>
          </p:cNvSpPr>
          <p:nvPr>
            <p:ph type="sldNum" sz="quarter" idx="5"/>
          </p:nvPr>
        </p:nvSpPr>
        <p:spPr/>
        <p:txBody>
          <a:bodyPr/>
          <a:lstStyle/>
          <a:p>
            <a:fld id="{489444BD-8BB9-464E-ABCA-B7061691FA13}" type="slidenum">
              <a:rPr lang="en-US" smtClean="0"/>
              <a:t>2</a:t>
            </a:fld>
            <a:endParaRPr lang="en-US"/>
          </a:p>
        </p:txBody>
      </p:sp>
    </p:spTree>
    <p:extLst>
      <p:ext uri="{BB962C8B-B14F-4D97-AF65-F5344CB8AC3E}">
        <p14:creationId xmlns:p14="http://schemas.microsoft.com/office/powerpoint/2010/main" val="192324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Colton</a:t>
            </a:r>
          </a:p>
          <a:p>
            <a:endParaRPr lang="en-US"/>
          </a:p>
          <a:p>
            <a:r>
              <a:rPr lang="en-US"/>
              <a:t>Idk about saying “we just got our stuff ordered” we’d have placed our first order 3 weeks ago as of TRR day</a:t>
            </a:r>
          </a:p>
        </p:txBody>
      </p:sp>
      <p:sp>
        <p:nvSpPr>
          <p:cNvPr id="4" name="Slide Number Placeholder 3"/>
          <p:cNvSpPr>
            <a:spLocks noGrp="1"/>
          </p:cNvSpPr>
          <p:nvPr>
            <p:ph type="sldNum" sz="quarter" idx="5"/>
          </p:nvPr>
        </p:nvSpPr>
        <p:spPr/>
        <p:txBody>
          <a:bodyPr/>
          <a:lstStyle/>
          <a:p>
            <a:fld id="{489444BD-8BB9-464E-ABCA-B7061691FA13}" type="slidenum">
              <a:rPr lang="en-US" smtClean="0"/>
              <a:t>20</a:t>
            </a:fld>
            <a:endParaRPr lang="en-US"/>
          </a:p>
        </p:txBody>
      </p:sp>
    </p:spTree>
    <p:extLst>
      <p:ext uri="{BB962C8B-B14F-4D97-AF65-F5344CB8AC3E}">
        <p14:creationId xmlns:p14="http://schemas.microsoft.com/office/powerpoint/2010/main" val="157061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21</a:t>
            </a:fld>
            <a:endParaRPr lang="en-US"/>
          </a:p>
        </p:txBody>
      </p:sp>
    </p:spTree>
    <p:extLst>
      <p:ext uri="{BB962C8B-B14F-4D97-AF65-F5344CB8AC3E}">
        <p14:creationId xmlns:p14="http://schemas.microsoft.com/office/powerpoint/2010/main" val="3214918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22</a:t>
            </a:fld>
            <a:endParaRPr lang="en-US"/>
          </a:p>
        </p:txBody>
      </p:sp>
    </p:spTree>
    <p:extLst>
      <p:ext uri="{BB962C8B-B14F-4D97-AF65-F5344CB8AC3E}">
        <p14:creationId xmlns:p14="http://schemas.microsoft.com/office/powerpoint/2010/main" val="4062796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AFDB09E3-CDEF-E94F-8DDC-3364ECFE69AE}" type="slidenum">
              <a:rPr lang="en-US" smtClean="0"/>
              <a:t>23</a:t>
            </a:fld>
            <a:endParaRPr lang="en-US"/>
          </a:p>
        </p:txBody>
      </p:sp>
    </p:spTree>
    <p:extLst>
      <p:ext uri="{BB962C8B-B14F-4D97-AF65-F5344CB8AC3E}">
        <p14:creationId xmlns:p14="http://schemas.microsoft.com/office/powerpoint/2010/main" val="1931745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AFDB09E3-CDEF-E94F-8DDC-3364ECFE69AE}" type="slidenum">
              <a:rPr lang="en-US" smtClean="0"/>
              <a:t>24</a:t>
            </a:fld>
            <a:endParaRPr lang="en-US"/>
          </a:p>
        </p:txBody>
      </p:sp>
    </p:spTree>
    <p:extLst>
      <p:ext uri="{BB962C8B-B14F-4D97-AF65-F5344CB8AC3E}">
        <p14:creationId xmlns:p14="http://schemas.microsoft.com/office/powerpoint/2010/main" val="1803540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a:t>
            </a:r>
          </a:p>
          <a:p>
            <a:r>
              <a:rPr lang="en-US"/>
              <a:t>- Re-emphasis that we validate models by comparing errors from tests and make sure they are less than error bounds</a:t>
            </a:r>
          </a:p>
        </p:txBody>
      </p:sp>
      <p:sp>
        <p:nvSpPr>
          <p:cNvPr id="4" name="Slide Number Placeholder 3"/>
          <p:cNvSpPr>
            <a:spLocks noGrp="1"/>
          </p:cNvSpPr>
          <p:nvPr>
            <p:ph type="sldNum" sz="quarter" idx="5"/>
          </p:nvPr>
        </p:nvSpPr>
        <p:spPr/>
        <p:txBody>
          <a:bodyPr/>
          <a:lstStyle/>
          <a:p>
            <a:fld id="{489444BD-8BB9-464E-ABCA-B7061691FA13}" type="slidenum">
              <a:rPr lang="en-US" smtClean="0"/>
              <a:t>25</a:t>
            </a:fld>
            <a:endParaRPr lang="en-US"/>
          </a:p>
        </p:txBody>
      </p:sp>
    </p:spTree>
    <p:extLst>
      <p:ext uri="{BB962C8B-B14F-4D97-AF65-F5344CB8AC3E}">
        <p14:creationId xmlns:p14="http://schemas.microsoft.com/office/powerpoint/2010/main" val="2882202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26</a:t>
            </a:fld>
            <a:endParaRPr lang="en-US"/>
          </a:p>
        </p:txBody>
      </p:sp>
    </p:spTree>
    <p:extLst>
      <p:ext uri="{BB962C8B-B14F-4D97-AF65-F5344CB8AC3E}">
        <p14:creationId xmlns:p14="http://schemas.microsoft.com/office/powerpoint/2010/main" val="184457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27</a:t>
            </a:fld>
            <a:endParaRPr lang="en-US"/>
          </a:p>
        </p:txBody>
      </p:sp>
    </p:spTree>
    <p:extLst>
      <p:ext uri="{BB962C8B-B14F-4D97-AF65-F5344CB8AC3E}">
        <p14:creationId xmlns:p14="http://schemas.microsoft.com/office/powerpoint/2010/main" val="1584791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AFDB09E3-CDEF-E94F-8DDC-3364ECFE69AE}" type="slidenum">
              <a:rPr lang="en-US" smtClean="0"/>
              <a:t>28</a:t>
            </a:fld>
            <a:endParaRPr lang="en-US"/>
          </a:p>
        </p:txBody>
      </p:sp>
    </p:spTree>
    <p:extLst>
      <p:ext uri="{BB962C8B-B14F-4D97-AF65-F5344CB8AC3E}">
        <p14:creationId xmlns:p14="http://schemas.microsoft.com/office/powerpoint/2010/main" val="2207588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a:t>
            </a:r>
          </a:p>
          <a:p>
            <a:r>
              <a:rPr lang="en-US"/>
              <a:t>- Re-emphasis that we validate models by comparing errors from tests and make sure they are less than error bounds</a:t>
            </a:r>
          </a:p>
        </p:txBody>
      </p:sp>
      <p:sp>
        <p:nvSpPr>
          <p:cNvPr id="4" name="Slide Number Placeholder 3"/>
          <p:cNvSpPr>
            <a:spLocks noGrp="1"/>
          </p:cNvSpPr>
          <p:nvPr>
            <p:ph type="sldNum" sz="quarter" idx="5"/>
          </p:nvPr>
        </p:nvSpPr>
        <p:spPr/>
        <p:txBody>
          <a:bodyPr/>
          <a:lstStyle/>
          <a:p>
            <a:fld id="{489444BD-8BB9-464E-ABCA-B7061691FA13}" type="slidenum">
              <a:rPr lang="en-US" smtClean="0"/>
              <a:t>29</a:t>
            </a:fld>
            <a:endParaRPr lang="en-US"/>
          </a:p>
        </p:txBody>
      </p:sp>
    </p:spTree>
    <p:extLst>
      <p:ext uri="{BB962C8B-B14F-4D97-AF65-F5344CB8AC3E}">
        <p14:creationId xmlns:p14="http://schemas.microsoft.com/office/powerpoint/2010/main" val="96432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Chieri</a:t>
            </a:r>
          </a:p>
        </p:txBody>
      </p:sp>
      <p:sp>
        <p:nvSpPr>
          <p:cNvPr id="4" name="Slide Number Placeholder 3"/>
          <p:cNvSpPr>
            <a:spLocks noGrp="1"/>
          </p:cNvSpPr>
          <p:nvPr>
            <p:ph type="sldNum" sz="quarter" idx="5"/>
          </p:nvPr>
        </p:nvSpPr>
        <p:spPr/>
        <p:txBody>
          <a:bodyPr/>
          <a:lstStyle/>
          <a:p>
            <a:fld id="{489444BD-8BB9-464E-ABCA-B7061691FA13}" type="slidenum">
              <a:rPr lang="en-US" smtClean="0"/>
              <a:t>3</a:t>
            </a:fld>
            <a:endParaRPr lang="en-US"/>
          </a:p>
        </p:txBody>
      </p:sp>
    </p:spTree>
    <p:extLst>
      <p:ext uri="{BB962C8B-B14F-4D97-AF65-F5344CB8AC3E}">
        <p14:creationId xmlns:p14="http://schemas.microsoft.com/office/powerpoint/2010/main" val="4221432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30</a:t>
            </a:fld>
            <a:endParaRPr lang="en-US"/>
          </a:p>
        </p:txBody>
      </p:sp>
    </p:spTree>
    <p:extLst>
      <p:ext uri="{BB962C8B-B14F-4D97-AF65-F5344CB8AC3E}">
        <p14:creationId xmlns:p14="http://schemas.microsoft.com/office/powerpoint/2010/main" val="683073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AFDB09E3-CDEF-E94F-8DDC-3364ECFE69AE}" type="slidenum">
              <a:rPr lang="en-US" smtClean="0"/>
              <a:t>31</a:t>
            </a:fld>
            <a:endParaRPr lang="en-US"/>
          </a:p>
        </p:txBody>
      </p:sp>
    </p:spTree>
    <p:extLst>
      <p:ext uri="{BB962C8B-B14F-4D97-AF65-F5344CB8AC3E}">
        <p14:creationId xmlns:p14="http://schemas.microsoft.com/office/powerpoint/2010/main" val="3298970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a:t>
            </a:r>
          </a:p>
          <a:p>
            <a:r>
              <a:rPr lang="en-US"/>
              <a:t>- Re-emphasis that we validate models by comparing errors from tests and make sure they are less than error bounds</a:t>
            </a:r>
          </a:p>
        </p:txBody>
      </p:sp>
      <p:sp>
        <p:nvSpPr>
          <p:cNvPr id="4" name="Slide Number Placeholder 3"/>
          <p:cNvSpPr>
            <a:spLocks noGrp="1"/>
          </p:cNvSpPr>
          <p:nvPr>
            <p:ph type="sldNum" sz="quarter" idx="5"/>
          </p:nvPr>
        </p:nvSpPr>
        <p:spPr/>
        <p:txBody>
          <a:bodyPr/>
          <a:lstStyle/>
          <a:p>
            <a:fld id="{489444BD-8BB9-464E-ABCA-B7061691FA13}" type="slidenum">
              <a:rPr lang="en-US" smtClean="0"/>
              <a:t>32</a:t>
            </a:fld>
            <a:endParaRPr lang="en-US"/>
          </a:p>
        </p:txBody>
      </p:sp>
    </p:spTree>
    <p:extLst>
      <p:ext uri="{BB962C8B-B14F-4D97-AF65-F5344CB8AC3E}">
        <p14:creationId xmlns:p14="http://schemas.microsoft.com/office/powerpoint/2010/main" val="891094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Colton</a:t>
            </a:r>
          </a:p>
        </p:txBody>
      </p:sp>
      <p:sp>
        <p:nvSpPr>
          <p:cNvPr id="4" name="Slide Number Placeholder 3"/>
          <p:cNvSpPr>
            <a:spLocks noGrp="1"/>
          </p:cNvSpPr>
          <p:nvPr>
            <p:ph type="sldNum" sz="quarter" idx="5"/>
          </p:nvPr>
        </p:nvSpPr>
        <p:spPr/>
        <p:txBody>
          <a:bodyPr/>
          <a:lstStyle/>
          <a:p>
            <a:fld id="{489444BD-8BB9-464E-ABCA-B7061691FA13}" type="slidenum">
              <a:rPr lang="en-US" smtClean="0"/>
              <a:t>33</a:t>
            </a:fld>
            <a:endParaRPr lang="en-US"/>
          </a:p>
        </p:txBody>
      </p:sp>
    </p:spTree>
    <p:extLst>
      <p:ext uri="{BB962C8B-B14F-4D97-AF65-F5344CB8AC3E}">
        <p14:creationId xmlns:p14="http://schemas.microsoft.com/office/powerpoint/2010/main" val="656766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Colton</a:t>
            </a:r>
          </a:p>
        </p:txBody>
      </p:sp>
      <p:sp>
        <p:nvSpPr>
          <p:cNvPr id="4" name="Slide Number Placeholder 3"/>
          <p:cNvSpPr>
            <a:spLocks noGrp="1"/>
          </p:cNvSpPr>
          <p:nvPr>
            <p:ph type="sldNum" sz="quarter" idx="5"/>
          </p:nvPr>
        </p:nvSpPr>
        <p:spPr/>
        <p:txBody>
          <a:bodyPr/>
          <a:lstStyle/>
          <a:p>
            <a:fld id="{489444BD-8BB9-464E-ABCA-B7061691FA13}" type="slidenum">
              <a:rPr lang="en-US" smtClean="0"/>
              <a:t>34</a:t>
            </a:fld>
            <a:endParaRPr lang="en-US"/>
          </a:p>
        </p:txBody>
      </p:sp>
    </p:spTree>
    <p:extLst>
      <p:ext uri="{BB962C8B-B14F-4D97-AF65-F5344CB8AC3E}">
        <p14:creationId xmlns:p14="http://schemas.microsoft.com/office/powerpoint/2010/main" val="652599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Colton</a:t>
            </a:r>
          </a:p>
        </p:txBody>
      </p:sp>
      <p:sp>
        <p:nvSpPr>
          <p:cNvPr id="4" name="Slide Number Placeholder 3"/>
          <p:cNvSpPr>
            <a:spLocks noGrp="1"/>
          </p:cNvSpPr>
          <p:nvPr>
            <p:ph type="sldNum" sz="quarter" idx="5"/>
          </p:nvPr>
        </p:nvSpPr>
        <p:spPr/>
        <p:txBody>
          <a:bodyPr/>
          <a:lstStyle/>
          <a:p>
            <a:fld id="{489444BD-8BB9-464E-ABCA-B7061691FA13}" type="slidenum">
              <a:rPr lang="en-US" smtClean="0"/>
              <a:t>35</a:t>
            </a:fld>
            <a:endParaRPr lang="en-US"/>
          </a:p>
        </p:txBody>
      </p:sp>
    </p:spTree>
    <p:extLst>
      <p:ext uri="{BB962C8B-B14F-4D97-AF65-F5344CB8AC3E}">
        <p14:creationId xmlns:p14="http://schemas.microsoft.com/office/powerpoint/2010/main" val="1122598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a:t>
            </a:r>
          </a:p>
        </p:txBody>
      </p:sp>
      <p:sp>
        <p:nvSpPr>
          <p:cNvPr id="4" name="Slide Number Placeholder 3"/>
          <p:cNvSpPr>
            <a:spLocks noGrp="1"/>
          </p:cNvSpPr>
          <p:nvPr>
            <p:ph type="sldNum" sz="quarter" idx="5"/>
          </p:nvPr>
        </p:nvSpPr>
        <p:spPr/>
        <p:txBody>
          <a:bodyPr/>
          <a:lstStyle/>
          <a:p>
            <a:fld id="{489444BD-8BB9-464E-ABCA-B7061691FA13}" type="slidenum">
              <a:rPr lang="en-US" smtClean="0"/>
              <a:t>38</a:t>
            </a:fld>
            <a:endParaRPr lang="en-US"/>
          </a:p>
        </p:txBody>
      </p:sp>
    </p:spTree>
    <p:extLst>
      <p:ext uri="{BB962C8B-B14F-4D97-AF65-F5344CB8AC3E}">
        <p14:creationId xmlns:p14="http://schemas.microsoft.com/office/powerpoint/2010/main" val="2223688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9444BD-8BB9-464E-ABCA-B7061691FA13}" type="slidenum">
              <a:rPr lang="en-US" smtClean="0"/>
              <a:t>39</a:t>
            </a:fld>
            <a:endParaRPr lang="en-US"/>
          </a:p>
        </p:txBody>
      </p:sp>
    </p:spTree>
    <p:extLst>
      <p:ext uri="{BB962C8B-B14F-4D97-AF65-F5344CB8AC3E}">
        <p14:creationId xmlns:p14="http://schemas.microsoft.com/office/powerpoint/2010/main" val="3469849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53</a:t>
            </a:fld>
            <a:endParaRPr lang="en-US"/>
          </a:p>
        </p:txBody>
      </p:sp>
    </p:spTree>
    <p:extLst>
      <p:ext uri="{BB962C8B-B14F-4D97-AF65-F5344CB8AC3E}">
        <p14:creationId xmlns:p14="http://schemas.microsoft.com/office/powerpoint/2010/main" val="71244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54</a:t>
            </a:fld>
            <a:endParaRPr lang="en-US"/>
          </a:p>
        </p:txBody>
      </p:sp>
    </p:spTree>
    <p:extLst>
      <p:ext uri="{BB962C8B-B14F-4D97-AF65-F5344CB8AC3E}">
        <p14:creationId xmlns:p14="http://schemas.microsoft.com/office/powerpoint/2010/main" val="124794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Chieri</a:t>
            </a:r>
            <a:endParaRPr lang="en-US"/>
          </a:p>
          <a:p>
            <a:r>
              <a:rPr lang="en-US"/>
              <a:t>Mention it’s high level	</a:t>
            </a:r>
          </a:p>
        </p:txBody>
      </p:sp>
      <p:sp>
        <p:nvSpPr>
          <p:cNvPr id="4" name="Slide Number Placeholder 3"/>
          <p:cNvSpPr>
            <a:spLocks noGrp="1"/>
          </p:cNvSpPr>
          <p:nvPr>
            <p:ph type="sldNum" sz="quarter" idx="5"/>
          </p:nvPr>
        </p:nvSpPr>
        <p:spPr/>
        <p:txBody>
          <a:bodyPr/>
          <a:lstStyle/>
          <a:p>
            <a:fld id="{489444BD-8BB9-464E-ABCA-B7061691FA13}" type="slidenum">
              <a:rPr lang="en-US" smtClean="0"/>
              <a:t>4</a:t>
            </a:fld>
            <a:endParaRPr lang="en-US"/>
          </a:p>
        </p:txBody>
      </p:sp>
    </p:spTree>
    <p:extLst>
      <p:ext uri="{BB962C8B-B14F-4D97-AF65-F5344CB8AC3E}">
        <p14:creationId xmlns:p14="http://schemas.microsoft.com/office/powerpoint/2010/main" val="430633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Luca</a:t>
            </a:r>
          </a:p>
        </p:txBody>
      </p:sp>
      <p:sp>
        <p:nvSpPr>
          <p:cNvPr id="4" name="Slide Number Placeholder 3"/>
          <p:cNvSpPr>
            <a:spLocks noGrp="1"/>
          </p:cNvSpPr>
          <p:nvPr>
            <p:ph type="sldNum" sz="quarter" idx="5"/>
          </p:nvPr>
        </p:nvSpPr>
        <p:spPr/>
        <p:txBody>
          <a:bodyPr/>
          <a:lstStyle/>
          <a:p>
            <a:fld id="{489444BD-8BB9-464E-ABCA-B7061691FA13}" type="slidenum">
              <a:rPr lang="en-US" smtClean="0"/>
              <a:t>55</a:t>
            </a:fld>
            <a:endParaRPr lang="en-US"/>
          </a:p>
        </p:txBody>
      </p:sp>
    </p:spTree>
    <p:extLst>
      <p:ext uri="{BB962C8B-B14F-4D97-AF65-F5344CB8AC3E}">
        <p14:creationId xmlns:p14="http://schemas.microsoft.com/office/powerpoint/2010/main" val="2421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Chieri</a:t>
            </a:r>
            <a:endParaRPr lang="en-US"/>
          </a:p>
          <a:p>
            <a:endParaRPr lang="en-US"/>
          </a:p>
        </p:txBody>
      </p:sp>
      <p:sp>
        <p:nvSpPr>
          <p:cNvPr id="4" name="Slide Number Placeholder 3"/>
          <p:cNvSpPr>
            <a:spLocks noGrp="1"/>
          </p:cNvSpPr>
          <p:nvPr>
            <p:ph type="sldNum" sz="quarter" idx="5"/>
          </p:nvPr>
        </p:nvSpPr>
        <p:spPr/>
        <p:txBody>
          <a:bodyPr/>
          <a:lstStyle/>
          <a:p>
            <a:fld id="{489444BD-8BB9-464E-ABCA-B7061691FA13}" type="slidenum">
              <a:rPr lang="en-US" smtClean="0"/>
              <a:t>5</a:t>
            </a:fld>
            <a:endParaRPr lang="en-US"/>
          </a:p>
        </p:txBody>
      </p:sp>
    </p:spTree>
    <p:extLst>
      <p:ext uri="{BB962C8B-B14F-4D97-AF65-F5344CB8AC3E}">
        <p14:creationId xmlns:p14="http://schemas.microsoft.com/office/powerpoint/2010/main" val="580868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Chieri</a:t>
            </a:r>
          </a:p>
        </p:txBody>
      </p:sp>
      <p:sp>
        <p:nvSpPr>
          <p:cNvPr id="4" name="Slide Number Placeholder 3"/>
          <p:cNvSpPr>
            <a:spLocks noGrp="1"/>
          </p:cNvSpPr>
          <p:nvPr>
            <p:ph type="sldNum" sz="quarter" idx="5"/>
          </p:nvPr>
        </p:nvSpPr>
        <p:spPr/>
        <p:txBody>
          <a:bodyPr/>
          <a:lstStyle/>
          <a:p>
            <a:fld id="{489444BD-8BB9-464E-ABCA-B7061691FA13}" type="slidenum">
              <a:rPr lang="en-US" smtClean="0"/>
              <a:t>6</a:t>
            </a:fld>
            <a:endParaRPr lang="en-US"/>
          </a:p>
        </p:txBody>
      </p:sp>
    </p:spTree>
    <p:extLst>
      <p:ext uri="{BB962C8B-B14F-4D97-AF65-F5344CB8AC3E}">
        <p14:creationId xmlns:p14="http://schemas.microsoft.com/office/powerpoint/2010/main" val="84542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Chieri</a:t>
            </a:r>
          </a:p>
        </p:txBody>
      </p:sp>
      <p:sp>
        <p:nvSpPr>
          <p:cNvPr id="4" name="Slide Number Placeholder 3"/>
          <p:cNvSpPr>
            <a:spLocks noGrp="1"/>
          </p:cNvSpPr>
          <p:nvPr>
            <p:ph type="sldNum" sz="quarter" idx="5"/>
          </p:nvPr>
        </p:nvSpPr>
        <p:spPr/>
        <p:txBody>
          <a:bodyPr/>
          <a:lstStyle/>
          <a:p>
            <a:fld id="{489444BD-8BB9-464E-ABCA-B7061691FA13}" type="slidenum">
              <a:rPr lang="en-US" smtClean="0"/>
              <a:t>7</a:t>
            </a:fld>
            <a:endParaRPr lang="en-US"/>
          </a:p>
        </p:txBody>
      </p:sp>
    </p:spTree>
    <p:extLst>
      <p:ext uri="{BB962C8B-B14F-4D97-AF65-F5344CB8AC3E}">
        <p14:creationId xmlns:p14="http://schemas.microsoft.com/office/powerpoint/2010/main" val="158598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Chieri</a:t>
            </a:r>
            <a:r>
              <a:rPr lang="en-US"/>
              <a:t> – 6 Slides of Content</a:t>
            </a:r>
          </a:p>
          <a:p>
            <a:r>
              <a:rPr lang="en-US"/>
              <a:t>Briefly summarize each CPE</a:t>
            </a:r>
          </a:p>
        </p:txBody>
      </p:sp>
      <p:sp>
        <p:nvSpPr>
          <p:cNvPr id="4" name="Slide Number Placeholder 3"/>
          <p:cNvSpPr>
            <a:spLocks noGrp="1"/>
          </p:cNvSpPr>
          <p:nvPr>
            <p:ph type="sldNum" sz="quarter" idx="5"/>
          </p:nvPr>
        </p:nvSpPr>
        <p:spPr/>
        <p:txBody>
          <a:bodyPr/>
          <a:lstStyle/>
          <a:p>
            <a:fld id="{489444BD-8BB9-464E-ABCA-B7061691FA13}" type="slidenum">
              <a:rPr lang="en-US" smtClean="0"/>
              <a:t>8</a:t>
            </a:fld>
            <a:endParaRPr lang="en-US"/>
          </a:p>
        </p:txBody>
      </p:sp>
    </p:spTree>
    <p:extLst>
      <p:ext uri="{BB962C8B-B14F-4D97-AF65-F5344CB8AC3E}">
        <p14:creationId xmlns:p14="http://schemas.microsoft.com/office/powerpoint/2010/main" val="341784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a:t>
            </a:r>
          </a:p>
        </p:txBody>
      </p:sp>
      <p:sp>
        <p:nvSpPr>
          <p:cNvPr id="4" name="Slide Number Placeholder 3"/>
          <p:cNvSpPr>
            <a:spLocks noGrp="1"/>
          </p:cNvSpPr>
          <p:nvPr>
            <p:ph type="sldNum" sz="quarter" idx="5"/>
          </p:nvPr>
        </p:nvSpPr>
        <p:spPr/>
        <p:txBody>
          <a:bodyPr/>
          <a:lstStyle/>
          <a:p>
            <a:fld id="{489444BD-8BB9-464E-ABCA-B7061691FA13}" type="slidenum">
              <a:rPr lang="en-US" smtClean="0"/>
              <a:t>9</a:t>
            </a:fld>
            <a:endParaRPr lang="en-US"/>
          </a:p>
        </p:txBody>
      </p:sp>
    </p:spTree>
    <p:extLst>
      <p:ext uri="{BB962C8B-B14F-4D97-AF65-F5344CB8AC3E}">
        <p14:creationId xmlns:p14="http://schemas.microsoft.com/office/powerpoint/2010/main" val="2863886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0">
              <a:srgbClr val="000000"/>
            </a:gs>
            <a:gs pos="100000">
              <a:srgbClr val="16013D"/>
            </a:gs>
            <a:gs pos="88000">
              <a:srgbClr val="030E1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895FA6EA-5E07-14BE-8247-A301583AFB97}"/>
              </a:ext>
            </a:extLst>
          </p:cNvPr>
          <p:cNvSpPr/>
          <p:nvPr userDrawn="1"/>
        </p:nvSpPr>
        <p:spPr>
          <a:xfrm>
            <a:off x="10439080" y="-1020509"/>
            <a:ext cx="2473855" cy="8283949"/>
          </a:xfrm>
          <a:custGeom>
            <a:avLst/>
            <a:gdLst>
              <a:gd name="connsiteX0" fmla="*/ 1067120 w 2473855"/>
              <a:gd name="connsiteY0" fmla="*/ 541538 h 8280583"/>
              <a:gd name="connsiteX1" fmla="*/ 22091 w 2473855"/>
              <a:gd name="connsiteY1" fmla="*/ 1183795 h 8280583"/>
              <a:gd name="connsiteX2" fmla="*/ 457520 w 2473855"/>
              <a:gd name="connsiteY2" fmla="*/ 2196166 h 8280583"/>
              <a:gd name="connsiteX3" fmla="*/ 1644063 w 2473855"/>
              <a:gd name="connsiteY3" fmla="*/ 3404480 h 8280583"/>
              <a:gd name="connsiteX4" fmla="*/ 609920 w 2473855"/>
              <a:gd name="connsiteY4" fmla="*/ 5048223 h 8280583"/>
              <a:gd name="connsiteX5" fmla="*/ 860291 w 2473855"/>
              <a:gd name="connsiteY5" fmla="*/ 7355995 h 8280583"/>
              <a:gd name="connsiteX6" fmla="*/ 1720263 w 2473855"/>
              <a:gd name="connsiteY6" fmla="*/ 8270395 h 8280583"/>
              <a:gd name="connsiteX7" fmla="*/ 2406063 w 2473855"/>
              <a:gd name="connsiteY7" fmla="*/ 6844366 h 8280583"/>
              <a:gd name="connsiteX8" fmla="*/ 2297206 w 2473855"/>
              <a:gd name="connsiteY8" fmla="*/ 476223 h 8280583"/>
              <a:gd name="connsiteX9" fmla="*/ 1067120 w 2473855"/>
              <a:gd name="connsiteY9" fmla="*/ 541538 h 8280583"/>
              <a:gd name="connsiteX0" fmla="*/ 1067120 w 2473855"/>
              <a:gd name="connsiteY0" fmla="*/ 541538 h 8277957"/>
              <a:gd name="connsiteX1" fmla="*/ 22091 w 2473855"/>
              <a:gd name="connsiteY1" fmla="*/ 1183795 h 8277957"/>
              <a:gd name="connsiteX2" fmla="*/ 457520 w 2473855"/>
              <a:gd name="connsiteY2" fmla="*/ 2196166 h 8277957"/>
              <a:gd name="connsiteX3" fmla="*/ 1644063 w 2473855"/>
              <a:gd name="connsiteY3" fmla="*/ 3404480 h 8277957"/>
              <a:gd name="connsiteX4" fmla="*/ 609920 w 2473855"/>
              <a:gd name="connsiteY4" fmla="*/ 5048223 h 8277957"/>
              <a:gd name="connsiteX5" fmla="*/ 816749 w 2473855"/>
              <a:gd name="connsiteY5" fmla="*/ 6212995 h 8277957"/>
              <a:gd name="connsiteX6" fmla="*/ 860291 w 2473855"/>
              <a:gd name="connsiteY6" fmla="*/ 7355995 h 8277957"/>
              <a:gd name="connsiteX7" fmla="*/ 1720263 w 2473855"/>
              <a:gd name="connsiteY7" fmla="*/ 8270395 h 8277957"/>
              <a:gd name="connsiteX8" fmla="*/ 2406063 w 2473855"/>
              <a:gd name="connsiteY8" fmla="*/ 6844366 h 8277957"/>
              <a:gd name="connsiteX9" fmla="*/ 2297206 w 2473855"/>
              <a:gd name="connsiteY9" fmla="*/ 476223 h 8277957"/>
              <a:gd name="connsiteX10" fmla="*/ 1067120 w 2473855"/>
              <a:gd name="connsiteY10" fmla="*/ 541538 h 8277957"/>
              <a:gd name="connsiteX0" fmla="*/ 1067120 w 2473855"/>
              <a:gd name="connsiteY0" fmla="*/ 541538 h 8277708"/>
              <a:gd name="connsiteX1" fmla="*/ 22091 w 2473855"/>
              <a:gd name="connsiteY1" fmla="*/ 1183795 h 8277708"/>
              <a:gd name="connsiteX2" fmla="*/ 457520 w 2473855"/>
              <a:gd name="connsiteY2" fmla="*/ 2196166 h 8277708"/>
              <a:gd name="connsiteX3" fmla="*/ 1644063 w 2473855"/>
              <a:gd name="connsiteY3" fmla="*/ 3404480 h 8277708"/>
              <a:gd name="connsiteX4" fmla="*/ 609920 w 2473855"/>
              <a:gd name="connsiteY4" fmla="*/ 5048223 h 8277708"/>
              <a:gd name="connsiteX5" fmla="*/ 871177 w 2473855"/>
              <a:gd name="connsiteY5" fmla="*/ 6365395 h 8277708"/>
              <a:gd name="connsiteX6" fmla="*/ 860291 w 2473855"/>
              <a:gd name="connsiteY6" fmla="*/ 7355995 h 8277708"/>
              <a:gd name="connsiteX7" fmla="*/ 1720263 w 2473855"/>
              <a:gd name="connsiteY7" fmla="*/ 8270395 h 8277708"/>
              <a:gd name="connsiteX8" fmla="*/ 2406063 w 2473855"/>
              <a:gd name="connsiteY8" fmla="*/ 6844366 h 8277708"/>
              <a:gd name="connsiteX9" fmla="*/ 2297206 w 2473855"/>
              <a:gd name="connsiteY9" fmla="*/ 476223 h 8277708"/>
              <a:gd name="connsiteX10" fmla="*/ 1067120 w 2473855"/>
              <a:gd name="connsiteY10" fmla="*/ 541538 h 8277708"/>
              <a:gd name="connsiteX0" fmla="*/ 1067120 w 2473855"/>
              <a:gd name="connsiteY0" fmla="*/ 541538 h 8277622"/>
              <a:gd name="connsiteX1" fmla="*/ 22091 w 2473855"/>
              <a:gd name="connsiteY1" fmla="*/ 1183795 h 8277622"/>
              <a:gd name="connsiteX2" fmla="*/ 457520 w 2473855"/>
              <a:gd name="connsiteY2" fmla="*/ 2196166 h 8277622"/>
              <a:gd name="connsiteX3" fmla="*/ 1644063 w 2473855"/>
              <a:gd name="connsiteY3" fmla="*/ 3404480 h 8277622"/>
              <a:gd name="connsiteX4" fmla="*/ 609920 w 2473855"/>
              <a:gd name="connsiteY4" fmla="*/ 5048223 h 8277622"/>
              <a:gd name="connsiteX5" fmla="*/ 773206 w 2473855"/>
              <a:gd name="connsiteY5" fmla="*/ 6419824 h 8277622"/>
              <a:gd name="connsiteX6" fmla="*/ 860291 w 2473855"/>
              <a:gd name="connsiteY6" fmla="*/ 7355995 h 8277622"/>
              <a:gd name="connsiteX7" fmla="*/ 1720263 w 2473855"/>
              <a:gd name="connsiteY7" fmla="*/ 8270395 h 8277622"/>
              <a:gd name="connsiteX8" fmla="*/ 2406063 w 2473855"/>
              <a:gd name="connsiteY8" fmla="*/ 6844366 h 8277622"/>
              <a:gd name="connsiteX9" fmla="*/ 2297206 w 2473855"/>
              <a:gd name="connsiteY9" fmla="*/ 476223 h 8277622"/>
              <a:gd name="connsiteX10" fmla="*/ 1067120 w 2473855"/>
              <a:gd name="connsiteY10" fmla="*/ 541538 h 8277622"/>
              <a:gd name="connsiteX0" fmla="*/ 1067120 w 2473855"/>
              <a:gd name="connsiteY0" fmla="*/ 541538 h 8283949"/>
              <a:gd name="connsiteX1" fmla="*/ 22091 w 2473855"/>
              <a:gd name="connsiteY1" fmla="*/ 1183795 h 8283949"/>
              <a:gd name="connsiteX2" fmla="*/ 457520 w 2473855"/>
              <a:gd name="connsiteY2" fmla="*/ 2196166 h 8283949"/>
              <a:gd name="connsiteX3" fmla="*/ 1644063 w 2473855"/>
              <a:gd name="connsiteY3" fmla="*/ 3404480 h 8283949"/>
              <a:gd name="connsiteX4" fmla="*/ 609920 w 2473855"/>
              <a:gd name="connsiteY4" fmla="*/ 5048223 h 8283949"/>
              <a:gd name="connsiteX5" fmla="*/ 773206 w 2473855"/>
              <a:gd name="connsiteY5" fmla="*/ 6419824 h 8283949"/>
              <a:gd name="connsiteX6" fmla="*/ 871177 w 2473855"/>
              <a:gd name="connsiteY6" fmla="*/ 7497509 h 8283949"/>
              <a:gd name="connsiteX7" fmla="*/ 1720263 w 2473855"/>
              <a:gd name="connsiteY7" fmla="*/ 8270395 h 8283949"/>
              <a:gd name="connsiteX8" fmla="*/ 2406063 w 2473855"/>
              <a:gd name="connsiteY8" fmla="*/ 6844366 h 8283949"/>
              <a:gd name="connsiteX9" fmla="*/ 2297206 w 2473855"/>
              <a:gd name="connsiteY9" fmla="*/ 476223 h 8283949"/>
              <a:gd name="connsiteX10" fmla="*/ 1067120 w 2473855"/>
              <a:gd name="connsiteY10" fmla="*/ 541538 h 828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3855" h="8283949">
                <a:moveTo>
                  <a:pt x="1067120" y="541538"/>
                </a:moveTo>
                <a:cubicBezTo>
                  <a:pt x="687934" y="659467"/>
                  <a:pt x="123691" y="908024"/>
                  <a:pt x="22091" y="1183795"/>
                </a:cubicBezTo>
                <a:cubicBezTo>
                  <a:pt x="-79509" y="1459566"/>
                  <a:pt x="187191" y="1826052"/>
                  <a:pt x="457520" y="2196166"/>
                </a:cubicBezTo>
                <a:cubicBezTo>
                  <a:pt x="727849" y="2566280"/>
                  <a:pt x="1618663" y="2929137"/>
                  <a:pt x="1644063" y="3404480"/>
                </a:cubicBezTo>
                <a:cubicBezTo>
                  <a:pt x="1669463" y="3879823"/>
                  <a:pt x="755063" y="4545666"/>
                  <a:pt x="609920" y="5048223"/>
                </a:cubicBezTo>
                <a:cubicBezTo>
                  <a:pt x="464777" y="5550780"/>
                  <a:pt x="731478" y="6035195"/>
                  <a:pt x="773206" y="6419824"/>
                </a:cubicBezTo>
                <a:cubicBezTo>
                  <a:pt x="814934" y="6804453"/>
                  <a:pt x="713334" y="7189081"/>
                  <a:pt x="871177" y="7497509"/>
                </a:cubicBezTo>
                <a:cubicBezTo>
                  <a:pt x="1029020" y="7805937"/>
                  <a:pt x="1464449" y="8379252"/>
                  <a:pt x="1720263" y="8270395"/>
                </a:cubicBezTo>
                <a:cubicBezTo>
                  <a:pt x="1976077" y="8161538"/>
                  <a:pt x="2309906" y="8143395"/>
                  <a:pt x="2406063" y="6844366"/>
                </a:cubicBezTo>
                <a:cubicBezTo>
                  <a:pt x="2502220" y="5545337"/>
                  <a:pt x="2520363" y="1526694"/>
                  <a:pt x="2297206" y="476223"/>
                </a:cubicBezTo>
                <a:cubicBezTo>
                  <a:pt x="2074049" y="-574248"/>
                  <a:pt x="1446306" y="423609"/>
                  <a:pt x="1067120" y="541538"/>
                </a:cubicBezTo>
                <a:close/>
              </a:path>
            </a:pathLst>
          </a:custGeom>
          <a:solidFill>
            <a:srgbClr val="071B3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22F4522-87B1-3975-9734-EA502989DF9F}"/>
              </a:ext>
            </a:extLst>
          </p:cNvPr>
          <p:cNvSpPr/>
          <p:nvPr userDrawn="1"/>
        </p:nvSpPr>
        <p:spPr>
          <a:xfrm>
            <a:off x="10933397" y="-1032973"/>
            <a:ext cx="2124469" cy="9130276"/>
          </a:xfrm>
          <a:custGeom>
            <a:avLst/>
            <a:gdLst>
              <a:gd name="connsiteX0" fmla="*/ 289774 w 2124469"/>
              <a:gd name="connsiteY0" fmla="*/ 586659 h 9130276"/>
              <a:gd name="connsiteX1" fmla="*/ 28517 w 2124469"/>
              <a:gd name="connsiteY1" fmla="*/ 1120059 h 9130276"/>
              <a:gd name="connsiteX2" fmla="*/ 638117 w 2124469"/>
              <a:gd name="connsiteY2" fmla="*/ 1947373 h 9130276"/>
              <a:gd name="connsiteX3" fmla="*/ 289774 w 2124469"/>
              <a:gd name="connsiteY3" fmla="*/ 3231887 h 9130276"/>
              <a:gd name="connsiteX4" fmla="*/ 605460 w 2124469"/>
              <a:gd name="connsiteY4" fmla="*/ 4864744 h 9130276"/>
              <a:gd name="connsiteX5" fmla="*/ 387746 w 2124469"/>
              <a:gd name="connsiteY5" fmla="*/ 6334316 h 9130276"/>
              <a:gd name="connsiteX6" fmla="*/ 1160632 w 2124469"/>
              <a:gd name="connsiteY6" fmla="*/ 7749459 h 9130276"/>
              <a:gd name="connsiteX7" fmla="*/ 834060 w 2124469"/>
              <a:gd name="connsiteY7" fmla="*/ 8609430 h 9130276"/>
              <a:gd name="connsiteX8" fmla="*/ 1987946 w 2124469"/>
              <a:gd name="connsiteY8" fmla="*/ 8467916 h 9130276"/>
              <a:gd name="connsiteX9" fmla="*/ 1911746 w 2124469"/>
              <a:gd name="connsiteY9" fmla="*/ 608430 h 9130276"/>
              <a:gd name="connsiteX10" fmla="*/ 289774 w 2124469"/>
              <a:gd name="connsiteY10" fmla="*/ 586659 h 91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4469" h="9130276">
                <a:moveTo>
                  <a:pt x="289774" y="586659"/>
                </a:moveTo>
                <a:cubicBezTo>
                  <a:pt x="-24097" y="671930"/>
                  <a:pt x="-29540" y="893273"/>
                  <a:pt x="28517" y="1120059"/>
                </a:cubicBezTo>
                <a:cubicBezTo>
                  <a:pt x="86574" y="1346845"/>
                  <a:pt x="594574" y="1595402"/>
                  <a:pt x="638117" y="1947373"/>
                </a:cubicBezTo>
                <a:cubicBezTo>
                  <a:pt x="681660" y="2299344"/>
                  <a:pt x="295217" y="2745659"/>
                  <a:pt x="289774" y="3231887"/>
                </a:cubicBezTo>
                <a:cubicBezTo>
                  <a:pt x="284331" y="3718116"/>
                  <a:pt x="589131" y="4347673"/>
                  <a:pt x="605460" y="4864744"/>
                </a:cubicBezTo>
                <a:cubicBezTo>
                  <a:pt x="621789" y="5381815"/>
                  <a:pt x="295217" y="5853530"/>
                  <a:pt x="387746" y="6334316"/>
                </a:cubicBezTo>
                <a:cubicBezTo>
                  <a:pt x="480275" y="6815102"/>
                  <a:pt x="1086246" y="7370274"/>
                  <a:pt x="1160632" y="7749459"/>
                </a:cubicBezTo>
                <a:cubicBezTo>
                  <a:pt x="1235018" y="8128644"/>
                  <a:pt x="696174" y="8489687"/>
                  <a:pt x="834060" y="8609430"/>
                </a:cubicBezTo>
                <a:cubicBezTo>
                  <a:pt x="971946" y="8729173"/>
                  <a:pt x="1808332" y="9801416"/>
                  <a:pt x="1987946" y="8467916"/>
                </a:cubicBezTo>
                <a:cubicBezTo>
                  <a:pt x="2167560" y="7134416"/>
                  <a:pt x="2196589" y="1920159"/>
                  <a:pt x="1911746" y="608430"/>
                </a:cubicBezTo>
                <a:cubicBezTo>
                  <a:pt x="1626903" y="-703299"/>
                  <a:pt x="603645" y="501388"/>
                  <a:pt x="289774" y="586659"/>
                </a:cubicBezTo>
                <a:close/>
              </a:path>
            </a:pathLst>
          </a:custGeom>
          <a:solidFill>
            <a:srgbClr val="25016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89BAD28-11F4-44DE-0FDB-5D6FB1EE92AB}"/>
              </a:ext>
            </a:extLst>
          </p:cNvPr>
          <p:cNvSpPr/>
          <p:nvPr userDrawn="1"/>
        </p:nvSpPr>
        <p:spPr>
          <a:xfrm>
            <a:off x="10955935" y="-911099"/>
            <a:ext cx="2049673" cy="8546510"/>
          </a:xfrm>
          <a:custGeom>
            <a:avLst/>
            <a:gdLst>
              <a:gd name="connsiteX0" fmla="*/ 833294 w 2049673"/>
              <a:gd name="connsiteY0" fmla="*/ 628070 h 8546510"/>
              <a:gd name="connsiteX1" fmla="*/ 169265 w 2049673"/>
              <a:gd name="connsiteY1" fmla="*/ 1781956 h 8546510"/>
              <a:gd name="connsiteX2" fmla="*/ 680894 w 2049673"/>
              <a:gd name="connsiteY2" fmla="*/ 2609270 h 8546510"/>
              <a:gd name="connsiteX3" fmla="*/ 289008 w 2049673"/>
              <a:gd name="connsiteY3" fmla="*/ 3686956 h 8546510"/>
              <a:gd name="connsiteX4" fmla="*/ 38636 w 2049673"/>
              <a:gd name="connsiteY4" fmla="*/ 4721099 h 8546510"/>
              <a:gd name="connsiteX5" fmla="*/ 1138094 w 2049673"/>
              <a:gd name="connsiteY5" fmla="*/ 5624613 h 8546510"/>
              <a:gd name="connsiteX6" fmla="*/ 865951 w 2049673"/>
              <a:gd name="connsiteY6" fmla="*/ 6800270 h 8546510"/>
              <a:gd name="connsiteX7" fmla="*/ 822408 w 2049673"/>
              <a:gd name="connsiteY7" fmla="*/ 7779985 h 8546510"/>
              <a:gd name="connsiteX8" fmla="*/ 1105436 w 2049673"/>
              <a:gd name="connsiteY8" fmla="*/ 8128328 h 8546510"/>
              <a:gd name="connsiteX9" fmla="*/ 1965408 w 2049673"/>
              <a:gd name="connsiteY9" fmla="*/ 7921499 h 8546510"/>
              <a:gd name="connsiteX10" fmla="*/ 1889208 w 2049673"/>
              <a:gd name="connsiteY10" fmla="*/ 573642 h 8546510"/>
              <a:gd name="connsiteX11" fmla="*/ 833294 w 2049673"/>
              <a:gd name="connsiteY11" fmla="*/ 628070 h 8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9673" h="8546510">
                <a:moveTo>
                  <a:pt x="833294" y="628070"/>
                </a:moveTo>
                <a:cubicBezTo>
                  <a:pt x="546637" y="829456"/>
                  <a:pt x="194665" y="1451756"/>
                  <a:pt x="169265" y="1781956"/>
                </a:cubicBezTo>
                <a:cubicBezTo>
                  <a:pt x="143865" y="2112156"/>
                  <a:pt x="660937" y="2291770"/>
                  <a:pt x="680894" y="2609270"/>
                </a:cubicBezTo>
                <a:cubicBezTo>
                  <a:pt x="700851" y="2926770"/>
                  <a:pt x="396051" y="3334985"/>
                  <a:pt x="289008" y="3686956"/>
                </a:cubicBezTo>
                <a:cubicBezTo>
                  <a:pt x="181965" y="4038927"/>
                  <a:pt x="-102878" y="4398156"/>
                  <a:pt x="38636" y="4721099"/>
                </a:cubicBezTo>
                <a:cubicBezTo>
                  <a:pt x="180150" y="5044042"/>
                  <a:pt x="1000208" y="5278085"/>
                  <a:pt x="1138094" y="5624613"/>
                </a:cubicBezTo>
                <a:cubicBezTo>
                  <a:pt x="1275980" y="5971141"/>
                  <a:pt x="918565" y="6441041"/>
                  <a:pt x="865951" y="6800270"/>
                </a:cubicBezTo>
                <a:cubicBezTo>
                  <a:pt x="813337" y="7159499"/>
                  <a:pt x="782494" y="7558642"/>
                  <a:pt x="822408" y="7779985"/>
                </a:cubicBezTo>
                <a:cubicBezTo>
                  <a:pt x="862322" y="8001328"/>
                  <a:pt x="914936" y="8104742"/>
                  <a:pt x="1105436" y="8128328"/>
                </a:cubicBezTo>
                <a:cubicBezTo>
                  <a:pt x="1295936" y="8151914"/>
                  <a:pt x="1834779" y="9180613"/>
                  <a:pt x="1965408" y="7921499"/>
                </a:cubicBezTo>
                <a:cubicBezTo>
                  <a:pt x="2096037" y="6662385"/>
                  <a:pt x="2077894" y="1792842"/>
                  <a:pt x="1889208" y="573642"/>
                </a:cubicBezTo>
                <a:cubicBezTo>
                  <a:pt x="1700522" y="-645558"/>
                  <a:pt x="1119951" y="426684"/>
                  <a:pt x="833294" y="628070"/>
                </a:cubicBezTo>
                <a:close/>
              </a:path>
            </a:pathLst>
          </a:custGeom>
          <a:solidFill>
            <a:srgbClr val="3C1373">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Freeform: Shape 16">
            <a:extLst>
              <a:ext uri="{FF2B5EF4-FFF2-40B4-BE49-F238E27FC236}">
                <a16:creationId xmlns:a16="http://schemas.microsoft.com/office/drawing/2014/main" id="{E4D00732-B365-4DDB-EE2B-EF83BA99327C}"/>
              </a:ext>
            </a:extLst>
          </p:cNvPr>
          <p:cNvSpPr/>
          <p:nvPr userDrawn="1"/>
        </p:nvSpPr>
        <p:spPr>
          <a:xfrm>
            <a:off x="-938020" y="-931562"/>
            <a:ext cx="2885104" cy="8987830"/>
          </a:xfrm>
          <a:custGeom>
            <a:avLst/>
            <a:gdLst>
              <a:gd name="connsiteX0" fmla="*/ 2704595 w 2880205"/>
              <a:gd name="connsiteY0" fmla="*/ 8410047 h 9055771"/>
              <a:gd name="connsiteX1" fmla="*/ 1844624 w 2880205"/>
              <a:gd name="connsiteY1" fmla="*/ 6951361 h 9055771"/>
              <a:gd name="connsiteX2" fmla="*/ 2236510 w 2880205"/>
              <a:gd name="connsiteY2" fmla="*/ 6472390 h 9055771"/>
              <a:gd name="connsiteX3" fmla="*/ 2715481 w 2880205"/>
              <a:gd name="connsiteY3" fmla="*/ 6091390 h 9055771"/>
              <a:gd name="connsiteX4" fmla="*/ 2824338 w 2880205"/>
              <a:gd name="connsiteY4" fmla="*/ 4850418 h 9055771"/>
              <a:gd name="connsiteX5" fmla="*/ 1888167 w 2880205"/>
              <a:gd name="connsiteY5" fmla="*/ 3424390 h 9055771"/>
              <a:gd name="connsiteX6" fmla="*/ 2356252 w 2880205"/>
              <a:gd name="connsiteY6" fmla="*/ 2063675 h 9055771"/>
              <a:gd name="connsiteX7" fmla="*/ 1594252 w 2880205"/>
              <a:gd name="connsiteY7" fmla="*/ 692075 h 9055771"/>
              <a:gd name="connsiteX8" fmla="*/ 179110 w 2880205"/>
              <a:gd name="connsiteY8" fmla="*/ 604990 h 9055771"/>
              <a:gd name="connsiteX9" fmla="*/ 298852 w 2880205"/>
              <a:gd name="connsiteY9" fmla="*/ 8420932 h 9055771"/>
              <a:gd name="connsiteX10" fmla="*/ 2704595 w 2880205"/>
              <a:gd name="connsiteY10" fmla="*/ 8410047 h 9055771"/>
              <a:gd name="connsiteX0" fmla="*/ 2704595 w 2882206"/>
              <a:gd name="connsiteY0" fmla="*/ 8410047 h 9055771"/>
              <a:gd name="connsiteX1" fmla="*/ 1844624 w 2882206"/>
              <a:gd name="connsiteY1" fmla="*/ 6951361 h 9055771"/>
              <a:gd name="connsiteX2" fmla="*/ 2171196 w 2882206"/>
              <a:gd name="connsiteY2" fmla="*/ 6548590 h 9055771"/>
              <a:gd name="connsiteX3" fmla="*/ 2715481 w 2882206"/>
              <a:gd name="connsiteY3" fmla="*/ 6091390 h 9055771"/>
              <a:gd name="connsiteX4" fmla="*/ 2824338 w 2882206"/>
              <a:gd name="connsiteY4" fmla="*/ 4850418 h 9055771"/>
              <a:gd name="connsiteX5" fmla="*/ 1888167 w 2882206"/>
              <a:gd name="connsiteY5" fmla="*/ 3424390 h 9055771"/>
              <a:gd name="connsiteX6" fmla="*/ 2356252 w 2882206"/>
              <a:gd name="connsiteY6" fmla="*/ 2063675 h 9055771"/>
              <a:gd name="connsiteX7" fmla="*/ 1594252 w 2882206"/>
              <a:gd name="connsiteY7" fmla="*/ 692075 h 9055771"/>
              <a:gd name="connsiteX8" fmla="*/ 179110 w 2882206"/>
              <a:gd name="connsiteY8" fmla="*/ 604990 h 9055771"/>
              <a:gd name="connsiteX9" fmla="*/ 298852 w 2882206"/>
              <a:gd name="connsiteY9" fmla="*/ 8420932 h 9055771"/>
              <a:gd name="connsiteX10" fmla="*/ 2704595 w 2882206"/>
              <a:gd name="connsiteY10" fmla="*/ 8410047 h 9055771"/>
              <a:gd name="connsiteX0" fmla="*/ 2059981 w 2847192"/>
              <a:gd name="connsiteY0" fmla="*/ 8399161 h 9050106"/>
              <a:gd name="connsiteX1" fmla="*/ 1809610 w 2847192"/>
              <a:gd name="connsiteY1" fmla="*/ 6951361 h 9050106"/>
              <a:gd name="connsiteX2" fmla="*/ 2136182 w 2847192"/>
              <a:gd name="connsiteY2" fmla="*/ 6548590 h 9050106"/>
              <a:gd name="connsiteX3" fmla="*/ 2680467 w 2847192"/>
              <a:gd name="connsiteY3" fmla="*/ 6091390 h 9050106"/>
              <a:gd name="connsiteX4" fmla="*/ 2789324 w 2847192"/>
              <a:gd name="connsiteY4" fmla="*/ 4850418 h 9050106"/>
              <a:gd name="connsiteX5" fmla="*/ 1853153 w 2847192"/>
              <a:gd name="connsiteY5" fmla="*/ 3424390 h 9050106"/>
              <a:gd name="connsiteX6" fmla="*/ 2321238 w 2847192"/>
              <a:gd name="connsiteY6" fmla="*/ 2063675 h 9050106"/>
              <a:gd name="connsiteX7" fmla="*/ 1559238 w 2847192"/>
              <a:gd name="connsiteY7" fmla="*/ 692075 h 9050106"/>
              <a:gd name="connsiteX8" fmla="*/ 144096 w 2847192"/>
              <a:gd name="connsiteY8" fmla="*/ 604990 h 9050106"/>
              <a:gd name="connsiteX9" fmla="*/ 263838 w 2847192"/>
              <a:gd name="connsiteY9" fmla="*/ 8420932 h 9050106"/>
              <a:gd name="connsiteX10" fmla="*/ 2059981 w 2847192"/>
              <a:gd name="connsiteY10" fmla="*/ 8399161 h 9050106"/>
              <a:gd name="connsiteX0" fmla="*/ 2059981 w 2847192"/>
              <a:gd name="connsiteY0" fmla="*/ 8399161 h 9051016"/>
              <a:gd name="connsiteX1" fmla="*/ 1994667 w 2847192"/>
              <a:gd name="connsiteY1" fmla="*/ 6929589 h 9051016"/>
              <a:gd name="connsiteX2" fmla="*/ 2136182 w 2847192"/>
              <a:gd name="connsiteY2" fmla="*/ 6548590 h 9051016"/>
              <a:gd name="connsiteX3" fmla="*/ 2680467 w 2847192"/>
              <a:gd name="connsiteY3" fmla="*/ 6091390 h 9051016"/>
              <a:gd name="connsiteX4" fmla="*/ 2789324 w 2847192"/>
              <a:gd name="connsiteY4" fmla="*/ 4850418 h 9051016"/>
              <a:gd name="connsiteX5" fmla="*/ 1853153 w 2847192"/>
              <a:gd name="connsiteY5" fmla="*/ 3424390 h 9051016"/>
              <a:gd name="connsiteX6" fmla="*/ 2321238 w 2847192"/>
              <a:gd name="connsiteY6" fmla="*/ 2063675 h 9051016"/>
              <a:gd name="connsiteX7" fmla="*/ 1559238 w 2847192"/>
              <a:gd name="connsiteY7" fmla="*/ 692075 h 9051016"/>
              <a:gd name="connsiteX8" fmla="*/ 144096 w 2847192"/>
              <a:gd name="connsiteY8" fmla="*/ 604990 h 9051016"/>
              <a:gd name="connsiteX9" fmla="*/ 263838 w 2847192"/>
              <a:gd name="connsiteY9" fmla="*/ 8420932 h 9051016"/>
              <a:gd name="connsiteX10" fmla="*/ 2059981 w 2847192"/>
              <a:gd name="connsiteY10" fmla="*/ 8399161 h 9051016"/>
              <a:gd name="connsiteX0" fmla="*/ 2059981 w 2842983"/>
              <a:gd name="connsiteY0" fmla="*/ 8399161 h 9051016"/>
              <a:gd name="connsiteX1" fmla="*/ 1994667 w 2842983"/>
              <a:gd name="connsiteY1" fmla="*/ 6929589 h 9051016"/>
              <a:gd name="connsiteX2" fmla="*/ 2277696 w 2842983"/>
              <a:gd name="connsiteY2" fmla="*/ 6592133 h 9051016"/>
              <a:gd name="connsiteX3" fmla="*/ 2680467 w 2842983"/>
              <a:gd name="connsiteY3" fmla="*/ 6091390 h 9051016"/>
              <a:gd name="connsiteX4" fmla="*/ 2789324 w 2842983"/>
              <a:gd name="connsiteY4" fmla="*/ 4850418 h 9051016"/>
              <a:gd name="connsiteX5" fmla="*/ 1853153 w 2842983"/>
              <a:gd name="connsiteY5" fmla="*/ 3424390 h 9051016"/>
              <a:gd name="connsiteX6" fmla="*/ 2321238 w 2842983"/>
              <a:gd name="connsiteY6" fmla="*/ 2063675 h 9051016"/>
              <a:gd name="connsiteX7" fmla="*/ 1559238 w 2842983"/>
              <a:gd name="connsiteY7" fmla="*/ 692075 h 9051016"/>
              <a:gd name="connsiteX8" fmla="*/ 144096 w 2842983"/>
              <a:gd name="connsiteY8" fmla="*/ 604990 h 9051016"/>
              <a:gd name="connsiteX9" fmla="*/ 263838 w 2842983"/>
              <a:gd name="connsiteY9" fmla="*/ 8420932 h 9051016"/>
              <a:gd name="connsiteX10" fmla="*/ 2059981 w 2842983"/>
              <a:gd name="connsiteY10" fmla="*/ 8399161 h 9051016"/>
              <a:gd name="connsiteX0" fmla="*/ 2059981 w 2842983"/>
              <a:gd name="connsiteY0" fmla="*/ 8399161 h 9047837"/>
              <a:gd name="connsiteX1" fmla="*/ 1678981 w 2842983"/>
              <a:gd name="connsiteY1" fmla="*/ 7005789 h 9047837"/>
              <a:gd name="connsiteX2" fmla="*/ 2277696 w 2842983"/>
              <a:gd name="connsiteY2" fmla="*/ 6592133 h 9047837"/>
              <a:gd name="connsiteX3" fmla="*/ 2680467 w 2842983"/>
              <a:gd name="connsiteY3" fmla="*/ 6091390 h 9047837"/>
              <a:gd name="connsiteX4" fmla="*/ 2789324 w 2842983"/>
              <a:gd name="connsiteY4" fmla="*/ 4850418 h 9047837"/>
              <a:gd name="connsiteX5" fmla="*/ 1853153 w 2842983"/>
              <a:gd name="connsiteY5" fmla="*/ 3424390 h 9047837"/>
              <a:gd name="connsiteX6" fmla="*/ 2321238 w 2842983"/>
              <a:gd name="connsiteY6" fmla="*/ 2063675 h 9047837"/>
              <a:gd name="connsiteX7" fmla="*/ 1559238 w 2842983"/>
              <a:gd name="connsiteY7" fmla="*/ 692075 h 9047837"/>
              <a:gd name="connsiteX8" fmla="*/ 144096 w 2842983"/>
              <a:gd name="connsiteY8" fmla="*/ 604990 h 9047837"/>
              <a:gd name="connsiteX9" fmla="*/ 263838 w 2842983"/>
              <a:gd name="connsiteY9" fmla="*/ 8420932 h 9047837"/>
              <a:gd name="connsiteX10" fmla="*/ 2059981 w 2842983"/>
              <a:gd name="connsiteY10" fmla="*/ 8399161 h 9047837"/>
              <a:gd name="connsiteX0" fmla="*/ 2255192 w 2853137"/>
              <a:gd name="connsiteY0" fmla="*/ 8235875 h 8990624"/>
              <a:gd name="connsiteX1" fmla="*/ 1689135 w 2853137"/>
              <a:gd name="connsiteY1" fmla="*/ 7005789 h 8990624"/>
              <a:gd name="connsiteX2" fmla="*/ 2287850 w 2853137"/>
              <a:gd name="connsiteY2" fmla="*/ 6592133 h 8990624"/>
              <a:gd name="connsiteX3" fmla="*/ 2690621 w 2853137"/>
              <a:gd name="connsiteY3" fmla="*/ 6091390 h 8990624"/>
              <a:gd name="connsiteX4" fmla="*/ 2799478 w 2853137"/>
              <a:gd name="connsiteY4" fmla="*/ 4850418 h 8990624"/>
              <a:gd name="connsiteX5" fmla="*/ 1863307 w 2853137"/>
              <a:gd name="connsiteY5" fmla="*/ 3424390 h 8990624"/>
              <a:gd name="connsiteX6" fmla="*/ 2331392 w 2853137"/>
              <a:gd name="connsiteY6" fmla="*/ 2063675 h 8990624"/>
              <a:gd name="connsiteX7" fmla="*/ 1569392 w 2853137"/>
              <a:gd name="connsiteY7" fmla="*/ 692075 h 8990624"/>
              <a:gd name="connsiteX8" fmla="*/ 154250 w 2853137"/>
              <a:gd name="connsiteY8" fmla="*/ 604990 h 8990624"/>
              <a:gd name="connsiteX9" fmla="*/ 273992 w 2853137"/>
              <a:gd name="connsiteY9" fmla="*/ 8420932 h 8990624"/>
              <a:gd name="connsiteX10" fmla="*/ 2255192 w 2853137"/>
              <a:gd name="connsiteY10" fmla="*/ 8235875 h 8990624"/>
              <a:gd name="connsiteX0" fmla="*/ 2255192 w 2853137"/>
              <a:gd name="connsiteY0" fmla="*/ 8235875 h 8987830"/>
              <a:gd name="connsiteX1" fmla="*/ 1939506 w 2853137"/>
              <a:gd name="connsiteY1" fmla="*/ 7081989 h 8987830"/>
              <a:gd name="connsiteX2" fmla="*/ 2287850 w 2853137"/>
              <a:gd name="connsiteY2" fmla="*/ 6592133 h 8987830"/>
              <a:gd name="connsiteX3" fmla="*/ 2690621 w 2853137"/>
              <a:gd name="connsiteY3" fmla="*/ 6091390 h 8987830"/>
              <a:gd name="connsiteX4" fmla="*/ 2799478 w 2853137"/>
              <a:gd name="connsiteY4" fmla="*/ 4850418 h 8987830"/>
              <a:gd name="connsiteX5" fmla="*/ 1863307 w 2853137"/>
              <a:gd name="connsiteY5" fmla="*/ 3424390 h 8987830"/>
              <a:gd name="connsiteX6" fmla="*/ 2331392 w 2853137"/>
              <a:gd name="connsiteY6" fmla="*/ 2063675 h 8987830"/>
              <a:gd name="connsiteX7" fmla="*/ 1569392 w 2853137"/>
              <a:gd name="connsiteY7" fmla="*/ 692075 h 8987830"/>
              <a:gd name="connsiteX8" fmla="*/ 154250 w 2853137"/>
              <a:gd name="connsiteY8" fmla="*/ 604990 h 8987830"/>
              <a:gd name="connsiteX9" fmla="*/ 273992 w 2853137"/>
              <a:gd name="connsiteY9" fmla="*/ 8420932 h 8987830"/>
              <a:gd name="connsiteX10" fmla="*/ 2255192 w 2853137"/>
              <a:gd name="connsiteY10" fmla="*/ 8235875 h 8987830"/>
              <a:gd name="connsiteX0" fmla="*/ 2255192 w 2864390"/>
              <a:gd name="connsiteY0" fmla="*/ 8235875 h 8987830"/>
              <a:gd name="connsiteX1" fmla="*/ 1939506 w 2864390"/>
              <a:gd name="connsiteY1" fmla="*/ 7081989 h 8987830"/>
              <a:gd name="connsiteX2" fmla="*/ 2690621 w 2864390"/>
              <a:gd name="connsiteY2" fmla="*/ 6091390 h 8987830"/>
              <a:gd name="connsiteX3" fmla="*/ 2799478 w 2864390"/>
              <a:gd name="connsiteY3" fmla="*/ 4850418 h 8987830"/>
              <a:gd name="connsiteX4" fmla="*/ 1863307 w 2864390"/>
              <a:gd name="connsiteY4" fmla="*/ 3424390 h 8987830"/>
              <a:gd name="connsiteX5" fmla="*/ 2331392 w 2864390"/>
              <a:gd name="connsiteY5" fmla="*/ 2063675 h 8987830"/>
              <a:gd name="connsiteX6" fmla="*/ 1569392 w 2864390"/>
              <a:gd name="connsiteY6" fmla="*/ 692075 h 8987830"/>
              <a:gd name="connsiteX7" fmla="*/ 154250 w 2864390"/>
              <a:gd name="connsiteY7" fmla="*/ 604990 h 8987830"/>
              <a:gd name="connsiteX8" fmla="*/ 273992 w 2864390"/>
              <a:gd name="connsiteY8" fmla="*/ 8420932 h 8987830"/>
              <a:gd name="connsiteX9" fmla="*/ 2255192 w 2864390"/>
              <a:gd name="connsiteY9" fmla="*/ 8235875 h 8987830"/>
              <a:gd name="connsiteX0" fmla="*/ 2255192 w 2885104"/>
              <a:gd name="connsiteY0" fmla="*/ 8235875 h 8987830"/>
              <a:gd name="connsiteX1" fmla="*/ 1939506 w 2885104"/>
              <a:gd name="connsiteY1" fmla="*/ 7081989 h 8987830"/>
              <a:gd name="connsiteX2" fmla="*/ 2745050 w 2885104"/>
              <a:gd name="connsiteY2" fmla="*/ 6200247 h 8987830"/>
              <a:gd name="connsiteX3" fmla="*/ 2799478 w 2885104"/>
              <a:gd name="connsiteY3" fmla="*/ 4850418 h 8987830"/>
              <a:gd name="connsiteX4" fmla="*/ 1863307 w 2885104"/>
              <a:gd name="connsiteY4" fmla="*/ 3424390 h 8987830"/>
              <a:gd name="connsiteX5" fmla="*/ 2331392 w 2885104"/>
              <a:gd name="connsiteY5" fmla="*/ 2063675 h 8987830"/>
              <a:gd name="connsiteX6" fmla="*/ 1569392 w 2885104"/>
              <a:gd name="connsiteY6" fmla="*/ 692075 h 8987830"/>
              <a:gd name="connsiteX7" fmla="*/ 154250 w 2885104"/>
              <a:gd name="connsiteY7" fmla="*/ 604990 h 8987830"/>
              <a:gd name="connsiteX8" fmla="*/ 273992 w 2885104"/>
              <a:gd name="connsiteY8" fmla="*/ 8420932 h 8987830"/>
              <a:gd name="connsiteX9" fmla="*/ 2255192 w 2885104"/>
              <a:gd name="connsiteY9" fmla="*/ 8235875 h 89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104" h="8987830">
                <a:moveTo>
                  <a:pt x="2255192" y="8235875"/>
                </a:moveTo>
                <a:cubicBezTo>
                  <a:pt x="2532778" y="8012718"/>
                  <a:pt x="1857863" y="7421260"/>
                  <a:pt x="1939506" y="7081989"/>
                </a:cubicBezTo>
                <a:cubicBezTo>
                  <a:pt x="2021149" y="6742718"/>
                  <a:pt x="2601721" y="6572175"/>
                  <a:pt x="2745050" y="6200247"/>
                </a:cubicBezTo>
                <a:cubicBezTo>
                  <a:pt x="2888379" y="5828319"/>
                  <a:pt x="2946435" y="5313061"/>
                  <a:pt x="2799478" y="4850418"/>
                </a:cubicBezTo>
                <a:cubicBezTo>
                  <a:pt x="2652521" y="4387775"/>
                  <a:pt x="1941321" y="3888847"/>
                  <a:pt x="1863307" y="3424390"/>
                </a:cubicBezTo>
                <a:cubicBezTo>
                  <a:pt x="1785293" y="2959933"/>
                  <a:pt x="2380378" y="2519061"/>
                  <a:pt x="2331392" y="2063675"/>
                </a:cubicBezTo>
                <a:cubicBezTo>
                  <a:pt x="2282406" y="1608289"/>
                  <a:pt x="1932249" y="935189"/>
                  <a:pt x="1569392" y="692075"/>
                </a:cubicBezTo>
                <a:cubicBezTo>
                  <a:pt x="1206535" y="448961"/>
                  <a:pt x="370150" y="-683153"/>
                  <a:pt x="154250" y="604990"/>
                </a:cubicBezTo>
                <a:cubicBezTo>
                  <a:pt x="-61650" y="1893133"/>
                  <a:pt x="-76165" y="7149118"/>
                  <a:pt x="273992" y="8420932"/>
                </a:cubicBezTo>
                <a:cubicBezTo>
                  <a:pt x="624149" y="9692746"/>
                  <a:pt x="1977606" y="8459032"/>
                  <a:pt x="2255192" y="8235875"/>
                </a:cubicBezTo>
                <a:close/>
              </a:path>
            </a:pathLst>
          </a:custGeom>
          <a:solidFill>
            <a:srgbClr val="071B3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90A2D64-7DEA-8A24-6C97-B5E2B91019C8}"/>
              </a:ext>
            </a:extLst>
          </p:cNvPr>
          <p:cNvSpPr/>
          <p:nvPr userDrawn="1"/>
        </p:nvSpPr>
        <p:spPr>
          <a:xfrm>
            <a:off x="-1808625" y="-893922"/>
            <a:ext cx="3346990" cy="9038296"/>
          </a:xfrm>
          <a:custGeom>
            <a:avLst/>
            <a:gdLst>
              <a:gd name="connsiteX0" fmla="*/ 1362311 w 3372042"/>
              <a:gd name="connsiteY0" fmla="*/ 338752 h 9027344"/>
              <a:gd name="connsiteX1" fmla="*/ 2690368 w 3372042"/>
              <a:gd name="connsiteY1" fmla="*/ 1307580 h 9027344"/>
              <a:gd name="connsiteX2" fmla="*/ 2407339 w 3372042"/>
              <a:gd name="connsiteY2" fmla="*/ 2505009 h 9027344"/>
              <a:gd name="connsiteX3" fmla="*/ 2037225 w 3372042"/>
              <a:gd name="connsiteY3" fmla="*/ 3713323 h 9027344"/>
              <a:gd name="connsiteX4" fmla="*/ 3104025 w 3372042"/>
              <a:gd name="connsiteY4" fmla="*/ 5389723 h 9027344"/>
              <a:gd name="connsiteX5" fmla="*/ 3310854 w 3372042"/>
              <a:gd name="connsiteY5" fmla="*/ 6717780 h 9027344"/>
              <a:gd name="connsiteX6" fmla="*/ 2211396 w 3372042"/>
              <a:gd name="connsiteY6" fmla="*/ 7610409 h 9027344"/>
              <a:gd name="connsiteX7" fmla="*/ 2287596 w 3372042"/>
              <a:gd name="connsiteY7" fmla="*/ 8383294 h 9027344"/>
              <a:gd name="connsiteX8" fmla="*/ 328168 w 3372042"/>
              <a:gd name="connsiteY8" fmla="*/ 8448609 h 9027344"/>
              <a:gd name="connsiteX9" fmla="*/ 99568 w 3372042"/>
              <a:gd name="connsiteY9" fmla="*/ 763294 h 9027344"/>
              <a:gd name="connsiteX10" fmla="*/ 1362311 w 3372042"/>
              <a:gd name="connsiteY10" fmla="*/ 338752 h 9027344"/>
              <a:gd name="connsiteX0" fmla="*/ 1362311 w 3345382"/>
              <a:gd name="connsiteY0" fmla="*/ 338752 h 9027344"/>
              <a:gd name="connsiteX1" fmla="*/ 2690368 w 3345382"/>
              <a:gd name="connsiteY1" fmla="*/ 1307580 h 9027344"/>
              <a:gd name="connsiteX2" fmla="*/ 2407339 w 3345382"/>
              <a:gd name="connsiteY2" fmla="*/ 2505009 h 9027344"/>
              <a:gd name="connsiteX3" fmla="*/ 2037225 w 3345382"/>
              <a:gd name="connsiteY3" fmla="*/ 3713323 h 9027344"/>
              <a:gd name="connsiteX4" fmla="*/ 3104025 w 3345382"/>
              <a:gd name="connsiteY4" fmla="*/ 5389723 h 9027344"/>
              <a:gd name="connsiteX5" fmla="*/ 3278197 w 3345382"/>
              <a:gd name="connsiteY5" fmla="*/ 6500066 h 9027344"/>
              <a:gd name="connsiteX6" fmla="*/ 2211396 w 3345382"/>
              <a:gd name="connsiteY6" fmla="*/ 7610409 h 9027344"/>
              <a:gd name="connsiteX7" fmla="*/ 2287596 w 3345382"/>
              <a:gd name="connsiteY7" fmla="*/ 8383294 h 9027344"/>
              <a:gd name="connsiteX8" fmla="*/ 328168 w 3345382"/>
              <a:gd name="connsiteY8" fmla="*/ 8448609 h 9027344"/>
              <a:gd name="connsiteX9" fmla="*/ 99568 w 3345382"/>
              <a:gd name="connsiteY9" fmla="*/ 763294 h 9027344"/>
              <a:gd name="connsiteX10" fmla="*/ 1362311 w 3345382"/>
              <a:gd name="connsiteY10" fmla="*/ 338752 h 9027344"/>
              <a:gd name="connsiteX0" fmla="*/ 1362311 w 3362275"/>
              <a:gd name="connsiteY0" fmla="*/ 338752 h 9037443"/>
              <a:gd name="connsiteX1" fmla="*/ 2690368 w 3362275"/>
              <a:gd name="connsiteY1" fmla="*/ 1307580 h 9037443"/>
              <a:gd name="connsiteX2" fmla="*/ 2407339 w 3362275"/>
              <a:gd name="connsiteY2" fmla="*/ 2505009 h 9037443"/>
              <a:gd name="connsiteX3" fmla="*/ 2037225 w 3362275"/>
              <a:gd name="connsiteY3" fmla="*/ 3713323 h 9037443"/>
              <a:gd name="connsiteX4" fmla="*/ 3104025 w 3362275"/>
              <a:gd name="connsiteY4" fmla="*/ 5389723 h 9037443"/>
              <a:gd name="connsiteX5" fmla="*/ 3278197 w 3362275"/>
              <a:gd name="connsiteY5" fmla="*/ 6500066 h 9037443"/>
              <a:gd name="connsiteX6" fmla="*/ 1982796 w 3362275"/>
              <a:gd name="connsiteY6" fmla="*/ 7349152 h 9037443"/>
              <a:gd name="connsiteX7" fmla="*/ 2287596 w 3362275"/>
              <a:gd name="connsiteY7" fmla="*/ 8383294 h 9037443"/>
              <a:gd name="connsiteX8" fmla="*/ 328168 w 3362275"/>
              <a:gd name="connsiteY8" fmla="*/ 8448609 h 9037443"/>
              <a:gd name="connsiteX9" fmla="*/ 99568 w 3362275"/>
              <a:gd name="connsiteY9" fmla="*/ 763294 h 9037443"/>
              <a:gd name="connsiteX10" fmla="*/ 1362311 w 3362275"/>
              <a:gd name="connsiteY10" fmla="*/ 338752 h 9037443"/>
              <a:gd name="connsiteX0" fmla="*/ 1362311 w 3346990"/>
              <a:gd name="connsiteY0" fmla="*/ 338752 h 9038296"/>
              <a:gd name="connsiteX1" fmla="*/ 2690368 w 3346990"/>
              <a:gd name="connsiteY1" fmla="*/ 1307580 h 9038296"/>
              <a:gd name="connsiteX2" fmla="*/ 2407339 w 3346990"/>
              <a:gd name="connsiteY2" fmla="*/ 2505009 h 9038296"/>
              <a:gd name="connsiteX3" fmla="*/ 2037225 w 3346990"/>
              <a:gd name="connsiteY3" fmla="*/ 3713323 h 9038296"/>
              <a:gd name="connsiteX4" fmla="*/ 3104025 w 3346990"/>
              <a:gd name="connsiteY4" fmla="*/ 5389723 h 9038296"/>
              <a:gd name="connsiteX5" fmla="*/ 3278197 w 3346990"/>
              <a:gd name="connsiteY5" fmla="*/ 6500066 h 9038296"/>
              <a:gd name="connsiteX6" fmla="*/ 2189625 w 3346990"/>
              <a:gd name="connsiteY6" fmla="*/ 7327381 h 9038296"/>
              <a:gd name="connsiteX7" fmla="*/ 2287596 w 3346990"/>
              <a:gd name="connsiteY7" fmla="*/ 8383294 h 9038296"/>
              <a:gd name="connsiteX8" fmla="*/ 328168 w 3346990"/>
              <a:gd name="connsiteY8" fmla="*/ 8448609 h 9038296"/>
              <a:gd name="connsiteX9" fmla="*/ 99568 w 3346990"/>
              <a:gd name="connsiteY9" fmla="*/ 763294 h 9038296"/>
              <a:gd name="connsiteX10" fmla="*/ 1362311 w 3346990"/>
              <a:gd name="connsiteY10" fmla="*/ 338752 h 9038296"/>
              <a:gd name="connsiteX0" fmla="*/ 1362311 w 3346990"/>
              <a:gd name="connsiteY0" fmla="*/ 338752 h 9038296"/>
              <a:gd name="connsiteX1" fmla="*/ 2690368 w 3346990"/>
              <a:gd name="connsiteY1" fmla="*/ 1307580 h 9038296"/>
              <a:gd name="connsiteX2" fmla="*/ 2407339 w 3346990"/>
              <a:gd name="connsiteY2" fmla="*/ 2505009 h 9038296"/>
              <a:gd name="connsiteX3" fmla="*/ 2037225 w 3346990"/>
              <a:gd name="connsiteY3" fmla="*/ 3713323 h 9038296"/>
              <a:gd name="connsiteX4" fmla="*/ 3104025 w 3346990"/>
              <a:gd name="connsiteY4" fmla="*/ 5389723 h 9038296"/>
              <a:gd name="connsiteX5" fmla="*/ 3278197 w 3346990"/>
              <a:gd name="connsiteY5" fmla="*/ 6500066 h 9038296"/>
              <a:gd name="connsiteX6" fmla="*/ 2189625 w 3346990"/>
              <a:gd name="connsiteY6" fmla="*/ 7327381 h 9038296"/>
              <a:gd name="connsiteX7" fmla="*/ 2287596 w 3346990"/>
              <a:gd name="connsiteY7" fmla="*/ 8383294 h 9038296"/>
              <a:gd name="connsiteX8" fmla="*/ 328168 w 3346990"/>
              <a:gd name="connsiteY8" fmla="*/ 8448609 h 9038296"/>
              <a:gd name="connsiteX9" fmla="*/ 99568 w 3346990"/>
              <a:gd name="connsiteY9" fmla="*/ 763294 h 9038296"/>
              <a:gd name="connsiteX10" fmla="*/ 1362311 w 3346990"/>
              <a:gd name="connsiteY10" fmla="*/ 338752 h 90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6990" h="9038296">
                <a:moveTo>
                  <a:pt x="1362311" y="338752"/>
                </a:moveTo>
                <a:cubicBezTo>
                  <a:pt x="1794111" y="429466"/>
                  <a:pt x="2516197" y="946537"/>
                  <a:pt x="2690368" y="1307580"/>
                </a:cubicBezTo>
                <a:cubicBezTo>
                  <a:pt x="2864539" y="1668623"/>
                  <a:pt x="2516196" y="2104052"/>
                  <a:pt x="2407339" y="2505009"/>
                </a:cubicBezTo>
                <a:cubicBezTo>
                  <a:pt x="2298482" y="2905966"/>
                  <a:pt x="1921111" y="3232537"/>
                  <a:pt x="2037225" y="3713323"/>
                </a:cubicBezTo>
                <a:cubicBezTo>
                  <a:pt x="2153339" y="4194109"/>
                  <a:pt x="2897196" y="4925266"/>
                  <a:pt x="3104025" y="5389723"/>
                </a:cubicBezTo>
                <a:cubicBezTo>
                  <a:pt x="3310854" y="5854180"/>
                  <a:pt x="3430597" y="6177123"/>
                  <a:pt x="3278197" y="6500066"/>
                </a:cubicBezTo>
                <a:cubicBezTo>
                  <a:pt x="3125797" y="6823009"/>
                  <a:pt x="2485353" y="6806682"/>
                  <a:pt x="2189625" y="7327381"/>
                </a:cubicBezTo>
                <a:cubicBezTo>
                  <a:pt x="1893897" y="7848080"/>
                  <a:pt x="2597839" y="8196423"/>
                  <a:pt x="2287596" y="8383294"/>
                </a:cubicBezTo>
                <a:cubicBezTo>
                  <a:pt x="1977353" y="8570165"/>
                  <a:pt x="692839" y="9718609"/>
                  <a:pt x="328168" y="8448609"/>
                </a:cubicBezTo>
                <a:cubicBezTo>
                  <a:pt x="-36503" y="7178609"/>
                  <a:pt x="-72789" y="2114937"/>
                  <a:pt x="99568" y="763294"/>
                </a:cubicBezTo>
                <a:cubicBezTo>
                  <a:pt x="271925" y="-588349"/>
                  <a:pt x="930511" y="248038"/>
                  <a:pt x="1362311" y="338752"/>
                </a:cubicBezTo>
                <a:close/>
              </a:path>
            </a:pathLst>
          </a:custGeom>
          <a:solidFill>
            <a:srgbClr val="25016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362C709-DFAB-04C9-BABF-FEEB8F4D0E0D}"/>
              </a:ext>
            </a:extLst>
          </p:cNvPr>
          <p:cNvSpPr/>
          <p:nvPr userDrawn="1"/>
        </p:nvSpPr>
        <p:spPr>
          <a:xfrm>
            <a:off x="-1768583" y="-875620"/>
            <a:ext cx="2966188" cy="8738551"/>
          </a:xfrm>
          <a:custGeom>
            <a:avLst/>
            <a:gdLst>
              <a:gd name="connsiteX0" fmla="*/ 2770069 w 2966188"/>
              <a:gd name="connsiteY0" fmla="*/ 734106 h 8738551"/>
              <a:gd name="connsiteX1" fmla="*/ 1997183 w 2966188"/>
              <a:gd name="connsiteY1" fmla="*/ 1376363 h 8738551"/>
              <a:gd name="connsiteX2" fmla="*/ 2421726 w 2966188"/>
              <a:gd name="connsiteY2" fmla="*/ 2421391 h 8738551"/>
              <a:gd name="connsiteX3" fmla="*/ 2802726 w 2966188"/>
              <a:gd name="connsiteY3" fmla="*/ 3705906 h 8738551"/>
              <a:gd name="connsiteX4" fmla="*/ 2225783 w 2966188"/>
              <a:gd name="connsiteY4" fmla="*/ 4935991 h 8738551"/>
              <a:gd name="connsiteX5" fmla="*/ 2737412 w 2966188"/>
              <a:gd name="connsiteY5" fmla="*/ 6046334 h 8738551"/>
              <a:gd name="connsiteX6" fmla="*/ 2933354 w 2966188"/>
              <a:gd name="connsiteY6" fmla="*/ 7265534 h 8738551"/>
              <a:gd name="connsiteX7" fmla="*/ 2084269 w 2966188"/>
              <a:gd name="connsiteY7" fmla="*/ 8234363 h 8738551"/>
              <a:gd name="connsiteX8" fmla="*/ 288126 w 2966188"/>
              <a:gd name="connsiteY8" fmla="*/ 8092849 h 8738551"/>
              <a:gd name="connsiteX9" fmla="*/ 255469 w 2966188"/>
              <a:gd name="connsiteY9" fmla="*/ 527277 h 8738551"/>
              <a:gd name="connsiteX10" fmla="*/ 2770069 w 2966188"/>
              <a:gd name="connsiteY10" fmla="*/ 734106 h 87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6188" h="8738551">
                <a:moveTo>
                  <a:pt x="2770069" y="734106"/>
                </a:moveTo>
                <a:cubicBezTo>
                  <a:pt x="3060355" y="875620"/>
                  <a:pt x="2055240" y="1095149"/>
                  <a:pt x="1997183" y="1376363"/>
                </a:cubicBezTo>
                <a:cubicBezTo>
                  <a:pt x="1939126" y="1657577"/>
                  <a:pt x="2287469" y="2033134"/>
                  <a:pt x="2421726" y="2421391"/>
                </a:cubicBezTo>
                <a:cubicBezTo>
                  <a:pt x="2555983" y="2809648"/>
                  <a:pt x="2835383" y="3286806"/>
                  <a:pt x="2802726" y="3705906"/>
                </a:cubicBezTo>
                <a:cubicBezTo>
                  <a:pt x="2770069" y="4125006"/>
                  <a:pt x="2236669" y="4545920"/>
                  <a:pt x="2225783" y="4935991"/>
                </a:cubicBezTo>
                <a:cubicBezTo>
                  <a:pt x="2214897" y="5326062"/>
                  <a:pt x="2619483" y="5658077"/>
                  <a:pt x="2737412" y="6046334"/>
                </a:cubicBezTo>
                <a:cubicBezTo>
                  <a:pt x="2855341" y="6434591"/>
                  <a:pt x="3042211" y="6900863"/>
                  <a:pt x="2933354" y="7265534"/>
                </a:cubicBezTo>
                <a:cubicBezTo>
                  <a:pt x="2824497" y="7630206"/>
                  <a:pt x="2525140" y="8096477"/>
                  <a:pt x="2084269" y="8234363"/>
                </a:cubicBezTo>
                <a:cubicBezTo>
                  <a:pt x="1643398" y="8372249"/>
                  <a:pt x="592926" y="9377363"/>
                  <a:pt x="288126" y="8092849"/>
                </a:cubicBezTo>
                <a:cubicBezTo>
                  <a:pt x="-16674" y="6808335"/>
                  <a:pt x="-154560" y="1760991"/>
                  <a:pt x="255469" y="527277"/>
                </a:cubicBezTo>
                <a:cubicBezTo>
                  <a:pt x="665497" y="-706437"/>
                  <a:pt x="2479783" y="592592"/>
                  <a:pt x="2770069" y="734106"/>
                </a:cubicBezTo>
                <a:close/>
              </a:path>
            </a:pathLst>
          </a:custGeom>
          <a:solidFill>
            <a:srgbClr val="3C1373">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953B76A6-B050-E4A2-682B-5F0CDB6C9D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7876" y="1241124"/>
            <a:ext cx="4375752" cy="4375752"/>
          </a:xfrm>
          <a:prstGeom prst="rect">
            <a:avLst/>
          </a:prstGeom>
        </p:spPr>
      </p:pic>
      <p:pic>
        <p:nvPicPr>
          <p:cNvPr id="10" name="Picture 9" descr="Icon&#10;&#10;Description automatically generated">
            <a:extLst>
              <a:ext uri="{FF2B5EF4-FFF2-40B4-BE49-F238E27FC236}">
                <a16:creationId xmlns:a16="http://schemas.microsoft.com/office/drawing/2014/main" id="{2BD5C702-FB44-DD7B-3CA9-D52549A465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1352943" y="2589943"/>
            <a:ext cx="1678113" cy="1678113"/>
          </a:xfrm>
          <a:prstGeom prst="rect">
            <a:avLst/>
          </a:prstGeom>
        </p:spPr>
      </p:pic>
      <p:sp>
        <p:nvSpPr>
          <p:cNvPr id="21" name="Star: 4 Points 20">
            <a:extLst>
              <a:ext uri="{FF2B5EF4-FFF2-40B4-BE49-F238E27FC236}">
                <a16:creationId xmlns:a16="http://schemas.microsoft.com/office/drawing/2014/main" id="{3C8FE9AD-2348-32DD-9294-2A4159163799}"/>
              </a:ext>
            </a:extLst>
          </p:cNvPr>
          <p:cNvSpPr/>
          <p:nvPr userDrawn="1"/>
        </p:nvSpPr>
        <p:spPr>
          <a:xfrm>
            <a:off x="283736" y="203663"/>
            <a:ext cx="327370" cy="327370"/>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C46A4989-9446-149B-9FE0-62CAD1824573}"/>
              </a:ext>
            </a:extLst>
          </p:cNvPr>
          <p:cNvSpPr/>
          <p:nvPr userDrawn="1"/>
        </p:nvSpPr>
        <p:spPr>
          <a:xfrm>
            <a:off x="11189258" y="6225829"/>
            <a:ext cx="327370" cy="327370"/>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19B90D70-D862-F40D-75BC-297BF4033E2E}"/>
              </a:ext>
            </a:extLst>
          </p:cNvPr>
          <p:cNvSpPr/>
          <p:nvPr userDrawn="1"/>
        </p:nvSpPr>
        <p:spPr>
          <a:xfrm>
            <a:off x="11665958" y="5572872"/>
            <a:ext cx="252574" cy="252574"/>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D0FF7F35-BF47-5478-9F8E-F74F8B4D8551}"/>
              </a:ext>
            </a:extLst>
          </p:cNvPr>
          <p:cNvSpPr/>
          <p:nvPr userDrawn="1"/>
        </p:nvSpPr>
        <p:spPr>
          <a:xfrm>
            <a:off x="264258" y="6331841"/>
            <a:ext cx="287472" cy="287472"/>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08B2F97B-56B6-2663-4ABF-D786BDB13026}"/>
              </a:ext>
            </a:extLst>
          </p:cNvPr>
          <p:cNvSpPr/>
          <p:nvPr userDrawn="1"/>
        </p:nvSpPr>
        <p:spPr>
          <a:xfrm>
            <a:off x="11112030" y="145619"/>
            <a:ext cx="287472" cy="287472"/>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BAE5F96A-43EC-91D9-7A37-01C933FB068A}"/>
              </a:ext>
            </a:extLst>
          </p:cNvPr>
          <p:cNvSpPr/>
          <p:nvPr userDrawn="1"/>
        </p:nvSpPr>
        <p:spPr>
          <a:xfrm>
            <a:off x="11582908" y="1097388"/>
            <a:ext cx="287472" cy="287472"/>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82FE0F7C-E23A-7A81-21AB-120EE505F958}"/>
              </a:ext>
            </a:extLst>
          </p:cNvPr>
          <p:cNvSpPr/>
          <p:nvPr userDrawn="1"/>
        </p:nvSpPr>
        <p:spPr>
          <a:xfrm>
            <a:off x="1013056" y="433884"/>
            <a:ext cx="184549" cy="184549"/>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0B0252C2-C8F1-3379-F707-4EB68D4398AD}"/>
              </a:ext>
            </a:extLst>
          </p:cNvPr>
          <p:cNvSpPr/>
          <p:nvPr userDrawn="1"/>
        </p:nvSpPr>
        <p:spPr>
          <a:xfrm>
            <a:off x="171983" y="5865849"/>
            <a:ext cx="184549" cy="184549"/>
          </a:xfrm>
          <a:prstGeom prst="star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BB78841-3408-F3F0-6CBF-E80A09FE864E}"/>
              </a:ext>
            </a:extLst>
          </p:cNvPr>
          <p:cNvSpPr/>
          <p:nvPr userDrawn="1"/>
        </p:nvSpPr>
        <p:spPr>
          <a:xfrm>
            <a:off x="591628" y="922843"/>
            <a:ext cx="124944" cy="124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A6A14B4-F5AD-95BD-2FC1-AA816104B5F3}"/>
              </a:ext>
            </a:extLst>
          </p:cNvPr>
          <p:cNvSpPr/>
          <p:nvPr userDrawn="1"/>
        </p:nvSpPr>
        <p:spPr>
          <a:xfrm>
            <a:off x="610839" y="6050398"/>
            <a:ext cx="124944" cy="124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A524036-6118-9275-6749-A65DC3ED7C5E}"/>
              </a:ext>
            </a:extLst>
          </p:cNvPr>
          <p:cNvSpPr/>
          <p:nvPr userDrawn="1"/>
        </p:nvSpPr>
        <p:spPr>
          <a:xfrm>
            <a:off x="11661724" y="432375"/>
            <a:ext cx="124944" cy="124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436DCDB-295F-1A3D-6532-E52F58C5BEC1}"/>
              </a:ext>
            </a:extLst>
          </p:cNvPr>
          <p:cNvSpPr/>
          <p:nvPr userDrawn="1"/>
        </p:nvSpPr>
        <p:spPr>
          <a:xfrm>
            <a:off x="1155100" y="6576808"/>
            <a:ext cx="85010" cy="850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FF452F7-3B2B-25AE-0E75-03072E5A3B03}"/>
              </a:ext>
            </a:extLst>
          </p:cNvPr>
          <p:cNvSpPr/>
          <p:nvPr userDrawn="1"/>
        </p:nvSpPr>
        <p:spPr>
          <a:xfrm>
            <a:off x="2500199" y="246850"/>
            <a:ext cx="85010" cy="850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00BB2B9-C832-ECE5-F3B1-BB834CF2CB40}"/>
              </a:ext>
            </a:extLst>
          </p:cNvPr>
          <p:cNvSpPr/>
          <p:nvPr userDrawn="1"/>
        </p:nvSpPr>
        <p:spPr>
          <a:xfrm>
            <a:off x="10101479" y="6457501"/>
            <a:ext cx="124944" cy="124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12F4DE4-B108-1442-0EB6-AF72734B3FB6}"/>
              </a:ext>
            </a:extLst>
          </p:cNvPr>
          <p:cNvSpPr/>
          <p:nvPr userDrawn="1"/>
        </p:nvSpPr>
        <p:spPr>
          <a:xfrm>
            <a:off x="10213792" y="112125"/>
            <a:ext cx="115328" cy="1153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668F946-AB7C-6146-3AFB-41FCF3461284}"/>
              </a:ext>
            </a:extLst>
          </p:cNvPr>
          <p:cNvSpPr/>
          <p:nvPr userDrawn="1"/>
        </p:nvSpPr>
        <p:spPr>
          <a:xfrm>
            <a:off x="2139278" y="6442351"/>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81F663A-5805-9D13-469B-9AD80E572AE8}"/>
              </a:ext>
            </a:extLst>
          </p:cNvPr>
          <p:cNvSpPr/>
          <p:nvPr userDrawn="1"/>
        </p:nvSpPr>
        <p:spPr>
          <a:xfrm>
            <a:off x="11516628" y="5130509"/>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59D302C-A4A4-C77C-C5EB-C5CF2B2EF50F}"/>
              </a:ext>
            </a:extLst>
          </p:cNvPr>
          <p:cNvSpPr/>
          <p:nvPr userDrawn="1"/>
        </p:nvSpPr>
        <p:spPr>
          <a:xfrm>
            <a:off x="11906273" y="6576808"/>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45AC72C-AFD6-1FD3-1EFF-0A5462D0E6CD}"/>
              </a:ext>
            </a:extLst>
          </p:cNvPr>
          <p:cNvSpPr/>
          <p:nvPr userDrawn="1"/>
        </p:nvSpPr>
        <p:spPr>
          <a:xfrm>
            <a:off x="11483088" y="1765825"/>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0F8B8E5-3290-809B-8DD9-A9A545E9E9C0}"/>
              </a:ext>
            </a:extLst>
          </p:cNvPr>
          <p:cNvSpPr/>
          <p:nvPr userDrawn="1"/>
        </p:nvSpPr>
        <p:spPr>
          <a:xfrm>
            <a:off x="673311" y="5699159"/>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33D721A-192B-C718-109F-AB15D1562B02}"/>
              </a:ext>
            </a:extLst>
          </p:cNvPr>
          <p:cNvSpPr/>
          <p:nvPr userDrawn="1"/>
        </p:nvSpPr>
        <p:spPr>
          <a:xfrm>
            <a:off x="2700025" y="6661818"/>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3111FC9-FCC4-2663-71B2-5884B08C76A2}"/>
              </a:ext>
            </a:extLst>
          </p:cNvPr>
          <p:cNvSpPr/>
          <p:nvPr userDrawn="1"/>
        </p:nvSpPr>
        <p:spPr>
          <a:xfrm>
            <a:off x="1084858" y="1093687"/>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693738F-7E33-86A0-EED6-BAE9533134F9}"/>
              </a:ext>
            </a:extLst>
          </p:cNvPr>
          <p:cNvSpPr/>
          <p:nvPr userDrawn="1"/>
        </p:nvSpPr>
        <p:spPr>
          <a:xfrm>
            <a:off x="1776111" y="134790"/>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129548A-7918-D1BA-1EC5-D44910474A26}"/>
              </a:ext>
            </a:extLst>
          </p:cNvPr>
          <p:cNvSpPr/>
          <p:nvPr userDrawn="1"/>
        </p:nvSpPr>
        <p:spPr>
          <a:xfrm>
            <a:off x="9117356" y="169228"/>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637F019-FD57-0FB8-74E4-9E5E0990E76F}"/>
              </a:ext>
            </a:extLst>
          </p:cNvPr>
          <p:cNvSpPr/>
          <p:nvPr userDrawn="1"/>
        </p:nvSpPr>
        <p:spPr>
          <a:xfrm>
            <a:off x="10862144" y="618433"/>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83CDED9-9C32-C472-64FE-DA2F570E1C86}"/>
              </a:ext>
            </a:extLst>
          </p:cNvPr>
          <p:cNvSpPr/>
          <p:nvPr userDrawn="1"/>
        </p:nvSpPr>
        <p:spPr>
          <a:xfrm>
            <a:off x="10749447" y="6162889"/>
            <a:ext cx="77622" cy="77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7E32765-5884-EBA5-F97C-DA66056694D4}"/>
              </a:ext>
            </a:extLst>
          </p:cNvPr>
          <p:cNvSpPr/>
          <p:nvPr userDrawn="1"/>
        </p:nvSpPr>
        <p:spPr>
          <a:xfrm>
            <a:off x="11314813" y="5906014"/>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35D16B0-B18C-116C-2491-0E1E6A491CD0}"/>
              </a:ext>
            </a:extLst>
          </p:cNvPr>
          <p:cNvSpPr/>
          <p:nvPr userDrawn="1"/>
        </p:nvSpPr>
        <p:spPr>
          <a:xfrm>
            <a:off x="10457907" y="6559639"/>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096AD6-F0EF-5970-DC30-B3012879DF3A}"/>
              </a:ext>
            </a:extLst>
          </p:cNvPr>
          <p:cNvSpPr/>
          <p:nvPr userDrawn="1"/>
        </p:nvSpPr>
        <p:spPr>
          <a:xfrm>
            <a:off x="11406563" y="534624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7742DA5-FC76-75C8-43AF-3192F66FA632}"/>
              </a:ext>
            </a:extLst>
          </p:cNvPr>
          <p:cNvSpPr/>
          <p:nvPr userDrawn="1"/>
        </p:nvSpPr>
        <p:spPr>
          <a:xfrm>
            <a:off x="11786668" y="465356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E642271-6F7B-7098-64B4-B8CD725F4496}"/>
              </a:ext>
            </a:extLst>
          </p:cNvPr>
          <p:cNvSpPr/>
          <p:nvPr userDrawn="1"/>
        </p:nvSpPr>
        <p:spPr>
          <a:xfrm>
            <a:off x="1150279" y="628612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9F8E70D-589B-7D8E-8B3A-A1343E51CD4A}"/>
              </a:ext>
            </a:extLst>
          </p:cNvPr>
          <p:cNvSpPr/>
          <p:nvPr userDrawn="1"/>
        </p:nvSpPr>
        <p:spPr>
          <a:xfrm>
            <a:off x="1869116" y="6559639"/>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7BF9EE6-C5C8-E079-2B09-3B1F97BF7274}"/>
              </a:ext>
            </a:extLst>
          </p:cNvPr>
          <p:cNvSpPr/>
          <p:nvPr userDrawn="1"/>
        </p:nvSpPr>
        <p:spPr>
          <a:xfrm>
            <a:off x="1064518" y="555001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D129A03-70F3-2357-425E-D30FCF6E3DAA}"/>
              </a:ext>
            </a:extLst>
          </p:cNvPr>
          <p:cNvSpPr/>
          <p:nvPr userDrawn="1"/>
        </p:nvSpPr>
        <p:spPr>
          <a:xfrm>
            <a:off x="238017" y="8571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E1CF103-43E9-6A09-1450-8AD9160E2CAB}"/>
              </a:ext>
            </a:extLst>
          </p:cNvPr>
          <p:cNvSpPr/>
          <p:nvPr userDrawn="1"/>
        </p:nvSpPr>
        <p:spPr>
          <a:xfrm>
            <a:off x="1598974" y="40951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518CFFB-07BB-52DA-21F2-F268F6143784}"/>
              </a:ext>
            </a:extLst>
          </p:cNvPr>
          <p:cNvSpPr/>
          <p:nvPr userDrawn="1"/>
        </p:nvSpPr>
        <p:spPr>
          <a:xfrm>
            <a:off x="1986968" y="21582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9DB7AC3-14E7-BC45-827C-A327BAA67371}"/>
              </a:ext>
            </a:extLst>
          </p:cNvPr>
          <p:cNvSpPr/>
          <p:nvPr userDrawn="1"/>
        </p:nvSpPr>
        <p:spPr>
          <a:xfrm>
            <a:off x="2944787" y="11772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15711C3-840F-CF80-5678-E80DFDA5C25B}"/>
              </a:ext>
            </a:extLst>
          </p:cNvPr>
          <p:cNvSpPr/>
          <p:nvPr userDrawn="1"/>
        </p:nvSpPr>
        <p:spPr>
          <a:xfrm>
            <a:off x="1364543" y="150021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208243B-D163-FB37-C540-81E604278843}"/>
              </a:ext>
            </a:extLst>
          </p:cNvPr>
          <p:cNvSpPr/>
          <p:nvPr userDrawn="1"/>
        </p:nvSpPr>
        <p:spPr>
          <a:xfrm>
            <a:off x="9715388" y="28614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109132B-C90D-BE92-46D7-01694FFC5E0B}"/>
              </a:ext>
            </a:extLst>
          </p:cNvPr>
          <p:cNvSpPr/>
          <p:nvPr userDrawn="1"/>
        </p:nvSpPr>
        <p:spPr>
          <a:xfrm>
            <a:off x="8357020" y="26328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4B017B0-1A35-6FE3-84BD-57ACEF993102}"/>
              </a:ext>
            </a:extLst>
          </p:cNvPr>
          <p:cNvSpPr/>
          <p:nvPr userDrawn="1"/>
        </p:nvSpPr>
        <p:spPr>
          <a:xfrm>
            <a:off x="8202083" y="13229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6D7096E-2241-6FEE-A293-FD347A085A96}"/>
              </a:ext>
            </a:extLst>
          </p:cNvPr>
          <p:cNvSpPr/>
          <p:nvPr userDrawn="1"/>
        </p:nvSpPr>
        <p:spPr>
          <a:xfrm>
            <a:off x="11349734" y="1450789"/>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90102FD-80DB-55F6-560B-ACDFACEDCB88}"/>
              </a:ext>
            </a:extLst>
          </p:cNvPr>
          <p:cNvSpPr/>
          <p:nvPr userDrawn="1"/>
        </p:nvSpPr>
        <p:spPr>
          <a:xfrm>
            <a:off x="11883413" y="221797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F6B5E7C-3679-1E09-A9DE-895F282BA5FC}"/>
              </a:ext>
            </a:extLst>
          </p:cNvPr>
          <p:cNvSpPr/>
          <p:nvPr userDrawn="1"/>
        </p:nvSpPr>
        <p:spPr>
          <a:xfrm>
            <a:off x="10709456" y="22745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DB91B3FB-CD63-A82A-FF7A-884F4022E401}"/>
              </a:ext>
            </a:extLst>
          </p:cNvPr>
          <p:cNvSpPr/>
          <p:nvPr userDrawn="1"/>
        </p:nvSpPr>
        <p:spPr>
          <a:xfrm>
            <a:off x="11493768" y="78150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4DB75213-E570-106F-7990-CA3D1C2149C6}"/>
              </a:ext>
            </a:extLst>
          </p:cNvPr>
          <p:cNvSpPr>
            <a:spLocks noGrp="1"/>
          </p:cNvSpPr>
          <p:nvPr>
            <p:ph type="title"/>
          </p:nvPr>
        </p:nvSpPr>
        <p:spPr>
          <a:xfrm>
            <a:off x="2180367" y="2374338"/>
            <a:ext cx="9161858" cy="1325563"/>
          </a:xfrm>
        </p:spPr>
        <p:txBody>
          <a:bodyPr>
            <a:normAutofit/>
          </a:bodyPr>
          <a:lstStyle>
            <a:lvl1pPr algn="ctr">
              <a:defRPr sz="4800" b="0">
                <a:solidFill>
                  <a:schemeClr val="tx1"/>
                </a:solidFill>
                <a:effectLst>
                  <a:outerShdw blurRad="50800" dist="38100" dir="2700000" algn="tl" rotWithShape="0">
                    <a:prstClr val="black">
                      <a:alpha val="40000"/>
                    </a:prstClr>
                  </a:outerShdw>
                </a:effectLst>
                <a:latin typeface="Astro Space" panose="02000503000000000000" pitchFamily="2" charset="0"/>
              </a:defRPr>
            </a:lvl1pPr>
          </a:lstStyle>
          <a:p>
            <a:endParaRPr lang="en-US"/>
          </a:p>
        </p:txBody>
      </p:sp>
      <p:cxnSp>
        <p:nvCxnSpPr>
          <p:cNvPr id="73" name="Straight Connector 72">
            <a:extLst>
              <a:ext uri="{FF2B5EF4-FFF2-40B4-BE49-F238E27FC236}">
                <a16:creationId xmlns:a16="http://schemas.microsoft.com/office/drawing/2014/main" id="{12153074-D229-CE08-E98E-9C67AF70F015}"/>
              </a:ext>
            </a:extLst>
          </p:cNvPr>
          <p:cNvCxnSpPr>
            <a:cxnSpLocks/>
          </p:cNvCxnSpPr>
          <p:nvPr userDrawn="1"/>
        </p:nvCxnSpPr>
        <p:spPr>
          <a:xfrm>
            <a:off x="2675929" y="3423964"/>
            <a:ext cx="8170735" cy="0"/>
          </a:xfrm>
          <a:prstGeom prst="line">
            <a:avLst/>
          </a:prstGeom>
          <a:ln w="57150">
            <a:solidFill>
              <a:srgbClr val="7D2A99"/>
            </a:solidFill>
          </a:ln>
        </p:spPr>
        <p:style>
          <a:lnRef idx="1">
            <a:schemeClr val="accent1"/>
          </a:lnRef>
          <a:fillRef idx="0">
            <a:schemeClr val="accent1"/>
          </a:fillRef>
          <a:effectRef idx="0">
            <a:schemeClr val="accent1"/>
          </a:effectRef>
          <a:fontRef idx="minor">
            <a:schemeClr val="tx1"/>
          </a:fontRef>
        </p:style>
      </p:cxnSp>
      <p:pic>
        <p:nvPicPr>
          <p:cNvPr id="69" name="Picture 68" descr="Icon&#10;&#10;Description automatically generated">
            <a:extLst>
              <a:ext uri="{FF2B5EF4-FFF2-40B4-BE49-F238E27FC236}">
                <a16:creationId xmlns:a16="http://schemas.microsoft.com/office/drawing/2014/main" id="{B6A74687-AD90-7ED1-5445-2AC5ED6B14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8900000">
            <a:off x="2189870" y="3084148"/>
            <a:ext cx="689562" cy="689562"/>
          </a:xfrm>
          <a:prstGeom prst="rect">
            <a:avLst/>
          </a:prstGeom>
        </p:spPr>
      </p:pic>
      <p:sp>
        <p:nvSpPr>
          <p:cNvPr id="80" name="Google Shape;372;p3">
            <a:extLst>
              <a:ext uri="{FF2B5EF4-FFF2-40B4-BE49-F238E27FC236}">
                <a16:creationId xmlns:a16="http://schemas.microsoft.com/office/drawing/2014/main" id="{53675FF5-5199-DE3E-3D13-992FDF24D48A}"/>
              </a:ext>
            </a:extLst>
          </p:cNvPr>
          <p:cNvSpPr txBox="1">
            <a:spLocks noGrp="1"/>
          </p:cNvSpPr>
          <p:nvPr>
            <p:ph type="subTitle" idx="1"/>
          </p:nvPr>
        </p:nvSpPr>
        <p:spPr>
          <a:xfrm>
            <a:off x="2159740" y="3480400"/>
            <a:ext cx="9200791" cy="7848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sz="4000" b="1">
                <a:solidFill>
                  <a:schemeClr val="accent4"/>
                </a:solidFill>
                <a:effectLst>
                  <a:outerShdw blurRad="38100" dist="38100" dir="2700000" algn="tl">
                    <a:srgbClr val="000000">
                      <a:alpha val="43137"/>
                    </a:srgbClr>
                  </a:outerShdw>
                </a:effectLst>
                <a:latin typeface="+mj-lt"/>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spTree>
    <p:extLst>
      <p:ext uri="{BB962C8B-B14F-4D97-AF65-F5344CB8AC3E}">
        <p14:creationId xmlns:p14="http://schemas.microsoft.com/office/powerpoint/2010/main" val="65444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childTnLst>
                                </p:cTn>
                              </p:par>
                              <p:par>
                                <p:cTn id="8" presetID="63" presetClass="path" presetSubtype="0" accel="12400" decel="12400" fill="hold" nodeType="withEffect">
                                  <p:stCondLst>
                                    <p:cond delay="0"/>
                                  </p:stCondLst>
                                  <p:childTnLst>
                                    <p:animMotion origin="layout" path="M -2.5E-6 0 L 0.70365 0 " pathEditMode="relative" rAng="0" ptsTypes="AA">
                                      <p:cBhvr>
                                        <p:cTn id="9" dur="2500" fill="hold"/>
                                        <p:tgtEl>
                                          <p:spTgt spid="69"/>
                                        </p:tgtEl>
                                        <p:attrNameLst>
                                          <p:attrName>ppt_x</p:attrName>
                                          <p:attrName>ppt_y</p:attrName>
                                        </p:attrNameLst>
                                      </p:cBhvr>
                                      <p:rCtr x="35182" y="0"/>
                                    </p:animMotion>
                                  </p:childTnLst>
                                </p:cTn>
                              </p:par>
                              <p:par>
                                <p:cTn id="10" presetID="10" presetClass="exit" presetSubtype="0" fill="hold" nodeType="withEffect">
                                  <p:stCondLst>
                                    <p:cond delay="2000"/>
                                  </p:stCondLst>
                                  <p:childTnLst>
                                    <p:animEffect transition="out" filter="fade">
                                      <p:cBhvr>
                                        <p:cTn id="11" dur="500"/>
                                        <p:tgtEl>
                                          <p:spTgt spid="69"/>
                                        </p:tgtEl>
                                      </p:cBhvr>
                                    </p:animEffect>
                                    <p:set>
                                      <p:cBhvr>
                                        <p:cTn id="12" dur="1" fill="hold">
                                          <p:stCondLst>
                                            <p:cond delay="499"/>
                                          </p:stCondLst>
                                        </p:cTn>
                                        <p:tgtEl>
                                          <p:spTgt spid="69"/>
                                        </p:tgtEl>
                                        <p:attrNameLst>
                                          <p:attrName>style.visibility</p:attrName>
                                        </p:attrNameLst>
                                      </p:cBhvr>
                                      <p:to>
                                        <p:strVal val="hidden"/>
                                      </p:to>
                                    </p:set>
                                  </p:childTnLst>
                                </p:cTn>
                              </p:par>
                              <p:par>
                                <p:cTn id="13" presetID="22" presetClass="entr" presetSubtype="8" fill="hold" nodeType="withEffect">
                                  <p:stCondLst>
                                    <p:cond delay="250"/>
                                  </p:stCondLst>
                                  <p:childTnLst>
                                    <p:set>
                                      <p:cBhvr>
                                        <p:cTn id="14" dur="1" fill="hold">
                                          <p:stCondLst>
                                            <p:cond delay="0"/>
                                          </p:stCondLst>
                                        </p:cTn>
                                        <p:tgtEl>
                                          <p:spTgt spid="73"/>
                                        </p:tgtEl>
                                        <p:attrNameLst>
                                          <p:attrName>style.visibility</p:attrName>
                                        </p:attrNameLst>
                                      </p:cBhvr>
                                      <p:to>
                                        <p:strVal val="visible"/>
                                      </p:to>
                                    </p:set>
                                    <p:animEffect transition="in" filter="wipe(left)">
                                      <p:cBhvr>
                                        <p:cTn id="15" dur="2300"/>
                                        <p:tgtEl>
                                          <p:spTgt spid="73"/>
                                        </p:tgtEl>
                                      </p:cBhvr>
                                    </p:animEffect>
                                  </p:childTnLst>
                                </p:cTn>
                              </p:par>
                              <p:par>
                                <p:cTn id="16" presetID="22" presetClass="entr" presetSubtype="4" fill="hold" grpId="0" nodeType="withEffect" nodePh="1">
                                  <p:stCondLst>
                                    <p:cond delay="1750"/>
                                  </p:stCondLst>
                                  <p:endCondLst>
                                    <p:cond evt="begin" delay="0">
                                      <p:tn val="16"/>
                                    </p:cond>
                                  </p:endCondLst>
                                  <p:childTnLst>
                                    <p:set>
                                      <p:cBhvr>
                                        <p:cTn id="17" dur="1" fill="hold">
                                          <p:stCondLst>
                                            <p:cond delay="0"/>
                                          </p:stCondLst>
                                        </p:cTn>
                                        <p:tgtEl>
                                          <p:spTgt spid="70"/>
                                        </p:tgtEl>
                                        <p:attrNameLst>
                                          <p:attrName>style.visibility</p:attrName>
                                        </p:attrNameLst>
                                      </p:cBhvr>
                                      <p:to>
                                        <p:strVal val="visible"/>
                                      </p:to>
                                    </p:set>
                                    <p:animEffect transition="in" filter="wipe(down)">
                                      <p:cBhvr>
                                        <p:cTn id="18" dur="2000"/>
                                        <p:tgtEl>
                                          <p:spTgt spid="70"/>
                                        </p:tgtEl>
                                      </p:cBhvr>
                                    </p:animEffect>
                                  </p:childTnLst>
                                </p:cTn>
                              </p:par>
                              <p:par>
                                <p:cTn id="19" presetID="22" presetClass="entr" presetSubtype="1" fill="hold" grpId="0" nodeType="withEffect" nodePh="1">
                                  <p:stCondLst>
                                    <p:cond delay="1950"/>
                                  </p:stCondLst>
                                  <p:endCondLst>
                                    <p:cond evt="begin" delay="0">
                                      <p:tn val="19"/>
                                    </p:cond>
                                  </p:endCondLst>
                                  <p:childTnLst>
                                    <p:set>
                                      <p:cBhvr>
                                        <p:cTn id="20" dur="1" fill="hold">
                                          <p:stCondLst>
                                            <p:cond delay="0"/>
                                          </p:stCondLst>
                                        </p:cTn>
                                        <p:tgtEl>
                                          <p:spTgt spid="80">
                                            <p:txEl>
                                              <p:pRg st="0" end="0"/>
                                            </p:txEl>
                                          </p:spTgt>
                                        </p:tgtEl>
                                        <p:attrNameLst>
                                          <p:attrName>style.visibility</p:attrName>
                                        </p:attrNameLst>
                                      </p:cBhvr>
                                      <p:to>
                                        <p:strVal val="visible"/>
                                      </p:to>
                                    </p:set>
                                    <p:animEffect transition="in" filter="wipe(up)">
                                      <p:cBhvr>
                                        <p:cTn id="21" dur="2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0" grpId="0" build="p">
        <p:tmplLst>
          <p:tmpl lvl="1">
            <p:tnLst>
              <p:par>
                <p:cTn presetID="22" presetClass="entr" presetSubtype="1" fill="hold" nodeType="withEffect" nodePh="1">
                  <p:stCondLst>
                    <p:cond delay="1950"/>
                  </p:stCondLst>
                  <p:endCondLst>
                    <p:cond delay="0"/>
                  </p:endCondLst>
                  <p:childTnLst>
                    <p:set>
                      <p:cBhvr>
                        <p:cTn dur="1" fill="hold">
                          <p:stCondLst>
                            <p:cond delay="0"/>
                          </p:stCondLst>
                        </p:cTn>
                        <p:tgtEl>
                          <p:spTgt spid="80"/>
                        </p:tgtEl>
                        <p:attrNameLst>
                          <p:attrName>style.visibility</p:attrName>
                        </p:attrNameLst>
                      </p:cBhvr>
                      <p:to>
                        <p:strVal val="visible"/>
                      </p:to>
                    </p:set>
                    <p:animEffect transition="in" filter="wipe(up)">
                      <p:cBhvr>
                        <p:cTn dur="2000"/>
                        <p:tgtEl>
                          <p:spTgt spid="80"/>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 Readiness 2">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AAE9B9F-8088-C50D-D2DA-AE4404389ED7}"/>
              </a:ext>
            </a:extLst>
          </p:cNvPr>
          <p:cNvSpPr>
            <a:spLocks noGrp="1"/>
          </p:cNvSpPr>
          <p:nvPr>
            <p:ph idx="10"/>
          </p:nvPr>
        </p:nvSpPr>
        <p:spPr>
          <a:xfrm>
            <a:off x="6118233"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BC1B1E2-E8E7-CCEC-B3BB-59A1C82DFBAE}"/>
              </a:ext>
            </a:extLst>
          </p:cNvPr>
          <p:cNvSpPr txBox="1">
            <a:spLocks/>
          </p:cNvSpPr>
          <p:nvPr userDrawn="1"/>
        </p:nvSpPr>
        <p:spPr>
          <a:xfrm>
            <a:off x="11340289" y="178841"/>
            <a:ext cx="956649" cy="365125"/>
          </a:xfrm>
          <a:prstGeom prst="rect">
            <a:avLst/>
          </a:prstGeom>
        </p:spPr>
        <p:txBody>
          <a:bodyPr vert="horz" lIns="91440" tIns="45720" rIns="91440" bIns="45720" rtlCol="0" anchor="ctr"/>
          <a:lstStyle>
            <a:defPPr>
              <a:defRPr lang="en-US"/>
            </a:defPPr>
            <a:lvl1pPr marL="0" algn="ctr" defTabSz="914400" rtl="0" eaLnBrk="1" latinLnBrk="0" hangingPunct="1">
              <a:defRPr sz="2000" b="1" kern="1200">
                <a:solidFill>
                  <a:srgbClr val="000205"/>
                </a:solidFill>
                <a:latin typeface="a Astro Space" panose="02000503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889B0BC3-A700-4F27-27AD-B89BE3562BFF}"/>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2" name="Flowchart: Off-page Connector 10">
            <a:extLst>
              <a:ext uri="{FF2B5EF4-FFF2-40B4-BE49-F238E27FC236}">
                <a16:creationId xmlns:a16="http://schemas.microsoft.com/office/drawing/2014/main" id="{D3BBD4EA-D0A4-A8D3-1B86-F301580F0416}"/>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5" name="Flowchart: Off-page Connector 10">
            <a:extLst>
              <a:ext uri="{FF2B5EF4-FFF2-40B4-BE49-F238E27FC236}">
                <a16:creationId xmlns:a16="http://schemas.microsoft.com/office/drawing/2014/main" id="{C16BFF4B-2280-39D1-94B0-E2806130F61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21" name="Flowchart: Off-page Connector 10">
            <a:extLst>
              <a:ext uri="{FF2B5EF4-FFF2-40B4-BE49-F238E27FC236}">
                <a16:creationId xmlns:a16="http://schemas.microsoft.com/office/drawing/2014/main" id="{DFDE4A7F-D1E3-FAF3-38C4-2F2756B6C6C8}"/>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748FBBF3-8559-D80C-6203-FCD1031490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37920411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st Readiness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BBE8EEF-A2A0-049C-0714-8C2D25A090DA}"/>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3BC3C597-6BF8-74B8-9598-042442A431AD}"/>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1" name="Flowchart: Off-page Connector 10">
            <a:extLst>
              <a:ext uri="{FF2B5EF4-FFF2-40B4-BE49-F238E27FC236}">
                <a16:creationId xmlns:a16="http://schemas.microsoft.com/office/drawing/2014/main" id="{7D7217DB-CB04-3039-F0C8-700EC467C8F8}"/>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2" name="Flowchart: Off-page Connector 10">
            <a:extLst>
              <a:ext uri="{FF2B5EF4-FFF2-40B4-BE49-F238E27FC236}">
                <a16:creationId xmlns:a16="http://schemas.microsoft.com/office/drawing/2014/main" id="{630F7F4C-5BF0-D696-6B28-08BDEB01399A}"/>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13" name="Flowchart: Off-page Connector 10">
            <a:extLst>
              <a:ext uri="{FF2B5EF4-FFF2-40B4-BE49-F238E27FC236}">
                <a16:creationId xmlns:a16="http://schemas.microsoft.com/office/drawing/2014/main" id="{E913F5F6-0984-120F-B035-CC9A69B414B9}"/>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40D00CF8-3086-F7FE-29FA-F579CA88F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2102208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dget 1">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9964429"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D1DDFFA-ACA3-D6B0-3EF0-F4B8E2D77AF6}"/>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57" name="Flowchart: Off-page Connector 10">
            <a:extLst>
              <a:ext uri="{FF2B5EF4-FFF2-40B4-BE49-F238E27FC236}">
                <a16:creationId xmlns:a16="http://schemas.microsoft.com/office/drawing/2014/main" id="{34B59FBE-EA33-A4A1-4954-255718ACAFA8}"/>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56" name="Flowchart: Off-page Connector 10">
            <a:extLst>
              <a:ext uri="{FF2B5EF4-FFF2-40B4-BE49-F238E27FC236}">
                <a16:creationId xmlns:a16="http://schemas.microsoft.com/office/drawing/2014/main" id="{38F210C9-602A-7463-DFAB-C9AAEC896F4B}"/>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52" name="Flowchart: Off-page Connector 10">
            <a:extLst>
              <a:ext uri="{FF2B5EF4-FFF2-40B4-BE49-F238E27FC236}">
                <a16:creationId xmlns:a16="http://schemas.microsoft.com/office/drawing/2014/main" id="{D75488CD-0534-6E85-C783-3AAB264A89F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11" name="Flowchart: Off-page Connector 10">
            <a:extLst>
              <a:ext uri="{FF2B5EF4-FFF2-40B4-BE49-F238E27FC236}">
                <a16:creationId xmlns:a16="http://schemas.microsoft.com/office/drawing/2014/main" id="{8CDB9E0B-8A26-F53E-C7DC-284E40683F0E}"/>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Budget</a:t>
            </a:r>
          </a:p>
        </p:txBody>
      </p:sp>
      <p:pic>
        <p:nvPicPr>
          <p:cNvPr id="12" name="Picture 11" descr="Icon&#10;&#10;Description automatically generated">
            <a:extLst>
              <a:ext uri="{FF2B5EF4-FFF2-40B4-BE49-F238E27FC236}">
                <a16:creationId xmlns:a16="http://schemas.microsoft.com/office/drawing/2014/main" id="{A5B311A8-2251-FB8D-E39E-5B7E5BA69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26960159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dget 2">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AAE9B9F-8088-C50D-D2DA-AE4404389ED7}"/>
              </a:ext>
            </a:extLst>
          </p:cNvPr>
          <p:cNvSpPr>
            <a:spLocks noGrp="1"/>
          </p:cNvSpPr>
          <p:nvPr>
            <p:ph idx="10"/>
          </p:nvPr>
        </p:nvSpPr>
        <p:spPr>
          <a:xfrm>
            <a:off x="6118233"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BC1B1E2-E8E7-CCEC-B3BB-59A1C82DFBAE}"/>
              </a:ext>
            </a:extLst>
          </p:cNvPr>
          <p:cNvSpPr txBox="1">
            <a:spLocks/>
          </p:cNvSpPr>
          <p:nvPr userDrawn="1"/>
        </p:nvSpPr>
        <p:spPr>
          <a:xfrm>
            <a:off x="11340289" y="178841"/>
            <a:ext cx="956649" cy="365125"/>
          </a:xfrm>
          <a:prstGeom prst="rect">
            <a:avLst/>
          </a:prstGeom>
        </p:spPr>
        <p:txBody>
          <a:bodyPr vert="horz" lIns="91440" tIns="45720" rIns="91440" bIns="45720" rtlCol="0" anchor="ctr"/>
          <a:lstStyle>
            <a:defPPr>
              <a:defRPr lang="en-US"/>
            </a:defPPr>
            <a:lvl1pPr marL="0" algn="ctr" defTabSz="914400" rtl="0" eaLnBrk="1" latinLnBrk="0" hangingPunct="1">
              <a:defRPr sz="2000" b="1" kern="1200">
                <a:solidFill>
                  <a:srgbClr val="000205"/>
                </a:solidFill>
                <a:latin typeface="a Astro Space" panose="02000503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889B0BC3-A700-4F27-27AD-B89BE3562BFF}"/>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2" name="Flowchart: Off-page Connector 10">
            <a:extLst>
              <a:ext uri="{FF2B5EF4-FFF2-40B4-BE49-F238E27FC236}">
                <a16:creationId xmlns:a16="http://schemas.microsoft.com/office/drawing/2014/main" id="{D3BBD4EA-D0A4-A8D3-1B86-F301580F0416}"/>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5" name="Flowchart: Off-page Connector 10">
            <a:extLst>
              <a:ext uri="{FF2B5EF4-FFF2-40B4-BE49-F238E27FC236}">
                <a16:creationId xmlns:a16="http://schemas.microsoft.com/office/drawing/2014/main" id="{C16BFF4B-2280-39D1-94B0-E2806130F61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21" name="Flowchart: Off-page Connector 10">
            <a:extLst>
              <a:ext uri="{FF2B5EF4-FFF2-40B4-BE49-F238E27FC236}">
                <a16:creationId xmlns:a16="http://schemas.microsoft.com/office/drawing/2014/main" id="{DFDE4A7F-D1E3-FAF3-38C4-2F2756B6C6C8}"/>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Budget</a:t>
            </a:r>
          </a:p>
        </p:txBody>
      </p:sp>
      <p:pic>
        <p:nvPicPr>
          <p:cNvPr id="6" name="Picture 5" descr="Icon&#10;&#10;Description automatically generated">
            <a:extLst>
              <a:ext uri="{FF2B5EF4-FFF2-40B4-BE49-F238E27FC236}">
                <a16:creationId xmlns:a16="http://schemas.microsoft.com/office/drawing/2014/main" id="{748FBBF3-8559-D80C-6203-FCD1031490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19950735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dget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BBE8EEF-A2A0-049C-0714-8C2D25A090DA}"/>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3BC3C597-6BF8-74B8-9598-042442A431AD}"/>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1" name="Flowchart: Off-page Connector 10">
            <a:extLst>
              <a:ext uri="{FF2B5EF4-FFF2-40B4-BE49-F238E27FC236}">
                <a16:creationId xmlns:a16="http://schemas.microsoft.com/office/drawing/2014/main" id="{7D7217DB-CB04-3039-F0C8-700EC467C8F8}"/>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2" name="Flowchart: Off-page Connector 10">
            <a:extLst>
              <a:ext uri="{FF2B5EF4-FFF2-40B4-BE49-F238E27FC236}">
                <a16:creationId xmlns:a16="http://schemas.microsoft.com/office/drawing/2014/main" id="{630F7F4C-5BF0-D696-6B28-08BDEB01399A}"/>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13" name="Flowchart: Off-page Connector 10">
            <a:extLst>
              <a:ext uri="{FF2B5EF4-FFF2-40B4-BE49-F238E27FC236}">
                <a16:creationId xmlns:a16="http://schemas.microsoft.com/office/drawing/2014/main" id="{E913F5F6-0984-120F-B035-CC9A69B414B9}"/>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Budget</a:t>
            </a:r>
          </a:p>
        </p:txBody>
      </p:sp>
      <p:pic>
        <p:nvPicPr>
          <p:cNvPr id="6" name="Picture 5" descr="Icon&#10;&#10;Description automatically generated">
            <a:extLst>
              <a:ext uri="{FF2B5EF4-FFF2-40B4-BE49-F238E27FC236}">
                <a16:creationId xmlns:a16="http://schemas.microsoft.com/office/drawing/2014/main" id="{40D00CF8-3086-F7FE-29FA-F579CA88F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7028030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45115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81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45437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70498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700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D7FBA368-5A2C-6E59-1473-013BB8A3FD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620253">
            <a:off x="-279838" y="4892618"/>
            <a:ext cx="559673" cy="559673"/>
          </a:xfrm>
          <a:prstGeom prst="rect">
            <a:avLst/>
          </a:prstGeom>
        </p:spPr>
      </p:pic>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pic>
        <p:nvPicPr>
          <p:cNvPr id="6" name="Picture 5" descr="Icon&#10;&#10;Description automatically generated">
            <a:extLst>
              <a:ext uri="{FF2B5EF4-FFF2-40B4-BE49-F238E27FC236}">
                <a16:creationId xmlns:a16="http://schemas.microsoft.com/office/drawing/2014/main" id="{322DBAA2-DAE3-C2B4-9BF6-03B16D6C03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7980000">
            <a:off x="12236423" y="613614"/>
            <a:ext cx="356616" cy="356616"/>
          </a:xfrm>
          <a:prstGeom prst="rect">
            <a:avLst/>
          </a:prstGeom>
        </p:spPr>
      </p:pic>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59252974-5DA7-6E64-7F06-1793F66D6D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500000">
            <a:off x="5359478" y="2155525"/>
            <a:ext cx="1473045" cy="1473045"/>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904981" y="3343163"/>
            <a:ext cx="10382038" cy="1325563"/>
          </a:xfrm>
        </p:spPr>
        <p:txBody>
          <a:bodyPr>
            <a:normAutofit/>
          </a:bodyPr>
          <a:lstStyle>
            <a:lvl1pPr algn="ct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cxnSp>
        <p:nvCxnSpPr>
          <p:cNvPr id="13" name="Straight Connector 12">
            <a:extLst>
              <a:ext uri="{FF2B5EF4-FFF2-40B4-BE49-F238E27FC236}">
                <a16:creationId xmlns:a16="http://schemas.microsoft.com/office/drawing/2014/main" id="{64FE1DC0-ABE8-1452-D607-322B1038D77A}"/>
              </a:ext>
            </a:extLst>
          </p:cNvPr>
          <p:cNvCxnSpPr>
            <a:cxnSpLocks/>
          </p:cNvCxnSpPr>
          <p:nvPr userDrawn="1"/>
        </p:nvCxnSpPr>
        <p:spPr>
          <a:xfrm flipH="1">
            <a:off x="3603171" y="3505773"/>
            <a:ext cx="2111829" cy="0"/>
          </a:xfrm>
          <a:prstGeom prst="line">
            <a:avLst/>
          </a:prstGeom>
          <a:ln w="825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D7B8D5-7AA7-EDB3-DC4A-3585A23D5C4B}"/>
              </a:ext>
            </a:extLst>
          </p:cNvPr>
          <p:cNvCxnSpPr>
            <a:cxnSpLocks/>
          </p:cNvCxnSpPr>
          <p:nvPr userDrawn="1"/>
        </p:nvCxnSpPr>
        <p:spPr>
          <a:xfrm flipH="1">
            <a:off x="6460436" y="3506345"/>
            <a:ext cx="2111829" cy="0"/>
          </a:xfrm>
          <a:prstGeom prst="line">
            <a:avLst/>
          </a:prstGeom>
          <a:ln w="825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Google Shape;372;p3">
            <a:extLst>
              <a:ext uri="{FF2B5EF4-FFF2-40B4-BE49-F238E27FC236}">
                <a16:creationId xmlns:a16="http://schemas.microsoft.com/office/drawing/2014/main" id="{FDD8DE68-94D8-8C5A-4ACB-76C02EB8A36F}"/>
              </a:ext>
            </a:extLst>
          </p:cNvPr>
          <p:cNvSpPr txBox="1">
            <a:spLocks noGrp="1"/>
          </p:cNvSpPr>
          <p:nvPr>
            <p:ph type="subTitle" idx="1" hasCustomPrompt="1"/>
          </p:nvPr>
        </p:nvSpPr>
        <p:spPr>
          <a:xfrm>
            <a:off x="5528989" y="2793360"/>
            <a:ext cx="1130242" cy="50087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sz="3200" b="0">
                <a:solidFill>
                  <a:schemeClr val="bg1"/>
                </a:solidFill>
                <a:effectLst>
                  <a:outerShdw blurRad="38100" dist="38100" dir="2700000" algn="tl">
                    <a:srgbClr val="000000">
                      <a:alpha val="43137"/>
                    </a:srgbClr>
                  </a:outerShdw>
                </a:effectLst>
                <a:latin typeface="a Astro Space" panose="02000503000000000000" pitchFamily="50" charset="0"/>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r>
              <a:rPr lang="en-US"/>
              <a:t>#</a:t>
            </a:r>
            <a:endParaRPr/>
          </a:p>
        </p:txBody>
      </p:sp>
      <p:sp>
        <p:nvSpPr>
          <p:cNvPr id="11" name="Slide Number Placeholder 5">
            <a:extLst>
              <a:ext uri="{FF2B5EF4-FFF2-40B4-BE49-F238E27FC236}">
                <a16:creationId xmlns:a16="http://schemas.microsoft.com/office/drawing/2014/main" id="{7BA948C2-1DE8-11D0-7125-E2B87ABC85B6}"/>
              </a:ext>
            </a:extLst>
          </p:cNvPr>
          <p:cNvSpPr txBox="1">
            <a:spLocks/>
          </p:cNvSpPr>
          <p:nvPr userDrawn="1"/>
        </p:nvSpPr>
        <p:spPr>
          <a:xfrm>
            <a:off x="11340289" y="178841"/>
            <a:ext cx="956649" cy="365125"/>
          </a:xfrm>
          <a:prstGeom prst="rect">
            <a:avLst/>
          </a:prstGeom>
        </p:spPr>
        <p:txBody>
          <a:bodyPr vert="horz" lIns="91440" tIns="45720" rIns="91440" bIns="45720" rtlCol="0" anchor="ctr"/>
          <a:lstStyle>
            <a:defPPr>
              <a:defRPr lang="en-US"/>
            </a:defPPr>
            <a:lvl1pPr marL="0" algn="ctr" defTabSz="914400" rtl="0" eaLnBrk="1" latinLnBrk="0" hangingPunct="1">
              <a:defRPr sz="2000" b="1" kern="1200">
                <a:solidFill>
                  <a:srgbClr val="000205"/>
                </a:solidFill>
                <a:latin typeface="a Astro Space" panose="02000503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7F2AC-85AD-450A-9D25-BD1CD34E7A5A}" type="slidenum">
              <a:rPr lang="en-US" smtClean="0"/>
              <a:pPr/>
              <a:t>‹#›</a:t>
            </a:fld>
            <a:endParaRPr lang="en-US"/>
          </a:p>
        </p:txBody>
      </p:sp>
    </p:spTree>
    <p:extLst>
      <p:ext uri="{BB962C8B-B14F-4D97-AF65-F5344CB8AC3E}">
        <p14:creationId xmlns:p14="http://schemas.microsoft.com/office/powerpoint/2010/main" val="32141674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
                                        <p:tgtEl>
                                          <p:spTgt spid="12"/>
                                        </p:tgtEl>
                                      </p:cBhvr>
                                    </p:animEffect>
                                  </p:childTnLst>
                                </p:cTn>
                              </p:par>
                              <p:par>
                                <p:cTn id="11" presetID="37" presetClass="path" presetSubtype="0" fill="hold" nodeType="withEffect">
                                  <p:stCondLst>
                                    <p:cond delay="100"/>
                                  </p:stCondLst>
                                  <p:childTnLst>
                                    <p:animMotion origin="layout" path="M 0 3.33333E-6 C 0.02695 0.00115 0.05885 -0.00787 0.09102 0.03657 C 0.12109 0.06458 0.14128 0.15277 0.14323 0.19375 " pathEditMode="relative" rAng="0" ptsTypes="AAA">
                                      <p:cBhvr>
                                        <p:cTn id="12" dur="1250" fill="hold"/>
                                        <p:tgtEl>
                                          <p:spTgt spid="12"/>
                                        </p:tgtEl>
                                        <p:attrNameLst>
                                          <p:attrName>ppt_x</p:attrName>
                                          <p:attrName>ppt_y</p:attrName>
                                        </p:attrNameLst>
                                      </p:cBhvr>
                                      <p:rCtr x="7161" y="9676"/>
                                    </p:animMotion>
                                  </p:childTnLst>
                                </p:cTn>
                              </p:par>
                              <p:par>
                                <p:cTn id="13" presetID="6" presetClass="emph" presetSubtype="0" fill="hold" nodeType="withEffect">
                                  <p:stCondLst>
                                    <p:cond delay="100"/>
                                  </p:stCondLst>
                                  <p:childTnLst>
                                    <p:animScale>
                                      <p:cBhvr>
                                        <p:cTn id="14" dur="1250" fill="hold"/>
                                        <p:tgtEl>
                                          <p:spTgt spid="12"/>
                                        </p:tgtEl>
                                      </p:cBhvr>
                                      <p:by x="165000" y="165000"/>
                                    </p:animScale>
                                  </p:childTnLst>
                                </p:cTn>
                              </p:par>
                              <p:par>
                                <p:cTn id="15" presetID="8" presetClass="emph" presetSubtype="0" fill="hold" nodeType="withEffect">
                                  <p:stCondLst>
                                    <p:cond delay="100"/>
                                  </p:stCondLst>
                                  <p:childTnLst>
                                    <p:animRot by="4800000">
                                      <p:cBhvr>
                                        <p:cTn id="16" dur="1250" fill="hold"/>
                                        <p:tgtEl>
                                          <p:spTgt spid="12"/>
                                        </p:tgtEl>
                                        <p:attrNameLst>
                                          <p:attrName>r</p:attrName>
                                        </p:attrNameLst>
                                      </p:cBhvr>
                                    </p:animRo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950"/>
                                        <p:tgtEl>
                                          <p:spTgt spid="14"/>
                                        </p:tgtEl>
                                      </p:cBhvr>
                                    </p:animEffect>
                                  </p:childTnLst>
                                </p:cTn>
                              </p:par>
                              <p:par>
                                <p:cTn id="20" presetID="10" presetClass="exit" presetSubtype="0" fill="hold" nodeType="withEffect">
                                  <p:stCondLst>
                                    <p:cond delay="135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 presetClass="entr" presetSubtype="0" fill="hold" nodeType="withEffect">
                                  <p:stCondLst>
                                    <p:cond delay="1350"/>
                                  </p:stCondLst>
                                  <p:childTnLst>
                                    <p:set>
                                      <p:cBhvr>
                                        <p:cTn id="24" dur="1" fill="hold">
                                          <p:stCondLst>
                                            <p:cond delay="0"/>
                                          </p:stCondLst>
                                        </p:cTn>
                                        <p:tgtEl>
                                          <p:spTgt spid="5"/>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37" presetClass="path" presetSubtype="0" fill="hold" nodeType="withEffect">
                                  <p:stCondLst>
                                    <p:cond delay="100"/>
                                  </p:stCondLst>
                                  <p:childTnLst>
                                    <p:animMotion origin="layout" path="M -0.00091 -0.0007 C -0.01784 -0.00232 -0.04675 0.01273 -0.07552 -0.01412 C -0.10495 -0.04491 -0.10912 -0.07176 -0.11068 -0.1037 " pathEditMode="relative" rAng="0" ptsTypes="AAA">
                                      <p:cBhvr>
                                        <p:cTn id="29" dur="1000" fill="hold"/>
                                        <p:tgtEl>
                                          <p:spTgt spid="6"/>
                                        </p:tgtEl>
                                        <p:attrNameLst>
                                          <p:attrName>ppt_x</p:attrName>
                                          <p:attrName>ppt_y</p:attrName>
                                        </p:attrNameLst>
                                      </p:cBhvr>
                                      <p:rCtr x="-5495" y="-5023"/>
                                    </p:animMotion>
                                  </p:childTnLst>
                                </p:cTn>
                              </p:par>
                              <p:par>
                                <p:cTn id="30" presetID="6" presetClass="emph" presetSubtype="0" fill="hold" nodeType="withEffect">
                                  <p:stCondLst>
                                    <p:cond delay="100"/>
                                  </p:stCondLst>
                                  <p:childTnLst>
                                    <p:animScale>
                                      <p:cBhvr>
                                        <p:cTn id="31" dur="1000" fill="hold"/>
                                        <p:tgtEl>
                                          <p:spTgt spid="6"/>
                                        </p:tgtEl>
                                      </p:cBhvr>
                                      <p:by x="150000" y="150000"/>
                                    </p:animScale>
                                  </p:childTnLst>
                                </p:cTn>
                              </p:par>
                              <p:par>
                                <p:cTn id="32" presetID="8" presetClass="emph" presetSubtype="0" fill="hold" nodeType="withEffect">
                                  <p:stCondLst>
                                    <p:cond delay="100"/>
                                  </p:stCondLst>
                                  <p:childTnLst>
                                    <p:animRot by="4620000">
                                      <p:cBhvr>
                                        <p:cTn id="33" dur="1000" fill="hold"/>
                                        <p:tgtEl>
                                          <p:spTgt spid="6"/>
                                        </p:tgtEl>
                                        <p:attrNameLst>
                                          <p:attrName>r</p:attrName>
                                        </p:attrNameLst>
                                      </p:cBhvr>
                                    </p:animRot>
                                  </p:childTnLst>
                                </p:cTn>
                              </p:par>
                              <p:par>
                                <p:cTn id="34" presetID="22" presetClass="entr" presetSubtype="2"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right)">
                                      <p:cBhvr>
                                        <p:cTn id="36" dur="760"/>
                                        <p:tgtEl>
                                          <p:spTgt spid="2"/>
                                        </p:tgtEl>
                                      </p:cBhvr>
                                    </p:animEffect>
                                  </p:childTnLst>
                                </p:cTn>
                              </p:par>
                              <p:par>
                                <p:cTn id="37" presetID="10" presetClass="exit" presetSubtype="0" fill="hold" nodeType="withEffect">
                                  <p:stCondLst>
                                    <p:cond delay="120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 presetClass="entr" presetSubtype="0" fill="hold" nodeType="withEffect">
                                  <p:stCondLst>
                                    <p:cond delay="120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D7FBA368-5A2C-6E59-1473-013BB8A3FD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620253">
            <a:off x="-279838" y="4892618"/>
            <a:ext cx="559673" cy="559673"/>
          </a:xfrm>
          <a:prstGeom prst="rect">
            <a:avLst/>
          </a:prstGeom>
        </p:spPr>
      </p:pic>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pic>
        <p:nvPicPr>
          <p:cNvPr id="6" name="Picture 5" descr="Icon&#10;&#10;Description automatically generated">
            <a:extLst>
              <a:ext uri="{FF2B5EF4-FFF2-40B4-BE49-F238E27FC236}">
                <a16:creationId xmlns:a16="http://schemas.microsoft.com/office/drawing/2014/main" id="{322DBAA2-DAE3-C2B4-9BF6-03B16D6C03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7980000">
            <a:off x="12236423" y="613614"/>
            <a:ext cx="356616" cy="356616"/>
          </a:xfrm>
          <a:prstGeom prst="rect">
            <a:avLst/>
          </a:prstGeom>
        </p:spPr>
      </p:pic>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59252974-5DA7-6E64-7F06-1793F66D6D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500000">
            <a:off x="5359478" y="2155525"/>
            <a:ext cx="1473045" cy="1473045"/>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904981" y="3343163"/>
            <a:ext cx="10382038" cy="1325563"/>
          </a:xfrm>
        </p:spPr>
        <p:txBody>
          <a:bodyPr>
            <a:normAutofit/>
          </a:bodyPr>
          <a:lstStyle>
            <a:lvl1pPr algn="ct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cxnSp>
        <p:nvCxnSpPr>
          <p:cNvPr id="13" name="Straight Connector 12">
            <a:extLst>
              <a:ext uri="{FF2B5EF4-FFF2-40B4-BE49-F238E27FC236}">
                <a16:creationId xmlns:a16="http://schemas.microsoft.com/office/drawing/2014/main" id="{64FE1DC0-ABE8-1452-D607-322B1038D77A}"/>
              </a:ext>
            </a:extLst>
          </p:cNvPr>
          <p:cNvCxnSpPr>
            <a:cxnSpLocks/>
          </p:cNvCxnSpPr>
          <p:nvPr userDrawn="1"/>
        </p:nvCxnSpPr>
        <p:spPr>
          <a:xfrm flipH="1">
            <a:off x="3603171" y="3505773"/>
            <a:ext cx="2111829" cy="0"/>
          </a:xfrm>
          <a:prstGeom prst="line">
            <a:avLst/>
          </a:prstGeom>
          <a:ln w="825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D7B8D5-7AA7-EDB3-DC4A-3585A23D5C4B}"/>
              </a:ext>
            </a:extLst>
          </p:cNvPr>
          <p:cNvCxnSpPr>
            <a:cxnSpLocks/>
          </p:cNvCxnSpPr>
          <p:nvPr userDrawn="1"/>
        </p:nvCxnSpPr>
        <p:spPr>
          <a:xfrm flipH="1">
            <a:off x="6460436" y="3506345"/>
            <a:ext cx="2111829" cy="0"/>
          </a:xfrm>
          <a:prstGeom prst="line">
            <a:avLst/>
          </a:prstGeom>
          <a:ln w="825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Google Shape;372;p3">
            <a:extLst>
              <a:ext uri="{FF2B5EF4-FFF2-40B4-BE49-F238E27FC236}">
                <a16:creationId xmlns:a16="http://schemas.microsoft.com/office/drawing/2014/main" id="{FDD8DE68-94D8-8C5A-4ACB-76C02EB8A36F}"/>
              </a:ext>
            </a:extLst>
          </p:cNvPr>
          <p:cNvSpPr txBox="1">
            <a:spLocks noGrp="1"/>
          </p:cNvSpPr>
          <p:nvPr>
            <p:ph type="subTitle" idx="1" hasCustomPrompt="1"/>
          </p:nvPr>
        </p:nvSpPr>
        <p:spPr>
          <a:xfrm>
            <a:off x="5528989" y="2793360"/>
            <a:ext cx="1130242" cy="50087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sz="3200" b="0">
                <a:solidFill>
                  <a:schemeClr val="bg1"/>
                </a:solidFill>
                <a:effectLst>
                  <a:outerShdw blurRad="38100" dist="38100" dir="2700000" algn="tl">
                    <a:srgbClr val="000000">
                      <a:alpha val="43137"/>
                    </a:srgbClr>
                  </a:outerShdw>
                </a:effectLst>
                <a:latin typeface="a Astro Space" panose="02000503000000000000" pitchFamily="50" charset="0"/>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r>
              <a:rPr lang="en-US"/>
              <a:t>#</a:t>
            </a:r>
            <a:endParaRPr/>
          </a:p>
        </p:txBody>
      </p:sp>
      <p:sp>
        <p:nvSpPr>
          <p:cNvPr id="11" name="Slide Number Placeholder 5">
            <a:extLst>
              <a:ext uri="{FF2B5EF4-FFF2-40B4-BE49-F238E27FC236}">
                <a16:creationId xmlns:a16="http://schemas.microsoft.com/office/drawing/2014/main" id="{7BA948C2-1DE8-11D0-7125-E2B87ABC85B6}"/>
              </a:ext>
            </a:extLst>
          </p:cNvPr>
          <p:cNvSpPr txBox="1">
            <a:spLocks/>
          </p:cNvSpPr>
          <p:nvPr userDrawn="1"/>
        </p:nvSpPr>
        <p:spPr>
          <a:xfrm>
            <a:off x="11340289" y="178841"/>
            <a:ext cx="956649" cy="365125"/>
          </a:xfrm>
          <a:prstGeom prst="rect">
            <a:avLst/>
          </a:prstGeom>
        </p:spPr>
        <p:txBody>
          <a:bodyPr vert="horz" lIns="91440" tIns="45720" rIns="91440" bIns="45720" rtlCol="0" anchor="ctr"/>
          <a:lstStyle>
            <a:defPPr>
              <a:defRPr lang="en-US"/>
            </a:defPPr>
            <a:lvl1pPr marL="0" algn="ctr" defTabSz="914400" rtl="0" eaLnBrk="1" latinLnBrk="0" hangingPunct="1">
              <a:defRPr sz="2000" b="1" kern="1200">
                <a:solidFill>
                  <a:srgbClr val="000205"/>
                </a:solidFill>
                <a:latin typeface="a Astro Space" panose="02000503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7F2AC-85AD-450A-9D25-BD1CD34E7A5A}" type="slidenum">
              <a:rPr lang="en-US" smtClean="0"/>
              <a:pPr/>
              <a:t>‹#›</a:t>
            </a:fld>
            <a:endParaRPr lang="en-US"/>
          </a:p>
        </p:txBody>
      </p:sp>
    </p:spTree>
    <p:extLst>
      <p:ext uri="{BB962C8B-B14F-4D97-AF65-F5344CB8AC3E}">
        <p14:creationId xmlns:p14="http://schemas.microsoft.com/office/powerpoint/2010/main" val="13534638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
                                        <p:tgtEl>
                                          <p:spTgt spid="12"/>
                                        </p:tgtEl>
                                      </p:cBhvr>
                                    </p:animEffect>
                                  </p:childTnLst>
                                </p:cTn>
                              </p:par>
                              <p:par>
                                <p:cTn id="11" presetID="37" presetClass="path" presetSubtype="0" fill="hold" nodeType="withEffect">
                                  <p:stCondLst>
                                    <p:cond delay="100"/>
                                  </p:stCondLst>
                                  <p:childTnLst>
                                    <p:animMotion origin="layout" path="M 0 3.33333E-6 C 0.02695 0.00115 0.05885 -0.00787 0.09102 0.03657 C 0.12109 0.06458 0.14128 0.15277 0.14323 0.19375 " pathEditMode="relative" rAng="0" ptsTypes="AAA">
                                      <p:cBhvr>
                                        <p:cTn id="12" dur="1250" fill="hold"/>
                                        <p:tgtEl>
                                          <p:spTgt spid="12"/>
                                        </p:tgtEl>
                                        <p:attrNameLst>
                                          <p:attrName>ppt_x</p:attrName>
                                          <p:attrName>ppt_y</p:attrName>
                                        </p:attrNameLst>
                                      </p:cBhvr>
                                      <p:rCtr x="7161" y="9676"/>
                                    </p:animMotion>
                                  </p:childTnLst>
                                </p:cTn>
                              </p:par>
                              <p:par>
                                <p:cTn id="13" presetID="6" presetClass="emph" presetSubtype="0" fill="hold" nodeType="withEffect">
                                  <p:stCondLst>
                                    <p:cond delay="100"/>
                                  </p:stCondLst>
                                  <p:childTnLst>
                                    <p:animScale>
                                      <p:cBhvr>
                                        <p:cTn id="14" dur="1250" fill="hold"/>
                                        <p:tgtEl>
                                          <p:spTgt spid="12"/>
                                        </p:tgtEl>
                                      </p:cBhvr>
                                      <p:by x="165000" y="165000"/>
                                    </p:animScale>
                                  </p:childTnLst>
                                </p:cTn>
                              </p:par>
                              <p:par>
                                <p:cTn id="15" presetID="8" presetClass="emph" presetSubtype="0" fill="hold" nodeType="withEffect">
                                  <p:stCondLst>
                                    <p:cond delay="100"/>
                                  </p:stCondLst>
                                  <p:childTnLst>
                                    <p:animRot by="4800000">
                                      <p:cBhvr>
                                        <p:cTn id="16" dur="1250" fill="hold"/>
                                        <p:tgtEl>
                                          <p:spTgt spid="12"/>
                                        </p:tgtEl>
                                        <p:attrNameLst>
                                          <p:attrName>r</p:attrName>
                                        </p:attrNameLst>
                                      </p:cBhvr>
                                    </p:animRo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950"/>
                                        <p:tgtEl>
                                          <p:spTgt spid="14"/>
                                        </p:tgtEl>
                                      </p:cBhvr>
                                    </p:animEffect>
                                  </p:childTnLst>
                                </p:cTn>
                              </p:par>
                              <p:par>
                                <p:cTn id="20" presetID="10" presetClass="exit" presetSubtype="0" fill="hold" nodeType="withEffect">
                                  <p:stCondLst>
                                    <p:cond delay="135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 presetClass="entr" presetSubtype="0" fill="hold" nodeType="withEffect">
                                  <p:stCondLst>
                                    <p:cond delay="1350"/>
                                  </p:stCondLst>
                                  <p:childTnLst>
                                    <p:set>
                                      <p:cBhvr>
                                        <p:cTn id="24" dur="1" fill="hold">
                                          <p:stCondLst>
                                            <p:cond delay="0"/>
                                          </p:stCondLst>
                                        </p:cTn>
                                        <p:tgtEl>
                                          <p:spTgt spid="5"/>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37" presetClass="path" presetSubtype="0" fill="hold" nodeType="withEffect">
                                  <p:stCondLst>
                                    <p:cond delay="100"/>
                                  </p:stCondLst>
                                  <p:childTnLst>
                                    <p:animMotion origin="layout" path="M -0.00091 -0.0007 C -0.01784 -0.00232 -0.04675 0.01273 -0.07552 -0.01412 C -0.10495 -0.04491 -0.10912 -0.07176 -0.11068 -0.1037 " pathEditMode="relative" rAng="0" ptsTypes="AAA">
                                      <p:cBhvr>
                                        <p:cTn id="29" dur="1000" fill="hold"/>
                                        <p:tgtEl>
                                          <p:spTgt spid="6"/>
                                        </p:tgtEl>
                                        <p:attrNameLst>
                                          <p:attrName>ppt_x</p:attrName>
                                          <p:attrName>ppt_y</p:attrName>
                                        </p:attrNameLst>
                                      </p:cBhvr>
                                      <p:rCtr x="-5495" y="-5023"/>
                                    </p:animMotion>
                                  </p:childTnLst>
                                </p:cTn>
                              </p:par>
                              <p:par>
                                <p:cTn id="30" presetID="6" presetClass="emph" presetSubtype="0" fill="hold" nodeType="withEffect">
                                  <p:stCondLst>
                                    <p:cond delay="100"/>
                                  </p:stCondLst>
                                  <p:childTnLst>
                                    <p:animScale>
                                      <p:cBhvr>
                                        <p:cTn id="31" dur="1000" fill="hold"/>
                                        <p:tgtEl>
                                          <p:spTgt spid="6"/>
                                        </p:tgtEl>
                                      </p:cBhvr>
                                      <p:by x="150000" y="150000"/>
                                    </p:animScale>
                                  </p:childTnLst>
                                </p:cTn>
                              </p:par>
                              <p:par>
                                <p:cTn id="32" presetID="8" presetClass="emph" presetSubtype="0" fill="hold" nodeType="withEffect">
                                  <p:stCondLst>
                                    <p:cond delay="100"/>
                                  </p:stCondLst>
                                  <p:childTnLst>
                                    <p:animRot by="4620000">
                                      <p:cBhvr>
                                        <p:cTn id="33" dur="1000" fill="hold"/>
                                        <p:tgtEl>
                                          <p:spTgt spid="6"/>
                                        </p:tgtEl>
                                        <p:attrNameLst>
                                          <p:attrName>r</p:attrName>
                                        </p:attrNameLst>
                                      </p:cBhvr>
                                    </p:animRot>
                                  </p:childTnLst>
                                </p:cTn>
                              </p:par>
                              <p:par>
                                <p:cTn id="34" presetID="22" presetClass="entr" presetSubtype="2"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right)">
                                      <p:cBhvr>
                                        <p:cTn id="36" dur="760"/>
                                        <p:tgtEl>
                                          <p:spTgt spid="2"/>
                                        </p:tgtEl>
                                      </p:cBhvr>
                                    </p:animEffect>
                                  </p:childTnLst>
                                </p:cTn>
                              </p:par>
                              <p:par>
                                <p:cTn id="37" presetID="10" presetClass="exit" presetSubtype="0" fill="hold" nodeType="withEffect">
                                  <p:stCondLst>
                                    <p:cond delay="120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 presetClass="entr" presetSubtype="0" fill="hold" nodeType="withEffect">
                                  <p:stCondLst>
                                    <p:cond delay="120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verview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BBE8EEF-A2A0-049C-0714-8C2D25A090DA}"/>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3BC3C597-6BF8-74B8-9598-042442A431AD}"/>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1" name="Flowchart: Off-page Connector 10">
            <a:extLst>
              <a:ext uri="{FF2B5EF4-FFF2-40B4-BE49-F238E27FC236}">
                <a16:creationId xmlns:a16="http://schemas.microsoft.com/office/drawing/2014/main" id="{7D7217DB-CB04-3039-F0C8-700EC467C8F8}"/>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3"/>
                </a:solidFill>
                <a:latin typeface="+mj-lt"/>
              </a:rPr>
              <a:t>Schedule</a:t>
            </a:r>
          </a:p>
        </p:txBody>
      </p:sp>
      <p:sp>
        <p:nvSpPr>
          <p:cNvPr id="12" name="Flowchart: Off-page Connector 10">
            <a:extLst>
              <a:ext uri="{FF2B5EF4-FFF2-40B4-BE49-F238E27FC236}">
                <a16:creationId xmlns:a16="http://schemas.microsoft.com/office/drawing/2014/main" id="{630F7F4C-5BF0-D696-6B28-08BDEB01399A}"/>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13" name="Flowchart: Off-page Connector 10">
            <a:extLst>
              <a:ext uri="{FF2B5EF4-FFF2-40B4-BE49-F238E27FC236}">
                <a16:creationId xmlns:a16="http://schemas.microsoft.com/office/drawing/2014/main" id="{E913F5F6-0984-120F-B035-CC9A69B414B9}"/>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40D00CF8-3086-F7FE-29FA-F579CA88F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2225889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view 1">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9964429"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D1DDFFA-ACA3-D6B0-3EF0-F4B8E2D77AF6}"/>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57" name="Flowchart: Off-page Connector 10">
            <a:extLst>
              <a:ext uri="{FF2B5EF4-FFF2-40B4-BE49-F238E27FC236}">
                <a16:creationId xmlns:a16="http://schemas.microsoft.com/office/drawing/2014/main" id="{34B59FBE-EA33-A4A1-4954-255718ACAFA8}"/>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56" name="Flowchart: Off-page Connector 10">
            <a:extLst>
              <a:ext uri="{FF2B5EF4-FFF2-40B4-BE49-F238E27FC236}">
                <a16:creationId xmlns:a16="http://schemas.microsoft.com/office/drawing/2014/main" id="{38F210C9-602A-7463-DFAB-C9AAEC896F4B}"/>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3"/>
                </a:solidFill>
                <a:latin typeface="+mj-lt"/>
              </a:rPr>
              <a:t>Schedule</a:t>
            </a:r>
          </a:p>
        </p:txBody>
      </p:sp>
      <p:sp>
        <p:nvSpPr>
          <p:cNvPr id="52" name="Flowchart: Off-page Connector 10">
            <a:extLst>
              <a:ext uri="{FF2B5EF4-FFF2-40B4-BE49-F238E27FC236}">
                <a16:creationId xmlns:a16="http://schemas.microsoft.com/office/drawing/2014/main" id="{D75488CD-0534-6E85-C783-3AAB264A89F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11" name="Flowchart: Off-page Connector 10">
            <a:extLst>
              <a:ext uri="{FF2B5EF4-FFF2-40B4-BE49-F238E27FC236}">
                <a16:creationId xmlns:a16="http://schemas.microsoft.com/office/drawing/2014/main" id="{8CDB9E0B-8A26-F53E-C7DC-284E40683F0E}"/>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12" name="Picture 11" descr="Icon&#10;&#10;Description automatically generated">
            <a:extLst>
              <a:ext uri="{FF2B5EF4-FFF2-40B4-BE49-F238E27FC236}">
                <a16:creationId xmlns:a16="http://schemas.microsoft.com/office/drawing/2014/main" id="{A5B311A8-2251-FB8D-E39E-5B7E5BA69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10135114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st Readiness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BBE8EEF-A2A0-049C-0714-8C2D25A090DA}"/>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3BC3C597-6BF8-74B8-9598-042442A431AD}"/>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1" name="Flowchart: Off-page Connector 10">
            <a:extLst>
              <a:ext uri="{FF2B5EF4-FFF2-40B4-BE49-F238E27FC236}">
                <a16:creationId xmlns:a16="http://schemas.microsoft.com/office/drawing/2014/main" id="{7D7217DB-CB04-3039-F0C8-700EC467C8F8}"/>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2" name="Flowchart: Off-page Connector 10">
            <a:extLst>
              <a:ext uri="{FF2B5EF4-FFF2-40B4-BE49-F238E27FC236}">
                <a16:creationId xmlns:a16="http://schemas.microsoft.com/office/drawing/2014/main" id="{630F7F4C-5BF0-D696-6B28-08BDEB01399A}"/>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13" name="Flowchart: Off-page Connector 10">
            <a:extLst>
              <a:ext uri="{FF2B5EF4-FFF2-40B4-BE49-F238E27FC236}">
                <a16:creationId xmlns:a16="http://schemas.microsoft.com/office/drawing/2014/main" id="{E913F5F6-0984-120F-B035-CC9A69B414B9}"/>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40D00CF8-3086-F7FE-29FA-F579CA88F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37774902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edul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BBE8EEF-A2A0-049C-0714-8C2D25A090DA}"/>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3BC3C597-6BF8-74B8-9598-042442A431AD}"/>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1" name="Flowchart: Off-page Connector 10">
            <a:extLst>
              <a:ext uri="{FF2B5EF4-FFF2-40B4-BE49-F238E27FC236}">
                <a16:creationId xmlns:a16="http://schemas.microsoft.com/office/drawing/2014/main" id="{7D7217DB-CB04-3039-F0C8-700EC467C8F8}"/>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2" name="Flowchart: Off-page Connector 10">
            <a:extLst>
              <a:ext uri="{FF2B5EF4-FFF2-40B4-BE49-F238E27FC236}">
                <a16:creationId xmlns:a16="http://schemas.microsoft.com/office/drawing/2014/main" id="{630F7F4C-5BF0-D696-6B28-08BDEB01399A}"/>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13" name="Flowchart: Off-page Connector 10">
            <a:extLst>
              <a:ext uri="{FF2B5EF4-FFF2-40B4-BE49-F238E27FC236}">
                <a16:creationId xmlns:a16="http://schemas.microsoft.com/office/drawing/2014/main" id="{E913F5F6-0984-120F-B035-CC9A69B414B9}"/>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40D00CF8-3086-F7FE-29FA-F579CA88F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39009875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 Readiness 1">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9964429"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D1DDFFA-ACA3-D6B0-3EF0-F4B8E2D77AF6}"/>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57" name="Flowchart: Off-page Connector 10">
            <a:extLst>
              <a:ext uri="{FF2B5EF4-FFF2-40B4-BE49-F238E27FC236}">
                <a16:creationId xmlns:a16="http://schemas.microsoft.com/office/drawing/2014/main" id="{34B59FBE-EA33-A4A1-4954-255718ACAFA8}"/>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56" name="Flowchart: Off-page Connector 10">
            <a:extLst>
              <a:ext uri="{FF2B5EF4-FFF2-40B4-BE49-F238E27FC236}">
                <a16:creationId xmlns:a16="http://schemas.microsoft.com/office/drawing/2014/main" id="{38F210C9-602A-7463-DFAB-C9AAEC896F4B}"/>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52" name="Flowchart: Off-page Connector 10">
            <a:extLst>
              <a:ext uri="{FF2B5EF4-FFF2-40B4-BE49-F238E27FC236}">
                <a16:creationId xmlns:a16="http://schemas.microsoft.com/office/drawing/2014/main" id="{D75488CD-0534-6E85-C783-3AAB264A89F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11" name="Flowchart: Off-page Connector 10">
            <a:extLst>
              <a:ext uri="{FF2B5EF4-FFF2-40B4-BE49-F238E27FC236}">
                <a16:creationId xmlns:a16="http://schemas.microsoft.com/office/drawing/2014/main" id="{8CDB9E0B-8A26-F53E-C7DC-284E40683F0E}"/>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12" name="Picture 11" descr="Icon&#10;&#10;Description automatically generated">
            <a:extLst>
              <a:ext uri="{FF2B5EF4-FFF2-40B4-BE49-F238E27FC236}">
                <a16:creationId xmlns:a16="http://schemas.microsoft.com/office/drawing/2014/main" id="{A5B311A8-2251-FB8D-E39E-5B7E5BA69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8470245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verview 1">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9964429"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D1DDFFA-ACA3-D6B0-3EF0-F4B8E2D77AF6}"/>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57" name="Flowchart: Off-page Connector 10">
            <a:extLst>
              <a:ext uri="{FF2B5EF4-FFF2-40B4-BE49-F238E27FC236}">
                <a16:creationId xmlns:a16="http://schemas.microsoft.com/office/drawing/2014/main" id="{34B59FBE-EA33-A4A1-4954-255718ACAFA8}"/>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56" name="Flowchart: Off-page Connector 10">
            <a:extLst>
              <a:ext uri="{FF2B5EF4-FFF2-40B4-BE49-F238E27FC236}">
                <a16:creationId xmlns:a16="http://schemas.microsoft.com/office/drawing/2014/main" id="{38F210C9-602A-7463-DFAB-C9AAEC896F4B}"/>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3"/>
                </a:solidFill>
                <a:latin typeface="+mj-lt"/>
              </a:rPr>
              <a:t>Schedule</a:t>
            </a:r>
          </a:p>
        </p:txBody>
      </p:sp>
      <p:sp>
        <p:nvSpPr>
          <p:cNvPr id="52" name="Flowchart: Off-page Connector 10">
            <a:extLst>
              <a:ext uri="{FF2B5EF4-FFF2-40B4-BE49-F238E27FC236}">
                <a16:creationId xmlns:a16="http://schemas.microsoft.com/office/drawing/2014/main" id="{D75488CD-0534-6E85-C783-3AAB264A89F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11" name="Flowchart: Off-page Connector 10">
            <a:extLst>
              <a:ext uri="{FF2B5EF4-FFF2-40B4-BE49-F238E27FC236}">
                <a16:creationId xmlns:a16="http://schemas.microsoft.com/office/drawing/2014/main" id="{8CDB9E0B-8A26-F53E-C7DC-284E40683F0E}"/>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12" name="Picture 11" descr="Icon&#10;&#10;Description automatically generated">
            <a:extLst>
              <a:ext uri="{FF2B5EF4-FFF2-40B4-BE49-F238E27FC236}">
                <a16:creationId xmlns:a16="http://schemas.microsoft.com/office/drawing/2014/main" id="{A5B311A8-2251-FB8D-E39E-5B7E5BA69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41278596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2">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AAE9B9F-8088-C50D-D2DA-AE4404389ED7}"/>
              </a:ext>
            </a:extLst>
          </p:cNvPr>
          <p:cNvSpPr>
            <a:spLocks noGrp="1"/>
          </p:cNvSpPr>
          <p:nvPr>
            <p:ph idx="10"/>
          </p:nvPr>
        </p:nvSpPr>
        <p:spPr>
          <a:xfrm>
            <a:off x="6118233"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BC1B1E2-E8E7-CCEC-B3BB-59A1C82DFBAE}"/>
              </a:ext>
            </a:extLst>
          </p:cNvPr>
          <p:cNvSpPr txBox="1">
            <a:spLocks/>
          </p:cNvSpPr>
          <p:nvPr userDrawn="1"/>
        </p:nvSpPr>
        <p:spPr>
          <a:xfrm>
            <a:off x="11340289" y="178841"/>
            <a:ext cx="956649" cy="365125"/>
          </a:xfrm>
          <a:prstGeom prst="rect">
            <a:avLst/>
          </a:prstGeom>
        </p:spPr>
        <p:txBody>
          <a:bodyPr vert="horz" lIns="91440" tIns="45720" rIns="91440" bIns="45720" rtlCol="0" anchor="ctr"/>
          <a:lstStyle>
            <a:defPPr>
              <a:defRPr lang="en-US"/>
            </a:defPPr>
            <a:lvl1pPr marL="0" algn="ctr" defTabSz="914400" rtl="0" eaLnBrk="1" latinLnBrk="0" hangingPunct="1">
              <a:defRPr sz="2000" b="1" kern="1200">
                <a:solidFill>
                  <a:srgbClr val="000205"/>
                </a:solidFill>
                <a:latin typeface="a Astro Space" panose="02000503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889B0BC3-A700-4F27-27AD-B89BE3562BFF}"/>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2" name="Flowchart: Off-page Connector 10">
            <a:extLst>
              <a:ext uri="{FF2B5EF4-FFF2-40B4-BE49-F238E27FC236}">
                <a16:creationId xmlns:a16="http://schemas.microsoft.com/office/drawing/2014/main" id="{D3BBD4EA-D0A4-A8D3-1B86-F301580F0416}"/>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3"/>
                </a:solidFill>
                <a:latin typeface="+mj-lt"/>
              </a:rPr>
              <a:t>Schedule</a:t>
            </a:r>
          </a:p>
        </p:txBody>
      </p:sp>
      <p:sp>
        <p:nvSpPr>
          <p:cNvPr id="15" name="Flowchart: Off-page Connector 10">
            <a:extLst>
              <a:ext uri="{FF2B5EF4-FFF2-40B4-BE49-F238E27FC236}">
                <a16:creationId xmlns:a16="http://schemas.microsoft.com/office/drawing/2014/main" id="{C16BFF4B-2280-39D1-94B0-E2806130F61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21" name="Flowchart: Off-page Connector 10">
            <a:extLst>
              <a:ext uri="{FF2B5EF4-FFF2-40B4-BE49-F238E27FC236}">
                <a16:creationId xmlns:a16="http://schemas.microsoft.com/office/drawing/2014/main" id="{DFDE4A7F-D1E3-FAF3-38C4-2F2756B6C6C8}"/>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748FBBF3-8559-D80C-6203-FCD1031490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20434513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verview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BBE8EEF-A2A0-049C-0714-8C2D25A090DA}"/>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3BC3C597-6BF8-74B8-9598-042442A431AD}"/>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1" name="Flowchart: Off-page Connector 10">
            <a:extLst>
              <a:ext uri="{FF2B5EF4-FFF2-40B4-BE49-F238E27FC236}">
                <a16:creationId xmlns:a16="http://schemas.microsoft.com/office/drawing/2014/main" id="{7D7217DB-CB04-3039-F0C8-700EC467C8F8}"/>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3"/>
                </a:solidFill>
                <a:latin typeface="+mj-lt"/>
              </a:rPr>
              <a:t>Schedule</a:t>
            </a:r>
          </a:p>
        </p:txBody>
      </p:sp>
      <p:sp>
        <p:nvSpPr>
          <p:cNvPr id="12" name="Flowchart: Off-page Connector 10">
            <a:extLst>
              <a:ext uri="{FF2B5EF4-FFF2-40B4-BE49-F238E27FC236}">
                <a16:creationId xmlns:a16="http://schemas.microsoft.com/office/drawing/2014/main" id="{630F7F4C-5BF0-D696-6B28-08BDEB01399A}"/>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13" name="Flowchart: Off-page Connector 10">
            <a:extLst>
              <a:ext uri="{FF2B5EF4-FFF2-40B4-BE49-F238E27FC236}">
                <a16:creationId xmlns:a16="http://schemas.microsoft.com/office/drawing/2014/main" id="{E913F5F6-0984-120F-B035-CC9A69B414B9}"/>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40D00CF8-3086-F7FE-29FA-F579CA88F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126499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edule 1">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9964429"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D1DDFFA-ACA3-D6B0-3EF0-F4B8E2D77AF6}"/>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57" name="Flowchart: Off-page Connector 10">
            <a:extLst>
              <a:ext uri="{FF2B5EF4-FFF2-40B4-BE49-F238E27FC236}">
                <a16:creationId xmlns:a16="http://schemas.microsoft.com/office/drawing/2014/main" id="{34B59FBE-EA33-A4A1-4954-255718ACAFA8}"/>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56" name="Flowchart: Off-page Connector 10">
            <a:extLst>
              <a:ext uri="{FF2B5EF4-FFF2-40B4-BE49-F238E27FC236}">
                <a16:creationId xmlns:a16="http://schemas.microsoft.com/office/drawing/2014/main" id="{38F210C9-602A-7463-DFAB-C9AAEC896F4B}"/>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52" name="Flowchart: Off-page Connector 10">
            <a:extLst>
              <a:ext uri="{FF2B5EF4-FFF2-40B4-BE49-F238E27FC236}">
                <a16:creationId xmlns:a16="http://schemas.microsoft.com/office/drawing/2014/main" id="{D75488CD-0534-6E85-C783-3AAB264A89F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11" name="Flowchart: Off-page Connector 10">
            <a:extLst>
              <a:ext uri="{FF2B5EF4-FFF2-40B4-BE49-F238E27FC236}">
                <a16:creationId xmlns:a16="http://schemas.microsoft.com/office/drawing/2014/main" id="{8CDB9E0B-8A26-F53E-C7DC-284E40683F0E}"/>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12" name="Picture 11" descr="Icon&#10;&#10;Description automatically generated">
            <a:extLst>
              <a:ext uri="{FF2B5EF4-FFF2-40B4-BE49-F238E27FC236}">
                <a16:creationId xmlns:a16="http://schemas.microsoft.com/office/drawing/2014/main" id="{A5B311A8-2251-FB8D-E39E-5B7E5BA69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26640854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hedule 2">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AAE9B9F-8088-C50D-D2DA-AE4404389ED7}"/>
              </a:ext>
            </a:extLst>
          </p:cNvPr>
          <p:cNvSpPr>
            <a:spLocks noGrp="1"/>
          </p:cNvSpPr>
          <p:nvPr>
            <p:ph idx="10"/>
          </p:nvPr>
        </p:nvSpPr>
        <p:spPr>
          <a:xfrm>
            <a:off x="6118233" y="1549318"/>
            <a:ext cx="4983480"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BC1B1E2-E8E7-CCEC-B3BB-59A1C82DFBAE}"/>
              </a:ext>
            </a:extLst>
          </p:cNvPr>
          <p:cNvSpPr txBox="1">
            <a:spLocks/>
          </p:cNvSpPr>
          <p:nvPr userDrawn="1"/>
        </p:nvSpPr>
        <p:spPr>
          <a:xfrm>
            <a:off x="11340289" y="178841"/>
            <a:ext cx="956649" cy="365125"/>
          </a:xfrm>
          <a:prstGeom prst="rect">
            <a:avLst/>
          </a:prstGeom>
        </p:spPr>
        <p:txBody>
          <a:bodyPr vert="horz" lIns="91440" tIns="45720" rIns="91440" bIns="45720" rtlCol="0" anchor="ctr"/>
          <a:lstStyle>
            <a:defPPr>
              <a:defRPr lang="en-US"/>
            </a:defPPr>
            <a:lvl1pPr marL="0" algn="ctr" defTabSz="914400" rtl="0" eaLnBrk="1" latinLnBrk="0" hangingPunct="1">
              <a:defRPr sz="2000" b="1" kern="1200">
                <a:solidFill>
                  <a:srgbClr val="000205"/>
                </a:solidFill>
                <a:latin typeface="a Astro Space" panose="02000503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889B0BC3-A700-4F27-27AD-B89BE3562BFF}"/>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2" name="Flowchart: Off-page Connector 10">
            <a:extLst>
              <a:ext uri="{FF2B5EF4-FFF2-40B4-BE49-F238E27FC236}">
                <a16:creationId xmlns:a16="http://schemas.microsoft.com/office/drawing/2014/main" id="{D3BBD4EA-D0A4-A8D3-1B86-F301580F0416}"/>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5" name="Flowchart: Off-page Connector 10">
            <a:extLst>
              <a:ext uri="{FF2B5EF4-FFF2-40B4-BE49-F238E27FC236}">
                <a16:creationId xmlns:a16="http://schemas.microsoft.com/office/drawing/2014/main" id="{C16BFF4B-2280-39D1-94B0-E2806130F61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21" name="Flowchart: Off-page Connector 10">
            <a:extLst>
              <a:ext uri="{FF2B5EF4-FFF2-40B4-BE49-F238E27FC236}">
                <a16:creationId xmlns:a16="http://schemas.microsoft.com/office/drawing/2014/main" id="{DFDE4A7F-D1E3-FAF3-38C4-2F2756B6C6C8}"/>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748FBBF3-8559-D80C-6203-FCD1031490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32277501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chedul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BBE8EEF-A2A0-049C-0714-8C2D25A090DA}"/>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9" name="Flowchart: Off-page Connector 10">
            <a:extLst>
              <a:ext uri="{FF2B5EF4-FFF2-40B4-BE49-F238E27FC236}">
                <a16:creationId xmlns:a16="http://schemas.microsoft.com/office/drawing/2014/main" id="{3BC3C597-6BF8-74B8-9598-042442A431AD}"/>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11" name="Flowchart: Off-page Connector 10">
            <a:extLst>
              <a:ext uri="{FF2B5EF4-FFF2-40B4-BE49-F238E27FC236}">
                <a16:creationId xmlns:a16="http://schemas.microsoft.com/office/drawing/2014/main" id="{7D7217DB-CB04-3039-F0C8-700EC467C8F8}"/>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12" name="Flowchart: Off-page Connector 10">
            <a:extLst>
              <a:ext uri="{FF2B5EF4-FFF2-40B4-BE49-F238E27FC236}">
                <a16:creationId xmlns:a16="http://schemas.microsoft.com/office/drawing/2014/main" id="{630F7F4C-5BF0-D696-6B28-08BDEB01399A}"/>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Test Readiness</a:t>
            </a:r>
          </a:p>
        </p:txBody>
      </p:sp>
      <p:sp>
        <p:nvSpPr>
          <p:cNvPr id="13" name="Flowchart: Off-page Connector 10">
            <a:extLst>
              <a:ext uri="{FF2B5EF4-FFF2-40B4-BE49-F238E27FC236}">
                <a16:creationId xmlns:a16="http://schemas.microsoft.com/office/drawing/2014/main" id="{E913F5F6-0984-120F-B035-CC9A69B414B9}"/>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6" name="Picture 5" descr="Icon&#10;&#10;Description automatically generated">
            <a:extLst>
              <a:ext uri="{FF2B5EF4-FFF2-40B4-BE49-F238E27FC236}">
                <a16:creationId xmlns:a16="http://schemas.microsoft.com/office/drawing/2014/main" id="{40D00CF8-3086-F7FE-29FA-F579CA88F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7225496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st Readiness 1">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01E7991-5D57-8E7D-9856-45BA7C6EB8CB}"/>
              </a:ext>
            </a:extLst>
          </p:cNvPr>
          <p:cNvSpPr/>
          <p:nvPr userDrawn="1"/>
        </p:nvSpPr>
        <p:spPr>
          <a:xfrm>
            <a:off x="8027978" y="-882496"/>
            <a:ext cx="5350933" cy="3219551"/>
          </a:xfrm>
          <a:custGeom>
            <a:avLst/>
            <a:gdLst>
              <a:gd name="connsiteX0" fmla="*/ 113677 w 4836491"/>
              <a:gd name="connsiteY0" fmla="*/ 638277 h 3297582"/>
              <a:gd name="connsiteX1" fmla="*/ 1390027 w 4836491"/>
              <a:gd name="connsiteY1" fmla="*/ 1285977 h 3297582"/>
              <a:gd name="connsiteX2" fmla="*/ 2456827 w 4836491"/>
              <a:gd name="connsiteY2" fmla="*/ 1524102 h 3297582"/>
              <a:gd name="connsiteX3" fmla="*/ 2942602 w 4836491"/>
              <a:gd name="connsiteY3" fmla="*/ 1962252 h 3297582"/>
              <a:gd name="connsiteX4" fmla="*/ 3085477 w 4836491"/>
              <a:gd name="connsiteY4" fmla="*/ 3143352 h 3297582"/>
              <a:gd name="connsiteX5" fmla="*/ 3733177 w 4836491"/>
              <a:gd name="connsiteY5" fmla="*/ 3133827 h 3297582"/>
              <a:gd name="connsiteX6" fmla="*/ 4438027 w 4836491"/>
              <a:gd name="connsiteY6" fmla="*/ 1771752 h 3297582"/>
              <a:gd name="connsiteX7" fmla="*/ 4504702 w 4836491"/>
              <a:gd name="connsiteY7" fmla="*/ 38202 h 3297582"/>
              <a:gd name="connsiteX8" fmla="*/ 113677 w 4836491"/>
              <a:gd name="connsiteY8" fmla="*/ 638277 h 3297582"/>
              <a:gd name="connsiteX0" fmla="*/ 114802 w 4837616"/>
              <a:gd name="connsiteY0" fmla="*/ 637362 h 3296667"/>
              <a:gd name="connsiteX1" fmla="*/ 1381627 w 4837616"/>
              <a:gd name="connsiteY1" fmla="*/ 1170762 h 3296667"/>
              <a:gd name="connsiteX2" fmla="*/ 2457952 w 4837616"/>
              <a:gd name="connsiteY2" fmla="*/ 1523187 h 3296667"/>
              <a:gd name="connsiteX3" fmla="*/ 2943727 w 4837616"/>
              <a:gd name="connsiteY3" fmla="*/ 1961337 h 3296667"/>
              <a:gd name="connsiteX4" fmla="*/ 3086602 w 4837616"/>
              <a:gd name="connsiteY4" fmla="*/ 3142437 h 3296667"/>
              <a:gd name="connsiteX5" fmla="*/ 3734302 w 4837616"/>
              <a:gd name="connsiteY5" fmla="*/ 3132912 h 3296667"/>
              <a:gd name="connsiteX6" fmla="*/ 4439152 w 4837616"/>
              <a:gd name="connsiteY6" fmla="*/ 1770837 h 3296667"/>
              <a:gd name="connsiteX7" fmla="*/ 4505827 w 4837616"/>
              <a:gd name="connsiteY7" fmla="*/ 37287 h 3296667"/>
              <a:gd name="connsiteX8" fmla="*/ 114802 w 4837616"/>
              <a:gd name="connsiteY8" fmla="*/ 637362 h 3296667"/>
              <a:gd name="connsiteX0" fmla="*/ 162384 w 4210011"/>
              <a:gd name="connsiteY0" fmla="*/ 543414 h 3307494"/>
              <a:gd name="connsiteX1" fmla="*/ 800559 w 4210011"/>
              <a:gd name="connsiteY1" fmla="*/ 1181589 h 3307494"/>
              <a:gd name="connsiteX2" fmla="*/ 1876884 w 4210011"/>
              <a:gd name="connsiteY2" fmla="*/ 1534014 h 3307494"/>
              <a:gd name="connsiteX3" fmla="*/ 2362659 w 4210011"/>
              <a:gd name="connsiteY3" fmla="*/ 1972164 h 3307494"/>
              <a:gd name="connsiteX4" fmla="*/ 2505534 w 4210011"/>
              <a:gd name="connsiteY4" fmla="*/ 3153264 h 3307494"/>
              <a:gd name="connsiteX5" fmla="*/ 3153234 w 4210011"/>
              <a:gd name="connsiteY5" fmla="*/ 3143739 h 3307494"/>
              <a:gd name="connsiteX6" fmla="*/ 3858084 w 4210011"/>
              <a:gd name="connsiteY6" fmla="*/ 1781664 h 3307494"/>
              <a:gd name="connsiteX7" fmla="*/ 3924759 w 4210011"/>
              <a:gd name="connsiteY7" fmla="*/ 48114 h 3307494"/>
              <a:gd name="connsiteX8" fmla="*/ 162384 w 4210011"/>
              <a:gd name="connsiteY8" fmla="*/ 543414 h 3307494"/>
              <a:gd name="connsiteX0" fmla="*/ 175785 w 4223412"/>
              <a:gd name="connsiteY0" fmla="*/ 542584 h 3306664"/>
              <a:gd name="connsiteX1" fmla="*/ 747285 w 4223412"/>
              <a:gd name="connsiteY1" fmla="*/ 1104559 h 3306664"/>
              <a:gd name="connsiteX2" fmla="*/ 1890285 w 4223412"/>
              <a:gd name="connsiteY2" fmla="*/ 1533184 h 3306664"/>
              <a:gd name="connsiteX3" fmla="*/ 2376060 w 4223412"/>
              <a:gd name="connsiteY3" fmla="*/ 1971334 h 3306664"/>
              <a:gd name="connsiteX4" fmla="*/ 2518935 w 4223412"/>
              <a:gd name="connsiteY4" fmla="*/ 3152434 h 3306664"/>
              <a:gd name="connsiteX5" fmla="*/ 3166635 w 4223412"/>
              <a:gd name="connsiteY5" fmla="*/ 3142909 h 3306664"/>
              <a:gd name="connsiteX6" fmla="*/ 3871485 w 4223412"/>
              <a:gd name="connsiteY6" fmla="*/ 1780834 h 3306664"/>
              <a:gd name="connsiteX7" fmla="*/ 3938160 w 4223412"/>
              <a:gd name="connsiteY7" fmla="*/ 47284 h 3306664"/>
              <a:gd name="connsiteX8" fmla="*/ 175785 w 4223412"/>
              <a:gd name="connsiteY8" fmla="*/ 542584 h 3306664"/>
              <a:gd name="connsiteX0" fmla="*/ 110822 w 5079160"/>
              <a:gd name="connsiteY0" fmla="*/ 542584 h 3306664"/>
              <a:gd name="connsiteX1" fmla="*/ 1539572 w 5079160"/>
              <a:gd name="connsiteY1" fmla="*/ 1104559 h 3306664"/>
              <a:gd name="connsiteX2" fmla="*/ 2682572 w 5079160"/>
              <a:gd name="connsiteY2" fmla="*/ 1533184 h 3306664"/>
              <a:gd name="connsiteX3" fmla="*/ 3168347 w 5079160"/>
              <a:gd name="connsiteY3" fmla="*/ 1971334 h 3306664"/>
              <a:gd name="connsiteX4" fmla="*/ 3311222 w 5079160"/>
              <a:gd name="connsiteY4" fmla="*/ 3152434 h 3306664"/>
              <a:gd name="connsiteX5" fmla="*/ 3958922 w 5079160"/>
              <a:gd name="connsiteY5" fmla="*/ 3142909 h 3306664"/>
              <a:gd name="connsiteX6" fmla="*/ 4663772 w 5079160"/>
              <a:gd name="connsiteY6" fmla="*/ 1780834 h 3306664"/>
              <a:gd name="connsiteX7" fmla="*/ 4730447 w 5079160"/>
              <a:gd name="connsiteY7" fmla="*/ 47284 h 3306664"/>
              <a:gd name="connsiteX8" fmla="*/ 110822 w 5079160"/>
              <a:gd name="connsiteY8" fmla="*/ 542584 h 3306664"/>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53019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5"/>
              <a:gd name="connsiteX1" fmla="*/ 430221 w 5350933"/>
              <a:gd name="connsiteY1" fmla="*/ 806295 h 3303675"/>
              <a:gd name="connsiteX2" fmla="*/ 1811345 w 5350933"/>
              <a:gd name="connsiteY2" fmla="*/ 1101570 h 3303675"/>
              <a:gd name="connsiteX3" fmla="*/ 2954345 w 5350933"/>
              <a:gd name="connsiteY3" fmla="*/ 1396845 h 3303675"/>
              <a:gd name="connsiteX4" fmla="*/ 3440120 w 5350933"/>
              <a:gd name="connsiteY4" fmla="*/ 1968345 h 3303675"/>
              <a:gd name="connsiteX5" fmla="*/ 3582995 w 5350933"/>
              <a:gd name="connsiteY5" fmla="*/ 3149445 h 3303675"/>
              <a:gd name="connsiteX6" fmla="*/ 4230695 w 5350933"/>
              <a:gd name="connsiteY6" fmla="*/ 3139920 h 3303675"/>
              <a:gd name="connsiteX7" fmla="*/ 4935545 w 5350933"/>
              <a:gd name="connsiteY7" fmla="*/ 1777845 h 3303675"/>
              <a:gd name="connsiteX8" fmla="*/ 5002220 w 5350933"/>
              <a:gd name="connsiteY8" fmla="*/ 44295 h 3303675"/>
              <a:gd name="connsiteX9" fmla="*/ 382595 w 5350933"/>
              <a:gd name="connsiteY9" fmla="*/ 539595 h 3303675"/>
              <a:gd name="connsiteX0" fmla="*/ 382595 w 5350933"/>
              <a:gd name="connsiteY0" fmla="*/ 539595 h 3303676"/>
              <a:gd name="connsiteX1" fmla="*/ 430221 w 5350933"/>
              <a:gd name="connsiteY1" fmla="*/ 806295 h 3303676"/>
              <a:gd name="connsiteX2" fmla="*/ 1811345 w 5350933"/>
              <a:gd name="connsiteY2" fmla="*/ 1101570 h 3303676"/>
              <a:gd name="connsiteX3" fmla="*/ 2954345 w 5350933"/>
              <a:gd name="connsiteY3" fmla="*/ 1396845 h 3303676"/>
              <a:gd name="connsiteX4" fmla="*/ 3525845 w 5350933"/>
              <a:gd name="connsiteY4" fmla="*/ 1968345 h 3303676"/>
              <a:gd name="connsiteX5" fmla="*/ 3582995 w 5350933"/>
              <a:gd name="connsiteY5" fmla="*/ 3149445 h 3303676"/>
              <a:gd name="connsiteX6" fmla="*/ 4230695 w 5350933"/>
              <a:gd name="connsiteY6" fmla="*/ 3139920 h 3303676"/>
              <a:gd name="connsiteX7" fmla="*/ 4935545 w 5350933"/>
              <a:gd name="connsiteY7" fmla="*/ 1777845 h 3303676"/>
              <a:gd name="connsiteX8" fmla="*/ 5002220 w 5350933"/>
              <a:gd name="connsiteY8" fmla="*/ 44295 h 3303676"/>
              <a:gd name="connsiteX9" fmla="*/ 382595 w 5350933"/>
              <a:gd name="connsiteY9" fmla="*/ 539595 h 3303676"/>
              <a:gd name="connsiteX0" fmla="*/ 382595 w 5350933"/>
              <a:gd name="connsiteY0" fmla="*/ 539595 h 3257935"/>
              <a:gd name="connsiteX1" fmla="*/ 430221 w 5350933"/>
              <a:gd name="connsiteY1" fmla="*/ 806295 h 3257935"/>
              <a:gd name="connsiteX2" fmla="*/ 1811345 w 5350933"/>
              <a:gd name="connsiteY2" fmla="*/ 1101570 h 3257935"/>
              <a:gd name="connsiteX3" fmla="*/ 2954345 w 5350933"/>
              <a:gd name="connsiteY3" fmla="*/ 1396845 h 3257935"/>
              <a:gd name="connsiteX4" fmla="*/ 3525845 w 5350933"/>
              <a:gd name="connsiteY4" fmla="*/ 1968345 h 3257935"/>
              <a:gd name="connsiteX5" fmla="*/ 3497270 w 5350933"/>
              <a:gd name="connsiteY5" fmla="*/ 3054195 h 3257935"/>
              <a:gd name="connsiteX6" fmla="*/ 4230695 w 5350933"/>
              <a:gd name="connsiteY6" fmla="*/ 3139920 h 3257935"/>
              <a:gd name="connsiteX7" fmla="*/ 4935545 w 5350933"/>
              <a:gd name="connsiteY7" fmla="*/ 1777845 h 3257935"/>
              <a:gd name="connsiteX8" fmla="*/ 5002220 w 5350933"/>
              <a:gd name="connsiteY8" fmla="*/ 44295 h 3257935"/>
              <a:gd name="connsiteX9" fmla="*/ 382595 w 5350933"/>
              <a:gd name="connsiteY9" fmla="*/ 539595 h 3257935"/>
              <a:gd name="connsiteX0" fmla="*/ 382595 w 5350933"/>
              <a:gd name="connsiteY0" fmla="*/ 539595 h 3185862"/>
              <a:gd name="connsiteX1" fmla="*/ 430221 w 5350933"/>
              <a:gd name="connsiteY1" fmla="*/ 806295 h 3185862"/>
              <a:gd name="connsiteX2" fmla="*/ 1811345 w 5350933"/>
              <a:gd name="connsiteY2" fmla="*/ 1101570 h 3185862"/>
              <a:gd name="connsiteX3" fmla="*/ 2954345 w 5350933"/>
              <a:gd name="connsiteY3" fmla="*/ 1396845 h 3185862"/>
              <a:gd name="connsiteX4" fmla="*/ 3525845 w 5350933"/>
              <a:gd name="connsiteY4" fmla="*/ 1968345 h 3185862"/>
              <a:gd name="connsiteX5" fmla="*/ 3497270 w 5350933"/>
              <a:gd name="connsiteY5" fmla="*/ 3054195 h 3185862"/>
              <a:gd name="connsiteX6" fmla="*/ 4325945 w 5350933"/>
              <a:gd name="connsiteY6" fmla="*/ 3025620 h 3185862"/>
              <a:gd name="connsiteX7" fmla="*/ 4935545 w 5350933"/>
              <a:gd name="connsiteY7" fmla="*/ 1777845 h 3185862"/>
              <a:gd name="connsiteX8" fmla="*/ 5002220 w 5350933"/>
              <a:gd name="connsiteY8" fmla="*/ 44295 h 3185862"/>
              <a:gd name="connsiteX9" fmla="*/ 382595 w 5350933"/>
              <a:gd name="connsiteY9" fmla="*/ 539595 h 3185862"/>
              <a:gd name="connsiteX0" fmla="*/ 382595 w 5350933"/>
              <a:gd name="connsiteY0" fmla="*/ 539595 h 3148673"/>
              <a:gd name="connsiteX1" fmla="*/ 430221 w 5350933"/>
              <a:gd name="connsiteY1" fmla="*/ 806295 h 3148673"/>
              <a:gd name="connsiteX2" fmla="*/ 1811345 w 5350933"/>
              <a:gd name="connsiteY2" fmla="*/ 1101570 h 3148673"/>
              <a:gd name="connsiteX3" fmla="*/ 2954345 w 5350933"/>
              <a:gd name="connsiteY3" fmla="*/ 1396845 h 3148673"/>
              <a:gd name="connsiteX4" fmla="*/ 3525845 w 5350933"/>
              <a:gd name="connsiteY4" fmla="*/ 1968345 h 3148673"/>
              <a:gd name="connsiteX5" fmla="*/ 3497270 w 5350933"/>
              <a:gd name="connsiteY5" fmla="*/ 3054195 h 3148673"/>
              <a:gd name="connsiteX6" fmla="*/ 4325945 w 5350933"/>
              <a:gd name="connsiteY6" fmla="*/ 3025620 h 3148673"/>
              <a:gd name="connsiteX7" fmla="*/ 4935545 w 5350933"/>
              <a:gd name="connsiteY7" fmla="*/ 1777845 h 3148673"/>
              <a:gd name="connsiteX8" fmla="*/ 5002220 w 5350933"/>
              <a:gd name="connsiteY8" fmla="*/ 44295 h 3148673"/>
              <a:gd name="connsiteX9" fmla="*/ 382595 w 5350933"/>
              <a:gd name="connsiteY9" fmla="*/ 539595 h 3148673"/>
              <a:gd name="connsiteX0" fmla="*/ 382595 w 5350933"/>
              <a:gd name="connsiteY0" fmla="*/ 539595 h 3219551"/>
              <a:gd name="connsiteX1" fmla="*/ 430221 w 5350933"/>
              <a:gd name="connsiteY1" fmla="*/ 806295 h 3219551"/>
              <a:gd name="connsiteX2" fmla="*/ 1811345 w 5350933"/>
              <a:gd name="connsiteY2" fmla="*/ 1101570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 name="connsiteX0" fmla="*/ 382595 w 5350933"/>
              <a:gd name="connsiteY0" fmla="*/ 539595 h 3219551"/>
              <a:gd name="connsiteX1" fmla="*/ 430221 w 5350933"/>
              <a:gd name="connsiteY1" fmla="*/ 806295 h 3219551"/>
              <a:gd name="connsiteX2" fmla="*/ 1801820 w 5350933"/>
              <a:gd name="connsiteY2" fmla="*/ 1206345 h 3219551"/>
              <a:gd name="connsiteX3" fmla="*/ 2954345 w 5350933"/>
              <a:gd name="connsiteY3" fmla="*/ 1396845 h 3219551"/>
              <a:gd name="connsiteX4" fmla="*/ 3525845 w 5350933"/>
              <a:gd name="connsiteY4" fmla="*/ 1968345 h 3219551"/>
              <a:gd name="connsiteX5" fmla="*/ 3497270 w 5350933"/>
              <a:gd name="connsiteY5" fmla="*/ 3054195 h 3219551"/>
              <a:gd name="connsiteX6" fmla="*/ 4478345 w 5350933"/>
              <a:gd name="connsiteY6" fmla="*/ 3082770 h 3219551"/>
              <a:gd name="connsiteX7" fmla="*/ 4935545 w 5350933"/>
              <a:gd name="connsiteY7" fmla="*/ 1777845 h 3219551"/>
              <a:gd name="connsiteX8" fmla="*/ 5002220 w 5350933"/>
              <a:gd name="connsiteY8" fmla="*/ 44295 h 3219551"/>
              <a:gd name="connsiteX9" fmla="*/ 382595 w 5350933"/>
              <a:gd name="connsiteY9" fmla="*/ 539595 h 32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0933" h="3219551">
                <a:moveTo>
                  <a:pt x="382595" y="539595"/>
                </a:moveTo>
                <a:cubicBezTo>
                  <a:pt x="-379405" y="666595"/>
                  <a:pt x="192096" y="712632"/>
                  <a:pt x="430221" y="806295"/>
                </a:cubicBezTo>
                <a:cubicBezTo>
                  <a:pt x="582621" y="957108"/>
                  <a:pt x="1381133" y="1107920"/>
                  <a:pt x="1801820" y="1206345"/>
                </a:cubicBezTo>
                <a:cubicBezTo>
                  <a:pt x="2222507" y="1304770"/>
                  <a:pt x="2667008" y="1269845"/>
                  <a:pt x="2954345" y="1396845"/>
                </a:cubicBezTo>
                <a:cubicBezTo>
                  <a:pt x="3241683" y="1523845"/>
                  <a:pt x="3435358" y="1692120"/>
                  <a:pt x="3525845" y="1968345"/>
                </a:cubicBezTo>
                <a:cubicBezTo>
                  <a:pt x="3616332" y="2244570"/>
                  <a:pt x="3338520" y="2868458"/>
                  <a:pt x="3497270" y="3054195"/>
                </a:cubicBezTo>
                <a:cubicBezTo>
                  <a:pt x="3656020" y="3239932"/>
                  <a:pt x="4238633" y="3295495"/>
                  <a:pt x="4478345" y="3082770"/>
                </a:cubicBezTo>
                <a:cubicBezTo>
                  <a:pt x="4718058" y="2870045"/>
                  <a:pt x="4806957" y="2293783"/>
                  <a:pt x="4935545" y="1777845"/>
                </a:cubicBezTo>
                <a:cubicBezTo>
                  <a:pt x="5064133" y="1261907"/>
                  <a:pt x="5761045" y="250670"/>
                  <a:pt x="5002220" y="44295"/>
                </a:cubicBezTo>
                <a:cubicBezTo>
                  <a:pt x="4243395" y="-162080"/>
                  <a:pt x="1144595" y="412595"/>
                  <a:pt x="382595" y="539595"/>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AE4909B-C27D-87C0-A8B0-8F149B68FAD0}"/>
              </a:ext>
            </a:extLst>
          </p:cNvPr>
          <p:cNvSpPr/>
          <p:nvPr userDrawn="1"/>
        </p:nvSpPr>
        <p:spPr>
          <a:xfrm>
            <a:off x="9601652" y="-684040"/>
            <a:ext cx="3590514" cy="2955600"/>
          </a:xfrm>
          <a:custGeom>
            <a:avLst/>
            <a:gdLst>
              <a:gd name="connsiteX0" fmla="*/ 616837 w 3027417"/>
              <a:gd name="connsiteY0" fmla="*/ 0 h 3196453"/>
              <a:gd name="connsiteX1" fmla="*/ 7237 w 3027417"/>
              <a:gd name="connsiteY1" fmla="*/ 695325 h 3196453"/>
              <a:gd name="connsiteX2" fmla="*/ 340612 w 3027417"/>
              <a:gd name="connsiteY2" fmla="*/ 1152525 h 3196453"/>
              <a:gd name="connsiteX3" fmla="*/ 1197862 w 3027417"/>
              <a:gd name="connsiteY3" fmla="*/ 1381125 h 3196453"/>
              <a:gd name="connsiteX4" fmla="*/ 1607437 w 3027417"/>
              <a:gd name="connsiteY4" fmla="*/ 2447925 h 3196453"/>
              <a:gd name="connsiteX5" fmla="*/ 2540887 w 3027417"/>
              <a:gd name="connsiteY5" fmla="*/ 3105150 h 3196453"/>
              <a:gd name="connsiteX6" fmla="*/ 2921887 w 3027417"/>
              <a:gd name="connsiteY6" fmla="*/ 390525 h 3196453"/>
              <a:gd name="connsiteX7" fmla="*/ 635887 w 3027417"/>
              <a:gd name="connsiteY7" fmla="*/ 57150 h 3196453"/>
              <a:gd name="connsiteX8" fmla="*/ 616837 w 3027417"/>
              <a:gd name="connsiteY8" fmla="*/ 0 h 3196453"/>
              <a:gd name="connsiteX0" fmla="*/ 616837 w 3027417"/>
              <a:gd name="connsiteY0" fmla="*/ 36340 h 3232793"/>
              <a:gd name="connsiteX1" fmla="*/ 7237 w 3027417"/>
              <a:gd name="connsiteY1" fmla="*/ 731665 h 3232793"/>
              <a:gd name="connsiteX2" fmla="*/ 340612 w 3027417"/>
              <a:gd name="connsiteY2" fmla="*/ 1188865 h 3232793"/>
              <a:gd name="connsiteX3" fmla="*/ 1197862 w 3027417"/>
              <a:gd name="connsiteY3" fmla="*/ 1417465 h 3232793"/>
              <a:gd name="connsiteX4" fmla="*/ 1607437 w 3027417"/>
              <a:gd name="connsiteY4" fmla="*/ 2484265 h 3232793"/>
              <a:gd name="connsiteX5" fmla="*/ 2540887 w 3027417"/>
              <a:gd name="connsiteY5" fmla="*/ 3141490 h 3232793"/>
              <a:gd name="connsiteX6" fmla="*/ 2921887 w 3027417"/>
              <a:gd name="connsiteY6" fmla="*/ 426865 h 3232793"/>
              <a:gd name="connsiteX7" fmla="*/ 616837 w 3027417"/>
              <a:gd name="connsiteY7" fmla="*/ 36340 h 3232793"/>
              <a:gd name="connsiteX0" fmla="*/ 616837 w 3080264"/>
              <a:gd name="connsiteY0" fmla="*/ 36340 h 2918913"/>
              <a:gd name="connsiteX1" fmla="*/ 7237 w 3080264"/>
              <a:gd name="connsiteY1" fmla="*/ 731665 h 2918913"/>
              <a:gd name="connsiteX2" fmla="*/ 340612 w 3080264"/>
              <a:gd name="connsiteY2" fmla="*/ 1188865 h 2918913"/>
              <a:gd name="connsiteX3" fmla="*/ 1197862 w 3080264"/>
              <a:gd name="connsiteY3" fmla="*/ 1417465 h 2918913"/>
              <a:gd name="connsiteX4" fmla="*/ 1607437 w 3080264"/>
              <a:gd name="connsiteY4" fmla="*/ 2484265 h 2918913"/>
              <a:gd name="connsiteX5" fmla="*/ 2798062 w 3080264"/>
              <a:gd name="connsiteY5" fmla="*/ 2789065 h 2918913"/>
              <a:gd name="connsiteX6" fmla="*/ 2921887 w 3080264"/>
              <a:gd name="connsiteY6" fmla="*/ 426865 h 2918913"/>
              <a:gd name="connsiteX7" fmla="*/ 616837 w 3080264"/>
              <a:gd name="connsiteY7" fmla="*/ 36340 h 2918913"/>
              <a:gd name="connsiteX0" fmla="*/ 1116924 w 3580351"/>
              <a:gd name="connsiteY0" fmla="*/ 36340 h 2918913"/>
              <a:gd name="connsiteX1" fmla="*/ 2499 w 3580351"/>
              <a:gd name="connsiteY1" fmla="*/ 655465 h 2918913"/>
              <a:gd name="connsiteX2" fmla="*/ 840699 w 3580351"/>
              <a:gd name="connsiteY2" fmla="*/ 1188865 h 2918913"/>
              <a:gd name="connsiteX3" fmla="*/ 1697949 w 3580351"/>
              <a:gd name="connsiteY3" fmla="*/ 1417465 h 2918913"/>
              <a:gd name="connsiteX4" fmla="*/ 2107524 w 3580351"/>
              <a:gd name="connsiteY4" fmla="*/ 2484265 h 2918913"/>
              <a:gd name="connsiteX5" fmla="*/ 3298149 w 3580351"/>
              <a:gd name="connsiteY5" fmla="*/ 2789065 h 2918913"/>
              <a:gd name="connsiteX6" fmla="*/ 3421974 w 3580351"/>
              <a:gd name="connsiteY6" fmla="*/ 426865 h 2918913"/>
              <a:gd name="connsiteX7" fmla="*/ 1116924 w 3580351"/>
              <a:gd name="connsiteY7" fmla="*/ 36340 h 2918913"/>
              <a:gd name="connsiteX0" fmla="*/ 1116831 w 3580258"/>
              <a:gd name="connsiteY0" fmla="*/ 36340 h 2915178"/>
              <a:gd name="connsiteX1" fmla="*/ 2406 w 3580258"/>
              <a:gd name="connsiteY1" fmla="*/ 655465 h 2915178"/>
              <a:gd name="connsiteX2" fmla="*/ 840606 w 3580258"/>
              <a:gd name="connsiteY2" fmla="*/ 1188865 h 2915178"/>
              <a:gd name="connsiteX3" fmla="*/ 1545456 w 3580258"/>
              <a:gd name="connsiteY3" fmla="*/ 1560340 h 2915178"/>
              <a:gd name="connsiteX4" fmla="*/ 2107431 w 3580258"/>
              <a:gd name="connsiteY4" fmla="*/ 2484265 h 2915178"/>
              <a:gd name="connsiteX5" fmla="*/ 3298056 w 3580258"/>
              <a:gd name="connsiteY5" fmla="*/ 2789065 h 2915178"/>
              <a:gd name="connsiteX6" fmla="*/ 3421881 w 3580258"/>
              <a:gd name="connsiteY6" fmla="*/ 426865 h 2915178"/>
              <a:gd name="connsiteX7" fmla="*/ 1116831 w 3580258"/>
              <a:gd name="connsiteY7" fmla="*/ 36340 h 2915178"/>
              <a:gd name="connsiteX0" fmla="*/ 1123499 w 3586926"/>
              <a:gd name="connsiteY0" fmla="*/ 36340 h 2915178"/>
              <a:gd name="connsiteX1" fmla="*/ 9074 w 3586926"/>
              <a:gd name="connsiteY1" fmla="*/ 655465 h 2915178"/>
              <a:gd name="connsiteX2" fmla="*/ 647249 w 3586926"/>
              <a:gd name="connsiteY2" fmla="*/ 1188865 h 2915178"/>
              <a:gd name="connsiteX3" fmla="*/ 1552124 w 3586926"/>
              <a:gd name="connsiteY3" fmla="*/ 1560340 h 2915178"/>
              <a:gd name="connsiteX4" fmla="*/ 2114099 w 3586926"/>
              <a:gd name="connsiteY4" fmla="*/ 2484265 h 2915178"/>
              <a:gd name="connsiteX5" fmla="*/ 3304724 w 3586926"/>
              <a:gd name="connsiteY5" fmla="*/ 2789065 h 2915178"/>
              <a:gd name="connsiteX6" fmla="*/ 3428549 w 3586926"/>
              <a:gd name="connsiteY6" fmla="*/ 426865 h 2915178"/>
              <a:gd name="connsiteX7" fmla="*/ 1123499 w 3586926"/>
              <a:gd name="connsiteY7" fmla="*/ 36340 h 2915178"/>
              <a:gd name="connsiteX0" fmla="*/ 1123499 w 3590514"/>
              <a:gd name="connsiteY0" fmla="*/ 36340 h 2955600"/>
              <a:gd name="connsiteX1" fmla="*/ 9074 w 3590514"/>
              <a:gd name="connsiteY1" fmla="*/ 655465 h 2955600"/>
              <a:gd name="connsiteX2" fmla="*/ 647249 w 3590514"/>
              <a:gd name="connsiteY2" fmla="*/ 1188865 h 2955600"/>
              <a:gd name="connsiteX3" fmla="*/ 1552124 w 3590514"/>
              <a:gd name="connsiteY3" fmla="*/ 1560340 h 2955600"/>
              <a:gd name="connsiteX4" fmla="*/ 2028374 w 3590514"/>
              <a:gd name="connsiteY4" fmla="*/ 2627140 h 2955600"/>
              <a:gd name="connsiteX5" fmla="*/ 3304724 w 3590514"/>
              <a:gd name="connsiteY5" fmla="*/ 2789065 h 2955600"/>
              <a:gd name="connsiteX6" fmla="*/ 3428549 w 3590514"/>
              <a:gd name="connsiteY6" fmla="*/ 426865 h 2955600"/>
              <a:gd name="connsiteX7" fmla="*/ 1123499 w 3590514"/>
              <a:gd name="connsiteY7" fmla="*/ 36340 h 29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514" h="2955600">
                <a:moveTo>
                  <a:pt x="1123499" y="36340"/>
                </a:moveTo>
                <a:cubicBezTo>
                  <a:pt x="637724" y="87140"/>
                  <a:pt x="88449" y="463378"/>
                  <a:pt x="9074" y="655465"/>
                </a:cubicBezTo>
                <a:cubicBezTo>
                  <a:pt x="-70301" y="847552"/>
                  <a:pt x="390074" y="1038053"/>
                  <a:pt x="647249" y="1188865"/>
                </a:cubicBezTo>
                <a:cubicBezTo>
                  <a:pt x="904424" y="1339677"/>
                  <a:pt x="1321937" y="1320628"/>
                  <a:pt x="1552124" y="1560340"/>
                </a:cubicBezTo>
                <a:cubicBezTo>
                  <a:pt x="1782311" y="1800052"/>
                  <a:pt x="1736274" y="2422353"/>
                  <a:pt x="2028374" y="2627140"/>
                </a:cubicBezTo>
                <a:cubicBezTo>
                  <a:pt x="2320474" y="2831927"/>
                  <a:pt x="3071362" y="3155777"/>
                  <a:pt x="3304724" y="2789065"/>
                </a:cubicBezTo>
                <a:cubicBezTo>
                  <a:pt x="3538086" y="2422353"/>
                  <a:pt x="3746049" y="934865"/>
                  <a:pt x="3428549" y="426865"/>
                </a:cubicBezTo>
                <a:cubicBezTo>
                  <a:pt x="3107874" y="-90660"/>
                  <a:pt x="1609274" y="-14460"/>
                  <a:pt x="1123499" y="36340"/>
                </a:cubicBezTo>
                <a:close/>
              </a:path>
            </a:pathLst>
          </a:custGeom>
          <a:solidFill>
            <a:srgbClr val="25016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84647E-3599-DE8B-2337-EB3A2E7F2BF0}"/>
              </a:ext>
            </a:extLst>
          </p:cNvPr>
          <p:cNvSpPr/>
          <p:nvPr userDrawn="1"/>
        </p:nvSpPr>
        <p:spPr>
          <a:xfrm>
            <a:off x="9896868" y="-180446"/>
            <a:ext cx="3380662" cy="2563740"/>
          </a:xfrm>
          <a:custGeom>
            <a:avLst/>
            <a:gdLst>
              <a:gd name="connsiteX0" fmla="*/ 459781 w 3187933"/>
              <a:gd name="connsiteY0" fmla="*/ 24757 h 1631370"/>
              <a:gd name="connsiteX1" fmla="*/ 31156 w 3187933"/>
              <a:gd name="connsiteY1" fmla="*/ 272407 h 1631370"/>
              <a:gd name="connsiteX2" fmla="*/ 840781 w 3187933"/>
              <a:gd name="connsiteY2" fmla="*/ 701032 h 1631370"/>
              <a:gd name="connsiteX3" fmla="*/ 1136056 w 3187933"/>
              <a:gd name="connsiteY3" fmla="*/ 1101082 h 1631370"/>
              <a:gd name="connsiteX4" fmla="*/ 1402756 w 3187933"/>
              <a:gd name="connsiteY4" fmla="*/ 1377307 h 1631370"/>
              <a:gd name="connsiteX5" fmla="*/ 2002831 w 3187933"/>
              <a:gd name="connsiteY5" fmla="*/ 1291582 h 1631370"/>
              <a:gd name="connsiteX6" fmla="*/ 2707681 w 3187933"/>
              <a:gd name="connsiteY6" fmla="*/ 1586857 h 1631370"/>
              <a:gd name="connsiteX7" fmla="*/ 3060106 w 3187933"/>
              <a:gd name="connsiteY7" fmla="*/ 186682 h 1631370"/>
              <a:gd name="connsiteX8" fmla="*/ 459781 w 3187933"/>
              <a:gd name="connsiteY8" fmla="*/ 24757 h 1631370"/>
              <a:gd name="connsiteX0" fmla="*/ 517865 w 3246017"/>
              <a:gd name="connsiteY0" fmla="*/ 16767 h 1623380"/>
              <a:gd name="connsiteX1" fmla="*/ 22565 w 3246017"/>
              <a:gd name="connsiteY1" fmla="*/ 150117 h 1623380"/>
              <a:gd name="connsiteX2" fmla="*/ 898865 w 3246017"/>
              <a:gd name="connsiteY2" fmla="*/ 693042 h 1623380"/>
              <a:gd name="connsiteX3" fmla="*/ 1194140 w 3246017"/>
              <a:gd name="connsiteY3" fmla="*/ 1093092 h 1623380"/>
              <a:gd name="connsiteX4" fmla="*/ 1460840 w 3246017"/>
              <a:gd name="connsiteY4" fmla="*/ 1369317 h 1623380"/>
              <a:gd name="connsiteX5" fmla="*/ 2060915 w 3246017"/>
              <a:gd name="connsiteY5" fmla="*/ 1283592 h 1623380"/>
              <a:gd name="connsiteX6" fmla="*/ 2765765 w 3246017"/>
              <a:gd name="connsiteY6" fmla="*/ 1578867 h 1623380"/>
              <a:gd name="connsiteX7" fmla="*/ 3118190 w 3246017"/>
              <a:gd name="connsiteY7" fmla="*/ 178692 h 1623380"/>
              <a:gd name="connsiteX8" fmla="*/ 517865 w 3246017"/>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0930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4872"/>
              <a:gd name="connsiteY0" fmla="*/ 16767 h 1623380"/>
              <a:gd name="connsiteX1" fmla="*/ 41420 w 3264872"/>
              <a:gd name="connsiteY1" fmla="*/ 150117 h 1623380"/>
              <a:gd name="connsiteX2" fmla="*/ 1193945 w 3264872"/>
              <a:gd name="connsiteY2" fmla="*/ 559692 h 1623380"/>
              <a:gd name="connsiteX3" fmla="*/ 1212995 w 3264872"/>
              <a:gd name="connsiteY3" fmla="*/ 1169292 h 1623380"/>
              <a:gd name="connsiteX4" fmla="*/ 1479695 w 3264872"/>
              <a:gd name="connsiteY4" fmla="*/ 1369317 h 1623380"/>
              <a:gd name="connsiteX5" fmla="*/ 2079770 w 3264872"/>
              <a:gd name="connsiteY5" fmla="*/ 1283592 h 1623380"/>
              <a:gd name="connsiteX6" fmla="*/ 2784620 w 3264872"/>
              <a:gd name="connsiteY6" fmla="*/ 1578867 h 1623380"/>
              <a:gd name="connsiteX7" fmla="*/ 3137045 w 3264872"/>
              <a:gd name="connsiteY7" fmla="*/ 178692 h 1623380"/>
              <a:gd name="connsiteX8" fmla="*/ 536720 w 3264872"/>
              <a:gd name="connsiteY8" fmla="*/ 16767 h 1623380"/>
              <a:gd name="connsiteX0" fmla="*/ 536720 w 3269131"/>
              <a:gd name="connsiteY0" fmla="*/ 31616 h 1892436"/>
              <a:gd name="connsiteX1" fmla="*/ 41420 w 3269131"/>
              <a:gd name="connsiteY1" fmla="*/ 164966 h 1892436"/>
              <a:gd name="connsiteX2" fmla="*/ 1193945 w 3269131"/>
              <a:gd name="connsiteY2" fmla="*/ 574541 h 1892436"/>
              <a:gd name="connsiteX3" fmla="*/ 1212995 w 3269131"/>
              <a:gd name="connsiteY3" fmla="*/ 1184141 h 1892436"/>
              <a:gd name="connsiteX4" fmla="*/ 1479695 w 3269131"/>
              <a:gd name="connsiteY4" fmla="*/ 1384166 h 1892436"/>
              <a:gd name="connsiteX5" fmla="*/ 2079770 w 3269131"/>
              <a:gd name="connsiteY5" fmla="*/ 1298441 h 1892436"/>
              <a:gd name="connsiteX6" fmla="*/ 2803670 w 3269131"/>
              <a:gd name="connsiteY6" fmla="*/ 1860416 h 1892436"/>
              <a:gd name="connsiteX7" fmla="*/ 3137045 w 3269131"/>
              <a:gd name="connsiteY7" fmla="*/ 193541 h 1892436"/>
              <a:gd name="connsiteX8" fmla="*/ 536720 w 3269131"/>
              <a:gd name="connsiteY8" fmla="*/ 31616 h 1892436"/>
              <a:gd name="connsiteX0" fmla="*/ 536720 w 3275805"/>
              <a:gd name="connsiteY0" fmla="*/ 32781 h 1912023"/>
              <a:gd name="connsiteX1" fmla="*/ 41420 w 3275805"/>
              <a:gd name="connsiteY1" fmla="*/ 166131 h 1912023"/>
              <a:gd name="connsiteX2" fmla="*/ 1193945 w 3275805"/>
              <a:gd name="connsiteY2" fmla="*/ 575706 h 1912023"/>
              <a:gd name="connsiteX3" fmla="*/ 1212995 w 3275805"/>
              <a:gd name="connsiteY3" fmla="*/ 1185306 h 1912023"/>
              <a:gd name="connsiteX4" fmla="*/ 1479695 w 3275805"/>
              <a:gd name="connsiteY4" fmla="*/ 1385331 h 1912023"/>
              <a:gd name="connsiteX5" fmla="*/ 2079770 w 3275805"/>
              <a:gd name="connsiteY5" fmla="*/ 1299606 h 1912023"/>
              <a:gd name="connsiteX6" fmla="*/ 2832245 w 3275805"/>
              <a:gd name="connsiteY6" fmla="*/ 1880631 h 1912023"/>
              <a:gd name="connsiteX7" fmla="*/ 3137045 w 3275805"/>
              <a:gd name="connsiteY7" fmla="*/ 194706 h 1912023"/>
              <a:gd name="connsiteX8" fmla="*/ 536720 w 3275805"/>
              <a:gd name="connsiteY8" fmla="*/ 32781 h 1912023"/>
              <a:gd name="connsiteX0" fmla="*/ 536720 w 3252945"/>
              <a:gd name="connsiteY0" fmla="*/ 36315 h 1970961"/>
              <a:gd name="connsiteX1" fmla="*/ 41420 w 3252945"/>
              <a:gd name="connsiteY1" fmla="*/ 169665 h 1970961"/>
              <a:gd name="connsiteX2" fmla="*/ 1193945 w 3252945"/>
              <a:gd name="connsiteY2" fmla="*/ 579240 h 1970961"/>
              <a:gd name="connsiteX3" fmla="*/ 1212995 w 3252945"/>
              <a:gd name="connsiteY3" fmla="*/ 1188840 h 1970961"/>
              <a:gd name="connsiteX4" fmla="*/ 1479695 w 3252945"/>
              <a:gd name="connsiteY4" fmla="*/ 1388865 h 1970961"/>
              <a:gd name="connsiteX5" fmla="*/ 2079770 w 3252945"/>
              <a:gd name="connsiteY5" fmla="*/ 1303140 h 1970961"/>
              <a:gd name="connsiteX6" fmla="*/ 2727470 w 3252945"/>
              <a:gd name="connsiteY6" fmla="*/ 1941315 h 1970961"/>
              <a:gd name="connsiteX7" fmla="*/ 3137045 w 3252945"/>
              <a:gd name="connsiteY7" fmla="*/ 198240 h 1970961"/>
              <a:gd name="connsiteX8" fmla="*/ 536720 w 3252945"/>
              <a:gd name="connsiteY8" fmla="*/ 36315 h 1970961"/>
              <a:gd name="connsiteX0" fmla="*/ 536720 w 3246306"/>
              <a:gd name="connsiteY0" fmla="*/ 36315 h 2041484"/>
              <a:gd name="connsiteX1" fmla="*/ 41420 w 3246306"/>
              <a:gd name="connsiteY1" fmla="*/ 169665 h 2041484"/>
              <a:gd name="connsiteX2" fmla="*/ 1193945 w 3246306"/>
              <a:gd name="connsiteY2" fmla="*/ 579240 h 2041484"/>
              <a:gd name="connsiteX3" fmla="*/ 1212995 w 3246306"/>
              <a:gd name="connsiteY3" fmla="*/ 1188840 h 2041484"/>
              <a:gd name="connsiteX4" fmla="*/ 1479695 w 3246306"/>
              <a:gd name="connsiteY4" fmla="*/ 1388865 h 2041484"/>
              <a:gd name="connsiteX5" fmla="*/ 2079770 w 3246306"/>
              <a:gd name="connsiteY5" fmla="*/ 1303140 h 2041484"/>
              <a:gd name="connsiteX6" fmla="*/ 2375045 w 3246306"/>
              <a:gd name="connsiteY6" fmla="*/ 1788916 h 2041484"/>
              <a:gd name="connsiteX7" fmla="*/ 2727470 w 3246306"/>
              <a:gd name="connsiteY7" fmla="*/ 1941315 h 2041484"/>
              <a:gd name="connsiteX8" fmla="*/ 3137045 w 3246306"/>
              <a:gd name="connsiteY8" fmla="*/ 198240 h 2041484"/>
              <a:gd name="connsiteX9" fmla="*/ 536720 w 3246306"/>
              <a:gd name="connsiteY9" fmla="*/ 36315 h 2041484"/>
              <a:gd name="connsiteX0" fmla="*/ 536720 w 3276094"/>
              <a:gd name="connsiteY0" fmla="*/ 27601 h 1927424"/>
              <a:gd name="connsiteX1" fmla="*/ 41420 w 3276094"/>
              <a:gd name="connsiteY1" fmla="*/ 160951 h 1927424"/>
              <a:gd name="connsiteX2" fmla="*/ 1193945 w 3276094"/>
              <a:gd name="connsiteY2" fmla="*/ 570526 h 1927424"/>
              <a:gd name="connsiteX3" fmla="*/ 1212995 w 3276094"/>
              <a:gd name="connsiteY3" fmla="*/ 1180126 h 1927424"/>
              <a:gd name="connsiteX4" fmla="*/ 1479695 w 3276094"/>
              <a:gd name="connsiteY4" fmla="*/ 1380151 h 1927424"/>
              <a:gd name="connsiteX5" fmla="*/ 2079770 w 3276094"/>
              <a:gd name="connsiteY5" fmla="*/ 1294426 h 1927424"/>
              <a:gd name="connsiteX6" fmla="*/ 2375045 w 3276094"/>
              <a:gd name="connsiteY6" fmla="*/ 1780202 h 1927424"/>
              <a:gd name="connsiteX7" fmla="*/ 2870345 w 3276094"/>
              <a:gd name="connsiteY7" fmla="*/ 1789726 h 1927424"/>
              <a:gd name="connsiteX8" fmla="*/ 3137045 w 3276094"/>
              <a:gd name="connsiteY8" fmla="*/ 189526 h 1927424"/>
              <a:gd name="connsiteX9" fmla="*/ 536720 w 3276094"/>
              <a:gd name="connsiteY9" fmla="*/ 27601 h 1927424"/>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79770 w 3275859"/>
              <a:gd name="connsiteY5" fmla="*/ 12944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212995 w 3275859"/>
              <a:gd name="connsiteY3" fmla="*/ 1180126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36720 w 3275859"/>
              <a:gd name="connsiteY0" fmla="*/ 27601 h 1922920"/>
              <a:gd name="connsiteX1" fmla="*/ 41420 w 3275859"/>
              <a:gd name="connsiteY1" fmla="*/ 160951 h 1922920"/>
              <a:gd name="connsiteX2" fmla="*/ 1193945 w 3275859"/>
              <a:gd name="connsiteY2" fmla="*/ 570526 h 1922920"/>
              <a:gd name="connsiteX3" fmla="*/ 1041545 w 3275859"/>
              <a:gd name="connsiteY3" fmla="*/ 1323001 h 1922920"/>
              <a:gd name="connsiteX4" fmla="*/ 1479695 w 3275859"/>
              <a:gd name="connsiteY4" fmla="*/ 1380151 h 1922920"/>
              <a:gd name="connsiteX5" fmla="*/ 2098820 w 3275859"/>
              <a:gd name="connsiteY5" fmla="*/ 1370626 h 1922920"/>
              <a:gd name="connsiteX6" fmla="*/ 2375045 w 3275859"/>
              <a:gd name="connsiteY6" fmla="*/ 1780202 h 1922920"/>
              <a:gd name="connsiteX7" fmla="*/ 2394095 w 3275859"/>
              <a:gd name="connsiteY7" fmla="*/ 1827826 h 1922920"/>
              <a:gd name="connsiteX8" fmla="*/ 2870345 w 3275859"/>
              <a:gd name="connsiteY8" fmla="*/ 1789726 h 1922920"/>
              <a:gd name="connsiteX9" fmla="*/ 3137045 w 3275859"/>
              <a:gd name="connsiteY9" fmla="*/ 189526 h 1922920"/>
              <a:gd name="connsiteX10" fmla="*/ 536720 w 3275859"/>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66532 w 3243571"/>
              <a:gd name="connsiteY5" fmla="*/ 137062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447407 w 3243571"/>
              <a:gd name="connsiteY4" fmla="*/ 1380151 h 1922920"/>
              <a:gd name="connsiteX5" fmla="*/ 2018907 w 3243571"/>
              <a:gd name="connsiteY5" fmla="*/ 1580176 h 1922920"/>
              <a:gd name="connsiteX6" fmla="*/ 2342757 w 3243571"/>
              <a:gd name="connsiteY6" fmla="*/ 1780202 h 1922920"/>
              <a:gd name="connsiteX7" fmla="*/ 2361807 w 3243571"/>
              <a:gd name="connsiteY7" fmla="*/ 1827826 h 1922920"/>
              <a:gd name="connsiteX8" fmla="*/ 2838057 w 3243571"/>
              <a:gd name="connsiteY8" fmla="*/ 1789726 h 1922920"/>
              <a:gd name="connsiteX9" fmla="*/ 3104757 w 3243571"/>
              <a:gd name="connsiteY9" fmla="*/ 189526 h 1922920"/>
              <a:gd name="connsiteX10" fmla="*/ 504432 w 3243571"/>
              <a:gd name="connsiteY10"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2018907 w 3243571"/>
              <a:gd name="connsiteY4" fmla="*/ 1580176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1922920"/>
              <a:gd name="connsiteX1" fmla="*/ 9132 w 3243571"/>
              <a:gd name="connsiteY1" fmla="*/ 160951 h 1922920"/>
              <a:gd name="connsiteX2" fmla="*/ 675882 w 3243571"/>
              <a:gd name="connsiteY2" fmla="*/ 541951 h 1922920"/>
              <a:gd name="connsiteX3" fmla="*/ 1009257 w 3243571"/>
              <a:gd name="connsiteY3" fmla="*/ 1323001 h 1922920"/>
              <a:gd name="connsiteX4" fmla="*/ 1961757 w 3243571"/>
              <a:gd name="connsiteY4" fmla="*/ 1532551 h 1922920"/>
              <a:gd name="connsiteX5" fmla="*/ 2342757 w 3243571"/>
              <a:gd name="connsiteY5" fmla="*/ 1780202 h 1922920"/>
              <a:gd name="connsiteX6" fmla="*/ 2361807 w 3243571"/>
              <a:gd name="connsiteY6" fmla="*/ 1827826 h 1922920"/>
              <a:gd name="connsiteX7" fmla="*/ 2838057 w 3243571"/>
              <a:gd name="connsiteY7" fmla="*/ 1789726 h 1922920"/>
              <a:gd name="connsiteX8" fmla="*/ 3104757 w 3243571"/>
              <a:gd name="connsiteY8" fmla="*/ 189526 h 1922920"/>
              <a:gd name="connsiteX9" fmla="*/ 504432 w 3243571"/>
              <a:gd name="connsiteY9" fmla="*/ 27601 h 1922920"/>
              <a:gd name="connsiteX0" fmla="*/ 504432 w 3243571"/>
              <a:gd name="connsiteY0" fmla="*/ 27601 h 2380281"/>
              <a:gd name="connsiteX1" fmla="*/ 9132 w 3243571"/>
              <a:gd name="connsiteY1" fmla="*/ 160951 h 2380281"/>
              <a:gd name="connsiteX2" fmla="*/ 675882 w 3243571"/>
              <a:gd name="connsiteY2" fmla="*/ 541951 h 2380281"/>
              <a:gd name="connsiteX3" fmla="*/ 1009257 w 3243571"/>
              <a:gd name="connsiteY3" fmla="*/ 1323001 h 2380281"/>
              <a:gd name="connsiteX4" fmla="*/ 1961757 w 3243571"/>
              <a:gd name="connsiteY4" fmla="*/ 1532551 h 2380281"/>
              <a:gd name="connsiteX5" fmla="*/ 2342757 w 3243571"/>
              <a:gd name="connsiteY5" fmla="*/ 1780202 h 2380281"/>
              <a:gd name="connsiteX6" fmla="*/ 2723757 w 3243571"/>
              <a:gd name="connsiteY6" fmla="*/ 2380276 h 2380281"/>
              <a:gd name="connsiteX7" fmla="*/ 2838057 w 3243571"/>
              <a:gd name="connsiteY7" fmla="*/ 1789726 h 2380281"/>
              <a:gd name="connsiteX8" fmla="*/ 3104757 w 3243571"/>
              <a:gd name="connsiteY8" fmla="*/ 189526 h 2380281"/>
              <a:gd name="connsiteX9" fmla="*/ 504432 w 3243571"/>
              <a:gd name="connsiteY9" fmla="*/ 27601 h 2380281"/>
              <a:gd name="connsiteX0" fmla="*/ 504432 w 3245231"/>
              <a:gd name="connsiteY0" fmla="*/ 27601 h 1914896"/>
              <a:gd name="connsiteX1" fmla="*/ 9132 w 3245231"/>
              <a:gd name="connsiteY1" fmla="*/ 160951 h 1914896"/>
              <a:gd name="connsiteX2" fmla="*/ 675882 w 3245231"/>
              <a:gd name="connsiteY2" fmla="*/ 541951 h 1914896"/>
              <a:gd name="connsiteX3" fmla="*/ 1009257 w 3245231"/>
              <a:gd name="connsiteY3" fmla="*/ 1323001 h 1914896"/>
              <a:gd name="connsiteX4" fmla="*/ 1961757 w 3245231"/>
              <a:gd name="connsiteY4" fmla="*/ 1532551 h 1914896"/>
              <a:gd name="connsiteX5" fmla="*/ 2342757 w 3245231"/>
              <a:gd name="connsiteY5" fmla="*/ 1780202 h 1914896"/>
              <a:gd name="connsiteX6" fmla="*/ 2838057 w 3245231"/>
              <a:gd name="connsiteY6" fmla="*/ 1789726 h 1914896"/>
              <a:gd name="connsiteX7" fmla="*/ 3104757 w 3245231"/>
              <a:gd name="connsiteY7" fmla="*/ 189526 h 1914896"/>
              <a:gd name="connsiteX8" fmla="*/ 504432 w 3245231"/>
              <a:gd name="connsiteY8" fmla="*/ 27601 h 1914896"/>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9617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245231"/>
              <a:gd name="connsiteY0" fmla="*/ 27601 h 2298889"/>
              <a:gd name="connsiteX1" fmla="*/ 9132 w 3245231"/>
              <a:gd name="connsiteY1" fmla="*/ 160951 h 2298889"/>
              <a:gd name="connsiteX2" fmla="*/ 675882 w 3245231"/>
              <a:gd name="connsiteY2" fmla="*/ 541951 h 2298889"/>
              <a:gd name="connsiteX3" fmla="*/ 1009257 w 3245231"/>
              <a:gd name="connsiteY3" fmla="*/ 1323001 h 2298889"/>
              <a:gd name="connsiteX4" fmla="*/ 1809357 w 3245231"/>
              <a:gd name="connsiteY4" fmla="*/ 1532551 h 2298889"/>
              <a:gd name="connsiteX5" fmla="*/ 2323707 w 3245231"/>
              <a:gd name="connsiteY5" fmla="*/ 2294552 h 2298889"/>
              <a:gd name="connsiteX6" fmla="*/ 2838057 w 3245231"/>
              <a:gd name="connsiteY6" fmla="*/ 1789726 h 2298889"/>
              <a:gd name="connsiteX7" fmla="*/ 3104757 w 3245231"/>
              <a:gd name="connsiteY7" fmla="*/ 189526 h 2298889"/>
              <a:gd name="connsiteX8" fmla="*/ 504432 w 3245231"/>
              <a:gd name="connsiteY8" fmla="*/ 27601 h 2298889"/>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32910"/>
              <a:gd name="connsiteX1" fmla="*/ 9132 w 3380662"/>
              <a:gd name="connsiteY1" fmla="*/ 199497 h 2532910"/>
              <a:gd name="connsiteX2" fmla="*/ 675882 w 3380662"/>
              <a:gd name="connsiteY2" fmla="*/ 580497 h 2532910"/>
              <a:gd name="connsiteX3" fmla="*/ 1009257 w 3380662"/>
              <a:gd name="connsiteY3" fmla="*/ 1361547 h 2532910"/>
              <a:gd name="connsiteX4" fmla="*/ 1809357 w 3380662"/>
              <a:gd name="connsiteY4" fmla="*/ 1571097 h 2532910"/>
              <a:gd name="connsiteX5" fmla="*/ 2323707 w 3380662"/>
              <a:gd name="connsiteY5" fmla="*/ 2333098 h 2532910"/>
              <a:gd name="connsiteX6" fmla="*/ 3219057 w 3380662"/>
              <a:gd name="connsiteY6" fmla="*/ 2428347 h 2532910"/>
              <a:gd name="connsiteX7" fmla="*/ 3104757 w 3380662"/>
              <a:gd name="connsiteY7" fmla="*/ 228072 h 2532910"/>
              <a:gd name="connsiteX8" fmla="*/ 504432 w 3380662"/>
              <a:gd name="connsiteY8" fmla="*/ 66147 h 2532910"/>
              <a:gd name="connsiteX0" fmla="*/ 504432 w 3380662"/>
              <a:gd name="connsiteY0" fmla="*/ 66147 h 2563740"/>
              <a:gd name="connsiteX1" fmla="*/ 9132 w 3380662"/>
              <a:gd name="connsiteY1" fmla="*/ 199497 h 2563740"/>
              <a:gd name="connsiteX2" fmla="*/ 675882 w 3380662"/>
              <a:gd name="connsiteY2" fmla="*/ 580497 h 2563740"/>
              <a:gd name="connsiteX3" fmla="*/ 1009257 w 3380662"/>
              <a:gd name="connsiteY3" fmla="*/ 1361547 h 2563740"/>
              <a:gd name="connsiteX4" fmla="*/ 1809357 w 3380662"/>
              <a:gd name="connsiteY4" fmla="*/ 1571097 h 2563740"/>
              <a:gd name="connsiteX5" fmla="*/ 2323707 w 3380662"/>
              <a:gd name="connsiteY5" fmla="*/ 2333098 h 2563740"/>
              <a:gd name="connsiteX6" fmla="*/ 3219057 w 3380662"/>
              <a:gd name="connsiteY6" fmla="*/ 2428347 h 2563740"/>
              <a:gd name="connsiteX7" fmla="*/ 3104757 w 3380662"/>
              <a:gd name="connsiteY7" fmla="*/ 228072 h 2563740"/>
              <a:gd name="connsiteX8" fmla="*/ 504432 w 3380662"/>
              <a:gd name="connsiteY8" fmla="*/ 66147 h 25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662" h="2563740">
                <a:moveTo>
                  <a:pt x="504432" y="66147"/>
                </a:moveTo>
                <a:cubicBezTo>
                  <a:pt x="-11505" y="61385"/>
                  <a:pt x="-19443" y="113772"/>
                  <a:pt x="9132" y="199497"/>
                </a:cubicBezTo>
                <a:cubicBezTo>
                  <a:pt x="37707" y="285222"/>
                  <a:pt x="509195" y="386822"/>
                  <a:pt x="675882" y="580497"/>
                </a:cubicBezTo>
                <a:cubicBezTo>
                  <a:pt x="842570" y="774172"/>
                  <a:pt x="820345" y="1196447"/>
                  <a:pt x="1009257" y="1361547"/>
                </a:cubicBezTo>
                <a:cubicBezTo>
                  <a:pt x="1198169" y="1526647"/>
                  <a:pt x="1590282" y="1409172"/>
                  <a:pt x="1809357" y="1571097"/>
                </a:cubicBezTo>
                <a:cubicBezTo>
                  <a:pt x="2028432" y="1733022"/>
                  <a:pt x="1977632" y="2147361"/>
                  <a:pt x="2323707" y="2333098"/>
                </a:cubicBezTo>
                <a:cubicBezTo>
                  <a:pt x="2669782" y="2518835"/>
                  <a:pt x="3092057" y="2693460"/>
                  <a:pt x="3219057" y="2428347"/>
                </a:cubicBezTo>
                <a:cubicBezTo>
                  <a:pt x="3346057" y="2163234"/>
                  <a:pt x="3557195" y="621772"/>
                  <a:pt x="3104757" y="228072"/>
                </a:cubicBezTo>
                <a:cubicBezTo>
                  <a:pt x="2652319" y="-165628"/>
                  <a:pt x="1020369" y="70909"/>
                  <a:pt x="504432" y="66147"/>
                </a:cubicBezTo>
                <a:close/>
              </a:path>
            </a:pathLst>
          </a:custGeom>
          <a:solidFill>
            <a:srgbClr val="3C137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F4440-C68D-58D0-FEB7-110BF56DF1BA}"/>
              </a:ext>
            </a:extLst>
          </p:cNvPr>
          <p:cNvSpPr/>
          <p:nvPr userDrawn="1"/>
        </p:nvSpPr>
        <p:spPr>
          <a:xfrm>
            <a:off x="-1938407" y="3426134"/>
            <a:ext cx="4847977" cy="4717657"/>
          </a:xfrm>
          <a:custGeom>
            <a:avLst/>
            <a:gdLst>
              <a:gd name="connsiteX0" fmla="*/ 684223 w 4642557"/>
              <a:gd name="connsiteY0" fmla="*/ 338479 h 5159444"/>
              <a:gd name="connsiteX1" fmla="*/ 1846273 w 4642557"/>
              <a:gd name="connsiteY1" fmla="*/ 433729 h 5159444"/>
              <a:gd name="connsiteX2" fmla="*/ 2246323 w 4642557"/>
              <a:gd name="connsiteY2" fmla="*/ 1795804 h 5159444"/>
              <a:gd name="connsiteX3" fmla="*/ 3284548 w 4642557"/>
              <a:gd name="connsiteY3" fmla="*/ 2348254 h 5159444"/>
              <a:gd name="connsiteX4" fmla="*/ 4189423 w 4642557"/>
              <a:gd name="connsiteY4" fmla="*/ 3243604 h 5159444"/>
              <a:gd name="connsiteX5" fmla="*/ 4351348 w 4642557"/>
              <a:gd name="connsiteY5" fmla="*/ 4977154 h 5159444"/>
              <a:gd name="connsiteX6" fmla="*/ 227023 w 4642557"/>
              <a:gd name="connsiteY6" fmla="*/ 4586629 h 5159444"/>
              <a:gd name="connsiteX7" fmla="*/ 684223 w 4642557"/>
              <a:gd name="connsiteY7" fmla="*/ 338479 h 5159444"/>
              <a:gd name="connsiteX0" fmla="*/ 298717 w 4857126"/>
              <a:gd name="connsiteY0" fmla="*/ 755940 h 4718256"/>
              <a:gd name="connsiteX1" fmla="*/ 2060842 w 4857126"/>
              <a:gd name="connsiteY1" fmla="*/ 32040 h 4718256"/>
              <a:gd name="connsiteX2" fmla="*/ 2460892 w 4857126"/>
              <a:gd name="connsiteY2" fmla="*/ 1394115 h 4718256"/>
              <a:gd name="connsiteX3" fmla="*/ 3499117 w 4857126"/>
              <a:gd name="connsiteY3" fmla="*/ 1946565 h 4718256"/>
              <a:gd name="connsiteX4" fmla="*/ 4403992 w 4857126"/>
              <a:gd name="connsiteY4" fmla="*/ 2841915 h 4718256"/>
              <a:gd name="connsiteX5" fmla="*/ 4565917 w 4857126"/>
              <a:gd name="connsiteY5" fmla="*/ 4575465 h 4718256"/>
              <a:gd name="connsiteX6" fmla="*/ 441592 w 4857126"/>
              <a:gd name="connsiteY6" fmla="*/ 4184940 h 4718256"/>
              <a:gd name="connsiteX7" fmla="*/ 298717 w 4857126"/>
              <a:gd name="connsiteY7" fmla="*/ 755940 h 4718256"/>
              <a:gd name="connsiteX0" fmla="*/ 290582 w 4848991"/>
              <a:gd name="connsiteY0" fmla="*/ 755940 h 4718256"/>
              <a:gd name="connsiteX1" fmla="*/ 1909832 w 4848991"/>
              <a:gd name="connsiteY1" fmla="*/ 32040 h 4718256"/>
              <a:gd name="connsiteX2" fmla="*/ 2452757 w 4848991"/>
              <a:gd name="connsiteY2" fmla="*/ 1394115 h 4718256"/>
              <a:gd name="connsiteX3" fmla="*/ 3490982 w 4848991"/>
              <a:gd name="connsiteY3" fmla="*/ 1946565 h 4718256"/>
              <a:gd name="connsiteX4" fmla="*/ 4395857 w 4848991"/>
              <a:gd name="connsiteY4" fmla="*/ 2841915 h 4718256"/>
              <a:gd name="connsiteX5" fmla="*/ 4557782 w 4848991"/>
              <a:gd name="connsiteY5" fmla="*/ 4575465 h 4718256"/>
              <a:gd name="connsiteX6" fmla="*/ 433457 w 4848991"/>
              <a:gd name="connsiteY6" fmla="*/ 4184940 h 4718256"/>
              <a:gd name="connsiteX7" fmla="*/ 290582 w 4848991"/>
              <a:gd name="connsiteY7" fmla="*/ 755940 h 4718256"/>
              <a:gd name="connsiteX0" fmla="*/ 290582 w 4848991"/>
              <a:gd name="connsiteY0" fmla="*/ 755341 h 4717657"/>
              <a:gd name="connsiteX1" fmla="*/ 1909832 w 4848991"/>
              <a:gd name="connsiteY1" fmla="*/ 31441 h 4717657"/>
              <a:gd name="connsiteX2" fmla="*/ 2548007 w 4848991"/>
              <a:gd name="connsiteY2" fmla="*/ 1383991 h 4717657"/>
              <a:gd name="connsiteX3" fmla="*/ 3490982 w 4848991"/>
              <a:gd name="connsiteY3" fmla="*/ 1945966 h 4717657"/>
              <a:gd name="connsiteX4" fmla="*/ 4395857 w 4848991"/>
              <a:gd name="connsiteY4" fmla="*/ 2841316 h 4717657"/>
              <a:gd name="connsiteX5" fmla="*/ 4557782 w 4848991"/>
              <a:gd name="connsiteY5" fmla="*/ 4574866 h 4717657"/>
              <a:gd name="connsiteX6" fmla="*/ 433457 w 4848991"/>
              <a:gd name="connsiteY6" fmla="*/ 4184341 h 4717657"/>
              <a:gd name="connsiteX7" fmla="*/ 290582 w 4848991"/>
              <a:gd name="connsiteY7" fmla="*/ 755341 h 4717657"/>
              <a:gd name="connsiteX0" fmla="*/ 290582 w 4847977"/>
              <a:gd name="connsiteY0" fmla="*/ 755341 h 4717657"/>
              <a:gd name="connsiteX1" fmla="*/ 1909832 w 4847977"/>
              <a:gd name="connsiteY1" fmla="*/ 31441 h 4717657"/>
              <a:gd name="connsiteX2" fmla="*/ 2548007 w 4847977"/>
              <a:gd name="connsiteY2" fmla="*/ 1383991 h 4717657"/>
              <a:gd name="connsiteX3" fmla="*/ 3519557 w 4847977"/>
              <a:gd name="connsiteY3" fmla="*/ 1888816 h 4717657"/>
              <a:gd name="connsiteX4" fmla="*/ 4395857 w 4847977"/>
              <a:gd name="connsiteY4" fmla="*/ 2841316 h 4717657"/>
              <a:gd name="connsiteX5" fmla="*/ 4557782 w 4847977"/>
              <a:gd name="connsiteY5" fmla="*/ 4574866 h 4717657"/>
              <a:gd name="connsiteX6" fmla="*/ 433457 w 4847977"/>
              <a:gd name="connsiteY6" fmla="*/ 4184341 h 4717657"/>
              <a:gd name="connsiteX7" fmla="*/ 290582 w 4847977"/>
              <a:gd name="connsiteY7" fmla="*/ 755341 h 47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7977" h="4717657">
                <a:moveTo>
                  <a:pt x="290582" y="755341"/>
                </a:moveTo>
                <a:cubicBezTo>
                  <a:pt x="536644" y="63191"/>
                  <a:pt x="1533595" y="-73334"/>
                  <a:pt x="1909832" y="31441"/>
                </a:cubicBezTo>
                <a:cubicBezTo>
                  <a:pt x="2286069" y="136216"/>
                  <a:pt x="2279720" y="1074429"/>
                  <a:pt x="2548007" y="1383991"/>
                </a:cubicBezTo>
                <a:cubicBezTo>
                  <a:pt x="2816294" y="1693553"/>
                  <a:pt x="3211582" y="1645929"/>
                  <a:pt x="3519557" y="1888816"/>
                </a:cubicBezTo>
                <a:cubicBezTo>
                  <a:pt x="3827532" y="2131703"/>
                  <a:pt x="4222820" y="2393641"/>
                  <a:pt x="4395857" y="2841316"/>
                </a:cubicBezTo>
                <a:cubicBezTo>
                  <a:pt x="4568895" y="3288991"/>
                  <a:pt x="5218182" y="4351029"/>
                  <a:pt x="4557782" y="4574866"/>
                </a:cubicBezTo>
                <a:cubicBezTo>
                  <a:pt x="3897382" y="4798704"/>
                  <a:pt x="1144657" y="4820929"/>
                  <a:pt x="433457" y="4184341"/>
                </a:cubicBezTo>
                <a:cubicBezTo>
                  <a:pt x="-277743" y="3547754"/>
                  <a:pt x="44520" y="1447491"/>
                  <a:pt x="290582" y="755341"/>
                </a:cubicBezTo>
                <a:close/>
              </a:path>
            </a:pathLst>
          </a:custGeom>
          <a:solidFill>
            <a:srgbClr val="071B3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08C1D3-0DD7-FEC8-B3DC-BCC5A5306885}"/>
              </a:ext>
            </a:extLst>
          </p:cNvPr>
          <p:cNvSpPr/>
          <p:nvPr userDrawn="1"/>
        </p:nvSpPr>
        <p:spPr>
          <a:xfrm rot="12774904" flipH="1" flipV="1">
            <a:off x="-1785594" y="4215622"/>
            <a:ext cx="5296077" cy="2853500"/>
          </a:xfrm>
          <a:custGeom>
            <a:avLst/>
            <a:gdLst>
              <a:gd name="connsiteX0" fmla="*/ 313193 w 7504706"/>
              <a:gd name="connsiteY0" fmla="*/ 426162 h 4016588"/>
              <a:gd name="connsiteX1" fmla="*/ 1303793 w 7504706"/>
              <a:gd name="connsiteY1" fmla="*/ 35637 h 4016588"/>
              <a:gd name="connsiteX2" fmla="*/ 2484893 w 7504706"/>
              <a:gd name="connsiteY2" fmla="*/ 511887 h 4016588"/>
              <a:gd name="connsiteX3" fmla="*/ 2999243 w 7504706"/>
              <a:gd name="connsiteY3" fmla="*/ 1512012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04706"/>
              <a:gd name="connsiteY0" fmla="*/ 426162 h 4016588"/>
              <a:gd name="connsiteX1" fmla="*/ 1303793 w 7504706"/>
              <a:gd name="connsiteY1" fmla="*/ 35637 h 4016588"/>
              <a:gd name="connsiteX2" fmla="*/ 2484893 w 7504706"/>
              <a:gd name="connsiteY2" fmla="*/ 511887 h 4016588"/>
              <a:gd name="connsiteX3" fmla="*/ 3200570 w 7504706"/>
              <a:gd name="connsiteY3" fmla="*/ 1472463 h 4016588"/>
              <a:gd name="connsiteX4" fmla="*/ 4304168 w 7504706"/>
              <a:gd name="connsiteY4" fmla="*/ 1788237 h 4016588"/>
              <a:gd name="connsiteX5" fmla="*/ 5123318 w 7504706"/>
              <a:gd name="connsiteY5" fmla="*/ 2902662 h 4016588"/>
              <a:gd name="connsiteX6" fmla="*/ 6599693 w 7504706"/>
              <a:gd name="connsiteY6" fmla="*/ 3036012 h 4016588"/>
              <a:gd name="connsiteX7" fmla="*/ 7114043 w 7504706"/>
              <a:gd name="connsiteY7" fmla="*/ 3969462 h 4016588"/>
              <a:gd name="connsiteX8" fmla="*/ 637043 w 7504706"/>
              <a:gd name="connsiteY8" fmla="*/ 3512262 h 4016588"/>
              <a:gd name="connsiteX9" fmla="*/ 313193 w 7504706"/>
              <a:gd name="connsiteY9" fmla="*/ 426162 h 4016588"/>
              <a:gd name="connsiteX0" fmla="*/ 313193 w 7514362"/>
              <a:gd name="connsiteY0" fmla="*/ 426162 h 4016588"/>
              <a:gd name="connsiteX1" fmla="*/ 1303793 w 7514362"/>
              <a:gd name="connsiteY1" fmla="*/ 35637 h 4016588"/>
              <a:gd name="connsiteX2" fmla="*/ 2484893 w 7514362"/>
              <a:gd name="connsiteY2" fmla="*/ 511887 h 4016588"/>
              <a:gd name="connsiteX3" fmla="*/ 3200570 w 7514362"/>
              <a:gd name="connsiteY3" fmla="*/ 1472463 h 4016588"/>
              <a:gd name="connsiteX4" fmla="*/ 4304168 w 7514362"/>
              <a:gd name="connsiteY4" fmla="*/ 1788237 h 4016588"/>
              <a:gd name="connsiteX5" fmla="*/ 4798202 w 7514362"/>
              <a:gd name="connsiteY5" fmla="*/ 2523100 h 4016588"/>
              <a:gd name="connsiteX6" fmla="*/ 6599693 w 7514362"/>
              <a:gd name="connsiteY6" fmla="*/ 3036012 h 4016588"/>
              <a:gd name="connsiteX7" fmla="*/ 7114043 w 7514362"/>
              <a:gd name="connsiteY7" fmla="*/ 3969462 h 4016588"/>
              <a:gd name="connsiteX8" fmla="*/ 637043 w 7514362"/>
              <a:gd name="connsiteY8" fmla="*/ 3512262 h 4016588"/>
              <a:gd name="connsiteX9" fmla="*/ 313193 w 7514362"/>
              <a:gd name="connsiteY9" fmla="*/ 426162 h 4016588"/>
              <a:gd name="connsiteX0" fmla="*/ 313193 w 7487028"/>
              <a:gd name="connsiteY0" fmla="*/ 426162 h 4016588"/>
              <a:gd name="connsiteX1" fmla="*/ 1303793 w 7487028"/>
              <a:gd name="connsiteY1" fmla="*/ 35637 h 4016588"/>
              <a:gd name="connsiteX2" fmla="*/ 2484893 w 7487028"/>
              <a:gd name="connsiteY2" fmla="*/ 511887 h 4016588"/>
              <a:gd name="connsiteX3" fmla="*/ 3200570 w 7487028"/>
              <a:gd name="connsiteY3" fmla="*/ 1472463 h 4016588"/>
              <a:gd name="connsiteX4" fmla="*/ 4304168 w 7487028"/>
              <a:gd name="connsiteY4" fmla="*/ 1788237 h 4016588"/>
              <a:gd name="connsiteX5" fmla="*/ 4798202 w 7487028"/>
              <a:gd name="connsiteY5" fmla="*/ 2523100 h 4016588"/>
              <a:gd name="connsiteX6" fmla="*/ 5752501 w 7487028"/>
              <a:gd name="connsiteY6" fmla="*/ 2460287 h 4016588"/>
              <a:gd name="connsiteX7" fmla="*/ 6599693 w 7487028"/>
              <a:gd name="connsiteY7" fmla="*/ 3036012 h 4016588"/>
              <a:gd name="connsiteX8" fmla="*/ 7114043 w 7487028"/>
              <a:gd name="connsiteY8" fmla="*/ 3969462 h 4016588"/>
              <a:gd name="connsiteX9" fmla="*/ 637043 w 7487028"/>
              <a:gd name="connsiteY9" fmla="*/ 3512262 h 4016588"/>
              <a:gd name="connsiteX10" fmla="*/ 313193 w 7487028"/>
              <a:gd name="connsiteY10" fmla="*/ 426162 h 4016588"/>
              <a:gd name="connsiteX0" fmla="*/ 313193 w 7496643"/>
              <a:gd name="connsiteY0" fmla="*/ 426162 h 4016588"/>
              <a:gd name="connsiteX1" fmla="*/ 1303793 w 7496643"/>
              <a:gd name="connsiteY1" fmla="*/ 35637 h 4016588"/>
              <a:gd name="connsiteX2" fmla="*/ 2484893 w 7496643"/>
              <a:gd name="connsiteY2" fmla="*/ 511887 h 4016588"/>
              <a:gd name="connsiteX3" fmla="*/ 3200570 w 7496643"/>
              <a:gd name="connsiteY3" fmla="*/ 1472463 h 4016588"/>
              <a:gd name="connsiteX4" fmla="*/ 4304168 w 7496643"/>
              <a:gd name="connsiteY4" fmla="*/ 1788237 h 4016588"/>
              <a:gd name="connsiteX5" fmla="*/ 4798202 w 7496643"/>
              <a:gd name="connsiteY5" fmla="*/ 2523100 h 4016588"/>
              <a:gd name="connsiteX6" fmla="*/ 5752501 w 7496643"/>
              <a:gd name="connsiteY6" fmla="*/ 2460287 h 4016588"/>
              <a:gd name="connsiteX7" fmla="*/ 6651020 w 7496643"/>
              <a:gd name="connsiteY7" fmla="*/ 3343179 h 4016588"/>
              <a:gd name="connsiteX8" fmla="*/ 7114043 w 7496643"/>
              <a:gd name="connsiteY8" fmla="*/ 3969462 h 4016588"/>
              <a:gd name="connsiteX9" fmla="*/ 637043 w 7496643"/>
              <a:gd name="connsiteY9" fmla="*/ 3512262 h 4016588"/>
              <a:gd name="connsiteX10" fmla="*/ 313193 w 7496643"/>
              <a:gd name="connsiteY10" fmla="*/ 426162 h 4016588"/>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4678357 w 6536516"/>
              <a:gd name="connsiteY5" fmla="*/ 25231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36516"/>
              <a:gd name="connsiteY0" fmla="*/ 426162 h 4251613"/>
              <a:gd name="connsiteX1" fmla="*/ 1183948 w 6536516"/>
              <a:gd name="connsiteY1" fmla="*/ 35637 h 4251613"/>
              <a:gd name="connsiteX2" fmla="*/ 2365048 w 6536516"/>
              <a:gd name="connsiteY2" fmla="*/ 511887 h 4251613"/>
              <a:gd name="connsiteX3" fmla="*/ 3080725 w 6536516"/>
              <a:gd name="connsiteY3" fmla="*/ 1472463 h 4251613"/>
              <a:gd name="connsiteX4" fmla="*/ 4184323 w 6536516"/>
              <a:gd name="connsiteY4" fmla="*/ 1788237 h 4251613"/>
              <a:gd name="connsiteX5" fmla="*/ 5100753 w 6536516"/>
              <a:gd name="connsiteY5" fmla="*/ 2351800 h 4251613"/>
              <a:gd name="connsiteX6" fmla="*/ 5632656 w 6536516"/>
              <a:gd name="connsiteY6" fmla="*/ 2460287 h 4251613"/>
              <a:gd name="connsiteX7" fmla="*/ 6531175 w 6536516"/>
              <a:gd name="connsiteY7" fmla="*/ 3343179 h 4251613"/>
              <a:gd name="connsiteX8" fmla="*/ 5201994 w 6536516"/>
              <a:gd name="connsiteY8" fmla="*/ 4233197 h 4251613"/>
              <a:gd name="connsiteX9" fmla="*/ 517198 w 6536516"/>
              <a:gd name="connsiteY9" fmla="*/ 3512262 h 4251613"/>
              <a:gd name="connsiteX10" fmla="*/ 193348 w 6536516"/>
              <a:gd name="connsiteY10" fmla="*/ 426162 h 4251613"/>
              <a:gd name="connsiteX0" fmla="*/ 193348 w 6550634"/>
              <a:gd name="connsiteY0" fmla="*/ 426162 h 4251613"/>
              <a:gd name="connsiteX1" fmla="*/ 1183948 w 6550634"/>
              <a:gd name="connsiteY1" fmla="*/ 35637 h 4251613"/>
              <a:gd name="connsiteX2" fmla="*/ 2365048 w 6550634"/>
              <a:gd name="connsiteY2" fmla="*/ 511887 h 4251613"/>
              <a:gd name="connsiteX3" fmla="*/ 3080725 w 6550634"/>
              <a:gd name="connsiteY3" fmla="*/ 1472463 h 4251613"/>
              <a:gd name="connsiteX4" fmla="*/ 4184323 w 6550634"/>
              <a:gd name="connsiteY4" fmla="*/ 1788237 h 4251613"/>
              <a:gd name="connsiteX5" fmla="*/ 5100753 w 6550634"/>
              <a:gd name="connsiteY5" fmla="*/ 2351800 h 4251613"/>
              <a:gd name="connsiteX6" fmla="*/ 5907341 w 6550634"/>
              <a:gd name="connsiteY6" fmla="*/ 2271137 h 4251613"/>
              <a:gd name="connsiteX7" fmla="*/ 6531175 w 6550634"/>
              <a:gd name="connsiteY7" fmla="*/ 3343179 h 4251613"/>
              <a:gd name="connsiteX8" fmla="*/ 5201994 w 6550634"/>
              <a:gd name="connsiteY8" fmla="*/ 4233197 h 4251613"/>
              <a:gd name="connsiteX9" fmla="*/ 517198 w 6550634"/>
              <a:gd name="connsiteY9" fmla="*/ 3512262 h 4251613"/>
              <a:gd name="connsiteX10" fmla="*/ 193348 w 6550634"/>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100753 w 6220360"/>
              <a:gd name="connsiteY5" fmla="*/ 2351800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220360"/>
              <a:gd name="connsiteY0" fmla="*/ 426162 h 4251613"/>
              <a:gd name="connsiteX1" fmla="*/ 1183948 w 6220360"/>
              <a:gd name="connsiteY1" fmla="*/ 35637 h 4251613"/>
              <a:gd name="connsiteX2" fmla="*/ 2365048 w 6220360"/>
              <a:gd name="connsiteY2" fmla="*/ 511887 h 4251613"/>
              <a:gd name="connsiteX3" fmla="*/ 3080725 w 6220360"/>
              <a:gd name="connsiteY3" fmla="*/ 1472463 h 4251613"/>
              <a:gd name="connsiteX4" fmla="*/ 4184323 w 6220360"/>
              <a:gd name="connsiteY4" fmla="*/ 1788237 h 4251613"/>
              <a:gd name="connsiteX5" fmla="*/ 5260242 w 6220360"/>
              <a:gd name="connsiteY5" fmla="*/ 2475489 h 4251613"/>
              <a:gd name="connsiteX6" fmla="*/ 5907341 w 6220360"/>
              <a:gd name="connsiteY6" fmla="*/ 2271137 h 4251613"/>
              <a:gd name="connsiteX7" fmla="*/ 6168070 w 6220360"/>
              <a:gd name="connsiteY7" fmla="*/ 3623604 h 4251613"/>
              <a:gd name="connsiteX8" fmla="*/ 5201994 w 6220360"/>
              <a:gd name="connsiteY8" fmla="*/ 4233197 h 4251613"/>
              <a:gd name="connsiteX9" fmla="*/ 517198 w 6220360"/>
              <a:gd name="connsiteY9" fmla="*/ 3512262 h 4251613"/>
              <a:gd name="connsiteX10" fmla="*/ 193348 w 6220360"/>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184323 w 6345357"/>
              <a:gd name="connsiteY4" fmla="*/ 1788237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080725 w 6345357"/>
              <a:gd name="connsiteY3" fmla="*/ 1472463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3348 w 6345357"/>
              <a:gd name="connsiteY0" fmla="*/ 426162 h 4251613"/>
              <a:gd name="connsiteX1" fmla="*/ 1183948 w 6345357"/>
              <a:gd name="connsiteY1" fmla="*/ 35637 h 4251613"/>
              <a:gd name="connsiteX2" fmla="*/ 2365048 w 6345357"/>
              <a:gd name="connsiteY2" fmla="*/ 511887 h 4251613"/>
              <a:gd name="connsiteX3" fmla="*/ 3365462 w 6345357"/>
              <a:gd name="connsiteY3" fmla="*/ 2297977 h 4251613"/>
              <a:gd name="connsiteX4" fmla="*/ 4489134 w 6345357"/>
              <a:gd name="connsiteY4" fmla="*/ 1715743 h 4251613"/>
              <a:gd name="connsiteX5" fmla="*/ 5260242 w 6345357"/>
              <a:gd name="connsiteY5" fmla="*/ 2475489 h 4251613"/>
              <a:gd name="connsiteX6" fmla="*/ 6168887 w 6345357"/>
              <a:gd name="connsiteY6" fmla="*/ 2272033 h 4251613"/>
              <a:gd name="connsiteX7" fmla="*/ 6168070 w 6345357"/>
              <a:gd name="connsiteY7" fmla="*/ 3623604 h 4251613"/>
              <a:gd name="connsiteX8" fmla="*/ 5201994 w 6345357"/>
              <a:gd name="connsiteY8" fmla="*/ 4233197 h 4251613"/>
              <a:gd name="connsiteX9" fmla="*/ 517198 w 6345357"/>
              <a:gd name="connsiteY9" fmla="*/ 3512262 h 4251613"/>
              <a:gd name="connsiteX10" fmla="*/ 193348 w 6345357"/>
              <a:gd name="connsiteY10" fmla="*/ 426162 h 4251613"/>
              <a:gd name="connsiteX0" fmla="*/ 195703 w 6347712"/>
              <a:gd name="connsiteY0" fmla="*/ 98239 h 3923690"/>
              <a:gd name="connsiteX1" fmla="*/ 1225519 w 6347712"/>
              <a:gd name="connsiteY1" fmla="*/ 714847 h 3923690"/>
              <a:gd name="connsiteX2" fmla="*/ 2367403 w 6347712"/>
              <a:gd name="connsiteY2" fmla="*/ 183964 h 3923690"/>
              <a:gd name="connsiteX3" fmla="*/ 3367817 w 6347712"/>
              <a:gd name="connsiteY3" fmla="*/ 1970054 h 3923690"/>
              <a:gd name="connsiteX4" fmla="*/ 4491489 w 6347712"/>
              <a:gd name="connsiteY4" fmla="*/ 1387820 h 3923690"/>
              <a:gd name="connsiteX5" fmla="*/ 5262597 w 6347712"/>
              <a:gd name="connsiteY5" fmla="*/ 2147566 h 3923690"/>
              <a:gd name="connsiteX6" fmla="*/ 6171242 w 6347712"/>
              <a:gd name="connsiteY6" fmla="*/ 1944110 h 3923690"/>
              <a:gd name="connsiteX7" fmla="*/ 6170425 w 6347712"/>
              <a:gd name="connsiteY7" fmla="*/ 3295681 h 3923690"/>
              <a:gd name="connsiteX8" fmla="*/ 5204349 w 6347712"/>
              <a:gd name="connsiteY8" fmla="*/ 3905274 h 3923690"/>
              <a:gd name="connsiteX9" fmla="*/ 519553 w 6347712"/>
              <a:gd name="connsiteY9" fmla="*/ 3184339 h 3923690"/>
              <a:gd name="connsiteX10" fmla="*/ 195703 w 6347712"/>
              <a:gd name="connsiteY10" fmla="*/ 98239 h 3923690"/>
              <a:gd name="connsiteX0" fmla="*/ 195703 w 6347712"/>
              <a:gd name="connsiteY0" fmla="*/ 109715 h 3935166"/>
              <a:gd name="connsiteX1" fmla="*/ 1225519 w 6347712"/>
              <a:gd name="connsiteY1" fmla="*/ 726323 h 3935166"/>
              <a:gd name="connsiteX2" fmla="*/ 2709539 w 6347712"/>
              <a:gd name="connsiteY2" fmla="*/ 1074571 h 3935166"/>
              <a:gd name="connsiteX3" fmla="*/ 3367817 w 6347712"/>
              <a:gd name="connsiteY3" fmla="*/ 1981530 h 3935166"/>
              <a:gd name="connsiteX4" fmla="*/ 4491489 w 6347712"/>
              <a:gd name="connsiteY4" fmla="*/ 1399296 h 3935166"/>
              <a:gd name="connsiteX5" fmla="*/ 5262597 w 6347712"/>
              <a:gd name="connsiteY5" fmla="*/ 2159042 h 3935166"/>
              <a:gd name="connsiteX6" fmla="*/ 6171242 w 6347712"/>
              <a:gd name="connsiteY6" fmla="*/ 1955586 h 3935166"/>
              <a:gd name="connsiteX7" fmla="*/ 6170425 w 6347712"/>
              <a:gd name="connsiteY7" fmla="*/ 3307157 h 3935166"/>
              <a:gd name="connsiteX8" fmla="*/ 5204349 w 6347712"/>
              <a:gd name="connsiteY8" fmla="*/ 3916750 h 3935166"/>
              <a:gd name="connsiteX9" fmla="*/ 519553 w 6347712"/>
              <a:gd name="connsiteY9" fmla="*/ 3195815 h 3935166"/>
              <a:gd name="connsiteX10" fmla="*/ 195703 w 6347712"/>
              <a:gd name="connsiteY10" fmla="*/ 109715 h 3935166"/>
              <a:gd name="connsiteX0" fmla="*/ 216520 w 6368529"/>
              <a:gd name="connsiteY0" fmla="*/ 23390 h 3848841"/>
              <a:gd name="connsiteX1" fmla="*/ 1586614 w 6368529"/>
              <a:gd name="connsiteY1" fmla="*/ 1656487 h 3848841"/>
              <a:gd name="connsiteX2" fmla="*/ 2730356 w 6368529"/>
              <a:gd name="connsiteY2" fmla="*/ 988246 h 3848841"/>
              <a:gd name="connsiteX3" fmla="*/ 3388634 w 6368529"/>
              <a:gd name="connsiteY3" fmla="*/ 1895205 h 3848841"/>
              <a:gd name="connsiteX4" fmla="*/ 4512306 w 6368529"/>
              <a:gd name="connsiteY4" fmla="*/ 1312971 h 3848841"/>
              <a:gd name="connsiteX5" fmla="*/ 5283414 w 6368529"/>
              <a:gd name="connsiteY5" fmla="*/ 2072717 h 3848841"/>
              <a:gd name="connsiteX6" fmla="*/ 6192059 w 6368529"/>
              <a:gd name="connsiteY6" fmla="*/ 1869261 h 3848841"/>
              <a:gd name="connsiteX7" fmla="*/ 6191242 w 6368529"/>
              <a:gd name="connsiteY7" fmla="*/ 3220832 h 3848841"/>
              <a:gd name="connsiteX8" fmla="*/ 5225166 w 6368529"/>
              <a:gd name="connsiteY8" fmla="*/ 3830425 h 3848841"/>
              <a:gd name="connsiteX9" fmla="*/ 540370 w 6368529"/>
              <a:gd name="connsiteY9" fmla="*/ 3109490 h 3848841"/>
              <a:gd name="connsiteX10" fmla="*/ 216520 w 6368529"/>
              <a:gd name="connsiteY10" fmla="*/ 23390 h 3848841"/>
              <a:gd name="connsiteX0" fmla="*/ 159927 w 5988086"/>
              <a:gd name="connsiteY0" fmla="*/ 2124308 h 2854663"/>
              <a:gd name="connsiteX1" fmla="*/ 1206171 w 5988086"/>
              <a:gd name="connsiteY1" fmla="*/ 671305 h 2854663"/>
              <a:gd name="connsiteX2" fmla="*/ 2349913 w 5988086"/>
              <a:gd name="connsiteY2" fmla="*/ 3064 h 2854663"/>
              <a:gd name="connsiteX3" fmla="*/ 3008191 w 5988086"/>
              <a:gd name="connsiteY3" fmla="*/ 910023 h 2854663"/>
              <a:gd name="connsiteX4" fmla="*/ 4131863 w 5988086"/>
              <a:gd name="connsiteY4" fmla="*/ 327789 h 2854663"/>
              <a:gd name="connsiteX5" fmla="*/ 4902971 w 5988086"/>
              <a:gd name="connsiteY5" fmla="*/ 1087535 h 2854663"/>
              <a:gd name="connsiteX6" fmla="*/ 5811616 w 5988086"/>
              <a:gd name="connsiteY6" fmla="*/ 884079 h 2854663"/>
              <a:gd name="connsiteX7" fmla="*/ 5810799 w 5988086"/>
              <a:gd name="connsiteY7" fmla="*/ 2235650 h 2854663"/>
              <a:gd name="connsiteX8" fmla="*/ 4844723 w 5988086"/>
              <a:gd name="connsiteY8" fmla="*/ 2845243 h 2854663"/>
              <a:gd name="connsiteX9" fmla="*/ 159927 w 5988086"/>
              <a:gd name="connsiteY9" fmla="*/ 2124308 h 2854663"/>
              <a:gd name="connsiteX0" fmla="*/ 881855 w 4786027"/>
              <a:gd name="connsiteY0" fmla="*/ 2274712 h 2858711"/>
              <a:gd name="connsiteX1" fmla="*/ 4112 w 4786027"/>
              <a:gd name="connsiteY1" fmla="*/ 671508 h 2858711"/>
              <a:gd name="connsiteX2" fmla="*/ 1147854 w 4786027"/>
              <a:gd name="connsiteY2" fmla="*/ 3267 h 2858711"/>
              <a:gd name="connsiteX3" fmla="*/ 1806132 w 4786027"/>
              <a:gd name="connsiteY3" fmla="*/ 910226 h 2858711"/>
              <a:gd name="connsiteX4" fmla="*/ 2929804 w 4786027"/>
              <a:gd name="connsiteY4" fmla="*/ 327992 h 2858711"/>
              <a:gd name="connsiteX5" fmla="*/ 3700912 w 4786027"/>
              <a:gd name="connsiteY5" fmla="*/ 1087738 h 2858711"/>
              <a:gd name="connsiteX6" fmla="*/ 4609557 w 4786027"/>
              <a:gd name="connsiteY6" fmla="*/ 884282 h 2858711"/>
              <a:gd name="connsiteX7" fmla="*/ 4608740 w 4786027"/>
              <a:gd name="connsiteY7" fmla="*/ 2235853 h 2858711"/>
              <a:gd name="connsiteX8" fmla="*/ 3642664 w 4786027"/>
              <a:gd name="connsiteY8" fmla="*/ 2845446 h 2858711"/>
              <a:gd name="connsiteX9" fmla="*/ 881855 w 4786027"/>
              <a:gd name="connsiteY9" fmla="*/ 2274712 h 2858711"/>
              <a:gd name="connsiteX0" fmla="*/ 807796 w 4711968"/>
              <a:gd name="connsiteY0" fmla="*/ 2273201 h 2854754"/>
              <a:gd name="connsiteX1" fmla="*/ 4936 w 4711968"/>
              <a:gd name="connsiteY1" fmla="*/ 1188844 h 2854754"/>
              <a:gd name="connsiteX2" fmla="*/ 1073795 w 4711968"/>
              <a:gd name="connsiteY2" fmla="*/ 1756 h 2854754"/>
              <a:gd name="connsiteX3" fmla="*/ 1732073 w 4711968"/>
              <a:gd name="connsiteY3" fmla="*/ 908715 h 2854754"/>
              <a:gd name="connsiteX4" fmla="*/ 2855745 w 4711968"/>
              <a:gd name="connsiteY4" fmla="*/ 326481 h 2854754"/>
              <a:gd name="connsiteX5" fmla="*/ 3626853 w 4711968"/>
              <a:gd name="connsiteY5" fmla="*/ 1086227 h 2854754"/>
              <a:gd name="connsiteX6" fmla="*/ 4535498 w 4711968"/>
              <a:gd name="connsiteY6" fmla="*/ 882771 h 2854754"/>
              <a:gd name="connsiteX7" fmla="*/ 4534681 w 4711968"/>
              <a:gd name="connsiteY7" fmla="*/ 2234342 h 2854754"/>
              <a:gd name="connsiteX8" fmla="*/ 3568605 w 4711968"/>
              <a:gd name="connsiteY8" fmla="*/ 2843935 h 2854754"/>
              <a:gd name="connsiteX9" fmla="*/ 807796 w 4711968"/>
              <a:gd name="connsiteY9" fmla="*/ 2273201 h 2854754"/>
              <a:gd name="connsiteX0" fmla="*/ 807796 w 4711968"/>
              <a:gd name="connsiteY0" fmla="*/ 2272460 h 2854013"/>
              <a:gd name="connsiteX1" fmla="*/ 4936 w 4711968"/>
              <a:gd name="connsiteY1" fmla="*/ 1188103 h 2854013"/>
              <a:gd name="connsiteX2" fmla="*/ 1073795 w 4711968"/>
              <a:gd name="connsiteY2" fmla="*/ 1015 h 2854013"/>
              <a:gd name="connsiteX3" fmla="*/ 1636121 w 4711968"/>
              <a:gd name="connsiteY3" fmla="*/ 970085 h 2854013"/>
              <a:gd name="connsiteX4" fmla="*/ 2855745 w 4711968"/>
              <a:gd name="connsiteY4" fmla="*/ 325740 h 2854013"/>
              <a:gd name="connsiteX5" fmla="*/ 3626853 w 4711968"/>
              <a:gd name="connsiteY5" fmla="*/ 1085486 h 2854013"/>
              <a:gd name="connsiteX6" fmla="*/ 4535498 w 4711968"/>
              <a:gd name="connsiteY6" fmla="*/ 882030 h 2854013"/>
              <a:gd name="connsiteX7" fmla="*/ 4534681 w 4711968"/>
              <a:gd name="connsiteY7" fmla="*/ 2233601 h 2854013"/>
              <a:gd name="connsiteX8" fmla="*/ 3568605 w 4711968"/>
              <a:gd name="connsiteY8" fmla="*/ 2843194 h 2854013"/>
              <a:gd name="connsiteX9" fmla="*/ 807796 w 4711968"/>
              <a:gd name="connsiteY9" fmla="*/ 2272460 h 2854013"/>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626853 w 4711968"/>
              <a:gd name="connsiteY5" fmla="*/ 1084943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17 h 2853470"/>
              <a:gd name="connsiteX1" fmla="*/ 4936 w 4711968"/>
              <a:gd name="connsiteY1" fmla="*/ 1187560 h 2853470"/>
              <a:gd name="connsiteX2" fmla="*/ 1073795 w 4711968"/>
              <a:gd name="connsiteY2" fmla="*/ 472 h 2853470"/>
              <a:gd name="connsiteX3" fmla="*/ 1622020 w 4711968"/>
              <a:gd name="connsiteY3" fmla="*/ 1035401 h 2853470"/>
              <a:gd name="connsiteX4" fmla="*/ 2855745 w 4711968"/>
              <a:gd name="connsiteY4" fmla="*/ 325197 h 2853470"/>
              <a:gd name="connsiteX5" fmla="*/ 3855021 w 4711968"/>
              <a:gd name="connsiteY5" fmla="*/ 1209561 h 2853470"/>
              <a:gd name="connsiteX6" fmla="*/ 4535498 w 4711968"/>
              <a:gd name="connsiteY6" fmla="*/ 881487 h 2853470"/>
              <a:gd name="connsiteX7" fmla="*/ 4534681 w 4711968"/>
              <a:gd name="connsiteY7" fmla="*/ 2233058 h 2853470"/>
              <a:gd name="connsiteX8" fmla="*/ 3568605 w 4711968"/>
              <a:gd name="connsiteY8" fmla="*/ 2842651 h 2853470"/>
              <a:gd name="connsiteX9" fmla="*/ 807796 w 4711968"/>
              <a:gd name="connsiteY9" fmla="*/ 2271917 h 2853470"/>
              <a:gd name="connsiteX0" fmla="*/ 807796 w 4711968"/>
              <a:gd name="connsiteY0" fmla="*/ 2271947 h 2853500"/>
              <a:gd name="connsiteX1" fmla="*/ 4936 w 4711968"/>
              <a:gd name="connsiteY1" fmla="*/ 1187590 h 2853500"/>
              <a:gd name="connsiteX2" fmla="*/ 1073795 w 4711968"/>
              <a:gd name="connsiteY2" fmla="*/ 502 h 2853500"/>
              <a:gd name="connsiteX3" fmla="*/ 1622020 w 4711968"/>
              <a:gd name="connsiteY3" fmla="*/ 1035431 h 2853500"/>
              <a:gd name="connsiteX4" fmla="*/ 3077842 w 4711968"/>
              <a:gd name="connsiteY4" fmla="*/ 703397 h 2853500"/>
              <a:gd name="connsiteX5" fmla="*/ 3855021 w 4711968"/>
              <a:gd name="connsiteY5" fmla="*/ 1209591 h 2853500"/>
              <a:gd name="connsiteX6" fmla="*/ 4535498 w 4711968"/>
              <a:gd name="connsiteY6" fmla="*/ 881517 h 2853500"/>
              <a:gd name="connsiteX7" fmla="*/ 4534681 w 4711968"/>
              <a:gd name="connsiteY7" fmla="*/ 2233088 h 2853500"/>
              <a:gd name="connsiteX8" fmla="*/ 3568605 w 4711968"/>
              <a:gd name="connsiteY8" fmla="*/ 2842681 h 2853500"/>
              <a:gd name="connsiteX9" fmla="*/ 807796 w 4711968"/>
              <a:gd name="connsiteY9" fmla="*/ 2271947 h 2853500"/>
              <a:gd name="connsiteX0" fmla="*/ 807796 w 4836689"/>
              <a:gd name="connsiteY0" fmla="*/ 2271947 h 2853500"/>
              <a:gd name="connsiteX1" fmla="*/ 4936 w 4836689"/>
              <a:gd name="connsiteY1" fmla="*/ 1187590 h 2853500"/>
              <a:gd name="connsiteX2" fmla="*/ 1073795 w 4836689"/>
              <a:gd name="connsiteY2" fmla="*/ 502 h 2853500"/>
              <a:gd name="connsiteX3" fmla="*/ 1622020 w 4836689"/>
              <a:gd name="connsiteY3" fmla="*/ 1035431 h 2853500"/>
              <a:gd name="connsiteX4" fmla="*/ 3077842 w 4836689"/>
              <a:gd name="connsiteY4" fmla="*/ 703397 h 2853500"/>
              <a:gd name="connsiteX5" fmla="*/ 3855021 w 4836689"/>
              <a:gd name="connsiteY5" fmla="*/ 1209591 h 2853500"/>
              <a:gd name="connsiteX6" fmla="*/ 4535498 w 4836689"/>
              <a:gd name="connsiteY6" fmla="*/ 881517 h 2853500"/>
              <a:gd name="connsiteX7" fmla="*/ 4755318 w 4836689"/>
              <a:gd name="connsiteY7" fmla="*/ 2328543 h 2853500"/>
              <a:gd name="connsiteX8" fmla="*/ 3568605 w 4836689"/>
              <a:gd name="connsiteY8" fmla="*/ 2842681 h 2853500"/>
              <a:gd name="connsiteX9" fmla="*/ 807796 w 4836689"/>
              <a:gd name="connsiteY9" fmla="*/ 2271947 h 2853500"/>
              <a:gd name="connsiteX0" fmla="*/ 807796 w 4956019"/>
              <a:gd name="connsiteY0" fmla="*/ 2271947 h 2853500"/>
              <a:gd name="connsiteX1" fmla="*/ 4936 w 4956019"/>
              <a:gd name="connsiteY1" fmla="*/ 1187590 h 2853500"/>
              <a:gd name="connsiteX2" fmla="*/ 1073795 w 4956019"/>
              <a:gd name="connsiteY2" fmla="*/ 502 h 2853500"/>
              <a:gd name="connsiteX3" fmla="*/ 1622020 w 4956019"/>
              <a:gd name="connsiteY3" fmla="*/ 1035431 h 2853500"/>
              <a:gd name="connsiteX4" fmla="*/ 3077842 w 4956019"/>
              <a:gd name="connsiteY4" fmla="*/ 703397 h 2853500"/>
              <a:gd name="connsiteX5" fmla="*/ 3855021 w 4956019"/>
              <a:gd name="connsiteY5" fmla="*/ 1209591 h 2853500"/>
              <a:gd name="connsiteX6" fmla="*/ 4774051 w 4956019"/>
              <a:gd name="connsiteY6" fmla="*/ 1214995 h 2853500"/>
              <a:gd name="connsiteX7" fmla="*/ 4755318 w 4956019"/>
              <a:gd name="connsiteY7" fmla="*/ 2328543 h 2853500"/>
              <a:gd name="connsiteX8" fmla="*/ 3568605 w 4956019"/>
              <a:gd name="connsiteY8" fmla="*/ 2842681 h 2853500"/>
              <a:gd name="connsiteX9" fmla="*/ 807796 w 4956019"/>
              <a:gd name="connsiteY9" fmla="*/ 2271947 h 2853500"/>
              <a:gd name="connsiteX0" fmla="*/ 807796 w 5296077"/>
              <a:gd name="connsiteY0" fmla="*/ 2271947 h 2853500"/>
              <a:gd name="connsiteX1" fmla="*/ 4936 w 5296077"/>
              <a:gd name="connsiteY1" fmla="*/ 1187590 h 2853500"/>
              <a:gd name="connsiteX2" fmla="*/ 1073795 w 5296077"/>
              <a:gd name="connsiteY2" fmla="*/ 502 h 2853500"/>
              <a:gd name="connsiteX3" fmla="*/ 1622020 w 5296077"/>
              <a:gd name="connsiteY3" fmla="*/ 1035431 h 2853500"/>
              <a:gd name="connsiteX4" fmla="*/ 3077842 w 5296077"/>
              <a:gd name="connsiteY4" fmla="*/ 703397 h 2853500"/>
              <a:gd name="connsiteX5" fmla="*/ 3855021 w 5296077"/>
              <a:gd name="connsiteY5" fmla="*/ 1209591 h 2853500"/>
              <a:gd name="connsiteX6" fmla="*/ 4774051 w 5296077"/>
              <a:gd name="connsiteY6" fmla="*/ 1214995 h 2853500"/>
              <a:gd name="connsiteX7" fmla="*/ 5238397 w 5296077"/>
              <a:gd name="connsiteY7" fmla="*/ 2163347 h 2853500"/>
              <a:gd name="connsiteX8" fmla="*/ 3568605 w 5296077"/>
              <a:gd name="connsiteY8" fmla="*/ 2842681 h 2853500"/>
              <a:gd name="connsiteX9" fmla="*/ 807796 w 5296077"/>
              <a:gd name="connsiteY9" fmla="*/ 2271947 h 2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6077" h="2853500">
                <a:moveTo>
                  <a:pt x="807796" y="2271947"/>
                </a:moveTo>
                <a:cubicBezTo>
                  <a:pt x="213851" y="1996099"/>
                  <a:pt x="-39397" y="1566164"/>
                  <a:pt x="4936" y="1187590"/>
                </a:cubicBezTo>
                <a:cubicBezTo>
                  <a:pt x="49269" y="809016"/>
                  <a:pt x="804281" y="25862"/>
                  <a:pt x="1073795" y="502"/>
                </a:cubicBezTo>
                <a:cubicBezTo>
                  <a:pt x="1343309" y="-24858"/>
                  <a:pt x="1288012" y="918282"/>
                  <a:pt x="1622020" y="1035431"/>
                </a:cubicBezTo>
                <a:cubicBezTo>
                  <a:pt x="1956028" y="1152580"/>
                  <a:pt x="2705675" y="674370"/>
                  <a:pt x="3077842" y="703397"/>
                </a:cubicBezTo>
                <a:cubicBezTo>
                  <a:pt x="3450009" y="732424"/>
                  <a:pt x="3572320" y="1124325"/>
                  <a:pt x="3855021" y="1209591"/>
                </a:cubicBezTo>
                <a:cubicBezTo>
                  <a:pt x="4137722" y="1294857"/>
                  <a:pt x="4473803" y="1129510"/>
                  <a:pt x="4774051" y="1214995"/>
                </a:cubicBezTo>
                <a:cubicBezTo>
                  <a:pt x="5074299" y="1300480"/>
                  <a:pt x="5439305" y="1892066"/>
                  <a:pt x="5238397" y="2163347"/>
                </a:cubicBezTo>
                <a:cubicBezTo>
                  <a:pt x="5037489" y="2434628"/>
                  <a:pt x="4562380" y="2763306"/>
                  <a:pt x="3568605" y="2842681"/>
                </a:cubicBezTo>
                <a:cubicBezTo>
                  <a:pt x="2574830" y="2922056"/>
                  <a:pt x="1401741" y="2547795"/>
                  <a:pt x="807796" y="2271947"/>
                </a:cubicBezTo>
                <a:close/>
              </a:path>
            </a:pathLst>
          </a:custGeom>
          <a:solidFill>
            <a:srgbClr val="250167">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27784B-3BBE-6892-306D-00DA5A1C6C38}"/>
              </a:ext>
            </a:extLst>
          </p:cNvPr>
          <p:cNvSpPr/>
          <p:nvPr userDrawn="1"/>
        </p:nvSpPr>
        <p:spPr>
          <a:xfrm rot="6014054" flipH="1">
            <a:off x="-1535195" y="3586949"/>
            <a:ext cx="4077397" cy="4667460"/>
          </a:xfrm>
          <a:custGeom>
            <a:avLst/>
            <a:gdLst>
              <a:gd name="connsiteX0" fmla="*/ 757034 w 5546566"/>
              <a:gd name="connsiteY0" fmla="*/ 361794 h 4082756"/>
              <a:gd name="connsiteX1" fmla="*/ 1861934 w 5546566"/>
              <a:gd name="connsiteY1" fmla="*/ 209394 h 4082756"/>
              <a:gd name="connsiteX2" fmla="*/ 2519159 w 5546566"/>
              <a:gd name="connsiteY2" fmla="*/ 1304769 h 4082756"/>
              <a:gd name="connsiteX3" fmla="*/ 3662159 w 5546566"/>
              <a:gd name="connsiteY3" fmla="*/ 1580994 h 4082756"/>
              <a:gd name="connsiteX4" fmla="*/ 3890759 w 5546566"/>
              <a:gd name="connsiteY4" fmla="*/ 2647794 h 4082756"/>
              <a:gd name="connsiteX5" fmla="*/ 4852784 w 5546566"/>
              <a:gd name="connsiteY5" fmla="*/ 3343119 h 4082756"/>
              <a:gd name="connsiteX6" fmla="*/ 5252834 w 5546566"/>
              <a:gd name="connsiteY6" fmla="*/ 3828894 h 4082756"/>
              <a:gd name="connsiteX7" fmla="*/ 280784 w 5546566"/>
              <a:gd name="connsiteY7" fmla="*/ 3800319 h 4082756"/>
              <a:gd name="connsiteX8" fmla="*/ 757034 w 5546566"/>
              <a:gd name="connsiteY8" fmla="*/ 361794 h 4082756"/>
              <a:gd name="connsiteX0" fmla="*/ 757034 w 5516929"/>
              <a:gd name="connsiteY0" fmla="*/ 361794 h 4082756"/>
              <a:gd name="connsiteX1" fmla="*/ 1861934 w 5516929"/>
              <a:gd name="connsiteY1" fmla="*/ 209394 h 4082756"/>
              <a:gd name="connsiteX2" fmla="*/ 2519159 w 5516929"/>
              <a:gd name="connsiteY2" fmla="*/ 1304769 h 4082756"/>
              <a:gd name="connsiteX3" fmla="*/ 3662159 w 5516929"/>
              <a:gd name="connsiteY3" fmla="*/ 1580994 h 4082756"/>
              <a:gd name="connsiteX4" fmla="*/ 3890759 w 5516929"/>
              <a:gd name="connsiteY4" fmla="*/ 2647794 h 4082756"/>
              <a:gd name="connsiteX5" fmla="*/ 4681334 w 5516929"/>
              <a:gd name="connsiteY5" fmla="*/ 3343119 h 4082756"/>
              <a:gd name="connsiteX6" fmla="*/ 5252834 w 5516929"/>
              <a:gd name="connsiteY6" fmla="*/ 3828894 h 4082756"/>
              <a:gd name="connsiteX7" fmla="*/ 280784 w 5516929"/>
              <a:gd name="connsiteY7" fmla="*/ 3800319 h 4082756"/>
              <a:gd name="connsiteX8" fmla="*/ 757034 w 5516929"/>
              <a:gd name="connsiteY8" fmla="*/ 361794 h 4082756"/>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681334 w 5770181"/>
              <a:gd name="connsiteY5" fmla="*/ 33431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57034 w 5770181"/>
              <a:gd name="connsiteY0" fmla="*/ 361794 h 4073182"/>
              <a:gd name="connsiteX1" fmla="*/ 1861934 w 5770181"/>
              <a:gd name="connsiteY1" fmla="*/ 209394 h 4073182"/>
              <a:gd name="connsiteX2" fmla="*/ 2519159 w 5770181"/>
              <a:gd name="connsiteY2" fmla="*/ 1304769 h 4073182"/>
              <a:gd name="connsiteX3" fmla="*/ 3662159 w 5770181"/>
              <a:gd name="connsiteY3" fmla="*/ 1580994 h 4073182"/>
              <a:gd name="connsiteX4" fmla="*/ 3890759 w 5770181"/>
              <a:gd name="connsiteY4" fmla="*/ 2647794 h 4073182"/>
              <a:gd name="connsiteX5" fmla="*/ 4509884 w 5770181"/>
              <a:gd name="connsiteY5" fmla="*/ 3190719 h 4073182"/>
              <a:gd name="connsiteX6" fmla="*/ 5605260 w 5770181"/>
              <a:gd name="connsiteY6" fmla="*/ 3181194 h 4073182"/>
              <a:gd name="connsiteX7" fmla="*/ 5252834 w 5770181"/>
              <a:gd name="connsiteY7" fmla="*/ 3828894 h 4073182"/>
              <a:gd name="connsiteX8" fmla="*/ 280784 w 5770181"/>
              <a:gd name="connsiteY8" fmla="*/ 3800319 h 4073182"/>
              <a:gd name="connsiteX9" fmla="*/ 757034 w 5770181"/>
              <a:gd name="connsiteY9" fmla="*/ 361794 h 4073182"/>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543552 w 6114235"/>
              <a:gd name="connsiteY5" fmla="*/ 3190719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114235"/>
              <a:gd name="connsiteY0" fmla="*/ 361794 h 4141290"/>
              <a:gd name="connsiteX1" fmla="*/ 1895602 w 6114235"/>
              <a:gd name="connsiteY1" fmla="*/ 209394 h 4141290"/>
              <a:gd name="connsiteX2" fmla="*/ 2552827 w 6114235"/>
              <a:gd name="connsiteY2" fmla="*/ 1304769 h 4141290"/>
              <a:gd name="connsiteX3" fmla="*/ 3695827 w 6114235"/>
              <a:gd name="connsiteY3" fmla="*/ 1580994 h 4141290"/>
              <a:gd name="connsiteX4" fmla="*/ 3924427 w 6114235"/>
              <a:gd name="connsiteY4" fmla="*/ 2647794 h 4141290"/>
              <a:gd name="connsiteX5" fmla="*/ 4886452 w 6114235"/>
              <a:gd name="connsiteY5" fmla="*/ 3085944 h 4141290"/>
              <a:gd name="connsiteX6" fmla="*/ 5638928 w 6114235"/>
              <a:gd name="connsiteY6" fmla="*/ 3181194 h 4141290"/>
              <a:gd name="connsiteX7" fmla="*/ 5762752 w 6114235"/>
              <a:gd name="connsiteY7" fmla="*/ 3990819 h 4141290"/>
              <a:gd name="connsiteX8" fmla="*/ 314452 w 6114235"/>
              <a:gd name="connsiteY8" fmla="*/ 3800319 h 4141290"/>
              <a:gd name="connsiteX9" fmla="*/ 790702 w 6114235"/>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220884"/>
              <a:gd name="connsiteY0" fmla="*/ 361794 h 4141290"/>
              <a:gd name="connsiteX1" fmla="*/ 1895602 w 6220884"/>
              <a:gd name="connsiteY1" fmla="*/ 209394 h 4141290"/>
              <a:gd name="connsiteX2" fmla="*/ 2552827 w 6220884"/>
              <a:gd name="connsiteY2" fmla="*/ 1304769 h 4141290"/>
              <a:gd name="connsiteX3" fmla="*/ 3695827 w 6220884"/>
              <a:gd name="connsiteY3" fmla="*/ 1580994 h 4141290"/>
              <a:gd name="connsiteX4" fmla="*/ 3924427 w 6220884"/>
              <a:gd name="connsiteY4" fmla="*/ 2647794 h 4141290"/>
              <a:gd name="connsiteX5" fmla="*/ 4886452 w 6220884"/>
              <a:gd name="connsiteY5" fmla="*/ 3085944 h 4141290"/>
              <a:gd name="connsiteX6" fmla="*/ 5981828 w 6220884"/>
              <a:gd name="connsiteY6" fmla="*/ 3057369 h 4141290"/>
              <a:gd name="connsiteX7" fmla="*/ 5762752 w 6220884"/>
              <a:gd name="connsiteY7" fmla="*/ 3990819 h 4141290"/>
              <a:gd name="connsiteX8" fmla="*/ 314452 w 6220884"/>
              <a:gd name="connsiteY8" fmla="*/ 3800319 h 4141290"/>
              <a:gd name="connsiteX9" fmla="*/ 790702 w 6220884"/>
              <a:gd name="connsiteY9" fmla="*/ 361794 h 4141290"/>
              <a:gd name="connsiteX0" fmla="*/ 790702 w 6327747"/>
              <a:gd name="connsiteY0" fmla="*/ 361794 h 4141290"/>
              <a:gd name="connsiteX1" fmla="*/ 1895602 w 6327747"/>
              <a:gd name="connsiteY1" fmla="*/ 209394 h 4141290"/>
              <a:gd name="connsiteX2" fmla="*/ 2552827 w 6327747"/>
              <a:gd name="connsiteY2" fmla="*/ 1304769 h 4141290"/>
              <a:gd name="connsiteX3" fmla="*/ 3695827 w 6327747"/>
              <a:gd name="connsiteY3" fmla="*/ 1580994 h 4141290"/>
              <a:gd name="connsiteX4" fmla="*/ 3924427 w 6327747"/>
              <a:gd name="connsiteY4" fmla="*/ 2647794 h 4141290"/>
              <a:gd name="connsiteX5" fmla="*/ 4886452 w 6327747"/>
              <a:gd name="connsiteY5" fmla="*/ 3085944 h 4141290"/>
              <a:gd name="connsiteX6" fmla="*/ 5981828 w 6327747"/>
              <a:gd name="connsiteY6" fmla="*/ 3057369 h 4141290"/>
              <a:gd name="connsiteX7" fmla="*/ 5762752 w 6327747"/>
              <a:gd name="connsiteY7" fmla="*/ 3990819 h 4141290"/>
              <a:gd name="connsiteX8" fmla="*/ 314452 w 6327747"/>
              <a:gd name="connsiteY8" fmla="*/ 3800319 h 4141290"/>
              <a:gd name="connsiteX9" fmla="*/ 790702 w 6327747"/>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886452 w 6231224"/>
              <a:gd name="connsiteY5" fmla="*/ 3085944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695827 w 6231224"/>
              <a:gd name="connsiteY3" fmla="*/ 1580994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924427 w 6231224"/>
              <a:gd name="connsiteY4" fmla="*/ 2647794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790702 w 6231224"/>
              <a:gd name="connsiteY0" fmla="*/ 361794 h 4141290"/>
              <a:gd name="connsiteX1" fmla="*/ 1895602 w 6231224"/>
              <a:gd name="connsiteY1" fmla="*/ 209394 h 4141290"/>
              <a:gd name="connsiteX2" fmla="*/ 2552827 w 6231224"/>
              <a:gd name="connsiteY2" fmla="*/ 1304769 h 4141290"/>
              <a:gd name="connsiteX3" fmla="*/ 3559784 w 6231224"/>
              <a:gd name="connsiteY3" fmla="*/ 1798407 h 4141290"/>
              <a:gd name="connsiteX4" fmla="*/ 3621223 w 6231224"/>
              <a:gd name="connsiteY4" fmla="*/ 2718879 h 4141290"/>
              <a:gd name="connsiteX5" fmla="*/ 4580513 w 6231224"/>
              <a:gd name="connsiteY5" fmla="*/ 3011350 h 4141290"/>
              <a:gd name="connsiteX6" fmla="*/ 5764035 w 6231224"/>
              <a:gd name="connsiteY6" fmla="*/ 3995626 h 4141290"/>
              <a:gd name="connsiteX7" fmla="*/ 5762752 w 6231224"/>
              <a:gd name="connsiteY7" fmla="*/ 3990819 h 4141290"/>
              <a:gd name="connsiteX8" fmla="*/ 314452 w 6231224"/>
              <a:gd name="connsiteY8" fmla="*/ 3800319 h 4141290"/>
              <a:gd name="connsiteX9" fmla="*/ 790702 w 6231224"/>
              <a:gd name="connsiteY9" fmla="*/ 361794 h 4141290"/>
              <a:gd name="connsiteX0" fmla="*/ 682402 w 5740733"/>
              <a:gd name="connsiteY0" fmla="*/ 361794 h 4642757"/>
              <a:gd name="connsiteX1" fmla="*/ 1787302 w 5740733"/>
              <a:gd name="connsiteY1" fmla="*/ 209394 h 4642757"/>
              <a:gd name="connsiteX2" fmla="*/ 2444527 w 5740733"/>
              <a:gd name="connsiteY2" fmla="*/ 1304769 h 4642757"/>
              <a:gd name="connsiteX3" fmla="*/ 3451484 w 5740733"/>
              <a:gd name="connsiteY3" fmla="*/ 1798407 h 4642757"/>
              <a:gd name="connsiteX4" fmla="*/ 3512923 w 5740733"/>
              <a:gd name="connsiteY4" fmla="*/ 2718879 h 4642757"/>
              <a:gd name="connsiteX5" fmla="*/ 4472213 w 5740733"/>
              <a:gd name="connsiteY5" fmla="*/ 3011350 h 4642757"/>
              <a:gd name="connsiteX6" fmla="*/ 5655735 w 5740733"/>
              <a:gd name="connsiteY6" fmla="*/ 3995626 h 4642757"/>
              <a:gd name="connsiteX7" fmla="*/ 4143903 w 5740733"/>
              <a:gd name="connsiteY7" fmla="*/ 4637603 h 4642757"/>
              <a:gd name="connsiteX8" fmla="*/ 206152 w 5740733"/>
              <a:gd name="connsiteY8" fmla="*/ 3800319 h 4642757"/>
              <a:gd name="connsiteX9" fmla="*/ 682402 w 5740733"/>
              <a:gd name="connsiteY9" fmla="*/ 361794 h 4642757"/>
              <a:gd name="connsiteX0" fmla="*/ 682402 w 4618626"/>
              <a:gd name="connsiteY0" fmla="*/ 361794 h 4642757"/>
              <a:gd name="connsiteX1" fmla="*/ 1787302 w 4618626"/>
              <a:gd name="connsiteY1" fmla="*/ 209394 h 4642757"/>
              <a:gd name="connsiteX2" fmla="*/ 2444527 w 4618626"/>
              <a:gd name="connsiteY2" fmla="*/ 1304769 h 4642757"/>
              <a:gd name="connsiteX3" fmla="*/ 3451484 w 4618626"/>
              <a:gd name="connsiteY3" fmla="*/ 1798407 h 4642757"/>
              <a:gd name="connsiteX4" fmla="*/ 3512923 w 4618626"/>
              <a:gd name="connsiteY4" fmla="*/ 2718879 h 4642757"/>
              <a:gd name="connsiteX5" fmla="*/ 4472213 w 4618626"/>
              <a:gd name="connsiteY5" fmla="*/ 3011350 h 4642757"/>
              <a:gd name="connsiteX6" fmla="*/ 4161322 w 4618626"/>
              <a:gd name="connsiteY6" fmla="*/ 3909718 h 4642757"/>
              <a:gd name="connsiteX7" fmla="*/ 4143903 w 4618626"/>
              <a:gd name="connsiteY7" fmla="*/ 4637603 h 4642757"/>
              <a:gd name="connsiteX8" fmla="*/ 206152 w 4618626"/>
              <a:gd name="connsiteY8" fmla="*/ 3800319 h 4642757"/>
              <a:gd name="connsiteX9" fmla="*/ 682402 w 4618626"/>
              <a:gd name="connsiteY9" fmla="*/ 361794 h 4642757"/>
              <a:gd name="connsiteX0" fmla="*/ 503713 w 4303341"/>
              <a:gd name="connsiteY0" fmla="*/ 361794 h 4639333"/>
              <a:gd name="connsiteX1" fmla="*/ 1608613 w 4303341"/>
              <a:gd name="connsiteY1" fmla="*/ 209394 h 4639333"/>
              <a:gd name="connsiteX2" fmla="*/ 2265838 w 4303341"/>
              <a:gd name="connsiteY2" fmla="*/ 1304769 h 4639333"/>
              <a:gd name="connsiteX3" fmla="*/ 3272795 w 4303341"/>
              <a:gd name="connsiteY3" fmla="*/ 1798407 h 4639333"/>
              <a:gd name="connsiteX4" fmla="*/ 3334234 w 4303341"/>
              <a:gd name="connsiteY4" fmla="*/ 2718879 h 4639333"/>
              <a:gd name="connsiteX5" fmla="*/ 4293524 w 4303341"/>
              <a:gd name="connsiteY5" fmla="*/ 3011350 h 4639333"/>
              <a:gd name="connsiteX6" fmla="*/ 3982633 w 4303341"/>
              <a:gd name="connsiteY6" fmla="*/ 3909718 h 4639333"/>
              <a:gd name="connsiteX7" fmla="*/ 1265404 w 4303341"/>
              <a:gd name="connsiteY7" fmla="*/ 4634114 h 4639333"/>
              <a:gd name="connsiteX8" fmla="*/ 27463 w 4303341"/>
              <a:gd name="connsiteY8" fmla="*/ 3800319 h 4639333"/>
              <a:gd name="connsiteX9" fmla="*/ 503713 w 4303341"/>
              <a:gd name="connsiteY9" fmla="*/ 361794 h 4639333"/>
              <a:gd name="connsiteX0" fmla="*/ 503713 w 4358391"/>
              <a:gd name="connsiteY0" fmla="*/ 361794 h 4667460"/>
              <a:gd name="connsiteX1" fmla="*/ 1608613 w 4358391"/>
              <a:gd name="connsiteY1" fmla="*/ 209394 h 4667460"/>
              <a:gd name="connsiteX2" fmla="*/ 2265838 w 4358391"/>
              <a:gd name="connsiteY2" fmla="*/ 1304769 h 4667460"/>
              <a:gd name="connsiteX3" fmla="*/ 3272795 w 4358391"/>
              <a:gd name="connsiteY3" fmla="*/ 1798407 h 4667460"/>
              <a:gd name="connsiteX4" fmla="*/ 3334234 w 4358391"/>
              <a:gd name="connsiteY4" fmla="*/ 2718879 h 4667460"/>
              <a:gd name="connsiteX5" fmla="*/ 4293524 w 4358391"/>
              <a:gd name="connsiteY5" fmla="*/ 3011350 h 4667460"/>
              <a:gd name="connsiteX6" fmla="*/ 1265404 w 4358391"/>
              <a:gd name="connsiteY6" fmla="*/ 4634114 h 4667460"/>
              <a:gd name="connsiteX7" fmla="*/ 27463 w 4358391"/>
              <a:gd name="connsiteY7" fmla="*/ 3800319 h 4667460"/>
              <a:gd name="connsiteX8" fmla="*/ 503713 w 4358391"/>
              <a:gd name="connsiteY8" fmla="*/ 361794 h 4667460"/>
              <a:gd name="connsiteX0" fmla="*/ 503713 w 4142701"/>
              <a:gd name="connsiteY0" fmla="*/ 361794 h 4667460"/>
              <a:gd name="connsiteX1" fmla="*/ 1608613 w 4142701"/>
              <a:gd name="connsiteY1" fmla="*/ 209394 h 4667460"/>
              <a:gd name="connsiteX2" fmla="*/ 2265838 w 4142701"/>
              <a:gd name="connsiteY2" fmla="*/ 1304769 h 4667460"/>
              <a:gd name="connsiteX3" fmla="*/ 3272795 w 4142701"/>
              <a:gd name="connsiteY3" fmla="*/ 1798407 h 4667460"/>
              <a:gd name="connsiteX4" fmla="*/ 3334234 w 4142701"/>
              <a:gd name="connsiteY4" fmla="*/ 2718879 h 4667460"/>
              <a:gd name="connsiteX5" fmla="*/ 4067525 w 4142701"/>
              <a:gd name="connsiteY5" fmla="*/ 3512571 h 4667460"/>
              <a:gd name="connsiteX6" fmla="*/ 1265404 w 4142701"/>
              <a:gd name="connsiteY6" fmla="*/ 4634114 h 4667460"/>
              <a:gd name="connsiteX7" fmla="*/ 27463 w 4142701"/>
              <a:gd name="connsiteY7" fmla="*/ 3800319 h 4667460"/>
              <a:gd name="connsiteX8" fmla="*/ 503713 w 4142701"/>
              <a:gd name="connsiteY8" fmla="*/ 361794 h 4667460"/>
              <a:gd name="connsiteX0" fmla="*/ 503713 w 4077557"/>
              <a:gd name="connsiteY0" fmla="*/ 361794 h 4667460"/>
              <a:gd name="connsiteX1" fmla="*/ 1608613 w 4077557"/>
              <a:gd name="connsiteY1" fmla="*/ 209394 h 4667460"/>
              <a:gd name="connsiteX2" fmla="*/ 2265838 w 4077557"/>
              <a:gd name="connsiteY2" fmla="*/ 1304769 h 4667460"/>
              <a:gd name="connsiteX3" fmla="*/ 3272795 w 4077557"/>
              <a:gd name="connsiteY3" fmla="*/ 1798407 h 4667460"/>
              <a:gd name="connsiteX4" fmla="*/ 3334234 w 4077557"/>
              <a:gd name="connsiteY4" fmla="*/ 2718879 h 4667460"/>
              <a:gd name="connsiteX5" fmla="*/ 4067525 w 4077557"/>
              <a:gd name="connsiteY5" fmla="*/ 3512571 h 4667460"/>
              <a:gd name="connsiteX6" fmla="*/ 1265404 w 4077557"/>
              <a:gd name="connsiteY6" fmla="*/ 4634114 h 4667460"/>
              <a:gd name="connsiteX7" fmla="*/ 27463 w 4077557"/>
              <a:gd name="connsiteY7" fmla="*/ 3800319 h 4667460"/>
              <a:gd name="connsiteX8" fmla="*/ 503713 w 4077557"/>
              <a:gd name="connsiteY8" fmla="*/ 361794 h 4667460"/>
              <a:gd name="connsiteX0" fmla="*/ 503713 w 4077397"/>
              <a:gd name="connsiteY0" fmla="*/ 361794 h 4667460"/>
              <a:gd name="connsiteX1" fmla="*/ 1608613 w 4077397"/>
              <a:gd name="connsiteY1" fmla="*/ 209394 h 4667460"/>
              <a:gd name="connsiteX2" fmla="*/ 2265838 w 4077397"/>
              <a:gd name="connsiteY2" fmla="*/ 1304769 h 4667460"/>
              <a:gd name="connsiteX3" fmla="*/ 3272795 w 4077397"/>
              <a:gd name="connsiteY3" fmla="*/ 1798407 h 4667460"/>
              <a:gd name="connsiteX4" fmla="*/ 3334234 w 4077397"/>
              <a:gd name="connsiteY4" fmla="*/ 2718879 h 4667460"/>
              <a:gd name="connsiteX5" fmla="*/ 4067525 w 4077397"/>
              <a:gd name="connsiteY5" fmla="*/ 3512571 h 4667460"/>
              <a:gd name="connsiteX6" fmla="*/ 1265404 w 4077397"/>
              <a:gd name="connsiteY6" fmla="*/ 4634114 h 4667460"/>
              <a:gd name="connsiteX7" fmla="*/ 27463 w 4077397"/>
              <a:gd name="connsiteY7" fmla="*/ 3800319 h 4667460"/>
              <a:gd name="connsiteX8" fmla="*/ 503713 w 4077397"/>
              <a:gd name="connsiteY8" fmla="*/ 361794 h 46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7397" h="4667460">
                <a:moveTo>
                  <a:pt x="503713" y="361794"/>
                </a:moveTo>
                <a:cubicBezTo>
                  <a:pt x="767238" y="-236693"/>
                  <a:pt x="1314926" y="52232"/>
                  <a:pt x="1608613" y="209394"/>
                </a:cubicBezTo>
                <a:cubicBezTo>
                  <a:pt x="1902300" y="366556"/>
                  <a:pt x="1988474" y="1039934"/>
                  <a:pt x="2265838" y="1304769"/>
                </a:cubicBezTo>
                <a:cubicBezTo>
                  <a:pt x="2543202" y="1569604"/>
                  <a:pt x="3094729" y="1562722"/>
                  <a:pt x="3272795" y="1798407"/>
                </a:cubicBezTo>
                <a:cubicBezTo>
                  <a:pt x="3450861" y="2034092"/>
                  <a:pt x="3214669" y="2522623"/>
                  <a:pt x="3334234" y="2718879"/>
                </a:cubicBezTo>
                <a:cubicBezTo>
                  <a:pt x="3453799" y="2915135"/>
                  <a:pt x="4169270" y="2984938"/>
                  <a:pt x="4067525" y="3512571"/>
                </a:cubicBezTo>
                <a:cubicBezTo>
                  <a:pt x="3965780" y="4040204"/>
                  <a:pt x="1976414" y="4502619"/>
                  <a:pt x="1265404" y="4634114"/>
                </a:cubicBezTo>
                <a:cubicBezTo>
                  <a:pt x="554394" y="4765609"/>
                  <a:pt x="154411" y="4512372"/>
                  <a:pt x="27463" y="3800319"/>
                </a:cubicBezTo>
                <a:cubicBezTo>
                  <a:pt x="-99485" y="3088266"/>
                  <a:pt x="240188" y="960281"/>
                  <a:pt x="503713" y="361794"/>
                </a:cubicBezTo>
                <a:close/>
              </a:path>
            </a:pathLst>
          </a:custGeom>
          <a:solidFill>
            <a:srgbClr val="3C1373">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18C1A800-CDC9-6810-3F64-F5BC79B52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0924" y="5172455"/>
            <a:ext cx="3501847" cy="3501847"/>
          </a:xfrm>
          <a:prstGeom prst="rect">
            <a:avLst/>
          </a:prstGeom>
        </p:spPr>
      </p:pic>
      <p:pic>
        <p:nvPicPr>
          <p:cNvPr id="3" name="Picture 2" descr="Icon&#10;&#10;Description automatically generated">
            <a:extLst>
              <a:ext uri="{FF2B5EF4-FFF2-40B4-BE49-F238E27FC236}">
                <a16:creationId xmlns:a16="http://schemas.microsoft.com/office/drawing/2014/main" id="{661E51B8-89AC-8E95-2916-5875DC2E3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599154">
            <a:off x="10805395" y="-190377"/>
            <a:ext cx="527846" cy="527846"/>
          </a:xfrm>
          <a:prstGeom prst="rect">
            <a:avLst/>
          </a:prstGeom>
        </p:spPr>
      </p:pic>
      <p:sp>
        <p:nvSpPr>
          <p:cNvPr id="14" name="Freeform: Shape 13">
            <a:extLst>
              <a:ext uri="{FF2B5EF4-FFF2-40B4-BE49-F238E27FC236}">
                <a16:creationId xmlns:a16="http://schemas.microsoft.com/office/drawing/2014/main" id="{77F51CF8-9DCD-9713-37D3-0D9C0F47FE67}"/>
              </a:ext>
            </a:extLst>
          </p:cNvPr>
          <p:cNvSpPr/>
          <p:nvPr userDrawn="1"/>
        </p:nvSpPr>
        <p:spPr>
          <a:xfrm>
            <a:off x="-73993" y="5157384"/>
            <a:ext cx="1771327" cy="963380"/>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BDA9080-09E1-8099-CF8A-73FF5309B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99647" y="-892353"/>
            <a:ext cx="1784705" cy="1784705"/>
          </a:xfrm>
          <a:prstGeom prst="rect">
            <a:avLst/>
          </a:prstGeom>
        </p:spPr>
      </p:pic>
      <p:sp>
        <p:nvSpPr>
          <p:cNvPr id="2" name="Freeform: Shape 1">
            <a:extLst>
              <a:ext uri="{FF2B5EF4-FFF2-40B4-BE49-F238E27FC236}">
                <a16:creationId xmlns:a16="http://schemas.microsoft.com/office/drawing/2014/main" id="{951EBF67-9CCC-811E-7ABE-F547622A493F}"/>
              </a:ext>
            </a:extLst>
          </p:cNvPr>
          <p:cNvSpPr/>
          <p:nvPr userDrawn="1"/>
        </p:nvSpPr>
        <p:spPr>
          <a:xfrm rot="10800000">
            <a:off x="11084558" y="288512"/>
            <a:ext cx="1164433" cy="519993"/>
          </a:xfrm>
          <a:custGeom>
            <a:avLst/>
            <a:gdLst>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482 h 1304354"/>
              <a:gd name="connsiteX1" fmla="*/ 812131 w 1673185"/>
              <a:gd name="connsiteY1" fmla="*/ 285870 h 1304354"/>
              <a:gd name="connsiteX2" fmla="*/ 1465274 w 1673185"/>
              <a:gd name="connsiteY2" fmla="*/ 1218931 h 1304354"/>
              <a:gd name="connsiteX3" fmla="*/ 1642555 w 1673185"/>
              <a:gd name="connsiteY3" fmla="*/ 1125625 h 1304354"/>
              <a:gd name="connsiteX4" fmla="*/ 914767 w 1673185"/>
              <a:gd name="connsiteY4" fmla="*/ 15282 h 1304354"/>
              <a:gd name="connsiteX5" fmla="*/ 367 w 1673185"/>
              <a:gd name="connsiteY5" fmla="*/ 472482 h 1304354"/>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73185"/>
              <a:gd name="connsiteY0" fmla="*/ 472121 h 1303993"/>
              <a:gd name="connsiteX1" fmla="*/ 812131 w 1673185"/>
              <a:gd name="connsiteY1" fmla="*/ 285509 h 1303993"/>
              <a:gd name="connsiteX2" fmla="*/ 1465274 w 1673185"/>
              <a:gd name="connsiteY2" fmla="*/ 1218570 h 1303993"/>
              <a:gd name="connsiteX3" fmla="*/ 1642555 w 1673185"/>
              <a:gd name="connsiteY3" fmla="*/ 1125264 h 1303993"/>
              <a:gd name="connsiteX4" fmla="*/ 914767 w 1673185"/>
              <a:gd name="connsiteY4" fmla="*/ 14921 h 1303993"/>
              <a:gd name="connsiteX5" fmla="*/ 367 w 1673185"/>
              <a:gd name="connsiteY5" fmla="*/ 472121 h 1303993"/>
              <a:gd name="connsiteX0" fmla="*/ 367 w 1642555"/>
              <a:gd name="connsiteY0" fmla="*/ 472121 h 1218570"/>
              <a:gd name="connsiteX1" fmla="*/ 812131 w 1642555"/>
              <a:gd name="connsiteY1" fmla="*/ 285509 h 1218570"/>
              <a:gd name="connsiteX2" fmla="*/ 1465274 w 1642555"/>
              <a:gd name="connsiteY2" fmla="*/ 1218570 h 1218570"/>
              <a:gd name="connsiteX3" fmla="*/ 1642555 w 1642555"/>
              <a:gd name="connsiteY3" fmla="*/ 1125264 h 1218570"/>
              <a:gd name="connsiteX4" fmla="*/ 914767 w 1642555"/>
              <a:gd name="connsiteY4" fmla="*/ 14921 h 1218570"/>
              <a:gd name="connsiteX5" fmla="*/ 367 w 1642555"/>
              <a:gd name="connsiteY5" fmla="*/ 472121 h 1218570"/>
              <a:gd name="connsiteX0" fmla="*/ 367 w 1671862"/>
              <a:gd name="connsiteY0" fmla="*/ 473267 h 1219716"/>
              <a:gd name="connsiteX1" fmla="*/ 812131 w 1671862"/>
              <a:gd name="connsiteY1" fmla="*/ 286655 h 1219716"/>
              <a:gd name="connsiteX2" fmla="*/ 1465274 w 1671862"/>
              <a:gd name="connsiteY2" fmla="*/ 1219716 h 1219716"/>
              <a:gd name="connsiteX3" fmla="*/ 1671862 w 1671862"/>
              <a:gd name="connsiteY3" fmla="*/ 1155718 h 1219716"/>
              <a:gd name="connsiteX4" fmla="*/ 914767 w 1671862"/>
              <a:gd name="connsiteY4" fmla="*/ 16067 h 1219716"/>
              <a:gd name="connsiteX5" fmla="*/ 367 w 1671862"/>
              <a:gd name="connsiteY5" fmla="*/ 473267 h 1219716"/>
              <a:gd name="connsiteX0" fmla="*/ 369 w 1671864"/>
              <a:gd name="connsiteY0" fmla="*/ 473267 h 1254886"/>
              <a:gd name="connsiteX1" fmla="*/ 812133 w 1671864"/>
              <a:gd name="connsiteY1" fmla="*/ 286655 h 1254886"/>
              <a:gd name="connsiteX2" fmla="*/ 1488722 w 1671864"/>
              <a:gd name="connsiteY2" fmla="*/ 1254886 h 1254886"/>
              <a:gd name="connsiteX3" fmla="*/ 1671864 w 1671864"/>
              <a:gd name="connsiteY3" fmla="*/ 1155718 h 1254886"/>
              <a:gd name="connsiteX4" fmla="*/ 914769 w 1671864"/>
              <a:gd name="connsiteY4" fmla="*/ 16067 h 1254886"/>
              <a:gd name="connsiteX5" fmla="*/ 369 w 1671864"/>
              <a:gd name="connsiteY5" fmla="*/ 473267 h 1254886"/>
              <a:gd name="connsiteX0" fmla="*/ 369 w 1671864"/>
              <a:gd name="connsiteY0" fmla="*/ 474919 h 1256538"/>
              <a:gd name="connsiteX1" fmla="*/ 812133 w 1671864"/>
              <a:gd name="connsiteY1" fmla="*/ 288307 h 1256538"/>
              <a:gd name="connsiteX2" fmla="*/ 1488722 w 1671864"/>
              <a:gd name="connsiteY2" fmla="*/ 1256538 h 1256538"/>
              <a:gd name="connsiteX3" fmla="*/ 1671864 w 1671864"/>
              <a:gd name="connsiteY3" fmla="*/ 1198401 h 1256538"/>
              <a:gd name="connsiteX4" fmla="*/ 914769 w 1671864"/>
              <a:gd name="connsiteY4" fmla="*/ 17719 h 1256538"/>
              <a:gd name="connsiteX5" fmla="*/ 369 w 1671864"/>
              <a:gd name="connsiteY5" fmla="*/ 474919 h 1256538"/>
              <a:gd name="connsiteX0" fmla="*/ 249 w 1671744"/>
              <a:gd name="connsiteY0" fmla="*/ 475855 h 1257474"/>
              <a:gd name="connsiteX1" fmla="*/ 829597 w 1671744"/>
              <a:gd name="connsiteY1" fmla="*/ 482674 h 1257474"/>
              <a:gd name="connsiteX2" fmla="*/ 1488602 w 1671744"/>
              <a:gd name="connsiteY2" fmla="*/ 1257474 h 1257474"/>
              <a:gd name="connsiteX3" fmla="*/ 1671744 w 1671744"/>
              <a:gd name="connsiteY3" fmla="*/ 1199337 h 1257474"/>
              <a:gd name="connsiteX4" fmla="*/ 914649 w 1671744"/>
              <a:gd name="connsiteY4" fmla="*/ 18655 h 1257474"/>
              <a:gd name="connsiteX5" fmla="*/ 249 w 1671744"/>
              <a:gd name="connsiteY5" fmla="*/ 475855 h 1257474"/>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85 w 1672080"/>
              <a:gd name="connsiteY0" fmla="*/ 112027 h 893646"/>
              <a:gd name="connsiteX1" fmla="*/ 829933 w 1672080"/>
              <a:gd name="connsiteY1" fmla="*/ 118846 h 893646"/>
              <a:gd name="connsiteX2" fmla="*/ 1488938 w 1672080"/>
              <a:gd name="connsiteY2" fmla="*/ 893646 h 893646"/>
              <a:gd name="connsiteX3" fmla="*/ 1672080 w 1672080"/>
              <a:gd name="connsiteY3" fmla="*/ 835509 h 893646"/>
              <a:gd name="connsiteX4" fmla="*/ 961877 w 1672080"/>
              <a:gd name="connsiteY4" fmla="*/ 41688 h 893646"/>
              <a:gd name="connsiteX5" fmla="*/ 585 w 1672080"/>
              <a:gd name="connsiteY5" fmla="*/ 112027 h 893646"/>
              <a:gd name="connsiteX0" fmla="*/ 557 w 1672052"/>
              <a:gd name="connsiteY0" fmla="*/ 112027 h 846753"/>
              <a:gd name="connsiteX1" fmla="*/ 829905 w 1672052"/>
              <a:gd name="connsiteY1" fmla="*/ 118846 h 846753"/>
              <a:gd name="connsiteX2" fmla="*/ 1295479 w 1672052"/>
              <a:gd name="connsiteY2" fmla="*/ 846753 h 846753"/>
              <a:gd name="connsiteX3" fmla="*/ 1672052 w 1672052"/>
              <a:gd name="connsiteY3" fmla="*/ 835509 h 846753"/>
              <a:gd name="connsiteX4" fmla="*/ 961849 w 1672052"/>
              <a:gd name="connsiteY4" fmla="*/ 41688 h 846753"/>
              <a:gd name="connsiteX5" fmla="*/ 557 w 1672052"/>
              <a:gd name="connsiteY5" fmla="*/ 112027 h 846753"/>
              <a:gd name="connsiteX0" fmla="*/ 557 w 1367252"/>
              <a:gd name="connsiteY0" fmla="*/ 110791 h 845517"/>
              <a:gd name="connsiteX1" fmla="*/ 829905 w 1367252"/>
              <a:gd name="connsiteY1" fmla="*/ 117610 h 845517"/>
              <a:gd name="connsiteX2" fmla="*/ 1295479 w 1367252"/>
              <a:gd name="connsiteY2" fmla="*/ 845517 h 845517"/>
              <a:gd name="connsiteX3" fmla="*/ 1367252 w 1367252"/>
              <a:gd name="connsiteY3" fmla="*/ 816689 h 845517"/>
              <a:gd name="connsiteX4" fmla="*/ 961849 w 1367252"/>
              <a:gd name="connsiteY4" fmla="*/ 40452 h 845517"/>
              <a:gd name="connsiteX5" fmla="*/ 557 w 1367252"/>
              <a:gd name="connsiteY5" fmla="*/ 110791 h 845517"/>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57 w 1490344"/>
              <a:gd name="connsiteY0" fmla="*/ 109558 h 844284"/>
              <a:gd name="connsiteX1" fmla="*/ 829905 w 1490344"/>
              <a:gd name="connsiteY1" fmla="*/ 116377 h 844284"/>
              <a:gd name="connsiteX2" fmla="*/ 1295479 w 1490344"/>
              <a:gd name="connsiteY2" fmla="*/ 844284 h 844284"/>
              <a:gd name="connsiteX3" fmla="*/ 1490344 w 1490344"/>
              <a:gd name="connsiteY3" fmla="*/ 797871 h 844284"/>
              <a:gd name="connsiteX4" fmla="*/ 961849 w 1490344"/>
              <a:gd name="connsiteY4" fmla="*/ 39219 h 844284"/>
              <a:gd name="connsiteX5" fmla="*/ 557 w 1490344"/>
              <a:gd name="connsiteY5" fmla="*/ 109558 h 844284"/>
              <a:gd name="connsiteX0" fmla="*/ 547 w 1490334"/>
              <a:gd name="connsiteY0" fmla="*/ 109558 h 1020131"/>
              <a:gd name="connsiteX1" fmla="*/ 829895 w 1490334"/>
              <a:gd name="connsiteY1" fmla="*/ 116377 h 1020131"/>
              <a:gd name="connsiteX2" fmla="*/ 1219269 w 1490334"/>
              <a:gd name="connsiteY2" fmla="*/ 1020131 h 1020131"/>
              <a:gd name="connsiteX3" fmla="*/ 1490334 w 1490334"/>
              <a:gd name="connsiteY3" fmla="*/ 797871 h 1020131"/>
              <a:gd name="connsiteX4" fmla="*/ 961839 w 1490334"/>
              <a:gd name="connsiteY4" fmla="*/ 39219 h 1020131"/>
              <a:gd name="connsiteX5" fmla="*/ 547 w 1490334"/>
              <a:gd name="connsiteY5" fmla="*/ 109558 h 1020131"/>
              <a:gd name="connsiteX0" fmla="*/ 547 w 1419996"/>
              <a:gd name="connsiteY0" fmla="*/ 123667 h 1034240"/>
              <a:gd name="connsiteX1" fmla="*/ 829895 w 1419996"/>
              <a:gd name="connsiteY1" fmla="*/ 130486 h 1034240"/>
              <a:gd name="connsiteX2" fmla="*/ 1219269 w 1419996"/>
              <a:gd name="connsiteY2" fmla="*/ 1034240 h 1034240"/>
              <a:gd name="connsiteX3" fmla="*/ 1419996 w 1419996"/>
              <a:gd name="connsiteY3" fmla="*/ 1011272 h 1034240"/>
              <a:gd name="connsiteX4" fmla="*/ 961839 w 1419996"/>
              <a:gd name="connsiteY4" fmla="*/ 53328 h 1034240"/>
              <a:gd name="connsiteX5" fmla="*/ 547 w 1419996"/>
              <a:gd name="connsiteY5" fmla="*/ 123667 h 1034240"/>
              <a:gd name="connsiteX0" fmla="*/ 547 w 1419996"/>
              <a:gd name="connsiteY0" fmla="*/ 123667 h 1092856"/>
              <a:gd name="connsiteX1" fmla="*/ 829895 w 1419996"/>
              <a:gd name="connsiteY1" fmla="*/ 130486 h 1092856"/>
              <a:gd name="connsiteX2" fmla="*/ 1225130 w 1419996"/>
              <a:gd name="connsiteY2" fmla="*/ 1092856 h 1092856"/>
              <a:gd name="connsiteX3" fmla="*/ 1419996 w 1419996"/>
              <a:gd name="connsiteY3" fmla="*/ 1011272 h 1092856"/>
              <a:gd name="connsiteX4" fmla="*/ 961839 w 1419996"/>
              <a:gd name="connsiteY4" fmla="*/ 53328 h 1092856"/>
              <a:gd name="connsiteX5" fmla="*/ 547 w 1419996"/>
              <a:gd name="connsiteY5" fmla="*/ 123667 h 1092856"/>
              <a:gd name="connsiteX0" fmla="*/ 101 w 1419550"/>
              <a:gd name="connsiteY0" fmla="*/ 103861 h 1073050"/>
              <a:gd name="connsiteX1" fmla="*/ 829449 w 1419550"/>
              <a:gd name="connsiteY1" fmla="*/ 110680 h 1073050"/>
              <a:gd name="connsiteX2" fmla="*/ 1224684 w 1419550"/>
              <a:gd name="connsiteY2" fmla="*/ 1073050 h 1073050"/>
              <a:gd name="connsiteX3" fmla="*/ 1419550 w 1419550"/>
              <a:gd name="connsiteY3" fmla="*/ 991466 h 1073050"/>
              <a:gd name="connsiteX4" fmla="*/ 885193 w 1419550"/>
              <a:gd name="connsiteY4" fmla="*/ 56969 h 1073050"/>
              <a:gd name="connsiteX5" fmla="*/ 101 w 1419550"/>
              <a:gd name="connsiteY5" fmla="*/ 103861 h 1073050"/>
              <a:gd name="connsiteX0" fmla="*/ 101 w 1724350"/>
              <a:gd name="connsiteY0" fmla="*/ 104713 h 1073902"/>
              <a:gd name="connsiteX1" fmla="*/ 829449 w 1724350"/>
              <a:gd name="connsiteY1" fmla="*/ 111532 h 1073902"/>
              <a:gd name="connsiteX2" fmla="*/ 1224684 w 1724350"/>
              <a:gd name="connsiteY2" fmla="*/ 1073902 h 1073902"/>
              <a:gd name="connsiteX3" fmla="*/ 1724350 w 1724350"/>
              <a:gd name="connsiteY3" fmla="*/ 1004041 h 1073902"/>
              <a:gd name="connsiteX4" fmla="*/ 885193 w 1724350"/>
              <a:gd name="connsiteY4" fmla="*/ 57821 h 1073902"/>
              <a:gd name="connsiteX5" fmla="*/ 101 w 1724350"/>
              <a:gd name="connsiteY5" fmla="*/ 104713 h 1073902"/>
              <a:gd name="connsiteX0" fmla="*/ 110 w 1724359"/>
              <a:gd name="connsiteY0" fmla="*/ 104713 h 1056318"/>
              <a:gd name="connsiteX1" fmla="*/ 829458 w 1724359"/>
              <a:gd name="connsiteY1" fmla="*/ 111532 h 1056318"/>
              <a:gd name="connsiteX2" fmla="*/ 1570524 w 1724359"/>
              <a:gd name="connsiteY2" fmla="*/ 1056318 h 1056318"/>
              <a:gd name="connsiteX3" fmla="*/ 1724359 w 1724359"/>
              <a:gd name="connsiteY3" fmla="*/ 1004041 h 1056318"/>
              <a:gd name="connsiteX4" fmla="*/ 885202 w 1724359"/>
              <a:gd name="connsiteY4" fmla="*/ 57821 h 1056318"/>
              <a:gd name="connsiteX5" fmla="*/ 110 w 1724359"/>
              <a:gd name="connsiteY5" fmla="*/ 104713 h 1056318"/>
              <a:gd name="connsiteX0" fmla="*/ 110 w 1695051"/>
              <a:gd name="connsiteY0" fmla="*/ 107273 h 1058878"/>
              <a:gd name="connsiteX1" fmla="*/ 829458 w 1695051"/>
              <a:gd name="connsiteY1" fmla="*/ 114092 h 1058878"/>
              <a:gd name="connsiteX2" fmla="*/ 1570524 w 1695051"/>
              <a:gd name="connsiteY2" fmla="*/ 1058878 h 1058878"/>
              <a:gd name="connsiteX3" fmla="*/ 1695051 w 1695051"/>
              <a:gd name="connsiteY3" fmla="*/ 1041770 h 1058878"/>
              <a:gd name="connsiteX4" fmla="*/ 885202 w 1695051"/>
              <a:gd name="connsiteY4" fmla="*/ 60381 h 1058878"/>
              <a:gd name="connsiteX5" fmla="*/ 110 w 1695051"/>
              <a:gd name="connsiteY5" fmla="*/ 107273 h 1058878"/>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110 w 1695051"/>
              <a:gd name="connsiteY0" fmla="*/ 106847 h 1058452"/>
              <a:gd name="connsiteX1" fmla="*/ 829458 w 1695051"/>
              <a:gd name="connsiteY1" fmla="*/ 113666 h 1058452"/>
              <a:gd name="connsiteX2" fmla="*/ 1570524 w 1695051"/>
              <a:gd name="connsiteY2" fmla="*/ 1058452 h 1058452"/>
              <a:gd name="connsiteX3" fmla="*/ 1695051 w 1695051"/>
              <a:gd name="connsiteY3" fmla="*/ 1035482 h 1058452"/>
              <a:gd name="connsiteX4" fmla="*/ 885202 w 1695051"/>
              <a:gd name="connsiteY4" fmla="*/ 59955 h 1058452"/>
              <a:gd name="connsiteX5" fmla="*/ 110 w 1695051"/>
              <a:gd name="connsiteY5" fmla="*/ 106847 h 1058452"/>
              <a:gd name="connsiteX0" fmla="*/ 620 w 1695561"/>
              <a:gd name="connsiteY0" fmla="*/ 108407 h 1060012"/>
              <a:gd name="connsiteX1" fmla="*/ 759629 w 1695561"/>
              <a:gd name="connsiteY1" fmla="*/ 167980 h 1060012"/>
              <a:gd name="connsiteX2" fmla="*/ 1571034 w 1695561"/>
              <a:gd name="connsiteY2" fmla="*/ 1060012 h 1060012"/>
              <a:gd name="connsiteX3" fmla="*/ 1695561 w 1695561"/>
              <a:gd name="connsiteY3" fmla="*/ 1037042 h 1060012"/>
              <a:gd name="connsiteX4" fmla="*/ 885712 w 1695561"/>
              <a:gd name="connsiteY4" fmla="*/ 61515 h 1060012"/>
              <a:gd name="connsiteX5" fmla="*/ 620 w 1695561"/>
              <a:gd name="connsiteY5" fmla="*/ 108407 h 1060012"/>
              <a:gd name="connsiteX0" fmla="*/ 566 w 1695507"/>
              <a:gd name="connsiteY0" fmla="*/ 62191 h 1013796"/>
              <a:gd name="connsiteX1" fmla="*/ 759575 w 1695507"/>
              <a:gd name="connsiteY1" fmla="*/ 121764 h 1013796"/>
              <a:gd name="connsiteX2" fmla="*/ 1570980 w 1695507"/>
              <a:gd name="connsiteY2" fmla="*/ 1013796 h 1013796"/>
              <a:gd name="connsiteX3" fmla="*/ 1695507 w 1695507"/>
              <a:gd name="connsiteY3" fmla="*/ 990826 h 1013796"/>
              <a:gd name="connsiteX4" fmla="*/ 879796 w 1695507"/>
              <a:gd name="connsiteY4" fmla="*/ 73915 h 1013796"/>
              <a:gd name="connsiteX5" fmla="*/ 566 w 1695507"/>
              <a:gd name="connsiteY5" fmla="*/ 62191 h 1013796"/>
              <a:gd name="connsiteX0" fmla="*/ 676 w 1695617"/>
              <a:gd name="connsiteY0" fmla="*/ 33350 h 984955"/>
              <a:gd name="connsiteX1" fmla="*/ 759685 w 1695617"/>
              <a:gd name="connsiteY1" fmla="*/ 92923 h 984955"/>
              <a:gd name="connsiteX2" fmla="*/ 1571090 w 1695617"/>
              <a:gd name="connsiteY2" fmla="*/ 984955 h 984955"/>
              <a:gd name="connsiteX3" fmla="*/ 1695617 w 1695617"/>
              <a:gd name="connsiteY3" fmla="*/ 961985 h 984955"/>
              <a:gd name="connsiteX4" fmla="*/ 891629 w 1695617"/>
              <a:gd name="connsiteY4" fmla="*/ 86105 h 984955"/>
              <a:gd name="connsiteX5" fmla="*/ 676 w 1695617"/>
              <a:gd name="connsiteY5" fmla="*/ 33350 h 984955"/>
              <a:gd name="connsiteX0" fmla="*/ 676 w 1695617"/>
              <a:gd name="connsiteY0" fmla="*/ 30910 h 982515"/>
              <a:gd name="connsiteX1" fmla="*/ 759685 w 1695617"/>
              <a:gd name="connsiteY1" fmla="*/ 90483 h 982515"/>
              <a:gd name="connsiteX2" fmla="*/ 1571090 w 1695617"/>
              <a:gd name="connsiteY2" fmla="*/ 982515 h 982515"/>
              <a:gd name="connsiteX3" fmla="*/ 1695617 w 1695617"/>
              <a:gd name="connsiteY3" fmla="*/ 959545 h 982515"/>
              <a:gd name="connsiteX4" fmla="*/ 891629 w 1695617"/>
              <a:gd name="connsiteY4" fmla="*/ 83665 h 982515"/>
              <a:gd name="connsiteX5" fmla="*/ 676 w 1695617"/>
              <a:gd name="connsiteY5" fmla="*/ 30910 h 982515"/>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34467 h 986072"/>
              <a:gd name="connsiteX1" fmla="*/ 923172 w 1694981"/>
              <a:gd name="connsiteY1" fmla="*/ 158517 h 986072"/>
              <a:gd name="connsiteX2" fmla="*/ 1570454 w 1694981"/>
              <a:gd name="connsiteY2" fmla="*/ 986072 h 986072"/>
              <a:gd name="connsiteX3" fmla="*/ 1694981 w 1694981"/>
              <a:gd name="connsiteY3" fmla="*/ 963102 h 986072"/>
              <a:gd name="connsiteX4" fmla="*/ 890993 w 1694981"/>
              <a:gd name="connsiteY4" fmla="*/ 87222 h 986072"/>
              <a:gd name="connsiteX5" fmla="*/ 40 w 1694981"/>
              <a:gd name="connsiteY5" fmla="*/ 34467 h 986072"/>
              <a:gd name="connsiteX0" fmla="*/ 40 w 1694981"/>
              <a:gd name="connsiteY0" fmla="*/ 10882 h 962487"/>
              <a:gd name="connsiteX1" fmla="*/ 923172 w 1694981"/>
              <a:gd name="connsiteY1" fmla="*/ 134932 h 962487"/>
              <a:gd name="connsiteX2" fmla="*/ 1570454 w 1694981"/>
              <a:gd name="connsiteY2" fmla="*/ 962487 h 962487"/>
              <a:gd name="connsiteX3" fmla="*/ 1694981 w 1694981"/>
              <a:gd name="connsiteY3" fmla="*/ 939517 h 962487"/>
              <a:gd name="connsiteX4" fmla="*/ 890993 w 1694981"/>
              <a:gd name="connsiteY4" fmla="*/ 63637 h 962487"/>
              <a:gd name="connsiteX5" fmla="*/ 40 w 1694981"/>
              <a:gd name="connsiteY5" fmla="*/ 10882 h 962487"/>
              <a:gd name="connsiteX0" fmla="*/ 31 w 1765310"/>
              <a:gd name="connsiteY0" fmla="*/ 131337 h 942265"/>
              <a:gd name="connsiteX1" fmla="*/ 993501 w 1765310"/>
              <a:gd name="connsiteY1" fmla="*/ 114710 h 942265"/>
              <a:gd name="connsiteX2" fmla="*/ 1640783 w 1765310"/>
              <a:gd name="connsiteY2" fmla="*/ 942265 h 942265"/>
              <a:gd name="connsiteX3" fmla="*/ 1765310 w 1765310"/>
              <a:gd name="connsiteY3" fmla="*/ 919295 h 942265"/>
              <a:gd name="connsiteX4" fmla="*/ 961322 w 1765310"/>
              <a:gd name="connsiteY4" fmla="*/ 43415 h 942265"/>
              <a:gd name="connsiteX5" fmla="*/ 31 w 1765310"/>
              <a:gd name="connsiteY5" fmla="*/ 131337 h 942265"/>
              <a:gd name="connsiteX0" fmla="*/ 70 w 1765349"/>
              <a:gd name="connsiteY0" fmla="*/ 178482 h 989410"/>
              <a:gd name="connsiteX1" fmla="*/ 993540 w 1765349"/>
              <a:gd name="connsiteY1" fmla="*/ 161855 h 989410"/>
              <a:gd name="connsiteX2" fmla="*/ 1640822 w 1765349"/>
              <a:gd name="connsiteY2" fmla="*/ 989410 h 989410"/>
              <a:gd name="connsiteX3" fmla="*/ 1765349 w 1765349"/>
              <a:gd name="connsiteY3" fmla="*/ 966440 h 989410"/>
              <a:gd name="connsiteX4" fmla="*/ 1043422 w 1765349"/>
              <a:gd name="connsiteY4" fmla="*/ 37806 h 989410"/>
              <a:gd name="connsiteX5" fmla="*/ 70 w 1765349"/>
              <a:gd name="connsiteY5" fmla="*/ 178482 h 989410"/>
              <a:gd name="connsiteX0" fmla="*/ 41 w 1765320"/>
              <a:gd name="connsiteY0" fmla="*/ 177150 h 988078"/>
              <a:gd name="connsiteX1" fmla="*/ 1005234 w 1765320"/>
              <a:gd name="connsiteY1" fmla="*/ 78461 h 988078"/>
              <a:gd name="connsiteX2" fmla="*/ 1640793 w 1765320"/>
              <a:gd name="connsiteY2" fmla="*/ 988078 h 988078"/>
              <a:gd name="connsiteX3" fmla="*/ 1765320 w 1765320"/>
              <a:gd name="connsiteY3" fmla="*/ 965108 h 988078"/>
              <a:gd name="connsiteX4" fmla="*/ 1043393 w 1765320"/>
              <a:gd name="connsiteY4" fmla="*/ 36474 h 988078"/>
              <a:gd name="connsiteX5" fmla="*/ 41 w 1765320"/>
              <a:gd name="connsiteY5" fmla="*/ 177150 h 988078"/>
              <a:gd name="connsiteX0" fmla="*/ 43 w 1724291"/>
              <a:gd name="connsiteY0" fmla="*/ 94581 h 1011017"/>
              <a:gd name="connsiteX1" fmla="*/ 964205 w 1724291"/>
              <a:gd name="connsiteY1" fmla="*/ 101400 h 1011017"/>
              <a:gd name="connsiteX2" fmla="*/ 1599764 w 1724291"/>
              <a:gd name="connsiteY2" fmla="*/ 1011017 h 1011017"/>
              <a:gd name="connsiteX3" fmla="*/ 1724291 w 1724291"/>
              <a:gd name="connsiteY3" fmla="*/ 988047 h 1011017"/>
              <a:gd name="connsiteX4" fmla="*/ 1002364 w 1724291"/>
              <a:gd name="connsiteY4" fmla="*/ 59413 h 1011017"/>
              <a:gd name="connsiteX5" fmla="*/ 43 w 1724291"/>
              <a:gd name="connsiteY5" fmla="*/ 94581 h 1011017"/>
              <a:gd name="connsiteX0" fmla="*/ 327 w 1724575"/>
              <a:gd name="connsiteY0" fmla="*/ 102256 h 1018692"/>
              <a:gd name="connsiteX1" fmla="*/ 1111027 w 1724575"/>
              <a:gd name="connsiteY1" fmla="*/ 337675 h 1018692"/>
              <a:gd name="connsiteX2" fmla="*/ 1600048 w 1724575"/>
              <a:gd name="connsiteY2" fmla="*/ 1018692 h 1018692"/>
              <a:gd name="connsiteX3" fmla="*/ 1724575 w 1724575"/>
              <a:gd name="connsiteY3" fmla="*/ 995722 h 1018692"/>
              <a:gd name="connsiteX4" fmla="*/ 1002648 w 1724575"/>
              <a:gd name="connsiteY4" fmla="*/ 67088 h 1018692"/>
              <a:gd name="connsiteX5" fmla="*/ 327 w 1724575"/>
              <a:gd name="connsiteY5" fmla="*/ 102256 h 1018692"/>
              <a:gd name="connsiteX0" fmla="*/ 5625 w 1729873"/>
              <a:gd name="connsiteY0" fmla="*/ 102256 h 1018692"/>
              <a:gd name="connsiteX1" fmla="*/ 624555 w 1729873"/>
              <a:gd name="connsiteY1" fmla="*/ 196760 h 1018692"/>
              <a:gd name="connsiteX2" fmla="*/ 1116325 w 1729873"/>
              <a:gd name="connsiteY2" fmla="*/ 337675 h 1018692"/>
              <a:gd name="connsiteX3" fmla="*/ 1605346 w 1729873"/>
              <a:gd name="connsiteY3" fmla="*/ 1018692 h 1018692"/>
              <a:gd name="connsiteX4" fmla="*/ 1729873 w 1729873"/>
              <a:gd name="connsiteY4" fmla="*/ 995722 h 1018692"/>
              <a:gd name="connsiteX5" fmla="*/ 1007946 w 1729873"/>
              <a:gd name="connsiteY5" fmla="*/ 67088 h 1018692"/>
              <a:gd name="connsiteX6" fmla="*/ 5625 w 1729873"/>
              <a:gd name="connsiteY6" fmla="*/ 102256 h 1018692"/>
              <a:gd name="connsiteX0" fmla="*/ 8965 w 1733213"/>
              <a:gd name="connsiteY0" fmla="*/ 93690 h 1010126"/>
              <a:gd name="connsiteX1" fmla="*/ 551695 w 1733213"/>
              <a:gd name="connsiteY1" fmla="*/ 70963 h 1010126"/>
              <a:gd name="connsiteX2" fmla="*/ 1119665 w 1733213"/>
              <a:gd name="connsiteY2" fmla="*/ 329109 h 1010126"/>
              <a:gd name="connsiteX3" fmla="*/ 1608686 w 1733213"/>
              <a:gd name="connsiteY3" fmla="*/ 1010126 h 1010126"/>
              <a:gd name="connsiteX4" fmla="*/ 1733213 w 1733213"/>
              <a:gd name="connsiteY4" fmla="*/ 987156 h 1010126"/>
              <a:gd name="connsiteX5" fmla="*/ 1011286 w 1733213"/>
              <a:gd name="connsiteY5" fmla="*/ 58522 h 1010126"/>
              <a:gd name="connsiteX6" fmla="*/ 8965 w 1733213"/>
              <a:gd name="connsiteY6" fmla="*/ 93690 h 1010126"/>
              <a:gd name="connsiteX0" fmla="*/ 17233 w 1741481"/>
              <a:gd name="connsiteY0" fmla="*/ 40977 h 957413"/>
              <a:gd name="connsiteX1" fmla="*/ 559963 w 1741481"/>
              <a:gd name="connsiteY1" fmla="*/ 18250 h 957413"/>
              <a:gd name="connsiteX2" fmla="*/ 1127933 w 1741481"/>
              <a:gd name="connsiteY2" fmla="*/ 276396 h 957413"/>
              <a:gd name="connsiteX3" fmla="*/ 1616954 w 1741481"/>
              <a:gd name="connsiteY3" fmla="*/ 957413 h 957413"/>
              <a:gd name="connsiteX4" fmla="*/ 1741481 w 1741481"/>
              <a:gd name="connsiteY4" fmla="*/ 934443 h 957413"/>
              <a:gd name="connsiteX5" fmla="*/ 1236431 w 1741481"/>
              <a:gd name="connsiteY5" fmla="*/ 199240 h 957413"/>
              <a:gd name="connsiteX6" fmla="*/ 17233 w 1741481"/>
              <a:gd name="connsiteY6" fmla="*/ 40977 h 957413"/>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592150 w 1724385"/>
              <a:gd name="connsiteY5" fmla="*/ 47761 h 1075565"/>
              <a:gd name="connsiteX6" fmla="*/ 137 w 1724385"/>
              <a:gd name="connsiteY6" fmla="*/ 159129 h 1075565"/>
              <a:gd name="connsiteX0" fmla="*/ 137 w 1724385"/>
              <a:gd name="connsiteY0" fmla="*/ 159129 h 1075565"/>
              <a:gd name="connsiteX1" fmla="*/ 542867 w 1724385"/>
              <a:gd name="connsiteY1" fmla="*/ 136402 h 1075565"/>
              <a:gd name="connsiteX2" fmla="*/ 1110837 w 1724385"/>
              <a:gd name="connsiteY2" fmla="*/ 394548 h 1075565"/>
              <a:gd name="connsiteX3" fmla="*/ 1599858 w 1724385"/>
              <a:gd name="connsiteY3" fmla="*/ 1075565 h 1075565"/>
              <a:gd name="connsiteX4" fmla="*/ 1724385 w 1724385"/>
              <a:gd name="connsiteY4" fmla="*/ 1052595 h 1075565"/>
              <a:gd name="connsiteX5" fmla="*/ 718713 w 1724385"/>
              <a:gd name="connsiteY5" fmla="*/ 124679 h 1075565"/>
              <a:gd name="connsiteX6" fmla="*/ 592150 w 1724385"/>
              <a:gd name="connsiteY6" fmla="*/ 47761 h 1075565"/>
              <a:gd name="connsiteX7" fmla="*/ 137 w 1724385"/>
              <a:gd name="connsiteY7" fmla="*/ 159129 h 1075565"/>
              <a:gd name="connsiteX0" fmla="*/ 137 w 1724385"/>
              <a:gd name="connsiteY0" fmla="*/ 117614 h 1034050"/>
              <a:gd name="connsiteX1" fmla="*/ 542867 w 1724385"/>
              <a:gd name="connsiteY1" fmla="*/ 94887 h 1034050"/>
              <a:gd name="connsiteX2" fmla="*/ 1110837 w 1724385"/>
              <a:gd name="connsiteY2" fmla="*/ 353033 h 1034050"/>
              <a:gd name="connsiteX3" fmla="*/ 1599858 w 1724385"/>
              <a:gd name="connsiteY3" fmla="*/ 1034050 h 1034050"/>
              <a:gd name="connsiteX4" fmla="*/ 1724385 w 1724385"/>
              <a:gd name="connsiteY4" fmla="*/ 1011080 h 1034050"/>
              <a:gd name="connsiteX5" fmla="*/ 1281421 w 1724385"/>
              <a:gd name="connsiteY5" fmla="*/ 335210 h 1034050"/>
              <a:gd name="connsiteX6" fmla="*/ 592150 w 1724385"/>
              <a:gd name="connsiteY6" fmla="*/ 6246 h 1034050"/>
              <a:gd name="connsiteX7" fmla="*/ 137 w 1724385"/>
              <a:gd name="connsiteY7" fmla="*/ 117614 h 1034050"/>
              <a:gd name="connsiteX0" fmla="*/ 137 w 1724385"/>
              <a:gd name="connsiteY0" fmla="*/ 116303 h 1032739"/>
              <a:gd name="connsiteX1" fmla="*/ 542867 w 1724385"/>
              <a:gd name="connsiteY1" fmla="*/ 93576 h 1032739"/>
              <a:gd name="connsiteX2" fmla="*/ 1110837 w 1724385"/>
              <a:gd name="connsiteY2" fmla="*/ 351722 h 1032739"/>
              <a:gd name="connsiteX3" fmla="*/ 1599858 w 1724385"/>
              <a:gd name="connsiteY3" fmla="*/ 1032739 h 1032739"/>
              <a:gd name="connsiteX4" fmla="*/ 1724385 w 1724385"/>
              <a:gd name="connsiteY4" fmla="*/ 1009769 h 1032739"/>
              <a:gd name="connsiteX5" fmla="*/ 1246252 w 1724385"/>
              <a:gd name="connsiteY5" fmla="*/ 304592 h 1032739"/>
              <a:gd name="connsiteX6" fmla="*/ 592150 w 1724385"/>
              <a:gd name="connsiteY6" fmla="*/ 4935 h 1032739"/>
              <a:gd name="connsiteX7" fmla="*/ 137 w 1724385"/>
              <a:gd name="connsiteY7" fmla="*/ 116303 h 1032739"/>
              <a:gd name="connsiteX0" fmla="*/ 290 w 1724538"/>
              <a:gd name="connsiteY0" fmla="*/ 43765 h 960201"/>
              <a:gd name="connsiteX1" fmla="*/ 543020 w 1724538"/>
              <a:gd name="connsiteY1" fmla="*/ 21038 h 960201"/>
              <a:gd name="connsiteX2" fmla="*/ 1110990 w 1724538"/>
              <a:gd name="connsiteY2" fmla="*/ 279184 h 960201"/>
              <a:gd name="connsiteX3" fmla="*/ 1600011 w 1724538"/>
              <a:gd name="connsiteY3" fmla="*/ 960201 h 960201"/>
              <a:gd name="connsiteX4" fmla="*/ 1724538 w 1724538"/>
              <a:gd name="connsiteY4" fmla="*/ 937231 h 960201"/>
              <a:gd name="connsiteX5" fmla="*/ 1246405 w 1724538"/>
              <a:gd name="connsiteY5" fmla="*/ 232054 h 960201"/>
              <a:gd name="connsiteX6" fmla="*/ 615749 w 1724538"/>
              <a:gd name="connsiteY6" fmla="*/ 8597 h 960201"/>
              <a:gd name="connsiteX7" fmla="*/ 290 w 1724538"/>
              <a:gd name="connsiteY7" fmla="*/ 43765 h 960201"/>
              <a:gd name="connsiteX0" fmla="*/ 290 w 1724538"/>
              <a:gd name="connsiteY0" fmla="*/ 82338 h 998774"/>
              <a:gd name="connsiteX1" fmla="*/ 543020 w 1724538"/>
              <a:gd name="connsiteY1" fmla="*/ 59611 h 998774"/>
              <a:gd name="connsiteX2" fmla="*/ 1110990 w 1724538"/>
              <a:gd name="connsiteY2" fmla="*/ 317757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46405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2338 h 998774"/>
              <a:gd name="connsiteX1" fmla="*/ 543020 w 1724538"/>
              <a:gd name="connsiteY1" fmla="*/ 59611 h 998774"/>
              <a:gd name="connsiteX2" fmla="*/ 1122714 w 1724538"/>
              <a:gd name="connsiteY2" fmla="*/ 323619 h 998774"/>
              <a:gd name="connsiteX3" fmla="*/ 1600011 w 1724538"/>
              <a:gd name="connsiteY3" fmla="*/ 998774 h 998774"/>
              <a:gd name="connsiteX4" fmla="*/ 1724538 w 1724538"/>
              <a:gd name="connsiteY4" fmla="*/ 975804 h 998774"/>
              <a:gd name="connsiteX5" fmla="*/ 1205374 w 1724538"/>
              <a:gd name="connsiteY5" fmla="*/ 270627 h 998774"/>
              <a:gd name="connsiteX6" fmla="*/ 615749 w 1724538"/>
              <a:gd name="connsiteY6" fmla="*/ 6140 h 998774"/>
              <a:gd name="connsiteX7" fmla="*/ 290 w 1724538"/>
              <a:gd name="connsiteY7" fmla="*/ 82338 h 998774"/>
              <a:gd name="connsiteX0" fmla="*/ 290 w 1724538"/>
              <a:gd name="connsiteY0" fmla="*/ 81178 h 997614"/>
              <a:gd name="connsiteX1" fmla="*/ 543020 w 1724538"/>
              <a:gd name="connsiteY1" fmla="*/ 58451 h 997614"/>
              <a:gd name="connsiteX2" fmla="*/ 1122714 w 1724538"/>
              <a:gd name="connsiteY2" fmla="*/ 322459 h 997614"/>
              <a:gd name="connsiteX3" fmla="*/ 1600011 w 1724538"/>
              <a:gd name="connsiteY3" fmla="*/ 997614 h 997614"/>
              <a:gd name="connsiteX4" fmla="*/ 1724538 w 1724538"/>
              <a:gd name="connsiteY4" fmla="*/ 974644 h 997614"/>
              <a:gd name="connsiteX5" fmla="*/ 1140897 w 1724538"/>
              <a:gd name="connsiteY5" fmla="*/ 246021 h 997614"/>
              <a:gd name="connsiteX6" fmla="*/ 615749 w 1724538"/>
              <a:gd name="connsiteY6" fmla="*/ 4980 h 997614"/>
              <a:gd name="connsiteX7" fmla="*/ 290 w 1724538"/>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90 w 1736262"/>
              <a:gd name="connsiteY0" fmla="*/ 81178 h 997614"/>
              <a:gd name="connsiteX1" fmla="*/ 543020 w 1736262"/>
              <a:gd name="connsiteY1" fmla="*/ 58451 h 997614"/>
              <a:gd name="connsiteX2" fmla="*/ 1122714 w 1736262"/>
              <a:gd name="connsiteY2" fmla="*/ 322459 h 997614"/>
              <a:gd name="connsiteX3" fmla="*/ 1600011 w 1736262"/>
              <a:gd name="connsiteY3" fmla="*/ 997614 h 997614"/>
              <a:gd name="connsiteX4" fmla="*/ 1736262 w 1736262"/>
              <a:gd name="connsiteY4" fmla="*/ 957059 h 997614"/>
              <a:gd name="connsiteX5" fmla="*/ 1140897 w 1736262"/>
              <a:gd name="connsiteY5" fmla="*/ 246021 h 997614"/>
              <a:gd name="connsiteX6" fmla="*/ 615749 w 1736262"/>
              <a:gd name="connsiteY6" fmla="*/ 4980 h 997614"/>
              <a:gd name="connsiteX7" fmla="*/ 290 w 1736262"/>
              <a:gd name="connsiteY7" fmla="*/ 81178 h 997614"/>
              <a:gd name="connsiteX0" fmla="*/ 207 w 1736179"/>
              <a:gd name="connsiteY0" fmla="*/ 42304 h 958740"/>
              <a:gd name="connsiteX1" fmla="*/ 542937 w 1736179"/>
              <a:gd name="connsiteY1" fmla="*/ 19577 h 958740"/>
              <a:gd name="connsiteX2" fmla="*/ 1122631 w 1736179"/>
              <a:gd name="connsiteY2" fmla="*/ 283585 h 958740"/>
              <a:gd name="connsiteX3" fmla="*/ 1599928 w 1736179"/>
              <a:gd name="connsiteY3" fmla="*/ 958740 h 958740"/>
              <a:gd name="connsiteX4" fmla="*/ 1736179 w 1736179"/>
              <a:gd name="connsiteY4" fmla="*/ 918185 h 958740"/>
              <a:gd name="connsiteX5" fmla="*/ 1140814 w 1736179"/>
              <a:gd name="connsiteY5" fmla="*/ 207147 h 958740"/>
              <a:gd name="connsiteX6" fmla="*/ 603943 w 1736179"/>
              <a:gd name="connsiteY6" fmla="*/ 7137 h 958740"/>
              <a:gd name="connsiteX7" fmla="*/ 207 w 1736179"/>
              <a:gd name="connsiteY7" fmla="*/ 42304 h 95874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175964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635078 w 1771329"/>
              <a:gd name="connsiteY3" fmla="*/ 963380 h 963380"/>
              <a:gd name="connsiteX4" fmla="*/ 1771329 w 1771329"/>
              <a:gd name="connsiteY4" fmla="*/ 922825 h 963380"/>
              <a:gd name="connsiteX5" fmla="*/ 1205272 w 1771329"/>
              <a:gd name="connsiteY5" fmla="*/ 211787 h 963380"/>
              <a:gd name="connsiteX6" fmla="*/ 639093 w 1771329"/>
              <a:gd name="connsiteY6" fmla="*/ 11777 h 963380"/>
              <a:gd name="connsiteX7" fmla="*/ 188 w 1771329"/>
              <a:gd name="connsiteY7"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74903 w 1771329"/>
              <a:gd name="connsiteY3" fmla="*/ 674847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504211 w 1771329"/>
              <a:gd name="connsiteY3" fmla="*/ 663124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8 w 1771329"/>
              <a:gd name="connsiteY0" fmla="*/ 23497 h 963380"/>
              <a:gd name="connsiteX1" fmla="*/ 578087 w 1771329"/>
              <a:gd name="connsiteY1" fmla="*/ 24217 h 963380"/>
              <a:gd name="connsiteX2" fmla="*/ 1157781 w 1771329"/>
              <a:gd name="connsiteY2" fmla="*/ 288225 h 963380"/>
              <a:gd name="connsiteX3" fmla="*/ 1428011 w 1771329"/>
              <a:gd name="connsiteY3" fmla="*/ 540031 h 963380"/>
              <a:gd name="connsiteX4" fmla="*/ 1635078 w 1771329"/>
              <a:gd name="connsiteY4" fmla="*/ 963380 h 963380"/>
              <a:gd name="connsiteX5" fmla="*/ 1771329 w 1771329"/>
              <a:gd name="connsiteY5" fmla="*/ 922825 h 963380"/>
              <a:gd name="connsiteX6" fmla="*/ 1205272 w 1771329"/>
              <a:gd name="connsiteY6" fmla="*/ 211787 h 963380"/>
              <a:gd name="connsiteX7" fmla="*/ 639093 w 1771329"/>
              <a:gd name="connsiteY7" fmla="*/ 11777 h 963380"/>
              <a:gd name="connsiteX8" fmla="*/ 188 w 1771329"/>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 name="connsiteX0" fmla="*/ 186 w 1771327"/>
              <a:gd name="connsiteY0" fmla="*/ 23497 h 963380"/>
              <a:gd name="connsiteX1" fmla="*/ 578085 w 1771327"/>
              <a:gd name="connsiteY1" fmla="*/ 24217 h 963380"/>
              <a:gd name="connsiteX2" fmla="*/ 1060412 w 1771327"/>
              <a:gd name="connsiteY2" fmla="*/ 199325 h 963380"/>
              <a:gd name="connsiteX3" fmla="*/ 1428009 w 1771327"/>
              <a:gd name="connsiteY3" fmla="*/ 540031 h 963380"/>
              <a:gd name="connsiteX4" fmla="*/ 1635076 w 1771327"/>
              <a:gd name="connsiteY4" fmla="*/ 963380 h 963380"/>
              <a:gd name="connsiteX5" fmla="*/ 1771327 w 1771327"/>
              <a:gd name="connsiteY5" fmla="*/ 922825 h 963380"/>
              <a:gd name="connsiteX6" fmla="*/ 1205270 w 1771327"/>
              <a:gd name="connsiteY6" fmla="*/ 211787 h 963380"/>
              <a:gd name="connsiteX7" fmla="*/ 639091 w 1771327"/>
              <a:gd name="connsiteY7" fmla="*/ 11777 h 963380"/>
              <a:gd name="connsiteX8" fmla="*/ 186 w 1771327"/>
              <a:gd name="connsiteY8" fmla="*/ 2349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27" h="963380">
                <a:moveTo>
                  <a:pt x="186" y="23497"/>
                </a:moveTo>
                <a:cubicBezTo>
                  <a:pt x="-9982" y="25570"/>
                  <a:pt x="401381" y="-5088"/>
                  <a:pt x="578085" y="24217"/>
                </a:cubicBezTo>
                <a:cubicBezTo>
                  <a:pt x="754789" y="53522"/>
                  <a:pt x="906058" y="104888"/>
                  <a:pt x="1060412" y="199325"/>
                </a:cubicBezTo>
                <a:cubicBezTo>
                  <a:pt x="1214766" y="293762"/>
                  <a:pt x="1332232" y="412689"/>
                  <a:pt x="1428009" y="540031"/>
                </a:cubicBezTo>
                <a:cubicBezTo>
                  <a:pt x="1523786" y="667373"/>
                  <a:pt x="1550503" y="675865"/>
                  <a:pt x="1635076" y="963380"/>
                </a:cubicBezTo>
                <a:lnTo>
                  <a:pt x="1771327" y="922825"/>
                </a:lnTo>
                <a:cubicBezTo>
                  <a:pt x="1642054" y="592407"/>
                  <a:pt x="1388114" y="316736"/>
                  <a:pt x="1205270" y="211787"/>
                </a:cubicBezTo>
                <a:cubicBezTo>
                  <a:pt x="1022426" y="106838"/>
                  <a:pt x="839938" y="43159"/>
                  <a:pt x="639091" y="11777"/>
                </a:cubicBezTo>
                <a:cubicBezTo>
                  <a:pt x="438244" y="-19605"/>
                  <a:pt x="10354" y="21424"/>
                  <a:pt x="186" y="23497"/>
                </a:cubicBezTo>
                <a:close/>
              </a:path>
            </a:pathLst>
          </a:custGeom>
          <a:solidFill>
            <a:srgbClr val="7D2A99"/>
          </a:solidFill>
          <a:ln>
            <a:solidFill>
              <a:srgbClr val="7D2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3FED8AC3-AFBB-01B9-DD1F-57CBAAB61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3400000">
            <a:off x="1289150" y="6038360"/>
            <a:ext cx="923544" cy="923544"/>
          </a:xfrm>
          <a:prstGeom prst="rect">
            <a:avLst/>
          </a:prstGeom>
        </p:spPr>
      </p:pic>
      <p:sp>
        <p:nvSpPr>
          <p:cNvPr id="7" name="Title 1">
            <a:extLst>
              <a:ext uri="{FF2B5EF4-FFF2-40B4-BE49-F238E27FC236}">
                <a16:creationId xmlns:a16="http://schemas.microsoft.com/office/drawing/2014/main" id="{30662261-27F3-C526-8103-22FA3F125452}"/>
              </a:ext>
            </a:extLst>
          </p:cNvPr>
          <p:cNvSpPr>
            <a:spLocks noGrp="1"/>
          </p:cNvSpPr>
          <p:nvPr>
            <p:ph type="title" hasCustomPrompt="1"/>
          </p:nvPr>
        </p:nvSpPr>
        <p:spPr>
          <a:xfrm>
            <a:off x="702520" y="223754"/>
            <a:ext cx="10382038" cy="1325563"/>
          </a:xfrm>
        </p:spPr>
        <p:txBody>
          <a:bodyPr>
            <a:normAutofit/>
          </a:bodyPr>
          <a:lstStyle>
            <a:lvl1pPr>
              <a:defRPr sz="4800" b="0">
                <a:effectLst>
                  <a:outerShdw blurRad="50800" dist="38100" dir="2700000" algn="tl" rotWithShape="0">
                    <a:prstClr val="black">
                      <a:alpha val="40000"/>
                    </a:prstClr>
                  </a:outerShdw>
                </a:effectLst>
                <a:latin typeface="Astro Space" panose="02000503000000000000" pitchFamily="2" charset="0"/>
              </a:defRPr>
            </a:lvl1pPr>
          </a:lstStyle>
          <a:p>
            <a:r>
              <a:rPr lang="en-US"/>
              <a:t>Click to add title</a:t>
            </a:r>
          </a:p>
        </p:txBody>
      </p:sp>
      <p:sp>
        <p:nvSpPr>
          <p:cNvPr id="13" name="Content Placeholder 2">
            <a:extLst>
              <a:ext uri="{FF2B5EF4-FFF2-40B4-BE49-F238E27FC236}">
                <a16:creationId xmlns:a16="http://schemas.microsoft.com/office/drawing/2014/main" id="{4889FB69-623E-9F15-5D24-671A4FB5FF69}"/>
              </a:ext>
            </a:extLst>
          </p:cNvPr>
          <p:cNvSpPr>
            <a:spLocks noGrp="1"/>
          </p:cNvSpPr>
          <p:nvPr>
            <p:ph idx="1"/>
          </p:nvPr>
        </p:nvSpPr>
        <p:spPr>
          <a:xfrm>
            <a:off x="1120129" y="1549318"/>
            <a:ext cx="9964429" cy="4432382"/>
          </a:xfrm>
        </p:spPr>
        <p:txBody>
          <a:bodyPr/>
          <a:lstStyle>
            <a:lvl1pPr>
              <a:defRPr sz="3200" b="1">
                <a:latin typeface="+mj-lt"/>
              </a:defRPr>
            </a:lvl1pPr>
            <a:lvl2pPr>
              <a:defRPr sz="2800" b="1">
                <a:latin typeface="+mj-lt"/>
              </a:defRPr>
            </a:lvl2pPr>
            <a:lvl3pPr>
              <a:defRPr sz="2400" b="1">
                <a:latin typeface="+mj-lt"/>
              </a:defRPr>
            </a:lvl3pPr>
            <a:lvl4pPr>
              <a:defRPr sz="2000" b="1">
                <a:latin typeface="+mj-lt"/>
              </a:defRPr>
            </a:lvl4pPr>
            <a:lvl5pPr>
              <a:defRPr sz="2000" b="1">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4 Points 22">
            <a:extLst>
              <a:ext uri="{FF2B5EF4-FFF2-40B4-BE49-F238E27FC236}">
                <a16:creationId xmlns:a16="http://schemas.microsoft.com/office/drawing/2014/main" id="{B8A4B011-6FF5-6777-CEB8-1C11511FDEFD}"/>
              </a:ext>
            </a:extLst>
          </p:cNvPr>
          <p:cNvSpPr/>
          <p:nvPr userDrawn="1"/>
        </p:nvSpPr>
        <p:spPr>
          <a:xfrm>
            <a:off x="351282" y="4693415"/>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512D4AC1-A00E-620A-C269-31BCA09B1001}"/>
              </a:ext>
            </a:extLst>
          </p:cNvPr>
          <p:cNvSpPr/>
          <p:nvPr userDrawn="1"/>
        </p:nvSpPr>
        <p:spPr>
          <a:xfrm>
            <a:off x="11558304" y="1323093"/>
            <a:ext cx="216939" cy="216939"/>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2EA903D9-3DFE-5221-CD35-67678A7CE44D}"/>
              </a:ext>
            </a:extLst>
          </p:cNvPr>
          <p:cNvSpPr/>
          <p:nvPr userDrawn="1"/>
        </p:nvSpPr>
        <p:spPr>
          <a:xfrm>
            <a:off x="9726154" y="14402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F195D9BD-66E2-F9A8-9E2B-BD525E45CBD6}"/>
              </a:ext>
            </a:extLst>
          </p:cNvPr>
          <p:cNvSpPr/>
          <p:nvPr userDrawn="1"/>
        </p:nvSpPr>
        <p:spPr>
          <a:xfrm>
            <a:off x="194243" y="4014195"/>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73ACCC42-E896-0711-F313-885B93F37672}"/>
              </a:ext>
            </a:extLst>
          </p:cNvPr>
          <p:cNvSpPr/>
          <p:nvPr userDrawn="1"/>
        </p:nvSpPr>
        <p:spPr>
          <a:xfrm>
            <a:off x="2551570" y="6501581"/>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BBD1686E-C795-9EC2-1CB0-760D75AA078A}"/>
              </a:ext>
            </a:extLst>
          </p:cNvPr>
          <p:cNvSpPr/>
          <p:nvPr userDrawn="1"/>
        </p:nvSpPr>
        <p:spPr>
          <a:xfrm>
            <a:off x="11366899" y="5692997"/>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19C6FE25-2B23-E7A4-39A1-78CA73C57C9C}"/>
              </a:ext>
            </a:extLst>
          </p:cNvPr>
          <p:cNvSpPr/>
          <p:nvPr userDrawn="1"/>
        </p:nvSpPr>
        <p:spPr>
          <a:xfrm>
            <a:off x="10455497" y="6479240"/>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4 Points 31">
            <a:extLst>
              <a:ext uri="{FF2B5EF4-FFF2-40B4-BE49-F238E27FC236}">
                <a16:creationId xmlns:a16="http://schemas.microsoft.com/office/drawing/2014/main" id="{2EC5F993-AF69-581E-0D6E-22269524F4E9}"/>
              </a:ext>
            </a:extLst>
          </p:cNvPr>
          <p:cNvSpPr/>
          <p:nvPr userDrawn="1"/>
        </p:nvSpPr>
        <p:spPr>
          <a:xfrm>
            <a:off x="234973" y="216916"/>
            <a:ext cx="159465" cy="159465"/>
          </a:xfrm>
          <a:prstGeom prst="star4">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21A840-4B95-15F8-C1FC-5737F9DF8FCB}"/>
              </a:ext>
            </a:extLst>
          </p:cNvPr>
          <p:cNvSpPr/>
          <p:nvPr userDrawn="1"/>
        </p:nvSpPr>
        <p:spPr>
          <a:xfrm>
            <a:off x="125359" y="4743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898BCA3-B05E-CEED-3ACD-65A6CF6A8F81}"/>
              </a:ext>
            </a:extLst>
          </p:cNvPr>
          <p:cNvSpPr/>
          <p:nvPr userDrawn="1"/>
        </p:nvSpPr>
        <p:spPr>
          <a:xfrm>
            <a:off x="2431931" y="6162415"/>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22567FA-E26F-6284-F96D-02D2EDC3B011}"/>
              </a:ext>
            </a:extLst>
          </p:cNvPr>
          <p:cNvSpPr/>
          <p:nvPr userDrawn="1"/>
        </p:nvSpPr>
        <p:spPr>
          <a:xfrm>
            <a:off x="1456277" y="150570"/>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5DF820-1350-3281-F535-C7D1D827249B}"/>
              </a:ext>
            </a:extLst>
          </p:cNvPr>
          <p:cNvSpPr/>
          <p:nvPr userDrawn="1"/>
        </p:nvSpPr>
        <p:spPr>
          <a:xfrm>
            <a:off x="11347291" y="867903"/>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1A2BB3-9214-5322-86AB-DD3C69D2BE47}"/>
              </a:ext>
            </a:extLst>
          </p:cNvPr>
          <p:cNvSpPr/>
          <p:nvPr userDrawn="1"/>
        </p:nvSpPr>
        <p:spPr>
          <a:xfrm>
            <a:off x="11301916" y="6162414"/>
            <a:ext cx="76161" cy="76161"/>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795906-CAD0-1050-23E3-8B3C0EBD23FE}"/>
              </a:ext>
            </a:extLst>
          </p:cNvPr>
          <p:cNvSpPr/>
          <p:nvPr userDrawn="1"/>
        </p:nvSpPr>
        <p:spPr>
          <a:xfrm>
            <a:off x="11899208" y="6603603"/>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FDCF3D-1B89-0BCB-F379-1DD7D524AB4E}"/>
              </a:ext>
            </a:extLst>
          </p:cNvPr>
          <p:cNvSpPr/>
          <p:nvPr userDrawn="1"/>
        </p:nvSpPr>
        <p:spPr>
          <a:xfrm>
            <a:off x="11764529" y="560719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DCA3F64-5544-B093-D7D1-0D5F5C51E6A0}"/>
              </a:ext>
            </a:extLst>
          </p:cNvPr>
          <p:cNvSpPr/>
          <p:nvPr userDrawn="1"/>
        </p:nvSpPr>
        <p:spPr>
          <a:xfrm>
            <a:off x="10259339" y="6314519"/>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C3CFD0-15CB-268A-B790-860BAA146A6B}"/>
              </a:ext>
            </a:extLst>
          </p:cNvPr>
          <p:cNvSpPr/>
          <p:nvPr userDrawn="1"/>
        </p:nvSpPr>
        <p:spPr>
          <a:xfrm>
            <a:off x="2863850" y="623857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025B68-CF3F-1F00-1555-11B1F5508333}"/>
              </a:ext>
            </a:extLst>
          </p:cNvPr>
          <p:cNvSpPr/>
          <p:nvPr userDrawn="1"/>
        </p:nvSpPr>
        <p:spPr>
          <a:xfrm>
            <a:off x="1632534" y="5503196"/>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001BA99-DF59-C66A-4DC2-5775E82D976A}"/>
              </a:ext>
            </a:extLst>
          </p:cNvPr>
          <p:cNvSpPr/>
          <p:nvPr userDrawn="1"/>
        </p:nvSpPr>
        <p:spPr>
          <a:xfrm>
            <a:off x="573201" y="4496417"/>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8E4B9E5-CC35-A696-18A5-706D4972FBFB}"/>
              </a:ext>
            </a:extLst>
          </p:cNvPr>
          <p:cNvSpPr/>
          <p:nvPr userDrawn="1"/>
        </p:nvSpPr>
        <p:spPr>
          <a:xfrm>
            <a:off x="730074" y="5037218"/>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9A383AF-0A57-6C90-4FDD-5BDB954F9257}"/>
              </a:ext>
            </a:extLst>
          </p:cNvPr>
          <p:cNvSpPr/>
          <p:nvPr userDrawn="1"/>
        </p:nvSpPr>
        <p:spPr>
          <a:xfrm>
            <a:off x="1138858" y="10485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6B3990B-88CF-13A7-55D2-E7E30EA6371D}"/>
              </a:ext>
            </a:extLst>
          </p:cNvPr>
          <p:cNvSpPr/>
          <p:nvPr userDrawn="1"/>
        </p:nvSpPr>
        <p:spPr>
          <a:xfrm>
            <a:off x="10010038" y="115010"/>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3D0605-22AA-9556-E63F-63121F7FBABE}"/>
              </a:ext>
            </a:extLst>
          </p:cNvPr>
          <p:cNvSpPr/>
          <p:nvPr userDrawn="1"/>
        </p:nvSpPr>
        <p:spPr>
          <a:xfrm>
            <a:off x="11046458" y="10439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49F189C-4D47-92E7-FD50-8D2AD76020A8}"/>
              </a:ext>
            </a:extLst>
          </p:cNvPr>
          <p:cNvSpPr/>
          <p:nvPr userDrawn="1"/>
        </p:nvSpPr>
        <p:spPr>
          <a:xfrm>
            <a:off x="11899859" y="2009134"/>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F067448-3BBC-5730-1643-F0AC66C42F64}"/>
              </a:ext>
            </a:extLst>
          </p:cNvPr>
          <p:cNvSpPr/>
          <p:nvPr userDrawn="1"/>
        </p:nvSpPr>
        <p:spPr>
          <a:xfrm>
            <a:off x="10640064" y="280625"/>
            <a:ext cx="45720" cy="4572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932032-D897-CF60-2BD4-C52FD9D6D976}"/>
              </a:ext>
            </a:extLst>
          </p:cNvPr>
          <p:cNvSpPr/>
          <p:nvPr userDrawn="1"/>
        </p:nvSpPr>
        <p:spPr>
          <a:xfrm>
            <a:off x="625003" y="18391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B00990-3443-C00D-D765-CF2840D313ED}"/>
              </a:ext>
            </a:extLst>
          </p:cNvPr>
          <p:cNvSpPr/>
          <p:nvPr userDrawn="1"/>
        </p:nvSpPr>
        <p:spPr>
          <a:xfrm>
            <a:off x="1935111" y="26364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DD7F96-E3F1-2BFF-7E46-D80996F80ACC}"/>
              </a:ext>
            </a:extLst>
          </p:cNvPr>
          <p:cNvSpPr/>
          <p:nvPr userDrawn="1"/>
        </p:nvSpPr>
        <p:spPr>
          <a:xfrm>
            <a:off x="135620" y="372855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D8E303F-4239-1059-7649-9DA405908688}"/>
              </a:ext>
            </a:extLst>
          </p:cNvPr>
          <p:cNvSpPr/>
          <p:nvPr userDrawn="1"/>
        </p:nvSpPr>
        <p:spPr>
          <a:xfrm>
            <a:off x="827176" y="471201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E59F9C1-B797-3A8B-04C6-FAD2CEC01B7F}"/>
              </a:ext>
            </a:extLst>
          </p:cNvPr>
          <p:cNvSpPr/>
          <p:nvPr userDrawn="1"/>
        </p:nvSpPr>
        <p:spPr>
          <a:xfrm>
            <a:off x="1894740" y="603807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039D59-778E-F669-AF72-19B1B9CB3B6B}"/>
              </a:ext>
            </a:extLst>
          </p:cNvPr>
          <p:cNvSpPr/>
          <p:nvPr userDrawn="1"/>
        </p:nvSpPr>
        <p:spPr>
          <a:xfrm>
            <a:off x="1730560" y="503339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D5FDE1A-BF10-70E4-DE8C-42468DDCB1B4}"/>
              </a:ext>
            </a:extLst>
          </p:cNvPr>
          <p:cNvSpPr/>
          <p:nvPr userDrawn="1"/>
        </p:nvSpPr>
        <p:spPr>
          <a:xfrm>
            <a:off x="3169534" y="657817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6B27B1F-F267-2A66-C424-157350B34008}"/>
              </a:ext>
            </a:extLst>
          </p:cNvPr>
          <p:cNvSpPr/>
          <p:nvPr userDrawn="1"/>
        </p:nvSpPr>
        <p:spPr>
          <a:xfrm>
            <a:off x="10722809" y="601823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B779BD-B3F8-8ED6-1595-49FB4E15DB3D}"/>
              </a:ext>
            </a:extLst>
          </p:cNvPr>
          <p:cNvSpPr/>
          <p:nvPr userDrawn="1"/>
        </p:nvSpPr>
        <p:spPr>
          <a:xfrm>
            <a:off x="11356984" y="666104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6F3FA0-483D-CFA2-3697-9F317E2C6A8C}"/>
              </a:ext>
            </a:extLst>
          </p:cNvPr>
          <p:cNvSpPr/>
          <p:nvPr userDrawn="1"/>
        </p:nvSpPr>
        <p:spPr>
          <a:xfrm>
            <a:off x="11633772" y="5718961"/>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DA2566-4391-3DDF-36D7-17BF083C31DA}"/>
              </a:ext>
            </a:extLst>
          </p:cNvPr>
          <p:cNvSpPr/>
          <p:nvPr userDrawn="1"/>
        </p:nvSpPr>
        <p:spPr>
          <a:xfrm>
            <a:off x="11956633" y="4768883"/>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23D745F-01EA-225D-755A-EEA89A9EBA24}"/>
              </a:ext>
            </a:extLst>
          </p:cNvPr>
          <p:cNvSpPr/>
          <p:nvPr userDrawn="1"/>
        </p:nvSpPr>
        <p:spPr>
          <a:xfrm>
            <a:off x="9535651" y="6661045"/>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E7E8134-7BE3-2B56-EBE6-72C1588B2AC2}"/>
              </a:ext>
            </a:extLst>
          </p:cNvPr>
          <p:cNvSpPr/>
          <p:nvPr userDrawn="1"/>
        </p:nvSpPr>
        <p:spPr>
          <a:xfrm>
            <a:off x="10735057" y="600016"/>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2B49954-0AC4-3A33-2097-D30021DB8AB1}"/>
              </a:ext>
            </a:extLst>
          </p:cNvPr>
          <p:cNvSpPr/>
          <p:nvPr userDrawn="1"/>
        </p:nvSpPr>
        <p:spPr>
          <a:xfrm>
            <a:off x="9485605" y="469457"/>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C95552-DA72-C61A-A58F-2A388D840B91}"/>
              </a:ext>
            </a:extLst>
          </p:cNvPr>
          <p:cNvSpPr/>
          <p:nvPr userDrawn="1"/>
        </p:nvSpPr>
        <p:spPr>
          <a:xfrm>
            <a:off x="9348801" y="124752"/>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CBA6B74-47C0-BAE4-6AE0-7709CBD8F991}"/>
              </a:ext>
            </a:extLst>
          </p:cNvPr>
          <p:cNvSpPr/>
          <p:nvPr userDrawn="1"/>
        </p:nvSpPr>
        <p:spPr>
          <a:xfrm>
            <a:off x="11641850" y="911064"/>
            <a:ext cx="66001" cy="66001"/>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D98E4B9-6D4C-4E34-2EF8-7E6F2260B19B}"/>
              </a:ext>
            </a:extLst>
          </p:cNvPr>
          <p:cNvSpPr/>
          <p:nvPr userDrawn="1"/>
        </p:nvSpPr>
        <p:spPr>
          <a:xfrm>
            <a:off x="11896241" y="235188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138D14-6921-1D1D-7B88-700E5C676898}"/>
              </a:ext>
            </a:extLst>
          </p:cNvPr>
          <p:cNvSpPr/>
          <p:nvPr userDrawn="1"/>
        </p:nvSpPr>
        <p:spPr>
          <a:xfrm>
            <a:off x="11957347" y="15895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03606E-23D3-3D92-1121-D93D83F0FB12}"/>
              </a:ext>
            </a:extLst>
          </p:cNvPr>
          <p:cNvSpPr/>
          <p:nvPr userDrawn="1"/>
        </p:nvSpPr>
        <p:spPr>
          <a:xfrm>
            <a:off x="11211469" y="128334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855F88B-B45D-6BA7-6969-73025BB2D6B6}"/>
              </a:ext>
            </a:extLst>
          </p:cNvPr>
          <p:cNvSpPr/>
          <p:nvPr userDrawn="1"/>
        </p:nvSpPr>
        <p:spPr>
          <a:xfrm>
            <a:off x="10799353" y="85737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290C1F-E91E-C1EF-14C1-FCB589BC4608}"/>
              </a:ext>
            </a:extLst>
          </p:cNvPr>
          <p:cNvSpPr/>
          <p:nvPr userDrawn="1"/>
        </p:nvSpPr>
        <p:spPr>
          <a:xfrm>
            <a:off x="10230412" y="67232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7CF6F2-AFA3-1442-7F25-06AC573F3C35}"/>
              </a:ext>
            </a:extLst>
          </p:cNvPr>
          <p:cNvSpPr/>
          <p:nvPr userDrawn="1"/>
        </p:nvSpPr>
        <p:spPr>
          <a:xfrm>
            <a:off x="8769096" y="155465"/>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BEDF5E-2E25-1EE9-FD3D-0245D106ECC9}"/>
              </a:ext>
            </a:extLst>
          </p:cNvPr>
          <p:cNvSpPr/>
          <p:nvPr userDrawn="1"/>
        </p:nvSpPr>
        <p:spPr>
          <a:xfrm>
            <a:off x="10869469" y="36931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717907F-F413-F292-8A4D-931C1A5770E7}"/>
              </a:ext>
            </a:extLst>
          </p:cNvPr>
          <p:cNvSpPr/>
          <p:nvPr userDrawn="1"/>
        </p:nvSpPr>
        <p:spPr>
          <a:xfrm>
            <a:off x="11826238" y="4378631"/>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9495771-CB38-EA99-0836-34CE2FBC1129}"/>
              </a:ext>
            </a:extLst>
          </p:cNvPr>
          <p:cNvSpPr/>
          <p:nvPr userDrawn="1"/>
        </p:nvSpPr>
        <p:spPr>
          <a:xfrm>
            <a:off x="10161598" y="664417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239531-83E1-7B9A-9EFE-70554B5E3C90}"/>
              </a:ext>
            </a:extLst>
          </p:cNvPr>
          <p:cNvSpPr/>
          <p:nvPr userDrawn="1"/>
        </p:nvSpPr>
        <p:spPr>
          <a:xfrm>
            <a:off x="11155417" y="5526056"/>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FC6295-3416-0E14-4A7A-453DB95814AE}"/>
              </a:ext>
            </a:extLst>
          </p:cNvPr>
          <p:cNvSpPr/>
          <p:nvPr userDrawn="1"/>
        </p:nvSpPr>
        <p:spPr>
          <a:xfrm>
            <a:off x="12003066" y="613955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61AA91-BDC3-34A3-A322-C9B6C816A051}"/>
              </a:ext>
            </a:extLst>
          </p:cNvPr>
          <p:cNvSpPr/>
          <p:nvPr userDrawn="1"/>
        </p:nvSpPr>
        <p:spPr>
          <a:xfrm>
            <a:off x="2914320" y="666703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74BB552-84D1-1414-853F-6464C7FFFF9C}"/>
              </a:ext>
            </a:extLst>
          </p:cNvPr>
          <p:cNvSpPr/>
          <p:nvPr userDrawn="1"/>
        </p:nvSpPr>
        <p:spPr>
          <a:xfrm>
            <a:off x="1121607" y="5194774"/>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6686D0-AFAC-C825-0FFD-0CEEBDA33FC1}"/>
              </a:ext>
            </a:extLst>
          </p:cNvPr>
          <p:cNvSpPr/>
          <p:nvPr userDrawn="1"/>
        </p:nvSpPr>
        <p:spPr>
          <a:xfrm>
            <a:off x="573202" y="4180809"/>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B5A651-E48D-C160-3103-48E87DC7D939}"/>
              </a:ext>
            </a:extLst>
          </p:cNvPr>
          <p:cNvSpPr/>
          <p:nvPr userDrawn="1"/>
        </p:nvSpPr>
        <p:spPr>
          <a:xfrm>
            <a:off x="94183" y="30553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1264F3E-B505-EC6D-4126-8957CA4F3541}"/>
              </a:ext>
            </a:extLst>
          </p:cNvPr>
          <p:cNvSpPr/>
          <p:nvPr userDrawn="1"/>
        </p:nvSpPr>
        <p:spPr>
          <a:xfrm>
            <a:off x="3817358" y="6671778"/>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396FBEC-17E1-3330-B26E-0CC9F1DAA7A0}"/>
              </a:ext>
            </a:extLst>
          </p:cNvPr>
          <p:cNvSpPr/>
          <p:nvPr userDrawn="1"/>
        </p:nvSpPr>
        <p:spPr>
          <a:xfrm>
            <a:off x="2453754" y="575255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2A81BE3-1529-E548-6236-437771EFA8AE}"/>
              </a:ext>
            </a:extLst>
          </p:cNvPr>
          <p:cNvSpPr/>
          <p:nvPr userDrawn="1"/>
        </p:nvSpPr>
        <p:spPr>
          <a:xfrm>
            <a:off x="562243" y="683492"/>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991CD74-E55D-62C4-B634-9BAD8E65441A}"/>
              </a:ext>
            </a:extLst>
          </p:cNvPr>
          <p:cNvSpPr/>
          <p:nvPr userDrawn="1"/>
        </p:nvSpPr>
        <p:spPr>
          <a:xfrm>
            <a:off x="268986" y="1283343"/>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5562261-CD47-9F21-95C4-0540086DD2DA}"/>
              </a:ext>
            </a:extLst>
          </p:cNvPr>
          <p:cNvSpPr/>
          <p:nvPr userDrawn="1"/>
        </p:nvSpPr>
        <p:spPr>
          <a:xfrm>
            <a:off x="2335517" y="92150"/>
            <a:ext cx="45719" cy="45719"/>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D1DDFFA-ACA3-D6B0-3EF0-F4B8E2D77AF6}"/>
              </a:ext>
            </a:extLst>
          </p:cNvPr>
          <p:cNvSpPr>
            <a:spLocks noGrp="1"/>
          </p:cNvSpPr>
          <p:nvPr>
            <p:ph type="sldNum" sz="quarter" idx="4"/>
          </p:nvPr>
        </p:nvSpPr>
        <p:spPr>
          <a:xfrm>
            <a:off x="11340289" y="178841"/>
            <a:ext cx="956649" cy="365125"/>
          </a:xfrm>
          <a:prstGeom prst="rect">
            <a:avLst/>
          </a:prstGeom>
        </p:spPr>
        <p:txBody>
          <a:bodyPr vert="horz" lIns="91440" tIns="45720" rIns="91440" bIns="45720" rtlCol="0" anchor="ctr"/>
          <a:lstStyle>
            <a:lvl1pPr algn="ctr">
              <a:defRPr sz="2000" b="1">
                <a:solidFill>
                  <a:srgbClr val="000205"/>
                </a:solidFill>
                <a:latin typeface="a Astro Space" panose="02000503000000000000" pitchFamily="50" charset="0"/>
              </a:defRPr>
            </a:lvl1pPr>
          </a:lstStyle>
          <a:p>
            <a:fld id="{4B77F2AC-85AD-450A-9D25-BD1CD34E7A5A}" type="slidenum">
              <a:rPr lang="en-US" smtClean="0"/>
              <a:pPr/>
              <a:t>‹#›</a:t>
            </a:fld>
            <a:endParaRPr lang="en-US"/>
          </a:p>
        </p:txBody>
      </p:sp>
      <p:sp>
        <p:nvSpPr>
          <p:cNvPr id="57" name="Flowchart: Off-page Connector 10">
            <a:extLst>
              <a:ext uri="{FF2B5EF4-FFF2-40B4-BE49-F238E27FC236}">
                <a16:creationId xmlns:a16="http://schemas.microsoft.com/office/drawing/2014/main" id="{34B59FBE-EA33-A4A1-4954-255718ACAFA8}"/>
              </a:ext>
            </a:extLst>
          </p:cNvPr>
          <p:cNvSpPr/>
          <p:nvPr userDrawn="1"/>
        </p:nvSpPr>
        <p:spPr>
          <a:xfrm rot="5400000">
            <a:off x="3542600" y="5239650"/>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Overview</a:t>
            </a:r>
            <a:endParaRPr lang="en-US" sz="1100" b="1">
              <a:solidFill>
                <a:schemeClr val="accent5"/>
              </a:solidFill>
              <a:latin typeface="+mj-lt"/>
            </a:endParaRPr>
          </a:p>
        </p:txBody>
      </p:sp>
      <p:sp>
        <p:nvSpPr>
          <p:cNvPr id="56" name="Flowchart: Off-page Connector 10">
            <a:extLst>
              <a:ext uri="{FF2B5EF4-FFF2-40B4-BE49-F238E27FC236}">
                <a16:creationId xmlns:a16="http://schemas.microsoft.com/office/drawing/2014/main" id="{38F210C9-602A-7463-DFAB-C9AAEC896F4B}"/>
              </a:ext>
            </a:extLst>
          </p:cNvPr>
          <p:cNvSpPr/>
          <p:nvPr userDrawn="1"/>
        </p:nvSpPr>
        <p:spPr>
          <a:xfrm rot="5400000">
            <a:off x="5774720"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a:solidFill>
                  <a:schemeClr val="accent5"/>
                </a:solidFill>
                <a:latin typeface="+mj-lt"/>
              </a:rPr>
              <a:t>Schedule</a:t>
            </a:r>
          </a:p>
        </p:txBody>
      </p:sp>
      <p:sp>
        <p:nvSpPr>
          <p:cNvPr id="52" name="Flowchart: Off-page Connector 10">
            <a:extLst>
              <a:ext uri="{FF2B5EF4-FFF2-40B4-BE49-F238E27FC236}">
                <a16:creationId xmlns:a16="http://schemas.microsoft.com/office/drawing/2014/main" id="{D75488CD-0534-6E85-C783-3AAB264A89FF}"/>
              </a:ext>
            </a:extLst>
          </p:cNvPr>
          <p:cNvSpPr/>
          <p:nvPr userDrawn="1"/>
        </p:nvSpPr>
        <p:spPr>
          <a:xfrm rot="5400000">
            <a:off x="8011895" y="5239652"/>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tx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5"/>
                </a:solidFill>
                <a:latin typeface="+mj-lt"/>
              </a:rPr>
              <a:t>Test Readiness</a:t>
            </a:r>
          </a:p>
        </p:txBody>
      </p:sp>
      <p:sp>
        <p:nvSpPr>
          <p:cNvPr id="11" name="Flowchart: Off-page Connector 10">
            <a:extLst>
              <a:ext uri="{FF2B5EF4-FFF2-40B4-BE49-F238E27FC236}">
                <a16:creationId xmlns:a16="http://schemas.microsoft.com/office/drawing/2014/main" id="{8CDB9E0B-8A26-F53E-C7DC-284E40683F0E}"/>
              </a:ext>
            </a:extLst>
          </p:cNvPr>
          <p:cNvSpPr/>
          <p:nvPr userDrawn="1"/>
        </p:nvSpPr>
        <p:spPr>
          <a:xfrm rot="5400000">
            <a:off x="10276644" y="5239651"/>
            <a:ext cx="183447" cy="266645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0 w 10000"/>
              <a:gd name="connsiteY4" fmla="*/ 8551 h 10000"/>
              <a:gd name="connsiteX5" fmla="*/ 0 w 10000"/>
              <a:gd name="connsiteY5" fmla="*/ 0 h 10000"/>
              <a:gd name="connsiteX0" fmla="*/ 0 w 10000"/>
              <a:gd name="connsiteY0" fmla="*/ 0 h 10000"/>
              <a:gd name="connsiteX1" fmla="*/ 10000 w 10000"/>
              <a:gd name="connsiteY1" fmla="*/ 0 h 10000"/>
              <a:gd name="connsiteX2" fmla="*/ 9693 w 10000"/>
              <a:gd name="connsiteY2" fmla="*/ 8469 h 10000"/>
              <a:gd name="connsiteX3" fmla="*/ 5000 w 10000"/>
              <a:gd name="connsiteY3" fmla="*/ 10000 h 10000"/>
              <a:gd name="connsiteX4" fmla="*/ 307 w 10000"/>
              <a:gd name="connsiteY4" fmla="*/ 8490 h 10000"/>
              <a:gd name="connsiteX5" fmla="*/ 0 w 10000"/>
              <a:gd name="connsiteY5" fmla="*/ 0 h 10000"/>
              <a:gd name="connsiteX0" fmla="*/ 31 w 10031"/>
              <a:gd name="connsiteY0" fmla="*/ 0 h 10000"/>
              <a:gd name="connsiteX1" fmla="*/ 10031 w 10031"/>
              <a:gd name="connsiteY1" fmla="*/ 0 h 10000"/>
              <a:gd name="connsiteX2" fmla="*/ 9724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61"/>
              <a:gd name="connsiteY0" fmla="*/ 0 h 10000"/>
              <a:gd name="connsiteX1" fmla="*/ 10031 w 10061"/>
              <a:gd name="connsiteY1" fmla="*/ 0 h 10000"/>
              <a:gd name="connsiteX2" fmla="*/ 10032 w 10061"/>
              <a:gd name="connsiteY2" fmla="*/ 8469 h 10000"/>
              <a:gd name="connsiteX3" fmla="*/ 5031 w 10061"/>
              <a:gd name="connsiteY3" fmla="*/ 10000 h 10000"/>
              <a:gd name="connsiteX4" fmla="*/ 29 w 10061"/>
              <a:gd name="connsiteY4" fmla="*/ 8490 h 10000"/>
              <a:gd name="connsiteX5" fmla="*/ 31 w 10061"/>
              <a:gd name="connsiteY5" fmla="*/ 0 h 10000"/>
              <a:gd name="connsiteX0" fmla="*/ 31 w 10031"/>
              <a:gd name="connsiteY0" fmla="*/ 0 h 10000"/>
              <a:gd name="connsiteX1" fmla="*/ 10031 w 10031"/>
              <a:gd name="connsiteY1" fmla="*/ 0 h 10000"/>
              <a:gd name="connsiteX2" fmla="*/ 9878 w 10031"/>
              <a:gd name="connsiteY2" fmla="*/ 8469 h 10000"/>
              <a:gd name="connsiteX3" fmla="*/ 5031 w 10031"/>
              <a:gd name="connsiteY3" fmla="*/ 10000 h 10000"/>
              <a:gd name="connsiteX4" fmla="*/ 29 w 10031"/>
              <a:gd name="connsiteY4" fmla="*/ 8490 h 10000"/>
              <a:gd name="connsiteX5" fmla="*/ 31 w 10031"/>
              <a:gd name="connsiteY5" fmla="*/ 0 h 10000"/>
              <a:gd name="connsiteX0" fmla="*/ 31 w 10031"/>
              <a:gd name="connsiteY0" fmla="*/ 0 h 10000"/>
              <a:gd name="connsiteX1" fmla="*/ 10031 w 10031"/>
              <a:gd name="connsiteY1" fmla="*/ 0 h 10000"/>
              <a:gd name="connsiteX2" fmla="*/ 9982 w 10031"/>
              <a:gd name="connsiteY2" fmla="*/ 8462 h 10000"/>
              <a:gd name="connsiteX3" fmla="*/ 5031 w 10031"/>
              <a:gd name="connsiteY3" fmla="*/ 10000 h 10000"/>
              <a:gd name="connsiteX4" fmla="*/ 29 w 10031"/>
              <a:gd name="connsiteY4" fmla="*/ 8490 h 10000"/>
              <a:gd name="connsiteX5" fmla="*/ 31 w 1003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1" h="10000">
                <a:moveTo>
                  <a:pt x="31" y="0"/>
                </a:moveTo>
                <a:lnTo>
                  <a:pt x="10031" y="0"/>
                </a:lnTo>
                <a:cubicBezTo>
                  <a:pt x="9929" y="2823"/>
                  <a:pt x="10084" y="5639"/>
                  <a:pt x="9982" y="8462"/>
                </a:cubicBezTo>
                <a:lnTo>
                  <a:pt x="5031" y="10000"/>
                </a:lnTo>
                <a:lnTo>
                  <a:pt x="29" y="8490"/>
                </a:lnTo>
                <a:cubicBezTo>
                  <a:pt x="-73" y="5660"/>
                  <a:pt x="133" y="2830"/>
                  <a:pt x="31" y="0"/>
                </a:cubicBezTo>
                <a:close/>
              </a:path>
            </a:pathLst>
          </a:custGeom>
          <a:solidFill>
            <a:schemeClr val="accent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a:solidFill>
                  <a:schemeClr val="accent3"/>
                </a:solidFill>
                <a:latin typeface="+mj-lt"/>
              </a:rPr>
              <a:t>Budget</a:t>
            </a:r>
          </a:p>
        </p:txBody>
      </p:sp>
      <p:pic>
        <p:nvPicPr>
          <p:cNvPr id="12" name="Picture 11" descr="Icon&#10;&#10;Description automatically generated">
            <a:extLst>
              <a:ext uri="{FF2B5EF4-FFF2-40B4-BE49-F238E27FC236}">
                <a16:creationId xmlns:a16="http://schemas.microsoft.com/office/drawing/2014/main" id="{A5B311A8-2251-FB8D-E39E-5B7E5BA69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900000">
            <a:off x="11638726" y="6019110"/>
            <a:ext cx="1106552" cy="1106552"/>
          </a:xfrm>
          <a:prstGeom prst="rect">
            <a:avLst/>
          </a:prstGeom>
        </p:spPr>
      </p:pic>
    </p:spTree>
    <p:extLst>
      <p:ext uri="{BB962C8B-B14F-4D97-AF65-F5344CB8AC3E}">
        <p14:creationId xmlns:p14="http://schemas.microsoft.com/office/powerpoint/2010/main" val="17066461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8382436"/>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32" r:id="rId15"/>
    <p:sldLayoutId id="2147483736" r:id="rId16"/>
    <p:sldLayoutId id="2147483740" r:id="rId17"/>
    <p:sldLayoutId id="2147483733" r:id="rId18"/>
    <p:sldLayoutId id="2147483738" r:id="rId19"/>
    <p:sldLayoutId id="2147483743" r:id="rId20"/>
    <p:sldLayoutId id="2147483744" r:id="rId21"/>
    <p:sldLayoutId id="2147483745" r:id="rId22"/>
    <p:sldLayoutId id="2147483746" r:id="rId23"/>
    <p:sldLayoutId id="2147483747" r:id="rId24"/>
    <p:sldLayoutId id="214748374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2.xml"/><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B0_EA824F22.xml"/><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B1_72EBAFA5.xml"/><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microsoft.com/office/2018/10/relationships/comments" Target="../comments/modernComment_1B6_472D6EDB.xml"/><Relationship Id="rId7" Type="http://schemas.openxmlformats.org/officeDocument/2006/relationships/image" Target="../media/image40.png"/><Relationship Id="rId12"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2.wdp"/><Relationship Id="rId4" Type="http://schemas.openxmlformats.org/officeDocument/2006/relationships/image" Target="../media/image37.jpe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7.jpe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8.png"/><Relationship Id="rId4" Type="http://schemas.openxmlformats.org/officeDocument/2006/relationships/image" Target="../media/image38.pn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1.jpeg"/><Relationship Id="rId7" Type="http://schemas.microsoft.com/office/2007/relationships/hdphoto" Target="../media/hdphoto1.wdp"/><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40.png"/><Relationship Id="rId11" Type="http://schemas.microsoft.com/office/2007/relationships/hdphoto" Target="../media/hdphoto5.wdp"/><Relationship Id="rId5" Type="http://schemas.openxmlformats.org/officeDocument/2006/relationships/image" Target="../media/image39.svg"/><Relationship Id="rId10" Type="http://schemas.openxmlformats.org/officeDocument/2006/relationships/image" Target="../media/image52.png"/><Relationship Id="rId4" Type="http://schemas.openxmlformats.org/officeDocument/2006/relationships/image" Target="../media/image38.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AC_3A8DEF7C.xm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8/10/relationships/comments" Target="../comments/modernComment_1BB_D71423DE.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microsoft.com/office/2018/10/relationships/comments" Target="../comments/modernComment_115_E43558C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5698-53A6-3C8B-4A14-0A2059BDF081}"/>
              </a:ext>
            </a:extLst>
          </p:cNvPr>
          <p:cNvSpPr>
            <a:spLocks noGrp="1"/>
          </p:cNvSpPr>
          <p:nvPr>
            <p:ph type="title"/>
          </p:nvPr>
        </p:nvSpPr>
        <p:spPr/>
        <p:txBody>
          <a:bodyPr>
            <a:normAutofit/>
          </a:bodyPr>
          <a:lstStyle/>
          <a:p>
            <a:r>
              <a:rPr lang="en-US" sz="4400">
                <a:solidFill>
                  <a:schemeClr val="tx1"/>
                </a:solidFill>
                <a:latin typeface="Astro Space" panose="02000503000000000000" pitchFamily="2" charset="0"/>
              </a:rPr>
              <a:t>Test Readiness Review</a:t>
            </a:r>
          </a:p>
        </p:txBody>
      </p:sp>
      <p:sp>
        <p:nvSpPr>
          <p:cNvPr id="3" name="Subtitle 2">
            <a:extLst>
              <a:ext uri="{FF2B5EF4-FFF2-40B4-BE49-F238E27FC236}">
                <a16:creationId xmlns:a16="http://schemas.microsoft.com/office/drawing/2014/main" id="{CC4C970A-9EBC-CF6D-507F-BDBA6698D652}"/>
              </a:ext>
            </a:extLst>
          </p:cNvPr>
          <p:cNvSpPr>
            <a:spLocks noGrp="1"/>
          </p:cNvSpPr>
          <p:nvPr>
            <p:ph type="subTitle" idx="1"/>
          </p:nvPr>
        </p:nvSpPr>
        <p:spPr/>
        <p:txBody>
          <a:bodyPr/>
          <a:lstStyle/>
          <a:p>
            <a:r>
              <a:rPr lang="en-US" sz="3200">
                <a:solidFill>
                  <a:schemeClr val="accent4"/>
                </a:solidFill>
                <a:latin typeface="+mj-lt"/>
              </a:rPr>
              <a:t>Bi-Functional On-Orbit Space Transfers (BOOST)</a:t>
            </a:r>
          </a:p>
        </p:txBody>
      </p:sp>
      <p:sp>
        <p:nvSpPr>
          <p:cNvPr id="4" name="TextBox 3">
            <a:extLst>
              <a:ext uri="{FF2B5EF4-FFF2-40B4-BE49-F238E27FC236}">
                <a16:creationId xmlns:a16="http://schemas.microsoft.com/office/drawing/2014/main" id="{BC43BA7A-EEB5-3064-5CC4-ED8122A76BA0}"/>
              </a:ext>
            </a:extLst>
          </p:cNvPr>
          <p:cNvSpPr txBox="1"/>
          <p:nvPr/>
        </p:nvSpPr>
        <p:spPr>
          <a:xfrm>
            <a:off x="2844752" y="3935431"/>
            <a:ext cx="7830766" cy="646331"/>
          </a:xfrm>
          <a:prstGeom prst="rect">
            <a:avLst/>
          </a:prstGeom>
          <a:noFill/>
        </p:spPr>
        <p:txBody>
          <a:bodyPr wrap="square" rtlCol="0">
            <a:spAutoFit/>
          </a:bodyPr>
          <a:lstStyle/>
          <a:p>
            <a:pPr algn="ctr"/>
            <a:r>
              <a:rPr lang="en-US" b="1">
                <a:solidFill>
                  <a:schemeClr val="accent5"/>
                </a:solidFill>
                <a:latin typeface="+mj-lt"/>
              </a:rPr>
              <a:t>By: Tycho Cinquini, Riana Gagnon, Avery Gillespie, Wesley Gilliam, Luca </a:t>
            </a:r>
            <a:r>
              <a:rPr lang="en-US" b="1" err="1">
                <a:solidFill>
                  <a:schemeClr val="accent5"/>
                </a:solidFill>
                <a:latin typeface="+mj-lt"/>
              </a:rPr>
              <a:t>Herlein</a:t>
            </a:r>
            <a:r>
              <a:rPr lang="en-US" b="1">
                <a:solidFill>
                  <a:schemeClr val="accent5"/>
                </a:solidFill>
                <a:latin typeface="+mj-lt"/>
              </a:rPr>
              <a:t>, </a:t>
            </a:r>
            <a:r>
              <a:rPr lang="en-US" b="1" err="1">
                <a:solidFill>
                  <a:schemeClr val="accent5"/>
                </a:solidFill>
                <a:latin typeface="+mj-lt"/>
              </a:rPr>
              <a:t>Chieri</a:t>
            </a:r>
            <a:r>
              <a:rPr lang="en-US" b="1">
                <a:solidFill>
                  <a:schemeClr val="accent5"/>
                </a:solidFill>
                <a:latin typeface="+mj-lt"/>
              </a:rPr>
              <a:t> </a:t>
            </a:r>
            <a:r>
              <a:rPr lang="en-US" b="1" err="1">
                <a:solidFill>
                  <a:schemeClr val="accent5"/>
                </a:solidFill>
                <a:latin typeface="+mj-lt"/>
              </a:rPr>
              <a:t>Kamada</a:t>
            </a:r>
            <a:r>
              <a:rPr lang="en-US" b="1">
                <a:solidFill>
                  <a:schemeClr val="accent5"/>
                </a:solidFill>
                <a:latin typeface="+mj-lt"/>
              </a:rPr>
              <a:t>, Colton </a:t>
            </a:r>
            <a:r>
              <a:rPr lang="en-US" b="1" err="1">
                <a:solidFill>
                  <a:schemeClr val="accent5"/>
                </a:solidFill>
                <a:latin typeface="+mj-lt"/>
              </a:rPr>
              <a:t>Massic</a:t>
            </a:r>
            <a:r>
              <a:rPr lang="en-US" b="1">
                <a:solidFill>
                  <a:schemeClr val="accent5"/>
                </a:solidFill>
                <a:latin typeface="+mj-lt"/>
              </a:rPr>
              <a:t>, Rishi </a:t>
            </a:r>
            <a:r>
              <a:rPr lang="en-US" b="1" err="1">
                <a:solidFill>
                  <a:schemeClr val="accent5"/>
                </a:solidFill>
                <a:latin typeface="+mj-lt"/>
              </a:rPr>
              <a:t>Mayekar</a:t>
            </a:r>
            <a:r>
              <a:rPr lang="en-US" b="1">
                <a:solidFill>
                  <a:schemeClr val="accent5"/>
                </a:solidFill>
                <a:latin typeface="+mj-lt"/>
              </a:rPr>
              <a:t>, Zach </a:t>
            </a:r>
            <a:r>
              <a:rPr lang="en-US" b="1" err="1">
                <a:solidFill>
                  <a:schemeClr val="accent5"/>
                </a:solidFill>
                <a:latin typeface="+mj-lt"/>
              </a:rPr>
              <a:t>Rochman</a:t>
            </a:r>
            <a:endParaRPr lang="en-US" b="1">
              <a:solidFill>
                <a:schemeClr val="accent5"/>
              </a:solidFill>
              <a:latin typeface="+mj-lt"/>
            </a:endParaRPr>
          </a:p>
        </p:txBody>
      </p:sp>
      <p:sp>
        <p:nvSpPr>
          <p:cNvPr id="5" name="TextBox 4">
            <a:extLst>
              <a:ext uri="{FF2B5EF4-FFF2-40B4-BE49-F238E27FC236}">
                <a16:creationId xmlns:a16="http://schemas.microsoft.com/office/drawing/2014/main" id="{30A4FC84-47F2-4763-734B-451404777A70}"/>
              </a:ext>
            </a:extLst>
          </p:cNvPr>
          <p:cNvSpPr txBox="1"/>
          <p:nvPr/>
        </p:nvSpPr>
        <p:spPr>
          <a:xfrm>
            <a:off x="3447866" y="6481517"/>
            <a:ext cx="6624537" cy="369332"/>
          </a:xfrm>
          <a:prstGeom prst="rect">
            <a:avLst/>
          </a:prstGeom>
          <a:noFill/>
        </p:spPr>
        <p:txBody>
          <a:bodyPr wrap="square" rtlCol="0">
            <a:spAutoFit/>
          </a:bodyPr>
          <a:lstStyle/>
          <a:p>
            <a:pPr algn="ctr"/>
            <a:r>
              <a:rPr lang="en-US">
                <a:solidFill>
                  <a:schemeClr val="accent5"/>
                </a:solidFill>
              </a:rPr>
              <a:t>Customer/Sponsor: Marcus </a:t>
            </a:r>
            <a:r>
              <a:rPr lang="en-US" err="1">
                <a:solidFill>
                  <a:schemeClr val="accent5"/>
                </a:solidFill>
              </a:rPr>
              <a:t>Holzinger</a:t>
            </a:r>
            <a:r>
              <a:rPr lang="en-US">
                <a:solidFill>
                  <a:schemeClr val="accent5"/>
                </a:solidFill>
              </a:rPr>
              <a:t> | Mentor: Ball Aerospace</a:t>
            </a:r>
          </a:p>
        </p:txBody>
      </p:sp>
    </p:spTree>
    <p:extLst>
      <p:ext uri="{BB962C8B-B14F-4D97-AF65-F5344CB8AC3E}">
        <p14:creationId xmlns:p14="http://schemas.microsoft.com/office/powerpoint/2010/main" val="26052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3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DDE0-EFFE-38DA-00B5-889616E2A042}"/>
              </a:ext>
            </a:extLst>
          </p:cNvPr>
          <p:cNvSpPr>
            <a:spLocks noGrp="1"/>
          </p:cNvSpPr>
          <p:nvPr>
            <p:ph type="title"/>
          </p:nvPr>
        </p:nvSpPr>
        <p:spPr/>
        <p:txBody>
          <a:bodyPr>
            <a:normAutofit fontScale="90000"/>
          </a:bodyPr>
          <a:lstStyle/>
          <a:p>
            <a:r>
              <a:rPr lang="en-US"/>
              <a:t>Risks Addressed in Hardware Demo</a:t>
            </a:r>
          </a:p>
        </p:txBody>
      </p:sp>
      <p:sp>
        <p:nvSpPr>
          <p:cNvPr id="3" name="Slide Number Placeholder 2">
            <a:extLst>
              <a:ext uri="{FF2B5EF4-FFF2-40B4-BE49-F238E27FC236}">
                <a16:creationId xmlns:a16="http://schemas.microsoft.com/office/drawing/2014/main" id="{72D7AD0F-C833-16CF-AAAC-940B6248F606}"/>
              </a:ext>
            </a:extLst>
          </p:cNvPr>
          <p:cNvSpPr>
            <a:spLocks noGrp="1"/>
          </p:cNvSpPr>
          <p:nvPr>
            <p:ph type="sldNum" sz="quarter" idx="4"/>
          </p:nvPr>
        </p:nvSpPr>
        <p:spPr/>
        <p:txBody>
          <a:bodyPr/>
          <a:lstStyle/>
          <a:p>
            <a:fld id="{4B77F2AC-85AD-450A-9D25-BD1CD34E7A5A}" type="slidenum">
              <a:rPr lang="en-US" smtClean="0"/>
              <a:pPr/>
              <a:t>10</a:t>
            </a:fld>
            <a:endParaRPr lang="en-US"/>
          </a:p>
        </p:txBody>
      </p:sp>
      <p:graphicFrame>
        <p:nvGraphicFramePr>
          <p:cNvPr id="4" name="Table 3">
            <a:extLst>
              <a:ext uri="{FF2B5EF4-FFF2-40B4-BE49-F238E27FC236}">
                <a16:creationId xmlns:a16="http://schemas.microsoft.com/office/drawing/2014/main" id="{454196C8-492F-F7EE-0582-D3DDD0BCF6C8}"/>
              </a:ext>
            </a:extLst>
          </p:cNvPr>
          <p:cNvGraphicFramePr>
            <a:graphicFrameLocks noGrp="1"/>
          </p:cNvGraphicFramePr>
          <p:nvPr>
            <p:extLst>
              <p:ext uri="{D42A27DB-BD31-4B8C-83A1-F6EECF244321}">
                <p14:modId xmlns:p14="http://schemas.microsoft.com/office/powerpoint/2010/main" val="3032590109"/>
              </p:ext>
            </p:extLst>
          </p:nvPr>
        </p:nvGraphicFramePr>
        <p:xfrm>
          <a:off x="1155774" y="1767032"/>
          <a:ext cx="9880452" cy="3872542"/>
        </p:xfrm>
        <a:graphic>
          <a:graphicData uri="http://schemas.openxmlformats.org/drawingml/2006/table">
            <a:tbl>
              <a:tblPr firstRow="1" bandRow="1">
                <a:tableStyleId>{5C22544A-7EE6-4342-B048-85BDC9FD1C3A}</a:tableStyleId>
              </a:tblPr>
              <a:tblGrid>
                <a:gridCol w="465457">
                  <a:extLst>
                    <a:ext uri="{9D8B030D-6E8A-4147-A177-3AD203B41FA5}">
                      <a16:colId xmlns:a16="http://schemas.microsoft.com/office/drawing/2014/main" val="172913699"/>
                    </a:ext>
                  </a:extLst>
                </a:gridCol>
                <a:gridCol w="3039486">
                  <a:extLst>
                    <a:ext uri="{9D8B030D-6E8A-4147-A177-3AD203B41FA5}">
                      <a16:colId xmlns:a16="http://schemas.microsoft.com/office/drawing/2014/main" val="3625803790"/>
                    </a:ext>
                  </a:extLst>
                </a:gridCol>
                <a:gridCol w="2975162">
                  <a:extLst>
                    <a:ext uri="{9D8B030D-6E8A-4147-A177-3AD203B41FA5}">
                      <a16:colId xmlns:a16="http://schemas.microsoft.com/office/drawing/2014/main" val="2502110156"/>
                    </a:ext>
                  </a:extLst>
                </a:gridCol>
                <a:gridCol w="3400347">
                  <a:extLst>
                    <a:ext uri="{9D8B030D-6E8A-4147-A177-3AD203B41FA5}">
                      <a16:colId xmlns:a16="http://schemas.microsoft.com/office/drawing/2014/main" val="2425085758"/>
                    </a:ext>
                  </a:extLst>
                </a:gridCol>
              </a:tblGrid>
              <a:tr h="0">
                <a:tc>
                  <a:txBody>
                    <a:bodyPr/>
                    <a:lstStyle/>
                    <a:p>
                      <a:pPr algn="l" rtl="0" fontAlgn="base"/>
                      <a:r>
                        <a:rPr lang="en-US" sz="1800" b="1">
                          <a:solidFill>
                            <a:schemeClr val="tx1"/>
                          </a:solidFill>
                          <a:effectLst/>
                        </a:rPr>
                        <a:t>#</a:t>
                      </a:r>
                      <a:r>
                        <a:rPr lang="en-US" sz="1800" b="0">
                          <a:solidFill>
                            <a:schemeClr val="tx1"/>
                          </a:solidFill>
                          <a:effectLst/>
                        </a:rPr>
                        <a:t>​</a:t>
                      </a:r>
                      <a:endParaRPr lang="en-US" sz="1800" b="0" i="0">
                        <a:solidFill>
                          <a:schemeClr val="tx1"/>
                        </a:solidFill>
                        <a:effectLst/>
                      </a:endParaRPr>
                    </a:p>
                  </a:txBody>
                  <a:tcPr marL="83680" marR="83680" marT="41840" marB="4184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l" rtl="0" fontAlgn="base"/>
                      <a:r>
                        <a:rPr lang="en-US" sz="1800" b="1">
                          <a:solidFill>
                            <a:schemeClr val="tx1"/>
                          </a:solidFill>
                          <a:effectLst/>
                        </a:rPr>
                        <a:t>Risk</a:t>
                      </a:r>
                      <a:r>
                        <a:rPr lang="en-US" sz="1800" b="0">
                          <a:solidFill>
                            <a:schemeClr val="tx1"/>
                          </a:solidFill>
                          <a:effectLst/>
                        </a:rPr>
                        <a:t>​</a:t>
                      </a:r>
                      <a:endParaRPr lang="en-US" sz="1800" b="0" i="0">
                        <a:solidFill>
                          <a:schemeClr val="tx1"/>
                        </a:solidFill>
                        <a:effectLst/>
                      </a:endParaRPr>
                    </a:p>
                  </a:txBody>
                  <a:tcPr marL="83680" marR="83680" marT="41840" marB="41840">
                    <a:lnT w="38100" cap="flat" cmpd="sng" algn="ctr">
                      <a:solidFill>
                        <a:schemeClr val="tx1"/>
                      </a:solidFill>
                      <a:prstDash val="solid"/>
                      <a:round/>
                      <a:headEnd type="none" w="med" len="med"/>
                      <a:tailEnd type="none" w="med" len="med"/>
                    </a:lnT>
                  </a:tcPr>
                </a:tc>
                <a:tc>
                  <a:txBody>
                    <a:bodyPr/>
                    <a:lstStyle/>
                    <a:p>
                      <a:pPr algn="l" rtl="0" fontAlgn="base"/>
                      <a:r>
                        <a:rPr lang="en-US" sz="1800" b="1">
                          <a:solidFill>
                            <a:schemeClr val="tx1"/>
                          </a:solidFill>
                          <a:effectLst/>
                        </a:rPr>
                        <a:t>Risk Level</a:t>
                      </a:r>
                      <a:endParaRPr lang="en-US" sz="1800" b="0" i="0">
                        <a:solidFill>
                          <a:schemeClr val="tx1"/>
                        </a:solidFill>
                        <a:effectLst/>
                      </a:endParaRPr>
                    </a:p>
                  </a:txBody>
                  <a:tcPr marL="83680" marR="83680" marT="41840" marB="41840">
                    <a:lnT w="38100" cap="flat" cmpd="sng" algn="ctr">
                      <a:solidFill>
                        <a:schemeClr val="tx1"/>
                      </a:solidFill>
                      <a:prstDash val="solid"/>
                      <a:round/>
                      <a:headEnd type="none" w="med" len="med"/>
                      <a:tailEnd type="none" w="med" len="med"/>
                    </a:lnT>
                  </a:tcPr>
                </a:tc>
                <a:tc>
                  <a:txBody>
                    <a:bodyPr/>
                    <a:lstStyle/>
                    <a:p>
                      <a:pPr algn="l" rtl="0" fontAlgn="base"/>
                      <a:r>
                        <a:rPr lang="en-US" sz="1800" b="1">
                          <a:solidFill>
                            <a:schemeClr val="tx1"/>
                          </a:solidFill>
                          <a:effectLst/>
                        </a:rPr>
                        <a:t>Mitigation</a:t>
                      </a:r>
                      <a:r>
                        <a:rPr lang="en-US" sz="1800" b="0">
                          <a:solidFill>
                            <a:schemeClr val="tx1"/>
                          </a:solidFill>
                          <a:effectLst/>
                        </a:rPr>
                        <a:t>​</a:t>
                      </a:r>
                      <a:endParaRPr lang="en-US" sz="1800" b="0" i="0">
                        <a:solidFill>
                          <a:schemeClr val="tx1"/>
                        </a:solidFill>
                        <a:effectLst/>
                      </a:endParaRPr>
                    </a:p>
                  </a:txBody>
                  <a:tcPr marL="83680" marR="83680" marT="41840" marB="4184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0960679"/>
                  </a:ext>
                </a:extLst>
              </a:tr>
              <a:tr h="1338873">
                <a:tc>
                  <a:txBody>
                    <a:bodyPr/>
                    <a:lstStyle/>
                    <a:p>
                      <a:pPr algn="l" rtl="0" fontAlgn="base"/>
                      <a:r>
                        <a:rPr lang="en-US" sz="1600" b="1">
                          <a:solidFill>
                            <a:srgbClr val="000000"/>
                          </a:solidFill>
                          <a:effectLst/>
                        </a:rPr>
                        <a:t>3​</a:t>
                      </a:r>
                      <a:endParaRPr lang="en-US" sz="1600" b="1" i="0">
                        <a:solidFill>
                          <a:srgbClr val="000000"/>
                        </a:solidFill>
                        <a:effectLst/>
                      </a:endParaRPr>
                    </a:p>
                  </a:txBody>
                  <a:tcPr marL="83680" marR="83680" marT="41840" marB="41840">
                    <a:lnL w="38100" cap="flat" cmpd="sng" algn="ctr">
                      <a:solidFill>
                        <a:schemeClr val="tx1"/>
                      </a:solidFill>
                      <a:prstDash val="solid"/>
                      <a:round/>
                      <a:headEnd type="none" w="med" len="med"/>
                      <a:tailEnd type="none" w="med" len="med"/>
                    </a:lnL>
                  </a:tcPr>
                </a:tc>
                <a:tc>
                  <a:txBody>
                    <a:bodyPr/>
                    <a:lstStyle/>
                    <a:p>
                      <a:pPr algn="l" rtl="0" fontAlgn="base"/>
                      <a:r>
                        <a:rPr lang="en-US" sz="1800" b="0">
                          <a:solidFill>
                            <a:srgbClr val="000000"/>
                          </a:solidFill>
                          <a:effectLst/>
                        </a:rPr>
                        <a:t>Navigation system has blackout periods​</a:t>
                      </a:r>
                      <a:endParaRPr lang="en-US" sz="1800" b="0" i="0">
                        <a:solidFill>
                          <a:srgbClr val="000000"/>
                        </a:solidFill>
                        <a:effectLst/>
                      </a:endParaRPr>
                    </a:p>
                  </a:txBody>
                  <a:tcPr marL="83680" marR="83680" marT="41840" marB="41840"/>
                </a:tc>
                <a:tc>
                  <a:txBody>
                    <a:bodyPr/>
                    <a:lstStyle/>
                    <a:p>
                      <a:pPr algn="l" rtl="0" fontAlgn="base"/>
                      <a:r>
                        <a:rPr lang="en-US" sz="1600" b="0">
                          <a:solidFill>
                            <a:srgbClr val="000000"/>
                          </a:solidFill>
                          <a:effectLst/>
                        </a:rPr>
                        <a:t>Medium:</a:t>
                      </a:r>
                    </a:p>
                    <a:p>
                      <a:pPr marL="285750" indent="-285750" algn="l" rtl="0" fontAlgn="base">
                        <a:buFontTx/>
                        <a:buChar char="-"/>
                      </a:pPr>
                      <a:r>
                        <a:rPr lang="en-US" sz="1600" b="0">
                          <a:solidFill>
                            <a:srgbClr val="000000"/>
                          </a:solidFill>
                          <a:effectLst/>
                        </a:rPr>
                        <a:t>Likelihood: High</a:t>
                      </a:r>
                    </a:p>
                    <a:p>
                      <a:pPr marL="285750" indent="-285750" algn="l" rtl="0" fontAlgn="base">
                        <a:buFontTx/>
                        <a:buChar char="-"/>
                      </a:pPr>
                      <a:r>
                        <a:rPr lang="en-US" sz="1600" b="0">
                          <a:solidFill>
                            <a:srgbClr val="000000"/>
                          </a:solidFill>
                          <a:effectLst/>
                        </a:rPr>
                        <a:t>Severity: Medium</a:t>
                      </a:r>
                    </a:p>
                  </a:txBody>
                  <a:tcPr marL="83680" marR="83680" marT="41840" marB="41840">
                    <a:solidFill>
                      <a:srgbClr val="FFFFCC"/>
                    </a:solidFill>
                  </a:tcPr>
                </a:tc>
                <a:tc>
                  <a:txBody>
                    <a:bodyPr/>
                    <a:lstStyle/>
                    <a:p>
                      <a:pPr algn="l" rtl="0" fontAlgn="base"/>
                      <a:r>
                        <a:rPr lang="en-US" sz="1600" b="0">
                          <a:solidFill>
                            <a:srgbClr val="000000"/>
                          </a:solidFill>
                          <a:effectLst/>
                        </a:rPr>
                        <a:t>Test multiple transmitters to test the accuracy of the model/system and the effects of blackout in providing position data​</a:t>
                      </a:r>
                      <a:endParaRPr lang="en-US" sz="1600" b="0" i="0">
                        <a:solidFill>
                          <a:srgbClr val="000000"/>
                        </a:solidFill>
                        <a:effectLst/>
                      </a:endParaRPr>
                    </a:p>
                  </a:txBody>
                  <a:tcPr marL="83680" marR="83680" marT="41840" marB="4184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32123632"/>
                  </a:ext>
                </a:extLst>
              </a:tr>
              <a:tr h="836796">
                <a:tc>
                  <a:txBody>
                    <a:bodyPr/>
                    <a:lstStyle/>
                    <a:p>
                      <a:pPr algn="l" rtl="0" fontAlgn="base"/>
                      <a:r>
                        <a:rPr lang="en-US" sz="1600" b="1">
                          <a:solidFill>
                            <a:srgbClr val="000000"/>
                          </a:solidFill>
                          <a:effectLst/>
                        </a:rPr>
                        <a:t>4​</a:t>
                      </a:r>
                      <a:endParaRPr lang="en-US" sz="1600" b="1" i="0">
                        <a:solidFill>
                          <a:srgbClr val="000000"/>
                        </a:solidFill>
                        <a:effectLst/>
                      </a:endParaRPr>
                    </a:p>
                  </a:txBody>
                  <a:tcPr marL="83680" marR="83680" marT="41840" marB="41840">
                    <a:lnL w="38100" cap="flat" cmpd="sng" algn="ctr">
                      <a:solidFill>
                        <a:schemeClr val="tx1"/>
                      </a:solidFill>
                      <a:prstDash val="solid"/>
                      <a:round/>
                      <a:headEnd type="none" w="med" len="med"/>
                      <a:tailEnd type="none" w="med" len="med"/>
                    </a:lnL>
                  </a:tcPr>
                </a:tc>
                <a:tc>
                  <a:txBody>
                    <a:bodyPr/>
                    <a:lstStyle/>
                    <a:p>
                      <a:pPr algn="l" rtl="0" fontAlgn="base"/>
                      <a:r>
                        <a:rPr lang="en-US" sz="1800" b="0">
                          <a:solidFill>
                            <a:srgbClr val="000000"/>
                          </a:solidFill>
                          <a:effectLst/>
                        </a:rPr>
                        <a:t>SNR too low​</a:t>
                      </a:r>
                      <a:endParaRPr lang="en-US" sz="1800" b="0" i="0">
                        <a:solidFill>
                          <a:srgbClr val="000000"/>
                        </a:solidFill>
                        <a:effectLst/>
                      </a:endParaRPr>
                    </a:p>
                  </a:txBody>
                  <a:tcPr marL="83680" marR="83680" marT="41840" marB="41840"/>
                </a:tc>
                <a:tc>
                  <a:txBody>
                    <a:bodyPr/>
                    <a:lstStyle/>
                    <a:p>
                      <a:pPr algn="l" rtl="0" fontAlgn="base"/>
                      <a:r>
                        <a:rPr lang="en-US" sz="1600" b="0">
                          <a:solidFill>
                            <a:srgbClr val="000000"/>
                          </a:solidFill>
                          <a:effectLst/>
                        </a:rPr>
                        <a:t>High:</a:t>
                      </a:r>
                    </a:p>
                    <a:p>
                      <a:pPr marL="285750" indent="-285750" algn="l" rtl="0" fontAlgn="base">
                        <a:buFontTx/>
                        <a:buChar char="-"/>
                      </a:pPr>
                      <a:r>
                        <a:rPr lang="en-US" sz="1600" b="0">
                          <a:solidFill>
                            <a:srgbClr val="000000"/>
                          </a:solidFill>
                          <a:effectLst/>
                        </a:rPr>
                        <a:t>Likelihood: High</a:t>
                      </a:r>
                    </a:p>
                    <a:p>
                      <a:pPr marL="285750" indent="-285750" algn="l" rtl="0" fontAlgn="base">
                        <a:buFontTx/>
                        <a:buChar char="-"/>
                      </a:pPr>
                      <a:r>
                        <a:rPr lang="en-US" sz="1600" b="0">
                          <a:solidFill>
                            <a:srgbClr val="000000"/>
                          </a:solidFill>
                          <a:effectLst/>
                        </a:rPr>
                        <a:t>Severity: High</a:t>
                      </a:r>
                    </a:p>
                  </a:txBody>
                  <a:tcPr marL="83680" marR="83680" marT="41840" marB="41840">
                    <a:solidFill>
                      <a:srgbClr val="FF9999"/>
                    </a:solidFill>
                  </a:tcPr>
                </a:tc>
                <a:tc>
                  <a:txBody>
                    <a:bodyPr/>
                    <a:lstStyle/>
                    <a:p>
                      <a:pPr algn="l" rtl="0" fontAlgn="base"/>
                      <a:r>
                        <a:rPr lang="en-US" sz="1600" b="0">
                          <a:solidFill>
                            <a:srgbClr val="000000"/>
                          </a:solidFill>
                          <a:effectLst/>
                        </a:rPr>
                        <a:t>[Stretch Goal]: Artificially add noise to simulate low SNR </a:t>
                      </a:r>
                      <a:endParaRPr lang="en-US" sz="1600" b="0" i="0">
                        <a:solidFill>
                          <a:srgbClr val="000000"/>
                        </a:solidFill>
                        <a:effectLst/>
                      </a:endParaRPr>
                    </a:p>
                  </a:txBody>
                  <a:tcPr marL="83680" marR="83680" marT="41840" marB="4184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5343584"/>
                  </a:ext>
                </a:extLst>
              </a:tr>
              <a:tr h="1338873">
                <a:tc>
                  <a:txBody>
                    <a:bodyPr/>
                    <a:lstStyle/>
                    <a:p>
                      <a:pPr algn="l" rtl="0" fontAlgn="base"/>
                      <a:r>
                        <a:rPr lang="en-US" sz="1600" b="1">
                          <a:solidFill>
                            <a:srgbClr val="000000"/>
                          </a:solidFill>
                          <a:effectLst/>
                        </a:rPr>
                        <a:t>5​</a:t>
                      </a:r>
                      <a:endParaRPr lang="en-US" sz="1600" b="1" i="0">
                        <a:solidFill>
                          <a:srgbClr val="000000"/>
                        </a:solidFill>
                        <a:effectLst/>
                      </a:endParaRPr>
                    </a:p>
                  </a:txBody>
                  <a:tcPr marL="83680" marR="83680" marT="41840" marB="4184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l" rtl="0" fontAlgn="base"/>
                      <a:r>
                        <a:rPr lang="en-US" sz="1800" b="0">
                          <a:solidFill>
                            <a:srgbClr val="000000"/>
                          </a:solidFill>
                          <a:effectLst/>
                        </a:rPr>
                        <a:t>Low TRL for navigation system​</a:t>
                      </a:r>
                      <a:endParaRPr lang="en-US" sz="1800" b="0" i="0">
                        <a:solidFill>
                          <a:srgbClr val="000000"/>
                        </a:solidFill>
                        <a:effectLst/>
                      </a:endParaRPr>
                    </a:p>
                  </a:txBody>
                  <a:tcPr marL="83680" marR="83680" marT="41840" marB="41840">
                    <a:lnB w="38100" cap="flat" cmpd="sng" algn="ctr">
                      <a:solidFill>
                        <a:schemeClr val="tx1"/>
                      </a:solidFill>
                      <a:prstDash val="solid"/>
                      <a:round/>
                      <a:headEnd type="none" w="med" len="med"/>
                      <a:tailEnd type="none" w="med" len="med"/>
                    </a:lnB>
                  </a:tcPr>
                </a:tc>
                <a:tc>
                  <a:txBody>
                    <a:bodyPr/>
                    <a:lstStyle/>
                    <a:p>
                      <a:pPr algn="l" rtl="0" fontAlgn="base"/>
                      <a:r>
                        <a:rPr lang="en-US" sz="1600" b="0">
                          <a:solidFill>
                            <a:srgbClr val="000000"/>
                          </a:solidFill>
                          <a:effectLst/>
                        </a:rPr>
                        <a:t>Medium:</a:t>
                      </a:r>
                    </a:p>
                    <a:p>
                      <a:pPr marL="285750" indent="-285750" algn="l" rtl="0" fontAlgn="base">
                        <a:buFontTx/>
                        <a:buChar char="-"/>
                      </a:pPr>
                      <a:r>
                        <a:rPr lang="en-US" sz="1600" b="0">
                          <a:solidFill>
                            <a:srgbClr val="000000"/>
                          </a:solidFill>
                          <a:effectLst/>
                        </a:rPr>
                        <a:t>Likelihood: Medium</a:t>
                      </a:r>
                    </a:p>
                    <a:p>
                      <a:pPr marL="285750" indent="-285750" algn="l" rtl="0" fontAlgn="base">
                        <a:buFontTx/>
                        <a:buChar char="-"/>
                      </a:pPr>
                      <a:r>
                        <a:rPr lang="en-US" sz="1600" b="0">
                          <a:solidFill>
                            <a:srgbClr val="000000"/>
                          </a:solidFill>
                          <a:effectLst/>
                        </a:rPr>
                        <a:t>Severity: High</a:t>
                      </a:r>
                    </a:p>
                  </a:txBody>
                  <a:tcPr marL="83680" marR="83680" marT="41840" marB="41840">
                    <a:lnB w="38100" cap="flat" cmpd="sng" algn="ctr">
                      <a:solidFill>
                        <a:schemeClr val="tx1"/>
                      </a:solidFill>
                      <a:prstDash val="solid"/>
                      <a:round/>
                      <a:headEnd type="none" w="med" len="med"/>
                      <a:tailEnd type="none" w="med" len="med"/>
                    </a:lnB>
                    <a:solidFill>
                      <a:srgbClr val="FFFFCC"/>
                    </a:solidFill>
                  </a:tcPr>
                </a:tc>
                <a:tc>
                  <a:txBody>
                    <a:bodyPr/>
                    <a:lstStyle/>
                    <a:p>
                      <a:pPr algn="l" rtl="0" fontAlgn="base"/>
                      <a:r>
                        <a:rPr lang="en-US" sz="1600" b="0">
                          <a:solidFill>
                            <a:srgbClr val="000000"/>
                          </a:solidFill>
                          <a:effectLst/>
                        </a:rPr>
                        <a:t>Prove the feasibility of the navigation concept of operation and software by demonstrating it in a relevant environment on ground (TRL ~5)​</a:t>
                      </a:r>
                      <a:endParaRPr lang="en-US" sz="1600" b="0" i="0">
                        <a:solidFill>
                          <a:srgbClr val="000000"/>
                        </a:solidFill>
                        <a:effectLst/>
                      </a:endParaRPr>
                    </a:p>
                  </a:txBody>
                  <a:tcPr marL="83680" marR="83680" marT="41840" marB="4184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006047"/>
                  </a:ext>
                </a:extLst>
              </a:tr>
            </a:tbl>
          </a:graphicData>
        </a:graphic>
      </p:graphicFrame>
    </p:spTree>
    <p:extLst>
      <p:ext uri="{BB962C8B-B14F-4D97-AF65-F5344CB8AC3E}">
        <p14:creationId xmlns:p14="http://schemas.microsoft.com/office/powerpoint/2010/main" val="43051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F54F-CE0B-D735-34D6-3CB6A782D940}"/>
              </a:ext>
            </a:extLst>
          </p:cNvPr>
          <p:cNvSpPr>
            <a:spLocks noGrp="1"/>
          </p:cNvSpPr>
          <p:nvPr>
            <p:ph type="title"/>
          </p:nvPr>
        </p:nvSpPr>
        <p:spPr/>
        <p:txBody>
          <a:bodyPr>
            <a:normAutofit/>
          </a:bodyPr>
          <a:lstStyle/>
          <a:p>
            <a:r>
              <a:rPr lang="en-US" sz="4000"/>
              <a:t>(Hardware Demo) Requirements</a:t>
            </a:r>
          </a:p>
        </p:txBody>
      </p:sp>
      <p:sp>
        <p:nvSpPr>
          <p:cNvPr id="4" name="Slide Number Placeholder 3">
            <a:extLst>
              <a:ext uri="{FF2B5EF4-FFF2-40B4-BE49-F238E27FC236}">
                <a16:creationId xmlns:a16="http://schemas.microsoft.com/office/drawing/2014/main" id="{EA7DC74A-C9E0-2573-4648-D1E4EDD9F894}"/>
              </a:ext>
            </a:extLst>
          </p:cNvPr>
          <p:cNvSpPr>
            <a:spLocks noGrp="1"/>
          </p:cNvSpPr>
          <p:nvPr>
            <p:ph type="sldNum" sz="quarter" idx="4"/>
          </p:nvPr>
        </p:nvSpPr>
        <p:spPr/>
        <p:txBody>
          <a:bodyPr/>
          <a:lstStyle/>
          <a:p>
            <a:fld id="{4B77F2AC-85AD-450A-9D25-BD1CD34E7A5A}" type="slidenum">
              <a:rPr lang="en-US" smtClean="0"/>
              <a:pPr/>
              <a:t>11</a:t>
            </a:fld>
            <a:endParaRPr lang="en-US"/>
          </a:p>
        </p:txBody>
      </p:sp>
      <p:graphicFrame>
        <p:nvGraphicFramePr>
          <p:cNvPr id="7" name="Table 6">
            <a:extLst>
              <a:ext uri="{FF2B5EF4-FFF2-40B4-BE49-F238E27FC236}">
                <a16:creationId xmlns:a16="http://schemas.microsoft.com/office/drawing/2014/main" id="{941186D6-9D47-E72A-00C4-7647BD08081C}"/>
              </a:ext>
            </a:extLst>
          </p:cNvPr>
          <p:cNvGraphicFramePr>
            <a:graphicFrameLocks noGrp="1"/>
          </p:cNvGraphicFramePr>
          <p:nvPr>
            <p:extLst>
              <p:ext uri="{D42A27DB-BD31-4B8C-83A1-F6EECF244321}">
                <p14:modId xmlns:p14="http://schemas.microsoft.com/office/powerpoint/2010/main" val="3935051098"/>
              </p:ext>
            </p:extLst>
          </p:nvPr>
        </p:nvGraphicFramePr>
        <p:xfrm>
          <a:off x="1053921" y="1549317"/>
          <a:ext cx="10084157" cy="4401902"/>
        </p:xfrm>
        <a:graphic>
          <a:graphicData uri="http://schemas.openxmlformats.org/drawingml/2006/table">
            <a:tbl>
              <a:tblPr firstRow="1" bandRow="1">
                <a:tableStyleId>{5C22544A-7EE6-4342-B048-85BDC9FD1C3A}</a:tableStyleId>
              </a:tblPr>
              <a:tblGrid>
                <a:gridCol w="535945">
                  <a:extLst>
                    <a:ext uri="{9D8B030D-6E8A-4147-A177-3AD203B41FA5}">
                      <a16:colId xmlns:a16="http://schemas.microsoft.com/office/drawing/2014/main" val="3388192137"/>
                    </a:ext>
                  </a:extLst>
                </a:gridCol>
                <a:gridCol w="7834249">
                  <a:extLst>
                    <a:ext uri="{9D8B030D-6E8A-4147-A177-3AD203B41FA5}">
                      <a16:colId xmlns:a16="http://schemas.microsoft.com/office/drawing/2014/main" val="3316607519"/>
                    </a:ext>
                  </a:extLst>
                </a:gridCol>
                <a:gridCol w="1713963">
                  <a:extLst>
                    <a:ext uri="{9D8B030D-6E8A-4147-A177-3AD203B41FA5}">
                      <a16:colId xmlns:a16="http://schemas.microsoft.com/office/drawing/2014/main" val="1050220550"/>
                    </a:ext>
                  </a:extLst>
                </a:gridCol>
              </a:tblGrid>
              <a:tr h="0">
                <a:tc>
                  <a:txBody>
                    <a:bodyPr/>
                    <a:lstStyle/>
                    <a:p>
                      <a:pPr algn="l" rtl="0" fontAlgn="base"/>
                      <a:r>
                        <a:rPr lang="en-US" sz="1600" b="1">
                          <a:solidFill>
                            <a:schemeClr val="tx1"/>
                          </a:solidFill>
                          <a:effectLst/>
                        </a:rPr>
                        <a:t>#​</a:t>
                      </a:r>
                      <a:endParaRPr lang="en-US" sz="1600" b="1" i="0">
                        <a:solidFill>
                          <a:schemeClr val="tx1"/>
                        </a:solidFill>
                        <a:effectLst/>
                      </a:endParaRPr>
                    </a:p>
                  </a:txBody>
                  <a:tcPr marL="57254" marR="57254" marT="28627" marB="28627">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l" rtl="0" fontAlgn="base"/>
                      <a:r>
                        <a:rPr lang="en-US" sz="1600" b="1">
                          <a:solidFill>
                            <a:schemeClr val="tx1"/>
                          </a:solidFill>
                          <a:effectLst/>
                        </a:rPr>
                        <a:t>Hardware Requirement​</a:t>
                      </a:r>
                      <a:endParaRPr lang="en-US" sz="1600" b="1" i="0">
                        <a:solidFill>
                          <a:schemeClr val="tx1"/>
                        </a:solidFill>
                        <a:effectLst/>
                      </a:endParaRPr>
                    </a:p>
                  </a:txBody>
                  <a:tcPr marL="57254" marR="57254" marT="28627" marB="28627">
                    <a:lnT w="38100" cap="flat" cmpd="sng" algn="ctr">
                      <a:solidFill>
                        <a:schemeClr val="tx1"/>
                      </a:solidFill>
                      <a:prstDash val="solid"/>
                      <a:round/>
                      <a:headEnd type="none" w="med" len="med"/>
                      <a:tailEnd type="none" w="med" len="med"/>
                    </a:lnT>
                  </a:tcPr>
                </a:tc>
                <a:tc>
                  <a:txBody>
                    <a:bodyPr/>
                    <a:lstStyle/>
                    <a:p>
                      <a:pPr algn="l" rtl="0" fontAlgn="base"/>
                      <a:r>
                        <a:rPr lang="en-US" sz="1600" b="1" i="0">
                          <a:solidFill>
                            <a:schemeClr val="tx1"/>
                          </a:solidFill>
                          <a:effectLst/>
                        </a:rPr>
                        <a:t>Corresponding System Req. #</a:t>
                      </a:r>
                    </a:p>
                  </a:txBody>
                  <a:tcPr marL="57254" marR="57254" marT="28627" marB="28627">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16359383"/>
                  </a:ext>
                </a:extLst>
              </a:tr>
              <a:tr h="249864">
                <a:tc>
                  <a:txBody>
                    <a:bodyPr/>
                    <a:lstStyle/>
                    <a:p>
                      <a:pPr algn="l" rtl="0" fontAlgn="base"/>
                      <a:r>
                        <a:rPr lang="en-US" sz="1600" b="1">
                          <a:solidFill>
                            <a:schemeClr val="bg1"/>
                          </a:solidFill>
                          <a:effectLst/>
                        </a:rPr>
                        <a:t>1</a:t>
                      </a:r>
                      <a:r>
                        <a:rPr lang="en-US" sz="1600" b="0">
                          <a:solidFill>
                            <a:schemeClr val="bg1"/>
                          </a:solidFill>
                          <a:effectLst/>
                        </a:rPr>
                        <a:t>​</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1">
                          <a:solidFill>
                            <a:schemeClr val="bg1"/>
                          </a:solidFill>
                          <a:effectLst/>
                        </a:rPr>
                        <a:t>The system shall output the receiver position. </a:t>
                      </a:r>
                      <a:r>
                        <a:rPr lang="en-US" sz="1600" b="0">
                          <a:solidFill>
                            <a:schemeClr val="bg1"/>
                          </a:solidFill>
                          <a:effectLst/>
                        </a:rPr>
                        <a:t>​</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2</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02842279"/>
                  </a:ext>
                </a:extLst>
              </a:tr>
              <a:tr h="249864">
                <a:tc>
                  <a:txBody>
                    <a:bodyPr/>
                    <a:lstStyle/>
                    <a:p>
                      <a:pPr algn="l" rtl="0" fontAlgn="base"/>
                      <a:r>
                        <a:rPr lang="en-US" sz="1600" b="0">
                          <a:solidFill>
                            <a:schemeClr val="bg1"/>
                          </a:solidFill>
                          <a:effectLst/>
                        </a:rPr>
                        <a:t>1.1​</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error in calculated receiver position shall not exceed 50 m.​</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2.2</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29833142"/>
                  </a:ext>
                </a:extLst>
              </a:tr>
              <a:tr h="249864">
                <a:tc>
                  <a:txBody>
                    <a:bodyPr/>
                    <a:lstStyle/>
                    <a:p>
                      <a:pPr algn="l" rtl="0" fontAlgn="base"/>
                      <a:r>
                        <a:rPr lang="en-US" sz="1600" b="0">
                          <a:solidFill>
                            <a:schemeClr val="bg1"/>
                          </a:solidFill>
                          <a:effectLst/>
                        </a:rPr>
                        <a:t>1.1.1​</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errors in transmitter positions (measured with a range finder or provided from GPS) shall not exceed 0.1 m.​</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2.2</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7016161"/>
                  </a:ext>
                </a:extLst>
              </a:tr>
              <a:tr h="249864">
                <a:tc>
                  <a:txBody>
                    <a:bodyPr/>
                    <a:lstStyle/>
                    <a:p>
                      <a:pPr algn="l" rtl="0" fontAlgn="base"/>
                      <a:r>
                        <a:rPr lang="en-US" sz="1600" b="0" i="0">
                          <a:solidFill>
                            <a:schemeClr val="bg1"/>
                          </a:solidFill>
                          <a:effectLst/>
                        </a:rPr>
                        <a:t>1.2</a:t>
                      </a: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transmitter and receiver clock bias shall not exceed 150 ns.</a:t>
                      </a:r>
                      <a:endParaRPr lang="en-US" sz="1600" b="0" i="0">
                        <a:solidFill>
                          <a:schemeClr val="bg1"/>
                        </a:solidFill>
                        <a:effectLst/>
                        <a:highlight>
                          <a:srgbClr val="FFFF00"/>
                        </a:highlight>
                      </a:endParaRPr>
                    </a:p>
                  </a:txBody>
                  <a:tcPr marL="57254" marR="57254" marT="28627" marB="28627"/>
                </a:tc>
                <a:tc>
                  <a:txBody>
                    <a:bodyPr/>
                    <a:lstStyle/>
                    <a:p>
                      <a:pPr algn="l" rtl="0" fontAlgn="base"/>
                      <a:r>
                        <a:rPr lang="en-US" sz="1600" b="0" i="0">
                          <a:solidFill>
                            <a:schemeClr val="bg1"/>
                          </a:solidFill>
                          <a:effectLst/>
                        </a:rPr>
                        <a:t>2.3</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38461966"/>
                  </a:ext>
                </a:extLst>
              </a:tr>
              <a:tr h="0">
                <a:tc>
                  <a:txBody>
                    <a:bodyPr/>
                    <a:lstStyle/>
                    <a:p>
                      <a:pPr algn="l" rtl="0" fontAlgn="base"/>
                      <a:r>
                        <a:rPr lang="en-US" sz="1600" b="0">
                          <a:solidFill>
                            <a:schemeClr val="bg1"/>
                          </a:solidFill>
                          <a:effectLst/>
                        </a:rPr>
                        <a:t>1.2.1​</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transmitter and receiver clock drift shall not exceed 5 seconds per hour.</a:t>
                      </a:r>
                      <a:endParaRPr lang="en-US" sz="1600" b="0" i="0">
                        <a:solidFill>
                          <a:schemeClr val="bg1"/>
                        </a:solidFill>
                        <a:effectLst/>
                        <a:highlight>
                          <a:srgbClr val="FFFF00"/>
                        </a:highlight>
                      </a:endParaRPr>
                    </a:p>
                  </a:txBody>
                  <a:tcPr marL="57254" marR="57254" marT="28627" marB="28627"/>
                </a:tc>
                <a:tc>
                  <a:txBody>
                    <a:bodyPr/>
                    <a:lstStyle/>
                    <a:p>
                      <a:pPr algn="l" rtl="0" fontAlgn="base"/>
                      <a:r>
                        <a:rPr lang="en-US" sz="1600" b="0" i="0">
                          <a:solidFill>
                            <a:schemeClr val="bg1"/>
                          </a:solidFill>
                          <a:effectLst/>
                        </a:rPr>
                        <a:t>2.3</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39715886"/>
                  </a:ext>
                </a:extLst>
              </a:tr>
              <a:tr h="0">
                <a:tc>
                  <a:txBody>
                    <a:bodyPr/>
                    <a:lstStyle/>
                    <a:p>
                      <a:pPr algn="l" rtl="0" fontAlgn="base"/>
                      <a:r>
                        <a:rPr lang="en-US" sz="1600" b="0">
                          <a:solidFill>
                            <a:schemeClr val="bg1"/>
                          </a:solidFill>
                          <a:effectLst/>
                        </a:rPr>
                        <a:t>1.3</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system shall calculate the receiver's position at a frequency of 5 Hz.</a:t>
                      </a:r>
                    </a:p>
                  </a:txBody>
                  <a:tcPr marL="57254" marR="57254" marT="28627" marB="28627"/>
                </a:tc>
                <a:tc>
                  <a:txBody>
                    <a:bodyPr/>
                    <a:lstStyle/>
                    <a:p>
                      <a:pPr algn="l" rtl="0" fontAlgn="base"/>
                      <a:r>
                        <a:rPr lang="en-US" sz="1600" b="0" i="0">
                          <a:solidFill>
                            <a:schemeClr val="bg1"/>
                          </a:solidFill>
                          <a:effectLst/>
                        </a:rPr>
                        <a:t>2.4</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92759476"/>
                  </a:ext>
                </a:extLst>
              </a:tr>
              <a:tr h="0">
                <a:tc>
                  <a:txBody>
                    <a:bodyPr/>
                    <a:lstStyle/>
                    <a:p>
                      <a:pPr algn="l" rtl="0" fontAlgn="base"/>
                      <a:r>
                        <a:rPr lang="en-US" sz="1600" b="0">
                          <a:solidFill>
                            <a:schemeClr val="bg1"/>
                          </a:solidFill>
                          <a:effectLst/>
                        </a:rPr>
                        <a:t>1.4​</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signal frequency shall not have a noise of more than 30 dB.</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2.2</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09257583"/>
                  </a:ext>
                </a:extLst>
              </a:tr>
              <a:tr h="0">
                <a:tc>
                  <a:txBody>
                    <a:bodyPr/>
                    <a:lstStyle/>
                    <a:p>
                      <a:pPr algn="l" rtl="0" fontAlgn="base"/>
                      <a:r>
                        <a:rPr lang="en-US" sz="1600" b="1">
                          <a:solidFill>
                            <a:schemeClr val="bg1"/>
                          </a:solidFill>
                          <a:effectLst/>
                        </a:rPr>
                        <a:t>2</a:t>
                      </a:r>
                      <a:r>
                        <a:rPr lang="en-US" sz="1600" b="0">
                          <a:solidFill>
                            <a:schemeClr val="bg1"/>
                          </a:solidFill>
                          <a:effectLst/>
                        </a:rPr>
                        <a:t>​</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1">
                          <a:solidFill>
                            <a:schemeClr val="bg1"/>
                          </a:solidFill>
                          <a:effectLst/>
                        </a:rPr>
                        <a:t>The transmitters and receiver shall operate in the outdoor testing environment.</a:t>
                      </a:r>
                      <a:r>
                        <a:rPr lang="en-US" sz="1600" b="0">
                          <a:solidFill>
                            <a:schemeClr val="bg1"/>
                          </a:solidFill>
                          <a:effectLst/>
                        </a:rPr>
                        <a:t>​</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4</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63299280"/>
                  </a:ext>
                </a:extLst>
              </a:tr>
              <a:tr h="0">
                <a:tc>
                  <a:txBody>
                    <a:bodyPr/>
                    <a:lstStyle/>
                    <a:p>
                      <a:pPr algn="l" rtl="0" fontAlgn="base"/>
                      <a:r>
                        <a:rPr lang="en-US" sz="1600" b="0">
                          <a:solidFill>
                            <a:schemeClr val="bg1"/>
                          </a:solidFill>
                          <a:effectLst/>
                        </a:rPr>
                        <a:t>2.1​</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system shall operate in a temperature range of -5</a:t>
                      </a:r>
                      <a:r>
                        <a:rPr lang="en-US" sz="1600" b="0" u="none" strike="noStrike">
                          <a:solidFill>
                            <a:schemeClr val="bg1"/>
                          </a:solidFill>
                          <a:effectLst/>
                        </a:rPr>
                        <a:t>°C and 38°C.</a:t>
                      </a:r>
                      <a:r>
                        <a:rPr lang="en-US" sz="1600" b="0">
                          <a:solidFill>
                            <a:schemeClr val="bg1"/>
                          </a:solidFill>
                          <a:effectLst/>
                        </a:rPr>
                        <a:t>​</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4.1</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9075565"/>
                  </a:ext>
                </a:extLst>
              </a:tr>
              <a:tr h="249864">
                <a:tc>
                  <a:txBody>
                    <a:bodyPr/>
                    <a:lstStyle/>
                    <a:p>
                      <a:pPr algn="l" rtl="0" fontAlgn="base"/>
                      <a:r>
                        <a:rPr lang="en-US" sz="1600" b="0">
                          <a:solidFill>
                            <a:schemeClr val="bg1"/>
                          </a:solidFill>
                          <a:effectLst/>
                        </a:rPr>
                        <a:t>2.2​</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hardware shall achieve an IP level of 03.​</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4.1</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2534004"/>
                  </a:ext>
                </a:extLst>
              </a:tr>
              <a:tr h="0">
                <a:tc>
                  <a:txBody>
                    <a:bodyPr/>
                    <a:lstStyle/>
                    <a:p>
                      <a:pPr algn="l" rtl="0" fontAlgn="base"/>
                      <a:r>
                        <a:rPr lang="en-US" sz="1600" b="0">
                          <a:solidFill>
                            <a:schemeClr val="bg1"/>
                          </a:solidFill>
                          <a:effectLst/>
                        </a:rPr>
                        <a:t>2.3​</a:t>
                      </a:r>
                      <a:endParaRPr lang="en-US" sz="1600" b="0"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tcPr>
                </a:tc>
                <a:tc>
                  <a:txBody>
                    <a:bodyPr/>
                    <a:lstStyle/>
                    <a:p>
                      <a:pPr algn="l" rtl="0" fontAlgn="base"/>
                      <a:r>
                        <a:rPr lang="en-US" sz="1600" b="0">
                          <a:solidFill>
                            <a:schemeClr val="bg1"/>
                          </a:solidFill>
                          <a:effectLst/>
                        </a:rPr>
                        <a:t>The hardware shall operate without any external power source (e.g. power outlets).​</a:t>
                      </a:r>
                      <a:endParaRPr lang="en-US" sz="1600" b="0" i="0">
                        <a:solidFill>
                          <a:schemeClr val="bg1"/>
                        </a:solidFill>
                        <a:effectLst/>
                      </a:endParaRPr>
                    </a:p>
                  </a:txBody>
                  <a:tcPr marL="57254" marR="57254" marT="28627" marB="28627"/>
                </a:tc>
                <a:tc>
                  <a:txBody>
                    <a:bodyPr/>
                    <a:lstStyle/>
                    <a:p>
                      <a:pPr algn="l" rtl="0" fontAlgn="base"/>
                      <a:r>
                        <a:rPr lang="en-US" sz="1600" b="0" i="0">
                          <a:solidFill>
                            <a:schemeClr val="bg1"/>
                          </a:solidFill>
                          <a:effectLst/>
                        </a:rPr>
                        <a:t>4.4</a:t>
                      </a:r>
                    </a:p>
                  </a:txBody>
                  <a:tcPr marL="57254" marR="57254" marT="28627" marB="28627">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13862481"/>
                  </a:ext>
                </a:extLst>
              </a:tr>
              <a:tr h="0">
                <a:tc>
                  <a:txBody>
                    <a:bodyPr/>
                    <a:lstStyle/>
                    <a:p>
                      <a:pPr algn="l" rtl="0" fontAlgn="base"/>
                      <a:r>
                        <a:rPr lang="en-US" sz="1600" b="1">
                          <a:solidFill>
                            <a:schemeClr val="bg1"/>
                          </a:solidFill>
                          <a:effectLst/>
                        </a:rPr>
                        <a:t>3​</a:t>
                      </a:r>
                      <a:endParaRPr lang="en-US" sz="1600" b="1" i="0">
                        <a:solidFill>
                          <a:schemeClr val="bg1"/>
                        </a:solidFill>
                        <a:effectLst/>
                      </a:endParaRPr>
                    </a:p>
                  </a:txBody>
                  <a:tcPr marL="57254" marR="57254" marT="28627" marB="28627">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l" rtl="0" fontAlgn="base"/>
                      <a:r>
                        <a:rPr lang="en-US" sz="1600" b="1">
                          <a:solidFill>
                            <a:schemeClr val="bg1"/>
                          </a:solidFill>
                          <a:effectLst/>
                        </a:rPr>
                        <a:t>The system shall comply with the regulations and safety measures.​</a:t>
                      </a:r>
                      <a:endParaRPr lang="en-US" sz="1600" b="1" i="0">
                        <a:solidFill>
                          <a:schemeClr val="bg1"/>
                        </a:solidFill>
                        <a:effectLst/>
                      </a:endParaRPr>
                    </a:p>
                  </a:txBody>
                  <a:tcPr marL="57254" marR="57254" marT="28627" marB="28627">
                    <a:lnB w="38100" cap="flat" cmpd="sng" algn="ctr">
                      <a:solidFill>
                        <a:schemeClr val="tx1"/>
                      </a:solidFill>
                      <a:prstDash val="solid"/>
                      <a:round/>
                      <a:headEnd type="none" w="med" len="med"/>
                      <a:tailEnd type="none" w="med" len="med"/>
                    </a:lnB>
                  </a:tcPr>
                </a:tc>
                <a:tc>
                  <a:txBody>
                    <a:bodyPr/>
                    <a:lstStyle/>
                    <a:p>
                      <a:pPr algn="l" rtl="0" fontAlgn="base"/>
                      <a:r>
                        <a:rPr lang="en-US" sz="1600" b="0" i="0">
                          <a:solidFill>
                            <a:schemeClr val="bg1"/>
                          </a:solidFill>
                          <a:effectLst/>
                        </a:rPr>
                        <a:t>5.1</a:t>
                      </a:r>
                    </a:p>
                  </a:txBody>
                  <a:tcPr marL="57254" marR="57254" marT="28627" marB="28627">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706235"/>
                  </a:ext>
                </a:extLst>
              </a:tr>
            </a:tbl>
          </a:graphicData>
        </a:graphic>
      </p:graphicFrame>
    </p:spTree>
    <p:extLst>
      <p:ext uri="{BB962C8B-B14F-4D97-AF65-F5344CB8AC3E}">
        <p14:creationId xmlns:p14="http://schemas.microsoft.com/office/powerpoint/2010/main" val="182090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 name="Freeform: Shape 79">
            <a:extLst>
              <a:ext uri="{FF2B5EF4-FFF2-40B4-BE49-F238E27FC236}">
                <a16:creationId xmlns:a16="http://schemas.microsoft.com/office/drawing/2014/main" id="{047D90AA-2BF7-340C-608D-162235783B3F}"/>
              </a:ext>
            </a:extLst>
          </p:cNvPr>
          <p:cNvSpPr/>
          <p:nvPr/>
        </p:nvSpPr>
        <p:spPr>
          <a:xfrm>
            <a:off x="5721351" y="3898901"/>
            <a:ext cx="482600" cy="714375"/>
          </a:xfrm>
          <a:custGeom>
            <a:avLst/>
            <a:gdLst>
              <a:gd name="connsiteX0" fmla="*/ 2301 w 490269"/>
              <a:gd name="connsiteY0" fmla="*/ 565334 h 715621"/>
              <a:gd name="connsiteX1" fmla="*/ 88026 w 490269"/>
              <a:gd name="connsiteY1" fmla="*/ 174809 h 715621"/>
              <a:gd name="connsiteX2" fmla="*/ 218201 w 490269"/>
              <a:gd name="connsiteY2" fmla="*/ 184 h 715621"/>
              <a:gd name="connsiteX3" fmla="*/ 484901 w 490269"/>
              <a:gd name="connsiteY3" fmla="*/ 149409 h 715621"/>
              <a:gd name="connsiteX4" fmla="*/ 380126 w 490269"/>
              <a:gd name="connsiteY4" fmla="*/ 505009 h 715621"/>
              <a:gd name="connsiteX5" fmla="*/ 180101 w 490269"/>
              <a:gd name="connsiteY5" fmla="*/ 714559 h 715621"/>
              <a:gd name="connsiteX6" fmla="*/ 2301 w 490269"/>
              <a:gd name="connsiteY6" fmla="*/ 565334 h 715621"/>
              <a:gd name="connsiteX0" fmla="*/ 2301 w 490269"/>
              <a:gd name="connsiteY0" fmla="*/ 565334 h 715621"/>
              <a:gd name="connsiteX1" fmla="*/ 88026 w 490269"/>
              <a:gd name="connsiteY1" fmla="*/ 174809 h 715621"/>
              <a:gd name="connsiteX2" fmla="*/ 218201 w 490269"/>
              <a:gd name="connsiteY2" fmla="*/ 184 h 715621"/>
              <a:gd name="connsiteX3" fmla="*/ 484901 w 490269"/>
              <a:gd name="connsiteY3" fmla="*/ 149409 h 715621"/>
              <a:gd name="connsiteX4" fmla="*/ 380126 w 490269"/>
              <a:gd name="connsiteY4" fmla="*/ 505009 h 715621"/>
              <a:gd name="connsiteX5" fmla="*/ 180101 w 490269"/>
              <a:gd name="connsiteY5" fmla="*/ 714559 h 715621"/>
              <a:gd name="connsiteX6" fmla="*/ 2301 w 490269"/>
              <a:gd name="connsiteY6" fmla="*/ 565334 h 715621"/>
              <a:gd name="connsiteX0" fmla="*/ 2301 w 490269"/>
              <a:gd name="connsiteY0" fmla="*/ 565334 h 715621"/>
              <a:gd name="connsiteX1" fmla="*/ 88026 w 490269"/>
              <a:gd name="connsiteY1" fmla="*/ 174809 h 715621"/>
              <a:gd name="connsiteX2" fmla="*/ 218201 w 490269"/>
              <a:gd name="connsiteY2" fmla="*/ 184 h 715621"/>
              <a:gd name="connsiteX3" fmla="*/ 484901 w 490269"/>
              <a:gd name="connsiteY3" fmla="*/ 149409 h 715621"/>
              <a:gd name="connsiteX4" fmla="*/ 380126 w 490269"/>
              <a:gd name="connsiteY4" fmla="*/ 505009 h 715621"/>
              <a:gd name="connsiteX5" fmla="*/ 180101 w 490269"/>
              <a:gd name="connsiteY5" fmla="*/ 714559 h 715621"/>
              <a:gd name="connsiteX6" fmla="*/ 2301 w 490269"/>
              <a:gd name="connsiteY6" fmla="*/ 565334 h 715621"/>
              <a:gd name="connsiteX0" fmla="*/ 2301 w 490269"/>
              <a:gd name="connsiteY0" fmla="*/ 565334 h 715621"/>
              <a:gd name="connsiteX1" fmla="*/ 88026 w 490269"/>
              <a:gd name="connsiteY1" fmla="*/ 174809 h 715621"/>
              <a:gd name="connsiteX2" fmla="*/ 218201 w 490269"/>
              <a:gd name="connsiteY2" fmla="*/ 184 h 715621"/>
              <a:gd name="connsiteX3" fmla="*/ 484901 w 490269"/>
              <a:gd name="connsiteY3" fmla="*/ 149409 h 715621"/>
              <a:gd name="connsiteX4" fmla="*/ 380126 w 490269"/>
              <a:gd name="connsiteY4" fmla="*/ 505009 h 715621"/>
              <a:gd name="connsiteX5" fmla="*/ 180101 w 490269"/>
              <a:gd name="connsiteY5" fmla="*/ 714559 h 715621"/>
              <a:gd name="connsiteX6" fmla="*/ 2301 w 490269"/>
              <a:gd name="connsiteY6" fmla="*/ 565334 h 715621"/>
              <a:gd name="connsiteX0" fmla="*/ 2301 w 490269"/>
              <a:gd name="connsiteY0" fmla="*/ 565334 h 715621"/>
              <a:gd name="connsiteX1" fmla="*/ 88026 w 490269"/>
              <a:gd name="connsiteY1" fmla="*/ 174809 h 715621"/>
              <a:gd name="connsiteX2" fmla="*/ 218201 w 490269"/>
              <a:gd name="connsiteY2" fmla="*/ 184 h 715621"/>
              <a:gd name="connsiteX3" fmla="*/ 484901 w 490269"/>
              <a:gd name="connsiteY3" fmla="*/ 149409 h 715621"/>
              <a:gd name="connsiteX4" fmla="*/ 380126 w 490269"/>
              <a:gd name="connsiteY4" fmla="*/ 505009 h 715621"/>
              <a:gd name="connsiteX5" fmla="*/ 180101 w 490269"/>
              <a:gd name="connsiteY5" fmla="*/ 714559 h 715621"/>
              <a:gd name="connsiteX6" fmla="*/ 2301 w 490269"/>
              <a:gd name="connsiteY6" fmla="*/ 565334 h 715621"/>
              <a:gd name="connsiteX0" fmla="*/ 2301 w 490269"/>
              <a:gd name="connsiteY0" fmla="*/ 565334 h 715621"/>
              <a:gd name="connsiteX1" fmla="*/ 88026 w 490269"/>
              <a:gd name="connsiteY1" fmla="*/ 174809 h 715621"/>
              <a:gd name="connsiteX2" fmla="*/ 218201 w 490269"/>
              <a:gd name="connsiteY2" fmla="*/ 184 h 715621"/>
              <a:gd name="connsiteX3" fmla="*/ 484901 w 490269"/>
              <a:gd name="connsiteY3" fmla="*/ 149409 h 715621"/>
              <a:gd name="connsiteX4" fmla="*/ 380126 w 490269"/>
              <a:gd name="connsiteY4" fmla="*/ 505009 h 715621"/>
              <a:gd name="connsiteX5" fmla="*/ 180101 w 490269"/>
              <a:gd name="connsiteY5" fmla="*/ 714559 h 715621"/>
              <a:gd name="connsiteX6" fmla="*/ 2301 w 490269"/>
              <a:gd name="connsiteY6" fmla="*/ 565334 h 715621"/>
              <a:gd name="connsiteX0" fmla="*/ 2301 w 490269"/>
              <a:gd name="connsiteY0" fmla="*/ 565283 h 715570"/>
              <a:gd name="connsiteX1" fmla="*/ 88026 w 490269"/>
              <a:gd name="connsiteY1" fmla="*/ 174758 h 715570"/>
              <a:gd name="connsiteX2" fmla="*/ 218201 w 490269"/>
              <a:gd name="connsiteY2" fmla="*/ 133 h 715570"/>
              <a:gd name="connsiteX3" fmla="*/ 484901 w 490269"/>
              <a:gd name="connsiteY3" fmla="*/ 149358 h 715570"/>
              <a:gd name="connsiteX4" fmla="*/ 380126 w 490269"/>
              <a:gd name="connsiteY4" fmla="*/ 504958 h 715570"/>
              <a:gd name="connsiteX5" fmla="*/ 180101 w 490269"/>
              <a:gd name="connsiteY5" fmla="*/ 714508 h 715570"/>
              <a:gd name="connsiteX6" fmla="*/ 2301 w 490269"/>
              <a:gd name="connsiteY6" fmla="*/ 565283 h 715570"/>
              <a:gd name="connsiteX0" fmla="*/ 2301 w 490269"/>
              <a:gd name="connsiteY0" fmla="*/ 565150 h 715437"/>
              <a:gd name="connsiteX1" fmla="*/ 88026 w 490269"/>
              <a:gd name="connsiteY1" fmla="*/ 174625 h 715437"/>
              <a:gd name="connsiteX2" fmla="*/ 218201 w 490269"/>
              <a:gd name="connsiteY2" fmla="*/ 0 h 715437"/>
              <a:gd name="connsiteX3" fmla="*/ 484901 w 490269"/>
              <a:gd name="connsiteY3" fmla="*/ 149225 h 715437"/>
              <a:gd name="connsiteX4" fmla="*/ 380126 w 490269"/>
              <a:gd name="connsiteY4" fmla="*/ 504825 h 715437"/>
              <a:gd name="connsiteX5" fmla="*/ 180101 w 490269"/>
              <a:gd name="connsiteY5" fmla="*/ 714375 h 715437"/>
              <a:gd name="connsiteX6" fmla="*/ 2301 w 490269"/>
              <a:gd name="connsiteY6" fmla="*/ 565150 h 715437"/>
              <a:gd name="connsiteX0" fmla="*/ 2301 w 490269"/>
              <a:gd name="connsiteY0" fmla="*/ 565150 h 715437"/>
              <a:gd name="connsiteX1" fmla="*/ 88026 w 490269"/>
              <a:gd name="connsiteY1" fmla="*/ 174625 h 715437"/>
              <a:gd name="connsiteX2" fmla="*/ 218201 w 490269"/>
              <a:gd name="connsiteY2" fmla="*/ 0 h 715437"/>
              <a:gd name="connsiteX3" fmla="*/ 484901 w 490269"/>
              <a:gd name="connsiteY3" fmla="*/ 149225 h 715437"/>
              <a:gd name="connsiteX4" fmla="*/ 380126 w 490269"/>
              <a:gd name="connsiteY4" fmla="*/ 504825 h 715437"/>
              <a:gd name="connsiteX5" fmla="*/ 180101 w 490269"/>
              <a:gd name="connsiteY5" fmla="*/ 714375 h 715437"/>
              <a:gd name="connsiteX6" fmla="*/ 2301 w 490269"/>
              <a:gd name="connsiteY6" fmla="*/ 565150 h 715437"/>
              <a:gd name="connsiteX0" fmla="*/ 2301 w 488621"/>
              <a:gd name="connsiteY0" fmla="*/ 565150 h 715437"/>
              <a:gd name="connsiteX1" fmla="*/ 88026 w 488621"/>
              <a:gd name="connsiteY1" fmla="*/ 174625 h 715437"/>
              <a:gd name="connsiteX2" fmla="*/ 218201 w 488621"/>
              <a:gd name="connsiteY2" fmla="*/ 0 h 715437"/>
              <a:gd name="connsiteX3" fmla="*/ 484901 w 488621"/>
              <a:gd name="connsiteY3" fmla="*/ 149225 h 715437"/>
              <a:gd name="connsiteX4" fmla="*/ 380126 w 488621"/>
              <a:gd name="connsiteY4" fmla="*/ 504825 h 715437"/>
              <a:gd name="connsiteX5" fmla="*/ 180101 w 488621"/>
              <a:gd name="connsiteY5" fmla="*/ 714375 h 715437"/>
              <a:gd name="connsiteX6" fmla="*/ 2301 w 488621"/>
              <a:gd name="connsiteY6" fmla="*/ 565150 h 715437"/>
              <a:gd name="connsiteX0" fmla="*/ 2301 w 484901"/>
              <a:gd name="connsiteY0" fmla="*/ 565150 h 715437"/>
              <a:gd name="connsiteX1" fmla="*/ 88026 w 484901"/>
              <a:gd name="connsiteY1" fmla="*/ 174625 h 715437"/>
              <a:gd name="connsiteX2" fmla="*/ 218201 w 484901"/>
              <a:gd name="connsiteY2" fmla="*/ 0 h 715437"/>
              <a:gd name="connsiteX3" fmla="*/ 484901 w 484901"/>
              <a:gd name="connsiteY3" fmla="*/ 149225 h 715437"/>
              <a:gd name="connsiteX4" fmla="*/ 380126 w 484901"/>
              <a:gd name="connsiteY4" fmla="*/ 504825 h 715437"/>
              <a:gd name="connsiteX5" fmla="*/ 180101 w 484901"/>
              <a:gd name="connsiteY5" fmla="*/ 714375 h 715437"/>
              <a:gd name="connsiteX6" fmla="*/ 2301 w 484901"/>
              <a:gd name="connsiteY6" fmla="*/ 565150 h 715437"/>
              <a:gd name="connsiteX0" fmla="*/ 2301 w 484901"/>
              <a:gd name="connsiteY0" fmla="*/ 565150 h 715437"/>
              <a:gd name="connsiteX1" fmla="*/ 88026 w 484901"/>
              <a:gd name="connsiteY1" fmla="*/ 174625 h 715437"/>
              <a:gd name="connsiteX2" fmla="*/ 218201 w 484901"/>
              <a:gd name="connsiteY2" fmla="*/ 0 h 715437"/>
              <a:gd name="connsiteX3" fmla="*/ 484901 w 484901"/>
              <a:gd name="connsiteY3" fmla="*/ 149225 h 715437"/>
              <a:gd name="connsiteX4" fmla="*/ 380126 w 484901"/>
              <a:gd name="connsiteY4" fmla="*/ 504825 h 715437"/>
              <a:gd name="connsiteX5" fmla="*/ 180101 w 484901"/>
              <a:gd name="connsiteY5" fmla="*/ 714375 h 715437"/>
              <a:gd name="connsiteX6" fmla="*/ 2301 w 484901"/>
              <a:gd name="connsiteY6" fmla="*/ 565150 h 715437"/>
              <a:gd name="connsiteX0" fmla="*/ 2301 w 484901"/>
              <a:gd name="connsiteY0" fmla="*/ 565150 h 715437"/>
              <a:gd name="connsiteX1" fmla="*/ 88026 w 484901"/>
              <a:gd name="connsiteY1" fmla="*/ 174625 h 715437"/>
              <a:gd name="connsiteX2" fmla="*/ 218201 w 484901"/>
              <a:gd name="connsiteY2" fmla="*/ 0 h 715437"/>
              <a:gd name="connsiteX3" fmla="*/ 484901 w 484901"/>
              <a:gd name="connsiteY3" fmla="*/ 149225 h 715437"/>
              <a:gd name="connsiteX4" fmla="*/ 380126 w 484901"/>
              <a:gd name="connsiteY4" fmla="*/ 504825 h 715437"/>
              <a:gd name="connsiteX5" fmla="*/ 180101 w 484901"/>
              <a:gd name="connsiteY5" fmla="*/ 714375 h 715437"/>
              <a:gd name="connsiteX6" fmla="*/ 2301 w 484901"/>
              <a:gd name="connsiteY6" fmla="*/ 565150 h 715437"/>
              <a:gd name="connsiteX0" fmla="*/ 2301 w 484901"/>
              <a:gd name="connsiteY0" fmla="*/ 565150 h 715437"/>
              <a:gd name="connsiteX1" fmla="*/ 88026 w 484901"/>
              <a:gd name="connsiteY1" fmla="*/ 174625 h 715437"/>
              <a:gd name="connsiteX2" fmla="*/ 218201 w 484901"/>
              <a:gd name="connsiteY2" fmla="*/ 0 h 715437"/>
              <a:gd name="connsiteX3" fmla="*/ 484901 w 484901"/>
              <a:gd name="connsiteY3" fmla="*/ 149225 h 715437"/>
              <a:gd name="connsiteX4" fmla="*/ 380126 w 484901"/>
              <a:gd name="connsiteY4" fmla="*/ 504825 h 715437"/>
              <a:gd name="connsiteX5" fmla="*/ 180101 w 484901"/>
              <a:gd name="connsiteY5" fmla="*/ 714375 h 715437"/>
              <a:gd name="connsiteX6" fmla="*/ 2301 w 484901"/>
              <a:gd name="connsiteY6" fmla="*/ 565150 h 715437"/>
              <a:gd name="connsiteX0" fmla="*/ 2301 w 484901"/>
              <a:gd name="connsiteY0" fmla="*/ 565150 h 715437"/>
              <a:gd name="connsiteX1" fmla="*/ 88026 w 484901"/>
              <a:gd name="connsiteY1" fmla="*/ 174625 h 715437"/>
              <a:gd name="connsiteX2" fmla="*/ 218201 w 484901"/>
              <a:gd name="connsiteY2" fmla="*/ 0 h 715437"/>
              <a:gd name="connsiteX3" fmla="*/ 484901 w 484901"/>
              <a:gd name="connsiteY3" fmla="*/ 149225 h 715437"/>
              <a:gd name="connsiteX4" fmla="*/ 380126 w 484901"/>
              <a:gd name="connsiteY4" fmla="*/ 504825 h 715437"/>
              <a:gd name="connsiteX5" fmla="*/ 180101 w 484901"/>
              <a:gd name="connsiteY5" fmla="*/ 714375 h 715437"/>
              <a:gd name="connsiteX6" fmla="*/ 2301 w 484901"/>
              <a:gd name="connsiteY6" fmla="*/ 565150 h 715437"/>
              <a:gd name="connsiteX0" fmla="*/ 2301 w 484901"/>
              <a:gd name="connsiteY0" fmla="*/ 565150 h 715237"/>
              <a:gd name="connsiteX1" fmla="*/ 88026 w 484901"/>
              <a:gd name="connsiteY1" fmla="*/ 174625 h 715237"/>
              <a:gd name="connsiteX2" fmla="*/ 218201 w 484901"/>
              <a:gd name="connsiteY2" fmla="*/ 0 h 715237"/>
              <a:gd name="connsiteX3" fmla="*/ 484901 w 484901"/>
              <a:gd name="connsiteY3" fmla="*/ 149225 h 715237"/>
              <a:gd name="connsiteX4" fmla="*/ 380126 w 484901"/>
              <a:gd name="connsiteY4" fmla="*/ 504825 h 715237"/>
              <a:gd name="connsiteX5" fmla="*/ 180101 w 484901"/>
              <a:gd name="connsiteY5" fmla="*/ 714375 h 715237"/>
              <a:gd name="connsiteX6" fmla="*/ 2301 w 484901"/>
              <a:gd name="connsiteY6" fmla="*/ 565150 h 715237"/>
              <a:gd name="connsiteX0" fmla="*/ 2301 w 484901"/>
              <a:gd name="connsiteY0" fmla="*/ 565150 h 714375"/>
              <a:gd name="connsiteX1" fmla="*/ 88026 w 484901"/>
              <a:gd name="connsiteY1" fmla="*/ 174625 h 714375"/>
              <a:gd name="connsiteX2" fmla="*/ 218201 w 484901"/>
              <a:gd name="connsiteY2" fmla="*/ 0 h 714375"/>
              <a:gd name="connsiteX3" fmla="*/ 484901 w 484901"/>
              <a:gd name="connsiteY3" fmla="*/ 149225 h 714375"/>
              <a:gd name="connsiteX4" fmla="*/ 380126 w 484901"/>
              <a:gd name="connsiteY4" fmla="*/ 504825 h 714375"/>
              <a:gd name="connsiteX5" fmla="*/ 180101 w 484901"/>
              <a:gd name="connsiteY5" fmla="*/ 714375 h 714375"/>
              <a:gd name="connsiteX6" fmla="*/ 2301 w 484901"/>
              <a:gd name="connsiteY6" fmla="*/ 565150 h 714375"/>
              <a:gd name="connsiteX0" fmla="*/ 0 w 482600"/>
              <a:gd name="connsiteY0" fmla="*/ 565150 h 714375"/>
              <a:gd name="connsiteX1" fmla="*/ 85725 w 482600"/>
              <a:gd name="connsiteY1" fmla="*/ 174625 h 714375"/>
              <a:gd name="connsiteX2" fmla="*/ 215900 w 482600"/>
              <a:gd name="connsiteY2" fmla="*/ 0 h 714375"/>
              <a:gd name="connsiteX3" fmla="*/ 482600 w 482600"/>
              <a:gd name="connsiteY3" fmla="*/ 149225 h 714375"/>
              <a:gd name="connsiteX4" fmla="*/ 377825 w 482600"/>
              <a:gd name="connsiteY4" fmla="*/ 504825 h 714375"/>
              <a:gd name="connsiteX5" fmla="*/ 177800 w 482600"/>
              <a:gd name="connsiteY5" fmla="*/ 714375 h 714375"/>
              <a:gd name="connsiteX6" fmla="*/ 0 w 482600"/>
              <a:gd name="connsiteY6" fmla="*/ 565150 h 714375"/>
              <a:gd name="connsiteX0" fmla="*/ 0 w 482600"/>
              <a:gd name="connsiteY0" fmla="*/ 565150 h 714375"/>
              <a:gd name="connsiteX1" fmla="*/ 85725 w 482600"/>
              <a:gd name="connsiteY1" fmla="*/ 174625 h 714375"/>
              <a:gd name="connsiteX2" fmla="*/ 215900 w 482600"/>
              <a:gd name="connsiteY2" fmla="*/ 0 h 714375"/>
              <a:gd name="connsiteX3" fmla="*/ 482600 w 482600"/>
              <a:gd name="connsiteY3" fmla="*/ 149225 h 714375"/>
              <a:gd name="connsiteX4" fmla="*/ 377825 w 482600"/>
              <a:gd name="connsiteY4" fmla="*/ 504825 h 714375"/>
              <a:gd name="connsiteX5" fmla="*/ 177800 w 482600"/>
              <a:gd name="connsiteY5" fmla="*/ 714375 h 714375"/>
              <a:gd name="connsiteX6" fmla="*/ 0 w 482600"/>
              <a:gd name="connsiteY6" fmla="*/ 56515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714375">
                <a:moveTo>
                  <a:pt x="0" y="565150"/>
                </a:moveTo>
                <a:cubicBezTo>
                  <a:pt x="10054" y="472017"/>
                  <a:pt x="56092" y="271992"/>
                  <a:pt x="85725" y="174625"/>
                </a:cubicBezTo>
                <a:cubicBezTo>
                  <a:pt x="150283" y="99483"/>
                  <a:pt x="171979" y="55033"/>
                  <a:pt x="215900" y="0"/>
                </a:cubicBezTo>
                <a:cubicBezTo>
                  <a:pt x="288396" y="27517"/>
                  <a:pt x="430213" y="93663"/>
                  <a:pt x="482600" y="149225"/>
                </a:cubicBezTo>
                <a:cubicBezTo>
                  <a:pt x="442912" y="236537"/>
                  <a:pt x="381000" y="391583"/>
                  <a:pt x="377825" y="504825"/>
                </a:cubicBezTo>
                <a:cubicBezTo>
                  <a:pt x="307975" y="576792"/>
                  <a:pt x="219075" y="643467"/>
                  <a:pt x="177800" y="714375"/>
                </a:cubicBezTo>
                <a:cubicBezTo>
                  <a:pt x="127000" y="674158"/>
                  <a:pt x="85196" y="636058"/>
                  <a:pt x="0" y="56515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CE8444-6BE7-A906-F43A-46AB262D5ACF}"/>
              </a:ext>
            </a:extLst>
          </p:cNvPr>
          <p:cNvSpPr/>
          <p:nvPr/>
        </p:nvSpPr>
        <p:spPr>
          <a:xfrm>
            <a:off x="4368993" y="-3320662"/>
            <a:ext cx="9339741" cy="933974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53CDCFF-464C-F3A5-1E2E-33F4A0E796A9}"/>
              </a:ext>
            </a:extLst>
          </p:cNvPr>
          <p:cNvSpPr/>
          <p:nvPr/>
        </p:nvSpPr>
        <p:spPr>
          <a:xfrm>
            <a:off x="5121097" y="-2572175"/>
            <a:ext cx="7835532" cy="783553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9559BA2-0557-6BF1-E534-E35508007041}"/>
              </a:ext>
            </a:extLst>
          </p:cNvPr>
          <p:cNvSpPr/>
          <p:nvPr/>
        </p:nvSpPr>
        <p:spPr>
          <a:xfrm>
            <a:off x="2526276" y="1024858"/>
            <a:ext cx="3893574" cy="389357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8D7B7EC-5B5E-41D3-046D-3C1940C1C435}"/>
              </a:ext>
            </a:extLst>
          </p:cNvPr>
          <p:cNvSpPr/>
          <p:nvPr/>
        </p:nvSpPr>
        <p:spPr>
          <a:xfrm>
            <a:off x="2526276" y="1024858"/>
            <a:ext cx="3893574" cy="389357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A49590E4-4E7D-5862-2808-26A0E971D2AB}"/>
              </a:ext>
            </a:extLst>
          </p:cNvPr>
          <p:cNvCxnSpPr>
            <a:cxnSpLocks/>
            <a:stCxn id="3" idx="5"/>
            <a:endCxn id="11" idx="1"/>
          </p:cNvCxnSpPr>
          <p:nvPr/>
        </p:nvCxnSpPr>
        <p:spPr>
          <a:xfrm flipH="1" flipV="1">
            <a:off x="3096477" y="1597672"/>
            <a:ext cx="1425253" cy="142525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3142AC-9D3D-DE72-E197-2C50D90156AB}"/>
              </a:ext>
            </a:extLst>
          </p:cNvPr>
          <p:cNvSpPr/>
          <p:nvPr/>
        </p:nvSpPr>
        <p:spPr>
          <a:xfrm>
            <a:off x="2526276" y="1027471"/>
            <a:ext cx="3893574" cy="389357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itle 1">
            <a:extLst>
              <a:ext uri="{FF2B5EF4-FFF2-40B4-BE49-F238E27FC236}">
                <a16:creationId xmlns:a16="http://schemas.microsoft.com/office/drawing/2014/main" id="{49AF0E17-8BD3-F127-7E59-50AC2ADA48B2}"/>
              </a:ext>
            </a:extLst>
          </p:cNvPr>
          <p:cNvSpPr txBox="1">
            <a:spLocks/>
          </p:cNvSpPr>
          <p:nvPr/>
        </p:nvSpPr>
        <p:spPr>
          <a:xfrm>
            <a:off x="2706" y="70544"/>
            <a:ext cx="10382038"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bg1"/>
                </a:solidFill>
                <a:latin typeface="a Astro Space"/>
              </a:rPr>
              <a:t>Algorithm </a:t>
            </a:r>
            <a:endParaRPr lang="en-US">
              <a:solidFill>
                <a:schemeClr val="bg1"/>
              </a:solidFill>
            </a:endParaRPr>
          </a:p>
          <a:p>
            <a:r>
              <a:rPr lang="en-US" sz="3200">
                <a:solidFill>
                  <a:schemeClr val="bg1"/>
                </a:solidFill>
                <a:latin typeface="a Astro Space"/>
              </a:rPr>
              <a:t>Overview</a:t>
            </a:r>
            <a:endParaRPr lang="en-US">
              <a:solidFill>
                <a:schemeClr val="bg1"/>
              </a:solidFill>
            </a:endParaRPr>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5DB3AF44-0032-7C2D-5FB4-9B43FB9B4AD7}"/>
                  </a:ext>
                </a:extLst>
              </p:cNvPr>
              <p:cNvSpPr txBox="1"/>
              <p:nvPr/>
            </p:nvSpPr>
            <p:spPr>
              <a:xfrm>
                <a:off x="3888936" y="2052078"/>
                <a:ext cx="3365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𝟏</m:t>
                          </m:r>
                        </m:sub>
                      </m:sSub>
                    </m:oMath>
                  </m:oMathPara>
                </a14:m>
                <a:endParaRPr lang="en-US" b="1">
                  <a:solidFill>
                    <a:schemeClr val="bg1"/>
                  </a:solidFill>
                </a:endParaRPr>
              </a:p>
            </p:txBody>
          </p:sp>
        </mc:Choice>
        <mc:Fallback>
          <p:sp>
            <p:nvSpPr>
              <p:cNvPr id="28" name="TextBox 27">
                <a:extLst>
                  <a:ext uri="{FF2B5EF4-FFF2-40B4-BE49-F238E27FC236}">
                    <a16:creationId xmlns:a16="http://schemas.microsoft.com/office/drawing/2014/main" id="{5DB3AF44-0032-7C2D-5FB4-9B43FB9B4AD7}"/>
                  </a:ext>
                </a:extLst>
              </p:cNvPr>
              <p:cNvSpPr txBox="1">
                <a:spLocks noRot="1" noChangeAspect="1" noMove="1" noResize="1" noEditPoints="1" noAdjustHandles="1" noChangeArrowheads="1" noChangeShapeType="1" noTextEdit="1"/>
              </p:cNvSpPr>
              <p:nvPr/>
            </p:nvSpPr>
            <p:spPr>
              <a:xfrm>
                <a:off x="3888936" y="2052078"/>
                <a:ext cx="336567" cy="276999"/>
              </a:xfrm>
              <a:prstGeom prst="rect">
                <a:avLst/>
              </a:prstGeom>
              <a:blipFill>
                <a:blip r:embed="rId3"/>
                <a:stretch>
                  <a:fillRect l="-16364" r="-9091" b="-17778"/>
                </a:stretch>
              </a:blipFill>
            </p:spPr>
            <p:txBody>
              <a:bodyPr/>
              <a:lstStyle/>
              <a:p>
                <a:r>
                  <a:rPr lang="en-US">
                    <a:noFill/>
                  </a:rPr>
                  <a:t> </a:t>
                </a:r>
              </a:p>
            </p:txBody>
          </p:sp>
        </mc:Fallback>
      </mc:AlternateContent>
      <p:sp>
        <p:nvSpPr>
          <p:cNvPr id="29" name="Oval 28">
            <a:extLst>
              <a:ext uri="{FF2B5EF4-FFF2-40B4-BE49-F238E27FC236}">
                <a16:creationId xmlns:a16="http://schemas.microsoft.com/office/drawing/2014/main" id="{9E5BF537-F02A-5409-DDB5-9B124CC09FF7}"/>
              </a:ext>
            </a:extLst>
          </p:cNvPr>
          <p:cNvSpPr/>
          <p:nvPr/>
        </p:nvSpPr>
        <p:spPr>
          <a:xfrm>
            <a:off x="2740624" y="1241819"/>
            <a:ext cx="3464878" cy="346487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E2EF80C-A554-4272-B91F-CC04FDFF38CA}"/>
              </a:ext>
            </a:extLst>
          </p:cNvPr>
          <p:cNvSpPr/>
          <p:nvPr/>
        </p:nvSpPr>
        <p:spPr>
          <a:xfrm>
            <a:off x="2317220" y="818415"/>
            <a:ext cx="4311686" cy="431168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01BB2E08-7CFD-6FEE-6A08-529701DE2FC5}"/>
              </a:ext>
            </a:extLst>
          </p:cNvPr>
          <p:cNvCxnSpPr>
            <a:cxnSpLocks/>
            <a:endCxn id="29" idx="1"/>
          </p:cNvCxnSpPr>
          <p:nvPr/>
        </p:nvCxnSpPr>
        <p:spPr>
          <a:xfrm flipH="1" flipV="1">
            <a:off x="3248044" y="1749239"/>
            <a:ext cx="1273686" cy="127368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BF493F9-138A-C9EA-2C7E-44C97EFB9FC4}"/>
              </a:ext>
            </a:extLst>
          </p:cNvPr>
          <p:cNvCxnSpPr>
            <a:cxnSpLocks/>
            <a:stCxn id="29" idx="1"/>
            <a:endCxn id="30" idx="1"/>
          </p:cNvCxnSpPr>
          <p:nvPr/>
        </p:nvCxnSpPr>
        <p:spPr>
          <a:xfrm flipH="1" flipV="1">
            <a:off x="2948652" y="1449847"/>
            <a:ext cx="299392" cy="2993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54679B7D-5F28-DBB3-5EB1-CA00B88AEFEB}"/>
                  </a:ext>
                </a:extLst>
              </p:cNvPr>
              <p:cNvSpPr txBox="1"/>
              <p:nvPr/>
            </p:nvSpPr>
            <p:spPr>
              <a:xfrm>
                <a:off x="3888936" y="2048595"/>
                <a:ext cx="10306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𝟏</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𝟏</m:t>
                          </m:r>
                        </m:sub>
                      </m:sSub>
                    </m:oMath>
                  </m:oMathPara>
                </a14:m>
                <a:endParaRPr lang="en-US" b="1">
                  <a:solidFill>
                    <a:schemeClr val="bg1"/>
                  </a:solidFill>
                </a:endParaRPr>
              </a:p>
            </p:txBody>
          </p:sp>
        </mc:Choice>
        <mc:Fallback>
          <p:sp>
            <p:nvSpPr>
              <p:cNvPr id="38" name="TextBox 37">
                <a:extLst>
                  <a:ext uri="{FF2B5EF4-FFF2-40B4-BE49-F238E27FC236}">
                    <a16:creationId xmlns:a16="http://schemas.microsoft.com/office/drawing/2014/main" id="{54679B7D-5F28-DBB3-5EB1-CA00B88AEFEB}"/>
                  </a:ext>
                </a:extLst>
              </p:cNvPr>
              <p:cNvSpPr txBox="1">
                <a:spLocks noRot="1" noChangeAspect="1" noMove="1" noResize="1" noEditPoints="1" noAdjustHandles="1" noChangeArrowheads="1" noChangeShapeType="1" noTextEdit="1"/>
              </p:cNvSpPr>
              <p:nvPr/>
            </p:nvSpPr>
            <p:spPr>
              <a:xfrm>
                <a:off x="3888936" y="2048595"/>
                <a:ext cx="1030602" cy="276999"/>
              </a:xfrm>
              <a:prstGeom prst="rect">
                <a:avLst/>
              </a:prstGeom>
              <a:blipFill>
                <a:blip r:embed="rId4"/>
                <a:stretch>
                  <a:fillRect l="-5325" r="-2367" b="-1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C055DF20-0C65-748F-3461-3DEE8A829A92}"/>
                  </a:ext>
                </a:extLst>
              </p:cNvPr>
              <p:cNvSpPr txBox="1"/>
              <p:nvPr/>
            </p:nvSpPr>
            <p:spPr>
              <a:xfrm>
                <a:off x="1924548" y="1127257"/>
                <a:ext cx="10306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𝟏</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𝟏</m:t>
                          </m:r>
                        </m:sub>
                      </m:sSub>
                    </m:oMath>
                  </m:oMathPara>
                </a14:m>
                <a:endParaRPr lang="en-US" b="1">
                  <a:solidFill>
                    <a:schemeClr val="bg1"/>
                  </a:solidFill>
                </a:endParaRPr>
              </a:p>
            </p:txBody>
          </p:sp>
        </mc:Choice>
        <mc:Fallback>
          <p:sp>
            <p:nvSpPr>
              <p:cNvPr id="39" name="TextBox 38">
                <a:extLst>
                  <a:ext uri="{FF2B5EF4-FFF2-40B4-BE49-F238E27FC236}">
                    <a16:creationId xmlns:a16="http://schemas.microsoft.com/office/drawing/2014/main" id="{C055DF20-0C65-748F-3461-3DEE8A829A92}"/>
                  </a:ext>
                </a:extLst>
              </p:cNvPr>
              <p:cNvSpPr txBox="1">
                <a:spLocks noRot="1" noChangeAspect="1" noMove="1" noResize="1" noEditPoints="1" noAdjustHandles="1" noChangeArrowheads="1" noChangeShapeType="1" noTextEdit="1"/>
              </p:cNvSpPr>
              <p:nvPr/>
            </p:nvSpPr>
            <p:spPr>
              <a:xfrm>
                <a:off x="1924548" y="1127257"/>
                <a:ext cx="1030603" cy="276999"/>
              </a:xfrm>
              <a:prstGeom prst="rect">
                <a:avLst/>
              </a:prstGeom>
              <a:blipFill>
                <a:blip r:embed="rId5"/>
                <a:stretch>
                  <a:fillRect l="-5325" r="-2367" b="-17778"/>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CEAF7253-D98C-F9BD-8F0C-D1C2120CD401}"/>
              </a:ext>
            </a:extLst>
          </p:cNvPr>
          <p:cNvCxnSpPr>
            <a:cxnSpLocks/>
            <a:stCxn id="19" idx="5"/>
            <a:endCxn id="40" idx="5"/>
          </p:cNvCxnSpPr>
          <p:nvPr/>
        </p:nvCxnSpPr>
        <p:spPr>
          <a:xfrm>
            <a:off x="9087531" y="1403879"/>
            <a:ext cx="3253430" cy="324742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5FF1E70-A6E1-11B8-F923-3765134AD7F9}"/>
              </a:ext>
            </a:extLst>
          </p:cNvPr>
          <p:cNvCxnSpPr>
            <a:cxnSpLocks/>
            <a:stCxn id="19" idx="5"/>
            <a:endCxn id="46" idx="5"/>
          </p:cNvCxnSpPr>
          <p:nvPr/>
        </p:nvCxnSpPr>
        <p:spPr>
          <a:xfrm>
            <a:off x="9087531" y="1403879"/>
            <a:ext cx="2721611" cy="271199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55D8D98C-5C4A-7742-AF4D-92D3A703CB76}"/>
                  </a:ext>
                </a:extLst>
              </p:cNvPr>
              <p:cNvSpPr txBox="1"/>
              <p:nvPr/>
            </p:nvSpPr>
            <p:spPr>
              <a:xfrm>
                <a:off x="8147025" y="6041210"/>
                <a:ext cx="10306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𝟒</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𝟒</m:t>
                          </m:r>
                        </m:sub>
                      </m:sSub>
                    </m:oMath>
                  </m:oMathPara>
                </a14:m>
                <a:endParaRPr lang="en-US" b="1">
                  <a:solidFill>
                    <a:schemeClr val="bg1"/>
                  </a:solidFill>
                </a:endParaRPr>
              </a:p>
            </p:txBody>
          </p:sp>
        </mc:Choice>
        <mc:Fallback>
          <p:sp>
            <p:nvSpPr>
              <p:cNvPr id="54" name="TextBox 53">
                <a:extLst>
                  <a:ext uri="{FF2B5EF4-FFF2-40B4-BE49-F238E27FC236}">
                    <a16:creationId xmlns:a16="http://schemas.microsoft.com/office/drawing/2014/main" id="{55D8D98C-5C4A-7742-AF4D-92D3A703CB76}"/>
                  </a:ext>
                </a:extLst>
              </p:cNvPr>
              <p:cNvSpPr txBox="1">
                <a:spLocks noRot="1" noChangeAspect="1" noMove="1" noResize="1" noEditPoints="1" noAdjustHandles="1" noChangeArrowheads="1" noChangeShapeType="1" noTextEdit="1"/>
              </p:cNvSpPr>
              <p:nvPr/>
            </p:nvSpPr>
            <p:spPr>
              <a:xfrm>
                <a:off x="8147025" y="6041210"/>
                <a:ext cx="1030602" cy="276999"/>
              </a:xfrm>
              <a:prstGeom prst="rect">
                <a:avLst/>
              </a:prstGeom>
              <a:blipFill>
                <a:blip r:embed="rId6"/>
                <a:stretch>
                  <a:fillRect l="-4706" r="-1765" b="-1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878B6F3E-B9FD-A4ED-D585-994CD243630A}"/>
                  </a:ext>
                </a:extLst>
              </p:cNvPr>
              <p:cNvSpPr txBox="1"/>
              <p:nvPr/>
            </p:nvSpPr>
            <p:spPr>
              <a:xfrm>
                <a:off x="10571073" y="3929597"/>
                <a:ext cx="10306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𝟐</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𝟐</m:t>
                          </m:r>
                        </m:sub>
                      </m:sSub>
                    </m:oMath>
                  </m:oMathPara>
                </a14:m>
                <a:endParaRPr lang="en-US" b="1">
                  <a:solidFill>
                    <a:schemeClr val="bg1"/>
                  </a:solidFill>
                </a:endParaRPr>
              </a:p>
            </p:txBody>
          </p:sp>
        </mc:Choice>
        <mc:Fallback>
          <p:sp>
            <p:nvSpPr>
              <p:cNvPr id="55" name="TextBox 54">
                <a:extLst>
                  <a:ext uri="{FF2B5EF4-FFF2-40B4-BE49-F238E27FC236}">
                    <a16:creationId xmlns:a16="http://schemas.microsoft.com/office/drawing/2014/main" id="{878B6F3E-B9FD-A4ED-D585-994CD243630A}"/>
                  </a:ext>
                </a:extLst>
              </p:cNvPr>
              <p:cNvSpPr txBox="1">
                <a:spLocks noRot="1" noChangeAspect="1" noMove="1" noResize="1" noEditPoints="1" noAdjustHandles="1" noChangeArrowheads="1" noChangeShapeType="1" noTextEdit="1"/>
              </p:cNvSpPr>
              <p:nvPr/>
            </p:nvSpPr>
            <p:spPr>
              <a:xfrm>
                <a:off x="10571073" y="3929597"/>
                <a:ext cx="1030602" cy="276999"/>
              </a:xfrm>
              <a:prstGeom prst="rect">
                <a:avLst/>
              </a:prstGeom>
              <a:blipFill>
                <a:blip r:embed="rId7"/>
                <a:stretch>
                  <a:fillRect l="-4734" r="-2367" b="-1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F62629B0-8DE8-6B5C-EE89-E3D82F07CBEC}"/>
                  </a:ext>
                </a:extLst>
              </p:cNvPr>
              <p:cNvSpPr txBox="1"/>
              <p:nvPr/>
            </p:nvSpPr>
            <p:spPr>
              <a:xfrm>
                <a:off x="11171111" y="4578933"/>
                <a:ext cx="10306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𝟐</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𝟐</m:t>
                          </m:r>
                        </m:sub>
                      </m:sSub>
                    </m:oMath>
                  </m:oMathPara>
                </a14:m>
                <a:endParaRPr lang="en-US" b="1">
                  <a:solidFill>
                    <a:schemeClr val="bg1"/>
                  </a:solidFill>
                </a:endParaRPr>
              </a:p>
            </p:txBody>
          </p:sp>
        </mc:Choice>
        <mc:Fallback>
          <p:sp>
            <p:nvSpPr>
              <p:cNvPr id="56" name="TextBox 55">
                <a:extLst>
                  <a:ext uri="{FF2B5EF4-FFF2-40B4-BE49-F238E27FC236}">
                    <a16:creationId xmlns:a16="http://schemas.microsoft.com/office/drawing/2014/main" id="{F62629B0-8DE8-6B5C-EE89-E3D82F07CBEC}"/>
                  </a:ext>
                </a:extLst>
              </p:cNvPr>
              <p:cNvSpPr txBox="1">
                <a:spLocks noRot="1" noChangeAspect="1" noMove="1" noResize="1" noEditPoints="1" noAdjustHandles="1" noChangeArrowheads="1" noChangeShapeType="1" noTextEdit="1"/>
              </p:cNvSpPr>
              <p:nvPr/>
            </p:nvSpPr>
            <p:spPr>
              <a:xfrm>
                <a:off x="11171111" y="4578933"/>
                <a:ext cx="1030603" cy="276999"/>
              </a:xfrm>
              <a:prstGeom prst="rect">
                <a:avLst/>
              </a:prstGeom>
              <a:blipFill>
                <a:blip r:embed="rId8"/>
                <a:stretch>
                  <a:fillRect l="-5325" r="-2367" b="-15217"/>
                </a:stretch>
              </a:blipFill>
            </p:spPr>
            <p:txBody>
              <a:bodyPr/>
              <a:lstStyle/>
              <a:p>
                <a:r>
                  <a:rPr lang="en-US">
                    <a:noFill/>
                  </a:rPr>
                  <a:t> </a:t>
                </a:r>
              </a:p>
            </p:txBody>
          </p:sp>
        </mc:Fallback>
      </mc:AlternateContent>
      <p:sp>
        <p:nvSpPr>
          <p:cNvPr id="57" name="Oval 56">
            <a:extLst>
              <a:ext uri="{FF2B5EF4-FFF2-40B4-BE49-F238E27FC236}">
                <a16:creationId xmlns:a16="http://schemas.microsoft.com/office/drawing/2014/main" id="{C99A8C91-32E9-F725-C461-3AB1371D84CA}"/>
              </a:ext>
            </a:extLst>
          </p:cNvPr>
          <p:cNvSpPr/>
          <p:nvPr/>
        </p:nvSpPr>
        <p:spPr>
          <a:xfrm>
            <a:off x="5685772" y="2536282"/>
            <a:ext cx="4624565" cy="462456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Oval 57">
            <a:extLst>
              <a:ext uri="{FF2B5EF4-FFF2-40B4-BE49-F238E27FC236}">
                <a16:creationId xmlns:a16="http://schemas.microsoft.com/office/drawing/2014/main" id="{EA709432-F44E-5659-D23B-10E6A70D1D98}"/>
              </a:ext>
            </a:extLst>
          </p:cNvPr>
          <p:cNvSpPr/>
          <p:nvPr/>
        </p:nvSpPr>
        <p:spPr>
          <a:xfrm>
            <a:off x="3774790" y="3745541"/>
            <a:ext cx="3042597" cy="304259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4859B4F-4D3A-FCDB-AE4E-237865A4FEEC}"/>
              </a:ext>
            </a:extLst>
          </p:cNvPr>
          <p:cNvSpPr/>
          <p:nvPr/>
        </p:nvSpPr>
        <p:spPr>
          <a:xfrm>
            <a:off x="4417997" y="4381275"/>
            <a:ext cx="1766642" cy="176664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93EDF38C-7FED-0EBF-DED5-E7E72A647D42}"/>
              </a:ext>
            </a:extLst>
          </p:cNvPr>
          <p:cNvCxnSpPr>
            <a:cxnSpLocks/>
            <a:stCxn id="16" idx="3"/>
            <a:endCxn id="59" idx="3"/>
          </p:cNvCxnSpPr>
          <p:nvPr/>
        </p:nvCxnSpPr>
        <p:spPr>
          <a:xfrm flipH="1">
            <a:off x="4676716" y="5322826"/>
            <a:ext cx="570693" cy="5663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8663352-D47F-76F0-3CD0-76A3861ED70A}"/>
              </a:ext>
            </a:extLst>
          </p:cNvPr>
          <p:cNvCxnSpPr>
            <a:cxnSpLocks/>
            <a:stCxn id="16" idx="3"/>
            <a:endCxn id="58" idx="3"/>
          </p:cNvCxnSpPr>
          <p:nvPr/>
        </p:nvCxnSpPr>
        <p:spPr>
          <a:xfrm flipH="1">
            <a:off x="4220368" y="5322826"/>
            <a:ext cx="1027041" cy="10197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FAB0BC57-FF36-8545-7B63-BF7CB354CA5F}"/>
                  </a:ext>
                </a:extLst>
              </p:cNvPr>
              <p:cNvSpPr txBox="1"/>
              <p:nvPr/>
            </p:nvSpPr>
            <p:spPr>
              <a:xfrm>
                <a:off x="4896649" y="5637586"/>
                <a:ext cx="10306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𝟑</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𝟑</m:t>
                          </m:r>
                        </m:sub>
                      </m:sSub>
                    </m:oMath>
                  </m:oMathPara>
                </a14:m>
                <a:endParaRPr lang="en-US" b="1">
                  <a:solidFill>
                    <a:schemeClr val="bg1"/>
                  </a:solidFill>
                </a:endParaRPr>
              </a:p>
            </p:txBody>
          </p:sp>
        </mc:Choice>
        <mc:Fallback>
          <p:sp>
            <p:nvSpPr>
              <p:cNvPr id="69" name="TextBox 68">
                <a:extLst>
                  <a:ext uri="{FF2B5EF4-FFF2-40B4-BE49-F238E27FC236}">
                    <a16:creationId xmlns:a16="http://schemas.microsoft.com/office/drawing/2014/main" id="{FAB0BC57-FF36-8545-7B63-BF7CB354CA5F}"/>
                  </a:ext>
                </a:extLst>
              </p:cNvPr>
              <p:cNvSpPr txBox="1">
                <a:spLocks noRot="1" noChangeAspect="1" noMove="1" noResize="1" noEditPoints="1" noAdjustHandles="1" noChangeArrowheads="1" noChangeShapeType="1" noTextEdit="1"/>
              </p:cNvSpPr>
              <p:nvPr/>
            </p:nvSpPr>
            <p:spPr>
              <a:xfrm>
                <a:off x="4896649" y="5637586"/>
                <a:ext cx="1030602" cy="276999"/>
              </a:xfrm>
              <a:prstGeom prst="rect">
                <a:avLst/>
              </a:prstGeom>
              <a:blipFill>
                <a:blip r:embed="rId9"/>
                <a:stretch>
                  <a:fillRect l="-4734" r="-2367" b="-1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7D1D33C8-F24C-9B87-9783-020CCA830CE2}"/>
                  </a:ext>
                </a:extLst>
              </p:cNvPr>
              <p:cNvSpPr txBox="1"/>
              <p:nvPr/>
            </p:nvSpPr>
            <p:spPr>
              <a:xfrm>
                <a:off x="3138969" y="6199879"/>
                <a:ext cx="10306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𝟑</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𝟑</m:t>
                          </m:r>
                        </m:sub>
                      </m:sSub>
                    </m:oMath>
                  </m:oMathPara>
                </a14:m>
                <a:endParaRPr lang="en-US" b="1">
                  <a:solidFill>
                    <a:schemeClr val="bg1"/>
                  </a:solidFill>
                </a:endParaRPr>
              </a:p>
            </p:txBody>
          </p:sp>
        </mc:Choice>
        <mc:Fallback>
          <p:sp>
            <p:nvSpPr>
              <p:cNvPr id="70" name="TextBox 69">
                <a:extLst>
                  <a:ext uri="{FF2B5EF4-FFF2-40B4-BE49-F238E27FC236}">
                    <a16:creationId xmlns:a16="http://schemas.microsoft.com/office/drawing/2014/main" id="{7D1D33C8-F24C-9B87-9783-020CCA830CE2}"/>
                  </a:ext>
                </a:extLst>
              </p:cNvPr>
              <p:cNvSpPr txBox="1">
                <a:spLocks noRot="1" noChangeAspect="1" noMove="1" noResize="1" noEditPoints="1" noAdjustHandles="1" noChangeArrowheads="1" noChangeShapeType="1" noTextEdit="1"/>
              </p:cNvSpPr>
              <p:nvPr/>
            </p:nvSpPr>
            <p:spPr>
              <a:xfrm>
                <a:off x="3138969" y="6199879"/>
                <a:ext cx="1030603" cy="276999"/>
              </a:xfrm>
              <a:prstGeom prst="rect">
                <a:avLst/>
              </a:prstGeom>
              <a:blipFill>
                <a:blip r:embed="rId10"/>
                <a:stretch>
                  <a:fillRect l="-5325" r="-2367" b="-17778"/>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69687BFC-DA17-7AA0-A8EA-64CD63B69FBF}"/>
              </a:ext>
            </a:extLst>
          </p:cNvPr>
          <p:cNvSpPr/>
          <p:nvPr/>
        </p:nvSpPr>
        <p:spPr>
          <a:xfrm>
            <a:off x="6041834" y="2871183"/>
            <a:ext cx="3905908" cy="390590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84CA7E06-F957-8E6F-8119-4723EC37C2D0}"/>
              </a:ext>
            </a:extLst>
          </p:cNvPr>
          <p:cNvCxnSpPr>
            <a:stCxn id="9" idx="5"/>
            <a:endCxn id="71" idx="5"/>
          </p:cNvCxnSpPr>
          <p:nvPr/>
        </p:nvCxnSpPr>
        <p:spPr>
          <a:xfrm>
            <a:off x="8052617" y="4897232"/>
            <a:ext cx="1323118" cy="130785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38D25D7-91DB-1FA2-D6AD-301739D6BEEC}"/>
              </a:ext>
            </a:extLst>
          </p:cNvPr>
          <p:cNvCxnSpPr>
            <a:cxnSpLocks/>
            <a:stCxn id="9" idx="5"/>
          </p:cNvCxnSpPr>
          <p:nvPr/>
        </p:nvCxnSpPr>
        <p:spPr>
          <a:xfrm>
            <a:off x="8052617" y="4897232"/>
            <a:ext cx="1571863" cy="15585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9" name="TextBox 78">
                <a:extLst>
                  <a:ext uri="{FF2B5EF4-FFF2-40B4-BE49-F238E27FC236}">
                    <a16:creationId xmlns:a16="http://schemas.microsoft.com/office/drawing/2014/main" id="{E4611671-AA61-077E-6025-276E658F43FC}"/>
                  </a:ext>
                </a:extLst>
              </p:cNvPr>
              <p:cNvSpPr txBox="1"/>
              <p:nvPr/>
            </p:nvSpPr>
            <p:spPr>
              <a:xfrm>
                <a:off x="9700731" y="6418693"/>
                <a:ext cx="10306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bg1"/>
                              </a:solidFill>
                              <a:latin typeface="Cambria Math" panose="02040503050406030204" pitchFamily="18" charset="0"/>
                            </a:rPr>
                          </m:ctrlPr>
                        </m:sSubPr>
                        <m:e>
                          <m:r>
                            <a:rPr lang="en-US" b="1" i="1" smtClean="0">
                              <a:solidFill>
                                <a:schemeClr val="bg1"/>
                              </a:solidFill>
                              <a:latin typeface="Cambria Math" panose="02040503050406030204" pitchFamily="18" charset="0"/>
                            </a:rPr>
                            <m:t>𝑫</m:t>
                          </m:r>
                        </m:e>
                        <m:sub>
                          <m:r>
                            <a:rPr lang="en-US" b="1" i="1" smtClean="0">
                              <a:solidFill>
                                <a:schemeClr val="bg1"/>
                              </a:solidFill>
                              <a:latin typeface="Cambria Math" panose="02040503050406030204" pitchFamily="18" charset="0"/>
                            </a:rPr>
                            <m:t>𝟒</m:t>
                          </m:r>
                        </m:sub>
                      </m:sSub>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𝜹</m:t>
                      </m:r>
                      <m:sSub>
                        <m:sSubPr>
                          <m:ctrlPr>
                            <a:rPr lang="en-US" b="1" i="1" smtClean="0">
                              <a:solidFill>
                                <a:schemeClr val="bg1"/>
                              </a:solidFill>
                              <a:latin typeface="Cambria Math" panose="02040503050406030204" pitchFamily="18" charset="0"/>
                              <a:ea typeface="Cambria Math" panose="02040503050406030204" pitchFamily="18" charset="0"/>
                            </a:rPr>
                          </m:ctrlPr>
                        </m:sSubPr>
                        <m:e>
                          <m:r>
                            <a:rPr lang="en-US" b="1" i="1" smtClean="0">
                              <a:solidFill>
                                <a:schemeClr val="bg1"/>
                              </a:solidFill>
                              <a:latin typeface="Cambria Math" panose="02040503050406030204" pitchFamily="18" charset="0"/>
                              <a:ea typeface="Cambria Math" panose="02040503050406030204" pitchFamily="18" charset="0"/>
                            </a:rPr>
                            <m:t>𝑫</m:t>
                          </m:r>
                        </m:e>
                        <m:sub>
                          <m:r>
                            <a:rPr lang="en-US" b="1" i="1" smtClean="0">
                              <a:solidFill>
                                <a:schemeClr val="bg1"/>
                              </a:solidFill>
                              <a:latin typeface="Cambria Math" panose="02040503050406030204" pitchFamily="18" charset="0"/>
                              <a:ea typeface="Cambria Math" panose="02040503050406030204" pitchFamily="18" charset="0"/>
                            </a:rPr>
                            <m:t>𝟒</m:t>
                          </m:r>
                        </m:sub>
                      </m:sSub>
                    </m:oMath>
                  </m:oMathPara>
                </a14:m>
                <a:endParaRPr lang="en-US" b="1">
                  <a:solidFill>
                    <a:schemeClr val="bg1"/>
                  </a:solidFill>
                </a:endParaRPr>
              </a:p>
            </p:txBody>
          </p:sp>
        </mc:Choice>
        <mc:Fallback>
          <p:sp>
            <p:nvSpPr>
              <p:cNvPr id="79" name="TextBox 78">
                <a:extLst>
                  <a:ext uri="{FF2B5EF4-FFF2-40B4-BE49-F238E27FC236}">
                    <a16:creationId xmlns:a16="http://schemas.microsoft.com/office/drawing/2014/main" id="{E4611671-AA61-077E-6025-276E658F43FC}"/>
                  </a:ext>
                </a:extLst>
              </p:cNvPr>
              <p:cNvSpPr txBox="1">
                <a:spLocks noRot="1" noChangeAspect="1" noMove="1" noResize="1" noEditPoints="1" noAdjustHandles="1" noChangeArrowheads="1" noChangeShapeType="1" noTextEdit="1"/>
              </p:cNvSpPr>
              <p:nvPr/>
            </p:nvSpPr>
            <p:spPr>
              <a:xfrm>
                <a:off x="9700731" y="6418693"/>
                <a:ext cx="1030603" cy="276999"/>
              </a:xfrm>
              <a:prstGeom prst="rect">
                <a:avLst/>
              </a:prstGeom>
              <a:blipFill>
                <a:blip r:embed="rId11"/>
                <a:stretch>
                  <a:fillRect l="-4734" r="-2367" b="-1777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B202BEC-010E-6D26-73D3-9973678A2CB8}"/>
              </a:ext>
            </a:extLst>
          </p:cNvPr>
          <p:cNvGrpSpPr/>
          <p:nvPr/>
        </p:nvGrpSpPr>
        <p:grpSpPr>
          <a:xfrm>
            <a:off x="7627412" y="4680569"/>
            <a:ext cx="445364" cy="276999"/>
            <a:chOff x="655849" y="687410"/>
            <a:chExt cx="445364" cy="276999"/>
          </a:xfrm>
        </p:grpSpPr>
        <p:sp>
          <p:nvSpPr>
            <p:cNvPr id="9" name="Oval 8">
              <a:extLst>
                <a:ext uri="{FF2B5EF4-FFF2-40B4-BE49-F238E27FC236}">
                  <a16:creationId xmlns:a16="http://schemas.microsoft.com/office/drawing/2014/main" id="{B8DB78E4-7F7E-0285-1D71-9867E84D21AB}"/>
                </a:ext>
              </a:extLst>
            </p:cNvPr>
            <p:cNvSpPr/>
            <p:nvPr/>
          </p:nvSpPr>
          <p:spPr>
            <a:xfrm>
              <a:off x="963561" y="786580"/>
              <a:ext cx="137652" cy="137652"/>
            </a:xfrm>
            <a:prstGeom prst="ellipse">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CD6CE64-6D7F-C117-6D9D-1E58DC1A2F77}"/>
                    </a:ext>
                  </a:extLst>
                </p:cNvPr>
                <p:cNvSpPr txBox="1"/>
                <p:nvPr/>
              </p:nvSpPr>
              <p:spPr>
                <a:xfrm>
                  <a:off x="655849" y="687410"/>
                  <a:ext cx="307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rPr>
                              <m:t>𝑻</m:t>
                            </m:r>
                          </m:e>
                          <m:sub>
                            <m:r>
                              <a:rPr lang="en-US" b="1" i="1" smtClean="0">
                                <a:solidFill>
                                  <a:schemeClr val="accent1"/>
                                </a:solidFill>
                                <a:latin typeface="Cambria Math" panose="02040503050406030204" pitchFamily="18" charset="0"/>
                              </a:rPr>
                              <m:t>𝟒</m:t>
                            </m:r>
                          </m:sub>
                        </m:sSub>
                      </m:oMath>
                    </m:oMathPara>
                  </a14:m>
                  <a:endParaRPr lang="en-US" b="1">
                    <a:solidFill>
                      <a:schemeClr val="accent1"/>
                    </a:solidFill>
                  </a:endParaRPr>
                </a:p>
              </p:txBody>
            </p:sp>
          </mc:Choice>
          <mc:Fallback>
            <p:sp>
              <p:nvSpPr>
                <p:cNvPr id="10" name="TextBox 9">
                  <a:extLst>
                    <a:ext uri="{FF2B5EF4-FFF2-40B4-BE49-F238E27FC236}">
                      <a16:creationId xmlns:a16="http://schemas.microsoft.com/office/drawing/2014/main" id="{4CD6CE64-6D7F-C117-6D9D-1E58DC1A2F77}"/>
                    </a:ext>
                  </a:extLst>
                </p:cNvPr>
                <p:cNvSpPr txBox="1">
                  <a:spLocks noRot="1" noChangeAspect="1" noMove="1" noResize="1" noEditPoints="1" noAdjustHandles="1" noChangeArrowheads="1" noChangeShapeType="1" noTextEdit="1"/>
                </p:cNvSpPr>
                <p:nvPr/>
              </p:nvSpPr>
              <p:spPr>
                <a:xfrm>
                  <a:off x="655849" y="687410"/>
                  <a:ext cx="307712" cy="276999"/>
                </a:xfrm>
                <a:prstGeom prst="rect">
                  <a:avLst/>
                </a:prstGeom>
                <a:blipFill>
                  <a:blip r:embed="rId12"/>
                  <a:stretch>
                    <a:fillRect l="-17647" r="-7843" b="-17778"/>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0FE666B-302B-59E7-9411-15F5E4E310AF}"/>
              </a:ext>
            </a:extLst>
          </p:cNvPr>
          <p:cNvGrpSpPr/>
          <p:nvPr/>
        </p:nvGrpSpPr>
        <p:grpSpPr>
          <a:xfrm>
            <a:off x="4919538" y="5106163"/>
            <a:ext cx="445364" cy="276999"/>
            <a:chOff x="655849" y="687410"/>
            <a:chExt cx="445364" cy="276999"/>
          </a:xfrm>
        </p:grpSpPr>
        <p:sp>
          <p:nvSpPr>
            <p:cNvPr id="16" name="Oval 15">
              <a:extLst>
                <a:ext uri="{FF2B5EF4-FFF2-40B4-BE49-F238E27FC236}">
                  <a16:creationId xmlns:a16="http://schemas.microsoft.com/office/drawing/2014/main" id="{7B701769-C0EA-BCC6-D60B-4799948517ED}"/>
                </a:ext>
              </a:extLst>
            </p:cNvPr>
            <p:cNvSpPr/>
            <p:nvPr/>
          </p:nvSpPr>
          <p:spPr>
            <a:xfrm>
              <a:off x="963561" y="786580"/>
              <a:ext cx="137652" cy="137652"/>
            </a:xfrm>
            <a:prstGeom prst="ellipse">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C4BBCB3-8741-5078-1FDE-1A1B02D94753}"/>
                    </a:ext>
                  </a:extLst>
                </p:cNvPr>
                <p:cNvSpPr txBox="1"/>
                <p:nvPr/>
              </p:nvSpPr>
              <p:spPr>
                <a:xfrm>
                  <a:off x="655849" y="687410"/>
                  <a:ext cx="307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rPr>
                              <m:t>𝑻</m:t>
                            </m:r>
                          </m:e>
                          <m:sub>
                            <m:r>
                              <a:rPr lang="en-US" b="1" i="1" smtClean="0">
                                <a:solidFill>
                                  <a:schemeClr val="accent1"/>
                                </a:solidFill>
                                <a:latin typeface="Cambria Math" panose="02040503050406030204" pitchFamily="18" charset="0"/>
                              </a:rPr>
                              <m:t>𝟑</m:t>
                            </m:r>
                          </m:sub>
                        </m:sSub>
                      </m:oMath>
                    </m:oMathPara>
                  </a14:m>
                  <a:endParaRPr lang="en-US" b="1">
                    <a:solidFill>
                      <a:schemeClr val="accent1"/>
                    </a:solidFill>
                  </a:endParaRPr>
                </a:p>
              </p:txBody>
            </p:sp>
          </mc:Choice>
          <mc:Fallback>
            <p:sp>
              <p:nvSpPr>
                <p:cNvPr id="17" name="TextBox 16">
                  <a:extLst>
                    <a:ext uri="{FF2B5EF4-FFF2-40B4-BE49-F238E27FC236}">
                      <a16:creationId xmlns:a16="http://schemas.microsoft.com/office/drawing/2014/main" id="{9C4BBCB3-8741-5078-1FDE-1A1B02D94753}"/>
                    </a:ext>
                  </a:extLst>
                </p:cNvPr>
                <p:cNvSpPr txBox="1">
                  <a:spLocks noRot="1" noChangeAspect="1" noMove="1" noResize="1" noEditPoints="1" noAdjustHandles="1" noChangeArrowheads="1" noChangeShapeType="1" noTextEdit="1"/>
                </p:cNvSpPr>
                <p:nvPr/>
              </p:nvSpPr>
              <p:spPr>
                <a:xfrm>
                  <a:off x="655849" y="687410"/>
                  <a:ext cx="307712" cy="276999"/>
                </a:xfrm>
                <a:prstGeom prst="rect">
                  <a:avLst/>
                </a:prstGeom>
                <a:blipFill>
                  <a:blip r:embed="rId13"/>
                  <a:stretch>
                    <a:fillRect l="-18000" r="-10000" b="-17778"/>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05C37ED5-05C9-6BAE-54B9-D797DB6BEEC5}"/>
              </a:ext>
            </a:extLst>
          </p:cNvPr>
          <p:cNvGrpSpPr/>
          <p:nvPr/>
        </p:nvGrpSpPr>
        <p:grpSpPr>
          <a:xfrm>
            <a:off x="8662326" y="1187216"/>
            <a:ext cx="445364" cy="276999"/>
            <a:chOff x="655849" y="687410"/>
            <a:chExt cx="445364" cy="276999"/>
          </a:xfrm>
        </p:grpSpPr>
        <p:sp>
          <p:nvSpPr>
            <p:cNvPr id="19" name="Oval 18">
              <a:extLst>
                <a:ext uri="{FF2B5EF4-FFF2-40B4-BE49-F238E27FC236}">
                  <a16:creationId xmlns:a16="http://schemas.microsoft.com/office/drawing/2014/main" id="{D834EAF3-4A3C-7525-E859-F678C9C68D24}"/>
                </a:ext>
              </a:extLst>
            </p:cNvPr>
            <p:cNvSpPr/>
            <p:nvPr/>
          </p:nvSpPr>
          <p:spPr>
            <a:xfrm>
              <a:off x="963561" y="786580"/>
              <a:ext cx="137652" cy="137652"/>
            </a:xfrm>
            <a:prstGeom prst="ellipse">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7639E482-10D4-AFE5-D106-4FF17A2E16FB}"/>
                    </a:ext>
                  </a:extLst>
                </p:cNvPr>
                <p:cNvSpPr txBox="1"/>
                <p:nvPr/>
              </p:nvSpPr>
              <p:spPr>
                <a:xfrm>
                  <a:off x="655849" y="687410"/>
                  <a:ext cx="307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rPr>
                              <m:t>𝑻</m:t>
                            </m:r>
                          </m:e>
                          <m:sub>
                            <m:r>
                              <a:rPr lang="en-US" b="1" i="1" smtClean="0">
                                <a:solidFill>
                                  <a:schemeClr val="accent1"/>
                                </a:solidFill>
                                <a:latin typeface="Cambria Math" panose="02040503050406030204" pitchFamily="18" charset="0"/>
                              </a:rPr>
                              <m:t>𝟐</m:t>
                            </m:r>
                          </m:sub>
                        </m:sSub>
                      </m:oMath>
                    </m:oMathPara>
                  </a14:m>
                  <a:endParaRPr lang="en-US" b="1">
                    <a:solidFill>
                      <a:schemeClr val="accent1"/>
                    </a:solidFill>
                  </a:endParaRPr>
                </a:p>
              </p:txBody>
            </p:sp>
          </mc:Choice>
          <mc:Fallback>
            <p:sp>
              <p:nvSpPr>
                <p:cNvPr id="20" name="TextBox 19">
                  <a:extLst>
                    <a:ext uri="{FF2B5EF4-FFF2-40B4-BE49-F238E27FC236}">
                      <a16:creationId xmlns:a16="http://schemas.microsoft.com/office/drawing/2014/main" id="{7639E482-10D4-AFE5-D106-4FF17A2E16FB}"/>
                    </a:ext>
                  </a:extLst>
                </p:cNvPr>
                <p:cNvSpPr txBox="1">
                  <a:spLocks noRot="1" noChangeAspect="1" noMove="1" noResize="1" noEditPoints="1" noAdjustHandles="1" noChangeArrowheads="1" noChangeShapeType="1" noTextEdit="1"/>
                </p:cNvSpPr>
                <p:nvPr/>
              </p:nvSpPr>
              <p:spPr>
                <a:xfrm>
                  <a:off x="655849" y="687410"/>
                  <a:ext cx="307712" cy="276999"/>
                </a:xfrm>
                <a:prstGeom prst="rect">
                  <a:avLst/>
                </a:prstGeom>
                <a:blipFill>
                  <a:blip r:embed="rId14"/>
                  <a:stretch>
                    <a:fillRect l="-20000" r="-10000" b="-17778"/>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8CA0F220-A0C7-75FB-FEF4-ABCF2F30A991}"/>
              </a:ext>
            </a:extLst>
          </p:cNvPr>
          <p:cNvGrpSpPr/>
          <p:nvPr/>
        </p:nvGrpSpPr>
        <p:grpSpPr>
          <a:xfrm>
            <a:off x="5620525" y="4127090"/>
            <a:ext cx="376540" cy="276999"/>
            <a:chOff x="724673" y="707074"/>
            <a:chExt cx="376540" cy="276999"/>
          </a:xfrm>
        </p:grpSpPr>
        <p:sp>
          <p:nvSpPr>
            <p:cNvPr id="13" name="Oval 12">
              <a:extLst>
                <a:ext uri="{FF2B5EF4-FFF2-40B4-BE49-F238E27FC236}">
                  <a16:creationId xmlns:a16="http://schemas.microsoft.com/office/drawing/2014/main" id="{430C6EB3-2C21-5C82-3980-AAD0560D2734}"/>
                </a:ext>
              </a:extLst>
            </p:cNvPr>
            <p:cNvSpPr/>
            <p:nvPr/>
          </p:nvSpPr>
          <p:spPr>
            <a:xfrm>
              <a:off x="963561" y="786580"/>
              <a:ext cx="137652" cy="137652"/>
            </a:xfrm>
            <a:prstGeom prst="ellipse">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29B7E14-BC28-6DBA-5CBA-E32D230AA69A}"/>
                    </a:ext>
                  </a:extLst>
                </p:cNvPr>
                <p:cNvSpPr txBox="1"/>
                <p:nvPr/>
              </p:nvSpPr>
              <p:spPr>
                <a:xfrm>
                  <a:off x="724673" y="707074"/>
                  <a:ext cx="2132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2"/>
                            </a:solidFill>
                            <a:latin typeface="Cambria Math" panose="02040503050406030204" pitchFamily="18" charset="0"/>
                          </a:rPr>
                          <m:t>𝑹</m:t>
                        </m:r>
                      </m:oMath>
                    </m:oMathPara>
                  </a14:m>
                  <a:endParaRPr lang="en-US" b="1">
                    <a:solidFill>
                      <a:schemeClr val="accent1"/>
                    </a:solidFill>
                  </a:endParaRPr>
                </a:p>
              </p:txBody>
            </p:sp>
          </mc:Choice>
          <mc:Fallback>
            <p:sp>
              <p:nvSpPr>
                <p:cNvPr id="14" name="TextBox 13">
                  <a:extLst>
                    <a:ext uri="{FF2B5EF4-FFF2-40B4-BE49-F238E27FC236}">
                      <a16:creationId xmlns:a16="http://schemas.microsoft.com/office/drawing/2014/main" id="{929B7E14-BC28-6DBA-5CBA-E32D230AA69A}"/>
                    </a:ext>
                  </a:extLst>
                </p:cNvPr>
                <p:cNvSpPr txBox="1">
                  <a:spLocks noRot="1" noChangeAspect="1" noMove="1" noResize="1" noEditPoints="1" noAdjustHandles="1" noChangeArrowheads="1" noChangeShapeType="1" noTextEdit="1"/>
                </p:cNvSpPr>
                <p:nvPr/>
              </p:nvSpPr>
              <p:spPr>
                <a:xfrm>
                  <a:off x="724673" y="707074"/>
                  <a:ext cx="213200" cy="276999"/>
                </a:xfrm>
                <a:prstGeom prst="rect">
                  <a:avLst/>
                </a:prstGeom>
                <a:blipFill>
                  <a:blip r:embed="rId15"/>
                  <a:stretch>
                    <a:fillRect l="-25714" r="-25714" b="-8889"/>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332FA4DC-5254-A11D-8FDA-F688C953B9D7}"/>
              </a:ext>
            </a:extLst>
          </p:cNvPr>
          <p:cNvGrpSpPr/>
          <p:nvPr/>
        </p:nvGrpSpPr>
        <p:grpSpPr>
          <a:xfrm>
            <a:off x="4096525" y="2806262"/>
            <a:ext cx="445364" cy="276999"/>
            <a:chOff x="655849" y="687410"/>
            <a:chExt cx="445364" cy="276999"/>
          </a:xfrm>
        </p:grpSpPr>
        <p:sp>
          <p:nvSpPr>
            <p:cNvPr id="3" name="Oval 2">
              <a:extLst>
                <a:ext uri="{FF2B5EF4-FFF2-40B4-BE49-F238E27FC236}">
                  <a16:creationId xmlns:a16="http://schemas.microsoft.com/office/drawing/2014/main" id="{593150CE-9A20-81A3-7202-1CFDCE252D97}"/>
                </a:ext>
              </a:extLst>
            </p:cNvPr>
            <p:cNvSpPr/>
            <p:nvPr/>
          </p:nvSpPr>
          <p:spPr>
            <a:xfrm>
              <a:off x="963561" y="786580"/>
              <a:ext cx="137652" cy="137652"/>
            </a:xfrm>
            <a:prstGeom prst="ellipse">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010C410-1705-E5AD-D5D8-364682B1F26E}"/>
                    </a:ext>
                  </a:extLst>
                </p:cNvPr>
                <p:cNvSpPr txBox="1"/>
                <p:nvPr/>
              </p:nvSpPr>
              <p:spPr>
                <a:xfrm>
                  <a:off x="655849" y="687410"/>
                  <a:ext cx="307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rPr>
                              <m:t>𝑻</m:t>
                            </m:r>
                          </m:e>
                          <m:sub>
                            <m:r>
                              <a:rPr lang="en-US" b="1" i="1" smtClean="0">
                                <a:solidFill>
                                  <a:schemeClr val="accent1"/>
                                </a:solidFill>
                                <a:latin typeface="Cambria Math" panose="02040503050406030204" pitchFamily="18" charset="0"/>
                              </a:rPr>
                              <m:t>𝟏</m:t>
                            </m:r>
                          </m:sub>
                        </m:sSub>
                      </m:oMath>
                    </m:oMathPara>
                  </a14:m>
                  <a:endParaRPr lang="en-US" b="1">
                    <a:solidFill>
                      <a:schemeClr val="accent1"/>
                    </a:solidFill>
                  </a:endParaRPr>
                </a:p>
              </p:txBody>
            </p:sp>
          </mc:Choice>
          <mc:Fallback>
            <p:sp>
              <p:nvSpPr>
                <p:cNvPr id="6" name="TextBox 5">
                  <a:extLst>
                    <a:ext uri="{FF2B5EF4-FFF2-40B4-BE49-F238E27FC236}">
                      <a16:creationId xmlns:a16="http://schemas.microsoft.com/office/drawing/2014/main" id="{7010C410-1705-E5AD-D5D8-364682B1F26E}"/>
                    </a:ext>
                  </a:extLst>
                </p:cNvPr>
                <p:cNvSpPr txBox="1">
                  <a:spLocks noRot="1" noChangeAspect="1" noMove="1" noResize="1" noEditPoints="1" noAdjustHandles="1" noChangeArrowheads="1" noChangeShapeType="1" noTextEdit="1"/>
                </p:cNvSpPr>
                <p:nvPr/>
              </p:nvSpPr>
              <p:spPr>
                <a:xfrm>
                  <a:off x="655849" y="687410"/>
                  <a:ext cx="307712" cy="276999"/>
                </a:xfrm>
                <a:prstGeom prst="rect">
                  <a:avLst/>
                </a:prstGeom>
                <a:blipFill>
                  <a:blip r:embed="rId16"/>
                  <a:stretch>
                    <a:fillRect l="-18000" r="-10000" b="-1521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614D11C2-9171-9E24-8FDA-CF893C06B840}"/>
              </a:ext>
            </a:extLst>
          </p:cNvPr>
          <p:cNvGrpSpPr/>
          <p:nvPr/>
        </p:nvGrpSpPr>
        <p:grpSpPr>
          <a:xfrm>
            <a:off x="232637" y="4635039"/>
            <a:ext cx="2697598" cy="1430855"/>
            <a:chOff x="255625" y="4964697"/>
            <a:chExt cx="2697598" cy="1430855"/>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8B4EFEF-AD4A-E4A6-2253-76FC2D6EDFF7}"/>
                    </a:ext>
                  </a:extLst>
                </p:cNvPr>
                <p:cNvSpPr txBox="1"/>
                <p:nvPr/>
              </p:nvSpPr>
              <p:spPr>
                <a:xfrm>
                  <a:off x="255625" y="5336544"/>
                  <a:ext cx="2697598" cy="1059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accent2"/>
                            </a:solidFill>
                            <a:latin typeface="Cambria Math" panose="02040503050406030204" pitchFamily="18" charset="0"/>
                          </a:rPr>
                          <m:t>𝑯</m:t>
                        </m:r>
                        <m:r>
                          <a:rPr lang="en-US" sz="1400" b="1" i="1" smtClean="0">
                            <a:solidFill>
                              <a:schemeClr val="accent2"/>
                            </a:solidFill>
                            <a:latin typeface="Cambria Math" panose="02040503050406030204" pitchFamily="18" charset="0"/>
                          </a:rPr>
                          <m:t>=</m:t>
                        </m:r>
                        <m:d>
                          <m:dPr>
                            <m:begChr m:val="["/>
                            <m:endChr m:val="]"/>
                            <m:ctrlPr>
                              <a:rPr lang="en-US" sz="1400" b="1" i="1" smtClean="0">
                                <a:solidFill>
                                  <a:schemeClr val="accent2"/>
                                </a:solidFill>
                                <a:latin typeface="Cambria Math" panose="02040503050406030204" pitchFamily="18" charset="0"/>
                              </a:rPr>
                            </m:ctrlPr>
                          </m:dPr>
                          <m:e>
                            <m:m>
                              <m:mPr>
                                <m:mcs>
                                  <m:mc>
                                    <m:mcPr>
                                      <m:count m:val="3"/>
                                      <m:mcJc m:val="center"/>
                                    </m:mcPr>
                                  </m:mc>
                                </m:mcs>
                                <m:ctrlPr>
                                  <a:rPr lang="en-US" sz="1400" b="1" i="1" smtClean="0">
                                    <a:solidFill>
                                      <a:schemeClr val="accent2"/>
                                    </a:solidFill>
                                    <a:latin typeface="Cambria Math" panose="02040503050406030204" pitchFamily="18" charset="0"/>
                                  </a:rPr>
                                </m:ctrlPr>
                              </m:mPr>
                              <m:mr>
                                <m:e>
                                  <m:f>
                                    <m:fPr>
                                      <m:ctrlPr>
                                        <a:rPr lang="en-US" sz="1400" b="1" i="1" smtClean="0">
                                          <a:solidFill>
                                            <a:schemeClr val="accent2"/>
                                          </a:solidFill>
                                          <a:latin typeface="Cambria Math" panose="02040503050406030204" pitchFamily="18" charset="0"/>
                                        </a:rPr>
                                      </m:ctrlPr>
                                    </m:fPr>
                                    <m:num>
                                      <m:r>
                                        <a:rPr lang="en-US" sz="1400" b="1" i="1" smtClean="0">
                                          <a:solidFill>
                                            <a:schemeClr val="accent2"/>
                                          </a:solidFill>
                                          <a:latin typeface="Cambria Math" panose="02040503050406030204" pitchFamily="18" charset="0"/>
                                        </a:rPr>
                                        <m:t>𝒙</m:t>
                                      </m:r>
                                      <m:r>
                                        <a:rPr lang="en-US" sz="1400" b="1" i="1" smtClean="0">
                                          <a:solidFill>
                                            <a:schemeClr val="accent2"/>
                                          </a:solidFill>
                                          <a:latin typeface="Cambria Math" panose="02040503050406030204" pitchFamily="18" charset="0"/>
                                        </a:rPr>
                                        <m:t>−</m:t>
                                      </m:r>
                                      <m:sSub>
                                        <m:sSubPr>
                                          <m:ctrlPr>
                                            <a:rPr lang="en-US" sz="1400" b="1" i="1" smtClean="0">
                                              <a:solidFill>
                                                <a:schemeClr val="accent2"/>
                                              </a:solidFill>
                                              <a:latin typeface="Cambria Math" panose="02040503050406030204" pitchFamily="18" charset="0"/>
                                            </a:rPr>
                                          </m:ctrlPr>
                                        </m:sSubPr>
                                        <m:e>
                                          <m:r>
                                            <a:rPr lang="en-US" sz="1400" b="1" i="1" smtClean="0">
                                              <a:solidFill>
                                                <a:schemeClr val="accent2"/>
                                              </a:solidFill>
                                              <a:latin typeface="Cambria Math" panose="02040503050406030204" pitchFamily="18" charset="0"/>
                                            </a:rPr>
                                            <m:t>𝒙</m:t>
                                          </m:r>
                                        </m:e>
                                        <m:sub>
                                          <m:r>
                                            <a:rPr lang="en-US" sz="1400" b="1" i="1" smtClean="0">
                                              <a:solidFill>
                                                <a:schemeClr val="accent2"/>
                                              </a:solidFill>
                                              <a:latin typeface="Cambria Math" panose="02040503050406030204" pitchFamily="18" charset="0"/>
                                            </a:rPr>
                                            <m:t>𝟏</m:t>
                                          </m:r>
                                        </m:sub>
                                      </m:sSub>
                                    </m:num>
                                    <m:den>
                                      <m:sSub>
                                        <m:sSubPr>
                                          <m:ctrlPr>
                                            <a:rPr lang="en-US" sz="1400" b="1" i="1" smtClean="0">
                                              <a:solidFill>
                                                <a:schemeClr val="accent2"/>
                                              </a:solidFill>
                                              <a:latin typeface="Cambria Math" panose="02040503050406030204" pitchFamily="18" charset="0"/>
                                            </a:rPr>
                                          </m:ctrlPr>
                                        </m:sSubPr>
                                        <m:e>
                                          <m:r>
                                            <a:rPr lang="en-US" sz="1400" b="1" i="1" smtClean="0">
                                              <a:solidFill>
                                                <a:schemeClr val="accent2"/>
                                              </a:solidFill>
                                              <a:latin typeface="Cambria Math" panose="02040503050406030204" pitchFamily="18" charset="0"/>
                                            </a:rPr>
                                            <m:t>𝑹</m:t>
                                          </m:r>
                                        </m:e>
                                        <m:sub>
                                          <m:r>
                                            <a:rPr lang="en-US" sz="1400" b="1" i="1" smtClean="0">
                                              <a:solidFill>
                                                <a:schemeClr val="accent2"/>
                                              </a:solidFill>
                                              <a:latin typeface="Cambria Math" panose="02040503050406030204" pitchFamily="18" charset="0"/>
                                            </a:rPr>
                                            <m:t>𝟏</m:t>
                                          </m:r>
                                        </m:sub>
                                      </m:sSub>
                                    </m:den>
                                  </m:f>
                                </m:e>
                                <m:e>
                                  <m:f>
                                    <m:fPr>
                                      <m:ctrlPr>
                                        <a:rPr lang="en-US" sz="1400" b="1" i="1">
                                          <a:solidFill>
                                            <a:schemeClr val="accent2"/>
                                          </a:solidFill>
                                          <a:latin typeface="Cambria Math" panose="02040503050406030204" pitchFamily="18" charset="0"/>
                                        </a:rPr>
                                      </m:ctrlPr>
                                    </m:fPr>
                                    <m:num>
                                      <m:r>
                                        <a:rPr lang="en-US" sz="1400" b="1" i="1" smtClean="0">
                                          <a:solidFill>
                                            <a:schemeClr val="accent2"/>
                                          </a:solidFill>
                                          <a:latin typeface="Cambria Math" panose="02040503050406030204" pitchFamily="18" charset="0"/>
                                        </a:rPr>
                                        <m:t>𝒚</m:t>
                                      </m:r>
                                      <m:r>
                                        <a:rPr lang="en-US" sz="1400" b="1" i="1">
                                          <a:solidFill>
                                            <a:schemeClr val="accent2"/>
                                          </a:solidFill>
                                          <a:latin typeface="Cambria Math" panose="02040503050406030204" pitchFamily="18" charset="0"/>
                                        </a:rPr>
                                        <m:t>−</m:t>
                                      </m:r>
                                      <m:sSub>
                                        <m:sSubPr>
                                          <m:ctrlPr>
                                            <a:rPr lang="en-US" sz="1400" b="1" i="1">
                                              <a:solidFill>
                                                <a:schemeClr val="accent2"/>
                                              </a:solidFill>
                                              <a:latin typeface="Cambria Math" panose="02040503050406030204" pitchFamily="18" charset="0"/>
                                            </a:rPr>
                                          </m:ctrlPr>
                                        </m:sSubPr>
                                        <m:e>
                                          <m:r>
                                            <a:rPr lang="en-US" sz="1400" b="1" i="1" smtClean="0">
                                              <a:solidFill>
                                                <a:schemeClr val="accent2"/>
                                              </a:solidFill>
                                              <a:latin typeface="Cambria Math" panose="02040503050406030204" pitchFamily="18" charset="0"/>
                                            </a:rPr>
                                            <m:t>𝒚</m:t>
                                          </m:r>
                                        </m:e>
                                        <m:sub>
                                          <m:r>
                                            <a:rPr lang="en-US" sz="1400" b="1" i="1">
                                              <a:solidFill>
                                                <a:schemeClr val="accent2"/>
                                              </a:solidFill>
                                              <a:latin typeface="Cambria Math" panose="02040503050406030204" pitchFamily="18" charset="0"/>
                                            </a:rPr>
                                            <m:t>𝟏</m:t>
                                          </m:r>
                                        </m:sub>
                                      </m:sSub>
                                    </m:num>
                                    <m:den>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𝑹</m:t>
                                          </m:r>
                                        </m:e>
                                        <m:sub>
                                          <m:r>
                                            <a:rPr lang="en-US" sz="1400" b="1" i="1">
                                              <a:solidFill>
                                                <a:schemeClr val="accent2"/>
                                              </a:solidFill>
                                              <a:latin typeface="Cambria Math" panose="02040503050406030204" pitchFamily="18" charset="0"/>
                                            </a:rPr>
                                            <m:t>𝟏</m:t>
                                          </m:r>
                                        </m:sub>
                                      </m:sSub>
                                    </m:den>
                                  </m:f>
                                </m:e>
                                <m:e>
                                  <m:m>
                                    <m:mPr>
                                      <m:mcs>
                                        <m:mc>
                                          <m:mcPr>
                                            <m:count m:val="2"/>
                                            <m:mcJc m:val="center"/>
                                          </m:mcPr>
                                        </m:mc>
                                      </m:mcs>
                                      <m:ctrlPr>
                                        <a:rPr lang="en-US" sz="1400" b="1" i="1" smtClean="0">
                                          <a:solidFill>
                                            <a:schemeClr val="accent2"/>
                                          </a:solidFill>
                                          <a:latin typeface="Cambria Math" panose="02040503050406030204" pitchFamily="18" charset="0"/>
                                        </a:rPr>
                                      </m:ctrlPr>
                                    </m:mPr>
                                    <m:mr>
                                      <m:e>
                                        <m:f>
                                          <m:fPr>
                                            <m:ctrlPr>
                                              <a:rPr lang="en-US" sz="1400" b="1" i="1">
                                                <a:solidFill>
                                                  <a:schemeClr val="accent2"/>
                                                </a:solidFill>
                                                <a:latin typeface="Cambria Math" panose="02040503050406030204" pitchFamily="18" charset="0"/>
                                              </a:rPr>
                                            </m:ctrlPr>
                                          </m:fPr>
                                          <m:num>
                                            <m:r>
                                              <a:rPr lang="en-US" sz="1400" b="1" i="1" smtClean="0">
                                                <a:solidFill>
                                                  <a:schemeClr val="accent2"/>
                                                </a:solidFill>
                                                <a:latin typeface="Cambria Math" panose="02040503050406030204" pitchFamily="18" charset="0"/>
                                              </a:rPr>
                                              <m:t>𝒛</m:t>
                                            </m:r>
                                            <m:r>
                                              <a:rPr lang="en-US" sz="1400" b="1" i="1">
                                                <a:solidFill>
                                                  <a:schemeClr val="accent2"/>
                                                </a:solidFill>
                                                <a:latin typeface="Cambria Math" panose="02040503050406030204" pitchFamily="18" charset="0"/>
                                              </a:rPr>
                                              <m:t>−</m:t>
                                            </m:r>
                                            <m:sSub>
                                              <m:sSubPr>
                                                <m:ctrlPr>
                                                  <a:rPr lang="en-US" sz="1400" b="1" i="1" smtClean="0">
                                                    <a:solidFill>
                                                      <a:schemeClr val="accent2"/>
                                                    </a:solidFill>
                                                    <a:latin typeface="Cambria Math" panose="02040503050406030204" pitchFamily="18" charset="0"/>
                                                  </a:rPr>
                                                </m:ctrlPr>
                                              </m:sSubPr>
                                              <m:e>
                                                <m:r>
                                                  <a:rPr lang="en-US" sz="1400" b="1" i="1" smtClean="0">
                                                    <a:solidFill>
                                                      <a:schemeClr val="accent2"/>
                                                    </a:solidFill>
                                                    <a:latin typeface="Cambria Math" panose="02040503050406030204" pitchFamily="18" charset="0"/>
                                                  </a:rPr>
                                                  <m:t>𝒛</m:t>
                                                </m:r>
                                              </m:e>
                                              <m:sub>
                                                <m:r>
                                                  <a:rPr lang="en-US" sz="1400" b="1" i="1">
                                                    <a:solidFill>
                                                      <a:schemeClr val="accent2"/>
                                                    </a:solidFill>
                                                    <a:latin typeface="Cambria Math" panose="02040503050406030204" pitchFamily="18" charset="0"/>
                                                  </a:rPr>
                                                  <m:t>𝟏</m:t>
                                                </m:r>
                                              </m:sub>
                                            </m:sSub>
                                          </m:num>
                                          <m:den>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𝑹</m:t>
                                                </m:r>
                                              </m:e>
                                              <m:sub>
                                                <m:r>
                                                  <a:rPr lang="en-US" sz="1400" b="1" i="1">
                                                    <a:solidFill>
                                                      <a:schemeClr val="accent2"/>
                                                    </a:solidFill>
                                                    <a:latin typeface="Cambria Math" panose="02040503050406030204" pitchFamily="18" charset="0"/>
                                                  </a:rPr>
                                                  <m:t>𝟏</m:t>
                                                </m:r>
                                              </m:sub>
                                            </m:sSub>
                                          </m:den>
                                        </m:f>
                                      </m:e>
                                      <m:e>
                                        <m:r>
                                          <a:rPr lang="en-US" sz="1400" b="1" i="1" smtClean="0">
                                            <a:solidFill>
                                              <a:schemeClr val="accent2"/>
                                            </a:solidFill>
                                            <a:latin typeface="Cambria Math" panose="02040503050406030204" pitchFamily="18" charset="0"/>
                                          </a:rPr>
                                          <m:t>𝟏</m:t>
                                        </m:r>
                                      </m:e>
                                    </m:mr>
                                  </m:m>
                                </m:e>
                              </m:mr>
                              <m:mr>
                                <m:e>
                                  <m:r>
                                    <a:rPr lang="en-US" sz="1400" b="1" i="1" smtClean="0">
                                      <a:solidFill>
                                        <a:schemeClr val="accent2"/>
                                      </a:solidFill>
                                      <a:latin typeface="Cambria Math" panose="02040503050406030204" pitchFamily="18" charset="0"/>
                                    </a:rPr>
                                    <m:t>⋮</m:t>
                                  </m:r>
                                </m:e>
                                <m:e>
                                  <m:r>
                                    <a:rPr lang="en-US" sz="1400" b="1" i="1" smtClean="0">
                                      <a:solidFill>
                                        <a:schemeClr val="accent2"/>
                                      </a:solidFill>
                                      <a:latin typeface="Cambria Math" panose="02040503050406030204" pitchFamily="18" charset="0"/>
                                    </a:rPr>
                                    <m:t>⋮</m:t>
                                  </m:r>
                                </m:e>
                                <m:e>
                                  <m:m>
                                    <m:mPr>
                                      <m:mcs>
                                        <m:mc>
                                          <m:mcPr>
                                            <m:count m:val="2"/>
                                            <m:mcJc m:val="center"/>
                                          </m:mcPr>
                                        </m:mc>
                                      </m:mcs>
                                      <m:ctrlPr>
                                        <a:rPr lang="en-US" sz="1400" b="1" i="1" smtClean="0">
                                          <a:solidFill>
                                            <a:schemeClr val="accent2"/>
                                          </a:solidFill>
                                          <a:latin typeface="Cambria Math" panose="02040503050406030204" pitchFamily="18" charset="0"/>
                                        </a:rPr>
                                      </m:ctrlPr>
                                    </m:mPr>
                                    <m:mr>
                                      <m:e>
                                        <m:r>
                                          <m:rPr>
                                            <m:brk m:alnAt="7"/>
                                          </m:rPr>
                                          <a:rPr lang="en-US" sz="1400" b="1" i="1" smtClean="0">
                                            <a:solidFill>
                                              <a:schemeClr val="accent2"/>
                                            </a:solidFill>
                                            <a:latin typeface="Cambria Math" panose="02040503050406030204" pitchFamily="18" charset="0"/>
                                          </a:rPr>
                                          <m:t>⋮</m:t>
                                        </m:r>
                                      </m:e>
                                      <m:e>
                                        <m:r>
                                          <a:rPr lang="en-US" sz="1400" b="1" i="1" smtClean="0">
                                            <a:solidFill>
                                              <a:schemeClr val="accent2"/>
                                            </a:solidFill>
                                            <a:latin typeface="Cambria Math" panose="02040503050406030204" pitchFamily="18" charset="0"/>
                                          </a:rPr>
                                          <m:t>        ⋮</m:t>
                                        </m:r>
                                      </m:e>
                                    </m:mr>
                                  </m:m>
                                </m:e>
                              </m:mr>
                              <m:mr>
                                <m:e>
                                  <m:f>
                                    <m:fPr>
                                      <m:ctrlPr>
                                        <a:rPr lang="en-US" sz="1400" b="1" i="1">
                                          <a:solidFill>
                                            <a:schemeClr val="accent2"/>
                                          </a:solidFill>
                                          <a:latin typeface="Cambria Math" panose="02040503050406030204" pitchFamily="18" charset="0"/>
                                        </a:rPr>
                                      </m:ctrlPr>
                                    </m:fPr>
                                    <m:num>
                                      <m:r>
                                        <a:rPr lang="en-US" sz="1400" b="1" i="1">
                                          <a:solidFill>
                                            <a:schemeClr val="accent2"/>
                                          </a:solidFill>
                                          <a:latin typeface="Cambria Math" panose="02040503050406030204" pitchFamily="18" charset="0"/>
                                        </a:rPr>
                                        <m:t>𝒙</m:t>
                                      </m:r>
                                      <m:r>
                                        <a:rPr lang="en-US" sz="1400" b="1" i="1">
                                          <a:solidFill>
                                            <a:schemeClr val="accent2"/>
                                          </a:solidFill>
                                          <a:latin typeface="Cambria Math" panose="02040503050406030204" pitchFamily="18" charset="0"/>
                                        </a:rPr>
                                        <m:t>−</m:t>
                                      </m:r>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𝒙</m:t>
                                          </m:r>
                                        </m:e>
                                        <m:sub>
                                          <m:r>
                                            <a:rPr lang="en-US" sz="1400" b="1" i="1" smtClean="0">
                                              <a:solidFill>
                                                <a:schemeClr val="accent2"/>
                                              </a:solidFill>
                                              <a:latin typeface="Cambria Math" panose="02040503050406030204" pitchFamily="18" charset="0"/>
                                            </a:rPr>
                                            <m:t>𝒊</m:t>
                                          </m:r>
                                        </m:sub>
                                      </m:sSub>
                                    </m:num>
                                    <m:den>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𝑹</m:t>
                                          </m:r>
                                        </m:e>
                                        <m:sub>
                                          <m:r>
                                            <a:rPr lang="en-US" sz="1400" b="1" i="1" smtClean="0">
                                              <a:solidFill>
                                                <a:schemeClr val="accent2"/>
                                              </a:solidFill>
                                              <a:latin typeface="Cambria Math" panose="02040503050406030204" pitchFamily="18" charset="0"/>
                                            </a:rPr>
                                            <m:t>𝒊</m:t>
                                          </m:r>
                                        </m:sub>
                                      </m:sSub>
                                    </m:den>
                                  </m:f>
                                </m:e>
                                <m:e>
                                  <m:f>
                                    <m:fPr>
                                      <m:ctrlPr>
                                        <a:rPr lang="en-US" sz="1400" b="1" i="1">
                                          <a:solidFill>
                                            <a:schemeClr val="accent2"/>
                                          </a:solidFill>
                                          <a:latin typeface="Cambria Math" panose="02040503050406030204" pitchFamily="18" charset="0"/>
                                        </a:rPr>
                                      </m:ctrlPr>
                                    </m:fPr>
                                    <m:num>
                                      <m:r>
                                        <a:rPr lang="en-US" sz="1400" b="1" i="1">
                                          <a:solidFill>
                                            <a:schemeClr val="accent2"/>
                                          </a:solidFill>
                                          <a:latin typeface="Cambria Math" panose="02040503050406030204" pitchFamily="18" charset="0"/>
                                        </a:rPr>
                                        <m:t>𝒚</m:t>
                                      </m:r>
                                      <m:r>
                                        <a:rPr lang="en-US" sz="1400" b="1" i="1">
                                          <a:solidFill>
                                            <a:schemeClr val="accent2"/>
                                          </a:solidFill>
                                          <a:latin typeface="Cambria Math" panose="02040503050406030204" pitchFamily="18" charset="0"/>
                                        </a:rPr>
                                        <m:t>−</m:t>
                                      </m:r>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𝒚</m:t>
                                          </m:r>
                                        </m:e>
                                        <m:sub>
                                          <m:r>
                                            <a:rPr lang="en-US" sz="1400" b="1" i="1" smtClean="0">
                                              <a:solidFill>
                                                <a:schemeClr val="accent2"/>
                                              </a:solidFill>
                                              <a:latin typeface="Cambria Math" panose="02040503050406030204" pitchFamily="18" charset="0"/>
                                            </a:rPr>
                                            <m:t>𝒊</m:t>
                                          </m:r>
                                        </m:sub>
                                      </m:sSub>
                                    </m:num>
                                    <m:den>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𝑹</m:t>
                                          </m:r>
                                        </m:e>
                                        <m:sub>
                                          <m:r>
                                            <a:rPr lang="en-US" sz="1400" b="1" i="1" smtClean="0">
                                              <a:solidFill>
                                                <a:schemeClr val="accent2"/>
                                              </a:solidFill>
                                              <a:latin typeface="Cambria Math" panose="02040503050406030204" pitchFamily="18" charset="0"/>
                                            </a:rPr>
                                            <m:t>𝒊</m:t>
                                          </m:r>
                                        </m:sub>
                                      </m:sSub>
                                    </m:den>
                                  </m:f>
                                </m:e>
                                <m:e>
                                  <m:m>
                                    <m:mPr>
                                      <m:mcs>
                                        <m:mc>
                                          <m:mcPr>
                                            <m:count m:val="2"/>
                                            <m:mcJc m:val="center"/>
                                          </m:mcPr>
                                        </m:mc>
                                      </m:mcs>
                                      <m:ctrlPr>
                                        <a:rPr lang="en-US" sz="1400" b="1" i="1" smtClean="0">
                                          <a:solidFill>
                                            <a:schemeClr val="accent2"/>
                                          </a:solidFill>
                                          <a:latin typeface="Cambria Math" panose="02040503050406030204" pitchFamily="18" charset="0"/>
                                        </a:rPr>
                                      </m:ctrlPr>
                                    </m:mPr>
                                    <m:mr>
                                      <m:e>
                                        <m:f>
                                          <m:fPr>
                                            <m:ctrlPr>
                                              <a:rPr lang="en-US" sz="1400" b="1" i="1">
                                                <a:solidFill>
                                                  <a:schemeClr val="accent2"/>
                                                </a:solidFill>
                                                <a:latin typeface="Cambria Math" panose="02040503050406030204" pitchFamily="18" charset="0"/>
                                              </a:rPr>
                                            </m:ctrlPr>
                                          </m:fPr>
                                          <m:num>
                                            <m:r>
                                              <a:rPr lang="en-US" sz="1400" b="1" i="1">
                                                <a:solidFill>
                                                  <a:schemeClr val="accent2"/>
                                                </a:solidFill>
                                                <a:latin typeface="Cambria Math" panose="02040503050406030204" pitchFamily="18" charset="0"/>
                                              </a:rPr>
                                              <m:t>𝒛</m:t>
                                            </m:r>
                                            <m:r>
                                              <a:rPr lang="en-US" sz="1400" b="1" i="1">
                                                <a:solidFill>
                                                  <a:schemeClr val="accent2"/>
                                                </a:solidFill>
                                                <a:latin typeface="Cambria Math" panose="02040503050406030204" pitchFamily="18" charset="0"/>
                                              </a:rPr>
                                              <m:t>−</m:t>
                                            </m:r>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𝒛</m:t>
                                                </m:r>
                                              </m:e>
                                              <m:sub>
                                                <m:r>
                                                  <a:rPr lang="en-US" sz="1400" b="1" i="1" smtClean="0">
                                                    <a:solidFill>
                                                      <a:schemeClr val="accent2"/>
                                                    </a:solidFill>
                                                    <a:latin typeface="Cambria Math" panose="02040503050406030204" pitchFamily="18" charset="0"/>
                                                  </a:rPr>
                                                  <m:t>𝒊</m:t>
                                                </m:r>
                                              </m:sub>
                                            </m:sSub>
                                          </m:num>
                                          <m:den>
                                            <m:sSub>
                                              <m:sSubPr>
                                                <m:ctrlPr>
                                                  <a:rPr lang="en-US" sz="1400" b="1" i="1">
                                                    <a:solidFill>
                                                      <a:schemeClr val="accent2"/>
                                                    </a:solidFill>
                                                    <a:latin typeface="Cambria Math" panose="02040503050406030204" pitchFamily="18" charset="0"/>
                                                  </a:rPr>
                                                </m:ctrlPr>
                                              </m:sSubPr>
                                              <m:e>
                                                <m:r>
                                                  <a:rPr lang="en-US" sz="1400" b="1" i="1">
                                                    <a:solidFill>
                                                      <a:schemeClr val="accent2"/>
                                                    </a:solidFill>
                                                    <a:latin typeface="Cambria Math" panose="02040503050406030204" pitchFamily="18" charset="0"/>
                                                  </a:rPr>
                                                  <m:t>𝑹</m:t>
                                                </m:r>
                                              </m:e>
                                              <m:sub>
                                                <m:r>
                                                  <a:rPr lang="en-US" sz="1400" b="1" i="1" smtClean="0">
                                                    <a:solidFill>
                                                      <a:schemeClr val="accent2"/>
                                                    </a:solidFill>
                                                    <a:latin typeface="Cambria Math" panose="02040503050406030204" pitchFamily="18" charset="0"/>
                                                  </a:rPr>
                                                  <m:t>𝒊</m:t>
                                                </m:r>
                                              </m:sub>
                                            </m:sSub>
                                          </m:den>
                                        </m:f>
                                      </m:e>
                                      <m:e>
                                        <m:r>
                                          <a:rPr lang="en-US" sz="1400" b="1" i="1" smtClean="0">
                                            <a:solidFill>
                                              <a:schemeClr val="accent2"/>
                                            </a:solidFill>
                                            <a:latin typeface="Cambria Math" panose="02040503050406030204" pitchFamily="18" charset="0"/>
                                          </a:rPr>
                                          <m:t>𝟏</m:t>
                                        </m:r>
                                      </m:e>
                                    </m:mr>
                                  </m:m>
                                </m:e>
                              </m:mr>
                            </m:m>
                          </m:e>
                        </m:d>
                      </m:oMath>
                    </m:oMathPara>
                  </a14:m>
                  <a:endParaRPr lang="en-US" sz="1400" b="1" i="1">
                    <a:solidFill>
                      <a:schemeClr val="accent2"/>
                    </a:solidFill>
                    <a:latin typeface="+mj-lt"/>
                  </a:endParaRPr>
                </a:p>
              </p:txBody>
            </p:sp>
          </mc:Choice>
          <mc:Fallback>
            <p:sp>
              <p:nvSpPr>
                <p:cNvPr id="4" name="TextBox 3">
                  <a:extLst>
                    <a:ext uri="{FF2B5EF4-FFF2-40B4-BE49-F238E27FC236}">
                      <a16:creationId xmlns:a16="http://schemas.microsoft.com/office/drawing/2014/main" id="{48B4EFEF-AD4A-E4A6-2253-76FC2D6EDFF7}"/>
                    </a:ext>
                  </a:extLst>
                </p:cNvPr>
                <p:cNvSpPr txBox="1">
                  <a:spLocks noRot="1" noChangeAspect="1" noMove="1" noResize="1" noEditPoints="1" noAdjustHandles="1" noChangeArrowheads="1" noChangeShapeType="1" noTextEdit="1"/>
                </p:cNvSpPr>
                <p:nvPr/>
              </p:nvSpPr>
              <p:spPr>
                <a:xfrm>
                  <a:off x="255625" y="5336544"/>
                  <a:ext cx="2697598" cy="105900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EEB5461D-9B9E-7399-5033-E956C166E6CF}"/>
                    </a:ext>
                  </a:extLst>
                </p:cNvPr>
                <p:cNvSpPr txBox="1"/>
                <p:nvPr/>
              </p:nvSpPr>
              <p:spPr>
                <a:xfrm>
                  <a:off x="779839" y="4964697"/>
                  <a:ext cx="1649169" cy="291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0" smtClean="0">
                            <a:solidFill>
                              <a:schemeClr val="accent2"/>
                            </a:solidFill>
                            <a:latin typeface="Cambria Math" panose="02040503050406030204" pitchFamily="18" charset="0"/>
                          </a:rPr>
                          <m:t>𝚫</m:t>
                        </m:r>
                        <m:r>
                          <a:rPr lang="en-US" sz="1400" b="1" i="1" smtClean="0">
                            <a:solidFill>
                              <a:schemeClr val="accent2"/>
                            </a:solidFill>
                            <a:latin typeface="Cambria Math" panose="02040503050406030204" pitchFamily="18" charset="0"/>
                          </a:rPr>
                          <m:t>𝒙</m:t>
                        </m:r>
                        <m:r>
                          <a:rPr lang="en-US" sz="1400" b="1" i="1" smtClean="0">
                            <a:solidFill>
                              <a:schemeClr val="accent2"/>
                            </a:solidFill>
                            <a:latin typeface="Cambria Math" panose="02040503050406030204" pitchFamily="18" charset="0"/>
                          </a:rPr>
                          <m:t>=</m:t>
                        </m:r>
                        <m:sSup>
                          <m:sSupPr>
                            <m:ctrlPr>
                              <a:rPr lang="en-US" sz="1400" b="1" i="1" smtClean="0">
                                <a:solidFill>
                                  <a:schemeClr val="accent2"/>
                                </a:solidFill>
                                <a:latin typeface="Cambria Math" panose="02040503050406030204" pitchFamily="18" charset="0"/>
                              </a:rPr>
                            </m:ctrlPr>
                          </m:sSupPr>
                          <m:e>
                            <m:d>
                              <m:dPr>
                                <m:ctrlPr>
                                  <a:rPr lang="en-US" sz="1400" b="1" i="1" smtClean="0">
                                    <a:solidFill>
                                      <a:schemeClr val="accent2"/>
                                    </a:solidFill>
                                    <a:latin typeface="Cambria Math" panose="02040503050406030204" pitchFamily="18" charset="0"/>
                                  </a:rPr>
                                </m:ctrlPr>
                              </m:dPr>
                              <m:e>
                                <m:sSup>
                                  <m:sSupPr>
                                    <m:ctrlPr>
                                      <a:rPr lang="en-US" sz="1400" b="1" i="1" smtClean="0">
                                        <a:solidFill>
                                          <a:schemeClr val="accent2"/>
                                        </a:solidFill>
                                        <a:latin typeface="Cambria Math" panose="02040503050406030204" pitchFamily="18" charset="0"/>
                                      </a:rPr>
                                    </m:ctrlPr>
                                  </m:sSupPr>
                                  <m:e>
                                    <m:r>
                                      <a:rPr lang="en-US" sz="1400" b="1" i="1" smtClean="0">
                                        <a:solidFill>
                                          <a:schemeClr val="accent2"/>
                                        </a:solidFill>
                                        <a:latin typeface="Cambria Math" panose="02040503050406030204" pitchFamily="18" charset="0"/>
                                      </a:rPr>
                                      <m:t>𝑯</m:t>
                                    </m:r>
                                  </m:e>
                                  <m:sup>
                                    <m:r>
                                      <a:rPr lang="en-US" sz="1400" b="1" i="1" smtClean="0">
                                        <a:solidFill>
                                          <a:schemeClr val="accent2"/>
                                        </a:solidFill>
                                        <a:latin typeface="Cambria Math" panose="02040503050406030204" pitchFamily="18" charset="0"/>
                                      </a:rPr>
                                      <m:t>𝑻</m:t>
                                    </m:r>
                                  </m:sup>
                                </m:sSup>
                                <m:r>
                                  <a:rPr lang="en-US" sz="1400" b="1" i="1" smtClean="0">
                                    <a:solidFill>
                                      <a:schemeClr val="accent2"/>
                                    </a:solidFill>
                                    <a:latin typeface="Cambria Math" panose="02040503050406030204" pitchFamily="18" charset="0"/>
                                  </a:rPr>
                                  <m:t>𝑯</m:t>
                                </m:r>
                              </m:e>
                            </m:d>
                          </m:e>
                          <m:sup>
                            <m:r>
                              <a:rPr lang="en-US" sz="1400" b="1" i="1" smtClean="0">
                                <a:solidFill>
                                  <a:schemeClr val="accent2"/>
                                </a:solidFill>
                                <a:latin typeface="Cambria Math" panose="02040503050406030204" pitchFamily="18" charset="0"/>
                              </a:rPr>
                              <m:t>−</m:t>
                            </m:r>
                            <m:r>
                              <a:rPr lang="en-US" sz="1400" b="1" i="1" smtClean="0">
                                <a:solidFill>
                                  <a:schemeClr val="accent2"/>
                                </a:solidFill>
                                <a:latin typeface="Cambria Math" panose="02040503050406030204" pitchFamily="18" charset="0"/>
                              </a:rPr>
                              <m:t>𝟏</m:t>
                            </m:r>
                          </m:sup>
                        </m:sSup>
                        <m:sSup>
                          <m:sSupPr>
                            <m:ctrlPr>
                              <a:rPr lang="en-US" sz="1400" b="1" i="1" smtClean="0">
                                <a:solidFill>
                                  <a:schemeClr val="accent2"/>
                                </a:solidFill>
                                <a:latin typeface="Cambria Math" panose="02040503050406030204" pitchFamily="18" charset="0"/>
                              </a:rPr>
                            </m:ctrlPr>
                          </m:sSupPr>
                          <m:e>
                            <m:r>
                              <a:rPr lang="en-US" sz="1400" b="1" i="1" smtClean="0">
                                <a:solidFill>
                                  <a:schemeClr val="accent2"/>
                                </a:solidFill>
                                <a:latin typeface="Cambria Math" panose="02040503050406030204" pitchFamily="18" charset="0"/>
                              </a:rPr>
                              <m:t>𝑯</m:t>
                            </m:r>
                          </m:e>
                          <m:sup>
                            <m:r>
                              <a:rPr lang="en-US" sz="1400" b="1" i="1" smtClean="0">
                                <a:solidFill>
                                  <a:schemeClr val="accent2"/>
                                </a:solidFill>
                                <a:latin typeface="Cambria Math" panose="02040503050406030204" pitchFamily="18" charset="0"/>
                              </a:rPr>
                              <m:t>𝑻</m:t>
                            </m:r>
                          </m:sup>
                        </m:sSup>
                        <m:r>
                          <a:rPr lang="en-US" sz="1400" b="1" i="0" smtClean="0">
                            <a:solidFill>
                              <a:schemeClr val="accent2"/>
                            </a:solidFill>
                            <a:latin typeface="Cambria Math" panose="02040503050406030204" pitchFamily="18" charset="0"/>
                          </a:rPr>
                          <m:t>𝚫</m:t>
                        </m:r>
                        <m:r>
                          <a:rPr lang="en-US" sz="1400" b="1" i="1" smtClean="0">
                            <a:solidFill>
                              <a:schemeClr val="accent2"/>
                            </a:solidFill>
                            <a:latin typeface="Cambria Math" panose="02040503050406030204" pitchFamily="18" charset="0"/>
                          </a:rPr>
                          <m:t>𝒓</m:t>
                        </m:r>
                      </m:oMath>
                    </m:oMathPara>
                  </a14:m>
                  <a:endParaRPr lang="en-US" sz="1400" b="1">
                    <a:solidFill>
                      <a:schemeClr val="accent2"/>
                    </a:solidFill>
                  </a:endParaRPr>
                </a:p>
              </p:txBody>
            </p:sp>
          </mc:Choice>
          <mc:Fallback>
            <p:sp>
              <p:nvSpPr>
                <p:cNvPr id="22" name="TextBox 21">
                  <a:extLst>
                    <a:ext uri="{FF2B5EF4-FFF2-40B4-BE49-F238E27FC236}">
                      <a16:creationId xmlns:a16="http://schemas.microsoft.com/office/drawing/2014/main" id="{EEB5461D-9B9E-7399-5033-E956C166E6CF}"/>
                    </a:ext>
                  </a:extLst>
                </p:cNvPr>
                <p:cNvSpPr txBox="1">
                  <a:spLocks noRot="1" noChangeAspect="1" noMove="1" noResize="1" noEditPoints="1" noAdjustHandles="1" noChangeArrowheads="1" noChangeShapeType="1" noTextEdit="1"/>
                </p:cNvSpPr>
                <p:nvPr/>
              </p:nvSpPr>
              <p:spPr>
                <a:xfrm>
                  <a:off x="779839" y="4964697"/>
                  <a:ext cx="1649169" cy="291170"/>
                </a:xfrm>
                <a:prstGeom prst="rect">
                  <a:avLst/>
                </a:prstGeom>
                <a:blipFill>
                  <a:blip r:embed="rId18"/>
                  <a:stretch>
                    <a:fillRect l="-2214" r="-1107" b="-2083"/>
                  </a:stretch>
                </a:blipFill>
              </p:spPr>
              <p:txBody>
                <a:bodyPr/>
                <a:lstStyle/>
                <a:p>
                  <a:r>
                    <a:rPr lang="en-US">
                      <a:noFill/>
                    </a:rPr>
                    <a:t> </a:t>
                  </a:r>
                </a:p>
              </p:txBody>
            </p:sp>
          </mc:Fallback>
        </mc:AlternateContent>
      </p:grpSp>
      <p:sp>
        <p:nvSpPr>
          <p:cNvPr id="2" name="TextBox 1">
            <a:extLst>
              <a:ext uri="{FF2B5EF4-FFF2-40B4-BE49-F238E27FC236}">
                <a16:creationId xmlns:a16="http://schemas.microsoft.com/office/drawing/2014/main" id="{0F9680F5-E464-1E98-C151-871F952B7628}"/>
              </a:ext>
            </a:extLst>
          </p:cNvPr>
          <p:cNvSpPr txBox="1"/>
          <p:nvPr/>
        </p:nvSpPr>
        <p:spPr>
          <a:xfrm>
            <a:off x="0" y="6611779"/>
            <a:ext cx="2834258" cy="246221"/>
          </a:xfrm>
          <a:prstGeom prst="rect">
            <a:avLst/>
          </a:prstGeom>
          <a:noFill/>
        </p:spPr>
        <p:txBody>
          <a:bodyPr wrap="square" rtlCol="0">
            <a:spAutoFit/>
          </a:bodyPr>
          <a:lstStyle/>
          <a:p>
            <a:r>
              <a:rPr lang="en-US" sz="1000">
                <a:solidFill>
                  <a:schemeClr val="accent2"/>
                </a:solidFill>
                <a:latin typeface="+mj-lt"/>
              </a:rPr>
              <a:t>Model derivation from: Li, Dempster, and Wang</a:t>
            </a:r>
          </a:p>
        </p:txBody>
      </p:sp>
    </p:spTree>
    <p:extLst>
      <p:ext uri="{BB962C8B-B14F-4D97-AF65-F5344CB8AC3E}">
        <p14:creationId xmlns:p14="http://schemas.microsoft.com/office/powerpoint/2010/main" val="34225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90"/>
                                          </p:val>
                                        </p:tav>
                                        <p:tav tm="100000">
                                          <p:val>
                                            <p:fltVal val="0"/>
                                          </p:val>
                                        </p:tav>
                                      </p:tavLst>
                                    </p:anim>
                                    <p:animEffect transition="in" filter="fade">
                                      <p:cBhvr>
                                        <p:cTn id="27" dur="500"/>
                                        <p:tgtEl>
                                          <p:spTgt spid="11"/>
                                        </p:tgtEl>
                                      </p:cBhvr>
                                    </p:animEffect>
                                  </p:childTnLst>
                                </p:cTn>
                              </p:par>
                              <p:par>
                                <p:cTn id="28" presetID="22" presetClass="entr" presetSubtype="2" fill="hold" nodeType="withEffect">
                                  <p:stCondLst>
                                    <p:cond delay="10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par>
                                <p:cTn id="31" presetID="10" presetClass="entr" presetSubtype="0" fill="hold" grpId="0" nodeType="withEffect">
                                  <p:stCondLst>
                                    <p:cond delay="4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50"/>
                                        <p:tgtEl>
                                          <p:spTgt spid="28"/>
                                        </p:tgtEl>
                                      </p:cBhvr>
                                    </p:animEffect>
                                  </p:childTnLst>
                                </p:cTn>
                              </p:par>
                            </p:childTnLst>
                          </p:cTn>
                        </p:par>
                        <p:par>
                          <p:cTn id="34" fill="hold">
                            <p:stCondLst>
                              <p:cond delay="650"/>
                            </p:stCondLst>
                            <p:childTnLst>
                              <p:par>
                                <p:cTn id="35" presetID="10" presetClass="entr" presetSubtype="0" fill="hold" grpId="1"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1150"/>
                            </p:stCondLst>
                            <p:childTnLst>
                              <p:par>
                                <p:cTn id="42" presetID="10" presetClass="exit" presetSubtype="0" fill="hold" grpId="1" nodeType="afterEffect">
                                  <p:stCondLst>
                                    <p:cond delay="0"/>
                                  </p:stCondLst>
                                  <p:childTnLst>
                                    <p:animEffect transition="out" filter="fade">
                                      <p:cBhvr>
                                        <p:cTn id="43" dur="250"/>
                                        <p:tgtEl>
                                          <p:spTgt spid="11"/>
                                        </p:tgtEl>
                                      </p:cBhvr>
                                    </p:animEffect>
                                    <p:set>
                                      <p:cBhvr>
                                        <p:cTn id="44" dur="1" fill="hold">
                                          <p:stCondLst>
                                            <p:cond delay="24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grpId="0" nodeType="clickEffect">
                                  <p:stCondLst>
                                    <p:cond delay="0"/>
                                  </p:stCondLst>
                                  <p:childTnLst>
                                    <p:animScale>
                                      <p:cBhvr>
                                        <p:cTn id="48" dur="500" fill="hold"/>
                                        <p:tgtEl>
                                          <p:spTgt spid="31"/>
                                        </p:tgtEl>
                                      </p:cBhvr>
                                      <p:by x="111000" y="111000"/>
                                    </p:animScale>
                                  </p:childTnLst>
                                </p:cTn>
                              </p:par>
                              <p:par>
                                <p:cTn id="49" presetID="6" presetClass="emph" presetSubtype="0" fill="hold" grpId="0" nodeType="withEffect">
                                  <p:stCondLst>
                                    <p:cond delay="0"/>
                                  </p:stCondLst>
                                  <p:childTnLst>
                                    <p:animScale>
                                      <p:cBhvr>
                                        <p:cTn id="50" dur="500" fill="hold"/>
                                        <p:tgtEl>
                                          <p:spTgt spid="32"/>
                                        </p:tgtEl>
                                      </p:cBhvr>
                                      <p:by x="89000" y="89000"/>
                                    </p:animScale>
                                  </p:childTnLst>
                                </p:cTn>
                              </p:par>
                              <p:par>
                                <p:cTn id="51" presetID="22" presetClass="exit" presetSubtype="8" fill="hold" nodeType="withEffect">
                                  <p:stCondLst>
                                    <p:cond delay="0"/>
                                  </p:stCondLst>
                                  <p:childTnLst>
                                    <p:animEffect transition="out" filter="wipe(left)">
                                      <p:cBhvr>
                                        <p:cTn id="52" dur="2000"/>
                                        <p:tgtEl>
                                          <p:spTgt spid="23"/>
                                        </p:tgtEl>
                                      </p:cBhvr>
                                    </p:animEffect>
                                    <p:set>
                                      <p:cBhvr>
                                        <p:cTn id="53" dur="1" fill="hold">
                                          <p:stCondLst>
                                            <p:cond delay="1999"/>
                                          </p:stCondLst>
                                        </p:cTn>
                                        <p:tgtEl>
                                          <p:spTgt spid="23"/>
                                        </p:tgtEl>
                                        <p:attrNameLst>
                                          <p:attrName>style.visibility</p:attrName>
                                        </p:attrNameLst>
                                      </p:cBhvr>
                                      <p:to>
                                        <p:strVal val="hidden"/>
                                      </p:to>
                                    </p:set>
                                  </p:childTnLst>
                                </p:cTn>
                              </p:par>
                              <p:par>
                                <p:cTn id="54" presetID="22" presetClass="entr" presetSubtype="8" fill="hold" nodeType="withEffect">
                                  <p:stCondLst>
                                    <p:cond delay="30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1200"/>
                                        <p:tgtEl>
                                          <p:spTgt spid="33"/>
                                        </p:tgtEl>
                                      </p:cBhvr>
                                    </p:animEffect>
                                  </p:childTnLst>
                                </p:cTn>
                              </p:par>
                              <p:par>
                                <p:cTn id="57" presetID="22" presetClass="entr" presetSubtype="2"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right)">
                                      <p:cBhvr>
                                        <p:cTn id="59" dur="800"/>
                                        <p:tgtEl>
                                          <p:spTgt spid="35"/>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xit" presetSubtype="0" fill="hold" grpId="2" nodeType="withEffect">
                                  <p:stCondLst>
                                    <p:cond delay="100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10" presetClass="exit" presetSubtype="0" fill="hold" grpId="2" nodeType="withEffect">
                                  <p:stCondLst>
                                    <p:cond delay="100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10" presetClass="entr" presetSubtype="0" fill="hold" grpId="0" nodeType="withEffect">
                                  <p:stCondLst>
                                    <p:cond delay="5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xit" presetSubtype="0" fill="hold" grpId="1" nodeType="withEffect">
                                  <p:stCondLst>
                                    <p:cond delay="500"/>
                                  </p:stCondLst>
                                  <p:childTnLst>
                                    <p:animEffect transition="out" filter="fade">
                                      <p:cBhvr>
                                        <p:cTn id="76" dur="500"/>
                                        <p:tgtEl>
                                          <p:spTgt spid="28"/>
                                        </p:tgtEl>
                                      </p:cBhvr>
                                    </p:animEffect>
                                    <p:set>
                                      <p:cBhvr>
                                        <p:cTn id="77" dur="1" fill="hold">
                                          <p:stCondLst>
                                            <p:cond delay="499"/>
                                          </p:stCondLst>
                                        </p:cTn>
                                        <p:tgtEl>
                                          <p:spTgt spid="28"/>
                                        </p:tgtEl>
                                        <p:attrNameLst>
                                          <p:attrName>style.visibility</p:attrName>
                                        </p:attrNameLst>
                                      </p:cBhvr>
                                      <p:to>
                                        <p:strVal val="hidden"/>
                                      </p:to>
                                    </p:set>
                                  </p:childTnLst>
                                </p:cTn>
                              </p:par>
                              <p:par>
                                <p:cTn id="78" presetID="10" presetClass="entr" presetSubtype="0" fill="hold" grpId="0" nodeType="withEffect">
                                  <p:stCondLst>
                                    <p:cond delay="50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p:cTn id="85" dur="750" fill="hold"/>
                                        <p:tgtEl>
                                          <p:spTgt spid="40"/>
                                        </p:tgtEl>
                                        <p:attrNameLst>
                                          <p:attrName>ppt_w</p:attrName>
                                        </p:attrNameLst>
                                      </p:cBhvr>
                                      <p:tavLst>
                                        <p:tav tm="0">
                                          <p:val>
                                            <p:fltVal val="0"/>
                                          </p:val>
                                        </p:tav>
                                        <p:tav tm="100000">
                                          <p:val>
                                            <p:strVal val="#ppt_w"/>
                                          </p:val>
                                        </p:tav>
                                      </p:tavLst>
                                    </p:anim>
                                    <p:anim calcmode="lin" valueType="num">
                                      <p:cBhvr>
                                        <p:cTn id="86" dur="750" fill="hold"/>
                                        <p:tgtEl>
                                          <p:spTgt spid="40"/>
                                        </p:tgtEl>
                                        <p:attrNameLst>
                                          <p:attrName>ppt_h</p:attrName>
                                        </p:attrNameLst>
                                      </p:cBhvr>
                                      <p:tavLst>
                                        <p:tav tm="0">
                                          <p:val>
                                            <p:fltVal val="0"/>
                                          </p:val>
                                        </p:tav>
                                        <p:tav tm="100000">
                                          <p:val>
                                            <p:strVal val="#ppt_h"/>
                                          </p:val>
                                        </p:tav>
                                      </p:tavLst>
                                    </p:anim>
                                    <p:anim calcmode="lin" valueType="num">
                                      <p:cBhvr>
                                        <p:cTn id="87" dur="750" fill="hold"/>
                                        <p:tgtEl>
                                          <p:spTgt spid="40"/>
                                        </p:tgtEl>
                                        <p:attrNameLst>
                                          <p:attrName>style.rotation</p:attrName>
                                        </p:attrNameLst>
                                      </p:cBhvr>
                                      <p:tavLst>
                                        <p:tav tm="0">
                                          <p:val>
                                            <p:fltVal val="90"/>
                                          </p:val>
                                        </p:tav>
                                        <p:tav tm="100000">
                                          <p:val>
                                            <p:fltVal val="0"/>
                                          </p:val>
                                        </p:tav>
                                      </p:tavLst>
                                    </p:anim>
                                    <p:animEffect transition="in" filter="fade">
                                      <p:cBhvr>
                                        <p:cTn id="88" dur="750"/>
                                        <p:tgtEl>
                                          <p:spTgt spid="40"/>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p:cTn id="91" dur="750" fill="hold"/>
                                        <p:tgtEl>
                                          <p:spTgt spid="46"/>
                                        </p:tgtEl>
                                        <p:attrNameLst>
                                          <p:attrName>ppt_w</p:attrName>
                                        </p:attrNameLst>
                                      </p:cBhvr>
                                      <p:tavLst>
                                        <p:tav tm="0">
                                          <p:val>
                                            <p:fltVal val="0"/>
                                          </p:val>
                                        </p:tav>
                                        <p:tav tm="100000">
                                          <p:val>
                                            <p:strVal val="#ppt_w"/>
                                          </p:val>
                                        </p:tav>
                                      </p:tavLst>
                                    </p:anim>
                                    <p:anim calcmode="lin" valueType="num">
                                      <p:cBhvr>
                                        <p:cTn id="92" dur="750" fill="hold"/>
                                        <p:tgtEl>
                                          <p:spTgt spid="46"/>
                                        </p:tgtEl>
                                        <p:attrNameLst>
                                          <p:attrName>ppt_h</p:attrName>
                                        </p:attrNameLst>
                                      </p:cBhvr>
                                      <p:tavLst>
                                        <p:tav tm="0">
                                          <p:val>
                                            <p:fltVal val="0"/>
                                          </p:val>
                                        </p:tav>
                                        <p:tav tm="100000">
                                          <p:val>
                                            <p:strVal val="#ppt_h"/>
                                          </p:val>
                                        </p:tav>
                                      </p:tavLst>
                                    </p:anim>
                                    <p:anim calcmode="lin" valueType="num">
                                      <p:cBhvr>
                                        <p:cTn id="93" dur="750" fill="hold"/>
                                        <p:tgtEl>
                                          <p:spTgt spid="46"/>
                                        </p:tgtEl>
                                        <p:attrNameLst>
                                          <p:attrName>style.rotation</p:attrName>
                                        </p:attrNameLst>
                                      </p:cBhvr>
                                      <p:tavLst>
                                        <p:tav tm="0">
                                          <p:val>
                                            <p:fltVal val="90"/>
                                          </p:val>
                                        </p:tav>
                                        <p:tav tm="100000">
                                          <p:val>
                                            <p:fltVal val="0"/>
                                          </p:val>
                                        </p:tav>
                                      </p:tavLst>
                                    </p:anim>
                                    <p:animEffect transition="in" filter="fade">
                                      <p:cBhvr>
                                        <p:cTn id="94" dur="750"/>
                                        <p:tgtEl>
                                          <p:spTgt spid="46"/>
                                        </p:tgtEl>
                                      </p:cBhvr>
                                    </p:animEffect>
                                  </p:childTnLst>
                                </p:cTn>
                              </p:par>
                              <p:par>
                                <p:cTn id="95" presetID="22" presetClass="entr" presetSubtype="8" fill="hold" nodeType="withEffect">
                                  <p:stCondLst>
                                    <p:cond delay="70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600"/>
                                        <p:tgtEl>
                                          <p:spTgt spid="48"/>
                                        </p:tgtEl>
                                      </p:cBhvr>
                                    </p:animEffect>
                                  </p:childTnLst>
                                </p:cTn>
                              </p:par>
                              <p:par>
                                <p:cTn id="98" presetID="22" presetClass="entr" presetSubtype="8" fill="hold" nodeType="withEffect">
                                  <p:stCondLst>
                                    <p:cond delay="70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650"/>
                                        <p:tgtEl>
                                          <p:spTgt spid="50"/>
                                        </p:tgtEl>
                                      </p:cBhvr>
                                    </p:animEffect>
                                  </p:childTnLst>
                                </p:cTn>
                              </p:par>
                              <p:par>
                                <p:cTn id="101" presetID="10" presetClass="entr" presetSubtype="0" fill="hold" grpId="0" nodeType="withEffect">
                                  <p:stCondLst>
                                    <p:cond delay="120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50"/>
                                        <p:tgtEl>
                                          <p:spTgt spid="55"/>
                                        </p:tgtEl>
                                      </p:cBhvr>
                                    </p:animEffect>
                                  </p:childTnLst>
                                </p:cTn>
                              </p:par>
                              <p:par>
                                <p:cTn id="104" presetID="10" presetClass="entr" presetSubtype="0" fill="hold" grpId="0" nodeType="withEffect">
                                  <p:stCondLst>
                                    <p:cond delay="125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250"/>
                                        <p:tgtEl>
                                          <p:spTgt spid="56"/>
                                        </p:tgtEl>
                                      </p:cBhvr>
                                    </p:animEffect>
                                  </p:childTnLst>
                                </p:cTn>
                              </p:par>
                            </p:childTnLst>
                          </p:cTn>
                        </p:par>
                        <p:par>
                          <p:cTn id="107" fill="hold">
                            <p:stCondLst>
                              <p:cond delay="1500"/>
                            </p:stCondLst>
                            <p:childTnLst>
                              <p:par>
                                <p:cTn id="108" presetID="31" presetClass="entr" presetSubtype="0" fill="hold" grpId="0" nodeType="afterEffect">
                                  <p:stCondLst>
                                    <p:cond delay="0"/>
                                  </p:stCondLst>
                                  <p:childTnLst>
                                    <p:set>
                                      <p:cBhvr>
                                        <p:cTn id="109" dur="1" fill="hold">
                                          <p:stCondLst>
                                            <p:cond delay="0"/>
                                          </p:stCondLst>
                                        </p:cTn>
                                        <p:tgtEl>
                                          <p:spTgt spid="58"/>
                                        </p:tgtEl>
                                        <p:attrNameLst>
                                          <p:attrName>style.visibility</p:attrName>
                                        </p:attrNameLst>
                                      </p:cBhvr>
                                      <p:to>
                                        <p:strVal val="visible"/>
                                      </p:to>
                                    </p:set>
                                    <p:anim calcmode="lin" valueType="num">
                                      <p:cBhvr>
                                        <p:cTn id="110" dur="300" fill="hold"/>
                                        <p:tgtEl>
                                          <p:spTgt spid="58"/>
                                        </p:tgtEl>
                                        <p:attrNameLst>
                                          <p:attrName>ppt_w</p:attrName>
                                        </p:attrNameLst>
                                      </p:cBhvr>
                                      <p:tavLst>
                                        <p:tav tm="0">
                                          <p:val>
                                            <p:fltVal val="0"/>
                                          </p:val>
                                        </p:tav>
                                        <p:tav tm="100000">
                                          <p:val>
                                            <p:strVal val="#ppt_w"/>
                                          </p:val>
                                        </p:tav>
                                      </p:tavLst>
                                    </p:anim>
                                    <p:anim calcmode="lin" valueType="num">
                                      <p:cBhvr>
                                        <p:cTn id="111" dur="300" fill="hold"/>
                                        <p:tgtEl>
                                          <p:spTgt spid="58"/>
                                        </p:tgtEl>
                                        <p:attrNameLst>
                                          <p:attrName>ppt_h</p:attrName>
                                        </p:attrNameLst>
                                      </p:cBhvr>
                                      <p:tavLst>
                                        <p:tav tm="0">
                                          <p:val>
                                            <p:fltVal val="0"/>
                                          </p:val>
                                        </p:tav>
                                        <p:tav tm="100000">
                                          <p:val>
                                            <p:strVal val="#ppt_h"/>
                                          </p:val>
                                        </p:tav>
                                      </p:tavLst>
                                    </p:anim>
                                    <p:anim calcmode="lin" valueType="num">
                                      <p:cBhvr>
                                        <p:cTn id="112" dur="300" fill="hold"/>
                                        <p:tgtEl>
                                          <p:spTgt spid="58"/>
                                        </p:tgtEl>
                                        <p:attrNameLst>
                                          <p:attrName>style.rotation</p:attrName>
                                        </p:attrNameLst>
                                      </p:cBhvr>
                                      <p:tavLst>
                                        <p:tav tm="0">
                                          <p:val>
                                            <p:fltVal val="90"/>
                                          </p:val>
                                        </p:tav>
                                        <p:tav tm="100000">
                                          <p:val>
                                            <p:fltVal val="0"/>
                                          </p:val>
                                        </p:tav>
                                      </p:tavLst>
                                    </p:anim>
                                    <p:animEffect transition="in" filter="fade">
                                      <p:cBhvr>
                                        <p:cTn id="113" dur="300"/>
                                        <p:tgtEl>
                                          <p:spTgt spid="58"/>
                                        </p:tgtEl>
                                      </p:cBhvr>
                                    </p:animEffect>
                                  </p:childTnLst>
                                </p:cTn>
                              </p:par>
                              <p:par>
                                <p:cTn id="114" presetID="31"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 calcmode="lin" valueType="num">
                                      <p:cBhvr>
                                        <p:cTn id="116" dur="300" fill="hold"/>
                                        <p:tgtEl>
                                          <p:spTgt spid="59"/>
                                        </p:tgtEl>
                                        <p:attrNameLst>
                                          <p:attrName>ppt_w</p:attrName>
                                        </p:attrNameLst>
                                      </p:cBhvr>
                                      <p:tavLst>
                                        <p:tav tm="0">
                                          <p:val>
                                            <p:fltVal val="0"/>
                                          </p:val>
                                        </p:tav>
                                        <p:tav tm="100000">
                                          <p:val>
                                            <p:strVal val="#ppt_w"/>
                                          </p:val>
                                        </p:tav>
                                      </p:tavLst>
                                    </p:anim>
                                    <p:anim calcmode="lin" valueType="num">
                                      <p:cBhvr>
                                        <p:cTn id="117" dur="300" fill="hold"/>
                                        <p:tgtEl>
                                          <p:spTgt spid="59"/>
                                        </p:tgtEl>
                                        <p:attrNameLst>
                                          <p:attrName>ppt_h</p:attrName>
                                        </p:attrNameLst>
                                      </p:cBhvr>
                                      <p:tavLst>
                                        <p:tav tm="0">
                                          <p:val>
                                            <p:fltVal val="0"/>
                                          </p:val>
                                        </p:tav>
                                        <p:tav tm="100000">
                                          <p:val>
                                            <p:strVal val="#ppt_h"/>
                                          </p:val>
                                        </p:tav>
                                      </p:tavLst>
                                    </p:anim>
                                    <p:anim calcmode="lin" valueType="num">
                                      <p:cBhvr>
                                        <p:cTn id="118" dur="300" fill="hold"/>
                                        <p:tgtEl>
                                          <p:spTgt spid="59"/>
                                        </p:tgtEl>
                                        <p:attrNameLst>
                                          <p:attrName>style.rotation</p:attrName>
                                        </p:attrNameLst>
                                      </p:cBhvr>
                                      <p:tavLst>
                                        <p:tav tm="0">
                                          <p:val>
                                            <p:fltVal val="90"/>
                                          </p:val>
                                        </p:tav>
                                        <p:tav tm="100000">
                                          <p:val>
                                            <p:fltVal val="0"/>
                                          </p:val>
                                        </p:tav>
                                      </p:tavLst>
                                    </p:anim>
                                    <p:animEffect transition="in" filter="fade">
                                      <p:cBhvr>
                                        <p:cTn id="119" dur="300"/>
                                        <p:tgtEl>
                                          <p:spTgt spid="59"/>
                                        </p:tgtEl>
                                      </p:cBhvr>
                                    </p:animEffect>
                                  </p:childTnLst>
                                </p:cTn>
                              </p:par>
                              <p:par>
                                <p:cTn id="120" presetID="22" presetClass="entr" presetSubtype="2" fill="hold" nodeType="withEffect">
                                  <p:stCondLst>
                                    <p:cond delay="200"/>
                                  </p:stCondLst>
                                  <p:childTnLst>
                                    <p:set>
                                      <p:cBhvr>
                                        <p:cTn id="121" dur="1" fill="hold">
                                          <p:stCondLst>
                                            <p:cond delay="0"/>
                                          </p:stCondLst>
                                        </p:cTn>
                                        <p:tgtEl>
                                          <p:spTgt spid="63"/>
                                        </p:tgtEl>
                                        <p:attrNameLst>
                                          <p:attrName>style.visibility</p:attrName>
                                        </p:attrNameLst>
                                      </p:cBhvr>
                                      <p:to>
                                        <p:strVal val="visible"/>
                                      </p:to>
                                    </p:set>
                                    <p:animEffect transition="in" filter="wipe(right)">
                                      <p:cBhvr>
                                        <p:cTn id="122" dur="300"/>
                                        <p:tgtEl>
                                          <p:spTgt spid="63"/>
                                        </p:tgtEl>
                                      </p:cBhvr>
                                    </p:animEffect>
                                  </p:childTnLst>
                                </p:cTn>
                              </p:par>
                              <p:par>
                                <p:cTn id="123" presetID="22" presetClass="entr" presetSubtype="2" fill="hold" nodeType="withEffect">
                                  <p:stCondLst>
                                    <p:cond delay="250"/>
                                  </p:stCondLst>
                                  <p:childTnLst>
                                    <p:set>
                                      <p:cBhvr>
                                        <p:cTn id="124" dur="1" fill="hold">
                                          <p:stCondLst>
                                            <p:cond delay="0"/>
                                          </p:stCondLst>
                                        </p:cTn>
                                        <p:tgtEl>
                                          <p:spTgt spid="66"/>
                                        </p:tgtEl>
                                        <p:attrNameLst>
                                          <p:attrName>style.visibility</p:attrName>
                                        </p:attrNameLst>
                                      </p:cBhvr>
                                      <p:to>
                                        <p:strVal val="visible"/>
                                      </p:to>
                                    </p:set>
                                    <p:animEffect transition="in" filter="wipe(right)">
                                      <p:cBhvr>
                                        <p:cTn id="125" dur="350"/>
                                        <p:tgtEl>
                                          <p:spTgt spid="66"/>
                                        </p:tgtEl>
                                      </p:cBhvr>
                                    </p:animEffect>
                                  </p:childTnLst>
                                </p:cTn>
                              </p:par>
                              <p:par>
                                <p:cTn id="126" presetID="10" presetClass="entr" presetSubtype="0" fill="hold" grpId="0" nodeType="withEffect">
                                  <p:stCondLst>
                                    <p:cond delay="450"/>
                                  </p:stCondLst>
                                  <p:childTnLst>
                                    <p:set>
                                      <p:cBhvr>
                                        <p:cTn id="127" dur="1" fill="hold">
                                          <p:stCondLst>
                                            <p:cond delay="0"/>
                                          </p:stCondLst>
                                        </p:cTn>
                                        <p:tgtEl>
                                          <p:spTgt spid="69"/>
                                        </p:tgtEl>
                                        <p:attrNameLst>
                                          <p:attrName>style.visibility</p:attrName>
                                        </p:attrNameLst>
                                      </p:cBhvr>
                                      <p:to>
                                        <p:strVal val="visible"/>
                                      </p:to>
                                    </p:set>
                                    <p:animEffect transition="in" filter="fade">
                                      <p:cBhvr>
                                        <p:cTn id="128" dur="200"/>
                                        <p:tgtEl>
                                          <p:spTgt spid="69"/>
                                        </p:tgtEl>
                                      </p:cBhvr>
                                    </p:animEffect>
                                  </p:childTnLst>
                                </p:cTn>
                              </p:par>
                              <p:par>
                                <p:cTn id="129" presetID="10" presetClass="entr" presetSubtype="0" fill="hold" grpId="0" nodeType="withEffect">
                                  <p:stCondLst>
                                    <p:cond delay="50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200"/>
                                        <p:tgtEl>
                                          <p:spTgt spid="70"/>
                                        </p:tgtEl>
                                      </p:cBhvr>
                                    </p:animEffect>
                                  </p:childTnLst>
                                </p:cTn>
                              </p:par>
                            </p:childTnLst>
                          </p:cTn>
                        </p:par>
                        <p:par>
                          <p:cTn id="132" fill="hold">
                            <p:stCondLst>
                              <p:cond delay="2200"/>
                            </p:stCondLst>
                            <p:childTnLst>
                              <p:par>
                                <p:cTn id="133" presetID="31" presetClass="entr" presetSubtype="0" fill="hold" grpId="0" nodeType="afterEffect">
                                  <p:stCondLst>
                                    <p:cond delay="0"/>
                                  </p:stCondLst>
                                  <p:childTnLst>
                                    <p:set>
                                      <p:cBhvr>
                                        <p:cTn id="134" dur="1" fill="hold">
                                          <p:stCondLst>
                                            <p:cond delay="0"/>
                                          </p:stCondLst>
                                        </p:cTn>
                                        <p:tgtEl>
                                          <p:spTgt spid="71"/>
                                        </p:tgtEl>
                                        <p:attrNameLst>
                                          <p:attrName>style.visibility</p:attrName>
                                        </p:attrNameLst>
                                      </p:cBhvr>
                                      <p:to>
                                        <p:strVal val="visible"/>
                                      </p:to>
                                    </p:set>
                                    <p:anim calcmode="lin" valueType="num">
                                      <p:cBhvr>
                                        <p:cTn id="135" dur="500" fill="hold"/>
                                        <p:tgtEl>
                                          <p:spTgt spid="71"/>
                                        </p:tgtEl>
                                        <p:attrNameLst>
                                          <p:attrName>ppt_w</p:attrName>
                                        </p:attrNameLst>
                                      </p:cBhvr>
                                      <p:tavLst>
                                        <p:tav tm="0">
                                          <p:val>
                                            <p:fltVal val="0"/>
                                          </p:val>
                                        </p:tav>
                                        <p:tav tm="100000">
                                          <p:val>
                                            <p:strVal val="#ppt_w"/>
                                          </p:val>
                                        </p:tav>
                                      </p:tavLst>
                                    </p:anim>
                                    <p:anim calcmode="lin" valueType="num">
                                      <p:cBhvr>
                                        <p:cTn id="136" dur="500" fill="hold"/>
                                        <p:tgtEl>
                                          <p:spTgt spid="71"/>
                                        </p:tgtEl>
                                        <p:attrNameLst>
                                          <p:attrName>ppt_h</p:attrName>
                                        </p:attrNameLst>
                                      </p:cBhvr>
                                      <p:tavLst>
                                        <p:tav tm="0">
                                          <p:val>
                                            <p:fltVal val="0"/>
                                          </p:val>
                                        </p:tav>
                                        <p:tav tm="100000">
                                          <p:val>
                                            <p:strVal val="#ppt_h"/>
                                          </p:val>
                                        </p:tav>
                                      </p:tavLst>
                                    </p:anim>
                                    <p:anim calcmode="lin" valueType="num">
                                      <p:cBhvr>
                                        <p:cTn id="137" dur="500" fill="hold"/>
                                        <p:tgtEl>
                                          <p:spTgt spid="71"/>
                                        </p:tgtEl>
                                        <p:attrNameLst>
                                          <p:attrName>style.rotation</p:attrName>
                                        </p:attrNameLst>
                                      </p:cBhvr>
                                      <p:tavLst>
                                        <p:tav tm="0">
                                          <p:val>
                                            <p:fltVal val="90"/>
                                          </p:val>
                                        </p:tav>
                                        <p:tav tm="100000">
                                          <p:val>
                                            <p:fltVal val="0"/>
                                          </p:val>
                                        </p:tav>
                                      </p:tavLst>
                                    </p:anim>
                                    <p:animEffect transition="in" filter="fade">
                                      <p:cBhvr>
                                        <p:cTn id="138" dur="500"/>
                                        <p:tgtEl>
                                          <p:spTgt spid="71"/>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57"/>
                                        </p:tgtEl>
                                        <p:attrNameLst>
                                          <p:attrName>style.visibility</p:attrName>
                                        </p:attrNameLst>
                                      </p:cBhvr>
                                      <p:to>
                                        <p:strVal val="visible"/>
                                      </p:to>
                                    </p:set>
                                    <p:anim calcmode="lin" valueType="num">
                                      <p:cBhvr>
                                        <p:cTn id="141" dur="500" fill="hold"/>
                                        <p:tgtEl>
                                          <p:spTgt spid="57"/>
                                        </p:tgtEl>
                                        <p:attrNameLst>
                                          <p:attrName>ppt_w</p:attrName>
                                        </p:attrNameLst>
                                      </p:cBhvr>
                                      <p:tavLst>
                                        <p:tav tm="0">
                                          <p:val>
                                            <p:fltVal val="0"/>
                                          </p:val>
                                        </p:tav>
                                        <p:tav tm="100000">
                                          <p:val>
                                            <p:strVal val="#ppt_w"/>
                                          </p:val>
                                        </p:tav>
                                      </p:tavLst>
                                    </p:anim>
                                    <p:anim calcmode="lin" valueType="num">
                                      <p:cBhvr>
                                        <p:cTn id="142" dur="500" fill="hold"/>
                                        <p:tgtEl>
                                          <p:spTgt spid="57"/>
                                        </p:tgtEl>
                                        <p:attrNameLst>
                                          <p:attrName>ppt_h</p:attrName>
                                        </p:attrNameLst>
                                      </p:cBhvr>
                                      <p:tavLst>
                                        <p:tav tm="0">
                                          <p:val>
                                            <p:fltVal val="0"/>
                                          </p:val>
                                        </p:tav>
                                        <p:tav tm="100000">
                                          <p:val>
                                            <p:strVal val="#ppt_h"/>
                                          </p:val>
                                        </p:tav>
                                      </p:tavLst>
                                    </p:anim>
                                    <p:anim calcmode="lin" valueType="num">
                                      <p:cBhvr>
                                        <p:cTn id="143" dur="500" fill="hold"/>
                                        <p:tgtEl>
                                          <p:spTgt spid="57"/>
                                        </p:tgtEl>
                                        <p:attrNameLst>
                                          <p:attrName>style.rotation</p:attrName>
                                        </p:attrNameLst>
                                      </p:cBhvr>
                                      <p:tavLst>
                                        <p:tav tm="0">
                                          <p:val>
                                            <p:fltVal val="90"/>
                                          </p:val>
                                        </p:tav>
                                        <p:tav tm="100000">
                                          <p:val>
                                            <p:fltVal val="0"/>
                                          </p:val>
                                        </p:tav>
                                      </p:tavLst>
                                    </p:anim>
                                    <p:animEffect transition="in" filter="fade">
                                      <p:cBhvr>
                                        <p:cTn id="144" dur="500"/>
                                        <p:tgtEl>
                                          <p:spTgt spid="57"/>
                                        </p:tgtEl>
                                      </p:cBhvr>
                                    </p:animEffect>
                                  </p:childTnLst>
                                </p:cTn>
                              </p:par>
                              <p:par>
                                <p:cTn id="145" presetID="22" presetClass="entr" presetSubtype="8" fill="hold" nodeType="withEffect">
                                  <p:stCondLst>
                                    <p:cond delay="400"/>
                                  </p:stCondLst>
                                  <p:childTnLst>
                                    <p:set>
                                      <p:cBhvr>
                                        <p:cTn id="146" dur="1" fill="hold">
                                          <p:stCondLst>
                                            <p:cond delay="0"/>
                                          </p:stCondLst>
                                        </p:cTn>
                                        <p:tgtEl>
                                          <p:spTgt spid="73"/>
                                        </p:tgtEl>
                                        <p:attrNameLst>
                                          <p:attrName>style.visibility</p:attrName>
                                        </p:attrNameLst>
                                      </p:cBhvr>
                                      <p:to>
                                        <p:strVal val="visible"/>
                                      </p:to>
                                    </p:set>
                                    <p:animEffect transition="in" filter="wipe(left)">
                                      <p:cBhvr>
                                        <p:cTn id="147" dur="500"/>
                                        <p:tgtEl>
                                          <p:spTgt spid="73"/>
                                        </p:tgtEl>
                                      </p:cBhvr>
                                    </p:animEffect>
                                  </p:childTnLst>
                                </p:cTn>
                              </p:par>
                              <p:par>
                                <p:cTn id="148" presetID="22" presetClass="entr" presetSubtype="8" fill="hold" nodeType="withEffect">
                                  <p:stCondLst>
                                    <p:cond delay="45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50"/>
                                        <p:tgtEl>
                                          <p:spTgt spid="74"/>
                                        </p:tgtEl>
                                      </p:cBhvr>
                                    </p:animEffect>
                                  </p:childTnLst>
                                </p:cTn>
                              </p:par>
                              <p:par>
                                <p:cTn id="151" presetID="10" presetClass="entr" presetSubtype="0" fill="hold" grpId="0" nodeType="withEffect">
                                  <p:stCondLst>
                                    <p:cond delay="800"/>
                                  </p:stCondLst>
                                  <p:childTnLst>
                                    <p:set>
                                      <p:cBhvr>
                                        <p:cTn id="152" dur="1" fill="hold">
                                          <p:stCondLst>
                                            <p:cond delay="0"/>
                                          </p:stCondLst>
                                        </p:cTn>
                                        <p:tgtEl>
                                          <p:spTgt spid="79"/>
                                        </p:tgtEl>
                                        <p:attrNameLst>
                                          <p:attrName>style.visibility</p:attrName>
                                        </p:attrNameLst>
                                      </p:cBhvr>
                                      <p:to>
                                        <p:strVal val="visible"/>
                                      </p:to>
                                    </p:set>
                                    <p:animEffect transition="in" filter="fade">
                                      <p:cBhvr>
                                        <p:cTn id="153" dur="200"/>
                                        <p:tgtEl>
                                          <p:spTgt spid="79"/>
                                        </p:tgtEl>
                                      </p:cBhvr>
                                    </p:animEffect>
                                  </p:childTnLst>
                                </p:cTn>
                              </p:par>
                              <p:par>
                                <p:cTn id="154" presetID="10" presetClass="entr" presetSubtype="0" fill="hold" grpId="0" nodeType="withEffect">
                                  <p:stCondLst>
                                    <p:cond delay="850"/>
                                  </p:stCondLst>
                                  <p:childTnLst>
                                    <p:set>
                                      <p:cBhvr>
                                        <p:cTn id="155" dur="1" fill="hold">
                                          <p:stCondLst>
                                            <p:cond delay="0"/>
                                          </p:stCondLst>
                                        </p:cTn>
                                        <p:tgtEl>
                                          <p:spTgt spid="54"/>
                                        </p:tgtEl>
                                        <p:attrNameLst>
                                          <p:attrName>style.visibility</p:attrName>
                                        </p:attrNameLst>
                                      </p:cBhvr>
                                      <p:to>
                                        <p:strVal val="visible"/>
                                      </p:to>
                                    </p:set>
                                    <p:animEffect transition="in" filter="fade">
                                      <p:cBhvr>
                                        <p:cTn id="156" dur="200"/>
                                        <p:tgtEl>
                                          <p:spTgt spid="5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fade">
                                      <p:cBhvr>
                                        <p:cTn id="161" dur="500"/>
                                        <p:tgtEl>
                                          <p:spTgt spid="80"/>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24"/>
                                        </p:tgtEl>
                                        <p:attrNameLst>
                                          <p:attrName>style.visibility</p:attrName>
                                        </p:attrNameLst>
                                      </p:cBhvr>
                                      <p:to>
                                        <p:strVal val="visible"/>
                                      </p:to>
                                    </p:set>
                                    <p:animEffect transition="in" filter="fade">
                                      <p:cBhvr>
                                        <p:cTn id="166" dur="500"/>
                                        <p:tgtEl>
                                          <p:spTgt spid="24"/>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2"/>
                                        </p:tgtEl>
                                        <p:attrNameLst>
                                          <p:attrName>style.visibility</p:attrName>
                                        </p:attrNameLst>
                                      </p:cBhvr>
                                      <p:to>
                                        <p:strVal val="visible"/>
                                      </p:to>
                                    </p:set>
                                    <p:animEffect transition="in" filter="fade">
                                      <p:cBhvr>
                                        <p:cTn id="1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40" grpId="0" animBg="1"/>
      <p:bldP spid="46" grpId="0" animBg="1"/>
      <p:bldP spid="31" grpId="0" animBg="1"/>
      <p:bldP spid="31" grpId="1" animBg="1"/>
      <p:bldP spid="31" grpId="2" animBg="1"/>
      <p:bldP spid="32" grpId="0" animBg="1"/>
      <p:bldP spid="32" grpId="1" animBg="1"/>
      <p:bldP spid="32" grpId="2" animBg="1"/>
      <p:bldP spid="11" grpId="0" animBg="1"/>
      <p:bldP spid="11" grpId="1" animBg="1"/>
      <p:bldP spid="28" grpId="0"/>
      <p:bldP spid="28" grpId="1"/>
      <p:bldP spid="29" grpId="0" animBg="1"/>
      <p:bldP spid="30" grpId="0" animBg="1"/>
      <p:bldP spid="38" grpId="0"/>
      <p:bldP spid="39" grpId="0"/>
      <p:bldP spid="54" grpId="0"/>
      <p:bldP spid="55" grpId="0"/>
      <p:bldP spid="56" grpId="0"/>
      <p:bldP spid="57" grpId="0" animBg="1"/>
      <p:bldP spid="58" grpId="0" animBg="1"/>
      <p:bldP spid="59" grpId="0" animBg="1"/>
      <p:bldP spid="69" grpId="0"/>
      <p:bldP spid="70" grpId="0"/>
      <p:bldP spid="71" grpId="0" animBg="1"/>
      <p:bldP spid="7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AAA7-27E8-945F-B45E-BFF67C3BBC75}"/>
              </a:ext>
            </a:extLst>
          </p:cNvPr>
          <p:cNvSpPr>
            <a:spLocks noGrp="1"/>
          </p:cNvSpPr>
          <p:nvPr>
            <p:ph type="title"/>
          </p:nvPr>
        </p:nvSpPr>
        <p:spPr/>
        <p:txBody>
          <a:bodyPr>
            <a:normAutofit/>
          </a:bodyPr>
          <a:lstStyle/>
          <a:p>
            <a:r>
              <a:rPr lang="en-US"/>
              <a:t>Hardware Demo FBD</a:t>
            </a:r>
          </a:p>
        </p:txBody>
      </p:sp>
      <p:sp>
        <p:nvSpPr>
          <p:cNvPr id="3" name="Slide Number Placeholder 2">
            <a:extLst>
              <a:ext uri="{FF2B5EF4-FFF2-40B4-BE49-F238E27FC236}">
                <a16:creationId xmlns:a16="http://schemas.microsoft.com/office/drawing/2014/main" id="{AC0B7E25-316D-370E-D725-7B7153F28B57}"/>
              </a:ext>
            </a:extLst>
          </p:cNvPr>
          <p:cNvSpPr>
            <a:spLocks noGrp="1"/>
          </p:cNvSpPr>
          <p:nvPr>
            <p:ph type="sldNum" sz="quarter" idx="4"/>
          </p:nvPr>
        </p:nvSpPr>
        <p:spPr/>
        <p:txBody>
          <a:bodyPr/>
          <a:lstStyle/>
          <a:p>
            <a:fld id="{4B77F2AC-85AD-450A-9D25-BD1CD34E7A5A}" type="slidenum">
              <a:rPr lang="en-US" smtClean="0"/>
              <a:pPr/>
              <a:t>13</a:t>
            </a:fld>
            <a:endParaRPr lang="en-US"/>
          </a:p>
        </p:txBody>
      </p:sp>
      <p:pic>
        <p:nvPicPr>
          <p:cNvPr id="6" name="Picture 5" descr="Diagram&#10;&#10;Description automatically generated">
            <a:extLst>
              <a:ext uri="{FF2B5EF4-FFF2-40B4-BE49-F238E27FC236}">
                <a16:creationId xmlns:a16="http://schemas.microsoft.com/office/drawing/2014/main" id="{0F1F3616-9B14-A91F-AED1-63B8CFC0AAD5}"/>
              </a:ext>
            </a:extLst>
          </p:cNvPr>
          <p:cNvPicPr>
            <a:picLocks noChangeAspect="1"/>
          </p:cNvPicPr>
          <p:nvPr/>
        </p:nvPicPr>
        <p:blipFill rotWithShape="1">
          <a:blip r:embed="rId3">
            <a:extLst>
              <a:ext uri="{28A0092B-C50C-407E-A947-70E740481C1C}">
                <a14:useLocalDpi xmlns:a14="http://schemas.microsoft.com/office/drawing/2010/main" val="0"/>
              </a:ext>
            </a:extLst>
          </a:blip>
          <a:srcRect l="1396" t="7460" r="1511" b="8889"/>
          <a:stretch/>
        </p:blipFill>
        <p:spPr>
          <a:xfrm>
            <a:off x="2008413" y="1242964"/>
            <a:ext cx="8175173" cy="5027207"/>
          </a:xfrm>
          <a:prstGeom prst="rect">
            <a:avLst/>
          </a:prstGeom>
          <a:ln w="38100">
            <a:solidFill>
              <a:schemeClr val="accent1"/>
            </a:solidFill>
          </a:ln>
        </p:spPr>
      </p:pic>
    </p:spTree>
    <p:extLst>
      <p:ext uri="{BB962C8B-B14F-4D97-AF65-F5344CB8AC3E}">
        <p14:creationId xmlns:p14="http://schemas.microsoft.com/office/powerpoint/2010/main" val="354421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6889-B514-CCE6-83E4-4B7952DD991C}"/>
              </a:ext>
            </a:extLst>
          </p:cNvPr>
          <p:cNvSpPr>
            <a:spLocks noGrp="1"/>
          </p:cNvSpPr>
          <p:nvPr>
            <p:ph type="title"/>
          </p:nvPr>
        </p:nvSpPr>
        <p:spPr/>
        <p:txBody>
          <a:bodyPr/>
          <a:lstStyle/>
          <a:p>
            <a:r>
              <a:rPr lang="en-US"/>
              <a:t>Receiver FBD</a:t>
            </a:r>
          </a:p>
        </p:txBody>
      </p:sp>
      <p:sp>
        <p:nvSpPr>
          <p:cNvPr id="3" name="Slide Number Placeholder 2">
            <a:extLst>
              <a:ext uri="{FF2B5EF4-FFF2-40B4-BE49-F238E27FC236}">
                <a16:creationId xmlns:a16="http://schemas.microsoft.com/office/drawing/2014/main" id="{F67BFE66-93CA-D94F-0CAD-A1005D2A71B8}"/>
              </a:ext>
            </a:extLst>
          </p:cNvPr>
          <p:cNvSpPr>
            <a:spLocks noGrp="1"/>
          </p:cNvSpPr>
          <p:nvPr>
            <p:ph type="sldNum" sz="quarter" idx="4"/>
          </p:nvPr>
        </p:nvSpPr>
        <p:spPr/>
        <p:txBody>
          <a:bodyPr/>
          <a:lstStyle/>
          <a:p>
            <a:fld id="{4B77F2AC-85AD-450A-9D25-BD1CD34E7A5A}" type="slidenum">
              <a:rPr lang="en-US" smtClean="0"/>
              <a:pPr/>
              <a:t>14</a:t>
            </a:fld>
            <a:endParaRPr lang="en-US"/>
          </a:p>
        </p:txBody>
      </p:sp>
      <p:pic>
        <p:nvPicPr>
          <p:cNvPr id="7" name="Content Placeholder 4" descr="Diagram&#10;&#10;Description automatically generated">
            <a:extLst>
              <a:ext uri="{FF2B5EF4-FFF2-40B4-BE49-F238E27FC236}">
                <a16:creationId xmlns:a16="http://schemas.microsoft.com/office/drawing/2014/main" id="{CB02D85B-72E5-13BB-8C3A-3D1978A62796}"/>
              </a:ext>
            </a:extLst>
          </p:cNvPr>
          <p:cNvPicPr>
            <a:picLocks noChangeAspect="1"/>
          </p:cNvPicPr>
          <p:nvPr/>
        </p:nvPicPr>
        <p:blipFill rotWithShape="1">
          <a:blip r:embed="rId4">
            <a:extLst>
              <a:ext uri="{28A0092B-C50C-407E-A947-70E740481C1C}">
                <a14:useLocalDpi xmlns:a14="http://schemas.microsoft.com/office/drawing/2010/main" val="0"/>
              </a:ext>
            </a:extLst>
          </a:blip>
          <a:srcRect t="4867"/>
          <a:stretch/>
        </p:blipFill>
        <p:spPr>
          <a:xfrm>
            <a:off x="2566503" y="1228744"/>
            <a:ext cx="7058994" cy="5119700"/>
          </a:xfrm>
          <a:prstGeom prst="rect">
            <a:avLst/>
          </a:prstGeom>
          <a:ln>
            <a:solidFill>
              <a:schemeClr val="accent1"/>
            </a:solidFill>
          </a:ln>
        </p:spPr>
      </p:pic>
    </p:spTree>
    <p:extLst>
      <p:ext uri="{BB962C8B-B14F-4D97-AF65-F5344CB8AC3E}">
        <p14:creationId xmlns:p14="http://schemas.microsoft.com/office/powerpoint/2010/main" val="39344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7244-4E5E-87FA-D1C8-FF9917822E91}"/>
              </a:ext>
            </a:extLst>
          </p:cNvPr>
          <p:cNvSpPr>
            <a:spLocks noGrp="1"/>
          </p:cNvSpPr>
          <p:nvPr>
            <p:ph type="title"/>
          </p:nvPr>
        </p:nvSpPr>
        <p:spPr/>
        <p:txBody>
          <a:bodyPr/>
          <a:lstStyle/>
          <a:p>
            <a:r>
              <a:rPr lang="en-US"/>
              <a:t>Transmitter FBD</a:t>
            </a:r>
          </a:p>
        </p:txBody>
      </p:sp>
      <p:sp>
        <p:nvSpPr>
          <p:cNvPr id="3" name="Slide Number Placeholder 2">
            <a:extLst>
              <a:ext uri="{FF2B5EF4-FFF2-40B4-BE49-F238E27FC236}">
                <a16:creationId xmlns:a16="http://schemas.microsoft.com/office/drawing/2014/main" id="{698CED27-0B76-F785-7C82-DEE845084AA6}"/>
              </a:ext>
            </a:extLst>
          </p:cNvPr>
          <p:cNvSpPr>
            <a:spLocks noGrp="1"/>
          </p:cNvSpPr>
          <p:nvPr>
            <p:ph type="sldNum" sz="quarter" idx="4"/>
          </p:nvPr>
        </p:nvSpPr>
        <p:spPr/>
        <p:txBody>
          <a:bodyPr/>
          <a:lstStyle/>
          <a:p>
            <a:fld id="{4B77F2AC-85AD-450A-9D25-BD1CD34E7A5A}" type="slidenum">
              <a:rPr lang="en-US" smtClean="0"/>
              <a:pPr/>
              <a:t>15</a:t>
            </a:fld>
            <a:endParaRPr lang="en-US"/>
          </a:p>
        </p:txBody>
      </p:sp>
      <p:pic>
        <p:nvPicPr>
          <p:cNvPr id="4" name="Content Placeholder 4" descr="Diagram&#10;&#10;Description automatically generated">
            <a:extLst>
              <a:ext uri="{FF2B5EF4-FFF2-40B4-BE49-F238E27FC236}">
                <a16:creationId xmlns:a16="http://schemas.microsoft.com/office/drawing/2014/main" id="{C36893D7-2ECF-3321-8F8D-38A665431C8D}"/>
              </a:ext>
            </a:extLst>
          </p:cNvPr>
          <p:cNvPicPr>
            <a:picLocks noChangeAspect="1"/>
          </p:cNvPicPr>
          <p:nvPr/>
        </p:nvPicPr>
        <p:blipFill rotWithShape="1">
          <a:blip r:embed="rId4">
            <a:extLst>
              <a:ext uri="{28A0092B-C50C-407E-A947-70E740481C1C}">
                <a14:useLocalDpi xmlns:a14="http://schemas.microsoft.com/office/drawing/2010/main" val="0"/>
              </a:ext>
            </a:extLst>
          </a:blip>
          <a:srcRect l="4226" t="5017"/>
          <a:stretch/>
        </p:blipFill>
        <p:spPr>
          <a:xfrm>
            <a:off x="2852057" y="1234793"/>
            <a:ext cx="6487885" cy="5105539"/>
          </a:xfrm>
          <a:prstGeom prst="rect">
            <a:avLst/>
          </a:prstGeom>
          <a:ln w="38100">
            <a:solidFill>
              <a:schemeClr val="accent1"/>
            </a:solidFill>
          </a:ln>
        </p:spPr>
      </p:pic>
    </p:spTree>
    <p:extLst>
      <p:ext uri="{BB962C8B-B14F-4D97-AF65-F5344CB8AC3E}">
        <p14:creationId xmlns:p14="http://schemas.microsoft.com/office/powerpoint/2010/main" val="192804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A2F8-EC2B-00C9-EDA7-58653C746D87}"/>
              </a:ext>
            </a:extLst>
          </p:cNvPr>
          <p:cNvSpPr>
            <a:spLocks noGrp="1"/>
          </p:cNvSpPr>
          <p:nvPr>
            <p:ph type="title"/>
          </p:nvPr>
        </p:nvSpPr>
        <p:spPr/>
        <p:txBody>
          <a:bodyPr/>
          <a:lstStyle/>
          <a:p>
            <a:r>
              <a:rPr lang="en-US"/>
              <a:t>Major Changes From CDR</a:t>
            </a:r>
          </a:p>
        </p:txBody>
      </p:sp>
      <p:sp>
        <p:nvSpPr>
          <p:cNvPr id="3" name="Slide Number Placeholder 2">
            <a:extLst>
              <a:ext uri="{FF2B5EF4-FFF2-40B4-BE49-F238E27FC236}">
                <a16:creationId xmlns:a16="http://schemas.microsoft.com/office/drawing/2014/main" id="{B3450A13-C9BD-8CCF-7A7E-DFA17C6E134C}"/>
              </a:ext>
            </a:extLst>
          </p:cNvPr>
          <p:cNvSpPr>
            <a:spLocks noGrp="1"/>
          </p:cNvSpPr>
          <p:nvPr>
            <p:ph type="sldNum" sz="quarter" idx="4"/>
          </p:nvPr>
        </p:nvSpPr>
        <p:spPr/>
        <p:txBody>
          <a:bodyPr/>
          <a:lstStyle/>
          <a:p>
            <a:fld id="{4B77F2AC-85AD-450A-9D25-BD1CD34E7A5A}" type="slidenum">
              <a:rPr lang="en-US" smtClean="0"/>
              <a:pPr/>
              <a:t>16</a:t>
            </a:fld>
            <a:endParaRPr lang="en-US"/>
          </a:p>
        </p:txBody>
      </p:sp>
      <p:grpSp>
        <p:nvGrpSpPr>
          <p:cNvPr id="30" name="Group 29">
            <a:extLst>
              <a:ext uri="{FF2B5EF4-FFF2-40B4-BE49-F238E27FC236}">
                <a16:creationId xmlns:a16="http://schemas.microsoft.com/office/drawing/2014/main" id="{5F21C741-DA49-0CA7-DE9A-9175A59169C4}"/>
              </a:ext>
            </a:extLst>
          </p:cNvPr>
          <p:cNvGrpSpPr/>
          <p:nvPr/>
        </p:nvGrpSpPr>
        <p:grpSpPr>
          <a:xfrm>
            <a:off x="1189024" y="2229749"/>
            <a:ext cx="9813951" cy="2608218"/>
            <a:chOff x="1175658" y="2120892"/>
            <a:chExt cx="9813951" cy="2608218"/>
          </a:xfrm>
        </p:grpSpPr>
        <p:grpSp>
          <p:nvGrpSpPr>
            <p:cNvPr id="26" name="Group 25">
              <a:extLst>
                <a:ext uri="{FF2B5EF4-FFF2-40B4-BE49-F238E27FC236}">
                  <a16:creationId xmlns:a16="http://schemas.microsoft.com/office/drawing/2014/main" id="{5B50DAC5-9EB3-9E88-648A-371330AB1855}"/>
                </a:ext>
              </a:extLst>
            </p:cNvPr>
            <p:cNvGrpSpPr/>
            <p:nvPr/>
          </p:nvGrpSpPr>
          <p:grpSpPr>
            <a:xfrm>
              <a:off x="1175658" y="2120892"/>
              <a:ext cx="2215636" cy="2608218"/>
              <a:chOff x="1" y="2128890"/>
              <a:chExt cx="2215636" cy="2608218"/>
            </a:xfrm>
          </p:grpSpPr>
          <p:pic>
            <p:nvPicPr>
              <p:cNvPr id="5" name="Graphic 4" descr="Quadcopter with solid fill">
                <a:extLst>
                  <a:ext uri="{FF2B5EF4-FFF2-40B4-BE49-F238E27FC236}">
                    <a16:creationId xmlns:a16="http://schemas.microsoft.com/office/drawing/2014/main" id="{A0EFDF40-CADA-CDD7-C5B2-C8A455FAFA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212" y="2128890"/>
                <a:ext cx="1973214" cy="1973214"/>
              </a:xfrm>
              <a:prstGeom prst="rect">
                <a:avLst/>
              </a:prstGeom>
            </p:spPr>
          </p:pic>
          <p:sp>
            <p:nvSpPr>
              <p:cNvPr id="6" name="TextBox 5">
                <a:extLst>
                  <a:ext uri="{FF2B5EF4-FFF2-40B4-BE49-F238E27FC236}">
                    <a16:creationId xmlns:a16="http://schemas.microsoft.com/office/drawing/2014/main" id="{34A044FC-CD36-6008-0B10-261C56ED63D9}"/>
                  </a:ext>
                </a:extLst>
              </p:cNvPr>
              <p:cNvSpPr txBox="1"/>
              <p:nvPr/>
            </p:nvSpPr>
            <p:spPr>
              <a:xfrm>
                <a:off x="1" y="4090777"/>
                <a:ext cx="2215636" cy="646331"/>
              </a:xfrm>
              <a:prstGeom prst="rect">
                <a:avLst/>
              </a:prstGeom>
              <a:noFill/>
            </p:spPr>
            <p:txBody>
              <a:bodyPr wrap="square" rtlCol="0">
                <a:spAutoFit/>
              </a:bodyPr>
              <a:lstStyle/>
              <a:p>
                <a:pPr algn="ctr"/>
                <a:r>
                  <a:rPr lang="en-US" b="1"/>
                  <a:t>Drone removed from planned tests</a:t>
                </a:r>
              </a:p>
            </p:txBody>
          </p:sp>
        </p:grpSp>
        <p:grpSp>
          <p:nvGrpSpPr>
            <p:cNvPr id="27" name="Group 26">
              <a:extLst>
                <a:ext uri="{FF2B5EF4-FFF2-40B4-BE49-F238E27FC236}">
                  <a16:creationId xmlns:a16="http://schemas.microsoft.com/office/drawing/2014/main" id="{06DDE671-2918-CFDF-22BB-EB386F9BC8B9}"/>
                </a:ext>
              </a:extLst>
            </p:cNvPr>
            <p:cNvGrpSpPr/>
            <p:nvPr/>
          </p:nvGrpSpPr>
          <p:grpSpPr>
            <a:xfrm>
              <a:off x="3708430" y="2438028"/>
              <a:ext cx="2215635" cy="2291082"/>
              <a:chOff x="2267275" y="2446026"/>
              <a:chExt cx="2215635" cy="2291082"/>
            </a:xfrm>
          </p:grpSpPr>
          <p:pic>
            <p:nvPicPr>
              <p:cNvPr id="8" name="Graphic 7" descr="List with solid fill">
                <a:extLst>
                  <a:ext uri="{FF2B5EF4-FFF2-40B4-BE49-F238E27FC236}">
                    <a16:creationId xmlns:a16="http://schemas.microsoft.com/office/drawing/2014/main" id="{58DFD2A2-DFCE-B9F2-9477-433BA9ACD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5621" y="2446026"/>
                <a:ext cx="1338942" cy="1338942"/>
              </a:xfrm>
              <a:prstGeom prst="rect">
                <a:avLst/>
              </a:prstGeom>
            </p:spPr>
          </p:pic>
          <p:sp>
            <p:nvSpPr>
              <p:cNvPr id="9" name="TextBox 8">
                <a:extLst>
                  <a:ext uri="{FF2B5EF4-FFF2-40B4-BE49-F238E27FC236}">
                    <a16:creationId xmlns:a16="http://schemas.microsoft.com/office/drawing/2014/main" id="{B4E61D8B-0512-5A3A-1C49-61D2A24BD9BD}"/>
                  </a:ext>
                </a:extLst>
              </p:cNvPr>
              <p:cNvSpPr txBox="1"/>
              <p:nvPr/>
            </p:nvSpPr>
            <p:spPr>
              <a:xfrm>
                <a:off x="2267275" y="4090777"/>
                <a:ext cx="2215635" cy="646331"/>
              </a:xfrm>
              <a:prstGeom prst="rect">
                <a:avLst/>
              </a:prstGeom>
              <a:noFill/>
            </p:spPr>
            <p:txBody>
              <a:bodyPr wrap="square" rtlCol="0">
                <a:spAutoFit/>
              </a:bodyPr>
              <a:lstStyle/>
              <a:p>
                <a:pPr algn="ctr"/>
                <a:r>
                  <a:rPr lang="en-US" b="1"/>
                  <a:t>Detail added to testing plan</a:t>
                </a:r>
              </a:p>
            </p:txBody>
          </p:sp>
        </p:grpSp>
        <p:grpSp>
          <p:nvGrpSpPr>
            <p:cNvPr id="28" name="Group 27">
              <a:extLst>
                <a:ext uri="{FF2B5EF4-FFF2-40B4-BE49-F238E27FC236}">
                  <a16:creationId xmlns:a16="http://schemas.microsoft.com/office/drawing/2014/main" id="{B797CD8B-F946-637A-5858-7EDDF918024F}"/>
                </a:ext>
              </a:extLst>
            </p:cNvPr>
            <p:cNvGrpSpPr/>
            <p:nvPr/>
          </p:nvGrpSpPr>
          <p:grpSpPr>
            <a:xfrm>
              <a:off x="6241201" y="2341256"/>
              <a:ext cx="2215636" cy="2387854"/>
              <a:chOff x="4534548" y="2349254"/>
              <a:chExt cx="2215636" cy="2387854"/>
            </a:xfrm>
          </p:grpSpPr>
          <p:pic>
            <p:nvPicPr>
              <p:cNvPr id="13" name="Graphic 12" descr="Alarm clock with solid fill">
                <a:extLst>
                  <a:ext uri="{FF2B5EF4-FFF2-40B4-BE49-F238E27FC236}">
                    <a16:creationId xmlns:a16="http://schemas.microsoft.com/office/drawing/2014/main" id="{8CA714F9-CD15-AF97-93D5-EBCBA0BC65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6123" y="2349254"/>
                <a:ext cx="1532486" cy="1532486"/>
              </a:xfrm>
              <a:prstGeom prst="rect">
                <a:avLst/>
              </a:prstGeom>
            </p:spPr>
          </p:pic>
          <p:sp>
            <p:nvSpPr>
              <p:cNvPr id="16" name="TextBox 15">
                <a:extLst>
                  <a:ext uri="{FF2B5EF4-FFF2-40B4-BE49-F238E27FC236}">
                    <a16:creationId xmlns:a16="http://schemas.microsoft.com/office/drawing/2014/main" id="{6E87FB7F-BC2F-7394-9ED5-C05065F4339C}"/>
                  </a:ext>
                </a:extLst>
              </p:cNvPr>
              <p:cNvSpPr txBox="1"/>
              <p:nvPr/>
            </p:nvSpPr>
            <p:spPr>
              <a:xfrm>
                <a:off x="4534548" y="4090777"/>
                <a:ext cx="2215636" cy="646331"/>
              </a:xfrm>
              <a:prstGeom prst="rect">
                <a:avLst/>
              </a:prstGeom>
              <a:noFill/>
            </p:spPr>
            <p:txBody>
              <a:bodyPr wrap="square" rtlCol="0">
                <a:spAutoFit/>
              </a:bodyPr>
              <a:lstStyle/>
              <a:p>
                <a:pPr algn="ctr"/>
                <a:r>
                  <a:rPr lang="en-US" b="1"/>
                  <a:t>Pass criteria adjusted for time constraints</a:t>
                </a:r>
              </a:p>
            </p:txBody>
          </p:sp>
        </p:grpSp>
        <p:grpSp>
          <p:nvGrpSpPr>
            <p:cNvPr id="29" name="Group 28">
              <a:extLst>
                <a:ext uri="{FF2B5EF4-FFF2-40B4-BE49-F238E27FC236}">
                  <a16:creationId xmlns:a16="http://schemas.microsoft.com/office/drawing/2014/main" id="{BDB8DEF9-FD94-4066-06C8-B24ADC65304A}"/>
                </a:ext>
              </a:extLst>
            </p:cNvPr>
            <p:cNvGrpSpPr/>
            <p:nvPr/>
          </p:nvGrpSpPr>
          <p:grpSpPr>
            <a:xfrm>
              <a:off x="8773973" y="2213256"/>
              <a:ext cx="2215636" cy="2515854"/>
              <a:chOff x="7903833" y="2221254"/>
              <a:chExt cx="2215636" cy="2515854"/>
            </a:xfrm>
          </p:grpSpPr>
          <p:sp>
            <p:nvSpPr>
              <p:cNvPr id="22" name="TextBox 21">
                <a:extLst>
                  <a:ext uri="{FF2B5EF4-FFF2-40B4-BE49-F238E27FC236}">
                    <a16:creationId xmlns:a16="http://schemas.microsoft.com/office/drawing/2014/main" id="{50E2197C-592B-7007-15EB-24BB6F4B4EE8}"/>
                  </a:ext>
                </a:extLst>
              </p:cNvPr>
              <p:cNvSpPr txBox="1"/>
              <p:nvPr/>
            </p:nvSpPr>
            <p:spPr>
              <a:xfrm>
                <a:off x="7903833" y="4090777"/>
                <a:ext cx="2215636" cy="646331"/>
              </a:xfrm>
              <a:prstGeom prst="rect">
                <a:avLst/>
              </a:prstGeom>
              <a:noFill/>
            </p:spPr>
            <p:txBody>
              <a:bodyPr wrap="square" rtlCol="0">
                <a:spAutoFit/>
              </a:bodyPr>
              <a:lstStyle/>
              <a:p>
                <a:pPr algn="ctr"/>
                <a:r>
                  <a:rPr lang="en-US" b="1"/>
                  <a:t>Test algorithm using simulated signals</a:t>
                </a:r>
              </a:p>
            </p:txBody>
          </p:sp>
          <p:pic>
            <p:nvPicPr>
              <p:cNvPr id="25" name="Graphic 24" descr="Computer with solid fill">
                <a:extLst>
                  <a:ext uri="{FF2B5EF4-FFF2-40B4-BE49-F238E27FC236}">
                    <a16:creationId xmlns:a16="http://schemas.microsoft.com/office/drawing/2014/main" id="{4DDFA4F4-8203-5DCD-7B10-E4A9335E6E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7408" y="2221254"/>
                <a:ext cx="1788487" cy="1788487"/>
              </a:xfrm>
              <a:prstGeom prst="rect">
                <a:avLst/>
              </a:prstGeom>
            </p:spPr>
          </p:pic>
        </p:grpSp>
      </p:grpSp>
    </p:spTree>
    <p:extLst>
      <p:ext uri="{BB962C8B-B14F-4D97-AF65-F5344CB8AC3E}">
        <p14:creationId xmlns:p14="http://schemas.microsoft.com/office/powerpoint/2010/main" val="36804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DB56-0014-8926-9970-0627D5E6D45D}"/>
              </a:ext>
            </a:extLst>
          </p:cNvPr>
          <p:cNvSpPr>
            <a:spLocks noGrp="1"/>
          </p:cNvSpPr>
          <p:nvPr>
            <p:ph type="title"/>
          </p:nvPr>
        </p:nvSpPr>
        <p:spPr/>
        <p:txBody>
          <a:bodyPr>
            <a:noAutofit/>
          </a:bodyPr>
          <a:lstStyle/>
          <a:p>
            <a:r>
              <a:rPr lang="en-US" sz="4000">
                <a:latin typeface="a Astro Space"/>
              </a:rPr>
              <a:t>Schedule</a:t>
            </a:r>
            <a:endParaRPr lang="en-US" sz="4000"/>
          </a:p>
        </p:txBody>
      </p:sp>
      <p:sp>
        <p:nvSpPr>
          <p:cNvPr id="3" name="Subtitle 2">
            <a:extLst>
              <a:ext uri="{FF2B5EF4-FFF2-40B4-BE49-F238E27FC236}">
                <a16:creationId xmlns:a16="http://schemas.microsoft.com/office/drawing/2014/main" id="{D9B84A40-7B32-053C-B7FB-D68FEBE1DA89}"/>
              </a:ext>
            </a:extLst>
          </p:cNvPr>
          <p:cNvSpPr>
            <a:spLocks noGrp="1"/>
          </p:cNvSpPr>
          <p:nvPr>
            <p:ph type="subTitle" idx="1"/>
          </p:nvPr>
        </p:nvSpPr>
        <p:spPr/>
        <p:txBody>
          <a:bodyPr/>
          <a:lstStyle/>
          <a:p>
            <a:r>
              <a:rPr lang="en-US"/>
              <a:t>2</a:t>
            </a:r>
          </a:p>
        </p:txBody>
      </p:sp>
    </p:spTree>
    <p:extLst>
      <p:ext uri="{BB962C8B-B14F-4D97-AF65-F5344CB8AC3E}">
        <p14:creationId xmlns:p14="http://schemas.microsoft.com/office/powerpoint/2010/main" val="1942312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08C9-C14A-830B-A1C2-A8AD412FE487}"/>
              </a:ext>
            </a:extLst>
          </p:cNvPr>
          <p:cNvSpPr>
            <a:spLocks noGrp="1"/>
          </p:cNvSpPr>
          <p:nvPr>
            <p:ph type="title"/>
          </p:nvPr>
        </p:nvSpPr>
        <p:spPr/>
        <p:txBody>
          <a:bodyPr/>
          <a:lstStyle/>
          <a:p>
            <a:r>
              <a:rPr lang="en-US"/>
              <a:t>Testing Overview</a:t>
            </a:r>
          </a:p>
        </p:txBody>
      </p:sp>
      <p:sp>
        <p:nvSpPr>
          <p:cNvPr id="3" name="Slide Number Placeholder 2">
            <a:extLst>
              <a:ext uri="{FF2B5EF4-FFF2-40B4-BE49-F238E27FC236}">
                <a16:creationId xmlns:a16="http://schemas.microsoft.com/office/drawing/2014/main" id="{C3BA5686-87E7-0031-F140-F486AFE7A665}"/>
              </a:ext>
            </a:extLst>
          </p:cNvPr>
          <p:cNvSpPr>
            <a:spLocks noGrp="1"/>
          </p:cNvSpPr>
          <p:nvPr>
            <p:ph type="sldNum" sz="quarter" idx="4"/>
          </p:nvPr>
        </p:nvSpPr>
        <p:spPr/>
        <p:txBody>
          <a:bodyPr/>
          <a:lstStyle/>
          <a:p>
            <a:fld id="{4B77F2AC-85AD-450A-9D25-BD1CD34E7A5A}" type="slidenum">
              <a:rPr lang="en-US" smtClean="0"/>
              <a:pPr/>
              <a:t>18</a:t>
            </a:fld>
            <a:endParaRPr lang="en-US"/>
          </a:p>
        </p:txBody>
      </p:sp>
      <p:graphicFrame>
        <p:nvGraphicFramePr>
          <p:cNvPr id="4" name="Table 4">
            <a:extLst>
              <a:ext uri="{FF2B5EF4-FFF2-40B4-BE49-F238E27FC236}">
                <a16:creationId xmlns:a16="http://schemas.microsoft.com/office/drawing/2014/main" id="{500BDA62-37DD-3DA4-B4DA-4349167B97F3}"/>
              </a:ext>
            </a:extLst>
          </p:cNvPr>
          <p:cNvGraphicFramePr>
            <a:graphicFrameLocks noGrp="1"/>
          </p:cNvGraphicFramePr>
          <p:nvPr>
            <p:extLst>
              <p:ext uri="{D42A27DB-BD31-4B8C-83A1-F6EECF244321}">
                <p14:modId xmlns:p14="http://schemas.microsoft.com/office/powerpoint/2010/main" val="1260624348"/>
              </p:ext>
            </p:extLst>
          </p:nvPr>
        </p:nvGraphicFramePr>
        <p:xfrm>
          <a:off x="333830" y="1345741"/>
          <a:ext cx="4096656" cy="4876800"/>
        </p:xfrm>
        <a:graphic>
          <a:graphicData uri="http://schemas.openxmlformats.org/drawingml/2006/table">
            <a:tbl>
              <a:tblPr firstRow="1" bandRow="1">
                <a:tableStyleId>{21E4AEA4-8DFA-4A89-87EB-49C32662AFE0}</a:tableStyleId>
              </a:tblPr>
              <a:tblGrid>
                <a:gridCol w="504205">
                  <a:extLst>
                    <a:ext uri="{9D8B030D-6E8A-4147-A177-3AD203B41FA5}">
                      <a16:colId xmlns:a16="http://schemas.microsoft.com/office/drawing/2014/main" val="4281895961"/>
                    </a:ext>
                  </a:extLst>
                </a:gridCol>
                <a:gridCol w="2286165">
                  <a:extLst>
                    <a:ext uri="{9D8B030D-6E8A-4147-A177-3AD203B41FA5}">
                      <a16:colId xmlns:a16="http://schemas.microsoft.com/office/drawing/2014/main" val="2251661342"/>
                    </a:ext>
                  </a:extLst>
                </a:gridCol>
                <a:gridCol w="1306286">
                  <a:extLst>
                    <a:ext uri="{9D8B030D-6E8A-4147-A177-3AD203B41FA5}">
                      <a16:colId xmlns:a16="http://schemas.microsoft.com/office/drawing/2014/main" val="2506676322"/>
                    </a:ext>
                  </a:extLst>
                </a:gridCol>
              </a:tblGrid>
              <a:tr h="0">
                <a:tc>
                  <a:txBody>
                    <a:bodyPr/>
                    <a:lstStyle/>
                    <a:p>
                      <a:r>
                        <a:rPr lang="en-US" sz="1400"/>
                        <a:t>#</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Completed?</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2467600"/>
                  </a:ext>
                </a:extLst>
              </a:tr>
              <a:tr h="0">
                <a:tc gridSpan="3">
                  <a:txBody>
                    <a:bodyPr/>
                    <a:lstStyle/>
                    <a:p>
                      <a:pPr algn="ctr"/>
                      <a:r>
                        <a:rPr lang="en-US" sz="1400" b="1"/>
                        <a:t>Electrical Unit Tests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370321"/>
                  </a:ext>
                </a:extLst>
              </a:tr>
              <a:tr h="0">
                <a:tc>
                  <a:txBody>
                    <a:bodyPr/>
                    <a:lstStyle/>
                    <a:p>
                      <a:r>
                        <a:rPr lang="en-US" sz="1400"/>
                        <a:t>1</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Antenna (Transceiver)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Y</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5801596"/>
                  </a:ext>
                </a:extLst>
              </a:tr>
              <a:tr h="0">
                <a:tc>
                  <a:txBody>
                    <a:bodyPr/>
                    <a:lstStyle/>
                    <a:p>
                      <a:r>
                        <a:rPr lang="en-US" sz="1400"/>
                        <a:t>2</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GPS Module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Y</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383075"/>
                  </a:ext>
                </a:extLst>
              </a:tr>
              <a:tr h="0">
                <a:tc>
                  <a:txBody>
                    <a:bodyPr/>
                    <a:lstStyle/>
                    <a:p>
                      <a:r>
                        <a:rPr lang="en-US" sz="1400"/>
                        <a:t>3</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Data Logging (SD Card)</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Y</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7882068"/>
                  </a:ext>
                </a:extLst>
              </a:tr>
              <a:tr h="0">
                <a:tc gridSpan="3">
                  <a:txBody>
                    <a:bodyPr/>
                    <a:lstStyle/>
                    <a:p>
                      <a:pPr algn="ctr"/>
                      <a:r>
                        <a:rPr lang="en-US" sz="1400" b="1"/>
                        <a:t>Manufacturing Unit Tests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6198233"/>
                  </a:ext>
                </a:extLst>
              </a:tr>
              <a:tr h="0">
                <a:tc>
                  <a:txBody>
                    <a:bodyPr/>
                    <a:lstStyle/>
                    <a:p>
                      <a:r>
                        <a:rPr lang="en-US" sz="1400"/>
                        <a:t>4</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Ingress Protection (IP)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N</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1419708"/>
                  </a:ext>
                </a:extLst>
              </a:tr>
              <a:tr h="0">
                <a:tc>
                  <a:txBody>
                    <a:bodyPr/>
                    <a:lstStyle/>
                    <a:p>
                      <a:r>
                        <a:rPr lang="en-US" sz="1400"/>
                        <a:t>5</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RF Transparency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N</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0392495"/>
                  </a:ext>
                </a:extLst>
              </a:tr>
              <a:tr h="0">
                <a:tc gridSpan="3">
                  <a:txBody>
                    <a:bodyPr/>
                    <a:lstStyle/>
                    <a:p>
                      <a:pPr algn="ctr"/>
                      <a:r>
                        <a:rPr lang="en-US" sz="1400" b="1"/>
                        <a:t>Software Unit Tests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3595794"/>
                  </a:ext>
                </a:extLst>
              </a:tr>
              <a:tr h="0">
                <a:tc>
                  <a:txBody>
                    <a:bodyPr/>
                    <a:lstStyle/>
                    <a:p>
                      <a:r>
                        <a:rPr lang="en-US" sz="1400"/>
                        <a:t>6</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lvl="0">
                        <a:buNone/>
                      </a:pPr>
                      <a:r>
                        <a:rPr lang="en-US" sz="1400"/>
                        <a:t>Unit Deviation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N</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1786078"/>
                  </a:ext>
                </a:extLst>
              </a:tr>
              <a:tr h="0">
                <a:tc>
                  <a:txBody>
                    <a:bodyPr/>
                    <a:lstStyle/>
                    <a:p>
                      <a:r>
                        <a:rPr lang="en-US" sz="1400"/>
                        <a:t>7</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Algorithm Convergence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Y</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4496136"/>
                  </a:ext>
                </a:extLst>
              </a:tr>
              <a:tr h="0">
                <a:tc gridSpan="3">
                  <a:txBody>
                    <a:bodyPr/>
                    <a:lstStyle/>
                    <a:p>
                      <a:pPr algn="ctr"/>
                      <a:r>
                        <a:rPr lang="en-US" sz="1400" b="1"/>
                        <a:t>System Tests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66019211"/>
                  </a:ext>
                </a:extLst>
              </a:tr>
              <a:tr h="0">
                <a:tc>
                  <a:txBody>
                    <a:bodyPr/>
                    <a:lstStyle/>
                    <a:p>
                      <a:pPr lvl="0">
                        <a:buNone/>
                      </a:pPr>
                      <a:r>
                        <a:rPr lang="en-US" sz="1400"/>
                        <a:t>8</a:t>
                      </a:r>
                    </a:p>
                  </a:txBody>
                  <a:tcPr>
                    <a:lnL w="38099">
                      <a:solidFill>
                        <a:schemeClr val="tx1"/>
                      </a:solidFill>
                    </a:lnL>
                    <a:lnR w="19050">
                      <a:solidFill>
                        <a:schemeClr val="tx1"/>
                      </a:solidFill>
                    </a:lnR>
                    <a:lnT w="19050">
                      <a:solidFill>
                        <a:schemeClr val="tx1"/>
                      </a:solidFill>
                    </a:lnT>
                    <a:lnB w="19050">
                      <a:solidFill>
                        <a:schemeClr val="tx1"/>
                      </a:solidFill>
                    </a:lnB>
                  </a:tcPr>
                </a:tc>
                <a:tc>
                  <a:txBody>
                    <a:bodyPr/>
                    <a:lstStyle/>
                    <a:p>
                      <a:pPr lvl="0">
                        <a:buNone/>
                      </a:pPr>
                      <a:r>
                        <a:rPr lang="en-US" sz="1400"/>
                        <a:t>Benchtop Link</a:t>
                      </a:r>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ctr">
                        <a:buNone/>
                      </a:pPr>
                      <a:r>
                        <a:rPr lang="en-US" sz="1400"/>
                        <a:t>N</a:t>
                      </a:r>
                    </a:p>
                  </a:txBody>
                  <a:tcPr>
                    <a:lnL w="19050">
                      <a:solidFill>
                        <a:schemeClr val="tx1"/>
                      </a:solidFill>
                    </a:lnL>
                    <a:lnR w="38099">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2607466564"/>
                  </a:ext>
                </a:extLst>
              </a:tr>
              <a:tr h="0">
                <a:tc>
                  <a:txBody>
                    <a:bodyPr/>
                    <a:lstStyle/>
                    <a:p>
                      <a:r>
                        <a:rPr lang="en-US" sz="1400"/>
                        <a:t>9</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1D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N</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729438"/>
                  </a:ext>
                </a:extLst>
              </a:tr>
              <a:tr h="0">
                <a:tc>
                  <a:txBody>
                    <a:bodyPr/>
                    <a:lstStyle/>
                    <a:p>
                      <a:r>
                        <a:rPr lang="en-US" sz="1400"/>
                        <a:t>10</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a:t>Planar 2D</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t>N</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5251961"/>
                  </a:ext>
                </a:extLst>
              </a:tr>
              <a:tr h="0">
                <a:tc>
                  <a:txBody>
                    <a:bodyPr/>
                    <a:lstStyle/>
                    <a:p>
                      <a:r>
                        <a:rPr lang="en-US" sz="1400"/>
                        <a:t>11</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1400"/>
                        <a:t>Outdoor 3D</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400"/>
                        <a:t>N</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3212682"/>
                  </a:ext>
                </a:extLst>
              </a:tr>
            </a:tbl>
          </a:graphicData>
        </a:graphic>
      </p:graphicFrame>
      <p:sp>
        <p:nvSpPr>
          <p:cNvPr id="11" name="TextBox 10">
            <a:extLst>
              <a:ext uri="{FF2B5EF4-FFF2-40B4-BE49-F238E27FC236}">
                <a16:creationId xmlns:a16="http://schemas.microsoft.com/office/drawing/2014/main" id="{D50B957B-E09A-EAB2-EB5A-31431411279B}"/>
              </a:ext>
            </a:extLst>
          </p:cNvPr>
          <p:cNvSpPr txBox="1"/>
          <p:nvPr/>
        </p:nvSpPr>
        <p:spPr>
          <a:xfrm>
            <a:off x="4906246" y="3477305"/>
            <a:ext cx="298939" cy="307777"/>
          </a:xfrm>
          <a:prstGeom prst="rect">
            <a:avLst/>
          </a:prstGeom>
          <a:noFill/>
        </p:spPr>
        <p:txBody>
          <a:bodyPr wrap="square" rtlCol="0">
            <a:spAutoFit/>
          </a:bodyPr>
          <a:lstStyle/>
          <a:p>
            <a:pPr algn="ctr"/>
            <a:r>
              <a:rPr lang="en-US" sz="1400" b="1">
                <a:solidFill>
                  <a:schemeClr val="accent1"/>
                </a:solidFill>
              </a:rPr>
              <a:t>3</a:t>
            </a:r>
          </a:p>
        </p:txBody>
      </p:sp>
      <p:grpSp>
        <p:nvGrpSpPr>
          <p:cNvPr id="10" name="Group 9">
            <a:extLst>
              <a:ext uri="{FF2B5EF4-FFF2-40B4-BE49-F238E27FC236}">
                <a16:creationId xmlns:a16="http://schemas.microsoft.com/office/drawing/2014/main" id="{8079C861-E29E-AF7F-A3B0-E670A209909C}"/>
              </a:ext>
            </a:extLst>
          </p:cNvPr>
          <p:cNvGrpSpPr/>
          <p:nvPr/>
        </p:nvGrpSpPr>
        <p:grpSpPr>
          <a:xfrm>
            <a:off x="4799176" y="889233"/>
            <a:ext cx="7058994" cy="5455699"/>
            <a:chOff x="4799176" y="889233"/>
            <a:chExt cx="7058994" cy="5455699"/>
          </a:xfrm>
        </p:grpSpPr>
        <p:pic>
          <p:nvPicPr>
            <p:cNvPr id="5" name="Content Placeholder 4" descr="Diagram&#10;&#10;Description automatically generated">
              <a:extLst>
                <a:ext uri="{FF2B5EF4-FFF2-40B4-BE49-F238E27FC236}">
                  <a16:creationId xmlns:a16="http://schemas.microsoft.com/office/drawing/2014/main" id="{4F819315-21EE-829B-10BD-89368FD63162}"/>
                </a:ext>
              </a:extLst>
            </p:cNvPr>
            <p:cNvPicPr>
              <a:picLocks noChangeAspect="1"/>
            </p:cNvPicPr>
            <p:nvPr/>
          </p:nvPicPr>
          <p:blipFill rotWithShape="1">
            <a:blip r:embed="rId3">
              <a:extLst>
                <a:ext uri="{28A0092B-C50C-407E-A947-70E740481C1C}">
                  <a14:useLocalDpi xmlns:a14="http://schemas.microsoft.com/office/drawing/2010/main" val="0"/>
                </a:ext>
              </a:extLst>
            </a:blip>
            <a:srcRect t="4867"/>
            <a:stretch/>
          </p:blipFill>
          <p:spPr>
            <a:xfrm>
              <a:off x="4799176" y="1225232"/>
              <a:ext cx="7058994" cy="5119700"/>
            </a:xfrm>
            <a:prstGeom prst="rect">
              <a:avLst/>
            </a:prstGeom>
            <a:ln w="38100">
              <a:solidFill>
                <a:schemeClr val="accent1"/>
              </a:solidFill>
              <a:prstDash val="dash"/>
            </a:ln>
          </p:spPr>
        </p:pic>
        <p:sp>
          <p:nvSpPr>
            <p:cNvPr id="6" name="Rectangle 5">
              <a:extLst>
                <a:ext uri="{FF2B5EF4-FFF2-40B4-BE49-F238E27FC236}">
                  <a16:creationId xmlns:a16="http://schemas.microsoft.com/office/drawing/2014/main" id="{6F50B50B-DD13-8DCB-8C9A-F66844D5FB4E}"/>
                </a:ext>
              </a:extLst>
            </p:cNvPr>
            <p:cNvSpPr/>
            <p:nvPr/>
          </p:nvSpPr>
          <p:spPr>
            <a:xfrm>
              <a:off x="6430108" y="2631831"/>
              <a:ext cx="1049215" cy="2688336"/>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3F3271-8A2F-1716-B23E-903AEEA6D3D1}"/>
                </a:ext>
              </a:extLst>
            </p:cNvPr>
            <p:cNvSpPr txBox="1"/>
            <p:nvPr/>
          </p:nvSpPr>
          <p:spPr>
            <a:xfrm>
              <a:off x="7479323" y="5091513"/>
              <a:ext cx="458177" cy="307777"/>
            </a:xfrm>
            <a:prstGeom prst="rect">
              <a:avLst/>
            </a:prstGeom>
            <a:noFill/>
          </p:spPr>
          <p:txBody>
            <a:bodyPr wrap="square" rtlCol="0">
              <a:spAutoFit/>
            </a:bodyPr>
            <a:lstStyle/>
            <a:p>
              <a:pPr algn="ctr"/>
              <a:r>
                <a:rPr lang="en-US" sz="1400" b="1">
                  <a:solidFill>
                    <a:schemeClr val="accent1"/>
                  </a:solidFill>
                </a:rPr>
                <a:t>1,6</a:t>
              </a:r>
            </a:p>
          </p:txBody>
        </p:sp>
        <p:sp>
          <p:nvSpPr>
            <p:cNvPr id="8" name="Rectangle 7">
              <a:extLst>
                <a:ext uri="{FF2B5EF4-FFF2-40B4-BE49-F238E27FC236}">
                  <a16:creationId xmlns:a16="http://schemas.microsoft.com/office/drawing/2014/main" id="{C6DFDE32-0F60-906F-84EF-2A165AC849C7}"/>
                </a:ext>
              </a:extLst>
            </p:cNvPr>
            <p:cNvSpPr/>
            <p:nvPr/>
          </p:nvSpPr>
          <p:spPr>
            <a:xfrm>
              <a:off x="6430107" y="2631831"/>
              <a:ext cx="3294185" cy="1499616"/>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F2FA62B-A260-BC98-E3C7-DF2E41C99656}"/>
                </a:ext>
              </a:extLst>
            </p:cNvPr>
            <p:cNvSpPr txBox="1"/>
            <p:nvPr/>
          </p:nvSpPr>
          <p:spPr>
            <a:xfrm>
              <a:off x="9519277" y="2348282"/>
              <a:ext cx="298939" cy="307777"/>
            </a:xfrm>
            <a:prstGeom prst="rect">
              <a:avLst/>
            </a:prstGeom>
            <a:noFill/>
          </p:spPr>
          <p:txBody>
            <a:bodyPr wrap="square" rtlCol="0">
              <a:spAutoFit/>
            </a:bodyPr>
            <a:lstStyle/>
            <a:p>
              <a:pPr algn="ctr"/>
              <a:r>
                <a:rPr lang="en-US" sz="1400" b="1">
                  <a:solidFill>
                    <a:schemeClr val="accent1"/>
                  </a:solidFill>
                </a:rPr>
                <a:t>2</a:t>
              </a:r>
            </a:p>
          </p:txBody>
        </p:sp>
        <p:sp>
          <p:nvSpPr>
            <p:cNvPr id="12" name="TextBox 11">
              <a:extLst>
                <a:ext uri="{FF2B5EF4-FFF2-40B4-BE49-F238E27FC236}">
                  <a16:creationId xmlns:a16="http://schemas.microsoft.com/office/drawing/2014/main" id="{4EC08AB9-D170-0A95-1206-AA5FA78198FF}"/>
                </a:ext>
              </a:extLst>
            </p:cNvPr>
            <p:cNvSpPr txBox="1"/>
            <p:nvPr/>
          </p:nvSpPr>
          <p:spPr>
            <a:xfrm>
              <a:off x="9724292" y="1284233"/>
              <a:ext cx="621186" cy="307777"/>
            </a:xfrm>
            <a:prstGeom prst="rect">
              <a:avLst/>
            </a:prstGeom>
            <a:noFill/>
          </p:spPr>
          <p:txBody>
            <a:bodyPr wrap="square" rtlCol="0">
              <a:spAutoFit/>
            </a:bodyPr>
            <a:lstStyle/>
            <a:p>
              <a:pPr algn="ctr"/>
              <a:r>
                <a:rPr lang="en-US" sz="1400" b="1">
                  <a:solidFill>
                    <a:schemeClr val="accent1"/>
                  </a:solidFill>
                </a:rPr>
                <a:t>4,5</a:t>
              </a:r>
            </a:p>
          </p:txBody>
        </p:sp>
        <p:sp>
          <p:nvSpPr>
            <p:cNvPr id="13" name="TextBox 12">
              <a:extLst>
                <a:ext uri="{FF2B5EF4-FFF2-40B4-BE49-F238E27FC236}">
                  <a16:creationId xmlns:a16="http://schemas.microsoft.com/office/drawing/2014/main" id="{B832A37D-644C-111A-2AA9-750DDCC339C8}"/>
                </a:ext>
              </a:extLst>
            </p:cNvPr>
            <p:cNvSpPr txBox="1"/>
            <p:nvPr/>
          </p:nvSpPr>
          <p:spPr>
            <a:xfrm>
              <a:off x="9739299" y="889233"/>
              <a:ext cx="1215583" cy="317184"/>
            </a:xfrm>
            <a:prstGeom prst="rect">
              <a:avLst/>
            </a:prstGeom>
            <a:noFill/>
          </p:spPr>
          <p:txBody>
            <a:bodyPr wrap="square" lIns="91440" tIns="45720" rIns="91440" bIns="45720" rtlCol="0" anchor="t">
              <a:spAutoFit/>
            </a:bodyPr>
            <a:lstStyle/>
            <a:p>
              <a:pPr algn="ctr"/>
              <a:r>
                <a:rPr lang="en-US" sz="1400" b="1">
                  <a:solidFill>
                    <a:schemeClr val="accent1"/>
                  </a:solidFill>
                </a:rPr>
                <a:t>8,9,10,11</a:t>
              </a:r>
            </a:p>
          </p:txBody>
        </p:sp>
        <p:sp>
          <p:nvSpPr>
            <p:cNvPr id="15" name="Freeform: Shape 14">
              <a:extLst>
                <a:ext uri="{FF2B5EF4-FFF2-40B4-BE49-F238E27FC236}">
                  <a16:creationId xmlns:a16="http://schemas.microsoft.com/office/drawing/2014/main" id="{1A9915AF-E118-4286-471C-D069861E1DFE}"/>
                </a:ext>
              </a:extLst>
            </p:cNvPr>
            <p:cNvSpPr/>
            <p:nvPr/>
          </p:nvSpPr>
          <p:spPr>
            <a:xfrm>
              <a:off x="4979585" y="1508758"/>
              <a:ext cx="2499739" cy="1978856"/>
            </a:xfrm>
            <a:custGeom>
              <a:avLst/>
              <a:gdLst>
                <a:gd name="connsiteX0" fmla="*/ 0 w 2499739"/>
                <a:gd name="connsiteY0" fmla="*/ 0 h 1978856"/>
                <a:gd name="connsiteX1" fmla="*/ 1081834 w 2499739"/>
                <a:gd name="connsiteY1" fmla="*/ 0 h 1978856"/>
                <a:gd name="connsiteX2" fmla="*/ 1081834 w 2499739"/>
                <a:gd name="connsiteY2" fmla="*/ 1123072 h 1978856"/>
                <a:gd name="connsiteX3" fmla="*/ 2499739 w 2499739"/>
                <a:gd name="connsiteY3" fmla="*/ 1123072 h 1978856"/>
                <a:gd name="connsiteX4" fmla="*/ 2499739 w 2499739"/>
                <a:gd name="connsiteY4" fmla="*/ 1978856 h 1978856"/>
                <a:gd name="connsiteX5" fmla="*/ 8584 w 2499739"/>
                <a:gd name="connsiteY5" fmla="*/ 1978856 h 1978856"/>
                <a:gd name="connsiteX6" fmla="*/ 8584 w 2499739"/>
                <a:gd name="connsiteY6" fmla="*/ 1452881 h 1978856"/>
                <a:gd name="connsiteX7" fmla="*/ 0 w 2499739"/>
                <a:gd name="connsiteY7" fmla="*/ 1452881 h 19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9739" h="1978856">
                  <a:moveTo>
                    <a:pt x="0" y="0"/>
                  </a:moveTo>
                  <a:lnTo>
                    <a:pt x="1081834" y="0"/>
                  </a:lnTo>
                  <a:lnTo>
                    <a:pt x="1081834" y="1123072"/>
                  </a:lnTo>
                  <a:lnTo>
                    <a:pt x="2499739" y="1123072"/>
                  </a:lnTo>
                  <a:lnTo>
                    <a:pt x="2499739" y="1978856"/>
                  </a:lnTo>
                  <a:lnTo>
                    <a:pt x="8584" y="1978856"/>
                  </a:lnTo>
                  <a:lnTo>
                    <a:pt x="8584" y="1452881"/>
                  </a:lnTo>
                  <a:lnTo>
                    <a:pt x="0" y="1452881"/>
                  </a:lnTo>
                  <a:close/>
                </a:path>
              </a:pathLst>
            </a:cu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03198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D4AAC-DE9D-2CC2-79FB-21EE75C1626D}"/>
              </a:ext>
            </a:extLst>
          </p:cNvPr>
          <p:cNvSpPr>
            <a:spLocks noGrp="1"/>
          </p:cNvSpPr>
          <p:nvPr>
            <p:ph type="title"/>
          </p:nvPr>
        </p:nvSpPr>
        <p:spPr/>
        <p:txBody>
          <a:bodyPr/>
          <a:lstStyle/>
          <a:p>
            <a:r>
              <a:rPr lang="en-US"/>
              <a:t>Gantt Chart</a:t>
            </a:r>
          </a:p>
        </p:txBody>
      </p:sp>
      <p:sp>
        <p:nvSpPr>
          <p:cNvPr id="3" name="Slide Number Placeholder 2">
            <a:extLst>
              <a:ext uri="{FF2B5EF4-FFF2-40B4-BE49-F238E27FC236}">
                <a16:creationId xmlns:a16="http://schemas.microsoft.com/office/drawing/2014/main" id="{5F1F9558-B684-EF1F-B61F-C5F3DEBEF0A8}"/>
              </a:ext>
            </a:extLst>
          </p:cNvPr>
          <p:cNvSpPr>
            <a:spLocks noGrp="1"/>
          </p:cNvSpPr>
          <p:nvPr>
            <p:ph type="sldNum" sz="quarter" idx="4"/>
          </p:nvPr>
        </p:nvSpPr>
        <p:spPr/>
        <p:txBody>
          <a:bodyPr/>
          <a:lstStyle/>
          <a:p>
            <a:fld id="{4B77F2AC-85AD-450A-9D25-BD1CD34E7A5A}" type="slidenum">
              <a:rPr lang="en-US" smtClean="0"/>
              <a:pPr/>
              <a:t>19</a:t>
            </a:fld>
            <a:endParaRPr lang="en-US"/>
          </a:p>
        </p:txBody>
      </p:sp>
      <p:pic>
        <p:nvPicPr>
          <p:cNvPr id="5" name="Picture 4">
            <a:extLst>
              <a:ext uri="{FF2B5EF4-FFF2-40B4-BE49-F238E27FC236}">
                <a16:creationId xmlns:a16="http://schemas.microsoft.com/office/drawing/2014/main" id="{0661768A-02B1-1E52-BCF3-846226703F51}"/>
              </a:ext>
            </a:extLst>
          </p:cNvPr>
          <p:cNvPicPr>
            <a:picLocks noChangeAspect="1"/>
          </p:cNvPicPr>
          <p:nvPr/>
        </p:nvPicPr>
        <p:blipFill>
          <a:blip r:embed="rId3"/>
          <a:stretch>
            <a:fillRect/>
          </a:stretch>
        </p:blipFill>
        <p:spPr>
          <a:xfrm>
            <a:off x="0" y="1402556"/>
            <a:ext cx="12192000" cy="4344150"/>
          </a:xfrm>
          <a:prstGeom prst="rect">
            <a:avLst/>
          </a:prstGeom>
        </p:spPr>
      </p:pic>
      <p:cxnSp>
        <p:nvCxnSpPr>
          <p:cNvPr id="7" name="Connector: Elbow 6">
            <a:extLst>
              <a:ext uri="{FF2B5EF4-FFF2-40B4-BE49-F238E27FC236}">
                <a16:creationId xmlns:a16="http://schemas.microsoft.com/office/drawing/2014/main" id="{CBB7CFE2-41DA-A2C0-F9BA-E3427FFD5B57}"/>
              </a:ext>
            </a:extLst>
          </p:cNvPr>
          <p:cNvCxnSpPr/>
          <p:nvPr/>
        </p:nvCxnSpPr>
        <p:spPr>
          <a:xfrm>
            <a:off x="3798277" y="2368062"/>
            <a:ext cx="1266092" cy="351692"/>
          </a:xfrm>
          <a:prstGeom prst="bentConnector3">
            <a:avLst>
              <a:gd name="adj1" fmla="val -432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6AE7F266-A4C9-213F-EE33-003E0B07FC1C}"/>
              </a:ext>
            </a:extLst>
          </p:cNvPr>
          <p:cNvCxnSpPr>
            <a:cxnSpLocks/>
          </p:cNvCxnSpPr>
          <p:nvPr/>
        </p:nvCxnSpPr>
        <p:spPr>
          <a:xfrm>
            <a:off x="4868985" y="2719754"/>
            <a:ext cx="812800" cy="414215"/>
          </a:xfrm>
          <a:prstGeom prst="bentConnector3">
            <a:avLst>
              <a:gd name="adj1" fmla="val 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BCFE232F-B499-BDDA-0A74-4FEA4BB621A0}"/>
              </a:ext>
            </a:extLst>
          </p:cNvPr>
          <p:cNvCxnSpPr>
            <a:cxnSpLocks/>
          </p:cNvCxnSpPr>
          <p:nvPr/>
        </p:nvCxnSpPr>
        <p:spPr>
          <a:xfrm>
            <a:off x="5260493" y="3133969"/>
            <a:ext cx="835507" cy="14849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9E560077-816B-4C0E-8A30-7129F05D08BA}"/>
              </a:ext>
            </a:extLst>
          </p:cNvPr>
          <p:cNvCxnSpPr>
            <a:cxnSpLocks/>
          </p:cNvCxnSpPr>
          <p:nvPr/>
        </p:nvCxnSpPr>
        <p:spPr>
          <a:xfrm>
            <a:off x="5893539" y="3282462"/>
            <a:ext cx="1007446" cy="570523"/>
          </a:xfrm>
          <a:prstGeom prst="bentConnector3">
            <a:avLst>
              <a:gd name="adj1" fmla="val -5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23E62121-6E7B-8D61-C43D-2C2855857B0A}"/>
              </a:ext>
            </a:extLst>
          </p:cNvPr>
          <p:cNvCxnSpPr>
            <a:cxnSpLocks/>
          </p:cNvCxnSpPr>
          <p:nvPr/>
        </p:nvCxnSpPr>
        <p:spPr>
          <a:xfrm>
            <a:off x="6819662" y="3852985"/>
            <a:ext cx="2644769" cy="1000369"/>
          </a:xfrm>
          <a:prstGeom prst="bentConnector3">
            <a:avLst>
              <a:gd name="adj1" fmla="val -1146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3098C7AA-3046-0F7A-9156-B778ADB244AD}"/>
              </a:ext>
            </a:extLst>
          </p:cNvPr>
          <p:cNvCxnSpPr>
            <a:cxnSpLocks/>
          </p:cNvCxnSpPr>
          <p:nvPr/>
        </p:nvCxnSpPr>
        <p:spPr>
          <a:xfrm>
            <a:off x="6938037" y="3455862"/>
            <a:ext cx="2526394" cy="572187"/>
          </a:xfrm>
          <a:prstGeom prst="bentConnector3">
            <a:avLst>
              <a:gd name="adj1" fmla="val -9209"/>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CBA37EAD-6E8E-D1F8-207F-6BDC1FEAB13E}"/>
              </a:ext>
            </a:extLst>
          </p:cNvPr>
          <p:cNvCxnSpPr>
            <a:cxnSpLocks/>
          </p:cNvCxnSpPr>
          <p:nvPr/>
        </p:nvCxnSpPr>
        <p:spPr>
          <a:xfrm>
            <a:off x="9190894" y="4028051"/>
            <a:ext cx="1262186" cy="984740"/>
          </a:xfrm>
          <a:prstGeom prst="bentConnector3">
            <a:avLst>
              <a:gd name="adj1" fmla="val 170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8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DB56-0014-8926-9970-0627D5E6D45D}"/>
              </a:ext>
            </a:extLst>
          </p:cNvPr>
          <p:cNvSpPr>
            <a:spLocks noGrp="1"/>
          </p:cNvSpPr>
          <p:nvPr>
            <p:ph type="title"/>
          </p:nvPr>
        </p:nvSpPr>
        <p:spPr/>
        <p:txBody>
          <a:bodyPr>
            <a:noAutofit/>
          </a:bodyPr>
          <a:lstStyle/>
          <a:p>
            <a:r>
              <a:rPr lang="en-US" sz="4000">
                <a:latin typeface="a Astro Space"/>
              </a:rPr>
              <a:t>Overview</a:t>
            </a:r>
            <a:endParaRPr lang="en-US" sz="4000"/>
          </a:p>
        </p:txBody>
      </p:sp>
      <p:sp>
        <p:nvSpPr>
          <p:cNvPr id="3" name="Subtitle 2">
            <a:extLst>
              <a:ext uri="{FF2B5EF4-FFF2-40B4-BE49-F238E27FC236}">
                <a16:creationId xmlns:a16="http://schemas.microsoft.com/office/drawing/2014/main" id="{D9B84A40-7B32-053C-B7FB-D68FEBE1DA89}"/>
              </a:ext>
            </a:extLst>
          </p:cNvPr>
          <p:cNvSpPr>
            <a:spLocks noGrp="1"/>
          </p:cNvSpPr>
          <p:nvPr>
            <p:ph type="subTitle" idx="1"/>
          </p:nvPr>
        </p:nvSpPr>
        <p:spPr/>
        <p:txBody>
          <a:bodyPr/>
          <a:lstStyle/>
          <a:p>
            <a:r>
              <a:rPr lang="en-US"/>
              <a:t>1</a:t>
            </a:r>
          </a:p>
        </p:txBody>
      </p:sp>
    </p:spTree>
    <p:extLst>
      <p:ext uri="{BB962C8B-B14F-4D97-AF65-F5344CB8AC3E}">
        <p14:creationId xmlns:p14="http://schemas.microsoft.com/office/powerpoint/2010/main" val="2758280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35FD0-6D69-CEE9-D8B4-01369C8D9B0E}"/>
              </a:ext>
            </a:extLst>
          </p:cNvPr>
          <p:cNvSpPr>
            <a:spLocks noGrp="1"/>
          </p:cNvSpPr>
          <p:nvPr>
            <p:ph type="title"/>
          </p:nvPr>
        </p:nvSpPr>
        <p:spPr/>
        <p:txBody>
          <a:bodyPr/>
          <a:lstStyle/>
          <a:p>
            <a:r>
              <a:rPr lang="en-US"/>
              <a:t>Critical path Shift</a:t>
            </a:r>
          </a:p>
        </p:txBody>
      </p:sp>
      <p:sp>
        <p:nvSpPr>
          <p:cNvPr id="3" name="Slide Number Placeholder 2">
            <a:extLst>
              <a:ext uri="{FF2B5EF4-FFF2-40B4-BE49-F238E27FC236}">
                <a16:creationId xmlns:a16="http://schemas.microsoft.com/office/drawing/2014/main" id="{194C5280-AB87-1928-9282-9AE4D956270B}"/>
              </a:ext>
            </a:extLst>
          </p:cNvPr>
          <p:cNvSpPr>
            <a:spLocks noGrp="1"/>
          </p:cNvSpPr>
          <p:nvPr>
            <p:ph type="sldNum" sz="quarter" idx="4"/>
          </p:nvPr>
        </p:nvSpPr>
        <p:spPr/>
        <p:txBody>
          <a:bodyPr/>
          <a:lstStyle/>
          <a:p>
            <a:fld id="{4B77F2AC-85AD-450A-9D25-BD1CD34E7A5A}" type="slidenum">
              <a:rPr lang="en-US" smtClean="0"/>
              <a:pPr/>
              <a:t>20</a:t>
            </a:fld>
            <a:endParaRPr lang="en-US"/>
          </a:p>
        </p:txBody>
      </p:sp>
      <p:sp>
        <p:nvSpPr>
          <p:cNvPr id="5" name="Content Placeholder 2">
            <a:extLst>
              <a:ext uri="{FF2B5EF4-FFF2-40B4-BE49-F238E27FC236}">
                <a16:creationId xmlns:a16="http://schemas.microsoft.com/office/drawing/2014/main" id="{16593FAC-AAEB-FF6C-8501-7E65E21D8B58}"/>
              </a:ext>
            </a:extLst>
          </p:cNvPr>
          <p:cNvSpPr txBox="1">
            <a:spLocks/>
          </p:cNvSpPr>
          <p:nvPr/>
        </p:nvSpPr>
        <p:spPr>
          <a:xfrm>
            <a:off x="1120129" y="1549318"/>
            <a:ext cx="9964429" cy="44323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Light"/>
              </a:rPr>
              <a:t>Beginning of system testing shifted by a week</a:t>
            </a:r>
          </a:p>
          <a:p>
            <a:r>
              <a:rPr lang="en-US">
                <a:cs typeface="Calibri Light"/>
              </a:rPr>
              <a:t>No flight testing needed</a:t>
            </a:r>
          </a:p>
          <a:p>
            <a:r>
              <a:rPr lang="en-US">
                <a:cs typeface="Calibri Light"/>
              </a:rPr>
              <a:t>System of systems model refinement completed</a:t>
            </a:r>
          </a:p>
          <a:p>
            <a:r>
              <a:rPr lang="en-US">
                <a:cs typeface="Calibri Light"/>
              </a:rPr>
              <a:t>Addition of 3D Test planned</a:t>
            </a:r>
          </a:p>
          <a:p>
            <a:r>
              <a:rPr lang="en-US">
                <a:cs typeface="Calibri Light"/>
              </a:rPr>
              <a:t>Addition of noise, time delays, offsets and blackout periods now a stretch goal.</a:t>
            </a:r>
          </a:p>
        </p:txBody>
      </p:sp>
    </p:spTree>
    <p:extLst>
      <p:ext uri="{BB962C8B-B14F-4D97-AF65-F5344CB8AC3E}">
        <p14:creationId xmlns:p14="http://schemas.microsoft.com/office/powerpoint/2010/main" val="363999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DB56-0014-8926-9970-0627D5E6D45D}"/>
              </a:ext>
            </a:extLst>
          </p:cNvPr>
          <p:cNvSpPr>
            <a:spLocks noGrp="1"/>
          </p:cNvSpPr>
          <p:nvPr>
            <p:ph type="title"/>
          </p:nvPr>
        </p:nvSpPr>
        <p:spPr/>
        <p:txBody>
          <a:bodyPr>
            <a:noAutofit/>
          </a:bodyPr>
          <a:lstStyle/>
          <a:p>
            <a:r>
              <a:rPr lang="en-US" sz="4000">
                <a:latin typeface="a Astro Space"/>
              </a:rPr>
              <a:t>Test Readiness</a:t>
            </a:r>
            <a:endParaRPr lang="en-US" sz="4000"/>
          </a:p>
        </p:txBody>
      </p:sp>
      <p:sp>
        <p:nvSpPr>
          <p:cNvPr id="3" name="Subtitle 2">
            <a:extLst>
              <a:ext uri="{FF2B5EF4-FFF2-40B4-BE49-F238E27FC236}">
                <a16:creationId xmlns:a16="http://schemas.microsoft.com/office/drawing/2014/main" id="{D9B84A40-7B32-053C-B7FB-D68FEBE1DA89}"/>
              </a:ext>
            </a:extLst>
          </p:cNvPr>
          <p:cNvSpPr>
            <a:spLocks noGrp="1"/>
          </p:cNvSpPr>
          <p:nvPr>
            <p:ph type="subTitle" idx="1"/>
          </p:nvPr>
        </p:nvSpPr>
        <p:spPr/>
        <p:txBody>
          <a:bodyPr/>
          <a:lstStyle/>
          <a:p>
            <a:r>
              <a:rPr lang="en-US"/>
              <a:t>3</a:t>
            </a:r>
          </a:p>
        </p:txBody>
      </p:sp>
    </p:spTree>
    <p:extLst>
      <p:ext uri="{BB962C8B-B14F-4D97-AF65-F5344CB8AC3E}">
        <p14:creationId xmlns:p14="http://schemas.microsoft.com/office/powerpoint/2010/main" val="1724744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35A9-0D1C-520A-2D92-FDD384F669A2}"/>
              </a:ext>
            </a:extLst>
          </p:cNvPr>
          <p:cNvSpPr>
            <a:spLocks noGrp="1"/>
          </p:cNvSpPr>
          <p:nvPr>
            <p:ph type="title"/>
          </p:nvPr>
        </p:nvSpPr>
        <p:spPr/>
        <p:txBody>
          <a:bodyPr/>
          <a:lstStyle/>
          <a:p>
            <a:r>
              <a:rPr lang="en-US"/>
              <a:t>Test 1 – Outdoor 1D</a:t>
            </a:r>
          </a:p>
        </p:txBody>
      </p:sp>
      <p:sp>
        <p:nvSpPr>
          <p:cNvPr id="3" name="Slide Number Placeholder 2">
            <a:extLst>
              <a:ext uri="{FF2B5EF4-FFF2-40B4-BE49-F238E27FC236}">
                <a16:creationId xmlns:a16="http://schemas.microsoft.com/office/drawing/2014/main" id="{E5448F15-2DE1-EB82-94BF-4215EDBFAE03}"/>
              </a:ext>
            </a:extLst>
          </p:cNvPr>
          <p:cNvSpPr>
            <a:spLocks noGrp="1"/>
          </p:cNvSpPr>
          <p:nvPr>
            <p:ph type="sldNum" sz="quarter" idx="4"/>
          </p:nvPr>
        </p:nvSpPr>
        <p:spPr/>
        <p:txBody>
          <a:bodyPr/>
          <a:lstStyle/>
          <a:p>
            <a:fld id="{4B77F2AC-85AD-450A-9D25-BD1CD34E7A5A}" type="slidenum">
              <a:rPr lang="en-US" smtClean="0"/>
              <a:pPr/>
              <a:t>22</a:t>
            </a:fld>
            <a:endParaRPr lang="en-US"/>
          </a:p>
        </p:txBody>
      </p:sp>
      <p:sp>
        <p:nvSpPr>
          <p:cNvPr id="5" name="Content Placeholder 2">
            <a:extLst>
              <a:ext uri="{FF2B5EF4-FFF2-40B4-BE49-F238E27FC236}">
                <a16:creationId xmlns:a16="http://schemas.microsoft.com/office/drawing/2014/main" id="{A95FBF82-53EB-F00F-90B6-91DA066C6CE9}"/>
              </a:ext>
            </a:extLst>
          </p:cNvPr>
          <p:cNvSpPr txBox="1">
            <a:spLocks/>
          </p:cNvSpPr>
          <p:nvPr/>
        </p:nvSpPr>
        <p:spPr>
          <a:xfrm>
            <a:off x="1107442" y="1318535"/>
            <a:ext cx="5257800" cy="4738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pPr>
            <a:r>
              <a:rPr lang="en-US" sz="1800" b="1">
                <a:solidFill>
                  <a:schemeClr val="tx1">
                    <a:lumMod val="95000"/>
                  </a:schemeClr>
                </a:solidFill>
              </a:rPr>
              <a:t>Prerequisite Tests</a:t>
            </a:r>
          </a:p>
          <a:p>
            <a:pPr lvl="1" fontAlgn="base">
              <a:spcBef>
                <a:spcPts val="0"/>
              </a:spcBef>
            </a:pPr>
            <a:r>
              <a:rPr lang="en-US" sz="1800">
                <a:solidFill>
                  <a:schemeClr val="tx1">
                    <a:lumMod val="95000"/>
                  </a:schemeClr>
                </a:solidFill>
                <a:cs typeface="Calibri"/>
              </a:rPr>
              <a:t>Benchtop link test</a:t>
            </a:r>
          </a:p>
          <a:p>
            <a:pPr lvl="1" fontAlgn="base">
              <a:spcBef>
                <a:spcPts val="0"/>
              </a:spcBef>
            </a:pPr>
            <a:r>
              <a:rPr lang="en-US" sz="1800">
                <a:solidFill>
                  <a:schemeClr val="tx1">
                    <a:lumMod val="95000"/>
                  </a:schemeClr>
                </a:solidFill>
                <a:cs typeface="Calibri"/>
              </a:rPr>
              <a:t>Component testing</a:t>
            </a:r>
          </a:p>
          <a:p>
            <a:pPr marL="0" indent="0" fontAlgn="base">
              <a:spcBef>
                <a:spcPts val="0"/>
              </a:spcBef>
              <a:buFont typeface="Arial" panose="020B0604020202020204" pitchFamily="34" charset="0"/>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Testing Steps</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Two transmitters set up 200m apart with a receiver aligned between them collinearly</a:t>
            </a:r>
            <a:endParaRPr lang="en-US" sz="1800">
              <a:solidFill>
                <a:schemeClr val="tx1">
                  <a:lumMod val="95000"/>
                </a:schemeClr>
              </a:solidFill>
              <a:cs typeface="Calibri"/>
            </a:endParaRPr>
          </a:p>
          <a:p>
            <a:pPr lvl="1" fontAlgn="base">
              <a:spcBef>
                <a:spcPts val="0"/>
              </a:spcBef>
            </a:pPr>
            <a:r>
              <a:rPr lang="en-US" sz="1800">
                <a:solidFill>
                  <a:schemeClr val="tx1">
                    <a:lumMod val="95000"/>
                  </a:schemeClr>
                </a:solidFill>
              </a:rPr>
              <a:t>Move receiver back and forth between two ends</a:t>
            </a:r>
            <a:endParaRPr lang="en-US" sz="1800">
              <a:solidFill>
                <a:schemeClr val="tx1">
                  <a:lumMod val="95000"/>
                </a:schemeClr>
              </a:solidFill>
              <a:cs typeface="Calibri"/>
            </a:endParaRPr>
          </a:p>
          <a:p>
            <a:pPr lvl="1" fontAlgn="base">
              <a:spcBef>
                <a:spcPts val="0"/>
              </a:spcBef>
            </a:pPr>
            <a:r>
              <a:rPr lang="en-US" sz="1800">
                <a:solidFill>
                  <a:schemeClr val="tx1">
                    <a:lumMod val="95000"/>
                  </a:schemeClr>
                </a:solidFill>
              </a:rPr>
              <a:t>Test at 25, 50, 75, 100, 125, 150, 175m </a:t>
            </a:r>
            <a:endParaRPr lang="en-US" sz="1800">
              <a:solidFill>
                <a:schemeClr val="tx1">
                  <a:lumMod val="95000"/>
                </a:schemeClr>
              </a:solidFill>
              <a:cs typeface="Calibri"/>
            </a:endParaRPr>
          </a:p>
          <a:p>
            <a:pPr lvl="1" fontAlgn="base">
              <a:spcBef>
                <a:spcPts val="0"/>
              </a:spcBef>
            </a:pPr>
            <a:r>
              <a:rPr lang="en-US" sz="1800">
                <a:solidFill>
                  <a:schemeClr val="tx1">
                    <a:lumMod val="95000"/>
                  </a:schemeClr>
                </a:solidFill>
              </a:rPr>
              <a:t>Calculate distance and time-of-flight from transmitters to receivers </a:t>
            </a:r>
            <a:endParaRPr lang="en-US" sz="1800">
              <a:solidFill>
                <a:schemeClr val="tx1">
                  <a:lumMod val="95000"/>
                </a:schemeClr>
              </a:solidFill>
              <a:cs typeface="Calibri"/>
            </a:endParaRPr>
          </a:p>
          <a:p>
            <a:pPr lvl="1" fontAlgn="base">
              <a:spcBef>
                <a:spcPts val="0"/>
              </a:spcBef>
            </a:pPr>
            <a:r>
              <a:rPr lang="en-US" sz="1800">
                <a:solidFill>
                  <a:schemeClr val="tx1">
                    <a:lumMod val="95000"/>
                  </a:schemeClr>
                </a:solidFill>
              </a:rPr>
              <a:t>Assess position and timing solution uncertainties </a:t>
            </a:r>
            <a:endParaRPr lang="en-US" sz="1800">
              <a:solidFill>
                <a:schemeClr val="tx1">
                  <a:lumMod val="95000"/>
                </a:schemeClr>
              </a:solidFill>
              <a:cs typeface="Calibri"/>
            </a:endParaRPr>
          </a:p>
          <a:p>
            <a:pPr marL="457200" lvl="1" indent="0" fontAlgn="base">
              <a:spcBef>
                <a:spcPts val="0"/>
              </a:spcBef>
              <a:buFont typeface="Arial" panose="020B0604020202020204" pitchFamily="34" charset="0"/>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Pass/Fail Criteria</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Test has passed when functional data is achieved and basic linear position and clock bias is calculated to accuracies less than or equal to calculated error bounds</a:t>
            </a:r>
            <a:endParaRPr lang="en-US" sz="1800">
              <a:solidFill>
                <a:schemeClr val="tx1">
                  <a:lumMod val="95000"/>
                </a:schemeClr>
              </a:solidFill>
              <a:cs typeface="Calibri"/>
            </a:endParaRPr>
          </a:p>
        </p:txBody>
      </p:sp>
      <p:sp>
        <p:nvSpPr>
          <p:cNvPr id="7" name="Content Placeholder 2">
            <a:extLst>
              <a:ext uri="{FF2B5EF4-FFF2-40B4-BE49-F238E27FC236}">
                <a16:creationId xmlns:a16="http://schemas.microsoft.com/office/drawing/2014/main" id="{9A3DEFCA-CD69-ACE0-6924-813988860BDF}"/>
              </a:ext>
            </a:extLst>
          </p:cNvPr>
          <p:cNvSpPr txBox="1">
            <a:spLocks/>
          </p:cNvSpPr>
          <p:nvPr/>
        </p:nvSpPr>
        <p:spPr>
          <a:xfrm>
            <a:off x="6465029" y="1319547"/>
            <a:ext cx="4652791" cy="487303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tx1">
                    <a:lumMod val="95000"/>
                  </a:schemeClr>
                </a:solidFill>
                <a:cs typeface="Calibri"/>
              </a:rPr>
              <a:t>Rationale for Test</a:t>
            </a:r>
          </a:p>
          <a:p>
            <a:pPr lvl="1"/>
            <a:r>
              <a:rPr lang="en-US" sz="1800">
                <a:solidFill>
                  <a:schemeClr val="tx1">
                    <a:lumMod val="95000"/>
                  </a:schemeClr>
                </a:solidFill>
                <a:cs typeface="Calibri"/>
              </a:rPr>
              <a:t>Raise TRL with in-house tests for custom system</a:t>
            </a:r>
          </a:p>
          <a:p>
            <a:pPr lvl="1"/>
            <a:r>
              <a:rPr lang="en-US" sz="1800">
                <a:solidFill>
                  <a:schemeClr val="tx1">
                    <a:lumMod val="95000"/>
                  </a:schemeClr>
                </a:solidFill>
                <a:cs typeface="Calibri"/>
              </a:rPr>
              <a:t>Verify the TDOA problem can be solved</a:t>
            </a:r>
          </a:p>
          <a:p>
            <a:pPr lvl="1"/>
            <a:r>
              <a:rPr lang="en-US" sz="1800">
                <a:solidFill>
                  <a:schemeClr val="tx1">
                    <a:lumMod val="95000"/>
                  </a:schemeClr>
                </a:solidFill>
                <a:cs typeface="Calibri"/>
              </a:rPr>
              <a:t>Quantify how RF noise and attenuation affects our system</a:t>
            </a:r>
          </a:p>
          <a:p>
            <a:pPr lvl="1"/>
            <a:r>
              <a:rPr lang="en-US" sz="1800">
                <a:solidFill>
                  <a:schemeClr val="tx1">
                    <a:lumMod val="95000"/>
                  </a:schemeClr>
                </a:solidFill>
                <a:cs typeface="Calibri"/>
              </a:rPr>
              <a:t>Adding another dimension of complexity from benchtop unit test</a:t>
            </a:r>
          </a:p>
          <a:p>
            <a:pPr marL="0" indent="0">
              <a:buFont typeface="Arial" panose="020B0604020202020204" pitchFamily="34" charset="0"/>
              <a:buNone/>
            </a:pPr>
            <a:endParaRPr lang="en-US" sz="1800">
              <a:solidFill>
                <a:schemeClr val="tx1">
                  <a:lumMod val="95000"/>
                </a:schemeClr>
              </a:solidFill>
              <a:cs typeface="Calibri"/>
            </a:endParaRPr>
          </a:p>
          <a:p>
            <a:r>
              <a:rPr lang="en-US" sz="1800" b="1">
                <a:solidFill>
                  <a:schemeClr val="tx1">
                    <a:lumMod val="95000"/>
                  </a:schemeClr>
                </a:solidFill>
                <a:cs typeface="Calibri"/>
              </a:rPr>
              <a:t>Scope of Testing Tasks</a:t>
            </a:r>
          </a:p>
          <a:p>
            <a:pPr lvl="1"/>
            <a:r>
              <a:rPr lang="en-US" sz="1800">
                <a:solidFill>
                  <a:schemeClr val="tx1">
                    <a:lumMod val="95000"/>
                  </a:schemeClr>
                </a:solidFill>
                <a:cs typeface="Calibri"/>
              </a:rPr>
              <a:t>Component design - Talked about previously with transmitter design</a:t>
            </a:r>
          </a:p>
          <a:p>
            <a:pPr lvl="1"/>
            <a:r>
              <a:rPr lang="en-US" sz="1800">
                <a:solidFill>
                  <a:schemeClr val="tx1">
                    <a:lumMod val="95000"/>
                  </a:schemeClr>
                </a:solidFill>
                <a:cs typeface="Calibri"/>
              </a:rPr>
              <a:t>Facilities – Outdoor testing area of some kind, previously discussed aerospace lawn</a:t>
            </a:r>
          </a:p>
          <a:p>
            <a:pPr lvl="1"/>
            <a:r>
              <a:rPr lang="en-US" sz="1800">
                <a:solidFill>
                  <a:schemeClr val="tx1">
                    <a:lumMod val="95000"/>
                  </a:schemeClr>
                </a:solidFill>
                <a:cs typeface="Calibri"/>
              </a:rPr>
              <a:t>Safety Procedures – N/A</a:t>
            </a:r>
          </a:p>
          <a:p>
            <a:pPr lvl="2"/>
            <a:r>
              <a:rPr lang="en-US" sz="1400">
                <a:solidFill>
                  <a:schemeClr val="tx1">
                    <a:lumMod val="95000"/>
                  </a:schemeClr>
                </a:solidFill>
                <a:cs typeface="Calibri"/>
              </a:rPr>
              <a:t>Using a class 1 (non-dangerous) laser as part of the rangefinder</a:t>
            </a:r>
          </a:p>
        </p:txBody>
      </p:sp>
    </p:spTree>
    <p:extLst>
      <p:ext uri="{BB962C8B-B14F-4D97-AF65-F5344CB8AC3E}">
        <p14:creationId xmlns:p14="http://schemas.microsoft.com/office/powerpoint/2010/main" val="199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7FB6C56-70D9-31A9-2C09-BAA230847C46}"/>
              </a:ext>
            </a:extLst>
          </p:cNvPr>
          <p:cNvGrpSpPr/>
          <p:nvPr/>
        </p:nvGrpSpPr>
        <p:grpSpPr>
          <a:xfrm>
            <a:off x="6290454" y="3164336"/>
            <a:ext cx="77070" cy="318718"/>
            <a:chOff x="1910169" y="4495231"/>
            <a:chExt cx="108000" cy="515951"/>
          </a:xfrm>
        </p:grpSpPr>
        <p:cxnSp>
          <p:nvCxnSpPr>
            <p:cNvPr id="52" name="Straight Connector 51">
              <a:extLst>
                <a:ext uri="{FF2B5EF4-FFF2-40B4-BE49-F238E27FC236}">
                  <a16:creationId xmlns:a16="http://schemas.microsoft.com/office/drawing/2014/main" id="{0FE473BD-B2E6-A92E-27C3-F91ADE0FB5FB}"/>
                </a:ext>
              </a:extLst>
            </p:cNvPr>
            <p:cNvCxnSpPr>
              <a:cxnSpLocks/>
            </p:cNvCxnSpPr>
            <p:nvPr/>
          </p:nvCxnSpPr>
          <p:spPr>
            <a:xfrm flipV="1">
              <a:off x="1955021" y="4597400"/>
              <a:ext cx="0" cy="4137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Connector 52">
              <a:extLst>
                <a:ext uri="{FF2B5EF4-FFF2-40B4-BE49-F238E27FC236}">
                  <a16:creationId xmlns:a16="http://schemas.microsoft.com/office/drawing/2014/main" id="{CF2227FA-4466-052A-DBB9-2D68D66E2BF3}"/>
                </a:ext>
              </a:extLst>
            </p:cNvPr>
            <p:cNvSpPr/>
            <p:nvPr/>
          </p:nvSpPr>
          <p:spPr>
            <a:xfrm>
              <a:off x="1910169" y="4495231"/>
              <a:ext cx="108000" cy="1080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CA41D969-DF28-1CF3-0806-B52306E4C9F5}"/>
              </a:ext>
            </a:extLst>
          </p:cNvPr>
          <p:cNvSpPr/>
          <p:nvPr/>
        </p:nvSpPr>
        <p:spPr>
          <a:xfrm>
            <a:off x="5326929" y="3323695"/>
            <a:ext cx="1132362" cy="723900"/>
          </a:xfrm>
          <a:prstGeom prst="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782ACA-337E-9AEF-3E50-B17934FF2D77}"/>
              </a:ext>
            </a:extLst>
          </p:cNvPr>
          <p:cNvSpPr txBox="1"/>
          <p:nvPr/>
        </p:nvSpPr>
        <p:spPr>
          <a:xfrm>
            <a:off x="5325111" y="3382385"/>
            <a:ext cx="1132362" cy="584775"/>
          </a:xfrm>
          <a:prstGeom prst="rect">
            <a:avLst/>
          </a:prstGeom>
          <a:noFill/>
          <a:ln>
            <a:noFill/>
          </a:ln>
        </p:spPr>
        <p:txBody>
          <a:bodyPr wrap="square" rtlCol="0">
            <a:spAutoFit/>
          </a:bodyPr>
          <a:lstStyle/>
          <a:p>
            <a:pPr algn="ctr"/>
            <a:r>
              <a:rPr lang="en-US" sz="1600">
                <a:solidFill>
                  <a:schemeClr val="bg1"/>
                </a:solidFill>
              </a:rPr>
              <a:t>Receiver Unit</a:t>
            </a:r>
          </a:p>
        </p:txBody>
      </p:sp>
      <p:sp>
        <p:nvSpPr>
          <p:cNvPr id="9" name="TextBox 8">
            <a:extLst>
              <a:ext uri="{FF2B5EF4-FFF2-40B4-BE49-F238E27FC236}">
                <a16:creationId xmlns:a16="http://schemas.microsoft.com/office/drawing/2014/main" id="{693F26BB-4D57-B3EC-4692-B8E573DC7E8F}"/>
              </a:ext>
            </a:extLst>
          </p:cNvPr>
          <p:cNvSpPr txBox="1"/>
          <p:nvPr/>
        </p:nvSpPr>
        <p:spPr>
          <a:xfrm>
            <a:off x="2116731" y="3833841"/>
            <a:ext cx="1132362" cy="584775"/>
          </a:xfrm>
          <a:prstGeom prst="rect">
            <a:avLst/>
          </a:prstGeom>
          <a:solidFill>
            <a:schemeClr val="accent2"/>
          </a:solidFill>
          <a:ln>
            <a:solidFill>
              <a:schemeClr val="bg1"/>
            </a:solidFill>
          </a:ln>
        </p:spPr>
        <p:txBody>
          <a:bodyPr wrap="square" rtlCol="0">
            <a:spAutoFit/>
          </a:bodyPr>
          <a:lstStyle/>
          <a:p>
            <a:pPr algn="ctr"/>
            <a:r>
              <a:rPr lang="en-US" sz="1600"/>
              <a:t>Transmitter Unit 1</a:t>
            </a:r>
          </a:p>
        </p:txBody>
      </p:sp>
      <p:sp>
        <p:nvSpPr>
          <p:cNvPr id="17" name="TextBox 16">
            <a:extLst>
              <a:ext uri="{FF2B5EF4-FFF2-40B4-BE49-F238E27FC236}">
                <a16:creationId xmlns:a16="http://schemas.microsoft.com/office/drawing/2014/main" id="{3AA86A1E-33B4-135D-4A7D-8E74961B8E1A}"/>
              </a:ext>
            </a:extLst>
          </p:cNvPr>
          <p:cNvSpPr txBox="1"/>
          <p:nvPr/>
        </p:nvSpPr>
        <p:spPr>
          <a:xfrm>
            <a:off x="9406290" y="2833676"/>
            <a:ext cx="1132362" cy="584775"/>
          </a:xfrm>
          <a:prstGeom prst="rect">
            <a:avLst/>
          </a:prstGeom>
          <a:solidFill>
            <a:schemeClr val="accent2"/>
          </a:solidFill>
          <a:ln>
            <a:solidFill>
              <a:schemeClr val="bg1"/>
            </a:solidFill>
          </a:ln>
        </p:spPr>
        <p:txBody>
          <a:bodyPr wrap="square" rtlCol="0">
            <a:spAutoFit/>
          </a:bodyPr>
          <a:lstStyle/>
          <a:p>
            <a:pPr algn="ctr"/>
            <a:r>
              <a:rPr lang="en-US" sz="1600"/>
              <a:t>Transmitter Unit 2</a:t>
            </a:r>
          </a:p>
        </p:txBody>
      </p:sp>
      <p:pic>
        <p:nvPicPr>
          <p:cNvPr id="47" name="Graphic 46" descr="Wireless router with solid fill">
            <a:extLst>
              <a:ext uri="{FF2B5EF4-FFF2-40B4-BE49-F238E27FC236}">
                <a16:creationId xmlns:a16="http://schemas.microsoft.com/office/drawing/2014/main" id="{FA7B98AF-A346-5838-1A9F-16A60C84A52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6048"/>
          <a:stretch/>
        </p:blipFill>
        <p:spPr>
          <a:xfrm>
            <a:off x="2225712" y="3249066"/>
            <a:ext cx="914400" cy="584775"/>
          </a:xfrm>
          <a:prstGeom prst="rect">
            <a:avLst/>
          </a:prstGeom>
        </p:spPr>
      </p:pic>
      <p:pic>
        <p:nvPicPr>
          <p:cNvPr id="48" name="Graphic 47" descr="Wireless router with solid fill">
            <a:extLst>
              <a:ext uri="{FF2B5EF4-FFF2-40B4-BE49-F238E27FC236}">
                <a16:creationId xmlns:a16="http://schemas.microsoft.com/office/drawing/2014/main" id="{8CC7CC5F-8FA5-FEEB-D03B-EDF34763218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6048"/>
          <a:stretch/>
        </p:blipFill>
        <p:spPr>
          <a:xfrm>
            <a:off x="9512612" y="2248901"/>
            <a:ext cx="914400" cy="584775"/>
          </a:xfrm>
          <a:prstGeom prst="rect">
            <a:avLst/>
          </a:prstGeom>
        </p:spPr>
      </p:pic>
      <p:sp>
        <p:nvSpPr>
          <p:cNvPr id="56" name="Lightning Bolt 55">
            <a:extLst>
              <a:ext uri="{FF2B5EF4-FFF2-40B4-BE49-F238E27FC236}">
                <a16:creationId xmlns:a16="http://schemas.microsoft.com/office/drawing/2014/main" id="{8B809575-AE5C-F69F-782F-08883B43315F}"/>
              </a:ext>
            </a:extLst>
          </p:cNvPr>
          <p:cNvSpPr/>
          <p:nvPr/>
        </p:nvSpPr>
        <p:spPr>
          <a:xfrm rot="20270707" flipH="1">
            <a:off x="6189585" y="24652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ightning Bolt 57">
            <a:extLst>
              <a:ext uri="{FF2B5EF4-FFF2-40B4-BE49-F238E27FC236}">
                <a16:creationId xmlns:a16="http://schemas.microsoft.com/office/drawing/2014/main" id="{8448B2ED-5C58-1F7E-F7FE-413459EF20B3}"/>
              </a:ext>
            </a:extLst>
          </p:cNvPr>
          <p:cNvSpPr/>
          <p:nvPr/>
        </p:nvSpPr>
        <p:spPr>
          <a:xfrm rot="916082" flipH="1">
            <a:off x="6443585" y="25922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ightning Bolt 58">
            <a:extLst>
              <a:ext uri="{FF2B5EF4-FFF2-40B4-BE49-F238E27FC236}">
                <a16:creationId xmlns:a16="http://schemas.microsoft.com/office/drawing/2014/main" id="{9BB670A2-4A83-80D8-5CC6-311922D1D579}"/>
              </a:ext>
            </a:extLst>
          </p:cNvPr>
          <p:cNvSpPr/>
          <p:nvPr/>
        </p:nvSpPr>
        <p:spPr>
          <a:xfrm rot="3300060" flipH="1">
            <a:off x="6582320" y="2847037"/>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41EAFAA2-2C3B-94EF-A56C-6E580C586CC6}"/>
              </a:ext>
            </a:extLst>
          </p:cNvPr>
          <p:cNvSpPr txBox="1"/>
          <p:nvPr/>
        </p:nvSpPr>
        <p:spPr>
          <a:xfrm>
            <a:off x="2031423" y="5104058"/>
            <a:ext cx="1779943"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④</a:t>
            </a:r>
            <a:r>
              <a:rPr lang="ja-JP" altLang="en-US" sz="1400"/>
              <a:t> </a:t>
            </a:r>
            <a:r>
              <a:rPr lang="en-US" altLang="ja-JP" sz="1400"/>
              <a:t>Receiver r</a:t>
            </a:r>
            <a:r>
              <a:rPr lang="en-US" sz="1400"/>
              <a:t>eceive/process </a:t>
            </a:r>
          </a:p>
          <a:p>
            <a:pPr algn="ctr"/>
            <a:r>
              <a:rPr lang="en-US" sz="1400"/>
              <a:t>position + time signals</a:t>
            </a:r>
          </a:p>
        </p:txBody>
      </p:sp>
      <p:sp>
        <p:nvSpPr>
          <p:cNvPr id="63" name="TextBox 62">
            <a:extLst>
              <a:ext uri="{FF2B5EF4-FFF2-40B4-BE49-F238E27FC236}">
                <a16:creationId xmlns:a16="http://schemas.microsoft.com/office/drawing/2014/main" id="{0FE09B2C-F53A-0A5B-FA52-A73A52FC5013}"/>
              </a:ext>
            </a:extLst>
          </p:cNvPr>
          <p:cNvSpPr txBox="1"/>
          <p:nvPr/>
        </p:nvSpPr>
        <p:spPr>
          <a:xfrm>
            <a:off x="7005663" y="3978831"/>
            <a:ext cx="1953634"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⑤</a:t>
            </a:r>
            <a:r>
              <a:rPr lang="ja-JP" altLang="en-US" sz="1400"/>
              <a:t> </a:t>
            </a:r>
            <a:r>
              <a:rPr lang="en-US" altLang="ja-JP" sz="1400"/>
              <a:t>Signal data is saved to SD card, and used to c</a:t>
            </a:r>
            <a:r>
              <a:rPr lang="en-US" sz="1400"/>
              <a:t>alculate receiver’s position and time </a:t>
            </a:r>
          </a:p>
        </p:txBody>
      </p:sp>
      <p:pic>
        <p:nvPicPr>
          <p:cNvPr id="19" name="Picture 2" descr="Laptop Clipart Vector Art, Icons, and Graphics for Free Download">
            <a:extLst>
              <a:ext uri="{FF2B5EF4-FFF2-40B4-BE49-F238E27FC236}">
                <a16:creationId xmlns:a16="http://schemas.microsoft.com/office/drawing/2014/main" id="{C6A7C68E-4E2B-AA38-3678-ABF4DF2F23F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09433" y="4891785"/>
            <a:ext cx="1526401" cy="15264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7D4150C-89BC-FCDA-03CF-20785A34F0C2}"/>
              </a:ext>
            </a:extLst>
          </p:cNvPr>
          <p:cNvSpPr txBox="1"/>
          <p:nvPr/>
        </p:nvSpPr>
        <p:spPr>
          <a:xfrm>
            <a:off x="810877" y="2205995"/>
            <a:ext cx="1641398"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400"/>
              <a:t>③ </a:t>
            </a:r>
            <a:r>
              <a:rPr lang="en-US" sz="1400"/>
              <a:t>Transmitters transmit </a:t>
            </a:r>
          </a:p>
          <a:p>
            <a:pPr algn="ctr"/>
            <a:r>
              <a:rPr lang="en-US" sz="1400"/>
              <a:t>position + time signal</a:t>
            </a:r>
          </a:p>
        </p:txBody>
      </p:sp>
      <p:sp>
        <p:nvSpPr>
          <p:cNvPr id="27" name="TextBox 26">
            <a:extLst>
              <a:ext uri="{FF2B5EF4-FFF2-40B4-BE49-F238E27FC236}">
                <a16:creationId xmlns:a16="http://schemas.microsoft.com/office/drawing/2014/main" id="{BCC12885-FCD8-311A-8148-FCC75883500F}"/>
              </a:ext>
            </a:extLst>
          </p:cNvPr>
          <p:cNvSpPr txBox="1"/>
          <p:nvPr/>
        </p:nvSpPr>
        <p:spPr>
          <a:xfrm>
            <a:off x="7764892" y="1236982"/>
            <a:ext cx="2272664"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40" tIns="45720" rIns="91440" bIns="45720" rtlCol="0" anchor="t">
            <a:spAutoFit/>
          </a:bodyPr>
          <a:lstStyle/>
          <a:p>
            <a:pPr algn="ctr"/>
            <a:r>
              <a:rPr lang="en-US" sz="1400"/>
              <a:t>①  Place transmitters and receiver in testing configuration using laser range finder</a:t>
            </a:r>
          </a:p>
        </p:txBody>
      </p:sp>
      <p:sp>
        <p:nvSpPr>
          <p:cNvPr id="28" name="TextBox 27">
            <a:extLst>
              <a:ext uri="{FF2B5EF4-FFF2-40B4-BE49-F238E27FC236}">
                <a16:creationId xmlns:a16="http://schemas.microsoft.com/office/drawing/2014/main" id="{E1FB2B8F-B38B-374F-FEE8-6697A856D3C9}"/>
              </a:ext>
            </a:extLst>
          </p:cNvPr>
          <p:cNvSpPr txBox="1"/>
          <p:nvPr/>
        </p:nvSpPr>
        <p:spPr>
          <a:xfrm>
            <a:off x="3694084" y="1773691"/>
            <a:ext cx="1641398"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② Obtain “true” positions and times of transmitters and receiver from GPS</a:t>
            </a:r>
          </a:p>
        </p:txBody>
      </p:sp>
      <p:sp>
        <p:nvSpPr>
          <p:cNvPr id="31" name="TextBox 30">
            <a:extLst>
              <a:ext uri="{FF2B5EF4-FFF2-40B4-BE49-F238E27FC236}">
                <a16:creationId xmlns:a16="http://schemas.microsoft.com/office/drawing/2014/main" id="{66CA3E39-66B8-A985-23F0-28A70FB99B96}"/>
              </a:ext>
            </a:extLst>
          </p:cNvPr>
          <p:cNvSpPr txBox="1"/>
          <p:nvPr/>
        </p:nvSpPr>
        <p:spPr>
          <a:xfrm>
            <a:off x="9628085" y="4360698"/>
            <a:ext cx="1641398" cy="73866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⑥</a:t>
            </a:r>
            <a:r>
              <a:rPr lang="ja-JP" altLang="en-US" sz="1400"/>
              <a:t> </a:t>
            </a:r>
            <a:r>
              <a:rPr lang="en-US" sz="1400"/>
              <a:t>Compare calculated and true positions and time</a:t>
            </a:r>
          </a:p>
        </p:txBody>
      </p:sp>
      <p:sp>
        <p:nvSpPr>
          <p:cNvPr id="10" name="TextBox 9">
            <a:extLst>
              <a:ext uri="{FF2B5EF4-FFF2-40B4-BE49-F238E27FC236}">
                <a16:creationId xmlns:a16="http://schemas.microsoft.com/office/drawing/2014/main" id="{38AC82F2-0B12-950F-C9BF-773FE89C7D8C}"/>
              </a:ext>
            </a:extLst>
          </p:cNvPr>
          <p:cNvSpPr txBox="1"/>
          <p:nvPr/>
        </p:nvSpPr>
        <p:spPr>
          <a:xfrm>
            <a:off x="0" y="-1091"/>
            <a:ext cx="3270738" cy="461665"/>
          </a:xfrm>
          <a:prstGeom prst="rect">
            <a:avLst/>
          </a:prstGeom>
          <a:noFill/>
        </p:spPr>
        <p:txBody>
          <a:bodyPr wrap="square" rtlCol="0">
            <a:spAutoFit/>
          </a:bodyPr>
          <a:lstStyle/>
          <a:p>
            <a:r>
              <a:rPr lang="en-US" sz="2400" b="1">
                <a:solidFill>
                  <a:schemeClr val="bg1"/>
                </a:solidFill>
              </a:rPr>
              <a:t>Sys Test 1 (1D) CONOPS</a:t>
            </a:r>
          </a:p>
        </p:txBody>
      </p:sp>
      <p:sp>
        <p:nvSpPr>
          <p:cNvPr id="32" name="TextBox 31">
            <a:extLst>
              <a:ext uri="{FF2B5EF4-FFF2-40B4-BE49-F238E27FC236}">
                <a16:creationId xmlns:a16="http://schemas.microsoft.com/office/drawing/2014/main" id="{889BFD86-C307-CD56-247B-EDCD4A8063C0}"/>
              </a:ext>
            </a:extLst>
          </p:cNvPr>
          <p:cNvSpPr txBox="1"/>
          <p:nvPr/>
        </p:nvSpPr>
        <p:spPr>
          <a:xfrm>
            <a:off x="9464107" y="5564555"/>
            <a:ext cx="1969354"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⑦</a:t>
            </a:r>
            <a:r>
              <a:rPr lang="ja-JP" altLang="en-US" sz="1400"/>
              <a:t> </a:t>
            </a:r>
            <a:r>
              <a:rPr lang="en-US" altLang="ja-JP" sz="1400"/>
              <a:t>Repeat with varying distance between transmitters and receiver</a:t>
            </a:r>
            <a:endParaRPr lang="en-US" sz="1400"/>
          </a:p>
        </p:txBody>
      </p:sp>
      <p:cxnSp>
        <p:nvCxnSpPr>
          <p:cNvPr id="29" name="Straight Arrow Connector 28">
            <a:extLst>
              <a:ext uri="{FF2B5EF4-FFF2-40B4-BE49-F238E27FC236}">
                <a16:creationId xmlns:a16="http://schemas.microsoft.com/office/drawing/2014/main" id="{40BC863D-322C-B3F7-390F-6541CDDA0DE1}"/>
              </a:ext>
            </a:extLst>
          </p:cNvPr>
          <p:cNvCxnSpPr>
            <a:cxnSpLocks/>
            <a:stCxn id="9" idx="0"/>
          </p:cNvCxnSpPr>
          <p:nvPr/>
        </p:nvCxnSpPr>
        <p:spPr>
          <a:xfrm flipV="1">
            <a:off x="2682912" y="2830445"/>
            <a:ext cx="7276013" cy="10033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4965E32-4FAA-9469-5F15-AB353E2ED7E7}"/>
              </a:ext>
            </a:extLst>
          </p:cNvPr>
          <p:cNvCxnSpPr>
            <a:cxnSpLocks/>
          </p:cNvCxnSpPr>
          <p:nvPr/>
        </p:nvCxnSpPr>
        <p:spPr>
          <a:xfrm rot="10800000" flipH="1">
            <a:off x="2655586" y="3323695"/>
            <a:ext cx="3628800" cy="50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Sandisk Ultra Plus 32gb Microsd Memory Card : Target">
            <a:extLst>
              <a:ext uri="{FF2B5EF4-FFF2-40B4-BE49-F238E27FC236}">
                <a16:creationId xmlns:a16="http://schemas.microsoft.com/office/drawing/2014/main" id="{FBBFF0A1-78EF-E34E-53D1-258C2ECF202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78" b="89778" l="2667" r="96000">
                        <a14:foregroundMark x1="20444" y1="51111" x2="24444" y2="51556"/>
                        <a14:foregroundMark x1="20889" y1="54222" x2="23111" y2="54667"/>
                        <a14:foregroundMark x1="8000" y1="18667" x2="9256" y2="76465"/>
                        <a14:foregroundMark x1="3256" y1="72518" x2="4000" y2="18222"/>
                        <a14:foregroundMark x1="87556" y1="16444" x2="94222" y2="32000"/>
                        <a14:foregroundMark x1="94222" y1="32000" x2="96000" y2="68000"/>
                        <a14:foregroundMark x1="96000" y1="68000" x2="88000" y2="64889"/>
                        <a14:foregroundMark x1="78222" y1="67556" x2="58667" y2="66222"/>
                        <a14:foregroundMark x1="58667" y1="66222" x2="77333" y2="66667"/>
                        <a14:foregroundMark x1="79111" y1="67556" x2="64444" y2="62222"/>
                        <a14:foregroundMark x1="80000" y1="66667" x2="80000" y2="66667"/>
                        <a14:foregroundMark x1="79556" y1="65778" x2="78667" y2="66222"/>
                        <a14:foregroundMark x1="78222" y1="57333" x2="59556" y2="49778"/>
                        <a14:foregroundMark x1="59556" y1="49778" x2="76889" y2="55111"/>
                        <a14:foregroundMark x1="76889" y1="55111" x2="58667" y2="53778"/>
                        <a14:foregroundMark x1="58667" y1="53778" x2="76889" y2="56444"/>
                        <a14:foregroundMark x1="76889" y1="56444" x2="79556" y2="52444"/>
                        <a14:foregroundMark x1="76889" y1="58667" x2="76889" y2="58222"/>
                        <a14:foregroundMark x1="68889" y1="58222" x2="71556" y2="60444"/>
                        <a14:foregroundMark x1="32000" y1="52889" x2="14667" y2="67111"/>
                        <a14:foregroundMark x1="14667" y1="67111" x2="43111" y2="55111"/>
                        <a14:foregroundMark x1="45778" y1="56889" x2="45778" y2="56889"/>
                        <a14:foregroundMark x1="45778" y1="55556" x2="45778" y2="55556"/>
                        <a14:foregroundMark x1="26222" y1="68000" x2="26222" y2="68000"/>
                        <a14:foregroundMark x1="27556" y1="68444" x2="23556" y2="70667"/>
                        <a14:backgroundMark x1="2667" y1="86222" x2="889" y2="72889"/>
                        <a14:backgroundMark x1="0" y1="73778" x2="4889" y2="85778"/>
                      </a14:backgroundRemoval>
                    </a14:imgEffect>
                  </a14:imgLayer>
                </a14:imgProps>
              </a:ext>
              <a:ext uri="{28A0092B-C50C-407E-A947-70E740481C1C}">
                <a14:useLocalDpi xmlns:a14="http://schemas.microsoft.com/office/drawing/2010/main" val="0"/>
              </a:ext>
            </a:extLst>
          </a:blip>
          <a:srcRect/>
          <a:stretch>
            <a:fillRect/>
          </a:stretch>
        </p:blipFill>
        <p:spPr bwMode="auto">
          <a:xfrm>
            <a:off x="5858080" y="4312253"/>
            <a:ext cx="835554" cy="835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ikon 6X 21mm Laser 30 Laser Rangefinder, Black, 16753">
            <a:extLst>
              <a:ext uri="{FF2B5EF4-FFF2-40B4-BE49-F238E27FC236}">
                <a16:creationId xmlns:a16="http://schemas.microsoft.com/office/drawing/2014/main" id="{BEA11631-C43D-69AD-C1BF-59251073141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0" b="97500" l="2988" r="97866">
                        <a14:foregroundMark x1="29349" y1="45800" x2="32871" y2="39100"/>
                        <a14:foregroundMark x1="32871" y1="39100" x2="17930" y2="32800"/>
                        <a14:foregroundMark x1="17930" y1="32800" x2="8538" y2="34800"/>
                        <a14:foregroundMark x1="8538" y1="34800" x2="8004" y2="51400"/>
                        <a14:foregroundMark x1="8004" y1="51400" x2="12807" y2="58800"/>
                        <a14:foregroundMark x1="12807" y1="58800" x2="24333" y2="62100"/>
                        <a14:foregroundMark x1="39168" y1="16900" x2="61366" y2="33300"/>
                        <a14:foregroundMark x1="61366" y1="33300" x2="73853" y2="13500"/>
                        <a14:foregroundMark x1="83244" y1="24600" x2="75667" y2="2400"/>
                        <a14:foregroundMark x1="75667" y1="2400" x2="64354" y2="4400"/>
                        <a14:foregroundMark x1="89434" y1="11000" x2="94130" y2="17200"/>
                        <a14:foregroundMark x1="94130" y1="17200" x2="95304" y2="27500"/>
                        <a14:foregroundMark x1="95304" y1="27500" x2="92102" y2="47900"/>
                        <a14:foregroundMark x1="97225" y1="17700" x2="97866" y2="25400"/>
                        <a14:foregroundMark x1="2668" y1="31900" x2="2028" y2="39500"/>
                        <a14:foregroundMark x1="2028" y1="39500" x2="5656" y2="48800"/>
                        <a14:foregroundMark x1="5656" y1="48800" x2="1814" y2="73000"/>
                        <a14:foregroundMark x1="1814" y1="73000" x2="4055" y2="82300"/>
                        <a14:foregroundMark x1="4055" y1="82300" x2="17609" y2="93300"/>
                        <a14:foregroundMark x1="17609" y1="93300" x2="17609" y2="93300"/>
                        <a14:foregroundMark x1="32764" y1="95800" x2="25614" y2="98700"/>
                        <a14:foregroundMark x1="25614" y1="98700" x2="18250" y2="97500"/>
                        <a14:foregroundMark x1="18250" y1="97500" x2="16329" y2="96500"/>
                        <a14:foregroundMark x1="2988" y1="34000" x2="3415" y2="42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16731" y="3482939"/>
            <a:ext cx="929338" cy="991783"/>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a:extLst>
              <a:ext uri="{FF2B5EF4-FFF2-40B4-BE49-F238E27FC236}">
                <a16:creationId xmlns:a16="http://schemas.microsoft.com/office/drawing/2014/main" id="{CCA1C86D-BC1B-3F08-269C-1FE584F4E78D}"/>
              </a:ext>
            </a:extLst>
          </p:cNvPr>
          <p:cNvSpPr/>
          <p:nvPr/>
        </p:nvSpPr>
        <p:spPr>
          <a:xfrm>
            <a:off x="5473700" y="4185111"/>
            <a:ext cx="275399" cy="787109"/>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59FED0B2-D5DC-C564-5992-318CF2B93D55}"/>
              </a:ext>
            </a:extLst>
          </p:cNvPr>
          <p:cNvSpPr txBox="1"/>
          <p:nvPr/>
        </p:nvSpPr>
        <p:spPr>
          <a:xfrm>
            <a:off x="1753683" y="4460476"/>
            <a:ext cx="2057683" cy="307777"/>
          </a:xfrm>
          <a:prstGeom prst="rect">
            <a:avLst/>
          </a:prstGeom>
          <a:noFill/>
        </p:spPr>
        <p:txBody>
          <a:bodyPr wrap="square" rtlCol="0">
            <a:spAutoFit/>
          </a:bodyPr>
          <a:lstStyle/>
          <a:p>
            <a:pPr algn="ctr"/>
            <a:r>
              <a:rPr lang="en-US" sz="1400"/>
              <a:t>Local Coordinate Origin</a:t>
            </a:r>
          </a:p>
        </p:txBody>
      </p:sp>
    </p:spTree>
    <p:extLst>
      <p:ext uri="{BB962C8B-B14F-4D97-AF65-F5344CB8AC3E}">
        <p14:creationId xmlns:p14="http://schemas.microsoft.com/office/powerpoint/2010/main" val="11941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
                                        </p:tgtEl>
                                        <p:attrNameLst>
                                          <p:attrName>style.visibility</p:attrName>
                                        </p:attrNameLst>
                                      </p:cBhvr>
                                      <p:to>
                                        <p:strVal val="hidden"/>
                                      </p:to>
                                    </p:set>
                                  </p:childTnLst>
                                </p:cTn>
                              </p:par>
                              <p:par>
                                <p:cTn id="32" presetID="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2000" tmFilter="0, 0; .2, .5; .8, .5; 1, 0"/>
                                        <p:tgtEl>
                                          <p:spTgt spid="47"/>
                                        </p:tgtEl>
                                      </p:cBhvr>
                                    </p:animEffect>
                                    <p:animScale>
                                      <p:cBhvr>
                                        <p:cTn id="46" dur="1000" autoRev="1" fill="hold"/>
                                        <p:tgtEl>
                                          <p:spTgt spid="47"/>
                                        </p:tgtEl>
                                      </p:cBhvr>
                                      <p:by x="105000" y="105000"/>
                                    </p:animScale>
                                  </p:childTnLst>
                                </p:cTn>
                              </p:par>
                              <p:par>
                                <p:cTn id="47" presetID="26" presetClass="emph" presetSubtype="0" fill="hold" nodeType="withEffect">
                                  <p:stCondLst>
                                    <p:cond delay="0"/>
                                  </p:stCondLst>
                                  <p:childTnLst>
                                    <p:animEffect transition="out" filter="fade">
                                      <p:cBhvr>
                                        <p:cTn id="48" dur="2000" tmFilter="0, 0; .2, .5; .8, .5; 1, 0"/>
                                        <p:tgtEl>
                                          <p:spTgt spid="48"/>
                                        </p:tgtEl>
                                      </p:cBhvr>
                                    </p:animEffect>
                                    <p:animScale>
                                      <p:cBhvr>
                                        <p:cTn id="49" dur="1000" autoRev="1" fill="hold"/>
                                        <p:tgtEl>
                                          <p:spTgt spid="48"/>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wipe(up)">
                                      <p:cBhvr>
                                        <p:cTn id="60" dur="500"/>
                                        <p:tgtEl>
                                          <p:spTgt spid="56"/>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up)">
                                      <p:cBhvr>
                                        <p:cTn id="63" dur="500"/>
                                        <p:tgtEl>
                                          <p:spTgt spid="5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up)">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ppt_x"/>
                                          </p:val>
                                        </p:tav>
                                        <p:tav tm="100000">
                                          <p:val>
                                            <p:strVal val="#ppt_x"/>
                                          </p:val>
                                        </p:tav>
                                      </p:tavLst>
                                    </p:anim>
                                    <p:anim calcmode="lin" valueType="num">
                                      <p:cBhvr additive="base">
                                        <p:cTn id="7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up)">
                                      <p:cBhvr>
                                        <p:cTn id="77" dur="500"/>
                                        <p:tgtEl>
                                          <p:spTgt spid="15"/>
                                        </p:tgtEl>
                                      </p:cBhvr>
                                    </p:animEffect>
                                  </p:childTnLst>
                                </p:cTn>
                              </p:par>
                              <p:par>
                                <p:cTn id="78" presetID="22" presetClass="entr" presetSubtype="1" fill="hold" nodeType="withEffect">
                                  <p:stCondLst>
                                    <p:cond delay="0"/>
                                  </p:stCondLst>
                                  <p:childTnLst>
                                    <p:set>
                                      <p:cBhvr>
                                        <p:cTn id="79" dur="1" fill="hold">
                                          <p:stCondLst>
                                            <p:cond delay="0"/>
                                          </p:stCondLst>
                                        </p:cTn>
                                        <p:tgtEl>
                                          <p:spTgt spid="1034"/>
                                        </p:tgtEl>
                                        <p:attrNameLst>
                                          <p:attrName>style.visibility</p:attrName>
                                        </p:attrNameLst>
                                      </p:cBhvr>
                                      <p:to>
                                        <p:strVal val="visible"/>
                                      </p:to>
                                    </p:set>
                                    <p:animEffect transition="in" filter="wipe(up)">
                                      <p:cBhvr>
                                        <p:cTn id="80" dur="500"/>
                                        <p:tgtEl>
                                          <p:spTgt spid="1034"/>
                                        </p:tgtEl>
                                      </p:cBhvr>
                                    </p:animEffect>
                                  </p:childTnLst>
                                </p:cTn>
                              </p:par>
                              <p:par>
                                <p:cTn id="81" presetID="22" presetClass="entr" presetSubtype="1"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up)">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fill="hold"/>
                                        <p:tgtEl>
                                          <p:spTgt spid="32"/>
                                        </p:tgtEl>
                                        <p:attrNameLst>
                                          <p:attrName>ppt_x</p:attrName>
                                        </p:attrNameLst>
                                      </p:cBhvr>
                                      <p:tavLst>
                                        <p:tav tm="0">
                                          <p:val>
                                            <p:strVal val="#ppt_x"/>
                                          </p:val>
                                        </p:tav>
                                        <p:tav tm="100000">
                                          <p:val>
                                            <p:strVal val="#ppt_x"/>
                                          </p:val>
                                        </p:tav>
                                      </p:tavLst>
                                    </p:anim>
                                    <p:anim calcmode="lin" valueType="num">
                                      <p:cBhvr additive="base">
                                        <p:cTn id="9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59" grpId="0" animBg="1"/>
      <p:bldP spid="61" grpId="0" animBg="1"/>
      <p:bldP spid="63" grpId="0" animBg="1"/>
      <p:bldP spid="25" grpId="0" animBg="1"/>
      <p:bldP spid="27" grpId="0" animBg="1"/>
      <p:bldP spid="28" grpId="0" animBg="1"/>
      <p:bldP spid="31" grpId="0" animBg="1"/>
      <p:bldP spid="32" grpId="0" animBg="1"/>
      <p:bldP spid="15" grpId="0" animBg="1"/>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147D461-B2FB-7502-5DB7-411BE58193F2}"/>
              </a:ext>
            </a:extLst>
          </p:cNvPr>
          <p:cNvGrpSpPr/>
          <p:nvPr/>
        </p:nvGrpSpPr>
        <p:grpSpPr>
          <a:xfrm>
            <a:off x="2593066" y="2615571"/>
            <a:ext cx="1132362" cy="1169550"/>
            <a:chOff x="2116731" y="3249066"/>
            <a:chExt cx="1132362" cy="1169550"/>
          </a:xfrm>
        </p:grpSpPr>
        <p:sp>
          <p:nvSpPr>
            <p:cNvPr id="9" name="TextBox 8">
              <a:extLst>
                <a:ext uri="{FF2B5EF4-FFF2-40B4-BE49-F238E27FC236}">
                  <a16:creationId xmlns:a16="http://schemas.microsoft.com/office/drawing/2014/main" id="{693F26BB-4D57-B3EC-4692-B8E573DC7E8F}"/>
                </a:ext>
              </a:extLst>
            </p:cNvPr>
            <p:cNvSpPr txBox="1"/>
            <p:nvPr/>
          </p:nvSpPr>
          <p:spPr>
            <a:xfrm>
              <a:off x="2116731" y="3833841"/>
              <a:ext cx="1132362" cy="584775"/>
            </a:xfrm>
            <a:prstGeom prst="rect">
              <a:avLst/>
            </a:prstGeom>
            <a:solidFill>
              <a:schemeClr val="accent2"/>
            </a:solidFill>
            <a:ln>
              <a:solidFill>
                <a:schemeClr val="bg1"/>
              </a:solidFill>
            </a:ln>
          </p:spPr>
          <p:txBody>
            <a:bodyPr wrap="square" rtlCol="0">
              <a:spAutoFit/>
            </a:bodyPr>
            <a:lstStyle/>
            <a:p>
              <a:pPr algn="ctr"/>
              <a:r>
                <a:rPr lang="en-US" sz="1600"/>
                <a:t>Transmitter Unit 1</a:t>
              </a:r>
            </a:p>
          </p:txBody>
        </p:sp>
        <p:pic>
          <p:nvPicPr>
            <p:cNvPr id="47" name="Graphic 46" descr="Wireless router with solid fill">
              <a:extLst>
                <a:ext uri="{FF2B5EF4-FFF2-40B4-BE49-F238E27FC236}">
                  <a16:creationId xmlns:a16="http://schemas.microsoft.com/office/drawing/2014/main" id="{FA7B98AF-A346-5838-1A9F-16A60C84A52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2225712" y="3249066"/>
              <a:ext cx="914400" cy="584775"/>
            </a:xfrm>
            <a:prstGeom prst="rect">
              <a:avLst/>
            </a:prstGeom>
          </p:spPr>
        </p:pic>
      </p:grpSp>
      <p:grpSp>
        <p:nvGrpSpPr>
          <p:cNvPr id="11" name="Group 10">
            <a:extLst>
              <a:ext uri="{FF2B5EF4-FFF2-40B4-BE49-F238E27FC236}">
                <a16:creationId xmlns:a16="http://schemas.microsoft.com/office/drawing/2014/main" id="{3E291FE6-6AA1-FC15-DFCF-9B1548ABA543}"/>
              </a:ext>
            </a:extLst>
          </p:cNvPr>
          <p:cNvGrpSpPr/>
          <p:nvPr/>
        </p:nvGrpSpPr>
        <p:grpSpPr>
          <a:xfrm>
            <a:off x="9661054" y="2610399"/>
            <a:ext cx="1132362" cy="1169550"/>
            <a:chOff x="9406290" y="2248901"/>
            <a:chExt cx="1132362" cy="1169550"/>
          </a:xfrm>
        </p:grpSpPr>
        <p:sp>
          <p:nvSpPr>
            <p:cNvPr id="17" name="TextBox 16">
              <a:extLst>
                <a:ext uri="{FF2B5EF4-FFF2-40B4-BE49-F238E27FC236}">
                  <a16:creationId xmlns:a16="http://schemas.microsoft.com/office/drawing/2014/main" id="{3AA86A1E-33B4-135D-4A7D-8E74961B8E1A}"/>
                </a:ext>
              </a:extLst>
            </p:cNvPr>
            <p:cNvSpPr txBox="1"/>
            <p:nvPr/>
          </p:nvSpPr>
          <p:spPr>
            <a:xfrm>
              <a:off x="9406290" y="2833676"/>
              <a:ext cx="1132362" cy="584775"/>
            </a:xfrm>
            <a:prstGeom prst="rect">
              <a:avLst/>
            </a:prstGeom>
            <a:solidFill>
              <a:schemeClr val="accent2"/>
            </a:solidFill>
            <a:ln>
              <a:solidFill>
                <a:schemeClr val="bg1"/>
              </a:solidFill>
            </a:ln>
          </p:spPr>
          <p:txBody>
            <a:bodyPr wrap="square" rtlCol="0">
              <a:spAutoFit/>
            </a:bodyPr>
            <a:lstStyle/>
            <a:p>
              <a:pPr algn="ctr"/>
              <a:r>
                <a:rPr lang="en-US" sz="1600"/>
                <a:t>Transmitter Unit 2</a:t>
              </a:r>
            </a:p>
          </p:txBody>
        </p:sp>
        <p:pic>
          <p:nvPicPr>
            <p:cNvPr id="48" name="Graphic 47" descr="Wireless router with solid fill">
              <a:extLst>
                <a:ext uri="{FF2B5EF4-FFF2-40B4-BE49-F238E27FC236}">
                  <a16:creationId xmlns:a16="http://schemas.microsoft.com/office/drawing/2014/main" id="{8CC7CC5F-8FA5-FEEB-D03B-EDF34763218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9512612" y="2248901"/>
              <a:ext cx="914400" cy="584775"/>
            </a:xfrm>
            <a:prstGeom prst="rect">
              <a:avLst/>
            </a:prstGeom>
          </p:spPr>
        </p:pic>
      </p:grpSp>
      <p:sp>
        <p:nvSpPr>
          <p:cNvPr id="10" name="TextBox 9">
            <a:extLst>
              <a:ext uri="{FF2B5EF4-FFF2-40B4-BE49-F238E27FC236}">
                <a16:creationId xmlns:a16="http://schemas.microsoft.com/office/drawing/2014/main" id="{38AC82F2-0B12-950F-C9BF-773FE89C7D8C}"/>
              </a:ext>
            </a:extLst>
          </p:cNvPr>
          <p:cNvSpPr txBox="1"/>
          <p:nvPr/>
        </p:nvSpPr>
        <p:spPr>
          <a:xfrm>
            <a:off x="0" y="-1091"/>
            <a:ext cx="3270738" cy="461665"/>
          </a:xfrm>
          <a:prstGeom prst="rect">
            <a:avLst/>
          </a:prstGeom>
          <a:noFill/>
        </p:spPr>
        <p:txBody>
          <a:bodyPr wrap="square" rtlCol="0">
            <a:spAutoFit/>
          </a:bodyPr>
          <a:lstStyle/>
          <a:p>
            <a:r>
              <a:rPr lang="en-US" sz="2400" b="1">
                <a:solidFill>
                  <a:schemeClr val="bg1"/>
                </a:solidFill>
              </a:rPr>
              <a:t>Sys Test 1 (1D) CONOPS</a:t>
            </a:r>
          </a:p>
        </p:txBody>
      </p:sp>
      <p:sp>
        <p:nvSpPr>
          <p:cNvPr id="3" name="TextBox 2">
            <a:extLst>
              <a:ext uri="{FF2B5EF4-FFF2-40B4-BE49-F238E27FC236}">
                <a16:creationId xmlns:a16="http://schemas.microsoft.com/office/drawing/2014/main" id="{1A378E4D-E22A-1CBD-7F17-979DBDE6F914}"/>
              </a:ext>
            </a:extLst>
          </p:cNvPr>
          <p:cNvSpPr txBox="1"/>
          <p:nvPr/>
        </p:nvSpPr>
        <p:spPr>
          <a:xfrm>
            <a:off x="4176072" y="3161745"/>
            <a:ext cx="1132362" cy="461665"/>
          </a:xfrm>
          <a:prstGeom prst="rect">
            <a:avLst/>
          </a:prstGeom>
          <a:noFill/>
        </p:spPr>
        <p:txBody>
          <a:bodyPr wrap="square" rtlCol="0">
            <a:spAutoFit/>
          </a:bodyPr>
          <a:lstStyle/>
          <a:p>
            <a:r>
              <a:rPr lang="en-US" sz="2400" b="1"/>
              <a:t>100 m</a:t>
            </a:r>
          </a:p>
        </p:txBody>
      </p:sp>
      <p:sp>
        <p:nvSpPr>
          <p:cNvPr id="5" name="TextBox 4">
            <a:extLst>
              <a:ext uri="{FF2B5EF4-FFF2-40B4-BE49-F238E27FC236}">
                <a16:creationId xmlns:a16="http://schemas.microsoft.com/office/drawing/2014/main" id="{E2BE681F-0866-8566-3A3D-F14C48F13AD9}"/>
              </a:ext>
            </a:extLst>
          </p:cNvPr>
          <p:cNvSpPr txBox="1"/>
          <p:nvPr/>
        </p:nvSpPr>
        <p:spPr>
          <a:xfrm>
            <a:off x="7916080" y="3142834"/>
            <a:ext cx="1132362" cy="461665"/>
          </a:xfrm>
          <a:prstGeom prst="rect">
            <a:avLst/>
          </a:prstGeom>
          <a:noFill/>
        </p:spPr>
        <p:txBody>
          <a:bodyPr wrap="square" rtlCol="0">
            <a:spAutoFit/>
          </a:bodyPr>
          <a:lstStyle/>
          <a:p>
            <a:r>
              <a:rPr lang="en-US" sz="2400" b="1"/>
              <a:t>100 m</a:t>
            </a:r>
          </a:p>
        </p:txBody>
      </p:sp>
      <p:sp>
        <p:nvSpPr>
          <p:cNvPr id="14" name="TextBox 13">
            <a:extLst>
              <a:ext uri="{FF2B5EF4-FFF2-40B4-BE49-F238E27FC236}">
                <a16:creationId xmlns:a16="http://schemas.microsoft.com/office/drawing/2014/main" id="{826792B1-E7DF-0FC8-11C0-17907E88F92F}"/>
              </a:ext>
            </a:extLst>
          </p:cNvPr>
          <p:cNvSpPr txBox="1"/>
          <p:nvPr/>
        </p:nvSpPr>
        <p:spPr>
          <a:xfrm>
            <a:off x="1236530" y="1294794"/>
            <a:ext cx="1944602"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⑦</a:t>
            </a:r>
            <a:r>
              <a:rPr lang="ja-JP" altLang="en-US" sz="1400"/>
              <a:t> </a:t>
            </a:r>
            <a:r>
              <a:rPr lang="en-US" altLang="ja-JP" sz="1400"/>
              <a:t>Repeat with varying distance between transmitters and receiver</a:t>
            </a:r>
            <a:endParaRPr lang="en-US" sz="1400"/>
          </a:p>
        </p:txBody>
      </p:sp>
      <p:cxnSp>
        <p:nvCxnSpPr>
          <p:cNvPr id="39" name="Straight Arrow Connector 38">
            <a:extLst>
              <a:ext uri="{FF2B5EF4-FFF2-40B4-BE49-F238E27FC236}">
                <a16:creationId xmlns:a16="http://schemas.microsoft.com/office/drawing/2014/main" id="{00931943-7D89-14EE-5E32-C8345C1B571B}"/>
              </a:ext>
            </a:extLst>
          </p:cNvPr>
          <p:cNvCxnSpPr/>
          <p:nvPr/>
        </p:nvCxnSpPr>
        <p:spPr>
          <a:xfrm>
            <a:off x="3063521" y="3195174"/>
            <a:ext cx="7200000" cy="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ECAEB9E-592D-D1EC-E41F-42B9052CF4B1}"/>
              </a:ext>
            </a:extLst>
          </p:cNvPr>
          <p:cNvGrpSpPr/>
          <p:nvPr/>
        </p:nvGrpSpPr>
        <p:grpSpPr>
          <a:xfrm>
            <a:off x="5742472" y="2350988"/>
            <a:ext cx="1739570" cy="1582356"/>
            <a:chOff x="5325111" y="2465239"/>
            <a:chExt cx="1739570" cy="1582356"/>
          </a:xfrm>
        </p:grpSpPr>
        <p:grpSp>
          <p:nvGrpSpPr>
            <p:cNvPr id="55" name="Group 54">
              <a:extLst>
                <a:ext uri="{FF2B5EF4-FFF2-40B4-BE49-F238E27FC236}">
                  <a16:creationId xmlns:a16="http://schemas.microsoft.com/office/drawing/2014/main" id="{F7FB6C56-70D9-31A9-2C09-BAA230847C46}"/>
                </a:ext>
              </a:extLst>
            </p:cNvPr>
            <p:cNvGrpSpPr/>
            <p:nvPr/>
          </p:nvGrpSpPr>
          <p:grpSpPr>
            <a:xfrm>
              <a:off x="6299008" y="3130003"/>
              <a:ext cx="108000" cy="318718"/>
              <a:chOff x="1910169" y="4495231"/>
              <a:chExt cx="108000" cy="515951"/>
            </a:xfrm>
          </p:grpSpPr>
          <p:cxnSp>
            <p:nvCxnSpPr>
              <p:cNvPr id="52" name="Straight Connector 51">
                <a:extLst>
                  <a:ext uri="{FF2B5EF4-FFF2-40B4-BE49-F238E27FC236}">
                    <a16:creationId xmlns:a16="http://schemas.microsoft.com/office/drawing/2014/main" id="{0FE473BD-B2E6-A92E-27C3-F91ADE0FB5FB}"/>
                  </a:ext>
                </a:extLst>
              </p:cNvPr>
              <p:cNvCxnSpPr>
                <a:cxnSpLocks/>
              </p:cNvCxnSpPr>
              <p:nvPr/>
            </p:nvCxnSpPr>
            <p:spPr>
              <a:xfrm flipV="1">
                <a:off x="1955021" y="4597400"/>
                <a:ext cx="0" cy="4137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Connector 52">
                <a:extLst>
                  <a:ext uri="{FF2B5EF4-FFF2-40B4-BE49-F238E27FC236}">
                    <a16:creationId xmlns:a16="http://schemas.microsoft.com/office/drawing/2014/main" id="{CF2227FA-4466-052A-DBB9-2D68D66E2BF3}"/>
                  </a:ext>
                </a:extLst>
              </p:cNvPr>
              <p:cNvSpPr/>
              <p:nvPr/>
            </p:nvSpPr>
            <p:spPr>
              <a:xfrm>
                <a:off x="1910169" y="4495231"/>
                <a:ext cx="108000" cy="1080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CA41D969-DF28-1CF3-0806-B52306E4C9F5}"/>
                </a:ext>
              </a:extLst>
            </p:cNvPr>
            <p:cNvSpPr/>
            <p:nvPr/>
          </p:nvSpPr>
          <p:spPr>
            <a:xfrm>
              <a:off x="5326929" y="3323695"/>
              <a:ext cx="1132362" cy="723900"/>
            </a:xfrm>
            <a:prstGeom prst="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782ACA-337E-9AEF-3E50-B17934FF2D77}"/>
                </a:ext>
              </a:extLst>
            </p:cNvPr>
            <p:cNvSpPr txBox="1"/>
            <p:nvPr/>
          </p:nvSpPr>
          <p:spPr>
            <a:xfrm>
              <a:off x="5325111" y="3382385"/>
              <a:ext cx="1132362" cy="584775"/>
            </a:xfrm>
            <a:prstGeom prst="rect">
              <a:avLst/>
            </a:prstGeom>
            <a:noFill/>
            <a:ln>
              <a:noFill/>
            </a:ln>
          </p:spPr>
          <p:txBody>
            <a:bodyPr wrap="square" rtlCol="0">
              <a:spAutoFit/>
            </a:bodyPr>
            <a:lstStyle/>
            <a:p>
              <a:pPr algn="ctr"/>
              <a:r>
                <a:rPr lang="en-US" sz="1600">
                  <a:solidFill>
                    <a:schemeClr val="bg1"/>
                  </a:solidFill>
                </a:rPr>
                <a:t>Receiver Unit</a:t>
              </a:r>
            </a:p>
          </p:txBody>
        </p:sp>
        <p:sp>
          <p:nvSpPr>
            <p:cNvPr id="56" name="Lightning Bolt 55">
              <a:extLst>
                <a:ext uri="{FF2B5EF4-FFF2-40B4-BE49-F238E27FC236}">
                  <a16:creationId xmlns:a16="http://schemas.microsoft.com/office/drawing/2014/main" id="{8B809575-AE5C-F69F-782F-08883B43315F}"/>
                </a:ext>
              </a:extLst>
            </p:cNvPr>
            <p:cNvSpPr/>
            <p:nvPr/>
          </p:nvSpPr>
          <p:spPr>
            <a:xfrm rot="20270707" flipH="1">
              <a:off x="6189585" y="24652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ightning Bolt 57">
              <a:extLst>
                <a:ext uri="{FF2B5EF4-FFF2-40B4-BE49-F238E27FC236}">
                  <a16:creationId xmlns:a16="http://schemas.microsoft.com/office/drawing/2014/main" id="{8448B2ED-5C58-1F7E-F7FE-413459EF20B3}"/>
                </a:ext>
              </a:extLst>
            </p:cNvPr>
            <p:cNvSpPr/>
            <p:nvPr/>
          </p:nvSpPr>
          <p:spPr>
            <a:xfrm rot="916082" flipH="1">
              <a:off x="6443585" y="25922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ightning Bolt 58">
              <a:extLst>
                <a:ext uri="{FF2B5EF4-FFF2-40B4-BE49-F238E27FC236}">
                  <a16:creationId xmlns:a16="http://schemas.microsoft.com/office/drawing/2014/main" id="{9BB670A2-4A83-80D8-5CC6-311922D1D579}"/>
                </a:ext>
              </a:extLst>
            </p:cNvPr>
            <p:cNvSpPr/>
            <p:nvPr/>
          </p:nvSpPr>
          <p:spPr>
            <a:xfrm rot="3300060" flipH="1">
              <a:off x="6582320" y="2847037"/>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F3690BA0-CE87-7E9D-61BC-06CDEBA5F880}"/>
              </a:ext>
            </a:extLst>
          </p:cNvPr>
          <p:cNvSpPr txBox="1"/>
          <p:nvPr/>
        </p:nvSpPr>
        <p:spPr>
          <a:xfrm>
            <a:off x="4555444" y="3715590"/>
            <a:ext cx="1132362" cy="461665"/>
          </a:xfrm>
          <a:prstGeom prst="rect">
            <a:avLst/>
          </a:prstGeom>
          <a:noFill/>
        </p:spPr>
        <p:txBody>
          <a:bodyPr wrap="square" rtlCol="0">
            <a:spAutoFit/>
          </a:bodyPr>
          <a:lstStyle/>
          <a:p>
            <a:r>
              <a:rPr lang="en-US" sz="2400" b="1"/>
              <a:t>175 m</a:t>
            </a:r>
          </a:p>
        </p:txBody>
      </p:sp>
      <p:sp>
        <p:nvSpPr>
          <p:cNvPr id="41" name="TextBox 40">
            <a:extLst>
              <a:ext uri="{FF2B5EF4-FFF2-40B4-BE49-F238E27FC236}">
                <a16:creationId xmlns:a16="http://schemas.microsoft.com/office/drawing/2014/main" id="{68763163-A671-3D40-70C9-FCC18FD6F580}"/>
              </a:ext>
            </a:extLst>
          </p:cNvPr>
          <p:cNvSpPr txBox="1"/>
          <p:nvPr/>
        </p:nvSpPr>
        <p:spPr>
          <a:xfrm>
            <a:off x="9201195" y="3816961"/>
            <a:ext cx="1132362" cy="461665"/>
          </a:xfrm>
          <a:prstGeom prst="rect">
            <a:avLst/>
          </a:prstGeom>
          <a:noFill/>
        </p:spPr>
        <p:txBody>
          <a:bodyPr wrap="square" rtlCol="0">
            <a:spAutoFit/>
          </a:bodyPr>
          <a:lstStyle/>
          <a:p>
            <a:r>
              <a:rPr lang="en-US" sz="2400" b="1"/>
              <a:t>25 m</a:t>
            </a:r>
          </a:p>
        </p:txBody>
      </p:sp>
      <p:sp>
        <p:nvSpPr>
          <p:cNvPr id="42" name="TextBox 41">
            <a:extLst>
              <a:ext uri="{FF2B5EF4-FFF2-40B4-BE49-F238E27FC236}">
                <a16:creationId xmlns:a16="http://schemas.microsoft.com/office/drawing/2014/main" id="{D6D23A3E-6EF1-AFE9-BB25-5BDE0AF191D8}"/>
              </a:ext>
            </a:extLst>
          </p:cNvPr>
          <p:cNvSpPr txBox="1"/>
          <p:nvPr/>
        </p:nvSpPr>
        <p:spPr>
          <a:xfrm>
            <a:off x="4176072" y="4080882"/>
            <a:ext cx="1132362" cy="461665"/>
          </a:xfrm>
          <a:prstGeom prst="rect">
            <a:avLst/>
          </a:prstGeom>
          <a:noFill/>
        </p:spPr>
        <p:txBody>
          <a:bodyPr wrap="square" rtlCol="0">
            <a:spAutoFit/>
          </a:bodyPr>
          <a:lstStyle/>
          <a:p>
            <a:r>
              <a:rPr lang="en-US" sz="2400" b="1"/>
              <a:t>150 m</a:t>
            </a:r>
          </a:p>
        </p:txBody>
      </p:sp>
      <p:sp>
        <p:nvSpPr>
          <p:cNvPr id="43" name="TextBox 42">
            <a:extLst>
              <a:ext uri="{FF2B5EF4-FFF2-40B4-BE49-F238E27FC236}">
                <a16:creationId xmlns:a16="http://schemas.microsoft.com/office/drawing/2014/main" id="{398F722B-80BD-AF32-D078-1EA87CCDC80E}"/>
              </a:ext>
            </a:extLst>
          </p:cNvPr>
          <p:cNvSpPr txBox="1"/>
          <p:nvPr/>
        </p:nvSpPr>
        <p:spPr>
          <a:xfrm>
            <a:off x="8420783" y="4080215"/>
            <a:ext cx="1132362" cy="461665"/>
          </a:xfrm>
          <a:prstGeom prst="rect">
            <a:avLst/>
          </a:prstGeom>
          <a:noFill/>
        </p:spPr>
        <p:txBody>
          <a:bodyPr wrap="square" rtlCol="0">
            <a:spAutoFit/>
          </a:bodyPr>
          <a:lstStyle/>
          <a:p>
            <a:r>
              <a:rPr lang="en-US" sz="2400" b="1"/>
              <a:t>50 m</a:t>
            </a:r>
          </a:p>
        </p:txBody>
      </p:sp>
      <p:sp>
        <p:nvSpPr>
          <p:cNvPr id="44" name="TextBox 43">
            <a:extLst>
              <a:ext uri="{FF2B5EF4-FFF2-40B4-BE49-F238E27FC236}">
                <a16:creationId xmlns:a16="http://schemas.microsoft.com/office/drawing/2014/main" id="{000E7F31-0820-BE68-1427-F0AAB63D8874}"/>
              </a:ext>
            </a:extLst>
          </p:cNvPr>
          <p:cNvSpPr txBox="1"/>
          <p:nvPr/>
        </p:nvSpPr>
        <p:spPr>
          <a:xfrm>
            <a:off x="3799577" y="4542547"/>
            <a:ext cx="1132362" cy="461665"/>
          </a:xfrm>
          <a:prstGeom prst="rect">
            <a:avLst/>
          </a:prstGeom>
          <a:noFill/>
        </p:spPr>
        <p:txBody>
          <a:bodyPr wrap="square" rtlCol="0">
            <a:spAutoFit/>
          </a:bodyPr>
          <a:lstStyle/>
          <a:p>
            <a:r>
              <a:rPr lang="en-US" sz="2400" b="1"/>
              <a:t>125 m</a:t>
            </a:r>
          </a:p>
        </p:txBody>
      </p:sp>
      <p:sp>
        <p:nvSpPr>
          <p:cNvPr id="45" name="TextBox 44">
            <a:extLst>
              <a:ext uri="{FF2B5EF4-FFF2-40B4-BE49-F238E27FC236}">
                <a16:creationId xmlns:a16="http://schemas.microsoft.com/office/drawing/2014/main" id="{8D935220-4EAF-4BD6-0634-DE38D2240BF9}"/>
              </a:ext>
            </a:extLst>
          </p:cNvPr>
          <p:cNvSpPr txBox="1"/>
          <p:nvPr/>
        </p:nvSpPr>
        <p:spPr>
          <a:xfrm>
            <a:off x="7879975" y="4542547"/>
            <a:ext cx="1132362" cy="461665"/>
          </a:xfrm>
          <a:prstGeom prst="rect">
            <a:avLst/>
          </a:prstGeom>
          <a:noFill/>
        </p:spPr>
        <p:txBody>
          <a:bodyPr wrap="square" rtlCol="0">
            <a:spAutoFit/>
          </a:bodyPr>
          <a:lstStyle/>
          <a:p>
            <a:r>
              <a:rPr lang="en-US" sz="2400" b="1"/>
              <a:t>75 m</a:t>
            </a:r>
          </a:p>
        </p:txBody>
      </p:sp>
    </p:spTree>
    <p:extLst>
      <p:ext uri="{BB962C8B-B14F-4D97-AF65-F5344CB8AC3E}">
        <p14:creationId xmlns:p14="http://schemas.microsoft.com/office/powerpoint/2010/main" val="3305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1198 0.00834 L 0.20416 0.00834 " pathEditMode="relative" rAng="0" ptsTypes="AA">
                                      <p:cBhvr>
                                        <p:cTn id="12" dur="1000" fill="hold"/>
                                        <p:tgtEl>
                                          <p:spTgt spid="16"/>
                                        </p:tgtEl>
                                        <p:attrNameLst>
                                          <p:attrName>ppt_x</p:attrName>
                                          <p:attrName>ppt_y</p:attrName>
                                        </p:attrNameLst>
                                      </p:cBhvr>
                                      <p:rCtr x="9609" y="0"/>
                                    </p:animMotion>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20416 0.00834 L 0.14232 0.01204 " pathEditMode="relative" rAng="0" ptsTypes="AA">
                                      <p:cBhvr>
                                        <p:cTn id="26" dur="1000" fill="hold"/>
                                        <p:tgtEl>
                                          <p:spTgt spid="16"/>
                                        </p:tgtEl>
                                        <p:attrNameLst>
                                          <p:attrName>ppt_x</p:attrName>
                                          <p:attrName>ppt_y</p:attrName>
                                        </p:attrNameLst>
                                      </p:cBhvr>
                                      <p:rCtr x="-3099" y="185"/>
                                    </p:animMotion>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14232 0.00834 L 0.0845 0.00834 " pathEditMode="relative" rAng="0" ptsTypes="AA">
                                      <p:cBhvr>
                                        <p:cTn id="40" dur="1000" fill="hold"/>
                                        <p:tgtEl>
                                          <p:spTgt spid="16"/>
                                        </p:tgtEl>
                                        <p:attrNameLst>
                                          <p:attrName>ppt_x</p:attrName>
                                          <p:attrName>ppt_y</p:attrName>
                                        </p:attrNameLst>
                                      </p:cBhvr>
                                      <p:rCtr x="-2891" y="0"/>
                                    </p:animMotion>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0" grpId="0"/>
      <p:bldP spid="40" grpId="1"/>
      <p:bldP spid="41" grpId="0"/>
      <p:bldP spid="41" grpId="1"/>
      <p:bldP spid="42" grpId="0"/>
      <p:bldP spid="42" grpId="1"/>
      <p:bldP spid="43" grpId="0"/>
      <p:bldP spid="43" grpId="1"/>
      <p:bldP spid="44"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90F2-F5CA-22C3-EF7C-6AA698DDC74A}"/>
              </a:ext>
            </a:extLst>
          </p:cNvPr>
          <p:cNvSpPr>
            <a:spLocks noGrp="1"/>
          </p:cNvSpPr>
          <p:nvPr>
            <p:ph type="title"/>
          </p:nvPr>
        </p:nvSpPr>
        <p:spPr/>
        <p:txBody>
          <a:bodyPr/>
          <a:lstStyle/>
          <a:p>
            <a:r>
              <a:rPr lang="en-US"/>
              <a:t>Test 1 Error model</a:t>
            </a:r>
          </a:p>
        </p:txBody>
      </p:sp>
      <p:sp>
        <p:nvSpPr>
          <p:cNvPr id="3" name="Slide Number Placeholder 2">
            <a:extLst>
              <a:ext uri="{FF2B5EF4-FFF2-40B4-BE49-F238E27FC236}">
                <a16:creationId xmlns:a16="http://schemas.microsoft.com/office/drawing/2014/main" id="{11CA57EE-F0F5-3E9D-EE55-BB356803EE4F}"/>
              </a:ext>
            </a:extLst>
          </p:cNvPr>
          <p:cNvSpPr>
            <a:spLocks noGrp="1"/>
          </p:cNvSpPr>
          <p:nvPr>
            <p:ph type="sldNum" sz="quarter" idx="4"/>
          </p:nvPr>
        </p:nvSpPr>
        <p:spPr/>
        <p:txBody>
          <a:bodyPr/>
          <a:lstStyle/>
          <a:p>
            <a:fld id="{4B77F2AC-85AD-450A-9D25-BD1CD34E7A5A}" type="slidenum">
              <a:rPr lang="en-US" smtClean="0"/>
              <a:pPr/>
              <a:t>25</a:t>
            </a:fld>
            <a:endParaRPr lang="en-US"/>
          </a:p>
        </p:txBody>
      </p:sp>
      <p:grpSp>
        <p:nvGrpSpPr>
          <p:cNvPr id="40" name="Group 39">
            <a:extLst>
              <a:ext uri="{FF2B5EF4-FFF2-40B4-BE49-F238E27FC236}">
                <a16:creationId xmlns:a16="http://schemas.microsoft.com/office/drawing/2014/main" id="{C9FC93DC-D9F7-B4D0-01A9-59F4E941FFCE}"/>
              </a:ext>
            </a:extLst>
          </p:cNvPr>
          <p:cNvGrpSpPr/>
          <p:nvPr/>
        </p:nvGrpSpPr>
        <p:grpSpPr>
          <a:xfrm>
            <a:off x="514350" y="1339767"/>
            <a:ext cx="3271069" cy="3248825"/>
            <a:chOff x="514350" y="1339767"/>
            <a:chExt cx="3271069" cy="3248825"/>
          </a:xfrm>
        </p:grpSpPr>
        <p:sp>
          <p:nvSpPr>
            <p:cNvPr id="7" name="Rectangle 6">
              <a:extLst>
                <a:ext uri="{FF2B5EF4-FFF2-40B4-BE49-F238E27FC236}">
                  <a16:creationId xmlns:a16="http://schemas.microsoft.com/office/drawing/2014/main" id="{913B4BD3-EFC9-9BB9-0C0B-E8ECF48E70D5}"/>
                </a:ext>
              </a:extLst>
            </p:cNvPr>
            <p:cNvSpPr/>
            <p:nvPr/>
          </p:nvSpPr>
          <p:spPr>
            <a:xfrm>
              <a:off x="514350" y="1339767"/>
              <a:ext cx="3271069" cy="3248825"/>
            </a:xfrm>
            <a:prstGeom prst="rect">
              <a:avLst/>
            </a:prstGeom>
            <a:solidFill>
              <a:schemeClr val="accent1">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9E2903F-259C-356A-D349-DB0B1EF42927}"/>
                    </a:ext>
                  </a:extLst>
                </p:cNvPr>
                <p:cNvSpPr txBox="1"/>
                <p:nvPr/>
              </p:nvSpPr>
              <p:spPr>
                <a:xfrm>
                  <a:off x="566199" y="1367973"/>
                  <a:ext cx="3167369" cy="3192412"/>
                </a:xfrm>
                <a:prstGeom prst="rect">
                  <a:avLst/>
                </a:prstGeom>
                <a:noFill/>
              </p:spPr>
              <p:txBody>
                <a:bodyPr wrap="square" rtlCol="0">
                  <a:spAutoFit/>
                </a:bodyPr>
                <a:lstStyle/>
                <a:p>
                  <a:pPr algn="ctr"/>
                  <a:r>
                    <a:rPr lang="en-US" sz="2000" b="1">
                      <a:solidFill>
                        <a:schemeClr val="accent1"/>
                      </a:solidFill>
                      <a:latin typeface="+mj-lt"/>
                    </a:rPr>
                    <a:t>Key Details:</a:t>
                  </a:r>
                </a:p>
                <a:p>
                  <a:pPr marL="285750" indent="-285750">
                    <a:buFont typeface="Arial" panose="020B0604020202020204" pitchFamily="34" charset="0"/>
                    <a:buChar char="•"/>
                  </a:pPr>
                  <a:r>
                    <a:rPr lang="en-US" sz="1600">
                      <a:solidFill>
                        <a:schemeClr val="accent1"/>
                      </a:solidFill>
                      <a:latin typeface="+mj-lt"/>
                    </a:rPr>
                    <a:t>From Prof. </a:t>
                  </a:r>
                  <a:r>
                    <a:rPr lang="en-US" sz="1600" err="1">
                      <a:solidFill>
                        <a:schemeClr val="accent1"/>
                      </a:solidFill>
                      <a:latin typeface="+mj-lt"/>
                    </a:rPr>
                    <a:t>Akos</a:t>
                  </a:r>
                  <a:r>
                    <a:rPr lang="en-US" sz="1600">
                      <a:solidFill>
                        <a:schemeClr val="accent1"/>
                      </a:solidFill>
                      <a:latin typeface="+mj-lt"/>
                    </a:rPr>
                    <a:t>:</a:t>
                  </a:r>
                </a:p>
                <a:p>
                  <a:pPr marL="742950" lvl="1" indent="-285750">
                    <a:buFont typeface="Arial" panose="020B0604020202020204" pitchFamily="34" charset="0"/>
                    <a:buChar char="•"/>
                  </a:pP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𝑠</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𝑥</m:t>
                          </m:r>
                        </m:sub>
                      </m:sSub>
                      <m:r>
                        <a:rPr lang="en-US" sz="1600" b="0" i="1" smtClean="0">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𝑦</m:t>
                          </m:r>
                        </m:sub>
                      </m:sSub>
                      <m:r>
                        <a:rPr lang="en-US" sz="1600" b="0" i="1" smtClean="0">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𝑧</m:t>
                          </m:r>
                        </m:sub>
                      </m:sSub>
                      <m:r>
                        <a:rPr lang="en-US" sz="1600" b="0" i="1" smtClean="0">
                          <a:solidFill>
                            <a:schemeClr val="accent1"/>
                          </a:solidFill>
                          <a:latin typeface="Cambria Math" panose="02040503050406030204" pitchFamily="18" charset="0"/>
                        </a:rPr>
                        <m:t>=25</m:t>
                      </m:r>
                    </m:oMath>
                  </a14:m>
                  <a:r>
                    <a:rPr lang="en-US" sz="1600">
                      <a:solidFill>
                        <a:schemeClr val="accent1"/>
                      </a:solidFill>
                      <a:latin typeface="+mj-lt"/>
                    </a:rPr>
                    <a:t> m</a:t>
                  </a:r>
                </a:p>
                <a:p>
                  <a:pPr marL="742950" lvl="1" indent="-285750">
                    <a:buFont typeface="Arial" panose="020B0604020202020204" pitchFamily="34" charset="0"/>
                    <a:buChar char="•"/>
                  </a:pP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𝜏</m:t>
                          </m:r>
                        </m:sub>
                      </m:sSub>
                      <m:r>
                        <a:rPr lang="en-US" sz="1600" b="0" i="1" smtClean="0">
                          <a:solidFill>
                            <a:schemeClr val="accent1"/>
                          </a:solidFill>
                          <a:latin typeface="Cambria Math" panose="02040503050406030204" pitchFamily="18" charset="0"/>
                        </a:rPr>
                        <m:t>=</m:t>
                      </m:r>
                      <m:f>
                        <m:fPr>
                          <m:ctrlPr>
                            <a:rPr lang="en-US" sz="1600" b="0" i="1" smtClean="0">
                              <a:solidFill>
                                <a:schemeClr val="accent1"/>
                              </a:solidFill>
                              <a:latin typeface="Cambria Math" panose="02040503050406030204" pitchFamily="18" charset="0"/>
                            </a:rPr>
                          </m:ctrlPr>
                        </m:fPr>
                        <m:num>
                          <m:rad>
                            <m:radPr>
                              <m:degHide m:val="on"/>
                              <m:ctrlPr>
                                <a:rPr lang="en-US" sz="1600" b="0" i="1" smtClean="0">
                                  <a:solidFill>
                                    <a:schemeClr val="accent1"/>
                                  </a:solidFill>
                                  <a:latin typeface="Cambria Math" panose="02040503050406030204" pitchFamily="18" charset="0"/>
                                </a:rPr>
                              </m:ctrlPr>
                            </m:radPr>
                            <m:deg/>
                            <m:e>
                              <m:sSubSup>
                                <m:sSubSupPr>
                                  <m:ctrlPr>
                                    <a:rPr lang="en-US" sz="1600" b="0" i="1" smtClean="0">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i="1">
                                      <a:solidFill>
                                        <a:schemeClr val="accent1"/>
                                      </a:solidFill>
                                      <a:latin typeface="Cambria Math" panose="02040503050406030204" pitchFamily="18" charset="0"/>
                                    </a:rPr>
                                    <m:t>𝑥</m:t>
                                  </m:r>
                                </m:sub>
                                <m:sup>
                                  <m:r>
                                    <a:rPr lang="en-US" sz="1600" b="0" i="1" smtClean="0">
                                      <a:solidFill>
                                        <a:schemeClr val="accent1"/>
                                      </a:solidFill>
                                      <a:latin typeface="Cambria Math" panose="02040503050406030204" pitchFamily="18" charset="0"/>
                                    </a:rPr>
                                    <m:t>2</m:t>
                                  </m:r>
                                </m:sup>
                              </m:sSubSup>
                              <m:r>
                                <a:rPr lang="en-US" sz="1600" b="0" i="1" smtClean="0">
                                  <a:solidFill>
                                    <a:schemeClr val="accent1"/>
                                  </a:solidFill>
                                  <a:latin typeface="Cambria Math" panose="02040503050406030204" pitchFamily="18" charset="0"/>
                                </a:rPr>
                                <m:t>+</m:t>
                              </m:r>
                              <m:sSubSup>
                                <m:sSubSupPr>
                                  <m:ctrlPr>
                                    <a:rPr lang="en-US" sz="1600" i="1">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𝑦</m:t>
                                  </m:r>
                                </m:sub>
                                <m:sup>
                                  <m:r>
                                    <a:rPr lang="en-US" sz="1600" i="1">
                                      <a:solidFill>
                                        <a:schemeClr val="accent1"/>
                                      </a:solidFill>
                                      <a:latin typeface="Cambria Math" panose="02040503050406030204" pitchFamily="18" charset="0"/>
                                    </a:rPr>
                                    <m:t>2</m:t>
                                  </m:r>
                                </m:sup>
                              </m:sSubSup>
                              <m:r>
                                <a:rPr lang="en-US" sz="1600" b="0" i="1" smtClean="0">
                                  <a:solidFill>
                                    <a:schemeClr val="accent1"/>
                                  </a:solidFill>
                                  <a:latin typeface="Cambria Math" panose="02040503050406030204" pitchFamily="18" charset="0"/>
                                </a:rPr>
                                <m:t>+</m:t>
                              </m:r>
                              <m:sSubSup>
                                <m:sSubSupPr>
                                  <m:ctrlPr>
                                    <a:rPr lang="en-US" sz="1600" i="1">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𝑧</m:t>
                                  </m:r>
                                </m:sub>
                                <m:sup>
                                  <m:r>
                                    <a:rPr lang="en-US" sz="1600" i="1">
                                      <a:solidFill>
                                        <a:schemeClr val="accent1"/>
                                      </a:solidFill>
                                      <a:latin typeface="Cambria Math" panose="02040503050406030204" pitchFamily="18" charset="0"/>
                                    </a:rPr>
                                    <m:t>2</m:t>
                                  </m:r>
                                </m:sup>
                              </m:sSubSup>
                            </m:e>
                          </m:rad>
                        </m:num>
                        <m:den>
                          <m:r>
                            <a:rPr lang="en-US" sz="1600" b="0" i="1" smtClean="0">
                              <a:solidFill>
                                <a:schemeClr val="accent1"/>
                              </a:solidFill>
                              <a:latin typeface="Cambria Math" panose="02040503050406030204" pitchFamily="18" charset="0"/>
                            </a:rPr>
                            <m:t>𝑐</m:t>
                          </m:r>
                        </m:den>
                      </m:f>
                      <m:r>
                        <a:rPr lang="en-US" sz="1600" b="0" i="1" smtClean="0">
                          <a:solidFill>
                            <a:schemeClr val="accent1"/>
                          </a:solidFill>
                          <a:latin typeface="Cambria Math" panose="02040503050406030204" pitchFamily="18" charset="0"/>
                        </a:rPr>
                        <m:t>=144.3</m:t>
                      </m:r>
                    </m:oMath>
                  </a14:m>
                  <a:r>
                    <a:rPr lang="en-US" sz="1600">
                      <a:solidFill>
                        <a:schemeClr val="accent1"/>
                      </a:solidFill>
                      <a:latin typeface="+mj-lt"/>
                    </a:rPr>
                    <a:t> ns</a:t>
                  </a:r>
                </a:p>
                <a:p>
                  <a:pPr marL="285750" indent="-285750">
                    <a:buFont typeface="Arial" panose="020B0604020202020204" pitchFamily="34" charset="0"/>
                    <a:buChar char="•"/>
                  </a:pPr>
                  <a:r>
                    <a:rPr lang="en-US" sz="1600">
                      <a:solidFill>
                        <a:schemeClr val="accent1"/>
                      </a:solidFill>
                      <a:latin typeface="+mj-lt"/>
                    </a:rPr>
                    <a:t>1D geometry of test allows Newton’s Method (algorithm) to approximate solution exactly → </a:t>
                  </a: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𝑡</m:t>
                          </m:r>
                        </m:sub>
                      </m:sSub>
                      <m:r>
                        <a:rPr lang="en-US" sz="1600" b="0" i="1" smtClean="0">
                          <a:solidFill>
                            <a:schemeClr val="accent1"/>
                          </a:solidFill>
                          <a:latin typeface="Cambria Math" panose="02040503050406030204" pitchFamily="18" charset="0"/>
                        </a:rPr>
                        <m:t>=0</m:t>
                      </m:r>
                    </m:oMath>
                  </a14:m>
                  <a:endParaRPr lang="en-US" sz="1600">
                    <a:solidFill>
                      <a:schemeClr val="accent1"/>
                    </a:solidFill>
                    <a:latin typeface="+mj-lt"/>
                  </a:endParaRPr>
                </a:p>
                <a:p>
                  <a:pPr marL="285750" indent="-285750">
                    <a:buFont typeface="Arial" panose="020B0604020202020204" pitchFamily="34" charset="0"/>
                    <a:buChar char="•"/>
                  </a:pPr>
                  <a:r>
                    <a:rPr lang="en-US" sz="1600">
                      <a:solidFill>
                        <a:schemeClr val="accent1"/>
                      </a:solidFill>
                      <a:latin typeface="+mj-lt"/>
                    </a:rPr>
                    <a:t>Numbers &gt;&gt; machine epsilon (</a:t>
                  </a: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𝜖</m:t>
                          </m:r>
                        </m:e>
                        <m:sub>
                          <m:r>
                            <a:rPr lang="en-US" sz="1600" b="0" i="1" smtClean="0">
                              <a:solidFill>
                                <a:schemeClr val="accent1"/>
                              </a:solidFill>
                              <a:latin typeface="Cambria Math" panose="02040503050406030204" pitchFamily="18" charset="0"/>
                            </a:rPr>
                            <m:t>𝑀</m:t>
                          </m:r>
                        </m:sub>
                      </m:sSub>
                    </m:oMath>
                  </a14:m>
                  <a:r>
                    <a:rPr lang="en-US" sz="1600">
                      <a:solidFill>
                        <a:schemeClr val="accent1"/>
                      </a:solidFill>
                      <a:latin typeface="+mj-lt"/>
                    </a:rPr>
                    <a:t>) </a:t>
                  </a:r>
                  <a:r>
                    <a:rPr lang="en-US" sz="1600">
                      <a:solidFill>
                        <a:schemeClr val="accent1"/>
                      </a:solidFill>
                    </a:rPr>
                    <a:t>→ </a:t>
                  </a:r>
                  <a14:m>
                    <m:oMath xmlns:m="http://schemas.openxmlformats.org/officeDocument/2006/math">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𝑟</m:t>
                          </m:r>
                        </m:sub>
                      </m:sSub>
                      <m:r>
                        <a:rPr lang="en-US" sz="1600" i="1">
                          <a:solidFill>
                            <a:schemeClr val="accent1"/>
                          </a:solidFill>
                          <a:latin typeface="Cambria Math" panose="02040503050406030204" pitchFamily="18" charset="0"/>
                        </a:rPr>
                        <m:t>=0</m:t>
                      </m:r>
                    </m:oMath>
                  </a14:m>
                  <a:endParaRPr lang="en-US" sz="1600">
                    <a:solidFill>
                      <a:schemeClr val="accent1"/>
                    </a:solidFill>
                    <a:latin typeface="+mj-lt"/>
                  </a:endParaRPr>
                </a:p>
              </p:txBody>
            </p:sp>
          </mc:Choice>
          <mc:Fallback>
            <p:sp>
              <p:nvSpPr>
                <p:cNvPr id="8" name="TextBox 7">
                  <a:extLst>
                    <a:ext uri="{FF2B5EF4-FFF2-40B4-BE49-F238E27FC236}">
                      <a16:creationId xmlns:a16="http://schemas.microsoft.com/office/drawing/2014/main" id="{89E2903F-259C-356A-D349-DB0B1EF42927}"/>
                    </a:ext>
                  </a:extLst>
                </p:cNvPr>
                <p:cNvSpPr txBox="1">
                  <a:spLocks noRot="1" noChangeAspect="1" noMove="1" noResize="1" noEditPoints="1" noAdjustHandles="1" noChangeArrowheads="1" noChangeShapeType="1" noTextEdit="1"/>
                </p:cNvSpPr>
                <p:nvPr/>
              </p:nvSpPr>
              <p:spPr>
                <a:xfrm>
                  <a:off x="566199" y="1367973"/>
                  <a:ext cx="3167369" cy="3192412"/>
                </a:xfrm>
                <a:prstGeom prst="rect">
                  <a:avLst/>
                </a:prstGeom>
                <a:blipFill>
                  <a:blip r:embed="rId3"/>
                  <a:stretch>
                    <a:fillRect l="-771" t="-954" r="-578" b="-1527"/>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06172359-EB75-C27A-9F81-5168172261CC}"/>
              </a:ext>
            </a:extLst>
          </p:cNvPr>
          <p:cNvGrpSpPr/>
          <p:nvPr/>
        </p:nvGrpSpPr>
        <p:grpSpPr>
          <a:xfrm>
            <a:off x="3994178" y="1774721"/>
            <a:ext cx="7910013" cy="2391451"/>
            <a:chOff x="4032278" y="1911644"/>
            <a:chExt cx="7910013" cy="2391451"/>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76917BE-A9B9-8CC9-DB40-465B44A4FE15}"/>
                    </a:ext>
                  </a:extLst>
                </p:cNvPr>
                <p:cNvSpPr txBox="1"/>
                <p:nvPr/>
              </p:nvSpPr>
              <p:spPr>
                <a:xfrm>
                  <a:off x="5794403" y="1911644"/>
                  <a:ext cx="4187492"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panose="02040503050406030204" pitchFamily="18" charset="0"/>
                          </a:rPr>
                          <m:t>𝜹</m:t>
                        </m:r>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𝒔</m:t>
                            </m:r>
                          </m:sub>
                        </m:sSub>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𝒕</m:t>
                            </m:r>
                          </m:sub>
                        </m:sSub>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𝒓</m:t>
                            </m:r>
                          </m:sub>
                        </m:sSub>
                      </m:oMath>
                    </m:oMathPara>
                  </a14:m>
                  <a:endParaRPr lang="en-US" sz="4400" b="1"/>
                </a:p>
              </p:txBody>
            </p:sp>
          </mc:Choice>
          <mc:Fallback>
            <p:sp>
              <p:nvSpPr>
                <p:cNvPr id="4" name="TextBox 3">
                  <a:extLst>
                    <a:ext uri="{FF2B5EF4-FFF2-40B4-BE49-F238E27FC236}">
                      <a16:creationId xmlns:a16="http://schemas.microsoft.com/office/drawing/2014/main" id="{F76917BE-A9B9-8CC9-DB40-465B44A4FE15}"/>
                    </a:ext>
                  </a:extLst>
                </p:cNvPr>
                <p:cNvSpPr txBox="1">
                  <a:spLocks noRot="1" noChangeAspect="1" noMove="1" noResize="1" noEditPoints="1" noAdjustHandles="1" noChangeArrowheads="1" noChangeShapeType="1" noTextEdit="1"/>
                </p:cNvSpPr>
                <p:nvPr/>
              </p:nvSpPr>
              <p:spPr>
                <a:xfrm>
                  <a:off x="5794403" y="1911644"/>
                  <a:ext cx="4187492" cy="677108"/>
                </a:xfrm>
                <a:prstGeom prst="rect">
                  <a:avLst/>
                </a:prstGeom>
                <a:blipFill>
                  <a:blip r:embed="rId4"/>
                  <a:stretch>
                    <a:fillRect/>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44927A88-717C-95AA-6916-1AD3C9A88A28}"/>
                </a:ext>
              </a:extLst>
            </p:cNvPr>
            <p:cNvGrpSpPr/>
            <p:nvPr/>
          </p:nvGrpSpPr>
          <p:grpSpPr>
            <a:xfrm>
              <a:off x="4032278" y="3656763"/>
              <a:ext cx="7910013" cy="646332"/>
              <a:chOff x="4046281" y="2905657"/>
              <a:chExt cx="7910013" cy="646332"/>
            </a:xfrm>
          </p:grpSpPr>
          <p:sp>
            <p:nvSpPr>
              <p:cNvPr id="9" name="TextBox 8">
                <a:extLst>
                  <a:ext uri="{FF2B5EF4-FFF2-40B4-BE49-F238E27FC236}">
                    <a16:creationId xmlns:a16="http://schemas.microsoft.com/office/drawing/2014/main" id="{328CEDA9-89F2-E775-BA64-9FB3F9FD47C8}"/>
                  </a:ext>
                </a:extLst>
              </p:cNvPr>
              <p:cNvSpPr txBox="1"/>
              <p:nvPr/>
            </p:nvSpPr>
            <p:spPr>
              <a:xfrm>
                <a:off x="4046281" y="2905658"/>
                <a:ext cx="1828800" cy="646331"/>
              </a:xfrm>
              <a:prstGeom prst="rect">
                <a:avLst/>
              </a:prstGeom>
              <a:noFill/>
            </p:spPr>
            <p:txBody>
              <a:bodyPr wrap="square" rtlCol="0">
                <a:spAutoFit/>
              </a:bodyPr>
              <a:lstStyle/>
              <a:p>
                <a:pPr algn="ctr"/>
                <a:r>
                  <a:rPr lang="en-US" b="1">
                    <a:solidFill>
                      <a:schemeClr val="accent4"/>
                    </a:solidFill>
                    <a:latin typeface="+mj-lt"/>
                  </a:rPr>
                  <a:t>Total Error in Each Variable</a:t>
                </a:r>
              </a:p>
            </p:txBody>
          </p:sp>
          <p:sp>
            <p:nvSpPr>
              <p:cNvPr id="10" name="TextBox 9">
                <a:extLst>
                  <a:ext uri="{FF2B5EF4-FFF2-40B4-BE49-F238E27FC236}">
                    <a16:creationId xmlns:a16="http://schemas.microsoft.com/office/drawing/2014/main" id="{E96A2A27-E2DF-721B-CE32-33034F47AE62}"/>
                  </a:ext>
                </a:extLst>
              </p:cNvPr>
              <p:cNvSpPr txBox="1"/>
              <p:nvPr/>
            </p:nvSpPr>
            <p:spPr>
              <a:xfrm>
                <a:off x="6073352" y="2905657"/>
                <a:ext cx="1828800" cy="646331"/>
              </a:xfrm>
              <a:prstGeom prst="rect">
                <a:avLst/>
              </a:prstGeom>
              <a:noFill/>
            </p:spPr>
            <p:txBody>
              <a:bodyPr wrap="square" rtlCol="0">
                <a:spAutoFit/>
              </a:bodyPr>
              <a:lstStyle/>
              <a:p>
                <a:pPr algn="ctr"/>
                <a:r>
                  <a:rPr lang="en-US" b="1">
                    <a:solidFill>
                      <a:schemeClr val="accent4"/>
                    </a:solidFill>
                    <a:latin typeface="+mj-lt"/>
                  </a:rPr>
                  <a:t>Error From Sensor Measurements</a:t>
                </a:r>
              </a:p>
            </p:txBody>
          </p:sp>
          <p:sp>
            <p:nvSpPr>
              <p:cNvPr id="11" name="TextBox 10">
                <a:extLst>
                  <a:ext uri="{FF2B5EF4-FFF2-40B4-BE49-F238E27FC236}">
                    <a16:creationId xmlns:a16="http://schemas.microsoft.com/office/drawing/2014/main" id="{AE508441-AB25-DE72-0884-31BBA135C560}"/>
                  </a:ext>
                </a:extLst>
              </p:cNvPr>
              <p:cNvSpPr txBox="1"/>
              <p:nvPr/>
            </p:nvSpPr>
            <p:spPr>
              <a:xfrm>
                <a:off x="8100423" y="2905657"/>
                <a:ext cx="1828800" cy="646331"/>
              </a:xfrm>
              <a:prstGeom prst="rect">
                <a:avLst/>
              </a:prstGeom>
              <a:noFill/>
            </p:spPr>
            <p:txBody>
              <a:bodyPr wrap="square" rtlCol="0">
                <a:spAutoFit/>
              </a:bodyPr>
              <a:lstStyle/>
              <a:p>
                <a:pPr algn="ctr"/>
                <a:r>
                  <a:rPr lang="en-US" b="1">
                    <a:solidFill>
                      <a:schemeClr val="accent4"/>
                    </a:solidFill>
                    <a:latin typeface="+mj-lt"/>
                  </a:rPr>
                  <a:t>Truncation Error (From Algorithm)</a:t>
                </a:r>
              </a:p>
            </p:txBody>
          </p:sp>
          <p:sp>
            <p:nvSpPr>
              <p:cNvPr id="12" name="TextBox 11">
                <a:extLst>
                  <a:ext uri="{FF2B5EF4-FFF2-40B4-BE49-F238E27FC236}">
                    <a16:creationId xmlns:a16="http://schemas.microsoft.com/office/drawing/2014/main" id="{08EECD22-E3DC-984B-8891-9101FB7DA409}"/>
                  </a:ext>
                </a:extLst>
              </p:cNvPr>
              <p:cNvSpPr txBox="1"/>
              <p:nvPr/>
            </p:nvSpPr>
            <p:spPr>
              <a:xfrm>
                <a:off x="10127494" y="2905657"/>
                <a:ext cx="1828800" cy="646331"/>
              </a:xfrm>
              <a:prstGeom prst="rect">
                <a:avLst/>
              </a:prstGeom>
              <a:noFill/>
            </p:spPr>
            <p:txBody>
              <a:bodyPr wrap="square" rtlCol="0">
                <a:spAutoFit/>
              </a:bodyPr>
              <a:lstStyle/>
              <a:p>
                <a:pPr algn="ctr"/>
                <a:r>
                  <a:rPr lang="en-US" b="1">
                    <a:solidFill>
                      <a:schemeClr val="accent4"/>
                    </a:solidFill>
                    <a:latin typeface="+mj-lt"/>
                  </a:rPr>
                  <a:t>Roundoff Error (From Computer)</a:t>
                </a:r>
              </a:p>
            </p:txBody>
          </p:sp>
        </p:grpSp>
        <p:cxnSp>
          <p:nvCxnSpPr>
            <p:cNvPr id="16" name="Connector: Elbow 15">
              <a:extLst>
                <a:ext uri="{FF2B5EF4-FFF2-40B4-BE49-F238E27FC236}">
                  <a16:creationId xmlns:a16="http://schemas.microsoft.com/office/drawing/2014/main" id="{6A3EE099-35BD-270B-7608-CBB628374E41}"/>
                </a:ext>
              </a:extLst>
            </p:cNvPr>
            <p:cNvCxnSpPr>
              <a:cxnSpLocks/>
            </p:cNvCxnSpPr>
            <p:nvPr/>
          </p:nvCxnSpPr>
          <p:spPr>
            <a:xfrm rot="5400000">
              <a:off x="5031190" y="2593167"/>
              <a:ext cx="915612" cy="10972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BC4D80E4-0D26-3DF0-2C36-5B778A8520DF}"/>
                </a:ext>
              </a:extLst>
            </p:cNvPr>
            <p:cNvCxnSpPr>
              <a:cxnSpLocks/>
            </p:cNvCxnSpPr>
            <p:nvPr/>
          </p:nvCxnSpPr>
          <p:spPr>
            <a:xfrm rot="16200000" flipH="1">
              <a:off x="9849512" y="2364567"/>
              <a:ext cx="915612" cy="15544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654A7CF-58EE-9510-35E4-E5991DE7E267}"/>
                </a:ext>
              </a:extLst>
            </p:cNvPr>
            <p:cNvCxnSpPr>
              <a:cxnSpLocks/>
            </p:cNvCxnSpPr>
            <p:nvPr/>
          </p:nvCxnSpPr>
          <p:spPr>
            <a:xfrm rot="16200000" flipH="1">
              <a:off x="8251308" y="2915949"/>
              <a:ext cx="915612" cy="54864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CE299C51-3E58-A895-D500-8640297E98D7}"/>
                </a:ext>
              </a:extLst>
            </p:cNvPr>
            <p:cNvCxnSpPr>
              <a:cxnSpLocks/>
            </p:cNvCxnSpPr>
            <p:nvPr/>
          </p:nvCxnSpPr>
          <p:spPr>
            <a:xfrm rot="5400000">
              <a:off x="6617391" y="3050367"/>
              <a:ext cx="915612" cy="1828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8CF293C-7D82-743F-EC13-3E222E57D6D6}"/>
              </a:ext>
            </a:extLst>
          </p:cNvPr>
          <p:cNvGrpSpPr/>
          <p:nvPr/>
        </p:nvGrpSpPr>
        <p:grpSpPr>
          <a:xfrm>
            <a:off x="5853380" y="4728751"/>
            <a:ext cx="4106646" cy="1010862"/>
            <a:chOff x="5968745" y="4728751"/>
            <a:chExt cx="4106646" cy="1010862"/>
          </a:xfrm>
        </p:grpSpPr>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5BDDA386-759D-333E-C980-3261BD62865B}"/>
                    </a:ext>
                  </a:extLst>
                </p:cNvPr>
                <p:cNvSpPr txBox="1"/>
                <p:nvPr/>
              </p:nvSpPr>
              <p:spPr>
                <a:xfrm>
                  <a:off x="5968745" y="4766198"/>
                  <a:ext cx="4106646" cy="923330"/>
                </a:xfrm>
                <a:prstGeom prst="rect">
                  <a:avLst/>
                </a:prstGeom>
                <a:noFill/>
              </p:spPr>
              <p:txBody>
                <a:bodyPr wrap="square" rtlCol="0">
                  <a:spAutoFit/>
                </a:bodyPr>
                <a:lstStyle/>
                <a:p>
                  <a:pPr algn="ctr"/>
                  <a:r>
                    <a:rPr lang="en-US"/>
                    <a:t>     Predicted Error Bounds:</a:t>
                  </a:r>
                </a:p>
                <a:p>
                  <a:pPr marL="742950" lvl="1"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𝑥</m:t>
                          </m:r>
                        </m:sub>
                      </m:sSub>
                      <m:r>
                        <a:rPr lang="en-US" i="1">
                          <a:latin typeface="Cambria Math" panose="02040503050406030204" pitchFamily="18" charset="0"/>
                        </a:rPr>
                        <m:t>=25+0</m:t>
                      </m:r>
                      <m:r>
                        <a:rPr lang="en-US" b="0" i="1" smtClean="0">
                          <a:latin typeface="Cambria Math" panose="02040503050406030204" pitchFamily="18" charset="0"/>
                        </a:rPr>
                        <m:t>+0</m:t>
                      </m:r>
                      <m:r>
                        <a:rPr lang="en-US" i="1">
                          <a:latin typeface="Cambria Math" panose="02040503050406030204" pitchFamily="18" charset="0"/>
                        </a:rPr>
                        <m:t>=25</m:t>
                      </m:r>
                      <m:r>
                        <m:rPr>
                          <m:nor/>
                        </m:rPr>
                        <a:rPr lang="en-US" dirty="0"/>
                        <m:t> </m:t>
                      </m:r>
                      <m:r>
                        <m:rPr>
                          <m:nor/>
                        </m:rPr>
                        <a:rPr lang="en-US" dirty="0"/>
                        <m:t>m</m:t>
                      </m:r>
                    </m:oMath>
                  </a14:m>
                  <a:endParaRPr lang="en-US"/>
                </a:p>
                <a:p>
                  <a:pPr marL="742950" lvl="1"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𝜏</m:t>
                          </m:r>
                        </m:sub>
                      </m:sSub>
                      <m:r>
                        <a:rPr lang="en-US" i="1">
                          <a:latin typeface="Cambria Math" panose="02040503050406030204" pitchFamily="18" charset="0"/>
                        </a:rPr>
                        <m:t>=144.3+0</m:t>
                      </m:r>
                      <m:r>
                        <a:rPr lang="en-US" b="0" i="1" smtClean="0">
                          <a:latin typeface="Cambria Math" panose="02040503050406030204" pitchFamily="18" charset="0"/>
                        </a:rPr>
                        <m:t>+0</m:t>
                      </m:r>
                      <m:r>
                        <a:rPr lang="en-US" i="1">
                          <a:latin typeface="Cambria Math" panose="02040503050406030204" pitchFamily="18" charset="0"/>
                        </a:rPr>
                        <m:t>=144.3</m:t>
                      </m:r>
                      <m:r>
                        <m:rPr>
                          <m:nor/>
                        </m:rPr>
                        <a:rPr lang="en-US" dirty="0"/>
                        <m:t> </m:t>
                      </m:r>
                      <m:r>
                        <m:rPr>
                          <m:nor/>
                        </m:rPr>
                        <a:rPr lang="en-US" dirty="0"/>
                        <m:t>ns</m:t>
                      </m:r>
                    </m:oMath>
                  </a14:m>
                  <a:endParaRPr lang="en-US"/>
                </a:p>
              </p:txBody>
            </p:sp>
          </mc:Choice>
          <mc:Fallback>
            <p:sp>
              <p:nvSpPr>
                <p:cNvPr id="35" name="TextBox 34">
                  <a:extLst>
                    <a:ext uri="{FF2B5EF4-FFF2-40B4-BE49-F238E27FC236}">
                      <a16:creationId xmlns:a16="http://schemas.microsoft.com/office/drawing/2014/main" id="{5BDDA386-759D-333E-C980-3261BD62865B}"/>
                    </a:ext>
                  </a:extLst>
                </p:cNvPr>
                <p:cNvSpPr txBox="1">
                  <a:spLocks noRot="1" noChangeAspect="1" noMove="1" noResize="1" noEditPoints="1" noAdjustHandles="1" noChangeArrowheads="1" noChangeShapeType="1" noTextEdit="1"/>
                </p:cNvSpPr>
                <p:nvPr/>
              </p:nvSpPr>
              <p:spPr>
                <a:xfrm>
                  <a:off x="5968745" y="4766198"/>
                  <a:ext cx="4106646" cy="923330"/>
                </a:xfrm>
                <a:prstGeom prst="rect">
                  <a:avLst/>
                </a:prstGeom>
                <a:blipFill>
                  <a:blip r:embed="rId5"/>
                  <a:stretch>
                    <a:fillRect t="-3974" b="-7285"/>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52CAA161-49BA-3A91-2D07-256AFE9C1BE9}"/>
                </a:ext>
              </a:extLst>
            </p:cNvPr>
            <p:cNvSpPr/>
            <p:nvPr/>
          </p:nvSpPr>
          <p:spPr>
            <a:xfrm>
              <a:off x="6386262" y="4728751"/>
              <a:ext cx="3490857" cy="1010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94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35A9-0D1C-520A-2D92-FDD384F669A2}"/>
              </a:ext>
            </a:extLst>
          </p:cNvPr>
          <p:cNvSpPr>
            <a:spLocks noGrp="1"/>
          </p:cNvSpPr>
          <p:nvPr>
            <p:ph type="title"/>
          </p:nvPr>
        </p:nvSpPr>
        <p:spPr/>
        <p:txBody>
          <a:bodyPr/>
          <a:lstStyle/>
          <a:p>
            <a:r>
              <a:rPr lang="en-US"/>
              <a:t>Test 2 – Outdoor 2D</a:t>
            </a:r>
          </a:p>
        </p:txBody>
      </p:sp>
      <p:sp>
        <p:nvSpPr>
          <p:cNvPr id="3" name="Slide Number Placeholder 2">
            <a:extLst>
              <a:ext uri="{FF2B5EF4-FFF2-40B4-BE49-F238E27FC236}">
                <a16:creationId xmlns:a16="http://schemas.microsoft.com/office/drawing/2014/main" id="{E5448F15-2DE1-EB82-94BF-4215EDBFAE03}"/>
              </a:ext>
            </a:extLst>
          </p:cNvPr>
          <p:cNvSpPr>
            <a:spLocks noGrp="1"/>
          </p:cNvSpPr>
          <p:nvPr>
            <p:ph type="sldNum" sz="quarter" idx="4"/>
          </p:nvPr>
        </p:nvSpPr>
        <p:spPr/>
        <p:txBody>
          <a:bodyPr/>
          <a:lstStyle/>
          <a:p>
            <a:fld id="{4B77F2AC-85AD-450A-9D25-BD1CD34E7A5A}" type="slidenum">
              <a:rPr lang="en-US" smtClean="0"/>
              <a:pPr/>
              <a:t>26</a:t>
            </a:fld>
            <a:endParaRPr lang="en-US"/>
          </a:p>
        </p:txBody>
      </p:sp>
      <p:sp>
        <p:nvSpPr>
          <p:cNvPr id="5" name="Content Placeholder 2">
            <a:extLst>
              <a:ext uri="{FF2B5EF4-FFF2-40B4-BE49-F238E27FC236}">
                <a16:creationId xmlns:a16="http://schemas.microsoft.com/office/drawing/2014/main" id="{7A813686-FC5B-2CDD-869D-FE0103444B54}"/>
              </a:ext>
            </a:extLst>
          </p:cNvPr>
          <p:cNvSpPr txBox="1">
            <a:spLocks/>
          </p:cNvSpPr>
          <p:nvPr/>
        </p:nvSpPr>
        <p:spPr>
          <a:xfrm>
            <a:off x="1295578" y="1341830"/>
            <a:ext cx="5521287" cy="47774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en-US" sz="1500"/>
              <a:t>Prerequisite Tests: </a:t>
            </a:r>
          </a:p>
          <a:p>
            <a:pPr lvl="1" fontAlgn="base">
              <a:lnSpc>
                <a:spcPct val="100000"/>
              </a:lnSpc>
              <a:spcBef>
                <a:spcPts val="0"/>
              </a:spcBef>
            </a:pPr>
            <a:r>
              <a:rPr lang="en-US" sz="1500">
                <a:cs typeface="Calibri"/>
              </a:rPr>
              <a:t>Outdoor 1-D Test</a:t>
            </a:r>
            <a:endParaRPr lang="en-US" sz="1500"/>
          </a:p>
          <a:p>
            <a:pPr fontAlgn="base">
              <a:lnSpc>
                <a:spcPct val="100000"/>
              </a:lnSpc>
              <a:spcBef>
                <a:spcPts val="0"/>
              </a:spcBef>
            </a:pPr>
            <a:r>
              <a:rPr lang="en-US" sz="1500">
                <a:cs typeface="Arial"/>
              </a:rPr>
              <a:t>Testing Steps</a:t>
            </a:r>
          </a:p>
          <a:p>
            <a:pPr lvl="1" fontAlgn="base">
              <a:lnSpc>
                <a:spcPct val="100000"/>
              </a:lnSpc>
              <a:spcBef>
                <a:spcPts val="0"/>
              </a:spcBef>
            </a:pPr>
            <a:r>
              <a:rPr lang="en-US" sz="1500">
                <a:cs typeface="Arial"/>
              </a:rPr>
              <a:t>Set up transmitters at boundary of test area</a:t>
            </a:r>
          </a:p>
          <a:p>
            <a:pPr marL="1200150" lvl="2" indent="-285750" fontAlgn="base">
              <a:lnSpc>
                <a:spcPct val="100000"/>
              </a:lnSpc>
              <a:spcBef>
                <a:spcPts val="0"/>
              </a:spcBef>
            </a:pPr>
            <a:r>
              <a:rPr lang="en-US" sz="1500">
                <a:cs typeface="Arial"/>
              </a:rPr>
              <a:t>Perform test in local coordinate system</a:t>
            </a:r>
          </a:p>
          <a:p>
            <a:pPr marL="1200150" lvl="2" indent="-285750" fontAlgn="base">
              <a:lnSpc>
                <a:spcPct val="100000"/>
              </a:lnSpc>
              <a:spcBef>
                <a:spcPts val="0"/>
              </a:spcBef>
            </a:pPr>
            <a:r>
              <a:rPr lang="en-US" sz="1500">
                <a:cs typeface="Arial"/>
              </a:rPr>
              <a:t>Set up square test area with transmitters at corners</a:t>
            </a:r>
          </a:p>
          <a:p>
            <a:pPr marL="1657350" lvl="3" indent="-285750" fontAlgn="base">
              <a:lnSpc>
                <a:spcPct val="100000"/>
              </a:lnSpc>
              <a:spcBef>
                <a:spcPts val="0"/>
              </a:spcBef>
            </a:pPr>
            <a:r>
              <a:rPr lang="en-US" sz="1500">
                <a:cs typeface="Arial"/>
              </a:rPr>
              <a:t>Sample map on next slide</a:t>
            </a:r>
          </a:p>
          <a:p>
            <a:pPr lvl="1" fontAlgn="base">
              <a:lnSpc>
                <a:spcPct val="100000"/>
              </a:lnSpc>
              <a:spcBef>
                <a:spcPts val="0"/>
              </a:spcBef>
            </a:pPr>
            <a:r>
              <a:rPr lang="en-US" sz="1500">
                <a:cs typeface="Arial"/>
              </a:rPr>
              <a:t>Move receiver around test area and collect data at various positions</a:t>
            </a:r>
          </a:p>
          <a:p>
            <a:pPr marL="1200150" lvl="2" indent="-285750" fontAlgn="base">
              <a:lnSpc>
                <a:spcPct val="100000"/>
              </a:lnSpc>
              <a:spcBef>
                <a:spcPts val="0"/>
              </a:spcBef>
            </a:pPr>
            <a:r>
              <a:rPr lang="en-US" sz="1500">
                <a:cs typeface="Arial"/>
              </a:rPr>
              <a:t>Calculating all 3 coordinates and time</a:t>
            </a:r>
          </a:p>
          <a:p>
            <a:pPr marL="1200150" lvl="2" indent="-285750" fontAlgn="base">
              <a:lnSpc>
                <a:spcPct val="100000"/>
              </a:lnSpc>
              <a:spcBef>
                <a:spcPts val="0"/>
              </a:spcBef>
            </a:pPr>
            <a:r>
              <a:rPr lang="en-US" sz="1500">
                <a:cs typeface="Arial"/>
              </a:rPr>
              <a:t>Z-coordinate should be consistent across all measurements</a:t>
            </a:r>
          </a:p>
          <a:p>
            <a:pPr marL="1200150" lvl="2" indent="-285750" fontAlgn="base">
              <a:lnSpc>
                <a:spcPct val="100000"/>
              </a:lnSpc>
              <a:spcBef>
                <a:spcPts val="0"/>
              </a:spcBef>
            </a:pPr>
            <a:r>
              <a:rPr lang="en-US" sz="1500">
                <a:cs typeface="Arial"/>
              </a:rPr>
              <a:t>Convert position into ECEF coordinate system (and LLH?)</a:t>
            </a:r>
          </a:p>
          <a:p>
            <a:pPr lvl="1" fontAlgn="base">
              <a:lnSpc>
                <a:spcPct val="100000"/>
              </a:lnSpc>
              <a:spcBef>
                <a:spcPts val="0"/>
              </a:spcBef>
            </a:pPr>
            <a:r>
              <a:rPr lang="en-US" sz="1500">
                <a:cs typeface="Arial"/>
              </a:rPr>
              <a:t>Compare data to manual measurements from Tx locations with rangefinder as well as to GPS “truth” data from receiver module</a:t>
            </a:r>
          </a:p>
          <a:p>
            <a:pPr fontAlgn="base">
              <a:lnSpc>
                <a:spcPct val="100000"/>
              </a:lnSpc>
              <a:spcBef>
                <a:spcPts val="0"/>
              </a:spcBef>
            </a:pPr>
            <a:r>
              <a:rPr lang="en-US" sz="1500"/>
              <a:t>Pass/Fail Criteria</a:t>
            </a:r>
            <a:endParaRPr lang="en-US" sz="1500">
              <a:cs typeface="Calibri"/>
            </a:endParaRPr>
          </a:p>
          <a:p>
            <a:pPr lvl="1" fontAlgn="base">
              <a:spcBef>
                <a:spcPts val="0"/>
              </a:spcBef>
            </a:pPr>
            <a:r>
              <a:rPr lang="en-US" sz="1500">
                <a:solidFill>
                  <a:schemeClr val="tx1">
                    <a:lumMod val="95000"/>
                  </a:schemeClr>
                </a:solidFill>
              </a:rPr>
              <a:t>Test has passed when functional data is achieved and basic linear position and clock bias is calculated to accuracies less than or equal to calculated error bounds</a:t>
            </a:r>
            <a:endParaRPr lang="en-US" sz="1500">
              <a:solidFill>
                <a:schemeClr val="tx1">
                  <a:lumMod val="95000"/>
                </a:schemeClr>
              </a:solidFill>
              <a:cs typeface="Calibri"/>
            </a:endParaRPr>
          </a:p>
        </p:txBody>
      </p:sp>
      <p:sp>
        <p:nvSpPr>
          <p:cNvPr id="6" name="Content Placeholder 2">
            <a:extLst>
              <a:ext uri="{FF2B5EF4-FFF2-40B4-BE49-F238E27FC236}">
                <a16:creationId xmlns:a16="http://schemas.microsoft.com/office/drawing/2014/main" id="{9493C3FF-99D1-DDDE-2378-8D3BF1EAA7FE}"/>
              </a:ext>
            </a:extLst>
          </p:cNvPr>
          <p:cNvSpPr txBox="1">
            <a:spLocks/>
          </p:cNvSpPr>
          <p:nvPr/>
        </p:nvSpPr>
        <p:spPr>
          <a:xfrm>
            <a:off x="6565641" y="1341830"/>
            <a:ext cx="573129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a:ea typeface="+mn-lt"/>
                <a:cs typeface="+mn-lt"/>
              </a:rPr>
              <a:t>Rationale for Test</a:t>
            </a:r>
          </a:p>
          <a:p>
            <a:pPr lvl="1">
              <a:lnSpc>
                <a:spcPct val="100000"/>
              </a:lnSpc>
            </a:pPr>
            <a:r>
              <a:rPr lang="en-US" sz="1500">
                <a:ea typeface="+mn-lt"/>
                <a:cs typeface="+mn-lt"/>
              </a:rPr>
              <a:t>First complex test of location calculation</a:t>
            </a:r>
          </a:p>
          <a:p>
            <a:pPr lvl="1">
              <a:lnSpc>
                <a:spcPct val="100000"/>
              </a:lnSpc>
            </a:pPr>
            <a:r>
              <a:rPr lang="en-US" sz="1500">
                <a:ea typeface="+mn-lt"/>
                <a:cs typeface="+mn-lt"/>
              </a:rPr>
              <a:t>Quantify error in position calculations and tune receiver algorithm</a:t>
            </a:r>
          </a:p>
          <a:p>
            <a:pPr marL="685800">
              <a:lnSpc>
                <a:spcPct val="100000"/>
              </a:lnSpc>
            </a:pPr>
            <a:endParaRPr lang="en-US" sz="1500">
              <a:ea typeface="+mn-lt"/>
              <a:cs typeface="+mn-lt"/>
            </a:endParaRPr>
          </a:p>
          <a:p>
            <a:pPr>
              <a:lnSpc>
                <a:spcPct val="100000"/>
              </a:lnSpc>
            </a:pPr>
            <a:r>
              <a:rPr lang="en-US" sz="1500">
                <a:ea typeface="+mn-lt"/>
                <a:cs typeface="+mn-lt"/>
              </a:rPr>
              <a:t>Scope of Testing Tasks</a:t>
            </a:r>
          </a:p>
          <a:p>
            <a:pPr lvl="1">
              <a:lnSpc>
                <a:spcPct val="100000"/>
              </a:lnSpc>
            </a:pPr>
            <a:r>
              <a:rPr lang="en-US" sz="1500">
                <a:ea typeface="+mn-lt"/>
                <a:cs typeface="+mn-lt"/>
              </a:rPr>
              <a:t>Component design – Mentioned previously in transmitter design</a:t>
            </a:r>
          </a:p>
          <a:p>
            <a:pPr lvl="1">
              <a:lnSpc>
                <a:spcPct val="100000"/>
              </a:lnSpc>
            </a:pPr>
            <a:r>
              <a:rPr lang="en-US" sz="1500">
                <a:ea typeface="+mn-lt"/>
                <a:cs typeface="+mn-lt"/>
              </a:rPr>
              <a:t>Facilities </a:t>
            </a:r>
          </a:p>
          <a:p>
            <a:pPr lvl="2">
              <a:lnSpc>
                <a:spcPct val="100000"/>
              </a:lnSpc>
            </a:pPr>
            <a:r>
              <a:rPr lang="en-US" sz="1500">
                <a:ea typeface="+mn-lt"/>
                <a:cs typeface="+mn-lt"/>
              </a:rPr>
              <a:t>Outdoor area with minimal obstructive buildings</a:t>
            </a:r>
          </a:p>
          <a:p>
            <a:pPr lvl="2">
              <a:lnSpc>
                <a:spcPct val="100000"/>
              </a:lnSpc>
            </a:pPr>
            <a:r>
              <a:rPr lang="en-US" sz="1500">
                <a:ea typeface="+mn-lt"/>
                <a:cs typeface="+mn-lt"/>
              </a:rPr>
              <a:t>Ideally 500m x 500m</a:t>
            </a:r>
          </a:p>
          <a:p>
            <a:pPr lvl="2">
              <a:lnSpc>
                <a:spcPct val="100000"/>
              </a:lnSpc>
            </a:pPr>
            <a:r>
              <a:rPr lang="en-US" sz="1500">
                <a:ea typeface="+mn-lt"/>
                <a:cs typeface="+mn-lt"/>
              </a:rPr>
              <a:t>Aerospace Building to LASP</a:t>
            </a:r>
          </a:p>
          <a:p>
            <a:pPr lvl="2">
              <a:lnSpc>
                <a:spcPct val="100000"/>
              </a:lnSpc>
            </a:pPr>
            <a:r>
              <a:rPr lang="en-US" sz="1500">
                <a:ea typeface="+mn-lt"/>
                <a:cs typeface="+mn-lt"/>
              </a:rPr>
              <a:t>Flatirons Golf Course (Pre-season) – pending permission</a:t>
            </a:r>
          </a:p>
          <a:p>
            <a:pPr lvl="1">
              <a:lnSpc>
                <a:spcPct val="100000"/>
              </a:lnSpc>
            </a:pPr>
            <a:r>
              <a:rPr lang="en-US" sz="1500">
                <a:ea typeface="+mn-lt"/>
                <a:cs typeface="+mn-lt"/>
              </a:rPr>
              <a:t>Safety Procedures – N/A</a:t>
            </a:r>
          </a:p>
          <a:p>
            <a:pPr>
              <a:lnSpc>
                <a:spcPct val="100000"/>
              </a:lnSpc>
            </a:pPr>
            <a:endParaRPr lang="en-US" sz="1500">
              <a:cs typeface="Calibri"/>
            </a:endParaRPr>
          </a:p>
        </p:txBody>
      </p:sp>
    </p:spTree>
    <p:extLst>
      <p:ext uri="{BB962C8B-B14F-4D97-AF65-F5344CB8AC3E}">
        <p14:creationId xmlns:p14="http://schemas.microsoft.com/office/powerpoint/2010/main" val="374337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map of a city&#10;&#10;Description automatically generated with medium confidence">
            <a:extLst>
              <a:ext uri="{FF2B5EF4-FFF2-40B4-BE49-F238E27FC236}">
                <a16:creationId xmlns:a16="http://schemas.microsoft.com/office/drawing/2014/main" id="{DE5E045C-F54F-8456-C387-FABA3B2DF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02155"/>
            <a:ext cx="12188952" cy="6439772"/>
          </a:xfrm>
          <a:prstGeom prst="rect">
            <a:avLst/>
          </a:prstGeom>
        </p:spPr>
      </p:pic>
      <p:sp>
        <p:nvSpPr>
          <p:cNvPr id="4" name="TextBox 3">
            <a:extLst>
              <a:ext uri="{FF2B5EF4-FFF2-40B4-BE49-F238E27FC236}">
                <a16:creationId xmlns:a16="http://schemas.microsoft.com/office/drawing/2014/main" id="{5CD421E9-CBEB-9493-6F76-DFE5F91AE319}"/>
              </a:ext>
            </a:extLst>
          </p:cNvPr>
          <p:cNvSpPr txBox="1"/>
          <p:nvPr/>
        </p:nvSpPr>
        <p:spPr>
          <a:xfrm rot="21399838">
            <a:off x="9059779" y="2381500"/>
            <a:ext cx="1275347" cy="369332"/>
          </a:xfrm>
          <a:prstGeom prst="rect">
            <a:avLst/>
          </a:prstGeom>
          <a:noFill/>
        </p:spPr>
        <p:txBody>
          <a:bodyPr wrap="square" rtlCol="0">
            <a:spAutoFit/>
          </a:bodyPr>
          <a:lstStyle/>
          <a:p>
            <a:pPr algn="ctr"/>
            <a:r>
              <a:rPr lang="en-US"/>
              <a:t>500m</a:t>
            </a:r>
          </a:p>
        </p:txBody>
      </p:sp>
      <p:sp>
        <p:nvSpPr>
          <p:cNvPr id="5" name="TextBox 4">
            <a:extLst>
              <a:ext uri="{FF2B5EF4-FFF2-40B4-BE49-F238E27FC236}">
                <a16:creationId xmlns:a16="http://schemas.microsoft.com/office/drawing/2014/main" id="{9810B3C1-576C-4815-583E-07314325E1E7}"/>
              </a:ext>
            </a:extLst>
          </p:cNvPr>
          <p:cNvSpPr txBox="1"/>
          <p:nvPr/>
        </p:nvSpPr>
        <p:spPr>
          <a:xfrm rot="21436408">
            <a:off x="10278218" y="1696095"/>
            <a:ext cx="1275347" cy="369332"/>
          </a:xfrm>
          <a:prstGeom prst="rect">
            <a:avLst/>
          </a:prstGeom>
          <a:noFill/>
        </p:spPr>
        <p:txBody>
          <a:bodyPr wrap="square" rtlCol="0">
            <a:spAutoFit/>
          </a:bodyPr>
          <a:lstStyle/>
          <a:p>
            <a:pPr algn="ctr"/>
            <a:r>
              <a:rPr lang="en-US"/>
              <a:t>500m</a:t>
            </a:r>
          </a:p>
        </p:txBody>
      </p:sp>
    </p:spTree>
    <p:extLst>
      <p:ext uri="{BB962C8B-B14F-4D97-AF65-F5344CB8AC3E}">
        <p14:creationId xmlns:p14="http://schemas.microsoft.com/office/powerpoint/2010/main" val="1634819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7FB6C56-70D9-31A9-2C09-BAA230847C46}"/>
              </a:ext>
            </a:extLst>
          </p:cNvPr>
          <p:cNvGrpSpPr/>
          <p:nvPr/>
        </p:nvGrpSpPr>
        <p:grpSpPr>
          <a:xfrm>
            <a:off x="7487761" y="3663636"/>
            <a:ext cx="77070" cy="318718"/>
            <a:chOff x="1910169" y="4495231"/>
            <a:chExt cx="108000" cy="515951"/>
          </a:xfrm>
        </p:grpSpPr>
        <p:cxnSp>
          <p:nvCxnSpPr>
            <p:cNvPr id="52" name="Straight Connector 51">
              <a:extLst>
                <a:ext uri="{FF2B5EF4-FFF2-40B4-BE49-F238E27FC236}">
                  <a16:creationId xmlns:a16="http://schemas.microsoft.com/office/drawing/2014/main" id="{0FE473BD-B2E6-A92E-27C3-F91ADE0FB5FB}"/>
                </a:ext>
              </a:extLst>
            </p:cNvPr>
            <p:cNvCxnSpPr>
              <a:cxnSpLocks/>
            </p:cNvCxnSpPr>
            <p:nvPr/>
          </p:nvCxnSpPr>
          <p:spPr>
            <a:xfrm flipV="1">
              <a:off x="1955021" y="4597400"/>
              <a:ext cx="0" cy="4137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Connector 52">
              <a:extLst>
                <a:ext uri="{FF2B5EF4-FFF2-40B4-BE49-F238E27FC236}">
                  <a16:creationId xmlns:a16="http://schemas.microsoft.com/office/drawing/2014/main" id="{CF2227FA-4466-052A-DBB9-2D68D66E2BF3}"/>
                </a:ext>
              </a:extLst>
            </p:cNvPr>
            <p:cNvSpPr/>
            <p:nvPr/>
          </p:nvSpPr>
          <p:spPr>
            <a:xfrm>
              <a:off x="1910169" y="4495231"/>
              <a:ext cx="108000" cy="1080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CA41D969-DF28-1CF3-0806-B52306E4C9F5}"/>
              </a:ext>
            </a:extLst>
          </p:cNvPr>
          <p:cNvSpPr/>
          <p:nvPr/>
        </p:nvSpPr>
        <p:spPr>
          <a:xfrm>
            <a:off x="6524236" y="3822995"/>
            <a:ext cx="1132362" cy="723900"/>
          </a:xfrm>
          <a:prstGeom prst="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782ACA-337E-9AEF-3E50-B17934FF2D77}"/>
              </a:ext>
            </a:extLst>
          </p:cNvPr>
          <p:cNvSpPr txBox="1"/>
          <p:nvPr/>
        </p:nvSpPr>
        <p:spPr>
          <a:xfrm>
            <a:off x="6522418" y="3881685"/>
            <a:ext cx="1132362" cy="584775"/>
          </a:xfrm>
          <a:prstGeom prst="rect">
            <a:avLst/>
          </a:prstGeom>
          <a:noFill/>
          <a:ln>
            <a:noFill/>
          </a:ln>
        </p:spPr>
        <p:txBody>
          <a:bodyPr wrap="square" rtlCol="0">
            <a:spAutoFit/>
          </a:bodyPr>
          <a:lstStyle/>
          <a:p>
            <a:pPr algn="ctr"/>
            <a:r>
              <a:rPr lang="en-US" sz="1600">
                <a:solidFill>
                  <a:schemeClr val="bg1"/>
                </a:solidFill>
              </a:rPr>
              <a:t>Receiver Unit</a:t>
            </a:r>
          </a:p>
        </p:txBody>
      </p:sp>
      <p:sp>
        <p:nvSpPr>
          <p:cNvPr id="9" name="TextBox 8">
            <a:extLst>
              <a:ext uri="{FF2B5EF4-FFF2-40B4-BE49-F238E27FC236}">
                <a16:creationId xmlns:a16="http://schemas.microsoft.com/office/drawing/2014/main" id="{693F26BB-4D57-B3EC-4692-B8E573DC7E8F}"/>
              </a:ext>
            </a:extLst>
          </p:cNvPr>
          <p:cNvSpPr txBox="1"/>
          <p:nvPr/>
        </p:nvSpPr>
        <p:spPr>
          <a:xfrm>
            <a:off x="5444929" y="2278671"/>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2</a:t>
            </a:r>
          </a:p>
        </p:txBody>
      </p:sp>
      <p:sp>
        <p:nvSpPr>
          <p:cNvPr id="17" name="TextBox 16">
            <a:extLst>
              <a:ext uri="{FF2B5EF4-FFF2-40B4-BE49-F238E27FC236}">
                <a16:creationId xmlns:a16="http://schemas.microsoft.com/office/drawing/2014/main" id="{3AA86A1E-33B4-135D-4A7D-8E74961B8E1A}"/>
              </a:ext>
            </a:extLst>
          </p:cNvPr>
          <p:cNvSpPr txBox="1"/>
          <p:nvPr/>
        </p:nvSpPr>
        <p:spPr>
          <a:xfrm>
            <a:off x="10875644" y="3136612"/>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3</a:t>
            </a:r>
          </a:p>
        </p:txBody>
      </p:sp>
      <p:pic>
        <p:nvPicPr>
          <p:cNvPr id="47" name="Graphic 46" descr="Wireless router with solid fill">
            <a:extLst>
              <a:ext uri="{FF2B5EF4-FFF2-40B4-BE49-F238E27FC236}">
                <a16:creationId xmlns:a16="http://schemas.microsoft.com/office/drawing/2014/main" id="{FA7B98AF-A346-5838-1A9F-16A60C84A52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5553910" y="1693896"/>
            <a:ext cx="914400" cy="584775"/>
          </a:xfrm>
          <a:prstGeom prst="rect">
            <a:avLst/>
          </a:prstGeom>
          <a:effectLst>
            <a:glow rad="101600">
              <a:schemeClr val="tx1">
                <a:alpha val="60000"/>
              </a:schemeClr>
            </a:glow>
          </a:effectLst>
        </p:spPr>
      </p:pic>
      <p:pic>
        <p:nvPicPr>
          <p:cNvPr id="48" name="Graphic 47" descr="Wireless router with solid fill">
            <a:extLst>
              <a:ext uri="{FF2B5EF4-FFF2-40B4-BE49-F238E27FC236}">
                <a16:creationId xmlns:a16="http://schemas.microsoft.com/office/drawing/2014/main" id="{8CC7CC5F-8FA5-FEEB-D03B-EDF34763218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10981966" y="2551837"/>
            <a:ext cx="914400" cy="584775"/>
          </a:xfrm>
          <a:prstGeom prst="rect">
            <a:avLst/>
          </a:prstGeom>
          <a:effectLst>
            <a:glow rad="101600">
              <a:schemeClr val="tx1">
                <a:alpha val="60000"/>
              </a:schemeClr>
            </a:glow>
          </a:effectLst>
        </p:spPr>
      </p:pic>
      <p:sp>
        <p:nvSpPr>
          <p:cNvPr id="56" name="Lightning Bolt 55">
            <a:extLst>
              <a:ext uri="{FF2B5EF4-FFF2-40B4-BE49-F238E27FC236}">
                <a16:creationId xmlns:a16="http://schemas.microsoft.com/office/drawing/2014/main" id="{8B809575-AE5C-F69F-782F-08883B43315F}"/>
              </a:ext>
            </a:extLst>
          </p:cNvPr>
          <p:cNvSpPr/>
          <p:nvPr/>
        </p:nvSpPr>
        <p:spPr>
          <a:xfrm rot="20270707" flipH="1">
            <a:off x="7386892" y="29645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ightning Bolt 57">
            <a:extLst>
              <a:ext uri="{FF2B5EF4-FFF2-40B4-BE49-F238E27FC236}">
                <a16:creationId xmlns:a16="http://schemas.microsoft.com/office/drawing/2014/main" id="{8448B2ED-5C58-1F7E-F7FE-413459EF20B3}"/>
              </a:ext>
            </a:extLst>
          </p:cNvPr>
          <p:cNvSpPr/>
          <p:nvPr/>
        </p:nvSpPr>
        <p:spPr>
          <a:xfrm rot="916082" flipH="1">
            <a:off x="7640892" y="30915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ightning Bolt 58">
            <a:extLst>
              <a:ext uri="{FF2B5EF4-FFF2-40B4-BE49-F238E27FC236}">
                <a16:creationId xmlns:a16="http://schemas.microsoft.com/office/drawing/2014/main" id="{9BB670A2-4A83-80D8-5CC6-311922D1D579}"/>
              </a:ext>
            </a:extLst>
          </p:cNvPr>
          <p:cNvSpPr/>
          <p:nvPr/>
        </p:nvSpPr>
        <p:spPr>
          <a:xfrm rot="3300060" flipH="1">
            <a:off x="7779627" y="3346337"/>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41EAFAA2-2C3B-94EF-A56C-6E580C586CC6}"/>
              </a:ext>
            </a:extLst>
          </p:cNvPr>
          <p:cNvSpPr txBox="1"/>
          <p:nvPr/>
        </p:nvSpPr>
        <p:spPr>
          <a:xfrm>
            <a:off x="924614" y="5236584"/>
            <a:ext cx="1779943"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④</a:t>
            </a:r>
            <a:r>
              <a:rPr lang="ja-JP" altLang="en-US" sz="1400"/>
              <a:t> </a:t>
            </a:r>
            <a:r>
              <a:rPr lang="en-US" altLang="ja-JP" sz="1400"/>
              <a:t>Receiver r</a:t>
            </a:r>
            <a:r>
              <a:rPr lang="en-US" sz="1400"/>
              <a:t>eceive/process </a:t>
            </a:r>
          </a:p>
          <a:p>
            <a:pPr algn="ctr"/>
            <a:r>
              <a:rPr lang="en-US" sz="1400"/>
              <a:t>position + time signals</a:t>
            </a:r>
          </a:p>
        </p:txBody>
      </p:sp>
      <p:sp>
        <p:nvSpPr>
          <p:cNvPr id="63" name="TextBox 62">
            <a:extLst>
              <a:ext uri="{FF2B5EF4-FFF2-40B4-BE49-F238E27FC236}">
                <a16:creationId xmlns:a16="http://schemas.microsoft.com/office/drawing/2014/main" id="{0FE09B2C-F53A-0A5B-FA52-A73A52FC5013}"/>
              </a:ext>
            </a:extLst>
          </p:cNvPr>
          <p:cNvSpPr txBox="1"/>
          <p:nvPr/>
        </p:nvSpPr>
        <p:spPr>
          <a:xfrm>
            <a:off x="4104786" y="4547682"/>
            <a:ext cx="1953634"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⑤</a:t>
            </a:r>
            <a:r>
              <a:rPr lang="ja-JP" altLang="en-US" sz="1400"/>
              <a:t> </a:t>
            </a:r>
            <a:r>
              <a:rPr lang="en-US" altLang="ja-JP" sz="1400"/>
              <a:t>Signal data is saved to SD card, and used to c</a:t>
            </a:r>
            <a:r>
              <a:rPr lang="en-US" sz="1400"/>
              <a:t>alculate receiver’s position and time </a:t>
            </a:r>
          </a:p>
        </p:txBody>
      </p:sp>
      <p:pic>
        <p:nvPicPr>
          <p:cNvPr id="19" name="Picture 2" descr="Laptop Clipart Vector Art, Icons, and Graphics for Free Download">
            <a:extLst>
              <a:ext uri="{FF2B5EF4-FFF2-40B4-BE49-F238E27FC236}">
                <a16:creationId xmlns:a16="http://schemas.microsoft.com/office/drawing/2014/main" id="{C6A7C68E-4E2B-AA38-3678-ABF4DF2F23F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6432" y="5367319"/>
            <a:ext cx="1526401" cy="15264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7D4150C-89BC-FCDA-03CF-20785A34F0C2}"/>
              </a:ext>
            </a:extLst>
          </p:cNvPr>
          <p:cNvSpPr txBox="1"/>
          <p:nvPr/>
        </p:nvSpPr>
        <p:spPr>
          <a:xfrm>
            <a:off x="810877" y="2205995"/>
            <a:ext cx="1641398"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400"/>
              <a:t>③ </a:t>
            </a:r>
            <a:r>
              <a:rPr lang="en-US" sz="1400"/>
              <a:t>Transmitters transmit </a:t>
            </a:r>
          </a:p>
          <a:p>
            <a:pPr algn="ctr"/>
            <a:r>
              <a:rPr lang="en-US" sz="1400"/>
              <a:t>position + time signal</a:t>
            </a:r>
          </a:p>
        </p:txBody>
      </p:sp>
      <p:sp>
        <p:nvSpPr>
          <p:cNvPr id="27" name="TextBox 26">
            <a:extLst>
              <a:ext uri="{FF2B5EF4-FFF2-40B4-BE49-F238E27FC236}">
                <a16:creationId xmlns:a16="http://schemas.microsoft.com/office/drawing/2014/main" id="{BCC12885-FCD8-311A-8148-FCC75883500F}"/>
              </a:ext>
            </a:extLst>
          </p:cNvPr>
          <p:cNvSpPr txBox="1"/>
          <p:nvPr/>
        </p:nvSpPr>
        <p:spPr>
          <a:xfrm>
            <a:off x="7364136" y="1586938"/>
            <a:ext cx="2062508"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40" tIns="45720" rIns="91440" bIns="45720" rtlCol="0" anchor="t">
            <a:spAutoFit/>
          </a:bodyPr>
          <a:lstStyle/>
          <a:p>
            <a:pPr algn="ctr"/>
            <a:r>
              <a:rPr lang="en-US" sz="1400"/>
              <a:t>① Place transmitters and receiver in testing configuration using laser range finder</a:t>
            </a:r>
          </a:p>
        </p:txBody>
      </p:sp>
      <p:sp>
        <p:nvSpPr>
          <p:cNvPr id="28" name="TextBox 27">
            <a:extLst>
              <a:ext uri="{FF2B5EF4-FFF2-40B4-BE49-F238E27FC236}">
                <a16:creationId xmlns:a16="http://schemas.microsoft.com/office/drawing/2014/main" id="{E1FB2B8F-B38B-374F-FEE8-6697A856D3C9}"/>
              </a:ext>
            </a:extLst>
          </p:cNvPr>
          <p:cNvSpPr txBox="1"/>
          <p:nvPr/>
        </p:nvSpPr>
        <p:spPr>
          <a:xfrm>
            <a:off x="3577953" y="1447674"/>
            <a:ext cx="1866976"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② Obtain “true” positions and times of transmitters and receiver from GPS</a:t>
            </a:r>
          </a:p>
        </p:txBody>
      </p:sp>
      <p:sp>
        <p:nvSpPr>
          <p:cNvPr id="31" name="TextBox 30">
            <a:extLst>
              <a:ext uri="{FF2B5EF4-FFF2-40B4-BE49-F238E27FC236}">
                <a16:creationId xmlns:a16="http://schemas.microsoft.com/office/drawing/2014/main" id="{66CA3E39-66B8-A985-23F0-28A70FB99B96}"/>
              </a:ext>
            </a:extLst>
          </p:cNvPr>
          <p:cNvSpPr txBox="1"/>
          <p:nvPr/>
        </p:nvSpPr>
        <p:spPr>
          <a:xfrm>
            <a:off x="9450934" y="4427581"/>
            <a:ext cx="1641398" cy="73866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⑥</a:t>
            </a:r>
            <a:r>
              <a:rPr lang="ja-JP" altLang="en-US" sz="1400"/>
              <a:t> </a:t>
            </a:r>
            <a:r>
              <a:rPr lang="en-US" sz="1400"/>
              <a:t>Compare calculated and true positions and time</a:t>
            </a:r>
          </a:p>
        </p:txBody>
      </p:sp>
      <p:sp>
        <p:nvSpPr>
          <p:cNvPr id="10" name="TextBox 9">
            <a:extLst>
              <a:ext uri="{FF2B5EF4-FFF2-40B4-BE49-F238E27FC236}">
                <a16:creationId xmlns:a16="http://schemas.microsoft.com/office/drawing/2014/main" id="{38AC82F2-0B12-950F-C9BF-773FE89C7D8C}"/>
              </a:ext>
            </a:extLst>
          </p:cNvPr>
          <p:cNvSpPr txBox="1"/>
          <p:nvPr/>
        </p:nvSpPr>
        <p:spPr>
          <a:xfrm>
            <a:off x="0" y="-1091"/>
            <a:ext cx="3270738" cy="461665"/>
          </a:xfrm>
          <a:prstGeom prst="rect">
            <a:avLst/>
          </a:prstGeom>
          <a:noFill/>
        </p:spPr>
        <p:txBody>
          <a:bodyPr wrap="square" rtlCol="0">
            <a:spAutoFit/>
          </a:bodyPr>
          <a:lstStyle/>
          <a:p>
            <a:r>
              <a:rPr lang="en-US" sz="2400" b="1"/>
              <a:t>Sys Test 2 (2D) CONOPS</a:t>
            </a:r>
          </a:p>
        </p:txBody>
      </p:sp>
      <p:sp>
        <p:nvSpPr>
          <p:cNvPr id="32" name="TextBox 31">
            <a:extLst>
              <a:ext uri="{FF2B5EF4-FFF2-40B4-BE49-F238E27FC236}">
                <a16:creationId xmlns:a16="http://schemas.microsoft.com/office/drawing/2014/main" id="{889BFD86-C307-CD56-247B-EDCD4A8063C0}"/>
              </a:ext>
            </a:extLst>
          </p:cNvPr>
          <p:cNvSpPr txBox="1"/>
          <p:nvPr/>
        </p:nvSpPr>
        <p:spPr>
          <a:xfrm>
            <a:off x="9310882" y="5623341"/>
            <a:ext cx="1969354"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⑦</a:t>
            </a:r>
            <a:r>
              <a:rPr lang="ja-JP" altLang="en-US" sz="1400"/>
              <a:t> </a:t>
            </a:r>
            <a:r>
              <a:rPr lang="en-US" altLang="ja-JP" sz="1400"/>
              <a:t>Repeat with varying distance between transmitters and receiver</a:t>
            </a:r>
            <a:endParaRPr lang="en-US" sz="1400"/>
          </a:p>
        </p:txBody>
      </p:sp>
      <p:pic>
        <p:nvPicPr>
          <p:cNvPr id="1034" name="Picture 10" descr="Sandisk Ultra Plus 32gb Microsd Memory Card : Target">
            <a:extLst>
              <a:ext uri="{FF2B5EF4-FFF2-40B4-BE49-F238E27FC236}">
                <a16:creationId xmlns:a16="http://schemas.microsoft.com/office/drawing/2014/main" id="{FBBFF0A1-78EF-E34E-53D1-258C2ECF202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78" b="89778" l="2667" r="96000">
                        <a14:foregroundMark x1="20444" y1="51111" x2="24444" y2="51556"/>
                        <a14:foregroundMark x1="20889" y1="54222" x2="23111" y2="54667"/>
                        <a14:foregroundMark x1="8000" y1="18667" x2="9256" y2="76465"/>
                        <a14:foregroundMark x1="3256" y1="72518" x2="4000" y2="18222"/>
                        <a14:foregroundMark x1="87556" y1="16444" x2="94222" y2="32000"/>
                        <a14:foregroundMark x1="94222" y1="32000" x2="96000" y2="68000"/>
                        <a14:foregroundMark x1="96000" y1="68000" x2="88000" y2="64889"/>
                        <a14:foregroundMark x1="78222" y1="67556" x2="58667" y2="66222"/>
                        <a14:foregroundMark x1="58667" y1="66222" x2="77333" y2="66667"/>
                        <a14:foregroundMark x1="79111" y1="67556" x2="64444" y2="62222"/>
                        <a14:foregroundMark x1="80000" y1="66667" x2="80000" y2="66667"/>
                        <a14:foregroundMark x1="79556" y1="65778" x2="78667" y2="66222"/>
                        <a14:foregroundMark x1="78222" y1="57333" x2="59556" y2="49778"/>
                        <a14:foregroundMark x1="59556" y1="49778" x2="76889" y2="55111"/>
                        <a14:foregroundMark x1="76889" y1="55111" x2="58667" y2="53778"/>
                        <a14:foregroundMark x1="58667" y1="53778" x2="76889" y2="56444"/>
                        <a14:foregroundMark x1="76889" y1="56444" x2="79556" y2="52444"/>
                        <a14:foregroundMark x1="76889" y1="58667" x2="76889" y2="58222"/>
                        <a14:foregroundMark x1="68889" y1="58222" x2="71556" y2="60444"/>
                        <a14:foregroundMark x1="32000" y1="52889" x2="14667" y2="67111"/>
                        <a14:foregroundMark x1="14667" y1="67111" x2="43111" y2="55111"/>
                        <a14:foregroundMark x1="45778" y1="56889" x2="45778" y2="56889"/>
                        <a14:foregroundMark x1="45778" y1="55556" x2="45778" y2="55556"/>
                        <a14:foregroundMark x1="26222" y1="68000" x2="26222" y2="68000"/>
                        <a14:foregroundMark x1="27556" y1="68444" x2="23556" y2="70667"/>
                        <a14:backgroundMark x1="2667" y1="86222" x2="889" y2="72889"/>
                        <a14:backgroundMark x1="0" y1="73778" x2="4889" y2="85778"/>
                      </a14:backgroundRemoval>
                    </a14:imgEffect>
                  </a14:imgLayer>
                </a14:imgProps>
              </a:ext>
              <a:ext uri="{28A0092B-C50C-407E-A947-70E740481C1C}">
                <a14:useLocalDpi xmlns:a14="http://schemas.microsoft.com/office/drawing/2010/main" val="0"/>
              </a:ext>
            </a:extLst>
          </a:blip>
          <a:srcRect/>
          <a:stretch>
            <a:fillRect/>
          </a:stretch>
        </p:blipFill>
        <p:spPr bwMode="auto">
          <a:xfrm>
            <a:off x="6835079" y="4787787"/>
            <a:ext cx="835554" cy="835554"/>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a:extLst>
              <a:ext uri="{FF2B5EF4-FFF2-40B4-BE49-F238E27FC236}">
                <a16:creationId xmlns:a16="http://schemas.microsoft.com/office/drawing/2014/main" id="{CCA1C86D-BC1B-3F08-269C-1FE584F4E78D}"/>
              </a:ext>
            </a:extLst>
          </p:cNvPr>
          <p:cNvSpPr/>
          <p:nvPr/>
        </p:nvSpPr>
        <p:spPr>
          <a:xfrm>
            <a:off x="6450699" y="4660645"/>
            <a:ext cx="275399" cy="787109"/>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8BDAC34-4C4B-39A5-25E1-A1809D08A0BA}"/>
              </a:ext>
            </a:extLst>
          </p:cNvPr>
          <p:cNvSpPr txBox="1"/>
          <p:nvPr/>
        </p:nvSpPr>
        <p:spPr>
          <a:xfrm>
            <a:off x="7784005" y="5475869"/>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4</a:t>
            </a:r>
          </a:p>
        </p:txBody>
      </p:sp>
      <p:pic>
        <p:nvPicPr>
          <p:cNvPr id="5" name="Graphic 4" descr="Wireless router with solid fill">
            <a:extLst>
              <a:ext uri="{FF2B5EF4-FFF2-40B4-BE49-F238E27FC236}">
                <a16:creationId xmlns:a16="http://schemas.microsoft.com/office/drawing/2014/main" id="{D3C13E3C-9DC3-F6A7-BEFC-614025F36F2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7892986" y="4891094"/>
            <a:ext cx="914400" cy="584775"/>
          </a:xfrm>
          <a:prstGeom prst="rect">
            <a:avLst/>
          </a:prstGeom>
          <a:effectLst>
            <a:glow rad="101600">
              <a:schemeClr val="tx1">
                <a:alpha val="60000"/>
              </a:schemeClr>
            </a:glow>
          </a:effectLst>
        </p:spPr>
      </p:pic>
      <p:sp>
        <p:nvSpPr>
          <p:cNvPr id="8" name="TextBox 7">
            <a:extLst>
              <a:ext uri="{FF2B5EF4-FFF2-40B4-BE49-F238E27FC236}">
                <a16:creationId xmlns:a16="http://schemas.microsoft.com/office/drawing/2014/main" id="{C1682240-0379-5A72-09A2-A480E10FA6B1}"/>
              </a:ext>
            </a:extLst>
          </p:cNvPr>
          <p:cNvSpPr txBox="1"/>
          <p:nvPr/>
        </p:nvSpPr>
        <p:spPr>
          <a:xfrm>
            <a:off x="2138376" y="3876925"/>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1</a:t>
            </a:r>
          </a:p>
        </p:txBody>
      </p:sp>
      <p:pic>
        <p:nvPicPr>
          <p:cNvPr id="11" name="Graphic 10" descr="Wireless router with solid fill">
            <a:extLst>
              <a:ext uri="{FF2B5EF4-FFF2-40B4-BE49-F238E27FC236}">
                <a16:creationId xmlns:a16="http://schemas.microsoft.com/office/drawing/2014/main" id="{A4824F0D-F6A3-930A-6835-F5B7E58A046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2247357" y="3292150"/>
            <a:ext cx="914400" cy="584775"/>
          </a:xfrm>
          <a:prstGeom prst="rect">
            <a:avLst/>
          </a:prstGeom>
          <a:effectLst>
            <a:glow rad="101600">
              <a:schemeClr val="tx1">
                <a:alpha val="60000"/>
              </a:schemeClr>
            </a:glow>
          </a:effectLst>
        </p:spPr>
      </p:pic>
      <p:cxnSp>
        <p:nvCxnSpPr>
          <p:cNvPr id="4" name="Straight Arrow Connector 3">
            <a:extLst>
              <a:ext uri="{FF2B5EF4-FFF2-40B4-BE49-F238E27FC236}">
                <a16:creationId xmlns:a16="http://schemas.microsoft.com/office/drawing/2014/main" id="{A4965E32-4FAA-9469-5F15-AB353E2ED7E7}"/>
              </a:ext>
            </a:extLst>
          </p:cNvPr>
          <p:cNvCxnSpPr>
            <a:cxnSpLocks/>
          </p:cNvCxnSpPr>
          <p:nvPr/>
        </p:nvCxnSpPr>
        <p:spPr>
          <a:xfrm rot="10800000" flipH="1">
            <a:off x="2704557" y="2278671"/>
            <a:ext cx="3306553" cy="1598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0BC863D-322C-B3F7-390F-6541CDDA0DE1}"/>
              </a:ext>
            </a:extLst>
          </p:cNvPr>
          <p:cNvCxnSpPr>
            <a:cxnSpLocks/>
          </p:cNvCxnSpPr>
          <p:nvPr/>
        </p:nvCxnSpPr>
        <p:spPr>
          <a:xfrm flipV="1">
            <a:off x="2718596" y="3822995"/>
            <a:ext cx="4799545" cy="857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F79A0ED-B657-D684-6708-35CB8FD6C56E}"/>
              </a:ext>
            </a:extLst>
          </p:cNvPr>
          <p:cNvCxnSpPr>
            <a:cxnSpLocks/>
            <a:endCxn id="48" idx="2"/>
          </p:cNvCxnSpPr>
          <p:nvPr/>
        </p:nvCxnSpPr>
        <p:spPr>
          <a:xfrm flipV="1">
            <a:off x="2708037" y="3136612"/>
            <a:ext cx="8731129" cy="7523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5A5DEF-8730-D0EC-72E7-F2C1B7966781}"/>
              </a:ext>
            </a:extLst>
          </p:cNvPr>
          <p:cNvCxnSpPr>
            <a:cxnSpLocks/>
            <a:endCxn id="5" idx="2"/>
          </p:cNvCxnSpPr>
          <p:nvPr/>
        </p:nvCxnSpPr>
        <p:spPr>
          <a:xfrm>
            <a:off x="2702921" y="3888992"/>
            <a:ext cx="5647265" cy="15868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9125703-B362-63CF-58FD-6915F35B71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318425" y="3068603"/>
            <a:ext cx="903457" cy="9578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A608609-2128-9F71-66BB-A49E7E09E1C8}"/>
              </a:ext>
            </a:extLst>
          </p:cNvPr>
          <p:cNvSpPr txBox="1"/>
          <p:nvPr/>
        </p:nvSpPr>
        <p:spPr>
          <a:xfrm>
            <a:off x="1687423" y="4460476"/>
            <a:ext cx="2057683" cy="307777"/>
          </a:xfrm>
          <a:prstGeom prst="rect">
            <a:avLst/>
          </a:prstGeom>
          <a:noFill/>
        </p:spPr>
        <p:txBody>
          <a:bodyPr wrap="square" rtlCol="0">
            <a:spAutoFit/>
          </a:bodyPr>
          <a:lstStyle/>
          <a:p>
            <a:pPr algn="ctr"/>
            <a:r>
              <a:rPr lang="en-US" sz="1400"/>
              <a:t>Local Coordinate Origin</a:t>
            </a:r>
          </a:p>
        </p:txBody>
      </p:sp>
    </p:spTree>
    <p:extLst>
      <p:ext uri="{BB962C8B-B14F-4D97-AF65-F5344CB8AC3E}">
        <p14:creationId xmlns:p14="http://schemas.microsoft.com/office/powerpoint/2010/main" val="53441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2000" tmFilter="0, 0; .2, .5; .8, .5; 1, 0"/>
                                        <p:tgtEl>
                                          <p:spTgt spid="47"/>
                                        </p:tgtEl>
                                      </p:cBhvr>
                                    </p:animEffect>
                                    <p:animScale>
                                      <p:cBhvr>
                                        <p:cTn id="63" dur="1000" autoRev="1" fill="hold"/>
                                        <p:tgtEl>
                                          <p:spTgt spid="47"/>
                                        </p:tgtEl>
                                      </p:cBhvr>
                                      <p:by x="105000" y="105000"/>
                                    </p:animScale>
                                  </p:childTnLst>
                                </p:cTn>
                              </p:par>
                              <p:par>
                                <p:cTn id="64" presetID="26" presetClass="emph" presetSubtype="0" fill="hold" nodeType="withEffect">
                                  <p:stCondLst>
                                    <p:cond delay="0"/>
                                  </p:stCondLst>
                                  <p:childTnLst>
                                    <p:animEffect transition="out" filter="fade">
                                      <p:cBhvr>
                                        <p:cTn id="65" dur="2000" tmFilter="0, 0; .2, .5; .8, .5; 1, 0"/>
                                        <p:tgtEl>
                                          <p:spTgt spid="48"/>
                                        </p:tgtEl>
                                      </p:cBhvr>
                                    </p:animEffect>
                                    <p:animScale>
                                      <p:cBhvr>
                                        <p:cTn id="66" dur="1000" autoRev="1" fill="hold"/>
                                        <p:tgtEl>
                                          <p:spTgt spid="48"/>
                                        </p:tgtEl>
                                      </p:cBhvr>
                                      <p:by x="105000" y="105000"/>
                                    </p:animScale>
                                  </p:childTnLst>
                                </p:cTn>
                              </p:par>
                              <p:par>
                                <p:cTn id="67" presetID="26" presetClass="emph" presetSubtype="0" fill="hold" nodeType="withEffect">
                                  <p:stCondLst>
                                    <p:cond delay="0"/>
                                  </p:stCondLst>
                                  <p:childTnLst>
                                    <p:animEffect transition="out" filter="fade">
                                      <p:cBhvr>
                                        <p:cTn id="68" dur="2000" tmFilter="0, 0; .2, .5; .8, .5; 1, 0"/>
                                        <p:tgtEl>
                                          <p:spTgt spid="5"/>
                                        </p:tgtEl>
                                      </p:cBhvr>
                                    </p:animEffect>
                                    <p:animScale>
                                      <p:cBhvr>
                                        <p:cTn id="69" dur="1000" autoRev="1" fill="hold"/>
                                        <p:tgtEl>
                                          <p:spTgt spid="5"/>
                                        </p:tgtEl>
                                      </p:cBhvr>
                                      <p:by x="105000" y="105000"/>
                                    </p:animScale>
                                  </p:childTnLst>
                                </p:cTn>
                              </p:par>
                              <p:par>
                                <p:cTn id="70" presetID="26" presetClass="emph" presetSubtype="0" fill="hold" nodeType="withEffect">
                                  <p:stCondLst>
                                    <p:cond delay="0"/>
                                  </p:stCondLst>
                                  <p:childTnLst>
                                    <p:animEffect transition="out" filter="fade">
                                      <p:cBhvr>
                                        <p:cTn id="71" dur="2000" tmFilter="0, 0; .2, .5; .8, .5; 1, 0"/>
                                        <p:tgtEl>
                                          <p:spTgt spid="11"/>
                                        </p:tgtEl>
                                      </p:cBhvr>
                                    </p:animEffect>
                                    <p:animScale>
                                      <p:cBhvr>
                                        <p:cTn id="72" dur="1000" autoRev="1" fill="hold"/>
                                        <p:tgtEl>
                                          <p:spTgt spid="1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500" fill="hold"/>
                                        <p:tgtEl>
                                          <p:spTgt spid="61"/>
                                        </p:tgtEl>
                                        <p:attrNameLst>
                                          <p:attrName>ppt_x</p:attrName>
                                        </p:attrNameLst>
                                      </p:cBhvr>
                                      <p:tavLst>
                                        <p:tav tm="0">
                                          <p:val>
                                            <p:strVal val="#ppt_x"/>
                                          </p:val>
                                        </p:tav>
                                        <p:tav tm="100000">
                                          <p:val>
                                            <p:strVal val="#ppt_x"/>
                                          </p:val>
                                        </p:tav>
                                      </p:tavLst>
                                    </p:anim>
                                    <p:anim calcmode="lin" valueType="num">
                                      <p:cBhvr additive="base">
                                        <p:cTn id="7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wipe(up)">
                                      <p:cBhvr>
                                        <p:cTn id="83" dur="500"/>
                                        <p:tgtEl>
                                          <p:spTgt spid="56"/>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up)">
                                      <p:cBhvr>
                                        <p:cTn id="86" dur="500"/>
                                        <p:tgtEl>
                                          <p:spTgt spid="58"/>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wipe(up)">
                                      <p:cBhvr>
                                        <p:cTn id="89" dur="500"/>
                                        <p:tgtEl>
                                          <p:spTgt spid="59"/>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63"/>
                                        </p:tgtEl>
                                        <p:attrNameLst>
                                          <p:attrName>style.visibility</p:attrName>
                                        </p:attrNameLst>
                                      </p:cBhvr>
                                      <p:to>
                                        <p:strVal val="visible"/>
                                      </p:to>
                                    </p:set>
                                    <p:anim calcmode="lin" valueType="num">
                                      <p:cBhvr additive="base">
                                        <p:cTn id="94" dur="500" fill="hold"/>
                                        <p:tgtEl>
                                          <p:spTgt spid="63"/>
                                        </p:tgtEl>
                                        <p:attrNameLst>
                                          <p:attrName>ppt_x</p:attrName>
                                        </p:attrNameLst>
                                      </p:cBhvr>
                                      <p:tavLst>
                                        <p:tav tm="0">
                                          <p:val>
                                            <p:strVal val="#ppt_x"/>
                                          </p:val>
                                        </p:tav>
                                        <p:tav tm="100000">
                                          <p:val>
                                            <p:strVal val="#ppt_x"/>
                                          </p:val>
                                        </p:tav>
                                      </p:tavLst>
                                    </p:anim>
                                    <p:anim calcmode="lin" valueType="num">
                                      <p:cBhvr additive="base">
                                        <p:cTn id="9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up)">
                                      <p:cBhvr>
                                        <p:cTn id="100" dur="500"/>
                                        <p:tgtEl>
                                          <p:spTgt spid="15"/>
                                        </p:tgtEl>
                                      </p:cBhvr>
                                    </p:animEffect>
                                  </p:childTnLst>
                                </p:cTn>
                              </p:par>
                              <p:par>
                                <p:cTn id="101" presetID="22" presetClass="entr" presetSubtype="1" fill="hold" nodeType="withEffect">
                                  <p:stCondLst>
                                    <p:cond delay="0"/>
                                  </p:stCondLst>
                                  <p:childTnLst>
                                    <p:set>
                                      <p:cBhvr>
                                        <p:cTn id="102" dur="1" fill="hold">
                                          <p:stCondLst>
                                            <p:cond delay="0"/>
                                          </p:stCondLst>
                                        </p:cTn>
                                        <p:tgtEl>
                                          <p:spTgt spid="1034"/>
                                        </p:tgtEl>
                                        <p:attrNameLst>
                                          <p:attrName>style.visibility</p:attrName>
                                        </p:attrNameLst>
                                      </p:cBhvr>
                                      <p:to>
                                        <p:strVal val="visible"/>
                                      </p:to>
                                    </p:set>
                                    <p:animEffect transition="in" filter="wipe(up)">
                                      <p:cBhvr>
                                        <p:cTn id="103" dur="500"/>
                                        <p:tgtEl>
                                          <p:spTgt spid="1034"/>
                                        </p:tgtEl>
                                      </p:cBhvr>
                                    </p:animEffect>
                                  </p:childTnLst>
                                </p:cTn>
                              </p:par>
                              <p:par>
                                <p:cTn id="104" presetID="22" presetClass="entr" presetSubtype="1" fill="hold"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up)">
                                      <p:cBhvr>
                                        <p:cTn id="106" dur="5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500" fill="hold"/>
                                        <p:tgtEl>
                                          <p:spTgt spid="31"/>
                                        </p:tgtEl>
                                        <p:attrNameLst>
                                          <p:attrName>ppt_x</p:attrName>
                                        </p:attrNameLst>
                                      </p:cBhvr>
                                      <p:tavLst>
                                        <p:tav tm="0">
                                          <p:val>
                                            <p:strVal val="#ppt_x"/>
                                          </p:val>
                                        </p:tav>
                                        <p:tav tm="100000">
                                          <p:val>
                                            <p:strVal val="#ppt_x"/>
                                          </p:val>
                                        </p:tav>
                                      </p:tavLst>
                                    </p:anim>
                                    <p:anim calcmode="lin" valueType="num">
                                      <p:cBhvr additive="base">
                                        <p:cTn id="1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59" grpId="0" animBg="1"/>
      <p:bldP spid="61" grpId="0" animBg="1"/>
      <p:bldP spid="63" grpId="0" animBg="1"/>
      <p:bldP spid="25" grpId="0" animBg="1"/>
      <p:bldP spid="27" grpId="0" animBg="1"/>
      <p:bldP spid="28" grpId="0" animBg="1"/>
      <p:bldP spid="31" grpId="0" animBg="1"/>
      <p:bldP spid="3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90F2-F5CA-22C3-EF7C-6AA698DDC74A}"/>
              </a:ext>
            </a:extLst>
          </p:cNvPr>
          <p:cNvSpPr>
            <a:spLocks noGrp="1"/>
          </p:cNvSpPr>
          <p:nvPr>
            <p:ph type="title"/>
          </p:nvPr>
        </p:nvSpPr>
        <p:spPr/>
        <p:txBody>
          <a:bodyPr/>
          <a:lstStyle/>
          <a:p>
            <a:r>
              <a:rPr lang="en-US"/>
              <a:t>Test 2 Error model</a:t>
            </a:r>
          </a:p>
        </p:txBody>
      </p:sp>
      <p:sp>
        <p:nvSpPr>
          <p:cNvPr id="3" name="Slide Number Placeholder 2">
            <a:extLst>
              <a:ext uri="{FF2B5EF4-FFF2-40B4-BE49-F238E27FC236}">
                <a16:creationId xmlns:a16="http://schemas.microsoft.com/office/drawing/2014/main" id="{11CA57EE-F0F5-3E9D-EE55-BB356803EE4F}"/>
              </a:ext>
            </a:extLst>
          </p:cNvPr>
          <p:cNvSpPr>
            <a:spLocks noGrp="1"/>
          </p:cNvSpPr>
          <p:nvPr>
            <p:ph type="sldNum" sz="quarter" idx="4"/>
          </p:nvPr>
        </p:nvSpPr>
        <p:spPr/>
        <p:txBody>
          <a:bodyPr/>
          <a:lstStyle/>
          <a:p>
            <a:fld id="{4B77F2AC-85AD-450A-9D25-BD1CD34E7A5A}" type="slidenum">
              <a:rPr lang="en-US" smtClean="0"/>
              <a:pPr/>
              <a:t>29</a:t>
            </a:fld>
            <a:endParaRPr lang="en-US"/>
          </a:p>
        </p:txBody>
      </p:sp>
      <p:sp>
        <p:nvSpPr>
          <p:cNvPr id="7" name="Rectangle 6">
            <a:extLst>
              <a:ext uri="{FF2B5EF4-FFF2-40B4-BE49-F238E27FC236}">
                <a16:creationId xmlns:a16="http://schemas.microsoft.com/office/drawing/2014/main" id="{913B4BD3-EFC9-9BB9-0C0B-E8ECF48E70D5}"/>
              </a:ext>
            </a:extLst>
          </p:cNvPr>
          <p:cNvSpPr/>
          <p:nvPr/>
        </p:nvSpPr>
        <p:spPr>
          <a:xfrm>
            <a:off x="514350" y="1339767"/>
            <a:ext cx="3271069" cy="3248825"/>
          </a:xfrm>
          <a:prstGeom prst="rect">
            <a:avLst/>
          </a:prstGeom>
          <a:solidFill>
            <a:schemeClr val="accent1">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9E2903F-259C-356A-D349-DB0B1EF42927}"/>
                  </a:ext>
                </a:extLst>
              </p:cNvPr>
              <p:cNvSpPr txBox="1"/>
              <p:nvPr/>
            </p:nvSpPr>
            <p:spPr>
              <a:xfrm>
                <a:off x="566199" y="1367973"/>
                <a:ext cx="3167369" cy="3192412"/>
              </a:xfrm>
              <a:prstGeom prst="rect">
                <a:avLst/>
              </a:prstGeom>
              <a:noFill/>
            </p:spPr>
            <p:txBody>
              <a:bodyPr wrap="square" rtlCol="0">
                <a:spAutoFit/>
              </a:bodyPr>
              <a:lstStyle/>
              <a:p>
                <a:pPr algn="ctr"/>
                <a:r>
                  <a:rPr lang="en-US" sz="2000" b="1">
                    <a:solidFill>
                      <a:schemeClr val="accent1"/>
                    </a:solidFill>
                    <a:latin typeface="+mj-lt"/>
                  </a:rPr>
                  <a:t>Key Details:</a:t>
                </a:r>
              </a:p>
              <a:p>
                <a:pPr marL="285750" indent="-285750">
                  <a:buFont typeface="Arial" panose="020B0604020202020204" pitchFamily="34" charset="0"/>
                  <a:buChar char="•"/>
                </a:pPr>
                <a:r>
                  <a:rPr lang="en-US" sz="1600">
                    <a:solidFill>
                      <a:schemeClr val="accent1"/>
                    </a:solidFill>
                    <a:latin typeface="+mj-lt"/>
                  </a:rPr>
                  <a:t>From Prof. </a:t>
                </a:r>
                <a:r>
                  <a:rPr lang="en-US" sz="1600" err="1">
                    <a:solidFill>
                      <a:schemeClr val="accent1"/>
                    </a:solidFill>
                    <a:latin typeface="+mj-lt"/>
                  </a:rPr>
                  <a:t>Akos</a:t>
                </a:r>
                <a:r>
                  <a:rPr lang="en-US" sz="1600">
                    <a:solidFill>
                      <a:schemeClr val="accent1"/>
                    </a:solidFill>
                    <a:latin typeface="+mj-lt"/>
                  </a:rPr>
                  <a:t>:</a:t>
                </a:r>
              </a:p>
              <a:p>
                <a:pPr marL="742950" lvl="1" indent="-285750">
                  <a:buFont typeface="Arial" panose="020B0604020202020204" pitchFamily="34" charset="0"/>
                  <a:buChar char="•"/>
                </a:pP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𝑠</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𝑥</m:t>
                        </m:r>
                      </m:sub>
                    </m:sSub>
                    <m:r>
                      <a:rPr lang="en-US" sz="1600" b="0" i="1" smtClean="0">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𝑦</m:t>
                        </m:r>
                      </m:sub>
                    </m:sSub>
                    <m:r>
                      <a:rPr lang="en-US" sz="1600" b="0" i="1" smtClean="0">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𝑧</m:t>
                        </m:r>
                      </m:sub>
                    </m:sSub>
                    <m:r>
                      <a:rPr lang="en-US" sz="1600" b="0" i="1" smtClean="0">
                        <a:solidFill>
                          <a:schemeClr val="accent1"/>
                        </a:solidFill>
                        <a:latin typeface="Cambria Math" panose="02040503050406030204" pitchFamily="18" charset="0"/>
                      </a:rPr>
                      <m:t>=25</m:t>
                    </m:r>
                  </m:oMath>
                </a14:m>
                <a:r>
                  <a:rPr lang="en-US" sz="1600">
                    <a:solidFill>
                      <a:schemeClr val="accent1"/>
                    </a:solidFill>
                    <a:latin typeface="+mj-lt"/>
                  </a:rPr>
                  <a:t> m</a:t>
                </a:r>
              </a:p>
              <a:p>
                <a:pPr marL="742950" lvl="1" indent="-285750">
                  <a:buFont typeface="Arial" panose="020B0604020202020204" pitchFamily="34" charset="0"/>
                  <a:buChar char="•"/>
                </a:pP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𝜏</m:t>
                        </m:r>
                      </m:sub>
                    </m:sSub>
                    <m:r>
                      <a:rPr lang="en-US" sz="1600" b="0" i="1" smtClean="0">
                        <a:solidFill>
                          <a:schemeClr val="accent1"/>
                        </a:solidFill>
                        <a:latin typeface="Cambria Math" panose="02040503050406030204" pitchFamily="18" charset="0"/>
                      </a:rPr>
                      <m:t>=</m:t>
                    </m:r>
                    <m:f>
                      <m:fPr>
                        <m:ctrlPr>
                          <a:rPr lang="en-US" sz="1600" b="0" i="1" smtClean="0">
                            <a:solidFill>
                              <a:schemeClr val="accent1"/>
                            </a:solidFill>
                            <a:latin typeface="Cambria Math" panose="02040503050406030204" pitchFamily="18" charset="0"/>
                          </a:rPr>
                        </m:ctrlPr>
                      </m:fPr>
                      <m:num>
                        <m:rad>
                          <m:radPr>
                            <m:degHide m:val="on"/>
                            <m:ctrlPr>
                              <a:rPr lang="en-US" sz="1600" b="0" i="1" smtClean="0">
                                <a:solidFill>
                                  <a:schemeClr val="accent1"/>
                                </a:solidFill>
                                <a:latin typeface="Cambria Math" panose="02040503050406030204" pitchFamily="18" charset="0"/>
                              </a:rPr>
                            </m:ctrlPr>
                          </m:radPr>
                          <m:deg/>
                          <m:e>
                            <m:sSubSup>
                              <m:sSubSupPr>
                                <m:ctrlPr>
                                  <a:rPr lang="en-US" sz="1600" b="0" i="1" smtClean="0">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i="1">
                                    <a:solidFill>
                                      <a:schemeClr val="accent1"/>
                                    </a:solidFill>
                                    <a:latin typeface="Cambria Math" panose="02040503050406030204" pitchFamily="18" charset="0"/>
                                  </a:rPr>
                                  <m:t>𝑥</m:t>
                                </m:r>
                              </m:sub>
                              <m:sup>
                                <m:r>
                                  <a:rPr lang="en-US" sz="1600" b="0" i="1" smtClean="0">
                                    <a:solidFill>
                                      <a:schemeClr val="accent1"/>
                                    </a:solidFill>
                                    <a:latin typeface="Cambria Math" panose="02040503050406030204" pitchFamily="18" charset="0"/>
                                  </a:rPr>
                                  <m:t>2</m:t>
                                </m:r>
                              </m:sup>
                            </m:sSubSup>
                            <m:r>
                              <a:rPr lang="en-US" sz="1600" b="0" i="1" smtClean="0">
                                <a:solidFill>
                                  <a:schemeClr val="accent1"/>
                                </a:solidFill>
                                <a:latin typeface="Cambria Math" panose="02040503050406030204" pitchFamily="18" charset="0"/>
                              </a:rPr>
                              <m:t>+</m:t>
                            </m:r>
                            <m:sSubSup>
                              <m:sSubSupPr>
                                <m:ctrlPr>
                                  <a:rPr lang="en-US" sz="1600" i="1">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𝑦</m:t>
                                </m:r>
                              </m:sub>
                              <m:sup>
                                <m:r>
                                  <a:rPr lang="en-US" sz="1600" i="1">
                                    <a:solidFill>
                                      <a:schemeClr val="accent1"/>
                                    </a:solidFill>
                                    <a:latin typeface="Cambria Math" panose="02040503050406030204" pitchFamily="18" charset="0"/>
                                  </a:rPr>
                                  <m:t>2</m:t>
                                </m:r>
                              </m:sup>
                            </m:sSubSup>
                            <m:r>
                              <a:rPr lang="en-US" sz="1600" b="0" i="1" smtClean="0">
                                <a:solidFill>
                                  <a:schemeClr val="accent1"/>
                                </a:solidFill>
                                <a:latin typeface="Cambria Math" panose="02040503050406030204" pitchFamily="18" charset="0"/>
                              </a:rPr>
                              <m:t>+</m:t>
                            </m:r>
                            <m:sSubSup>
                              <m:sSubSupPr>
                                <m:ctrlPr>
                                  <a:rPr lang="en-US" sz="1600" i="1">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𝑧</m:t>
                                </m:r>
                              </m:sub>
                              <m:sup>
                                <m:r>
                                  <a:rPr lang="en-US" sz="1600" i="1">
                                    <a:solidFill>
                                      <a:schemeClr val="accent1"/>
                                    </a:solidFill>
                                    <a:latin typeface="Cambria Math" panose="02040503050406030204" pitchFamily="18" charset="0"/>
                                  </a:rPr>
                                  <m:t>2</m:t>
                                </m:r>
                              </m:sup>
                            </m:sSubSup>
                          </m:e>
                        </m:rad>
                      </m:num>
                      <m:den>
                        <m:r>
                          <a:rPr lang="en-US" sz="1600" b="0" i="1" smtClean="0">
                            <a:solidFill>
                              <a:schemeClr val="accent1"/>
                            </a:solidFill>
                            <a:latin typeface="Cambria Math" panose="02040503050406030204" pitchFamily="18" charset="0"/>
                          </a:rPr>
                          <m:t>𝑐</m:t>
                        </m:r>
                      </m:den>
                    </m:f>
                    <m:r>
                      <a:rPr lang="en-US" sz="1600" b="0" i="1" smtClean="0">
                        <a:solidFill>
                          <a:schemeClr val="accent1"/>
                        </a:solidFill>
                        <a:latin typeface="Cambria Math" panose="02040503050406030204" pitchFamily="18" charset="0"/>
                      </a:rPr>
                      <m:t>=144.3</m:t>
                    </m:r>
                  </m:oMath>
                </a14:m>
                <a:r>
                  <a:rPr lang="en-US" sz="1600">
                    <a:solidFill>
                      <a:schemeClr val="accent1"/>
                    </a:solidFill>
                    <a:latin typeface="+mj-lt"/>
                  </a:rPr>
                  <a:t> ns</a:t>
                </a:r>
              </a:p>
              <a:p>
                <a:pPr marL="285750" indent="-285750">
                  <a:buFont typeface="Arial" panose="020B0604020202020204" pitchFamily="34" charset="0"/>
                  <a:buChar char="•"/>
                </a:pPr>
                <a:r>
                  <a:rPr lang="en-US" sz="1600">
                    <a:solidFill>
                      <a:schemeClr val="accent1"/>
                    </a:solidFill>
                    <a:latin typeface="+mj-lt"/>
                  </a:rPr>
                  <a:t>2D geometry of test allows Newton’s Method (algorithm) to approximate solution exactly → </a:t>
                </a: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𝑡</m:t>
                        </m:r>
                      </m:sub>
                    </m:sSub>
                    <m:r>
                      <a:rPr lang="en-US" sz="1600" b="0" i="1" smtClean="0">
                        <a:solidFill>
                          <a:schemeClr val="accent1"/>
                        </a:solidFill>
                        <a:latin typeface="Cambria Math" panose="02040503050406030204" pitchFamily="18" charset="0"/>
                      </a:rPr>
                      <m:t>=0</m:t>
                    </m:r>
                  </m:oMath>
                </a14:m>
                <a:endParaRPr lang="en-US" sz="1600">
                  <a:solidFill>
                    <a:schemeClr val="accent1"/>
                  </a:solidFill>
                  <a:latin typeface="+mj-lt"/>
                </a:endParaRPr>
              </a:p>
              <a:p>
                <a:pPr marL="285750" indent="-285750">
                  <a:buFont typeface="Arial" panose="020B0604020202020204" pitchFamily="34" charset="0"/>
                  <a:buChar char="•"/>
                </a:pPr>
                <a:r>
                  <a:rPr lang="en-US" sz="1600">
                    <a:solidFill>
                      <a:schemeClr val="accent1"/>
                    </a:solidFill>
                    <a:latin typeface="+mj-lt"/>
                  </a:rPr>
                  <a:t>Numbers &gt;&gt; machine epsilon (</a:t>
                </a: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𝜖</m:t>
                        </m:r>
                      </m:e>
                      <m:sub>
                        <m:r>
                          <a:rPr lang="en-US" sz="1600" b="0" i="1" smtClean="0">
                            <a:solidFill>
                              <a:schemeClr val="accent1"/>
                            </a:solidFill>
                            <a:latin typeface="Cambria Math" panose="02040503050406030204" pitchFamily="18" charset="0"/>
                          </a:rPr>
                          <m:t>𝑀</m:t>
                        </m:r>
                      </m:sub>
                    </m:sSub>
                  </m:oMath>
                </a14:m>
                <a:r>
                  <a:rPr lang="en-US" sz="1600">
                    <a:solidFill>
                      <a:schemeClr val="accent1"/>
                    </a:solidFill>
                    <a:latin typeface="+mj-lt"/>
                  </a:rPr>
                  <a:t>) </a:t>
                </a:r>
                <a:r>
                  <a:rPr lang="en-US" sz="1600">
                    <a:solidFill>
                      <a:schemeClr val="accent1"/>
                    </a:solidFill>
                  </a:rPr>
                  <a:t>→ </a:t>
                </a:r>
                <a14:m>
                  <m:oMath xmlns:m="http://schemas.openxmlformats.org/officeDocument/2006/math">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𝑟</m:t>
                        </m:r>
                      </m:sub>
                    </m:sSub>
                    <m:r>
                      <a:rPr lang="en-US" sz="1600" i="1">
                        <a:solidFill>
                          <a:schemeClr val="accent1"/>
                        </a:solidFill>
                        <a:latin typeface="Cambria Math" panose="02040503050406030204" pitchFamily="18" charset="0"/>
                      </a:rPr>
                      <m:t>=0</m:t>
                    </m:r>
                  </m:oMath>
                </a14:m>
                <a:endParaRPr lang="en-US" sz="1600">
                  <a:solidFill>
                    <a:schemeClr val="accent1"/>
                  </a:solidFill>
                  <a:latin typeface="+mj-lt"/>
                </a:endParaRPr>
              </a:p>
            </p:txBody>
          </p:sp>
        </mc:Choice>
        <mc:Fallback>
          <p:sp>
            <p:nvSpPr>
              <p:cNvPr id="8" name="TextBox 7">
                <a:extLst>
                  <a:ext uri="{FF2B5EF4-FFF2-40B4-BE49-F238E27FC236}">
                    <a16:creationId xmlns:a16="http://schemas.microsoft.com/office/drawing/2014/main" id="{89E2903F-259C-356A-D349-DB0B1EF42927}"/>
                  </a:ext>
                </a:extLst>
              </p:cNvPr>
              <p:cNvSpPr txBox="1">
                <a:spLocks noRot="1" noChangeAspect="1" noMove="1" noResize="1" noEditPoints="1" noAdjustHandles="1" noChangeArrowheads="1" noChangeShapeType="1" noTextEdit="1"/>
              </p:cNvSpPr>
              <p:nvPr/>
            </p:nvSpPr>
            <p:spPr>
              <a:xfrm>
                <a:off x="566199" y="1367973"/>
                <a:ext cx="3167369" cy="3192412"/>
              </a:xfrm>
              <a:prstGeom prst="rect">
                <a:avLst/>
              </a:prstGeom>
              <a:blipFill>
                <a:blip r:embed="rId3"/>
                <a:stretch>
                  <a:fillRect l="-771" t="-954" r="-578" b="-1527"/>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06172359-EB75-C27A-9F81-5168172261CC}"/>
              </a:ext>
            </a:extLst>
          </p:cNvPr>
          <p:cNvGrpSpPr/>
          <p:nvPr/>
        </p:nvGrpSpPr>
        <p:grpSpPr>
          <a:xfrm>
            <a:off x="3994178" y="1774721"/>
            <a:ext cx="7910013" cy="2391451"/>
            <a:chOff x="4032278" y="1911644"/>
            <a:chExt cx="7910013" cy="2391451"/>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76917BE-A9B9-8CC9-DB40-465B44A4FE15}"/>
                    </a:ext>
                  </a:extLst>
                </p:cNvPr>
                <p:cNvSpPr txBox="1"/>
                <p:nvPr/>
              </p:nvSpPr>
              <p:spPr>
                <a:xfrm>
                  <a:off x="5794403" y="1911644"/>
                  <a:ext cx="4187492"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panose="02040503050406030204" pitchFamily="18" charset="0"/>
                          </a:rPr>
                          <m:t>𝜹</m:t>
                        </m:r>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𝒔</m:t>
                            </m:r>
                          </m:sub>
                        </m:sSub>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𝒕</m:t>
                            </m:r>
                          </m:sub>
                        </m:sSub>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𝒓</m:t>
                            </m:r>
                          </m:sub>
                        </m:sSub>
                      </m:oMath>
                    </m:oMathPara>
                  </a14:m>
                  <a:endParaRPr lang="en-US" sz="4400" b="1"/>
                </a:p>
              </p:txBody>
            </p:sp>
          </mc:Choice>
          <mc:Fallback>
            <p:sp>
              <p:nvSpPr>
                <p:cNvPr id="4" name="TextBox 3">
                  <a:extLst>
                    <a:ext uri="{FF2B5EF4-FFF2-40B4-BE49-F238E27FC236}">
                      <a16:creationId xmlns:a16="http://schemas.microsoft.com/office/drawing/2014/main" id="{F76917BE-A9B9-8CC9-DB40-465B44A4FE15}"/>
                    </a:ext>
                  </a:extLst>
                </p:cNvPr>
                <p:cNvSpPr txBox="1">
                  <a:spLocks noRot="1" noChangeAspect="1" noMove="1" noResize="1" noEditPoints="1" noAdjustHandles="1" noChangeArrowheads="1" noChangeShapeType="1" noTextEdit="1"/>
                </p:cNvSpPr>
                <p:nvPr/>
              </p:nvSpPr>
              <p:spPr>
                <a:xfrm>
                  <a:off x="5794403" y="1911644"/>
                  <a:ext cx="4187492" cy="677108"/>
                </a:xfrm>
                <a:prstGeom prst="rect">
                  <a:avLst/>
                </a:prstGeom>
                <a:blipFill>
                  <a:blip r:embed="rId4"/>
                  <a:stretch>
                    <a:fillRect/>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44927A88-717C-95AA-6916-1AD3C9A88A28}"/>
                </a:ext>
              </a:extLst>
            </p:cNvPr>
            <p:cNvGrpSpPr/>
            <p:nvPr/>
          </p:nvGrpSpPr>
          <p:grpSpPr>
            <a:xfrm>
              <a:off x="4032278" y="3656763"/>
              <a:ext cx="7910013" cy="646332"/>
              <a:chOff x="4046281" y="2905657"/>
              <a:chExt cx="7910013" cy="646332"/>
            </a:xfrm>
          </p:grpSpPr>
          <p:sp>
            <p:nvSpPr>
              <p:cNvPr id="9" name="TextBox 8">
                <a:extLst>
                  <a:ext uri="{FF2B5EF4-FFF2-40B4-BE49-F238E27FC236}">
                    <a16:creationId xmlns:a16="http://schemas.microsoft.com/office/drawing/2014/main" id="{328CEDA9-89F2-E775-BA64-9FB3F9FD47C8}"/>
                  </a:ext>
                </a:extLst>
              </p:cNvPr>
              <p:cNvSpPr txBox="1"/>
              <p:nvPr/>
            </p:nvSpPr>
            <p:spPr>
              <a:xfrm>
                <a:off x="4046281" y="2905658"/>
                <a:ext cx="1828800" cy="646331"/>
              </a:xfrm>
              <a:prstGeom prst="rect">
                <a:avLst/>
              </a:prstGeom>
              <a:noFill/>
            </p:spPr>
            <p:txBody>
              <a:bodyPr wrap="square" rtlCol="0">
                <a:spAutoFit/>
              </a:bodyPr>
              <a:lstStyle/>
              <a:p>
                <a:pPr algn="ctr"/>
                <a:r>
                  <a:rPr lang="en-US" b="1">
                    <a:solidFill>
                      <a:schemeClr val="accent4"/>
                    </a:solidFill>
                    <a:latin typeface="+mj-lt"/>
                  </a:rPr>
                  <a:t>Total Error in Each Variable</a:t>
                </a:r>
              </a:p>
            </p:txBody>
          </p:sp>
          <p:sp>
            <p:nvSpPr>
              <p:cNvPr id="10" name="TextBox 9">
                <a:extLst>
                  <a:ext uri="{FF2B5EF4-FFF2-40B4-BE49-F238E27FC236}">
                    <a16:creationId xmlns:a16="http://schemas.microsoft.com/office/drawing/2014/main" id="{E96A2A27-E2DF-721B-CE32-33034F47AE62}"/>
                  </a:ext>
                </a:extLst>
              </p:cNvPr>
              <p:cNvSpPr txBox="1"/>
              <p:nvPr/>
            </p:nvSpPr>
            <p:spPr>
              <a:xfrm>
                <a:off x="6073352" y="2905657"/>
                <a:ext cx="1828800" cy="646331"/>
              </a:xfrm>
              <a:prstGeom prst="rect">
                <a:avLst/>
              </a:prstGeom>
              <a:noFill/>
            </p:spPr>
            <p:txBody>
              <a:bodyPr wrap="square" rtlCol="0">
                <a:spAutoFit/>
              </a:bodyPr>
              <a:lstStyle/>
              <a:p>
                <a:pPr algn="ctr"/>
                <a:r>
                  <a:rPr lang="en-US" b="1">
                    <a:solidFill>
                      <a:schemeClr val="accent4"/>
                    </a:solidFill>
                    <a:latin typeface="+mj-lt"/>
                  </a:rPr>
                  <a:t>Error From Sensor Measurements</a:t>
                </a:r>
              </a:p>
            </p:txBody>
          </p:sp>
          <p:sp>
            <p:nvSpPr>
              <p:cNvPr id="11" name="TextBox 10">
                <a:extLst>
                  <a:ext uri="{FF2B5EF4-FFF2-40B4-BE49-F238E27FC236}">
                    <a16:creationId xmlns:a16="http://schemas.microsoft.com/office/drawing/2014/main" id="{AE508441-AB25-DE72-0884-31BBA135C560}"/>
                  </a:ext>
                </a:extLst>
              </p:cNvPr>
              <p:cNvSpPr txBox="1"/>
              <p:nvPr/>
            </p:nvSpPr>
            <p:spPr>
              <a:xfrm>
                <a:off x="8100423" y="2905657"/>
                <a:ext cx="1828800" cy="646331"/>
              </a:xfrm>
              <a:prstGeom prst="rect">
                <a:avLst/>
              </a:prstGeom>
              <a:noFill/>
            </p:spPr>
            <p:txBody>
              <a:bodyPr wrap="square" rtlCol="0">
                <a:spAutoFit/>
              </a:bodyPr>
              <a:lstStyle/>
              <a:p>
                <a:pPr algn="ctr"/>
                <a:r>
                  <a:rPr lang="en-US" b="1">
                    <a:solidFill>
                      <a:schemeClr val="accent4"/>
                    </a:solidFill>
                    <a:latin typeface="+mj-lt"/>
                  </a:rPr>
                  <a:t>Truncation Error (From Algorithm)</a:t>
                </a:r>
              </a:p>
            </p:txBody>
          </p:sp>
          <p:sp>
            <p:nvSpPr>
              <p:cNvPr id="12" name="TextBox 11">
                <a:extLst>
                  <a:ext uri="{FF2B5EF4-FFF2-40B4-BE49-F238E27FC236}">
                    <a16:creationId xmlns:a16="http://schemas.microsoft.com/office/drawing/2014/main" id="{08EECD22-E3DC-984B-8891-9101FB7DA409}"/>
                  </a:ext>
                </a:extLst>
              </p:cNvPr>
              <p:cNvSpPr txBox="1"/>
              <p:nvPr/>
            </p:nvSpPr>
            <p:spPr>
              <a:xfrm>
                <a:off x="10127494" y="2905657"/>
                <a:ext cx="1828800" cy="646331"/>
              </a:xfrm>
              <a:prstGeom prst="rect">
                <a:avLst/>
              </a:prstGeom>
              <a:noFill/>
            </p:spPr>
            <p:txBody>
              <a:bodyPr wrap="square" rtlCol="0">
                <a:spAutoFit/>
              </a:bodyPr>
              <a:lstStyle/>
              <a:p>
                <a:pPr algn="ctr"/>
                <a:r>
                  <a:rPr lang="en-US" b="1">
                    <a:solidFill>
                      <a:schemeClr val="accent4"/>
                    </a:solidFill>
                    <a:latin typeface="+mj-lt"/>
                  </a:rPr>
                  <a:t>Roundoff Error (From Computer)</a:t>
                </a:r>
              </a:p>
            </p:txBody>
          </p:sp>
        </p:grpSp>
        <p:cxnSp>
          <p:nvCxnSpPr>
            <p:cNvPr id="16" name="Connector: Elbow 15">
              <a:extLst>
                <a:ext uri="{FF2B5EF4-FFF2-40B4-BE49-F238E27FC236}">
                  <a16:creationId xmlns:a16="http://schemas.microsoft.com/office/drawing/2014/main" id="{6A3EE099-35BD-270B-7608-CBB628374E41}"/>
                </a:ext>
              </a:extLst>
            </p:cNvPr>
            <p:cNvCxnSpPr>
              <a:cxnSpLocks/>
            </p:cNvCxnSpPr>
            <p:nvPr/>
          </p:nvCxnSpPr>
          <p:spPr>
            <a:xfrm rot="5400000">
              <a:off x="5031190" y="2593167"/>
              <a:ext cx="915612" cy="10972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BC4D80E4-0D26-3DF0-2C36-5B778A8520DF}"/>
                </a:ext>
              </a:extLst>
            </p:cNvPr>
            <p:cNvCxnSpPr>
              <a:cxnSpLocks/>
            </p:cNvCxnSpPr>
            <p:nvPr/>
          </p:nvCxnSpPr>
          <p:spPr>
            <a:xfrm rot="16200000" flipH="1">
              <a:off x="9849512" y="2364567"/>
              <a:ext cx="915612" cy="15544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654A7CF-58EE-9510-35E4-E5991DE7E267}"/>
                </a:ext>
              </a:extLst>
            </p:cNvPr>
            <p:cNvCxnSpPr>
              <a:cxnSpLocks/>
            </p:cNvCxnSpPr>
            <p:nvPr/>
          </p:nvCxnSpPr>
          <p:spPr>
            <a:xfrm rot="16200000" flipH="1">
              <a:off x="8251308" y="2915949"/>
              <a:ext cx="915612" cy="54864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CE299C51-3E58-A895-D500-8640297E98D7}"/>
                </a:ext>
              </a:extLst>
            </p:cNvPr>
            <p:cNvCxnSpPr>
              <a:cxnSpLocks/>
            </p:cNvCxnSpPr>
            <p:nvPr/>
          </p:nvCxnSpPr>
          <p:spPr>
            <a:xfrm rot="5400000">
              <a:off x="6617391" y="3050367"/>
              <a:ext cx="915612" cy="1828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4C0FCB44-B3B8-B879-348E-4468A52B9483}"/>
              </a:ext>
            </a:extLst>
          </p:cNvPr>
          <p:cNvGrpSpPr/>
          <p:nvPr/>
        </p:nvGrpSpPr>
        <p:grpSpPr>
          <a:xfrm>
            <a:off x="5685211" y="4671970"/>
            <a:ext cx="3944259" cy="1259706"/>
            <a:chOff x="5999536" y="4681495"/>
            <a:chExt cx="3944259" cy="1259706"/>
          </a:xfrm>
        </p:grpSpPr>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5BDDA386-759D-333E-C980-3261BD62865B}"/>
                    </a:ext>
                  </a:extLst>
                </p:cNvPr>
                <p:cNvSpPr txBox="1"/>
                <p:nvPr/>
              </p:nvSpPr>
              <p:spPr>
                <a:xfrm>
                  <a:off x="5999536" y="4718943"/>
                  <a:ext cx="3944259" cy="1222258"/>
                </a:xfrm>
                <a:prstGeom prst="rect">
                  <a:avLst/>
                </a:prstGeom>
                <a:noFill/>
              </p:spPr>
              <p:txBody>
                <a:bodyPr wrap="square" rtlCol="0">
                  <a:spAutoFit/>
                </a:bodyPr>
                <a:lstStyle/>
                <a:p>
                  <a:pPr algn="ctr"/>
                  <a:r>
                    <a:rPr lang="en-US"/>
                    <a:t>        Predicted Error Bounds:</a:t>
                  </a:r>
                </a:p>
                <a:p>
                  <a:pPr marL="742950" lvl="1"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𝑥</m:t>
                          </m:r>
                        </m:sub>
                      </m:sSub>
                      <m:r>
                        <a:rPr lang="en-US" i="1">
                          <a:latin typeface="Cambria Math" panose="02040503050406030204" pitchFamily="18" charset="0"/>
                        </a:rPr>
                        <m:t>=25+0</m:t>
                      </m:r>
                      <m:r>
                        <a:rPr lang="en-US" b="0" i="1" smtClean="0">
                          <a:latin typeface="Cambria Math" panose="02040503050406030204" pitchFamily="18" charset="0"/>
                        </a:rPr>
                        <m:t>+0</m:t>
                      </m:r>
                      <m:r>
                        <a:rPr lang="en-US" i="1">
                          <a:latin typeface="Cambria Math" panose="02040503050406030204" pitchFamily="18" charset="0"/>
                        </a:rPr>
                        <m:t>=25</m:t>
                      </m:r>
                      <m:r>
                        <m:rPr>
                          <m:nor/>
                        </m:rPr>
                        <a:rPr lang="en-US" dirty="0"/>
                        <m:t> </m:t>
                      </m:r>
                      <m:r>
                        <m:rPr>
                          <m:nor/>
                        </m:rPr>
                        <a:rPr lang="en-US" dirty="0"/>
                        <m:t>m</m:t>
                      </m:r>
                    </m:oMath>
                  </a14:m>
                  <a:endParaRPr lang="en-US"/>
                </a:p>
                <a:p>
                  <a:pPr marL="742950" lvl="1"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𝑦</m:t>
                          </m:r>
                        </m:sub>
                      </m:sSub>
                      <m:r>
                        <a:rPr lang="en-US" b="0" i="1" smtClean="0">
                          <a:latin typeface="Cambria Math" panose="02040503050406030204" pitchFamily="18" charset="0"/>
                        </a:rPr>
                        <m:t>=25+0+0=25</m:t>
                      </m:r>
                    </m:oMath>
                  </a14:m>
                  <a:r>
                    <a:rPr lang="en-US"/>
                    <a:t> m</a:t>
                  </a:r>
                </a:p>
                <a:p>
                  <a:pPr marL="742950" lvl="1"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𝜏</m:t>
                          </m:r>
                        </m:sub>
                      </m:sSub>
                      <m:r>
                        <a:rPr lang="en-US" i="1">
                          <a:latin typeface="Cambria Math" panose="02040503050406030204" pitchFamily="18" charset="0"/>
                        </a:rPr>
                        <m:t>=144.3+0</m:t>
                      </m:r>
                      <m:r>
                        <a:rPr lang="en-US" b="0" i="1" smtClean="0">
                          <a:latin typeface="Cambria Math" panose="02040503050406030204" pitchFamily="18" charset="0"/>
                        </a:rPr>
                        <m:t>+0</m:t>
                      </m:r>
                      <m:r>
                        <a:rPr lang="en-US" i="1">
                          <a:latin typeface="Cambria Math" panose="02040503050406030204" pitchFamily="18" charset="0"/>
                        </a:rPr>
                        <m:t>=144.3</m:t>
                      </m:r>
                      <m:r>
                        <m:rPr>
                          <m:nor/>
                        </m:rPr>
                        <a:rPr lang="en-US" dirty="0"/>
                        <m:t> </m:t>
                      </m:r>
                      <m:r>
                        <m:rPr>
                          <m:nor/>
                        </m:rPr>
                        <a:rPr lang="en-US" dirty="0"/>
                        <m:t>ns</m:t>
                      </m:r>
                    </m:oMath>
                  </a14:m>
                  <a:endParaRPr lang="en-US"/>
                </a:p>
              </p:txBody>
            </p:sp>
          </mc:Choice>
          <mc:Fallback>
            <p:sp>
              <p:nvSpPr>
                <p:cNvPr id="35" name="TextBox 34">
                  <a:extLst>
                    <a:ext uri="{FF2B5EF4-FFF2-40B4-BE49-F238E27FC236}">
                      <a16:creationId xmlns:a16="http://schemas.microsoft.com/office/drawing/2014/main" id="{5BDDA386-759D-333E-C980-3261BD62865B}"/>
                    </a:ext>
                  </a:extLst>
                </p:cNvPr>
                <p:cNvSpPr txBox="1">
                  <a:spLocks noRot="1" noChangeAspect="1" noMove="1" noResize="1" noEditPoints="1" noAdjustHandles="1" noChangeArrowheads="1" noChangeShapeType="1" noTextEdit="1"/>
                </p:cNvSpPr>
                <p:nvPr/>
              </p:nvSpPr>
              <p:spPr>
                <a:xfrm>
                  <a:off x="5999536" y="4718943"/>
                  <a:ext cx="3944259" cy="1222258"/>
                </a:xfrm>
                <a:prstGeom prst="rect">
                  <a:avLst/>
                </a:prstGeom>
                <a:blipFill>
                  <a:blip r:embed="rId5"/>
                  <a:stretch>
                    <a:fillRect t="-3000" b="-5500"/>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52CAA161-49BA-3A91-2D07-256AFE9C1BE9}"/>
                </a:ext>
              </a:extLst>
            </p:cNvPr>
            <p:cNvSpPr/>
            <p:nvPr/>
          </p:nvSpPr>
          <p:spPr>
            <a:xfrm>
              <a:off x="6417053" y="4681495"/>
              <a:ext cx="3526741" cy="12597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86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0092-B51C-9E1D-815D-A3D31A089E36}"/>
              </a:ext>
            </a:extLst>
          </p:cNvPr>
          <p:cNvSpPr>
            <a:spLocks noGrp="1"/>
          </p:cNvSpPr>
          <p:nvPr>
            <p:ph type="title"/>
          </p:nvPr>
        </p:nvSpPr>
        <p:spPr/>
        <p:txBody>
          <a:bodyPr/>
          <a:lstStyle/>
          <a:p>
            <a:r>
              <a:rPr lang="en-US"/>
              <a:t>Project Purpose</a:t>
            </a:r>
          </a:p>
        </p:txBody>
      </p:sp>
      <p:sp>
        <p:nvSpPr>
          <p:cNvPr id="3" name="Slide Number Placeholder 2">
            <a:extLst>
              <a:ext uri="{FF2B5EF4-FFF2-40B4-BE49-F238E27FC236}">
                <a16:creationId xmlns:a16="http://schemas.microsoft.com/office/drawing/2014/main" id="{B41F4FB8-A49C-3CE6-F607-3E4275BA2ED7}"/>
              </a:ext>
            </a:extLst>
          </p:cNvPr>
          <p:cNvSpPr>
            <a:spLocks noGrp="1"/>
          </p:cNvSpPr>
          <p:nvPr>
            <p:ph type="sldNum" sz="quarter" idx="4"/>
          </p:nvPr>
        </p:nvSpPr>
        <p:spPr/>
        <p:txBody>
          <a:bodyPr/>
          <a:lstStyle/>
          <a:p>
            <a:fld id="{4B77F2AC-85AD-450A-9D25-BD1CD34E7A5A}" type="slidenum">
              <a:rPr lang="en-US" smtClean="0"/>
              <a:pPr/>
              <a:t>3</a:t>
            </a:fld>
            <a:endParaRPr lang="en-US"/>
          </a:p>
        </p:txBody>
      </p:sp>
      <p:sp>
        <p:nvSpPr>
          <p:cNvPr id="4" name="TextBox 3">
            <a:extLst>
              <a:ext uri="{FF2B5EF4-FFF2-40B4-BE49-F238E27FC236}">
                <a16:creationId xmlns:a16="http://schemas.microsoft.com/office/drawing/2014/main" id="{B774E80C-21FF-5D42-9C48-9130A89067E2}"/>
              </a:ext>
            </a:extLst>
          </p:cNvPr>
          <p:cNvSpPr txBox="1"/>
          <p:nvPr/>
        </p:nvSpPr>
        <p:spPr>
          <a:xfrm>
            <a:off x="1686231" y="1440029"/>
            <a:ext cx="9001433" cy="4524315"/>
          </a:xfrm>
          <a:prstGeom prst="rect">
            <a:avLst/>
          </a:prstGeom>
          <a:noFill/>
        </p:spPr>
        <p:txBody>
          <a:bodyPr wrap="square">
            <a:spAutoFit/>
          </a:bodyPr>
          <a:lstStyle/>
          <a:p>
            <a:pPr algn="ctr"/>
            <a:r>
              <a:rPr lang="en-US" sz="3600" b="1" i="0" u="none" strike="noStrike">
                <a:solidFill>
                  <a:srgbClr val="FFFFFF"/>
                </a:solidFill>
                <a:effectLst/>
              </a:rPr>
              <a:t>The Bi-Functional On Orbit Space Transfer (BOOST) Team developed </a:t>
            </a:r>
            <a:r>
              <a:rPr lang="en-US" sz="3600" b="1" i="0" u="none" strike="noStrike">
                <a:solidFill>
                  <a:srgbClr val="00FAFC"/>
                </a:solidFill>
                <a:effectLst/>
              </a:rPr>
              <a:t>cost-effective </a:t>
            </a:r>
            <a:r>
              <a:rPr lang="en-US" sz="3600" b="1" i="0" u="none" strike="noStrike">
                <a:solidFill>
                  <a:srgbClr val="FFFFFF"/>
                </a:solidFill>
                <a:effectLst/>
              </a:rPr>
              <a:t>space-based transportation infrastructure capable of providing spacecraft with the ability to  conduct </a:t>
            </a:r>
            <a:r>
              <a:rPr lang="en-US" sz="3600" b="1" i="0" u="none" strike="noStrike">
                <a:solidFill>
                  <a:srgbClr val="00FAFC"/>
                </a:solidFill>
                <a:effectLst/>
              </a:rPr>
              <a:t>orbit transfers </a:t>
            </a:r>
            <a:r>
              <a:rPr lang="en-US" sz="3600" b="1" i="0" u="none" strike="noStrike">
                <a:solidFill>
                  <a:srgbClr val="FFFFFF"/>
                </a:solidFill>
                <a:effectLst/>
              </a:rPr>
              <a:t>and provide</a:t>
            </a:r>
            <a:r>
              <a:rPr lang="en-US" sz="3600" b="1" i="0" u="none" strike="noStrike">
                <a:solidFill>
                  <a:srgbClr val="00FAFC"/>
                </a:solidFill>
                <a:effectLst/>
              </a:rPr>
              <a:t> navigation services</a:t>
            </a:r>
            <a:r>
              <a:rPr lang="en-US" sz="3600" b="1" i="0" u="none" strike="noStrike">
                <a:solidFill>
                  <a:srgbClr val="FFFFFF"/>
                </a:solidFill>
                <a:effectLst/>
              </a:rPr>
              <a:t> in the cislunar domain</a:t>
            </a:r>
            <a:endParaRPr lang="en-US" sz="3600"/>
          </a:p>
        </p:txBody>
      </p:sp>
    </p:spTree>
    <p:extLst>
      <p:ext uri="{BB962C8B-B14F-4D97-AF65-F5344CB8AC3E}">
        <p14:creationId xmlns:p14="http://schemas.microsoft.com/office/powerpoint/2010/main" val="192180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35A9-0D1C-520A-2D92-FDD384F669A2}"/>
              </a:ext>
            </a:extLst>
          </p:cNvPr>
          <p:cNvSpPr>
            <a:spLocks noGrp="1"/>
          </p:cNvSpPr>
          <p:nvPr>
            <p:ph type="title"/>
          </p:nvPr>
        </p:nvSpPr>
        <p:spPr/>
        <p:txBody>
          <a:bodyPr/>
          <a:lstStyle/>
          <a:p>
            <a:r>
              <a:rPr lang="en-US"/>
              <a:t>Test 3 – outdoor 3d</a:t>
            </a:r>
          </a:p>
        </p:txBody>
      </p:sp>
      <p:sp>
        <p:nvSpPr>
          <p:cNvPr id="3" name="Slide Number Placeholder 2">
            <a:extLst>
              <a:ext uri="{FF2B5EF4-FFF2-40B4-BE49-F238E27FC236}">
                <a16:creationId xmlns:a16="http://schemas.microsoft.com/office/drawing/2014/main" id="{E5448F15-2DE1-EB82-94BF-4215EDBFAE03}"/>
              </a:ext>
            </a:extLst>
          </p:cNvPr>
          <p:cNvSpPr>
            <a:spLocks noGrp="1"/>
          </p:cNvSpPr>
          <p:nvPr>
            <p:ph type="sldNum" sz="quarter" idx="4"/>
          </p:nvPr>
        </p:nvSpPr>
        <p:spPr/>
        <p:txBody>
          <a:bodyPr/>
          <a:lstStyle/>
          <a:p>
            <a:fld id="{4B77F2AC-85AD-450A-9D25-BD1CD34E7A5A}" type="slidenum">
              <a:rPr lang="en-US" smtClean="0"/>
              <a:pPr/>
              <a:t>30</a:t>
            </a:fld>
            <a:endParaRPr lang="en-US"/>
          </a:p>
        </p:txBody>
      </p:sp>
      <p:sp>
        <p:nvSpPr>
          <p:cNvPr id="5" name="Content Placeholder 2">
            <a:extLst>
              <a:ext uri="{FF2B5EF4-FFF2-40B4-BE49-F238E27FC236}">
                <a16:creationId xmlns:a16="http://schemas.microsoft.com/office/drawing/2014/main" id="{85266CD4-C5EC-2CC4-9A2D-66F6C7303936}"/>
              </a:ext>
            </a:extLst>
          </p:cNvPr>
          <p:cNvSpPr txBox="1">
            <a:spLocks/>
          </p:cNvSpPr>
          <p:nvPr/>
        </p:nvSpPr>
        <p:spPr>
          <a:xfrm>
            <a:off x="1428520" y="1275392"/>
            <a:ext cx="4667480" cy="45937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Arial,Sans-Serif" panose="020B0604020202020204" pitchFamily="34" charset="0"/>
              <a:buChar char="•"/>
            </a:pPr>
            <a:endParaRPr lang="en-US" sz="1500">
              <a:solidFill>
                <a:schemeClr val="tx1">
                  <a:lumMod val="95000"/>
                </a:schemeClr>
              </a:solidFill>
              <a:cs typeface="Arial"/>
            </a:endParaRPr>
          </a:p>
          <a:p>
            <a:pPr>
              <a:spcBef>
                <a:spcPts val="0"/>
              </a:spcBef>
              <a:buFont typeface="Arial,Sans-Serif" panose="020B0604020202020204" pitchFamily="34" charset="0"/>
              <a:buChar char="•"/>
            </a:pPr>
            <a:r>
              <a:rPr lang="en-US" sz="1500">
                <a:solidFill>
                  <a:schemeClr val="tx1">
                    <a:lumMod val="95000"/>
                  </a:schemeClr>
                </a:solidFill>
                <a:cs typeface="Arial"/>
              </a:rPr>
              <a:t>Prerequisite Tests: Testing begins after the completion of the planar 2D tests</a:t>
            </a:r>
          </a:p>
          <a:p>
            <a:pPr>
              <a:spcBef>
                <a:spcPts val="0"/>
              </a:spcBef>
              <a:buFont typeface="Arial,Sans-Serif" panose="020B0604020202020204" pitchFamily="34" charset="0"/>
              <a:buChar char="•"/>
            </a:pPr>
            <a:endParaRPr lang="en-US" sz="1500">
              <a:solidFill>
                <a:schemeClr val="tx1">
                  <a:lumMod val="95000"/>
                </a:schemeClr>
              </a:solidFill>
              <a:cs typeface="Arial"/>
            </a:endParaRPr>
          </a:p>
          <a:p>
            <a:pPr>
              <a:spcBef>
                <a:spcPts val="0"/>
              </a:spcBef>
              <a:buFont typeface="Arial,Sans-Serif" panose="020B0604020202020204" pitchFamily="34" charset="0"/>
              <a:buChar char="•"/>
            </a:pPr>
            <a:r>
              <a:rPr lang="en-US" sz="1500">
                <a:solidFill>
                  <a:schemeClr val="tx1">
                    <a:lumMod val="95000"/>
                  </a:schemeClr>
                </a:solidFill>
                <a:cs typeface="Arial"/>
              </a:rPr>
              <a:t>Testing Steps</a:t>
            </a:r>
            <a:endParaRPr lang="en-US" sz="1500">
              <a:solidFill>
                <a:schemeClr val="tx1">
                  <a:lumMod val="95000"/>
                </a:schemeClr>
              </a:solidFill>
              <a:ea typeface="+mn-lt"/>
              <a:cs typeface="+mn-lt"/>
            </a:endParaRPr>
          </a:p>
          <a:p>
            <a:pPr lvl="1">
              <a:spcBef>
                <a:spcPts val="0"/>
              </a:spcBef>
              <a:buFont typeface="Arial,Sans-Serif" panose="020B0604020202020204" pitchFamily="34" charset="0"/>
              <a:buChar char="•"/>
            </a:pPr>
            <a:r>
              <a:rPr lang="en-US" sz="1500">
                <a:solidFill>
                  <a:schemeClr val="tx1">
                    <a:lumMod val="95000"/>
                  </a:schemeClr>
                </a:solidFill>
                <a:cs typeface="Arial"/>
              </a:rPr>
              <a:t>Set up transmitters at boundary of test area</a:t>
            </a:r>
            <a:endParaRPr lang="en-US" sz="1500">
              <a:solidFill>
                <a:schemeClr val="tx1">
                  <a:lumMod val="95000"/>
                </a:schemeClr>
              </a:solidFill>
              <a:ea typeface="+mn-lt"/>
              <a:cs typeface="+mn-lt"/>
            </a:endParaRPr>
          </a:p>
          <a:p>
            <a:pPr marL="1200150" lvl="2" indent="-285750">
              <a:spcBef>
                <a:spcPts val="0"/>
              </a:spcBef>
              <a:buFont typeface="Arial,Sans-Serif" panose="020B0604020202020204" pitchFamily="34" charset="0"/>
              <a:buChar char="•"/>
            </a:pPr>
            <a:r>
              <a:rPr lang="en-US" sz="1500">
                <a:solidFill>
                  <a:schemeClr val="tx1">
                    <a:lumMod val="95000"/>
                  </a:schemeClr>
                </a:solidFill>
                <a:cs typeface="Arial"/>
              </a:rPr>
              <a:t>Perform test in local coordinate system</a:t>
            </a:r>
            <a:endParaRPr lang="en-US" sz="1500">
              <a:solidFill>
                <a:schemeClr val="tx1">
                  <a:lumMod val="95000"/>
                </a:schemeClr>
              </a:solidFill>
              <a:ea typeface="+mn-lt"/>
              <a:cs typeface="+mn-lt"/>
            </a:endParaRPr>
          </a:p>
          <a:p>
            <a:pPr marL="1200150" lvl="2" indent="-285750">
              <a:spcBef>
                <a:spcPts val="0"/>
              </a:spcBef>
              <a:buFont typeface="Arial,Sans-Serif" panose="020B0604020202020204" pitchFamily="34" charset="0"/>
              <a:buChar char="•"/>
            </a:pPr>
            <a:r>
              <a:rPr lang="en-US" sz="1500">
                <a:solidFill>
                  <a:schemeClr val="tx1">
                    <a:lumMod val="95000"/>
                  </a:schemeClr>
                </a:solidFill>
                <a:cs typeface="Arial"/>
              </a:rPr>
              <a:t>Use same vertices as test 2, however add a transmitter with height. </a:t>
            </a:r>
          </a:p>
          <a:p>
            <a:pPr marL="1200150" lvl="2" indent="-285750">
              <a:spcBef>
                <a:spcPts val="0"/>
              </a:spcBef>
              <a:buFont typeface="Arial,Sans-Serif" panose="020B0604020202020204" pitchFamily="34" charset="0"/>
              <a:buChar char="•"/>
            </a:pPr>
            <a:r>
              <a:rPr lang="en-US" sz="1500">
                <a:solidFill>
                  <a:schemeClr val="tx1">
                    <a:lumMod val="95000"/>
                  </a:schemeClr>
                </a:solidFill>
                <a:cs typeface="Arial"/>
              </a:rPr>
              <a:t>Move receiver around test area and collect data at various positions</a:t>
            </a:r>
            <a:endParaRPr lang="en-US" sz="1500">
              <a:solidFill>
                <a:schemeClr val="tx1">
                  <a:lumMod val="95000"/>
                </a:schemeClr>
              </a:solidFill>
              <a:ea typeface="+mn-lt"/>
              <a:cs typeface="+mn-lt"/>
            </a:endParaRPr>
          </a:p>
          <a:p>
            <a:pPr marL="1200150" lvl="2" indent="-285750">
              <a:spcBef>
                <a:spcPts val="0"/>
              </a:spcBef>
              <a:buFont typeface="Arial,Sans-Serif" panose="020B0604020202020204" pitchFamily="34" charset="0"/>
              <a:buChar char="•"/>
            </a:pPr>
            <a:r>
              <a:rPr lang="en-US" sz="1500">
                <a:solidFill>
                  <a:schemeClr val="tx1">
                    <a:lumMod val="95000"/>
                  </a:schemeClr>
                </a:solidFill>
                <a:cs typeface="Arial"/>
              </a:rPr>
              <a:t>Calculating all three coordinate measurements plus time</a:t>
            </a:r>
            <a:endParaRPr lang="en-US" sz="1500">
              <a:solidFill>
                <a:schemeClr val="tx1">
                  <a:lumMod val="95000"/>
                </a:schemeClr>
              </a:solidFill>
              <a:ea typeface="+mn-lt"/>
              <a:cs typeface="+mn-lt"/>
            </a:endParaRPr>
          </a:p>
          <a:p>
            <a:pPr marL="1200150" lvl="2" indent="-285750">
              <a:spcBef>
                <a:spcPts val="0"/>
              </a:spcBef>
              <a:buFont typeface="Arial,Sans-Serif" panose="020B0604020202020204" pitchFamily="34" charset="0"/>
              <a:buChar char="•"/>
            </a:pPr>
            <a:r>
              <a:rPr lang="en-US" sz="1500">
                <a:solidFill>
                  <a:schemeClr val="tx1">
                    <a:lumMod val="95000"/>
                  </a:schemeClr>
                </a:solidFill>
                <a:cs typeface="Arial"/>
              </a:rPr>
              <a:t>Convert position into ECEF coordinate system (and LLH?)</a:t>
            </a:r>
            <a:endParaRPr lang="en-US" sz="1500">
              <a:solidFill>
                <a:schemeClr val="tx1">
                  <a:lumMod val="95000"/>
                </a:schemeClr>
              </a:solidFill>
              <a:ea typeface="+mn-lt"/>
              <a:cs typeface="+mn-lt"/>
            </a:endParaRPr>
          </a:p>
          <a:p>
            <a:pPr lvl="1">
              <a:spcBef>
                <a:spcPts val="0"/>
              </a:spcBef>
              <a:buFont typeface="Arial,Sans-Serif" panose="020B0604020202020204" pitchFamily="34" charset="0"/>
              <a:buChar char="•"/>
            </a:pPr>
            <a:r>
              <a:rPr lang="en-US" sz="1500">
                <a:solidFill>
                  <a:schemeClr val="tx1">
                    <a:lumMod val="95000"/>
                  </a:schemeClr>
                </a:solidFill>
                <a:cs typeface="Arial"/>
              </a:rPr>
              <a:t>Compare data to manual measurements as well as to GPS “truth” data from receiver module</a:t>
            </a:r>
          </a:p>
          <a:p>
            <a:pPr lvl="1">
              <a:spcBef>
                <a:spcPts val="0"/>
              </a:spcBef>
              <a:buFont typeface="Arial,Sans-Serif" panose="020B0604020202020204" pitchFamily="34" charset="0"/>
              <a:buChar char="•"/>
            </a:pPr>
            <a:endParaRPr lang="en-US" sz="1500">
              <a:solidFill>
                <a:schemeClr val="tx1">
                  <a:lumMod val="95000"/>
                </a:schemeClr>
              </a:solidFill>
              <a:cs typeface="Arial"/>
            </a:endParaRPr>
          </a:p>
          <a:p>
            <a:pPr>
              <a:spcBef>
                <a:spcPts val="0"/>
              </a:spcBef>
            </a:pPr>
            <a:r>
              <a:rPr lang="en-US" sz="1500">
                <a:solidFill>
                  <a:schemeClr val="tx1">
                    <a:lumMod val="95000"/>
                  </a:schemeClr>
                </a:solidFill>
                <a:ea typeface="+mn-lt"/>
                <a:cs typeface="+mn-lt"/>
              </a:rPr>
              <a:t>Pass/Fail Criteria</a:t>
            </a:r>
          </a:p>
          <a:p>
            <a:pPr lvl="1" fontAlgn="base">
              <a:spcBef>
                <a:spcPts val="0"/>
              </a:spcBef>
            </a:pPr>
            <a:r>
              <a:rPr lang="en-US" sz="1500">
                <a:solidFill>
                  <a:schemeClr val="tx1">
                    <a:lumMod val="95000"/>
                  </a:schemeClr>
                </a:solidFill>
              </a:rPr>
              <a:t>Test has passed when functional data is achieved and basic linear position and clock bias is calculated to accuracies less than or equal to calculated error bounds</a:t>
            </a:r>
            <a:endParaRPr lang="en-US" sz="1500">
              <a:solidFill>
                <a:schemeClr val="tx1">
                  <a:lumMod val="95000"/>
                </a:schemeClr>
              </a:solidFill>
              <a:cs typeface="Calibri"/>
            </a:endParaRPr>
          </a:p>
        </p:txBody>
      </p:sp>
      <p:sp>
        <p:nvSpPr>
          <p:cNvPr id="6" name="Content Placeholder 2">
            <a:extLst>
              <a:ext uri="{FF2B5EF4-FFF2-40B4-BE49-F238E27FC236}">
                <a16:creationId xmlns:a16="http://schemas.microsoft.com/office/drawing/2014/main" id="{D1C34878-5BF7-0B54-E11F-1B024D8413CA}"/>
              </a:ext>
            </a:extLst>
          </p:cNvPr>
          <p:cNvSpPr txBox="1">
            <a:spLocks/>
          </p:cNvSpPr>
          <p:nvPr/>
        </p:nvSpPr>
        <p:spPr>
          <a:xfrm>
            <a:off x="6115084" y="1396619"/>
            <a:ext cx="537439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1">
                    <a:lumMod val="95000"/>
                  </a:schemeClr>
                </a:solidFill>
                <a:ea typeface="+mn-lt"/>
                <a:cs typeface="+mn-lt"/>
              </a:rPr>
              <a:t>Rationale for Test</a:t>
            </a:r>
          </a:p>
          <a:p>
            <a:pPr lvl="1"/>
            <a:r>
              <a:rPr lang="en-US" sz="1600">
                <a:solidFill>
                  <a:schemeClr val="tx1">
                    <a:lumMod val="95000"/>
                  </a:schemeClr>
                </a:solidFill>
                <a:ea typeface="+mn-lt"/>
                <a:cs typeface="+mn-lt"/>
              </a:rPr>
              <a:t>Final system test, designed to verify the location problem can be solved in three dimensions. The algorithm for location estimation changes slightly in three dimensions and therefore must be tested again. Also moving transmitters will have more of an effect in three dimensions as there are more degrees of freedom, so this test will evaluate how movement in transmitters will affect the data</a:t>
            </a:r>
          </a:p>
          <a:p>
            <a:pPr marL="685800"/>
            <a:endParaRPr lang="en-US" sz="1600">
              <a:solidFill>
                <a:schemeClr val="tx1">
                  <a:lumMod val="95000"/>
                </a:schemeClr>
              </a:solidFill>
              <a:ea typeface="+mn-lt"/>
              <a:cs typeface="+mn-lt"/>
            </a:endParaRPr>
          </a:p>
          <a:p>
            <a:r>
              <a:rPr lang="en-US" sz="1600">
                <a:solidFill>
                  <a:schemeClr val="tx1">
                    <a:lumMod val="95000"/>
                  </a:schemeClr>
                </a:solidFill>
                <a:ea typeface="+mn-lt"/>
                <a:cs typeface="+mn-lt"/>
              </a:rPr>
              <a:t>Scope of Testing Tasks</a:t>
            </a:r>
          </a:p>
          <a:p>
            <a:pPr lvl="1"/>
            <a:r>
              <a:rPr lang="en-US" sz="1600">
                <a:solidFill>
                  <a:schemeClr val="tx1">
                    <a:lumMod val="95000"/>
                  </a:schemeClr>
                </a:solidFill>
                <a:ea typeface="+mn-lt"/>
                <a:cs typeface="+mn-lt"/>
              </a:rPr>
              <a:t>Component design - Talked about previously with transmitter design</a:t>
            </a:r>
          </a:p>
          <a:p>
            <a:pPr lvl="1"/>
            <a:r>
              <a:rPr lang="en-US" sz="1600">
                <a:solidFill>
                  <a:schemeClr val="tx1">
                    <a:lumMod val="95000"/>
                  </a:schemeClr>
                </a:solidFill>
                <a:ea typeface="+mn-lt"/>
                <a:cs typeface="+mn-lt"/>
              </a:rPr>
              <a:t>Facilities – Outdoor testing area of some kind, previously discussed aerospace lawn, building roof</a:t>
            </a:r>
          </a:p>
          <a:p>
            <a:pPr lvl="1"/>
            <a:r>
              <a:rPr lang="en-US" sz="1600">
                <a:solidFill>
                  <a:schemeClr val="tx1">
                    <a:lumMod val="95000"/>
                  </a:schemeClr>
                </a:solidFill>
                <a:ea typeface="+mn-lt"/>
                <a:cs typeface="+mn-lt"/>
              </a:rPr>
              <a:t>Safety Procedures – N/A</a:t>
            </a:r>
          </a:p>
          <a:p>
            <a:endParaRPr lang="en-US" sz="1600">
              <a:solidFill>
                <a:schemeClr val="tx1">
                  <a:lumMod val="95000"/>
                </a:schemeClr>
              </a:solidFill>
              <a:cs typeface="Calibri"/>
            </a:endParaRPr>
          </a:p>
        </p:txBody>
      </p:sp>
    </p:spTree>
    <p:extLst>
      <p:ext uri="{BB962C8B-B14F-4D97-AF65-F5344CB8AC3E}">
        <p14:creationId xmlns:p14="http://schemas.microsoft.com/office/powerpoint/2010/main" val="28105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7FB6C56-70D9-31A9-2C09-BAA230847C46}"/>
              </a:ext>
            </a:extLst>
          </p:cNvPr>
          <p:cNvGrpSpPr/>
          <p:nvPr/>
        </p:nvGrpSpPr>
        <p:grpSpPr>
          <a:xfrm>
            <a:off x="7487761" y="3663636"/>
            <a:ext cx="77070" cy="318718"/>
            <a:chOff x="1910169" y="4495231"/>
            <a:chExt cx="108000" cy="515951"/>
          </a:xfrm>
        </p:grpSpPr>
        <p:cxnSp>
          <p:nvCxnSpPr>
            <p:cNvPr id="52" name="Straight Connector 51">
              <a:extLst>
                <a:ext uri="{FF2B5EF4-FFF2-40B4-BE49-F238E27FC236}">
                  <a16:creationId xmlns:a16="http://schemas.microsoft.com/office/drawing/2014/main" id="{0FE473BD-B2E6-A92E-27C3-F91ADE0FB5FB}"/>
                </a:ext>
              </a:extLst>
            </p:cNvPr>
            <p:cNvCxnSpPr>
              <a:cxnSpLocks/>
            </p:cNvCxnSpPr>
            <p:nvPr/>
          </p:nvCxnSpPr>
          <p:spPr>
            <a:xfrm flipV="1">
              <a:off x="1955021" y="4597400"/>
              <a:ext cx="0" cy="4137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Connector 52">
              <a:extLst>
                <a:ext uri="{FF2B5EF4-FFF2-40B4-BE49-F238E27FC236}">
                  <a16:creationId xmlns:a16="http://schemas.microsoft.com/office/drawing/2014/main" id="{CF2227FA-4466-052A-DBB9-2D68D66E2BF3}"/>
                </a:ext>
              </a:extLst>
            </p:cNvPr>
            <p:cNvSpPr/>
            <p:nvPr/>
          </p:nvSpPr>
          <p:spPr>
            <a:xfrm>
              <a:off x="1910169" y="4495231"/>
              <a:ext cx="108000" cy="1080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CA41D969-DF28-1CF3-0806-B52306E4C9F5}"/>
              </a:ext>
            </a:extLst>
          </p:cNvPr>
          <p:cNvSpPr/>
          <p:nvPr/>
        </p:nvSpPr>
        <p:spPr>
          <a:xfrm>
            <a:off x="6524236" y="3822995"/>
            <a:ext cx="1132362" cy="723900"/>
          </a:xfrm>
          <a:prstGeom prst="rect">
            <a:avLst/>
          </a:prstGeom>
          <a:solidFill>
            <a:srgbClr val="7030A0"/>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782ACA-337E-9AEF-3E50-B17934FF2D77}"/>
              </a:ext>
            </a:extLst>
          </p:cNvPr>
          <p:cNvSpPr txBox="1"/>
          <p:nvPr/>
        </p:nvSpPr>
        <p:spPr>
          <a:xfrm>
            <a:off x="6522418" y="3881685"/>
            <a:ext cx="1132362" cy="584775"/>
          </a:xfrm>
          <a:prstGeom prst="rect">
            <a:avLst/>
          </a:prstGeom>
          <a:noFill/>
          <a:ln>
            <a:noFill/>
          </a:ln>
        </p:spPr>
        <p:txBody>
          <a:bodyPr wrap="square" rtlCol="0">
            <a:spAutoFit/>
          </a:bodyPr>
          <a:lstStyle/>
          <a:p>
            <a:pPr algn="ctr"/>
            <a:r>
              <a:rPr lang="en-US" sz="1600">
                <a:solidFill>
                  <a:schemeClr val="bg1"/>
                </a:solidFill>
              </a:rPr>
              <a:t>Receiver Unit</a:t>
            </a:r>
          </a:p>
        </p:txBody>
      </p:sp>
      <p:sp>
        <p:nvSpPr>
          <p:cNvPr id="9" name="TextBox 8">
            <a:extLst>
              <a:ext uri="{FF2B5EF4-FFF2-40B4-BE49-F238E27FC236}">
                <a16:creationId xmlns:a16="http://schemas.microsoft.com/office/drawing/2014/main" id="{693F26BB-4D57-B3EC-4692-B8E573DC7E8F}"/>
              </a:ext>
            </a:extLst>
          </p:cNvPr>
          <p:cNvSpPr txBox="1"/>
          <p:nvPr/>
        </p:nvSpPr>
        <p:spPr>
          <a:xfrm>
            <a:off x="5163448" y="1852079"/>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2</a:t>
            </a:r>
          </a:p>
        </p:txBody>
      </p:sp>
      <p:sp>
        <p:nvSpPr>
          <p:cNvPr id="17" name="TextBox 16">
            <a:extLst>
              <a:ext uri="{FF2B5EF4-FFF2-40B4-BE49-F238E27FC236}">
                <a16:creationId xmlns:a16="http://schemas.microsoft.com/office/drawing/2014/main" id="{3AA86A1E-33B4-135D-4A7D-8E74961B8E1A}"/>
              </a:ext>
            </a:extLst>
          </p:cNvPr>
          <p:cNvSpPr txBox="1"/>
          <p:nvPr/>
        </p:nvSpPr>
        <p:spPr>
          <a:xfrm>
            <a:off x="10787394" y="4088142"/>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3</a:t>
            </a:r>
          </a:p>
        </p:txBody>
      </p:sp>
      <p:pic>
        <p:nvPicPr>
          <p:cNvPr id="47" name="Graphic 46" descr="Wireless router with solid fill">
            <a:extLst>
              <a:ext uri="{FF2B5EF4-FFF2-40B4-BE49-F238E27FC236}">
                <a16:creationId xmlns:a16="http://schemas.microsoft.com/office/drawing/2014/main" id="{FA7B98AF-A346-5838-1A9F-16A60C84A52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5272429" y="1267304"/>
            <a:ext cx="914400" cy="584775"/>
          </a:xfrm>
          <a:prstGeom prst="rect">
            <a:avLst/>
          </a:prstGeom>
          <a:effectLst>
            <a:glow rad="101600">
              <a:schemeClr val="tx1">
                <a:alpha val="60000"/>
              </a:schemeClr>
            </a:glow>
          </a:effectLst>
        </p:spPr>
      </p:pic>
      <p:pic>
        <p:nvPicPr>
          <p:cNvPr id="48" name="Graphic 47" descr="Wireless router with solid fill">
            <a:extLst>
              <a:ext uri="{FF2B5EF4-FFF2-40B4-BE49-F238E27FC236}">
                <a16:creationId xmlns:a16="http://schemas.microsoft.com/office/drawing/2014/main" id="{8CC7CC5F-8FA5-FEEB-D03B-EDF34763218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10893716" y="3503367"/>
            <a:ext cx="914400" cy="584775"/>
          </a:xfrm>
          <a:prstGeom prst="rect">
            <a:avLst/>
          </a:prstGeom>
          <a:effectLst>
            <a:glow rad="101600">
              <a:schemeClr val="tx1">
                <a:alpha val="60000"/>
              </a:schemeClr>
            </a:glow>
          </a:effectLst>
        </p:spPr>
      </p:pic>
      <p:sp>
        <p:nvSpPr>
          <p:cNvPr id="56" name="Lightning Bolt 55">
            <a:extLst>
              <a:ext uri="{FF2B5EF4-FFF2-40B4-BE49-F238E27FC236}">
                <a16:creationId xmlns:a16="http://schemas.microsoft.com/office/drawing/2014/main" id="{8B809575-AE5C-F69F-782F-08883B43315F}"/>
              </a:ext>
            </a:extLst>
          </p:cNvPr>
          <p:cNvSpPr/>
          <p:nvPr/>
        </p:nvSpPr>
        <p:spPr>
          <a:xfrm rot="20270707" flipH="1">
            <a:off x="7386892" y="29645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ightning Bolt 57">
            <a:extLst>
              <a:ext uri="{FF2B5EF4-FFF2-40B4-BE49-F238E27FC236}">
                <a16:creationId xmlns:a16="http://schemas.microsoft.com/office/drawing/2014/main" id="{8448B2ED-5C58-1F7E-F7FE-413459EF20B3}"/>
              </a:ext>
            </a:extLst>
          </p:cNvPr>
          <p:cNvSpPr/>
          <p:nvPr/>
        </p:nvSpPr>
        <p:spPr>
          <a:xfrm rot="916082" flipH="1">
            <a:off x="7640892" y="3091539"/>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ightning Bolt 58">
            <a:extLst>
              <a:ext uri="{FF2B5EF4-FFF2-40B4-BE49-F238E27FC236}">
                <a16:creationId xmlns:a16="http://schemas.microsoft.com/office/drawing/2014/main" id="{9BB670A2-4A83-80D8-5CC6-311922D1D579}"/>
              </a:ext>
            </a:extLst>
          </p:cNvPr>
          <p:cNvSpPr/>
          <p:nvPr/>
        </p:nvSpPr>
        <p:spPr>
          <a:xfrm rot="3300060" flipH="1">
            <a:off x="7779627" y="3346337"/>
            <a:ext cx="341298" cy="62342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41EAFAA2-2C3B-94EF-A56C-6E580C586CC6}"/>
              </a:ext>
            </a:extLst>
          </p:cNvPr>
          <p:cNvSpPr txBox="1"/>
          <p:nvPr/>
        </p:nvSpPr>
        <p:spPr>
          <a:xfrm>
            <a:off x="924614" y="5236584"/>
            <a:ext cx="1779943"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④</a:t>
            </a:r>
            <a:r>
              <a:rPr lang="ja-JP" altLang="en-US" sz="1400"/>
              <a:t> </a:t>
            </a:r>
            <a:r>
              <a:rPr lang="en-US" altLang="ja-JP" sz="1400"/>
              <a:t>Receiver r</a:t>
            </a:r>
            <a:r>
              <a:rPr lang="en-US" sz="1400"/>
              <a:t>eceive/process </a:t>
            </a:r>
          </a:p>
          <a:p>
            <a:pPr algn="ctr"/>
            <a:r>
              <a:rPr lang="en-US" sz="1400"/>
              <a:t>position + time signals</a:t>
            </a:r>
          </a:p>
        </p:txBody>
      </p:sp>
      <p:sp>
        <p:nvSpPr>
          <p:cNvPr id="63" name="TextBox 62">
            <a:extLst>
              <a:ext uri="{FF2B5EF4-FFF2-40B4-BE49-F238E27FC236}">
                <a16:creationId xmlns:a16="http://schemas.microsoft.com/office/drawing/2014/main" id="{0FE09B2C-F53A-0A5B-FA52-A73A52FC5013}"/>
              </a:ext>
            </a:extLst>
          </p:cNvPr>
          <p:cNvSpPr txBox="1"/>
          <p:nvPr/>
        </p:nvSpPr>
        <p:spPr>
          <a:xfrm>
            <a:off x="3608420" y="4563354"/>
            <a:ext cx="1953634"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⑤</a:t>
            </a:r>
            <a:r>
              <a:rPr lang="ja-JP" altLang="en-US" sz="1400"/>
              <a:t> </a:t>
            </a:r>
            <a:r>
              <a:rPr lang="en-US" altLang="ja-JP" sz="1400"/>
              <a:t>Signal data is saved to SD card, and used to c</a:t>
            </a:r>
            <a:r>
              <a:rPr lang="en-US" sz="1400"/>
              <a:t>alculate receiver’s position and time </a:t>
            </a:r>
          </a:p>
        </p:txBody>
      </p:sp>
      <p:pic>
        <p:nvPicPr>
          <p:cNvPr id="19" name="Picture 2" descr="Laptop Clipart Vector Art, Icons, and Graphics for Free Download">
            <a:extLst>
              <a:ext uri="{FF2B5EF4-FFF2-40B4-BE49-F238E27FC236}">
                <a16:creationId xmlns:a16="http://schemas.microsoft.com/office/drawing/2014/main" id="{C6A7C68E-4E2B-AA38-3678-ABF4DF2F23F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6432" y="5367319"/>
            <a:ext cx="1526401" cy="15264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7D4150C-89BC-FCDA-03CF-20785A34F0C2}"/>
              </a:ext>
            </a:extLst>
          </p:cNvPr>
          <p:cNvSpPr txBox="1"/>
          <p:nvPr/>
        </p:nvSpPr>
        <p:spPr>
          <a:xfrm>
            <a:off x="810877" y="2205995"/>
            <a:ext cx="1641398"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400"/>
              <a:t>③ </a:t>
            </a:r>
            <a:r>
              <a:rPr lang="en-US" sz="1400"/>
              <a:t>Transmitters transmit </a:t>
            </a:r>
          </a:p>
          <a:p>
            <a:pPr algn="ctr"/>
            <a:r>
              <a:rPr lang="en-US" sz="1400"/>
              <a:t>position + time signal</a:t>
            </a:r>
          </a:p>
        </p:txBody>
      </p:sp>
      <p:sp>
        <p:nvSpPr>
          <p:cNvPr id="27" name="TextBox 26">
            <a:extLst>
              <a:ext uri="{FF2B5EF4-FFF2-40B4-BE49-F238E27FC236}">
                <a16:creationId xmlns:a16="http://schemas.microsoft.com/office/drawing/2014/main" id="{BCC12885-FCD8-311A-8148-FCC75883500F}"/>
              </a:ext>
            </a:extLst>
          </p:cNvPr>
          <p:cNvSpPr txBox="1"/>
          <p:nvPr/>
        </p:nvSpPr>
        <p:spPr>
          <a:xfrm>
            <a:off x="8288910" y="858826"/>
            <a:ext cx="2061037"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40" tIns="45720" rIns="91440" bIns="45720" rtlCol="0" anchor="t">
            <a:spAutoFit/>
          </a:bodyPr>
          <a:lstStyle/>
          <a:p>
            <a:pPr algn="ctr"/>
            <a:r>
              <a:rPr lang="en-US" sz="1400"/>
              <a:t>① Place transmitters and receiver in testing configuration using laser range finder</a:t>
            </a:r>
          </a:p>
        </p:txBody>
      </p:sp>
      <p:sp>
        <p:nvSpPr>
          <p:cNvPr id="28" name="TextBox 27">
            <a:extLst>
              <a:ext uri="{FF2B5EF4-FFF2-40B4-BE49-F238E27FC236}">
                <a16:creationId xmlns:a16="http://schemas.microsoft.com/office/drawing/2014/main" id="{E1FB2B8F-B38B-374F-FEE8-6697A856D3C9}"/>
              </a:ext>
            </a:extLst>
          </p:cNvPr>
          <p:cNvSpPr txBox="1"/>
          <p:nvPr/>
        </p:nvSpPr>
        <p:spPr>
          <a:xfrm>
            <a:off x="2943839" y="943069"/>
            <a:ext cx="1641398"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② Obtain “true” positions and times of transmitters and receiver from GPS</a:t>
            </a:r>
          </a:p>
        </p:txBody>
      </p:sp>
      <p:sp>
        <p:nvSpPr>
          <p:cNvPr id="31" name="TextBox 30">
            <a:extLst>
              <a:ext uri="{FF2B5EF4-FFF2-40B4-BE49-F238E27FC236}">
                <a16:creationId xmlns:a16="http://schemas.microsoft.com/office/drawing/2014/main" id="{66CA3E39-66B8-A985-23F0-28A70FB99B96}"/>
              </a:ext>
            </a:extLst>
          </p:cNvPr>
          <p:cNvSpPr txBox="1"/>
          <p:nvPr/>
        </p:nvSpPr>
        <p:spPr>
          <a:xfrm>
            <a:off x="9370202" y="4778797"/>
            <a:ext cx="1641398" cy="73866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⑥</a:t>
            </a:r>
            <a:r>
              <a:rPr lang="ja-JP" altLang="en-US" sz="1400"/>
              <a:t> </a:t>
            </a:r>
            <a:r>
              <a:rPr lang="en-US" sz="1400"/>
              <a:t>Compare calculated and true positions and time</a:t>
            </a:r>
          </a:p>
        </p:txBody>
      </p:sp>
      <p:sp>
        <p:nvSpPr>
          <p:cNvPr id="10" name="TextBox 9">
            <a:extLst>
              <a:ext uri="{FF2B5EF4-FFF2-40B4-BE49-F238E27FC236}">
                <a16:creationId xmlns:a16="http://schemas.microsoft.com/office/drawing/2014/main" id="{38AC82F2-0B12-950F-C9BF-773FE89C7D8C}"/>
              </a:ext>
            </a:extLst>
          </p:cNvPr>
          <p:cNvSpPr txBox="1"/>
          <p:nvPr/>
        </p:nvSpPr>
        <p:spPr>
          <a:xfrm>
            <a:off x="0" y="-1091"/>
            <a:ext cx="3270738" cy="461665"/>
          </a:xfrm>
          <a:prstGeom prst="rect">
            <a:avLst/>
          </a:prstGeom>
          <a:noFill/>
        </p:spPr>
        <p:txBody>
          <a:bodyPr wrap="square" rtlCol="0">
            <a:spAutoFit/>
          </a:bodyPr>
          <a:lstStyle/>
          <a:p>
            <a:r>
              <a:rPr lang="en-US" sz="2400" b="1"/>
              <a:t>Sys Test 3 (3D) CONOPS</a:t>
            </a:r>
          </a:p>
        </p:txBody>
      </p:sp>
      <p:sp>
        <p:nvSpPr>
          <p:cNvPr id="32" name="TextBox 31">
            <a:extLst>
              <a:ext uri="{FF2B5EF4-FFF2-40B4-BE49-F238E27FC236}">
                <a16:creationId xmlns:a16="http://schemas.microsoft.com/office/drawing/2014/main" id="{889BFD86-C307-CD56-247B-EDCD4A8063C0}"/>
              </a:ext>
            </a:extLst>
          </p:cNvPr>
          <p:cNvSpPr txBox="1"/>
          <p:nvPr/>
        </p:nvSpPr>
        <p:spPr>
          <a:xfrm>
            <a:off x="9310882" y="5623341"/>
            <a:ext cx="1969354" cy="95410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a:t>⑦</a:t>
            </a:r>
            <a:r>
              <a:rPr lang="ja-JP" altLang="en-US" sz="1400"/>
              <a:t> </a:t>
            </a:r>
            <a:r>
              <a:rPr lang="en-US" altLang="ja-JP" sz="1400"/>
              <a:t>Repeat with varying distance between transmitters and receiver</a:t>
            </a:r>
            <a:endParaRPr lang="en-US" sz="1400"/>
          </a:p>
        </p:txBody>
      </p:sp>
      <p:pic>
        <p:nvPicPr>
          <p:cNvPr id="1034" name="Picture 10" descr="Sandisk Ultra Plus 32gb Microsd Memory Card : Target">
            <a:extLst>
              <a:ext uri="{FF2B5EF4-FFF2-40B4-BE49-F238E27FC236}">
                <a16:creationId xmlns:a16="http://schemas.microsoft.com/office/drawing/2014/main" id="{FBBFF0A1-78EF-E34E-53D1-258C2ECF202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78" b="89778" l="2667" r="96000">
                        <a14:foregroundMark x1="20444" y1="51111" x2="24444" y2="51556"/>
                        <a14:foregroundMark x1="20889" y1="54222" x2="23111" y2="54667"/>
                        <a14:foregroundMark x1="8000" y1="18667" x2="9256" y2="76465"/>
                        <a14:foregroundMark x1="3256" y1="72518" x2="4000" y2="18222"/>
                        <a14:foregroundMark x1="87556" y1="16444" x2="94222" y2="32000"/>
                        <a14:foregroundMark x1="94222" y1="32000" x2="96000" y2="68000"/>
                        <a14:foregroundMark x1="96000" y1="68000" x2="88000" y2="64889"/>
                        <a14:foregroundMark x1="78222" y1="67556" x2="58667" y2="66222"/>
                        <a14:foregroundMark x1="58667" y1="66222" x2="77333" y2="66667"/>
                        <a14:foregroundMark x1="79111" y1="67556" x2="64444" y2="62222"/>
                        <a14:foregroundMark x1="80000" y1="66667" x2="80000" y2="66667"/>
                        <a14:foregroundMark x1="79556" y1="65778" x2="78667" y2="66222"/>
                        <a14:foregroundMark x1="78222" y1="57333" x2="59556" y2="49778"/>
                        <a14:foregroundMark x1="59556" y1="49778" x2="76889" y2="55111"/>
                        <a14:foregroundMark x1="76889" y1="55111" x2="58667" y2="53778"/>
                        <a14:foregroundMark x1="58667" y1="53778" x2="76889" y2="56444"/>
                        <a14:foregroundMark x1="76889" y1="56444" x2="79556" y2="52444"/>
                        <a14:foregroundMark x1="76889" y1="58667" x2="76889" y2="58222"/>
                        <a14:foregroundMark x1="68889" y1="58222" x2="71556" y2="60444"/>
                        <a14:foregroundMark x1="32000" y1="52889" x2="14667" y2="67111"/>
                        <a14:foregroundMark x1="14667" y1="67111" x2="43111" y2="55111"/>
                        <a14:foregroundMark x1="45778" y1="56889" x2="45778" y2="56889"/>
                        <a14:foregroundMark x1="45778" y1="55556" x2="45778" y2="55556"/>
                        <a14:foregroundMark x1="26222" y1="68000" x2="26222" y2="68000"/>
                        <a14:foregroundMark x1="27556" y1="68444" x2="23556" y2="70667"/>
                        <a14:backgroundMark x1="2667" y1="86222" x2="889" y2="72889"/>
                        <a14:backgroundMark x1="0" y1="73778" x2="4889" y2="85778"/>
                      </a14:backgroundRemoval>
                    </a14:imgEffect>
                  </a14:imgLayer>
                </a14:imgProps>
              </a:ext>
              <a:ext uri="{28A0092B-C50C-407E-A947-70E740481C1C}">
                <a14:useLocalDpi xmlns:a14="http://schemas.microsoft.com/office/drawing/2010/main" val="0"/>
              </a:ext>
            </a:extLst>
          </a:blip>
          <a:srcRect/>
          <a:stretch>
            <a:fillRect/>
          </a:stretch>
        </p:blipFill>
        <p:spPr bwMode="auto">
          <a:xfrm>
            <a:off x="6835079" y="4787787"/>
            <a:ext cx="835554" cy="835554"/>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a:extLst>
              <a:ext uri="{FF2B5EF4-FFF2-40B4-BE49-F238E27FC236}">
                <a16:creationId xmlns:a16="http://schemas.microsoft.com/office/drawing/2014/main" id="{CCA1C86D-BC1B-3F08-269C-1FE584F4E78D}"/>
              </a:ext>
            </a:extLst>
          </p:cNvPr>
          <p:cNvSpPr/>
          <p:nvPr/>
        </p:nvSpPr>
        <p:spPr>
          <a:xfrm>
            <a:off x="6450699" y="4660645"/>
            <a:ext cx="275399" cy="787109"/>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8BDAC34-4C4B-39A5-25E1-A1809D08A0BA}"/>
              </a:ext>
            </a:extLst>
          </p:cNvPr>
          <p:cNvSpPr txBox="1"/>
          <p:nvPr/>
        </p:nvSpPr>
        <p:spPr>
          <a:xfrm>
            <a:off x="7784005" y="5475869"/>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4</a:t>
            </a:r>
          </a:p>
        </p:txBody>
      </p:sp>
      <p:pic>
        <p:nvPicPr>
          <p:cNvPr id="5" name="Graphic 4" descr="Wireless router with solid fill">
            <a:extLst>
              <a:ext uri="{FF2B5EF4-FFF2-40B4-BE49-F238E27FC236}">
                <a16:creationId xmlns:a16="http://schemas.microsoft.com/office/drawing/2014/main" id="{D3C13E3C-9DC3-F6A7-BEFC-614025F36F2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7892986" y="4891094"/>
            <a:ext cx="914400" cy="584775"/>
          </a:xfrm>
          <a:prstGeom prst="rect">
            <a:avLst/>
          </a:prstGeom>
          <a:effectLst>
            <a:glow rad="101600">
              <a:schemeClr val="tx1">
                <a:alpha val="60000"/>
              </a:schemeClr>
            </a:glow>
          </a:effectLst>
        </p:spPr>
      </p:pic>
      <p:sp>
        <p:nvSpPr>
          <p:cNvPr id="8" name="TextBox 7">
            <a:extLst>
              <a:ext uri="{FF2B5EF4-FFF2-40B4-BE49-F238E27FC236}">
                <a16:creationId xmlns:a16="http://schemas.microsoft.com/office/drawing/2014/main" id="{C1682240-0379-5A72-09A2-A480E10FA6B1}"/>
              </a:ext>
            </a:extLst>
          </p:cNvPr>
          <p:cNvSpPr txBox="1"/>
          <p:nvPr/>
        </p:nvSpPr>
        <p:spPr>
          <a:xfrm>
            <a:off x="2138376" y="3876925"/>
            <a:ext cx="1132362" cy="584775"/>
          </a:xfrm>
          <a:prstGeom prst="rect">
            <a:avLst/>
          </a:prstGeom>
          <a:solidFill>
            <a:srgbClr val="FFC000"/>
          </a:solidFill>
          <a:ln>
            <a:solidFill>
              <a:schemeClr val="bg1"/>
            </a:solidFill>
          </a:ln>
        </p:spPr>
        <p:txBody>
          <a:bodyPr wrap="square" rtlCol="0">
            <a:spAutoFit/>
          </a:bodyPr>
          <a:lstStyle/>
          <a:p>
            <a:pPr algn="ctr"/>
            <a:r>
              <a:rPr lang="en-US" sz="1600">
                <a:solidFill>
                  <a:schemeClr val="bg1"/>
                </a:solidFill>
              </a:rPr>
              <a:t>Transmitter Unit 1</a:t>
            </a:r>
          </a:p>
        </p:txBody>
      </p:sp>
      <p:pic>
        <p:nvPicPr>
          <p:cNvPr id="11" name="Graphic 10" descr="Wireless router with solid fill">
            <a:extLst>
              <a:ext uri="{FF2B5EF4-FFF2-40B4-BE49-F238E27FC236}">
                <a16:creationId xmlns:a16="http://schemas.microsoft.com/office/drawing/2014/main" id="{A4824F0D-F6A3-930A-6835-F5B7E58A046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6048"/>
          <a:stretch/>
        </p:blipFill>
        <p:spPr>
          <a:xfrm>
            <a:off x="2247357" y="3292150"/>
            <a:ext cx="914400" cy="584775"/>
          </a:xfrm>
          <a:prstGeom prst="rect">
            <a:avLst/>
          </a:prstGeom>
          <a:effectLst>
            <a:glow rad="101600">
              <a:schemeClr val="tx1">
                <a:alpha val="60000"/>
              </a:schemeClr>
            </a:glow>
          </a:effectLst>
        </p:spPr>
      </p:pic>
      <p:cxnSp>
        <p:nvCxnSpPr>
          <p:cNvPr id="4" name="Straight Arrow Connector 3">
            <a:extLst>
              <a:ext uri="{FF2B5EF4-FFF2-40B4-BE49-F238E27FC236}">
                <a16:creationId xmlns:a16="http://schemas.microsoft.com/office/drawing/2014/main" id="{A4965E32-4FAA-9469-5F15-AB353E2ED7E7}"/>
              </a:ext>
            </a:extLst>
          </p:cNvPr>
          <p:cNvCxnSpPr>
            <a:cxnSpLocks/>
          </p:cNvCxnSpPr>
          <p:nvPr/>
        </p:nvCxnSpPr>
        <p:spPr>
          <a:xfrm flipV="1">
            <a:off x="2716101" y="3816536"/>
            <a:ext cx="4819613" cy="725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0BC863D-322C-B3F7-390F-6541CDDA0DE1}"/>
              </a:ext>
            </a:extLst>
          </p:cNvPr>
          <p:cNvCxnSpPr>
            <a:cxnSpLocks/>
            <a:stCxn id="8" idx="0"/>
            <a:endCxn id="9" idx="0"/>
          </p:cNvCxnSpPr>
          <p:nvPr/>
        </p:nvCxnSpPr>
        <p:spPr>
          <a:xfrm flipV="1">
            <a:off x="2704557" y="1852079"/>
            <a:ext cx="3025072" cy="20248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F79A0ED-B657-D684-6708-35CB8FD6C56E}"/>
              </a:ext>
            </a:extLst>
          </p:cNvPr>
          <p:cNvCxnSpPr>
            <a:cxnSpLocks/>
            <a:stCxn id="8" idx="0"/>
            <a:endCxn id="48" idx="2"/>
          </p:cNvCxnSpPr>
          <p:nvPr/>
        </p:nvCxnSpPr>
        <p:spPr>
          <a:xfrm>
            <a:off x="2704557" y="3876925"/>
            <a:ext cx="8646359" cy="211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5A5DEF-8730-D0EC-72E7-F2C1B7966781}"/>
              </a:ext>
            </a:extLst>
          </p:cNvPr>
          <p:cNvCxnSpPr>
            <a:cxnSpLocks/>
            <a:stCxn id="8" idx="0"/>
            <a:endCxn id="5" idx="2"/>
          </p:cNvCxnSpPr>
          <p:nvPr/>
        </p:nvCxnSpPr>
        <p:spPr>
          <a:xfrm>
            <a:off x="2704557" y="3876925"/>
            <a:ext cx="5645629" cy="15989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9125703-B362-63CF-58FD-6915F35B719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700" b="95400" l="2882" r="96265">
                        <a14:foregroundMark x1="35752" y1="88700" x2="7577" y2="62200"/>
                        <a14:foregroundMark x1="7577" y1="62200" x2="15475" y2="24700"/>
                        <a14:foregroundMark x1="15475" y1="24700" x2="54856" y2="5600"/>
                        <a14:foregroundMark x1="54856" y1="5600" x2="92209" y2="12200"/>
                        <a14:foregroundMark x1="92209" y1="12200" x2="96265" y2="50000"/>
                        <a14:foregroundMark x1="96265" y1="50000" x2="89861" y2="55400"/>
                        <a14:foregroundMark x1="6297" y1="51800" x2="10672" y2="34400"/>
                        <a14:foregroundMark x1="81110" y1="6800" x2="64781" y2="3700"/>
                        <a14:foregroundMark x1="4589" y1="47700" x2="2988" y2="34400"/>
                        <a14:foregroundMark x1="8431" y1="87700" x2="43970" y2="84100"/>
                        <a14:foregroundMark x1="36393" y1="90200" x2="8965" y2="91300"/>
                        <a14:foregroundMark x1="15048" y1="93300" x2="35219" y2="88700"/>
                        <a14:foregroundMark x1="16649" y1="95400" x2="33618" y2="91800"/>
                      </a14:backgroundRemoval>
                    </a14:imgEffect>
                  </a14:imgLayer>
                </a14:imgProps>
              </a:ext>
              <a:ext uri="{28A0092B-C50C-407E-A947-70E740481C1C}">
                <a14:useLocalDpi xmlns:a14="http://schemas.microsoft.com/office/drawing/2010/main" val="0"/>
              </a:ext>
            </a:extLst>
          </a:blip>
          <a:srcRect/>
          <a:stretch/>
        </p:blipFill>
        <p:spPr bwMode="auto">
          <a:xfrm>
            <a:off x="2077035" y="3160051"/>
            <a:ext cx="904291" cy="9650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71B75DB-34BF-165D-1811-70F359F038FE}"/>
              </a:ext>
            </a:extLst>
          </p:cNvPr>
          <p:cNvSpPr txBox="1"/>
          <p:nvPr/>
        </p:nvSpPr>
        <p:spPr>
          <a:xfrm>
            <a:off x="1713927" y="4513484"/>
            <a:ext cx="2057683" cy="307777"/>
          </a:xfrm>
          <a:prstGeom prst="rect">
            <a:avLst/>
          </a:prstGeom>
          <a:noFill/>
        </p:spPr>
        <p:txBody>
          <a:bodyPr wrap="square" rtlCol="0">
            <a:spAutoFit/>
          </a:bodyPr>
          <a:lstStyle/>
          <a:p>
            <a:pPr algn="ctr"/>
            <a:r>
              <a:rPr lang="en-US" sz="1400">
                <a:solidFill>
                  <a:srgbClr val="FFFFFF"/>
                </a:solidFill>
              </a:rPr>
              <a:t>Local Coordinate Origin</a:t>
            </a:r>
          </a:p>
        </p:txBody>
      </p:sp>
    </p:spTree>
    <p:extLst>
      <p:ext uri="{BB962C8B-B14F-4D97-AF65-F5344CB8AC3E}">
        <p14:creationId xmlns:p14="http://schemas.microsoft.com/office/powerpoint/2010/main" val="12019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2000" tmFilter="0, 0; .2, .5; .8, .5; 1, 0"/>
                                        <p:tgtEl>
                                          <p:spTgt spid="47"/>
                                        </p:tgtEl>
                                      </p:cBhvr>
                                    </p:animEffect>
                                    <p:animScale>
                                      <p:cBhvr>
                                        <p:cTn id="63" dur="1000" autoRev="1" fill="hold"/>
                                        <p:tgtEl>
                                          <p:spTgt spid="47"/>
                                        </p:tgtEl>
                                      </p:cBhvr>
                                      <p:by x="105000" y="105000"/>
                                    </p:animScale>
                                  </p:childTnLst>
                                </p:cTn>
                              </p:par>
                              <p:par>
                                <p:cTn id="64" presetID="26" presetClass="emph" presetSubtype="0" fill="hold" nodeType="withEffect">
                                  <p:stCondLst>
                                    <p:cond delay="0"/>
                                  </p:stCondLst>
                                  <p:childTnLst>
                                    <p:animEffect transition="out" filter="fade">
                                      <p:cBhvr>
                                        <p:cTn id="65" dur="2000" tmFilter="0, 0; .2, .5; .8, .5; 1, 0"/>
                                        <p:tgtEl>
                                          <p:spTgt spid="48"/>
                                        </p:tgtEl>
                                      </p:cBhvr>
                                    </p:animEffect>
                                    <p:animScale>
                                      <p:cBhvr>
                                        <p:cTn id="66" dur="1000" autoRev="1" fill="hold"/>
                                        <p:tgtEl>
                                          <p:spTgt spid="48"/>
                                        </p:tgtEl>
                                      </p:cBhvr>
                                      <p:by x="105000" y="105000"/>
                                    </p:animScale>
                                  </p:childTnLst>
                                </p:cTn>
                              </p:par>
                              <p:par>
                                <p:cTn id="67" presetID="26" presetClass="emph" presetSubtype="0" fill="hold" nodeType="withEffect">
                                  <p:stCondLst>
                                    <p:cond delay="0"/>
                                  </p:stCondLst>
                                  <p:childTnLst>
                                    <p:animEffect transition="out" filter="fade">
                                      <p:cBhvr>
                                        <p:cTn id="68" dur="2000" tmFilter="0, 0; .2, .5; .8, .5; 1, 0"/>
                                        <p:tgtEl>
                                          <p:spTgt spid="5"/>
                                        </p:tgtEl>
                                      </p:cBhvr>
                                    </p:animEffect>
                                    <p:animScale>
                                      <p:cBhvr>
                                        <p:cTn id="69" dur="1000" autoRev="1" fill="hold"/>
                                        <p:tgtEl>
                                          <p:spTgt spid="5"/>
                                        </p:tgtEl>
                                      </p:cBhvr>
                                      <p:by x="105000" y="105000"/>
                                    </p:animScale>
                                  </p:childTnLst>
                                </p:cTn>
                              </p:par>
                              <p:par>
                                <p:cTn id="70" presetID="26" presetClass="emph" presetSubtype="0" fill="hold" nodeType="withEffect">
                                  <p:stCondLst>
                                    <p:cond delay="0"/>
                                  </p:stCondLst>
                                  <p:childTnLst>
                                    <p:animEffect transition="out" filter="fade">
                                      <p:cBhvr>
                                        <p:cTn id="71" dur="2000" tmFilter="0, 0; .2, .5; .8, .5; 1, 0"/>
                                        <p:tgtEl>
                                          <p:spTgt spid="11"/>
                                        </p:tgtEl>
                                      </p:cBhvr>
                                    </p:animEffect>
                                    <p:animScale>
                                      <p:cBhvr>
                                        <p:cTn id="72" dur="1000" autoRev="1" fill="hold"/>
                                        <p:tgtEl>
                                          <p:spTgt spid="1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500" fill="hold"/>
                                        <p:tgtEl>
                                          <p:spTgt spid="61"/>
                                        </p:tgtEl>
                                        <p:attrNameLst>
                                          <p:attrName>ppt_x</p:attrName>
                                        </p:attrNameLst>
                                      </p:cBhvr>
                                      <p:tavLst>
                                        <p:tav tm="0">
                                          <p:val>
                                            <p:strVal val="#ppt_x"/>
                                          </p:val>
                                        </p:tav>
                                        <p:tav tm="100000">
                                          <p:val>
                                            <p:strVal val="#ppt_x"/>
                                          </p:val>
                                        </p:tav>
                                      </p:tavLst>
                                    </p:anim>
                                    <p:anim calcmode="lin" valueType="num">
                                      <p:cBhvr additive="base">
                                        <p:cTn id="7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wipe(up)">
                                      <p:cBhvr>
                                        <p:cTn id="83" dur="500"/>
                                        <p:tgtEl>
                                          <p:spTgt spid="56"/>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up)">
                                      <p:cBhvr>
                                        <p:cTn id="86" dur="500"/>
                                        <p:tgtEl>
                                          <p:spTgt spid="58"/>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wipe(up)">
                                      <p:cBhvr>
                                        <p:cTn id="89" dur="500"/>
                                        <p:tgtEl>
                                          <p:spTgt spid="59"/>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63"/>
                                        </p:tgtEl>
                                        <p:attrNameLst>
                                          <p:attrName>style.visibility</p:attrName>
                                        </p:attrNameLst>
                                      </p:cBhvr>
                                      <p:to>
                                        <p:strVal val="visible"/>
                                      </p:to>
                                    </p:set>
                                    <p:anim calcmode="lin" valueType="num">
                                      <p:cBhvr additive="base">
                                        <p:cTn id="94" dur="500" fill="hold"/>
                                        <p:tgtEl>
                                          <p:spTgt spid="63"/>
                                        </p:tgtEl>
                                        <p:attrNameLst>
                                          <p:attrName>ppt_x</p:attrName>
                                        </p:attrNameLst>
                                      </p:cBhvr>
                                      <p:tavLst>
                                        <p:tav tm="0">
                                          <p:val>
                                            <p:strVal val="#ppt_x"/>
                                          </p:val>
                                        </p:tav>
                                        <p:tav tm="100000">
                                          <p:val>
                                            <p:strVal val="#ppt_x"/>
                                          </p:val>
                                        </p:tav>
                                      </p:tavLst>
                                    </p:anim>
                                    <p:anim calcmode="lin" valueType="num">
                                      <p:cBhvr additive="base">
                                        <p:cTn id="9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up)">
                                      <p:cBhvr>
                                        <p:cTn id="100" dur="500"/>
                                        <p:tgtEl>
                                          <p:spTgt spid="15"/>
                                        </p:tgtEl>
                                      </p:cBhvr>
                                    </p:animEffect>
                                  </p:childTnLst>
                                </p:cTn>
                              </p:par>
                              <p:par>
                                <p:cTn id="101" presetID="22" presetClass="entr" presetSubtype="1" fill="hold" nodeType="withEffect">
                                  <p:stCondLst>
                                    <p:cond delay="0"/>
                                  </p:stCondLst>
                                  <p:childTnLst>
                                    <p:set>
                                      <p:cBhvr>
                                        <p:cTn id="102" dur="1" fill="hold">
                                          <p:stCondLst>
                                            <p:cond delay="0"/>
                                          </p:stCondLst>
                                        </p:cTn>
                                        <p:tgtEl>
                                          <p:spTgt spid="1034"/>
                                        </p:tgtEl>
                                        <p:attrNameLst>
                                          <p:attrName>style.visibility</p:attrName>
                                        </p:attrNameLst>
                                      </p:cBhvr>
                                      <p:to>
                                        <p:strVal val="visible"/>
                                      </p:to>
                                    </p:set>
                                    <p:animEffect transition="in" filter="wipe(up)">
                                      <p:cBhvr>
                                        <p:cTn id="103" dur="500"/>
                                        <p:tgtEl>
                                          <p:spTgt spid="1034"/>
                                        </p:tgtEl>
                                      </p:cBhvr>
                                    </p:animEffect>
                                  </p:childTnLst>
                                </p:cTn>
                              </p:par>
                              <p:par>
                                <p:cTn id="104" presetID="22" presetClass="entr" presetSubtype="1" fill="hold"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up)">
                                      <p:cBhvr>
                                        <p:cTn id="106" dur="5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500" fill="hold"/>
                                        <p:tgtEl>
                                          <p:spTgt spid="31"/>
                                        </p:tgtEl>
                                        <p:attrNameLst>
                                          <p:attrName>ppt_x</p:attrName>
                                        </p:attrNameLst>
                                      </p:cBhvr>
                                      <p:tavLst>
                                        <p:tav tm="0">
                                          <p:val>
                                            <p:strVal val="#ppt_x"/>
                                          </p:val>
                                        </p:tav>
                                        <p:tav tm="100000">
                                          <p:val>
                                            <p:strVal val="#ppt_x"/>
                                          </p:val>
                                        </p:tav>
                                      </p:tavLst>
                                    </p:anim>
                                    <p:anim calcmode="lin" valueType="num">
                                      <p:cBhvr additive="base">
                                        <p:cTn id="1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59" grpId="0" animBg="1"/>
      <p:bldP spid="61" grpId="0" animBg="1"/>
      <p:bldP spid="63" grpId="0" animBg="1"/>
      <p:bldP spid="25" grpId="0" animBg="1"/>
      <p:bldP spid="27" grpId="0" animBg="1"/>
      <p:bldP spid="28" grpId="0" animBg="1"/>
      <p:bldP spid="31" grpId="0" animBg="1"/>
      <p:bldP spid="32"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90F2-F5CA-22C3-EF7C-6AA698DDC74A}"/>
              </a:ext>
            </a:extLst>
          </p:cNvPr>
          <p:cNvSpPr>
            <a:spLocks noGrp="1"/>
          </p:cNvSpPr>
          <p:nvPr>
            <p:ph type="title"/>
          </p:nvPr>
        </p:nvSpPr>
        <p:spPr/>
        <p:txBody>
          <a:bodyPr/>
          <a:lstStyle/>
          <a:p>
            <a:r>
              <a:rPr lang="en-US"/>
              <a:t>Test 3 Error model</a:t>
            </a:r>
          </a:p>
        </p:txBody>
      </p:sp>
      <p:sp>
        <p:nvSpPr>
          <p:cNvPr id="3" name="Slide Number Placeholder 2">
            <a:extLst>
              <a:ext uri="{FF2B5EF4-FFF2-40B4-BE49-F238E27FC236}">
                <a16:creationId xmlns:a16="http://schemas.microsoft.com/office/drawing/2014/main" id="{11CA57EE-F0F5-3E9D-EE55-BB356803EE4F}"/>
              </a:ext>
            </a:extLst>
          </p:cNvPr>
          <p:cNvSpPr>
            <a:spLocks noGrp="1"/>
          </p:cNvSpPr>
          <p:nvPr>
            <p:ph type="sldNum" sz="quarter" idx="4"/>
          </p:nvPr>
        </p:nvSpPr>
        <p:spPr/>
        <p:txBody>
          <a:bodyPr/>
          <a:lstStyle/>
          <a:p>
            <a:fld id="{4B77F2AC-85AD-450A-9D25-BD1CD34E7A5A}" type="slidenum">
              <a:rPr lang="en-US" smtClean="0"/>
              <a:pPr/>
              <a:t>32</a:t>
            </a:fld>
            <a:endParaRPr lang="en-US"/>
          </a:p>
        </p:txBody>
      </p:sp>
      <p:sp>
        <p:nvSpPr>
          <p:cNvPr id="7" name="Rectangle 6">
            <a:extLst>
              <a:ext uri="{FF2B5EF4-FFF2-40B4-BE49-F238E27FC236}">
                <a16:creationId xmlns:a16="http://schemas.microsoft.com/office/drawing/2014/main" id="{913B4BD3-EFC9-9BB9-0C0B-E8ECF48E70D5}"/>
              </a:ext>
            </a:extLst>
          </p:cNvPr>
          <p:cNvSpPr/>
          <p:nvPr/>
        </p:nvSpPr>
        <p:spPr>
          <a:xfrm>
            <a:off x="524238" y="1774721"/>
            <a:ext cx="3271069" cy="2308308"/>
          </a:xfrm>
          <a:prstGeom prst="rect">
            <a:avLst/>
          </a:prstGeom>
          <a:solidFill>
            <a:schemeClr val="accent1">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9E2903F-259C-356A-D349-DB0B1EF42927}"/>
                  </a:ext>
                </a:extLst>
              </p:cNvPr>
              <p:cNvSpPr txBox="1"/>
              <p:nvPr/>
            </p:nvSpPr>
            <p:spPr>
              <a:xfrm>
                <a:off x="580966" y="1825111"/>
                <a:ext cx="3167369" cy="2207527"/>
              </a:xfrm>
              <a:prstGeom prst="rect">
                <a:avLst/>
              </a:prstGeom>
              <a:noFill/>
            </p:spPr>
            <p:txBody>
              <a:bodyPr wrap="square" rtlCol="0">
                <a:spAutoFit/>
              </a:bodyPr>
              <a:lstStyle/>
              <a:p>
                <a:pPr algn="ctr"/>
                <a:r>
                  <a:rPr lang="en-US" sz="2000" b="1">
                    <a:solidFill>
                      <a:schemeClr val="accent1"/>
                    </a:solidFill>
                    <a:latin typeface="+mj-lt"/>
                  </a:rPr>
                  <a:t>Key Details:</a:t>
                </a:r>
              </a:p>
              <a:p>
                <a:pPr marL="285750" indent="-285750">
                  <a:buFont typeface="Arial" panose="020B0604020202020204" pitchFamily="34" charset="0"/>
                  <a:buChar char="•"/>
                </a:pPr>
                <a:r>
                  <a:rPr lang="en-US" sz="1600">
                    <a:solidFill>
                      <a:schemeClr val="accent1"/>
                    </a:solidFill>
                    <a:latin typeface="+mj-lt"/>
                  </a:rPr>
                  <a:t>From Prof. </a:t>
                </a:r>
                <a:r>
                  <a:rPr lang="en-US" sz="1600" err="1">
                    <a:solidFill>
                      <a:schemeClr val="accent1"/>
                    </a:solidFill>
                    <a:latin typeface="+mj-lt"/>
                  </a:rPr>
                  <a:t>Akos</a:t>
                </a:r>
                <a:r>
                  <a:rPr lang="en-US" sz="1600">
                    <a:solidFill>
                      <a:schemeClr val="accent1"/>
                    </a:solidFill>
                    <a:latin typeface="+mj-lt"/>
                  </a:rPr>
                  <a:t>:</a:t>
                </a:r>
              </a:p>
              <a:p>
                <a:pPr marL="742950" lvl="1" indent="-285750">
                  <a:buFont typeface="Arial" panose="020B0604020202020204" pitchFamily="34" charset="0"/>
                  <a:buChar char="•"/>
                </a:pP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𝑠</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𝑥</m:t>
                        </m:r>
                      </m:sub>
                    </m:sSub>
                    <m:r>
                      <a:rPr lang="en-US" sz="1600" b="0" i="1" smtClean="0">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𝑦</m:t>
                        </m:r>
                      </m:sub>
                    </m:sSub>
                    <m:r>
                      <a:rPr lang="en-US" sz="1600" b="0" i="1" smtClean="0">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𝑧</m:t>
                        </m:r>
                      </m:sub>
                    </m:sSub>
                    <m:r>
                      <a:rPr lang="en-US" sz="1600" b="0" i="1" smtClean="0">
                        <a:solidFill>
                          <a:schemeClr val="accent1"/>
                        </a:solidFill>
                        <a:latin typeface="Cambria Math" panose="02040503050406030204" pitchFamily="18" charset="0"/>
                      </a:rPr>
                      <m:t>=25</m:t>
                    </m:r>
                  </m:oMath>
                </a14:m>
                <a:r>
                  <a:rPr lang="en-US" sz="1600">
                    <a:solidFill>
                      <a:schemeClr val="accent1"/>
                    </a:solidFill>
                    <a:latin typeface="+mj-lt"/>
                  </a:rPr>
                  <a:t> m</a:t>
                </a:r>
              </a:p>
              <a:p>
                <a:pPr marL="742950" lvl="1" indent="-285750">
                  <a:buFont typeface="Arial" panose="020B0604020202020204" pitchFamily="34" charset="0"/>
                  <a:buChar char="•"/>
                </a:pP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𝜏</m:t>
                        </m:r>
                      </m:sub>
                    </m:sSub>
                    <m:r>
                      <a:rPr lang="en-US" sz="1600" b="0" i="1" smtClean="0">
                        <a:solidFill>
                          <a:schemeClr val="accent1"/>
                        </a:solidFill>
                        <a:latin typeface="Cambria Math" panose="02040503050406030204" pitchFamily="18" charset="0"/>
                      </a:rPr>
                      <m:t>=</m:t>
                    </m:r>
                    <m:f>
                      <m:fPr>
                        <m:ctrlPr>
                          <a:rPr lang="en-US" sz="1600" b="0" i="1" smtClean="0">
                            <a:solidFill>
                              <a:schemeClr val="accent1"/>
                            </a:solidFill>
                            <a:latin typeface="Cambria Math" panose="02040503050406030204" pitchFamily="18" charset="0"/>
                          </a:rPr>
                        </m:ctrlPr>
                      </m:fPr>
                      <m:num>
                        <m:rad>
                          <m:radPr>
                            <m:degHide m:val="on"/>
                            <m:ctrlPr>
                              <a:rPr lang="en-US" sz="1600" b="0" i="1" smtClean="0">
                                <a:solidFill>
                                  <a:schemeClr val="accent1"/>
                                </a:solidFill>
                                <a:latin typeface="Cambria Math" panose="02040503050406030204" pitchFamily="18" charset="0"/>
                              </a:rPr>
                            </m:ctrlPr>
                          </m:radPr>
                          <m:deg/>
                          <m:e>
                            <m:sSubSup>
                              <m:sSubSupPr>
                                <m:ctrlPr>
                                  <a:rPr lang="en-US" sz="1600" b="0" i="1" smtClean="0">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i="1">
                                    <a:solidFill>
                                      <a:schemeClr val="accent1"/>
                                    </a:solidFill>
                                    <a:latin typeface="Cambria Math" panose="02040503050406030204" pitchFamily="18" charset="0"/>
                                  </a:rPr>
                                  <m:t>𝑥</m:t>
                                </m:r>
                              </m:sub>
                              <m:sup>
                                <m:r>
                                  <a:rPr lang="en-US" sz="1600" b="0" i="1" smtClean="0">
                                    <a:solidFill>
                                      <a:schemeClr val="accent1"/>
                                    </a:solidFill>
                                    <a:latin typeface="Cambria Math" panose="02040503050406030204" pitchFamily="18" charset="0"/>
                                  </a:rPr>
                                  <m:t>2</m:t>
                                </m:r>
                              </m:sup>
                            </m:sSubSup>
                            <m:r>
                              <a:rPr lang="en-US" sz="1600" b="0" i="1" smtClean="0">
                                <a:solidFill>
                                  <a:schemeClr val="accent1"/>
                                </a:solidFill>
                                <a:latin typeface="Cambria Math" panose="02040503050406030204" pitchFamily="18" charset="0"/>
                              </a:rPr>
                              <m:t>+</m:t>
                            </m:r>
                            <m:sSubSup>
                              <m:sSubSupPr>
                                <m:ctrlPr>
                                  <a:rPr lang="en-US" sz="1600" i="1">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𝑦</m:t>
                                </m:r>
                              </m:sub>
                              <m:sup>
                                <m:r>
                                  <a:rPr lang="en-US" sz="1600" i="1">
                                    <a:solidFill>
                                      <a:schemeClr val="accent1"/>
                                    </a:solidFill>
                                    <a:latin typeface="Cambria Math" panose="02040503050406030204" pitchFamily="18" charset="0"/>
                                  </a:rPr>
                                  <m:t>2</m:t>
                                </m:r>
                              </m:sup>
                            </m:sSubSup>
                            <m:r>
                              <a:rPr lang="en-US" sz="1600" b="0" i="1" smtClean="0">
                                <a:solidFill>
                                  <a:schemeClr val="accent1"/>
                                </a:solidFill>
                                <a:latin typeface="Cambria Math" panose="02040503050406030204" pitchFamily="18" charset="0"/>
                              </a:rPr>
                              <m:t>+</m:t>
                            </m:r>
                            <m:sSubSup>
                              <m:sSubSupPr>
                                <m:ctrlPr>
                                  <a:rPr lang="en-US" sz="1600" i="1">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𝛿</m:t>
                                </m:r>
                              </m:e>
                              <m:sub>
                                <m:r>
                                  <a:rPr lang="en-US" sz="1600" i="1">
                                    <a:solidFill>
                                      <a:schemeClr val="accent1"/>
                                    </a:solidFill>
                                    <a:latin typeface="Cambria Math" panose="02040503050406030204" pitchFamily="18" charset="0"/>
                                  </a:rPr>
                                  <m:t>𝑠</m:t>
                                </m:r>
                                <m:r>
                                  <a:rPr lang="en-US" sz="1600" i="1">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𝑧</m:t>
                                </m:r>
                              </m:sub>
                              <m:sup>
                                <m:r>
                                  <a:rPr lang="en-US" sz="1600" i="1">
                                    <a:solidFill>
                                      <a:schemeClr val="accent1"/>
                                    </a:solidFill>
                                    <a:latin typeface="Cambria Math" panose="02040503050406030204" pitchFamily="18" charset="0"/>
                                  </a:rPr>
                                  <m:t>2</m:t>
                                </m:r>
                              </m:sup>
                            </m:sSubSup>
                          </m:e>
                        </m:rad>
                      </m:num>
                      <m:den>
                        <m:r>
                          <a:rPr lang="en-US" sz="1600" b="0" i="1" smtClean="0">
                            <a:solidFill>
                              <a:schemeClr val="accent1"/>
                            </a:solidFill>
                            <a:latin typeface="Cambria Math" panose="02040503050406030204" pitchFamily="18" charset="0"/>
                          </a:rPr>
                          <m:t>𝑐</m:t>
                        </m:r>
                      </m:den>
                    </m:f>
                    <m:r>
                      <a:rPr lang="en-US" sz="1600" b="0" i="1" smtClean="0">
                        <a:solidFill>
                          <a:schemeClr val="accent1"/>
                        </a:solidFill>
                        <a:latin typeface="Cambria Math" panose="02040503050406030204" pitchFamily="18" charset="0"/>
                      </a:rPr>
                      <m:t>=144.3</m:t>
                    </m:r>
                  </m:oMath>
                </a14:m>
                <a:r>
                  <a:rPr lang="en-US" sz="1600">
                    <a:solidFill>
                      <a:schemeClr val="accent1"/>
                    </a:solidFill>
                    <a:latin typeface="+mj-lt"/>
                  </a:rPr>
                  <a:t> ns</a:t>
                </a:r>
              </a:p>
              <a:p>
                <a:pPr marL="285750" indent="-285750">
                  <a:buFont typeface="Arial" panose="020B0604020202020204" pitchFamily="34" charset="0"/>
                  <a:buChar char="•"/>
                </a:pPr>
                <a:r>
                  <a:rPr lang="en-US" sz="1600">
                    <a:solidFill>
                      <a:schemeClr val="accent1"/>
                    </a:solidFill>
                    <a:latin typeface="+mj-lt"/>
                  </a:rPr>
                  <a:t>Numbers &gt;&gt; machine epsilon (</a:t>
                </a: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𝜖</m:t>
                        </m:r>
                      </m:e>
                      <m:sub>
                        <m:r>
                          <a:rPr lang="en-US" sz="1600" b="0" i="1" smtClean="0">
                            <a:solidFill>
                              <a:schemeClr val="accent1"/>
                            </a:solidFill>
                            <a:latin typeface="Cambria Math" panose="02040503050406030204" pitchFamily="18" charset="0"/>
                          </a:rPr>
                          <m:t>𝑀</m:t>
                        </m:r>
                      </m:sub>
                    </m:sSub>
                  </m:oMath>
                </a14:m>
                <a:r>
                  <a:rPr lang="en-US" sz="1600">
                    <a:solidFill>
                      <a:schemeClr val="accent1"/>
                    </a:solidFill>
                    <a:latin typeface="+mj-lt"/>
                  </a:rPr>
                  <a:t>) </a:t>
                </a:r>
                <a:r>
                  <a:rPr lang="en-US" sz="1600">
                    <a:solidFill>
                      <a:schemeClr val="accent1"/>
                    </a:solidFill>
                  </a:rPr>
                  <a:t>→ </a:t>
                </a:r>
                <a14:m>
                  <m:oMath xmlns:m="http://schemas.openxmlformats.org/officeDocument/2006/math">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𝛿</m:t>
                        </m:r>
                      </m:e>
                      <m:sub>
                        <m:r>
                          <a:rPr lang="en-US" sz="1600" b="0" i="1" smtClean="0">
                            <a:solidFill>
                              <a:schemeClr val="accent1"/>
                            </a:solidFill>
                            <a:latin typeface="Cambria Math" panose="02040503050406030204" pitchFamily="18" charset="0"/>
                          </a:rPr>
                          <m:t>𝑟</m:t>
                        </m:r>
                      </m:sub>
                    </m:sSub>
                    <m:r>
                      <a:rPr lang="en-US" sz="1600" i="1">
                        <a:solidFill>
                          <a:schemeClr val="accent1"/>
                        </a:solidFill>
                        <a:latin typeface="Cambria Math" panose="02040503050406030204" pitchFamily="18" charset="0"/>
                      </a:rPr>
                      <m:t>=0</m:t>
                    </m:r>
                  </m:oMath>
                </a14:m>
                <a:endParaRPr lang="en-US" sz="1600">
                  <a:solidFill>
                    <a:schemeClr val="accent1"/>
                  </a:solidFill>
                  <a:latin typeface="+mj-lt"/>
                </a:endParaRPr>
              </a:p>
            </p:txBody>
          </p:sp>
        </mc:Choice>
        <mc:Fallback>
          <p:sp>
            <p:nvSpPr>
              <p:cNvPr id="8" name="TextBox 7">
                <a:extLst>
                  <a:ext uri="{FF2B5EF4-FFF2-40B4-BE49-F238E27FC236}">
                    <a16:creationId xmlns:a16="http://schemas.microsoft.com/office/drawing/2014/main" id="{89E2903F-259C-356A-D349-DB0B1EF42927}"/>
                  </a:ext>
                </a:extLst>
              </p:cNvPr>
              <p:cNvSpPr txBox="1">
                <a:spLocks noRot="1" noChangeAspect="1" noMove="1" noResize="1" noEditPoints="1" noAdjustHandles="1" noChangeArrowheads="1" noChangeShapeType="1" noTextEdit="1"/>
              </p:cNvSpPr>
              <p:nvPr/>
            </p:nvSpPr>
            <p:spPr>
              <a:xfrm>
                <a:off x="580966" y="1825111"/>
                <a:ext cx="3167369" cy="2207527"/>
              </a:xfrm>
              <a:prstGeom prst="rect">
                <a:avLst/>
              </a:prstGeom>
              <a:blipFill>
                <a:blip r:embed="rId3"/>
                <a:stretch>
                  <a:fillRect l="-769" t="-1377" b="-2479"/>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06172359-EB75-C27A-9F81-5168172261CC}"/>
              </a:ext>
            </a:extLst>
          </p:cNvPr>
          <p:cNvGrpSpPr/>
          <p:nvPr/>
        </p:nvGrpSpPr>
        <p:grpSpPr>
          <a:xfrm>
            <a:off x="3994178" y="1774721"/>
            <a:ext cx="7910013" cy="2391451"/>
            <a:chOff x="4032278" y="1911644"/>
            <a:chExt cx="7910013" cy="2391451"/>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76917BE-A9B9-8CC9-DB40-465B44A4FE15}"/>
                    </a:ext>
                  </a:extLst>
                </p:cNvPr>
                <p:cNvSpPr txBox="1"/>
                <p:nvPr/>
              </p:nvSpPr>
              <p:spPr>
                <a:xfrm>
                  <a:off x="5794403" y="1911644"/>
                  <a:ext cx="4187492"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panose="02040503050406030204" pitchFamily="18" charset="0"/>
                          </a:rPr>
                          <m:t>𝜹</m:t>
                        </m:r>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𝒔</m:t>
                            </m:r>
                          </m:sub>
                        </m:sSub>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𝒕</m:t>
                            </m:r>
                          </m:sub>
                        </m:sSub>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𝜹</m:t>
                            </m:r>
                          </m:e>
                          <m:sub>
                            <m:r>
                              <a:rPr lang="en-US" sz="4400" b="1" i="1" smtClean="0">
                                <a:latin typeface="Cambria Math" panose="02040503050406030204" pitchFamily="18" charset="0"/>
                              </a:rPr>
                              <m:t>𝒓</m:t>
                            </m:r>
                          </m:sub>
                        </m:sSub>
                      </m:oMath>
                    </m:oMathPara>
                  </a14:m>
                  <a:endParaRPr lang="en-US" sz="4400" b="1"/>
                </a:p>
              </p:txBody>
            </p:sp>
          </mc:Choice>
          <mc:Fallback>
            <p:sp>
              <p:nvSpPr>
                <p:cNvPr id="4" name="TextBox 3">
                  <a:extLst>
                    <a:ext uri="{FF2B5EF4-FFF2-40B4-BE49-F238E27FC236}">
                      <a16:creationId xmlns:a16="http://schemas.microsoft.com/office/drawing/2014/main" id="{F76917BE-A9B9-8CC9-DB40-465B44A4FE15}"/>
                    </a:ext>
                  </a:extLst>
                </p:cNvPr>
                <p:cNvSpPr txBox="1">
                  <a:spLocks noRot="1" noChangeAspect="1" noMove="1" noResize="1" noEditPoints="1" noAdjustHandles="1" noChangeArrowheads="1" noChangeShapeType="1" noTextEdit="1"/>
                </p:cNvSpPr>
                <p:nvPr/>
              </p:nvSpPr>
              <p:spPr>
                <a:xfrm>
                  <a:off x="5794403" y="1911644"/>
                  <a:ext cx="4187492" cy="677108"/>
                </a:xfrm>
                <a:prstGeom prst="rect">
                  <a:avLst/>
                </a:prstGeom>
                <a:blipFill>
                  <a:blip r:embed="rId4"/>
                  <a:stretch>
                    <a:fillRect/>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44927A88-717C-95AA-6916-1AD3C9A88A28}"/>
                </a:ext>
              </a:extLst>
            </p:cNvPr>
            <p:cNvGrpSpPr/>
            <p:nvPr/>
          </p:nvGrpSpPr>
          <p:grpSpPr>
            <a:xfrm>
              <a:off x="4032278" y="3656763"/>
              <a:ext cx="7910013" cy="646332"/>
              <a:chOff x="4046281" y="2905657"/>
              <a:chExt cx="7910013" cy="646332"/>
            </a:xfrm>
          </p:grpSpPr>
          <p:sp>
            <p:nvSpPr>
              <p:cNvPr id="9" name="TextBox 8">
                <a:extLst>
                  <a:ext uri="{FF2B5EF4-FFF2-40B4-BE49-F238E27FC236}">
                    <a16:creationId xmlns:a16="http://schemas.microsoft.com/office/drawing/2014/main" id="{328CEDA9-89F2-E775-BA64-9FB3F9FD47C8}"/>
                  </a:ext>
                </a:extLst>
              </p:cNvPr>
              <p:cNvSpPr txBox="1"/>
              <p:nvPr/>
            </p:nvSpPr>
            <p:spPr>
              <a:xfrm>
                <a:off x="4046281" y="2905658"/>
                <a:ext cx="1828800" cy="646331"/>
              </a:xfrm>
              <a:prstGeom prst="rect">
                <a:avLst/>
              </a:prstGeom>
              <a:noFill/>
            </p:spPr>
            <p:txBody>
              <a:bodyPr wrap="square" rtlCol="0">
                <a:spAutoFit/>
              </a:bodyPr>
              <a:lstStyle/>
              <a:p>
                <a:pPr algn="ctr"/>
                <a:r>
                  <a:rPr lang="en-US" b="1">
                    <a:solidFill>
                      <a:schemeClr val="accent4"/>
                    </a:solidFill>
                    <a:latin typeface="+mj-lt"/>
                  </a:rPr>
                  <a:t>Total Error in Each Variable</a:t>
                </a:r>
              </a:p>
            </p:txBody>
          </p:sp>
          <p:sp>
            <p:nvSpPr>
              <p:cNvPr id="10" name="TextBox 9">
                <a:extLst>
                  <a:ext uri="{FF2B5EF4-FFF2-40B4-BE49-F238E27FC236}">
                    <a16:creationId xmlns:a16="http://schemas.microsoft.com/office/drawing/2014/main" id="{E96A2A27-E2DF-721B-CE32-33034F47AE62}"/>
                  </a:ext>
                </a:extLst>
              </p:cNvPr>
              <p:cNvSpPr txBox="1"/>
              <p:nvPr/>
            </p:nvSpPr>
            <p:spPr>
              <a:xfrm>
                <a:off x="6073352" y="2905657"/>
                <a:ext cx="1828800" cy="646331"/>
              </a:xfrm>
              <a:prstGeom prst="rect">
                <a:avLst/>
              </a:prstGeom>
              <a:noFill/>
            </p:spPr>
            <p:txBody>
              <a:bodyPr wrap="square" rtlCol="0">
                <a:spAutoFit/>
              </a:bodyPr>
              <a:lstStyle/>
              <a:p>
                <a:pPr algn="ctr"/>
                <a:r>
                  <a:rPr lang="en-US" b="1">
                    <a:solidFill>
                      <a:schemeClr val="accent4"/>
                    </a:solidFill>
                    <a:latin typeface="+mj-lt"/>
                  </a:rPr>
                  <a:t>Error From Sensor Measurements</a:t>
                </a:r>
              </a:p>
            </p:txBody>
          </p:sp>
          <p:sp>
            <p:nvSpPr>
              <p:cNvPr id="11" name="TextBox 10">
                <a:extLst>
                  <a:ext uri="{FF2B5EF4-FFF2-40B4-BE49-F238E27FC236}">
                    <a16:creationId xmlns:a16="http://schemas.microsoft.com/office/drawing/2014/main" id="{AE508441-AB25-DE72-0884-31BBA135C560}"/>
                  </a:ext>
                </a:extLst>
              </p:cNvPr>
              <p:cNvSpPr txBox="1"/>
              <p:nvPr/>
            </p:nvSpPr>
            <p:spPr>
              <a:xfrm>
                <a:off x="8100423" y="2905657"/>
                <a:ext cx="1828800" cy="646331"/>
              </a:xfrm>
              <a:prstGeom prst="rect">
                <a:avLst/>
              </a:prstGeom>
              <a:noFill/>
            </p:spPr>
            <p:txBody>
              <a:bodyPr wrap="square" rtlCol="0">
                <a:spAutoFit/>
              </a:bodyPr>
              <a:lstStyle/>
              <a:p>
                <a:pPr algn="ctr"/>
                <a:r>
                  <a:rPr lang="en-US" b="1">
                    <a:solidFill>
                      <a:schemeClr val="accent4"/>
                    </a:solidFill>
                    <a:latin typeface="+mj-lt"/>
                  </a:rPr>
                  <a:t>Truncation Error (From Algorithm)</a:t>
                </a:r>
              </a:p>
            </p:txBody>
          </p:sp>
          <p:sp>
            <p:nvSpPr>
              <p:cNvPr id="12" name="TextBox 11">
                <a:extLst>
                  <a:ext uri="{FF2B5EF4-FFF2-40B4-BE49-F238E27FC236}">
                    <a16:creationId xmlns:a16="http://schemas.microsoft.com/office/drawing/2014/main" id="{08EECD22-E3DC-984B-8891-9101FB7DA409}"/>
                  </a:ext>
                </a:extLst>
              </p:cNvPr>
              <p:cNvSpPr txBox="1"/>
              <p:nvPr/>
            </p:nvSpPr>
            <p:spPr>
              <a:xfrm>
                <a:off x="10127494" y="2905657"/>
                <a:ext cx="1828800" cy="646331"/>
              </a:xfrm>
              <a:prstGeom prst="rect">
                <a:avLst/>
              </a:prstGeom>
              <a:noFill/>
            </p:spPr>
            <p:txBody>
              <a:bodyPr wrap="square" rtlCol="0">
                <a:spAutoFit/>
              </a:bodyPr>
              <a:lstStyle/>
              <a:p>
                <a:pPr algn="ctr"/>
                <a:r>
                  <a:rPr lang="en-US" b="1">
                    <a:solidFill>
                      <a:schemeClr val="accent4"/>
                    </a:solidFill>
                    <a:latin typeface="+mj-lt"/>
                  </a:rPr>
                  <a:t>Roundoff Error (From Computer)</a:t>
                </a:r>
              </a:p>
            </p:txBody>
          </p:sp>
        </p:grpSp>
        <p:cxnSp>
          <p:nvCxnSpPr>
            <p:cNvPr id="16" name="Connector: Elbow 15">
              <a:extLst>
                <a:ext uri="{FF2B5EF4-FFF2-40B4-BE49-F238E27FC236}">
                  <a16:creationId xmlns:a16="http://schemas.microsoft.com/office/drawing/2014/main" id="{6A3EE099-35BD-270B-7608-CBB628374E41}"/>
                </a:ext>
              </a:extLst>
            </p:cNvPr>
            <p:cNvCxnSpPr>
              <a:cxnSpLocks/>
            </p:cNvCxnSpPr>
            <p:nvPr/>
          </p:nvCxnSpPr>
          <p:spPr>
            <a:xfrm rot="5400000">
              <a:off x="5031190" y="2593167"/>
              <a:ext cx="915612" cy="10972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BC4D80E4-0D26-3DF0-2C36-5B778A8520DF}"/>
                </a:ext>
              </a:extLst>
            </p:cNvPr>
            <p:cNvCxnSpPr>
              <a:cxnSpLocks/>
            </p:cNvCxnSpPr>
            <p:nvPr/>
          </p:nvCxnSpPr>
          <p:spPr>
            <a:xfrm rot="16200000" flipH="1">
              <a:off x="9849512" y="2364567"/>
              <a:ext cx="915612" cy="15544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654A7CF-58EE-9510-35E4-E5991DE7E267}"/>
                </a:ext>
              </a:extLst>
            </p:cNvPr>
            <p:cNvCxnSpPr>
              <a:cxnSpLocks/>
            </p:cNvCxnSpPr>
            <p:nvPr/>
          </p:nvCxnSpPr>
          <p:spPr>
            <a:xfrm rot="16200000" flipH="1">
              <a:off x="8251308" y="2915949"/>
              <a:ext cx="915612" cy="54864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CE299C51-3E58-A895-D500-8640297E98D7}"/>
                </a:ext>
              </a:extLst>
            </p:cNvPr>
            <p:cNvCxnSpPr>
              <a:cxnSpLocks/>
            </p:cNvCxnSpPr>
            <p:nvPr/>
          </p:nvCxnSpPr>
          <p:spPr>
            <a:xfrm rot="5400000">
              <a:off x="6617391" y="3050367"/>
              <a:ext cx="915612" cy="182880"/>
            </a:xfrm>
            <a:prstGeom prst="bent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89E4CC8-92AB-3EF5-F806-96282B939415}"/>
              </a:ext>
            </a:extLst>
          </p:cNvPr>
          <p:cNvGrpSpPr/>
          <p:nvPr/>
        </p:nvGrpSpPr>
        <p:grpSpPr>
          <a:xfrm>
            <a:off x="5327070" y="4561889"/>
            <a:ext cx="4845629" cy="1536705"/>
            <a:chOff x="5450895" y="4599990"/>
            <a:chExt cx="4845629" cy="1536705"/>
          </a:xfrm>
        </p:grpSpPr>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5BDDA386-759D-333E-C980-3261BD62865B}"/>
                    </a:ext>
                  </a:extLst>
                </p:cNvPr>
                <p:cNvSpPr txBox="1"/>
                <p:nvPr/>
              </p:nvSpPr>
              <p:spPr>
                <a:xfrm>
                  <a:off x="5450895" y="4637438"/>
                  <a:ext cx="4845629" cy="1499257"/>
                </a:xfrm>
                <a:prstGeom prst="rect">
                  <a:avLst/>
                </a:prstGeom>
                <a:noFill/>
              </p:spPr>
              <p:txBody>
                <a:bodyPr wrap="square" rtlCol="0">
                  <a:spAutoFit/>
                </a:bodyPr>
                <a:lstStyle/>
                <a:p>
                  <a:pPr algn="ctr"/>
                  <a:r>
                    <a:rPr lang="en-US"/>
                    <a:t>     Predicted Error Bounds:</a:t>
                  </a:r>
                </a:p>
                <a:p>
                  <a:pPr marL="742950" lvl="1"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𝑥</m:t>
                          </m:r>
                        </m:sub>
                      </m:sSub>
                      <m:r>
                        <a:rPr lang="en-US" i="1">
                          <a:latin typeface="Cambria Math" panose="02040503050406030204" pitchFamily="18" charset="0"/>
                        </a:rPr>
                        <m:t>=25+0</m:t>
                      </m:r>
                      <m:r>
                        <a:rPr lang="en-US" b="0" i="1" smtClean="0">
                          <a:latin typeface="Cambria Math" panose="02040503050406030204" pitchFamily="18" charset="0"/>
                        </a:rPr>
                        <m:t>.884+0</m:t>
                      </m:r>
                      <m:r>
                        <a:rPr lang="en-US" i="1">
                          <a:latin typeface="Cambria Math" panose="02040503050406030204" pitchFamily="18" charset="0"/>
                        </a:rPr>
                        <m:t>=25</m:t>
                      </m:r>
                      <m:r>
                        <a:rPr lang="en-US" b="0" i="1" smtClean="0">
                          <a:latin typeface="Cambria Math" panose="02040503050406030204" pitchFamily="18" charset="0"/>
                        </a:rPr>
                        <m:t>.88</m:t>
                      </m:r>
                      <m:r>
                        <m:rPr>
                          <m:nor/>
                        </m:rPr>
                        <a:rPr lang="en-US" b="0" i="0" smtClean="0">
                          <a:latin typeface="Cambria Math" panose="02040503050406030204" pitchFamily="18" charset="0"/>
                        </a:rPr>
                        <m:t>4</m:t>
                      </m:r>
                      <m:r>
                        <m:rPr>
                          <m:nor/>
                        </m:rPr>
                        <a:rPr lang="en-US" dirty="0"/>
                        <m:t> </m:t>
                      </m:r>
                      <m:r>
                        <m:rPr>
                          <m:nor/>
                        </m:rPr>
                        <a:rPr lang="en-US" dirty="0"/>
                        <m:t>m</m:t>
                      </m:r>
                    </m:oMath>
                  </a14:m>
                  <a:endParaRPr lang="en-US"/>
                </a:p>
                <a:p>
                  <a:pPr marL="742950" lvl="1"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𝑦</m:t>
                          </m:r>
                        </m:sub>
                      </m:sSub>
                      <m:r>
                        <a:rPr lang="en-US" b="0" i="1" smtClean="0">
                          <a:latin typeface="Cambria Math" panose="02040503050406030204" pitchFamily="18" charset="0"/>
                        </a:rPr>
                        <m:t>=25+0.884+0=25.884</m:t>
                      </m:r>
                    </m:oMath>
                  </a14:m>
                  <a:r>
                    <a:rPr lang="en-US"/>
                    <a:t> m</a:t>
                  </a:r>
                </a:p>
                <a:p>
                  <a:pPr marL="742950" lvl="1"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𝑧</m:t>
                          </m:r>
                        </m:sub>
                      </m:sSub>
                      <m:r>
                        <a:rPr lang="en-US" b="0" i="1" smtClean="0">
                          <a:latin typeface="Cambria Math" panose="02040503050406030204" pitchFamily="18" charset="0"/>
                        </a:rPr>
                        <m:t>=25+0.884+0=25.884</m:t>
                      </m:r>
                    </m:oMath>
                  </a14:m>
                  <a:r>
                    <a:rPr lang="en-US"/>
                    <a:t> m</a:t>
                  </a:r>
                </a:p>
                <a:p>
                  <a:pPr marL="742950" lvl="1"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𝜏</m:t>
                          </m:r>
                        </m:sub>
                      </m:sSub>
                      <m:r>
                        <a:rPr lang="en-US" i="1">
                          <a:latin typeface="Cambria Math" panose="02040503050406030204" pitchFamily="18" charset="0"/>
                        </a:rPr>
                        <m:t>=144.3+</m:t>
                      </m:r>
                      <m:r>
                        <a:rPr lang="en-US" b="0" i="1" smtClean="0">
                          <a:latin typeface="Cambria Math" panose="02040503050406030204" pitchFamily="18" charset="0"/>
                        </a:rPr>
                        <m:t>0.884+0</m:t>
                      </m:r>
                      <m:r>
                        <a:rPr lang="en-US" i="1">
                          <a:latin typeface="Cambria Math" panose="02040503050406030204" pitchFamily="18" charset="0"/>
                        </a:rPr>
                        <m:t>=14</m:t>
                      </m:r>
                      <m:r>
                        <a:rPr lang="en-US" b="0" i="1" smtClean="0">
                          <a:latin typeface="Cambria Math" panose="02040503050406030204" pitchFamily="18" charset="0"/>
                        </a:rPr>
                        <m:t>5</m:t>
                      </m:r>
                      <m:r>
                        <a:rPr lang="en-US" i="1">
                          <a:latin typeface="Cambria Math" panose="02040503050406030204" pitchFamily="18" charset="0"/>
                        </a:rPr>
                        <m:t>.</m:t>
                      </m:r>
                      <m:r>
                        <m:rPr>
                          <m:nor/>
                        </m:rPr>
                        <a:rPr lang="en-US" b="0" i="0" smtClean="0">
                          <a:latin typeface="Cambria Math" panose="02040503050406030204" pitchFamily="18" charset="0"/>
                        </a:rPr>
                        <m:t>184</m:t>
                      </m:r>
                      <m:r>
                        <m:rPr>
                          <m:nor/>
                        </m:rPr>
                        <a:rPr lang="en-US" dirty="0"/>
                        <m:t> </m:t>
                      </m:r>
                      <m:r>
                        <m:rPr>
                          <m:nor/>
                        </m:rPr>
                        <a:rPr lang="en-US" dirty="0"/>
                        <m:t>ns</m:t>
                      </m:r>
                    </m:oMath>
                  </a14:m>
                  <a:endParaRPr lang="en-US"/>
                </a:p>
              </p:txBody>
            </p:sp>
          </mc:Choice>
          <mc:Fallback>
            <p:sp>
              <p:nvSpPr>
                <p:cNvPr id="35" name="TextBox 34">
                  <a:extLst>
                    <a:ext uri="{FF2B5EF4-FFF2-40B4-BE49-F238E27FC236}">
                      <a16:creationId xmlns:a16="http://schemas.microsoft.com/office/drawing/2014/main" id="{5BDDA386-759D-333E-C980-3261BD62865B}"/>
                    </a:ext>
                  </a:extLst>
                </p:cNvPr>
                <p:cNvSpPr txBox="1">
                  <a:spLocks noRot="1" noChangeAspect="1" noMove="1" noResize="1" noEditPoints="1" noAdjustHandles="1" noChangeArrowheads="1" noChangeShapeType="1" noTextEdit="1"/>
                </p:cNvSpPr>
                <p:nvPr/>
              </p:nvSpPr>
              <p:spPr>
                <a:xfrm>
                  <a:off x="5450895" y="4637438"/>
                  <a:ext cx="4845629" cy="1499257"/>
                </a:xfrm>
                <a:prstGeom prst="rect">
                  <a:avLst/>
                </a:prstGeom>
                <a:blipFill>
                  <a:blip r:embed="rId5"/>
                  <a:stretch>
                    <a:fillRect t="-2033" b="-4065"/>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52CAA161-49BA-3A91-2D07-256AFE9C1BE9}"/>
                </a:ext>
              </a:extLst>
            </p:cNvPr>
            <p:cNvSpPr/>
            <p:nvPr/>
          </p:nvSpPr>
          <p:spPr>
            <a:xfrm>
              <a:off x="5868413" y="4599990"/>
              <a:ext cx="4187492" cy="15367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901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DB56-0014-8926-9970-0627D5E6D45D}"/>
              </a:ext>
            </a:extLst>
          </p:cNvPr>
          <p:cNvSpPr>
            <a:spLocks noGrp="1"/>
          </p:cNvSpPr>
          <p:nvPr>
            <p:ph type="title"/>
          </p:nvPr>
        </p:nvSpPr>
        <p:spPr/>
        <p:txBody>
          <a:bodyPr>
            <a:noAutofit/>
          </a:bodyPr>
          <a:lstStyle/>
          <a:p>
            <a:r>
              <a:rPr lang="en-US" sz="4000">
                <a:latin typeface="a Astro Space"/>
              </a:rPr>
              <a:t>Budget</a:t>
            </a:r>
            <a:endParaRPr lang="en-US" sz="4000"/>
          </a:p>
        </p:txBody>
      </p:sp>
      <p:sp>
        <p:nvSpPr>
          <p:cNvPr id="3" name="Subtitle 2">
            <a:extLst>
              <a:ext uri="{FF2B5EF4-FFF2-40B4-BE49-F238E27FC236}">
                <a16:creationId xmlns:a16="http://schemas.microsoft.com/office/drawing/2014/main" id="{D9B84A40-7B32-053C-B7FB-D68FEBE1DA89}"/>
              </a:ext>
            </a:extLst>
          </p:cNvPr>
          <p:cNvSpPr>
            <a:spLocks noGrp="1"/>
          </p:cNvSpPr>
          <p:nvPr>
            <p:ph type="subTitle" idx="1"/>
          </p:nvPr>
        </p:nvSpPr>
        <p:spPr/>
        <p:txBody>
          <a:bodyPr/>
          <a:lstStyle/>
          <a:p>
            <a:r>
              <a:rPr lang="en-US"/>
              <a:t>4</a:t>
            </a:r>
          </a:p>
        </p:txBody>
      </p:sp>
    </p:spTree>
    <p:extLst>
      <p:ext uri="{BB962C8B-B14F-4D97-AF65-F5344CB8AC3E}">
        <p14:creationId xmlns:p14="http://schemas.microsoft.com/office/powerpoint/2010/main" val="3852066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909C-27FC-05C8-DC30-86CBB46B53BD}"/>
              </a:ext>
            </a:extLst>
          </p:cNvPr>
          <p:cNvSpPr>
            <a:spLocks noGrp="1"/>
          </p:cNvSpPr>
          <p:nvPr>
            <p:ph type="title"/>
          </p:nvPr>
        </p:nvSpPr>
        <p:spPr/>
        <p:txBody>
          <a:bodyPr>
            <a:normAutofit/>
          </a:bodyPr>
          <a:lstStyle/>
          <a:p>
            <a:r>
              <a:rPr lang="en-US">
                <a:cs typeface="Calibri Light"/>
              </a:rPr>
              <a:t>Budget</a:t>
            </a:r>
            <a:endParaRPr lang="en-US"/>
          </a:p>
        </p:txBody>
      </p:sp>
      <p:sp>
        <p:nvSpPr>
          <p:cNvPr id="3" name="Content Placeholder 2">
            <a:extLst>
              <a:ext uri="{FF2B5EF4-FFF2-40B4-BE49-F238E27FC236}">
                <a16:creationId xmlns:a16="http://schemas.microsoft.com/office/drawing/2014/main" id="{00EA3FCA-3137-11AF-1B0A-5A3C019B5A0B}"/>
              </a:ext>
            </a:extLst>
          </p:cNvPr>
          <p:cNvSpPr>
            <a:spLocks noGrp="1"/>
          </p:cNvSpPr>
          <p:nvPr>
            <p:ph idx="1"/>
          </p:nvPr>
        </p:nvSpPr>
        <p:spPr/>
        <p:txBody>
          <a:bodyPr vert="horz" lIns="91440" tIns="45720" rIns="91440" bIns="45720" rtlCol="0" anchor="t">
            <a:normAutofit/>
          </a:bodyPr>
          <a:lstStyle/>
          <a:p>
            <a:r>
              <a:rPr lang="en-US" sz="2400">
                <a:cs typeface="Calibri"/>
              </a:rPr>
              <a:t>Project Expenses</a:t>
            </a:r>
            <a:endParaRPr lang="en-US" sz="2400"/>
          </a:p>
          <a:p>
            <a:pPr lvl="1"/>
            <a:r>
              <a:rPr lang="en-US">
                <a:cs typeface="Calibri"/>
              </a:rPr>
              <a:t>Ordered all expected materials and equipment necessary to build and test hardware demo. Total Budget remaining after these expenses is </a:t>
            </a:r>
            <a:r>
              <a:rPr lang="en-US" u="sng">
                <a:cs typeface="Calibri"/>
              </a:rPr>
              <a:t>$1591.09</a:t>
            </a:r>
          </a:p>
          <a:p>
            <a:r>
              <a:rPr lang="en-US" sz="2400">
                <a:cs typeface="Calibri"/>
              </a:rPr>
              <a:t>Status of Parts and Materials</a:t>
            </a:r>
          </a:p>
          <a:p>
            <a:pPr lvl="1"/>
            <a:r>
              <a:rPr lang="en-US">
                <a:cs typeface="Calibri"/>
              </a:rPr>
              <a:t>All equipment and supplies have been received or are expected within the next few days to arrive to BOOST's project space.</a:t>
            </a:r>
          </a:p>
          <a:p>
            <a:pPr lvl="1"/>
            <a:r>
              <a:rPr lang="en-US">
                <a:cs typeface="Calibri"/>
              </a:rPr>
              <a:t>All equipment and supplies necessary for initial component testing have been received and the team is finishing testing on these components in preparation for our first system test.</a:t>
            </a:r>
          </a:p>
        </p:txBody>
      </p:sp>
    </p:spTree>
    <p:extLst>
      <p:ext uri="{BB962C8B-B14F-4D97-AF65-F5344CB8AC3E}">
        <p14:creationId xmlns:p14="http://schemas.microsoft.com/office/powerpoint/2010/main" val="172301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FB7A-1DC0-E367-3341-8E150A0BF4EC}"/>
              </a:ext>
            </a:extLst>
          </p:cNvPr>
          <p:cNvSpPr>
            <a:spLocks noGrp="1"/>
          </p:cNvSpPr>
          <p:nvPr>
            <p:ph type="title"/>
          </p:nvPr>
        </p:nvSpPr>
        <p:spPr/>
        <p:txBody>
          <a:bodyPr>
            <a:noAutofit/>
          </a:bodyPr>
          <a:lstStyle/>
          <a:p>
            <a:r>
              <a:rPr lang="en-US">
                <a:cs typeface="Calibri Light"/>
              </a:rPr>
              <a:t>Current Project Expenses</a:t>
            </a:r>
            <a:endParaRPr lang="en-US"/>
          </a:p>
        </p:txBody>
      </p:sp>
      <p:sp>
        <p:nvSpPr>
          <p:cNvPr id="3" name="Content Placeholder 2">
            <a:extLst>
              <a:ext uri="{FF2B5EF4-FFF2-40B4-BE49-F238E27FC236}">
                <a16:creationId xmlns:a16="http://schemas.microsoft.com/office/drawing/2014/main" id="{4CCB810D-60FD-77EF-1638-416DB6F90D53}"/>
              </a:ext>
            </a:extLst>
          </p:cNvPr>
          <p:cNvSpPr>
            <a:spLocks noGrp="1"/>
          </p:cNvSpPr>
          <p:nvPr>
            <p:ph idx="4294967295"/>
          </p:nvPr>
        </p:nvSpPr>
        <p:spPr>
          <a:xfrm>
            <a:off x="422699" y="1549317"/>
            <a:ext cx="4983163" cy="4432300"/>
          </a:xfrm>
        </p:spPr>
        <p:txBody>
          <a:bodyPr vert="horz" lIns="91440" tIns="45720" rIns="91440" bIns="45720" rtlCol="0" anchor="t">
            <a:normAutofit/>
          </a:bodyPr>
          <a:lstStyle/>
          <a:p>
            <a:r>
              <a:rPr lang="en-US" sz="2400">
                <a:cs typeface="Calibri"/>
              </a:rPr>
              <a:t>After procurement of all sub team components and equipment, current Project expenses total to </a:t>
            </a:r>
            <a:r>
              <a:rPr lang="en-US" sz="2400" u="sng">
                <a:cs typeface="Calibri"/>
              </a:rPr>
              <a:t>$2408.91</a:t>
            </a:r>
            <a:endParaRPr lang="en-US" sz="2400">
              <a:cs typeface="Calibri"/>
            </a:endParaRPr>
          </a:p>
          <a:p>
            <a:r>
              <a:rPr lang="en-US" sz="2400">
                <a:cs typeface="Calibri"/>
              </a:rPr>
              <a:t>Remaining Budget as of now is </a:t>
            </a:r>
            <a:r>
              <a:rPr lang="en-US" sz="2400" u="sng">
                <a:cs typeface="Calibri"/>
              </a:rPr>
              <a:t>$1591.09</a:t>
            </a:r>
          </a:p>
        </p:txBody>
      </p:sp>
      <p:pic>
        <p:nvPicPr>
          <p:cNvPr id="8" name="Picture 8" descr="Chart, pie chart&#10;&#10;Description automatically generated">
            <a:extLst>
              <a:ext uri="{FF2B5EF4-FFF2-40B4-BE49-F238E27FC236}">
                <a16:creationId xmlns:a16="http://schemas.microsoft.com/office/drawing/2014/main" id="{1E8A8AA4-F806-A927-7BB2-E84EEE69FCF4}"/>
              </a:ext>
            </a:extLst>
          </p:cNvPr>
          <p:cNvPicPr>
            <a:picLocks noChangeAspect="1"/>
          </p:cNvPicPr>
          <p:nvPr/>
        </p:nvPicPr>
        <p:blipFill>
          <a:blip r:embed="rId3"/>
          <a:stretch>
            <a:fillRect/>
          </a:stretch>
        </p:blipFill>
        <p:spPr>
          <a:xfrm>
            <a:off x="5405862" y="1619975"/>
            <a:ext cx="6019331" cy="3614804"/>
          </a:xfrm>
          <a:prstGeom prst="rect">
            <a:avLst/>
          </a:prstGeom>
          <a:effectLst/>
        </p:spPr>
      </p:pic>
    </p:spTree>
    <p:extLst>
      <p:ext uri="{BB962C8B-B14F-4D97-AF65-F5344CB8AC3E}">
        <p14:creationId xmlns:p14="http://schemas.microsoft.com/office/powerpoint/2010/main" val="346000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8B94-6493-33B4-9CC4-0D3FFB42AB3C}"/>
              </a:ext>
            </a:extLst>
          </p:cNvPr>
          <p:cNvSpPr>
            <a:spLocks noGrp="1"/>
          </p:cNvSpPr>
          <p:nvPr>
            <p:ph type="title"/>
          </p:nvPr>
        </p:nvSpPr>
        <p:spPr/>
        <p:txBody>
          <a:bodyPr/>
          <a:lstStyle/>
          <a:p>
            <a:r>
              <a:rPr lang="en-US"/>
              <a:t>Questions?</a:t>
            </a:r>
          </a:p>
        </p:txBody>
      </p:sp>
      <p:sp>
        <p:nvSpPr>
          <p:cNvPr id="3" name="Subtitle 2">
            <a:extLst>
              <a:ext uri="{FF2B5EF4-FFF2-40B4-BE49-F238E27FC236}">
                <a16:creationId xmlns:a16="http://schemas.microsoft.com/office/drawing/2014/main" id="{6927961F-F610-A0FB-0570-2B0972C694AF}"/>
              </a:ext>
            </a:extLst>
          </p:cNvPr>
          <p:cNvSpPr>
            <a:spLocks noGrp="1"/>
          </p:cNvSpPr>
          <p:nvPr>
            <p:ph type="subTitle" idx="1"/>
          </p:nvPr>
        </p:nvSpPr>
        <p:spPr/>
        <p:txBody>
          <a:bodyPr/>
          <a:lstStyle/>
          <a:p>
            <a:r>
              <a:rPr lang="en-US"/>
              <a:t>?</a:t>
            </a:r>
          </a:p>
        </p:txBody>
      </p:sp>
    </p:spTree>
    <p:extLst>
      <p:ext uri="{BB962C8B-B14F-4D97-AF65-F5344CB8AC3E}">
        <p14:creationId xmlns:p14="http://schemas.microsoft.com/office/powerpoint/2010/main" val="3605403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DB56-0014-8926-9970-0627D5E6D45D}"/>
              </a:ext>
            </a:extLst>
          </p:cNvPr>
          <p:cNvSpPr>
            <a:spLocks noGrp="1"/>
          </p:cNvSpPr>
          <p:nvPr>
            <p:ph type="title"/>
          </p:nvPr>
        </p:nvSpPr>
        <p:spPr/>
        <p:txBody>
          <a:bodyPr>
            <a:noAutofit/>
          </a:bodyPr>
          <a:lstStyle/>
          <a:p>
            <a:r>
              <a:rPr lang="en-US" sz="4000">
                <a:latin typeface="a Astro Space"/>
              </a:rPr>
              <a:t>Appendices</a:t>
            </a:r>
            <a:endParaRPr lang="en-US" sz="4000"/>
          </a:p>
        </p:txBody>
      </p:sp>
      <p:sp>
        <p:nvSpPr>
          <p:cNvPr id="3" name="Subtitle 2">
            <a:extLst>
              <a:ext uri="{FF2B5EF4-FFF2-40B4-BE49-F238E27FC236}">
                <a16:creationId xmlns:a16="http://schemas.microsoft.com/office/drawing/2014/main" id="{D9B84A40-7B32-053C-B7FB-D68FEBE1DA89}"/>
              </a:ext>
            </a:extLst>
          </p:cNvPr>
          <p:cNvSpPr>
            <a:spLocks noGrp="1"/>
          </p:cNvSpPr>
          <p:nvPr>
            <p:ph type="subTitle" idx="1"/>
          </p:nvPr>
        </p:nvSpPr>
        <p:spPr/>
        <p:txBody>
          <a:bodyPr/>
          <a:lstStyle/>
          <a:p>
            <a:r>
              <a:rPr lang="en-US"/>
              <a:t>5</a:t>
            </a:r>
          </a:p>
        </p:txBody>
      </p:sp>
    </p:spTree>
    <p:extLst>
      <p:ext uri="{BB962C8B-B14F-4D97-AF65-F5344CB8AC3E}">
        <p14:creationId xmlns:p14="http://schemas.microsoft.com/office/powerpoint/2010/main" val="2168335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5FC9-BF89-636C-FFC7-125592516628}"/>
              </a:ext>
            </a:extLst>
          </p:cNvPr>
          <p:cNvSpPr>
            <a:spLocks noGrp="1"/>
          </p:cNvSpPr>
          <p:nvPr>
            <p:ph type="title"/>
          </p:nvPr>
        </p:nvSpPr>
        <p:spPr/>
        <p:txBody>
          <a:bodyPr/>
          <a:lstStyle/>
          <a:p>
            <a:r>
              <a:rPr lang="en-US"/>
              <a:t>Hardware Demo Overview</a:t>
            </a:r>
          </a:p>
        </p:txBody>
      </p:sp>
      <p:sp>
        <p:nvSpPr>
          <p:cNvPr id="3" name="Content Placeholder 2">
            <a:extLst>
              <a:ext uri="{FF2B5EF4-FFF2-40B4-BE49-F238E27FC236}">
                <a16:creationId xmlns:a16="http://schemas.microsoft.com/office/drawing/2014/main" id="{CB571401-8D46-3D74-A7FA-716A030C7B8D}"/>
              </a:ext>
            </a:extLst>
          </p:cNvPr>
          <p:cNvSpPr>
            <a:spLocks noGrp="1"/>
          </p:cNvSpPr>
          <p:nvPr>
            <p:ph idx="1"/>
          </p:nvPr>
        </p:nvSpPr>
        <p:spPr/>
        <p:txBody>
          <a:bodyPr>
            <a:normAutofit fontScale="92500"/>
          </a:bodyPr>
          <a:lstStyle/>
          <a:p>
            <a:r>
              <a:rPr lang="en-US"/>
              <a:t>For RF navigation system, the following were identified as risks in our architecture design:</a:t>
            </a:r>
          </a:p>
          <a:p>
            <a:pPr lvl="1"/>
            <a:r>
              <a:rPr lang="en-US"/>
              <a:t>Low TRL</a:t>
            </a:r>
          </a:p>
          <a:p>
            <a:pPr lvl="1"/>
            <a:r>
              <a:rPr lang="en-US"/>
              <a:t>Blackout periods </a:t>
            </a:r>
          </a:p>
          <a:p>
            <a:pPr lvl="1"/>
            <a:r>
              <a:rPr lang="en-US"/>
              <a:t>Low Signal-to-Noise Ratio (SNR)</a:t>
            </a:r>
          </a:p>
          <a:p>
            <a:r>
              <a:rPr lang="en-US"/>
              <a:t>Hardware demo as proof of concept</a:t>
            </a:r>
          </a:p>
          <a:p>
            <a:pPr lvl="1"/>
            <a:r>
              <a:rPr lang="en-US"/>
              <a:t>Create a scale model of RF navigation to address those risks</a:t>
            </a:r>
          </a:p>
          <a:p>
            <a:pPr lvl="1"/>
            <a:r>
              <a:rPr lang="en-US"/>
              <a:t>Multiple transmitters and 1 receiver for GPS-like triangulation model</a:t>
            </a:r>
          </a:p>
          <a:p>
            <a:pPr lvl="1"/>
            <a:r>
              <a:rPr lang="en-US">
                <a:cs typeface="Calibri"/>
              </a:rPr>
              <a:t>Attempt to Model in-space environment through noise addition and force blackouts. </a:t>
            </a:r>
          </a:p>
          <a:p>
            <a:endParaRPr lang="en-US"/>
          </a:p>
        </p:txBody>
      </p:sp>
      <p:sp>
        <p:nvSpPr>
          <p:cNvPr id="4" name="Slide Number Placeholder 3">
            <a:extLst>
              <a:ext uri="{FF2B5EF4-FFF2-40B4-BE49-F238E27FC236}">
                <a16:creationId xmlns:a16="http://schemas.microsoft.com/office/drawing/2014/main" id="{BED80D74-4BF7-6472-49E8-E9D8DF5557DD}"/>
              </a:ext>
            </a:extLst>
          </p:cNvPr>
          <p:cNvSpPr>
            <a:spLocks noGrp="1"/>
          </p:cNvSpPr>
          <p:nvPr>
            <p:ph type="sldNum" sz="quarter" idx="4"/>
          </p:nvPr>
        </p:nvSpPr>
        <p:spPr/>
        <p:txBody>
          <a:bodyPr/>
          <a:lstStyle/>
          <a:p>
            <a:fld id="{4B77F2AC-85AD-450A-9D25-BD1CD34E7A5A}" type="slidenum">
              <a:rPr lang="en-US" smtClean="0"/>
              <a:pPr/>
              <a:t>38</a:t>
            </a:fld>
            <a:endParaRPr lang="en-US"/>
          </a:p>
        </p:txBody>
      </p:sp>
    </p:spTree>
    <p:extLst>
      <p:ext uri="{BB962C8B-B14F-4D97-AF65-F5344CB8AC3E}">
        <p14:creationId xmlns:p14="http://schemas.microsoft.com/office/powerpoint/2010/main" val="98238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41CB-A5AB-63AB-4D14-BD4F54A02374}"/>
              </a:ext>
            </a:extLst>
          </p:cNvPr>
          <p:cNvSpPr>
            <a:spLocks noGrp="1"/>
          </p:cNvSpPr>
          <p:nvPr>
            <p:ph type="title"/>
          </p:nvPr>
        </p:nvSpPr>
        <p:spPr>
          <a:xfrm>
            <a:off x="702520" y="62986"/>
            <a:ext cx="10382038" cy="1325563"/>
          </a:xfrm>
        </p:spPr>
        <p:txBody>
          <a:bodyPr/>
          <a:lstStyle/>
          <a:p>
            <a:r>
              <a:rPr lang="en-US"/>
              <a:t>Hardware Risks</a:t>
            </a:r>
          </a:p>
        </p:txBody>
      </p:sp>
      <p:sp>
        <p:nvSpPr>
          <p:cNvPr id="3" name="Slide Number Placeholder 2">
            <a:extLst>
              <a:ext uri="{FF2B5EF4-FFF2-40B4-BE49-F238E27FC236}">
                <a16:creationId xmlns:a16="http://schemas.microsoft.com/office/drawing/2014/main" id="{C1E496C5-D019-BD0D-9E07-F74FFB38C151}"/>
              </a:ext>
            </a:extLst>
          </p:cNvPr>
          <p:cNvSpPr>
            <a:spLocks noGrp="1"/>
          </p:cNvSpPr>
          <p:nvPr>
            <p:ph type="sldNum" sz="quarter" idx="4"/>
          </p:nvPr>
        </p:nvSpPr>
        <p:spPr/>
        <p:txBody>
          <a:bodyPr/>
          <a:lstStyle/>
          <a:p>
            <a:fld id="{4B77F2AC-85AD-450A-9D25-BD1CD34E7A5A}" type="slidenum">
              <a:rPr lang="en-US" smtClean="0"/>
              <a:pPr/>
              <a:t>39</a:t>
            </a:fld>
            <a:endParaRPr lang="en-US"/>
          </a:p>
        </p:txBody>
      </p:sp>
      <p:graphicFrame>
        <p:nvGraphicFramePr>
          <p:cNvPr id="7" name="Table 7">
            <a:extLst>
              <a:ext uri="{FF2B5EF4-FFF2-40B4-BE49-F238E27FC236}">
                <a16:creationId xmlns:a16="http://schemas.microsoft.com/office/drawing/2014/main" id="{1AF57EE4-4D86-EE47-ED5F-7EEEB04651ED}"/>
              </a:ext>
            </a:extLst>
          </p:cNvPr>
          <p:cNvGraphicFramePr>
            <a:graphicFrameLocks noGrp="1"/>
          </p:cNvGraphicFramePr>
          <p:nvPr>
            <p:extLst>
              <p:ext uri="{D42A27DB-BD31-4B8C-83A1-F6EECF244321}">
                <p14:modId xmlns:p14="http://schemas.microsoft.com/office/powerpoint/2010/main" val="1143750843"/>
              </p:ext>
            </p:extLst>
          </p:nvPr>
        </p:nvGraphicFramePr>
        <p:xfrm>
          <a:off x="166900" y="1077962"/>
          <a:ext cx="11858199" cy="5271256"/>
        </p:xfrm>
        <a:graphic>
          <a:graphicData uri="http://schemas.openxmlformats.org/drawingml/2006/table">
            <a:tbl>
              <a:tblPr firstRow="1" bandRow="1">
                <a:tableStyleId>{5C22544A-7EE6-4342-B048-85BDC9FD1C3A}</a:tableStyleId>
              </a:tblPr>
              <a:tblGrid>
                <a:gridCol w="3952733">
                  <a:extLst>
                    <a:ext uri="{9D8B030D-6E8A-4147-A177-3AD203B41FA5}">
                      <a16:colId xmlns:a16="http://schemas.microsoft.com/office/drawing/2014/main" val="125640363"/>
                    </a:ext>
                  </a:extLst>
                </a:gridCol>
                <a:gridCol w="3952733">
                  <a:extLst>
                    <a:ext uri="{9D8B030D-6E8A-4147-A177-3AD203B41FA5}">
                      <a16:colId xmlns:a16="http://schemas.microsoft.com/office/drawing/2014/main" val="2301881401"/>
                    </a:ext>
                  </a:extLst>
                </a:gridCol>
                <a:gridCol w="3952733">
                  <a:extLst>
                    <a:ext uri="{9D8B030D-6E8A-4147-A177-3AD203B41FA5}">
                      <a16:colId xmlns:a16="http://schemas.microsoft.com/office/drawing/2014/main" val="4031908746"/>
                    </a:ext>
                  </a:extLst>
                </a:gridCol>
              </a:tblGrid>
              <a:tr h="485896">
                <a:tc>
                  <a:txBody>
                    <a:bodyPr/>
                    <a:lstStyle/>
                    <a:p>
                      <a:r>
                        <a:rPr lang="en-US"/>
                        <a:t>Risks</a:t>
                      </a:r>
                    </a:p>
                  </a:txBody>
                  <a:tcPr/>
                </a:tc>
                <a:tc>
                  <a:txBody>
                    <a:bodyPr/>
                    <a:lstStyle/>
                    <a:p>
                      <a:r>
                        <a:rPr lang="en-US"/>
                        <a:t>Severity</a:t>
                      </a:r>
                    </a:p>
                  </a:txBody>
                  <a:tcPr/>
                </a:tc>
                <a:tc>
                  <a:txBody>
                    <a:bodyPr/>
                    <a:lstStyle/>
                    <a:p>
                      <a:r>
                        <a:rPr lang="en-US"/>
                        <a:t>Mitigation Strategy</a:t>
                      </a:r>
                    </a:p>
                  </a:txBody>
                  <a:tcPr/>
                </a:tc>
                <a:extLst>
                  <a:ext uri="{0D108BD9-81ED-4DB2-BD59-A6C34878D82A}">
                    <a16:rowId xmlns:a16="http://schemas.microsoft.com/office/drawing/2014/main" val="1803538975"/>
                  </a:ext>
                </a:extLst>
              </a:tr>
              <a:tr h="485896">
                <a:tc>
                  <a:txBody>
                    <a:bodyPr/>
                    <a:lstStyle/>
                    <a:p>
                      <a:r>
                        <a:rPr lang="en-US" sz="1600"/>
                        <a:t>Error in transmitters positions provided by GPS</a:t>
                      </a:r>
                    </a:p>
                  </a:txBody>
                  <a:tcPr/>
                </a:tc>
                <a:tc>
                  <a:txBody>
                    <a:bodyPr/>
                    <a:lstStyle/>
                    <a:p>
                      <a:r>
                        <a:rPr lang="en-US" sz="1600"/>
                        <a:t>High</a:t>
                      </a:r>
                    </a:p>
                  </a:txBody>
                  <a:tcPr/>
                </a:tc>
                <a:tc>
                  <a:txBody>
                    <a:bodyPr/>
                    <a:lstStyle/>
                    <a:p>
                      <a:r>
                        <a:rPr lang="en-US" sz="1600" b="0" i="0" kern="1200">
                          <a:solidFill>
                            <a:schemeClr val="dk1"/>
                          </a:solidFill>
                          <a:effectLst/>
                          <a:latin typeface="+mn-lt"/>
                          <a:ea typeface="+mn-ea"/>
                          <a:cs typeface="+mn-cs"/>
                        </a:rPr>
                        <a:t>Measure accurate positions with laser distance measurer</a:t>
                      </a:r>
                      <a:endParaRPr lang="en-US" sz="1600"/>
                    </a:p>
                  </a:txBody>
                  <a:tcPr/>
                </a:tc>
                <a:extLst>
                  <a:ext uri="{0D108BD9-81ED-4DB2-BD59-A6C34878D82A}">
                    <a16:rowId xmlns:a16="http://schemas.microsoft.com/office/drawing/2014/main" val="2575854681"/>
                  </a:ext>
                </a:extLst>
              </a:tr>
              <a:tr h="485896">
                <a:tc>
                  <a:txBody>
                    <a:bodyPr/>
                    <a:lstStyle/>
                    <a:p>
                      <a:r>
                        <a:rPr lang="en-US" sz="1600" b="0" i="0" kern="1200">
                          <a:solidFill>
                            <a:schemeClr val="dk1"/>
                          </a:solidFill>
                          <a:effectLst/>
                          <a:latin typeface="+mn-lt"/>
                          <a:ea typeface="+mn-ea"/>
                          <a:cs typeface="+mn-cs"/>
                        </a:rPr>
                        <a:t>Non-negligible time delays in computation </a:t>
                      </a:r>
                      <a:endParaRPr lang="en-US" sz="1600"/>
                    </a:p>
                  </a:txBody>
                  <a:tcPr/>
                </a:tc>
                <a:tc>
                  <a:txBody>
                    <a:bodyPr/>
                    <a:lstStyle/>
                    <a:p>
                      <a:r>
                        <a:rPr lang="en-US" sz="1600"/>
                        <a:t>Medium</a:t>
                      </a:r>
                    </a:p>
                  </a:txBody>
                  <a:tcPr/>
                </a:tc>
                <a:tc>
                  <a:txBody>
                    <a:bodyPr/>
                    <a:lstStyle/>
                    <a:p>
                      <a:r>
                        <a:rPr lang="en-US" sz="1600" b="0" i="0" kern="1200">
                          <a:solidFill>
                            <a:schemeClr val="dk1"/>
                          </a:solidFill>
                          <a:effectLst/>
                          <a:latin typeface="+mn-lt"/>
                          <a:ea typeface="+mn-ea"/>
                          <a:cs typeface="+mn-cs"/>
                        </a:rPr>
                        <a:t>Develop a model that does not require real-time computation, verify the spec of processor​</a:t>
                      </a:r>
                      <a:endParaRPr lang="en-US" sz="1600"/>
                    </a:p>
                  </a:txBody>
                  <a:tcPr/>
                </a:tc>
                <a:extLst>
                  <a:ext uri="{0D108BD9-81ED-4DB2-BD59-A6C34878D82A}">
                    <a16:rowId xmlns:a16="http://schemas.microsoft.com/office/drawing/2014/main" val="3546658918"/>
                  </a:ext>
                </a:extLst>
              </a:tr>
              <a:tr h="485896">
                <a:tc>
                  <a:txBody>
                    <a:bodyPr/>
                    <a:lstStyle/>
                    <a:p>
                      <a:pPr algn="l" rtl="0" fontAlgn="base"/>
                      <a:r>
                        <a:rPr lang="en-US" sz="1600" b="0" i="0">
                          <a:solidFill>
                            <a:srgbClr val="000000"/>
                          </a:solidFill>
                          <a:effectLst/>
                          <a:latin typeface="Calibri" panose="020F0502020204030204" pitchFamily="34" charset="0"/>
                        </a:rPr>
                        <a:t>Errors in timestamps provided by GPS​</a:t>
                      </a:r>
                      <a:endParaRPr lang="en-US" sz="1600" b="0" i="0">
                        <a:solidFill>
                          <a:srgbClr val="000000"/>
                        </a:solidFill>
                        <a:effectLst/>
                      </a:endParaRPr>
                    </a:p>
                  </a:txBody>
                  <a:tcPr/>
                </a:tc>
                <a:tc>
                  <a:txBody>
                    <a:bodyPr/>
                    <a:lstStyle/>
                    <a:p>
                      <a:pPr algn="l" rtl="0" fontAlgn="base"/>
                      <a:r>
                        <a:rPr lang="en-US" sz="1600" b="0" i="0">
                          <a:solidFill>
                            <a:srgbClr val="000000"/>
                          </a:solidFill>
                          <a:effectLst/>
                          <a:latin typeface="Calibri" panose="020F0502020204030204" pitchFamily="34" charset="0"/>
                        </a:rPr>
                        <a:t>Med​</a:t>
                      </a:r>
                      <a:endParaRPr lang="en-US" sz="1600" b="0" i="0">
                        <a:solidFill>
                          <a:srgbClr val="000000"/>
                        </a:solidFill>
                        <a:effectLst/>
                      </a:endParaRPr>
                    </a:p>
                  </a:txBody>
                  <a:tcPr/>
                </a:tc>
                <a:tc>
                  <a:txBody>
                    <a:bodyPr/>
                    <a:lstStyle/>
                    <a:p>
                      <a:pPr algn="l" rtl="0" fontAlgn="base"/>
                      <a:r>
                        <a:rPr lang="en-US" sz="1600" b="0" i="0">
                          <a:solidFill>
                            <a:srgbClr val="000000"/>
                          </a:solidFill>
                          <a:effectLst/>
                          <a:latin typeface="Calibri" panose="020F0502020204030204" pitchFamily="34" charset="0"/>
                        </a:rPr>
                        <a:t>Include clock bias in position calculation model​</a:t>
                      </a:r>
                      <a:endParaRPr lang="en-US" sz="1600" b="0" i="0">
                        <a:solidFill>
                          <a:srgbClr val="000000"/>
                        </a:solidFill>
                        <a:effectLst/>
                      </a:endParaRPr>
                    </a:p>
                  </a:txBody>
                  <a:tcPr/>
                </a:tc>
                <a:extLst>
                  <a:ext uri="{0D108BD9-81ED-4DB2-BD59-A6C34878D82A}">
                    <a16:rowId xmlns:a16="http://schemas.microsoft.com/office/drawing/2014/main" val="1603962659"/>
                  </a:ext>
                </a:extLst>
              </a:tr>
              <a:tr h="485896">
                <a:tc>
                  <a:txBody>
                    <a:bodyPr/>
                    <a:lstStyle/>
                    <a:p>
                      <a:r>
                        <a:rPr lang="en-US" sz="1600" b="0" i="0" kern="1200">
                          <a:solidFill>
                            <a:schemeClr val="dk1"/>
                          </a:solidFill>
                          <a:effectLst/>
                          <a:latin typeface="+mn-lt"/>
                          <a:ea typeface="+mn-ea"/>
                          <a:cs typeface="+mn-cs"/>
                        </a:rPr>
                        <a:t>Hardware (transmitters and receiver) damage due to weather</a:t>
                      </a:r>
                      <a:endParaRPr lang="en-US" sz="1600"/>
                    </a:p>
                  </a:txBody>
                  <a:tcPr/>
                </a:tc>
                <a:tc>
                  <a:txBody>
                    <a:bodyPr/>
                    <a:lstStyle/>
                    <a:p>
                      <a:r>
                        <a:rPr lang="en-US" sz="1600"/>
                        <a:t>Medium</a:t>
                      </a:r>
                    </a:p>
                  </a:txBody>
                  <a:tcPr/>
                </a:tc>
                <a:tc>
                  <a:txBody>
                    <a:bodyPr/>
                    <a:lstStyle/>
                    <a:p>
                      <a:r>
                        <a:rPr lang="en-US" sz="1600" b="0" i="0" kern="1200">
                          <a:solidFill>
                            <a:schemeClr val="dk1"/>
                          </a:solidFill>
                          <a:effectLst/>
                          <a:latin typeface="+mn-lt"/>
                          <a:ea typeface="+mn-ea"/>
                          <a:cs typeface="+mn-cs"/>
                        </a:rPr>
                        <a:t>Use weather-proof casing and appropriate shielding</a:t>
                      </a:r>
                      <a:endParaRPr lang="en-US" sz="1600"/>
                    </a:p>
                  </a:txBody>
                  <a:tcPr/>
                </a:tc>
                <a:extLst>
                  <a:ext uri="{0D108BD9-81ED-4DB2-BD59-A6C34878D82A}">
                    <a16:rowId xmlns:a16="http://schemas.microsoft.com/office/drawing/2014/main" val="2719376775"/>
                  </a:ext>
                </a:extLst>
              </a:tr>
              <a:tr h="485896">
                <a:tc>
                  <a:txBody>
                    <a:bodyPr/>
                    <a:lstStyle/>
                    <a:p>
                      <a:r>
                        <a:rPr lang="en-US" sz="1600" b="0" i="0" kern="1200">
                          <a:solidFill>
                            <a:schemeClr val="dk1"/>
                          </a:solidFill>
                          <a:effectLst/>
                          <a:latin typeface="+mn-lt"/>
                          <a:ea typeface="+mn-ea"/>
                          <a:cs typeface="+mn-cs"/>
                        </a:rPr>
                        <a:t>Hardware not complying with the regulations</a:t>
                      </a:r>
                      <a:endParaRPr lang="en-US" sz="1600"/>
                    </a:p>
                  </a:txBody>
                  <a:tcPr/>
                </a:tc>
                <a:tc>
                  <a:txBody>
                    <a:bodyPr/>
                    <a:lstStyle/>
                    <a:p>
                      <a:r>
                        <a:rPr lang="en-US" sz="1600"/>
                        <a:t>Medium</a:t>
                      </a:r>
                    </a:p>
                  </a:txBody>
                  <a:tcPr/>
                </a:tc>
                <a:tc>
                  <a:txBody>
                    <a:bodyPr/>
                    <a:lstStyle/>
                    <a:p>
                      <a:r>
                        <a:rPr lang="en-US" sz="1600" b="0" i="0" kern="1200">
                          <a:solidFill>
                            <a:schemeClr val="dk1"/>
                          </a:solidFill>
                          <a:effectLst/>
                          <a:latin typeface="+mn-lt"/>
                          <a:ea typeface="+mn-ea"/>
                          <a:cs typeface="+mn-cs"/>
                        </a:rPr>
                        <a:t>Verify that hardware meets the signal transmission standards, confirm with faculty member</a:t>
                      </a:r>
                      <a:endParaRPr lang="en-US" sz="1600"/>
                    </a:p>
                  </a:txBody>
                  <a:tcPr/>
                </a:tc>
                <a:extLst>
                  <a:ext uri="{0D108BD9-81ED-4DB2-BD59-A6C34878D82A}">
                    <a16:rowId xmlns:a16="http://schemas.microsoft.com/office/drawing/2014/main" val="2838492309"/>
                  </a:ext>
                </a:extLst>
              </a:tr>
              <a:tr h="485896">
                <a:tc>
                  <a:txBody>
                    <a:bodyPr/>
                    <a:lstStyle/>
                    <a:p>
                      <a:r>
                        <a:rPr lang="en-US" sz="1600" b="0" i="0" kern="1200">
                          <a:solidFill>
                            <a:schemeClr val="dk1"/>
                          </a:solidFill>
                          <a:effectLst/>
                          <a:latin typeface="+mn-lt"/>
                          <a:ea typeface="+mn-ea"/>
                          <a:cs typeface="+mn-cs"/>
                        </a:rPr>
                        <a:t>Required components being unavailable​</a:t>
                      </a:r>
                      <a:endParaRPr lang="en-US" sz="1600"/>
                    </a:p>
                  </a:txBody>
                  <a:tcPr/>
                </a:tc>
                <a:tc>
                  <a:txBody>
                    <a:bodyPr/>
                    <a:lstStyle/>
                    <a:p>
                      <a:r>
                        <a:rPr lang="en-US" sz="1600"/>
                        <a:t>Low</a:t>
                      </a:r>
                    </a:p>
                  </a:txBody>
                  <a:tcPr/>
                </a:tc>
                <a:tc>
                  <a:txBody>
                    <a:bodyPr/>
                    <a:lstStyle/>
                    <a:p>
                      <a:r>
                        <a:rPr lang="en-US" sz="1600" b="0" i="0" kern="1200">
                          <a:solidFill>
                            <a:schemeClr val="dk1"/>
                          </a:solidFill>
                          <a:effectLst/>
                          <a:latin typeface="+mn-lt"/>
                          <a:ea typeface="+mn-ea"/>
                          <a:cs typeface="+mn-cs"/>
                        </a:rPr>
                        <a:t>Check the availability and price before finalizing the hardware design</a:t>
                      </a:r>
                      <a:endParaRPr lang="en-US" sz="1600"/>
                    </a:p>
                  </a:txBody>
                  <a:tcPr/>
                </a:tc>
                <a:extLst>
                  <a:ext uri="{0D108BD9-81ED-4DB2-BD59-A6C34878D82A}">
                    <a16:rowId xmlns:a16="http://schemas.microsoft.com/office/drawing/2014/main" val="185400350"/>
                  </a:ext>
                </a:extLst>
              </a:tr>
              <a:tr h="485896">
                <a:tc>
                  <a:txBody>
                    <a:bodyPr/>
                    <a:lstStyle/>
                    <a:p>
                      <a:r>
                        <a:rPr lang="en-US" sz="1600" b="0" i="0" kern="1200">
                          <a:solidFill>
                            <a:schemeClr val="dk1"/>
                          </a:solidFill>
                          <a:effectLst/>
                          <a:latin typeface="+mn-lt"/>
                          <a:ea typeface="+mn-ea"/>
                          <a:cs typeface="+mn-cs"/>
                        </a:rPr>
                        <a:t>Difficulties in assembling hardware (e.g.: not enough space in the box to use required tools)</a:t>
                      </a:r>
                      <a:endParaRPr lang="en-US" sz="1600"/>
                    </a:p>
                  </a:txBody>
                  <a:tcPr/>
                </a:tc>
                <a:tc>
                  <a:txBody>
                    <a:bodyPr/>
                    <a:lstStyle/>
                    <a:p>
                      <a:r>
                        <a:rPr lang="en-US" sz="1600"/>
                        <a:t>Low</a:t>
                      </a:r>
                    </a:p>
                  </a:txBody>
                  <a:tcPr/>
                </a:tc>
                <a:tc>
                  <a:txBody>
                    <a:bodyPr/>
                    <a:lstStyle/>
                    <a:p>
                      <a:r>
                        <a:rPr lang="en-US" sz="1600" b="0" i="0" kern="1200">
                          <a:solidFill>
                            <a:schemeClr val="dk1"/>
                          </a:solidFill>
                          <a:effectLst/>
                          <a:latin typeface="+mn-lt"/>
                          <a:ea typeface="+mn-ea"/>
                          <a:cs typeface="+mn-cs"/>
                        </a:rPr>
                        <a:t>Create a CAD drawing with components before assembling to make sure there is enough space </a:t>
                      </a:r>
                      <a:endParaRPr lang="en-US" sz="1600"/>
                    </a:p>
                  </a:txBody>
                  <a:tcPr/>
                </a:tc>
                <a:extLst>
                  <a:ext uri="{0D108BD9-81ED-4DB2-BD59-A6C34878D82A}">
                    <a16:rowId xmlns:a16="http://schemas.microsoft.com/office/drawing/2014/main" val="4286132116"/>
                  </a:ext>
                </a:extLst>
              </a:tr>
            </a:tbl>
          </a:graphicData>
        </a:graphic>
      </p:graphicFrame>
    </p:spTree>
    <p:extLst>
      <p:ext uri="{BB962C8B-B14F-4D97-AF65-F5344CB8AC3E}">
        <p14:creationId xmlns:p14="http://schemas.microsoft.com/office/powerpoint/2010/main" val="41557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BCD2-5E1C-43A6-38B3-088458C1C455}"/>
              </a:ext>
            </a:extLst>
          </p:cNvPr>
          <p:cNvSpPr>
            <a:spLocks noGrp="1"/>
          </p:cNvSpPr>
          <p:nvPr>
            <p:ph type="title"/>
          </p:nvPr>
        </p:nvSpPr>
        <p:spPr/>
        <p:txBody>
          <a:bodyPr/>
          <a:lstStyle/>
          <a:p>
            <a:r>
              <a:rPr lang="en-US"/>
              <a:t>Specific Objectives</a:t>
            </a:r>
          </a:p>
        </p:txBody>
      </p:sp>
      <p:sp>
        <p:nvSpPr>
          <p:cNvPr id="3" name="Slide Number Placeholder 2">
            <a:extLst>
              <a:ext uri="{FF2B5EF4-FFF2-40B4-BE49-F238E27FC236}">
                <a16:creationId xmlns:a16="http://schemas.microsoft.com/office/drawing/2014/main" id="{3D3E26D3-8BEB-869A-724D-F42BC9B553FC}"/>
              </a:ext>
            </a:extLst>
          </p:cNvPr>
          <p:cNvSpPr>
            <a:spLocks noGrp="1"/>
          </p:cNvSpPr>
          <p:nvPr>
            <p:ph type="sldNum" sz="quarter" idx="4"/>
          </p:nvPr>
        </p:nvSpPr>
        <p:spPr/>
        <p:txBody>
          <a:bodyPr/>
          <a:lstStyle/>
          <a:p>
            <a:fld id="{4B77F2AC-85AD-450A-9D25-BD1CD34E7A5A}" type="slidenum">
              <a:rPr lang="en-US" smtClean="0"/>
              <a:pPr/>
              <a:t>4</a:t>
            </a:fld>
            <a:endParaRPr lang="en-US"/>
          </a:p>
        </p:txBody>
      </p:sp>
      <p:graphicFrame>
        <p:nvGraphicFramePr>
          <p:cNvPr id="4" name="Table 6">
            <a:extLst>
              <a:ext uri="{FF2B5EF4-FFF2-40B4-BE49-F238E27FC236}">
                <a16:creationId xmlns:a16="http://schemas.microsoft.com/office/drawing/2014/main" id="{A3F9A8FB-B790-4A8A-D6DB-3E77E034FBC6}"/>
              </a:ext>
            </a:extLst>
          </p:cNvPr>
          <p:cNvGraphicFramePr>
            <a:graphicFrameLocks/>
          </p:cNvGraphicFramePr>
          <p:nvPr>
            <p:extLst>
              <p:ext uri="{D42A27DB-BD31-4B8C-83A1-F6EECF244321}">
                <p14:modId xmlns:p14="http://schemas.microsoft.com/office/powerpoint/2010/main" val="1640579184"/>
              </p:ext>
            </p:extLst>
          </p:nvPr>
        </p:nvGraphicFramePr>
        <p:xfrm>
          <a:off x="1120775" y="2149475"/>
          <a:ext cx="4832350" cy="2377440"/>
        </p:xfrm>
        <a:graphic>
          <a:graphicData uri="http://schemas.openxmlformats.org/drawingml/2006/table">
            <a:tbl>
              <a:tblPr firstRow="1" bandRow="1"/>
              <a:tblGrid>
                <a:gridCol w="946150">
                  <a:extLst>
                    <a:ext uri="{9D8B030D-6E8A-4147-A177-3AD203B41FA5}">
                      <a16:colId xmlns:a16="http://schemas.microsoft.com/office/drawing/2014/main" val="3608057158"/>
                    </a:ext>
                  </a:extLst>
                </a:gridCol>
                <a:gridCol w="3886200">
                  <a:extLst>
                    <a:ext uri="{9D8B030D-6E8A-4147-A177-3AD203B41FA5}">
                      <a16:colId xmlns:a16="http://schemas.microsoft.com/office/drawing/2014/main" val="74572022"/>
                    </a:ext>
                  </a:extLst>
                </a:gridCol>
              </a:tblGrid>
              <a:tr h="370840">
                <a:tc>
                  <a:txBody>
                    <a:bodyPr/>
                    <a:lstStyle/>
                    <a:p>
                      <a:r>
                        <a:rPr lang="en-US" b="1">
                          <a:latin typeface="+mj-lt"/>
                        </a:rPr>
                        <a:t>Level 1</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a:solidFill>
                            <a:schemeClr val="bg1"/>
                          </a:solidFill>
                          <a:latin typeface="+mj-lt"/>
                        </a:rPr>
                        <a:t>The infrastructure shall provide users with the capability  of transferring/navigating to Trajectories of Interest (TOI) in low lunar orbit (LLO) and the lunar corridor</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29189577"/>
                  </a:ext>
                </a:extLst>
              </a:tr>
              <a:tr h="370840">
                <a:tc>
                  <a:txBody>
                    <a:bodyPr/>
                    <a:lstStyle/>
                    <a:p>
                      <a:r>
                        <a:rPr lang="en-US" b="1">
                          <a:latin typeface="+mj-lt"/>
                        </a:rPr>
                        <a:t>Level 2</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r>
                        <a:rPr lang="en-US">
                          <a:solidFill>
                            <a:schemeClr val="bg1"/>
                          </a:solidFill>
                          <a:latin typeface="+mj-lt"/>
                        </a:rPr>
                        <a:t>The infrastructure shall provide users with the capability of moving bidirectionally between two TOI</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86303456"/>
                  </a:ext>
                </a:extLst>
              </a:tr>
            </a:tbl>
          </a:graphicData>
        </a:graphic>
      </p:graphicFrame>
      <p:graphicFrame>
        <p:nvGraphicFramePr>
          <p:cNvPr id="5" name="Table 9">
            <a:extLst>
              <a:ext uri="{FF2B5EF4-FFF2-40B4-BE49-F238E27FC236}">
                <a16:creationId xmlns:a16="http://schemas.microsoft.com/office/drawing/2014/main" id="{92D8C619-5E78-CCDE-54CB-652774EEF2AF}"/>
              </a:ext>
            </a:extLst>
          </p:cNvPr>
          <p:cNvGraphicFramePr>
            <a:graphicFrameLocks/>
          </p:cNvGraphicFramePr>
          <p:nvPr>
            <p:extLst>
              <p:ext uri="{D42A27DB-BD31-4B8C-83A1-F6EECF244321}">
                <p14:modId xmlns:p14="http://schemas.microsoft.com/office/powerpoint/2010/main" val="3390574880"/>
              </p:ext>
            </p:extLst>
          </p:nvPr>
        </p:nvGraphicFramePr>
        <p:xfrm>
          <a:off x="6118225" y="2149475"/>
          <a:ext cx="4983162" cy="3291840"/>
        </p:xfrm>
        <a:graphic>
          <a:graphicData uri="http://schemas.openxmlformats.org/drawingml/2006/table">
            <a:tbl>
              <a:tblPr firstRow="1" bandRow="1"/>
              <a:tblGrid>
                <a:gridCol w="873125">
                  <a:extLst>
                    <a:ext uri="{9D8B030D-6E8A-4147-A177-3AD203B41FA5}">
                      <a16:colId xmlns:a16="http://schemas.microsoft.com/office/drawing/2014/main" val="702108770"/>
                    </a:ext>
                  </a:extLst>
                </a:gridCol>
                <a:gridCol w="4110037">
                  <a:extLst>
                    <a:ext uri="{9D8B030D-6E8A-4147-A177-3AD203B41FA5}">
                      <a16:colId xmlns:a16="http://schemas.microsoft.com/office/drawing/2014/main" val="851208914"/>
                    </a:ext>
                  </a:extLst>
                </a:gridCol>
              </a:tblGrid>
              <a:tr h="370839">
                <a:tc rowSpan="2">
                  <a:txBody>
                    <a:bodyPr/>
                    <a:lstStyle/>
                    <a:p>
                      <a:r>
                        <a:rPr lang="en-US" b="1">
                          <a:latin typeface="+mj-lt"/>
                        </a:rPr>
                        <a:t>Level 1</a:t>
                      </a: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a:solidFill>
                            <a:schemeClr val="bg1"/>
                          </a:solidFill>
                          <a:latin typeface="+mj-lt"/>
                        </a:rPr>
                        <a:t>The infrastructure shall provide the necessary </a:t>
                      </a:r>
                      <a:r>
                        <a:rPr lang="el-GR">
                          <a:solidFill>
                            <a:schemeClr val="bg1"/>
                          </a:solidFill>
                          <a:latin typeface="+mj-lt"/>
                          <a:cs typeface="Times New Roman"/>
                        </a:rPr>
                        <a:t>Δ</a:t>
                      </a:r>
                      <a:r>
                        <a:rPr lang="en-US">
                          <a:solidFill>
                            <a:schemeClr val="bg1"/>
                          </a:solidFill>
                          <a:latin typeface="+mj-lt"/>
                          <a:cs typeface="Times New Roman"/>
                        </a:rPr>
                        <a:t>V for transfer between the desired TOI</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41280377"/>
                  </a:ext>
                </a:extLst>
              </a:tr>
              <a:tr h="370839">
                <a:tc vMerge="1">
                  <a:txBody>
                    <a:bodyPr/>
                    <a:lstStyle/>
                    <a:p>
                      <a:r>
                        <a:rPr lang="en-US"/>
                        <a:t>ff</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solidFill>
                  </a:tcPr>
                </a:tc>
                <a:tc>
                  <a:txBody>
                    <a:bodyPr/>
                    <a:lstStyle/>
                    <a:p>
                      <a:r>
                        <a:rPr lang="en-US">
                          <a:solidFill>
                            <a:schemeClr val="bg1"/>
                          </a:solidFill>
                          <a:latin typeface="+mj-lt"/>
                        </a:rPr>
                        <a:t>The infrastructure shall facilitate the storage/transfer of the kinetic, potential, and/or chemical energy required for transfers between the desired TOI</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8809086"/>
                  </a:ext>
                </a:extLst>
              </a:tr>
              <a:tr h="370839">
                <a:tc>
                  <a:txBody>
                    <a:bodyPr/>
                    <a:lstStyle/>
                    <a:p>
                      <a:r>
                        <a:rPr lang="en-US" b="1">
                          <a:latin typeface="+mj-lt"/>
                        </a:rPr>
                        <a:t>Level 2</a:t>
                      </a: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r>
                        <a:rPr lang="en-US">
                          <a:solidFill>
                            <a:schemeClr val="bg1"/>
                          </a:solidFill>
                          <a:latin typeface="+mj-lt"/>
                        </a:rPr>
                        <a:t>The infrastructure shall facilitate the minimum energy transfer between the desired TOI within the max time specified by the customer</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40261319"/>
                  </a:ext>
                </a:extLst>
              </a:tr>
            </a:tbl>
          </a:graphicData>
        </a:graphic>
      </p:graphicFrame>
      <p:sp>
        <p:nvSpPr>
          <p:cNvPr id="6" name="TextBox 5">
            <a:extLst>
              <a:ext uri="{FF2B5EF4-FFF2-40B4-BE49-F238E27FC236}">
                <a16:creationId xmlns:a16="http://schemas.microsoft.com/office/drawing/2014/main" id="{61DC1A12-A82D-87B3-4CAB-13C724C690BD}"/>
              </a:ext>
            </a:extLst>
          </p:cNvPr>
          <p:cNvSpPr txBox="1"/>
          <p:nvPr/>
        </p:nvSpPr>
        <p:spPr>
          <a:xfrm>
            <a:off x="1731962" y="1649023"/>
            <a:ext cx="3609975" cy="461665"/>
          </a:xfrm>
          <a:prstGeom prst="rect">
            <a:avLst/>
          </a:prstGeom>
          <a:noFill/>
        </p:spPr>
        <p:txBody>
          <a:bodyPr wrap="square" rtlCol="0">
            <a:spAutoFit/>
          </a:bodyPr>
          <a:lstStyle/>
          <a:p>
            <a:pPr algn="ctr"/>
            <a:r>
              <a:rPr lang="en-US" sz="2400" b="1">
                <a:latin typeface="a Astro Space" panose="02000503000000000000" pitchFamily="50" charset="0"/>
              </a:rPr>
              <a:t>Performance</a:t>
            </a:r>
          </a:p>
        </p:txBody>
      </p:sp>
      <p:sp>
        <p:nvSpPr>
          <p:cNvPr id="7" name="TextBox 6">
            <a:extLst>
              <a:ext uri="{FF2B5EF4-FFF2-40B4-BE49-F238E27FC236}">
                <a16:creationId xmlns:a16="http://schemas.microsoft.com/office/drawing/2014/main" id="{6F3DCCA7-517A-261C-CDD6-7A0CFEA089CB}"/>
              </a:ext>
            </a:extLst>
          </p:cNvPr>
          <p:cNvSpPr txBox="1"/>
          <p:nvPr/>
        </p:nvSpPr>
        <p:spPr>
          <a:xfrm>
            <a:off x="6804818" y="1649022"/>
            <a:ext cx="3609975" cy="461665"/>
          </a:xfrm>
          <a:prstGeom prst="rect">
            <a:avLst/>
          </a:prstGeom>
          <a:noFill/>
        </p:spPr>
        <p:txBody>
          <a:bodyPr wrap="square" rtlCol="0">
            <a:spAutoFit/>
          </a:bodyPr>
          <a:lstStyle/>
          <a:p>
            <a:pPr algn="ctr"/>
            <a:r>
              <a:rPr lang="en-US" sz="2400" b="1">
                <a:latin typeface="a Astro Space" panose="02000503000000000000" pitchFamily="50" charset="0"/>
              </a:rPr>
              <a:t>Energy Transfer</a:t>
            </a:r>
          </a:p>
        </p:txBody>
      </p:sp>
    </p:spTree>
    <p:extLst>
      <p:ext uri="{BB962C8B-B14F-4D97-AF65-F5344CB8AC3E}">
        <p14:creationId xmlns:p14="http://schemas.microsoft.com/office/powerpoint/2010/main" val="33428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
                                        <p:tgtEl>
                                          <p:spTgt spid="6"/>
                                        </p:tgtEl>
                                      </p:cBhvr>
                                    </p:animEffect>
                                  </p:childTnLst>
                                </p:cTn>
                              </p:par>
                              <p:par>
                                <p:cTn id="8" presetID="22" presetClass="entr" presetSubtype="1" fill="hold" nodeType="withEffect">
                                  <p:stCondLst>
                                    <p:cond delay="7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95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300"/>
                                        <p:tgtEl>
                                          <p:spTgt spid="7"/>
                                        </p:tgtEl>
                                      </p:cBhvr>
                                    </p:animEffect>
                                  </p:childTnLst>
                                </p:cTn>
                              </p:par>
                              <p:par>
                                <p:cTn id="14" presetID="22" presetClass="entr" presetSubtype="1" fill="hold" nodeType="withEffect">
                                  <p:stCondLst>
                                    <p:cond delay="115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55F8-3453-66D3-DE91-F3CF9FD69200}"/>
              </a:ext>
            </a:extLst>
          </p:cNvPr>
          <p:cNvSpPr>
            <a:spLocks noGrp="1"/>
          </p:cNvSpPr>
          <p:nvPr>
            <p:ph type="title"/>
          </p:nvPr>
        </p:nvSpPr>
        <p:spPr/>
        <p:txBody>
          <a:bodyPr/>
          <a:lstStyle/>
          <a:p>
            <a:r>
              <a:rPr lang="en-US">
                <a:latin typeface="Astro Space"/>
              </a:rPr>
              <a:t>CDR Requirements</a:t>
            </a:r>
            <a:endParaRPr lang="en-US"/>
          </a:p>
        </p:txBody>
      </p:sp>
      <p:sp>
        <p:nvSpPr>
          <p:cNvPr id="3" name="Slide Number Placeholder 2">
            <a:extLst>
              <a:ext uri="{FF2B5EF4-FFF2-40B4-BE49-F238E27FC236}">
                <a16:creationId xmlns:a16="http://schemas.microsoft.com/office/drawing/2014/main" id="{BF4DB36B-CDAD-775D-787A-CD7266F44DF2}"/>
              </a:ext>
            </a:extLst>
          </p:cNvPr>
          <p:cNvSpPr>
            <a:spLocks noGrp="1"/>
          </p:cNvSpPr>
          <p:nvPr>
            <p:ph type="sldNum" sz="quarter" idx="4"/>
          </p:nvPr>
        </p:nvSpPr>
        <p:spPr/>
        <p:txBody>
          <a:bodyPr/>
          <a:lstStyle/>
          <a:p>
            <a:fld id="{4B77F2AC-85AD-450A-9D25-BD1CD34E7A5A}" type="slidenum">
              <a:rPr lang="en-US" smtClean="0"/>
              <a:pPr/>
              <a:t>40</a:t>
            </a:fld>
            <a:endParaRPr lang="en-US"/>
          </a:p>
        </p:txBody>
      </p:sp>
      <p:graphicFrame>
        <p:nvGraphicFramePr>
          <p:cNvPr id="5" name="Table 4">
            <a:extLst>
              <a:ext uri="{FF2B5EF4-FFF2-40B4-BE49-F238E27FC236}">
                <a16:creationId xmlns:a16="http://schemas.microsoft.com/office/drawing/2014/main" id="{311FABC9-6A7B-B830-96B9-3011E11B48E6}"/>
              </a:ext>
            </a:extLst>
          </p:cNvPr>
          <p:cNvGraphicFramePr>
            <a:graphicFrameLocks noGrp="1"/>
          </p:cNvGraphicFramePr>
          <p:nvPr>
            <p:extLst>
              <p:ext uri="{D42A27DB-BD31-4B8C-83A1-F6EECF244321}">
                <p14:modId xmlns:p14="http://schemas.microsoft.com/office/powerpoint/2010/main" val="954762277"/>
              </p:ext>
            </p:extLst>
          </p:nvPr>
        </p:nvGraphicFramePr>
        <p:xfrm>
          <a:off x="1766455" y="1267691"/>
          <a:ext cx="9826935" cy="4914132"/>
        </p:xfrm>
        <a:graphic>
          <a:graphicData uri="http://schemas.openxmlformats.org/drawingml/2006/table">
            <a:tbl>
              <a:tblPr firstRow="1" bandRow="1">
                <a:tableStyleId>{5C22544A-7EE6-4342-B048-85BDC9FD1C3A}</a:tableStyleId>
              </a:tblPr>
              <a:tblGrid>
                <a:gridCol w="1657953">
                  <a:extLst>
                    <a:ext uri="{9D8B030D-6E8A-4147-A177-3AD203B41FA5}">
                      <a16:colId xmlns:a16="http://schemas.microsoft.com/office/drawing/2014/main" val="711283162"/>
                    </a:ext>
                  </a:extLst>
                </a:gridCol>
                <a:gridCol w="8168982">
                  <a:extLst>
                    <a:ext uri="{9D8B030D-6E8A-4147-A177-3AD203B41FA5}">
                      <a16:colId xmlns:a16="http://schemas.microsoft.com/office/drawing/2014/main" val="1040861300"/>
                    </a:ext>
                  </a:extLst>
                </a:gridCol>
              </a:tblGrid>
              <a:tr h="331396">
                <a:tc>
                  <a:txBody>
                    <a:bodyPr/>
                    <a:lstStyle/>
                    <a:p>
                      <a:pPr algn="l" fontAlgn="t"/>
                      <a:r>
                        <a:rPr lang="en-US" sz="1000" u="none" strike="noStrike">
                          <a:effectLst/>
                        </a:rPr>
                        <a:t>Requirement ID</a:t>
                      </a:r>
                      <a:endParaRPr lang="en-US" sz="1000" b="1"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Requirement</a:t>
                      </a:r>
                      <a:endParaRPr lang="en-US" sz="1000" b="1"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958375623"/>
                  </a:ext>
                </a:extLst>
              </a:tr>
              <a:tr h="216422">
                <a:tc>
                  <a:txBody>
                    <a:bodyPr/>
                    <a:lstStyle/>
                    <a:p>
                      <a:pPr algn="l" fontAlgn="t"/>
                      <a:r>
                        <a:rPr lang="en-US" sz="1200" u="none" strike="noStrike">
                          <a:effectLst/>
                        </a:rPr>
                        <a:t>1 (Power)</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provide the user with positive </a:t>
                      </a:r>
                      <a:r>
                        <a:rPr lang="el-GR" sz="1200" u="none" strike="noStrike">
                          <a:effectLst/>
                        </a:rPr>
                        <a:t>Δ</a:t>
                      </a:r>
                      <a:r>
                        <a:rPr lang="en-US" sz="1200" u="none" strike="noStrike">
                          <a:effectLst/>
                        </a:rPr>
                        <a:t>V to transfer between the Trajectories of Interest (ToI).</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19772441"/>
                  </a:ext>
                </a:extLst>
              </a:tr>
              <a:tr h="216422">
                <a:tc>
                  <a:txBody>
                    <a:bodyPr/>
                    <a:lstStyle/>
                    <a:p>
                      <a:pPr algn="l" fontAlgn="t"/>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be capable of providing the transfer service to at least 4 customer spacecraft simultaneously.</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728570574"/>
                  </a:ext>
                </a:extLst>
              </a:tr>
              <a:tr h="216422">
                <a:tc>
                  <a:txBody>
                    <a:bodyPr/>
                    <a:lstStyle/>
                    <a:p>
                      <a:pPr algn="l" fontAlgn="t"/>
                      <a:r>
                        <a:rPr lang="en-US" sz="1200" u="none" strike="noStrike">
                          <a:effectLst/>
                        </a:rPr>
                        <a:t>1.1.1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provide the user with minimum </a:t>
                      </a:r>
                      <a:r>
                        <a:rPr lang="el-GR" sz="1200" u="none" strike="noStrike">
                          <a:effectLst/>
                        </a:rPr>
                        <a:t>Δ</a:t>
                      </a:r>
                      <a:r>
                        <a:rPr lang="en-US" sz="1200" u="none" strike="noStrike">
                          <a:effectLst/>
                        </a:rPr>
                        <a:t>V of 3.95 km/s. </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707643650"/>
                  </a:ext>
                </a:extLst>
              </a:tr>
              <a:tr h="216422">
                <a:tc>
                  <a:txBody>
                    <a:bodyPr/>
                    <a:lstStyle/>
                    <a:p>
                      <a:pPr algn="l" fontAlgn="t"/>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store energy to be transferred to the user spacecraft.</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052831443"/>
                  </a:ext>
                </a:extLst>
              </a:tr>
              <a:tr h="108211">
                <a:tc>
                  <a:txBody>
                    <a:bodyPr/>
                    <a:lstStyle/>
                    <a:p>
                      <a:pPr algn="l" fontAlgn="t"/>
                      <a:r>
                        <a:rPr lang="en-US" sz="1200" u="none" strike="noStrike">
                          <a:effectLst/>
                        </a:rPr>
                        <a:t>1.2.1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have a tank size of 10000 cubic meters.</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365962040"/>
                  </a:ext>
                </a:extLst>
              </a:tr>
              <a:tr h="216422">
                <a:tc>
                  <a:txBody>
                    <a:bodyPr/>
                    <a:lstStyle/>
                    <a:p>
                      <a:pPr algn="l" fontAlgn="t"/>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provide fuel to the user via fuel station vehicle.</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75036861"/>
                  </a:ext>
                </a:extLst>
              </a:tr>
              <a:tr h="223956">
                <a:tc>
                  <a:txBody>
                    <a:bodyPr/>
                    <a:lstStyle/>
                    <a:p>
                      <a:pPr algn="l" fontAlgn="t"/>
                      <a:r>
                        <a:rPr lang="en-US" sz="1200" u="none" strike="noStrike">
                          <a:effectLst/>
                        </a:rPr>
                        <a:t>2 (Navigation)</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provide the user with navigation service.</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8116333"/>
                  </a:ext>
                </a:extLst>
              </a:tr>
              <a:tr h="167931">
                <a:tc>
                  <a:txBody>
                    <a:bodyPr/>
                    <a:lstStyle/>
                    <a:p>
                      <a:pPr algn="l" fontAlgn="t"/>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have the RF navigation coverage of 75% of desired area in the Earth-Moon corridor (shown in Figure below). </a:t>
                      </a:r>
                      <a:br>
                        <a:rPr lang="en-US" sz="1200" u="none" strike="noStrike">
                          <a:effectLst/>
                        </a:rPr>
                      </a:br>
                      <a:br>
                        <a:rPr lang="en-US" sz="1200" u="none" strike="noStrike">
                          <a:effectLst/>
                        </a:rPr>
                      </a:br>
                      <a:br>
                        <a:rPr lang="en-US" sz="1200" u="none" strike="noStrike">
                          <a:effectLst/>
                        </a:rPr>
                      </a:br>
                      <a:br>
                        <a:rPr lang="en-US" sz="1200" u="none" strike="noStrike">
                          <a:effectLst/>
                        </a:rPr>
                      </a:br>
                      <a:br>
                        <a:rPr lang="en-US" sz="1200" u="none" strike="noStrike">
                          <a:effectLst/>
                        </a:rPr>
                      </a:br>
                      <a:br>
                        <a:rPr lang="en-US" sz="1200" u="none" strike="noStrike">
                          <a:effectLst/>
                        </a:rPr>
                      </a:br>
                      <a:br>
                        <a:rPr lang="en-US" sz="1200" u="none" strike="noStrike">
                          <a:effectLst/>
                        </a:rPr>
                      </a:br>
                      <a:br>
                        <a:rPr lang="en-US" sz="1200" u="none" strike="noStrike">
                          <a:effectLst/>
                        </a:rPr>
                      </a:br>
                      <a:br>
                        <a:rPr lang="en-US" sz="1200" u="none" strike="noStrike">
                          <a:effectLst/>
                        </a:rPr>
                      </a:b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493340788"/>
                  </a:ext>
                </a:extLst>
              </a:tr>
              <a:tr h="216422">
                <a:tc>
                  <a:txBody>
                    <a:bodyPr/>
                    <a:lstStyle/>
                    <a:p>
                      <a:pPr algn="l" fontAlgn="t"/>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navigation service shall achieve the position accuracy of at least 1 km.</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824752421"/>
                  </a:ext>
                </a:extLst>
              </a:tr>
              <a:tr h="216422">
                <a:tc>
                  <a:txBody>
                    <a:bodyPr/>
                    <a:lstStyle/>
                    <a:p>
                      <a:pPr algn="l" fontAlgn="b"/>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l" fontAlgn="t"/>
                      <a:r>
                        <a:rPr lang="en-US" sz="1200" u="none" strike="noStrike">
                          <a:effectLst/>
                        </a:rPr>
                        <a:t>The navigation service shall achieve the time accuracy of at least 10 ms.</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043692366"/>
                  </a:ext>
                </a:extLst>
              </a:tr>
              <a:tr h="216422">
                <a:tc>
                  <a:txBody>
                    <a:bodyPr/>
                    <a:lstStyle/>
                    <a:p>
                      <a:pPr algn="l" fontAlgn="t"/>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navigation service shall have an availability of at least 99%.</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137734270"/>
                  </a:ext>
                </a:extLst>
              </a:tr>
              <a:tr h="216422">
                <a:tc>
                  <a:txBody>
                    <a:bodyPr/>
                    <a:lstStyle/>
                    <a:p>
                      <a:pPr algn="l" fontAlgn="t"/>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transmit navigation data to customer at a data rate compatible with customer spacecraft. </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310588474"/>
                  </a:ext>
                </a:extLst>
              </a:tr>
              <a:tr h="216422">
                <a:tc>
                  <a:txBody>
                    <a:bodyPr/>
                    <a:lstStyle/>
                    <a:p>
                      <a:pPr algn="l" fontAlgn="t"/>
                      <a:r>
                        <a:rPr lang="en-US" sz="1200" u="none" strike="noStrike">
                          <a:effectLst/>
                        </a:rPr>
                        <a:t>2.6</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be capable of providing the navigation service to at least 8 customer spacecraft simultaneously.</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837742397"/>
                  </a:ext>
                </a:extLst>
              </a:tr>
            </a:tbl>
          </a:graphicData>
        </a:graphic>
      </p:graphicFrame>
      <p:pic>
        <p:nvPicPr>
          <p:cNvPr id="6" name="Picture 5">
            <a:extLst>
              <a:ext uri="{FF2B5EF4-FFF2-40B4-BE49-F238E27FC236}">
                <a16:creationId xmlns:a16="http://schemas.microsoft.com/office/drawing/2014/main" id="{5472614D-CC37-B229-8CC2-AF91BCFCBF40}"/>
              </a:ext>
            </a:extLst>
          </p:cNvPr>
          <p:cNvPicPr>
            <a:picLocks noChangeAspect="1"/>
          </p:cNvPicPr>
          <p:nvPr/>
        </p:nvPicPr>
        <p:blipFill>
          <a:blip r:embed="rId2"/>
          <a:stretch>
            <a:fillRect/>
          </a:stretch>
        </p:blipFill>
        <p:spPr>
          <a:xfrm>
            <a:off x="3439391" y="3251987"/>
            <a:ext cx="4613564" cy="1845878"/>
          </a:xfrm>
          <a:prstGeom prst="rect">
            <a:avLst/>
          </a:prstGeom>
        </p:spPr>
      </p:pic>
    </p:spTree>
    <p:extLst>
      <p:ext uri="{BB962C8B-B14F-4D97-AF65-F5344CB8AC3E}">
        <p14:creationId xmlns:p14="http://schemas.microsoft.com/office/powerpoint/2010/main" val="18364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55F8-3453-66D3-DE91-F3CF9FD69200}"/>
              </a:ext>
            </a:extLst>
          </p:cNvPr>
          <p:cNvSpPr>
            <a:spLocks noGrp="1"/>
          </p:cNvSpPr>
          <p:nvPr>
            <p:ph type="title"/>
          </p:nvPr>
        </p:nvSpPr>
        <p:spPr/>
        <p:txBody>
          <a:bodyPr>
            <a:normAutofit fontScale="90000"/>
          </a:bodyPr>
          <a:lstStyle/>
          <a:p>
            <a:r>
              <a:rPr lang="en-US">
                <a:latin typeface="Astro Space"/>
              </a:rPr>
              <a:t>CDR Requirements (continued)</a:t>
            </a:r>
            <a:endParaRPr lang="en-US"/>
          </a:p>
        </p:txBody>
      </p:sp>
      <p:sp>
        <p:nvSpPr>
          <p:cNvPr id="3" name="Slide Number Placeholder 2">
            <a:extLst>
              <a:ext uri="{FF2B5EF4-FFF2-40B4-BE49-F238E27FC236}">
                <a16:creationId xmlns:a16="http://schemas.microsoft.com/office/drawing/2014/main" id="{BF4DB36B-CDAD-775D-787A-CD7266F44DF2}"/>
              </a:ext>
            </a:extLst>
          </p:cNvPr>
          <p:cNvSpPr>
            <a:spLocks noGrp="1"/>
          </p:cNvSpPr>
          <p:nvPr>
            <p:ph type="sldNum" sz="quarter" idx="4"/>
          </p:nvPr>
        </p:nvSpPr>
        <p:spPr/>
        <p:txBody>
          <a:bodyPr/>
          <a:lstStyle/>
          <a:p>
            <a:fld id="{4B77F2AC-85AD-450A-9D25-BD1CD34E7A5A}" type="slidenum">
              <a:rPr lang="en-US" smtClean="0"/>
              <a:pPr/>
              <a:t>41</a:t>
            </a:fld>
            <a:endParaRPr lang="en-US"/>
          </a:p>
        </p:txBody>
      </p:sp>
      <p:graphicFrame>
        <p:nvGraphicFramePr>
          <p:cNvPr id="4" name="Table 3">
            <a:extLst>
              <a:ext uri="{FF2B5EF4-FFF2-40B4-BE49-F238E27FC236}">
                <a16:creationId xmlns:a16="http://schemas.microsoft.com/office/drawing/2014/main" id="{331F3293-98FA-1D1C-1DB0-0D2F95C48148}"/>
              </a:ext>
            </a:extLst>
          </p:cNvPr>
          <p:cNvGraphicFramePr>
            <a:graphicFrameLocks noGrp="1"/>
          </p:cNvGraphicFramePr>
          <p:nvPr>
            <p:extLst>
              <p:ext uri="{D42A27DB-BD31-4B8C-83A1-F6EECF244321}">
                <p14:modId xmlns:p14="http://schemas.microsoft.com/office/powerpoint/2010/main" val="3133677779"/>
              </p:ext>
            </p:extLst>
          </p:nvPr>
        </p:nvGraphicFramePr>
        <p:xfrm>
          <a:off x="1762990" y="1378816"/>
          <a:ext cx="8915400" cy="4505979"/>
        </p:xfrm>
        <a:graphic>
          <a:graphicData uri="http://schemas.openxmlformats.org/drawingml/2006/table">
            <a:tbl>
              <a:tblPr bandRow="1">
                <a:tableStyleId>{5C22544A-7EE6-4342-B048-85BDC9FD1C3A}</a:tableStyleId>
              </a:tblPr>
              <a:tblGrid>
                <a:gridCol w="1666009">
                  <a:extLst>
                    <a:ext uri="{9D8B030D-6E8A-4147-A177-3AD203B41FA5}">
                      <a16:colId xmlns:a16="http://schemas.microsoft.com/office/drawing/2014/main" val="130252289"/>
                    </a:ext>
                  </a:extLst>
                </a:gridCol>
                <a:gridCol w="7249391">
                  <a:extLst>
                    <a:ext uri="{9D8B030D-6E8A-4147-A177-3AD203B41FA5}">
                      <a16:colId xmlns:a16="http://schemas.microsoft.com/office/drawing/2014/main" val="3154188269"/>
                    </a:ext>
                  </a:extLst>
                </a:gridCol>
              </a:tblGrid>
              <a:tr h="321577">
                <a:tc>
                  <a:txBody>
                    <a:bodyPr/>
                    <a:lstStyle/>
                    <a:p>
                      <a:pPr algn="l" fontAlgn="t"/>
                      <a:r>
                        <a:rPr lang="en-US" sz="1200" u="none" strike="noStrike">
                          <a:effectLst/>
                        </a:rPr>
                        <a:t>3 (ROI)</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have a net positive Return on Investment (ROI).</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950468136"/>
                  </a:ext>
                </a:extLst>
              </a:tr>
              <a:tr h="321577">
                <a:tc>
                  <a:txBody>
                    <a:bodyPr/>
                    <a:lstStyle/>
                    <a:p>
                      <a:pPr algn="l" fontAlgn="t"/>
                      <a:r>
                        <a:rPr lang="en-US" sz="1200" u="none" strike="noStrike">
                          <a:effectLst/>
                        </a:rPr>
                        <a:t>3.1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have an initial cost of no more than 100 Billion dollars.  </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730824802"/>
                  </a:ext>
                </a:extLst>
              </a:tr>
              <a:tr h="160788">
                <a:tc>
                  <a:txBody>
                    <a:bodyPr/>
                    <a:lstStyle/>
                    <a:p>
                      <a:pPr algn="l" fontAlgn="t"/>
                      <a:r>
                        <a:rPr lang="en-US" sz="1200" u="none" strike="noStrike">
                          <a:effectLst/>
                        </a:rPr>
                        <a:t>3.2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have a positive ROI in 25 Earth years.</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84932431"/>
                  </a:ext>
                </a:extLst>
              </a:tr>
              <a:tr h="160788">
                <a:tc>
                  <a:txBody>
                    <a:bodyPr/>
                    <a:lstStyle/>
                    <a:p>
                      <a:pPr algn="l" fontAlgn="t"/>
                      <a:r>
                        <a:rPr lang="en-US" sz="1200" u="none" strike="noStrike">
                          <a:effectLst/>
                        </a:rPr>
                        <a:t>4 (Operational)</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operate in Cislunar space. </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181978044"/>
                  </a:ext>
                </a:extLst>
              </a:tr>
              <a:tr h="321577">
                <a:tc>
                  <a:txBody>
                    <a:bodyPr/>
                    <a:lstStyle/>
                    <a:p>
                      <a:pPr algn="l" fontAlgn="t"/>
                      <a:r>
                        <a:rPr lang="en-US" sz="1200" u="none" strike="noStrike">
                          <a:effectLst/>
                        </a:rPr>
                        <a:t>4.1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retain its full functionality for at least 25 years in Cislunar region. </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58309859"/>
                  </a:ext>
                </a:extLst>
              </a:tr>
              <a:tr h="321577">
                <a:tc>
                  <a:txBody>
                    <a:bodyPr/>
                    <a:lstStyle/>
                    <a:p>
                      <a:pPr algn="l" fontAlgn="t"/>
                      <a:r>
                        <a:rPr lang="en-US" sz="1200" u="none" strike="noStrike">
                          <a:effectLst/>
                        </a:rPr>
                        <a:t>4.2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system's mean time between maintenance (including re-stocking of resources) shall be greater than 3 years.</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98163317"/>
                  </a:ext>
                </a:extLst>
              </a:tr>
              <a:tr h="321577">
                <a:tc>
                  <a:txBody>
                    <a:bodyPr/>
                    <a:lstStyle/>
                    <a:p>
                      <a:pPr algn="l" fontAlgn="t"/>
                      <a:r>
                        <a:rPr lang="en-US" sz="1200" u="none" strike="noStrike">
                          <a:effectLst/>
                        </a:rPr>
                        <a:t>4.3</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achieve an overall factor of safety of at least 1.4.</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586511549"/>
                  </a:ext>
                </a:extLst>
              </a:tr>
              <a:tr h="321577">
                <a:tc>
                  <a:txBody>
                    <a:bodyPr/>
                    <a:lstStyle/>
                    <a:p>
                      <a:pPr algn="l" fontAlgn="t"/>
                      <a:r>
                        <a:rPr lang="en-US" sz="1200" u="none" strike="noStrike">
                          <a:effectLst/>
                        </a:rPr>
                        <a:t>4.4</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system shall be self-sufficient in producing the power required for operation.</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52818471"/>
                  </a:ext>
                </a:extLst>
              </a:tr>
              <a:tr h="321577">
                <a:tc>
                  <a:txBody>
                    <a:bodyPr/>
                    <a:lstStyle/>
                    <a:p>
                      <a:pPr algn="l" fontAlgn="t"/>
                      <a:r>
                        <a:rPr lang="en-US" sz="1200" u="none" strike="noStrike">
                          <a:effectLst/>
                        </a:rPr>
                        <a:t>4.4.1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Each spacecraft shall have a maximum energy consumption of 4000 W.</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717777461"/>
                  </a:ext>
                </a:extLst>
              </a:tr>
              <a:tr h="160788">
                <a:tc>
                  <a:txBody>
                    <a:bodyPr/>
                    <a:lstStyle/>
                    <a:p>
                      <a:pPr algn="l" fontAlgn="t"/>
                      <a:r>
                        <a:rPr lang="en-US" sz="1200" u="none" strike="noStrike">
                          <a:effectLst/>
                        </a:rPr>
                        <a:t>5 (Other)</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253272240"/>
                  </a:ext>
                </a:extLst>
              </a:tr>
              <a:tr h="321577">
                <a:tc>
                  <a:txBody>
                    <a:bodyPr/>
                    <a:lstStyle/>
                    <a:p>
                      <a:pPr algn="l" fontAlgn="t"/>
                      <a:r>
                        <a:rPr lang="en-US" sz="1200" u="none" strike="noStrike">
                          <a:effectLst/>
                        </a:rPr>
                        <a:t>5.1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US" sz="1200" u="none" strike="noStrike">
                          <a:effectLst/>
                        </a:rPr>
                        <a:t>The system shall comply with applicable space laws and policies.</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23703203"/>
                  </a:ext>
                </a:extLst>
              </a:tr>
              <a:tr h="160788">
                <a:tc>
                  <a:txBody>
                    <a:bodyPr/>
                    <a:lstStyle/>
                    <a:p>
                      <a:pPr algn="l" fontAlgn="t"/>
                      <a:r>
                        <a:rPr lang="en-US" sz="1200" u="none" strike="noStrike">
                          <a:effectLst/>
                        </a:rPr>
                        <a:t>5.1.1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US" sz="1200" u="none" strike="noStrike">
                          <a:effectLst/>
                        </a:rPr>
                        <a:t>The system shall comply with the Outer Space Treaty.</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79933629"/>
                  </a:ext>
                </a:extLst>
              </a:tr>
              <a:tr h="160788">
                <a:tc>
                  <a:txBody>
                    <a:bodyPr/>
                    <a:lstStyle/>
                    <a:p>
                      <a:pPr algn="l" fontAlgn="t"/>
                      <a:r>
                        <a:rPr lang="en-US" sz="1200" u="none" strike="noStrike">
                          <a:effectLst/>
                        </a:rPr>
                        <a:t>5.1.2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US" sz="1200" u="none" strike="noStrike">
                          <a:effectLst/>
                        </a:rPr>
                        <a:t>The system shall comply with NASA's sustainable policy.</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19930623"/>
                  </a:ext>
                </a:extLst>
              </a:tr>
              <a:tr h="160788">
                <a:tc>
                  <a:txBody>
                    <a:bodyPr/>
                    <a:lstStyle/>
                    <a:p>
                      <a:pPr algn="l" fontAlgn="t"/>
                      <a:r>
                        <a:rPr lang="en-US" sz="1200" u="none" strike="noStrike">
                          <a:effectLst/>
                        </a:rPr>
                        <a:t>5.1.3</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US" sz="1200" u="none" strike="noStrike">
                          <a:effectLst/>
                        </a:rPr>
                        <a:t>The system shall comply with the Artemis Accords.</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37642165"/>
                  </a:ext>
                </a:extLst>
              </a:tr>
              <a:tr h="321577">
                <a:tc>
                  <a:txBody>
                    <a:bodyPr/>
                    <a:lstStyle/>
                    <a:p>
                      <a:pPr algn="l" fontAlgn="t"/>
                      <a:r>
                        <a:rPr lang="en-US" sz="1200" u="none" strike="noStrike">
                          <a:effectLst/>
                        </a:rPr>
                        <a:t>5.2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US" sz="1200" u="none" strike="noStrike">
                          <a:effectLst/>
                        </a:rPr>
                        <a:t>The system shall meet the sizing and mass requirements of launching vehicle.</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45062909"/>
                  </a:ext>
                </a:extLst>
              </a:tr>
              <a:tr h="160788">
                <a:tc>
                  <a:txBody>
                    <a:bodyPr/>
                    <a:lstStyle/>
                    <a:p>
                      <a:pPr algn="l" fontAlgn="t"/>
                      <a:r>
                        <a:rPr lang="en-US" sz="1200" u="none" strike="noStrike">
                          <a:effectLst/>
                        </a:rPr>
                        <a:t>5.2.1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US" sz="1200" u="none" strike="noStrike">
                          <a:effectLst/>
                        </a:rPr>
                        <a:t>The system shall have a maximum mass of 21000  kg.</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42899416"/>
                  </a:ext>
                </a:extLst>
              </a:tr>
              <a:tr h="331626">
                <a:tc>
                  <a:txBody>
                    <a:bodyPr/>
                    <a:lstStyle/>
                    <a:p>
                      <a:pPr algn="l" fontAlgn="t"/>
                      <a:r>
                        <a:rPr lang="en-US" sz="1200" u="none" strike="noStrike">
                          <a:effectLst/>
                        </a:rPr>
                        <a:t>5.2.2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US" sz="1200" u="none" strike="noStrike">
                          <a:effectLst/>
                        </a:rPr>
                        <a:t>The system shall have a maximum outer dimensions of 46 m height and 5.4m diameter at launch. </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69189456"/>
                  </a:ext>
                </a:extLst>
              </a:tr>
            </a:tbl>
          </a:graphicData>
        </a:graphic>
      </p:graphicFrame>
    </p:spTree>
    <p:extLst>
      <p:ext uri="{BB962C8B-B14F-4D97-AF65-F5344CB8AC3E}">
        <p14:creationId xmlns:p14="http://schemas.microsoft.com/office/powerpoint/2010/main" val="9924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32EC-E70B-DE5B-09FF-FE5A0A365FBE}"/>
              </a:ext>
            </a:extLst>
          </p:cNvPr>
          <p:cNvSpPr>
            <a:spLocks noGrp="1"/>
          </p:cNvSpPr>
          <p:nvPr>
            <p:ph type="title"/>
          </p:nvPr>
        </p:nvSpPr>
        <p:spPr>
          <a:xfrm>
            <a:off x="555978" y="167570"/>
            <a:ext cx="2494935" cy="1325563"/>
          </a:xfrm>
        </p:spPr>
        <p:txBody>
          <a:bodyPr/>
          <a:lstStyle/>
          <a:p>
            <a:r>
              <a:rPr lang="en-US">
                <a:solidFill>
                  <a:schemeClr val="bg1"/>
                </a:solidFill>
              </a:rPr>
              <a:t>Unit Tests - Receiver</a:t>
            </a:r>
            <a:endParaRPr lang="en-US">
              <a:solidFill>
                <a:schemeClr val="bg1"/>
              </a:solidFill>
              <a:cs typeface="Calibri Light"/>
            </a:endParaRPr>
          </a:p>
        </p:txBody>
      </p:sp>
      <p:pic>
        <p:nvPicPr>
          <p:cNvPr id="4" name="Picture 3" descr="Diagram&#10;&#10;Description automatically generated">
            <a:extLst>
              <a:ext uri="{FF2B5EF4-FFF2-40B4-BE49-F238E27FC236}">
                <a16:creationId xmlns:a16="http://schemas.microsoft.com/office/drawing/2014/main" id="{84CAF9A0-F63A-C7D5-B1FD-F40D9D70F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515" y="-12290"/>
            <a:ext cx="8995485" cy="6858000"/>
          </a:xfrm>
          <a:prstGeom prst="rect">
            <a:avLst/>
          </a:prstGeom>
        </p:spPr>
      </p:pic>
      <p:sp>
        <p:nvSpPr>
          <p:cNvPr id="3" name="TextBox 2">
            <a:extLst>
              <a:ext uri="{FF2B5EF4-FFF2-40B4-BE49-F238E27FC236}">
                <a16:creationId xmlns:a16="http://schemas.microsoft.com/office/drawing/2014/main" id="{7CA67F1C-0906-9694-441F-D666A49312FA}"/>
              </a:ext>
            </a:extLst>
          </p:cNvPr>
          <p:cNvSpPr txBox="1"/>
          <p:nvPr/>
        </p:nvSpPr>
        <p:spPr>
          <a:xfrm>
            <a:off x="555037" y="1451092"/>
            <a:ext cx="2598796"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cs typeface="Calibri"/>
              </a:rPr>
              <a:t>Goal is to verify each 'unit', or component in the FBD, will successfully integrate into the system as a whole. These tests will be performed in parallel with manufacturing, and will consist of basic uplink and part tests. For example, when installing the SD card module, run a test where dummy data is printed to the SD card. Verifying that data can be accurately added to the SD card will complete the test, and eliminate the SD card as a failure point down the road. </a:t>
            </a:r>
          </a:p>
          <a:p>
            <a:endParaRPr lang="en-US" sz="1400">
              <a:solidFill>
                <a:schemeClr val="bg1"/>
              </a:solidFill>
              <a:cs typeface="Calibri"/>
            </a:endParaRPr>
          </a:p>
          <a:p>
            <a:r>
              <a:rPr lang="en-US" sz="1400">
                <a:solidFill>
                  <a:schemeClr val="bg1"/>
                </a:solidFill>
                <a:cs typeface="Calibri"/>
              </a:rPr>
              <a:t>Because these tests are very similar and relatively straightforward, each one will not be discussed. However we will be vigilant in ensuring that each unit and subunit manufactured is tested and verified before system testing begins. </a:t>
            </a:r>
          </a:p>
        </p:txBody>
      </p:sp>
      <p:sp>
        <p:nvSpPr>
          <p:cNvPr id="5" name="Rectangle 4">
            <a:extLst>
              <a:ext uri="{FF2B5EF4-FFF2-40B4-BE49-F238E27FC236}">
                <a16:creationId xmlns:a16="http://schemas.microsoft.com/office/drawing/2014/main" id="{ABEC29C6-EEBF-2283-3C47-68D3DB6C2CDB}"/>
              </a:ext>
            </a:extLst>
          </p:cNvPr>
          <p:cNvSpPr/>
          <p:nvPr/>
        </p:nvSpPr>
        <p:spPr>
          <a:xfrm>
            <a:off x="3292592" y="658518"/>
            <a:ext cx="1730963" cy="25211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671B9CD-06F1-8F69-8B67-37E0B2779919}"/>
              </a:ext>
            </a:extLst>
          </p:cNvPr>
          <p:cNvCxnSpPr/>
          <p:nvPr/>
        </p:nvCxnSpPr>
        <p:spPr>
          <a:xfrm flipH="1">
            <a:off x="3027187" y="3171119"/>
            <a:ext cx="985896" cy="792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421342"/>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0434C04-E433-53AE-43C6-228250D8312C}"/>
              </a:ext>
            </a:extLst>
          </p:cNvPr>
          <p:cNvSpPr>
            <a:spLocks noGrp="1"/>
          </p:cNvSpPr>
          <p:nvPr>
            <p:ph type="title"/>
          </p:nvPr>
        </p:nvSpPr>
        <p:spPr/>
        <p:txBody>
          <a:bodyPr>
            <a:normAutofit/>
          </a:bodyPr>
          <a:lstStyle/>
          <a:p>
            <a:r>
              <a:rPr lang="en-US" sz="4000" b="1">
                <a:cs typeface="Calibri Light"/>
              </a:rPr>
              <a:t>Subsystem</a:t>
            </a:r>
            <a:br>
              <a:rPr lang="en-US" sz="4000" b="1">
                <a:cs typeface="Calibri Light"/>
              </a:rPr>
            </a:br>
            <a:r>
              <a:rPr lang="en-US" sz="4000" b="1">
                <a:cs typeface="Calibri Light"/>
              </a:rPr>
              <a:t>Expenses</a:t>
            </a:r>
          </a:p>
        </p:txBody>
      </p:sp>
      <p:pic>
        <p:nvPicPr>
          <p:cNvPr id="7" name="Picture 7" descr="Table&#10;&#10;Description automatically generated">
            <a:extLst>
              <a:ext uri="{FF2B5EF4-FFF2-40B4-BE49-F238E27FC236}">
                <a16:creationId xmlns:a16="http://schemas.microsoft.com/office/drawing/2014/main" id="{88323D17-04E8-BEF4-59BA-911F3386A746}"/>
              </a:ext>
            </a:extLst>
          </p:cNvPr>
          <p:cNvPicPr>
            <a:picLocks noGrp="1" noChangeAspect="1"/>
          </p:cNvPicPr>
          <p:nvPr>
            <p:ph idx="4294967295"/>
          </p:nvPr>
        </p:nvPicPr>
        <p:blipFill>
          <a:blip r:embed="rId3"/>
          <a:stretch>
            <a:fillRect/>
          </a:stretch>
        </p:blipFill>
        <p:spPr>
          <a:xfrm>
            <a:off x="4456113" y="3175"/>
            <a:ext cx="7735887" cy="6859588"/>
          </a:xfrm>
          <a:prstGeom prst="rect">
            <a:avLst/>
          </a:prstGeom>
        </p:spPr>
      </p:pic>
    </p:spTree>
    <p:extLst>
      <p:ext uri="{BB962C8B-B14F-4D97-AF65-F5344CB8AC3E}">
        <p14:creationId xmlns:p14="http://schemas.microsoft.com/office/powerpoint/2010/main" val="3828701380"/>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FB7A-1DC0-E367-3341-8E150A0BF4EC}"/>
              </a:ext>
            </a:extLst>
          </p:cNvPr>
          <p:cNvSpPr>
            <a:spLocks noGrp="1"/>
          </p:cNvSpPr>
          <p:nvPr>
            <p:ph type="title"/>
          </p:nvPr>
        </p:nvSpPr>
        <p:spPr/>
        <p:txBody>
          <a:bodyPr>
            <a:normAutofit/>
          </a:bodyPr>
          <a:lstStyle/>
          <a:p>
            <a:r>
              <a:rPr lang="en-US">
                <a:solidFill>
                  <a:schemeClr val="bg1"/>
                </a:solidFill>
                <a:cs typeface="Calibri Light"/>
              </a:rPr>
              <a:t>Expenses by Sub-team</a:t>
            </a:r>
            <a:endParaRPr lang="en-US" err="1">
              <a:solidFill>
                <a:schemeClr val="bg1"/>
              </a:solidFill>
            </a:endParaRPr>
          </a:p>
        </p:txBody>
      </p:sp>
      <p:pic>
        <p:nvPicPr>
          <p:cNvPr id="10" name="Picture 10" descr="Table&#10;&#10;Description automatically generated">
            <a:extLst>
              <a:ext uri="{FF2B5EF4-FFF2-40B4-BE49-F238E27FC236}">
                <a16:creationId xmlns:a16="http://schemas.microsoft.com/office/drawing/2014/main" id="{5E9A4B42-05D4-62E8-AC92-C653E8CB468A}"/>
              </a:ext>
            </a:extLst>
          </p:cNvPr>
          <p:cNvPicPr>
            <a:picLocks noChangeAspect="1"/>
          </p:cNvPicPr>
          <p:nvPr/>
        </p:nvPicPr>
        <p:blipFill>
          <a:blip r:embed="rId2"/>
          <a:stretch>
            <a:fillRect/>
          </a:stretch>
        </p:blipFill>
        <p:spPr>
          <a:xfrm>
            <a:off x="3907236" y="1863"/>
            <a:ext cx="9181717" cy="6440348"/>
          </a:xfrm>
          <a:prstGeom prst="rect">
            <a:avLst/>
          </a:prstGeom>
        </p:spPr>
      </p:pic>
      <p:sp>
        <p:nvSpPr>
          <p:cNvPr id="14" name="Title 19">
            <a:extLst>
              <a:ext uri="{FF2B5EF4-FFF2-40B4-BE49-F238E27FC236}">
                <a16:creationId xmlns:a16="http://schemas.microsoft.com/office/drawing/2014/main" id="{2382E93B-A6D9-E1EC-D64D-82998A321A16}"/>
              </a:ext>
            </a:extLst>
          </p:cNvPr>
          <p:cNvSpPr txBox="1">
            <a:spLocks/>
          </p:cNvSpPr>
          <p:nvPr/>
        </p:nvSpPr>
        <p:spPr>
          <a:xfrm>
            <a:off x="838200" y="365125"/>
            <a:ext cx="3482591" cy="1344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stro Space" panose="02000503000000000000" pitchFamily="2" charset="0"/>
                <a:cs typeface="Calibri Light"/>
              </a:rPr>
              <a:t>Subsystem</a:t>
            </a:r>
            <a:br>
              <a:rPr lang="en-US" sz="3200" b="1">
                <a:latin typeface="Astro Space" panose="02000503000000000000" pitchFamily="2" charset="0"/>
                <a:cs typeface="Calibri Light"/>
              </a:rPr>
            </a:br>
            <a:r>
              <a:rPr lang="en-US" sz="3200" b="1">
                <a:latin typeface="Astro Space" panose="02000503000000000000" pitchFamily="2" charset="0"/>
                <a:cs typeface="Calibri Light"/>
              </a:rPr>
              <a:t>Expenses</a:t>
            </a:r>
          </a:p>
        </p:txBody>
      </p:sp>
    </p:spTree>
    <p:extLst>
      <p:ext uri="{BB962C8B-B14F-4D97-AF65-F5344CB8AC3E}">
        <p14:creationId xmlns:p14="http://schemas.microsoft.com/office/powerpoint/2010/main" val="397762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FB7A-1DC0-E367-3341-8E150A0BF4EC}"/>
              </a:ext>
            </a:extLst>
          </p:cNvPr>
          <p:cNvSpPr>
            <a:spLocks noGrp="1"/>
          </p:cNvSpPr>
          <p:nvPr>
            <p:ph type="title"/>
          </p:nvPr>
        </p:nvSpPr>
        <p:spPr/>
        <p:txBody>
          <a:bodyPr>
            <a:normAutofit/>
          </a:bodyPr>
          <a:lstStyle/>
          <a:p>
            <a:r>
              <a:rPr lang="en-US">
                <a:solidFill>
                  <a:schemeClr val="bg1"/>
                </a:solidFill>
                <a:cs typeface="Calibri Light"/>
              </a:rPr>
              <a:t>Expenses by Sub-team</a:t>
            </a:r>
            <a:endParaRPr lang="en-US" err="1">
              <a:solidFill>
                <a:schemeClr val="bg1"/>
              </a:solidFill>
            </a:endParaRPr>
          </a:p>
        </p:txBody>
      </p:sp>
      <p:pic>
        <p:nvPicPr>
          <p:cNvPr id="3" name="Picture 3" descr="Table&#10;&#10;Description automatically generated">
            <a:extLst>
              <a:ext uri="{FF2B5EF4-FFF2-40B4-BE49-F238E27FC236}">
                <a16:creationId xmlns:a16="http://schemas.microsoft.com/office/drawing/2014/main" id="{5E0DA4D4-1F1C-A029-660F-AA5E17245218}"/>
              </a:ext>
            </a:extLst>
          </p:cNvPr>
          <p:cNvPicPr>
            <a:picLocks noChangeAspect="1"/>
          </p:cNvPicPr>
          <p:nvPr/>
        </p:nvPicPr>
        <p:blipFill>
          <a:blip r:embed="rId2"/>
          <a:stretch>
            <a:fillRect/>
          </a:stretch>
        </p:blipFill>
        <p:spPr>
          <a:xfrm>
            <a:off x="3691294" y="2537"/>
            <a:ext cx="8082759" cy="2231754"/>
          </a:xfrm>
          <a:prstGeom prst="rect">
            <a:avLst/>
          </a:prstGeom>
        </p:spPr>
      </p:pic>
      <p:sp>
        <p:nvSpPr>
          <p:cNvPr id="5" name="Title 19">
            <a:extLst>
              <a:ext uri="{FF2B5EF4-FFF2-40B4-BE49-F238E27FC236}">
                <a16:creationId xmlns:a16="http://schemas.microsoft.com/office/drawing/2014/main" id="{04074B2D-0938-B903-1446-4AE6E85B87D1}"/>
              </a:ext>
            </a:extLst>
          </p:cNvPr>
          <p:cNvSpPr txBox="1">
            <a:spLocks/>
          </p:cNvSpPr>
          <p:nvPr/>
        </p:nvSpPr>
        <p:spPr>
          <a:xfrm>
            <a:off x="798008" y="365125"/>
            <a:ext cx="3552930" cy="1344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stro Space" panose="02000503000000000000" pitchFamily="2" charset="0"/>
                <a:cs typeface="Calibri Light"/>
              </a:rPr>
              <a:t>Subsystem</a:t>
            </a:r>
            <a:br>
              <a:rPr lang="en-US" sz="3200" b="1">
                <a:latin typeface="Astro Space" panose="02000503000000000000" pitchFamily="2" charset="0"/>
                <a:cs typeface="Calibri Light"/>
              </a:rPr>
            </a:br>
            <a:r>
              <a:rPr lang="en-US" sz="3200" b="1">
                <a:latin typeface="Astro Space" panose="02000503000000000000" pitchFamily="2" charset="0"/>
                <a:cs typeface="Calibri Light"/>
              </a:rPr>
              <a:t>Expenses</a:t>
            </a:r>
          </a:p>
        </p:txBody>
      </p:sp>
      <p:pic>
        <p:nvPicPr>
          <p:cNvPr id="7" name="Picture 8" descr="Chart, pie chart&#10;&#10;Description automatically generated">
            <a:extLst>
              <a:ext uri="{FF2B5EF4-FFF2-40B4-BE49-F238E27FC236}">
                <a16:creationId xmlns:a16="http://schemas.microsoft.com/office/drawing/2014/main" id="{27CD7619-6390-9E42-2879-D3210433FAB1}"/>
              </a:ext>
            </a:extLst>
          </p:cNvPr>
          <p:cNvPicPr>
            <a:picLocks noChangeAspect="1"/>
          </p:cNvPicPr>
          <p:nvPr/>
        </p:nvPicPr>
        <p:blipFill>
          <a:blip r:embed="rId3"/>
          <a:stretch>
            <a:fillRect/>
          </a:stretch>
        </p:blipFill>
        <p:spPr>
          <a:xfrm>
            <a:off x="4687773" y="2619642"/>
            <a:ext cx="6094566" cy="3704859"/>
          </a:xfrm>
          <a:prstGeom prst="rect">
            <a:avLst/>
          </a:prstGeom>
        </p:spPr>
      </p:pic>
    </p:spTree>
    <p:extLst>
      <p:ext uri="{BB962C8B-B14F-4D97-AF65-F5344CB8AC3E}">
        <p14:creationId xmlns:p14="http://schemas.microsoft.com/office/powerpoint/2010/main" val="120946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EA9A-8434-D937-CC62-831457858637}"/>
              </a:ext>
            </a:extLst>
          </p:cNvPr>
          <p:cNvSpPr>
            <a:spLocks noGrp="1"/>
          </p:cNvSpPr>
          <p:nvPr>
            <p:ph type="title"/>
          </p:nvPr>
        </p:nvSpPr>
        <p:spPr/>
        <p:txBody>
          <a:bodyPr/>
          <a:lstStyle/>
          <a:p>
            <a:r>
              <a:rPr lang="en-US"/>
              <a:t>CDR Gantt Chart</a:t>
            </a:r>
          </a:p>
        </p:txBody>
      </p:sp>
      <p:sp>
        <p:nvSpPr>
          <p:cNvPr id="3" name="Slide Number Placeholder 2">
            <a:extLst>
              <a:ext uri="{FF2B5EF4-FFF2-40B4-BE49-F238E27FC236}">
                <a16:creationId xmlns:a16="http://schemas.microsoft.com/office/drawing/2014/main" id="{81D34DE3-EC7D-030E-ECF0-47BA15BD31BE}"/>
              </a:ext>
            </a:extLst>
          </p:cNvPr>
          <p:cNvSpPr>
            <a:spLocks noGrp="1"/>
          </p:cNvSpPr>
          <p:nvPr>
            <p:ph type="sldNum" sz="quarter" idx="4"/>
          </p:nvPr>
        </p:nvSpPr>
        <p:spPr/>
        <p:txBody>
          <a:bodyPr/>
          <a:lstStyle/>
          <a:p>
            <a:fld id="{4B77F2AC-85AD-450A-9D25-BD1CD34E7A5A}" type="slidenum">
              <a:rPr lang="en-US" smtClean="0"/>
              <a:pPr/>
              <a:t>46</a:t>
            </a:fld>
            <a:endParaRPr lang="en-US"/>
          </a:p>
        </p:txBody>
      </p:sp>
      <p:sp>
        <p:nvSpPr>
          <p:cNvPr id="5" name="TextBox 4">
            <a:extLst>
              <a:ext uri="{FF2B5EF4-FFF2-40B4-BE49-F238E27FC236}">
                <a16:creationId xmlns:a16="http://schemas.microsoft.com/office/drawing/2014/main" id="{85FC67DE-AD7E-13A6-3F72-30E75E697472}"/>
              </a:ext>
            </a:extLst>
          </p:cNvPr>
          <p:cNvSpPr txBox="1"/>
          <p:nvPr/>
        </p:nvSpPr>
        <p:spPr>
          <a:xfrm>
            <a:off x="1833716" y="3703992"/>
            <a:ext cx="7698658" cy="369332"/>
          </a:xfrm>
          <a:prstGeom prst="rect">
            <a:avLst/>
          </a:prstGeom>
          <a:noFill/>
        </p:spPr>
        <p:txBody>
          <a:bodyPr wrap="square">
            <a:spAutoFit/>
          </a:bodyPr>
          <a:lstStyle/>
          <a:p>
            <a:r>
              <a:rPr lang="en-US" b="0">
                <a:effectLst/>
              </a:rPr>
              <a:t> </a:t>
            </a:r>
            <a:endParaRPr lang="en-US"/>
          </a:p>
        </p:txBody>
      </p:sp>
      <p:pic>
        <p:nvPicPr>
          <p:cNvPr id="2050" name="Picture 2">
            <a:extLst>
              <a:ext uri="{FF2B5EF4-FFF2-40B4-BE49-F238E27FC236}">
                <a16:creationId xmlns:a16="http://schemas.microsoft.com/office/drawing/2014/main" id="{4BCC45ED-F9B4-7D99-BD6A-E50E801C8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4173"/>
            <a:ext cx="12192000" cy="471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37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D0F11-60C2-A06D-3CC0-10DE8423470A}"/>
              </a:ext>
            </a:extLst>
          </p:cNvPr>
          <p:cNvSpPr>
            <a:spLocks noGrp="1"/>
          </p:cNvSpPr>
          <p:nvPr>
            <p:ph type="title"/>
          </p:nvPr>
        </p:nvSpPr>
        <p:spPr/>
        <p:txBody>
          <a:bodyPr>
            <a:normAutofit/>
          </a:bodyPr>
          <a:lstStyle/>
          <a:p>
            <a:r>
              <a:rPr lang="en-US"/>
              <a:t>CDR Gantt Chart Continued</a:t>
            </a:r>
          </a:p>
        </p:txBody>
      </p:sp>
      <p:sp>
        <p:nvSpPr>
          <p:cNvPr id="3" name="Slide Number Placeholder 2">
            <a:extLst>
              <a:ext uri="{FF2B5EF4-FFF2-40B4-BE49-F238E27FC236}">
                <a16:creationId xmlns:a16="http://schemas.microsoft.com/office/drawing/2014/main" id="{EC3C05D4-5EB4-42AB-9205-83CE05406C6D}"/>
              </a:ext>
            </a:extLst>
          </p:cNvPr>
          <p:cNvSpPr>
            <a:spLocks noGrp="1"/>
          </p:cNvSpPr>
          <p:nvPr>
            <p:ph type="sldNum" sz="quarter" idx="4"/>
          </p:nvPr>
        </p:nvSpPr>
        <p:spPr/>
        <p:txBody>
          <a:bodyPr/>
          <a:lstStyle/>
          <a:p>
            <a:fld id="{4B77F2AC-85AD-450A-9D25-BD1CD34E7A5A}" type="slidenum">
              <a:rPr lang="en-US" smtClean="0"/>
              <a:pPr/>
              <a:t>47</a:t>
            </a:fld>
            <a:endParaRPr lang="en-US"/>
          </a:p>
        </p:txBody>
      </p:sp>
      <p:pic>
        <p:nvPicPr>
          <p:cNvPr id="3074" name="Picture 2">
            <a:extLst>
              <a:ext uri="{FF2B5EF4-FFF2-40B4-BE49-F238E27FC236}">
                <a16:creationId xmlns:a16="http://schemas.microsoft.com/office/drawing/2014/main" id="{F4EFCA81-91B1-EDB2-DEE4-4BC400590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1296"/>
            <a:ext cx="121920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7D1B253-C097-5AFA-3AE0-2D9F82BA1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9844"/>
            <a:ext cx="12192000" cy="189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82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8366-5055-D169-DBEE-CA36A7F2168D}"/>
              </a:ext>
            </a:extLst>
          </p:cNvPr>
          <p:cNvSpPr>
            <a:spLocks noGrp="1"/>
          </p:cNvSpPr>
          <p:nvPr>
            <p:ph type="title"/>
          </p:nvPr>
        </p:nvSpPr>
        <p:spPr/>
        <p:txBody>
          <a:bodyPr>
            <a:normAutofit fontScale="90000"/>
          </a:bodyPr>
          <a:lstStyle/>
          <a:p>
            <a:r>
              <a:rPr lang="en-US">
                <a:cs typeface="Calibri Light"/>
              </a:rPr>
              <a:t>RF Transparency Testing Procedure</a:t>
            </a:r>
          </a:p>
        </p:txBody>
      </p:sp>
      <p:sp>
        <p:nvSpPr>
          <p:cNvPr id="3" name="Content Placeholder 2">
            <a:extLst>
              <a:ext uri="{FF2B5EF4-FFF2-40B4-BE49-F238E27FC236}">
                <a16:creationId xmlns:a16="http://schemas.microsoft.com/office/drawing/2014/main" id="{AC601ADB-3804-600A-93BD-A56C86367AB9}"/>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a:cs typeface="Calibri"/>
              </a:rPr>
              <a:t>Control:</a:t>
            </a:r>
          </a:p>
          <a:p>
            <a:r>
              <a:rPr lang="en-US">
                <a:cs typeface="Calibri"/>
              </a:rPr>
              <a:t>Set up one receiver and one transmitter via breadboard</a:t>
            </a:r>
          </a:p>
          <a:p>
            <a:r>
              <a:rPr lang="en-US">
                <a:cs typeface="Calibri"/>
              </a:rPr>
              <a:t>Keeping transmitter stationary, move receiver in a circle at constant radius (1ft)</a:t>
            </a:r>
          </a:p>
          <a:p>
            <a:pPr lvl="1"/>
            <a:r>
              <a:rPr lang="en-US">
                <a:cs typeface="Calibri"/>
              </a:rPr>
              <a:t>Quantify radial distance uncertainty </a:t>
            </a:r>
          </a:p>
          <a:p>
            <a:r>
              <a:rPr lang="en-US">
                <a:cs typeface="Calibri"/>
              </a:rPr>
              <a:t>Measure signal strength as a function of radial position</a:t>
            </a:r>
          </a:p>
        </p:txBody>
      </p:sp>
      <p:sp>
        <p:nvSpPr>
          <p:cNvPr id="6" name="Content Placeholder 5">
            <a:extLst>
              <a:ext uri="{FF2B5EF4-FFF2-40B4-BE49-F238E27FC236}">
                <a16:creationId xmlns:a16="http://schemas.microsoft.com/office/drawing/2014/main" id="{C082AD9B-240A-0EA4-8557-CBB796C978FC}"/>
              </a:ext>
            </a:extLst>
          </p:cNvPr>
          <p:cNvSpPr>
            <a:spLocks noGrp="1"/>
          </p:cNvSpPr>
          <p:nvPr>
            <p:ph idx="10"/>
          </p:nvPr>
        </p:nvSpPr>
        <p:spPr/>
        <p:txBody>
          <a:bodyPr vert="horz" lIns="91440" tIns="45720" rIns="91440" bIns="45720" rtlCol="0" anchor="t">
            <a:normAutofit fontScale="85000" lnSpcReduction="10000"/>
          </a:bodyPr>
          <a:lstStyle/>
          <a:p>
            <a:pPr marL="0" indent="0">
              <a:buNone/>
            </a:pPr>
            <a:r>
              <a:rPr lang="en-US">
                <a:cs typeface="Calibri"/>
              </a:rPr>
              <a:t>HDPE Transparency</a:t>
            </a:r>
          </a:p>
          <a:p>
            <a:r>
              <a:rPr lang="en-US">
                <a:cs typeface="Calibri"/>
              </a:rPr>
              <a:t>Set up one receiver and one transmitter, both contained within HDPE housing</a:t>
            </a:r>
          </a:p>
          <a:p>
            <a:r>
              <a:rPr lang="en-US">
                <a:cs typeface="Calibri"/>
              </a:rPr>
              <a:t>Repeat same process as control, moving in a 1ft-radius circle</a:t>
            </a:r>
          </a:p>
          <a:p>
            <a:r>
              <a:rPr lang="en-US">
                <a:cs typeface="Calibri"/>
              </a:rPr>
              <a:t>Measure signal strength as a function of radial position</a:t>
            </a:r>
          </a:p>
          <a:p>
            <a:r>
              <a:rPr lang="en-US">
                <a:cs typeface="Calibri"/>
              </a:rPr>
              <a:t>Compare results to estimate losses from material spatial permittivity</a:t>
            </a:r>
          </a:p>
        </p:txBody>
      </p:sp>
    </p:spTree>
    <p:extLst>
      <p:ext uri="{BB962C8B-B14F-4D97-AF65-F5344CB8AC3E}">
        <p14:creationId xmlns:p14="http://schemas.microsoft.com/office/powerpoint/2010/main" val="99968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8F6B-A866-BDEA-5DF7-762B2B8B7968}"/>
              </a:ext>
            </a:extLst>
          </p:cNvPr>
          <p:cNvSpPr>
            <a:spLocks noGrp="1"/>
          </p:cNvSpPr>
          <p:nvPr>
            <p:ph type="title"/>
          </p:nvPr>
        </p:nvSpPr>
        <p:spPr/>
        <p:txBody>
          <a:bodyPr>
            <a:normAutofit fontScale="90000"/>
          </a:bodyPr>
          <a:lstStyle/>
          <a:p>
            <a:r>
              <a:rPr lang="en-US">
                <a:cs typeface="Calibri Light"/>
              </a:rPr>
              <a:t>IP (Ingress Protection) Testing Procedure</a:t>
            </a:r>
            <a:endParaRPr lang="en-US"/>
          </a:p>
        </p:txBody>
      </p:sp>
      <p:sp>
        <p:nvSpPr>
          <p:cNvPr id="4" name="Text Placeholder 3">
            <a:extLst>
              <a:ext uri="{FF2B5EF4-FFF2-40B4-BE49-F238E27FC236}">
                <a16:creationId xmlns:a16="http://schemas.microsoft.com/office/drawing/2014/main" id="{98ED1343-1C1D-C0AA-F9B0-58FC9F6A554D}"/>
              </a:ext>
            </a:extLst>
          </p:cNvPr>
          <p:cNvSpPr>
            <a:spLocks noGrp="1"/>
          </p:cNvSpPr>
          <p:nvPr>
            <p:ph type="body" sz="half" idx="4294967295"/>
          </p:nvPr>
        </p:nvSpPr>
        <p:spPr>
          <a:xfrm>
            <a:off x="834013" y="1826288"/>
            <a:ext cx="3932238" cy="3811588"/>
          </a:xfrm>
        </p:spPr>
        <p:txBody>
          <a:bodyPr vert="horz" lIns="91440" tIns="45720" rIns="91440" bIns="45720" rtlCol="0" anchor="t">
            <a:normAutofit fontScale="70000" lnSpcReduction="20000"/>
          </a:bodyPr>
          <a:lstStyle/>
          <a:p>
            <a:pPr marL="285750" indent="-285750">
              <a:buFont typeface="Calibri" panose="020B0604020202020204" pitchFamily="34" charset="0"/>
              <a:buChar char="-"/>
            </a:pPr>
            <a:r>
              <a:rPr lang="en-US">
                <a:cs typeface="Calibri"/>
              </a:rPr>
              <a:t>IP Rating consists of two criteria:</a:t>
            </a:r>
          </a:p>
          <a:p>
            <a:pPr marL="742950" lvl="1" indent="-285750">
              <a:buFont typeface="Calibri" panose="020B0604020202020204" pitchFamily="34" charset="0"/>
              <a:buChar char="-"/>
            </a:pPr>
            <a:r>
              <a:rPr lang="en-US">
                <a:cs typeface="Calibri"/>
              </a:rPr>
              <a:t>First digit represents the amount of solid material that can pass through a surface or seal</a:t>
            </a:r>
          </a:p>
          <a:p>
            <a:pPr marL="742950" lvl="1" indent="-285750">
              <a:buFont typeface="Calibri" panose="020B0604020202020204" pitchFamily="34" charset="0"/>
              <a:buChar char="-"/>
            </a:pPr>
            <a:r>
              <a:rPr lang="en-US">
                <a:cs typeface="Calibri"/>
              </a:rPr>
              <a:t>Second indicates how much liquid can pass through</a:t>
            </a:r>
          </a:p>
          <a:p>
            <a:pPr marL="285750" indent="-285750">
              <a:buFont typeface="Calibri" panose="020B0604020202020204" pitchFamily="34" charset="0"/>
              <a:buChar char="-"/>
            </a:pPr>
            <a:r>
              <a:rPr lang="en-US">
                <a:cs typeface="Calibri"/>
              </a:rPr>
              <a:t>For general weatherproofing (sealed electronics against snow, rain, light dew), requirements for IP rating were set at IP04</a:t>
            </a:r>
          </a:p>
          <a:p>
            <a:pPr marL="285750" indent="-285750">
              <a:buFont typeface="Calibri" panose="020B0604020202020204" pitchFamily="34" charset="0"/>
              <a:buChar char="-"/>
            </a:pPr>
            <a:r>
              <a:rPr lang="en-US">
                <a:cs typeface="Calibri"/>
              </a:rPr>
              <a:t>Since solid particle permittivity is irrelevant, testing will be limited to IP0</a:t>
            </a:r>
          </a:p>
        </p:txBody>
      </p:sp>
      <p:graphicFrame>
        <p:nvGraphicFramePr>
          <p:cNvPr id="5" name="Table 5">
            <a:extLst>
              <a:ext uri="{FF2B5EF4-FFF2-40B4-BE49-F238E27FC236}">
                <a16:creationId xmlns:a16="http://schemas.microsoft.com/office/drawing/2014/main" id="{D36A1CB0-4634-9D3D-B407-5FC1EE9ADDFC}"/>
              </a:ext>
            </a:extLst>
          </p:cNvPr>
          <p:cNvGraphicFramePr>
            <a:graphicFrameLocks noGrp="1"/>
          </p:cNvGraphicFramePr>
          <p:nvPr>
            <p:extLst>
              <p:ext uri="{D42A27DB-BD31-4B8C-83A1-F6EECF244321}">
                <p14:modId xmlns:p14="http://schemas.microsoft.com/office/powerpoint/2010/main" val="339616805"/>
              </p:ext>
            </p:extLst>
          </p:nvPr>
        </p:nvGraphicFramePr>
        <p:xfrm>
          <a:off x="5148943" y="889774"/>
          <a:ext cx="6433457" cy="54864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889611120"/>
                    </a:ext>
                  </a:extLst>
                </a:gridCol>
                <a:gridCol w="2514600">
                  <a:extLst>
                    <a:ext uri="{9D8B030D-6E8A-4147-A177-3AD203B41FA5}">
                      <a16:colId xmlns:a16="http://schemas.microsoft.com/office/drawing/2014/main" val="1425707847"/>
                    </a:ext>
                  </a:extLst>
                </a:gridCol>
                <a:gridCol w="2775857">
                  <a:extLst>
                    <a:ext uri="{9D8B030D-6E8A-4147-A177-3AD203B41FA5}">
                      <a16:colId xmlns:a16="http://schemas.microsoft.com/office/drawing/2014/main" val="1570047156"/>
                    </a:ext>
                  </a:extLst>
                </a:gridCol>
              </a:tblGrid>
              <a:tr h="333303">
                <a:tc>
                  <a:txBody>
                    <a:bodyPr/>
                    <a:lstStyle/>
                    <a:p>
                      <a:pPr algn="ctr"/>
                      <a:r>
                        <a:rPr lang="en-US"/>
                        <a:t>IP Rating</a:t>
                      </a:r>
                    </a:p>
                  </a:txBody>
                  <a:tcPr/>
                </a:tc>
                <a:tc>
                  <a:txBody>
                    <a:bodyPr/>
                    <a:lstStyle/>
                    <a:p>
                      <a:r>
                        <a:rPr lang="en-US"/>
                        <a:t>Solid Particle Protection</a:t>
                      </a:r>
                    </a:p>
                  </a:txBody>
                  <a:tcPr/>
                </a:tc>
                <a:tc>
                  <a:txBody>
                    <a:bodyPr/>
                    <a:lstStyle/>
                    <a:p>
                      <a:r>
                        <a:rPr lang="en-US"/>
                        <a:t>Liquid Ingress Protection</a:t>
                      </a:r>
                    </a:p>
                  </a:txBody>
                  <a:tcPr/>
                </a:tc>
                <a:extLst>
                  <a:ext uri="{0D108BD9-81ED-4DB2-BD59-A6C34878D82A}">
                    <a16:rowId xmlns:a16="http://schemas.microsoft.com/office/drawing/2014/main" val="1927602173"/>
                  </a:ext>
                </a:extLst>
              </a:tr>
              <a:tr h="333303">
                <a:tc>
                  <a:txBody>
                    <a:bodyPr/>
                    <a:lstStyle/>
                    <a:p>
                      <a:pPr algn="ctr"/>
                      <a:r>
                        <a:rPr lang="en-US"/>
                        <a:t>X</a:t>
                      </a:r>
                    </a:p>
                  </a:txBody>
                  <a:tcPr/>
                </a:tc>
                <a:tc>
                  <a:txBody>
                    <a:bodyPr/>
                    <a:lstStyle/>
                    <a:p>
                      <a:r>
                        <a:rPr lang="en-US"/>
                        <a:t>No available data</a:t>
                      </a:r>
                    </a:p>
                  </a:txBody>
                  <a:tcPr/>
                </a:tc>
                <a:tc>
                  <a:txBody>
                    <a:bodyPr/>
                    <a:lstStyle/>
                    <a:p>
                      <a:r>
                        <a:rPr lang="en-US"/>
                        <a:t>No available data</a:t>
                      </a:r>
                    </a:p>
                  </a:txBody>
                  <a:tcPr/>
                </a:tc>
                <a:extLst>
                  <a:ext uri="{0D108BD9-81ED-4DB2-BD59-A6C34878D82A}">
                    <a16:rowId xmlns:a16="http://schemas.microsoft.com/office/drawing/2014/main" val="1514516132"/>
                  </a:ext>
                </a:extLst>
              </a:tr>
              <a:tr h="833259">
                <a:tc>
                  <a:txBody>
                    <a:bodyPr/>
                    <a:lstStyle/>
                    <a:p>
                      <a:pPr algn="ctr"/>
                      <a:r>
                        <a:rPr lang="en-US"/>
                        <a:t>0</a:t>
                      </a:r>
                    </a:p>
                  </a:txBody>
                  <a:tcPr/>
                </a:tc>
                <a:tc>
                  <a:txBody>
                    <a:bodyPr/>
                    <a:lstStyle/>
                    <a:p>
                      <a:r>
                        <a:rPr lang="en-US"/>
                        <a:t>No protection against contact and ingress of objects</a:t>
                      </a:r>
                    </a:p>
                  </a:txBody>
                  <a:tcPr/>
                </a:tc>
                <a:tc>
                  <a:txBody>
                    <a:bodyPr/>
                    <a:lstStyle/>
                    <a:p>
                      <a:r>
                        <a:rPr lang="en-US"/>
                        <a:t>No protection against ingress of water</a:t>
                      </a:r>
                    </a:p>
                  </a:txBody>
                  <a:tcPr/>
                </a:tc>
                <a:extLst>
                  <a:ext uri="{0D108BD9-81ED-4DB2-BD59-A6C34878D82A}">
                    <a16:rowId xmlns:a16="http://schemas.microsoft.com/office/drawing/2014/main" val="397335650"/>
                  </a:ext>
                </a:extLst>
              </a:tr>
              <a:tr h="333303">
                <a:tc>
                  <a:txBody>
                    <a:bodyPr/>
                    <a:lstStyle/>
                    <a:p>
                      <a:pPr algn="ctr"/>
                      <a:r>
                        <a:rPr lang="en-US"/>
                        <a:t>1</a:t>
                      </a:r>
                    </a:p>
                  </a:txBody>
                  <a:tcPr/>
                </a:tc>
                <a:tc>
                  <a:txBody>
                    <a:bodyPr/>
                    <a:lstStyle/>
                    <a:p>
                      <a:r>
                        <a:rPr lang="en-US"/>
                        <a:t>&gt;50 mm </a:t>
                      </a:r>
                    </a:p>
                  </a:txBody>
                  <a:tcPr/>
                </a:tc>
                <a:tc>
                  <a:txBody>
                    <a:bodyPr/>
                    <a:lstStyle/>
                    <a:p>
                      <a:r>
                        <a:rPr lang="en-US"/>
                        <a:t>Dripping water</a:t>
                      </a:r>
                    </a:p>
                  </a:txBody>
                  <a:tcPr/>
                </a:tc>
                <a:extLst>
                  <a:ext uri="{0D108BD9-81ED-4DB2-BD59-A6C34878D82A}">
                    <a16:rowId xmlns:a16="http://schemas.microsoft.com/office/drawing/2014/main" val="3276221898"/>
                  </a:ext>
                </a:extLst>
              </a:tr>
              <a:tr h="583281">
                <a:tc>
                  <a:txBody>
                    <a:bodyPr/>
                    <a:lstStyle/>
                    <a:p>
                      <a:pPr algn="ctr"/>
                      <a:r>
                        <a:rPr lang="en-US"/>
                        <a:t>2</a:t>
                      </a:r>
                    </a:p>
                  </a:txBody>
                  <a:tcPr/>
                </a:tc>
                <a:tc>
                  <a:txBody>
                    <a:bodyPr/>
                    <a:lstStyle/>
                    <a:p>
                      <a:pPr marL="0" indent="0">
                        <a:buNone/>
                      </a:pPr>
                      <a:r>
                        <a:rPr lang="en-US"/>
                        <a:t>&gt;12.5 mm</a:t>
                      </a:r>
                    </a:p>
                  </a:txBody>
                  <a:tcPr/>
                </a:tc>
                <a:tc>
                  <a:txBody>
                    <a:bodyPr/>
                    <a:lstStyle/>
                    <a:p>
                      <a:r>
                        <a:rPr lang="en-US"/>
                        <a:t>Dripping water when tilted at 15 degrees</a:t>
                      </a:r>
                    </a:p>
                  </a:txBody>
                  <a:tcPr/>
                </a:tc>
                <a:extLst>
                  <a:ext uri="{0D108BD9-81ED-4DB2-BD59-A6C34878D82A}">
                    <a16:rowId xmlns:a16="http://schemas.microsoft.com/office/drawing/2014/main" val="1364422007"/>
                  </a:ext>
                </a:extLst>
              </a:tr>
              <a:tr h="333303">
                <a:tc>
                  <a:txBody>
                    <a:bodyPr/>
                    <a:lstStyle/>
                    <a:p>
                      <a:pPr algn="ctr"/>
                      <a:r>
                        <a:rPr lang="en-US"/>
                        <a:t>3</a:t>
                      </a:r>
                    </a:p>
                  </a:txBody>
                  <a:tcPr/>
                </a:tc>
                <a:tc>
                  <a:txBody>
                    <a:bodyPr/>
                    <a:lstStyle/>
                    <a:p>
                      <a:r>
                        <a:rPr lang="en-US"/>
                        <a:t>&gt;2.5 mm</a:t>
                      </a:r>
                    </a:p>
                  </a:txBody>
                  <a:tcPr/>
                </a:tc>
                <a:tc>
                  <a:txBody>
                    <a:bodyPr/>
                    <a:lstStyle/>
                    <a:p>
                      <a:r>
                        <a:rPr lang="en-US"/>
                        <a:t>Spraying water</a:t>
                      </a:r>
                    </a:p>
                  </a:txBody>
                  <a:tcPr/>
                </a:tc>
                <a:extLst>
                  <a:ext uri="{0D108BD9-81ED-4DB2-BD59-A6C34878D82A}">
                    <a16:rowId xmlns:a16="http://schemas.microsoft.com/office/drawing/2014/main" val="2977722731"/>
                  </a:ext>
                </a:extLst>
              </a:tr>
              <a:tr h="333303">
                <a:tc>
                  <a:txBody>
                    <a:bodyPr/>
                    <a:lstStyle/>
                    <a:p>
                      <a:pPr algn="ctr"/>
                      <a:r>
                        <a:rPr lang="en-US"/>
                        <a:t>4</a:t>
                      </a:r>
                    </a:p>
                  </a:txBody>
                  <a:tcPr/>
                </a:tc>
                <a:tc>
                  <a:txBody>
                    <a:bodyPr/>
                    <a:lstStyle/>
                    <a:p>
                      <a:r>
                        <a:rPr lang="en-US"/>
                        <a:t>&gt;1 mm</a:t>
                      </a:r>
                    </a:p>
                  </a:txBody>
                  <a:tcPr/>
                </a:tc>
                <a:tc>
                  <a:txBody>
                    <a:bodyPr/>
                    <a:lstStyle/>
                    <a:p>
                      <a:r>
                        <a:rPr lang="en-US"/>
                        <a:t>Splashing of water</a:t>
                      </a:r>
                    </a:p>
                  </a:txBody>
                  <a:tcPr/>
                </a:tc>
                <a:extLst>
                  <a:ext uri="{0D108BD9-81ED-4DB2-BD59-A6C34878D82A}">
                    <a16:rowId xmlns:a16="http://schemas.microsoft.com/office/drawing/2014/main" val="604165127"/>
                  </a:ext>
                </a:extLst>
              </a:tr>
              <a:tr h="333303">
                <a:tc>
                  <a:txBody>
                    <a:bodyPr/>
                    <a:lstStyle/>
                    <a:p>
                      <a:pPr algn="ctr"/>
                      <a:r>
                        <a:rPr lang="en-US"/>
                        <a:t>5</a:t>
                      </a:r>
                    </a:p>
                  </a:txBody>
                  <a:tcPr/>
                </a:tc>
                <a:tc>
                  <a:txBody>
                    <a:bodyPr/>
                    <a:lstStyle/>
                    <a:p>
                      <a:r>
                        <a:rPr lang="en-US"/>
                        <a:t>Dust protected</a:t>
                      </a:r>
                    </a:p>
                  </a:txBody>
                  <a:tcPr/>
                </a:tc>
                <a:tc>
                  <a:txBody>
                    <a:bodyPr/>
                    <a:lstStyle/>
                    <a:p>
                      <a:r>
                        <a:rPr lang="en-US"/>
                        <a:t>Water jets</a:t>
                      </a:r>
                    </a:p>
                  </a:txBody>
                  <a:tcPr/>
                </a:tc>
                <a:extLst>
                  <a:ext uri="{0D108BD9-81ED-4DB2-BD59-A6C34878D82A}">
                    <a16:rowId xmlns:a16="http://schemas.microsoft.com/office/drawing/2014/main" val="1036904689"/>
                  </a:ext>
                </a:extLst>
              </a:tr>
              <a:tr h="333303">
                <a:tc>
                  <a:txBody>
                    <a:bodyPr/>
                    <a:lstStyle/>
                    <a:p>
                      <a:pPr lvl="0" algn="ctr">
                        <a:buNone/>
                      </a:pPr>
                      <a:r>
                        <a:rPr lang="en-US"/>
                        <a:t>6</a:t>
                      </a:r>
                    </a:p>
                  </a:txBody>
                  <a:tcPr/>
                </a:tc>
                <a:tc>
                  <a:txBody>
                    <a:bodyPr/>
                    <a:lstStyle/>
                    <a:p>
                      <a:pPr lvl="0">
                        <a:buNone/>
                      </a:pPr>
                      <a:r>
                        <a:rPr lang="en-US"/>
                        <a:t>Dust-tight</a:t>
                      </a:r>
                    </a:p>
                  </a:txBody>
                  <a:tcPr/>
                </a:tc>
                <a:tc>
                  <a:txBody>
                    <a:bodyPr/>
                    <a:lstStyle/>
                    <a:p>
                      <a:pPr lvl="0">
                        <a:buNone/>
                      </a:pPr>
                      <a:r>
                        <a:rPr lang="en-US"/>
                        <a:t>Powerful water jets</a:t>
                      </a:r>
                    </a:p>
                  </a:txBody>
                  <a:tcPr/>
                </a:tc>
                <a:extLst>
                  <a:ext uri="{0D108BD9-81ED-4DB2-BD59-A6C34878D82A}">
                    <a16:rowId xmlns:a16="http://schemas.microsoft.com/office/drawing/2014/main" val="3776495362"/>
                  </a:ext>
                </a:extLst>
              </a:tr>
              <a:tr h="333303">
                <a:tc>
                  <a:txBody>
                    <a:bodyPr/>
                    <a:lstStyle/>
                    <a:p>
                      <a:pPr lvl="0" algn="ctr">
                        <a:buNone/>
                      </a:pPr>
                      <a:r>
                        <a:rPr lang="en-US"/>
                        <a:t>7</a:t>
                      </a:r>
                    </a:p>
                  </a:txBody>
                  <a:tcPr/>
                </a:tc>
                <a:tc>
                  <a:txBody>
                    <a:bodyPr/>
                    <a:lstStyle/>
                    <a:p>
                      <a:pPr lvl="0">
                        <a:buNone/>
                      </a:pPr>
                      <a:r>
                        <a:rPr lang="en-US"/>
                        <a:t>--</a:t>
                      </a:r>
                    </a:p>
                  </a:txBody>
                  <a:tcPr/>
                </a:tc>
                <a:tc>
                  <a:txBody>
                    <a:bodyPr/>
                    <a:lstStyle/>
                    <a:p>
                      <a:pPr lvl="0">
                        <a:buNone/>
                      </a:pPr>
                      <a:r>
                        <a:rPr lang="en-US"/>
                        <a:t>Immersion, up to 1m depth</a:t>
                      </a:r>
                    </a:p>
                  </a:txBody>
                  <a:tcPr/>
                </a:tc>
                <a:extLst>
                  <a:ext uri="{0D108BD9-81ED-4DB2-BD59-A6C34878D82A}">
                    <a16:rowId xmlns:a16="http://schemas.microsoft.com/office/drawing/2014/main" val="2534538419"/>
                  </a:ext>
                </a:extLst>
              </a:tr>
              <a:tr h="333303">
                <a:tc>
                  <a:txBody>
                    <a:bodyPr/>
                    <a:lstStyle/>
                    <a:p>
                      <a:pPr lvl="0" algn="ctr">
                        <a:buNone/>
                      </a:pPr>
                      <a:r>
                        <a:rPr lang="en-US"/>
                        <a:t>8</a:t>
                      </a:r>
                    </a:p>
                  </a:txBody>
                  <a:tcPr/>
                </a:tc>
                <a:tc>
                  <a:txBody>
                    <a:bodyPr/>
                    <a:lstStyle/>
                    <a:p>
                      <a:pPr lvl="0">
                        <a:buNone/>
                      </a:pPr>
                      <a:r>
                        <a:rPr lang="en-US"/>
                        <a:t>--</a:t>
                      </a:r>
                    </a:p>
                  </a:txBody>
                  <a:tcPr/>
                </a:tc>
                <a:tc>
                  <a:txBody>
                    <a:bodyPr/>
                    <a:lstStyle/>
                    <a:p>
                      <a:pPr lvl="0">
                        <a:buNone/>
                      </a:pPr>
                      <a:r>
                        <a:rPr lang="en-US"/>
                        <a:t>Immersion, &gt;1m depth</a:t>
                      </a:r>
                    </a:p>
                  </a:txBody>
                  <a:tcPr/>
                </a:tc>
                <a:extLst>
                  <a:ext uri="{0D108BD9-81ED-4DB2-BD59-A6C34878D82A}">
                    <a16:rowId xmlns:a16="http://schemas.microsoft.com/office/drawing/2014/main" val="3852015556"/>
                  </a:ext>
                </a:extLst>
              </a:tr>
              <a:tr h="583281">
                <a:tc>
                  <a:txBody>
                    <a:bodyPr/>
                    <a:lstStyle/>
                    <a:p>
                      <a:pPr lvl="0" algn="ctr">
                        <a:buNone/>
                      </a:pPr>
                      <a:r>
                        <a:rPr lang="en-US"/>
                        <a:t>9</a:t>
                      </a:r>
                    </a:p>
                  </a:txBody>
                  <a:tcPr/>
                </a:tc>
                <a:tc>
                  <a:txBody>
                    <a:bodyPr/>
                    <a:lstStyle/>
                    <a:p>
                      <a:pPr lvl="0">
                        <a:buNone/>
                      </a:pPr>
                      <a:r>
                        <a:rPr lang="en-US"/>
                        <a:t>--</a:t>
                      </a:r>
                    </a:p>
                  </a:txBody>
                  <a:tcPr/>
                </a:tc>
                <a:tc>
                  <a:txBody>
                    <a:bodyPr/>
                    <a:lstStyle/>
                    <a:p>
                      <a:pPr lvl="0">
                        <a:buNone/>
                      </a:pPr>
                      <a:r>
                        <a:rPr lang="en-US"/>
                        <a:t>Powerful, high-temperature water jets</a:t>
                      </a:r>
                    </a:p>
                  </a:txBody>
                  <a:tcPr/>
                </a:tc>
                <a:extLst>
                  <a:ext uri="{0D108BD9-81ED-4DB2-BD59-A6C34878D82A}">
                    <a16:rowId xmlns:a16="http://schemas.microsoft.com/office/drawing/2014/main" val="3022892353"/>
                  </a:ext>
                </a:extLst>
              </a:tr>
            </a:tbl>
          </a:graphicData>
        </a:graphic>
      </p:graphicFrame>
    </p:spTree>
    <p:extLst>
      <p:ext uri="{BB962C8B-B14F-4D97-AF65-F5344CB8AC3E}">
        <p14:creationId xmlns:p14="http://schemas.microsoft.com/office/powerpoint/2010/main" val="891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BCD2-5E1C-43A6-38B3-088458C1C455}"/>
              </a:ext>
            </a:extLst>
          </p:cNvPr>
          <p:cNvSpPr>
            <a:spLocks noGrp="1"/>
          </p:cNvSpPr>
          <p:nvPr>
            <p:ph type="title"/>
          </p:nvPr>
        </p:nvSpPr>
        <p:spPr/>
        <p:txBody>
          <a:bodyPr/>
          <a:lstStyle/>
          <a:p>
            <a:r>
              <a:rPr lang="en-US"/>
              <a:t>Specific Objectives Con.</a:t>
            </a:r>
          </a:p>
        </p:txBody>
      </p:sp>
      <p:sp>
        <p:nvSpPr>
          <p:cNvPr id="3" name="Slide Number Placeholder 2">
            <a:extLst>
              <a:ext uri="{FF2B5EF4-FFF2-40B4-BE49-F238E27FC236}">
                <a16:creationId xmlns:a16="http://schemas.microsoft.com/office/drawing/2014/main" id="{3D3E26D3-8BEB-869A-724D-F42BC9B553FC}"/>
              </a:ext>
            </a:extLst>
          </p:cNvPr>
          <p:cNvSpPr>
            <a:spLocks noGrp="1"/>
          </p:cNvSpPr>
          <p:nvPr>
            <p:ph type="sldNum" sz="quarter" idx="4"/>
          </p:nvPr>
        </p:nvSpPr>
        <p:spPr/>
        <p:txBody>
          <a:bodyPr/>
          <a:lstStyle/>
          <a:p>
            <a:fld id="{4B77F2AC-85AD-450A-9D25-BD1CD34E7A5A}" type="slidenum">
              <a:rPr lang="en-US" smtClean="0"/>
              <a:pPr/>
              <a:t>5</a:t>
            </a:fld>
            <a:endParaRPr lang="en-US"/>
          </a:p>
        </p:txBody>
      </p:sp>
      <p:graphicFrame>
        <p:nvGraphicFramePr>
          <p:cNvPr id="8" name="Table 6">
            <a:extLst>
              <a:ext uri="{FF2B5EF4-FFF2-40B4-BE49-F238E27FC236}">
                <a16:creationId xmlns:a16="http://schemas.microsoft.com/office/drawing/2014/main" id="{EF29970A-C7B0-1044-6886-419E57195E16}"/>
              </a:ext>
            </a:extLst>
          </p:cNvPr>
          <p:cNvGraphicFramePr>
            <a:graphicFrameLocks/>
          </p:cNvGraphicFramePr>
          <p:nvPr>
            <p:extLst>
              <p:ext uri="{D42A27DB-BD31-4B8C-83A1-F6EECF244321}">
                <p14:modId xmlns:p14="http://schemas.microsoft.com/office/powerpoint/2010/main" val="1927976270"/>
              </p:ext>
            </p:extLst>
          </p:nvPr>
        </p:nvGraphicFramePr>
        <p:xfrm>
          <a:off x="1120775" y="2149475"/>
          <a:ext cx="4832350" cy="1737360"/>
        </p:xfrm>
        <a:graphic>
          <a:graphicData uri="http://schemas.openxmlformats.org/drawingml/2006/table">
            <a:tbl>
              <a:tblPr firstRow="1" bandRow="1"/>
              <a:tblGrid>
                <a:gridCol w="946150">
                  <a:extLst>
                    <a:ext uri="{9D8B030D-6E8A-4147-A177-3AD203B41FA5}">
                      <a16:colId xmlns:a16="http://schemas.microsoft.com/office/drawing/2014/main" val="3608057158"/>
                    </a:ext>
                  </a:extLst>
                </a:gridCol>
                <a:gridCol w="3886200">
                  <a:extLst>
                    <a:ext uri="{9D8B030D-6E8A-4147-A177-3AD203B41FA5}">
                      <a16:colId xmlns:a16="http://schemas.microsoft.com/office/drawing/2014/main" val="74572022"/>
                    </a:ext>
                  </a:extLst>
                </a:gridCol>
              </a:tblGrid>
              <a:tr h="370840">
                <a:tc>
                  <a:txBody>
                    <a:bodyPr/>
                    <a:lstStyle/>
                    <a:p>
                      <a:r>
                        <a:rPr lang="en-US" sz="1700" b="1">
                          <a:latin typeface="+mj-lt"/>
                        </a:rPr>
                        <a:t>Level 1</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700">
                          <a:solidFill>
                            <a:schemeClr val="bg1"/>
                          </a:solidFill>
                          <a:latin typeface="+mj-lt"/>
                        </a:rPr>
                        <a:t>The infrastructure shall have an annualized internal compounded ROI of </a:t>
                      </a:r>
                      <a:r>
                        <a:rPr lang="en-US" sz="1700" b="0">
                          <a:solidFill>
                            <a:schemeClr val="bg1"/>
                          </a:solidFill>
                          <a:latin typeface="+mj-lt"/>
                        </a:rPr>
                        <a:t>5% </a:t>
                      </a:r>
                      <a:r>
                        <a:rPr lang="en-US" sz="1700">
                          <a:solidFill>
                            <a:schemeClr val="bg1"/>
                          </a:solidFill>
                          <a:latin typeface="+mj-lt"/>
                        </a:rPr>
                        <a:t>percent over a total of 20</a:t>
                      </a:r>
                      <a:r>
                        <a:rPr lang="en-US" sz="1700" b="1">
                          <a:solidFill>
                            <a:schemeClr val="bg1"/>
                          </a:solidFill>
                          <a:latin typeface="+mj-lt"/>
                        </a:rPr>
                        <a:t> </a:t>
                      </a:r>
                      <a:r>
                        <a:rPr lang="en-US" sz="1700">
                          <a:solidFill>
                            <a:schemeClr val="bg1"/>
                          </a:solidFill>
                          <a:latin typeface="+mj-lt"/>
                        </a:rPr>
                        <a:t>Earth years</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29189577"/>
                  </a:ext>
                </a:extLst>
              </a:tr>
              <a:tr h="370840">
                <a:tc>
                  <a:txBody>
                    <a:bodyPr/>
                    <a:lstStyle/>
                    <a:p>
                      <a:r>
                        <a:rPr lang="en-US" sz="1700" b="1">
                          <a:latin typeface="+mj-lt"/>
                        </a:rPr>
                        <a:t>Level 2</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r>
                        <a:rPr lang="en-US" sz="1700">
                          <a:solidFill>
                            <a:schemeClr val="bg1"/>
                          </a:solidFill>
                          <a:latin typeface="+mj-lt"/>
                        </a:rPr>
                        <a:t>The infrastructure shall have an initial cost of no more than 100 Billion</a:t>
                      </a:r>
                      <a:r>
                        <a:rPr lang="en-US" sz="1700" b="1">
                          <a:solidFill>
                            <a:schemeClr val="bg1"/>
                          </a:solidFill>
                          <a:latin typeface="+mj-lt"/>
                        </a:rPr>
                        <a:t> </a:t>
                      </a:r>
                      <a:r>
                        <a:rPr lang="en-US" sz="1700">
                          <a:solidFill>
                            <a:schemeClr val="bg1"/>
                          </a:solidFill>
                          <a:latin typeface="+mj-lt"/>
                        </a:rPr>
                        <a:t>in real 2023 USD</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86303456"/>
                  </a:ext>
                </a:extLst>
              </a:tr>
            </a:tbl>
          </a:graphicData>
        </a:graphic>
      </p:graphicFrame>
      <p:graphicFrame>
        <p:nvGraphicFramePr>
          <p:cNvPr id="9" name="Table 9">
            <a:extLst>
              <a:ext uri="{FF2B5EF4-FFF2-40B4-BE49-F238E27FC236}">
                <a16:creationId xmlns:a16="http://schemas.microsoft.com/office/drawing/2014/main" id="{E26DCD3C-8D62-34A2-8E46-8E5ECEC158E6}"/>
              </a:ext>
            </a:extLst>
          </p:cNvPr>
          <p:cNvGraphicFramePr>
            <a:graphicFrameLocks/>
          </p:cNvGraphicFramePr>
          <p:nvPr>
            <p:extLst>
              <p:ext uri="{D42A27DB-BD31-4B8C-83A1-F6EECF244321}">
                <p14:modId xmlns:p14="http://schemas.microsoft.com/office/powerpoint/2010/main" val="626061196"/>
              </p:ext>
            </p:extLst>
          </p:nvPr>
        </p:nvGraphicFramePr>
        <p:xfrm>
          <a:off x="6118225" y="2149475"/>
          <a:ext cx="4983162" cy="3825240"/>
        </p:xfrm>
        <a:graphic>
          <a:graphicData uri="http://schemas.openxmlformats.org/drawingml/2006/table">
            <a:tbl>
              <a:tblPr firstRow="1" bandRow="1"/>
              <a:tblGrid>
                <a:gridCol w="873125">
                  <a:extLst>
                    <a:ext uri="{9D8B030D-6E8A-4147-A177-3AD203B41FA5}">
                      <a16:colId xmlns:a16="http://schemas.microsoft.com/office/drawing/2014/main" val="702108770"/>
                    </a:ext>
                  </a:extLst>
                </a:gridCol>
                <a:gridCol w="4110037">
                  <a:extLst>
                    <a:ext uri="{9D8B030D-6E8A-4147-A177-3AD203B41FA5}">
                      <a16:colId xmlns:a16="http://schemas.microsoft.com/office/drawing/2014/main" val="851208914"/>
                    </a:ext>
                  </a:extLst>
                </a:gridCol>
              </a:tblGrid>
              <a:tr h="370840">
                <a:tc rowSpan="2">
                  <a:txBody>
                    <a:bodyPr/>
                    <a:lstStyle/>
                    <a:p>
                      <a:r>
                        <a:rPr lang="en-US" sz="1700" b="1">
                          <a:latin typeface="+mj-lt"/>
                        </a:rPr>
                        <a:t>Level 1</a:t>
                      </a: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700" b="0">
                          <a:solidFill>
                            <a:schemeClr val="bg1"/>
                          </a:solidFill>
                          <a:latin typeface="+mj-lt"/>
                        </a:rPr>
                        <a:t>The infrastructure shall provide navigation services to customer spacecraft within the lunar corridor and LLO</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41280377"/>
                  </a:ext>
                </a:extLst>
              </a:tr>
              <a:tr h="370840">
                <a:tc vMerge="1">
                  <a:txBody>
                    <a:bodyPr/>
                    <a:lstStyle/>
                    <a:p>
                      <a:r>
                        <a:rPr lang="en-US"/>
                        <a:t>ff</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solidFill>
                  </a:tcPr>
                </a:tc>
                <a:tc>
                  <a:txBody>
                    <a:bodyPr/>
                    <a:lstStyle/>
                    <a:p>
                      <a:r>
                        <a:rPr lang="en-US" sz="1700" b="0">
                          <a:solidFill>
                            <a:schemeClr val="bg1"/>
                          </a:solidFill>
                          <a:latin typeface="+mj-lt"/>
                        </a:rPr>
                        <a:t>The infrastructure shall provide customers with position and time measurements with up to 100 m and 1 </a:t>
                      </a:r>
                      <a:r>
                        <a:rPr lang="en-US" sz="1700" b="0" err="1">
                          <a:solidFill>
                            <a:schemeClr val="bg1"/>
                          </a:solidFill>
                          <a:latin typeface="+mj-lt"/>
                        </a:rPr>
                        <a:t>ms</a:t>
                      </a:r>
                      <a:r>
                        <a:rPr lang="en-US" sz="1700" b="0">
                          <a:solidFill>
                            <a:schemeClr val="bg1"/>
                          </a:solidFill>
                          <a:latin typeface="+mj-lt"/>
                        </a:rPr>
                        <a:t> respectively</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8809086"/>
                  </a:ext>
                </a:extLst>
              </a:tr>
              <a:tr h="370840">
                <a:tc rowSpan="3">
                  <a:txBody>
                    <a:bodyPr/>
                    <a:lstStyle/>
                    <a:p>
                      <a:r>
                        <a:rPr lang="en-US" sz="1700" b="1">
                          <a:latin typeface="+mj-lt"/>
                        </a:rPr>
                        <a:t>Level 2</a:t>
                      </a: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r>
                        <a:rPr lang="en-US" sz="1700" b="0">
                          <a:solidFill>
                            <a:schemeClr val="bg1"/>
                          </a:solidFill>
                          <a:latin typeface="+mj-lt"/>
                        </a:rPr>
                        <a:t>The system shall provide service for at least 10 years</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40261319"/>
                  </a:ext>
                </a:extLst>
              </a:tr>
              <a:tr h="370840">
                <a:tc vMerge="1">
                  <a:txBody>
                    <a:bodyPr/>
                    <a:lstStyle/>
                    <a:p>
                      <a:r>
                        <a:rPr lang="en-US"/>
                        <a:t>ff</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r>
                        <a:rPr lang="en-US" sz="1700" b="0">
                          <a:solidFill>
                            <a:schemeClr val="bg1"/>
                          </a:solidFill>
                          <a:latin typeface="+mj-lt"/>
                        </a:rPr>
                        <a:t>The infrastructure shall prevent service blackouts from disrupting more than 99 percent of full system coverage</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9619741"/>
                  </a:ext>
                </a:extLst>
              </a:tr>
              <a:tr h="370840">
                <a:tc vMerge="1">
                  <a:txBody>
                    <a:bodyPr/>
                    <a:lstStyle/>
                    <a:p>
                      <a:endParaRPr lang="en-US" b="1">
                        <a:latin typeface="Trench" panose="02000503000000020004" pitchFamily="2" charset="0"/>
                      </a:endParaRP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r>
                        <a:rPr lang="en-US" sz="1700" b="0">
                          <a:solidFill>
                            <a:schemeClr val="bg1"/>
                          </a:solidFill>
                          <a:latin typeface="+mj-lt"/>
                        </a:rPr>
                        <a:t>The infrastructure shall provide at least 75 percent coverage of the determined regions</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99197209"/>
                  </a:ext>
                </a:extLst>
              </a:tr>
            </a:tbl>
          </a:graphicData>
        </a:graphic>
      </p:graphicFrame>
      <p:sp>
        <p:nvSpPr>
          <p:cNvPr id="10" name="TextBox 9">
            <a:extLst>
              <a:ext uri="{FF2B5EF4-FFF2-40B4-BE49-F238E27FC236}">
                <a16:creationId xmlns:a16="http://schemas.microsoft.com/office/drawing/2014/main" id="{02AE1802-42DD-D2F5-9E39-59759E17650D}"/>
              </a:ext>
            </a:extLst>
          </p:cNvPr>
          <p:cNvSpPr txBox="1"/>
          <p:nvPr/>
        </p:nvSpPr>
        <p:spPr>
          <a:xfrm>
            <a:off x="840581" y="1729971"/>
            <a:ext cx="5392738" cy="400110"/>
          </a:xfrm>
          <a:prstGeom prst="rect">
            <a:avLst/>
          </a:prstGeom>
          <a:noFill/>
        </p:spPr>
        <p:txBody>
          <a:bodyPr wrap="square" rtlCol="0">
            <a:spAutoFit/>
          </a:bodyPr>
          <a:lstStyle/>
          <a:p>
            <a:pPr algn="ctr"/>
            <a:r>
              <a:rPr lang="en-US" sz="2000" b="1">
                <a:latin typeface="a Astro Space" panose="02000503000000000000" pitchFamily="50" charset="0"/>
              </a:rPr>
              <a:t>Return on Investment (ROI)</a:t>
            </a:r>
          </a:p>
        </p:txBody>
      </p:sp>
      <p:sp>
        <p:nvSpPr>
          <p:cNvPr id="11" name="TextBox 10">
            <a:extLst>
              <a:ext uri="{FF2B5EF4-FFF2-40B4-BE49-F238E27FC236}">
                <a16:creationId xmlns:a16="http://schemas.microsoft.com/office/drawing/2014/main" id="{09C1730C-BDBB-C78A-F8B9-34A94466923A}"/>
              </a:ext>
            </a:extLst>
          </p:cNvPr>
          <p:cNvSpPr txBox="1"/>
          <p:nvPr/>
        </p:nvSpPr>
        <p:spPr>
          <a:xfrm>
            <a:off x="6804818" y="1729971"/>
            <a:ext cx="3609975" cy="400110"/>
          </a:xfrm>
          <a:prstGeom prst="rect">
            <a:avLst/>
          </a:prstGeom>
          <a:noFill/>
        </p:spPr>
        <p:txBody>
          <a:bodyPr wrap="square" rtlCol="0">
            <a:spAutoFit/>
          </a:bodyPr>
          <a:lstStyle/>
          <a:p>
            <a:pPr algn="ctr"/>
            <a:r>
              <a:rPr lang="en-US" sz="2000" b="1">
                <a:latin typeface="a Astro Space" panose="02000503000000000000" pitchFamily="50" charset="0"/>
              </a:rPr>
              <a:t>Navigation Services</a:t>
            </a:r>
          </a:p>
        </p:txBody>
      </p:sp>
    </p:spTree>
    <p:extLst>
      <p:ext uri="{BB962C8B-B14F-4D97-AF65-F5344CB8AC3E}">
        <p14:creationId xmlns:p14="http://schemas.microsoft.com/office/powerpoint/2010/main" val="190227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300"/>
                                        <p:tgtEl>
                                          <p:spTgt spid="10"/>
                                        </p:tgtEl>
                                      </p:cBhvr>
                                    </p:animEffect>
                                  </p:childTnLst>
                                </p:cTn>
                              </p:par>
                              <p:par>
                                <p:cTn id="8" presetID="22" presetClass="entr" presetSubtype="1" fill="hold" nodeType="withEffect">
                                  <p:stCondLst>
                                    <p:cond delay="70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95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300"/>
                                        <p:tgtEl>
                                          <p:spTgt spid="11"/>
                                        </p:tgtEl>
                                      </p:cBhvr>
                                    </p:animEffect>
                                  </p:childTnLst>
                                </p:cTn>
                              </p:par>
                              <p:par>
                                <p:cTn id="14" presetID="22" presetClass="entr" presetSubtype="1" fill="hold" nodeType="withEffect">
                                  <p:stCondLst>
                                    <p:cond delay="115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8F6B-A866-BDEA-5DF7-762B2B8B7968}"/>
              </a:ext>
            </a:extLst>
          </p:cNvPr>
          <p:cNvSpPr>
            <a:spLocks noGrp="1"/>
          </p:cNvSpPr>
          <p:nvPr>
            <p:ph type="title"/>
          </p:nvPr>
        </p:nvSpPr>
        <p:spPr>
          <a:xfrm>
            <a:off x="7373233" y="-347133"/>
            <a:ext cx="4524903" cy="1600200"/>
          </a:xfrm>
        </p:spPr>
        <p:txBody>
          <a:bodyPr/>
          <a:lstStyle/>
          <a:p>
            <a:r>
              <a:rPr lang="en-US">
                <a:cs typeface="Calibri Light"/>
              </a:rPr>
              <a:t>IP (Ingress Protection) Testing Procedure</a:t>
            </a:r>
            <a:endParaRPr lang="en-US"/>
          </a:p>
        </p:txBody>
      </p:sp>
      <p:sp>
        <p:nvSpPr>
          <p:cNvPr id="4" name="Text Placeholder 3">
            <a:extLst>
              <a:ext uri="{FF2B5EF4-FFF2-40B4-BE49-F238E27FC236}">
                <a16:creationId xmlns:a16="http://schemas.microsoft.com/office/drawing/2014/main" id="{98ED1343-1C1D-C0AA-F9B0-58FC9F6A554D}"/>
              </a:ext>
            </a:extLst>
          </p:cNvPr>
          <p:cNvSpPr>
            <a:spLocks noGrp="1"/>
          </p:cNvSpPr>
          <p:nvPr>
            <p:ph type="body" sz="half" idx="2"/>
          </p:nvPr>
        </p:nvSpPr>
        <p:spPr>
          <a:xfrm>
            <a:off x="7274455" y="1253067"/>
            <a:ext cx="4722458" cy="5349699"/>
          </a:xfrm>
        </p:spPr>
        <p:txBody>
          <a:bodyPr vert="horz" lIns="91440" tIns="45720" rIns="91440" bIns="45720" rtlCol="0" anchor="t">
            <a:noAutofit/>
          </a:bodyPr>
          <a:lstStyle/>
          <a:p>
            <a:pPr marL="285750" indent="-285750">
              <a:buFont typeface="Calibri"/>
              <a:buChar char="-"/>
            </a:pPr>
            <a:r>
              <a:rPr lang="en-US">
                <a:cs typeface="Calibri"/>
              </a:rPr>
              <a:t>IPX1: </a:t>
            </a:r>
            <a:r>
              <a:rPr lang="en-US">
                <a:ea typeface="+mn-lt"/>
                <a:cs typeface="+mn-lt"/>
              </a:rPr>
              <a:t>Dripping water (vertically falling drops) shall have no unsafe effect on the specimen when mounted in an upright position onto a turntable and rotated at 1 RPM.</a:t>
            </a:r>
          </a:p>
          <a:p>
            <a:pPr marL="285750" indent="-285750">
              <a:buFont typeface="Calibri"/>
              <a:buChar char="-"/>
            </a:pPr>
            <a:r>
              <a:rPr lang="en-US">
                <a:cs typeface="Calibri"/>
              </a:rPr>
              <a:t>IPX2: </a:t>
            </a:r>
            <a:r>
              <a:rPr lang="en-US">
                <a:ea typeface="+mn-lt"/>
                <a:cs typeface="+mn-lt"/>
              </a:rPr>
              <a:t>Vertically dripping water shall have no harmful effect when the enclosure is tilted at an angle of 15° from its normal position. A total of four positions are tested within two axes.</a:t>
            </a:r>
            <a:endParaRPr lang="en-US">
              <a:cs typeface="Calibri"/>
            </a:endParaRPr>
          </a:p>
          <a:p>
            <a:pPr marL="285750" indent="-285750">
              <a:buFont typeface="Calibri"/>
              <a:buChar char="-"/>
            </a:pPr>
            <a:r>
              <a:rPr lang="en-US">
                <a:cs typeface="Calibri"/>
              </a:rPr>
              <a:t>IPX3: </a:t>
            </a:r>
            <a:r>
              <a:rPr lang="en-US">
                <a:ea typeface="+mn-lt"/>
                <a:cs typeface="+mn-lt"/>
              </a:rPr>
              <a:t>Water falling as a spray at any angle up to 60° from the vertical shall have no harmful effect, utilizing either: a) an oscillating fixture, or b) A spray nozzle with a counterbalanced shield.</a:t>
            </a:r>
          </a:p>
          <a:p>
            <a:pPr marL="742950" lvl="1">
              <a:buFont typeface="Calibri"/>
              <a:buChar char="-"/>
            </a:pPr>
            <a:r>
              <a:rPr lang="en-US">
                <a:ea typeface="+mn-lt"/>
                <a:cs typeface="+mn-lt"/>
              </a:rPr>
              <a:t>test a) is conducted for 5 minutes, then repeated with the specimen rotated horizontally by 90° for the second 5-minute test. Test b) is conducted (with shield in place) for 5 minutes minimum.</a:t>
            </a:r>
            <a:endParaRPr lang="en-US">
              <a:cs typeface="Calibri"/>
            </a:endParaRPr>
          </a:p>
          <a:p>
            <a:pPr marL="285750" indent="-285750">
              <a:buFont typeface="Calibri"/>
              <a:buChar char="-"/>
            </a:pPr>
            <a:r>
              <a:rPr lang="en-US">
                <a:cs typeface="Calibri"/>
              </a:rPr>
              <a:t>IPX4: </a:t>
            </a:r>
            <a:r>
              <a:rPr lang="en-US">
                <a:ea typeface="+mn-lt"/>
                <a:cs typeface="+mn-lt"/>
              </a:rPr>
              <a:t>Water splashing against the enclosure from any direction shall have no harmful effect, utilizing either:</a:t>
            </a:r>
          </a:p>
          <a:p>
            <a:pPr marL="742950" lvl="1">
              <a:buFont typeface="Calibri"/>
              <a:buChar char="-"/>
            </a:pPr>
            <a:r>
              <a:rPr lang="en-US">
                <a:ea typeface="+mn-lt"/>
                <a:cs typeface="+mn-lt"/>
              </a:rPr>
              <a:t>a) an oscillating fixture, or b) A spray nozzle with no shield. Test a) is conducted for 10 minutes. b) is conducted (without shield) for 5 minutes minimum.</a:t>
            </a:r>
            <a:endParaRPr lang="en-US">
              <a:cs typeface="Calibri"/>
            </a:endParaRPr>
          </a:p>
        </p:txBody>
      </p:sp>
      <p:graphicFrame>
        <p:nvGraphicFramePr>
          <p:cNvPr id="5" name="Table 5">
            <a:extLst>
              <a:ext uri="{FF2B5EF4-FFF2-40B4-BE49-F238E27FC236}">
                <a16:creationId xmlns:a16="http://schemas.microsoft.com/office/drawing/2014/main" id="{D36A1CB0-4634-9D3D-B407-5FC1EE9ADDFC}"/>
              </a:ext>
            </a:extLst>
          </p:cNvPr>
          <p:cNvGraphicFramePr>
            <a:graphicFrameLocks noGrp="1"/>
          </p:cNvGraphicFramePr>
          <p:nvPr>
            <p:extLst>
              <p:ext uri="{D42A27DB-BD31-4B8C-83A1-F6EECF244321}">
                <p14:modId xmlns:p14="http://schemas.microsoft.com/office/powerpoint/2010/main" val="221221174"/>
              </p:ext>
            </p:extLst>
          </p:nvPr>
        </p:nvGraphicFramePr>
        <p:xfrm>
          <a:off x="165503" y="263879"/>
          <a:ext cx="6872108" cy="6334758"/>
        </p:xfrm>
        <a:graphic>
          <a:graphicData uri="http://schemas.openxmlformats.org/drawingml/2006/table">
            <a:tbl>
              <a:tblPr firstRow="1" bandRow="1">
                <a:tableStyleId>{5C22544A-7EE6-4342-B048-85BDC9FD1C3A}</a:tableStyleId>
              </a:tblPr>
              <a:tblGrid>
                <a:gridCol w="832554">
                  <a:extLst>
                    <a:ext uri="{9D8B030D-6E8A-4147-A177-3AD203B41FA5}">
                      <a16:colId xmlns:a16="http://schemas.microsoft.com/office/drawing/2014/main" val="889611120"/>
                    </a:ext>
                  </a:extLst>
                </a:gridCol>
                <a:gridCol w="3005666">
                  <a:extLst>
                    <a:ext uri="{9D8B030D-6E8A-4147-A177-3AD203B41FA5}">
                      <a16:colId xmlns:a16="http://schemas.microsoft.com/office/drawing/2014/main" val="1515500497"/>
                    </a:ext>
                  </a:extLst>
                </a:gridCol>
                <a:gridCol w="1636888">
                  <a:extLst>
                    <a:ext uri="{9D8B030D-6E8A-4147-A177-3AD203B41FA5}">
                      <a16:colId xmlns:a16="http://schemas.microsoft.com/office/drawing/2014/main" val="4201122747"/>
                    </a:ext>
                  </a:extLst>
                </a:gridCol>
                <a:gridCol w="1397000">
                  <a:extLst>
                    <a:ext uri="{9D8B030D-6E8A-4147-A177-3AD203B41FA5}">
                      <a16:colId xmlns:a16="http://schemas.microsoft.com/office/drawing/2014/main" val="2799365772"/>
                    </a:ext>
                  </a:extLst>
                </a:gridCol>
              </a:tblGrid>
              <a:tr h="370840">
                <a:tc>
                  <a:txBody>
                    <a:bodyPr/>
                    <a:lstStyle/>
                    <a:p>
                      <a:pPr algn="ctr"/>
                      <a:r>
                        <a:rPr lang="en-US"/>
                        <a:t>IP Rating</a:t>
                      </a:r>
                    </a:p>
                  </a:txBody>
                  <a:tcPr/>
                </a:tc>
                <a:tc>
                  <a:txBody>
                    <a:bodyPr/>
                    <a:lstStyle/>
                    <a:p>
                      <a:pPr lvl="0">
                        <a:buNone/>
                      </a:pPr>
                      <a:r>
                        <a:rPr lang="en-US"/>
                        <a:t>Test Duration</a:t>
                      </a:r>
                    </a:p>
                  </a:txBody>
                  <a:tcPr/>
                </a:tc>
                <a:tc>
                  <a:txBody>
                    <a:bodyPr/>
                    <a:lstStyle/>
                    <a:p>
                      <a:pPr lvl="0">
                        <a:buNone/>
                      </a:pPr>
                      <a:r>
                        <a:rPr lang="en-US"/>
                        <a:t>Water Volume</a:t>
                      </a:r>
                    </a:p>
                  </a:txBody>
                  <a:tcPr/>
                </a:tc>
                <a:tc>
                  <a:txBody>
                    <a:bodyPr/>
                    <a:lstStyle/>
                    <a:p>
                      <a:pPr lvl="0">
                        <a:buNone/>
                      </a:pPr>
                      <a:r>
                        <a:rPr lang="en-US"/>
                        <a:t>Pressure</a:t>
                      </a:r>
                    </a:p>
                  </a:txBody>
                  <a:tcPr/>
                </a:tc>
                <a:extLst>
                  <a:ext uri="{0D108BD9-81ED-4DB2-BD59-A6C34878D82A}">
                    <a16:rowId xmlns:a16="http://schemas.microsoft.com/office/drawing/2014/main" val="1927602173"/>
                  </a:ext>
                </a:extLst>
              </a:tr>
              <a:tr h="370840">
                <a:tc>
                  <a:txBody>
                    <a:bodyPr/>
                    <a:lstStyle/>
                    <a:p>
                      <a:pPr algn="ctr"/>
                      <a:r>
                        <a:rPr lang="en-US"/>
                        <a:t>X</a:t>
                      </a:r>
                    </a:p>
                  </a:txBody>
                  <a:tcPr/>
                </a:tc>
                <a:tc>
                  <a:txBody>
                    <a:bodyPr/>
                    <a:lstStyle/>
                    <a:p>
                      <a:pPr lvl="0">
                        <a:buNone/>
                      </a:pPr>
                      <a:r>
                        <a:rPr lang="en-US"/>
                        <a:t>--</a:t>
                      </a:r>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514516132"/>
                  </a:ext>
                </a:extLst>
              </a:tr>
              <a:tr h="370840">
                <a:tc>
                  <a:txBody>
                    <a:bodyPr/>
                    <a:lstStyle/>
                    <a:p>
                      <a:pPr algn="ctr"/>
                      <a:r>
                        <a:rPr lang="en-US"/>
                        <a:t>0</a:t>
                      </a:r>
                    </a:p>
                  </a:txBody>
                  <a:tcPr/>
                </a:tc>
                <a:tc>
                  <a:txBody>
                    <a:bodyPr/>
                    <a:lstStyle/>
                    <a:p>
                      <a:pPr lvl="0">
                        <a:buNone/>
                      </a:pPr>
                      <a:r>
                        <a:rPr lang="en-US"/>
                        <a:t>--</a:t>
                      </a:r>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97335650"/>
                  </a:ext>
                </a:extLst>
              </a:tr>
              <a:tr h="370840">
                <a:tc>
                  <a:txBody>
                    <a:bodyPr/>
                    <a:lstStyle/>
                    <a:p>
                      <a:pPr algn="ctr"/>
                      <a:r>
                        <a:rPr lang="en-US"/>
                        <a:t>1</a:t>
                      </a:r>
                    </a:p>
                  </a:txBody>
                  <a:tcPr/>
                </a:tc>
                <a:tc>
                  <a:txBody>
                    <a:bodyPr/>
                    <a:lstStyle/>
                    <a:p>
                      <a:pPr lvl="0">
                        <a:buNone/>
                      </a:pPr>
                      <a:r>
                        <a:rPr lang="en-US"/>
                        <a:t>10 minutes</a:t>
                      </a:r>
                    </a:p>
                  </a:txBody>
                  <a:tcPr/>
                </a:tc>
                <a:tc>
                  <a:txBody>
                    <a:bodyPr/>
                    <a:lstStyle/>
                    <a:p>
                      <a:pPr lvl="0">
                        <a:buNone/>
                      </a:pPr>
                      <a:r>
                        <a:rPr lang="en-US"/>
                        <a:t>1mm rain/min</a:t>
                      </a:r>
                    </a:p>
                  </a:txBody>
                  <a:tcPr/>
                </a:tc>
                <a:tc>
                  <a:txBody>
                    <a:bodyPr/>
                    <a:lstStyle/>
                    <a:p>
                      <a:pPr lvl="0">
                        <a:buNone/>
                      </a:pPr>
                      <a:endParaRPr lang="en-US"/>
                    </a:p>
                  </a:txBody>
                  <a:tcPr/>
                </a:tc>
                <a:extLst>
                  <a:ext uri="{0D108BD9-81ED-4DB2-BD59-A6C34878D82A}">
                    <a16:rowId xmlns:a16="http://schemas.microsoft.com/office/drawing/2014/main" val="3276221898"/>
                  </a:ext>
                </a:extLst>
              </a:tr>
              <a:tr h="370840">
                <a:tc>
                  <a:txBody>
                    <a:bodyPr/>
                    <a:lstStyle/>
                    <a:p>
                      <a:pPr algn="ctr"/>
                      <a:r>
                        <a:rPr lang="en-US"/>
                        <a:t>2</a:t>
                      </a:r>
                    </a:p>
                  </a:txBody>
                  <a:tcPr/>
                </a:tc>
                <a:tc>
                  <a:txBody>
                    <a:bodyPr/>
                    <a:lstStyle/>
                    <a:p>
                      <a:pPr marL="0" lvl="0" indent="0">
                        <a:buNone/>
                      </a:pPr>
                      <a:r>
                        <a:rPr lang="en-US"/>
                        <a:t>2.5 minutes for every direction of tilt</a:t>
                      </a:r>
                    </a:p>
                  </a:txBody>
                  <a:tcPr/>
                </a:tc>
                <a:tc>
                  <a:txBody>
                    <a:bodyPr/>
                    <a:lstStyle/>
                    <a:p>
                      <a:pPr marL="0" lvl="0" indent="0">
                        <a:buNone/>
                      </a:pPr>
                      <a:r>
                        <a:rPr lang="en-US"/>
                        <a:t>3mm rain/min</a:t>
                      </a:r>
                    </a:p>
                  </a:txBody>
                  <a:tcPr/>
                </a:tc>
                <a:tc>
                  <a:txBody>
                    <a:bodyPr/>
                    <a:lstStyle/>
                    <a:p>
                      <a:pPr marL="0" lvl="0" indent="0">
                        <a:buNone/>
                      </a:pPr>
                      <a:endParaRPr lang="en-US"/>
                    </a:p>
                  </a:txBody>
                  <a:tcPr/>
                </a:tc>
                <a:extLst>
                  <a:ext uri="{0D108BD9-81ED-4DB2-BD59-A6C34878D82A}">
                    <a16:rowId xmlns:a16="http://schemas.microsoft.com/office/drawing/2014/main" val="1364422007"/>
                  </a:ext>
                </a:extLst>
              </a:tr>
              <a:tr h="370840">
                <a:tc>
                  <a:txBody>
                    <a:bodyPr/>
                    <a:lstStyle/>
                    <a:p>
                      <a:pPr algn="ctr"/>
                      <a:r>
                        <a:rPr lang="en-US"/>
                        <a:t>3</a:t>
                      </a:r>
                    </a:p>
                  </a:txBody>
                  <a:tcPr/>
                </a:tc>
                <a:tc>
                  <a:txBody>
                    <a:bodyPr/>
                    <a:lstStyle/>
                    <a:p>
                      <a:pPr lvl="0">
                        <a:buNone/>
                      </a:pPr>
                      <a:r>
                        <a:rPr lang="en-US"/>
                        <a:t>1 minute per square meter for at least 5 minutes</a:t>
                      </a:r>
                    </a:p>
                  </a:txBody>
                  <a:tcPr/>
                </a:tc>
                <a:tc>
                  <a:txBody>
                    <a:bodyPr/>
                    <a:lstStyle/>
                    <a:p>
                      <a:pPr lvl="0">
                        <a:buNone/>
                      </a:pPr>
                      <a:r>
                        <a:rPr lang="en-US"/>
                        <a:t>10 L/min</a:t>
                      </a:r>
                    </a:p>
                  </a:txBody>
                  <a:tcPr/>
                </a:tc>
                <a:tc>
                  <a:txBody>
                    <a:bodyPr/>
                    <a:lstStyle/>
                    <a:p>
                      <a:pPr lvl="0">
                        <a:buNone/>
                      </a:pPr>
                      <a:endParaRPr lang="en-US"/>
                    </a:p>
                  </a:txBody>
                  <a:tcPr/>
                </a:tc>
                <a:extLst>
                  <a:ext uri="{0D108BD9-81ED-4DB2-BD59-A6C34878D82A}">
                    <a16:rowId xmlns:a16="http://schemas.microsoft.com/office/drawing/2014/main" val="2977722731"/>
                  </a:ext>
                </a:extLst>
              </a:tr>
              <a:tr h="370840">
                <a:tc>
                  <a:txBody>
                    <a:bodyPr/>
                    <a:lstStyle/>
                    <a:p>
                      <a:pPr algn="ctr"/>
                      <a:r>
                        <a:rPr lang="en-US"/>
                        <a:t>4</a:t>
                      </a:r>
                    </a:p>
                  </a:txBody>
                  <a:tcPr/>
                </a:tc>
                <a:tc>
                  <a:txBody>
                    <a:bodyPr/>
                    <a:lstStyle/>
                    <a:p>
                      <a:pPr lvl="0">
                        <a:buNone/>
                      </a:pPr>
                      <a:r>
                        <a:rPr lang="en-US"/>
                        <a:t>10 minutes</a:t>
                      </a:r>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604165127"/>
                  </a:ext>
                </a:extLst>
              </a:tr>
              <a:tr h="370840">
                <a:tc>
                  <a:txBody>
                    <a:bodyPr/>
                    <a:lstStyle/>
                    <a:p>
                      <a:pPr algn="ctr"/>
                      <a:r>
                        <a:rPr lang="en-US"/>
                        <a:t>5</a:t>
                      </a:r>
                    </a:p>
                  </a:txBody>
                  <a:tcPr/>
                </a:tc>
                <a:tc>
                  <a:txBody>
                    <a:bodyPr/>
                    <a:lstStyle/>
                    <a:p>
                      <a:pPr lvl="0">
                        <a:buNone/>
                      </a:pPr>
                      <a:r>
                        <a:rPr lang="en-US"/>
                        <a:t>1 minute per square meter for at least 3 minutes</a:t>
                      </a:r>
                    </a:p>
                  </a:txBody>
                  <a:tcPr/>
                </a:tc>
                <a:tc>
                  <a:txBody>
                    <a:bodyPr/>
                    <a:lstStyle/>
                    <a:p>
                      <a:pPr lvl="0">
                        <a:buNone/>
                      </a:pPr>
                      <a:r>
                        <a:rPr lang="en-US"/>
                        <a:t>12.5 </a:t>
                      </a:r>
                      <a:r>
                        <a:rPr lang="en-US" sz="1800" b="0" i="0" u="none" strike="noStrike" noProof="0">
                          <a:latin typeface="Calibri"/>
                        </a:rPr>
                        <a:t>L/min</a:t>
                      </a:r>
                      <a:endParaRPr lang="en-US"/>
                    </a:p>
                  </a:txBody>
                  <a:tcPr/>
                </a:tc>
                <a:tc>
                  <a:txBody>
                    <a:bodyPr/>
                    <a:lstStyle/>
                    <a:p>
                      <a:pPr lvl="0">
                        <a:buNone/>
                      </a:pPr>
                      <a:r>
                        <a:rPr lang="en-US"/>
                        <a:t>30 kPa at 3m</a:t>
                      </a:r>
                    </a:p>
                  </a:txBody>
                  <a:tcPr/>
                </a:tc>
                <a:extLst>
                  <a:ext uri="{0D108BD9-81ED-4DB2-BD59-A6C34878D82A}">
                    <a16:rowId xmlns:a16="http://schemas.microsoft.com/office/drawing/2014/main" val="1036904689"/>
                  </a:ext>
                </a:extLst>
              </a:tr>
              <a:tr h="370839">
                <a:tc>
                  <a:txBody>
                    <a:bodyPr/>
                    <a:lstStyle/>
                    <a:p>
                      <a:pPr lvl="0" algn="ctr">
                        <a:buNone/>
                      </a:pPr>
                      <a:r>
                        <a:rPr lang="en-US"/>
                        <a:t>6</a:t>
                      </a:r>
                    </a:p>
                  </a:txBody>
                  <a:tcPr/>
                </a:tc>
                <a:tc>
                  <a:txBody>
                    <a:bodyPr/>
                    <a:lstStyle/>
                    <a:p>
                      <a:pPr lvl="0">
                        <a:buNone/>
                      </a:pPr>
                      <a:r>
                        <a:rPr lang="en-US"/>
                        <a:t>1 minute per square meter for at least 3 minutes</a:t>
                      </a:r>
                    </a:p>
                  </a:txBody>
                  <a:tcPr/>
                </a:tc>
                <a:tc>
                  <a:txBody>
                    <a:bodyPr/>
                    <a:lstStyle/>
                    <a:p>
                      <a:pPr lvl="0">
                        <a:buNone/>
                      </a:pPr>
                      <a:r>
                        <a:rPr lang="en-US"/>
                        <a:t>100 </a:t>
                      </a:r>
                      <a:r>
                        <a:rPr lang="en-US" sz="1800" b="0" i="0" u="none" strike="noStrike" noProof="0">
                          <a:latin typeface="Calibri"/>
                        </a:rPr>
                        <a:t>L/min</a:t>
                      </a:r>
                      <a:endParaRPr lang="en-US"/>
                    </a:p>
                  </a:txBody>
                  <a:tcPr/>
                </a:tc>
                <a:tc>
                  <a:txBody>
                    <a:bodyPr/>
                    <a:lstStyle/>
                    <a:p>
                      <a:pPr lvl="0">
                        <a:buNone/>
                      </a:pPr>
                      <a:r>
                        <a:rPr lang="en-US"/>
                        <a:t>100 kPa at 3m</a:t>
                      </a:r>
                    </a:p>
                  </a:txBody>
                  <a:tcPr/>
                </a:tc>
                <a:extLst>
                  <a:ext uri="{0D108BD9-81ED-4DB2-BD59-A6C34878D82A}">
                    <a16:rowId xmlns:a16="http://schemas.microsoft.com/office/drawing/2014/main" val="3776495362"/>
                  </a:ext>
                </a:extLst>
              </a:tr>
              <a:tr h="370838">
                <a:tc>
                  <a:txBody>
                    <a:bodyPr/>
                    <a:lstStyle/>
                    <a:p>
                      <a:pPr lvl="0" algn="ctr">
                        <a:buNone/>
                      </a:pPr>
                      <a:r>
                        <a:rPr lang="en-US"/>
                        <a:t>7</a:t>
                      </a:r>
                    </a:p>
                  </a:txBody>
                  <a:tcPr/>
                </a:tc>
                <a:tc>
                  <a:txBody>
                    <a:bodyPr/>
                    <a:lstStyle/>
                    <a:p>
                      <a:pPr lvl="0">
                        <a:buNone/>
                      </a:pPr>
                      <a:r>
                        <a:rPr lang="en-US"/>
                        <a:t>30 minutes</a:t>
                      </a:r>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2534538419"/>
                  </a:ext>
                </a:extLst>
              </a:tr>
              <a:tr h="370838">
                <a:tc>
                  <a:txBody>
                    <a:bodyPr/>
                    <a:lstStyle/>
                    <a:p>
                      <a:pPr lvl="0" algn="ctr">
                        <a:buNone/>
                      </a:pPr>
                      <a:r>
                        <a:rPr lang="en-US"/>
                        <a:t>8</a:t>
                      </a:r>
                    </a:p>
                  </a:txBody>
                  <a:tcPr/>
                </a:tc>
                <a:tc>
                  <a:txBody>
                    <a:bodyPr/>
                    <a:lstStyle/>
                    <a:p>
                      <a:pPr lvl="0">
                        <a:buNone/>
                      </a:pPr>
                      <a:r>
                        <a:rPr lang="en-US"/>
                        <a:t>Agreement with manufacturer</a:t>
                      </a:r>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852015556"/>
                  </a:ext>
                </a:extLst>
              </a:tr>
              <a:tr h="370838">
                <a:tc>
                  <a:txBody>
                    <a:bodyPr/>
                    <a:lstStyle/>
                    <a:p>
                      <a:pPr lvl="0" algn="ctr">
                        <a:buNone/>
                      </a:pPr>
                      <a:r>
                        <a:rPr lang="en-US"/>
                        <a:t>9</a:t>
                      </a:r>
                    </a:p>
                  </a:txBody>
                  <a:tcPr/>
                </a:tc>
                <a:tc>
                  <a:txBody>
                    <a:bodyPr/>
                    <a:lstStyle/>
                    <a:p>
                      <a:pPr lvl="0">
                        <a:buNone/>
                      </a:pPr>
                      <a:r>
                        <a:rPr lang="en-US"/>
                        <a:t>30 seconds in 4 angles</a:t>
                      </a:r>
                    </a:p>
                  </a:txBody>
                  <a:tcPr/>
                </a:tc>
                <a:tc>
                  <a:txBody>
                    <a:bodyPr/>
                    <a:lstStyle/>
                    <a:p>
                      <a:pPr lvl="0">
                        <a:buNone/>
                      </a:pPr>
                      <a:r>
                        <a:rPr lang="en-US"/>
                        <a:t>14-16 </a:t>
                      </a:r>
                      <a:r>
                        <a:rPr lang="en-US" sz="1800" b="0" i="0" u="none" strike="noStrike" noProof="0">
                          <a:latin typeface="Calibri"/>
                        </a:rPr>
                        <a:t>L/min</a:t>
                      </a:r>
                      <a:endParaRPr lang="en-US"/>
                    </a:p>
                  </a:txBody>
                  <a:tcPr/>
                </a:tc>
                <a:tc>
                  <a:txBody>
                    <a:bodyPr/>
                    <a:lstStyle/>
                    <a:p>
                      <a:pPr lvl="0">
                        <a:buNone/>
                      </a:pPr>
                      <a:r>
                        <a:rPr lang="en-US"/>
                        <a:t>8-10 MPa at 0.1-0.15 m</a:t>
                      </a:r>
                    </a:p>
                  </a:txBody>
                  <a:tcPr/>
                </a:tc>
                <a:extLst>
                  <a:ext uri="{0D108BD9-81ED-4DB2-BD59-A6C34878D82A}">
                    <a16:rowId xmlns:a16="http://schemas.microsoft.com/office/drawing/2014/main" val="3022892353"/>
                  </a:ext>
                </a:extLst>
              </a:tr>
            </a:tbl>
          </a:graphicData>
        </a:graphic>
      </p:graphicFrame>
    </p:spTree>
    <p:extLst>
      <p:ext uri="{BB962C8B-B14F-4D97-AF65-F5344CB8AC3E}">
        <p14:creationId xmlns:p14="http://schemas.microsoft.com/office/powerpoint/2010/main" val="1069571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F125-358B-E628-FDF7-7445DD2DC613}"/>
              </a:ext>
            </a:extLst>
          </p:cNvPr>
          <p:cNvSpPr>
            <a:spLocks noGrp="1"/>
          </p:cNvSpPr>
          <p:nvPr>
            <p:ph type="title"/>
          </p:nvPr>
        </p:nvSpPr>
        <p:spPr/>
        <p:txBody>
          <a:bodyPr/>
          <a:lstStyle/>
          <a:p>
            <a:r>
              <a:rPr lang="en-US"/>
              <a:t>Wiring Diagram - Receiver</a:t>
            </a:r>
          </a:p>
        </p:txBody>
      </p:sp>
      <p:pic>
        <p:nvPicPr>
          <p:cNvPr id="4" name="Picture 3">
            <a:extLst>
              <a:ext uri="{FF2B5EF4-FFF2-40B4-BE49-F238E27FC236}">
                <a16:creationId xmlns:a16="http://schemas.microsoft.com/office/drawing/2014/main" id="{B2048010-4518-C47C-58FF-A8479E34B228}"/>
              </a:ext>
            </a:extLst>
          </p:cNvPr>
          <p:cNvPicPr>
            <a:picLocks noChangeAspect="1"/>
          </p:cNvPicPr>
          <p:nvPr/>
        </p:nvPicPr>
        <p:blipFill>
          <a:blip r:embed="rId2"/>
          <a:stretch>
            <a:fillRect/>
          </a:stretch>
        </p:blipFill>
        <p:spPr>
          <a:xfrm>
            <a:off x="2153265" y="1549317"/>
            <a:ext cx="7249646" cy="4699142"/>
          </a:xfrm>
          <a:prstGeom prst="rect">
            <a:avLst/>
          </a:prstGeom>
        </p:spPr>
      </p:pic>
    </p:spTree>
    <p:extLst>
      <p:ext uri="{BB962C8B-B14F-4D97-AF65-F5344CB8AC3E}">
        <p14:creationId xmlns:p14="http://schemas.microsoft.com/office/powerpoint/2010/main" val="30781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6C59-253B-BD76-CD09-FB038A4F5908}"/>
              </a:ext>
            </a:extLst>
          </p:cNvPr>
          <p:cNvSpPr>
            <a:spLocks noGrp="1"/>
          </p:cNvSpPr>
          <p:nvPr>
            <p:ph type="title"/>
          </p:nvPr>
        </p:nvSpPr>
        <p:spPr/>
        <p:txBody>
          <a:bodyPr>
            <a:normAutofit fontScale="90000"/>
          </a:bodyPr>
          <a:lstStyle/>
          <a:p>
            <a:r>
              <a:rPr lang="en-US"/>
              <a:t>Wiring diagram - Transmitter</a:t>
            </a:r>
          </a:p>
        </p:txBody>
      </p:sp>
      <p:pic>
        <p:nvPicPr>
          <p:cNvPr id="4" name="Picture 3">
            <a:extLst>
              <a:ext uri="{FF2B5EF4-FFF2-40B4-BE49-F238E27FC236}">
                <a16:creationId xmlns:a16="http://schemas.microsoft.com/office/drawing/2014/main" id="{FB9C4594-FAD1-9630-D327-4DC8D5A9452F}"/>
              </a:ext>
            </a:extLst>
          </p:cNvPr>
          <p:cNvPicPr>
            <a:picLocks noChangeAspect="1"/>
          </p:cNvPicPr>
          <p:nvPr/>
        </p:nvPicPr>
        <p:blipFill>
          <a:blip r:embed="rId2"/>
          <a:stretch>
            <a:fillRect/>
          </a:stretch>
        </p:blipFill>
        <p:spPr>
          <a:xfrm>
            <a:off x="2363020" y="1230890"/>
            <a:ext cx="7685547" cy="4976007"/>
          </a:xfrm>
          <a:prstGeom prst="rect">
            <a:avLst/>
          </a:prstGeom>
        </p:spPr>
      </p:pic>
    </p:spTree>
    <p:extLst>
      <p:ext uri="{BB962C8B-B14F-4D97-AF65-F5344CB8AC3E}">
        <p14:creationId xmlns:p14="http://schemas.microsoft.com/office/powerpoint/2010/main" val="388289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35A9-0D1C-520A-2D92-FDD384F669A2}"/>
              </a:ext>
            </a:extLst>
          </p:cNvPr>
          <p:cNvSpPr>
            <a:spLocks noGrp="1"/>
          </p:cNvSpPr>
          <p:nvPr>
            <p:ph type="title"/>
          </p:nvPr>
        </p:nvSpPr>
        <p:spPr/>
        <p:txBody>
          <a:bodyPr>
            <a:normAutofit/>
          </a:bodyPr>
          <a:lstStyle/>
          <a:p>
            <a:r>
              <a:rPr lang="en-US" sz="3600"/>
              <a:t>COMPONENT Test – REYAX RYLR896</a:t>
            </a:r>
          </a:p>
        </p:txBody>
      </p:sp>
      <p:sp>
        <p:nvSpPr>
          <p:cNvPr id="3" name="Slide Number Placeholder 2">
            <a:extLst>
              <a:ext uri="{FF2B5EF4-FFF2-40B4-BE49-F238E27FC236}">
                <a16:creationId xmlns:a16="http://schemas.microsoft.com/office/drawing/2014/main" id="{E5448F15-2DE1-EB82-94BF-4215EDBFAE03}"/>
              </a:ext>
            </a:extLst>
          </p:cNvPr>
          <p:cNvSpPr>
            <a:spLocks noGrp="1"/>
          </p:cNvSpPr>
          <p:nvPr>
            <p:ph type="sldNum" sz="quarter" idx="4"/>
          </p:nvPr>
        </p:nvSpPr>
        <p:spPr/>
        <p:txBody>
          <a:bodyPr/>
          <a:lstStyle/>
          <a:p>
            <a:fld id="{4B77F2AC-85AD-450A-9D25-BD1CD34E7A5A}" type="slidenum">
              <a:rPr lang="en-US" smtClean="0"/>
              <a:pPr/>
              <a:t>53</a:t>
            </a:fld>
            <a:endParaRPr lang="en-US"/>
          </a:p>
        </p:txBody>
      </p:sp>
      <p:sp>
        <p:nvSpPr>
          <p:cNvPr id="5" name="Content Placeholder 2">
            <a:extLst>
              <a:ext uri="{FF2B5EF4-FFF2-40B4-BE49-F238E27FC236}">
                <a16:creationId xmlns:a16="http://schemas.microsoft.com/office/drawing/2014/main" id="{A95FBF82-53EB-F00F-90B6-91DA066C6CE9}"/>
              </a:ext>
            </a:extLst>
          </p:cNvPr>
          <p:cNvSpPr txBox="1">
            <a:spLocks/>
          </p:cNvSpPr>
          <p:nvPr/>
        </p:nvSpPr>
        <p:spPr>
          <a:xfrm>
            <a:off x="1107442" y="1318535"/>
            <a:ext cx="5257800" cy="4738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pPr>
            <a:r>
              <a:rPr lang="en-US" sz="1800" b="1">
                <a:solidFill>
                  <a:schemeClr val="tx1">
                    <a:lumMod val="95000"/>
                  </a:schemeClr>
                </a:solidFill>
              </a:rPr>
              <a:t>Prerequisite Tests: </a:t>
            </a:r>
            <a:r>
              <a:rPr lang="en-US" sz="1800">
                <a:solidFill>
                  <a:schemeClr val="tx1">
                    <a:lumMod val="95000"/>
                  </a:schemeClr>
                </a:solidFill>
              </a:rPr>
              <a:t>None</a:t>
            </a:r>
            <a:endParaRPr lang="en-US" sz="1800">
              <a:solidFill>
                <a:schemeClr val="tx1">
                  <a:lumMod val="95000"/>
                </a:schemeClr>
              </a:solidFill>
              <a:cs typeface="Calibri"/>
            </a:endParaRPr>
          </a:p>
          <a:p>
            <a:pPr marL="0" indent="0" fontAlgn="base">
              <a:spcBef>
                <a:spcPts val="0"/>
              </a:spcBef>
              <a:buFont typeface="Arial" panose="020B0604020202020204" pitchFamily="34" charset="0"/>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Testing Steps</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Use provided schematics and components to build the transmitter and receiver circuits</a:t>
            </a:r>
          </a:p>
          <a:p>
            <a:pPr lvl="1" fontAlgn="base">
              <a:spcBef>
                <a:spcPts val="0"/>
              </a:spcBef>
            </a:pPr>
            <a:r>
              <a:rPr lang="en-US" sz="1800">
                <a:solidFill>
                  <a:schemeClr val="tx1">
                    <a:lumMod val="95000"/>
                  </a:schemeClr>
                </a:solidFill>
              </a:rPr>
              <a:t>Connect the Arduinos to the computer(s) and load up the transmitter/receiver script.</a:t>
            </a:r>
          </a:p>
          <a:p>
            <a:pPr lvl="1" fontAlgn="base">
              <a:spcBef>
                <a:spcPts val="0"/>
              </a:spcBef>
            </a:pPr>
            <a:r>
              <a:rPr lang="en-US" sz="1800">
                <a:solidFill>
                  <a:schemeClr val="tx1">
                    <a:lumMod val="95000"/>
                  </a:schemeClr>
                </a:solidFill>
              </a:rPr>
              <a:t>Run both scripts</a:t>
            </a:r>
          </a:p>
          <a:p>
            <a:pPr lvl="1" fontAlgn="base">
              <a:spcBef>
                <a:spcPts val="0"/>
              </a:spcBef>
            </a:pPr>
            <a:r>
              <a:rPr lang="en-US" sz="1800">
                <a:solidFill>
                  <a:schemeClr val="tx1">
                    <a:lumMod val="95000"/>
                  </a:schemeClr>
                </a:solidFill>
              </a:rPr>
              <a:t>Ensure that the message sent by the transmitter is displayed on the serial monitor of the receiver.</a:t>
            </a:r>
          </a:p>
          <a:p>
            <a:pPr lvl="1" fontAlgn="base">
              <a:spcBef>
                <a:spcPts val="0"/>
              </a:spcBef>
            </a:pPr>
            <a:r>
              <a:rPr lang="en-US" sz="1800">
                <a:solidFill>
                  <a:schemeClr val="tx1">
                    <a:lumMod val="95000"/>
                  </a:schemeClr>
                </a:solidFill>
                <a:cs typeface="Calibri"/>
              </a:rPr>
              <a:t>Vary the message to ensure it still works</a:t>
            </a:r>
          </a:p>
          <a:p>
            <a:pPr marL="457200" lvl="1" indent="0" fontAlgn="base">
              <a:spcBef>
                <a:spcPts val="0"/>
              </a:spcBef>
              <a:buFont typeface="Arial" panose="020B0604020202020204" pitchFamily="34" charset="0"/>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Pass/Fail Criteria</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Test has passed when a variety of messages sent by the transmitter code is received by the receiver without any inconsistencies</a:t>
            </a:r>
            <a:endParaRPr lang="en-US" sz="1800">
              <a:solidFill>
                <a:schemeClr val="tx1">
                  <a:lumMod val="95000"/>
                </a:schemeClr>
              </a:solidFill>
              <a:cs typeface="Calibri"/>
            </a:endParaRPr>
          </a:p>
        </p:txBody>
      </p:sp>
      <p:sp>
        <p:nvSpPr>
          <p:cNvPr id="7" name="Content Placeholder 2">
            <a:extLst>
              <a:ext uri="{FF2B5EF4-FFF2-40B4-BE49-F238E27FC236}">
                <a16:creationId xmlns:a16="http://schemas.microsoft.com/office/drawing/2014/main" id="{9A3DEFCA-CD69-ACE0-6924-813988860BDF}"/>
              </a:ext>
            </a:extLst>
          </p:cNvPr>
          <p:cNvSpPr txBox="1">
            <a:spLocks/>
          </p:cNvSpPr>
          <p:nvPr/>
        </p:nvSpPr>
        <p:spPr>
          <a:xfrm>
            <a:off x="6465029" y="1319547"/>
            <a:ext cx="4652791" cy="48730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tx1">
                    <a:lumMod val="95000"/>
                  </a:schemeClr>
                </a:solidFill>
                <a:cs typeface="Calibri"/>
              </a:rPr>
              <a:t>Rationale for Test</a:t>
            </a:r>
          </a:p>
          <a:p>
            <a:pPr lvl="1"/>
            <a:r>
              <a:rPr lang="en-US" sz="1800">
                <a:solidFill>
                  <a:schemeClr val="tx1">
                    <a:lumMod val="95000"/>
                  </a:schemeClr>
                </a:solidFill>
                <a:cs typeface="Calibri"/>
              </a:rPr>
              <a:t>Ensure that the RYLR896 is capable of both transmitting data and receiving it.</a:t>
            </a:r>
          </a:p>
          <a:p>
            <a:pPr lvl="1"/>
            <a:r>
              <a:rPr lang="en-US" sz="1800">
                <a:solidFill>
                  <a:schemeClr val="tx1">
                    <a:lumMod val="95000"/>
                  </a:schemeClr>
                </a:solidFill>
                <a:cs typeface="Calibri"/>
              </a:rPr>
              <a:t>Requirements are met for the hardware demo and project specifications</a:t>
            </a:r>
          </a:p>
          <a:p>
            <a:r>
              <a:rPr lang="en-US" sz="1800" b="1">
                <a:solidFill>
                  <a:schemeClr val="tx1">
                    <a:lumMod val="95000"/>
                  </a:schemeClr>
                </a:solidFill>
                <a:cs typeface="Calibri"/>
              </a:rPr>
              <a:t>Scope of Testing Tasks</a:t>
            </a:r>
          </a:p>
          <a:p>
            <a:pPr lvl="1"/>
            <a:r>
              <a:rPr lang="en-US" sz="1800">
                <a:solidFill>
                  <a:schemeClr val="tx1">
                    <a:lumMod val="95000"/>
                  </a:schemeClr>
                </a:solidFill>
                <a:cs typeface="Calibri"/>
              </a:rPr>
              <a:t>Component design – Follows transmitter receiver schematics</a:t>
            </a:r>
          </a:p>
          <a:p>
            <a:pPr lvl="1"/>
            <a:r>
              <a:rPr lang="en-US" sz="1800">
                <a:solidFill>
                  <a:schemeClr val="tx1">
                    <a:lumMod val="95000"/>
                  </a:schemeClr>
                </a:solidFill>
                <a:cs typeface="Calibri"/>
              </a:rPr>
              <a:t>Facilities – Indoor testing facilities, the electronics shop or senior projects space</a:t>
            </a:r>
          </a:p>
          <a:p>
            <a:pPr lvl="1"/>
            <a:r>
              <a:rPr lang="en-US" sz="1800">
                <a:solidFill>
                  <a:schemeClr val="tx1">
                    <a:lumMod val="95000"/>
                  </a:schemeClr>
                </a:solidFill>
                <a:cs typeface="Calibri"/>
              </a:rPr>
              <a:t>Safety Procedures – N/A</a:t>
            </a:r>
          </a:p>
          <a:p>
            <a:r>
              <a:rPr lang="en-US" sz="1800" b="1">
                <a:solidFill>
                  <a:schemeClr val="tx1">
                    <a:lumMod val="95000"/>
                  </a:schemeClr>
                </a:solidFill>
                <a:cs typeface="Calibri"/>
              </a:rPr>
              <a:t>Results and Conclusion</a:t>
            </a:r>
          </a:p>
          <a:p>
            <a:pPr lvl="1"/>
            <a:r>
              <a:rPr lang="en-US" sz="1800">
                <a:solidFill>
                  <a:schemeClr val="tx1">
                    <a:lumMod val="95000"/>
                  </a:schemeClr>
                </a:solidFill>
                <a:cs typeface="Calibri"/>
              </a:rPr>
              <a:t>Simplistic and cost-effective way of communication</a:t>
            </a:r>
            <a:endParaRPr lang="en-US" sz="1400">
              <a:solidFill>
                <a:schemeClr val="tx1">
                  <a:lumMod val="95000"/>
                </a:schemeClr>
              </a:solidFill>
              <a:cs typeface="Calibri"/>
            </a:endParaRPr>
          </a:p>
        </p:txBody>
      </p:sp>
    </p:spTree>
    <p:extLst>
      <p:ext uri="{BB962C8B-B14F-4D97-AF65-F5344CB8AC3E}">
        <p14:creationId xmlns:p14="http://schemas.microsoft.com/office/powerpoint/2010/main" val="12056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35A9-0D1C-520A-2D92-FDD384F669A2}"/>
              </a:ext>
            </a:extLst>
          </p:cNvPr>
          <p:cNvSpPr>
            <a:spLocks noGrp="1"/>
          </p:cNvSpPr>
          <p:nvPr>
            <p:ph type="title"/>
          </p:nvPr>
        </p:nvSpPr>
        <p:spPr/>
        <p:txBody>
          <a:bodyPr>
            <a:normAutofit/>
          </a:bodyPr>
          <a:lstStyle/>
          <a:p>
            <a:r>
              <a:rPr lang="en-US" sz="3200"/>
              <a:t>COMPONENT Test – ADAFRUIT GPS BREAKOUT</a:t>
            </a:r>
          </a:p>
        </p:txBody>
      </p:sp>
      <p:sp>
        <p:nvSpPr>
          <p:cNvPr id="3" name="Slide Number Placeholder 2">
            <a:extLst>
              <a:ext uri="{FF2B5EF4-FFF2-40B4-BE49-F238E27FC236}">
                <a16:creationId xmlns:a16="http://schemas.microsoft.com/office/drawing/2014/main" id="{E5448F15-2DE1-EB82-94BF-4215EDBFAE03}"/>
              </a:ext>
            </a:extLst>
          </p:cNvPr>
          <p:cNvSpPr>
            <a:spLocks noGrp="1"/>
          </p:cNvSpPr>
          <p:nvPr>
            <p:ph type="sldNum" sz="quarter" idx="4"/>
          </p:nvPr>
        </p:nvSpPr>
        <p:spPr/>
        <p:txBody>
          <a:bodyPr/>
          <a:lstStyle/>
          <a:p>
            <a:fld id="{4B77F2AC-85AD-450A-9D25-BD1CD34E7A5A}" type="slidenum">
              <a:rPr lang="en-US" smtClean="0"/>
              <a:pPr/>
              <a:t>54</a:t>
            </a:fld>
            <a:endParaRPr lang="en-US"/>
          </a:p>
        </p:txBody>
      </p:sp>
      <p:sp>
        <p:nvSpPr>
          <p:cNvPr id="5" name="Content Placeholder 2">
            <a:extLst>
              <a:ext uri="{FF2B5EF4-FFF2-40B4-BE49-F238E27FC236}">
                <a16:creationId xmlns:a16="http://schemas.microsoft.com/office/drawing/2014/main" id="{A95FBF82-53EB-F00F-90B6-91DA066C6CE9}"/>
              </a:ext>
            </a:extLst>
          </p:cNvPr>
          <p:cNvSpPr txBox="1">
            <a:spLocks/>
          </p:cNvSpPr>
          <p:nvPr/>
        </p:nvSpPr>
        <p:spPr>
          <a:xfrm>
            <a:off x="1107441" y="1318535"/>
            <a:ext cx="5324325" cy="4738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pPr>
            <a:r>
              <a:rPr lang="en-US" sz="1800" b="1">
                <a:solidFill>
                  <a:schemeClr val="tx1">
                    <a:lumMod val="95000"/>
                  </a:schemeClr>
                </a:solidFill>
              </a:rPr>
              <a:t>Prerequisite Tests: </a:t>
            </a:r>
            <a:r>
              <a:rPr lang="en-US" sz="1800">
                <a:solidFill>
                  <a:schemeClr val="tx1">
                    <a:lumMod val="95000"/>
                  </a:schemeClr>
                </a:solidFill>
              </a:rPr>
              <a:t>None</a:t>
            </a:r>
            <a:endParaRPr lang="en-US" sz="1800">
              <a:solidFill>
                <a:schemeClr val="tx1">
                  <a:lumMod val="95000"/>
                </a:schemeClr>
              </a:solidFill>
              <a:cs typeface="Calibri"/>
            </a:endParaRPr>
          </a:p>
          <a:p>
            <a:pPr marL="0" indent="0" fontAlgn="base">
              <a:spcBef>
                <a:spcPts val="0"/>
              </a:spcBef>
              <a:buFont typeface="Arial" panose="020B0604020202020204" pitchFamily="34" charset="0"/>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Testing Steps</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Using a breadboard, connect the TX and RX channels of the Adafruit to digital Arduino pins.</a:t>
            </a:r>
          </a:p>
          <a:p>
            <a:pPr lvl="1" fontAlgn="base">
              <a:spcBef>
                <a:spcPts val="0"/>
              </a:spcBef>
            </a:pPr>
            <a:r>
              <a:rPr lang="en-US" sz="1800">
                <a:solidFill>
                  <a:schemeClr val="tx1">
                    <a:lumMod val="95000"/>
                  </a:schemeClr>
                </a:solidFill>
              </a:rPr>
              <a:t>Ensure the power and ground is connected to the 5V power supply and ground pins.</a:t>
            </a:r>
          </a:p>
          <a:p>
            <a:pPr lvl="1" fontAlgn="base">
              <a:spcBef>
                <a:spcPts val="0"/>
              </a:spcBef>
            </a:pPr>
            <a:r>
              <a:rPr lang="en-US" sz="1800">
                <a:solidFill>
                  <a:schemeClr val="tx1">
                    <a:lumMod val="95000"/>
                  </a:schemeClr>
                </a:solidFill>
              </a:rPr>
              <a:t>Connect the Arduinos to the computer(s) and load up the GPS echo and parsing test scripts from the Adafruit GPS library</a:t>
            </a:r>
          </a:p>
          <a:p>
            <a:pPr lvl="1" fontAlgn="base">
              <a:spcBef>
                <a:spcPts val="0"/>
              </a:spcBef>
            </a:pPr>
            <a:r>
              <a:rPr lang="en-US" sz="1800">
                <a:solidFill>
                  <a:schemeClr val="tx1">
                    <a:lumMod val="95000"/>
                  </a:schemeClr>
                </a:solidFill>
              </a:rPr>
              <a:t>Run the script and compare output values to known values about time and location</a:t>
            </a:r>
          </a:p>
          <a:p>
            <a:pPr marL="457200" lvl="1" indent="0" fontAlgn="base">
              <a:spcBef>
                <a:spcPts val="0"/>
              </a:spcBef>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Pass/Fail Criteria</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Test has passed when sensible data can be viewed in the serial monitor</a:t>
            </a:r>
          </a:p>
          <a:p>
            <a:pPr lvl="1" fontAlgn="base">
              <a:spcBef>
                <a:spcPts val="0"/>
              </a:spcBef>
            </a:pPr>
            <a:r>
              <a:rPr lang="en-US" sz="1800">
                <a:solidFill>
                  <a:schemeClr val="tx1">
                    <a:lumMod val="95000"/>
                  </a:schemeClr>
                </a:solidFill>
                <a:cs typeface="Calibri"/>
              </a:rPr>
              <a:t>Some output data may be more accurate than provided comparisons</a:t>
            </a:r>
          </a:p>
        </p:txBody>
      </p:sp>
      <p:sp>
        <p:nvSpPr>
          <p:cNvPr id="7" name="Content Placeholder 2">
            <a:extLst>
              <a:ext uri="{FF2B5EF4-FFF2-40B4-BE49-F238E27FC236}">
                <a16:creationId xmlns:a16="http://schemas.microsoft.com/office/drawing/2014/main" id="{9A3DEFCA-CD69-ACE0-6924-813988860BDF}"/>
              </a:ext>
            </a:extLst>
          </p:cNvPr>
          <p:cNvSpPr txBox="1">
            <a:spLocks/>
          </p:cNvSpPr>
          <p:nvPr/>
        </p:nvSpPr>
        <p:spPr>
          <a:xfrm>
            <a:off x="6465029" y="1319547"/>
            <a:ext cx="4652791" cy="48730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tx1">
                    <a:lumMod val="95000"/>
                  </a:schemeClr>
                </a:solidFill>
                <a:cs typeface="Calibri"/>
              </a:rPr>
              <a:t>Rationale for Test</a:t>
            </a:r>
          </a:p>
          <a:p>
            <a:pPr lvl="1"/>
            <a:r>
              <a:rPr lang="en-US" sz="1800">
                <a:solidFill>
                  <a:schemeClr val="tx1">
                    <a:lumMod val="95000"/>
                  </a:schemeClr>
                </a:solidFill>
                <a:cs typeface="Calibri"/>
              </a:rPr>
              <a:t>Ensure that the Adafruit GPS can obtain relevant data for the demonstration.</a:t>
            </a:r>
          </a:p>
          <a:p>
            <a:pPr lvl="1"/>
            <a:r>
              <a:rPr lang="en-US" sz="1800">
                <a:solidFill>
                  <a:schemeClr val="tx1">
                    <a:lumMod val="95000"/>
                  </a:schemeClr>
                </a:solidFill>
                <a:cs typeface="Calibri"/>
              </a:rPr>
              <a:t>The component meets the requirements highlighted for the project scope.</a:t>
            </a:r>
          </a:p>
          <a:p>
            <a:r>
              <a:rPr lang="en-US" sz="1800" b="1">
                <a:solidFill>
                  <a:schemeClr val="tx1">
                    <a:lumMod val="95000"/>
                  </a:schemeClr>
                </a:solidFill>
                <a:cs typeface="Calibri"/>
              </a:rPr>
              <a:t>Scope of Testing Tasks</a:t>
            </a:r>
          </a:p>
          <a:p>
            <a:pPr lvl="1"/>
            <a:r>
              <a:rPr lang="en-US" sz="1800">
                <a:solidFill>
                  <a:schemeClr val="tx1">
                    <a:lumMod val="95000"/>
                  </a:schemeClr>
                </a:solidFill>
                <a:cs typeface="Calibri"/>
              </a:rPr>
              <a:t>Component design – Follows transmitter receiver schematics</a:t>
            </a:r>
          </a:p>
          <a:p>
            <a:pPr lvl="1"/>
            <a:r>
              <a:rPr lang="en-US" sz="1800">
                <a:solidFill>
                  <a:schemeClr val="tx1">
                    <a:lumMod val="95000"/>
                  </a:schemeClr>
                </a:solidFill>
                <a:cs typeface="Calibri"/>
              </a:rPr>
              <a:t>Facilities – Indoor testing facilities, the electronics shop or senior projects space</a:t>
            </a:r>
          </a:p>
          <a:p>
            <a:pPr lvl="1"/>
            <a:r>
              <a:rPr lang="en-US" sz="1800">
                <a:solidFill>
                  <a:schemeClr val="tx1">
                    <a:lumMod val="95000"/>
                  </a:schemeClr>
                </a:solidFill>
                <a:cs typeface="Calibri"/>
              </a:rPr>
              <a:t>Safety Procedures – N/A</a:t>
            </a:r>
          </a:p>
          <a:p>
            <a:r>
              <a:rPr lang="en-US" sz="1800" b="1">
                <a:solidFill>
                  <a:schemeClr val="tx1">
                    <a:lumMod val="95000"/>
                  </a:schemeClr>
                </a:solidFill>
                <a:cs typeface="Calibri"/>
              </a:rPr>
              <a:t>Results and Conclusion</a:t>
            </a:r>
          </a:p>
          <a:p>
            <a:pPr lvl="1"/>
            <a:r>
              <a:rPr lang="en-US" sz="1800">
                <a:solidFill>
                  <a:schemeClr val="tx1">
                    <a:lumMod val="95000"/>
                  </a:schemeClr>
                </a:solidFill>
                <a:cs typeface="Calibri"/>
              </a:rPr>
              <a:t>Accurate and useful data can be obtained at a reasonable frequency</a:t>
            </a:r>
          </a:p>
          <a:p>
            <a:pPr lvl="1"/>
            <a:r>
              <a:rPr lang="en-US" sz="1800">
                <a:solidFill>
                  <a:schemeClr val="tx1">
                    <a:lumMod val="95000"/>
                  </a:schemeClr>
                </a:solidFill>
                <a:cs typeface="Calibri"/>
              </a:rPr>
              <a:t>Millisecond time accuracy can be achieved</a:t>
            </a:r>
            <a:endParaRPr lang="en-US" sz="1400">
              <a:solidFill>
                <a:schemeClr val="tx1">
                  <a:lumMod val="95000"/>
                </a:schemeClr>
              </a:solidFill>
              <a:cs typeface="Calibri"/>
            </a:endParaRPr>
          </a:p>
        </p:txBody>
      </p:sp>
    </p:spTree>
    <p:extLst>
      <p:ext uri="{BB962C8B-B14F-4D97-AF65-F5344CB8AC3E}">
        <p14:creationId xmlns:p14="http://schemas.microsoft.com/office/powerpoint/2010/main" val="17799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35A9-0D1C-520A-2D92-FDD384F669A2}"/>
              </a:ext>
            </a:extLst>
          </p:cNvPr>
          <p:cNvSpPr>
            <a:spLocks noGrp="1"/>
          </p:cNvSpPr>
          <p:nvPr>
            <p:ph type="title"/>
          </p:nvPr>
        </p:nvSpPr>
        <p:spPr/>
        <p:txBody>
          <a:bodyPr>
            <a:normAutofit/>
          </a:bodyPr>
          <a:lstStyle/>
          <a:p>
            <a:r>
              <a:rPr lang="en-US" sz="3600"/>
              <a:t>COMPONENT Test – SD Card Reader</a:t>
            </a:r>
          </a:p>
        </p:txBody>
      </p:sp>
      <p:sp>
        <p:nvSpPr>
          <p:cNvPr id="3" name="Slide Number Placeholder 2">
            <a:extLst>
              <a:ext uri="{FF2B5EF4-FFF2-40B4-BE49-F238E27FC236}">
                <a16:creationId xmlns:a16="http://schemas.microsoft.com/office/drawing/2014/main" id="{E5448F15-2DE1-EB82-94BF-4215EDBFAE03}"/>
              </a:ext>
            </a:extLst>
          </p:cNvPr>
          <p:cNvSpPr>
            <a:spLocks noGrp="1"/>
          </p:cNvSpPr>
          <p:nvPr>
            <p:ph type="sldNum" sz="quarter" idx="4"/>
          </p:nvPr>
        </p:nvSpPr>
        <p:spPr/>
        <p:txBody>
          <a:bodyPr/>
          <a:lstStyle/>
          <a:p>
            <a:fld id="{4B77F2AC-85AD-450A-9D25-BD1CD34E7A5A}" type="slidenum">
              <a:rPr lang="en-US" smtClean="0"/>
              <a:pPr/>
              <a:t>55</a:t>
            </a:fld>
            <a:endParaRPr lang="en-US"/>
          </a:p>
        </p:txBody>
      </p:sp>
      <p:sp>
        <p:nvSpPr>
          <p:cNvPr id="5" name="Content Placeholder 2">
            <a:extLst>
              <a:ext uri="{FF2B5EF4-FFF2-40B4-BE49-F238E27FC236}">
                <a16:creationId xmlns:a16="http://schemas.microsoft.com/office/drawing/2014/main" id="{A95FBF82-53EB-F00F-90B6-91DA066C6CE9}"/>
              </a:ext>
            </a:extLst>
          </p:cNvPr>
          <p:cNvSpPr txBox="1">
            <a:spLocks/>
          </p:cNvSpPr>
          <p:nvPr/>
        </p:nvSpPr>
        <p:spPr>
          <a:xfrm>
            <a:off x="1107441" y="1318535"/>
            <a:ext cx="5324325" cy="4738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pPr>
            <a:r>
              <a:rPr lang="en-US" sz="1800" b="1">
                <a:solidFill>
                  <a:schemeClr val="tx1">
                    <a:lumMod val="95000"/>
                  </a:schemeClr>
                </a:solidFill>
              </a:rPr>
              <a:t>Prerequisite Tests: </a:t>
            </a:r>
            <a:r>
              <a:rPr lang="en-US" sz="1800" err="1">
                <a:solidFill>
                  <a:schemeClr val="tx1">
                    <a:lumMod val="95000"/>
                  </a:schemeClr>
                </a:solidFill>
              </a:rPr>
              <a:t>Reyax</a:t>
            </a:r>
            <a:r>
              <a:rPr lang="en-US" sz="1800">
                <a:solidFill>
                  <a:schemeClr val="tx1">
                    <a:lumMod val="95000"/>
                  </a:schemeClr>
                </a:solidFill>
              </a:rPr>
              <a:t> RYLR896 Component Test</a:t>
            </a:r>
            <a:endParaRPr lang="en-US" sz="1800">
              <a:solidFill>
                <a:schemeClr val="tx1">
                  <a:lumMod val="95000"/>
                </a:schemeClr>
              </a:solidFill>
              <a:cs typeface="Calibri"/>
            </a:endParaRPr>
          </a:p>
          <a:p>
            <a:pPr marL="0" indent="0" fontAlgn="base">
              <a:spcBef>
                <a:spcPts val="0"/>
              </a:spcBef>
              <a:buFont typeface="Arial" panose="020B0604020202020204" pitchFamily="34" charset="0"/>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Testing Steps</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Follow the steps required to set up a REYAX RYLR896 transmitter-receiver pair</a:t>
            </a:r>
          </a:p>
          <a:p>
            <a:pPr lvl="1" fontAlgn="base">
              <a:spcBef>
                <a:spcPts val="0"/>
              </a:spcBef>
            </a:pPr>
            <a:r>
              <a:rPr lang="en-US" sz="1800">
                <a:solidFill>
                  <a:schemeClr val="tx1">
                    <a:lumMod val="95000"/>
                  </a:schemeClr>
                </a:solidFill>
              </a:rPr>
              <a:t>Connect the SD card data logger as described by documentation to the receiver circuit.</a:t>
            </a:r>
          </a:p>
          <a:p>
            <a:pPr lvl="1" fontAlgn="base">
              <a:spcBef>
                <a:spcPts val="0"/>
              </a:spcBef>
            </a:pPr>
            <a:r>
              <a:rPr lang="en-US" sz="1800">
                <a:solidFill>
                  <a:schemeClr val="tx1">
                    <a:lumMod val="95000"/>
                  </a:schemeClr>
                </a:solidFill>
              </a:rPr>
              <a:t>Run the provided Arduino code with the data-logging functionality.</a:t>
            </a:r>
          </a:p>
          <a:p>
            <a:pPr lvl="1" fontAlgn="base">
              <a:spcBef>
                <a:spcPts val="0"/>
              </a:spcBef>
            </a:pPr>
            <a:r>
              <a:rPr lang="en-US" sz="1800">
                <a:solidFill>
                  <a:schemeClr val="tx1">
                    <a:lumMod val="95000"/>
                  </a:schemeClr>
                </a:solidFill>
              </a:rPr>
              <a:t>Once the code has run, disconnect the power source and eject the SD card to read it using a valid device</a:t>
            </a:r>
          </a:p>
          <a:p>
            <a:pPr marL="457200" lvl="1" indent="0" fontAlgn="base">
              <a:spcBef>
                <a:spcPts val="0"/>
              </a:spcBef>
              <a:buNone/>
            </a:pPr>
            <a:endParaRPr lang="en-US" sz="1800">
              <a:solidFill>
                <a:schemeClr val="tx1">
                  <a:lumMod val="95000"/>
                </a:schemeClr>
              </a:solidFill>
              <a:cs typeface="Calibri"/>
            </a:endParaRPr>
          </a:p>
          <a:p>
            <a:pPr fontAlgn="base">
              <a:spcBef>
                <a:spcPts val="0"/>
              </a:spcBef>
            </a:pPr>
            <a:r>
              <a:rPr lang="en-US" sz="1800" b="1">
                <a:solidFill>
                  <a:schemeClr val="tx1">
                    <a:lumMod val="95000"/>
                  </a:schemeClr>
                </a:solidFill>
              </a:rPr>
              <a:t>Pass/Fail Criteria</a:t>
            </a:r>
            <a:endParaRPr lang="en-US" sz="1800" b="1">
              <a:solidFill>
                <a:schemeClr val="tx1">
                  <a:lumMod val="95000"/>
                </a:schemeClr>
              </a:solidFill>
              <a:cs typeface="Calibri"/>
            </a:endParaRPr>
          </a:p>
          <a:p>
            <a:pPr lvl="1" fontAlgn="base">
              <a:spcBef>
                <a:spcPts val="0"/>
              </a:spcBef>
            </a:pPr>
            <a:r>
              <a:rPr lang="en-US" sz="1800">
                <a:solidFill>
                  <a:schemeClr val="tx1">
                    <a:lumMod val="95000"/>
                  </a:schemeClr>
                </a:solidFill>
              </a:rPr>
              <a:t>Test has passed when the received data has been logged exactly as intended on the card</a:t>
            </a:r>
          </a:p>
        </p:txBody>
      </p:sp>
      <p:sp>
        <p:nvSpPr>
          <p:cNvPr id="7" name="Content Placeholder 2">
            <a:extLst>
              <a:ext uri="{FF2B5EF4-FFF2-40B4-BE49-F238E27FC236}">
                <a16:creationId xmlns:a16="http://schemas.microsoft.com/office/drawing/2014/main" id="{9A3DEFCA-CD69-ACE0-6924-813988860BDF}"/>
              </a:ext>
            </a:extLst>
          </p:cNvPr>
          <p:cNvSpPr txBox="1">
            <a:spLocks/>
          </p:cNvSpPr>
          <p:nvPr/>
        </p:nvSpPr>
        <p:spPr>
          <a:xfrm>
            <a:off x="6465029" y="1319547"/>
            <a:ext cx="4652791" cy="48730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tx1">
                    <a:lumMod val="95000"/>
                  </a:schemeClr>
                </a:solidFill>
                <a:cs typeface="Calibri"/>
              </a:rPr>
              <a:t>Rationale for Test</a:t>
            </a:r>
          </a:p>
          <a:p>
            <a:pPr lvl="1"/>
            <a:r>
              <a:rPr lang="en-US" sz="1800">
                <a:solidFill>
                  <a:schemeClr val="tx1">
                    <a:lumMod val="95000"/>
                  </a:schemeClr>
                </a:solidFill>
                <a:cs typeface="Calibri"/>
              </a:rPr>
              <a:t>Ensure that any data collected by the receiver can be collected and stored for post-processing.</a:t>
            </a:r>
          </a:p>
          <a:p>
            <a:pPr lvl="1"/>
            <a:r>
              <a:rPr lang="en-US" sz="1800">
                <a:solidFill>
                  <a:schemeClr val="tx1">
                    <a:lumMod val="95000"/>
                  </a:schemeClr>
                </a:solidFill>
                <a:cs typeface="Calibri"/>
              </a:rPr>
              <a:t>The component meets the requirements highlighted for the project scope.</a:t>
            </a:r>
          </a:p>
          <a:p>
            <a:r>
              <a:rPr lang="en-US" sz="1800" b="1">
                <a:solidFill>
                  <a:schemeClr val="tx1">
                    <a:lumMod val="95000"/>
                  </a:schemeClr>
                </a:solidFill>
                <a:cs typeface="Calibri"/>
              </a:rPr>
              <a:t>Scope of Testing Tasks</a:t>
            </a:r>
          </a:p>
          <a:p>
            <a:pPr lvl="1"/>
            <a:r>
              <a:rPr lang="en-US" sz="1800">
                <a:solidFill>
                  <a:schemeClr val="tx1">
                    <a:lumMod val="95000"/>
                  </a:schemeClr>
                </a:solidFill>
                <a:cs typeface="Calibri"/>
              </a:rPr>
              <a:t>Component design – Follows updated receiver schematics</a:t>
            </a:r>
          </a:p>
          <a:p>
            <a:pPr lvl="1"/>
            <a:r>
              <a:rPr lang="en-US" sz="1800">
                <a:solidFill>
                  <a:schemeClr val="tx1">
                    <a:lumMod val="95000"/>
                  </a:schemeClr>
                </a:solidFill>
                <a:cs typeface="Calibri"/>
              </a:rPr>
              <a:t>Facilities – Indoor testing facilities, the electronics shop or senior projects space</a:t>
            </a:r>
          </a:p>
          <a:p>
            <a:pPr lvl="1"/>
            <a:r>
              <a:rPr lang="en-US" sz="1800">
                <a:solidFill>
                  <a:schemeClr val="tx1">
                    <a:lumMod val="95000"/>
                  </a:schemeClr>
                </a:solidFill>
                <a:cs typeface="Calibri"/>
              </a:rPr>
              <a:t>Safety Procedures – N/A</a:t>
            </a:r>
          </a:p>
          <a:p>
            <a:r>
              <a:rPr lang="en-US" sz="1800" b="1">
                <a:solidFill>
                  <a:schemeClr val="tx1">
                    <a:lumMod val="95000"/>
                  </a:schemeClr>
                </a:solidFill>
                <a:cs typeface="Calibri"/>
              </a:rPr>
              <a:t>Results and Conclusion</a:t>
            </a:r>
          </a:p>
          <a:p>
            <a:pPr lvl="1"/>
            <a:r>
              <a:rPr lang="en-US" sz="1800">
                <a:solidFill>
                  <a:schemeClr val="tx1">
                    <a:lumMod val="95000"/>
                  </a:schemeClr>
                </a:solidFill>
                <a:cs typeface="Calibri"/>
              </a:rPr>
              <a:t>Useful data was logged in a readable file format (FAT32)</a:t>
            </a:r>
          </a:p>
        </p:txBody>
      </p:sp>
    </p:spTree>
    <p:extLst>
      <p:ext uri="{BB962C8B-B14F-4D97-AF65-F5344CB8AC3E}">
        <p14:creationId xmlns:p14="http://schemas.microsoft.com/office/powerpoint/2010/main" val="29499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56A05D-2CD8-554E-CC39-E9153FC3D86E}"/>
              </a:ext>
            </a:extLst>
          </p:cNvPr>
          <p:cNvSpPr>
            <a:spLocks noGrp="1"/>
          </p:cNvSpPr>
          <p:nvPr>
            <p:ph type="title"/>
          </p:nvPr>
        </p:nvSpPr>
        <p:spPr>
          <a:xfrm>
            <a:off x="702520" y="223754"/>
            <a:ext cx="10382038" cy="1325563"/>
          </a:xfrm>
        </p:spPr>
        <p:txBody>
          <a:bodyPr>
            <a:normAutofit/>
          </a:bodyPr>
          <a:lstStyle/>
          <a:p>
            <a:r>
              <a:rPr lang="en-US" sz="3600">
                <a:latin typeface="Astro Space"/>
              </a:rPr>
              <a:t>Solving TDOA – No Error</a:t>
            </a:r>
            <a:endParaRPr lang="en-US" sz="3600"/>
          </a:p>
        </p:txBody>
      </p:sp>
      <p:sp>
        <p:nvSpPr>
          <p:cNvPr id="6" name="TextBox 5">
            <a:extLst>
              <a:ext uri="{FF2B5EF4-FFF2-40B4-BE49-F238E27FC236}">
                <a16:creationId xmlns:a16="http://schemas.microsoft.com/office/drawing/2014/main" id="{6B55191C-A314-DBB8-DBF4-4B63D25326E3}"/>
              </a:ext>
            </a:extLst>
          </p:cNvPr>
          <p:cNvSpPr txBox="1"/>
          <p:nvPr/>
        </p:nvSpPr>
        <p:spPr>
          <a:xfrm>
            <a:off x="811389" y="1251186"/>
            <a:ext cx="436268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cs typeface="Calibri"/>
              </a:rPr>
              <a:t>Begin with initial conditions: </a:t>
            </a:r>
            <a:r>
              <a:rPr lang="en-US" err="1">
                <a:cs typeface="Calibri"/>
              </a:rPr>
              <a:t>estPos</a:t>
            </a:r>
            <a:endParaRPr lang="en-US">
              <a:cs typeface="Calibri"/>
            </a:endParaRPr>
          </a:p>
          <a:p>
            <a:pPr marL="342900" indent="-342900">
              <a:buAutoNum type="arabicPeriod"/>
            </a:pPr>
            <a:r>
              <a:rPr lang="en-US">
                <a:cs typeface="Calibri"/>
              </a:rPr>
              <a:t>Find range from </a:t>
            </a:r>
            <a:r>
              <a:rPr lang="en-US" err="1">
                <a:cs typeface="Calibri"/>
              </a:rPr>
              <a:t>estPos</a:t>
            </a:r>
            <a:r>
              <a:rPr lang="en-US">
                <a:cs typeface="Calibri"/>
              </a:rPr>
              <a:t> to each receiver</a:t>
            </a:r>
          </a:p>
          <a:p>
            <a:pPr marL="342900" indent="-342900">
              <a:buAutoNum type="arabicPeriod"/>
            </a:pPr>
            <a:r>
              <a:rPr lang="en-US">
                <a:cs typeface="Calibri"/>
              </a:rPr>
              <a:t>Compare estimated range to true range, create </a:t>
            </a:r>
            <a:r>
              <a:rPr lang="en-US" err="1">
                <a:cs typeface="Calibri"/>
              </a:rPr>
              <a:t>deltaRange</a:t>
            </a:r>
            <a:r>
              <a:rPr lang="en-US">
                <a:cs typeface="Calibri"/>
              </a:rPr>
              <a:t> matrix</a:t>
            </a:r>
          </a:p>
          <a:p>
            <a:pPr marL="342900" indent="-342900">
              <a:buAutoNum type="arabicPeriod"/>
            </a:pPr>
            <a:r>
              <a:rPr lang="en-US">
                <a:cs typeface="Calibri"/>
              </a:rPr>
              <a:t>Create line of sight matrix using </a:t>
            </a:r>
            <a:r>
              <a:rPr lang="en-US" err="1">
                <a:cs typeface="Calibri"/>
              </a:rPr>
              <a:t>estPos</a:t>
            </a:r>
          </a:p>
          <a:p>
            <a:pPr marL="342900" indent="-342900">
              <a:buAutoNum type="arabicPeriod"/>
            </a:pPr>
            <a:r>
              <a:rPr lang="en-US">
                <a:cs typeface="Calibri"/>
              </a:rPr>
              <a:t>Solve for </a:t>
            </a:r>
            <a:r>
              <a:rPr lang="en-US" err="1">
                <a:cs typeface="Calibri"/>
              </a:rPr>
              <a:t>deltaPos</a:t>
            </a:r>
            <a:r>
              <a:rPr lang="en-US">
                <a:cs typeface="Calibri"/>
              </a:rPr>
              <a:t>, or the position estimate iteration</a:t>
            </a:r>
          </a:p>
          <a:p>
            <a:pPr marL="342900" indent="-342900">
              <a:buAutoNum type="arabicPeriod"/>
            </a:pPr>
            <a:r>
              <a:rPr lang="en-US">
                <a:cs typeface="Calibri"/>
              </a:rPr>
              <a:t>Iterate</a:t>
            </a:r>
          </a:p>
          <a:p>
            <a:pPr marL="342900" indent="-342900">
              <a:buAutoNum type="arabicPeriod"/>
            </a:pPr>
            <a:endParaRPr lang="en-US">
              <a:cs typeface="Calibri"/>
            </a:endParaRPr>
          </a:p>
        </p:txBody>
      </p:sp>
      <p:pic>
        <p:nvPicPr>
          <p:cNvPr id="7" name="Picture 7">
            <a:extLst>
              <a:ext uri="{FF2B5EF4-FFF2-40B4-BE49-F238E27FC236}">
                <a16:creationId xmlns:a16="http://schemas.microsoft.com/office/drawing/2014/main" id="{BA468567-DA03-3DB2-29A9-C60C7976D08D}"/>
              </a:ext>
            </a:extLst>
          </p:cNvPr>
          <p:cNvPicPr>
            <a:picLocks noChangeAspect="1"/>
          </p:cNvPicPr>
          <p:nvPr/>
        </p:nvPicPr>
        <p:blipFill>
          <a:blip r:embed="rId2"/>
          <a:stretch>
            <a:fillRect/>
          </a:stretch>
        </p:blipFill>
        <p:spPr>
          <a:xfrm>
            <a:off x="5373511" y="1248804"/>
            <a:ext cx="3998890" cy="347272"/>
          </a:xfrm>
          <a:prstGeom prst="rect">
            <a:avLst/>
          </a:prstGeom>
        </p:spPr>
      </p:pic>
      <p:pic>
        <p:nvPicPr>
          <p:cNvPr id="9" name="Picture 9" descr="Table&#10;&#10;Description automatically generated">
            <a:extLst>
              <a:ext uri="{FF2B5EF4-FFF2-40B4-BE49-F238E27FC236}">
                <a16:creationId xmlns:a16="http://schemas.microsoft.com/office/drawing/2014/main" id="{34FDC30D-B2F2-1DBF-0F14-63916F0663B5}"/>
              </a:ext>
            </a:extLst>
          </p:cNvPr>
          <p:cNvPicPr>
            <a:picLocks noChangeAspect="1"/>
          </p:cNvPicPr>
          <p:nvPr/>
        </p:nvPicPr>
        <p:blipFill>
          <a:blip r:embed="rId3"/>
          <a:stretch>
            <a:fillRect/>
          </a:stretch>
        </p:blipFill>
        <p:spPr>
          <a:xfrm>
            <a:off x="5740459" y="2914650"/>
            <a:ext cx="1971675" cy="1028700"/>
          </a:xfrm>
          <a:prstGeom prst="rect">
            <a:avLst/>
          </a:prstGeom>
        </p:spPr>
      </p:pic>
      <p:pic>
        <p:nvPicPr>
          <p:cNvPr id="10" name="Picture 10" descr="Text&#10;&#10;Description automatically generated">
            <a:extLst>
              <a:ext uri="{FF2B5EF4-FFF2-40B4-BE49-F238E27FC236}">
                <a16:creationId xmlns:a16="http://schemas.microsoft.com/office/drawing/2014/main" id="{5729E670-C657-6D82-808F-CC0D24F8D626}"/>
              </a:ext>
            </a:extLst>
          </p:cNvPr>
          <p:cNvPicPr>
            <a:picLocks noChangeAspect="1"/>
          </p:cNvPicPr>
          <p:nvPr/>
        </p:nvPicPr>
        <p:blipFill>
          <a:blip r:embed="rId4"/>
          <a:stretch>
            <a:fillRect/>
          </a:stretch>
        </p:blipFill>
        <p:spPr>
          <a:xfrm>
            <a:off x="8036278" y="3148013"/>
            <a:ext cx="2667000" cy="561975"/>
          </a:xfrm>
          <a:prstGeom prst="rect">
            <a:avLst/>
          </a:prstGeom>
        </p:spPr>
      </p:pic>
      <p:pic>
        <p:nvPicPr>
          <p:cNvPr id="11" name="Picture 11">
            <a:extLst>
              <a:ext uri="{FF2B5EF4-FFF2-40B4-BE49-F238E27FC236}">
                <a16:creationId xmlns:a16="http://schemas.microsoft.com/office/drawing/2014/main" id="{691A39AD-C552-2483-33E9-C333700D1481}"/>
              </a:ext>
            </a:extLst>
          </p:cNvPr>
          <p:cNvPicPr>
            <a:picLocks noChangeAspect="1"/>
          </p:cNvPicPr>
          <p:nvPr/>
        </p:nvPicPr>
        <p:blipFill>
          <a:blip r:embed="rId5"/>
          <a:stretch>
            <a:fillRect/>
          </a:stretch>
        </p:blipFill>
        <p:spPr>
          <a:xfrm>
            <a:off x="5677959" y="4226984"/>
            <a:ext cx="2190750" cy="266700"/>
          </a:xfrm>
          <a:prstGeom prst="rect">
            <a:avLst/>
          </a:prstGeom>
        </p:spPr>
      </p:pic>
      <p:pic>
        <p:nvPicPr>
          <p:cNvPr id="12" name="Picture 12" descr="Diagram, text, schematic&#10;&#10;Description automatically generated">
            <a:extLst>
              <a:ext uri="{FF2B5EF4-FFF2-40B4-BE49-F238E27FC236}">
                <a16:creationId xmlns:a16="http://schemas.microsoft.com/office/drawing/2014/main" id="{8ABFA89F-490C-93CA-F151-30DA5CED8D1F}"/>
              </a:ext>
            </a:extLst>
          </p:cNvPr>
          <p:cNvPicPr>
            <a:picLocks noChangeAspect="1"/>
          </p:cNvPicPr>
          <p:nvPr/>
        </p:nvPicPr>
        <p:blipFill>
          <a:blip r:embed="rId6"/>
          <a:stretch>
            <a:fillRect/>
          </a:stretch>
        </p:blipFill>
        <p:spPr>
          <a:xfrm>
            <a:off x="5830946" y="1762537"/>
            <a:ext cx="1790700" cy="981075"/>
          </a:xfrm>
          <a:prstGeom prst="rect">
            <a:avLst/>
          </a:prstGeom>
        </p:spPr>
      </p:pic>
      <p:pic>
        <p:nvPicPr>
          <p:cNvPr id="13" name="Picture 13">
            <a:extLst>
              <a:ext uri="{FF2B5EF4-FFF2-40B4-BE49-F238E27FC236}">
                <a16:creationId xmlns:a16="http://schemas.microsoft.com/office/drawing/2014/main" id="{CA74217D-851E-9032-D1C8-9109C2742B7A}"/>
              </a:ext>
            </a:extLst>
          </p:cNvPr>
          <p:cNvPicPr>
            <a:picLocks noChangeAspect="1"/>
          </p:cNvPicPr>
          <p:nvPr/>
        </p:nvPicPr>
        <p:blipFill>
          <a:blip r:embed="rId7"/>
          <a:stretch>
            <a:fillRect/>
          </a:stretch>
        </p:blipFill>
        <p:spPr>
          <a:xfrm>
            <a:off x="5716529" y="4951471"/>
            <a:ext cx="2038350" cy="247650"/>
          </a:xfrm>
          <a:prstGeom prst="rect">
            <a:avLst/>
          </a:prstGeom>
        </p:spPr>
      </p:pic>
    </p:spTree>
    <p:extLst>
      <p:ext uri="{BB962C8B-B14F-4D97-AF65-F5344CB8AC3E}">
        <p14:creationId xmlns:p14="http://schemas.microsoft.com/office/powerpoint/2010/main" val="2487490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BDEF-3D21-BFCB-E786-BB93F281DCD1}"/>
              </a:ext>
            </a:extLst>
          </p:cNvPr>
          <p:cNvSpPr>
            <a:spLocks noGrp="1"/>
          </p:cNvSpPr>
          <p:nvPr>
            <p:ph type="title"/>
          </p:nvPr>
        </p:nvSpPr>
        <p:spPr/>
        <p:txBody>
          <a:bodyPr>
            <a:normAutofit fontScale="90000"/>
          </a:bodyPr>
          <a:lstStyle/>
          <a:p>
            <a:r>
              <a:rPr lang="en-US"/>
              <a:t>Truncation Error Calculation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23E7694-F83D-A7C5-C2BE-76B4FA9449B0}"/>
                  </a:ext>
                </a:extLst>
              </p:cNvPr>
              <p:cNvSpPr>
                <a:spLocks noGrp="1"/>
              </p:cNvSpPr>
              <p:nvPr>
                <p:ph idx="1"/>
              </p:nvPr>
            </p:nvSpPr>
            <p:spPr>
              <a:xfrm>
                <a:off x="1120129" y="1549318"/>
                <a:ext cx="9964429" cy="4737182"/>
              </a:xfrm>
            </p:spPr>
            <p:txBody>
              <a:bodyPr>
                <a:normAutofit/>
              </a:bodyPr>
              <a:lstStyle/>
              <a:p>
                <a:pPr marL="0" indent="0" algn="ctr">
                  <a:buNone/>
                </a:pPr>
                <a:r>
                  <a:rPr lang="en-US" sz="1400"/>
                  <a:t>Algorithm uses Newton’s Method </a:t>
                </a:r>
                <a:r>
                  <a:rPr lang="en-US" sz="1400">
                    <a:sym typeface="Wingdings" panose="05000000000000000000" pitchFamily="2" charset="2"/>
                  </a:rPr>
                  <a:t> Derived from 1</a:t>
                </a:r>
                <a:r>
                  <a:rPr lang="en-US" sz="1400" baseline="30000">
                    <a:sym typeface="Wingdings" panose="05000000000000000000" pitchFamily="2" charset="2"/>
                  </a:rPr>
                  <a:t>st</a:t>
                </a:r>
                <a:r>
                  <a:rPr lang="en-US" sz="1400">
                    <a:sym typeface="Wingdings" panose="05000000000000000000" pitchFamily="2" charset="2"/>
                  </a:rPr>
                  <a:t> order multivariate Taylor series  Truncation error = 1</a:t>
                </a:r>
                <a:r>
                  <a:rPr lang="en-US" sz="1400" baseline="30000">
                    <a:sym typeface="Wingdings" panose="05000000000000000000" pitchFamily="2" charset="2"/>
                  </a:rPr>
                  <a:t>st</a:t>
                </a:r>
                <a:r>
                  <a:rPr lang="en-US" sz="1400">
                    <a:sym typeface="Wingdings" panose="05000000000000000000" pitchFamily="2" charset="2"/>
                  </a:rPr>
                  <a:t> order multivariate Taylor expansion remainder:</a:t>
                </a:r>
              </a:p>
              <a:p>
                <a:pPr marL="0" indent="0" algn="ctr">
                  <a:buNone/>
                </a:pPr>
                <a:r>
                  <a:rPr lang="en-US" sz="1400"/>
                  <a:t>For 3D:                                                                  </a:t>
                </a:r>
                <a:r>
                  <a:rPr lang="en-US" sz="1400">
                    <a:solidFill>
                      <a:schemeClr val="bg1"/>
                    </a:solidFill>
                  </a:rPr>
                  <a:t> f</a:t>
                </a:r>
              </a:p>
              <a:p>
                <a:pPr marL="0" indent="0" algn="ctr">
                  <a:buNone/>
                </a:pPr>
                <a:r>
                  <a:rPr lang="en-US" sz="1400"/>
                  <a:t>Recall pseudo-range equation: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m:t>
                    </m:r>
                    <m:rad>
                      <m:radPr>
                        <m:degHide m:val="on"/>
                        <m:ctrlPr>
                          <a:rPr lang="en-US" sz="1400" b="0" i="1" smtClean="0">
                            <a:latin typeface="Cambria Math" panose="02040503050406030204" pitchFamily="18" charset="0"/>
                          </a:rPr>
                        </m:ctrlPr>
                      </m:radPr>
                      <m:deg/>
                      <m:e>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𝑖</m:t>
                                    </m:r>
                                  </m:sub>
                                </m:sSub>
                              </m:e>
                            </m:d>
                          </m:e>
                          <m:sup>
                            <m:r>
                              <a:rPr lang="en-US" sz="1400" b="0" i="1" smtClean="0">
                                <a:latin typeface="Cambria Math" panose="02040503050406030204" pitchFamily="18" charset="0"/>
                              </a:rPr>
                              <m:t>2</m:t>
                            </m:r>
                          </m:sup>
                        </m:sSup>
                        <m:r>
                          <a:rPr lang="en-US" sz="1400" b="0" i="1" smtClean="0">
                            <a:latin typeface="Cambria Math" panose="02040503050406030204" pitchFamily="18" charset="0"/>
                          </a:rPr>
                          <m:t>+</m:t>
                        </m:r>
                        <m:sSup>
                          <m:sSupPr>
                            <m:ctrlPr>
                              <a:rPr lang="en-US" sz="1400" b="0" i="1">
                                <a:latin typeface="Cambria Math" panose="02040503050406030204" pitchFamily="18" charset="0"/>
                              </a:rPr>
                            </m:ctrlPr>
                          </m:sSupPr>
                          <m:e>
                            <m:d>
                              <m:dPr>
                                <m:ctrlPr>
                                  <a:rPr lang="en-US" sz="1400" b="0" i="1">
                                    <a:latin typeface="Cambria Math" panose="02040503050406030204" pitchFamily="18" charset="0"/>
                                  </a:rPr>
                                </m:ctrlPr>
                              </m:dPr>
                              <m:e>
                                <m:r>
                                  <a:rPr lang="en-US" sz="1400" b="0" i="1" smtClean="0">
                                    <a:latin typeface="Cambria Math" panose="02040503050406030204" pitchFamily="18" charset="0"/>
                                  </a:rPr>
                                  <m:t>𝑦</m:t>
                                </m:r>
                                <m:r>
                                  <a:rPr lang="en-US" sz="1400" b="0" i="1">
                                    <a:latin typeface="Cambria Math" panose="02040503050406030204" pitchFamily="18" charset="0"/>
                                  </a:rPr>
                                  <m:t>−</m:t>
                                </m:r>
                                <m:sSub>
                                  <m:sSubPr>
                                    <m:ctrlPr>
                                      <a:rPr lang="en-US" sz="1400" b="0" i="1">
                                        <a:latin typeface="Cambria Math" panose="02040503050406030204" pitchFamily="18" charset="0"/>
                                      </a:rPr>
                                    </m:ctrlPr>
                                  </m:sSubPr>
                                  <m:e>
                                    <m:r>
                                      <a:rPr lang="en-US" sz="1400" b="0" i="1" smtClean="0">
                                        <a:latin typeface="Cambria Math" panose="02040503050406030204" pitchFamily="18" charset="0"/>
                                      </a:rPr>
                                      <m:t>𝑦</m:t>
                                    </m:r>
                                  </m:e>
                                  <m:sub>
                                    <m:r>
                                      <a:rPr lang="en-US" sz="1400" b="0" i="1">
                                        <a:latin typeface="Cambria Math" panose="02040503050406030204" pitchFamily="18" charset="0"/>
                                      </a:rPr>
                                      <m:t>𝑖</m:t>
                                    </m:r>
                                  </m:sub>
                                </m:sSub>
                              </m:e>
                            </m:d>
                          </m:e>
                          <m:sup>
                            <m:r>
                              <a:rPr lang="en-US" sz="1400" b="0" i="1">
                                <a:latin typeface="Cambria Math" panose="02040503050406030204" pitchFamily="18" charset="0"/>
                              </a:rPr>
                              <m:t>2</m:t>
                            </m:r>
                          </m:sup>
                        </m:sSup>
                        <m:r>
                          <a:rPr lang="en-US" sz="1400" b="0" i="1" smtClean="0">
                            <a:latin typeface="Cambria Math" panose="02040503050406030204" pitchFamily="18" charset="0"/>
                          </a:rPr>
                          <m:t>+</m:t>
                        </m:r>
                        <m:sSup>
                          <m:sSupPr>
                            <m:ctrlPr>
                              <a:rPr lang="en-US" sz="1400" b="0" i="1">
                                <a:latin typeface="Cambria Math" panose="02040503050406030204" pitchFamily="18" charset="0"/>
                              </a:rPr>
                            </m:ctrlPr>
                          </m:sSupPr>
                          <m:e>
                            <m:d>
                              <m:dPr>
                                <m:ctrlPr>
                                  <a:rPr lang="en-US" sz="1400" b="0" i="1">
                                    <a:latin typeface="Cambria Math" panose="02040503050406030204" pitchFamily="18" charset="0"/>
                                  </a:rPr>
                                </m:ctrlPr>
                              </m:dPr>
                              <m:e>
                                <m:r>
                                  <a:rPr lang="en-US" sz="1400" b="0" i="1" smtClean="0">
                                    <a:latin typeface="Cambria Math" panose="02040503050406030204" pitchFamily="18" charset="0"/>
                                  </a:rPr>
                                  <m:t>𝑧</m:t>
                                </m:r>
                                <m:r>
                                  <a:rPr lang="en-US" sz="1400" b="0" i="1">
                                    <a:latin typeface="Cambria Math" panose="02040503050406030204" pitchFamily="18" charset="0"/>
                                  </a:rPr>
                                  <m:t>−</m:t>
                                </m:r>
                                <m:sSub>
                                  <m:sSubPr>
                                    <m:ctrlPr>
                                      <a:rPr lang="en-US" sz="1400" b="0" i="1">
                                        <a:latin typeface="Cambria Math" panose="02040503050406030204" pitchFamily="18" charset="0"/>
                                      </a:rPr>
                                    </m:ctrlPr>
                                  </m:sSubPr>
                                  <m:e>
                                    <m:r>
                                      <a:rPr lang="en-US" sz="1400" b="0" i="1" smtClean="0">
                                        <a:latin typeface="Cambria Math" panose="02040503050406030204" pitchFamily="18" charset="0"/>
                                      </a:rPr>
                                      <m:t>𝑧</m:t>
                                    </m:r>
                                  </m:e>
                                  <m:sub>
                                    <m:r>
                                      <a:rPr lang="en-US" sz="1400" b="0" i="1">
                                        <a:latin typeface="Cambria Math" panose="02040503050406030204" pitchFamily="18" charset="0"/>
                                      </a:rPr>
                                      <m:t>𝑖</m:t>
                                    </m:r>
                                  </m:sub>
                                </m:sSub>
                              </m:e>
                            </m:d>
                          </m:e>
                          <m:sup>
                            <m:r>
                              <a:rPr lang="en-US" sz="1400" b="0" i="1">
                                <a:latin typeface="Cambria Math" panose="02040503050406030204" pitchFamily="18" charset="0"/>
                              </a:rPr>
                              <m:t>2</m:t>
                            </m:r>
                          </m:sup>
                        </m:sSup>
                      </m:e>
                    </m:rad>
                    <m:r>
                      <a:rPr lang="en-US" sz="1400" b="0" i="1" smtClean="0">
                        <a:latin typeface="Cambria Math" panose="02040503050406030204" pitchFamily="18" charset="0"/>
                      </a:rPr>
                      <m:t>+</m:t>
                    </m:r>
                    <m:r>
                      <a:rPr lang="en-US" sz="1400" b="0" i="1" smtClean="0">
                        <a:latin typeface="Cambria Math" panose="02040503050406030204" pitchFamily="18" charset="0"/>
                      </a:rPr>
                      <m:t>𝜏</m:t>
                    </m:r>
                  </m:oMath>
                </a14:m>
                <a:r>
                  <a:rPr lang="en-US" sz="1400" b="0"/>
                  <a:t> w/ partial derivatives:</a:t>
                </a:r>
              </a:p>
              <a:p>
                <a:pPr marL="0" indent="0" algn="ctr">
                  <a:buNone/>
                </a:pPr>
                <a:endParaRPr lang="en-US" sz="1400" b="0"/>
              </a:p>
              <a:p>
                <a:pPr marL="0" indent="0" algn="ctr">
                  <a:buNone/>
                </a:pPr>
                <a:endParaRPr lang="en-US" sz="1400" b="0"/>
              </a:p>
              <a:p>
                <a:pPr marL="0" indent="0" algn="ctr">
                  <a:buNone/>
                </a:pPr>
                <a:endParaRPr lang="en-US" sz="1400" b="0"/>
              </a:p>
              <a:p>
                <a:pPr marL="0" indent="0" algn="ctr">
                  <a:buNone/>
                </a:pPr>
                <a:endParaRPr lang="en-US" sz="1400" b="0"/>
              </a:p>
              <a:p>
                <a:pPr marL="0" indent="0" algn="ctr">
                  <a:buNone/>
                </a:pPr>
                <a:endParaRPr lang="en-US" sz="1400" b="0"/>
              </a:p>
              <a:p>
                <a:pPr marL="0" indent="0" algn="ctr">
                  <a:buNone/>
                </a:pPr>
                <a:endParaRPr lang="en-US" sz="1400" b="0"/>
              </a:p>
              <a:p>
                <a:pPr marL="0" indent="0" algn="ctr">
                  <a:buNone/>
                </a:pPr>
                <a:r>
                  <a:rPr lang="en-US" sz="1600" b="0"/>
                  <a:t>Then:</a:t>
                </a:r>
              </a:p>
              <a:p>
                <a:pPr marL="0" indent="0" algn="ctr">
                  <a:buNone/>
                </a:pPr>
                <a:endParaRPr lang="en-US" sz="1400" b="0"/>
              </a:p>
              <a:p>
                <a:pPr marL="0" indent="0" algn="ctr">
                  <a:buNone/>
                </a:pPr>
                <a:r>
                  <a:rPr lang="en-US" sz="1400" b="0"/>
                  <a:t>And </a:t>
                </a:r>
                <a14:m>
                  <m:oMath xmlns:m="http://schemas.openxmlformats.org/officeDocument/2006/math">
                    <m:func>
                      <m:funcPr>
                        <m:ctrlPr>
                          <a:rPr lang="en-US" sz="1400" b="0" i="1" smtClean="0">
                            <a:latin typeface="Cambria Math" panose="02040503050406030204" pitchFamily="18" charset="0"/>
                          </a:rPr>
                        </m:ctrlPr>
                      </m:funcPr>
                      <m:fName>
                        <m:limLow>
                          <m:limLowPr>
                            <m:ctrlPr>
                              <a:rPr lang="en-US" sz="1400" b="0" i="1" smtClean="0">
                                <a:latin typeface="Cambria Math" panose="02040503050406030204" pitchFamily="18" charset="0"/>
                              </a:rPr>
                            </m:ctrlPr>
                          </m:limLowPr>
                          <m:e>
                            <m:r>
                              <m:rPr>
                                <m:sty m:val="p"/>
                              </m:rPr>
                              <a:rPr lang="en-US" sz="1400" b="0" i="0" smtClean="0">
                                <a:latin typeface="Cambria Math" panose="02040503050406030204" pitchFamily="18" charset="0"/>
                              </a:rPr>
                              <m:t>max</m:t>
                            </m:r>
                          </m:e>
                          <m:lim/>
                        </m:limLow>
                      </m:fName>
                      <m:e>
                        <m:d>
                          <m:dPr>
                            <m:begChr m:val="["/>
                            <m:endChr m:val="]"/>
                            <m:ctrlPr>
                              <a:rPr lang="en-US" sz="1400" b="0" i="1" smtClean="0">
                                <a:latin typeface="Cambria Math" panose="02040503050406030204" pitchFamily="18" charset="0"/>
                              </a:rPr>
                            </m:ctrlPr>
                          </m:dPr>
                          <m:e>
                            <m:sSup>
                              <m:sSupPr>
                                <m:ctrlPr>
                                  <a:rPr lang="en-US" sz="1400" b="0" i="1">
                                    <a:latin typeface="Cambria Math" panose="02040503050406030204" pitchFamily="18" charset="0"/>
                                  </a:rPr>
                                </m:ctrlPr>
                              </m:sSupPr>
                              <m:e>
                                <m:r>
                                  <a:rPr lang="en-US" sz="1400" b="0" i="1">
                                    <a:latin typeface="Cambria Math" panose="02040503050406030204" pitchFamily="18" charset="0"/>
                                  </a:rPr>
                                  <m:t>𝐷</m:t>
                                </m:r>
                              </m:e>
                              <m:sup>
                                <m:r>
                                  <a:rPr lang="en-US" sz="1400" b="0" i="1">
                                    <a:latin typeface="Cambria Math" panose="02040503050406030204" pitchFamily="18" charset="0"/>
                                  </a:rPr>
                                  <m:t>2</m:t>
                                </m:r>
                              </m:sup>
                            </m:sSup>
                            <m:sSub>
                              <m:sSubPr>
                                <m:ctrlPr>
                                  <a:rPr lang="en-US" sz="1400" b="0" i="1" smtClean="0">
                                    <a:latin typeface="Cambria Math" panose="02040503050406030204" pitchFamily="18" charset="0"/>
                                  </a:rPr>
                                </m:ctrlPr>
                              </m:sSubPr>
                              <m:e>
                                <m:r>
                                  <a:rPr lang="en-US" sz="1400" b="0" i="1">
                                    <a:latin typeface="Cambria Math" panose="02040503050406030204" pitchFamily="18" charset="0"/>
                                  </a:rPr>
                                  <m:t>𝑅</m:t>
                                </m:r>
                              </m:e>
                              <m:sub>
                                <m:r>
                                  <a:rPr lang="en-US" sz="1400" b="0" i="1" smtClean="0">
                                    <a:latin typeface="Cambria Math" panose="02040503050406030204" pitchFamily="18" charset="0"/>
                                  </a:rPr>
                                  <m:t>𝑖</m:t>
                                </m:r>
                              </m:sub>
                            </m:sSub>
                            <m:r>
                              <a:rPr lang="en-US" sz="1400" b="0" i="1">
                                <a:latin typeface="Cambria Math" panose="02040503050406030204" pitchFamily="18" charset="0"/>
                              </a:rPr>
                              <m:t>(</m:t>
                            </m:r>
                            <m:r>
                              <a:rPr lang="en-US" sz="1400" b="0" i="1">
                                <a:latin typeface="Cambria Math" panose="02040503050406030204" pitchFamily="18" charset="0"/>
                              </a:rPr>
                              <m:t>𝑥</m:t>
                            </m:r>
                            <m:r>
                              <a:rPr lang="en-US" sz="1400" b="0" i="1">
                                <a:latin typeface="Cambria Math" panose="02040503050406030204" pitchFamily="18" charset="0"/>
                              </a:rPr>
                              <m:t>,</m:t>
                            </m:r>
                            <m:r>
                              <a:rPr lang="en-US" sz="1400" b="0" i="1">
                                <a:latin typeface="Cambria Math" panose="02040503050406030204" pitchFamily="18" charset="0"/>
                              </a:rPr>
                              <m:t>𝑦</m:t>
                            </m:r>
                            <m:r>
                              <a:rPr lang="en-US" sz="1400" b="0" i="1">
                                <a:latin typeface="Cambria Math" panose="02040503050406030204" pitchFamily="18" charset="0"/>
                              </a:rPr>
                              <m:t>,</m:t>
                            </m:r>
                            <m:r>
                              <a:rPr lang="en-US" sz="1400" b="0" i="1">
                                <a:latin typeface="Cambria Math" panose="02040503050406030204" pitchFamily="18" charset="0"/>
                              </a:rPr>
                              <m:t>𝑧</m:t>
                            </m:r>
                            <m:r>
                              <a:rPr lang="en-US" sz="1400" b="0" i="1">
                                <a:latin typeface="Cambria Math" panose="02040503050406030204" pitchFamily="18" charset="0"/>
                              </a:rPr>
                              <m:t>,</m:t>
                            </m:r>
                            <m:r>
                              <a:rPr lang="en-US" sz="1400" b="0" i="1">
                                <a:latin typeface="Cambria Math" panose="02040503050406030204" pitchFamily="18" charset="0"/>
                              </a:rPr>
                              <m:t>𝜏</m:t>
                            </m:r>
                            <m:r>
                              <a:rPr lang="en-US" sz="1400" b="0" i="1">
                                <a:latin typeface="Cambria Math" panose="02040503050406030204" pitchFamily="18" charset="0"/>
                              </a:rPr>
                              <m:t>)</m:t>
                            </m:r>
                          </m:e>
                        </m:d>
                      </m:e>
                    </m:func>
                    <m:r>
                      <a:rPr lang="en-US" sz="1400" b="0" i="1" smtClean="0">
                        <a:latin typeface="Cambria Math" panose="02040503050406030204" pitchFamily="18" charset="0"/>
                      </a:rPr>
                      <m:t>=1.768</m:t>
                    </m:r>
                  </m:oMath>
                </a14:m>
                <a:r>
                  <a:rPr lang="en-US" sz="1400" b="0"/>
                  <a:t> so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𝛿</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=0.884</m:t>
                    </m:r>
                  </m:oMath>
                </a14:m>
                <a:endParaRPr lang="en-US" sz="1400" b="0"/>
              </a:p>
              <a:p>
                <a:pPr marL="0" indent="0" algn="ctr">
                  <a:buNone/>
                </a:pPr>
                <a:r>
                  <a:rPr lang="en-US" sz="1400" b="0"/>
                  <a:t>To get error for 2D and 1D, remove z (2D) and y &amp; z (1D) from equations</a:t>
                </a:r>
              </a:p>
            </p:txBody>
          </p:sp>
        </mc:Choice>
        <mc:Fallback>
          <p:sp>
            <p:nvSpPr>
              <p:cNvPr id="3" name="Content Placeholder 2">
                <a:extLst>
                  <a:ext uri="{FF2B5EF4-FFF2-40B4-BE49-F238E27FC236}">
                    <a16:creationId xmlns:a16="http://schemas.microsoft.com/office/drawing/2014/main" id="{523E7694-F83D-A7C5-C2BE-76B4FA9449B0}"/>
                  </a:ext>
                </a:extLst>
              </p:cNvPr>
              <p:cNvSpPr>
                <a:spLocks noGrp="1" noRot="1" noChangeAspect="1" noMove="1" noResize="1" noEditPoints="1" noAdjustHandles="1" noChangeArrowheads="1" noChangeShapeType="1" noTextEdit="1"/>
              </p:cNvSpPr>
              <p:nvPr>
                <p:ph idx="1"/>
              </p:nvPr>
            </p:nvSpPr>
            <p:spPr>
              <a:xfrm>
                <a:off x="1120129" y="1549318"/>
                <a:ext cx="9964429" cy="4737182"/>
              </a:xfrm>
              <a:blipFill>
                <a:blip r:embed="rId2"/>
                <a:stretch>
                  <a:fillRect t="-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F9808F7-A39C-80A8-159B-7FB304DB9894}"/>
                  </a:ext>
                </a:extLst>
              </p:cNvPr>
              <p:cNvSpPr txBox="1"/>
              <p:nvPr/>
            </p:nvSpPr>
            <p:spPr>
              <a:xfrm>
                <a:off x="4899647" y="1978390"/>
                <a:ext cx="2392706" cy="6187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1" smtClean="0">
                              <a:latin typeface="Cambria Math" panose="02040503050406030204" pitchFamily="18" charset="0"/>
                            </a:rPr>
                            <m:t>δ</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den>
                      </m:f>
                      <m:func>
                        <m:funcPr>
                          <m:ctrlPr>
                            <a:rPr lang="en-US" sz="1400" b="0" i="1" smtClean="0">
                              <a:latin typeface="Cambria Math" panose="02040503050406030204" pitchFamily="18" charset="0"/>
                            </a:rPr>
                          </m:ctrlPr>
                        </m:funcPr>
                        <m:fName>
                          <m:limLow>
                            <m:limLowPr>
                              <m:ctrlPr>
                                <a:rPr lang="en-US" sz="1400" b="0" i="1" smtClean="0">
                                  <a:latin typeface="Cambria Math" panose="02040503050406030204" pitchFamily="18" charset="0"/>
                                </a:rPr>
                              </m:ctrlPr>
                            </m:limLowPr>
                            <m:e>
                              <m:r>
                                <m:rPr>
                                  <m:sty m:val="p"/>
                                </m:rPr>
                                <a:rPr lang="en-US" sz="1400" b="0" i="0" smtClean="0">
                                  <a:latin typeface="Cambria Math" panose="02040503050406030204" pitchFamily="18" charset="0"/>
                                </a:rPr>
                                <m:t>max</m:t>
                              </m:r>
                            </m:e>
                            <m:lim/>
                          </m:limLow>
                        </m:fName>
                        <m:e>
                          <m:d>
                            <m:dPr>
                              <m:begChr m:val="["/>
                              <m:endChr m:val="]"/>
                              <m:ctrlPr>
                                <a:rPr lang="en-US" sz="1400" b="0" i="1" smtClean="0">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𝐷</m:t>
                                  </m:r>
                                </m:e>
                                <m:sup>
                                  <m:r>
                                    <a:rPr lang="en-US" sz="1400" i="1">
                                      <a:latin typeface="Cambria Math" panose="02040503050406030204" pitchFamily="18" charset="0"/>
                                    </a:rPr>
                                    <m:t>2</m:t>
                                  </m:r>
                                </m:sup>
                              </m:sSup>
                              <m:sSub>
                                <m:sSubPr>
                                  <m:ctrlPr>
                                    <a:rPr lang="en-US" sz="1400" b="0" i="1" smtClean="0">
                                      <a:latin typeface="Cambria Math" panose="02040503050406030204" pitchFamily="18" charset="0"/>
                                    </a:rPr>
                                  </m:ctrlPr>
                                </m:sSubPr>
                                <m:e>
                                  <m:r>
                                    <a:rPr lang="en-US" sz="1400" i="1">
                                      <a:latin typeface="Cambria Math" panose="02040503050406030204" pitchFamily="18" charset="0"/>
                                    </a:rPr>
                                    <m:t>𝑅</m:t>
                                  </m:r>
                                </m:e>
                                <m:sub>
                                  <m:r>
                                    <a:rPr lang="en-US" sz="1400" b="0" i="1" smtClean="0">
                                      <a:latin typeface="Cambria Math" panose="02040503050406030204" pitchFamily="18" charset="0"/>
                                    </a:rPr>
                                    <m:t>𝑖</m:t>
                                  </m:r>
                                </m:sub>
                              </m:sSub>
                              <m:r>
                                <a:rPr lang="en-US" sz="1400" i="1">
                                  <a:latin typeface="Cambria Math" panose="02040503050406030204" pitchFamily="18" charset="0"/>
                                </a:rPr>
                                <m:t>(</m:t>
                              </m:r>
                              <m:r>
                                <a:rPr lang="en-US" sz="1400" i="1">
                                  <a:latin typeface="Cambria Math" panose="02040503050406030204" pitchFamily="18" charset="0"/>
                                </a:rPr>
                                <m:t>𝑥</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m:t>
                              </m:r>
                              <m:r>
                                <a:rPr lang="en-US" sz="1400" i="1">
                                  <a:latin typeface="Cambria Math" panose="02040503050406030204" pitchFamily="18" charset="0"/>
                                </a:rPr>
                                <m:t>𝑧</m:t>
                              </m:r>
                              <m:r>
                                <a:rPr lang="en-US" sz="1400" i="1">
                                  <a:latin typeface="Cambria Math" panose="02040503050406030204" pitchFamily="18" charset="0"/>
                                </a:rPr>
                                <m:t>,</m:t>
                              </m:r>
                              <m:r>
                                <a:rPr lang="en-US" sz="1400" i="1">
                                  <a:latin typeface="Cambria Math" panose="02040503050406030204" pitchFamily="18" charset="0"/>
                                </a:rPr>
                                <m:t>𝜏</m:t>
                              </m:r>
                              <m:r>
                                <a:rPr lang="en-US" sz="1400" i="1">
                                  <a:latin typeface="Cambria Math" panose="02040503050406030204" pitchFamily="18" charset="0"/>
                                </a:rPr>
                                <m:t>)</m:t>
                              </m:r>
                            </m:e>
                          </m:d>
                        </m:e>
                      </m:func>
                    </m:oMath>
                  </m:oMathPara>
                </a14:m>
                <a:endParaRPr lang="en-US" sz="1400" b="0"/>
              </a:p>
              <a:p>
                <a:endParaRPr lang="en-US" sz="1400"/>
              </a:p>
            </p:txBody>
          </p:sp>
        </mc:Choice>
        <mc:Fallback>
          <p:sp>
            <p:nvSpPr>
              <p:cNvPr id="4" name="TextBox 3">
                <a:extLst>
                  <a:ext uri="{FF2B5EF4-FFF2-40B4-BE49-F238E27FC236}">
                    <a16:creationId xmlns:a16="http://schemas.microsoft.com/office/drawing/2014/main" id="{1F9808F7-A39C-80A8-159B-7FB304DB9894}"/>
                  </a:ext>
                </a:extLst>
              </p:cNvPr>
              <p:cNvSpPr txBox="1">
                <a:spLocks noRot="1" noChangeAspect="1" noMove="1" noResize="1" noEditPoints="1" noAdjustHandles="1" noChangeArrowheads="1" noChangeShapeType="1" noTextEdit="1"/>
              </p:cNvSpPr>
              <p:nvPr/>
            </p:nvSpPr>
            <p:spPr>
              <a:xfrm>
                <a:off x="4899647" y="1978390"/>
                <a:ext cx="2392706" cy="618759"/>
              </a:xfrm>
              <a:prstGeom prst="rect">
                <a:avLst/>
              </a:prstGeom>
              <a:blipFill>
                <a:blip r:embed="rId3"/>
                <a:stretch>
                  <a:fillRect t="-990"/>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3D14B181-8A73-9C9D-1316-DA139AE7DE06}"/>
              </a:ext>
            </a:extLst>
          </p:cNvPr>
          <p:cNvGrpSpPr/>
          <p:nvPr/>
        </p:nvGrpSpPr>
        <p:grpSpPr>
          <a:xfrm>
            <a:off x="690972" y="2697628"/>
            <a:ext cx="10810055" cy="1939314"/>
            <a:chOff x="331603" y="2938105"/>
            <a:chExt cx="10810055" cy="1939314"/>
          </a:xfrm>
        </p:grpSpPr>
        <p:grpSp>
          <p:nvGrpSpPr>
            <p:cNvPr id="12" name="Group 11">
              <a:extLst>
                <a:ext uri="{FF2B5EF4-FFF2-40B4-BE49-F238E27FC236}">
                  <a16:creationId xmlns:a16="http://schemas.microsoft.com/office/drawing/2014/main" id="{DAA3E9E9-55D9-B30F-B852-AABE2AB7E47B}"/>
                </a:ext>
              </a:extLst>
            </p:cNvPr>
            <p:cNvGrpSpPr/>
            <p:nvPr/>
          </p:nvGrpSpPr>
          <p:grpSpPr>
            <a:xfrm>
              <a:off x="331603" y="2938105"/>
              <a:ext cx="9994797" cy="1939314"/>
              <a:chOff x="210638" y="2938105"/>
              <a:chExt cx="9994797" cy="1939314"/>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A5D410B-CD0C-0D68-3252-20304A30A015}"/>
                      </a:ext>
                    </a:extLst>
                  </p:cNvPr>
                  <p:cNvSpPr txBox="1"/>
                  <p:nvPr/>
                </p:nvSpPr>
                <p:spPr>
                  <a:xfrm>
                    <a:off x="210640" y="2938105"/>
                    <a:ext cx="6284156" cy="5900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R</m:t>
                              </m:r>
                            </m:e>
                            <m:sub>
                              <m:r>
                                <m:rPr>
                                  <m:sty m:val="p"/>
                                </m:rPr>
                                <a:rPr lang="en-US" sz="1400" b="0" i="0" smtClean="0">
                                  <a:latin typeface="Cambria Math" panose="02040503050406030204" pitchFamily="18" charset="0"/>
                                </a:rPr>
                                <m:t>xx</m:t>
                              </m:r>
                            </m:sub>
                          </m:sSub>
                          <m:r>
                            <a:rPr lang="en-US" sz="1400" b="0" i="0"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rad>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num>
                            <m:den>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d>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den>
                          </m:f>
                        </m:oMath>
                      </m:oMathPara>
                    </a14:m>
                    <a:endParaRPr lang="en-US" sz="1400"/>
                  </a:p>
                </p:txBody>
              </p:sp>
            </mc:Choice>
            <mc:Fallback>
              <p:sp>
                <p:nvSpPr>
                  <p:cNvPr id="5" name="TextBox 4">
                    <a:extLst>
                      <a:ext uri="{FF2B5EF4-FFF2-40B4-BE49-F238E27FC236}">
                        <a16:creationId xmlns:a16="http://schemas.microsoft.com/office/drawing/2014/main" id="{0A5D410B-CD0C-0D68-3252-20304A30A015}"/>
                      </a:ext>
                    </a:extLst>
                  </p:cNvPr>
                  <p:cNvSpPr txBox="1">
                    <a:spLocks noRot="1" noChangeAspect="1" noMove="1" noResize="1" noEditPoints="1" noAdjustHandles="1" noChangeArrowheads="1" noChangeShapeType="1" noTextEdit="1"/>
                  </p:cNvSpPr>
                  <p:nvPr/>
                </p:nvSpPr>
                <p:spPr>
                  <a:xfrm>
                    <a:off x="210640" y="2938105"/>
                    <a:ext cx="6284156" cy="590098"/>
                  </a:xfrm>
                  <a:prstGeom prst="rect">
                    <a:avLst/>
                  </a:prstGeom>
                  <a:blipFill>
                    <a:blip r:embed="rId4"/>
                    <a:stretch>
                      <a:fillRect b="-10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223C59B-9A5C-418F-23C0-737CB1338CDC}"/>
                      </a:ext>
                    </a:extLst>
                  </p:cNvPr>
                  <p:cNvSpPr txBox="1"/>
                  <p:nvPr/>
                </p:nvSpPr>
                <p:spPr>
                  <a:xfrm>
                    <a:off x="210638" y="3613784"/>
                    <a:ext cx="6290568" cy="5900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R</m:t>
                              </m:r>
                            </m:e>
                            <m:sub>
                              <m:r>
                                <m:rPr>
                                  <m:sty m:val="p"/>
                                </m:rPr>
                                <a:rPr lang="en-US" sz="1400" b="0" i="0" smtClean="0">
                                  <a:latin typeface="Cambria Math" panose="02040503050406030204" pitchFamily="18" charset="0"/>
                                </a:rPr>
                                <m:t>yy</m:t>
                              </m:r>
                            </m:sub>
                          </m:sSub>
                          <m:r>
                            <a:rPr lang="en-US" sz="1400" b="0" i="0"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rad>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b="0" i="1" smtClean="0">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num>
                            <m:den>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d>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den>
                          </m:f>
                        </m:oMath>
                      </m:oMathPara>
                    </a14:m>
                    <a:endParaRPr lang="en-US" sz="1400"/>
                  </a:p>
                </p:txBody>
              </p:sp>
            </mc:Choice>
            <mc:Fallback>
              <p:sp>
                <p:nvSpPr>
                  <p:cNvPr id="7" name="TextBox 6">
                    <a:extLst>
                      <a:ext uri="{FF2B5EF4-FFF2-40B4-BE49-F238E27FC236}">
                        <a16:creationId xmlns:a16="http://schemas.microsoft.com/office/drawing/2014/main" id="{6223C59B-9A5C-418F-23C0-737CB1338CDC}"/>
                      </a:ext>
                    </a:extLst>
                  </p:cNvPr>
                  <p:cNvSpPr txBox="1">
                    <a:spLocks noRot="1" noChangeAspect="1" noMove="1" noResize="1" noEditPoints="1" noAdjustHandles="1" noChangeArrowheads="1" noChangeShapeType="1" noTextEdit="1"/>
                  </p:cNvSpPr>
                  <p:nvPr/>
                </p:nvSpPr>
                <p:spPr>
                  <a:xfrm>
                    <a:off x="210638" y="3613784"/>
                    <a:ext cx="6290568" cy="590098"/>
                  </a:xfrm>
                  <a:prstGeom prst="rect">
                    <a:avLst/>
                  </a:prstGeom>
                  <a:blipFill>
                    <a:blip r:embed="rId5"/>
                    <a:stretch>
                      <a:fillRect b="-10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9A97811-CBB4-30E2-668C-4F4ADB5869FC}"/>
                      </a:ext>
                    </a:extLst>
                  </p:cNvPr>
                  <p:cNvSpPr txBox="1"/>
                  <p:nvPr/>
                </p:nvSpPr>
                <p:spPr>
                  <a:xfrm>
                    <a:off x="210638" y="4287321"/>
                    <a:ext cx="6274538" cy="5900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R</m:t>
                              </m:r>
                            </m:e>
                            <m:sub>
                              <m:r>
                                <m:rPr>
                                  <m:sty m:val="p"/>
                                </m:rPr>
                                <a:rPr lang="en-US" sz="1400" b="0" i="0" smtClean="0">
                                  <a:latin typeface="Cambria Math" panose="02040503050406030204" pitchFamily="18" charset="0"/>
                                </a:rPr>
                                <m:t>zz</m:t>
                              </m:r>
                            </m:sub>
                          </m:sSub>
                          <m:r>
                            <a:rPr lang="en-US" sz="1400" b="0" i="0"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rad>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b="0" i="1" smtClean="0">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num>
                            <m:den>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d>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den>
                          </m:f>
                        </m:oMath>
                      </m:oMathPara>
                    </a14:m>
                    <a:endParaRPr lang="en-US" sz="1400"/>
                  </a:p>
                </p:txBody>
              </p:sp>
            </mc:Choice>
            <mc:Fallback>
              <p:sp>
                <p:nvSpPr>
                  <p:cNvPr id="8" name="TextBox 7">
                    <a:extLst>
                      <a:ext uri="{FF2B5EF4-FFF2-40B4-BE49-F238E27FC236}">
                        <a16:creationId xmlns:a16="http://schemas.microsoft.com/office/drawing/2014/main" id="{79A97811-CBB4-30E2-668C-4F4ADB5869FC}"/>
                      </a:ext>
                    </a:extLst>
                  </p:cNvPr>
                  <p:cNvSpPr txBox="1">
                    <a:spLocks noRot="1" noChangeAspect="1" noMove="1" noResize="1" noEditPoints="1" noAdjustHandles="1" noChangeArrowheads="1" noChangeShapeType="1" noTextEdit="1"/>
                  </p:cNvSpPr>
                  <p:nvPr/>
                </p:nvSpPr>
                <p:spPr>
                  <a:xfrm>
                    <a:off x="210638" y="4287321"/>
                    <a:ext cx="6274538" cy="590098"/>
                  </a:xfrm>
                  <a:prstGeom prst="rect">
                    <a:avLst/>
                  </a:prstGeom>
                  <a:blipFill>
                    <a:blip r:embed="rId6"/>
                    <a:stretch>
                      <a:fillRect b="-10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6BDEF6C-ED77-EDAA-28E6-523C79A50AE4}"/>
                      </a:ext>
                    </a:extLst>
                  </p:cNvPr>
                  <p:cNvSpPr txBox="1"/>
                  <p:nvPr/>
                </p:nvSpPr>
                <p:spPr>
                  <a:xfrm>
                    <a:off x="6611439" y="2945158"/>
                    <a:ext cx="3593996" cy="575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R</m:t>
                              </m:r>
                            </m:e>
                            <m:sub>
                              <m:r>
                                <m:rPr>
                                  <m:sty m:val="p"/>
                                </m:rPr>
                                <a:rPr lang="en-US" sz="1400" b="0" i="0" smtClean="0">
                                  <a:latin typeface="Cambria Math" panose="02040503050406030204" pitchFamily="18" charset="0"/>
                                </a:rPr>
                                <m:t>xy</m:t>
                              </m:r>
                            </m:sub>
                          </m:sSub>
                          <m:r>
                            <a:rPr lang="en-US" sz="1400" b="0" i="0" smtClean="0">
                              <a:latin typeface="Cambria Math" panose="02040503050406030204" pitchFamily="18" charset="0"/>
                            </a:rPr>
                            <m:t>=</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d>
                                <m:dPr>
                                  <m:ctrlPr>
                                    <a:rPr lang="en-US" sz="1400" i="1">
                                      <a:latin typeface="Cambria Math" panose="02040503050406030204" pitchFamily="18" charset="0"/>
                                    </a:rPr>
                                  </m:ctrlPr>
                                </m:dPr>
                                <m:e>
                                  <m:r>
                                    <a:rPr lang="en-US" sz="1400" b="0" i="1" smtClean="0">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𝑦</m:t>
                                      </m:r>
                                    </m:e>
                                    <m:sub>
                                      <m:r>
                                        <a:rPr lang="en-US" sz="1400" i="1">
                                          <a:latin typeface="Cambria Math" panose="02040503050406030204" pitchFamily="18" charset="0"/>
                                        </a:rPr>
                                        <m:t>𝑖</m:t>
                                      </m:r>
                                    </m:sub>
                                  </m:sSub>
                                </m:e>
                              </m:d>
                            </m:num>
                            <m:den>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d>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den>
                          </m:f>
                        </m:oMath>
                      </m:oMathPara>
                    </a14:m>
                    <a:endParaRPr lang="en-US" sz="1400"/>
                  </a:p>
                </p:txBody>
              </p:sp>
            </mc:Choice>
            <mc:Fallback>
              <p:sp>
                <p:nvSpPr>
                  <p:cNvPr id="9" name="TextBox 8">
                    <a:extLst>
                      <a:ext uri="{FF2B5EF4-FFF2-40B4-BE49-F238E27FC236}">
                        <a16:creationId xmlns:a16="http://schemas.microsoft.com/office/drawing/2014/main" id="{06BDEF6C-ED77-EDAA-28E6-523C79A50AE4}"/>
                      </a:ext>
                    </a:extLst>
                  </p:cNvPr>
                  <p:cNvSpPr txBox="1">
                    <a:spLocks noRot="1" noChangeAspect="1" noMove="1" noResize="1" noEditPoints="1" noAdjustHandles="1" noChangeArrowheads="1" noChangeShapeType="1" noTextEdit="1"/>
                  </p:cNvSpPr>
                  <p:nvPr/>
                </p:nvSpPr>
                <p:spPr>
                  <a:xfrm>
                    <a:off x="6611439" y="2945158"/>
                    <a:ext cx="3593996" cy="575992"/>
                  </a:xfrm>
                  <a:prstGeom prst="rect">
                    <a:avLst/>
                  </a:prstGeom>
                  <a:blipFill>
                    <a:blip r:embed="rId7"/>
                    <a:stretch>
                      <a:fillRect l="-678" t="-12766" r="-10508" b="-670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04ECDD0-F46D-1BFE-303E-31D32A6EAA31}"/>
                      </a:ext>
                    </a:extLst>
                  </p:cNvPr>
                  <p:cNvSpPr txBox="1"/>
                  <p:nvPr/>
                </p:nvSpPr>
                <p:spPr>
                  <a:xfrm>
                    <a:off x="6611439" y="3620837"/>
                    <a:ext cx="3585982" cy="575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R</m:t>
                              </m:r>
                            </m:e>
                            <m:sub>
                              <m:r>
                                <m:rPr>
                                  <m:sty m:val="p"/>
                                </m:rPr>
                                <a:rPr lang="en-US" sz="1400" b="0" i="0" smtClean="0">
                                  <a:latin typeface="Cambria Math" panose="02040503050406030204" pitchFamily="18" charset="0"/>
                                </a:rPr>
                                <m:t>xz</m:t>
                              </m:r>
                            </m:sub>
                          </m:sSub>
                          <m:r>
                            <a:rPr lang="en-US" sz="1400" b="0" i="0" smtClean="0">
                              <a:latin typeface="Cambria Math" panose="02040503050406030204" pitchFamily="18" charset="0"/>
                            </a:rPr>
                            <m:t>=</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d>
                                <m:dPr>
                                  <m:ctrlPr>
                                    <a:rPr lang="en-US" sz="1400" i="1">
                                      <a:latin typeface="Cambria Math" panose="02040503050406030204" pitchFamily="18" charset="0"/>
                                    </a:rPr>
                                  </m:ctrlPr>
                                </m:dPr>
                                <m:e>
                                  <m:r>
                                    <a:rPr lang="en-US" sz="1400" b="0" i="1" smtClean="0">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𝑧</m:t>
                                      </m:r>
                                    </m:e>
                                    <m:sub>
                                      <m:r>
                                        <a:rPr lang="en-US" sz="1400" i="1">
                                          <a:latin typeface="Cambria Math" panose="02040503050406030204" pitchFamily="18" charset="0"/>
                                        </a:rPr>
                                        <m:t>𝑖</m:t>
                                      </m:r>
                                    </m:sub>
                                  </m:sSub>
                                </m:e>
                              </m:d>
                            </m:num>
                            <m:den>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d>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den>
                          </m:f>
                        </m:oMath>
                      </m:oMathPara>
                    </a14:m>
                    <a:endParaRPr lang="en-US" sz="1400"/>
                  </a:p>
                </p:txBody>
              </p:sp>
            </mc:Choice>
            <mc:Fallback>
              <p:sp>
                <p:nvSpPr>
                  <p:cNvPr id="10" name="TextBox 9">
                    <a:extLst>
                      <a:ext uri="{FF2B5EF4-FFF2-40B4-BE49-F238E27FC236}">
                        <a16:creationId xmlns:a16="http://schemas.microsoft.com/office/drawing/2014/main" id="{A04ECDD0-F46D-1BFE-303E-31D32A6EAA31}"/>
                      </a:ext>
                    </a:extLst>
                  </p:cNvPr>
                  <p:cNvSpPr txBox="1">
                    <a:spLocks noRot="1" noChangeAspect="1" noMove="1" noResize="1" noEditPoints="1" noAdjustHandles="1" noChangeArrowheads="1" noChangeShapeType="1" noTextEdit="1"/>
                  </p:cNvSpPr>
                  <p:nvPr/>
                </p:nvSpPr>
                <p:spPr>
                  <a:xfrm>
                    <a:off x="6611439" y="3620837"/>
                    <a:ext cx="3585982" cy="575992"/>
                  </a:xfrm>
                  <a:prstGeom prst="rect">
                    <a:avLst/>
                  </a:prstGeom>
                  <a:blipFill>
                    <a:blip r:embed="rId8"/>
                    <a:stretch>
                      <a:fillRect l="-679" t="-12766" r="-10526" b="-670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77E7FE9-4AA7-C541-7A93-0F48DC6770EA}"/>
                      </a:ext>
                    </a:extLst>
                  </p:cNvPr>
                  <p:cNvSpPr txBox="1"/>
                  <p:nvPr/>
                </p:nvSpPr>
                <p:spPr>
                  <a:xfrm>
                    <a:off x="6611439" y="4296516"/>
                    <a:ext cx="3589188" cy="575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R</m:t>
                              </m:r>
                            </m:e>
                            <m:sub>
                              <m:r>
                                <m:rPr>
                                  <m:sty m:val="p"/>
                                </m:rPr>
                                <a:rPr lang="en-US" sz="1400" b="0" i="0" smtClean="0">
                                  <a:latin typeface="Cambria Math" panose="02040503050406030204" pitchFamily="18" charset="0"/>
                                </a:rPr>
                                <m:t>yz</m:t>
                              </m:r>
                            </m:sub>
                          </m:sSub>
                          <m:r>
                            <a:rPr lang="en-US" sz="1400" b="0" i="0" smtClean="0">
                              <a:latin typeface="Cambria Math" panose="02040503050406030204" pitchFamily="18" charset="0"/>
                            </a:rPr>
                            <m:t>=</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d>
                                <m:dPr>
                                  <m:ctrlPr>
                                    <a:rPr lang="en-US" sz="1400" i="1">
                                      <a:latin typeface="Cambria Math" panose="02040503050406030204" pitchFamily="18" charset="0"/>
                                    </a:rPr>
                                  </m:ctrlPr>
                                </m:dPr>
                                <m:e>
                                  <m:r>
                                    <a:rPr lang="en-US" sz="1400" b="0" i="1" smtClean="0">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d>
                                <m:dPr>
                                  <m:ctrlPr>
                                    <a:rPr lang="en-US" sz="1400" i="1">
                                      <a:latin typeface="Cambria Math" panose="02040503050406030204" pitchFamily="18" charset="0"/>
                                    </a:rPr>
                                  </m:ctrlPr>
                                </m:dPr>
                                <m:e>
                                  <m:r>
                                    <a:rPr lang="en-US" sz="1400" b="0" i="1" smtClean="0">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𝑧</m:t>
                                      </m:r>
                                    </m:e>
                                    <m:sub>
                                      <m:r>
                                        <a:rPr lang="en-US" sz="1400" i="1">
                                          <a:latin typeface="Cambria Math" panose="02040503050406030204" pitchFamily="18" charset="0"/>
                                        </a:rPr>
                                        <m:t>𝑖</m:t>
                                      </m:r>
                                    </m:sub>
                                  </m:sSub>
                                </m:e>
                              </m:d>
                            </m:num>
                            <m:den>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𝑦</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𝑧</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sub>
                                              </m:sSub>
                                            </m:e>
                                          </m:d>
                                        </m:e>
                                        <m:sup>
                                          <m:r>
                                            <a:rPr lang="en-US" sz="1400" i="1">
                                              <a:latin typeface="Cambria Math" panose="02040503050406030204" pitchFamily="18" charset="0"/>
                                            </a:rPr>
                                            <m:t>2</m:t>
                                          </m:r>
                                        </m:sup>
                                      </m:sSup>
                                    </m:e>
                                  </m:d>
                                </m:e>
                                <m:sup>
                                  <m:f>
                                    <m:fPr>
                                      <m:type m:val="skw"/>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den>
                          </m:f>
                        </m:oMath>
                      </m:oMathPara>
                    </a14:m>
                    <a:endParaRPr lang="en-US" sz="1400"/>
                  </a:p>
                </p:txBody>
              </p:sp>
            </mc:Choice>
            <mc:Fallback>
              <p:sp>
                <p:nvSpPr>
                  <p:cNvPr id="11" name="TextBox 10">
                    <a:extLst>
                      <a:ext uri="{FF2B5EF4-FFF2-40B4-BE49-F238E27FC236}">
                        <a16:creationId xmlns:a16="http://schemas.microsoft.com/office/drawing/2014/main" id="{877E7FE9-4AA7-C541-7A93-0F48DC6770EA}"/>
                      </a:ext>
                    </a:extLst>
                  </p:cNvPr>
                  <p:cNvSpPr txBox="1">
                    <a:spLocks noRot="1" noChangeAspect="1" noMove="1" noResize="1" noEditPoints="1" noAdjustHandles="1" noChangeArrowheads="1" noChangeShapeType="1" noTextEdit="1"/>
                  </p:cNvSpPr>
                  <p:nvPr/>
                </p:nvSpPr>
                <p:spPr>
                  <a:xfrm>
                    <a:off x="6611439" y="4296516"/>
                    <a:ext cx="3589188" cy="575992"/>
                  </a:xfrm>
                  <a:prstGeom prst="rect">
                    <a:avLst/>
                  </a:prstGeom>
                  <a:blipFill>
                    <a:blip r:embed="rId9"/>
                    <a:stretch>
                      <a:fillRect l="-679" t="-11579" r="-10696" b="-66316"/>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2359A430-07B0-CEB1-92D5-89AE3146C6FB}"/>
                    </a:ext>
                  </a:extLst>
                </p:cNvPr>
                <p:cNvSpPr txBox="1"/>
                <p:nvPr/>
              </p:nvSpPr>
              <p:spPr>
                <a:xfrm>
                  <a:off x="10497700" y="3469449"/>
                  <a:ext cx="643958" cy="8787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𝜏𝜏</m:t>
                            </m:r>
                          </m:sub>
                        </m:sSub>
                        <m:r>
                          <a:rPr lang="en-US" sz="1400" b="0" i="1" smtClean="0">
                            <a:latin typeface="Cambria Math" panose="02040503050406030204" pitchFamily="18" charset="0"/>
                          </a:rPr>
                          <m:t>=0</m:t>
                        </m:r>
                      </m:oMath>
                    </m:oMathPara>
                  </a14:m>
                  <a:endParaRPr lang="en-US" sz="1400"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𝑥</m:t>
                            </m:r>
                            <m:r>
                              <a:rPr lang="en-US" sz="1400" b="0" i="1" smtClean="0">
                                <a:latin typeface="Cambria Math" panose="02040503050406030204" pitchFamily="18" charset="0"/>
                              </a:rPr>
                              <m:t>𝜏</m:t>
                            </m:r>
                          </m:sub>
                        </m:sSub>
                        <m:r>
                          <a:rPr lang="en-US" sz="1400" b="0" i="1" smtClean="0">
                            <a:latin typeface="Cambria Math" panose="02040503050406030204" pitchFamily="18" charset="0"/>
                          </a:rPr>
                          <m:t>=0</m:t>
                        </m:r>
                      </m:oMath>
                    </m:oMathPara>
                  </a14:m>
                  <a:endParaRPr lang="en-US" sz="1400"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𝑦</m:t>
                            </m:r>
                            <m:r>
                              <a:rPr lang="en-US" sz="1400" b="0" i="1" smtClean="0">
                                <a:latin typeface="Cambria Math" panose="02040503050406030204" pitchFamily="18" charset="0"/>
                              </a:rPr>
                              <m:t>𝜏</m:t>
                            </m:r>
                          </m:sub>
                        </m:sSub>
                        <m:r>
                          <a:rPr lang="en-US" sz="1400" b="0" i="1" smtClean="0">
                            <a:latin typeface="Cambria Math" panose="02040503050406030204" pitchFamily="18" charset="0"/>
                          </a:rPr>
                          <m:t>=0</m:t>
                        </m:r>
                      </m:oMath>
                    </m:oMathPara>
                  </a14:m>
                  <a:endParaRPr lang="en-US" sz="1400"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𝑧</m:t>
                            </m:r>
                            <m:r>
                              <a:rPr lang="en-US" sz="1400" b="0" i="1" smtClean="0">
                                <a:latin typeface="Cambria Math" panose="02040503050406030204" pitchFamily="18" charset="0"/>
                              </a:rPr>
                              <m:t>𝜏</m:t>
                            </m:r>
                          </m:sub>
                        </m:sSub>
                        <m:r>
                          <a:rPr lang="en-US" sz="1400" b="0" i="1" smtClean="0">
                            <a:latin typeface="Cambria Math" panose="02040503050406030204" pitchFamily="18" charset="0"/>
                          </a:rPr>
                          <m:t>=0</m:t>
                        </m:r>
                      </m:oMath>
                    </m:oMathPara>
                  </a14:m>
                  <a:endParaRPr lang="en-US" sz="1400"/>
                </a:p>
              </p:txBody>
            </p:sp>
          </mc:Choice>
          <mc:Fallback>
            <p:sp>
              <p:nvSpPr>
                <p:cNvPr id="13" name="TextBox 12">
                  <a:extLst>
                    <a:ext uri="{FF2B5EF4-FFF2-40B4-BE49-F238E27FC236}">
                      <a16:creationId xmlns:a16="http://schemas.microsoft.com/office/drawing/2014/main" id="{2359A430-07B0-CEB1-92D5-89AE3146C6FB}"/>
                    </a:ext>
                  </a:extLst>
                </p:cNvPr>
                <p:cNvSpPr txBox="1">
                  <a:spLocks noRot="1" noChangeAspect="1" noMove="1" noResize="1" noEditPoints="1" noAdjustHandles="1" noChangeArrowheads="1" noChangeShapeType="1" noTextEdit="1"/>
                </p:cNvSpPr>
                <p:nvPr/>
              </p:nvSpPr>
              <p:spPr>
                <a:xfrm>
                  <a:off x="10497700" y="3469449"/>
                  <a:ext cx="643958" cy="878767"/>
                </a:xfrm>
                <a:prstGeom prst="rect">
                  <a:avLst/>
                </a:prstGeom>
                <a:blipFill>
                  <a:blip r:embed="rId10"/>
                  <a:stretch>
                    <a:fillRect l="-5660" r="-5660" b="-1389"/>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E4D55B5-577D-DCDF-6173-6B70BA950B46}"/>
                  </a:ext>
                </a:extLst>
              </p:cNvPr>
              <p:cNvSpPr txBox="1"/>
              <p:nvPr/>
            </p:nvSpPr>
            <p:spPr>
              <a:xfrm>
                <a:off x="591768" y="4957107"/>
                <a:ext cx="11008463" cy="2366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i="1">
                              <a:latin typeface="Cambria Math" panose="02040503050406030204" pitchFamily="18" charset="0"/>
                            </a:rPr>
                            <m:t>𝐷</m:t>
                          </m:r>
                        </m:e>
                        <m:sup>
                          <m:r>
                            <a:rPr lang="en-US" sz="1400" i="1">
                              <a:latin typeface="Cambria Math" panose="02040503050406030204" pitchFamily="18" charset="0"/>
                            </a:rPr>
                            <m:t>2</m:t>
                          </m:r>
                        </m:sup>
                      </m:sSup>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𝑖</m:t>
                          </m:r>
                        </m:sub>
                      </m:sSub>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r>
                            <a:rPr lang="en-US" sz="1400" i="1">
                              <a:latin typeface="Cambria Math" panose="02040503050406030204" pitchFamily="18" charset="0"/>
                            </a:rPr>
                            <m:t>𝑦</m:t>
                          </m:r>
                          <m:r>
                            <a:rPr lang="en-US" sz="1400" i="1">
                              <a:latin typeface="Cambria Math" panose="02040503050406030204" pitchFamily="18" charset="0"/>
                            </a:rPr>
                            <m:t>,</m:t>
                          </m:r>
                          <m:r>
                            <a:rPr lang="en-US" sz="1400" i="1">
                              <a:latin typeface="Cambria Math" panose="02040503050406030204" pitchFamily="18" charset="0"/>
                            </a:rPr>
                            <m:t>𝑧</m:t>
                          </m:r>
                          <m:r>
                            <a:rPr lang="en-US" sz="1400" i="1">
                              <a:latin typeface="Cambria Math" panose="02040503050406030204" pitchFamily="18" charset="0"/>
                            </a:rPr>
                            <m:t>,</m:t>
                          </m:r>
                          <m:r>
                            <a:rPr lang="en-US" sz="1400" i="1">
                              <a:latin typeface="Cambria Math" panose="02040503050406030204" pitchFamily="18" charset="0"/>
                            </a:rPr>
                            <m:t>𝜏</m:t>
                          </m:r>
                        </m:e>
                      </m:d>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𝛿</m:t>
                          </m:r>
                        </m:e>
                        <m:sub>
                          <m:r>
                            <a:rPr lang="en-US" sz="1400" b="0" i="1" smtClean="0">
                              <a:latin typeface="Cambria Math" panose="02040503050406030204" pitchFamily="18" charset="0"/>
                            </a:rPr>
                            <m:t>𝑟</m:t>
                          </m:r>
                          <m:r>
                            <a:rPr lang="en-US" sz="1400" b="0" i="1" smtClean="0">
                              <a:latin typeface="Cambria Math" panose="02040503050406030204" pitchFamily="18" charset="0"/>
                            </a:rPr>
                            <m:t>,</m:t>
                          </m:r>
                          <m:r>
                            <a:rPr lang="en-US" sz="1400" b="0" i="1" smtClean="0">
                              <a:latin typeface="Cambria Math" panose="02040503050406030204" pitchFamily="18" charset="0"/>
                            </a:rPr>
                            <m:t>𝑥</m:t>
                          </m:r>
                        </m:sub>
                        <m:sup>
                          <m:r>
                            <a:rPr lang="en-US" sz="1400" b="0" i="1" smtClean="0">
                              <a:latin typeface="Cambria Math" panose="02040503050406030204" pitchFamily="18" charset="0"/>
                            </a:rPr>
                            <m:t>2</m:t>
                          </m:r>
                        </m:sup>
                      </m:sSubSup>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𝑥𝑥</m:t>
                          </m:r>
                        </m:sub>
                      </m:sSub>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𝑦</m:t>
                          </m:r>
                        </m:sub>
                        <m:sup>
                          <m:r>
                            <a:rPr lang="en-US" sz="1400" i="1">
                              <a:latin typeface="Cambria Math" panose="02040503050406030204" pitchFamily="18" charset="0"/>
                            </a:rPr>
                            <m:t>2</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b="0" i="1" smtClean="0">
                              <a:latin typeface="Cambria Math" panose="02040503050406030204" pitchFamily="18" charset="0"/>
                            </a:rPr>
                            <m:t>𝑦𝑦</m:t>
                          </m:r>
                        </m:sub>
                      </m:sSub>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𝑧</m:t>
                          </m:r>
                        </m:sub>
                        <m:sup>
                          <m:r>
                            <a:rPr lang="en-US" sz="1400" i="1">
                              <a:latin typeface="Cambria Math" panose="02040503050406030204" pitchFamily="18" charset="0"/>
                            </a:rPr>
                            <m:t>2</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b="0" i="1" smtClean="0">
                              <a:latin typeface="Cambria Math" panose="02040503050406030204" pitchFamily="18" charset="0"/>
                            </a:rPr>
                            <m:t>𝑧𝑧</m:t>
                          </m:r>
                        </m:sub>
                      </m:sSub>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𝜏</m:t>
                          </m:r>
                        </m:sub>
                        <m:sup>
                          <m:r>
                            <a:rPr lang="en-US" sz="1400" i="1">
                              <a:latin typeface="Cambria Math" panose="02040503050406030204" pitchFamily="18" charset="0"/>
                            </a:rPr>
                            <m:t>2</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b="0" i="1" smtClean="0">
                              <a:latin typeface="Cambria Math" panose="02040503050406030204" pitchFamily="18" charset="0"/>
                            </a:rPr>
                            <m:t>𝜏𝜏</m:t>
                          </m:r>
                        </m:sub>
                      </m:sSub>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𝛿</m:t>
                          </m:r>
                        </m:e>
                        <m:sub>
                          <m:r>
                            <a:rPr lang="en-US" sz="1400" b="0" i="1" smtClean="0">
                              <a:latin typeface="Cambria Math" panose="02040503050406030204" pitchFamily="18" charset="0"/>
                            </a:rPr>
                            <m:t>𝑟</m:t>
                          </m:r>
                          <m:r>
                            <a:rPr lang="en-US" sz="1400" b="0" i="1" smtClean="0">
                              <a:latin typeface="Cambria Math" panose="02040503050406030204" pitchFamily="18" charset="0"/>
                            </a:rPr>
                            <m:t>,</m:t>
                          </m:r>
                          <m:r>
                            <a:rPr lang="en-US" sz="1400" b="0" i="1" smtClean="0">
                              <a:latin typeface="Cambria Math" panose="02040503050406030204" pitchFamily="18" charset="0"/>
                            </a:rPr>
                            <m:t>𝑥</m:t>
                          </m:r>
                        </m:sub>
                      </m:sSub>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𝑦</m:t>
                          </m:r>
                        </m:sub>
                      </m:s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𝑥𝑦</m:t>
                          </m:r>
                        </m:sub>
                      </m:sSub>
                      <m:r>
                        <a:rPr lang="en-US" sz="1400" b="0" i="1" smtClean="0">
                          <a:latin typeface="Cambria Math" panose="02040503050406030204" pitchFamily="18" charset="0"/>
                        </a:rPr>
                        <m:t>+</m:t>
                      </m:r>
                      <m:r>
                        <a:rPr lang="en-US" sz="1400" i="1">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i="1">
                              <a:latin typeface="Cambria Math" panose="02040503050406030204" pitchFamily="18" charset="0"/>
                            </a:rPr>
                            <m:t>𝑥</m:t>
                          </m:r>
                        </m:sub>
                      </m:sSub>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𝑧</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𝑥</m:t>
                          </m:r>
                          <m:r>
                            <a:rPr lang="en-US" sz="1400" b="0" i="1" smtClean="0">
                              <a:latin typeface="Cambria Math" panose="02040503050406030204" pitchFamily="18" charset="0"/>
                            </a:rPr>
                            <m:t>𝑧</m:t>
                          </m:r>
                        </m:sub>
                      </m:sSub>
                      <m:r>
                        <a:rPr lang="en-US" sz="1400" b="0" i="1" smtClean="0">
                          <a:latin typeface="Cambria Math" panose="02040503050406030204" pitchFamily="18" charset="0"/>
                        </a:rPr>
                        <m:t>+</m:t>
                      </m:r>
                      <m:r>
                        <a:rPr lang="en-US" sz="1400" i="1">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i="1">
                              <a:latin typeface="Cambria Math" panose="02040503050406030204" pitchFamily="18" charset="0"/>
                            </a:rPr>
                            <m:t>𝑥</m:t>
                          </m:r>
                        </m:sub>
                      </m:sSub>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𝜏</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𝑥</m:t>
                          </m:r>
                          <m:r>
                            <a:rPr lang="en-US" sz="1400" b="0" i="1" smtClean="0">
                              <a:latin typeface="Cambria Math" panose="02040503050406030204" pitchFamily="18" charset="0"/>
                            </a:rPr>
                            <m:t>𝜏</m:t>
                          </m:r>
                        </m:sub>
                      </m:sSub>
                      <m:r>
                        <a:rPr lang="en-US" sz="1400" b="0" i="1" smtClean="0">
                          <a:latin typeface="Cambria Math" panose="02040503050406030204" pitchFamily="18" charset="0"/>
                        </a:rPr>
                        <m:t>+</m:t>
                      </m:r>
                      <m:r>
                        <a:rPr lang="en-US" sz="1400" i="1">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𝑦</m:t>
                          </m:r>
                        </m:sub>
                      </m:sSub>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𝑧</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b="0" i="1" smtClean="0">
                              <a:latin typeface="Cambria Math" panose="02040503050406030204" pitchFamily="18" charset="0"/>
                            </a:rPr>
                            <m:t>𝑦𝑧</m:t>
                          </m:r>
                        </m:sub>
                      </m:sSub>
                      <m:r>
                        <a:rPr lang="en-US" sz="1400" b="0" i="1" smtClean="0">
                          <a:latin typeface="Cambria Math" panose="02040503050406030204" pitchFamily="18" charset="0"/>
                        </a:rPr>
                        <m:t>+</m:t>
                      </m:r>
                      <m:r>
                        <a:rPr lang="en-US" sz="1400" i="1">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𝑦</m:t>
                          </m:r>
                        </m:sub>
                      </m:sSub>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𝜏</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𝑦</m:t>
                          </m:r>
                          <m:r>
                            <a:rPr lang="en-US" sz="1400" b="0" i="1" smtClean="0">
                              <a:latin typeface="Cambria Math" panose="02040503050406030204" pitchFamily="18" charset="0"/>
                            </a:rPr>
                            <m:t>𝜏</m:t>
                          </m:r>
                        </m:sub>
                      </m:sSub>
                      <m:r>
                        <a:rPr lang="en-US" sz="1400" b="0" i="1" smtClean="0">
                          <a:latin typeface="Cambria Math" panose="02040503050406030204" pitchFamily="18" charset="0"/>
                        </a:rPr>
                        <m:t>+</m:t>
                      </m:r>
                      <m:r>
                        <a:rPr lang="en-US" sz="1400" i="1">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𝑧</m:t>
                          </m:r>
                        </m:sub>
                      </m:sSub>
                      <m:sSub>
                        <m:sSubPr>
                          <m:ctrlPr>
                            <a:rPr lang="en-US" sz="1400" i="1">
                              <a:latin typeface="Cambria Math" panose="02040503050406030204" pitchFamily="18" charset="0"/>
                            </a:rPr>
                          </m:ctrlPr>
                        </m:sSubPr>
                        <m:e>
                          <m:r>
                            <a:rPr lang="en-US" sz="1400" i="1">
                              <a:latin typeface="Cambria Math" panose="02040503050406030204" pitchFamily="18" charset="0"/>
                            </a:rPr>
                            <m:t>𝛿</m:t>
                          </m:r>
                        </m:e>
                        <m:sub>
                          <m:r>
                            <a:rPr lang="en-US" sz="1400" i="1">
                              <a:latin typeface="Cambria Math" panose="02040503050406030204" pitchFamily="18" charset="0"/>
                            </a:rPr>
                            <m:t>𝑟</m:t>
                          </m:r>
                          <m:r>
                            <a:rPr lang="en-US" sz="1400" i="1">
                              <a:latin typeface="Cambria Math" panose="02040503050406030204" pitchFamily="18" charset="0"/>
                            </a:rPr>
                            <m:t>,</m:t>
                          </m:r>
                          <m:r>
                            <a:rPr lang="en-US" sz="1400" b="0" i="1" smtClean="0">
                              <a:latin typeface="Cambria Math" panose="02040503050406030204" pitchFamily="18" charset="0"/>
                            </a:rPr>
                            <m:t>𝜏</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b="0" i="1" smtClean="0">
                              <a:latin typeface="Cambria Math" panose="02040503050406030204" pitchFamily="18" charset="0"/>
                            </a:rPr>
                            <m:t>𝑧</m:t>
                          </m:r>
                          <m:r>
                            <a:rPr lang="en-US" sz="1400" b="0" i="1" smtClean="0">
                              <a:latin typeface="Cambria Math" panose="02040503050406030204" pitchFamily="18" charset="0"/>
                            </a:rPr>
                            <m:t>𝜏</m:t>
                          </m:r>
                        </m:sub>
                      </m:sSub>
                    </m:oMath>
                  </m:oMathPara>
                </a14:m>
                <a:endParaRPr lang="en-US" sz="1400"/>
              </a:p>
            </p:txBody>
          </p:sp>
        </mc:Choice>
        <mc:Fallback>
          <p:sp>
            <p:nvSpPr>
              <p:cNvPr id="14" name="TextBox 13">
                <a:extLst>
                  <a:ext uri="{FF2B5EF4-FFF2-40B4-BE49-F238E27FC236}">
                    <a16:creationId xmlns:a16="http://schemas.microsoft.com/office/drawing/2014/main" id="{AE4D55B5-577D-DCDF-6173-6B70BA950B46}"/>
                  </a:ext>
                </a:extLst>
              </p:cNvPr>
              <p:cNvSpPr txBox="1">
                <a:spLocks noRot="1" noChangeAspect="1" noMove="1" noResize="1" noEditPoints="1" noAdjustHandles="1" noChangeArrowheads="1" noChangeShapeType="1" noTextEdit="1"/>
              </p:cNvSpPr>
              <p:nvPr/>
            </p:nvSpPr>
            <p:spPr>
              <a:xfrm>
                <a:off x="591768" y="4957107"/>
                <a:ext cx="11008463" cy="236668"/>
              </a:xfrm>
              <a:prstGeom prst="rect">
                <a:avLst/>
              </a:prstGeom>
              <a:blipFill>
                <a:blip r:embed="rId11"/>
                <a:stretch>
                  <a:fillRect b="-17949"/>
                </a:stretch>
              </a:blipFill>
            </p:spPr>
            <p:txBody>
              <a:bodyPr/>
              <a:lstStyle/>
              <a:p>
                <a:r>
                  <a:rPr lang="en-US">
                    <a:noFill/>
                  </a:rPr>
                  <a:t> </a:t>
                </a:r>
              </a:p>
            </p:txBody>
          </p:sp>
        </mc:Fallback>
      </mc:AlternateContent>
    </p:spTree>
    <p:extLst>
      <p:ext uri="{BB962C8B-B14F-4D97-AF65-F5344CB8AC3E}">
        <p14:creationId xmlns:p14="http://schemas.microsoft.com/office/powerpoint/2010/main" val="196585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54D76-675D-6A97-EE33-8742D1AB62A2}"/>
              </a:ext>
            </a:extLst>
          </p:cNvPr>
          <p:cNvSpPr>
            <a:spLocks noGrp="1"/>
          </p:cNvSpPr>
          <p:nvPr>
            <p:ph type="sldNum" sz="quarter" idx="12"/>
          </p:nvPr>
        </p:nvSpPr>
        <p:spPr/>
        <p:txBody>
          <a:bodyPr/>
          <a:lstStyle/>
          <a:p>
            <a:fld id="{330EA680-D336-4FF7-8B7A-9848BB0A1C32}" type="slidenum">
              <a:rPr lang="en-US" smtClean="0"/>
              <a:t>6</a:t>
            </a:fld>
            <a:endParaRPr lang="en-US"/>
          </a:p>
        </p:txBody>
      </p:sp>
      <p:pic>
        <p:nvPicPr>
          <p:cNvPr id="4" name="Picture 3" descr="Diagram&#10;&#10;Description automatically generated with medium confidence">
            <a:extLst>
              <a:ext uri="{FF2B5EF4-FFF2-40B4-BE49-F238E27FC236}">
                <a16:creationId xmlns:a16="http://schemas.microsoft.com/office/drawing/2014/main" id="{C015BCFC-BD2C-E570-B809-C527653EC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712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54D76-675D-6A97-EE33-8742D1AB62A2}"/>
              </a:ext>
            </a:extLst>
          </p:cNvPr>
          <p:cNvSpPr>
            <a:spLocks noGrp="1"/>
          </p:cNvSpPr>
          <p:nvPr>
            <p:ph type="sldNum" sz="quarter" idx="12"/>
          </p:nvPr>
        </p:nvSpPr>
        <p:spPr/>
        <p:txBody>
          <a:bodyPr/>
          <a:lstStyle/>
          <a:p>
            <a:fld id="{330EA680-D336-4FF7-8B7A-9848BB0A1C32}" type="slidenum">
              <a:rPr lang="en-US" smtClean="0"/>
              <a:t>7</a:t>
            </a:fld>
            <a:endParaRPr lang="en-US"/>
          </a:p>
        </p:txBody>
      </p:sp>
      <p:pic>
        <p:nvPicPr>
          <p:cNvPr id="5" name="Picture 4" descr="Diagram&#10;&#10;Description automatically generated">
            <a:extLst>
              <a:ext uri="{FF2B5EF4-FFF2-40B4-BE49-F238E27FC236}">
                <a16:creationId xmlns:a16="http://schemas.microsoft.com/office/drawing/2014/main" id="{BEF92CC6-65F0-ED28-E1EF-4A462E7D3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57"/>
            <a:ext cx="12192000" cy="6857999"/>
          </a:xfrm>
          <a:prstGeom prst="rect">
            <a:avLst/>
          </a:prstGeom>
        </p:spPr>
      </p:pic>
      <p:sp>
        <p:nvSpPr>
          <p:cNvPr id="6" name="Rectangle 5">
            <a:extLst>
              <a:ext uri="{FF2B5EF4-FFF2-40B4-BE49-F238E27FC236}">
                <a16:creationId xmlns:a16="http://schemas.microsoft.com/office/drawing/2014/main" id="{F562AD25-8369-9859-00CD-B7159401B0FC}"/>
              </a:ext>
            </a:extLst>
          </p:cNvPr>
          <p:cNvSpPr/>
          <p:nvPr/>
        </p:nvSpPr>
        <p:spPr>
          <a:xfrm>
            <a:off x="-1059" y="3454658"/>
            <a:ext cx="12192003" cy="3378184"/>
          </a:xfrm>
          <a:prstGeom prst="rect">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52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0692-35F1-8E10-8064-6911A95AA97F}"/>
              </a:ext>
            </a:extLst>
          </p:cNvPr>
          <p:cNvSpPr>
            <a:spLocks noGrp="1"/>
          </p:cNvSpPr>
          <p:nvPr>
            <p:ph type="title"/>
          </p:nvPr>
        </p:nvSpPr>
        <p:spPr/>
        <p:txBody>
          <a:bodyPr/>
          <a:lstStyle/>
          <a:p>
            <a:r>
              <a:rPr lang="en-US"/>
              <a:t>Critical Project Elements</a:t>
            </a:r>
          </a:p>
        </p:txBody>
      </p:sp>
      <p:sp>
        <p:nvSpPr>
          <p:cNvPr id="3" name="Slide Number Placeholder 2">
            <a:extLst>
              <a:ext uri="{FF2B5EF4-FFF2-40B4-BE49-F238E27FC236}">
                <a16:creationId xmlns:a16="http://schemas.microsoft.com/office/drawing/2014/main" id="{1E5B6696-5E42-C038-1116-4E3CC5CD510A}"/>
              </a:ext>
            </a:extLst>
          </p:cNvPr>
          <p:cNvSpPr>
            <a:spLocks noGrp="1"/>
          </p:cNvSpPr>
          <p:nvPr>
            <p:ph type="sldNum" sz="quarter" idx="4"/>
          </p:nvPr>
        </p:nvSpPr>
        <p:spPr/>
        <p:txBody>
          <a:bodyPr/>
          <a:lstStyle/>
          <a:p>
            <a:fld id="{4B77F2AC-85AD-450A-9D25-BD1CD34E7A5A}" type="slidenum">
              <a:rPr lang="en-US" smtClean="0"/>
              <a:pPr/>
              <a:t>8</a:t>
            </a:fld>
            <a:endParaRPr lang="en-US"/>
          </a:p>
        </p:txBody>
      </p:sp>
      <p:graphicFrame>
        <p:nvGraphicFramePr>
          <p:cNvPr id="4" name="Table 3">
            <a:extLst>
              <a:ext uri="{FF2B5EF4-FFF2-40B4-BE49-F238E27FC236}">
                <a16:creationId xmlns:a16="http://schemas.microsoft.com/office/drawing/2014/main" id="{273F71B5-3BFE-E774-00EE-D75F7BCF6960}"/>
              </a:ext>
            </a:extLst>
          </p:cNvPr>
          <p:cNvGraphicFramePr>
            <a:graphicFrameLocks noGrp="1"/>
          </p:cNvGraphicFramePr>
          <p:nvPr>
            <p:extLst>
              <p:ext uri="{D42A27DB-BD31-4B8C-83A1-F6EECF244321}">
                <p14:modId xmlns:p14="http://schemas.microsoft.com/office/powerpoint/2010/main" val="207979928"/>
              </p:ext>
            </p:extLst>
          </p:nvPr>
        </p:nvGraphicFramePr>
        <p:xfrm>
          <a:off x="1175388" y="1433593"/>
          <a:ext cx="9841225" cy="4795329"/>
        </p:xfrm>
        <a:graphic>
          <a:graphicData uri="http://schemas.openxmlformats.org/drawingml/2006/table">
            <a:tbl>
              <a:tblPr firstRow="1" bandRow="1">
                <a:tableStyleId>{5C22544A-7EE6-4342-B048-85BDC9FD1C3A}</a:tableStyleId>
              </a:tblPr>
              <a:tblGrid>
                <a:gridCol w="1304913">
                  <a:extLst>
                    <a:ext uri="{9D8B030D-6E8A-4147-A177-3AD203B41FA5}">
                      <a16:colId xmlns:a16="http://schemas.microsoft.com/office/drawing/2014/main" val="132847413"/>
                    </a:ext>
                  </a:extLst>
                </a:gridCol>
                <a:gridCol w="3316656">
                  <a:extLst>
                    <a:ext uri="{9D8B030D-6E8A-4147-A177-3AD203B41FA5}">
                      <a16:colId xmlns:a16="http://schemas.microsoft.com/office/drawing/2014/main" val="1046340612"/>
                    </a:ext>
                  </a:extLst>
                </a:gridCol>
                <a:gridCol w="5219656">
                  <a:extLst>
                    <a:ext uri="{9D8B030D-6E8A-4147-A177-3AD203B41FA5}">
                      <a16:colId xmlns:a16="http://schemas.microsoft.com/office/drawing/2014/main" val="1356344396"/>
                    </a:ext>
                  </a:extLst>
                </a:gridCol>
              </a:tblGrid>
              <a:tr h="267238">
                <a:tc>
                  <a:txBody>
                    <a:bodyPr/>
                    <a:lstStyle/>
                    <a:p>
                      <a:pPr fontAlgn="b"/>
                      <a:r>
                        <a:rPr lang="en-US" sz="1800">
                          <a:effectLst/>
                        </a:rPr>
                        <a:t>CPE #</a:t>
                      </a:r>
                      <a:endParaRPr lang="en-US" sz="1800">
                        <a:effectLst/>
                        <a:latin typeface="Calibri"/>
                      </a:endParaRPr>
                    </a:p>
                  </a:txBody>
                  <a:tcPr marL="9525" marR="9525" marT="9525" anchor="b">
                    <a:lnL w="38100" cap="flat" cmpd="sng" algn="ctr">
                      <a:solidFill>
                        <a:schemeClr val="accent4"/>
                      </a:solidFill>
                      <a:prstDash val="solid"/>
                      <a:round/>
                      <a:headEnd type="none" w="med" len="med"/>
                      <a:tailEnd type="none" w="med" len="med"/>
                    </a:lnL>
                    <a:lnT w="38100" cap="flat" cmpd="sng" algn="ctr">
                      <a:solidFill>
                        <a:schemeClr val="accent4"/>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fontAlgn="b"/>
                      <a:r>
                        <a:rPr lang="en-US" sz="1800">
                          <a:effectLst/>
                        </a:rPr>
                        <a:t>CPE</a:t>
                      </a:r>
                      <a:endParaRPr lang="en-US" sz="1800">
                        <a:effectLst/>
                        <a:latin typeface="Calibri"/>
                      </a:endParaRPr>
                    </a:p>
                  </a:txBody>
                  <a:tcPr marL="9525" marR="9525" marT="9525" anchor="b">
                    <a:lnT w="38100" cap="flat" cmpd="sng" algn="ctr">
                      <a:solidFill>
                        <a:schemeClr val="accent4"/>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fontAlgn="b"/>
                      <a:r>
                        <a:rPr lang="en-US" sz="1800">
                          <a:effectLst/>
                        </a:rPr>
                        <a:t>Rationale</a:t>
                      </a:r>
                      <a:endParaRPr lang="en-US" sz="1800">
                        <a:effectLst/>
                        <a:latin typeface="Calibri"/>
                      </a:endParaRPr>
                    </a:p>
                  </a:txBody>
                  <a:tcPr marL="9525" marR="9525" marT="9525" anchor="b">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333665"/>
                  </a:ext>
                </a:extLst>
              </a:tr>
              <a:tr h="1178996">
                <a:tc>
                  <a:txBody>
                    <a:bodyPr/>
                    <a:lstStyle/>
                    <a:p>
                      <a:pPr fontAlgn="t"/>
                      <a:r>
                        <a:rPr lang="en-US" sz="1800">
                          <a:effectLst/>
                        </a:rPr>
                        <a:t> 1</a:t>
                      </a:r>
                      <a:endParaRPr lang="en-US" sz="1800">
                        <a:effectLst/>
                        <a:latin typeface="Calibri"/>
                      </a:endParaRPr>
                    </a:p>
                  </a:txBody>
                  <a:tcPr marL="9525" marR="9525" marT="9525">
                    <a:lnL w="38100" cap="flat" cmpd="sng" algn="ctr">
                      <a:solidFill>
                        <a:schemeClr val="accent4"/>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fontAlgn="t"/>
                      <a:r>
                        <a:rPr lang="en-US" sz="1800" b="1">
                          <a:effectLst/>
                        </a:rPr>
                        <a:t> Navigation</a:t>
                      </a:r>
                      <a:endParaRPr lang="en-US" sz="1800" b="1">
                        <a:effectLst/>
                        <a:latin typeface="Calibri"/>
                      </a:endParaRPr>
                    </a:p>
                  </a:txBody>
                  <a:tcPr marL="9525" marR="9525" marT="9525">
                    <a:lnT w="381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marL="285750" indent="-285750" fontAlgn="t">
                        <a:buFont typeface="Arial"/>
                        <a:buChar char="•"/>
                      </a:pPr>
                      <a:r>
                        <a:rPr lang="en-US" sz="1800">
                          <a:effectLst/>
                        </a:rPr>
                        <a:t>Corresponds to one of the high-level objectives</a:t>
                      </a:r>
                      <a:endParaRPr lang="en-US" sz="1800">
                        <a:effectLst/>
                        <a:latin typeface="Calibri"/>
                      </a:endParaRPr>
                    </a:p>
                    <a:p>
                      <a:pPr marL="285750" lvl="0" indent="-285750">
                        <a:buFont typeface="Arial"/>
                        <a:buChar char="•"/>
                      </a:pPr>
                      <a:r>
                        <a:rPr lang="en-US" sz="1800">
                          <a:effectLst/>
                        </a:rPr>
                        <a:t>Low TRL - need to mature the technology (LIDAR/longer range optical systems) </a:t>
                      </a:r>
                      <a:endParaRPr lang="en-US" sz="1800">
                        <a:effectLst/>
                        <a:latin typeface="Calibri"/>
                      </a:endParaRPr>
                    </a:p>
                    <a:p>
                      <a:pPr marL="285750" lvl="0" indent="-285750">
                        <a:buFont typeface="Arial"/>
                        <a:buChar char="•"/>
                      </a:pPr>
                      <a:r>
                        <a:rPr lang="en-US" sz="1800">
                          <a:effectLst/>
                        </a:rPr>
                        <a:t>Must use it in a configuration that will meet our accuracy and coverage requirements </a:t>
                      </a:r>
                      <a:endParaRPr lang="en-US" sz="1800">
                        <a:effectLst/>
                        <a:latin typeface="Calibri"/>
                      </a:endParaRPr>
                    </a:p>
                  </a:txBody>
                  <a:tcPr marL="9525" marR="9525" marT="9525">
                    <a:lnR w="38100" cap="flat" cmpd="sng" algn="ctr">
                      <a:solidFill>
                        <a:schemeClr val="accent4"/>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900555978"/>
                  </a:ext>
                </a:extLst>
              </a:tr>
              <a:tr h="943197">
                <a:tc>
                  <a:txBody>
                    <a:bodyPr/>
                    <a:lstStyle/>
                    <a:p>
                      <a:pPr fontAlgn="t"/>
                      <a:r>
                        <a:rPr lang="en-US" sz="1800">
                          <a:effectLst/>
                        </a:rPr>
                        <a:t> 2</a:t>
                      </a:r>
                      <a:endParaRPr lang="en-US" sz="1800">
                        <a:effectLst/>
                        <a:latin typeface="Calibri"/>
                      </a:endParaRPr>
                    </a:p>
                  </a:txBody>
                  <a:tcPr marL="9525" marR="9525" marT="9525">
                    <a:lnL w="38100" cap="flat" cmpd="sng" algn="ctr">
                      <a:solidFill>
                        <a:schemeClr val="tx1"/>
                      </a:solidFill>
                      <a:prstDash val="solid"/>
                      <a:round/>
                      <a:headEnd type="none" w="med" len="med"/>
                      <a:tailEnd type="none" w="med" len="med"/>
                    </a:lnL>
                    <a:lnT w="38100" cap="flat" cmpd="sng" algn="ctr">
                      <a:solidFill>
                        <a:schemeClr val="accent4"/>
                      </a:solidFill>
                      <a:prstDash val="solid"/>
                      <a:round/>
                      <a:headEnd type="none" w="med" len="med"/>
                      <a:tailEnd type="none" w="med" len="med"/>
                    </a:lnT>
                  </a:tcPr>
                </a:tc>
                <a:tc>
                  <a:txBody>
                    <a:bodyPr/>
                    <a:lstStyle/>
                    <a:p>
                      <a:pPr fontAlgn="t"/>
                      <a:r>
                        <a:rPr lang="en-US" sz="1800" b="1">
                          <a:effectLst/>
                        </a:rPr>
                        <a:t> Fuel Station</a:t>
                      </a:r>
                      <a:endParaRPr lang="en-US" sz="1800" b="1">
                        <a:effectLst/>
                        <a:latin typeface="Calibri"/>
                      </a:endParaRPr>
                    </a:p>
                  </a:txBody>
                  <a:tcPr marL="9525" marR="9525" marT="9525">
                    <a:lnT w="38100" cap="flat" cmpd="sng" algn="ctr">
                      <a:solidFill>
                        <a:schemeClr val="accent4"/>
                      </a:solidFill>
                      <a:prstDash val="solid"/>
                      <a:round/>
                      <a:headEnd type="none" w="med" len="med"/>
                      <a:tailEnd type="none" w="med" len="med"/>
                    </a:lnT>
                  </a:tcPr>
                </a:tc>
                <a:tc>
                  <a:txBody>
                    <a:bodyPr/>
                    <a:lstStyle/>
                    <a:p>
                      <a:pPr marL="285750" indent="-285750" fontAlgn="t">
                        <a:buFont typeface="Arial"/>
                        <a:buChar char="•"/>
                      </a:pPr>
                      <a:r>
                        <a:rPr lang="en-US" sz="1800">
                          <a:effectLst/>
                        </a:rPr>
                        <a:t>Corresponds to one of the high-level objectives</a:t>
                      </a:r>
                      <a:endParaRPr lang="en-US" sz="1800">
                        <a:effectLst/>
                        <a:latin typeface="Calibri"/>
                      </a:endParaRPr>
                    </a:p>
                    <a:p>
                      <a:pPr marL="285750" lvl="0" indent="-285750">
                        <a:buFont typeface="Arial"/>
                        <a:buChar char="•"/>
                      </a:pPr>
                      <a:r>
                        <a:rPr lang="en-US" sz="1800">
                          <a:effectLst/>
                        </a:rPr>
                        <a:t>Risk associated with station maintenance/refueling cost; must verify the feasibility</a:t>
                      </a:r>
                      <a:endParaRPr lang="en-US" sz="1800">
                        <a:effectLst/>
                        <a:latin typeface="Calibri"/>
                      </a:endParaRPr>
                    </a:p>
                  </a:txBody>
                  <a:tcPr marL="9525" marR="9525" marT="9525">
                    <a:lnR w="38100" cap="flat" cmpd="sng" algn="ctr">
                      <a:solidFill>
                        <a:schemeClr val="tx1"/>
                      </a:solidFill>
                      <a:prstDash val="solid"/>
                      <a:round/>
                      <a:headEnd type="none" w="med" len="med"/>
                      <a:tailEnd type="none" w="med" len="med"/>
                    </a:lnR>
                    <a:lnT w="381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3519618273"/>
                  </a:ext>
                </a:extLst>
              </a:tr>
              <a:tr h="943197">
                <a:tc>
                  <a:txBody>
                    <a:bodyPr/>
                    <a:lstStyle/>
                    <a:p>
                      <a:pPr fontAlgn="t"/>
                      <a:r>
                        <a:rPr lang="en-US" sz="1800">
                          <a:effectLst/>
                        </a:rPr>
                        <a:t> 3</a:t>
                      </a:r>
                      <a:endParaRPr lang="en-US" sz="1800">
                        <a:effectLst/>
                        <a:latin typeface="Calibri"/>
                      </a:endParaRPr>
                    </a:p>
                  </a:txBody>
                  <a:tcPr marL="9525" marR="9525" marT="9525">
                    <a:lnL w="38100" cap="flat" cmpd="sng" algn="ctr">
                      <a:solidFill>
                        <a:schemeClr val="tx1"/>
                      </a:solidFill>
                      <a:prstDash val="solid"/>
                      <a:round/>
                      <a:headEnd type="none" w="med" len="med"/>
                      <a:tailEnd type="none" w="med" len="med"/>
                    </a:lnL>
                  </a:tcPr>
                </a:tc>
                <a:tc>
                  <a:txBody>
                    <a:bodyPr/>
                    <a:lstStyle/>
                    <a:p>
                      <a:pPr fontAlgn="t"/>
                      <a:r>
                        <a:rPr lang="en-US" sz="1800" b="1">
                          <a:effectLst/>
                        </a:rPr>
                        <a:t> Customer Interface</a:t>
                      </a:r>
                      <a:endParaRPr lang="en-US" sz="1800" b="1">
                        <a:effectLst/>
                        <a:latin typeface="Calibri"/>
                      </a:endParaRPr>
                    </a:p>
                  </a:txBody>
                  <a:tcPr marL="9525" marR="9525" marT="9525"/>
                </a:tc>
                <a:tc>
                  <a:txBody>
                    <a:bodyPr/>
                    <a:lstStyle/>
                    <a:p>
                      <a:pPr marL="285750" indent="-285750" fontAlgn="t">
                        <a:buFont typeface="Arial"/>
                        <a:buChar char="•"/>
                      </a:pPr>
                      <a:r>
                        <a:rPr lang="en-US" sz="1800">
                          <a:effectLst/>
                        </a:rPr>
                        <a:t>For mechanical and signal transmission</a:t>
                      </a:r>
                      <a:endParaRPr lang="en-US" sz="1800">
                        <a:effectLst/>
                        <a:latin typeface="Calibri"/>
                      </a:endParaRPr>
                    </a:p>
                    <a:p>
                      <a:pPr marL="285750" lvl="0" indent="-285750">
                        <a:buFont typeface="Arial"/>
                        <a:buChar char="•"/>
                      </a:pPr>
                      <a:r>
                        <a:rPr lang="en-US" sz="1800">
                          <a:effectLst/>
                        </a:rPr>
                        <a:t>Risk associated with customer not being able to use our service due to incompatibility</a:t>
                      </a:r>
                      <a:endParaRPr lang="en-US" sz="1800">
                        <a:effectLst/>
                        <a:latin typeface="Calibri"/>
                      </a:endParaRPr>
                    </a:p>
                  </a:txBody>
                  <a:tcPr marL="9525" marR="9525" marT="9525">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48408658"/>
                  </a:ext>
                </a:extLst>
              </a:tr>
              <a:tr h="943197">
                <a:tc>
                  <a:txBody>
                    <a:bodyPr/>
                    <a:lstStyle/>
                    <a:p>
                      <a:pPr fontAlgn="t"/>
                      <a:r>
                        <a:rPr lang="en-US" sz="1800">
                          <a:effectLst/>
                        </a:rPr>
                        <a:t> 4</a:t>
                      </a:r>
                      <a:endParaRPr lang="en-US" sz="1800">
                        <a:effectLst/>
                        <a:latin typeface="Calibri"/>
                      </a:endParaRPr>
                    </a:p>
                  </a:txBody>
                  <a:tcPr marL="9525" marR="9525" marT="9525">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fontAlgn="t"/>
                      <a:r>
                        <a:rPr lang="en-US" sz="1800" b="1">
                          <a:effectLst/>
                        </a:rPr>
                        <a:t> Return on Investment</a:t>
                      </a:r>
                      <a:endParaRPr lang="en-US" sz="1800" b="1">
                        <a:effectLst/>
                        <a:latin typeface="Calibri"/>
                      </a:endParaRPr>
                    </a:p>
                  </a:txBody>
                  <a:tcPr marL="9525" marR="9525" marT="9525">
                    <a:lnB w="38100" cap="flat" cmpd="sng" algn="ctr">
                      <a:solidFill>
                        <a:schemeClr val="tx1"/>
                      </a:solidFill>
                      <a:prstDash val="solid"/>
                      <a:round/>
                      <a:headEnd type="none" w="med" len="med"/>
                      <a:tailEnd type="none" w="med" len="med"/>
                    </a:lnB>
                  </a:tcPr>
                </a:tc>
                <a:tc>
                  <a:txBody>
                    <a:bodyPr/>
                    <a:lstStyle/>
                    <a:p>
                      <a:pPr marL="285750" indent="-285750" fontAlgn="t">
                        <a:buFont typeface="Arial"/>
                        <a:buChar char="•"/>
                      </a:pPr>
                      <a:r>
                        <a:rPr lang="en-US" sz="1800">
                          <a:effectLst/>
                        </a:rPr>
                        <a:t>Corresponds to one of the high-level objectives</a:t>
                      </a:r>
                      <a:endParaRPr lang="en-US" sz="1800">
                        <a:effectLst/>
                        <a:latin typeface="Calibri"/>
                      </a:endParaRPr>
                    </a:p>
                    <a:p>
                      <a:pPr marL="285750" lvl="0" indent="-285750">
                        <a:buFont typeface="Arial"/>
                        <a:buChar char="•"/>
                      </a:pPr>
                      <a:r>
                        <a:rPr lang="en-US" sz="1800">
                          <a:effectLst/>
                        </a:rPr>
                        <a:t>Must ensure that we meet customer's needs</a:t>
                      </a:r>
                      <a:endParaRPr lang="en-US" sz="1800">
                        <a:effectLst/>
                        <a:latin typeface="Calibri"/>
                      </a:endParaRPr>
                    </a:p>
                    <a:p>
                      <a:pPr marL="285750" lvl="0" indent="-285750">
                        <a:buFont typeface="Arial"/>
                        <a:buChar char="•"/>
                      </a:pPr>
                      <a:r>
                        <a:rPr lang="en-US" sz="1800">
                          <a:effectLst/>
                        </a:rPr>
                        <a:t>Must verify that the business model results in overall positive ROI </a:t>
                      </a:r>
                      <a:endParaRPr lang="en-US" sz="1800">
                        <a:effectLst/>
                        <a:latin typeface="Calibri"/>
                      </a:endParaRPr>
                    </a:p>
                  </a:txBody>
                  <a:tcPr marL="9525" marR="9525" marT="9525">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359171"/>
                  </a:ext>
                </a:extLst>
              </a:tr>
            </a:tbl>
          </a:graphicData>
        </a:graphic>
      </p:graphicFrame>
    </p:spTree>
    <p:extLst>
      <p:ext uri="{BB962C8B-B14F-4D97-AF65-F5344CB8AC3E}">
        <p14:creationId xmlns:p14="http://schemas.microsoft.com/office/powerpoint/2010/main" val="41454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64AD-7A53-6BF7-9D48-27ECF7D85712}"/>
              </a:ext>
            </a:extLst>
          </p:cNvPr>
          <p:cNvSpPr>
            <a:spLocks noGrp="1"/>
          </p:cNvSpPr>
          <p:nvPr>
            <p:ph type="title"/>
          </p:nvPr>
        </p:nvSpPr>
        <p:spPr/>
        <p:txBody>
          <a:bodyPr/>
          <a:lstStyle/>
          <a:p>
            <a:r>
              <a:rPr lang="en-US"/>
              <a:t>CDR Risk matrix</a:t>
            </a:r>
          </a:p>
        </p:txBody>
      </p:sp>
      <p:sp>
        <p:nvSpPr>
          <p:cNvPr id="3" name="Slide Number Placeholder 2">
            <a:extLst>
              <a:ext uri="{FF2B5EF4-FFF2-40B4-BE49-F238E27FC236}">
                <a16:creationId xmlns:a16="http://schemas.microsoft.com/office/drawing/2014/main" id="{0AC39243-9FDC-2900-36E1-74A3C2940697}"/>
              </a:ext>
            </a:extLst>
          </p:cNvPr>
          <p:cNvSpPr>
            <a:spLocks noGrp="1"/>
          </p:cNvSpPr>
          <p:nvPr>
            <p:ph type="sldNum" sz="quarter" idx="4"/>
          </p:nvPr>
        </p:nvSpPr>
        <p:spPr/>
        <p:txBody>
          <a:bodyPr/>
          <a:lstStyle/>
          <a:p>
            <a:fld id="{4B77F2AC-85AD-450A-9D25-BD1CD34E7A5A}" type="slidenum">
              <a:rPr lang="en-US" smtClean="0"/>
              <a:pPr/>
              <a:t>9</a:t>
            </a:fld>
            <a:endParaRPr lang="en-US"/>
          </a:p>
        </p:txBody>
      </p:sp>
      <p:graphicFrame>
        <p:nvGraphicFramePr>
          <p:cNvPr id="4" name="Table 3">
            <a:extLst>
              <a:ext uri="{FF2B5EF4-FFF2-40B4-BE49-F238E27FC236}">
                <a16:creationId xmlns:a16="http://schemas.microsoft.com/office/drawing/2014/main" id="{234778D6-A2AA-E4F4-1F13-D64A8A067186}"/>
              </a:ext>
            </a:extLst>
          </p:cNvPr>
          <p:cNvGraphicFramePr>
            <a:graphicFrameLocks noGrp="1"/>
          </p:cNvGraphicFramePr>
          <p:nvPr>
            <p:extLst>
              <p:ext uri="{D42A27DB-BD31-4B8C-83A1-F6EECF244321}">
                <p14:modId xmlns:p14="http://schemas.microsoft.com/office/powerpoint/2010/main" val="1688712286"/>
              </p:ext>
            </p:extLst>
          </p:nvPr>
        </p:nvGraphicFramePr>
        <p:xfrm>
          <a:off x="2332158" y="1564605"/>
          <a:ext cx="4351340" cy="4351340"/>
        </p:xfrm>
        <a:graphic>
          <a:graphicData uri="http://schemas.openxmlformats.org/drawingml/2006/table">
            <a:tbl>
              <a:tblPr/>
              <a:tblGrid>
                <a:gridCol w="870268">
                  <a:extLst>
                    <a:ext uri="{9D8B030D-6E8A-4147-A177-3AD203B41FA5}">
                      <a16:colId xmlns:a16="http://schemas.microsoft.com/office/drawing/2014/main" val="939264342"/>
                    </a:ext>
                  </a:extLst>
                </a:gridCol>
                <a:gridCol w="870268">
                  <a:extLst>
                    <a:ext uri="{9D8B030D-6E8A-4147-A177-3AD203B41FA5}">
                      <a16:colId xmlns:a16="http://schemas.microsoft.com/office/drawing/2014/main" val="3762588950"/>
                    </a:ext>
                  </a:extLst>
                </a:gridCol>
                <a:gridCol w="870268">
                  <a:extLst>
                    <a:ext uri="{9D8B030D-6E8A-4147-A177-3AD203B41FA5}">
                      <a16:colId xmlns:a16="http://schemas.microsoft.com/office/drawing/2014/main" val="2679903834"/>
                    </a:ext>
                  </a:extLst>
                </a:gridCol>
                <a:gridCol w="870268">
                  <a:extLst>
                    <a:ext uri="{9D8B030D-6E8A-4147-A177-3AD203B41FA5}">
                      <a16:colId xmlns:a16="http://schemas.microsoft.com/office/drawing/2014/main" val="3599467308"/>
                    </a:ext>
                  </a:extLst>
                </a:gridCol>
                <a:gridCol w="870268">
                  <a:extLst>
                    <a:ext uri="{9D8B030D-6E8A-4147-A177-3AD203B41FA5}">
                      <a16:colId xmlns:a16="http://schemas.microsoft.com/office/drawing/2014/main" val="122521335"/>
                    </a:ext>
                  </a:extLst>
                </a:gridCol>
              </a:tblGrid>
              <a:tr h="870268">
                <a:tc>
                  <a:txBody>
                    <a:bodyPr/>
                    <a:lstStyle/>
                    <a:p>
                      <a:pPr fontAlgn="t"/>
                      <a:r>
                        <a:rPr lang="en-US" sz="17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1</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tc>
                  <a:txBody>
                    <a:bodyPr/>
                    <a:lstStyle/>
                    <a:p>
                      <a:pPr fontAlgn="t"/>
                      <a:r>
                        <a:rPr lang="en-US" sz="24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tc>
                  <a:txBody>
                    <a:bodyPr/>
                    <a:lstStyle/>
                    <a:p>
                      <a:pPr fontAlgn="t"/>
                      <a:r>
                        <a:rPr lang="en-US" sz="24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tc>
                  <a:txBody>
                    <a:bodyPr/>
                    <a:lstStyle/>
                    <a:p>
                      <a:pPr fontAlgn="t"/>
                      <a:r>
                        <a:rPr lang="en-US" sz="24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extLst>
                  <a:ext uri="{0D108BD9-81ED-4DB2-BD59-A6C34878D82A}">
                    <a16:rowId xmlns:a16="http://schemas.microsoft.com/office/drawing/2014/main" val="159737600"/>
                  </a:ext>
                </a:extLst>
              </a:tr>
              <a:tr h="870268">
                <a:tc>
                  <a:txBody>
                    <a:bodyPr/>
                    <a:lstStyle/>
                    <a:p>
                      <a:pPr fontAlgn="t"/>
                      <a:r>
                        <a:rPr lang="en-US" sz="17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2</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3</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4</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tc>
                  <a:txBody>
                    <a:bodyPr/>
                    <a:lstStyle/>
                    <a:p>
                      <a:pPr fontAlgn="t"/>
                      <a:r>
                        <a:rPr lang="en-US" sz="24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extLst>
                  <a:ext uri="{0D108BD9-81ED-4DB2-BD59-A6C34878D82A}">
                    <a16:rowId xmlns:a16="http://schemas.microsoft.com/office/drawing/2014/main" val="4095908172"/>
                  </a:ext>
                </a:extLst>
              </a:tr>
              <a:tr h="870268">
                <a:tc>
                  <a:txBody>
                    <a:bodyPr/>
                    <a:lstStyle/>
                    <a:p>
                      <a:pPr fontAlgn="t"/>
                      <a:r>
                        <a:rPr lang="en-US" sz="17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5</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fontAlgn="t"/>
                      <a:r>
                        <a:rPr lang="en-US" sz="24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6</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7</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D7E6B"/>
                    </a:solidFill>
                  </a:tcPr>
                </a:tc>
                <a:extLst>
                  <a:ext uri="{0D108BD9-81ED-4DB2-BD59-A6C34878D82A}">
                    <a16:rowId xmlns:a16="http://schemas.microsoft.com/office/drawing/2014/main" val="1156396549"/>
                  </a:ext>
                </a:extLst>
              </a:tr>
              <a:tr h="870268">
                <a:tc>
                  <a:txBody>
                    <a:bodyPr/>
                    <a:lstStyle/>
                    <a:p>
                      <a:pPr fontAlgn="t"/>
                      <a:r>
                        <a:rPr lang="en-US" sz="17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8</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9</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10</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11</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2076730303"/>
                  </a:ext>
                </a:extLst>
              </a:tr>
              <a:tr h="870268">
                <a:tc>
                  <a:txBody>
                    <a:bodyPr/>
                    <a:lstStyle/>
                    <a:p>
                      <a:pPr fontAlgn="t"/>
                      <a:r>
                        <a:rPr lang="en-US" sz="17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12</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tc>
                  <a:txBody>
                    <a:bodyPr/>
                    <a:lstStyle/>
                    <a:p>
                      <a:pPr fontAlgn="t"/>
                      <a:r>
                        <a:rPr lang="en-US" sz="2400">
                          <a:effectLst/>
                        </a:rPr>
                        <a:t> </a:t>
                      </a: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13</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14</a:t>
                      </a:r>
                      <a:endParaRPr lang="en-US" sz="2400">
                        <a:effectLst/>
                      </a:endParaRPr>
                    </a:p>
                  </a:txBody>
                  <a:tcPr marL="90653" marR="90653" marT="90653" marB="90653">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7A8"/>
                    </a:solidFill>
                  </a:tcPr>
                </a:tc>
                <a:extLst>
                  <a:ext uri="{0D108BD9-81ED-4DB2-BD59-A6C34878D82A}">
                    <a16:rowId xmlns:a16="http://schemas.microsoft.com/office/drawing/2014/main" val="2839019497"/>
                  </a:ext>
                </a:extLst>
              </a:tr>
            </a:tbl>
          </a:graphicData>
        </a:graphic>
      </p:graphicFrame>
      <p:graphicFrame>
        <p:nvGraphicFramePr>
          <p:cNvPr id="5" name="Table 4">
            <a:extLst>
              <a:ext uri="{FF2B5EF4-FFF2-40B4-BE49-F238E27FC236}">
                <a16:creationId xmlns:a16="http://schemas.microsoft.com/office/drawing/2014/main" id="{CFD9067C-C328-6594-9D8A-2C10D4E41AC2}"/>
              </a:ext>
            </a:extLst>
          </p:cNvPr>
          <p:cNvGraphicFramePr>
            <a:graphicFrameLocks noGrp="1"/>
          </p:cNvGraphicFramePr>
          <p:nvPr>
            <p:extLst>
              <p:ext uri="{D42A27DB-BD31-4B8C-83A1-F6EECF244321}">
                <p14:modId xmlns:p14="http://schemas.microsoft.com/office/powerpoint/2010/main" val="2636866411"/>
              </p:ext>
            </p:extLst>
          </p:nvPr>
        </p:nvGraphicFramePr>
        <p:xfrm>
          <a:off x="7137055" y="1273069"/>
          <a:ext cx="4501606" cy="5055870"/>
        </p:xfrm>
        <a:graphic>
          <a:graphicData uri="http://schemas.openxmlformats.org/drawingml/2006/table">
            <a:tbl>
              <a:tblPr/>
              <a:tblGrid>
                <a:gridCol w="609481">
                  <a:extLst>
                    <a:ext uri="{9D8B030D-6E8A-4147-A177-3AD203B41FA5}">
                      <a16:colId xmlns:a16="http://schemas.microsoft.com/office/drawing/2014/main" val="2594278257"/>
                    </a:ext>
                  </a:extLst>
                </a:gridCol>
                <a:gridCol w="3892125">
                  <a:extLst>
                    <a:ext uri="{9D8B030D-6E8A-4147-A177-3AD203B41FA5}">
                      <a16:colId xmlns:a16="http://schemas.microsoft.com/office/drawing/2014/main" val="3779842875"/>
                    </a:ext>
                  </a:extLst>
                </a:gridCol>
              </a:tblGrid>
              <a:tr h="152400">
                <a:tc>
                  <a:txBody>
                    <a:bodyPr/>
                    <a:lstStyle/>
                    <a:p>
                      <a:pPr algn="ctr" rtl="0" fontAlgn="t">
                        <a:spcBef>
                          <a:spcPts val="0"/>
                        </a:spcBef>
                        <a:spcAft>
                          <a:spcPts val="0"/>
                        </a:spcAft>
                      </a:pPr>
                      <a:r>
                        <a:rPr lang="en-US" sz="1400" b="1" i="0" u="none" strike="noStrike">
                          <a:solidFill>
                            <a:srgbClr val="000000"/>
                          </a:solidFill>
                          <a:effectLst/>
                          <a:latin typeface="Calibri" panose="020F0502020204030204" pitchFamily="34" charset="0"/>
                        </a:rPr>
                        <a:t>Risk</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BFBF"/>
                    </a:solidFill>
                  </a:tcPr>
                </a:tc>
                <a:tc>
                  <a:txBody>
                    <a:bodyPr/>
                    <a:lstStyle/>
                    <a:p>
                      <a:pPr algn="ctr" rtl="0" fontAlgn="t">
                        <a:spcBef>
                          <a:spcPts val="0"/>
                        </a:spcBef>
                        <a:spcAft>
                          <a:spcPts val="0"/>
                        </a:spcAft>
                      </a:pPr>
                      <a:r>
                        <a:rPr lang="en-US" sz="1400" b="1" i="0" u="none" strike="noStrike">
                          <a:solidFill>
                            <a:srgbClr val="000000"/>
                          </a:solidFill>
                          <a:effectLst/>
                          <a:latin typeface="Calibri" panose="020F0502020204030204" pitchFamily="34" charset="0"/>
                        </a:rPr>
                        <a:t>Description</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458165473"/>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1</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User vehicle can’t interface with system</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4039569340"/>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2</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System does not work in a time-effective manner</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3612506987"/>
                  </a:ext>
                </a:extLst>
              </a:tr>
              <a:tr h="152400">
                <a:tc>
                  <a:txBody>
                    <a:bodyPr/>
                    <a:lstStyle/>
                    <a:p>
                      <a:pPr algn="r" rtl="0" fontAlgn="t">
                        <a:spcBef>
                          <a:spcPts val="0"/>
                        </a:spcBef>
                        <a:spcAft>
                          <a:spcPts val="0"/>
                        </a:spcAft>
                      </a:pPr>
                      <a:r>
                        <a:rPr lang="en-US" sz="1400" b="0" i="0" u="none" strike="noStrike">
                          <a:solidFill>
                            <a:srgbClr val="000000"/>
                          </a:solidFill>
                          <a:effectLst/>
                          <a:highlight>
                            <a:srgbClr val="00FAFC"/>
                          </a:highlight>
                          <a:latin typeface="Calibri" panose="020F0502020204030204" pitchFamily="34" charset="0"/>
                        </a:rPr>
                        <a:t>3</a:t>
                      </a:r>
                      <a:endParaRPr lang="en-US" sz="2000">
                        <a:effectLst/>
                        <a:highlight>
                          <a:srgbClr val="00FAFC"/>
                        </a:highligh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highlight>
                            <a:srgbClr val="00FAFC"/>
                          </a:highlight>
                          <a:latin typeface="Calibri" panose="020F0502020204030204" pitchFamily="34" charset="0"/>
                        </a:rPr>
                        <a:t>Navigation system has blackout periods</a:t>
                      </a:r>
                      <a:endParaRPr lang="en-US" sz="2000">
                        <a:effectLst/>
                        <a:highlight>
                          <a:srgbClr val="00FAFC"/>
                        </a:highligh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2481706959"/>
                  </a:ext>
                </a:extLst>
              </a:tr>
              <a:tr h="152400">
                <a:tc>
                  <a:txBody>
                    <a:bodyPr/>
                    <a:lstStyle/>
                    <a:p>
                      <a:pPr algn="r" rtl="0" fontAlgn="t">
                        <a:spcBef>
                          <a:spcPts val="0"/>
                        </a:spcBef>
                        <a:spcAft>
                          <a:spcPts val="0"/>
                        </a:spcAft>
                      </a:pPr>
                      <a:r>
                        <a:rPr lang="en-US" sz="1400" b="0" i="0" u="none" strike="noStrike">
                          <a:solidFill>
                            <a:srgbClr val="000000"/>
                          </a:solidFill>
                          <a:effectLst/>
                          <a:highlight>
                            <a:srgbClr val="00FAFC"/>
                          </a:highlight>
                          <a:latin typeface="Calibri" panose="020F0502020204030204" pitchFamily="34" charset="0"/>
                        </a:rPr>
                        <a:t>4</a:t>
                      </a:r>
                      <a:endParaRPr lang="en-US" sz="2000">
                        <a:effectLst/>
                        <a:highlight>
                          <a:srgbClr val="00FAFC"/>
                        </a:highligh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highlight>
                            <a:srgbClr val="00FAFC"/>
                          </a:highlight>
                          <a:latin typeface="Calibri" panose="020F0502020204030204" pitchFamily="34" charset="0"/>
                        </a:rPr>
                        <a:t>Navigation and power system not compatible</a:t>
                      </a:r>
                      <a:endParaRPr lang="en-US" sz="2000">
                        <a:effectLst/>
                        <a:highlight>
                          <a:srgbClr val="00FAFC"/>
                        </a:highligh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4188793468"/>
                  </a:ext>
                </a:extLst>
              </a:tr>
              <a:tr h="152400">
                <a:tc>
                  <a:txBody>
                    <a:bodyPr/>
                    <a:lstStyle/>
                    <a:p>
                      <a:pPr algn="r" rtl="0" fontAlgn="t">
                        <a:spcBef>
                          <a:spcPts val="0"/>
                        </a:spcBef>
                        <a:spcAft>
                          <a:spcPts val="0"/>
                        </a:spcAft>
                      </a:pPr>
                      <a:r>
                        <a:rPr lang="en-US" sz="1400" b="0" i="0" u="none" strike="noStrike">
                          <a:solidFill>
                            <a:srgbClr val="000000"/>
                          </a:solidFill>
                          <a:effectLst/>
                          <a:highlight>
                            <a:srgbClr val="00FAFC"/>
                          </a:highlight>
                          <a:latin typeface="Calibri" panose="020F0502020204030204" pitchFamily="34" charset="0"/>
                        </a:rPr>
                        <a:t>5</a:t>
                      </a:r>
                      <a:endParaRPr lang="en-US" sz="2000">
                        <a:effectLst/>
                        <a:highlight>
                          <a:srgbClr val="00FAFC"/>
                        </a:highligh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highlight>
                            <a:srgbClr val="00FAFC"/>
                          </a:highlight>
                          <a:latin typeface="Calibri" panose="020F0502020204030204" pitchFamily="34" charset="0"/>
                        </a:rPr>
                        <a:t>Low TRL for navigation system</a:t>
                      </a:r>
                      <a:endParaRPr lang="en-US" sz="2000">
                        <a:effectLst/>
                        <a:highlight>
                          <a:srgbClr val="00FAFC"/>
                        </a:highligh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2425904785"/>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6</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User vehicle too massive for transport vehicle</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568396966"/>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7</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System hardware failure</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2546776301"/>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8</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Low return on investment (ROI)</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3412160233"/>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9</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Positive ROI in more than 25 years</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871803766"/>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10</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System can’t achieve enough thrust for desired orbit</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840097524"/>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11</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Navigation system can’t function in Cislunar domain</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1650986361"/>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12</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Low TRL for power system</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3238611182"/>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13</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Optimized system does not exist</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3101310989"/>
                  </a:ext>
                </a:extLst>
              </a:tr>
              <a:tr h="152400">
                <a:tc>
                  <a:txBody>
                    <a:bodyPr/>
                    <a:lstStyle/>
                    <a:p>
                      <a:pPr algn="r" rtl="0" fontAlgn="t">
                        <a:spcBef>
                          <a:spcPts val="0"/>
                        </a:spcBef>
                        <a:spcAft>
                          <a:spcPts val="0"/>
                        </a:spcAft>
                      </a:pPr>
                      <a:r>
                        <a:rPr lang="en-US" sz="1400" b="0" i="0" u="none" strike="noStrike">
                          <a:solidFill>
                            <a:srgbClr val="000000"/>
                          </a:solidFill>
                          <a:effectLst/>
                          <a:latin typeface="Calibri" panose="020F0502020204030204" pitchFamily="34" charset="0"/>
                        </a:rPr>
                        <a:t>14</a:t>
                      </a:r>
                      <a:endParaRPr lang="en-US" sz="2000">
                        <a:effectLst/>
                      </a:endParaRPr>
                    </a:p>
                  </a:txBody>
                  <a:tcPr marL="95250" marR="95250" marT="47625" marB="47625">
                    <a:lnL w="190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F0F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Power system can’t function in Cislunar domain</a:t>
                      </a:r>
                      <a:endParaRPr lang="en-US" sz="2000">
                        <a:effectLst/>
                      </a:endParaRPr>
                    </a:p>
                  </a:txBody>
                  <a:tcPr marL="95250" marR="95250" marT="47625" marB="47625">
                    <a:lnL w="952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1625472305"/>
                  </a:ext>
                </a:extLst>
              </a:tr>
            </a:tbl>
          </a:graphicData>
        </a:graphic>
      </p:graphicFrame>
      <p:sp>
        <p:nvSpPr>
          <p:cNvPr id="6" name="TextBox 5">
            <a:extLst>
              <a:ext uri="{FF2B5EF4-FFF2-40B4-BE49-F238E27FC236}">
                <a16:creationId xmlns:a16="http://schemas.microsoft.com/office/drawing/2014/main" id="{AF559E57-875A-4B92-EB7F-1BAD8C218B22}"/>
              </a:ext>
            </a:extLst>
          </p:cNvPr>
          <p:cNvSpPr txBox="1"/>
          <p:nvPr/>
        </p:nvSpPr>
        <p:spPr>
          <a:xfrm>
            <a:off x="2344190" y="1273069"/>
            <a:ext cx="856207" cy="276999"/>
          </a:xfrm>
          <a:prstGeom prst="rect">
            <a:avLst/>
          </a:prstGeom>
          <a:noFill/>
        </p:spPr>
        <p:txBody>
          <a:bodyPr wrap="square" rtlCol="0">
            <a:spAutoFit/>
          </a:bodyPr>
          <a:lstStyle/>
          <a:p>
            <a:pPr algn="ctr"/>
            <a:r>
              <a:rPr lang="en-US" sz="1200"/>
              <a:t>Negligible</a:t>
            </a:r>
          </a:p>
        </p:txBody>
      </p:sp>
      <p:sp>
        <p:nvSpPr>
          <p:cNvPr id="7" name="TextBox 6">
            <a:extLst>
              <a:ext uri="{FF2B5EF4-FFF2-40B4-BE49-F238E27FC236}">
                <a16:creationId xmlns:a16="http://schemas.microsoft.com/office/drawing/2014/main" id="{E122E389-F7C7-BE20-13C1-723A26F17BE8}"/>
              </a:ext>
            </a:extLst>
          </p:cNvPr>
          <p:cNvSpPr txBox="1"/>
          <p:nvPr/>
        </p:nvSpPr>
        <p:spPr>
          <a:xfrm>
            <a:off x="3208755" y="1273069"/>
            <a:ext cx="856207" cy="276999"/>
          </a:xfrm>
          <a:prstGeom prst="rect">
            <a:avLst/>
          </a:prstGeom>
          <a:noFill/>
        </p:spPr>
        <p:txBody>
          <a:bodyPr wrap="square" rtlCol="0">
            <a:spAutoFit/>
          </a:bodyPr>
          <a:lstStyle/>
          <a:p>
            <a:pPr algn="ctr"/>
            <a:r>
              <a:rPr lang="en-US" sz="1200"/>
              <a:t>Low</a:t>
            </a:r>
          </a:p>
        </p:txBody>
      </p:sp>
      <p:sp>
        <p:nvSpPr>
          <p:cNvPr id="8" name="TextBox 7">
            <a:extLst>
              <a:ext uri="{FF2B5EF4-FFF2-40B4-BE49-F238E27FC236}">
                <a16:creationId xmlns:a16="http://schemas.microsoft.com/office/drawing/2014/main" id="{E95A046F-DA8D-EE52-0BB0-154707DC7360}"/>
              </a:ext>
            </a:extLst>
          </p:cNvPr>
          <p:cNvSpPr txBox="1"/>
          <p:nvPr/>
        </p:nvSpPr>
        <p:spPr>
          <a:xfrm>
            <a:off x="4073320" y="1273069"/>
            <a:ext cx="856207" cy="276999"/>
          </a:xfrm>
          <a:prstGeom prst="rect">
            <a:avLst/>
          </a:prstGeom>
          <a:noFill/>
        </p:spPr>
        <p:txBody>
          <a:bodyPr wrap="square" rtlCol="0">
            <a:spAutoFit/>
          </a:bodyPr>
          <a:lstStyle/>
          <a:p>
            <a:pPr algn="ctr"/>
            <a:r>
              <a:rPr lang="en-US" sz="1200"/>
              <a:t>Medium</a:t>
            </a:r>
          </a:p>
        </p:txBody>
      </p:sp>
      <p:sp>
        <p:nvSpPr>
          <p:cNvPr id="9" name="TextBox 8">
            <a:extLst>
              <a:ext uri="{FF2B5EF4-FFF2-40B4-BE49-F238E27FC236}">
                <a16:creationId xmlns:a16="http://schemas.microsoft.com/office/drawing/2014/main" id="{115CE72D-D2A9-85AB-7709-E5A36D31B670}"/>
              </a:ext>
            </a:extLst>
          </p:cNvPr>
          <p:cNvSpPr txBox="1"/>
          <p:nvPr/>
        </p:nvSpPr>
        <p:spPr>
          <a:xfrm>
            <a:off x="4937885" y="1273069"/>
            <a:ext cx="856207" cy="276999"/>
          </a:xfrm>
          <a:prstGeom prst="rect">
            <a:avLst/>
          </a:prstGeom>
          <a:noFill/>
        </p:spPr>
        <p:txBody>
          <a:bodyPr wrap="square" rtlCol="0">
            <a:spAutoFit/>
          </a:bodyPr>
          <a:lstStyle/>
          <a:p>
            <a:pPr algn="ctr"/>
            <a:r>
              <a:rPr lang="en-US" sz="1200"/>
              <a:t>High</a:t>
            </a:r>
          </a:p>
        </p:txBody>
      </p:sp>
      <p:sp>
        <p:nvSpPr>
          <p:cNvPr id="10" name="TextBox 9">
            <a:extLst>
              <a:ext uri="{FF2B5EF4-FFF2-40B4-BE49-F238E27FC236}">
                <a16:creationId xmlns:a16="http://schemas.microsoft.com/office/drawing/2014/main" id="{C556FE31-BD11-3DDE-93F3-A09DFB20C182}"/>
              </a:ext>
            </a:extLst>
          </p:cNvPr>
          <p:cNvSpPr txBox="1"/>
          <p:nvPr/>
        </p:nvSpPr>
        <p:spPr>
          <a:xfrm>
            <a:off x="5802449" y="1273069"/>
            <a:ext cx="856207" cy="276999"/>
          </a:xfrm>
          <a:prstGeom prst="rect">
            <a:avLst/>
          </a:prstGeom>
          <a:noFill/>
        </p:spPr>
        <p:txBody>
          <a:bodyPr wrap="square" rtlCol="0">
            <a:spAutoFit/>
          </a:bodyPr>
          <a:lstStyle/>
          <a:p>
            <a:pPr algn="ctr"/>
            <a:r>
              <a:rPr lang="en-US" sz="1200"/>
              <a:t>Critical</a:t>
            </a:r>
          </a:p>
        </p:txBody>
      </p:sp>
      <p:grpSp>
        <p:nvGrpSpPr>
          <p:cNvPr id="17" name="Group 16">
            <a:extLst>
              <a:ext uri="{FF2B5EF4-FFF2-40B4-BE49-F238E27FC236}">
                <a16:creationId xmlns:a16="http://schemas.microsoft.com/office/drawing/2014/main" id="{378F058C-1E66-07E2-A669-E360B6EE0717}"/>
              </a:ext>
            </a:extLst>
          </p:cNvPr>
          <p:cNvGrpSpPr/>
          <p:nvPr/>
        </p:nvGrpSpPr>
        <p:grpSpPr>
          <a:xfrm>
            <a:off x="1878602" y="1583042"/>
            <a:ext cx="461665" cy="4314467"/>
            <a:chOff x="1878602" y="1583042"/>
            <a:chExt cx="461665" cy="4314467"/>
          </a:xfrm>
        </p:grpSpPr>
        <p:sp>
          <p:nvSpPr>
            <p:cNvPr id="12" name="TextBox 11">
              <a:extLst>
                <a:ext uri="{FF2B5EF4-FFF2-40B4-BE49-F238E27FC236}">
                  <a16:creationId xmlns:a16="http://schemas.microsoft.com/office/drawing/2014/main" id="{6298AD27-E0DA-4F86-DEDC-38B2FD6878DF}"/>
                </a:ext>
              </a:extLst>
            </p:cNvPr>
            <p:cNvSpPr txBox="1"/>
            <p:nvPr/>
          </p:nvSpPr>
          <p:spPr>
            <a:xfrm rot="16200000">
              <a:off x="1681331" y="5238573"/>
              <a:ext cx="856207" cy="461665"/>
            </a:xfrm>
            <a:prstGeom prst="rect">
              <a:avLst/>
            </a:prstGeom>
            <a:noFill/>
          </p:spPr>
          <p:txBody>
            <a:bodyPr wrap="square" rtlCol="0">
              <a:spAutoFit/>
            </a:bodyPr>
            <a:lstStyle/>
            <a:p>
              <a:pPr algn="ctr"/>
              <a:r>
                <a:rPr lang="en-US" sz="1200"/>
                <a:t>Very Unlikely</a:t>
              </a:r>
            </a:p>
          </p:txBody>
        </p:sp>
        <p:sp>
          <p:nvSpPr>
            <p:cNvPr id="13" name="TextBox 12">
              <a:extLst>
                <a:ext uri="{FF2B5EF4-FFF2-40B4-BE49-F238E27FC236}">
                  <a16:creationId xmlns:a16="http://schemas.microsoft.com/office/drawing/2014/main" id="{DBCA630C-EBFC-C6C7-6222-DC04AF06C4EF}"/>
                </a:ext>
              </a:extLst>
            </p:cNvPr>
            <p:cNvSpPr txBox="1"/>
            <p:nvPr/>
          </p:nvSpPr>
          <p:spPr>
            <a:xfrm rot="16200000">
              <a:off x="1681331" y="4466340"/>
              <a:ext cx="856207" cy="276999"/>
            </a:xfrm>
            <a:prstGeom prst="rect">
              <a:avLst/>
            </a:prstGeom>
            <a:noFill/>
          </p:spPr>
          <p:txBody>
            <a:bodyPr wrap="square" rtlCol="0">
              <a:spAutoFit/>
            </a:bodyPr>
            <a:lstStyle/>
            <a:p>
              <a:pPr algn="ctr"/>
              <a:r>
                <a:rPr lang="en-US" sz="1200"/>
                <a:t>Unlikely</a:t>
              </a:r>
            </a:p>
          </p:txBody>
        </p:sp>
        <p:sp>
          <p:nvSpPr>
            <p:cNvPr id="14" name="TextBox 13">
              <a:extLst>
                <a:ext uri="{FF2B5EF4-FFF2-40B4-BE49-F238E27FC236}">
                  <a16:creationId xmlns:a16="http://schemas.microsoft.com/office/drawing/2014/main" id="{84B706CB-D553-3BDC-E29D-3A24452477EC}"/>
                </a:ext>
              </a:extLst>
            </p:cNvPr>
            <p:cNvSpPr txBox="1"/>
            <p:nvPr/>
          </p:nvSpPr>
          <p:spPr>
            <a:xfrm rot="16200000">
              <a:off x="1681331" y="3601775"/>
              <a:ext cx="856207" cy="276999"/>
            </a:xfrm>
            <a:prstGeom prst="rect">
              <a:avLst/>
            </a:prstGeom>
            <a:noFill/>
          </p:spPr>
          <p:txBody>
            <a:bodyPr wrap="square" rtlCol="0">
              <a:spAutoFit/>
            </a:bodyPr>
            <a:lstStyle/>
            <a:p>
              <a:pPr algn="ctr"/>
              <a:r>
                <a:rPr lang="en-US" sz="1200"/>
                <a:t>Possible</a:t>
              </a:r>
            </a:p>
          </p:txBody>
        </p:sp>
        <p:sp>
          <p:nvSpPr>
            <p:cNvPr id="15" name="TextBox 14">
              <a:extLst>
                <a:ext uri="{FF2B5EF4-FFF2-40B4-BE49-F238E27FC236}">
                  <a16:creationId xmlns:a16="http://schemas.microsoft.com/office/drawing/2014/main" id="{640F55B3-BE6E-40FF-6B31-0C4AE5EAD6D8}"/>
                </a:ext>
              </a:extLst>
            </p:cNvPr>
            <p:cNvSpPr txBox="1"/>
            <p:nvPr/>
          </p:nvSpPr>
          <p:spPr>
            <a:xfrm rot="16200000">
              <a:off x="1681331" y="2737210"/>
              <a:ext cx="856207" cy="276999"/>
            </a:xfrm>
            <a:prstGeom prst="rect">
              <a:avLst/>
            </a:prstGeom>
            <a:noFill/>
          </p:spPr>
          <p:txBody>
            <a:bodyPr wrap="square" rtlCol="0">
              <a:spAutoFit/>
            </a:bodyPr>
            <a:lstStyle/>
            <a:p>
              <a:pPr algn="ctr"/>
              <a:r>
                <a:rPr lang="en-US" sz="1200"/>
                <a:t>Likely</a:t>
              </a:r>
            </a:p>
          </p:txBody>
        </p:sp>
        <p:sp>
          <p:nvSpPr>
            <p:cNvPr id="16" name="TextBox 15">
              <a:extLst>
                <a:ext uri="{FF2B5EF4-FFF2-40B4-BE49-F238E27FC236}">
                  <a16:creationId xmlns:a16="http://schemas.microsoft.com/office/drawing/2014/main" id="{7950DD7E-3772-5577-F5B4-7CA477B2F1B5}"/>
                </a:ext>
              </a:extLst>
            </p:cNvPr>
            <p:cNvSpPr txBox="1"/>
            <p:nvPr/>
          </p:nvSpPr>
          <p:spPr>
            <a:xfrm rot="16200000">
              <a:off x="1681331" y="1872646"/>
              <a:ext cx="856207" cy="276999"/>
            </a:xfrm>
            <a:prstGeom prst="rect">
              <a:avLst/>
            </a:prstGeom>
            <a:noFill/>
          </p:spPr>
          <p:txBody>
            <a:bodyPr wrap="square" rtlCol="0">
              <a:spAutoFit/>
            </a:bodyPr>
            <a:lstStyle/>
            <a:p>
              <a:pPr algn="ctr"/>
              <a:r>
                <a:rPr lang="en-US" sz="1200"/>
                <a:t>Very Likely</a:t>
              </a:r>
            </a:p>
          </p:txBody>
        </p:sp>
      </p:grpSp>
    </p:spTree>
    <p:extLst>
      <p:ext uri="{BB962C8B-B14F-4D97-AF65-F5344CB8AC3E}">
        <p14:creationId xmlns:p14="http://schemas.microsoft.com/office/powerpoint/2010/main" val="32853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theme/theme1.xml><?xml version="1.0" encoding="utf-8"?>
<a:theme xmlns:a="http://schemas.openxmlformats.org/drawingml/2006/main" name="Office Theme">
  <a:themeElements>
    <a:clrScheme name="BOOST">
      <a:dk1>
        <a:srgbClr val="000000"/>
      </a:dk1>
      <a:lt1>
        <a:srgbClr val="FFFFFF"/>
      </a:lt1>
      <a:dk2>
        <a:srgbClr val="030E1F"/>
      </a:dk2>
      <a:lt2>
        <a:srgbClr val="F0F0F0"/>
      </a:lt2>
      <a:accent1>
        <a:srgbClr val="7D2A99"/>
      </a:accent1>
      <a:accent2>
        <a:srgbClr val="1C53C6"/>
      </a:accent2>
      <a:accent3>
        <a:srgbClr val="501B63"/>
      </a:accent3>
      <a:accent4>
        <a:srgbClr val="00FAFC"/>
      </a:accent4>
      <a:accent5>
        <a:srgbClr val="BFBFBF"/>
      </a:accent5>
      <a:accent6>
        <a:srgbClr val="20124D"/>
      </a:accent6>
      <a:hlink>
        <a:srgbClr val="00FAFC"/>
      </a:hlink>
      <a:folHlink>
        <a:srgbClr val="7D2A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37BE0A-C70D-4177-BB85-59A9CC86323B}"/>
</file>

<file path=customXml/itemProps2.xml><?xml version="1.0" encoding="utf-8"?>
<ds:datastoreItem xmlns:ds="http://schemas.openxmlformats.org/officeDocument/2006/customXml" ds:itemID="{C4A22271-6DEB-4548-BB94-0ADB39BBAD76}">
  <ds:schemaRefs>
    <ds:schemaRef ds:uri="http://schemas.microsoft.com/sharepoint/v3/contenttype/forms"/>
  </ds:schemaRefs>
</ds:datastoreItem>
</file>

<file path=customXml/itemProps3.xml><?xml version="1.0" encoding="utf-8"?>
<ds:datastoreItem xmlns:ds="http://schemas.openxmlformats.org/officeDocument/2006/customXml" ds:itemID="{DC33A89A-F9FF-4E1B-B916-7B3028184BD4}">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7aa1e060-b1bc-4310-bf13-7cfe5211685c"/>
    <ds:schemaRef ds:uri="http://schemas.microsoft.com/office/infopath/2007/PartnerControls"/>
    <ds:schemaRef ds:uri="http://schemas.openxmlformats.org/package/2006/metadata/core-properties"/>
    <ds:schemaRef ds:uri="f5dc0fa6-08bf-4af4-80d4-9c66642fd60f"/>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5049</Words>
  <Application>Microsoft Office PowerPoint</Application>
  <PresentationFormat>Widescreen</PresentationFormat>
  <Paragraphs>887</Paragraphs>
  <Slides>57</Slides>
  <Notes>40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 Light</vt:lpstr>
      <vt:lpstr>Arial,Sans-Serif</vt:lpstr>
      <vt:lpstr>Calibri</vt:lpstr>
      <vt:lpstr>Arial</vt:lpstr>
      <vt:lpstr>Cambria Math</vt:lpstr>
      <vt:lpstr>a Astro Space</vt:lpstr>
      <vt:lpstr>Astro Space</vt:lpstr>
      <vt:lpstr>Office Theme</vt:lpstr>
      <vt:lpstr>Test Readiness Review</vt:lpstr>
      <vt:lpstr>Overview</vt:lpstr>
      <vt:lpstr>Project Purpose</vt:lpstr>
      <vt:lpstr>Specific Objectives</vt:lpstr>
      <vt:lpstr>Specific Objectives Con.</vt:lpstr>
      <vt:lpstr>PowerPoint Presentation</vt:lpstr>
      <vt:lpstr>PowerPoint Presentation</vt:lpstr>
      <vt:lpstr>Critical Project Elements</vt:lpstr>
      <vt:lpstr>CDR Risk matrix</vt:lpstr>
      <vt:lpstr>Risks Addressed in Hardware Demo</vt:lpstr>
      <vt:lpstr>(Hardware Demo) Requirements</vt:lpstr>
      <vt:lpstr>PowerPoint Presentation</vt:lpstr>
      <vt:lpstr>Hardware Demo FBD</vt:lpstr>
      <vt:lpstr>Receiver FBD</vt:lpstr>
      <vt:lpstr>Transmitter FBD</vt:lpstr>
      <vt:lpstr>Major Changes From CDR</vt:lpstr>
      <vt:lpstr>Schedule</vt:lpstr>
      <vt:lpstr>Testing Overview</vt:lpstr>
      <vt:lpstr>Gantt Chart</vt:lpstr>
      <vt:lpstr>Critical path Shift</vt:lpstr>
      <vt:lpstr>Test Readiness</vt:lpstr>
      <vt:lpstr>Test 1 – Outdoor 1D</vt:lpstr>
      <vt:lpstr>PowerPoint Presentation</vt:lpstr>
      <vt:lpstr>PowerPoint Presentation</vt:lpstr>
      <vt:lpstr>Test 1 Error model</vt:lpstr>
      <vt:lpstr>Test 2 – Outdoor 2D</vt:lpstr>
      <vt:lpstr>PowerPoint Presentation</vt:lpstr>
      <vt:lpstr>PowerPoint Presentation</vt:lpstr>
      <vt:lpstr>Test 2 Error model</vt:lpstr>
      <vt:lpstr>Test 3 – outdoor 3d</vt:lpstr>
      <vt:lpstr>PowerPoint Presentation</vt:lpstr>
      <vt:lpstr>Test 3 Error model</vt:lpstr>
      <vt:lpstr>Budget</vt:lpstr>
      <vt:lpstr>Budget</vt:lpstr>
      <vt:lpstr>Current Project Expenses</vt:lpstr>
      <vt:lpstr>Questions?</vt:lpstr>
      <vt:lpstr>Appendices</vt:lpstr>
      <vt:lpstr>Hardware Demo Overview</vt:lpstr>
      <vt:lpstr>Hardware Risks</vt:lpstr>
      <vt:lpstr>CDR Requirements</vt:lpstr>
      <vt:lpstr>CDR Requirements (continued)</vt:lpstr>
      <vt:lpstr>Unit Tests - Receiver</vt:lpstr>
      <vt:lpstr>Subsystem Expenses</vt:lpstr>
      <vt:lpstr>Expenses by Sub-team</vt:lpstr>
      <vt:lpstr>Expenses by Sub-team</vt:lpstr>
      <vt:lpstr>CDR Gantt Chart</vt:lpstr>
      <vt:lpstr>CDR Gantt Chart Continued</vt:lpstr>
      <vt:lpstr>RF Transparency Testing Procedure</vt:lpstr>
      <vt:lpstr>IP (Ingress Protection) Testing Procedure</vt:lpstr>
      <vt:lpstr>IP (Ingress Protection) Testing Procedure</vt:lpstr>
      <vt:lpstr>Wiring Diagram - Receiver</vt:lpstr>
      <vt:lpstr>Wiring diagram - Transmitter</vt:lpstr>
      <vt:lpstr>COMPONENT Test – REYAX RYLR896</vt:lpstr>
      <vt:lpstr>COMPONENT Test – ADAFRUIT GPS BREAKOUT</vt:lpstr>
      <vt:lpstr>COMPONENT Test – SD Card Reader</vt:lpstr>
      <vt:lpstr>Solving TDOA – No Error</vt:lpstr>
      <vt:lpstr>Truncation Error Calculation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Tycho Laursen Cinquini</dc:creator>
  <cp:lastModifiedBy>Riana Gagnon</cp:lastModifiedBy>
  <cp:revision>1</cp:revision>
  <dcterms:created xsi:type="dcterms:W3CDTF">2022-09-26T18:02:17Z</dcterms:created>
  <dcterms:modified xsi:type="dcterms:W3CDTF">2023-02-27T06:50:31Z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y fmtid="{D5CDD505-2E9C-101B-9397-08002B2CF9AE}" pid="3" name="MediaServiceImageTags">
    <vt:lpwstr/>
  </property>
</Properties>
</file>