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5143500" cx="9144000"/>
  <p:notesSz cx="6858000" cy="9144000"/>
  <p:embeddedFontLst>
    <p:embeddedFont>
      <p:font typeface="Roboto"/>
      <p:regular r:id="rId54"/>
      <p:bold r:id="rId55"/>
      <p:italic r:id="rId56"/>
      <p:boldItalic r:id="rId57"/>
    </p:embeddedFont>
    <p:embeddedFont>
      <p:font typeface="Nunit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2" roundtripDataSignature="AMtx7mhpBIpI2soF4cnJJm0EJeYZHqXI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968600-891D-4383-8EA9-3A87FABDFD6E}">
  <a:tblStyle styleId="{0A968600-891D-4383-8EA9-3A87FABDFD6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E274584-1AFB-402D-AF78-0D274D4BEE5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42" Type="http://schemas.openxmlformats.org/officeDocument/2006/relationships/slide" Target="slides/slide35.xml"/><Relationship Id="rId47" Type="http://schemas.openxmlformats.org/officeDocument/2006/relationships/slide" Target="slides/slide40.xml"/><Relationship Id="rId34" Type="http://schemas.openxmlformats.org/officeDocument/2006/relationships/slide" Target="slides/slide27.xml"/><Relationship Id="rId21" Type="http://schemas.openxmlformats.org/officeDocument/2006/relationships/slide" Target="slides/slide14.xml"/><Relationship Id="rId50" Type="http://schemas.openxmlformats.org/officeDocument/2006/relationships/slide" Target="slides/slide43.xml"/><Relationship Id="rId55" Type="http://schemas.openxmlformats.org/officeDocument/2006/relationships/font" Target="fonts/Roboto-bold.fntdata"/><Relationship Id="rId63" Type="http://schemas.openxmlformats.org/officeDocument/2006/relationships/customXml" Target="../customXml/item1.xml"/><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slide" Target="slides/slide33.xml"/><Relationship Id="rId45" Type="http://schemas.openxmlformats.org/officeDocument/2006/relationships/slide" Target="slides/slide38.xml"/><Relationship Id="rId32" Type="http://schemas.openxmlformats.org/officeDocument/2006/relationships/slide" Target="slides/slide25.xml"/><Relationship Id="rId37" Type="http://schemas.openxmlformats.org/officeDocument/2006/relationships/slide" Target="slides/slide30.xml"/><Relationship Id="rId24" Type="http://schemas.openxmlformats.org/officeDocument/2006/relationships/slide" Target="slides/slide17.xml"/><Relationship Id="rId53" Type="http://schemas.openxmlformats.org/officeDocument/2006/relationships/slide" Target="slides/slide46.xml"/><Relationship Id="rId11" Type="http://schemas.openxmlformats.org/officeDocument/2006/relationships/slide" Target="slides/slide4.xml"/><Relationship Id="rId58" Type="http://schemas.openxmlformats.org/officeDocument/2006/relationships/font" Target="fonts/Nunito-regular.fntdata"/><Relationship Id="rId5" Type="http://schemas.openxmlformats.org/officeDocument/2006/relationships/slideMaster" Target="slideMasters/slideMaster1.xml"/><Relationship Id="rId61" Type="http://schemas.openxmlformats.org/officeDocument/2006/relationships/font" Target="fonts/Nunito-boldItalic.fntdata"/><Relationship Id="rId19" Type="http://schemas.openxmlformats.org/officeDocument/2006/relationships/slide" Target="slides/slide12.xml"/><Relationship Id="rId43" Type="http://schemas.openxmlformats.org/officeDocument/2006/relationships/slide" Target="slides/slide36.xml"/><Relationship Id="rId48" Type="http://schemas.openxmlformats.org/officeDocument/2006/relationships/slide" Target="slides/slide41.xml"/><Relationship Id="rId30" Type="http://schemas.openxmlformats.org/officeDocument/2006/relationships/slide" Target="slides/slide23.xml"/><Relationship Id="rId35" Type="http://schemas.openxmlformats.org/officeDocument/2006/relationships/slide" Target="slides/slide28.xml"/><Relationship Id="rId22" Type="http://schemas.openxmlformats.org/officeDocument/2006/relationships/slide" Target="slides/slide15.xml"/><Relationship Id="rId27" Type="http://schemas.openxmlformats.org/officeDocument/2006/relationships/slide" Target="slides/slide20.xml"/><Relationship Id="rId56" Type="http://schemas.openxmlformats.org/officeDocument/2006/relationships/font" Target="fonts/Roboto-italic.fntdata"/><Relationship Id="rId14" Type="http://schemas.openxmlformats.org/officeDocument/2006/relationships/slide" Target="slides/slide7.xml"/><Relationship Id="rId64" Type="http://schemas.openxmlformats.org/officeDocument/2006/relationships/customXml" Target="../customXml/item2.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presProps" Target="presProps.xml"/><Relationship Id="rId46" Type="http://schemas.openxmlformats.org/officeDocument/2006/relationships/slide" Target="slides/slide39.xml"/><Relationship Id="rId33" Type="http://schemas.openxmlformats.org/officeDocument/2006/relationships/slide" Target="slides/slide26.xml"/><Relationship Id="rId38" Type="http://schemas.openxmlformats.org/officeDocument/2006/relationships/slide" Target="slides/slide31.xml"/><Relationship Id="rId25" Type="http://schemas.openxmlformats.org/officeDocument/2006/relationships/slide" Target="slides/slide18.xml"/><Relationship Id="rId12" Type="http://schemas.openxmlformats.org/officeDocument/2006/relationships/slide" Target="slides/slide5.xml"/><Relationship Id="rId59" Type="http://schemas.openxmlformats.org/officeDocument/2006/relationships/font" Target="fonts/Nunito-bold.fntdata"/><Relationship Id="rId17" Type="http://schemas.openxmlformats.org/officeDocument/2006/relationships/slide" Target="slides/slide10.xml"/><Relationship Id="rId41" Type="http://schemas.openxmlformats.org/officeDocument/2006/relationships/slide" Target="slides/slide34.xml"/><Relationship Id="rId62" Type="http://customschemas.google.com/relationships/presentationmetadata" Target="metadata"/><Relationship Id="rId20" Type="http://schemas.openxmlformats.org/officeDocument/2006/relationships/slide" Target="slides/slide13.xml"/><Relationship Id="rId54" Type="http://schemas.openxmlformats.org/officeDocument/2006/relationships/font" Target="fonts/Roboto-regular.fntdata"/><Relationship Id="rId1" Type="http://schemas.openxmlformats.org/officeDocument/2006/relationships/theme" Target="theme/theme3.xml"/><Relationship Id="rId6" Type="http://schemas.openxmlformats.org/officeDocument/2006/relationships/slideMaster" Target="slideMasters/slideMaster2.xml"/><Relationship Id="rId49" Type="http://schemas.openxmlformats.org/officeDocument/2006/relationships/slide" Target="slides/slide42.xml"/><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57" Type="http://schemas.openxmlformats.org/officeDocument/2006/relationships/font" Target="fonts/Roboto-boldItalic.fntdata"/><Relationship Id="rId15" Type="http://schemas.openxmlformats.org/officeDocument/2006/relationships/slide" Target="slides/slide8.xml"/><Relationship Id="rId44" Type="http://schemas.openxmlformats.org/officeDocument/2006/relationships/slide" Target="slides/slide37.xml"/><Relationship Id="rId31" Type="http://schemas.openxmlformats.org/officeDocument/2006/relationships/slide" Target="slides/slide24.xml"/><Relationship Id="rId60" Type="http://schemas.openxmlformats.org/officeDocument/2006/relationships/font" Target="fonts/Nunito-italic.fntdata"/><Relationship Id="rId52" Type="http://schemas.openxmlformats.org/officeDocument/2006/relationships/slide" Target="slides/slide45.xml"/><Relationship Id="rId10" Type="http://schemas.openxmlformats.org/officeDocument/2006/relationships/slide" Target="slides/slide3.xml"/><Relationship Id="rId65" Type="http://schemas.openxmlformats.org/officeDocument/2006/relationships/customXml" Target="../customXml/item3.xml"/><Relationship Id="rId4" Type="http://schemas.openxmlformats.org/officeDocument/2006/relationships/tableStyles" Target="tableStyles.xml"/><Relationship Id="rId9" Type="http://schemas.openxmlformats.org/officeDocument/2006/relationships/slide" Target="slides/slide2.xml"/><Relationship Id="rId39" Type="http://schemas.openxmlformats.org/officeDocument/2006/relationships/slide" Target="slides/slide32.xml"/><Relationship Id="rId13" Type="http://schemas.openxmlformats.org/officeDocument/2006/relationships/slide" Target="slides/slide6.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
                <a:solidFill>
                  <a:schemeClr val="dk1"/>
                </a:solidFill>
              </a:rPr>
              <a:t>Presenter: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
                <a:solidFill>
                  <a:schemeClr val="dk1"/>
                </a:solidFill>
              </a:rPr>
              <a:t>Presenter: Peyton</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Don’t mention a </a:t>
            </a:r>
            <a:r>
              <a:rPr i="1" lang="en">
                <a:solidFill>
                  <a:schemeClr val="dk1"/>
                </a:solidFill>
              </a:rPr>
              <a:t>wooden</a:t>
            </a:r>
            <a:r>
              <a:rPr lang="en">
                <a:solidFill>
                  <a:schemeClr val="dk1"/>
                </a:solidFill>
              </a:rPr>
              <a:t> base, just say it connects to a base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Update Pico with Arduino Uno</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
                <a:solidFill>
                  <a:schemeClr val="dk1"/>
                </a:solidFill>
              </a:rPr>
              <a:t>Presenter: Peyton</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Changes Since CDR:</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 longer using hose clamps, now velcro straps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Changes Since CDR:</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No longer using hose clamps, now velcro straps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t>Speaker: </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3 months stowage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Kiley</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MAX 3 months stowed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Kiley</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Kiley</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Will update as we get closer to submitting slides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Presenter: </a:t>
            </a:r>
            <a:r>
              <a:rPr lang="en"/>
              <a:t>Each introduce themselves</a:t>
            </a:r>
            <a:endParaRPr/>
          </a:p>
          <a:p>
            <a:pPr indent="0" lvl="0" marL="0" rtl="0" algn="l">
              <a:lnSpc>
                <a:spcPct val="100000"/>
              </a:lnSpc>
              <a:spcBef>
                <a:spcPts val="0"/>
              </a:spcBef>
              <a:spcAft>
                <a:spcPts val="0"/>
              </a:spcAft>
              <a:buSzPts val="1100"/>
              <a:buNone/>
            </a:pPr>
            <a:r>
              <a:rPr lang="en"/>
              <a:t>Rafi’s feedback: Add who is doing what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Kiley</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MAX 3 months stowed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Peyton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Peyton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Peyton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Mo</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Mo</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Mo</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MAX 3 months stowed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Lucas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Potentially use velcro straps instead</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Lucas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Mo</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Mo</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Mo</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Jacob</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Additional Planned Expenditures:</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Pixy Camera</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Raspberry Pi wire harness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Jacob</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Additional Planned Expenditures:</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Pixy Camera</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Raspberry Pi wire harness</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Jacob</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MAX 3 months stowed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Kiley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Kiley</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MAX 3 months stowed </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Mason</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During the mission, the docking arms and its attached harnessing will be in a stowed position for at least 2 months</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We will be testing if the extreme cold temperatures at GEO orbit combined with a bent harness will impact the functionality of the wire itself.</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For the test, we will vary the bend radius of the wire samples from a 30 mm minimum pre-determined by Scoutcam to a 100 mm maximum</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The camera’s manufacturer had provided samples of the camera wire, which is identical to the camera wire we will actually be using.</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We will then place the samples in a chilled environment chilled by dry ice for up to 24 hours. This duration may vary depending on the results of an environment test in which we will determine the length of time we can successfully hold the desired temperatures</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Throughout the test we will monitor the temperature using a sub-zero thermometer.</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Upon completion, we will remove each wire, and while still cold unbend them and test if they can still provide power and are not broken.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
                <a:solidFill>
                  <a:schemeClr val="dk1"/>
                </a:solidFill>
              </a:rPr>
              <a:t>Note that we cannot simulate 2 months of chilled temperatures, so we are only able to conduct the first step which is a survivability test.</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228600" lvl="0" marL="457200" rtl="0" algn="l">
              <a:lnSpc>
                <a:spcPct val="100000"/>
              </a:lnSpc>
              <a:spcBef>
                <a:spcPts val="0"/>
              </a:spcBef>
              <a:spcAft>
                <a:spcPts val="0"/>
              </a:spcAft>
              <a:buClr>
                <a:schemeClr val="dk1"/>
              </a:buClr>
              <a:buSzPts val="1100"/>
              <a:buNone/>
            </a:pPr>
            <a:r>
              <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Mo</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u="sng">
                <a:solidFill>
                  <a:schemeClr val="dk1"/>
                </a:solidFill>
              </a:rPr>
              <a:t>Notes</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Points that I will talk about: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State the purpose of the kinematic motion verification: replicate LEXI’s docking arm and make sure that motor setting will deploy arm in constant rate.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Talk about our plan to do this verification: use motion capture, measure joint angles, and compare test to make sure that the motion is the same throughout.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State the guiding requirement for this verification: Functional requirement 7.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Finally, state the pass criteria: average angle error between computer model and actual deployment is &lt; 5%</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Kiley</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MENTION ASTROSCALE</a:t>
            </a:r>
            <a:endParaRPr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rPr>
              <a:t>(Say what LEXI stands for)</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Presenter: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
                <a:solidFill>
                  <a:schemeClr val="dk1"/>
                </a:solidFill>
              </a:rPr>
              <a:t>Presenter: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4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1"/>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56" name="Google Shape;56;p5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61"/>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1"/>
          <p:cNvSpPr/>
          <p:nvPr/>
        </p:nvSpPr>
        <p:spPr>
          <a:xfrm flipH="1">
            <a:off x="8246400" y="4245875"/>
            <a:ext cx="897600" cy="8976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1"/>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1" name="Google Shape;61;p61"/>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62" name="Google Shape;62;p6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62"/>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67" name="Google Shape;67;p6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8" name="Google Shape;68;p6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6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73" name="Google Shape;73;p63"/>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4" name="Google Shape;74;p63"/>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5" name="Google Shape;75;p6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64"/>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0" name="Google Shape;80;p6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65"/>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6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5"/>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5" name="Google Shape;85;p65"/>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86" name="Google Shape;86;p6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66"/>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89" name="Google Shape;89;p6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67"/>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94" name="Google Shape;94;p67"/>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6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96" name="Google Shape;96;p6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 name="Shape 12"/>
        <p:cNvGrpSpPr/>
        <p:nvPr/>
      </p:nvGrpSpPr>
      <p:grpSpPr>
        <a:xfrm>
          <a:off x="0" y="0"/>
          <a:ext cx="0" cy="0"/>
          <a:chOff x="0" y="0"/>
          <a:chExt cx="0" cy="0"/>
        </a:xfrm>
      </p:grpSpPr>
      <p:sp>
        <p:nvSpPr>
          <p:cNvPr id="13" name="Google Shape;13;p4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 name="Google Shape;1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68"/>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8"/>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8"/>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101" name="Google Shape;101;p6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102" name="Shape 102"/>
        <p:cNvGrpSpPr/>
        <p:nvPr/>
      </p:nvGrpSpPr>
      <p:grpSpPr>
        <a:xfrm>
          <a:off x="0" y="0"/>
          <a:ext cx="0" cy="0"/>
          <a:chOff x="0" y="0"/>
          <a:chExt cx="0" cy="0"/>
        </a:xfrm>
      </p:grpSpPr>
      <p:sp>
        <p:nvSpPr>
          <p:cNvPr id="103" name="Google Shape;103;p69"/>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104" name="Google Shape;104;p69"/>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5" name="Google Shape;105;p6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06" name="Shape 106"/>
        <p:cNvGrpSpPr/>
        <p:nvPr/>
      </p:nvGrpSpPr>
      <p:grpSpPr>
        <a:xfrm>
          <a:off x="0" y="0"/>
          <a:ext cx="0" cy="0"/>
          <a:chOff x="0" y="0"/>
          <a:chExt cx="0" cy="0"/>
        </a:xfrm>
      </p:grpSpPr>
      <p:sp>
        <p:nvSpPr>
          <p:cNvPr id="107" name="Google Shape;107;p7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5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5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5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5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5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5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5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5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0" name="Shape 50"/>
        <p:cNvGrpSpPr/>
        <p:nvPr/>
      </p:nvGrpSpPr>
      <p:grpSpPr>
        <a:xfrm>
          <a:off x="0" y="0"/>
          <a:ext cx="0" cy="0"/>
          <a:chOff x="0" y="0"/>
          <a:chExt cx="0" cy="0"/>
        </a:xfrm>
      </p:grpSpPr>
      <p:sp>
        <p:nvSpPr>
          <p:cNvPr id="51" name="Google Shape;51;p5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52" name="Google Shape;52;p5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53" name="Google Shape;53;p5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6.png"/><Relationship Id="rId8"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0.png"/><Relationship Id="rId10" Type="http://schemas.openxmlformats.org/officeDocument/2006/relationships/image" Target="../media/image47.png"/><Relationship Id="rId9" Type="http://schemas.openxmlformats.org/officeDocument/2006/relationships/image" Target="../media/image39.pn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56.png"/><Relationship Id="rId8"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4.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6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52.png"/><Relationship Id="rId5" Type="http://schemas.openxmlformats.org/officeDocument/2006/relationships/image" Target="../media/image34.png"/><Relationship Id="rId6"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6.png"/><Relationship Id="rId10" Type="http://schemas.openxmlformats.org/officeDocument/2006/relationships/image" Target="../media/image25.png"/><Relationship Id="rId9"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64.png"/><Relationship Id="rId7" Type="http://schemas.openxmlformats.org/officeDocument/2006/relationships/image" Target="../media/image48.png"/><Relationship Id="rId8"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5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9.png"/><Relationship Id="rId6"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62.jpg"/><Relationship Id="rId5" Type="http://schemas.openxmlformats.org/officeDocument/2006/relationships/image" Target="../media/image4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4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hyperlink" Target="https://www.whydomath.org/node/wavlets/jpeg2000.html" TargetMode="External"/><Relationship Id="rId5" Type="http://schemas.openxmlformats.org/officeDocument/2006/relationships/hyperlink" Target="https://www.whydomath.org/node/wavlets/wavelettransforms.html" TargetMode="External"/><Relationship Id="rId6" Type="http://schemas.openxmlformats.org/officeDocument/2006/relationships/hyperlink" Target="https://astroscale-us.com/lexi-life-extension-capabiliti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1"/>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13" name="Google Shape;113;p1"/>
          <p:cNvSpPr txBox="1"/>
          <p:nvPr>
            <p:ph idx="4294967295" type="ctrTitle"/>
          </p:nvPr>
        </p:nvSpPr>
        <p:spPr>
          <a:xfrm>
            <a:off x="564325" y="81650"/>
            <a:ext cx="7959300" cy="46140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chemeClr val="dk1"/>
              </a:buClr>
              <a:buSzPts val="2800"/>
              <a:buFont typeface="Arial"/>
              <a:buNone/>
            </a:pPr>
            <a:r>
              <a:rPr b="1" i="0" lang="en" sz="3600" u="none" cap="none" strike="noStrike">
                <a:solidFill>
                  <a:srgbClr val="000000"/>
                </a:solidFill>
                <a:latin typeface="Calibri"/>
                <a:ea typeface="Calibri"/>
                <a:cs typeface="Calibri"/>
                <a:sym typeface="Calibri"/>
              </a:rPr>
              <a:t>DAISy Cam</a:t>
            </a:r>
            <a:endParaRPr b="1"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2600" u="none" cap="none" strike="noStrike">
                <a:solidFill>
                  <a:srgbClr val="000000"/>
                </a:solidFill>
                <a:latin typeface="Calibri"/>
                <a:ea typeface="Calibri"/>
                <a:cs typeface="Calibri"/>
                <a:sym typeface="Calibri"/>
              </a:rPr>
              <a:t>(Docking Arm Integration System for Scoutcam Camera)</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1" i="0" lang="en" sz="4400" u="none" cap="none" strike="noStrike">
                <a:solidFill>
                  <a:srgbClr val="000000"/>
                </a:solidFill>
                <a:latin typeface="Calibri"/>
                <a:ea typeface="Calibri"/>
                <a:cs typeface="Calibri"/>
                <a:sym typeface="Calibri"/>
              </a:rPr>
              <a:t>Test Readiness Review</a:t>
            </a:r>
            <a:endParaRPr b="1" i="0" sz="4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1600" u="none" cap="none" strike="noStrike">
                <a:solidFill>
                  <a:srgbClr val="000000"/>
                </a:solidFill>
                <a:latin typeface="Calibri"/>
                <a:ea typeface="Calibri"/>
                <a:cs typeface="Calibri"/>
                <a:sym typeface="Calibri"/>
              </a:rPr>
              <a:t>March 6, 2023</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1600" u="none" cap="none" strike="noStrike">
                <a:solidFill>
                  <a:srgbClr val="000000"/>
                </a:solidFill>
                <a:latin typeface="Calibri"/>
                <a:ea typeface="Calibri"/>
                <a:cs typeface="Calibri"/>
                <a:sym typeface="Calibri"/>
              </a:rPr>
              <a:t>ASEN 4028 - Team 19</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2000" u="sng" cap="none" strike="noStrike">
                <a:solidFill>
                  <a:srgbClr val="000000"/>
                </a:solidFill>
                <a:latin typeface="Calibri"/>
                <a:ea typeface="Calibri"/>
                <a:cs typeface="Calibri"/>
                <a:sym typeface="Calibri"/>
              </a:rPr>
              <a:t>Company Sponsor</a:t>
            </a:r>
            <a:endParaRPr b="0" i="0" sz="20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1800" u="none" cap="none" strike="noStrike">
                <a:solidFill>
                  <a:srgbClr val="000000"/>
                </a:solidFill>
                <a:latin typeface="Calibri"/>
                <a:ea typeface="Calibri"/>
                <a:cs typeface="Calibri"/>
                <a:sym typeface="Calibri"/>
              </a:rPr>
              <a:t>Astroscale</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2000" u="sng" cap="none" strike="noStrike">
                <a:solidFill>
                  <a:srgbClr val="000000"/>
                </a:solidFill>
                <a:latin typeface="Calibri"/>
                <a:ea typeface="Calibri"/>
                <a:cs typeface="Calibri"/>
                <a:sym typeface="Calibri"/>
              </a:rPr>
              <a:t>Faculty Advisor</a:t>
            </a:r>
            <a:endParaRPr b="0" i="0" sz="20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1800" u="none" cap="none" strike="noStrike">
                <a:solidFill>
                  <a:srgbClr val="000000"/>
                </a:solidFill>
                <a:latin typeface="Calibri"/>
                <a:ea typeface="Calibri"/>
                <a:cs typeface="Calibri"/>
                <a:sym typeface="Calibri"/>
              </a:rPr>
              <a:t>Dr. Melvin Rafi</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2000" u="sng" cap="none" strike="noStrike">
                <a:solidFill>
                  <a:srgbClr val="000000"/>
                </a:solidFill>
                <a:latin typeface="Calibri"/>
                <a:ea typeface="Calibri"/>
                <a:cs typeface="Calibri"/>
                <a:sym typeface="Calibri"/>
              </a:rPr>
              <a:t>Presenters</a:t>
            </a:r>
            <a:endParaRPr b="0" i="0" sz="2000" u="sng"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800"/>
              <a:buFont typeface="Arial"/>
              <a:buNone/>
            </a:pPr>
            <a:r>
              <a:rPr b="0" i="0" lang="en" sz="1800" u="none" cap="none" strike="noStrike">
                <a:solidFill>
                  <a:srgbClr val="000000"/>
                </a:solidFill>
                <a:latin typeface="Calibri"/>
                <a:ea typeface="Calibri"/>
                <a:cs typeface="Calibri"/>
                <a:sym typeface="Calibri"/>
              </a:rPr>
              <a:t>Mohammed Alnasser, Kiley Beckwith, Peyton Early, </a:t>
            </a:r>
            <a:r>
              <a:rPr b="0" i="0" lang="en" sz="1800" u="none" cap="none" strike="noStrike">
                <a:solidFill>
                  <a:schemeClr val="dk1"/>
                </a:solidFill>
                <a:latin typeface="Calibri"/>
                <a:ea typeface="Calibri"/>
                <a:cs typeface="Calibri"/>
                <a:sym typeface="Calibri"/>
              </a:rPr>
              <a:t>Lucas House, and </a:t>
            </a:r>
            <a:r>
              <a:rPr b="0" i="0" lang="en" sz="1800" u="none" cap="none" strike="noStrike">
                <a:solidFill>
                  <a:srgbClr val="000000"/>
                </a:solidFill>
                <a:latin typeface="Calibri"/>
                <a:ea typeface="Calibri"/>
                <a:cs typeface="Calibri"/>
                <a:sym typeface="Calibri"/>
              </a:rPr>
              <a:t>Jacob Moncada</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10"/>
          <p:cNvSpPr txBox="1"/>
          <p:nvPr/>
        </p:nvSpPr>
        <p:spPr>
          <a:xfrm>
            <a:off x="320040" y="9643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Functional Block Diagram </a:t>
            </a:r>
            <a:endParaRPr b="1" i="1" sz="2500" u="none" cap="none" strike="noStrike">
              <a:solidFill>
                <a:srgbClr val="000000"/>
              </a:solidFill>
              <a:latin typeface="Arial"/>
              <a:ea typeface="Arial"/>
              <a:cs typeface="Arial"/>
              <a:sym typeface="Arial"/>
            </a:endParaRPr>
          </a:p>
        </p:txBody>
      </p:sp>
      <p:sp>
        <p:nvSpPr>
          <p:cNvPr id="204" name="Google Shape;204;p10"/>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205" name="Google Shape;205;p10"/>
          <p:cNvSpPr/>
          <p:nvPr/>
        </p:nvSpPr>
        <p:spPr>
          <a:xfrm>
            <a:off x="7054704"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7. Project Planning</a:t>
            </a:r>
            <a:endParaRPr b="0" i="0" sz="900" u="none" cap="none" strike="noStrike">
              <a:solidFill>
                <a:srgbClr val="000000"/>
              </a:solidFill>
              <a:latin typeface="Nunito"/>
              <a:ea typeface="Nunito"/>
              <a:cs typeface="Nunito"/>
              <a:sym typeface="Nunito"/>
            </a:endParaRPr>
          </a:p>
        </p:txBody>
      </p:sp>
      <p:sp>
        <p:nvSpPr>
          <p:cNvPr descr="Timeline background shape" id="206" name="Google Shape;206;p10"/>
          <p:cNvSpPr/>
          <p:nvPr/>
        </p:nvSpPr>
        <p:spPr>
          <a:xfrm>
            <a:off x="5907676"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6. V&amp;V</a:t>
            </a:r>
            <a:endParaRPr b="0" i="0" sz="900" u="none" cap="none" strike="noStrike">
              <a:solidFill>
                <a:srgbClr val="000000"/>
              </a:solidFill>
              <a:latin typeface="Nunito"/>
              <a:ea typeface="Nunito"/>
              <a:cs typeface="Nunito"/>
              <a:sym typeface="Nunito"/>
            </a:endParaRPr>
          </a:p>
        </p:txBody>
      </p:sp>
      <p:sp>
        <p:nvSpPr>
          <p:cNvPr descr="Timeline background shape" id="207" name="Google Shape;207;p10"/>
          <p:cNvSpPr/>
          <p:nvPr/>
        </p:nvSpPr>
        <p:spPr>
          <a:xfrm>
            <a:off x="4703145"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5. Risks</a:t>
            </a:r>
            <a:endParaRPr b="0" i="0" sz="900" u="none" cap="none" strike="noStrike">
              <a:solidFill>
                <a:srgbClr val="000000"/>
              </a:solidFill>
              <a:latin typeface="Nunito"/>
              <a:ea typeface="Nunito"/>
              <a:cs typeface="Nunito"/>
              <a:sym typeface="Nunito"/>
            </a:endParaRPr>
          </a:p>
        </p:txBody>
      </p:sp>
      <p:sp>
        <p:nvSpPr>
          <p:cNvPr descr="Timeline background shape" id="208" name="Google Shape;208;p10"/>
          <p:cNvSpPr/>
          <p:nvPr/>
        </p:nvSpPr>
        <p:spPr>
          <a:xfrm>
            <a:off x="3524457"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4. DR Satisfaction </a:t>
            </a:r>
            <a:endParaRPr b="0" i="0" sz="900" u="none" cap="none" strike="noStrike">
              <a:solidFill>
                <a:srgbClr val="000000"/>
              </a:solidFill>
              <a:latin typeface="Nunito"/>
              <a:ea typeface="Nunito"/>
              <a:cs typeface="Nunito"/>
              <a:sym typeface="Nunito"/>
            </a:endParaRPr>
          </a:p>
        </p:txBody>
      </p:sp>
      <p:sp>
        <p:nvSpPr>
          <p:cNvPr descr="Timeline background shape" id="209" name="Google Shape;209;p10"/>
          <p:cNvSpPr/>
          <p:nvPr/>
        </p:nvSpPr>
        <p:spPr>
          <a:xfrm>
            <a:off x="2351569"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3. CPEs</a:t>
            </a:r>
            <a:endParaRPr b="0" i="0" sz="900" u="none" cap="none" strike="noStrike">
              <a:solidFill>
                <a:srgbClr val="000000"/>
              </a:solidFill>
              <a:latin typeface="Nunito"/>
              <a:ea typeface="Nunito"/>
              <a:cs typeface="Nunito"/>
              <a:sym typeface="Nunito"/>
            </a:endParaRPr>
          </a:p>
        </p:txBody>
      </p:sp>
      <p:sp>
        <p:nvSpPr>
          <p:cNvPr descr="Timeline background shape" id="210" name="Google Shape;210;p10"/>
          <p:cNvSpPr/>
          <p:nvPr/>
        </p:nvSpPr>
        <p:spPr>
          <a:xfrm>
            <a:off x="1183602" y="4846325"/>
            <a:ext cx="13368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2. Design Solution</a:t>
            </a:r>
            <a:endParaRPr b="0" i="0" sz="900" u="none" cap="none" strike="noStrike">
              <a:solidFill>
                <a:srgbClr val="000000"/>
              </a:solidFill>
              <a:latin typeface="Nunito"/>
              <a:ea typeface="Nunito"/>
              <a:cs typeface="Nunito"/>
              <a:sym typeface="Nunito"/>
            </a:endParaRPr>
          </a:p>
        </p:txBody>
      </p:sp>
      <p:sp>
        <p:nvSpPr>
          <p:cNvPr descr="Timeline background shape" id="211" name="Google Shape;211;p10"/>
          <p:cNvSpPr/>
          <p:nvPr/>
        </p:nvSpPr>
        <p:spPr>
          <a:xfrm>
            <a:off x="0"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pic>
        <p:nvPicPr>
          <p:cNvPr id="212" name="Google Shape;212;p10"/>
          <p:cNvPicPr preferRelativeResize="0"/>
          <p:nvPr/>
        </p:nvPicPr>
        <p:blipFill rotWithShape="1">
          <a:blip r:embed="rId4">
            <a:alphaModFix/>
          </a:blip>
          <a:srcRect b="0" l="0" r="0" t="0"/>
          <a:stretch/>
        </p:blipFill>
        <p:spPr>
          <a:xfrm>
            <a:off x="456775" y="168450"/>
            <a:ext cx="8142974" cy="4580424"/>
          </a:xfrm>
          <a:prstGeom prst="rect">
            <a:avLst/>
          </a:prstGeom>
          <a:noFill/>
          <a:ln>
            <a:noFill/>
          </a:ln>
        </p:spPr>
      </p:pic>
      <p:pic>
        <p:nvPicPr>
          <p:cNvPr id="213" name="Google Shape;213;p10"/>
          <p:cNvPicPr preferRelativeResize="0"/>
          <p:nvPr/>
        </p:nvPicPr>
        <p:blipFill rotWithShape="1">
          <a:blip r:embed="rId5">
            <a:alphaModFix/>
          </a:blip>
          <a:srcRect b="0" l="0" r="0" t="0"/>
          <a:stretch/>
        </p:blipFill>
        <p:spPr>
          <a:xfrm rot="5400000">
            <a:off x="1303175" y="1493505"/>
            <a:ext cx="1505700" cy="3471957"/>
          </a:xfrm>
          <a:prstGeom prst="rect">
            <a:avLst/>
          </a:prstGeom>
          <a:noFill/>
          <a:ln>
            <a:noFill/>
          </a:ln>
        </p:spPr>
      </p:pic>
      <p:pic>
        <p:nvPicPr>
          <p:cNvPr id="214" name="Google Shape;214;p10"/>
          <p:cNvPicPr preferRelativeResize="0"/>
          <p:nvPr/>
        </p:nvPicPr>
        <p:blipFill rotWithShape="1">
          <a:blip r:embed="rId6">
            <a:alphaModFix/>
          </a:blip>
          <a:srcRect b="0" l="69" r="68" t="0"/>
          <a:stretch/>
        </p:blipFill>
        <p:spPr>
          <a:xfrm>
            <a:off x="4241698" y="2677025"/>
            <a:ext cx="2259700" cy="1754599"/>
          </a:xfrm>
          <a:prstGeom prst="rect">
            <a:avLst/>
          </a:prstGeom>
          <a:noFill/>
          <a:ln>
            <a:noFill/>
          </a:ln>
        </p:spPr>
      </p:pic>
      <p:sp>
        <p:nvSpPr>
          <p:cNvPr id="215" name="Google Shape;215;p10"/>
          <p:cNvSpPr/>
          <p:nvPr/>
        </p:nvSpPr>
        <p:spPr>
          <a:xfrm>
            <a:off x="209800" y="2264300"/>
            <a:ext cx="3582300" cy="1902600"/>
          </a:xfrm>
          <a:prstGeom prst="rect">
            <a:avLst/>
          </a:prstGeom>
          <a:solidFill>
            <a:srgbClr val="F3F3F3"/>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p10"/>
          <p:cNvPicPr preferRelativeResize="0"/>
          <p:nvPr/>
        </p:nvPicPr>
        <p:blipFill rotWithShape="1">
          <a:blip r:embed="rId7">
            <a:alphaModFix/>
          </a:blip>
          <a:srcRect b="9" l="0" r="0" t="18"/>
          <a:stretch/>
        </p:blipFill>
        <p:spPr>
          <a:xfrm>
            <a:off x="710927" y="2303850"/>
            <a:ext cx="2437224" cy="23364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pic>
        <p:nvPicPr>
          <p:cNvPr id="221" name="Google Shape;221;p11"/>
          <p:cNvPicPr preferRelativeResize="0"/>
          <p:nvPr/>
        </p:nvPicPr>
        <p:blipFill rotWithShape="1">
          <a:blip r:embed="rId4">
            <a:alphaModFix/>
          </a:blip>
          <a:srcRect b="0" l="0" r="0" t="0"/>
          <a:stretch/>
        </p:blipFill>
        <p:spPr>
          <a:xfrm>
            <a:off x="586551" y="188575"/>
            <a:ext cx="7883424" cy="4434444"/>
          </a:xfrm>
          <a:prstGeom prst="rect">
            <a:avLst/>
          </a:prstGeom>
          <a:noFill/>
          <a:ln>
            <a:noFill/>
          </a:ln>
        </p:spPr>
      </p:pic>
      <p:sp>
        <p:nvSpPr>
          <p:cNvPr id="222" name="Google Shape;222;p11"/>
          <p:cNvSpPr txBox="1"/>
          <p:nvPr/>
        </p:nvSpPr>
        <p:spPr>
          <a:xfrm>
            <a:off x="320040" y="9643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Functional Block Diagram </a:t>
            </a:r>
            <a:endParaRPr b="1" i="1" sz="2500" u="none" cap="none" strike="noStrike">
              <a:solidFill>
                <a:srgbClr val="000000"/>
              </a:solidFill>
              <a:latin typeface="Arial"/>
              <a:ea typeface="Arial"/>
              <a:cs typeface="Arial"/>
              <a:sym typeface="Arial"/>
            </a:endParaRPr>
          </a:p>
        </p:txBody>
      </p:sp>
      <p:sp>
        <p:nvSpPr>
          <p:cNvPr id="223" name="Google Shape;223;p11"/>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224" name="Google Shape;224;p11"/>
          <p:cNvSpPr/>
          <p:nvPr/>
        </p:nvSpPr>
        <p:spPr>
          <a:xfrm>
            <a:off x="7054704"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7. Project Planning</a:t>
            </a:r>
            <a:endParaRPr b="0" i="0" sz="900" u="none" cap="none" strike="noStrike">
              <a:solidFill>
                <a:srgbClr val="000000"/>
              </a:solidFill>
              <a:latin typeface="Nunito"/>
              <a:ea typeface="Nunito"/>
              <a:cs typeface="Nunito"/>
              <a:sym typeface="Nunito"/>
            </a:endParaRPr>
          </a:p>
        </p:txBody>
      </p:sp>
      <p:sp>
        <p:nvSpPr>
          <p:cNvPr descr="Timeline background shape" id="225" name="Google Shape;225;p11"/>
          <p:cNvSpPr/>
          <p:nvPr/>
        </p:nvSpPr>
        <p:spPr>
          <a:xfrm>
            <a:off x="5907676"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6. V&amp;V</a:t>
            </a:r>
            <a:endParaRPr b="0" i="0" sz="900" u="none" cap="none" strike="noStrike">
              <a:solidFill>
                <a:srgbClr val="000000"/>
              </a:solidFill>
              <a:latin typeface="Nunito"/>
              <a:ea typeface="Nunito"/>
              <a:cs typeface="Nunito"/>
              <a:sym typeface="Nunito"/>
            </a:endParaRPr>
          </a:p>
        </p:txBody>
      </p:sp>
      <p:sp>
        <p:nvSpPr>
          <p:cNvPr descr="Timeline background shape" id="226" name="Google Shape;226;p11"/>
          <p:cNvSpPr/>
          <p:nvPr/>
        </p:nvSpPr>
        <p:spPr>
          <a:xfrm>
            <a:off x="4703145"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5. Risks</a:t>
            </a:r>
            <a:endParaRPr b="0" i="0" sz="900" u="none" cap="none" strike="noStrike">
              <a:solidFill>
                <a:srgbClr val="000000"/>
              </a:solidFill>
              <a:latin typeface="Nunito"/>
              <a:ea typeface="Nunito"/>
              <a:cs typeface="Nunito"/>
              <a:sym typeface="Nunito"/>
            </a:endParaRPr>
          </a:p>
        </p:txBody>
      </p:sp>
      <p:sp>
        <p:nvSpPr>
          <p:cNvPr descr="Timeline background shape" id="227" name="Google Shape;227;p11"/>
          <p:cNvSpPr/>
          <p:nvPr/>
        </p:nvSpPr>
        <p:spPr>
          <a:xfrm>
            <a:off x="3524457"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4. DR Satisfaction </a:t>
            </a:r>
            <a:endParaRPr b="0" i="0" sz="900" u="none" cap="none" strike="noStrike">
              <a:solidFill>
                <a:srgbClr val="000000"/>
              </a:solidFill>
              <a:latin typeface="Nunito"/>
              <a:ea typeface="Nunito"/>
              <a:cs typeface="Nunito"/>
              <a:sym typeface="Nunito"/>
            </a:endParaRPr>
          </a:p>
        </p:txBody>
      </p:sp>
      <p:sp>
        <p:nvSpPr>
          <p:cNvPr descr="Timeline background shape" id="228" name="Google Shape;228;p11"/>
          <p:cNvSpPr/>
          <p:nvPr/>
        </p:nvSpPr>
        <p:spPr>
          <a:xfrm>
            <a:off x="2351569"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3. CPEs</a:t>
            </a:r>
            <a:endParaRPr b="0" i="0" sz="900" u="none" cap="none" strike="noStrike">
              <a:solidFill>
                <a:srgbClr val="000000"/>
              </a:solidFill>
              <a:latin typeface="Nunito"/>
              <a:ea typeface="Nunito"/>
              <a:cs typeface="Nunito"/>
              <a:sym typeface="Nunito"/>
            </a:endParaRPr>
          </a:p>
        </p:txBody>
      </p:sp>
      <p:sp>
        <p:nvSpPr>
          <p:cNvPr descr="Timeline background shape" id="229" name="Google Shape;229;p11"/>
          <p:cNvSpPr/>
          <p:nvPr/>
        </p:nvSpPr>
        <p:spPr>
          <a:xfrm>
            <a:off x="1183602" y="4846325"/>
            <a:ext cx="13368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2. Design Solution</a:t>
            </a:r>
            <a:endParaRPr b="0" i="0" sz="900" u="none" cap="none" strike="noStrike">
              <a:solidFill>
                <a:srgbClr val="000000"/>
              </a:solidFill>
              <a:latin typeface="Nunito"/>
              <a:ea typeface="Nunito"/>
              <a:cs typeface="Nunito"/>
              <a:sym typeface="Nunito"/>
            </a:endParaRPr>
          </a:p>
        </p:txBody>
      </p:sp>
      <p:sp>
        <p:nvSpPr>
          <p:cNvPr descr="Timeline background shape" id="230" name="Google Shape;230;p11"/>
          <p:cNvSpPr/>
          <p:nvPr/>
        </p:nvSpPr>
        <p:spPr>
          <a:xfrm>
            <a:off x="0"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pic>
        <p:nvPicPr>
          <p:cNvPr id="231" name="Google Shape;231;p11"/>
          <p:cNvPicPr preferRelativeResize="0"/>
          <p:nvPr/>
        </p:nvPicPr>
        <p:blipFill rotWithShape="1">
          <a:blip r:embed="rId5">
            <a:alphaModFix/>
          </a:blip>
          <a:srcRect b="9" l="0" r="0" t="18"/>
          <a:stretch/>
        </p:blipFill>
        <p:spPr>
          <a:xfrm>
            <a:off x="967550" y="696713"/>
            <a:ext cx="1213550" cy="1033100"/>
          </a:xfrm>
          <a:prstGeom prst="rect">
            <a:avLst/>
          </a:prstGeom>
          <a:noFill/>
          <a:ln>
            <a:noFill/>
          </a:ln>
        </p:spPr>
      </p:pic>
      <p:pic>
        <p:nvPicPr>
          <p:cNvPr id="232" name="Google Shape;232;p11"/>
          <p:cNvPicPr preferRelativeResize="0"/>
          <p:nvPr/>
        </p:nvPicPr>
        <p:blipFill rotWithShape="1">
          <a:blip r:embed="rId6">
            <a:alphaModFix/>
          </a:blip>
          <a:srcRect b="0" l="0" r="0" t="0"/>
          <a:stretch/>
        </p:blipFill>
        <p:spPr>
          <a:xfrm flipH="1">
            <a:off x="815151" y="1964990"/>
            <a:ext cx="1213550" cy="1213523"/>
          </a:xfrm>
          <a:prstGeom prst="rect">
            <a:avLst/>
          </a:prstGeom>
          <a:noFill/>
          <a:ln>
            <a:noFill/>
          </a:ln>
        </p:spPr>
      </p:pic>
      <p:pic>
        <p:nvPicPr>
          <p:cNvPr id="233" name="Google Shape;233;p11"/>
          <p:cNvPicPr preferRelativeResize="0"/>
          <p:nvPr/>
        </p:nvPicPr>
        <p:blipFill rotWithShape="1">
          <a:blip r:embed="rId7">
            <a:alphaModFix/>
          </a:blip>
          <a:srcRect b="10636" l="0" r="0" t="6657"/>
          <a:stretch/>
        </p:blipFill>
        <p:spPr>
          <a:xfrm>
            <a:off x="3921500" y="3525050"/>
            <a:ext cx="1213525" cy="1003725"/>
          </a:xfrm>
          <a:prstGeom prst="rect">
            <a:avLst/>
          </a:prstGeom>
          <a:noFill/>
          <a:ln cap="flat" cmpd="sng" w="19050">
            <a:solidFill>
              <a:srgbClr val="CC0000"/>
            </a:solidFill>
            <a:prstDash val="solid"/>
            <a:round/>
            <a:headEnd len="sm" w="sm" type="none"/>
            <a:tailEnd len="sm" w="sm" type="none"/>
          </a:ln>
        </p:spPr>
      </p:pic>
      <p:pic>
        <p:nvPicPr>
          <p:cNvPr id="234" name="Google Shape;234;p11"/>
          <p:cNvPicPr preferRelativeResize="0"/>
          <p:nvPr/>
        </p:nvPicPr>
        <p:blipFill rotWithShape="1">
          <a:blip r:embed="rId8">
            <a:alphaModFix/>
          </a:blip>
          <a:srcRect b="0" l="0" r="0" t="0"/>
          <a:stretch/>
        </p:blipFill>
        <p:spPr>
          <a:xfrm>
            <a:off x="815150" y="3320226"/>
            <a:ext cx="1213550" cy="13027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12"/>
          <p:cNvSpPr txBox="1"/>
          <p:nvPr/>
        </p:nvSpPr>
        <p:spPr>
          <a:xfrm>
            <a:off x="320040" y="9643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Functional Block Diagram </a:t>
            </a:r>
            <a:endParaRPr b="1" i="1" sz="2500" u="none" cap="none" strike="noStrike">
              <a:solidFill>
                <a:srgbClr val="000000"/>
              </a:solidFill>
              <a:latin typeface="Arial"/>
              <a:ea typeface="Arial"/>
              <a:cs typeface="Arial"/>
              <a:sym typeface="Arial"/>
            </a:endParaRPr>
          </a:p>
        </p:txBody>
      </p:sp>
      <p:sp>
        <p:nvSpPr>
          <p:cNvPr id="240" name="Google Shape;240;p12"/>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241" name="Google Shape;241;p12"/>
          <p:cNvSpPr/>
          <p:nvPr/>
        </p:nvSpPr>
        <p:spPr>
          <a:xfrm>
            <a:off x="7054704"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7. Project Planning</a:t>
            </a:r>
            <a:endParaRPr b="0" i="0" sz="900" u="none" cap="none" strike="noStrike">
              <a:solidFill>
                <a:srgbClr val="000000"/>
              </a:solidFill>
              <a:latin typeface="Nunito"/>
              <a:ea typeface="Nunito"/>
              <a:cs typeface="Nunito"/>
              <a:sym typeface="Nunito"/>
            </a:endParaRPr>
          </a:p>
        </p:txBody>
      </p:sp>
      <p:sp>
        <p:nvSpPr>
          <p:cNvPr descr="Timeline background shape" id="242" name="Google Shape;242;p12"/>
          <p:cNvSpPr/>
          <p:nvPr/>
        </p:nvSpPr>
        <p:spPr>
          <a:xfrm>
            <a:off x="5907676"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6. V&amp;V</a:t>
            </a:r>
            <a:endParaRPr b="0" i="0" sz="900" u="none" cap="none" strike="noStrike">
              <a:solidFill>
                <a:srgbClr val="000000"/>
              </a:solidFill>
              <a:latin typeface="Nunito"/>
              <a:ea typeface="Nunito"/>
              <a:cs typeface="Nunito"/>
              <a:sym typeface="Nunito"/>
            </a:endParaRPr>
          </a:p>
        </p:txBody>
      </p:sp>
      <p:sp>
        <p:nvSpPr>
          <p:cNvPr descr="Timeline background shape" id="243" name="Google Shape;243;p12"/>
          <p:cNvSpPr/>
          <p:nvPr/>
        </p:nvSpPr>
        <p:spPr>
          <a:xfrm>
            <a:off x="4703145"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5. Risks</a:t>
            </a:r>
            <a:endParaRPr b="0" i="0" sz="900" u="none" cap="none" strike="noStrike">
              <a:solidFill>
                <a:srgbClr val="000000"/>
              </a:solidFill>
              <a:latin typeface="Nunito"/>
              <a:ea typeface="Nunito"/>
              <a:cs typeface="Nunito"/>
              <a:sym typeface="Nunito"/>
            </a:endParaRPr>
          </a:p>
        </p:txBody>
      </p:sp>
      <p:sp>
        <p:nvSpPr>
          <p:cNvPr descr="Timeline background shape" id="244" name="Google Shape;244;p12"/>
          <p:cNvSpPr/>
          <p:nvPr/>
        </p:nvSpPr>
        <p:spPr>
          <a:xfrm>
            <a:off x="3524457"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4. DR Satisfaction </a:t>
            </a:r>
            <a:endParaRPr b="0" i="0" sz="900" u="none" cap="none" strike="noStrike">
              <a:solidFill>
                <a:srgbClr val="000000"/>
              </a:solidFill>
              <a:latin typeface="Nunito"/>
              <a:ea typeface="Nunito"/>
              <a:cs typeface="Nunito"/>
              <a:sym typeface="Nunito"/>
            </a:endParaRPr>
          </a:p>
        </p:txBody>
      </p:sp>
      <p:sp>
        <p:nvSpPr>
          <p:cNvPr descr="Timeline background shape" id="245" name="Google Shape;245;p12"/>
          <p:cNvSpPr/>
          <p:nvPr/>
        </p:nvSpPr>
        <p:spPr>
          <a:xfrm>
            <a:off x="2351569"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3. CPEs</a:t>
            </a:r>
            <a:endParaRPr b="0" i="0" sz="900" u="none" cap="none" strike="noStrike">
              <a:solidFill>
                <a:srgbClr val="000000"/>
              </a:solidFill>
              <a:latin typeface="Nunito"/>
              <a:ea typeface="Nunito"/>
              <a:cs typeface="Nunito"/>
              <a:sym typeface="Nunito"/>
            </a:endParaRPr>
          </a:p>
        </p:txBody>
      </p:sp>
      <p:sp>
        <p:nvSpPr>
          <p:cNvPr descr="Timeline background shape" id="246" name="Google Shape;246;p12"/>
          <p:cNvSpPr/>
          <p:nvPr/>
        </p:nvSpPr>
        <p:spPr>
          <a:xfrm>
            <a:off x="1183602" y="4846325"/>
            <a:ext cx="13368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2. Design Solution</a:t>
            </a:r>
            <a:endParaRPr b="0" i="0" sz="900" u="none" cap="none" strike="noStrike">
              <a:solidFill>
                <a:srgbClr val="000000"/>
              </a:solidFill>
              <a:latin typeface="Nunito"/>
              <a:ea typeface="Nunito"/>
              <a:cs typeface="Nunito"/>
              <a:sym typeface="Nunito"/>
            </a:endParaRPr>
          </a:p>
        </p:txBody>
      </p:sp>
      <p:sp>
        <p:nvSpPr>
          <p:cNvPr descr="Timeline background shape" id="247" name="Google Shape;247;p12"/>
          <p:cNvSpPr/>
          <p:nvPr/>
        </p:nvSpPr>
        <p:spPr>
          <a:xfrm>
            <a:off x="0"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pic>
        <p:nvPicPr>
          <p:cNvPr id="248" name="Google Shape;248;p12"/>
          <p:cNvPicPr preferRelativeResize="0"/>
          <p:nvPr/>
        </p:nvPicPr>
        <p:blipFill rotWithShape="1">
          <a:blip r:embed="rId4">
            <a:alphaModFix/>
          </a:blip>
          <a:srcRect b="0" l="0" r="0" t="0"/>
          <a:stretch/>
        </p:blipFill>
        <p:spPr>
          <a:xfrm>
            <a:off x="586150" y="224450"/>
            <a:ext cx="7971701" cy="4484075"/>
          </a:xfrm>
          <a:prstGeom prst="rect">
            <a:avLst/>
          </a:prstGeom>
          <a:noFill/>
          <a:ln>
            <a:noFill/>
          </a:ln>
        </p:spPr>
      </p:pic>
      <p:pic>
        <p:nvPicPr>
          <p:cNvPr id="249" name="Google Shape;249;p12"/>
          <p:cNvPicPr preferRelativeResize="0"/>
          <p:nvPr/>
        </p:nvPicPr>
        <p:blipFill rotWithShape="1">
          <a:blip r:embed="rId5">
            <a:alphaModFix/>
          </a:blip>
          <a:srcRect b="0" l="0" r="0" t="0"/>
          <a:stretch/>
        </p:blipFill>
        <p:spPr>
          <a:xfrm>
            <a:off x="4025577" y="1811627"/>
            <a:ext cx="577500" cy="172100"/>
          </a:xfrm>
          <a:prstGeom prst="rect">
            <a:avLst/>
          </a:prstGeom>
          <a:noFill/>
          <a:ln>
            <a:noFill/>
          </a:ln>
        </p:spPr>
      </p:pic>
      <p:pic>
        <p:nvPicPr>
          <p:cNvPr id="250" name="Google Shape;250;p12"/>
          <p:cNvPicPr preferRelativeResize="0"/>
          <p:nvPr/>
        </p:nvPicPr>
        <p:blipFill rotWithShape="1">
          <a:blip r:embed="rId6">
            <a:alphaModFix/>
          </a:blip>
          <a:srcRect b="0" l="0" r="0" t="0"/>
          <a:stretch/>
        </p:blipFill>
        <p:spPr>
          <a:xfrm>
            <a:off x="8434725" y="1695450"/>
            <a:ext cx="628650" cy="1752600"/>
          </a:xfrm>
          <a:prstGeom prst="rect">
            <a:avLst/>
          </a:prstGeom>
          <a:noFill/>
          <a:ln>
            <a:noFill/>
          </a:ln>
        </p:spPr>
      </p:pic>
      <p:pic>
        <p:nvPicPr>
          <p:cNvPr id="251" name="Google Shape;251;p12"/>
          <p:cNvPicPr preferRelativeResize="0"/>
          <p:nvPr/>
        </p:nvPicPr>
        <p:blipFill rotWithShape="1">
          <a:blip r:embed="rId6">
            <a:alphaModFix/>
          </a:blip>
          <a:srcRect b="0" l="0" r="0" t="0"/>
          <a:stretch/>
        </p:blipFill>
        <p:spPr>
          <a:xfrm>
            <a:off x="6671400" y="4181600"/>
            <a:ext cx="383300" cy="183000"/>
          </a:xfrm>
          <a:prstGeom prst="rect">
            <a:avLst/>
          </a:prstGeom>
          <a:noFill/>
          <a:ln>
            <a:noFill/>
          </a:ln>
        </p:spPr>
      </p:pic>
      <p:pic>
        <p:nvPicPr>
          <p:cNvPr id="252" name="Google Shape;252;p12"/>
          <p:cNvPicPr preferRelativeResize="0"/>
          <p:nvPr/>
        </p:nvPicPr>
        <p:blipFill rotWithShape="1">
          <a:blip r:embed="rId6">
            <a:alphaModFix/>
          </a:blip>
          <a:srcRect b="0" l="0" r="0" t="0"/>
          <a:stretch/>
        </p:blipFill>
        <p:spPr>
          <a:xfrm>
            <a:off x="6364975" y="1347725"/>
            <a:ext cx="628650" cy="23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13"/>
          <p:cNvSpPr/>
          <p:nvPr/>
        </p:nvSpPr>
        <p:spPr>
          <a:xfrm>
            <a:off x="3099075" y="1057275"/>
            <a:ext cx="2003100" cy="1929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3"/>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Baseline Design</a:t>
            </a:r>
            <a:endParaRPr b="1" i="0" sz="2700" u="none" cap="none" strike="noStrike">
              <a:solidFill>
                <a:srgbClr val="000000"/>
              </a:solidFill>
              <a:latin typeface="Arial"/>
              <a:ea typeface="Arial"/>
              <a:cs typeface="Arial"/>
              <a:sym typeface="Arial"/>
            </a:endParaRPr>
          </a:p>
        </p:txBody>
      </p:sp>
      <p:sp>
        <p:nvSpPr>
          <p:cNvPr id="259" name="Google Shape;259;p13"/>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260" name="Google Shape;260;p13"/>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261" name="Google Shape;261;p13"/>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262" name="Google Shape;262;p13"/>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263" name="Google Shape;263;p13"/>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pic>
        <p:nvPicPr>
          <p:cNvPr id="264" name="Google Shape;264;p13"/>
          <p:cNvPicPr preferRelativeResize="0"/>
          <p:nvPr/>
        </p:nvPicPr>
        <p:blipFill rotWithShape="1">
          <a:blip r:embed="rId4">
            <a:alphaModFix/>
          </a:blip>
          <a:srcRect b="0" l="0" r="0" t="0"/>
          <a:stretch/>
        </p:blipFill>
        <p:spPr>
          <a:xfrm>
            <a:off x="523925" y="1223491"/>
            <a:ext cx="1761901" cy="3339358"/>
          </a:xfrm>
          <a:prstGeom prst="rect">
            <a:avLst/>
          </a:prstGeom>
          <a:noFill/>
          <a:ln>
            <a:noFill/>
          </a:ln>
        </p:spPr>
      </p:pic>
      <p:sp>
        <p:nvSpPr>
          <p:cNvPr id="265" name="Google Shape;265;p13"/>
          <p:cNvSpPr txBox="1"/>
          <p:nvPr/>
        </p:nvSpPr>
        <p:spPr>
          <a:xfrm>
            <a:off x="2282838" y="1124688"/>
            <a:ext cx="1084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Arm Hook</a:t>
            </a:r>
            <a:endParaRPr b="0" i="0" sz="1200" u="none" cap="none" strike="noStrike">
              <a:solidFill>
                <a:srgbClr val="000000"/>
              </a:solidFill>
              <a:latin typeface="Roboto"/>
              <a:ea typeface="Roboto"/>
              <a:cs typeface="Roboto"/>
              <a:sym typeface="Roboto"/>
            </a:endParaRPr>
          </a:p>
        </p:txBody>
      </p:sp>
      <p:sp>
        <p:nvSpPr>
          <p:cNvPr id="266" name="Google Shape;266;p13"/>
          <p:cNvSpPr txBox="1"/>
          <p:nvPr/>
        </p:nvSpPr>
        <p:spPr>
          <a:xfrm>
            <a:off x="2225972" y="4181749"/>
            <a:ext cx="52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Base</a:t>
            </a:r>
            <a:endParaRPr b="0" i="0" sz="1200" u="none" cap="none" strike="noStrike">
              <a:solidFill>
                <a:srgbClr val="000000"/>
              </a:solidFill>
              <a:latin typeface="Roboto"/>
              <a:ea typeface="Roboto"/>
              <a:cs typeface="Roboto"/>
              <a:sym typeface="Roboto"/>
            </a:endParaRPr>
          </a:p>
        </p:txBody>
      </p:sp>
      <p:sp>
        <p:nvSpPr>
          <p:cNvPr id="267" name="Google Shape;267;p13"/>
          <p:cNvSpPr txBox="1"/>
          <p:nvPr/>
        </p:nvSpPr>
        <p:spPr>
          <a:xfrm>
            <a:off x="2011113" y="3332372"/>
            <a:ext cx="10269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Motor Connection</a:t>
            </a:r>
            <a:endParaRPr b="0" i="0" sz="1200" u="none" cap="none" strike="noStrike">
              <a:solidFill>
                <a:srgbClr val="000000"/>
              </a:solidFill>
              <a:latin typeface="Roboto"/>
              <a:ea typeface="Roboto"/>
              <a:cs typeface="Roboto"/>
              <a:sym typeface="Roboto"/>
            </a:endParaRPr>
          </a:p>
        </p:txBody>
      </p:sp>
      <p:cxnSp>
        <p:nvCxnSpPr>
          <p:cNvPr id="268" name="Google Shape;268;p13"/>
          <p:cNvCxnSpPr/>
          <p:nvPr/>
        </p:nvCxnSpPr>
        <p:spPr>
          <a:xfrm flipH="1">
            <a:off x="1831850" y="1288925"/>
            <a:ext cx="502800" cy="74400"/>
          </a:xfrm>
          <a:prstGeom prst="straightConnector1">
            <a:avLst/>
          </a:prstGeom>
          <a:noFill/>
          <a:ln cap="flat" cmpd="sng" w="9525">
            <a:solidFill>
              <a:srgbClr val="424242"/>
            </a:solidFill>
            <a:prstDash val="solid"/>
            <a:round/>
            <a:headEnd len="sm" w="sm" type="none"/>
            <a:tailEnd len="med" w="med" type="triangle"/>
          </a:ln>
        </p:spPr>
      </p:cxnSp>
      <p:cxnSp>
        <p:nvCxnSpPr>
          <p:cNvPr id="269" name="Google Shape;269;p13"/>
          <p:cNvCxnSpPr/>
          <p:nvPr/>
        </p:nvCxnSpPr>
        <p:spPr>
          <a:xfrm flipH="1">
            <a:off x="1831772" y="4343361"/>
            <a:ext cx="394200" cy="85500"/>
          </a:xfrm>
          <a:prstGeom prst="straightConnector1">
            <a:avLst/>
          </a:prstGeom>
          <a:noFill/>
          <a:ln cap="flat" cmpd="sng" w="9525">
            <a:solidFill>
              <a:srgbClr val="424242"/>
            </a:solidFill>
            <a:prstDash val="solid"/>
            <a:round/>
            <a:headEnd len="sm" w="sm" type="none"/>
            <a:tailEnd len="med" w="med" type="triangle"/>
          </a:ln>
        </p:spPr>
      </p:cxnSp>
      <p:cxnSp>
        <p:nvCxnSpPr>
          <p:cNvPr id="270" name="Google Shape;270;p13"/>
          <p:cNvCxnSpPr/>
          <p:nvPr/>
        </p:nvCxnSpPr>
        <p:spPr>
          <a:xfrm flipH="1">
            <a:off x="1234800" y="3667125"/>
            <a:ext cx="860700" cy="406500"/>
          </a:xfrm>
          <a:prstGeom prst="straightConnector1">
            <a:avLst/>
          </a:prstGeom>
          <a:noFill/>
          <a:ln cap="flat" cmpd="sng" w="9525">
            <a:solidFill>
              <a:srgbClr val="424242"/>
            </a:solidFill>
            <a:prstDash val="solid"/>
            <a:round/>
            <a:headEnd len="sm" w="sm" type="none"/>
            <a:tailEnd len="med" w="med" type="triangle"/>
          </a:ln>
        </p:spPr>
      </p:cxnSp>
      <p:cxnSp>
        <p:nvCxnSpPr>
          <p:cNvPr id="271" name="Google Shape;271;p13"/>
          <p:cNvCxnSpPr>
            <a:stCxn id="272" idx="0"/>
          </p:cNvCxnSpPr>
          <p:nvPr/>
        </p:nvCxnSpPr>
        <p:spPr>
          <a:xfrm rot="10800000">
            <a:off x="522075" y="1336200"/>
            <a:ext cx="9600" cy="1442100"/>
          </a:xfrm>
          <a:prstGeom prst="straightConnector1">
            <a:avLst/>
          </a:prstGeom>
          <a:noFill/>
          <a:ln cap="flat" cmpd="sng" w="9525">
            <a:solidFill>
              <a:srgbClr val="424242"/>
            </a:solidFill>
            <a:prstDash val="solid"/>
            <a:round/>
            <a:headEnd len="sm" w="sm" type="none"/>
            <a:tailEnd len="med" w="med" type="triangle"/>
          </a:ln>
        </p:spPr>
      </p:cxnSp>
      <p:cxnSp>
        <p:nvCxnSpPr>
          <p:cNvPr id="273" name="Google Shape;273;p13"/>
          <p:cNvCxnSpPr>
            <a:stCxn id="272" idx="2"/>
          </p:cNvCxnSpPr>
          <p:nvPr/>
        </p:nvCxnSpPr>
        <p:spPr>
          <a:xfrm>
            <a:off x="531675" y="3178500"/>
            <a:ext cx="0" cy="1274700"/>
          </a:xfrm>
          <a:prstGeom prst="straightConnector1">
            <a:avLst/>
          </a:prstGeom>
          <a:noFill/>
          <a:ln cap="flat" cmpd="sng" w="9525">
            <a:solidFill>
              <a:srgbClr val="424242"/>
            </a:solidFill>
            <a:prstDash val="solid"/>
            <a:round/>
            <a:headEnd len="sm" w="sm" type="none"/>
            <a:tailEnd len="med" w="med" type="triangle"/>
          </a:ln>
        </p:spPr>
      </p:cxnSp>
      <p:cxnSp>
        <p:nvCxnSpPr>
          <p:cNvPr id="274" name="Google Shape;274;p13"/>
          <p:cNvCxnSpPr/>
          <p:nvPr/>
        </p:nvCxnSpPr>
        <p:spPr>
          <a:xfrm flipH="1" rot="10800000">
            <a:off x="495300" y="1304250"/>
            <a:ext cx="1060800" cy="10200"/>
          </a:xfrm>
          <a:prstGeom prst="straightConnector1">
            <a:avLst/>
          </a:prstGeom>
          <a:noFill/>
          <a:ln cap="flat" cmpd="sng" w="9525">
            <a:solidFill>
              <a:srgbClr val="424242"/>
            </a:solidFill>
            <a:prstDash val="solid"/>
            <a:round/>
            <a:headEnd len="sm" w="sm" type="none"/>
            <a:tailEnd len="sm" w="sm" type="none"/>
          </a:ln>
        </p:spPr>
      </p:cxnSp>
      <p:cxnSp>
        <p:nvCxnSpPr>
          <p:cNvPr id="275" name="Google Shape;275;p13"/>
          <p:cNvCxnSpPr/>
          <p:nvPr/>
        </p:nvCxnSpPr>
        <p:spPr>
          <a:xfrm flipH="1" rot="10800000">
            <a:off x="504825" y="4474950"/>
            <a:ext cx="1183500" cy="1800"/>
          </a:xfrm>
          <a:prstGeom prst="straightConnector1">
            <a:avLst/>
          </a:prstGeom>
          <a:noFill/>
          <a:ln cap="flat" cmpd="sng" w="9525">
            <a:solidFill>
              <a:srgbClr val="424242"/>
            </a:solidFill>
            <a:prstDash val="solid"/>
            <a:round/>
            <a:headEnd len="sm" w="sm" type="none"/>
            <a:tailEnd len="sm" w="sm" type="none"/>
          </a:ln>
        </p:spPr>
      </p:cxnSp>
      <p:sp>
        <p:nvSpPr>
          <p:cNvPr id="272" name="Google Shape;272;p13"/>
          <p:cNvSpPr txBox="1"/>
          <p:nvPr/>
        </p:nvSpPr>
        <p:spPr>
          <a:xfrm>
            <a:off x="113925" y="2778300"/>
            <a:ext cx="83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1.15 m</a:t>
            </a:r>
            <a:endParaRPr b="0" i="0" sz="1400" u="none" cap="none" strike="noStrike">
              <a:solidFill>
                <a:srgbClr val="000000"/>
              </a:solidFill>
              <a:latin typeface="Roboto"/>
              <a:ea typeface="Roboto"/>
              <a:cs typeface="Roboto"/>
              <a:sym typeface="Roboto"/>
            </a:endParaRPr>
          </a:p>
        </p:txBody>
      </p:sp>
      <p:sp>
        <p:nvSpPr>
          <p:cNvPr id="276" name="Google Shape;276;p13"/>
          <p:cNvSpPr txBox="1"/>
          <p:nvPr/>
        </p:nvSpPr>
        <p:spPr>
          <a:xfrm>
            <a:off x="2106833" y="1455797"/>
            <a:ext cx="835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Camera Head</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Location</a:t>
            </a:r>
            <a:endParaRPr b="0" i="0" sz="1200" u="none" cap="none" strike="noStrike">
              <a:solidFill>
                <a:srgbClr val="000000"/>
              </a:solidFill>
              <a:latin typeface="Roboto"/>
              <a:ea typeface="Roboto"/>
              <a:cs typeface="Roboto"/>
              <a:sym typeface="Roboto"/>
            </a:endParaRPr>
          </a:p>
        </p:txBody>
      </p:sp>
      <p:cxnSp>
        <p:nvCxnSpPr>
          <p:cNvPr id="277" name="Google Shape;277;p13"/>
          <p:cNvCxnSpPr>
            <a:stCxn id="276" idx="1"/>
          </p:cNvCxnSpPr>
          <p:nvPr/>
        </p:nvCxnSpPr>
        <p:spPr>
          <a:xfrm rot="10800000">
            <a:off x="1752533" y="1552547"/>
            <a:ext cx="354300" cy="272700"/>
          </a:xfrm>
          <a:prstGeom prst="straightConnector1">
            <a:avLst/>
          </a:prstGeom>
          <a:noFill/>
          <a:ln cap="flat" cmpd="sng" w="9525">
            <a:solidFill>
              <a:srgbClr val="424242"/>
            </a:solidFill>
            <a:prstDash val="solid"/>
            <a:round/>
            <a:headEnd len="sm" w="sm" type="none"/>
            <a:tailEnd len="med" w="med" type="triangle"/>
          </a:ln>
        </p:spPr>
      </p:cxnSp>
      <p:sp>
        <p:nvSpPr>
          <p:cNvPr id="278" name="Google Shape;278;p13"/>
          <p:cNvSpPr txBox="1"/>
          <p:nvPr/>
        </p:nvSpPr>
        <p:spPr>
          <a:xfrm>
            <a:off x="1681025" y="796238"/>
            <a:ext cx="1852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Docking Arm Model</a:t>
            </a:r>
            <a:endParaRPr b="1" i="0" sz="1400" u="none" cap="none" strike="noStrike">
              <a:solidFill>
                <a:srgbClr val="000000"/>
              </a:solidFill>
              <a:latin typeface="Roboto"/>
              <a:ea typeface="Roboto"/>
              <a:cs typeface="Roboto"/>
              <a:sym typeface="Roboto"/>
            </a:endParaRPr>
          </a:p>
        </p:txBody>
      </p:sp>
      <p:sp>
        <p:nvSpPr>
          <p:cNvPr id="279" name="Google Shape;279;p13"/>
          <p:cNvSpPr txBox="1"/>
          <p:nvPr/>
        </p:nvSpPr>
        <p:spPr>
          <a:xfrm>
            <a:off x="4093775" y="754675"/>
            <a:ext cx="36168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Harnessing Attachment</a:t>
            </a:r>
            <a:endParaRPr b="1" i="0" sz="13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Roboto"/>
                <a:ea typeface="Roboto"/>
                <a:cs typeface="Roboto"/>
                <a:sym typeface="Roboto"/>
              </a:rPr>
              <a:t>Velcro Straps</a:t>
            </a:r>
            <a:endParaRPr b="0" i="0" sz="1300" u="none" cap="none" strike="noStrike">
              <a:solidFill>
                <a:srgbClr val="000000"/>
              </a:solidFill>
              <a:latin typeface="Roboto"/>
              <a:ea typeface="Roboto"/>
              <a:cs typeface="Roboto"/>
              <a:sym typeface="Roboto"/>
            </a:endParaRPr>
          </a:p>
        </p:txBody>
      </p:sp>
      <p:sp>
        <p:nvSpPr>
          <p:cNvPr id="280" name="Google Shape;280;p13"/>
          <p:cNvSpPr txBox="1"/>
          <p:nvPr/>
        </p:nvSpPr>
        <p:spPr>
          <a:xfrm>
            <a:off x="4454025" y="2539325"/>
            <a:ext cx="31056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Stepper motor connection</a:t>
            </a:r>
            <a:endParaRPr b="1" i="0" sz="13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Roboto"/>
                <a:ea typeface="Roboto"/>
                <a:cs typeface="Roboto"/>
                <a:sym typeface="Roboto"/>
              </a:rPr>
              <a:t>12mm to 14mm coupler</a:t>
            </a:r>
            <a:endParaRPr b="0" i="0" sz="1300" u="none" cap="none" strike="noStrike">
              <a:solidFill>
                <a:srgbClr val="000000"/>
              </a:solidFill>
              <a:latin typeface="Roboto"/>
              <a:ea typeface="Roboto"/>
              <a:cs typeface="Roboto"/>
              <a:sym typeface="Roboto"/>
            </a:endParaRPr>
          </a:p>
        </p:txBody>
      </p:sp>
      <p:sp>
        <p:nvSpPr>
          <p:cNvPr id="281" name="Google Shape;281;p13"/>
          <p:cNvSpPr txBox="1"/>
          <p:nvPr/>
        </p:nvSpPr>
        <p:spPr>
          <a:xfrm>
            <a:off x="6530500" y="729075"/>
            <a:ext cx="30279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Gearbox drive system</a:t>
            </a:r>
            <a:endParaRPr b="1" i="0" sz="13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Roboto"/>
                <a:ea typeface="Roboto"/>
                <a:cs typeface="Roboto"/>
                <a:sym typeface="Roboto"/>
              </a:rPr>
              <a:t>13:1 worm gear drive</a:t>
            </a:r>
            <a:endParaRPr b="0" i="0" sz="1300" u="none" cap="none" strike="noStrike">
              <a:solidFill>
                <a:srgbClr val="000000"/>
              </a:solidFill>
              <a:latin typeface="Roboto"/>
              <a:ea typeface="Roboto"/>
              <a:cs typeface="Roboto"/>
              <a:sym typeface="Roboto"/>
            </a:endParaRPr>
          </a:p>
        </p:txBody>
      </p:sp>
      <p:pic>
        <p:nvPicPr>
          <p:cNvPr id="282" name="Google Shape;282;p13"/>
          <p:cNvPicPr preferRelativeResize="0"/>
          <p:nvPr/>
        </p:nvPicPr>
        <p:blipFill rotWithShape="1">
          <a:blip r:embed="rId5">
            <a:alphaModFix/>
          </a:blip>
          <a:srcRect b="0" l="0" r="0" t="0"/>
          <a:stretch/>
        </p:blipFill>
        <p:spPr>
          <a:xfrm flipH="1">
            <a:off x="5512163" y="3126300"/>
            <a:ext cx="1112813" cy="1112812"/>
          </a:xfrm>
          <a:prstGeom prst="rect">
            <a:avLst/>
          </a:prstGeom>
          <a:noFill/>
          <a:ln>
            <a:noFill/>
          </a:ln>
        </p:spPr>
      </p:pic>
      <p:pic>
        <p:nvPicPr>
          <p:cNvPr id="283" name="Google Shape;283;p13"/>
          <p:cNvPicPr preferRelativeResize="0"/>
          <p:nvPr/>
        </p:nvPicPr>
        <p:blipFill rotWithShape="1">
          <a:blip r:embed="rId6">
            <a:alphaModFix/>
          </a:blip>
          <a:srcRect b="0" l="0" r="0" t="0"/>
          <a:stretch/>
        </p:blipFill>
        <p:spPr>
          <a:xfrm>
            <a:off x="5277513" y="1516949"/>
            <a:ext cx="1458625" cy="1002159"/>
          </a:xfrm>
          <a:prstGeom prst="rect">
            <a:avLst/>
          </a:prstGeom>
          <a:noFill/>
          <a:ln>
            <a:noFill/>
          </a:ln>
        </p:spPr>
      </p:pic>
      <p:pic>
        <p:nvPicPr>
          <p:cNvPr id="284" name="Google Shape;284;p13"/>
          <p:cNvPicPr preferRelativeResize="0"/>
          <p:nvPr/>
        </p:nvPicPr>
        <p:blipFill rotWithShape="1">
          <a:blip r:embed="rId7">
            <a:alphaModFix/>
          </a:blip>
          <a:srcRect b="0" l="0" r="0" t="0"/>
          <a:stretch/>
        </p:blipFill>
        <p:spPr>
          <a:xfrm>
            <a:off x="7531000" y="1274048"/>
            <a:ext cx="1026900" cy="1102401"/>
          </a:xfrm>
          <a:prstGeom prst="rect">
            <a:avLst/>
          </a:prstGeom>
          <a:noFill/>
          <a:ln>
            <a:noFill/>
          </a:ln>
        </p:spPr>
      </p:pic>
      <p:pic>
        <p:nvPicPr>
          <p:cNvPr id="285" name="Google Shape;285;p13"/>
          <p:cNvPicPr preferRelativeResize="0"/>
          <p:nvPr/>
        </p:nvPicPr>
        <p:blipFill rotWithShape="1">
          <a:blip r:embed="rId8">
            <a:alphaModFix/>
          </a:blip>
          <a:srcRect b="9" l="0" r="0" t="18"/>
          <a:stretch/>
        </p:blipFill>
        <p:spPr>
          <a:xfrm>
            <a:off x="7541963" y="3088200"/>
            <a:ext cx="1307171" cy="1112800"/>
          </a:xfrm>
          <a:prstGeom prst="rect">
            <a:avLst/>
          </a:prstGeom>
          <a:noFill/>
          <a:ln>
            <a:noFill/>
          </a:ln>
        </p:spPr>
      </p:pic>
      <p:sp>
        <p:nvSpPr>
          <p:cNvPr id="286" name="Google Shape;286;p13"/>
          <p:cNvSpPr txBox="1"/>
          <p:nvPr/>
        </p:nvSpPr>
        <p:spPr>
          <a:xfrm>
            <a:off x="6387150" y="2477925"/>
            <a:ext cx="36168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Motor Driver</a:t>
            </a:r>
            <a:endParaRPr b="1" i="0" sz="13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Roboto"/>
                <a:ea typeface="Roboto"/>
                <a:cs typeface="Roboto"/>
                <a:sym typeface="Roboto"/>
              </a:rPr>
              <a:t>Digital stepper driver</a:t>
            </a:r>
            <a:endParaRPr b="0" i="0" sz="1300" u="none" cap="none" strike="noStrike">
              <a:solidFill>
                <a:srgbClr val="000000"/>
              </a:solidFill>
              <a:latin typeface="Roboto"/>
              <a:ea typeface="Roboto"/>
              <a:cs typeface="Roboto"/>
              <a:sym typeface="Roboto"/>
            </a:endParaRPr>
          </a:p>
        </p:txBody>
      </p:sp>
      <p:pic>
        <p:nvPicPr>
          <p:cNvPr id="287" name="Google Shape;287;p13"/>
          <p:cNvPicPr preferRelativeResize="0"/>
          <p:nvPr/>
        </p:nvPicPr>
        <p:blipFill rotWithShape="1">
          <a:blip r:embed="rId9">
            <a:alphaModFix/>
          </a:blip>
          <a:srcRect b="0" l="0" r="0" t="0"/>
          <a:stretch/>
        </p:blipFill>
        <p:spPr>
          <a:xfrm>
            <a:off x="3352900" y="3424322"/>
            <a:ext cx="1844401" cy="865839"/>
          </a:xfrm>
          <a:prstGeom prst="rect">
            <a:avLst/>
          </a:prstGeom>
          <a:noFill/>
          <a:ln>
            <a:noFill/>
          </a:ln>
        </p:spPr>
      </p:pic>
      <p:pic>
        <p:nvPicPr>
          <p:cNvPr id="288" name="Google Shape;288;p13"/>
          <p:cNvPicPr preferRelativeResize="0"/>
          <p:nvPr/>
        </p:nvPicPr>
        <p:blipFill rotWithShape="1">
          <a:blip r:embed="rId10">
            <a:alphaModFix/>
          </a:blip>
          <a:srcRect b="0" l="0" r="0" t="0"/>
          <a:stretch/>
        </p:blipFill>
        <p:spPr>
          <a:xfrm>
            <a:off x="2984413" y="1379763"/>
            <a:ext cx="2003100" cy="1430311"/>
          </a:xfrm>
          <a:prstGeom prst="rect">
            <a:avLst/>
          </a:prstGeom>
          <a:noFill/>
          <a:ln>
            <a:noFill/>
          </a:ln>
        </p:spPr>
      </p:pic>
      <p:cxnSp>
        <p:nvCxnSpPr>
          <p:cNvPr id="289" name="Google Shape;289;p13"/>
          <p:cNvCxnSpPr/>
          <p:nvPr/>
        </p:nvCxnSpPr>
        <p:spPr>
          <a:xfrm rot="10800000">
            <a:off x="3381225" y="1705050"/>
            <a:ext cx="514500" cy="1666800"/>
          </a:xfrm>
          <a:prstGeom prst="straightConnector1">
            <a:avLst/>
          </a:prstGeom>
          <a:noFill/>
          <a:ln cap="flat" cmpd="sng" w="9525">
            <a:solidFill>
              <a:srgbClr val="424242"/>
            </a:solidFill>
            <a:prstDash val="solid"/>
            <a:round/>
            <a:headEnd len="sm" w="sm" type="none"/>
            <a:tailEnd len="med" w="med" type="triangle"/>
          </a:ln>
        </p:spPr>
      </p:cxnSp>
      <p:cxnSp>
        <p:nvCxnSpPr>
          <p:cNvPr id="290" name="Google Shape;290;p13"/>
          <p:cNvCxnSpPr/>
          <p:nvPr/>
        </p:nvCxnSpPr>
        <p:spPr>
          <a:xfrm flipH="1" rot="10800000">
            <a:off x="2793383" y="1628847"/>
            <a:ext cx="387900" cy="206100"/>
          </a:xfrm>
          <a:prstGeom prst="straightConnector1">
            <a:avLst/>
          </a:prstGeom>
          <a:noFill/>
          <a:ln cap="flat" cmpd="sng" w="9525">
            <a:solidFill>
              <a:srgbClr val="424242"/>
            </a:solidFill>
            <a:prstDash val="solid"/>
            <a:round/>
            <a:headEnd len="sm" w="sm" type="none"/>
            <a:tailEnd len="med" w="med" type="triangle"/>
          </a:ln>
        </p:spPr>
      </p:cxnSp>
      <p:sp>
        <p:nvSpPr>
          <p:cNvPr id="291" name="Google Shape;291;p13"/>
          <p:cNvSpPr txBox="1"/>
          <p:nvPr/>
        </p:nvSpPr>
        <p:spPr>
          <a:xfrm>
            <a:off x="3285325" y="4225672"/>
            <a:ext cx="20892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Roboto"/>
                <a:ea typeface="Roboto"/>
                <a:cs typeface="Roboto"/>
                <a:sym typeface="Roboto"/>
              </a:rPr>
              <a:t>Scoutcam Camera Attachment</a:t>
            </a:r>
            <a:endParaRPr b="1" i="0" sz="1300"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
        <p:nvSpPr>
          <p:cNvPr id="296" name="Google Shape;296;p14"/>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Baseline Design</a:t>
            </a:r>
            <a:endParaRPr b="1" i="0" sz="2700" u="none" cap="none" strike="noStrike">
              <a:solidFill>
                <a:srgbClr val="000000"/>
              </a:solidFill>
              <a:latin typeface="Arial"/>
              <a:ea typeface="Arial"/>
              <a:cs typeface="Arial"/>
              <a:sym typeface="Arial"/>
            </a:endParaRPr>
          </a:p>
        </p:txBody>
      </p:sp>
      <p:sp>
        <p:nvSpPr>
          <p:cNvPr id="297" name="Google Shape;297;p14"/>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298" name="Google Shape;298;p14"/>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299" name="Google Shape;299;p14"/>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300" name="Google Shape;300;p14"/>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301" name="Google Shape;301;p14"/>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302" name="Google Shape;302;p14"/>
          <p:cNvSpPr txBox="1"/>
          <p:nvPr/>
        </p:nvSpPr>
        <p:spPr>
          <a:xfrm>
            <a:off x="591950" y="766713"/>
            <a:ext cx="1852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ScoutCam Camera</a:t>
            </a:r>
            <a:endParaRPr b="1" i="0" sz="1400" u="none" cap="none" strike="noStrike">
              <a:solidFill>
                <a:srgbClr val="000000"/>
              </a:solidFill>
              <a:latin typeface="Roboto"/>
              <a:ea typeface="Roboto"/>
              <a:cs typeface="Roboto"/>
              <a:sym typeface="Roboto"/>
            </a:endParaRPr>
          </a:p>
        </p:txBody>
      </p:sp>
      <p:sp>
        <p:nvSpPr>
          <p:cNvPr id="303" name="Google Shape;303;p14"/>
          <p:cNvSpPr txBox="1"/>
          <p:nvPr/>
        </p:nvSpPr>
        <p:spPr>
          <a:xfrm>
            <a:off x="591950" y="2671713"/>
            <a:ext cx="1852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Nema 34 Stepper Motor 14mm</a:t>
            </a:r>
            <a:endParaRPr b="1" i="0" sz="1400" u="none" cap="none" strike="noStrike">
              <a:solidFill>
                <a:srgbClr val="000000"/>
              </a:solidFill>
              <a:latin typeface="Roboto"/>
              <a:ea typeface="Roboto"/>
              <a:cs typeface="Roboto"/>
              <a:sym typeface="Roboto"/>
            </a:endParaRPr>
          </a:p>
        </p:txBody>
      </p:sp>
      <p:pic>
        <p:nvPicPr>
          <p:cNvPr id="304" name="Google Shape;304;p14"/>
          <p:cNvPicPr preferRelativeResize="0"/>
          <p:nvPr/>
        </p:nvPicPr>
        <p:blipFill rotWithShape="1">
          <a:blip r:embed="rId4">
            <a:alphaModFix/>
          </a:blip>
          <a:srcRect b="0" l="19" r="19" t="0"/>
          <a:stretch/>
        </p:blipFill>
        <p:spPr>
          <a:xfrm>
            <a:off x="3000550" y="3146325"/>
            <a:ext cx="2427850" cy="1356753"/>
          </a:xfrm>
          <a:prstGeom prst="rect">
            <a:avLst/>
          </a:prstGeom>
          <a:noFill/>
          <a:ln>
            <a:noFill/>
          </a:ln>
        </p:spPr>
      </p:pic>
      <p:sp>
        <p:nvSpPr>
          <p:cNvPr id="305" name="Google Shape;305;p14"/>
          <p:cNvSpPr txBox="1"/>
          <p:nvPr/>
        </p:nvSpPr>
        <p:spPr>
          <a:xfrm>
            <a:off x="3335150" y="2747913"/>
            <a:ext cx="1852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Raspberry Pi 2</a:t>
            </a:r>
            <a:endParaRPr b="1" i="0" sz="1400" u="none" cap="none" strike="noStrike">
              <a:solidFill>
                <a:srgbClr val="000000"/>
              </a:solidFill>
              <a:latin typeface="Roboto"/>
              <a:ea typeface="Roboto"/>
              <a:cs typeface="Roboto"/>
              <a:sym typeface="Roboto"/>
            </a:endParaRPr>
          </a:p>
        </p:txBody>
      </p:sp>
      <p:pic>
        <p:nvPicPr>
          <p:cNvPr id="306" name="Google Shape;306;p14"/>
          <p:cNvPicPr preferRelativeResize="0"/>
          <p:nvPr/>
        </p:nvPicPr>
        <p:blipFill rotWithShape="1">
          <a:blip r:embed="rId5">
            <a:alphaModFix/>
          </a:blip>
          <a:srcRect b="0" l="0" r="0" t="0"/>
          <a:stretch/>
        </p:blipFill>
        <p:spPr>
          <a:xfrm flipH="1">
            <a:off x="961788" y="3414488"/>
            <a:ext cx="1112813" cy="1112813"/>
          </a:xfrm>
          <a:prstGeom prst="rect">
            <a:avLst/>
          </a:prstGeom>
          <a:noFill/>
          <a:ln>
            <a:noFill/>
          </a:ln>
        </p:spPr>
      </p:pic>
      <p:sp>
        <p:nvSpPr>
          <p:cNvPr id="307" name="Google Shape;307;p14"/>
          <p:cNvSpPr txBox="1"/>
          <p:nvPr/>
        </p:nvSpPr>
        <p:spPr>
          <a:xfrm>
            <a:off x="3452425" y="766713"/>
            <a:ext cx="1852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ScoutCam VPU</a:t>
            </a:r>
            <a:endParaRPr b="1" i="0" sz="1400" u="none" cap="none" strike="noStrike">
              <a:solidFill>
                <a:srgbClr val="000000"/>
              </a:solidFill>
              <a:latin typeface="Roboto"/>
              <a:ea typeface="Roboto"/>
              <a:cs typeface="Roboto"/>
              <a:sym typeface="Roboto"/>
            </a:endParaRPr>
          </a:p>
        </p:txBody>
      </p:sp>
      <p:pic>
        <p:nvPicPr>
          <p:cNvPr id="308" name="Google Shape;308;p14"/>
          <p:cNvPicPr preferRelativeResize="0"/>
          <p:nvPr/>
        </p:nvPicPr>
        <p:blipFill rotWithShape="1">
          <a:blip r:embed="rId6">
            <a:alphaModFix/>
          </a:blip>
          <a:srcRect b="0" l="69" r="68" t="0"/>
          <a:stretch/>
        </p:blipFill>
        <p:spPr>
          <a:xfrm>
            <a:off x="3409686" y="1097462"/>
            <a:ext cx="1937978" cy="1504801"/>
          </a:xfrm>
          <a:prstGeom prst="rect">
            <a:avLst/>
          </a:prstGeom>
          <a:noFill/>
          <a:ln>
            <a:noFill/>
          </a:ln>
        </p:spPr>
      </p:pic>
      <p:pic>
        <p:nvPicPr>
          <p:cNvPr id="309" name="Google Shape;309;p14"/>
          <p:cNvPicPr preferRelativeResize="0"/>
          <p:nvPr/>
        </p:nvPicPr>
        <p:blipFill rotWithShape="1">
          <a:blip r:embed="rId7">
            <a:alphaModFix/>
          </a:blip>
          <a:srcRect b="9" l="0" r="0" t="18"/>
          <a:stretch/>
        </p:blipFill>
        <p:spPr>
          <a:xfrm>
            <a:off x="733362" y="1097463"/>
            <a:ext cx="1569664" cy="1504801"/>
          </a:xfrm>
          <a:prstGeom prst="rect">
            <a:avLst/>
          </a:prstGeom>
          <a:noFill/>
          <a:ln>
            <a:noFill/>
          </a:ln>
        </p:spPr>
      </p:pic>
      <p:pic>
        <p:nvPicPr>
          <p:cNvPr id="310" name="Google Shape;310;p14"/>
          <p:cNvPicPr preferRelativeResize="0"/>
          <p:nvPr/>
        </p:nvPicPr>
        <p:blipFill rotWithShape="1">
          <a:blip r:embed="rId8">
            <a:alphaModFix/>
          </a:blip>
          <a:srcRect b="0" l="0" r="0" t="0"/>
          <a:stretch/>
        </p:blipFill>
        <p:spPr>
          <a:xfrm>
            <a:off x="6312900" y="1097471"/>
            <a:ext cx="1569675" cy="1569704"/>
          </a:xfrm>
          <a:prstGeom prst="rect">
            <a:avLst/>
          </a:prstGeom>
          <a:noFill/>
          <a:ln>
            <a:noFill/>
          </a:ln>
        </p:spPr>
      </p:pic>
      <p:pic>
        <p:nvPicPr>
          <p:cNvPr id="311" name="Google Shape;311;p14"/>
          <p:cNvPicPr preferRelativeResize="0"/>
          <p:nvPr/>
        </p:nvPicPr>
        <p:blipFill rotWithShape="1">
          <a:blip r:embed="rId9">
            <a:alphaModFix/>
          </a:blip>
          <a:srcRect b="0" l="0" r="0" t="0"/>
          <a:stretch/>
        </p:blipFill>
        <p:spPr>
          <a:xfrm>
            <a:off x="6146300" y="3250598"/>
            <a:ext cx="1938000" cy="1148199"/>
          </a:xfrm>
          <a:prstGeom prst="rect">
            <a:avLst/>
          </a:prstGeom>
          <a:noFill/>
          <a:ln>
            <a:noFill/>
          </a:ln>
        </p:spPr>
      </p:pic>
      <p:sp>
        <p:nvSpPr>
          <p:cNvPr id="312" name="Google Shape;312;p14"/>
          <p:cNvSpPr txBox="1"/>
          <p:nvPr/>
        </p:nvSpPr>
        <p:spPr>
          <a:xfrm>
            <a:off x="6189038" y="765963"/>
            <a:ext cx="1852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Arduino Uno</a:t>
            </a:r>
            <a:endParaRPr b="1" i="0" sz="1400" u="none" cap="none" strike="noStrike">
              <a:solidFill>
                <a:srgbClr val="000000"/>
              </a:solidFill>
              <a:latin typeface="Roboto"/>
              <a:ea typeface="Roboto"/>
              <a:cs typeface="Roboto"/>
              <a:sym typeface="Roboto"/>
            </a:endParaRPr>
          </a:p>
        </p:txBody>
      </p:sp>
      <p:sp>
        <p:nvSpPr>
          <p:cNvPr id="313" name="Google Shape;313;p14"/>
          <p:cNvSpPr txBox="1"/>
          <p:nvPr/>
        </p:nvSpPr>
        <p:spPr>
          <a:xfrm>
            <a:off x="6189051" y="2747925"/>
            <a:ext cx="1968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Laptop (OBC stand-in)</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15"/>
          <p:cNvSpPr txBox="1"/>
          <p:nvPr/>
        </p:nvSpPr>
        <p:spPr>
          <a:xfrm>
            <a:off x="320040" y="234665"/>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Critical Project Elements</a:t>
            </a:r>
            <a:endParaRPr b="1" i="0" sz="2500" u="none" cap="none" strike="noStrike">
              <a:solidFill>
                <a:srgbClr val="000000"/>
              </a:solidFill>
              <a:latin typeface="Arial"/>
              <a:ea typeface="Arial"/>
              <a:cs typeface="Arial"/>
              <a:sym typeface="Arial"/>
            </a:endParaRPr>
          </a:p>
        </p:txBody>
      </p:sp>
      <p:sp>
        <p:nvSpPr>
          <p:cNvPr id="319" name="Google Shape;319;p15"/>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320" name="Google Shape;320;p15"/>
          <p:cNvGraphicFramePr/>
          <p:nvPr/>
        </p:nvGraphicFramePr>
        <p:xfrm>
          <a:off x="446575" y="1065538"/>
          <a:ext cx="3000000" cy="3000000"/>
        </p:xfrm>
        <a:graphic>
          <a:graphicData uri="http://schemas.openxmlformats.org/drawingml/2006/table">
            <a:tbl>
              <a:tblPr>
                <a:noFill/>
                <a:tableStyleId>{0A968600-891D-4383-8EA9-3A87FABDFD6E}</a:tableStyleId>
              </a:tblPr>
              <a:tblGrid>
                <a:gridCol w="1007200"/>
                <a:gridCol w="5992575"/>
                <a:gridCol w="123075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Identifier</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Critical Project Element</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Related FR</a:t>
                      </a:r>
                      <a:endParaRPr b="1"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CPE 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Practical video card receives viewable image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1</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CPE 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The compression algorithm functions properly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2</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CPE 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Radiation hardened video card can operate in GEO under radiation and thermal loads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3</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CPE 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Harnessing does not restrict arm mobility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5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CPE 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Camera receives power after initial stowage of harnessing</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4,6</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CPE 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Docking arm model replicates motion of one of LEXI’s docking arms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7</a:t>
                      </a:r>
                      <a:endParaRPr sz="1400" u="none" cap="none" strike="noStrike"/>
                    </a:p>
                  </a:txBody>
                  <a:tcPr marT="91425" marB="91425" marR="91425" marL="91425"/>
                </a:tc>
              </a:tr>
            </a:tbl>
          </a:graphicData>
        </a:graphic>
      </p:graphicFrame>
      <p:sp>
        <p:nvSpPr>
          <p:cNvPr descr="Timeline background shape" id="321" name="Google Shape;321;p15"/>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322" name="Google Shape;322;p15"/>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323" name="Google Shape;323;p15"/>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324" name="Google Shape;324;p15"/>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p16"/>
          <p:cNvSpPr txBox="1"/>
          <p:nvPr/>
        </p:nvSpPr>
        <p:spPr>
          <a:xfrm>
            <a:off x="311400" y="1909050"/>
            <a:ext cx="8547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Schedule</a:t>
            </a:r>
            <a:endParaRPr b="1" i="0" sz="3600" u="none" cap="none" strike="noStrike">
              <a:solidFill>
                <a:srgbClr val="000000"/>
              </a:solidFill>
              <a:latin typeface="Arial"/>
              <a:ea typeface="Arial"/>
              <a:cs typeface="Arial"/>
              <a:sym typeface="Arial"/>
            </a:endParaRPr>
          </a:p>
        </p:txBody>
      </p:sp>
      <p:sp>
        <p:nvSpPr>
          <p:cNvPr id="330" name="Google Shape;330;p16"/>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4" name="Shape 334"/>
        <p:cNvGrpSpPr/>
        <p:nvPr/>
      </p:nvGrpSpPr>
      <p:grpSpPr>
        <a:xfrm>
          <a:off x="0" y="0"/>
          <a:ext cx="0" cy="0"/>
          <a:chOff x="0" y="0"/>
          <a:chExt cx="0" cy="0"/>
        </a:xfrm>
      </p:grpSpPr>
      <p:sp>
        <p:nvSpPr>
          <p:cNvPr id="335" name="Google Shape;335;p17"/>
          <p:cNvSpPr txBox="1"/>
          <p:nvPr/>
        </p:nvSpPr>
        <p:spPr>
          <a:xfrm>
            <a:off x="205449" y="1194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Test Overview</a:t>
            </a:r>
            <a:endParaRPr b="1" i="0" sz="2700" u="none" cap="none" strike="noStrike">
              <a:solidFill>
                <a:srgbClr val="000000"/>
              </a:solidFill>
              <a:latin typeface="Arial"/>
              <a:ea typeface="Arial"/>
              <a:cs typeface="Arial"/>
              <a:sym typeface="Arial"/>
            </a:endParaRPr>
          </a:p>
        </p:txBody>
      </p:sp>
      <p:sp>
        <p:nvSpPr>
          <p:cNvPr id="336" name="Google Shape;336;p17"/>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337" name="Google Shape;337;p17"/>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338" name="Google Shape;338;p17"/>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339" name="Google Shape;339;p17"/>
          <p:cNvSpPr/>
          <p:nvPr/>
        </p:nvSpPr>
        <p:spPr>
          <a:xfrm>
            <a:off x="168507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340" name="Google Shape;340;p17"/>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graphicFrame>
        <p:nvGraphicFramePr>
          <p:cNvPr id="341" name="Google Shape;341;p17"/>
          <p:cNvGraphicFramePr/>
          <p:nvPr/>
        </p:nvGraphicFramePr>
        <p:xfrm>
          <a:off x="146600" y="689775"/>
          <a:ext cx="3000000" cy="3000000"/>
        </p:xfrm>
        <a:graphic>
          <a:graphicData uri="http://schemas.openxmlformats.org/drawingml/2006/table">
            <a:tbl>
              <a:tblPr>
                <a:noFill/>
                <a:tableStyleId>{0A968600-891D-4383-8EA9-3A87FABDFD6E}</a:tableStyleId>
              </a:tblPr>
              <a:tblGrid>
                <a:gridCol w="382850"/>
                <a:gridCol w="2625375"/>
                <a:gridCol w="4083850"/>
                <a:gridCol w="1180775"/>
              </a:tblGrid>
              <a:tr h="38357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Test Name</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Motivation</a:t>
                      </a:r>
                      <a:endParaRPr b="1"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Completed (Y/N)</a:t>
                      </a:r>
                      <a:endParaRPr sz="1400" u="none" cap="none" strike="noStrike"/>
                    </a:p>
                  </a:txBody>
                  <a:tcPr marT="91425" marB="91425" marR="91425" marL="91425"/>
                </a:tc>
              </a:tr>
              <a:tr h="752250">
                <a:tc rowSpan="6">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Environment Test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Use dry ice to determine how long we can hold desired temp range for thermal test and ensure temp monitoring system works as expected.</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Yes</a:t>
                      </a:r>
                      <a:endParaRPr sz="1300" u="none" cap="none" strike="noStrike"/>
                    </a:p>
                  </a:txBody>
                  <a:tcPr marT="91425" marB="91425" marR="91425" marL="91425">
                    <a:solidFill>
                      <a:srgbClr val="B6D7A8"/>
                    </a:solidFill>
                  </a:tcPr>
                </a:tc>
              </a:tr>
              <a:tr h="396200">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Thermal Test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Observe how cold temperature and variation in bend radii affects the Scoutcam wire’s structural integrity and electrical capability.</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Yes</a:t>
                      </a:r>
                      <a:endParaRPr sz="1300" u="none" cap="none" strike="noStrike"/>
                    </a:p>
                  </a:txBody>
                  <a:tcPr marT="91425" marB="91425" marR="91425" marL="91425">
                    <a:solidFill>
                      <a:srgbClr val="B6D7A8"/>
                    </a:solidFill>
                  </a:tcPr>
                </a:tc>
              </a:tr>
              <a:tr h="396200">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Motor Test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Determine that the motor outputs the desired torque to move the docking arm model.</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Yes</a:t>
                      </a:r>
                      <a:endParaRPr sz="1300" u="none" cap="none" strike="noStrike"/>
                    </a:p>
                  </a:txBody>
                  <a:tcPr marT="91425" marB="91425" marR="91425" marL="91425">
                    <a:solidFill>
                      <a:srgbClr val="B6D7A8"/>
                    </a:solidFill>
                  </a:tcPr>
                </a:tc>
              </a:tr>
              <a:tr h="396200">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dk1"/>
                          </a:solidFill>
                        </a:rPr>
                        <a:t>Scoutcam Camera Functionality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Ensure that the Scoutcam camera works. </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Yes</a:t>
                      </a:r>
                      <a:endParaRPr sz="1300" u="none" cap="none" strike="noStrike"/>
                    </a:p>
                  </a:txBody>
                  <a:tcPr marT="91425" marB="91425" marR="91425" marL="91425">
                    <a:solidFill>
                      <a:srgbClr val="B6D7A8"/>
                    </a:solidFill>
                  </a:tcPr>
                </a:tc>
              </a:tr>
              <a:tr h="396200">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Raspberry Pi Functionality</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Ensure the raspberry pi functions as expected</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Yes</a:t>
                      </a:r>
                      <a:endParaRPr sz="1300" u="none" cap="none" strike="noStrike"/>
                    </a:p>
                  </a:txBody>
                  <a:tcPr marT="91425" marB="91425" marR="91425" marL="91425">
                    <a:solidFill>
                      <a:srgbClr val="B6D7A8"/>
                    </a:solidFill>
                  </a:tcPr>
                </a:tc>
              </a:tr>
              <a:tr h="396200">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Video Compression Q.C.Test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Testing that the compression algorithm works properly with the full system for use in later performance tests.</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No</a:t>
                      </a:r>
                      <a:endParaRPr sz="1300" u="none" cap="none" strike="noStrike"/>
                    </a:p>
                  </a:txBody>
                  <a:tcPr marT="91425" marB="91425" marR="91425" marL="91425">
                    <a:solidFill>
                      <a:srgbClr val="EA9999"/>
                    </a:solidFill>
                  </a:tcPr>
                </a:tc>
              </a:tr>
            </a:tbl>
          </a:graphicData>
        </a:graphic>
      </p:graphicFrame>
      <p:sp>
        <p:nvSpPr>
          <p:cNvPr id="342" name="Google Shape;342;p17"/>
          <p:cNvSpPr txBox="1"/>
          <p:nvPr/>
        </p:nvSpPr>
        <p:spPr>
          <a:xfrm rot="-5400000">
            <a:off x="-986800" y="2633550"/>
            <a:ext cx="2667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Component Tests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18"/>
          <p:cNvSpPr txBox="1"/>
          <p:nvPr/>
        </p:nvSpPr>
        <p:spPr>
          <a:xfrm>
            <a:off x="205449" y="1194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Test Overview</a:t>
            </a:r>
            <a:endParaRPr b="1" i="0" sz="2700" u="none" cap="none" strike="noStrike">
              <a:solidFill>
                <a:srgbClr val="000000"/>
              </a:solidFill>
              <a:latin typeface="Arial"/>
              <a:ea typeface="Arial"/>
              <a:cs typeface="Arial"/>
              <a:sym typeface="Arial"/>
            </a:endParaRPr>
          </a:p>
        </p:txBody>
      </p:sp>
      <p:sp>
        <p:nvSpPr>
          <p:cNvPr id="348" name="Google Shape;348;p18"/>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349" name="Google Shape;349;p18"/>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350" name="Google Shape;350;p18"/>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351" name="Google Shape;351;p18"/>
          <p:cNvSpPr/>
          <p:nvPr/>
        </p:nvSpPr>
        <p:spPr>
          <a:xfrm>
            <a:off x="168507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352" name="Google Shape;352;p18"/>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graphicFrame>
        <p:nvGraphicFramePr>
          <p:cNvPr id="353" name="Google Shape;353;p18"/>
          <p:cNvGraphicFramePr/>
          <p:nvPr/>
        </p:nvGraphicFramePr>
        <p:xfrm>
          <a:off x="297025" y="811600"/>
          <a:ext cx="3000000" cy="3000000"/>
        </p:xfrm>
        <a:graphic>
          <a:graphicData uri="http://schemas.openxmlformats.org/drawingml/2006/table">
            <a:tbl>
              <a:tblPr>
                <a:noFill/>
                <a:tableStyleId>{0A968600-891D-4383-8EA9-3A87FABDFD6E}</a:tableStyleId>
              </a:tblPr>
              <a:tblGrid>
                <a:gridCol w="401875"/>
                <a:gridCol w="2450775"/>
                <a:gridCol w="4138075"/>
                <a:gridCol w="1131700"/>
              </a:tblGrid>
              <a:tr h="36552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Test Name</a:t>
                      </a:r>
                      <a:endParaRPr b="1"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Motivation</a:t>
                      </a:r>
                      <a:endParaRPr b="1"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Completed (Y/N)</a:t>
                      </a:r>
                      <a:endParaRPr sz="1400" u="none" cap="none" strike="noStrike"/>
                    </a:p>
                  </a:txBody>
                  <a:tcPr marT="91425" marB="91425" marR="91425" marL="91425">
                    <a:lnB cap="flat" cmpd="sng" w="9525">
                      <a:solidFill>
                        <a:srgbClr val="9E9E9E"/>
                      </a:solidFill>
                      <a:prstDash val="solid"/>
                      <a:round/>
                      <a:headEnd len="sm" w="sm" type="none"/>
                      <a:tailEnd len="sm" w="sm" type="none"/>
                    </a:lnB>
                  </a:tcPr>
                </a:tc>
              </a:tr>
              <a:tr h="396200">
                <a:tc rowSpan="3">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Video Compression Performance Test</a:t>
                      </a:r>
                      <a:endParaRPr sz="13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Compare different compression methods and report results to Astroscale.</a:t>
                      </a:r>
                      <a:endParaRPr sz="13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No</a:t>
                      </a:r>
                      <a:endParaRPr sz="13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A9999"/>
                    </a:solidFill>
                  </a:tcPr>
                </a:tc>
              </a:tr>
              <a:tr h="396200">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Kinematics Test</a:t>
                      </a:r>
                      <a:endParaRPr sz="13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Determine that the docking arm model replicates kinematic motion of the actual LEXI docking arm via repeated deployments and motion capture.</a:t>
                      </a:r>
                      <a:endParaRPr sz="13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No</a:t>
                      </a:r>
                      <a:endParaRPr sz="1300" u="none" cap="none" strike="noStrike"/>
                    </a:p>
                  </a:txBody>
                  <a:tcPr marT="91425" marB="91425" marR="91425" marL="91425">
                    <a:lnT cap="flat" cmpd="sng" w="9525">
                      <a:solidFill>
                        <a:srgbClr val="9E9E9E"/>
                      </a:solidFill>
                      <a:prstDash val="solid"/>
                      <a:round/>
                      <a:headEnd len="sm" w="sm" type="none"/>
                      <a:tailEnd len="sm" w="sm" type="none"/>
                    </a:lnT>
                    <a:solidFill>
                      <a:srgbClr val="EA9999"/>
                    </a:solidFill>
                  </a:tcPr>
                </a:tc>
              </a:tr>
              <a:tr h="396200">
                <a:tc vMerge="1"/>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Harnessing Test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Determine the best harnessing route for the Scoutcam camera wire that does not allow for any bend to exceed the minimum bend radii.</a:t>
                      </a:r>
                      <a:endParaRPr sz="13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No</a:t>
                      </a:r>
                      <a:endParaRPr sz="1300" u="none" cap="none" strike="noStrike"/>
                    </a:p>
                  </a:txBody>
                  <a:tcPr marT="91425" marB="91425" marR="91425" marL="91425">
                    <a:solidFill>
                      <a:srgbClr val="EA9999"/>
                    </a:solidFill>
                  </a:tcPr>
                </a:tc>
              </a:tr>
              <a:tr h="609575">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Full System “Day in the life” Test</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Determine that the docking arm model, with the Scoutcam camera attached and running can survive 3-5 long-duration deployments.</a:t>
                      </a:r>
                      <a:endParaRPr sz="13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t> No</a:t>
                      </a:r>
                      <a:endParaRPr sz="1300" u="none" cap="none" strike="noStrike"/>
                    </a:p>
                  </a:txBody>
                  <a:tcPr marT="91425" marB="91425" marR="91425" marL="91425">
                    <a:solidFill>
                      <a:srgbClr val="EA9999"/>
                    </a:solidFill>
                  </a:tcPr>
                </a:tc>
              </a:tr>
            </a:tbl>
          </a:graphicData>
        </a:graphic>
      </p:graphicFrame>
      <p:sp>
        <p:nvSpPr>
          <p:cNvPr id="354" name="Google Shape;354;p18"/>
          <p:cNvSpPr txBox="1"/>
          <p:nvPr/>
        </p:nvSpPr>
        <p:spPr>
          <a:xfrm rot="-5400000">
            <a:off x="-539075" y="2231750"/>
            <a:ext cx="2072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Sub-System Tests</a:t>
            </a:r>
            <a:endParaRPr b="1" i="0" sz="1400" u="none" cap="none" strike="noStrike">
              <a:solidFill>
                <a:srgbClr val="000000"/>
              </a:solidFill>
              <a:latin typeface="Arial"/>
              <a:ea typeface="Arial"/>
              <a:cs typeface="Arial"/>
              <a:sym typeface="Arial"/>
            </a:endParaRPr>
          </a:p>
        </p:txBody>
      </p:sp>
      <p:sp>
        <p:nvSpPr>
          <p:cNvPr id="355" name="Google Shape;355;p18"/>
          <p:cNvSpPr txBox="1"/>
          <p:nvPr/>
        </p:nvSpPr>
        <p:spPr>
          <a:xfrm rot="-5400000">
            <a:off x="82375" y="3676875"/>
            <a:ext cx="829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System Tests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pic>
        <p:nvPicPr>
          <p:cNvPr id="360" name="Google Shape;360;p19"/>
          <p:cNvPicPr preferRelativeResize="0"/>
          <p:nvPr/>
        </p:nvPicPr>
        <p:blipFill rotWithShape="1">
          <a:blip r:embed="rId4">
            <a:alphaModFix/>
          </a:blip>
          <a:srcRect b="0" l="0" r="298" t="0"/>
          <a:stretch/>
        </p:blipFill>
        <p:spPr>
          <a:xfrm>
            <a:off x="1247075" y="450475"/>
            <a:ext cx="6758698" cy="4241000"/>
          </a:xfrm>
          <a:prstGeom prst="rect">
            <a:avLst/>
          </a:prstGeom>
          <a:noFill/>
          <a:ln>
            <a:noFill/>
          </a:ln>
        </p:spPr>
      </p:pic>
      <p:sp>
        <p:nvSpPr>
          <p:cNvPr id="361" name="Google Shape;361;p19"/>
          <p:cNvSpPr txBox="1"/>
          <p:nvPr/>
        </p:nvSpPr>
        <p:spPr>
          <a:xfrm>
            <a:off x="218374" y="-45850"/>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Overall Schedule</a:t>
            </a:r>
            <a:endParaRPr b="1" i="0" sz="2700" u="none" cap="none" strike="noStrike">
              <a:solidFill>
                <a:srgbClr val="000000"/>
              </a:solidFill>
              <a:latin typeface="Arial"/>
              <a:ea typeface="Arial"/>
              <a:cs typeface="Arial"/>
              <a:sym typeface="Arial"/>
            </a:endParaRPr>
          </a:p>
        </p:txBody>
      </p:sp>
      <p:sp>
        <p:nvSpPr>
          <p:cNvPr id="362" name="Google Shape;362;p19"/>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363" name="Google Shape;363;p19"/>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364" name="Google Shape;364;p19"/>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365" name="Google Shape;365;p19"/>
          <p:cNvSpPr/>
          <p:nvPr/>
        </p:nvSpPr>
        <p:spPr>
          <a:xfrm>
            <a:off x="168507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366" name="Google Shape;366;p19"/>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cxnSp>
        <p:nvCxnSpPr>
          <p:cNvPr id="367" name="Google Shape;367;p19"/>
          <p:cNvCxnSpPr/>
          <p:nvPr/>
        </p:nvCxnSpPr>
        <p:spPr>
          <a:xfrm>
            <a:off x="5578475" y="1265725"/>
            <a:ext cx="2407" cy="1248872"/>
          </a:xfrm>
          <a:prstGeom prst="straightConnector1">
            <a:avLst/>
          </a:prstGeom>
          <a:noFill/>
          <a:ln cap="flat" cmpd="sng" w="9525">
            <a:solidFill>
              <a:srgbClr val="302926"/>
            </a:solidFill>
            <a:prstDash val="lgDash"/>
            <a:round/>
            <a:headEnd len="med" w="med" type="oval"/>
            <a:tailEnd len="med" w="med" type="triangle"/>
          </a:ln>
        </p:spPr>
      </p:cxnSp>
      <p:cxnSp>
        <p:nvCxnSpPr>
          <p:cNvPr id="368" name="Google Shape;368;p19"/>
          <p:cNvCxnSpPr/>
          <p:nvPr/>
        </p:nvCxnSpPr>
        <p:spPr>
          <a:xfrm>
            <a:off x="6009102" y="2140084"/>
            <a:ext cx="3000" cy="629700"/>
          </a:xfrm>
          <a:prstGeom prst="straightConnector1">
            <a:avLst/>
          </a:prstGeom>
          <a:noFill/>
          <a:ln cap="flat" cmpd="sng" w="19050">
            <a:solidFill>
              <a:srgbClr val="CC0000"/>
            </a:solidFill>
            <a:prstDash val="solid"/>
            <a:round/>
            <a:headEnd len="sm" w="sm" type="none"/>
            <a:tailEnd len="med" w="med" type="triangle"/>
          </a:ln>
        </p:spPr>
      </p:cxnSp>
      <p:cxnSp>
        <p:nvCxnSpPr>
          <p:cNvPr id="369" name="Google Shape;369;p19"/>
          <p:cNvCxnSpPr/>
          <p:nvPr/>
        </p:nvCxnSpPr>
        <p:spPr>
          <a:xfrm flipH="1" rot="10800000">
            <a:off x="6056492" y="2769778"/>
            <a:ext cx="347400" cy="1800"/>
          </a:xfrm>
          <a:prstGeom prst="straightConnector1">
            <a:avLst/>
          </a:prstGeom>
          <a:noFill/>
          <a:ln cap="flat" cmpd="sng" w="19050">
            <a:solidFill>
              <a:srgbClr val="CC0000"/>
            </a:solidFill>
            <a:prstDash val="solid"/>
            <a:round/>
            <a:headEnd len="sm" w="sm" type="none"/>
            <a:tailEnd len="med" w="med" type="triangle"/>
          </a:ln>
        </p:spPr>
      </p:cxnSp>
      <p:sp>
        <p:nvSpPr>
          <p:cNvPr id="370" name="Google Shape;370;p19"/>
          <p:cNvSpPr txBox="1"/>
          <p:nvPr/>
        </p:nvSpPr>
        <p:spPr>
          <a:xfrm>
            <a:off x="5896300" y="2140075"/>
            <a:ext cx="993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Finish Assembly</a:t>
            </a:r>
            <a:endParaRPr b="1" i="0" sz="900" u="none" cap="none" strike="noStrike">
              <a:solidFill>
                <a:srgbClr val="000000"/>
              </a:solidFill>
              <a:latin typeface="Roboto"/>
              <a:ea typeface="Roboto"/>
              <a:cs typeface="Roboto"/>
              <a:sym typeface="Roboto"/>
            </a:endParaRPr>
          </a:p>
        </p:txBody>
      </p:sp>
      <p:sp>
        <p:nvSpPr>
          <p:cNvPr id="371" name="Google Shape;371;p19"/>
          <p:cNvSpPr txBox="1"/>
          <p:nvPr/>
        </p:nvSpPr>
        <p:spPr>
          <a:xfrm>
            <a:off x="6268350" y="2561938"/>
            <a:ext cx="11034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Kinematics Test</a:t>
            </a:r>
            <a:endParaRPr b="1" i="0" sz="900" u="none" cap="none" strike="noStrike">
              <a:solidFill>
                <a:srgbClr val="000000"/>
              </a:solidFill>
              <a:latin typeface="Roboto"/>
              <a:ea typeface="Roboto"/>
              <a:cs typeface="Roboto"/>
              <a:sym typeface="Roboto"/>
            </a:endParaRPr>
          </a:p>
        </p:txBody>
      </p:sp>
      <p:cxnSp>
        <p:nvCxnSpPr>
          <p:cNvPr id="372" name="Google Shape;372;p19"/>
          <p:cNvCxnSpPr/>
          <p:nvPr/>
        </p:nvCxnSpPr>
        <p:spPr>
          <a:xfrm>
            <a:off x="7296626" y="3234653"/>
            <a:ext cx="4200" cy="1027800"/>
          </a:xfrm>
          <a:prstGeom prst="straightConnector1">
            <a:avLst/>
          </a:prstGeom>
          <a:noFill/>
          <a:ln cap="flat" cmpd="sng" w="19050">
            <a:solidFill>
              <a:srgbClr val="CC0000"/>
            </a:solidFill>
            <a:prstDash val="solid"/>
            <a:round/>
            <a:headEnd len="sm" w="sm" type="none"/>
            <a:tailEnd len="med" w="med" type="triangle"/>
          </a:ln>
        </p:spPr>
      </p:cxnSp>
      <p:sp>
        <p:nvSpPr>
          <p:cNvPr id="373" name="Google Shape;373;p19"/>
          <p:cNvSpPr txBox="1"/>
          <p:nvPr/>
        </p:nvSpPr>
        <p:spPr>
          <a:xfrm>
            <a:off x="7261851" y="3381525"/>
            <a:ext cx="9072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Finish Testing and Analysis in preparation for Expo and SFR</a:t>
            </a:r>
            <a:endParaRPr b="1" i="0" sz="900" u="none" cap="none" strike="noStrike">
              <a:solidFill>
                <a:srgbClr val="000000"/>
              </a:solidFill>
              <a:latin typeface="Roboto"/>
              <a:ea typeface="Roboto"/>
              <a:cs typeface="Roboto"/>
              <a:sym typeface="Roboto"/>
            </a:endParaRPr>
          </a:p>
        </p:txBody>
      </p:sp>
      <p:cxnSp>
        <p:nvCxnSpPr>
          <p:cNvPr id="374" name="Google Shape;374;p19"/>
          <p:cNvCxnSpPr/>
          <p:nvPr/>
        </p:nvCxnSpPr>
        <p:spPr>
          <a:xfrm flipH="1" rot="10800000">
            <a:off x="4448175" y="2028800"/>
            <a:ext cx="1485900" cy="4800"/>
          </a:xfrm>
          <a:prstGeom prst="straightConnector1">
            <a:avLst/>
          </a:prstGeom>
          <a:noFill/>
          <a:ln cap="flat" cmpd="sng" w="19050">
            <a:solidFill>
              <a:srgbClr val="CC0000"/>
            </a:solidFill>
            <a:prstDash val="solid"/>
            <a:round/>
            <a:headEnd len="sm" w="sm" type="none"/>
            <a:tailEnd len="med" w="med" type="triangle"/>
          </a:ln>
        </p:spPr>
      </p:cxnSp>
      <p:sp>
        <p:nvSpPr>
          <p:cNvPr id="375" name="Google Shape;375;p19"/>
          <p:cNvSpPr txBox="1"/>
          <p:nvPr/>
        </p:nvSpPr>
        <p:spPr>
          <a:xfrm>
            <a:off x="4537272" y="1951375"/>
            <a:ext cx="10500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Machine Parts</a:t>
            </a:r>
            <a:endParaRPr b="1" i="0" sz="900" u="none" cap="none" strike="noStrike">
              <a:solidFill>
                <a:srgbClr val="000000"/>
              </a:solidFill>
              <a:latin typeface="Roboto"/>
              <a:ea typeface="Roboto"/>
              <a:cs typeface="Roboto"/>
              <a:sym typeface="Roboto"/>
            </a:endParaRPr>
          </a:p>
        </p:txBody>
      </p:sp>
      <p:sp>
        <p:nvSpPr>
          <p:cNvPr id="376" name="Google Shape;376;p19"/>
          <p:cNvSpPr/>
          <p:nvPr/>
        </p:nvSpPr>
        <p:spPr>
          <a:xfrm>
            <a:off x="5964702" y="2055184"/>
            <a:ext cx="91800" cy="84900"/>
          </a:xfrm>
          <a:prstGeom prst="triangle">
            <a:avLst>
              <a:gd fmla="val 50000" name="adj"/>
            </a:avLst>
          </a:prstGeom>
          <a:solidFill>
            <a:srgbClr val="0F9D58"/>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9"/>
          <p:cNvSpPr/>
          <p:nvPr/>
        </p:nvSpPr>
        <p:spPr>
          <a:xfrm>
            <a:off x="6774149" y="2960901"/>
            <a:ext cx="91800" cy="84900"/>
          </a:xfrm>
          <a:prstGeom prst="triangle">
            <a:avLst>
              <a:gd fmla="val 50000" name="adj"/>
            </a:avLst>
          </a:prstGeom>
          <a:solidFill>
            <a:srgbClr val="0F9D58"/>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9"/>
          <p:cNvSpPr/>
          <p:nvPr/>
        </p:nvSpPr>
        <p:spPr>
          <a:xfrm>
            <a:off x="7170041" y="3214631"/>
            <a:ext cx="91800" cy="84900"/>
          </a:xfrm>
          <a:prstGeom prst="triangle">
            <a:avLst>
              <a:gd fmla="val 50000" name="adj"/>
            </a:avLst>
          </a:prstGeom>
          <a:solidFill>
            <a:srgbClr val="0F9D58"/>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9"/>
          <p:cNvSpPr/>
          <p:nvPr/>
        </p:nvSpPr>
        <p:spPr>
          <a:xfrm>
            <a:off x="7467742" y="1046225"/>
            <a:ext cx="91800" cy="84900"/>
          </a:xfrm>
          <a:prstGeom prst="triangle">
            <a:avLst>
              <a:gd fmla="val 50000" name="adj"/>
            </a:avLst>
          </a:prstGeom>
          <a:solidFill>
            <a:srgbClr val="0F9D58"/>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0" name="Google Shape;380;p19"/>
          <p:cNvCxnSpPr/>
          <p:nvPr/>
        </p:nvCxnSpPr>
        <p:spPr>
          <a:xfrm>
            <a:off x="6428585" y="2882293"/>
            <a:ext cx="460800" cy="2400"/>
          </a:xfrm>
          <a:prstGeom prst="straightConnector1">
            <a:avLst/>
          </a:prstGeom>
          <a:noFill/>
          <a:ln cap="flat" cmpd="sng" w="19050">
            <a:solidFill>
              <a:srgbClr val="CC0000"/>
            </a:solidFill>
            <a:prstDash val="solid"/>
            <a:round/>
            <a:headEnd len="sm" w="sm" type="none"/>
            <a:tailEnd len="med" w="med" type="triangle"/>
          </a:ln>
        </p:spPr>
      </p:cxnSp>
      <p:cxnSp>
        <p:nvCxnSpPr>
          <p:cNvPr id="381" name="Google Shape;381;p19"/>
          <p:cNvCxnSpPr/>
          <p:nvPr/>
        </p:nvCxnSpPr>
        <p:spPr>
          <a:xfrm>
            <a:off x="6595815" y="3170005"/>
            <a:ext cx="700800" cy="6900"/>
          </a:xfrm>
          <a:prstGeom prst="straightConnector1">
            <a:avLst/>
          </a:prstGeom>
          <a:noFill/>
          <a:ln cap="flat" cmpd="sng" w="19050">
            <a:solidFill>
              <a:srgbClr val="CC0000"/>
            </a:solidFill>
            <a:prstDash val="solid"/>
            <a:round/>
            <a:headEnd len="sm" w="sm" type="none"/>
            <a:tailEnd len="med" w="med" type="triangle"/>
          </a:ln>
        </p:spPr>
      </p:cxnSp>
      <p:sp>
        <p:nvSpPr>
          <p:cNvPr id="382" name="Google Shape;382;p19"/>
          <p:cNvSpPr txBox="1"/>
          <p:nvPr/>
        </p:nvSpPr>
        <p:spPr>
          <a:xfrm>
            <a:off x="6821801" y="2724338"/>
            <a:ext cx="10500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Harnessing Test</a:t>
            </a:r>
            <a:endParaRPr b="1" i="0" sz="900" u="none" cap="none" strike="noStrike">
              <a:solidFill>
                <a:srgbClr val="000000"/>
              </a:solidFill>
              <a:latin typeface="Roboto"/>
              <a:ea typeface="Roboto"/>
              <a:cs typeface="Roboto"/>
              <a:sym typeface="Roboto"/>
            </a:endParaRPr>
          </a:p>
        </p:txBody>
      </p:sp>
      <p:sp>
        <p:nvSpPr>
          <p:cNvPr id="383" name="Google Shape;383;p19"/>
          <p:cNvSpPr txBox="1"/>
          <p:nvPr/>
        </p:nvSpPr>
        <p:spPr>
          <a:xfrm>
            <a:off x="7213374" y="3027200"/>
            <a:ext cx="907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Roboto"/>
                <a:ea typeface="Roboto"/>
                <a:cs typeface="Roboto"/>
                <a:sym typeface="Roboto"/>
              </a:rPr>
              <a:t>Full System Test</a:t>
            </a:r>
            <a:endParaRPr b="1" i="0" sz="900" u="none" cap="none" strike="noStrike">
              <a:solidFill>
                <a:srgbClr val="000000"/>
              </a:solidFill>
              <a:latin typeface="Roboto"/>
              <a:ea typeface="Roboto"/>
              <a:cs typeface="Roboto"/>
              <a:sym typeface="Roboto"/>
            </a:endParaRPr>
          </a:p>
        </p:txBody>
      </p:sp>
      <p:cxnSp>
        <p:nvCxnSpPr>
          <p:cNvPr id="384" name="Google Shape;384;p19"/>
          <p:cNvCxnSpPr/>
          <p:nvPr/>
        </p:nvCxnSpPr>
        <p:spPr>
          <a:xfrm>
            <a:off x="5357825" y="2561938"/>
            <a:ext cx="0" cy="824462"/>
          </a:xfrm>
          <a:prstGeom prst="straightConnector1">
            <a:avLst/>
          </a:prstGeom>
          <a:noFill/>
          <a:ln cap="flat" cmpd="sng" w="9525">
            <a:solidFill>
              <a:srgbClr val="302926"/>
            </a:solidFill>
            <a:prstDash val="lgDash"/>
            <a:round/>
            <a:headEnd len="med" w="med" type="oval"/>
            <a:tailEnd len="med" w="med" type="triangle"/>
          </a:ln>
        </p:spPr>
      </p:cxnSp>
      <p:cxnSp>
        <p:nvCxnSpPr>
          <p:cNvPr id="385" name="Google Shape;385;p19"/>
          <p:cNvCxnSpPr/>
          <p:nvPr/>
        </p:nvCxnSpPr>
        <p:spPr>
          <a:xfrm>
            <a:off x="5578475" y="2567450"/>
            <a:ext cx="3600" cy="822300"/>
          </a:xfrm>
          <a:prstGeom prst="straightConnector1">
            <a:avLst/>
          </a:prstGeom>
          <a:noFill/>
          <a:ln cap="flat" cmpd="sng" w="9525">
            <a:solidFill>
              <a:srgbClr val="302926"/>
            </a:solidFill>
            <a:prstDash val="lgDash"/>
            <a:round/>
            <a:headEnd len="med" w="med" type="triangle"/>
            <a:tailEnd len="med" w="med" type="oval"/>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19" name="Google Shape;119;p2"/>
          <p:cNvSpPr txBox="1"/>
          <p:nvPr/>
        </p:nvSpPr>
        <p:spPr>
          <a:xfrm flipH="1">
            <a:off x="1628925" y="86475"/>
            <a:ext cx="5718300" cy="54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chemeClr val="dk2"/>
              </a:buClr>
              <a:buSzPts val="1800"/>
              <a:buFont typeface="Arial"/>
              <a:buNone/>
            </a:pPr>
            <a:r>
              <a:rPr b="1" i="0" lang="en" sz="3200" u="none" cap="none" strike="noStrike">
                <a:solidFill>
                  <a:srgbClr val="000000"/>
                </a:solidFill>
                <a:latin typeface="Calibri"/>
                <a:ea typeface="Calibri"/>
                <a:cs typeface="Calibri"/>
                <a:sym typeface="Calibri"/>
              </a:rPr>
              <a:t>The Team</a:t>
            </a:r>
            <a:endParaRPr b="1" i="0" sz="3200" u="none" cap="none" strike="noStrike">
              <a:solidFill>
                <a:srgbClr val="000000"/>
              </a:solidFill>
              <a:latin typeface="Calibri"/>
              <a:ea typeface="Calibri"/>
              <a:cs typeface="Calibri"/>
              <a:sym typeface="Calibri"/>
            </a:endParaRPr>
          </a:p>
        </p:txBody>
      </p:sp>
      <p:pic>
        <p:nvPicPr>
          <p:cNvPr id="120" name="Google Shape;120;p2"/>
          <p:cNvPicPr preferRelativeResize="0"/>
          <p:nvPr/>
        </p:nvPicPr>
        <p:blipFill rotWithShape="1">
          <a:blip r:embed="rId4">
            <a:alphaModFix/>
          </a:blip>
          <a:srcRect b="0" l="0" r="0" t="0"/>
          <a:stretch/>
        </p:blipFill>
        <p:spPr>
          <a:xfrm>
            <a:off x="1925413" y="649750"/>
            <a:ext cx="5125325" cy="3844001"/>
          </a:xfrm>
          <a:prstGeom prst="rect">
            <a:avLst/>
          </a:prstGeom>
          <a:noFill/>
          <a:ln>
            <a:noFill/>
          </a:ln>
        </p:spPr>
      </p:pic>
      <p:sp>
        <p:nvSpPr>
          <p:cNvPr id="121" name="Google Shape;121;p2"/>
          <p:cNvSpPr txBox="1"/>
          <p:nvPr/>
        </p:nvSpPr>
        <p:spPr>
          <a:xfrm>
            <a:off x="76200" y="668400"/>
            <a:ext cx="1925400" cy="3163913"/>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100"/>
              <a:buFont typeface="Arial"/>
              <a:buNone/>
            </a:pPr>
            <a:r>
              <a:rPr b="1" i="0" lang="en" sz="1100" u="sng" cap="none" strike="noStrike">
                <a:solidFill>
                  <a:srgbClr val="000000"/>
                </a:solidFill>
                <a:latin typeface="Arial"/>
                <a:ea typeface="Arial"/>
                <a:cs typeface="Arial"/>
                <a:sym typeface="Arial"/>
              </a:rPr>
              <a:t>Front Row (left-to-right)</a:t>
            </a:r>
            <a:endParaRPr b="1" i="0" sz="1100" u="sng"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Abby Durell</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(Mechanical Lead)</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Kiley Beckwith</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(Project Manager)</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Ketan Kamat</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(Electrical Lead)</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Jacob Moncada</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(Electrical Sub/CFO)</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Peyton Early</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(Software Lead)</a:t>
            </a:r>
            <a:endParaRPr b="0" i="0" sz="1100" u="none" cap="none" strike="noStrike">
              <a:solidFill>
                <a:srgbClr val="000000"/>
              </a:solidFill>
              <a:latin typeface="Arial"/>
              <a:ea typeface="Arial"/>
              <a:cs typeface="Arial"/>
              <a:sym typeface="Arial"/>
            </a:endParaRPr>
          </a:p>
        </p:txBody>
      </p:sp>
      <p:sp>
        <p:nvSpPr>
          <p:cNvPr id="122" name="Google Shape;122;p2"/>
          <p:cNvSpPr txBox="1"/>
          <p:nvPr/>
        </p:nvSpPr>
        <p:spPr>
          <a:xfrm>
            <a:off x="7126925" y="668400"/>
            <a:ext cx="2007300" cy="3163913"/>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rgbClr val="000000"/>
              </a:buClr>
              <a:buSzPts val="1100"/>
              <a:buFont typeface="Arial"/>
              <a:buNone/>
            </a:pPr>
            <a:r>
              <a:rPr b="1" i="0" lang="en" sz="1100" u="sng" cap="none" strike="noStrike">
                <a:solidFill>
                  <a:srgbClr val="000000"/>
                </a:solidFill>
                <a:latin typeface="Arial"/>
                <a:ea typeface="Arial"/>
                <a:cs typeface="Arial"/>
                <a:sym typeface="Arial"/>
              </a:rPr>
              <a:t>Back Row (left-to-right)</a:t>
            </a:r>
            <a:endParaRPr b="1" i="0" sz="1100" u="sng"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Lucas House</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(Manufacturing Lead)</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Mason Lemler</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(Electrical Lead)</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Mohammed Alnasser</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(Testing Lead)</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Nate Sanchez</a:t>
            </a:r>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(Mechanical Sub) </a:t>
            </a:r>
            <a:endParaRPr b="0"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Samuel Barrette</a:t>
            </a:r>
            <a:endParaRPr b="1" i="0" sz="11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(Systems Engineer)</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9" name="Shape 389"/>
        <p:cNvGrpSpPr/>
        <p:nvPr/>
      </p:nvGrpSpPr>
      <p:grpSpPr>
        <a:xfrm>
          <a:off x="0" y="0"/>
          <a:ext cx="0" cy="0"/>
          <a:chOff x="0" y="0"/>
          <a:chExt cx="0" cy="0"/>
        </a:xfrm>
      </p:grpSpPr>
      <p:pic>
        <p:nvPicPr>
          <p:cNvPr id="390" name="Google Shape;390;p20"/>
          <p:cNvPicPr preferRelativeResize="0"/>
          <p:nvPr/>
        </p:nvPicPr>
        <p:blipFill rotWithShape="1">
          <a:blip r:embed="rId4">
            <a:alphaModFix/>
          </a:blip>
          <a:srcRect b="0" l="0" r="0" t="0"/>
          <a:stretch/>
        </p:blipFill>
        <p:spPr>
          <a:xfrm>
            <a:off x="1566613" y="682476"/>
            <a:ext cx="5807581" cy="3987848"/>
          </a:xfrm>
          <a:prstGeom prst="rect">
            <a:avLst/>
          </a:prstGeom>
          <a:noFill/>
          <a:ln cap="flat" cmpd="sng" w="9525">
            <a:solidFill>
              <a:schemeClr val="dk1"/>
            </a:solidFill>
            <a:prstDash val="solid"/>
            <a:round/>
            <a:headEnd len="sm" w="sm" type="none"/>
            <a:tailEnd len="sm" w="sm" type="none"/>
          </a:ln>
        </p:spPr>
      </p:pic>
      <p:sp>
        <p:nvSpPr>
          <p:cNvPr id="391" name="Google Shape;391;p20"/>
          <p:cNvSpPr txBox="1"/>
          <p:nvPr/>
        </p:nvSpPr>
        <p:spPr>
          <a:xfrm>
            <a:off x="205449" y="1194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Test Schedule</a:t>
            </a:r>
            <a:endParaRPr b="1" i="0" sz="2700" u="none" cap="none" strike="noStrike">
              <a:solidFill>
                <a:srgbClr val="000000"/>
              </a:solidFill>
              <a:latin typeface="Arial"/>
              <a:ea typeface="Arial"/>
              <a:cs typeface="Arial"/>
              <a:sym typeface="Arial"/>
            </a:endParaRPr>
          </a:p>
        </p:txBody>
      </p:sp>
      <p:sp>
        <p:nvSpPr>
          <p:cNvPr id="392" name="Google Shape;392;p20"/>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393" name="Google Shape;393;p20"/>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394" name="Google Shape;394;p20"/>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395" name="Google Shape;395;p20"/>
          <p:cNvSpPr/>
          <p:nvPr/>
        </p:nvSpPr>
        <p:spPr>
          <a:xfrm>
            <a:off x="168507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396" name="Google Shape;396;p20"/>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397" name="Google Shape;397;p20"/>
          <p:cNvSpPr txBox="1"/>
          <p:nvPr/>
        </p:nvSpPr>
        <p:spPr>
          <a:xfrm>
            <a:off x="4714875" y="1609725"/>
            <a:ext cx="10668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Completed</a:t>
            </a:r>
            <a:r>
              <a:rPr b="0" i="0" lang="en" sz="1300" u="none" cap="none" strike="noStrike">
                <a:solidFill>
                  <a:srgbClr val="000000"/>
                </a:solidFill>
                <a:latin typeface="Arial"/>
                <a:ea typeface="Arial"/>
                <a:cs typeface="Arial"/>
                <a:sym typeface="Arial"/>
              </a:rPr>
              <a:t> 2/23</a:t>
            </a:r>
            <a:endParaRPr b="0" i="0" sz="1300" u="none" cap="none" strike="noStrike">
              <a:solidFill>
                <a:srgbClr val="000000"/>
              </a:solidFill>
              <a:latin typeface="Arial"/>
              <a:ea typeface="Arial"/>
              <a:cs typeface="Arial"/>
              <a:sym typeface="Arial"/>
            </a:endParaRPr>
          </a:p>
        </p:txBody>
      </p:sp>
      <p:sp>
        <p:nvSpPr>
          <p:cNvPr id="398" name="Google Shape;398;p20"/>
          <p:cNvSpPr txBox="1"/>
          <p:nvPr/>
        </p:nvSpPr>
        <p:spPr>
          <a:xfrm>
            <a:off x="5183344" y="2804018"/>
            <a:ext cx="7662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3/22</a:t>
            </a:r>
            <a:endParaRPr b="0" i="0" sz="1300" u="none" cap="none" strike="noStrike">
              <a:solidFill>
                <a:srgbClr val="000000"/>
              </a:solidFill>
              <a:latin typeface="Arial"/>
              <a:ea typeface="Arial"/>
              <a:cs typeface="Arial"/>
              <a:sym typeface="Arial"/>
            </a:endParaRPr>
          </a:p>
        </p:txBody>
      </p:sp>
      <p:sp>
        <p:nvSpPr>
          <p:cNvPr id="399" name="Google Shape;399;p20"/>
          <p:cNvSpPr txBox="1"/>
          <p:nvPr/>
        </p:nvSpPr>
        <p:spPr>
          <a:xfrm>
            <a:off x="5108447" y="3279529"/>
            <a:ext cx="633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3/17</a:t>
            </a:r>
            <a:endParaRPr b="0" i="0" sz="1300" u="none" cap="none" strike="noStrike">
              <a:solidFill>
                <a:srgbClr val="000000"/>
              </a:solidFill>
              <a:latin typeface="Arial"/>
              <a:ea typeface="Arial"/>
              <a:cs typeface="Arial"/>
              <a:sym typeface="Arial"/>
            </a:endParaRPr>
          </a:p>
        </p:txBody>
      </p:sp>
      <p:sp>
        <p:nvSpPr>
          <p:cNvPr id="400" name="Google Shape;400;p20"/>
          <p:cNvSpPr txBox="1"/>
          <p:nvPr/>
        </p:nvSpPr>
        <p:spPr>
          <a:xfrm>
            <a:off x="5745012" y="3889868"/>
            <a:ext cx="633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4/03</a:t>
            </a:r>
            <a:endParaRPr b="0" i="0" sz="1300" u="none" cap="none" strike="noStrike">
              <a:solidFill>
                <a:srgbClr val="000000"/>
              </a:solidFill>
              <a:latin typeface="Arial"/>
              <a:ea typeface="Arial"/>
              <a:cs typeface="Arial"/>
              <a:sym typeface="Arial"/>
            </a:endParaRPr>
          </a:p>
        </p:txBody>
      </p:sp>
      <p:sp>
        <p:nvSpPr>
          <p:cNvPr id="401" name="Google Shape;401;p20"/>
          <p:cNvSpPr txBox="1"/>
          <p:nvPr/>
        </p:nvSpPr>
        <p:spPr>
          <a:xfrm>
            <a:off x="6122490" y="4401588"/>
            <a:ext cx="633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4/14</a:t>
            </a:r>
            <a:endParaRPr b="0" i="0" sz="1300" u="none" cap="none" strike="noStrike">
              <a:solidFill>
                <a:srgbClr val="000000"/>
              </a:solidFill>
              <a:latin typeface="Arial"/>
              <a:ea typeface="Arial"/>
              <a:cs typeface="Arial"/>
              <a:sym typeface="Arial"/>
            </a:endParaRPr>
          </a:p>
        </p:txBody>
      </p:sp>
      <p:sp>
        <p:nvSpPr>
          <p:cNvPr id="402" name="Google Shape;402;p20"/>
          <p:cNvSpPr txBox="1"/>
          <p:nvPr/>
        </p:nvSpPr>
        <p:spPr>
          <a:xfrm>
            <a:off x="4408875" y="2158824"/>
            <a:ext cx="16788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Arial"/>
                <a:ea typeface="Arial"/>
                <a:cs typeface="Arial"/>
                <a:sym typeface="Arial"/>
              </a:rPr>
              <a:t>Completed</a:t>
            </a:r>
            <a:r>
              <a:rPr b="0" i="0" lang="en" sz="1300" u="none" cap="none" strike="noStrike">
                <a:solidFill>
                  <a:srgbClr val="000000"/>
                </a:solidFill>
                <a:latin typeface="Arial"/>
                <a:ea typeface="Arial"/>
                <a:cs typeface="Arial"/>
                <a:sym typeface="Arial"/>
              </a:rPr>
              <a:t> 2/24</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p21"/>
          <p:cNvSpPr txBox="1"/>
          <p:nvPr/>
        </p:nvSpPr>
        <p:spPr>
          <a:xfrm>
            <a:off x="311400" y="1909050"/>
            <a:ext cx="8547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Test Readiness</a:t>
            </a:r>
            <a:endParaRPr b="1" i="0" sz="3600" u="none" cap="none" strike="noStrike">
              <a:solidFill>
                <a:srgbClr val="000000"/>
              </a:solidFill>
              <a:latin typeface="Arial"/>
              <a:ea typeface="Arial"/>
              <a:cs typeface="Arial"/>
              <a:sym typeface="Arial"/>
            </a:endParaRPr>
          </a:p>
        </p:txBody>
      </p:sp>
      <p:sp>
        <p:nvSpPr>
          <p:cNvPr id="408" name="Google Shape;408;p21"/>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2" name="Shape 412"/>
        <p:cNvGrpSpPr/>
        <p:nvPr/>
      </p:nvGrpSpPr>
      <p:grpSpPr>
        <a:xfrm>
          <a:off x="0" y="0"/>
          <a:ext cx="0" cy="0"/>
          <a:chOff x="0" y="0"/>
          <a:chExt cx="0" cy="0"/>
        </a:xfrm>
      </p:grpSpPr>
      <p:sp>
        <p:nvSpPr>
          <p:cNvPr id="413" name="Google Shape;413;p22"/>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Video Compression Test</a:t>
            </a:r>
            <a:endParaRPr b="1" i="0" sz="2700" u="none" cap="none" strike="noStrike">
              <a:solidFill>
                <a:srgbClr val="000000"/>
              </a:solidFill>
              <a:latin typeface="Arial"/>
              <a:ea typeface="Arial"/>
              <a:cs typeface="Arial"/>
              <a:sym typeface="Arial"/>
            </a:endParaRPr>
          </a:p>
        </p:txBody>
      </p:sp>
      <p:sp>
        <p:nvSpPr>
          <p:cNvPr id="414" name="Google Shape;414;p22"/>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415" name="Google Shape;415;p22"/>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416" name="Google Shape;416;p22"/>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417" name="Google Shape;417;p22"/>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418" name="Google Shape;418;p22"/>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419" name="Google Shape;419;p22"/>
          <p:cNvSpPr txBox="1"/>
          <p:nvPr/>
        </p:nvSpPr>
        <p:spPr>
          <a:xfrm>
            <a:off x="681250" y="1169500"/>
            <a:ext cx="74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20" name="Google Shape;420;p22"/>
          <p:cNvGraphicFramePr/>
          <p:nvPr/>
        </p:nvGraphicFramePr>
        <p:xfrm>
          <a:off x="479438" y="775288"/>
          <a:ext cx="3000000" cy="3000000"/>
        </p:xfrm>
        <a:graphic>
          <a:graphicData uri="http://schemas.openxmlformats.org/drawingml/2006/table">
            <a:tbl>
              <a:tblPr>
                <a:noFill/>
                <a:tableStyleId>{0A968600-891D-4383-8EA9-3A87FABDFD6E}</a:tableStyleId>
              </a:tblPr>
              <a:tblGrid>
                <a:gridCol w="1033450"/>
                <a:gridCol w="6708775"/>
              </a:tblGrid>
              <a:tr h="3962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FR 2</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Shall develop a compression algorithm for video data</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DR 2.1</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decompressed video shall be of sufficient quality as to be viewable</a:t>
                      </a:r>
                      <a:endParaRPr sz="13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DR 2.2</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compression algorithm shall drop no more than 5% of frames</a:t>
                      </a:r>
                      <a:endParaRPr sz="1300" u="none" cap="none" strike="noStrike"/>
                    </a:p>
                  </a:txBody>
                  <a:tcPr marT="91425" marB="91425" marR="91425" marL="91425"/>
                </a:tc>
              </a:tr>
            </a:tbl>
          </a:graphicData>
        </a:graphic>
      </p:graphicFrame>
      <p:sp>
        <p:nvSpPr>
          <p:cNvPr id="421" name="Google Shape;421;p22"/>
          <p:cNvSpPr txBox="1"/>
          <p:nvPr/>
        </p:nvSpPr>
        <p:spPr>
          <a:xfrm>
            <a:off x="453975" y="1963900"/>
            <a:ext cx="76767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Rationale/Motivation</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Determine which compression method is preferable with regards to storage efficiency and speed.</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Ensure that the video output is of sufficient frame rate and resolution to be viewable.</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Will allow for transmitted video to be used in aiding with docking process.</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Prerequisite Tests: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Scoutcam camera functionality validation: </a:t>
            </a:r>
            <a:r>
              <a:rPr b="0" i="1" lang="en" sz="1400" u="none" cap="none" strike="noStrike">
                <a:solidFill>
                  <a:schemeClr val="dk1"/>
                </a:solidFill>
                <a:latin typeface="Arial"/>
                <a:ea typeface="Arial"/>
                <a:cs typeface="Arial"/>
                <a:sym typeface="Arial"/>
              </a:rPr>
              <a:t>Completed</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Raspberry Pi functionality validation: </a:t>
            </a:r>
            <a:r>
              <a:rPr b="0" i="1" lang="en" sz="1400" u="none" cap="none" strike="noStrike">
                <a:solidFill>
                  <a:schemeClr val="dk1"/>
                </a:solidFill>
                <a:latin typeface="Arial"/>
                <a:ea typeface="Arial"/>
                <a:cs typeface="Arial"/>
                <a:sym typeface="Arial"/>
              </a:rPr>
              <a:t>Completed</a:t>
            </a:r>
            <a:r>
              <a:rPr b="0" i="0" lang="en" sz="1400" u="none" cap="none" strike="noStrike">
                <a:solidFill>
                  <a:schemeClr val="dk1"/>
                </a:solidFill>
                <a:latin typeface="Arial"/>
                <a:ea typeface="Arial"/>
                <a:cs typeface="Arial"/>
                <a:sym typeface="Arial"/>
              </a:rPr>
              <a:t> </a:t>
            </a:r>
            <a:endParaRPr b="0" i="1"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422" name="Google Shape;422;p22"/>
          <p:cNvSpPr txBox="1"/>
          <p:nvPr/>
        </p:nvSpPr>
        <p:spPr>
          <a:xfrm>
            <a:off x="6372100" y="274875"/>
            <a:ext cx="2363400" cy="400200"/>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Deadline: March 22nd</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6" name="Shape 426"/>
        <p:cNvGrpSpPr/>
        <p:nvPr/>
      </p:nvGrpSpPr>
      <p:grpSpPr>
        <a:xfrm>
          <a:off x="0" y="0"/>
          <a:ext cx="0" cy="0"/>
          <a:chOff x="0" y="0"/>
          <a:chExt cx="0" cy="0"/>
        </a:xfrm>
      </p:grpSpPr>
      <p:sp>
        <p:nvSpPr>
          <p:cNvPr id="427" name="Google Shape;427;p23"/>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Video Compression Test Model Validation </a:t>
            </a:r>
            <a:endParaRPr b="1" i="0" sz="2700" u="none" cap="none" strike="noStrike">
              <a:solidFill>
                <a:srgbClr val="000000"/>
              </a:solidFill>
              <a:latin typeface="Arial"/>
              <a:ea typeface="Arial"/>
              <a:cs typeface="Arial"/>
              <a:sym typeface="Arial"/>
            </a:endParaRPr>
          </a:p>
        </p:txBody>
      </p:sp>
      <p:sp>
        <p:nvSpPr>
          <p:cNvPr id="428" name="Google Shape;428;p23"/>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429" name="Google Shape;429;p23"/>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430" name="Google Shape;430;p23"/>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431" name="Google Shape;431;p23"/>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432" name="Google Shape;432;p23"/>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433" name="Google Shape;433;p23"/>
          <p:cNvSpPr txBox="1"/>
          <p:nvPr/>
        </p:nvSpPr>
        <p:spPr>
          <a:xfrm>
            <a:off x="681250" y="1169500"/>
            <a:ext cx="74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3"/>
          <p:cNvSpPr txBox="1"/>
          <p:nvPr/>
        </p:nvSpPr>
        <p:spPr>
          <a:xfrm>
            <a:off x="453975" y="994775"/>
            <a:ext cx="5299200" cy="406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Risk Reduction:</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Testing will reduce likelihood of the camera system producing unusable video by validating the compression process ahead of time.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Validation Method</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Both compressed and uncompressed videos will be saved by the algorithm so decompressed video can be viewed side-by-side with original video.</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Track lost frames using watchdog timers.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Test three different lossless compression algorithms.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Image quality scored with USAF resolution test from 1 meter.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435" name="Google Shape;435;p23"/>
          <p:cNvPicPr preferRelativeResize="0"/>
          <p:nvPr/>
        </p:nvPicPr>
        <p:blipFill rotWithShape="1">
          <a:blip r:embed="rId4">
            <a:alphaModFix/>
          </a:blip>
          <a:srcRect b="0" l="0" r="0" t="0"/>
          <a:stretch/>
        </p:blipFill>
        <p:spPr>
          <a:xfrm>
            <a:off x="6301400" y="1313346"/>
            <a:ext cx="2194251" cy="2840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9" name="Shape 439"/>
        <p:cNvGrpSpPr/>
        <p:nvPr/>
      </p:nvGrpSpPr>
      <p:grpSpPr>
        <a:xfrm>
          <a:off x="0" y="0"/>
          <a:ext cx="0" cy="0"/>
          <a:chOff x="0" y="0"/>
          <a:chExt cx="0" cy="0"/>
        </a:xfrm>
      </p:grpSpPr>
      <p:sp>
        <p:nvSpPr>
          <p:cNvPr id="440" name="Google Shape;440;p24"/>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Video Compression Test </a:t>
            </a:r>
            <a:endParaRPr b="1" i="0" sz="2700" u="none" cap="none" strike="noStrike">
              <a:solidFill>
                <a:srgbClr val="000000"/>
              </a:solidFill>
              <a:latin typeface="Arial"/>
              <a:ea typeface="Arial"/>
              <a:cs typeface="Arial"/>
              <a:sym typeface="Arial"/>
            </a:endParaRPr>
          </a:p>
        </p:txBody>
      </p:sp>
      <p:sp>
        <p:nvSpPr>
          <p:cNvPr id="441" name="Google Shape;441;p24"/>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442" name="Google Shape;442;p24"/>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443" name="Google Shape;443;p24"/>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444" name="Google Shape;444;p24"/>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445" name="Google Shape;445;p24"/>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446" name="Google Shape;446;p24"/>
          <p:cNvSpPr txBox="1"/>
          <p:nvPr/>
        </p:nvSpPr>
        <p:spPr>
          <a:xfrm>
            <a:off x="681250" y="1169500"/>
            <a:ext cx="74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4"/>
          <p:cNvSpPr txBox="1"/>
          <p:nvPr/>
        </p:nvSpPr>
        <p:spPr>
          <a:xfrm>
            <a:off x="453975" y="970950"/>
            <a:ext cx="58008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Expected Performance:</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Not expected to see a large difference between compression algorithms and between compressed/uncompressed file sizes.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Pass/Fail Criteria:</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Compression Algorithm drops less than 5% of frames (DR 2.2)</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Compressed video passes visual test from USAF resolution test (Y/N) (DR 2.1)</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448" name="Google Shape;448;p24"/>
          <p:cNvPicPr preferRelativeResize="0"/>
          <p:nvPr/>
        </p:nvPicPr>
        <p:blipFill rotWithShape="1">
          <a:blip r:embed="rId4">
            <a:alphaModFix/>
          </a:blip>
          <a:srcRect b="16790" l="19845" r="24409" t="13391"/>
          <a:stretch/>
        </p:blipFill>
        <p:spPr>
          <a:xfrm>
            <a:off x="6371225" y="1427537"/>
            <a:ext cx="2436350" cy="2288425"/>
          </a:xfrm>
          <a:prstGeom prst="rect">
            <a:avLst/>
          </a:prstGeom>
          <a:noFill/>
          <a:ln>
            <a:noFill/>
          </a:ln>
        </p:spPr>
      </p:pic>
      <p:sp>
        <p:nvSpPr>
          <p:cNvPr id="449" name="Google Shape;449;p24"/>
          <p:cNvSpPr txBox="1"/>
          <p:nvPr/>
        </p:nvSpPr>
        <p:spPr>
          <a:xfrm>
            <a:off x="6306600" y="3715975"/>
            <a:ext cx="2436300" cy="35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rgbClr val="000000"/>
                </a:solidFill>
                <a:latin typeface="Arial"/>
                <a:ea typeface="Arial"/>
                <a:cs typeface="Arial"/>
                <a:sym typeface="Arial"/>
              </a:rPr>
              <a:t>Image from the Scoutcam Camera</a:t>
            </a:r>
            <a:endParaRPr b="0" i="1" sz="11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3" name="Shape 453"/>
        <p:cNvGrpSpPr/>
        <p:nvPr/>
      </p:nvGrpSpPr>
      <p:grpSpPr>
        <a:xfrm>
          <a:off x="0" y="0"/>
          <a:ext cx="0" cy="0"/>
          <a:chOff x="0" y="0"/>
          <a:chExt cx="0" cy="0"/>
        </a:xfrm>
      </p:grpSpPr>
      <p:sp>
        <p:nvSpPr>
          <p:cNvPr id="454" name="Google Shape;454;p25"/>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Harnessing Test</a:t>
            </a:r>
            <a:endParaRPr b="1" i="0" sz="2700" u="none" cap="none" strike="noStrike">
              <a:solidFill>
                <a:srgbClr val="000000"/>
              </a:solidFill>
              <a:latin typeface="Arial"/>
              <a:ea typeface="Arial"/>
              <a:cs typeface="Arial"/>
              <a:sym typeface="Arial"/>
            </a:endParaRPr>
          </a:p>
        </p:txBody>
      </p:sp>
      <p:sp>
        <p:nvSpPr>
          <p:cNvPr id="455" name="Google Shape;455;p25"/>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456" name="Google Shape;456;p25"/>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457" name="Google Shape;457;p25"/>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458" name="Google Shape;458;p25"/>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459" name="Google Shape;459;p25"/>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460" name="Google Shape;460;p25"/>
          <p:cNvSpPr txBox="1"/>
          <p:nvPr/>
        </p:nvSpPr>
        <p:spPr>
          <a:xfrm>
            <a:off x="681250" y="1169500"/>
            <a:ext cx="74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61" name="Google Shape;461;p25"/>
          <p:cNvGraphicFramePr/>
          <p:nvPr/>
        </p:nvGraphicFramePr>
        <p:xfrm>
          <a:off x="479438" y="998600"/>
          <a:ext cx="3000000" cy="3000000"/>
        </p:xfrm>
        <a:graphic>
          <a:graphicData uri="http://schemas.openxmlformats.org/drawingml/2006/table">
            <a:tbl>
              <a:tblPr>
                <a:noFill/>
                <a:tableStyleId>{0A968600-891D-4383-8EA9-3A87FABDFD6E}</a:tableStyleId>
              </a:tblPr>
              <a:tblGrid>
                <a:gridCol w="1033450"/>
                <a:gridCol w="6708775"/>
              </a:tblGrid>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harnessing route shall provide power to the camera in deployed position</a:t>
                      </a:r>
                      <a:endParaRPr sz="1300" u="none" cap="none" strike="noStrike"/>
                    </a:p>
                  </a:txBody>
                  <a:tcPr marT="91425" marB="91425" marR="91425" marL="91425"/>
                </a:tc>
              </a:tr>
              <a:tr h="4193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harnessing route shall allow for full range of motion of the arm model</a:t>
                      </a:r>
                      <a:endParaRPr sz="1300" u="none" cap="none" strike="noStrike"/>
                    </a:p>
                  </a:txBody>
                  <a:tcPr marT="91425" marB="91425" marR="91425" marL="91425"/>
                </a:tc>
              </a:tr>
            </a:tbl>
          </a:graphicData>
        </a:graphic>
      </p:graphicFrame>
      <p:sp>
        <p:nvSpPr>
          <p:cNvPr id="462" name="Google Shape;462;p25"/>
          <p:cNvSpPr txBox="1"/>
          <p:nvPr/>
        </p:nvSpPr>
        <p:spPr>
          <a:xfrm>
            <a:off x="479413" y="2137663"/>
            <a:ext cx="7483500" cy="152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Rationale/Motivation</a:t>
            </a: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11150" lvl="0" marL="457200" marR="0" rtl="0" algn="l">
              <a:lnSpc>
                <a:spcPct val="115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Find a harnessing route that does not:</a:t>
            </a:r>
            <a:endParaRPr b="0" i="0" sz="1300" u="none" cap="none" strike="noStrike">
              <a:solidFill>
                <a:schemeClr val="dk1"/>
              </a:solidFill>
              <a:latin typeface="Arial"/>
              <a:ea typeface="Arial"/>
              <a:cs typeface="Arial"/>
              <a:sym typeface="Arial"/>
            </a:endParaRPr>
          </a:p>
          <a:p>
            <a:pPr indent="-311150" lvl="1" marL="914400" marR="0" rtl="0" algn="l">
              <a:lnSpc>
                <a:spcPct val="115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Interfere with mobility of the arm </a:t>
            </a:r>
            <a:endParaRPr b="0" i="0" sz="1300" u="none" cap="none" strike="noStrike">
              <a:solidFill>
                <a:schemeClr val="dk1"/>
              </a:solidFill>
              <a:latin typeface="Arial"/>
              <a:ea typeface="Arial"/>
              <a:cs typeface="Arial"/>
              <a:sym typeface="Arial"/>
            </a:endParaRPr>
          </a:p>
          <a:p>
            <a:pPr indent="-311150" lvl="1" marL="914400" marR="0" rtl="0" algn="l">
              <a:lnSpc>
                <a:spcPct val="115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Get damaged by the movement of the arm </a:t>
            </a:r>
            <a:endParaRPr b="0" i="0" sz="1300" u="none" cap="none" strike="noStrike">
              <a:solidFill>
                <a:schemeClr val="dk1"/>
              </a:solidFill>
              <a:latin typeface="Arial"/>
              <a:ea typeface="Arial"/>
              <a:cs typeface="Arial"/>
              <a:sym typeface="Arial"/>
            </a:endParaRPr>
          </a:p>
          <a:p>
            <a:pPr indent="-311150" lvl="1" marL="914400" marR="0" rtl="0" algn="l">
              <a:lnSpc>
                <a:spcPct val="115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Induce any wire bends that exceed the minimum bend radius</a:t>
            </a:r>
            <a:endParaRPr b="0" i="0" sz="1300" u="none" cap="none" strike="noStrike">
              <a:solidFill>
                <a:schemeClr val="dk1"/>
              </a:solidFill>
              <a:latin typeface="Arial"/>
              <a:ea typeface="Arial"/>
              <a:cs typeface="Arial"/>
              <a:sym typeface="Arial"/>
            </a:endParaRPr>
          </a:p>
          <a:p>
            <a:pPr indent="-311150" lvl="1" marL="914400" marR="0" rtl="0" algn="l">
              <a:lnSpc>
                <a:spcPct val="115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Significantly affect electrical capabilities of the wire</a:t>
            </a:r>
            <a:endParaRPr b="0" i="0" sz="1300" u="none" cap="none" strike="noStrike">
              <a:solidFill>
                <a:schemeClr val="dk1"/>
              </a:solidFill>
              <a:latin typeface="Arial"/>
              <a:ea typeface="Arial"/>
              <a:cs typeface="Arial"/>
              <a:sym typeface="Arial"/>
            </a:endParaRPr>
          </a:p>
        </p:txBody>
      </p:sp>
      <p:sp>
        <p:nvSpPr>
          <p:cNvPr id="463" name="Google Shape;463;p25"/>
          <p:cNvSpPr txBox="1"/>
          <p:nvPr/>
        </p:nvSpPr>
        <p:spPr>
          <a:xfrm>
            <a:off x="6372100" y="274875"/>
            <a:ext cx="2363400" cy="400200"/>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Deadline: April 3rd</a:t>
            </a:r>
            <a:endParaRPr b="1" i="0" sz="1400" u="none" cap="none" strike="noStrike">
              <a:solidFill>
                <a:srgbClr val="000000"/>
              </a:solidFill>
              <a:latin typeface="Arial"/>
              <a:ea typeface="Arial"/>
              <a:cs typeface="Arial"/>
              <a:sym typeface="Arial"/>
            </a:endParaRPr>
          </a:p>
        </p:txBody>
      </p:sp>
      <p:pic>
        <p:nvPicPr>
          <p:cNvPr id="464" name="Google Shape;464;p25"/>
          <p:cNvPicPr preferRelativeResize="0"/>
          <p:nvPr/>
        </p:nvPicPr>
        <p:blipFill rotWithShape="1">
          <a:blip r:embed="rId4">
            <a:alphaModFix/>
          </a:blip>
          <a:srcRect b="-7990" l="0" r="0" t="7990"/>
          <a:stretch/>
        </p:blipFill>
        <p:spPr>
          <a:xfrm flipH="1">
            <a:off x="6148208" y="1931224"/>
            <a:ext cx="3238229" cy="27980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8" name="Shape 468"/>
        <p:cNvGrpSpPr/>
        <p:nvPr/>
      </p:nvGrpSpPr>
      <p:grpSpPr>
        <a:xfrm>
          <a:off x="0" y="0"/>
          <a:ext cx="0" cy="0"/>
          <a:chOff x="0" y="0"/>
          <a:chExt cx="0" cy="0"/>
        </a:xfrm>
      </p:grpSpPr>
      <p:sp>
        <p:nvSpPr>
          <p:cNvPr id="469" name="Google Shape;469;p26"/>
          <p:cNvSpPr txBox="1"/>
          <p:nvPr/>
        </p:nvSpPr>
        <p:spPr>
          <a:xfrm>
            <a:off x="205449" y="1194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Harnessing Test Prerequisite Tests</a:t>
            </a:r>
            <a:endParaRPr b="1" i="0" sz="2700" u="none" cap="none" strike="noStrike">
              <a:solidFill>
                <a:srgbClr val="000000"/>
              </a:solidFill>
              <a:latin typeface="Arial"/>
              <a:ea typeface="Arial"/>
              <a:cs typeface="Arial"/>
              <a:sym typeface="Arial"/>
            </a:endParaRPr>
          </a:p>
        </p:txBody>
      </p:sp>
      <p:sp>
        <p:nvSpPr>
          <p:cNvPr id="470" name="Google Shape;470;p26"/>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471" name="Google Shape;471;p26"/>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472" name="Google Shape;472;p26"/>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473" name="Google Shape;473;p26"/>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474" name="Google Shape;474;p26"/>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475" name="Google Shape;475;p26"/>
          <p:cNvSpPr txBox="1"/>
          <p:nvPr/>
        </p:nvSpPr>
        <p:spPr>
          <a:xfrm>
            <a:off x="268650" y="663150"/>
            <a:ext cx="8461800" cy="1908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Thermal Test</a:t>
            </a:r>
            <a:r>
              <a:rPr b="0" i="0" lang="en" sz="1400" u="none" cap="none" strike="noStrike">
                <a:solidFill>
                  <a:schemeClr val="dk1"/>
                </a:solidFill>
                <a:latin typeface="Arial"/>
                <a:ea typeface="Arial"/>
                <a:cs typeface="Arial"/>
                <a:sym typeface="Arial"/>
              </a:rPr>
              <a:t>: </a:t>
            </a:r>
            <a:r>
              <a:rPr b="0" i="1" lang="en" sz="1400" u="none" cap="none" strike="noStrike">
                <a:solidFill>
                  <a:schemeClr val="dk1"/>
                </a:solidFill>
                <a:latin typeface="Arial"/>
                <a:ea typeface="Arial"/>
                <a:cs typeface="Arial"/>
                <a:sym typeface="Arial"/>
              </a:rPr>
              <a:t>Completed</a:t>
            </a:r>
            <a:endParaRPr b="0" i="1"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Learn how cold temperatures affect performance of wires at various bend radii (DR 6.1, 6.2)</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Motor Tes</a:t>
            </a:r>
            <a:r>
              <a:rPr b="0" i="0" lang="en" sz="1400" u="none" cap="none" strike="noStrike">
                <a:solidFill>
                  <a:schemeClr val="dk1"/>
                </a:solidFill>
                <a:latin typeface="Arial"/>
                <a:ea typeface="Arial"/>
                <a:cs typeface="Arial"/>
                <a:sym typeface="Arial"/>
              </a:rPr>
              <a:t>t: </a:t>
            </a:r>
            <a:r>
              <a:rPr b="0" i="1" lang="en" sz="1400" u="none" cap="none" strike="noStrike">
                <a:solidFill>
                  <a:schemeClr val="dk1"/>
                </a:solidFill>
                <a:latin typeface="Arial"/>
                <a:ea typeface="Arial"/>
                <a:cs typeface="Arial"/>
                <a:sym typeface="Arial"/>
              </a:rPr>
              <a:t>Completed</a:t>
            </a:r>
            <a:endParaRPr b="0" i="1"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Verified that the motor performs expected movement based on driving code (DR 7.2.1)</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1" i="0" lang="en" sz="1400" u="none" cap="none" strike="noStrike">
                <a:solidFill>
                  <a:schemeClr val="dk1"/>
                </a:solidFill>
                <a:latin typeface="Arial"/>
                <a:ea typeface="Arial"/>
                <a:cs typeface="Arial"/>
                <a:sym typeface="Arial"/>
              </a:rPr>
              <a:t>Kinematics Test</a:t>
            </a:r>
            <a:r>
              <a:rPr b="0" i="0" lang="en" sz="1400" u="none" cap="none" strike="noStrike">
                <a:solidFill>
                  <a:schemeClr val="dk1"/>
                </a:solidFill>
                <a:latin typeface="Arial"/>
                <a:ea typeface="Arial"/>
                <a:cs typeface="Arial"/>
                <a:sym typeface="Arial"/>
              </a:rPr>
              <a:t>: </a:t>
            </a:r>
            <a:r>
              <a:rPr b="0" i="1" lang="en" sz="1400" u="none" cap="none" strike="noStrike">
                <a:solidFill>
                  <a:schemeClr val="dk1"/>
                </a:solidFill>
                <a:latin typeface="Arial"/>
                <a:ea typeface="Arial"/>
                <a:cs typeface="Arial"/>
                <a:sym typeface="Arial"/>
              </a:rPr>
              <a:t>Not Completed</a:t>
            </a:r>
            <a:endParaRPr b="0" i="1"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Verify arm kinematics match the deployment of the actual LEXI arm as close as possible   (FR 7, DR 7.2)</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Use motion capture to track movement and compare to Solidworks deployment model </a:t>
            </a:r>
            <a:endParaRPr b="0" i="0" sz="1400" u="none" cap="none" strike="noStrike">
              <a:solidFill>
                <a:srgbClr val="000000"/>
              </a:solidFill>
              <a:latin typeface="Arial"/>
              <a:ea typeface="Arial"/>
              <a:cs typeface="Arial"/>
              <a:sym typeface="Arial"/>
            </a:endParaRPr>
          </a:p>
        </p:txBody>
      </p:sp>
      <p:grpSp>
        <p:nvGrpSpPr>
          <p:cNvPr id="476" name="Google Shape;476;p26"/>
          <p:cNvGrpSpPr/>
          <p:nvPr/>
        </p:nvGrpSpPr>
        <p:grpSpPr>
          <a:xfrm>
            <a:off x="5526214" y="2602925"/>
            <a:ext cx="2061450" cy="1992725"/>
            <a:chOff x="4728464" y="2602912"/>
            <a:chExt cx="2061450" cy="1992725"/>
          </a:xfrm>
        </p:grpSpPr>
        <p:pic>
          <p:nvPicPr>
            <p:cNvPr id="477" name="Google Shape;477;p26"/>
            <p:cNvPicPr preferRelativeResize="0"/>
            <p:nvPr/>
          </p:nvPicPr>
          <p:blipFill rotWithShape="1">
            <a:blip r:embed="rId4">
              <a:alphaModFix amt="28000"/>
            </a:blip>
            <a:srcRect b="7218" l="0" r="0" t="0"/>
            <a:stretch/>
          </p:blipFill>
          <p:spPr>
            <a:xfrm>
              <a:off x="4804100" y="2644975"/>
              <a:ext cx="1910175" cy="1908600"/>
            </a:xfrm>
            <a:prstGeom prst="rect">
              <a:avLst/>
            </a:prstGeom>
            <a:noFill/>
            <a:ln>
              <a:noFill/>
            </a:ln>
          </p:spPr>
        </p:pic>
        <p:pic>
          <p:nvPicPr>
            <p:cNvPr id="478" name="Google Shape;478;p26"/>
            <p:cNvPicPr preferRelativeResize="0"/>
            <p:nvPr/>
          </p:nvPicPr>
          <p:blipFill rotWithShape="1">
            <a:blip r:embed="rId5">
              <a:alphaModFix/>
            </a:blip>
            <a:srcRect b="0" l="0" r="0" t="0"/>
            <a:stretch/>
          </p:blipFill>
          <p:spPr>
            <a:xfrm flipH="1">
              <a:off x="4728464" y="2602912"/>
              <a:ext cx="2061450" cy="1992725"/>
            </a:xfrm>
            <a:prstGeom prst="rect">
              <a:avLst/>
            </a:prstGeom>
            <a:noFill/>
            <a:ln>
              <a:noFill/>
            </a:ln>
          </p:spPr>
        </p:pic>
      </p:grpSp>
      <p:sp>
        <p:nvSpPr>
          <p:cNvPr id="479" name="Google Shape;479;p26"/>
          <p:cNvSpPr txBox="1"/>
          <p:nvPr/>
        </p:nvSpPr>
        <p:spPr>
          <a:xfrm>
            <a:off x="879350" y="4258600"/>
            <a:ext cx="2621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Pixy Motion Tracking Camera</a:t>
            </a:r>
            <a:endParaRPr b="0" i="0" sz="1400" u="none" cap="none" strike="noStrike">
              <a:solidFill>
                <a:srgbClr val="000000"/>
              </a:solidFill>
              <a:latin typeface="Arial"/>
              <a:ea typeface="Arial"/>
              <a:cs typeface="Arial"/>
              <a:sym typeface="Arial"/>
            </a:endParaRPr>
          </a:p>
        </p:txBody>
      </p:sp>
      <p:pic>
        <p:nvPicPr>
          <p:cNvPr id="480" name="Google Shape;480;p26"/>
          <p:cNvPicPr preferRelativeResize="0"/>
          <p:nvPr/>
        </p:nvPicPr>
        <p:blipFill rotWithShape="1">
          <a:blip r:embed="rId6">
            <a:alphaModFix/>
          </a:blip>
          <a:srcRect b="0" l="0" r="0" t="0"/>
          <a:stretch/>
        </p:blipFill>
        <p:spPr>
          <a:xfrm>
            <a:off x="1473325" y="2825000"/>
            <a:ext cx="1433450" cy="1548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sp>
        <p:nvSpPr>
          <p:cNvPr id="485" name="Google Shape;485;p27"/>
          <p:cNvSpPr txBox="1"/>
          <p:nvPr/>
        </p:nvSpPr>
        <p:spPr>
          <a:xfrm>
            <a:off x="205449" y="1194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Harnessing Test Procedure</a:t>
            </a:r>
            <a:endParaRPr b="1" i="0" sz="2700" u="none" cap="none" strike="noStrike">
              <a:solidFill>
                <a:srgbClr val="000000"/>
              </a:solidFill>
              <a:latin typeface="Arial"/>
              <a:ea typeface="Arial"/>
              <a:cs typeface="Arial"/>
              <a:sym typeface="Arial"/>
            </a:endParaRPr>
          </a:p>
        </p:txBody>
      </p:sp>
      <p:sp>
        <p:nvSpPr>
          <p:cNvPr id="486" name="Google Shape;486;p27"/>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487" name="Google Shape;487;p27"/>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488" name="Google Shape;488;p27"/>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489" name="Google Shape;489;p27"/>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490" name="Google Shape;490;p27"/>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491" name="Google Shape;491;p27"/>
          <p:cNvSpPr txBox="1"/>
          <p:nvPr/>
        </p:nvSpPr>
        <p:spPr>
          <a:xfrm>
            <a:off x="205450" y="765975"/>
            <a:ext cx="6285900" cy="30168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Utilize Pixy camera to monitor kinematic motion </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Pixy camera connects to arduino with open source code</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Attach colored markers to arm joints to be monitored by camera as it deploys</a:t>
            </a:r>
            <a:endParaRPr b="0" i="0" sz="14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dk1"/>
                </a:solidFill>
                <a:latin typeface="Arial"/>
                <a:ea typeface="Arial"/>
                <a:cs typeface="Arial"/>
                <a:sym typeface="Arial"/>
              </a:rPr>
              <a:t>Compare to kinematic test (arm motion without harnessing)</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Note any changes</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Measure bends throughout deployment</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Ensure none surpass the minimum bend radius</a:t>
            </a:r>
            <a:endParaRPr b="0" i="0" sz="1400" u="none" cap="none" strike="noStrike">
              <a:solidFill>
                <a:schemeClr val="dk1"/>
              </a:solidFill>
              <a:latin typeface="Arial"/>
              <a:ea typeface="Arial"/>
              <a:cs typeface="Arial"/>
              <a:sym typeface="Arial"/>
            </a:endParaRPr>
          </a:p>
          <a:p>
            <a:pPr indent="-317500" lvl="2" marL="13716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R ≥ 30 mm</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Measure resistance of a comparable wire when the arm is deployed</a:t>
            </a:r>
            <a:endParaRPr b="0" i="0" sz="1400" u="none" cap="none" strike="noStrike">
              <a:solidFill>
                <a:schemeClr val="dk1"/>
              </a:solidFill>
              <a:latin typeface="Arial"/>
              <a:ea typeface="Arial"/>
              <a:cs typeface="Arial"/>
              <a:sym typeface="Arial"/>
            </a:endParaRPr>
          </a:p>
        </p:txBody>
      </p:sp>
      <p:pic>
        <p:nvPicPr>
          <p:cNvPr id="492" name="Google Shape;492;p27"/>
          <p:cNvPicPr preferRelativeResize="0"/>
          <p:nvPr/>
        </p:nvPicPr>
        <p:blipFill rotWithShape="1">
          <a:blip r:embed="rId4">
            <a:alphaModFix/>
          </a:blip>
          <a:srcRect b="0" l="0" r="0" t="0"/>
          <a:stretch/>
        </p:blipFill>
        <p:spPr>
          <a:xfrm>
            <a:off x="6365125" y="2381275"/>
            <a:ext cx="2130525" cy="1974606"/>
          </a:xfrm>
          <a:prstGeom prst="rect">
            <a:avLst/>
          </a:prstGeom>
          <a:noFill/>
          <a:ln>
            <a:noFill/>
          </a:ln>
        </p:spPr>
      </p:pic>
      <p:grpSp>
        <p:nvGrpSpPr>
          <p:cNvPr id="493" name="Google Shape;493;p27"/>
          <p:cNvGrpSpPr/>
          <p:nvPr/>
        </p:nvGrpSpPr>
        <p:grpSpPr>
          <a:xfrm>
            <a:off x="6514826" y="326087"/>
            <a:ext cx="2061450" cy="1992725"/>
            <a:chOff x="6689151" y="119487"/>
            <a:chExt cx="2061450" cy="1992725"/>
          </a:xfrm>
        </p:grpSpPr>
        <p:pic>
          <p:nvPicPr>
            <p:cNvPr id="494" name="Google Shape;494;p27"/>
            <p:cNvPicPr preferRelativeResize="0"/>
            <p:nvPr/>
          </p:nvPicPr>
          <p:blipFill rotWithShape="1">
            <a:blip r:embed="rId5">
              <a:alphaModFix amt="28000"/>
            </a:blip>
            <a:srcRect b="7218" l="0" r="0" t="0"/>
            <a:stretch/>
          </p:blipFill>
          <p:spPr>
            <a:xfrm>
              <a:off x="6764800" y="161563"/>
              <a:ext cx="1910175" cy="1908600"/>
            </a:xfrm>
            <a:prstGeom prst="rect">
              <a:avLst/>
            </a:prstGeom>
            <a:noFill/>
            <a:ln>
              <a:noFill/>
            </a:ln>
          </p:spPr>
        </p:pic>
        <p:pic>
          <p:nvPicPr>
            <p:cNvPr id="495" name="Google Shape;495;p27"/>
            <p:cNvPicPr preferRelativeResize="0"/>
            <p:nvPr/>
          </p:nvPicPr>
          <p:blipFill rotWithShape="1">
            <a:blip r:embed="rId6">
              <a:alphaModFix/>
            </a:blip>
            <a:srcRect b="0" l="0" r="0" t="0"/>
            <a:stretch/>
          </p:blipFill>
          <p:spPr>
            <a:xfrm flipH="1">
              <a:off x="6689151" y="119487"/>
              <a:ext cx="2061450" cy="1992725"/>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9" name="Shape 499"/>
        <p:cNvGrpSpPr/>
        <p:nvPr/>
      </p:nvGrpSpPr>
      <p:grpSpPr>
        <a:xfrm>
          <a:off x="0" y="0"/>
          <a:ext cx="0" cy="0"/>
          <a:chOff x="0" y="0"/>
          <a:chExt cx="0" cy="0"/>
        </a:xfrm>
      </p:grpSpPr>
      <p:sp>
        <p:nvSpPr>
          <p:cNvPr id="500" name="Google Shape;500;p28"/>
          <p:cNvSpPr txBox="1"/>
          <p:nvPr/>
        </p:nvSpPr>
        <p:spPr>
          <a:xfrm>
            <a:off x="205449" y="1194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Harnessing Test Procedure</a:t>
            </a:r>
            <a:endParaRPr b="1" i="0" sz="2700" u="none" cap="none" strike="noStrike">
              <a:solidFill>
                <a:srgbClr val="000000"/>
              </a:solidFill>
              <a:latin typeface="Arial"/>
              <a:ea typeface="Arial"/>
              <a:cs typeface="Arial"/>
              <a:sym typeface="Arial"/>
            </a:endParaRPr>
          </a:p>
        </p:txBody>
      </p:sp>
      <p:sp>
        <p:nvSpPr>
          <p:cNvPr id="501" name="Google Shape;501;p28"/>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502" name="Google Shape;502;p28"/>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503" name="Google Shape;503;p28"/>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504" name="Google Shape;504;p28"/>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505" name="Google Shape;505;p28"/>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pic>
        <p:nvPicPr>
          <p:cNvPr id="506" name="Google Shape;506;p28"/>
          <p:cNvPicPr preferRelativeResize="0"/>
          <p:nvPr/>
        </p:nvPicPr>
        <p:blipFill rotWithShape="1">
          <a:blip r:embed="rId4">
            <a:alphaModFix/>
          </a:blip>
          <a:srcRect b="297" l="0" r="0" t="287"/>
          <a:stretch/>
        </p:blipFill>
        <p:spPr>
          <a:xfrm>
            <a:off x="2869600" y="3059297"/>
            <a:ext cx="2619626" cy="1237940"/>
          </a:xfrm>
          <a:prstGeom prst="rect">
            <a:avLst/>
          </a:prstGeom>
          <a:noFill/>
          <a:ln>
            <a:noFill/>
          </a:ln>
        </p:spPr>
      </p:pic>
      <p:sp>
        <p:nvSpPr>
          <p:cNvPr id="507" name="Google Shape;507;p28"/>
          <p:cNvSpPr txBox="1"/>
          <p:nvPr/>
        </p:nvSpPr>
        <p:spPr>
          <a:xfrm>
            <a:off x="2869100" y="621950"/>
            <a:ext cx="101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Route 2</a:t>
            </a:r>
            <a:endParaRPr b="1" i="0" sz="1400" u="none" cap="none" strike="noStrike">
              <a:solidFill>
                <a:srgbClr val="000000"/>
              </a:solidFill>
              <a:latin typeface="Roboto"/>
              <a:ea typeface="Roboto"/>
              <a:cs typeface="Roboto"/>
              <a:sym typeface="Roboto"/>
            </a:endParaRPr>
          </a:p>
        </p:txBody>
      </p:sp>
      <p:sp>
        <p:nvSpPr>
          <p:cNvPr id="508" name="Google Shape;508;p28"/>
          <p:cNvSpPr txBox="1"/>
          <p:nvPr/>
        </p:nvSpPr>
        <p:spPr>
          <a:xfrm>
            <a:off x="5446750" y="621950"/>
            <a:ext cx="101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Route 3</a:t>
            </a:r>
            <a:endParaRPr b="1" i="0" sz="1400" u="none" cap="none" strike="noStrike">
              <a:solidFill>
                <a:srgbClr val="000000"/>
              </a:solidFill>
              <a:latin typeface="Roboto"/>
              <a:ea typeface="Roboto"/>
              <a:cs typeface="Roboto"/>
              <a:sym typeface="Roboto"/>
            </a:endParaRPr>
          </a:p>
        </p:txBody>
      </p:sp>
      <p:pic>
        <p:nvPicPr>
          <p:cNvPr id="509" name="Google Shape;509;p28"/>
          <p:cNvPicPr preferRelativeResize="0"/>
          <p:nvPr/>
        </p:nvPicPr>
        <p:blipFill rotWithShape="1">
          <a:blip r:embed="rId5">
            <a:alphaModFix/>
          </a:blip>
          <a:srcRect b="0" l="1830" r="1830" t="0"/>
          <a:stretch/>
        </p:blipFill>
        <p:spPr>
          <a:xfrm>
            <a:off x="5540475" y="2973800"/>
            <a:ext cx="2619626" cy="1251473"/>
          </a:xfrm>
          <a:prstGeom prst="rect">
            <a:avLst/>
          </a:prstGeom>
          <a:noFill/>
          <a:ln>
            <a:noFill/>
          </a:ln>
        </p:spPr>
      </p:pic>
      <p:sp>
        <p:nvSpPr>
          <p:cNvPr id="510" name="Google Shape;510;p28"/>
          <p:cNvSpPr txBox="1"/>
          <p:nvPr/>
        </p:nvSpPr>
        <p:spPr>
          <a:xfrm>
            <a:off x="2598858" y="4335700"/>
            <a:ext cx="3161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Cable Bend Limitations: 30mm radius</a:t>
            </a:r>
            <a:endParaRPr b="0" i="0" sz="1400" u="none" cap="none" strike="noStrike">
              <a:solidFill>
                <a:srgbClr val="000000"/>
              </a:solidFill>
              <a:latin typeface="Roboto"/>
              <a:ea typeface="Roboto"/>
              <a:cs typeface="Roboto"/>
              <a:sym typeface="Roboto"/>
            </a:endParaRPr>
          </a:p>
        </p:txBody>
      </p:sp>
      <p:sp>
        <p:nvSpPr>
          <p:cNvPr id="511" name="Google Shape;511;p28"/>
          <p:cNvSpPr txBox="1"/>
          <p:nvPr/>
        </p:nvSpPr>
        <p:spPr>
          <a:xfrm>
            <a:off x="220500" y="691750"/>
            <a:ext cx="1010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Roboto"/>
                <a:ea typeface="Roboto"/>
                <a:cs typeface="Roboto"/>
                <a:sym typeface="Roboto"/>
              </a:rPr>
              <a:t>Route 1</a:t>
            </a:r>
            <a:endParaRPr b="1" i="0" sz="1400" u="none" cap="none" strike="noStrike">
              <a:solidFill>
                <a:srgbClr val="000000"/>
              </a:solidFill>
              <a:latin typeface="Roboto"/>
              <a:ea typeface="Roboto"/>
              <a:cs typeface="Roboto"/>
              <a:sym typeface="Roboto"/>
            </a:endParaRPr>
          </a:p>
        </p:txBody>
      </p:sp>
      <p:sp>
        <p:nvSpPr>
          <p:cNvPr id="512" name="Google Shape;512;p28"/>
          <p:cNvSpPr txBox="1"/>
          <p:nvPr/>
        </p:nvSpPr>
        <p:spPr>
          <a:xfrm>
            <a:off x="6930700" y="672025"/>
            <a:ext cx="2283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Harnessing Attachment: </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Velcro Straps</a:t>
            </a:r>
            <a:endParaRPr b="0" i="0" sz="1400" u="none" cap="none" strike="noStrike">
              <a:solidFill>
                <a:srgbClr val="000000"/>
              </a:solidFill>
              <a:latin typeface="Arial"/>
              <a:ea typeface="Arial"/>
              <a:cs typeface="Arial"/>
              <a:sym typeface="Arial"/>
            </a:endParaRPr>
          </a:p>
        </p:txBody>
      </p:sp>
      <p:pic>
        <p:nvPicPr>
          <p:cNvPr id="513" name="Google Shape;513;p28"/>
          <p:cNvPicPr preferRelativeResize="0"/>
          <p:nvPr/>
        </p:nvPicPr>
        <p:blipFill rotWithShape="1">
          <a:blip r:embed="rId6">
            <a:alphaModFix/>
          </a:blip>
          <a:srcRect b="0" l="0" r="0" t="0"/>
          <a:stretch/>
        </p:blipFill>
        <p:spPr>
          <a:xfrm rot="-5399993">
            <a:off x="287524" y="1643414"/>
            <a:ext cx="2550526" cy="795670"/>
          </a:xfrm>
          <a:prstGeom prst="rect">
            <a:avLst/>
          </a:prstGeom>
          <a:noFill/>
          <a:ln>
            <a:noFill/>
          </a:ln>
        </p:spPr>
      </p:pic>
      <p:pic>
        <p:nvPicPr>
          <p:cNvPr id="514" name="Google Shape;514;p28"/>
          <p:cNvPicPr preferRelativeResize="0"/>
          <p:nvPr/>
        </p:nvPicPr>
        <p:blipFill rotWithShape="1">
          <a:blip r:embed="rId7">
            <a:alphaModFix/>
          </a:blip>
          <a:srcRect b="0" l="0" r="0" t="0"/>
          <a:stretch/>
        </p:blipFill>
        <p:spPr>
          <a:xfrm rot="-5400000">
            <a:off x="3044000" y="1598962"/>
            <a:ext cx="2496650" cy="758825"/>
          </a:xfrm>
          <a:prstGeom prst="rect">
            <a:avLst/>
          </a:prstGeom>
          <a:noFill/>
          <a:ln>
            <a:noFill/>
          </a:ln>
        </p:spPr>
      </p:pic>
      <p:pic>
        <p:nvPicPr>
          <p:cNvPr id="515" name="Google Shape;515;p28"/>
          <p:cNvPicPr preferRelativeResize="0"/>
          <p:nvPr/>
        </p:nvPicPr>
        <p:blipFill rotWithShape="1">
          <a:blip r:embed="rId8">
            <a:alphaModFix/>
          </a:blip>
          <a:srcRect b="0" l="0" r="0" t="0"/>
          <a:stretch/>
        </p:blipFill>
        <p:spPr>
          <a:xfrm rot="-5400000">
            <a:off x="5294675" y="1542574"/>
            <a:ext cx="2518476" cy="753575"/>
          </a:xfrm>
          <a:prstGeom prst="rect">
            <a:avLst/>
          </a:prstGeom>
          <a:noFill/>
          <a:ln>
            <a:noFill/>
          </a:ln>
        </p:spPr>
      </p:pic>
      <p:pic>
        <p:nvPicPr>
          <p:cNvPr id="516" name="Google Shape;516;p28"/>
          <p:cNvPicPr preferRelativeResize="0"/>
          <p:nvPr/>
        </p:nvPicPr>
        <p:blipFill rotWithShape="1">
          <a:blip r:embed="rId9">
            <a:alphaModFix/>
          </a:blip>
          <a:srcRect b="0" l="0" r="0" t="0"/>
          <a:stretch/>
        </p:blipFill>
        <p:spPr>
          <a:xfrm>
            <a:off x="435700" y="3111261"/>
            <a:ext cx="2433901" cy="1164264"/>
          </a:xfrm>
          <a:prstGeom prst="rect">
            <a:avLst/>
          </a:prstGeom>
          <a:noFill/>
          <a:ln>
            <a:noFill/>
          </a:ln>
        </p:spPr>
      </p:pic>
      <p:pic>
        <p:nvPicPr>
          <p:cNvPr id="517" name="Google Shape;517;p28"/>
          <p:cNvPicPr preferRelativeResize="0"/>
          <p:nvPr/>
        </p:nvPicPr>
        <p:blipFill rotWithShape="1">
          <a:blip r:embed="rId10">
            <a:alphaModFix/>
          </a:blip>
          <a:srcRect b="0" l="0" r="0" t="0"/>
          <a:stretch/>
        </p:blipFill>
        <p:spPr>
          <a:xfrm>
            <a:off x="7343175" y="1275750"/>
            <a:ext cx="1256575" cy="8633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1" name="Shape 521"/>
        <p:cNvGrpSpPr/>
        <p:nvPr/>
      </p:nvGrpSpPr>
      <p:grpSpPr>
        <a:xfrm>
          <a:off x="0" y="0"/>
          <a:ext cx="0" cy="0"/>
          <a:chOff x="0" y="0"/>
          <a:chExt cx="0" cy="0"/>
        </a:xfrm>
      </p:grpSpPr>
      <p:pic>
        <p:nvPicPr>
          <p:cNvPr id="522" name="Google Shape;522;p29"/>
          <p:cNvPicPr preferRelativeResize="0"/>
          <p:nvPr/>
        </p:nvPicPr>
        <p:blipFill rotWithShape="1">
          <a:blip r:embed="rId4">
            <a:alphaModFix/>
          </a:blip>
          <a:srcRect b="0" l="0" r="0" t="0"/>
          <a:stretch/>
        </p:blipFill>
        <p:spPr>
          <a:xfrm>
            <a:off x="6929035" y="441024"/>
            <a:ext cx="1995575" cy="3793001"/>
          </a:xfrm>
          <a:prstGeom prst="rect">
            <a:avLst/>
          </a:prstGeom>
          <a:noFill/>
          <a:ln>
            <a:noFill/>
          </a:ln>
        </p:spPr>
      </p:pic>
      <p:sp>
        <p:nvSpPr>
          <p:cNvPr id="523" name="Google Shape;523;p29"/>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Harnessing Test</a:t>
            </a:r>
            <a:endParaRPr b="1" i="0" sz="2700" u="none" cap="none" strike="noStrike">
              <a:solidFill>
                <a:srgbClr val="000000"/>
              </a:solidFill>
              <a:latin typeface="Arial"/>
              <a:ea typeface="Arial"/>
              <a:cs typeface="Arial"/>
              <a:sym typeface="Arial"/>
            </a:endParaRPr>
          </a:p>
        </p:txBody>
      </p:sp>
      <p:sp>
        <p:nvSpPr>
          <p:cNvPr id="524" name="Google Shape;524;p29"/>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525" name="Google Shape;525;p29"/>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526" name="Google Shape;526;p29"/>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527" name="Google Shape;527;p29"/>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528" name="Google Shape;528;p29"/>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529" name="Google Shape;529;p29"/>
          <p:cNvSpPr txBox="1"/>
          <p:nvPr/>
        </p:nvSpPr>
        <p:spPr>
          <a:xfrm>
            <a:off x="503100" y="690050"/>
            <a:ext cx="6540000" cy="492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Risk Reduction</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Reduce risk to breaking the real camera wire</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Reduce possibility of harnessing interfering with arm mobility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Model Validation</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Validate kinematic motion model </a:t>
            </a:r>
            <a:endParaRPr b="0" i="0" sz="1400" u="none" cap="none" strike="noStrike">
              <a:solidFill>
                <a:schemeClr val="dk1"/>
              </a:solidFill>
              <a:latin typeface="Arial"/>
              <a:ea typeface="Arial"/>
              <a:cs typeface="Arial"/>
              <a:sym typeface="Arial"/>
            </a:endParaRPr>
          </a:p>
          <a:p>
            <a:pPr indent="-317500" lvl="1" marL="9144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Show that with the harnessing the motion does not change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Expected Performance</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Route 3 will maintain a minimum bend radius above 30 mm and leaves enough slack for free motion of the arm</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chemeClr val="dk1"/>
                </a:solidFill>
                <a:latin typeface="Arial"/>
                <a:ea typeface="Arial"/>
                <a:cs typeface="Arial"/>
                <a:sym typeface="Arial"/>
              </a:rPr>
              <a:t>Pass/Fail Criteria</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Bend radii at all points of deployment are greater than 30 mm (FR 6)</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Does wire get caught in arm joints during deployment?  (FR 5)</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Bend angles at joints does not differ from model by more than 2</a:t>
            </a:r>
            <a:r>
              <a:rPr b="0" baseline="30000" i="0" lang="en" sz="1400" u="none" cap="none" strike="noStrike">
                <a:solidFill>
                  <a:schemeClr val="dk1"/>
                </a:solidFill>
                <a:latin typeface="Arial"/>
                <a:ea typeface="Arial"/>
                <a:cs typeface="Arial"/>
                <a:sym typeface="Arial"/>
              </a:rPr>
              <a:t>o</a:t>
            </a:r>
            <a:r>
              <a:rPr b="0" i="0" lang="en" sz="1400" u="none" cap="none" strike="noStrike">
                <a:solidFill>
                  <a:schemeClr val="dk1"/>
                </a:solidFill>
                <a:latin typeface="Arial"/>
                <a:ea typeface="Arial"/>
                <a:cs typeface="Arial"/>
                <a:sym typeface="Arial"/>
              </a:rPr>
              <a:t> (DR 7.2)</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Resistance of wire does not change by more than +/- 5% of original resistance (FR 4)</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cxnSp>
        <p:nvCxnSpPr>
          <p:cNvPr id="530" name="Google Shape;530;p29"/>
          <p:cNvCxnSpPr/>
          <p:nvPr/>
        </p:nvCxnSpPr>
        <p:spPr>
          <a:xfrm>
            <a:off x="8048425" y="2919500"/>
            <a:ext cx="166500" cy="343500"/>
          </a:xfrm>
          <a:prstGeom prst="straightConnector1">
            <a:avLst/>
          </a:prstGeom>
          <a:noFill/>
          <a:ln cap="flat" cmpd="sng" w="19050">
            <a:solidFill>
              <a:schemeClr val="dk2"/>
            </a:solidFill>
            <a:prstDash val="solid"/>
            <a:round/>
            <a:headEnd len="sm" w="sm" type="none"/>
            <a:tailEnd len="med" w="med" type="triangle"/>
          </a:ln>
        </p:spPr>
      </p:cxnSp>
      <p:cxnSp>
        <p:nvCxnSpPr>
          <p:cNvPr id="531" name="Google Shape;531;p29"/>
          <p:cNvCxnSpPr>
            <a:endCxn id="532" idx="2"/>
          </p:cNvCxnSpPr>
          <p:nvPr/>
        </p:nvCxnSpPr>
        <p:spPr>
          <a:xfrm rot="10800000">
            <a:off x="6658325" y="1331025"/>
            <a:ext cx="1379700" cy="1569600"/>
          </a:xfrm>
          <a:prstGeom prst="straightConnector1">
            <a:avLst/>
          </a:prstGeom>
          <a:noFill/>
          <a:ln cap="flat" cmpd="sng" w="9525">
            <a:solidFill>
              <a:schemeClr val="dk2"/>
            </a:solidFill>
            <a:prstDash val="solid"/>
            <a:round/>
            <a:headEnd len="sm" w="sm" type="none"/>
            <a:tailEnd len="sm" w="sm" type="none"/>
          </a:ln>
        </p:spPr>
      </p:cxnSp>
      <p:sp>
        <p:nvSpPr>
          <p:cNvPr id="532" name="Google Shape;532;p29"/>
          <p:cNvSpPr txBox="1"/>
          <p:nvPr/>
        </p:nvSpPr>
        <p:spPr>
          <a:xfrm>
            <a:off x="6127325" y="930825"/>
            <a:ext cx="1062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 ≥ 30 mm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3"/>
          <p:cNvSpPr txBox="1"/>
          <p:nvPr>
            <p:ph type="title"/>
          </p:nvPr>
        </p:nvSpPr>
        <p:spPr>
          <a:xfrm>
            <a:off x="320040" y="182880"/>
            <a:ext cx="8222100" cy="1012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3200">
                <a:solidFill>
                  <a:srgbClr val="000000"/>
                </a:solidFill>
              </a:rPr>
              <a:t>Presentation Outline</a:t>
            </a:r>
            <a:endParaRPr b="1" sz="3200">
              <a:solidFill>
                <a:srgbClr val="000000"/>
              </a:solidFill>
            </a:endParaRPr>
          </a:p>
        </p:txBody>
      </p:sp>
      <p:sp>
        <p:nvSpPr>
          <p:cNvPr id="128" name="Google Shape;128;p3"/>
          <p:cNvSpPr txBox="1"/>
          <p:nvPr/>
        </p:nvSpPr>
        <p:spPr>
          <a:xfrm>
            <a:off x="233350" y="1118700"/>
            <a:ext cx="7609200" cy="2277516"/>
          </a:xfrm>
          <a:prstGeom prst="rect">
            <a:avLst/>
          </a:prstGeom>
          <a:noFill/>
          <a:ln>
            <a:noFill/>
          </a:ln>
        </p:spPr>
        <p:txBody>
          <a:bodyPr anchorCtr="0" anchor="t" bIns="91425" lIns="91425" spcFirstLastPara="1" rIns="91425" wrap="square" tIns="91425">
            <a:spAutoFit/>
          </a:bodyPr>
          <a:lstStyle/>
          <a:p>
            <a:pPr indent="-336550" lvl="0" marL="457200" marR="0" rtl="0" algn="l">
              <a:lnSpc>
                <a:spcPct val="80000"/>
              </a:lnSpc>
              <a:spcBef>
                <a:spcPts val="0"/>
              </a:spcBef>
              <a:spcAft>
                <a:spcPts val="0"/>
              </a:spcAft>
              <a:buClr>
                <a:srgbClr val="000000"/>
              </a:buClr>
              <a:buSzPts val="1700"/>
              <a:buFont typeface="Arial"/>
              <a:buAutoNum type="arabicPeriod"/>
            </a:pPr>
            <a:r>
              <a:rPr b="0" i="0" lang="en" sz="1700" u="none" cap="none" strike="noStrike">
                <a:solidFill>
                  <a:srgbClr val="000000"/>
                </a:solidFill>
                <a:latin typeface="Arial"/>
                <a:ea typeface="Arial"/>
                <a:cs typeface="Arial"/>
                <a:sym typeface="Arial"/>
              </a:rPr>
              <a:t>Overview</a:t>
            </a:r>
            <a:endParaRPr/>
          </a:p>
          <a:p>
            <a:pPr indent="-228600" lvl="0" marL="457200" marR="0" rtl="0" algn="l">
              <a:lnSpc>
                <a:spcPct val="8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228600" lvl="0" marL="457200" marR="0" rtl="0" algn="l">
              <a:lnSpc>
                <a:spcPct val="8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336550" lvl="0" marL="457200" marR="0" rtl="0" algn="l">
              <a:lnSpc>
                <a:spcPct val="80000"/>
              </a:lnSpc>
              <a:spcBef>
                <a:spcPts val="0"/>
              </a:spcBef>
              <a:spcAft>
                <a:spcPts val="0"/>
              </a:spcAft>
              <a:buClr>
                <a:srgbClr val="000000"/>
              </a:buClr>
              <a:buSzPts val="1700"/>
              <a:buFont typeface="Arial"/>
              <a:buAutoNum type="arabicPeriod"/>
            </a:pPr>
            <a:r>
              <a:rPr b="0" i="0" lang="en" sz="1700" u="none" cap="none" strike="noStrike">
                <a:solidFill>
                  <a:srgbClr val="000000"/>
                </a:solidFill>
                <a:latin typeface="Arial"/>
                <a:ea typeface="Arial"/>
                <a:cs typeface="Arial"/>
                <a:sym typeface="Arial"/>
              </a:rPr>
              <a:t>Schedule</a:t>
            </a:r>
            <a:endParaRPr/>
          </a:p>
          <a:p>
            <a:pPr indent="-228600" lvl="0" marL="457200" marR="0" rtl="0" algn="l">
              <a:lnSpc>
                <a:spcPct val="8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228600" lvl="0" marL="457200" marR="0" rtl="0" algn="l">
              <a:lnSpc>
                <a:spcPct val="8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336550" lvl="0" marL="457200" marR="0" rtl="0" algn="l">
              <a:lnSpc>
                <a:spcPct val="80000"/>
              </a:lnSpc>
              <a:spcBef>
                <a:spcPts val="0"/>
              </a:spcBef>
              <a:spcAft>
                <a:spcPts val="0"/>
              </a:spcAft>
              <a:buClr>
                <a:srgbClr val="000000"/>
              </a:buClr>
              <a:buSzPts val="1700"/>
              <a:buFont typeface="Arial"/>
              <a:buAutoNum type="arabicPeriod"/>
            </a:pPr>
            <a:r>
              <a:rPr b="0" i="0" lang="en" sz="1700" u="none" cap="none" strike="noStrike">
                <a:solidFill>
                  <a:srgbClr val="000000"/>
                </a:solidFill>
                <a:latin typeface="Arial"/>
                <a:ea typeface="Arial"/>
                <a:cs typeface="Arial"/>
                <a:sym typeface="Arial"/>
              </a:rPr>
              <a:t>Test Readiness</a:t>
            </a:r>
            <a:endParaRPr/>
          </a:p>
          <a:p>
            <a:pPr indent="-228600" lvl="0" marL="457200" marR="0" rtl="0" algn="l">
              <a:lnSpc>
                <a:spcPct val="8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228600" lvl="0" marL="457200" marR="0" rtl="0" algn="l">
              <a:lnSpc>
                <a:spcPct val="8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336550" lvl="0" marL="457200" marR="0" rtl="0" algn="l">
              <a:lnSpc>
                <a:spcPct val="80000"/>
              </a:lnSpc>
              <a:spcBef>
                <a:spcPts val="0"/>
              </a:spcBef>
              <a:spcAft>
                <a:spcPts val="0"/>
              </a:spcAft>
              <a:buClr>
                <a:srgbClr val="000000"/>
              </a:buClr>
              <a:buSzPts val="1700"/>
              <a:buFont typeface="Arial"/>
              <a:buAutoNum type="arabicPeriod"/>
            </a:pPr>
            <a:r>
              <a:rPr b="0" i="0" lang="en" sz="1700" u="none" cap="none" strike="noStrike">
                <a:solidFill>
                  <a:srgbClr val="000000"/>
                </a:solidFill>
                <a:latin typeface="Arial"/>
                <a:ea typeface="Arial"/>
                <a:cs typeface="Arial"/>
                <a:sym typeface="Arial"/>
              </a:rPr>
              <a:t>Budget</a:t>
            </a:r>
            <a:endParaRPr b="0" i="0" sz="1700" u="none" cap="none" strike="noStrike">
              <a:solidFill>
                <a:srgbClr val="000000"/>
              </a:solidFill>
              <a:latin typeface="Arial"/>
              <a:ea typeface="Arial"/>
              <a:cs typeface="Arial"/>
              <a:sym typeface="Arial"/>
            </a:endParaRPr>
          </a:p>
        </p:txBody>
      </p:sp>
      <p:sp>
        <p:nvSpPr>
          <p:cNvPr id="129" name="Google Shape;129;p3"/>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6" name="Shape 536"/>
        <p:cNvGrpSpPr/>
        <p:nvPr/>
      </p:nvGrpSpPr>
      <p:grpSpPr>
        <a:xfrm>
          <a:off x="0" y="0"/>
          <a:ext cx="0" cy="0"/>
          <a:chOff x="0" y="0"/>
          <a:chExt cx="0" cy="0"/>
        </a:xfrm>
      </p:grpSpPr>
      <p:sp>
        <p:nvSpPr>
          <p:cNvPr id="537" name="Google Shape;537;p30"/>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Full-System “Day in the life” Test</a:t>
            </a:r>
            <a:endParaRPr b="1" i="0" sz="2700" u="none" cap="none" strike="noStrike">
              <a:solidFill>
                <a:srgbClr val="000000"/>
              </a:solidFill>
              <a:latin typeface="Arial"/>
              <a:ea typeface="Arial"/>
              <a:cs typeface="Arial"/>
              <a:sym typeface="Arial"/>
            </a:endParaRPr>
          </a:p>
        </p:txBody>
      </p:sp>
      <p:sp>
        <p:nvSpPr>
          <p:cNvPr id="538" name="Google Shape;538;p30"/>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539" name="Google Shape;539;p30"/>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540" name="Google Shape;540;p30"/>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541" name="Google Shape;541;p30"/>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542" name="Google Shape;542;p30"/>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543" name="Google Shape;543;p30"/>
          <p:cNvSpPr txBox="1"/>
          <p:nvPr/>
        </p:nvSpPr>
        <p:spPr>
          <a:xfrm>
            <a:off x="672825" y="2468700"/>
            <a:ext cx="6375600" cy="213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Rationale/Motivation</a:t>
            </a:r>
            <a:endParaRPr b="0" i="0" sz="1400" u="none" cap="none" strike="noStrike">
              <a:solidFill>
                <a:srgbClr val="000000"/>
              </a:solidFill>
              <a:latin typeface="Arial"/>
              <a:ea typeface="Arial"/>
              <a:cs typeface="Arial"/>
              <a:sym typeface="Arial"/>
            </a:endParaRPr>
          </a:p>
          <a:p>
            <a:pPr indent="-323850" lvl="0" marL="457200" marR="0" rtl="0" algn="l">
              <a:lnSpc>
                <a:spcPct val="100000"/>
              </a:lnSpc>
              <a:spcBef>
                <a:spcPts val="0"/>
              </a:spcBef>
              <a:spcAft>
                <a:spcPts val="0"/>
              </a:spcAft>
              <a:buClr>
                <a:srgbClr val="000000"/>
              </a:buClr>
              <a:buSzPts val="1500"/>
              <a:buFont typeface="Arial"/>
              <a:buChar char="●"/>
            </a:pPr>
            <a:r>
              <a:rPr b="0" i="0" lang="en" sz="1400" u="none" cap="none" strike="noStrike">
                <a:solidFill>
                  <a:schemeClr val="dk1"/>
                </a:solidFill>
                <a:latin typeface="Arial"/>
                <a:ea typeface="Arial"/>
                <a:cs typeface="Arial"/>
                <a:sym typeface="Arial"/>
              </a:rPr>
              <a:t>Determine that the docking arm model, with the Scoutcam camera attached and running can survive 3-5 deployments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Prerequisite Tests</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All other tests should be completed at this stage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Risk Reduction</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This test will allow us to verify our full system such that changes can be made if necessary before expo</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graphicFrame>
        <p:nvGraphicFramePr>
          <p:cNvPr id="544" name="Google Shape;544;p30"/>
          <p:cNvGraphicFramePr/>
          <p:nvPr/>
        </p:nvGraphicFramePr>
        <p:xfrm>
          <a:off x="529725" y="1548975"/>
          <a:ext cx="3000000" cy="3000000"/>
        </p:xfrm>
        <a:graphic>
          <a:graphicData uri="http://schemas.openxmlformats.org/drawingml/2006/table">
            <a:tbl>
              <a:tblPr>
                <a:noFill/>
                <a:tableStyleId>{0A968600-891D-4383-8EA9-3A87FABDFD6E}</a:tableStyleId>
              </a:tblPr>
              <a:tblGrid>
                <a:gridCol w="758600"/>
                <a:gridCol w="6118475"/>
              </a:tblGrid>
              <a:tr h="41425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FR 1</a:t>
                      </a:r>
                      <a:endParaRPr sz="13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Shall develop a video card solution compatible with a ScoutCam micro camera</a:t>
                      </a:r>
                      <a:endParaRPr sz="13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142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4</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harnessing route shall provide power to the camera in deployed position</a:t>
                      </a:r>
                      <a:endParaRPr sz="13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545" name="Google Shape;545;p30"/>
          <p:cNvSpPr txBox="1"/>
          <p:nvPr/>
        </p:nvSpPr>
        <p:spPr>
          <a:xfrm>
            <a:off x="529725" y="842175"/>
            <a:ext cx="6680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Mission Obj. 3: </a:t>
            </a:r>
            <a:r>
              <a:rPr b="0" i="0" lang="en" sz="1400" u="none" cap="none" strike="noStrike">
                <a:solidFill>
                  <a:schemeClr val="dk1"/>
                </a:solidFill>
                <a:latin typeface="Arial"/>
                <a:ea typeface="Arial"/>
                <a:cs typeface="Arial"/>
                <a:sym typeface="Arial"/>
              </a:rPr>
              <a:t>Provide a harnessing method that integrates a Scoutcam Camera to one of four LEXI docking arms that does not interfere with docking arm actions</a:t>
            </a:r>
            <a:endParaRPr b="1" i="0" sz="1400" u="none" cap="none" strike="noStrike">
              <a:solidFill>
                <a:srgbClr val="000000"/>
              </a:solidFill>
              <a:latin typeface="Arial"/>
              <a:ea typeface="Arial"/>
              <a:cs typeface="Arial"/>
              <a:sym typeface="Arial"/>
            </a:endParaRPr>
          </a:p>
        </p:txBody>
      </p:sp>
      <p:sp>
        <p:nvSpPr>
          <p:cNvPr id="546" name="Google Shape;546;p30"/>
          <p:cNvSpPr txBox="1"/>
          <p:nvPr/>
        </p:nvSpPr>
        <p:spPr>
          <a:xfrm>
            <a:off x="6372100" y="274875"/>
            <a:ext cx="2363400" cy="400200"/>
          </a:xfrm>
          <a:prstGeom prst="rect">
            <a:avLst/>
          </a:prstGeom>
          <a:solidFill>
            <a:srgbClr val="FFE59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Deadline: April 14th</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0" name="Shape 550"/>
        <p:cNvGrpSpPr/>
        <p:nvPr/>
      </p:nvGrpSpPr>
      <p:grpSpPr>
        <a:xfrm>
          <a:off x="0" y="0"/>
          <a:ext cx="0" cy="0"/>
          <a:chOff x="0" y="0"/>
          <a:chExt cx="0" cy="0"/>
        </a:xfrm>
      </p:grpSpPr>
      <p:sp>
        <p:nvSpPr>
          <p:cNvPr id="551" name="Google Shape;551;p31"/>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Full-System “Day in the life” Test</a:t>
            </a:r>
            <a:endParaRPr b="1" i="0" sz="2700" u="none" cap="none" strike="noStrike">
              <a:solidFill>
                <a:srgbClr val="000000"/>
              </a:solidFill>
              <a:latin typeface="Arial"/>
              <a:ea typeface="Arial"/>
              <a:cs typeface="Arial"/>
              <a:sym typeface="Arial"/>
            </a:endParaRPr>
          </a:p>
        </p:txBody>
      </p:sp>
      <p:sp>
        <p:nvSpPr>
          <p:cNvPr id="552" name="Google Shape;552;p31"/>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553" name="Google Shape;553;p31"/>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554" name="Google Shape;554;p31"/>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555" name="Google Shape;555;p31"/>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556" name="Google Shape;556;p31"/>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557" name="Google Shape;557;p31"/>
          <p:cNvSpPr txBox="1"/>
          <p:nvPr/>
        </p:nvSpPr>
        <p:spPr>
          <a:xfrm>
            <a:off x="681250" y="1169500"/>
            <a:ext cx="74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1"/>
          <p:cNvSpPr txBox="1"/>
          <p:nvPr/>
        </p:nvSpPr>
        <p:spPr>
          <a:xfrm>
            <a:off x="448450" y="798200"/>
            <a:ext cx="81513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Validation Method</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Arm shall be deployed with actual camera attached 3-5 times with each deployment occurring over 10 minutes</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Camera will be run with compression during each deployment</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After each iteration camera and compression performance will be assessed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559" name="Google Shape;559;p31"/>
          <p:cNvPicPr preferRelativeResize="0"/>
          <p:nvPr/>
        </p:nvPicPr>
        <p:blipFill rotWithShape="1">
          <a:blip r:embed="rId4">
            <a:alphaModFix/>
          </a:blip>
          <a:srcRect b="9" l="0" r="0" t="18"/>
          <a:stretch/>
        </p:blipFill>
        <p:spPr>
          <a:xfrm>
            <a:off x="1358123" y="2349200"/>
            <a:ext cx="2012001" cy="1928851"/>
          </a:xfrm>
          <a:prstGeom prst="rect">
            <a:avLst/>
          </a:prstGeom>
          <a:noFill/>
          <a:ln>
            <a:noFill/>
          </a:ln>
        </p:spPr>
      </p:pic>
      <p:pic>
        <p:nvPicPr>
          <p:cNvPr id="560" name="Google Shape;560;p31"/>
          <p:cNvPicPr preferRelativeResize="0"/>
          <p:nvPr/>
        </p:nvPicPr>
        <p:blipFill rotWithShape="1">
          <a:blip r:embed="rId5">
            <a:alphaModFix/>
          </a:blip>
          <a:srcRect b="0" l="0" r="0" t="0"/>
          <a:stretch/>
        </p:blipFill>
        <p:spPr>
          <a:xfrm rot="-5400000">
            <a:off x="3669000" y="2981988"/>
            <a:ext cx="2577125" cy="771125"/>
          </a:xfrm>
          <a:prstGeom prst="rect">
            <a:avLst/>
          </a:prstGeom>
          <a:noFill/>
          <a:ln>
            <a:noFill/>
          </a:ln>
        </p:spPr>
      </p:pic>
      <p:pic>
        <p:nvPicPr>
          <p:cNvPr id="561" name="Google Shape;561;p31"/>
          <p:cNvPicPr preferRelativeResize="0"/>
          <p:nvPr/>
        </p:nvPicPr>
        <p:blipFill rotWithShape="1">
          <a:blip r:embed="rId6">
            <a:alphaModFix/>
          </a:blip>
          <a:srcRect b="0" l="1830" r="1830" t="0"/>
          <a:stretch/>
        </p:blipFill>
        <p:spPr>
          <a:xfrm>
            <a:off x="5713000" y="2218513"/>
            <a:ext cx="2619626" cy="1251473"/>
          </a:xfrm>
          <a:prstGeom prst="rect">
            <a:avLst/>
          </a:prstGeom>
          <a:noFill/>
          <a:ln>
            <a:noFill/>
          </a:ln>
        </p:spPr>
      </p:pic>
      <p:sp>
        <p:nvSpPr>
          <p:cNvPr id="562" name="Google Shape;562;p31"/>
          <p:cNvSpPr txBox="1"/>
          <p:nvPr/>
        </p:nvSpPr>
        <p:spPr>
          <a:xfrm>
            <a:off x="5596400" y="3591763"/>
            <a:ext cx="3051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 sz="1300" u="none" cap="none" strike="noStrike">
                <a:solidFill>
                  <a:srgbClr val="000000"/>
                </a:solidFill>
                <a:latin typeface="Arial"/>
                <a:ea typeface="Arial"/>
                <a:cs typeface="Arial"/>
                <a:sym typeface="Arial"/>
              </a:rPr>
              <a:t>Potential harnessing route for full system test</a:t>
            </a:r>
            <a:endParaRPr b="0" i="1" sz="13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6" name="Shape 566"/>
        <p:cNvGrpSpPr/>
        <p:nvPr/>
      </p:nvGrpSpPr>
      <p:grpSpPr>
        <a:xfrm>
          <a:off x="0" y="0"/>
          <a:ext cx="0" cy="0"/>
          <a:chOff x="0" y="0"/>
          <a:chExt cx="0" cy="0"/>
        </a:xfrm>
      </p:grpSpPr>
      <p:sp>
        <p:nvSpPr>
          <p:cNvPr id="567" name="Google Shape;567;p32"/>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Full-System “Day in the life” Test</a:t>
            </a:r>
            <a:endParaRPr b="1" i="0" sz="2700" u="none" cap="none" strike="noStrike">
              <a:solidFill>
                <a:srgbClr val="000000"/>
              </a:solidFill>
              <a:latin typeface="Arial"/>
              <a:ea typeface="Arial"/>
              <a:cs typeface="Arial"/>
              <a:sym typeface="Arial"/>
            </a:endParaRPr>
          </a:p>
        </p:txBody>
      </p:sp>
      <p:sp>
        <p:nvSpPr>
          <p:cNvPr id="568" name="Google Shape;568;p32"/>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569" name="Google Shape;569;p32"/>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570" name="Google Shape;570;p32"/>
          <p:cNvSpPr/>
          <p:nvPr/>
        </p:nvSpPr>
        <p:spPr>
          <a:xfrm>
            <a:off x="33701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571" name="Google Shape;571;p32"/>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572" name="Google Shape;572;p32"/>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573" name="Google Shape;573;p32"/>
          <p:cNvSpPr txBox="1"/>
          <p:nvPr/>
        </p:nvSpPr>
        <p:spPr>
          <a:xfrm>
            <a:off x="681250" y="1169500"/>
            <a:ext cx="740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2"/>
          <p:cNvSpPr txBox="1"/>
          <p:nvPr/>
        </p:nvSpPr>
        <p:spPr>
          <a:xfrm>
            <a:off x="390600" y="842175"/>
            <a:ext cx="72654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Expected Performance</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We expect the arm to deploy in a similar manner to the harnessing test</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We expect the camera to capture video and run compression in the same way as the compression test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Pass/Fail Criteria</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Compressed video drops no more than 5% of frames (DR 2.2)</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 sz="1400" u="none" cap="none" strike="noStrike">
                <a:solidFill>
                  <a:srgbClr val="000000"/>
                </a:solidFill>
                <a:latin typeface="Arial"/>
                <a:ea typeface="Arial"/>
                <a:cs typeface="Arial"/>
                <a:sym typeface="Arial"/>
              </a:rPr>
              <a:t>Camera remains undamaged after at least three tests (Obj.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575" name="Google Shape;575;p32"/>
          <p:cNvPicPr preferRelativeResize="0"/>
          <p:nvPr/>
        </p:nvPicPr>
        <p:blipFill rotWithShape="1">
          <a:blip r:embed="rId4">
            <a:alphaModFix/>
          </a:blip>
          <a:srcRect b="16790" l="19845" r="24409" t="13391"/>
          <a:stretch/>
        </p:blipFill>
        <p:spPr>
          <a:xfrm>
            <a:off x="1685075" y="2848139"/>
            <a:ext cx="1844400" cy="1732436"/>
          </a:xfrm>
          <a:prstGeom prst="rect">
            <a:avLst/>
          </a:prstGeom>
          <a:noFill/>
          <a:ln>
            <a:noFill/>
          </a:ln>
        </p:spPr>
      </p:pic>
      <p:pic>
        <p:nvPicPr>
          <p:cNvPr id="576" name="Google Shape;576;p32"/>
          <p:cNvPicPr preferRelativeResize="0"/>
          <p:nvPr/>
        </p:nvPicPr>
        <p:blipFill rotWithShape="1">
          <a:blip r:embed="rId5">
            <a:alphaModFix/>
          </a:blip>
          <a:srcRect b="0" l="13651" r="0" t="0"/>
          <a:stretch/>
        </p:blipFill>
        <p:spPr>
          <a:xfrm>
            <a:off x="4706831" y="2848150"/>
            <a:ext cx="3308570" cy="17324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0" name="Shape 580"/>
        <p:cNvGrpSpPr/>
        <p:nvPr/>
      </p:nvGrpSpPr>
      <p:grpSpPr>
        <a:xfrm>
          <a:off x="0" y="0"/>
          <a:ext cx="0" cy="0"/>
          <a:chOff x="0" y="0"/>
          <a:chExt cx="0" cy="0"/>
        </a:xfrm>
      </p:grpSpPr>
      <p:sp>
        <p:nvSpPr>
          <p:cNvPr id="581" name="Google Shape;581;p33"/>
          <p:cNvSpPr txBox="1"/>
          <p:nvPr/>
        </p:nvSpPr>
        <p:spPr>
          <a:xfrm>
            <a:off x="311400" y="1909050"/>
            <a:ext cx="8547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Budget</a:t>
            </a:r>
            <a:endParaRPr b="1" i="0" sz="3600" u="none" cap="none" strike="noStrike">
              <a:solidFill>
                <a:srgbClr val="000000"/>
              </a:solidFill>
              <a:latin typeface="Arial"/>
              <a:ea typeface="Arial"/>
              <a:cs typeface="Arial"/>
              <a:sym typeface="Arial"/>
            </a:endParaRPr>
          </a:p>
        </p:txBody>
      </p:sp>
      <p:sp>
        <p:nvSpPr>
          <p:cNvPr id="582" name="Google Shape;582;p33"/>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6" name="Shape 586"/>
        <p:cNvGrpSpPr/>
        <p:nvPr/>
      </p:nvGrpSpPr>
      <p:grpSpPr>
        <a:xfrm>
          <a:off x="0" y="0"/>
          <a:ext cx="0" cy="0"/>
          <a:chOff x="0" y="0"/>
          <a:chExt cx="0" cy="0"/>
        </a:xfrm>
      </p:grpSpPr>
      <p:sp>
        <p:nvSpPr>
          <p:cNvPr id="587" name="Google Shape;587;p34"/>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Purchased and Received Items </a:t>
            </a:r>
            <a:endParaRPr b="1" i="0" sz="2700" u="none" cap="none" strike="noStrike">
              <a:solidFill>
                <a:srgbClr val="000000"/>
              </a:solidFill>
              <a:latin typeface="Arial"/>
              <a:ea typeface="Arial"/>
              <a:cs typeface="Arial"/>
              <a:sym typeface="Arial"/>
            </a:endParaRPr>
          </a:p>
        </p:txBody>
      </p:sp>
      <p:sp>
        <p:nvSpPr>
          <p:cNvPr id="588" name="Google Shape;588;p34"/>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589" name="Google Shape;589;p34"/>
          <p:cNvSpPr/>
          <p:nvPr/>
        </p:nvSpPr>
        <p:spPr>
          <a:xfrm>
            <a:off x="50846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590" name="Google Shape;590;p34"/>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591" name="Google Shape;591;p34"/>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592" name="Google Shape;592;p34"/>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graphicFrame>
        <p:nvGraphicFramePr>
          <p:cNvPr id="593" name="Google Shape;593;p34"/>
          <p:cNvGraphicFramePr/>
          <p:nvPr/>
        </p:nvGraphicFramePr>
        <p:xfrm>
          <a:off x="5007950" y="769295"/>
          <a:ext cx="3000000" cy="3000000"/>
        </p:xfrm>
        <a:graphic>
          <a:graphicData uri="http://schemas.openxmlformats.org/drawingml/2006/table">
            <a:tbl>
              <a:tblPr>
                <a:noFill/>
                <a:tableStyleId>{1E274584-1AFB-402D-AF78-0D274D4BEE52}</a:tableStyleId>
              </a:tblPr>
              <a:tblGrid>
                <a:gridCol w="978850"/>
                <a:gridCol w="2508850"/>
              </a:tblGrid>
              <a:tr h="2542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Price</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Item</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4C2F4"/>
                    </a:solidFill>
                  </a:tcPr>
                </a:tc>
              </a:tr>
              <a:tr h="235600">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$12.29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Ethernet and HDMI cables</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$12.99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USB Power Meter</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$13.59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Raspberry Pi Pico</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$73.69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Raspberry Pi 2 Model B</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$31.98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 Micro SD Cards</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$5.37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Clear Heat shrink</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11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$16.10</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Dry Ice</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594" name="Google Shape;594;p34"/>
          <p:cNvGraphicFramePr/>
          <p:nvPr/>
        </p:nvGraphicFramePr>
        <p:xfrm>
          <a:off x="289550" y="769292"/>
          <a:ext cx="3000000" cy="3000000"/>
        </p:xfrm>
        <a:graphic>
          <a:graphicData uri="http://schemas.openxmlformats.org/drawingml/2006/table">
            <a:tbl>
              <a:tblPr>
                <a:noFill/>
                <a:tableStyleId>{1E274584-1AFB-402D-AF78-0D274D4BEE52}</a:tableStyleId>
              </a:tblPr>
              <a:tblGrid>
                <a:gridCol w="1102100"/>
                <a:gridCol w="2824675"/>
              </a:tblGrid>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Price</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Item</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4C2F4"/>
                    </a:solidFill>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$48.99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Stepper Motor Driver</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$44.99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Stepper Motor</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$184.93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Various fasteners and screws</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40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$903.00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Water-Jetting</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$231.93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Power Supply</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$31.87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Fasteners and Wooden board</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$232.83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Aluminum Stock</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$9.99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Motor Mounting Bracket</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8767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$236.00</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Gearbox</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95" name="Google Shape;595;p34"/>
          <p:cNvSpPr txBox="1"/>
          <p:nvPr/>
        </p:nvSpPr>
        <p:spPr>
          <a:xfrm>
            <a:off x="5244438" y="3855675"/>
            <a:ext cx="3014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Total Spent: $2,698.66 </a:t>
            </a:r>
            <a:endParaRPr b="1" i="0" sz="2000" u="none" cap="none" strike="noStrike">
              <a:solidFill>
                <a:srgbClr val="000000"/>
              </a:solidFill>
              <a:latin typeface="Arial"/>
              <a:ea typeface="Arial"/>
              <a:cs typeface="Arial"/>
              <a:sym typeface="Arial"/>
            </a:endParaRPr>
          </a:p>
        </p:txBody>
      </p:sp>
      <p:sp>
        <p:nvSpPr>
          <p:cNvPr id="596" name="Google Shape;596;p34"/>
          <p:cNvSpPr txBox="1"/>
          <p:nvPr/>
        </p:nvSpPr>
        <p:spPr>
          <a:xfrm rot="5400000">
            <a:off x="3060564" y="2355161"/>
            <a:ext cx="2905622" cy="431100"/>
          </a:xfrm>
          <a:prstGeom prst="rect">
            <a:avLst/>
          </a:prstGeom>
          <a:solidFill>
            <a:srgbClr val="D9D2E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Mechanical</a:t>
            </a:r>
            <a:endParaRPr b="0" i="0" sz="1600" u="none" cap="none" strike="noStrike">
              <a:solidFill>
                <a:srgbClr val="000000"/>
              </a:solidFill>
              <a:latin typeface="Arial"/>
              <a:ea typeface="Arial"/>
              <a:cs typeface="Arial"/>
              <a:sym typeface="Arial"/>
            </a:endParaRPr>
          </a:p>
        </p:txBody>
      </p:sp>
      <p:sp>
        <p:nvSpPr>
          <p:cNvPr id="597" name="Google Shape;597;p34"/>
          <p:cNvSpPr txBox="1"/>
          <p:nvPr/>
        </p:nvSpPr>
        <p:spPr>
          <a:xfrm rot="5400000">
            <a:off x="8169798" y="1547852"/>
            <a:ext cx="1291003" cy="431100"/>
          </a:xfrm>
          <a:prstGeom prst="rect">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Electrical</a:t>
            </a:r>
            <a:endParaRPr b="0" i="0" sz="1600" u="none" cap="none" strike="noStrike">
              <a:solidFill>
                <a:srgbClr val="000000"/>
              </a:solidFill>
              <a:latin typeface="Arial"/>
              <a:ea typeface="Arial"/>
              <a:cs typeface="Arial"/>
              <a:sym typeface="Arial"/>
            </a:endParaRPr>
          </a:p>
        </p:txBody>
      </p:sp>
      <p:sp>
        <p:nvSpPr>
          <p:cNvPr id="598" name="Google Shape;598;p34"/>
          <p:cNvSpPr txBox="1"/>
          <p:nvPr/>
        </p:nvSpPr>
        <p:spPr>
          <a:xfrm rot="5400000">
            <a:off x="8327050" y="2668880"/>
            <a:ext cx="976499" cy="4311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Testing</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2" name="Shape 602"/>
        <p:cNvGrpSpPr/>
        <p:nvPr/>
      </p:nvGrpSpPr>
      <p:grpSpPr>
        <a:xfrm>
          <a:off x="0" y="0"/>
          <a:ext cx="0" cy="0"/>
          <a:chOff x="0" y="0"/>
          <a:chExt cx="0" cy="0"/>
        </a:xfrm>
      </p:grpSpPr>
      <p:sp>
        <p:nvSpPr>
          <p:cNvPr id="603" name="Google Shape;603;p35"/>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Items To Be Purchased</a:t>
            </a:r>
            <a:endParaRPr b="1" i="0" sz="2700" u="none" cap="none" strike="noStrike">
              <a:solidFill>
                <a:srgbClr val="000000"/>
              </a:solidFill>
              <a:latin typeface="Arial"/>
              <a:ea typeface="Arial"/>
              <a:cs typeface="Arial"/>
              <a:sym typeface="Arial"/>
            </a:endParaRPr>
          </a:p>
        </p:txBody>
      </p:sp>
      <p:sp>
        <p:nvSpPr>
          <p:cNvPr id="604" name="Google Shape;604;p35"/>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605" name="Google Shape;605;p35"/>
          <p:cNvSpPr/>
          <p:nvPr/>
        </p:nvSpPr>
        <p:spPr>
          <a:xfrm>
            <a:off x="50846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606" name="Google Shape;606;p35"/>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607" name="Google Shape;607;p35"/>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608" name="Google Shape;608;p35"/>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graphicFrame>
        <p:nvGraphicFramePr>
          <p:cNvPr id="609" name="Google Shape;609;p35"/>
          <p:cNvGraphicFramePr/>
          <p:nvPr/>
        </p:nvGraphicFramePr>
        <p:xfrm>
          <a:off x="205450" y="842170"/>
          <a:ext cx="3000000" cy="3000000"/>
        </p:xfrm>
        <a:graphic>
          <a:graphicData uri="http://schemas.openxmlformats.org/drawingml/2006/table">
            <a:tbl>
              <a:tblPr>
                <a:noFill/>
                <a:tableStyleId>{1E274584-1AFB-402D-AF78-0D274D4BEE52}</a:tableStyleId>
              </a:tblPr>
              <a:tblGrid>
                <a:gridCol w="978850"/>
                <a:gridCol w="2508850"/>
              </a:tblGrid>
              <a:tr h="254225">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Price</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Item</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4C2F4"/>
                    </a:solidFill>
                  </a:tcPr>
                </a:tc>
              </a:tr>
              <a:tr h="235600">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$73.94 </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Motion Tracking Camera</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600">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$9.82</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Reflective Tape</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600">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$11.29</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Velcro Straps</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5600">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t>$18.99</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Spool of Wire</a:t>
                      </a:r>
                      <a:endParaRPr sz="1400" u="none" cap="none" strike="noStrike"/>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10" name="Google Shape;610;p35"/>
          <p:cNvSpPr txBox="1"/>
          <p:nvPr/>
        </p:nvSpPr>
        <p:spPr>
          <a:xfrm>
            <a:off x="205450" y="3766175"/>
            <a:ext cx="5755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Arial"/>
                <a:ea typeface="Arial"/>
                <a:cs typeface="Arial"/>
                <a:sym typeface="Arial"/>
              </a:rPr>
              <a:t>Total Budget Remaining: $1,301.34</a:t>
            </a:r>
            <a:endParaRPr b="1" i="0" sz="2000" u="none" cap="none" strike="noStrike">
              <a:solidFill>
                <a:srgbClr val="000000"/>
              </a:solidFill>
              <a:latin typeface="Arial"/>
              <a:ea typeface="Arial"/>
              <a:cs typeface="Arial"/>
              <a:sym typeface="Arial"/>
            </a:endParaRPr>
          </a:p>
        </p:txBody>
      </p:sp>
      <p:sp>
        <p:nvSpPr>
          <p:cNvPr id="611" name="Google Shape;611;p35"/>
          <p:cNvSpPr txBox="1"/>
          <p:nvPr/>
        </p:nvSpPr>
        <p:spPr>
          <a:xfrm rot="5400000">
            <a:off x="3256244" y="1440182"/>
            <a:ext cx="1627111" cy="4311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Testing</a:t>
            </a:r>
            <a:endParaRPr b="0" i="0" sz="1600" u="none" cap="none" strike="noStrike">
              <a:solidFill>
                <a:srgbClr val="000000"/>
              </a:solidFill>
              <a:latin typeface="Arial"/>
              <a:ea typeface="Arial"/>
              <a:cs typeface="Arial"/>
              <a:sym typeface="Arial"/>
            </a:endParaRPr>
          </a:p>
        </p:txBody>
      </p:sp>
      <p:graphicFrame>
        <p:nvGraphicFramePr>
          <p:cNvPr id="612" name="Google Shape;612;p35"/>
          <p:cNvGraphicFramePr/>
          <p:nvPr/>
        </p:nvGraphicFramePr>
        <p:xfrm>
          <a:off x="205450" y="2948680"/>
          <a:ext cx="3000000" cy="3000000"/>
        </p:xfrm>
        <a:graphic>
          <a:graphicData uri="http://schemas.openxmlformats.org/drawingml/2006/table">
            <a:tbl>
              <a:tblPr>
                <a:noFill/>
                <a:tableStyleId>{0A968600-891D-4383-8EA9-3A87FABDFD6E}</a:tableStyleId>
              </a:tblPr>
              <a:tblGrid>
                <a:gridCol w="2320700"/>
                <a:gridCol w="2320700"/>
              </a:tblGrid>
              <a:tr h="556575">
                <a:tc gridSpan="2">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Estimated Remaining Expenditures: $114.04</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c hMerge="1"/>
              </a:tr>
            </a:tbl>
          </a:graphicData>
        </a:graphic>
      </p:graphicFrame>
      <p:sp>
        <p:nvSpPr>
          <p:cNvPr id="613" name="Google Shape;613;p35"/>
          <p:cNvSpPr txBox="1"/>
          <p:nvPr/>
        </p:nvSpPr>
        <p:spPr>
          <a:xfrm>
            <a:off x="4846850" y="1455250"/>
            <a:ext cx="3738000" cy="10467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Longest lead time is for motion tracking camera</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7-14 business days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All other lead times: 2-4 business days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7" name="Shape 617"/>
        <p:cNvGrpSpPr/>
        <p:nvPr/>
      </p:nvGrpSpPr>
      <p:grpSpPr>
        <a:xfrm>
          <a:off x="0" y="0"/>
          <a:ext cx="0" cy="0"/>
          <a:chOff x="0" y="0"/>
          <a:chExt cx="0" cy="0"/>
        </a:xfrm>
      </p:grpSpPr>
      <p:pic>
        <p:nvPicPr>
          <p:cNvPr id="618" name="Google Shape;618;p36" title="Chart"/>
          <p:cNvPicPr preferRelativeResize="0"/>
          <p:nvPr/>
        </p:nvPicPr>
        <p:blipFill rotWithShape="1">
          <a:blip r:embed="rId4">
            <a:alphaModFix/>
          </a:blip>
          <a:srcRect b="0" l="0" r="0" t="0"/>
          <a:stretch/>
        </p:blipFill>
        <p:spPr>
          <a:xfrm>
            <a:off x="1381826" y="599161"/>
            <a:ext cx="6380325" cy="3945168"/>
          </a:xfrm>
          <a:prstGeom prst="rect">
            <a:avLst/>
          </a:prstGeom>
          <a:noFill/>
          <a:ln>
            <a:noFill/>
          </a:ln>
        </p:spPr>
      </p:pic>
      <p:sp>
        <p:nvSpPr>
          <p:cNvPr id="619" name="Google Shape;619;p36"/>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Cost Plan</a:t>
            </a:r>
            <a:endParaRPr b="1" i="0" sz="2700" u="none" cap="none" strike="noStrike">
              <a:solidFill>
                <a:srgbClr val="000000"/>
              </a:solidFill>
              <a:latin typeface="Arial"/>
              <a:ea typeface="Arial"/>
              <a:cs typeface="Arial"/>
              <a:sym typeface="Arial"/>
            </a:endParaRPr>
          </a:p>
        </p:txBody>
      </p:sp>
      <p:sp>
        <p:nvSpPr>
          <p:cNvPr id="620" name="Google Shape;620;p36"/>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621" name="Google Shape;621;p36"/>
          <p:cNvSpPr/>
          <p:nvPr/>
        </p:nvSpPr>
        <p:spPr>
          <a:xfrm>
            <a:off x="5084625"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622" name="Google Shape;622;p36"/>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623" name="Google Shape;623;p36"/>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624" name="Google Shape;624;p36"/>
          <p:cNvSpPr/>
          <p:nvPr/>
        </p:nvSpPr>
        <p:spPr>
          <a:xfrm>
            <a:off x="0"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
        <p:nvSpPr>
          <p:cNvPr id="625" name="Google Shape;625;p36"/>
          <p:cNvSpPr txBox="1"/>
          <p:nvPr/>
        </p:nvSpPr>
        <p:spPr>
          <a:xfrm>
            <a:off x="4785738" y="4070825"/>
            <a:ext cx="3014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626" name="Google Shape;626;p36"/>
          <p:cNvSpPr txBox="1"/>
          <p:nvPr/>
        </p:nvSpPr>
        <p:spPr>
          <a:xfrm>
            <a:off x="4676100" y="2553450"/>
            <a:ext cx="97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$2,085.36</a:t>
            </a:r>
            <a:endParaRPr b="0" i="0" sz="1400" u="none" cap="none" strike="noStrike">
              <a:solidFill>
                <a:srgbClr val="000000"/>
              </a:solidFill>
              <a:latin typeface="Arial"/>
              <a:ea typeface="Arial"/>
              <a:cs typeface="Arial"/>
              <a:sym typeface="Arial"/>
            </a:endParaRPr>
          </a:p>
        </p:txBody>
      </p:sp>
      <p:sp>
        <p:nvSpPr>
          <p:cNvPr id="627" name="Google Shape;627;p36"/>
          <p:cNvSpPr txBox="1"/>
          <p:nvPr/>
        </p:nvSpPr>
        <p:spPr>
          <a:xfrm>
            <a:off x="3370125" y="1557325"/>
            <a:ext cx="97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32.5%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$1,301.34</a:t>
            </a:r>
            <a:endParaRPr b="0" i="0" sz="1400" u="none" cap="none" strike="noStrike">
              <a:solidFill>
                <a:srgbClr val="000000"/>
              </a:solidFill>
              <a:latin typeface="Arial"/>
              <a:ea typeface="Arial"/>
              <a:cs typeface="Arial"/>
              <a:sym typeface="Arial"/>
            </a:endParaRPr>
          </a:p>
        </p:txBody>
      </p:sp>
      <p:sp>
        <p:nvSpPr>
          <p:cNvPr id="628" name="Google Shape;628;p36"/>
          <p:cNvSpPr txBox="1"/>
          <p:nvPr/>
        </p:nvSpPr>
        <p:spPr>
          <a:xfrm>
            <a:off x="4531175" y="1036075"/>
            <a:ext cx="908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11.3%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$450.80</a:t>
            </a:r>
            <a:endParaRPr b="0" i="0" sz="1400" u="none" cap="none" strike="noStrike">
              <a:solidFill>
                <a:srgbClr val="000000"/>
              </a:solidFill>
              <a:latin typeface="Arial"/>
              <a:ea typeface="Arial"/>
              <a:cs typeface="Arial"/>
              <a:sym typeface="Arial"/>
            </a:endParaRPr>
          </a:p>
        </p:txBody>
      </p:sp>
      <p:sp>
        <p:nvSpPr>
          <p:cNvPr id="629" name="Google Shape;629;p36"/>
          <p:cNvSpPr txBox="1"/>
          <p:nvPr/>
        </p:nvSpPr>
        <p:spPr>
          <a:xfrm>
            <a:off x="2081625" y="3169050"/>
            <a:ext cx="908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4.1%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$162.50</a:t>
            </a:r>
            <a:endParaRPr b="0" i="0" sz="1400" u="none" cap="none" strike="noStrike">
              <a:solidFill>
                <a:srgbClr val="000000"/>
              </a:solidFill>
              <a:latin typeface="Arial"/>
              <a:ea typeface="Arial"/>
              <a:cs typeface="Arial"/>
              <a:sym typeface="Arial"/>
            </a:endParaRPr>
          </a:p>
        </p:txBody>
      </p:sp>
      <p:cxnSp>
        <p:nvCxnSpPr>
          <p:cNvPr id="630" name="Google Shape;630;p36"/>
          <p:cNvCxnSpPr>
            <a:stCxn id="629" idx="3"/>
          </p:cNvCxnSpPr>
          <p:nvPr/>
        </p:nvCxnSpPr>
        <p:spPr>
          <a:xfrm flipH="1" rot="10800000">
            <a:off x="2990025" y="3128850"/>
            <a:ext cx="543000" cy="348000"/>
          </a:xfrm>
          <a:prstGeom prst="straightConnector1">
            <a:avLst/>
          </a:prstGeom>
          <a:noFill/>
          <a:ln cap="flat" cmpd="sng" w="19050">
            <a:solidFill>
              <a:schemeClr val="dk1"/>
            </a:solidFill>
            <a:prstDash val="solid"/>
            <a:round/>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4" name="Shape 634"/>
        <p:cNvGrpSpPr/>
        <p:nvPr/>
      </p:nvGrpSpPr>
      <p:grpSpPr>
        <a:xfrm>
          <a:off x="0" y="0"/>
          <a:ext cx="0" cy="0"/>
          <a:chOff x="0" y="0"/>
          <a:chExt cx="0" cy="0"/>
        </a:xfrm>
      </p:grpSpPr>
      <p:sp>
        <p:nvSpPr>
          <p:cNvPr id="635" name="Google Shape;635;p37"/>
          <p:cNvSpPr txBox="1"/>
          <p:nvPr/>
        </p:nvSpPr>
        <p:spPr>
          <a:xfrm>
            <a:off x="320040" y="47425"/>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Acknowledgements</a:t>
            </a:r>
            <a:endParaRPr b="1" i="0" sz="2700" u="none" cap="none" strike="noStrike">
              <a:solidFill>
                <a:srgbClr val="000000"/>
              </a:solidFill>
              <a:latin typeface="Arial"/>
              <a:ea typeface="Arial"/>
              <a:cs typeface="Arial"/>
              <a:sym typeface="Arial"/>
            </a:endParaRPr>
          </a:p>
        </p:txBody>
      </p:sp>
      <p:sp>
        <p:nvSpPr>
          <p:cNvPr id="636" name="Google Shape;636;p37"/>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rgbClr val="404040"/>
                </a:solidFill>
              </a:rPr>
              <a:t>‹#›</a:t>
            </a:fld>
            <a:endParaRPr>
              <a:solidFill>
                <a:srgbClr val="404040"/>
              </a:solidFill>
            </a:endParaRPr>
          </a:p>
        </p:txBody>
      </p:sp>
      <p:sp>
        <p:nvSpPr>
          <p:cNvPr id="637" name="Google Shape;637;p37"/>
          <p:cNvSpPr txBox="1"/>
          <p:nvPr/>
        </p:nvSpPr>
        <p:spPr>
          <a:xfrm>
            <a:off x="461275" y="525263"/>
            <a:ext cx="6294600" cy="452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000000"/>
                </a:solidFill>
                <a:latin typeface="Arial"/>
                <a:ea typeface="Arial"/>
                <a:cs typeface="Arial"/>
                <a:sym typeface="Arial"/>
              </a:rPr>
              <a:t>Advisors</a:t>
            </a:r>
            <a:endParaRPr b="1" i="0" sz="1400" u="sng"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Dr. Melvin Rafi</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Dr. Kathryn Wingate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Dr. Chris Muldrow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000000"/>
                </a:solidFill>
                <a:latin typeface="Arial"/>
                <a:ea typeface="Arial"/>
                <a:cs typeface="Arial"/>
                <a:sym typeface="Arial"/>
              </a:rPr>
              <a:t>CU Professors</a:t>
            </a:r>
            <a:endParaRPr b="0" i="0" sz="1400" u="sng"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Prof. Trudy Schwartz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Prof. Bobby Hodgkinson</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Prof. Josh Mellin</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000000"/>
                </a:solidFill>
                <a:latin typeface="Arial"/>
                <a:ea typeface="Arial"/>
                <a:cs typeface="Arial"/>
                <a:sym typeface="Arial"/>
              </a:rPr>
              <a:t>Sponsors</a:t>
            </a:r>
            <a:endParaRPr b="1" i="0" sz="1400" u="sng"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Astroscale</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Rebeca Griego</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Jon Buschur</a:t>
            </a:r>
            <a:endParaRPr b="0" i="0" sz="1400" u="none" cap="none" strike="noStrike">
              <a:solidFill>
                <a:srgbClr val="000000"/>
              </a:solidFill>
              <a:latin typeface="Arial"/>
              <a:ea typeface="Arial"/>
              <a:cs typeface="Arial"/>
              <a:sym typeface="Arial"/>
            </a:endParaRPr>
          </a:p>
          <a:p>
            <a:pPr indent="0" lvl="0" marL="9144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rgbClr val="000000"/>
                </a:solidFill>
                <a:latin typeface="Arial"/>
                <a:ea typeface="Arial"/>
                <a:cs typeface="Arial"/>
                <a:sym typeface="Arial"/>
              </a:rPr>
              <a:t>Teaching Fellows</a:t>
            </a:r>
            <a:endParaRPr b="1" i="0" sz="1400" u="sng"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Andreas Brecl</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Jasmin Chadha</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Gina Staimer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638" name="Google Shape;638;p37"/>
          <p:cNvPicPr preferRelativeResize="0"/>
          <p:nvPr/>
        </p:nvPicPr>
        <p:blipFill rotWithShape="1">
          <a:blip r:embed="rId4">
            <a:alphaModFix/>
          </a:blip>
          <a:srcRect b="11530" l="0" r="0" t="-983"/>
          <a:stretch/>
        </p:blipFill>
        <p:spPr>
          <a:xfrm>
            <a:off x="3566375" y="952450"/>
            <a:ext cx="4827525" cy="3238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2" name="Shape 642"/>
        <p:cNvGrpSpPr/>
        <p:nvPr/>
      </p:nvGrpSpPr>
      <p:grpSpPr>
        <a:xfrm>
          <a:off x="0" y="0"/>
          <a:ext cx="0" cy="0"/>
          <a:chOff x="0" y="0"/>
          <a:chExt cx="0" cy="0"/>
        </a:xfrm>
      </p:grpSpPr>
      <p:sp>
        <p:nvSpPr>
          <p:cNvPr id="643" name="Google Shape;643;p38"/>
          <p:cNvSpPr txBox="1"/>
          <p:nvPr/>
        </p:nvSpPr>
        <p:spPr>
          <a:xfrm>
            <a:off x="221925" y="1832850"/>
            <a:ext cx="8547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Questions? </a:t>
            </a:r>
            <a:endParaRPr b="1" i="0" sz="3600" u="none" cap="none" strike="noStrike">
              <a:solidFill>
                <a:srgbClr val="000000"/>
              </a:solidFill>
              <a:latin typeface="Arial"/>
              <a:ea typeface="Arial"/>
              <a:cs typeface="Arial"/>
              <a:sym typeface="Arial"/>
            </a:endParaRPr>
          </a:p>
        </p:txBody>
      </p:sp>
      <p:sp>
        <p:nvSpPr>
          <p:cNvPr id="644" name="Google Shape;644;p38"/>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rgbClr val="404040"/>
                </a:solidFill>
              </a:rPr>
              <a:t>‹#›</a:t>
            </a:fld>
            <a:endParaRPr>
              <a:solidFill>
                <a:srgbClr val="40404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8" name="Shape 648"/>
        <p:cNvGrpSpPr/>
        <p:nvPr/>
      </p:nvGrpSpPr>
      <p:grpSpPr>
        <a:xfrm>
          <a:off x="0" y="0"/>
          <a:ext cx="0" cy="0"/>
          <a:chOff x="0" y="0"/>
          <a:chExt cx="0" cy="0"/>
        </a:xfrm>
      </p:grpSpPr>
      <p:sp>
        <p:nvSpPr>
          <p:cNvPr id="649" name="Google Shape;649;p39"/>
          <p:cNvSpPr txBox="1"/>
          <p:nvPr/>
        </p:nvSpPr>
        <p:spPr>
          <a:xfrm>
            <a:off x="166490" y="129125"/>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References</a:t>
            </a:r>
            <a:endParaRPr b="1" i="0" sz="2700" u="none" cap="none" strike="noStrike">
              <a:solidFill>
                <a:srgbClr val="000000"/>
              </a:solidFill>
              <a:latin typeface="Arial"/>
              <a:ea typeface="Arial"/>
              <a:cs typeface="Arial"/>
              <a:sym typeface="Arial"/>
            </a:endParaRPr>
          </a:p>
        </p:txBody>
      </p:sp>
      <p:sp>
        <p:nvSpPr>
          <p:cNvPr id="650" name="Google Shape;650;p39"/>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rgbClr val="404040"/>
                </a:solidFill>
              </a:rPr>
              <a:t>‹#›</a:t>
            </a:fld>
            <a:endParaRPr>
              <a:solidFill>
                <a:srgbClr val="404040"/>
              </a:solidFill>
            </a:endParaRPr>
          </a:p>
        </p:txBody>
      </p:sp>
      <p:sp>
        <p:nvSpPr>
          <p:cNvPr id="651" name="Google Shape;651;p39"/>
          <p:cNvSpPr txBox="1"/>
          <p:nvPr/>
        </p:nvSpPr>
        <p:spPr>
          <a:xfrm>
            <a:off x="296650" y="605475"/>
            <a:ext cx="83031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[1] Zhang, Huakai &amp; Fritts, Jason. (2004). EBCOT coprocessing architecture for JPEG2000. 10.1117/12.527160.</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[2] “Image Compression: How Math Led to the JPEG2000 Standard - JPEG 2000”. Why Do Math.</a:t>
            </a:r>
            <a:r>
              <a:rPr b="0" i="0" lang="en" sz="900" u="sng" cap="none" strike="noStrike">
                <a:solidFill>
                  <a:schemeClr val="accent5"/>
                </a:solidFill>
                <a:latin typeface="Arial"/>
                <a:ea typeface="Arial"/>
                <a:cs typeface="Arial"/>
                <a:sym typeface="Arial"/>
                <a:hlinkClick r:id="rId4">
                  <a:extLst>
                    <a:ext uri="{A12FA001-AC4F-418D-AE19-62706E023703}">
                      <ahyp:hlinkClr val="tx"/>
                    </a:ext>
                  </a:extLst>
                </a:hlinkClick>
              </a:rPr>
              <a:t>https://www.whydomath.org/node/wavlets/jpeg2000.html</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[3] “Image Compression: How Math Led to the JPEG2000 Standard - Wavelet Transformation”. Why Do Math. </a:t>
            </a:r>
            <a:r>
              <a:rPr b="0" i="0" lang="en" sz="900" u="sng" cap="none" strike="noStrike">
                <a:solidFill>
                  <a:schemeClr val="accent5"/>
                </a:solidFill>
                <a:latin typeface="Arial"/>
                <a:ea typeface="Arial"/>
                <a:cs typeface="Arial"/>
                <a:sym typeface="Arial"/>
                <a:hlinkClick r:id="rId5">
                  <a:extLst>
                    <a:ext uri="{A12FA001-AC4F-418D-AE19-62706E023703}">
                      <ahyp:hlinkClr val="tx"/>
                    </a:ext>
                  </a:extLst>
                </a:hlinkClick>
              </a:rPr>
              <a:t>https://www.whydomath.org/node/wavlets/wavelettransforms.html</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[4] Staples, Rob. (2021).  “Key Capabilities of our Life Extension In-orbit (LEXI) Servicer”. Astroscale. </a:t>
            </a:r>
            <a:r>
              <a:rPr b="0" i="0" lang="en" sz="1200" u="sng" cap="none" strike="noStrike">
                <a:solidFill>
                  <a:schemeClr val="accent5"/>
                </a:solidFill>
                <a:latin typeface="Roboto"/>
                <a:ea typeface="Roboto"/>
                <a:cs typeface="Roboto"/>
                <a:sym typeface="Roboto"/>
                <a:hlinkClick r:id="rId6">
                  <a:extLst>
                    <a:ext uri="{A12FA001-AC4F-418D-AE19-62706E023703}">
                      <ahyp:hlinkClr val="tx"/>
                    </a:ext>
                  </a:extLst>
                </a:hlinkClick>
              </a:rPr>
              <a:t>https://astroscale-us.com/lexi-life-extension-capabilities/</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[5] “Scoutcam Starter Kit Probe - 1.8mm”. ScoutCam Data Sheet.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4"/>
          <p:cNvSpPr txBox="1"/>
          <p:nvPr/>
        </p:nvSpPr>
        <p:spPr>
          <a:xfrm>
            <a:off x="311400" y="1909050"/>
            <a:ext cx="8547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Project Overview</a:t>
            </a:r>
            <a:endParaRPr b="1" i="0" sz="3600" u="none" cap="none" strike="noStrike">
              <a:solidFill>
                <a:srgbClr val="000000"/>
              </a:solidFill>
              <a:latin typeface="Arial"/>
              <a:ea typeface="Arial"/>
              <a:cs typeface="Arial"/>
              <a:sym typeface="Arial"/>
            </a:endParaRPr>
          </a:p>
        </p:txBody>
      </p:sp>
      <p:sp>
        <p:nvSpPr>
          <p:cNvPr id="135" name="Google Shape;135;p4"/>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5" name="Shape 655"/>
        <p:cNvGrpSpPr/>
        <p:nvPr/>
      </p:nvGrpSpPr>
      <p:grpSpPr>
        <a:xfrm>
          <a:off x="0" y="0"/>
          <a:ext cx="0" cy="0"/>
          <a:chOff x="0" y="0"/>
          <a:chExt cx="0" cy="0"/>
        </a:xfrm>
      </p:grpSpPr>
      <p:sp>
        <p:nvSpPr>
          <p:cNvPr id="656" name="Google Shape;656;p40"/>
          <p:cNvSpPr txBox="1"/>
          <p:nvPr/>
        </p:nvSpPr>
        <p:spPr>
          <a:xfrm>
            <a:off x="311400" y="1909050"/>
            <a:ext cx="8547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Arial"/>
                <a:ea typeface="Arial"/>
                <a:cs typeface="Arial"/>
                <a:sym typeface="Arial"/>
              </a:rPr>
              <a:t>Backup Slides</a:t>
            </a:r>
            <a:endParaRPr b="1" i="0" sz="3600" u="none" cap="none" strike="noStrike">
              <a:solidFill>
                <a:srgbClr val="000000"/>
              </a:solidFill>
              <a:latin typeface="Arial"/>
              <a:ea typeface="Arial"/>
              <a:cs typeface="Arial"/>
              <a:sym typeface="Arial"/>
            </a:endParaRPr>
          </a:p>
        </p:txBody>
      </p:sp>
      <p:sp>
        <p:nvSpPr>
          <p:cNvPr id="657" name="Google Shape;657;p40"/>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solidFill>
                  <a:srgbClr val="404040"/>
                </a:solidFill>
              </a:rPr>
              <a:t>‹#›</a:t>
            </a:fld>
            <a:endParaRPr>
              <a:solidFill>
                <a:srgbClr val="40404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1" name="Shape 661"/>
        <p:cNvGrpSpPr/>
        <p:nvPr/>
      </p:nvGrpSpPr>
      <p:grpSpPr>
        <a:xfrm>
          <a:off x="0" y="0"/>
          <a:ext cx="0" cy="0"/>
          <a:chOff x="0" y="0"/>
          <a:chExt cx="0" cy="0"/>
        </a:xfrm>
      </p:grpSpPr>
      <p:sp>
        <p:nvSpPr>
          <p:cNvPr id="662" name="Google Shape;662;p41"/>
          <p:cNvSpPr txBox="1"/>
          <p:nvPr/>
        </p:nvSpPr>
        <p:spPr>
          <a:xfrm>
            <a:off x="205449" y="195675"/>
            <a:ext cx="8290200" cy="64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Functional Requirements </a:t>
            </a:r>
            <a:endParaRPr b="1" i="0" sz="2700" u="none" cap="none" strike="noStrike">
              <a:solidFill>
                <a:srgbClr val="000000"/>
              </a:solidFill>
              <a:latin typeface="Arial"/>
              <a:ea typeface="Arial"/>
              <a:cs typeface="Arial"/>
              <a:sym typeface="Arial"/>
            </a:endParaRPr>
          </a:p>
        </p:txBody>
      </p:sp>
      <p:graphicFrame>
        <p:nvGraphicFramePr>
          <p:cNvPr id="663" name="Google Shape;663;p41"/>
          <p:cNvGraphicFramePr/>
          <p:nvPr/>
        </p:nvGraphicFramePr>
        <p:xfrm>
          <a:off x="479425" y="875688"/>
          <a:ext cx="3000000" cy="3000000"/>
        </p:xfrm>
        <a:graphic>
          <a:graphicData uri="http://schemas.openxmlformats.org/drawingml/2006/table">
            <a:tbl>
              <a:tblPr>
                <a:noFill/>
                <a:tableStyleId>{0A968600-891D-4383-8EA9-3A87FABDFD6E}</a:tableStyleId>
              </a:tblPr>
              <a:tblGrid>
                <a:gridCol w="1033450"/>
                <a:gridCol w="6708775"/>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Identifier</a:t>
                      </a:r>
                      <a:endParaRPr b="1" sz="1400" u="none" cap="none" strike="noStrike"/>
                    </a:p>
                  </a:txBody>
                  <a:tcPr marT="91425" marB="91425" marR="91425" marL="91425">
                    <a:solidFill>
                      <a:srgbClr val="A4C2F4"/>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Functional Requirement </a:t>
                      </a:r>
                      <a:endParaRPr b="1" sz="1400" u="none" cap="none" strike="noStrike"/>
                    </a:p>
                  </a:txBody>
                  <a:tcPr marT="91425" marB="91425" marR="91425" marL="91425">
                    <a:lnB cap="flat" cmpd="sng" w="9525">
                      <a:solidFill>
                        <a:srgbClr val="9E9E9E"/>
                      </a:solidFill>
                      <a:prstDash val="solid"/>
                      <a:round/>
                      <a:headEnd len="sm" w="sm" type="none"/>
                      <a:tailEnd len="sm" w="sm" type="none"/>
                    </a:lnB>
                    <a:solidFill>
                      <a:srgbClr val="A4C2F4"/>
                    </a:solidFill>
                  </a:tcPr>
                </a:tc>
              </a:tr>
              <a:tr h="3962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FR 1</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Shall develop a video card solution compatible with a ScoutCam micro camera</a:t>
                      </a:r>
                      <a:endParaRPr sz="1300" u="none" cap="none" strike="noStrike"/>
                    </a:p>
                  </a:txBody>
                  <a:tcPr marT="91425" marB="91425" marR="91425" marL="91425">
                    <a:lnT cap="flat" cmpd="sng" w="9525">
                      <a:solidFill>
                        <a:srgbClr val="9E9E9E"/>
                      </a:solidFill>
                      <a:prstDash val="solid"/>
                      <a:round/>
                      <a:headEnd len="sm" w="sm" type="none"/>
                      <a:tailEnd len="sm" w="sm" type="none"/>
                    </a:lnT>
                  </a:tcPr>
                </a:tc>
              </a:tr>
              <a:tr h="3962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FR 2</a:t>
                      </a:r>
                      <a:endParaRPr sz="13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Shall develop a compression algorithm for video data</a:t>
                      </a:r>
                      <a:endParaRPr sz="1400" u="none" cap="none" strike="noStrike"/>
                    </a:p>
                  </a:txBody>
                  <a:tcPr marT="91425" marB="91425" marR="91425" marL="91425"/>
                </a:tc>
              </a:tr>
              <a:tr h="5790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radiation hardened video card recommendation shall operate at a geostationary orbit (GEO) </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harnessing route shall provide power to the camera in deployed position</a:t>
                      </a:r>
                      <a:endParaRPr sz="1300" u="none" cap="none" strike="noStrike"/>
                    </a:p>
                  </a:txBody>
                  <a:tcPr marT="91425" marB="91425" marR="91425" marL="91425"/>
                </a:tc>
              </a:tr>
              <a:tr h="4193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5</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harnessing route shall allow for full range of motion of the arm model</a:t>
                      </a:r>
                      <a:endParaRPr sz="1300" u="none" cap="none" strike="noStrike"/>
                    </a:p>
                  </a:txBody>
                  <a:tcPr marT="91425" marB="91425" marR="91425" marL="91425"/>
                </a:tc>
              </a:tr>
              <a:tr h="41267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6</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harnessing shall withstand three months in fully stowed position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 7</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t>The docking arm model shall replicate one of the LEXI vehicle’s docking arms</a:t>
                      </a:r>
                      <a:endParaRPr sz="1400" u="none" cap="none" strike="noStrike"/>
                    </a:p>
                  </a:txBody>
                  <a:tcPr marT="91425" marB="91425" marR="91425" marL="91425"/>
                </a:tc>
              </a:tr>
            </a:tbl>
          </a:graphicData>
        </a:graphic>
      </p:graphicFrame>
      <p:sp>
        <p:nvSpPr>
          <p:cNvPr id="664" name="Google Shape;664;p41"/>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665" name="Google Shape;665;p41"/>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666" name="Google Shape;666;p41"/>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667" name="Google Shape;667;p41"/>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668" name="Google Shape;668;p41"/>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2" name="Shape 672"/>
        <p:cNvGrpSpPr/>
        <p:nvPr/>
      </p:nvGrpSpPr>
      <p:grpSpPr>
        <a:xfrm>
          <a:off x="0" y="0"/>
          <a:ext cx="0" cy="0"/>
          <a:chOff x="0" y="0"/>
          <a:chExt cx="0" cy="0"/>
        </a:xfrm>
      </p:grpSpPr>
      <p:sp>
        <p:nvSpPr>
          <p:cNvPr id="673" name="Google Shape;673;p42"/>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74" name="Google Shape;674;p42"/>
          <p:cNvSpPr txBox="1"/>
          <p:nvPr/>
        </p:nvSpPr>
        <p:spPr>
          <a:xfrm>
            <a:off x="3626263" y="930725"/>
            <a:ext cx="1495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GUI (Main Loop)</a:t>
            </a:r>
            <a:endParaRPr b="0" i="0" sz="1400" u="none" cap="none" strike="noStrike">
              <a:solidFill>
                <a:srgbClr val="000000"/>
              </a:solidFill>
              <a:latin typeface="Roboto"/>
              <a:ea typeface="Roboto"/>
              <a:cs typeface="Roboto"/>
              <a:sym typeface="Roboto"/>
            </a:endParaRPr>
          </a:p>
        </p:txBody>
      </p:sp>
      <p:sp>
        <p:nvSpPr>
          <p:cNvPr id="675" name="Google Shape;675;p42"/>
          <p:cNvSpPr txBox="1"/>
          <p:nvPr/>
        </p:nvSpPr>
        <p:spPr>
          <a:xfrm>
            <a:off x="6917013" y="930725"/>
            <a:ext cx="180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Transmit Flag Logic</a:t>
            </a:r>
            <a:endParaRPr b="0" i="0" sz="1400" u="none" cap="none" strike="noStrike">
              <a:solidFill>
                <a:srgbClr val="000000"/>
              </a:solidFill>
              <a:latin typeface="Roboto"/>
              <a:ea typeface="Roboto"/>
              <a:cs typeface="Roboto"/>
              <a:sym typeface="Roboto"/>
            </a:endParaRPr>
          </a:p>
        </p:txBody>
      </p:sp>
      <p:sp>
        <p:nvSpPr>
          <p:cNvPr id="676" name="Google Shape;676;p42"/>
          <p:cNvSpPr txBox="1"/>
          <p:nvPr/>
        </p:nvSpPr>
        <p:spPr>
          <a:xfrm>
            <a:off x="494938" y="930713"/>
            <a:ext cx="161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Pi 2 Power Loop</a:t>
            </a:r>
            <a:endParaRPr b="0" i="0" sz="1400" u="none" cap="none" strike="noStrike">
              <a:solidFill>
                <a:srgbClr val="000000"/>
              </a:solidFill>
              <a:latin typeface="Roboto"/>
              <a:ea typeface="Roboto"/>
              <a:cs typeface="Roboto"/>
              <a:sym typeface="Roboto"/>
            </a:endParaRPr>
          </a:p>
        </p:txBody>
      </p:sp>
      <p:pic>
        <p:nvPicPr>
          <p:cNvPr id="677" name="Google Shape;677;p42"/>
          <p:cNvPicPr preferRelativeResize="0"/>
          <p:nvPr/>
        </p:nvPicPr>
        <p:blipFill rotWithShape="1">
          <a:blip r:embed="rId4">
            <a:alphaModFix/>
          </a:blip>
          <a:srcRect b="61121" l="0" r="88609" t="0"/>
          <a:stretch/>
        </p:blipFill>
        <p:spPr>
          <a:xfrm>
            <a:off x="695863" y="1330925"/>
            <a:ext cx="1216676" cy="2973613"/>
          </a:xfrm>
          <a:prstGeom prst="rect">
            <a:avLst/>
          </a:prstGeom>
          <a:noFill/>
          <a:ln>
            <a:noFill/>
          </a:ln>
        </p:spPr>
      </p:pic>
      <p:pic>
        <p:nvPicPr>
          <p:cNvPr id="678" name="Google Shape;678;p42"/>
          <p:cNvPicPr preferRelativeResize="0"/>
          <p:nvPr/>
        </p:nvPicPr>
        <p:blipFill rotWithShape="1">
          <a:blip r:embed="rId4">
            <a:alphaModFix/>
          </a:blip>
          <a:srcRect b="58934" l="14351" r="32762" t="0"/>
          <a:stretch/>
        </p:blipFill>
        <p:spPr>
          <a:xfrm>
            <a:off x="2055962" y="1424750"/>
            <a:ext cx="4636426" cy="2577725"/>
          </a:xfrm>
          <a:prstGeom prst="rect">
            <a:avLst/>
          </a:prstGeom>
          <a:noFill/>
          <a:ln>
            <a:noFill/>
          </a:ln>
        </p:spPr>
      </p:pic>
      <p:pic>
        <p:nvPicPr>
          <p:cNvPr id="679" name="Google Shape;679;p42"/>
          <p:cNvPicPr preferRelativeResize="0"/>
          <p:nvPr/>
        </p:nvPicPr>
        <p:blipFill rotWithShape="1">
          <a:blip r:embed="rId4">
            <a:alphaModFix/>
          </a:blip>
          <a:srcRect b="64803" l="67504" r="9099" t="0"/>
          <a:stretch/>
        </p:blipFill>
        <p:spPr>
          <a:xfrm>
            <a:off x="6577450" y="1330925"/>
            <a:ext cx="2480028" cy="2671551"/>
          </a:xfrm>
          <a:prstGeom prst="rect">
            <a:avLst/>
          </a:prstGeom>
          <a:noFill/>
          <a:ln>
            <a:noFill/>
          </a:ln>
        </p:spPr>
      </p:pic>
      <p:sp>
        <p:nvSpPr>
          <p:cNvPr id="680" name="Google Shape;680;p42"/>
          <p:cNvSpPr txBox="1"/>
          <p:nvPr>
            <p:ph type="title"/>
          </p:nvPr>
        </p:nvSpPr>
        <p:spPr>
          <a:xfrm>
            <a:off x="299275" y="47425"/>
            <a:ext cx="6009600" cy="10128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25000"/>
              <a:buNone/>
            </a:pPr>
            <a:r>
              <a:rPr b="1" lang="en" sz="3200">
                <a:solidFill>
                  <a:srgbClr val="000000"/>
                </a:solidFill>
              </a:rPr>
              <a:t>Raspberry Pi Main/GUI Thread</a:t>
            </a:r>
            <a:endParaRPr b="1" sz="3200">
              <a:solidFill>
                <a:srgbClr val="000000"/>
              </a:solidFill>
            </a:endParaRPr>
          </a:p>
        </p:txBody>
      </p:sp>
      <p:sp>
        <p:nvSpPr>
          <p:cNvPr id="681" name="Google Shape;681;p42"/>
          <p:cNvSpPr txBox="1"/>
          <p:nvPr/>
        </p:nvSpPr>
        <p:spPr>
          <a:xfrm>
            <a:off x="2006100" y="4180875"/>
            <a:ext cx="51318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Language Used: Python</a:t>
            </a:r>
            <a:endParaRPr b="1" i="0" sz="25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5" name="Shape 685"/>
        <p:cNvGrpSpPr/>
        <p:nvPr/>
      </p:nvGrpSpPr>
      <p:grpSpPr>
        <a:xfrm>
          <a:off x="0" y="0"/>
          <a:ext cx="0" cy="0"/>
          <a:chOff x="0" y="0"/>
          <a:chExt cx="0" cy="0"/>
        </a:xfrm>
      </p:grpSpPr>
      <p:sp>
        <p:nvSpPr>
          <p:cNvPr id="686" name="Google Shape;686;p43"/>
          <p:cNvSpPr txBox="1"/>
          <p:nvPr/>
        </p:nvSpPr>
        <p:spPr>
          <a:xfrm>
            <a:off x="824350" y="1122450"/>
            <a:ext cx="145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Frame Saving</a:t>
            </a:r>
            <a:endParaRPr b="0" i="0" sz="1400" u="none" cap="none" strike="noStrike">
              <a:solidFill>
                <a:srgbClr val="000000"/>
              </a:solidFill>
              <a:latin typeface="Roboto"/>
              <a:ea typeface="Roboto"/>
              <a:cs typeface="Roboto"/>
              <a:sym typeface="Roboto"/>
            </a:endParaRPr>
          </a:p>
        </p:txBody>
      </p:sp>
      <p:sp>
        <p:nvSpPr>
          <p:cNvPr id="687" name="Google Shape;687;p43"/>
          <p:cNvSpPr txBox="1"/>
          <p:nvPr/>
        </p:nvSpPr>
        <p:spPr>
          <a:xfrm>
            <a:off x="3212300" y="1122450"/>
            <a:ext cx="133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Compression</a:t>
            </a:r>
            <a:endParaRPr b="0" i="0" sz="1400" u="none" cap="none" strike="noStrike">
              <a:solidFill>
                <a:srgbClr val="000000"/>
              </a:solidFill>
              <a:latin typeface="Roboto"/>
              <a:ea typeface="Roboto"/>
              <a:cs typeface="Roboto"/>
              <a:sym typeface="Roboto"/>
            </a:endParaRPr>
          </a:p>
        </p:txBody>
      </p:sp>
      <p:sp>
        <p:nvSpPr>
          <p:cNvPr id="688" name="Google Shape;688;p43"/>
          <p:cNvSpPr txBox="1"/>
          <p:nvPr/>
        </p:nvSpPr>
        <p:spPr>
          <a:xfrm>
            <a:off x="6132588" y="1122450"/>
            <a:ext cx="127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Transmission</a:t>
            </a:r>
            <a:endParaRPr b="0" i="0" sz="1400" u="none" cap="none" strike="noStrike">
              <a:solidFill>
                <a:srgbClr val="000000"/>
              </a:solidFill>
              <a:latin typeface="Roboto"/>
              <a:ea typeface="Roboto"/>
              <a:cs typeface="Roboto"/>
              <a:sym typeface="Roboto"/>
            </a:endParaRPr>
          </a:p>
        </p:txBody>
      </p:sp>
      <p:pic>
        <p:nvPicPr>
          <p:cNvPr id="689" name="Google Shape;689;p43"/>
          <p:cNvPicPr preferRelativeResize="0"/>
          <p:nvPr/>
        </p:nvPicPr>
        <p:blipFill rotWithShape="1">
          <a:blip r:embed="rId4">
            <a:alphaModFix/>
          </a:blip>
          <a:srcRect b="19934" l="0" r="83870" t="46617"/>
          <a:stretch/>
        </p:blipFill>
        <p:spPr>
          <a:xfrm>
            <a:off x="578150" y="1601613"/>
            <a:ext cx="1728850" cy="2566983"/>
          </a:xfrm>
          <a:prstGeom prst="rect">
            <a:avLst/>
          </a:prstGeom>
          <a:noFill/>
          <a:ln>
            <a:noFill/>
          </a:ln>
        </p:spPr>
      </p:pic>
      <p:pic>
        <p:nvPicPr>
          <p:cNvPr id="690" name="Google Shape;690;p43"/>
          <p:cNvPicPr preferRelativeResize="0"/>
          <p:nvPr/>
        </p:nvPicPr>
        <p:blipFill rotWithShape="1">
          <a:blip r:embed="rId4">
            <a:alphaModFix/>
          </a:blip>
          <a:srcRect b="8089" l="17499" r="56640" t="50847"/>
          <a:stretch/>
        </p:blipFill>
        <p:spPr>
          <a:xfrm>
            <a:off x="2780875" y="1618825"/>
            <a:ext cx="2343174" cy="2532574"/>
          </a:xfrm>
          <a:prstGeom prst="rect">
            <a:avLst/>
          </a:prstGeom>
          <a:noFill/>
          <a:ln>
            <a:noFill/>
          </a:ln>
        </p:spPr>
      </p:pic>
      <p:pic>
        <p:nvPicPr>
          <p:cNvPr id="691" name="Google Shape;691;p43"/>
          <p:cNvPicPr preferRelativeResize="0"/>
          <p:nvPr/>
        </p:nvPicPr>
        <p:blipFill rotWithShape="1">
          <a:blip r:embed="rId4">
            <a:alphaModFix/>
          </a:blip>
          <a:srcRect b="0" l="64369" r="0" t="38091"/>
          <a:stretch/>
        </p:blipFill>
        <p:spPr>
          <a:xfrm>
            <a:off x="5597925" y="1417400"/>
            <a:ext cx="2628976" cy="3270725"/>
          </a:xfrm>
          <a:prstGeom prst="rect">
            <a:avLst/>
          </a:prstGeom>
          <a:noFill/>
          <a:ln>
            <a:noFill/>
          </a:ln>
        </p:spPr>
      </p:pic>
      <p:sp>
        <p:nvSpPr>
          <p:cNvPr id="692" name="Google Shape;692;p43"/>
          <p:cNvSpPr txBox="1"/>
          <p:nvPr>
            <p:ph type="title"/>
          </p:nvPr>
        </p:nvSpPr>
        <p:spPr>
          <a:xfrm>
            <a:off x="320100" y="109650"/>
            <a:ext cx="5471100" cy="1012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b="1" lang="en" sz="3200">
                <a:solidFill>
                  <a:srgbClr val="000000"/>
                </a:solidFill>
              </a:rPr>
              <a:t>Compression Test Design</a:t>
            </a:r>
            <a:endParaRPr b="1" sz="3200">
              <a:solidFill>
                <a:srgbClr val="000000"/>
              </a:solidFill>
            </a:endParaRPr>
          </a:p>
        </p:txBody>
      </p:sp>
      <p:cxnSp>
        <p:nvCxnSpPr>
          <p:cNvPr id="693" name="Google Shape;693;p43"/>
          <p:cNvCxnSpPr/>
          <p:nvPr/>
        </p:nvCxnSpPr>
        <p:spPr>
          <a:xfrm>
            <a:off x="5181925" y="1688100"/>
            <a:ext cx="0" cy="2394000"/>
          </a:xfrm>
          <a:prstGeom prst="straightConnector1">
            <a:avLst/>
          </a:prstGeom>
          <a:noFill/>
          <a:ln cap="flat" cmpd="sng" w="19050">
            <a:solidFill>
              <a:srgbClr val="000000"/>
            </a:solidFill>
            <a:prstDash val="dash"/>
            <a:round/>
            <a:headEnd len="sm" w="sm" type="none"/>
            <a:tailEnd len="sm" w="sm" type="none"/>
          </a:ln>
        </p:spPr>
      </p:cxnSp>
      <p:cxnSp>
        <p:nvCxnSpPr>
          <p:cNvPr id="694" name="Google Shape;694;p43"/>
          <p:cNvCxnSpPr/>
          <p:nvPr/>
        </p:nvCxnSpPr>
        <p:spPr>
          <a:xfrm>
            <a:off x="2572875" y="1688100"/>
            <a:ext cx="0" cy="2394000"/>
          </a:xfrm>
          <a:prstGeom prst="straightConnector1">
            <a:avLst/>
          </a:prstGeom>
          <a:noFill/>
          <a:ln cap="flat" cmpd="sng" w="19050">
            <a:solidFill>
              <a:srgbClr val="000000"/>
            </a:solidFill>
            <a:prstDash val="dash"/>
            <a:round/>
            <a:headEnd len="sm" w="sm" type="none"/>
            <a:tailEnd len="sm" w="sm" type="none"/>
          </a:ln>
        </p:spPr>
      </p:cxnSp>
      <p:sp>
        <p:nvSpPr>
          <p:cNvPr id="695" name="Google Shape;695;p43"/>
          <p:cNvSpPr/>
          <p:nvPr/>
        </p:nvSpPr>
        <p:spPr>
          <a:xfrm>
            <a:off x="2654325" y="983875"/>
            <a:ext cx="2469600" cy="3362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9" name="Shape 699"/>
        <p:cNvGrpSpPr/>
        <p:nvPr/>
      </p:nvGrpSpPr>
      <p:grpSpPr>
        <a:xfrm>
          <a:off x="0" y="0"/>
          <a:ext cx="0" cy="0"/>
          <a:chOff x="0" y="0"/>
          <a:chExt cx="0" cy="0"/>
        </a:xfrm>
      </p:grpSpPr>
      <p:sp>
        <p:nvSpPr>
          <p:cNvPr id="700" name="Google Shape;700;p44"/>
          <p:cNvSpPr txBox="1"/>
          <p:nvPr/>
        </p:nvSpPr>
        <p:spPr>
          <a:xfrm>
            <a:off x="3880350" y="1070563"/>
            <a:ext cx="1383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Ground Station</a:t>
            </a:r>
            <a:endParaRPr b="0" i="0" sz="1400" u="none" cap="none" strike="noStrike">
              <a:solidFill>
                <a:srgbClr val="000000"/>
              </a:solidFill>
              <a:latin typeface="Roboto"/>
              <a:ea typeface="Roboto"/>
              <a:cs typeface="Roboto"/>
              <a:sym typeface="Roboto"/>
            </a:endParaRPr>
          </a:p>
        </p:txBody>
      </p:sp>
      <p:pic>
        <p:nvPicPr>
          <p:cNvPr id="701" name="Google Shape;701;p44"/>
          <p:cNvPicPr preferRelativeResize="0"/>
          <p:nvPr/>
        </p:nvPicPr>
        <p:blipFill rotWithShape="1">
          <a:blip r:embed="rId4">
            <a:alphaModFix/>
          </a:blip>
          <a:srcRect b="7283" l="44375" r="38326" t="51652"/>
          <a:stretch/>
        </p:blipFill>
        <p:spPr>
          <a:xfrm>
            <a:off x="3628061" y="1470774"/>
            <a:ext cx="1887876" cy="3208801"/>
          </a:xfrm>
          <a:prstGeom prst="rect">
            <a:avLst/>
          </a:prstGeom>
          <a:noFill/>
          <a:ln>
            <a:noFill/>
          </a:ln>
        </p:spPr>
      </p:pic>
      <p:sp>
        <p:nvSpPr>
          <p:cNvPr id="702" name="Google Shape;702;p44"/>
          <p:cNvSpPr txBox="1"/>
          <p:nvPr>
            <p:ph type="title"/>
          </p:nvPr>
        </p:nvSpPr>
        <p:spPr>
          <a:xfrm>
            <a:off x="320100" y="109650"/>
            <a:ext cx="6653100" cy="1012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b="1" lang="en" sz="3200">
                <a:solidFill>
                  <a:srgbClr val="000000"/>
                </a:solidFill>
              </a:rPr>
              <a:t>Laptop OBC Simulation</a:t>
            </a:r>
            <a:endParaRPr b="1" sz="32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6" name="Shape 706"/>
        <p:cNvGrpSpPr/>
        <p:nvPr/>
      </p:nvGrpSpPr>
      <p:grpSpPr>
        <a:xfrm>
          <a:off x="0" y="0"/>
          <a:ext cx="0" cy="0"/>
          <a:chOff x="0" y="0"/>
          <a:chExt cx="0" cy="0"/>
        </a:xfrm>
      </p:grpSpPr>
      <p:sp>
        <p:nvSpPr>
          <p:cNvPr id="707" name="Google Shape;707;p45"/>
          <p:cNvSpPr txBox="1"/>
          <p:nvPr/>
        </p:nvSpPr>
        <p:spPr>
          <a:xfrm>
            <a:off x="243840" y="10668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Thermal Survivability Verification</a:t>
            </a:r>
            <a:endParaRPr b="1" i="0" sz="2500" u="none" cap="none" strike="noStrike">
              <a:solidFill>
                <a:srgbClr val="000000"/>
              </a:solidFill>
              <a:latin typeface="Arial"/>
              <a:ea typeface="Arial"/>
              <a:cs typeface="Arial"/>
              <a:sym typeface="Arial"/>
            </a:endParaRPr>
          </a:p>
        </p:txBody>
      </p:sp>
      <p:sp>
        <p:nvSpPr>
          <p:cNvPr id="708" name="Google Shape;708;p45"/>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09" name="Google Shape;709;p45"/>
          <p:cNvSpPr txBox="1"/>
          <p:nvPr/>
        </p:nvSpPr>
        <p:spPr>
          <a:xfrm>
            <a:off x="243850" y="583150"/>
            <a:ext cx="4384200" cy="418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Arial"/>
                <a:ea typeface="Arial"/>
                <a:cs typeface="Arial"/>
                <a:sym typeface="Arial"/>
              </a:rPr>
              <a:t>Purpose</a:t>
            </a:r>
            <a:endParaRPr b="1" i="0" sz="17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Docking arms stored in closed position for 2 months before initial deployment</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Determine how cold temperature affects the brittleness and power capabilities of cables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Arial"/>
                <a:ea typeface="Arial"/>
                <a:cs typeface="Arial"/>
                <a:sym typeface="Arial"/>
              </a:rPr>
              <a:t>Guiding Requirements</a:t>
            </a:r>
            <a:endParaRPr b="0" i="0" sz="17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Roboto"/>
              <a:buChar char="●"/>
            </a:pPr>
            <a:r>
              <a:rPr b="0" i="0" lang="en" sz="1300" u="none" cap="none" strike="noStrike">
                <a:solidFill>
                  <a:srgbClr val="000000"/>
                </a:solidFill>
                <a:latin typeface="Arial"/>
                <a:ea typeface="Arial"/>
                <a:cs typeface="Arial"/>
                <a:sym typeface="Arial"/>
              </a:rPr>
              <a:t>DR 6.1: Harnessing needs to withstand temperatures from -65</a:t>
            </a:r>
            <a:r>
              <a:rPr b="0" baseline="30000" i="0" lang="en" sz="1300" u="none" cap="none" strike="noStrike">
                <a:solidFill>
                  <a:srgbClr val="000000"/>
                </a:solidFill>
                <a:latin typeface="Arial"/>
                <a:ea typeface="Arial"/>
                <a:cs typeface="Arial"/>
                <a:sym typeface="Arial"/>
              </a:rPr>
              <a:t>o</a:t>
            </a:r>
            <a:r>
              <a:rPr b="0" i="0" lang="en" sz="1300" u="none" cap="none" strike="noStrike">
                <a:solidFill>
                  <a:srgbClr val="000000"/>
                </a:solidFill>
                <a:latin typeface="Arial"/>
                <a:ea typeface="Arial"/>
                <a:cs typeface="Arial"/>
                <a:sym typeface="Arial"/>
              </a:rPr>
              <a:t>C to 130</a:t>
            </a:r>
            <a:r>
              <a:rPr b="0" baseline="30000" i="0" lang="en" sz="1300" u="none" cap="none" strike="noStrike">
                <a:solidFill>
                  <a:srgbClr val="000000"/>
                </a:solidFill>
                <a:latin typeface="Arial"/>
                <a:ea typeface="Arial"/>
                <a:cs typeface="Arial"/>
                <a:sym typeface="Arial"/>
              </a:rPr>
              <a:t>o</a:t>
            </a:r>
            <a:r>
              <a:rPr b="0" i="0" lang="en" sz="1300" u="none" cap="none" strike="noStrike">
                <a:solidFill>
                  <a:srgbClr val="000000"/>
                </a:solidFill>
                <a:latin typeface="Arial"/>
                <a:ea typeface="Arial"/>
                <a:cs typeface="Arial"/>
                <a:sym typeface="Arial"/>
              </a:rPr>
              <a:t>C</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DR 6.2: The bend radius shall be no smaller than 30 mm</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Arial"/>
                <a:ea typeface="Arial"/>
                <a:cs typeface="Arial"/>
                <a:sym typeface="Arial"/>
              </a:rPr>
              <a:t>Plan</a:t>
            </a:r>
            <a:endParaRPr b="1" i="0" sz="17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Conduct testing on samples of the camera wire</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Vary bend radii</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Use dry ice to reach cold temperatures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Hold temperature environment for 4-6 hours</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Use thermocouples to observe temperature hold</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710" name="Google Shape;710;p45"/>
          <p:cNvSpPr txBox="1"/>
          <p:nvPr/>
        </p:nvSpPr>
        <p:spPr>
          <a:xfrm>
            <a:off x="5046450" y="851850"/>
            <a:ext cx="3892800" cy="367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 sz="1700" u="none" cap="none" strike="noStrike">
                <a:solidFill>
                  <a:schemeClr val="dk1"/>
                </a:solidFill>
                <a:latin typeface="Arial"/>
                <a:ea typeface="Arial"/>
                <a:cs typeface="Arial"/>
                <a:sym typeface="Arial"/>
              </a:rPr>
              <a:t>Pass Criteria</a:t>
            </a:r>
            <a:endParaRPr b="1" i="0" sz="17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P/F: Wire does not break</a:t>
            </a:r>
            <a:endParaRPr b="0" i="0" sz="1300" u="none" cap="none" strike="noStrike">
              <a:solidFill>
                <a:schemeClr val="dk1"/>
              </a:solidFill>
              <a:latin typeface="Arial"/>
              <a:ea typeface="Arial"/>
              <a:cs typeface="Arial"/>
              <a:sym typeface="Arial"/>
            </a:endParaRPr>
          </a:p>
          <a:p>
            <a:pPr indent="-311150" lvl="0" marL="457200" marR="0" rtl="0" algn="l">
              <a:lnSpc>
                <a:spcPct val="100000"/>
              </a:lnSpc>
              <a:spcBef>
                <a:spcPts val="0"/>
              </a:spcBef>
              <a:spcAft>
                <a:spcPts val="0"/>
              </a:spcAft>
              <a:buClr>
                <a:schemeClr val="dk1"/>
              </a:buClr>
              <a:buSzPts val="1300"/>
              <a:buFont typeface="Arial"/>
              <a:buChar char="●"/>
            </a:pPr>
            <a:r>
              <a:rPr b="0" i="0" lang="en" sz="1300" u="none" cap="none" strike="noStrike">
                <a:solidFill>
                  <a:schemeClr val="dk1"/>
                </a:solidFill>
                <a:latin typeface="Arial"/>
                <a:ea typeface="Arial"/>
                <a:cs typeface="Arial"/>
                <a:sym typeface="Arial"/>
              </a:rPr>
              <a:t>The resistance of the wire is within 5% of original measurement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Arial"/>
                <a:ea typeface="Arial"/>
                <a:cs typeface="Arial"/>
                <a:sym typeface="Arial"/>
              </a:rPr>
              <a:t>Limitations</a:t>
            </a:r>
            <a:endParaRPr b="1" i="0" sz="17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Cannot control external temperature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Cannot conduct thermal cycles</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Only testing lower end of temp range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Restricted by temperature of dry ice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Cannot conduct accelerated life test</a:t>
            </a:r>
            <a:endParaRPr b="0" i="0" sz="1400" u="none" cap="none" strike="noStrike">
              <a:solidFill>
                <a:srgbClr val="000000"/>
              </a:solidFill>
              <a:latin typeface="Arial"/>
              <a:ea typeface="Arial"/>
              <a:cs typeface="Arial"/>
              <a:sym typeface="Arial"/>
            </a:endParaRPr>
          </a:p>
          <a:p>
            <a:pPr indent="-317500" lvl="1" marL="9144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Instead observing initial effect of cold temperature on wires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Sample wire does not include fiber optics portion of camera wire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4" name="Shape 714"/>
        <p:cNvGrpSpPr/>
        <p:nvPr/>
      </p:nvGrpSpPr>
      <p:grpSpPr>
        <a:xfrm>
          <a:off x="0" y="0"/>
          <a:ext cx="0" cy="0"/>
          <a:chOff x="0" y="0"/>
          <a:chExt cx="0" cy="0"/>
        </a:xfrm>
      </p:grpSpPr>
      <p:sp>
        <p:nvSpPr>
          <p:cNvPr id="715" name="Google Shape;715;p46"/>
          <p:cNvSpPr txBox="1"/>
          <p:nvPr/>
        </p:nvSpPr>
        <p:spPr>
          <a:xfrm>
            <a:off x="320040" y="18288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Kinematic Motion Verification</a:t>
            </a:r>
            <a:endParaRPr b="1" i="0" sz="2500" u="none" cap="none" strike="noStrike">
              <a:solidFill>
                <a:srgbClr val="000000"/>
              </a:solidFill>
              <a:latin typeface="Arial"/>
              <a:ea typeface="Arial"/>
              <a:cs typeface="Arial"/>
              <a:sym typeface="Arial"/>
            </a:endParaRPr>
          </a:p>
        </p:txBody>
      </p:sp>
      <p:sp>
        <p:nvSpPr>
          <p:cNvPr id="716" name="Google Shape;716;p46"/>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717" name="Google Shape;717;p46"/>
          <p:cNvSpPr txBox="1"/>
          <p:nvPr/>
        </p:nvSpPr>
        <p:spPr>
          <a:xfrm>
            <a:off x="320050" y="580200"/>
            <a:ext cx="6128100" cy="41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Purpose</a:t>
            </a:r>
            <a:endParaRPr b="1" i="0" sz="18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Replicating kinematic motion is necessary to test the wire harnessing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Ensure motor will deploy arm at constant rate over many iterations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Guiding Requirement</a:t>
            </a:r>
            <a:endParaRPr b="0" i="0" sz="18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Arial"/>
                <a:ea typeface="Arial"/>
                <a:cs typeface="Arial"/>
                <a:sym typeface="Arial"/>
              </a:rPr>
              <a:t>DR 7.2: The docking arm model shall replicate kinematic motion of LEXI’s docking arm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Plan</a:t>
            </a:r>
            <a:endParaRPr b="1" i="0" sz="18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Use Pixy motion capture camera to film deployment repeated times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Measure joint angles of docking arm model using Pixy Camera and included software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Compare tests to CAD motion analysis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Pass Criteria</a:t>
            </a:r>
            <a:endParaRPr b="0" i="0" sz="18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dk1"/>
                </a:solidFill>
                <a:latin typeface="Arial"/>
                <a:ea typeface="Arial"/>
                <a:cs typeface="Arial"/>
                <a:sym typeface="Arial"/>
              </a:rPr>
              <a:t>Bend angles at joints does not differ from model by more than 2</a:t>
            </a:r>
            <a:r>
              <a:rPr b="0" baseline="30000" i="0" lang="en" sz="1400" u="none" cap="none" strike="noStrike">
                <a:solidFill>
                  <a:schemeClr val="dk1"/>
                </a:solidFill>
                <a:latin typeface="Arial"/>
                <a:ea typeface="Arial"/>
                <a:cs typeface="Arial"/>
                <a:sym typeface="Arial"/>
              </a:rPr>
              <a:t>o</a:t>
            </a:r>
            <a:r>
              <a:rPr b="0" i="0" lang="en"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Roboto"/>
              <a:ea typeface="Roboto"/>
              <a:cs typeface="Roboto"/>
              <a:sym typeface="Roboto"/>
            </a:endParaRPr>
          </a:p>
        </p:txBody>
      </p:sp>
      <p:sp>
        <p:nvSpPr>
          <p:cNvPr id="718" name="Google Shape;718;p46"/>
          <p:cNvSpPr txBox="1"/>
          <p:nvPr/>
        </p:nvSpPr>
        <p:spPr>
          <a:xfrm>
            <a:off x="6604250" y="783175"/>
            <a:ext cx="2237700" cy="147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Prerequisite Component Test</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rgbClr val="000000"/>
                </a:solidFill>
                <a:latin typeface="Arial"/>
                <a:ea typeface="Arial"/>
                <a:cs typeface="Arial"/>
                <a:sym typeface="Arial"/>
              </a:rPr>
              <a:t>Motor Test:</a:t>
            </a:r>
            <a:endParaRPr b="0" i="1"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Ensure the motor runs as expected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descr="Timeline background shape" id="140" name="Google Shape;140;p5"/>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id="141" name="Google Shape;141;p5"/>
          <p:cNvSpPr txBox="1"/>
          <p:nvPr/>
        </p:nvSpPr>
        <p:spPr>
          <a:xfrm>
            <a:off x="320040" y="19588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Project Definition</a:t>
            </a:r>
            <a:endParaRPr b="1" i="0" sz="2700" u="none" cap="none" strike="noStrike">
              <a:solidFill>
                <a:srgbClr val="000000"/>
              </a:solidFill>
              <a:latin typeface="Arial"/>
              <a:ea typeface="Arial"/>
              <a:cs typeface="Arial"/>
              <a:sym typeface="Arial"/>
            </a:endParaRPr>
          </a:p>
        </p:txBody>
      </p:sp>
      <p:sp>
        <p:nvSpPr>
          <p:cNvPr id="142" name="Google Shape;142;p5"/>
          <p:cNvSpPr txBox="1"/>
          <p:nvPr/>
        </p:nvSpPr>
        <p:spPr>
          <a:xfrm>
            <a:off x="320050" y="1499700"/>
            <a:ext cx="8177700" cy="177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DAISy Cam will integrate a Scoutcam micro-camera into a model of one of LEXI vehicle’s four docking arms, and develop a video card solution to support multiple cameras to assist LEXI in its final stages of docking with a client satellite.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Timeline background shape" id="143" name="Google Shape;143;p5"/>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id="144" name="Google Shape;144;p5"/>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145" name="Google Shape;145;p5"/>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146" name="Google Shape;146;p5"/>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6"/>
          <p:cNvSpPr txBox="1"/>
          <p:nvPr/>
        </p:nvSpPr>
        <p:spPr>
          <a:xfrm>
            <a:off x="320040" y="18288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Mission Objectives</a:t>
            </a:r>
            <a:endParaRPr b="1" i="0" sz="2700" u="none" cap="none" strike="noStrike">
              <a:solidFill>
                <a:srgbClr val="000000"/>
              </a:solidFill>
              <a:latin typeface="Arial"/>
              <a:ea typeface="Arial"/>
              <a:cs typeface="Arial"/>
              <a:sym typeface="Arial"/>
            </a:endParaRPr>
          </a:p>
        </p:txBody>
      </p:sp>
      <p:sp>
        <p:nvSpPr>
          <p:cNvPr id="152" name="Google Shape;152;p6"/>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153" name="Google Shape;153;p6"/>
          <p:cNvGraphicFramePr/>
          <p:nvPr/>
        </p:nvGraphicFramePr>
        <p:xfrm>
          <a:off x="491925" y="1128575"/>
          <a:ext cx="3000000" cy="3000000"/>
        </p:xfrm>
        <a:graphic>
          <a:graphicData uri="http://schemas.openxmlformats.org/drawingml/2006/table">
            <a:tbl>
              <a:tblPr>
                <a:noFill/>
                <a:tableStyleId>{0A968600-891D-4383-8EA9-3A87FABDFD6E}</a:tableStyleId>
              </a:tblPr>
              <a:tblGrid>
                <a:gridCol w="1778025"/>
                <a:gridCol w="6107100"/>
              </a:tblGrid>
              <a:tr h="38227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Objective</a:t>
                      </a:r>
                      <a:endParaRPr b="1"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solidFill>
                      <a:srgbClr val="A4C2F4"/>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Description</a:t>
                      </a:r>
                      <a:endParaRPr b="1"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solidFill>
                      <a:srgbClr val="A4C2F4"/>
                    </a:solidFill>
                  </a:tcPr>
                </a:tc>
              </a:tr>
              <a:tr h="5881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Video Data</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Ensure correct video data is received and the system is capable of video compression</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r>
              <a:tr h="5881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Radiation Hardened Video Card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Provide information about a solution for a radiation hardened video card that can withstand the temperature and radiation hazards of a geostationary orbit (GEO)</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r>
              <a:tr h="58812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Camera System Harnessing</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Provide a harnessing method that i</a:t>
                      </a:r>
                      <a:r>
                        <a:rPr lang="en" sz="1400" u="none" cap="none" strike="noStrike">
                          <a:solidFill>
                            <a:schemeClr val="dk1"/>
                          </a:solidFill>
                        </a:rPr>
                        <a:t>ntegrates a Scoutcam Camera to one of four LEXI docking arms that </a:t>
                      </a:r>
                      <a:r>
                        <a:rPr lang="en" sz="1400" u="none" cap="none" strike="noStrike"/>
                        <a:t>does not interfere with docking arm actions</a:t>
                      </a:r>
                      <a:endParaRPr sz="12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r>
              <a:tr h="6321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Docking Arm Model</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Develop a model of the LEXI docking arm that replicates its kinematic motion in order to test harnessing system of integrated Scoutcam camera</a:t>
                      </a:r>
                      <a:endParaRPr sz="1400" u="none" cap="none" strike="noStrike"/>
                    </a:p>
                  </a:txBody>
                  <a:tcPr marT="91425" marB="91425" marR="91425" marL="91425">
                    <a:lnL cap="flat" cmpd="sng" w="9525">
                      <a:solidFill>
                        <a:srgbClr val="404040"/>
                      </a:solidFill>
                      <a:prstDash val="solid"/>
                      <a:round/>
                      <a:headEnd len="sm" w="sm" type="none"/>
                      <a:tailEnd len="sm" w="sm" type="none"/>
                    </a:lnL>
                    <a:lnR cap="flat" cmpd="sng" w="9525">
                      <a:solidFill>
                        <a:srgbClr val="404040"/>
                      </a:solidFill>
                      <a:prstDash val="solid"/>
                      <a:round/>
                      <a:headEnd len="sm" w="sm" type="none"/>
                      <a:tailEnd len="sm" w="sm" type="none"/>
                    </a:lnR>
                    <a:lnT cap="flat" cmpd="sng" w="9525">
                      <a:solidFill>
                        <a:srgbClr val="404040"/>
                      </a:solidFill>
                      <a:prstDash val="solid"/>
                      <a:round/>
                      <a:headEnd len="sm" w="sm" type="none"/>
                      <a:tailEnd len="sm" w="sm" type="none"/>
                    </a:lnT>
                    <a:lnB cap="flat" cmpd="sng" w="9525">
                      <a:solidFill>
                        <a:srgbClr val="404040"/>
                      </a:solidFill>
                      <a:prstDash val="solid"/>
                      <a:round/>
                      <a:headEnd len="sm" w="sm" type="none"/>
                      <a:tailEnd len="sm" w="sm" type="none"/>
                    </a:lnB>
                  </a:tcPr>
                </a:tc>
              </a:tr>
            </a:tbl>
          </a:graphicData>
        </a:graphic>
      </p:graphicFrame>
      <p:sp>
        <p:nvSpPr>
          <p:cNvPr descr="Timeline background shape" id="154" name="Google Shape;154;p6"/>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155" name="Google Shape;155;p6"/>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156" name="Google Shape;156;p6"/>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157" name="Google Shape;157;p6"/>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7"/>
          <p:cNvSpPr txBox="1"/>
          <p:nvPr/>
        </p:nvSpPr>
        <p:spPr>
          <a:xfrm>
            <a:off x="320040" y="84775"/>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High Level ConOps</a:t>
            </a:r>
            <a:endParaRPr b="1" i="0" sz="2700" u="none" cap="none" strike="noStrike">
              <a:solidFill>
                <a:srgbClr val="000000"/>
              </a:solidFill>
              <a:latin typeface="Arial"/>
              <a:ea typeface="Arial"/>
              <a:cs typeface="Arial"/>
              <a:sym typeface="Arial"/>
            </a:endParaRPr>
          </a:p>
        </p:txBody>
      </p:sp>
      <p:sp>
        <p:nvSpPr>
          <p:cNvPr id="163" name="Google Shape;163;p7"/>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64" name="Google Shape;164;p7"/>
          <p:cNvPicPr preferRelativeResize="0"/>
          <p:nvPr/>
        </p:nvPicPr>
        <p:blipFill rotWithShape="1">
          <a:blip r:embed="rId4">
            <a:alphaModFix/>
          </a:blip>
          <a:srcRect b="0" l="0" r="0" t="0"/>
          <a:stretch/>
        </p:blipFill>
        <p:spPr>
          <a:xfrm>
            <a:off x="880075" y="624775"/>
            <a:ext cx="7193448" cy="4046325"/>
          </a:xfrm>
          <a:prstGeom prst="rect">
            <a:avLst/>
          </a:prstGeom>
          <a:noFill/>
          <a:ln>
            <a:noFill/>
          </a:ln>
        </p:spPr>
      </p:pic>
      <p:sp>
        <p:nvSpPr>
          <p:cNvPr descr="Timeline background shape" id="165" name="Google Shape;165;p7"/>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166" name="Google Shape;166;p7"/>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167" name="Google Shape;167;p7"/>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168" name="Google Shape;168;p7"/>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8"/>
          <p:cNvSpPr txBox="1"/>
          <p:nvPr/>
        </p:nvSpPr>
        <p:spPr>
          <a:xfrm>
            <a:off x="320040" y="6745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Low Level ConOps</a:t>
            </a:r>
            <a:endParaRPr b="1" i="0" sz="2700" u="none" cap="none" strike="noStrike">
              <a:solidFill>
                <a:srgbClr val="000000"/>
              </a:solidFill>
              <a:latin typeface="Arial"/>
              <a:ea typeface="Arial"/>
              <a:cs typeface="Arial"/>
              <a:sym typeface="Arial"/>
            </a:endParaRPr>
          </a:p>
        </p:txBody>
      </p:sp>
      <p:sp>
        <p:nvSpPr>
          <p:cNvPr id="174" name="Google Shape;174;p8"/>
          <p:cNvSpPr txBox="1"/>
          <p:nvPr/>
        </p:nvSpPr>
        <p:spPr>
          <a:xfrm>
            <a:off x="221075" y="1267450"/>
            <a:ext cx="854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8"/>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76" name="Google Shape;176;p8"/>
          <p:cNvPicPr preferRelativeResize="0"/>
          <p:nvPr/>
        </p:nvPicPr>
        <p:blipFill rotWithShape="1">
          <a:blip r:embed="rId4">
            <a:alphaModFix/>
          </a:blip>
          <a:srcRect b="0" l="0" r="0" t="0"/>
          <a:stretch/>
        </p:blipFill>
        <p:spPr>
          <a:xfrm>
            <a:off x="1023900" y="619225"/>
            <a:ext cx="7036800" cy="3958200"/>
          </a:xfrm>
          <a:prstGeom prst="rect">
            <a:avLst/>
          </a:prstGeom>
          <a:noFill/>
          <a:ln>
            <a:noFill/>
          </a:ln>
        </p:spPr>
      </p:pic>
      <p:sp>
        <p:nvSpPr>
          <p:cNvPr descr="Timeline background shape" id="177" name="Google Shape;177;p8"/>
          <p:cNvSpPr/>
          <p:nvPr/>
        </p:nvSpPr>
        <p:spPr>
          <a:xfrm>
            <a:off x="50846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4. Budget</a:t>
            </a:r>
            <a:endParaRPr b="0" i="0" sz="1000" u="none" cap="none" strike="noStrike">
              <a:solidFill>
                <a:srgbClr val="000000"/>
              </a:solidFill>
              <a:latin typeface="Nunito"/>
              <a:ea typeface="Nunito"/>
              <a:cs typeface="Nunito"/>
              <a:sym typeface="Nunito"/>
            </a:endParaRPr>
          </a:p>
        </p:txBody>
      </p:sp>
      <p:sp>
        <p:nvSpPr>
          <p:cNvPr descr="Timeline background shape" id="178" name="Google Shape;178;p8"/>
          <p:cNvSpPr/>
          <p:nvPr/>
        </p:nvSpPr>
        <p:spPr>
          <a:xfrm>
            <a:off x="337012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3. Test Readiness</a:t>
            </a:r>
            <a:endParaRPr b="0" i="0" sz="1000" u="none" cap="none" strike="noStrike">
              <a:solidFill>
                <a:srgbClr val="000000"/>
              </a:solidFill>
              <a:latin typeface="Nunito"/>
              <a:ea typeface="Nunito"/>
              <a:cs typeface="Nunito"/>
              <a:sym typeface="Nunito"/>
            </a:endParaRPr>
          </a:p>
        </p:txBody>
      </p:sp>
      <p:sp>
        <p:nvSpPr>
          <p:cNvPr descr="Timeline background shape" id="179" name="Google Shape;179;p8"/>
          <p:cNvSpPr/>
          <p:nvPr/>
        </p:nvSpPr>
        <p:spPr>
          <a:xfrm>
            <a:off x="1685075" y="4846325"/>
            <a:ext cx="18444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2. Schedule</a:t>
            </a:r>
            <a:endParaRPr b="0" i="0" sz="1000" u="none" cap="none" strike="noStrike">
              <a:solidFill>
                <a:srgbClr val="000000"/>
              </a:solidFill>
              <a:latin typeface="Nunito"/>
              <a:ea typeface="Nunito"/>
              <a:cs typeface="Nunito"/>
              <a:sym typeface="Nunito"/>
            </a:endParaRPr>
          </a:p>
        </p:txBody>
      </p:sp>
      <p:sp>
        <p:nvSpPr>
          <p:cNvPr descr="Timeline background shape" id="180" name="Google Shape;180;p8"/>
          <p:cNvSpPr/>
          <p:nvPr/>
        </p:nvSpPr>
        <p:spPr>
          <a:xfrm>
            <a:off x="0" y="4846325"/>
            <a:ext cx="18444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9"/>
          <p:cNvSpPr txBox="1"/>
          <p:nvPr/>
        </p:nvSpPr>
        <p:spPr>
          <a:xfrm>
            <a:off x="320040" y="96430"/>
            <a:ext cx="9144000" cy="600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Functional Block Diagram </a:t>
            </a:r>
            <a:endParaRPr b="1" i="1" sz="2500" u="none" cap="none" strike="noStrike">
              <a:solidFill>
                <a:srgbClr val="000000"/>
              </a:solidFill>
              <a:latin typeface="Arial"/>
              <a:ea typeface="Arial"/>
              <a:cs typeface="Arial"/>
              <a:sym typeface="Arial"/>
            </a:endParaRPr>
          </a:p>
        </p:txBody>
      </p:sp>
      <p:sp>
        <p:nvSpPr>
          <p:cNvPr id="186" name="Google Shape;186;p9"/>
          <p:cNvSpPr txBox="1"/>
          <p:nvPr>
            <p:ph idx="12" type="sldNum"/>
          </p:nvPr>
        </p:nvSpPr>
        <p:spPr>
          <a:xfrm>
            <a:off x="8599741" y="47423"/>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descr="Timeline background shape" id="187" name="Google Shape;187;p9"/>
          <p:cNvSpPr/>
          <p:nvPr/>
        </p:nvSpPr>
        <p:spPr>
          <a:xfrm>
            <a:off x="7054704"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7. Project Planning</a:t>
            </a:r>
            <a:endParaRPr b="0" i="0" sz="900" u="none" cap="none" strike="noStrike">
              <a:solidFill>
                <a:srgbClr val="000000"/>
              </a:solidFill>
              <a:latin typeface="Nunito"/>
              <a:ea typeface="Nunito"/>
              <a:cs typeface="Nunito"/>
              <a:sym typeface="Nunito"/>
            </a:endParaRPr>
          </a:p>
        </p:txBody>
      </p:sp>
      <p:sp>
        <p:nvSpPr>
          <p:cNvPr descr="Timeline background shape" id="188" name="Google Shape;188;p9"/>
          <p:cNvSpPr/>
          <p:nvPr/>
        </p:nvSpPr>
        <p:spPr>
          <a:xfrm>
            <a:off x="5907676"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6. V&amp;V</a:t>
            </a:r>
            <a:endParaRPr b="0" i="0" sz="900" u="none" cap="none" strike="noStrike">
              <a:solidFill>
                <a:srgbClr val="000000"/>
              </a:solidFill>
              <a:latin typeface="Nunito"/>
              <a:ea typeface="Nunito"/>
              <a:cs typeface="Nunito"/>
              <a:sym typeface="Nunito"/>
            </a:endParaRPr>
          </a:p>
        </p:txBody>
      </p:sp>
      <p:sp>
        <p:nvSpPr>
          <p:cNvPr descr="Timeline background shape" id="189" name="Google Shape;189;p9"/>
          <p:cNvSpPr/>
          <p:nvPr/>
        </p:nvSpPr>
        <p:spPr>
          <a:xfrm>
            <a:off x="4703145"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5. Risks</a:t>
            </a:r>
            <a:endParaRPr b="0" i="0" sz="900" u="none" cap="none" strike="noStrike">
              <a:solidFill>
                <a:srgbClr val="000000"/>
              </a:solidFill>
              <a:latin typeface="Nunito"/>
              <a:ea typeface="Nunito"/>
              <a:cs typeface="Nunito"/>
              <a:sym typeface="Nunito"/>
            </a:endParaRPr>
          </a:p>
        </p:txBody>
      </p:sp>
      <p:sp>
        <p:nvSpPr>
          <p:cNvPr descr="Timeline background shape" id="190" name="Google Shape;190;p9"/>
          <p:cNvSpPr/>
          <p:nvPr/>
        </p:nvSpPr>
        <p:spPr>
          <a:xfrm>
            <a:off x="3524457"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4. DR Satisfaction </a:t>
            </a:r>
            <a:endParaRPr b="0" i="0" sz="900" u="none" cap="none" strike="noStrike">
              <a:solidFill>
                <a:srgbClr val="000000"/>
              </a:solidFill>
              <a:latin typeface="Nunito"/>
              <a:ea typeface="Nunito"/>
              <a:cs typeface="Nunito"/>
              <a:sym typeface="Nunito"/>
            </a:endParaRPr>
          </a:p>
        </p:txBody>
      </p:sp>
      <p:sp>
        <p:nvSpPr>
          <p:cNvPr descr="Timeline background shape" id="191" name="Google Shape;191;p9"/>
          <p:cNvSpPr/>
          <p:nvPr/>
        </p:nvSpPr>
        <p:spPr>
          <a:xfrm>
            <a:off x="2351569"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3. CPEs</a:t>
            </a:r>
            <a:endParaRPr b="0" i="0" sz="900" u="none" cap="none" strike="noStrike">
              <a:solidFill>
                <a:srgbClr val="000000"/>
              </a:solidFill>
              <a:latin typeface="Nunito"/>
              <a:ea typeface="Nunito"/>
              <a:cs typeface="Nunito"/>
              <a:sym typeface="Nunito"/>
            </a:endParaRPr>
          </a:p>
        </p:txBody>
      </p:sp>
      <p:sp>
        <p:nvSpPr>
          <p:cNvPr descr="Timeline background shape" id="192" name="Google Shape;192;p9"/>
          <p:cNvSpPr/>
          <p:nvPr/>
        </p:nvSpPr>
        <p:spPr>
          <a:xfrm>
            <a:off x="1183602" y="4846325"/>
            <a:ext cx="1336800" cy="183000"/>
          </a:xfrm>
          <a:prstGeom prst="homePlate">
            <a:avLst>
              <a:gd fmla="val 50000" name="adj"/>
            </a:avLst>
          </a:prstGeom>
          <a:solidFill>
            <a:srgbClr val="E7E7E7"/>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Nunito"/>
                <a:ea typeface="Nunito"/>
                <a:cs typeface="Nunito"/>
                <a:sym typeface="Nunito"/>
              </a:rPr>
              <a:t>   2. Design Solution</a:t>
            </a:r>
            <a:endParaRPr b="0" i="0" sz="900" u="none" cap="none" strike="noStrike">
              <a:solidFill>
                <a:srgbClr val="000000"/>
              </a:solidFill>
              <a:latin typeface="Nunito"/>
              <a:ea typeface="Nunito"/>
              <a:cs typeface="Nunito"/>
              <a:sym typeface="Nunito"/>
            </a:endParaRPr>
          </a:p>
        </p:txBody>
      </p:sp>
      <p:sp>
        <p:nvSpPr>
          <p:cNvPr descr="Timeline background shape" id="193" name="Google Shape;193;p9"/>
          <p:cNvSpPr/>
          <p:nvPr/>
        </p:nvSpPr>
        <p:spPr>
          <a:xfrm>
            <a:off x="0" y="4846325"/>
            <a:ext cx="1336800" cy="183000"/>
          </a:xfrm>
          <a:prstGeom prst="homePlate">
            <a:avLst>
              <a:gd fmla="val 50000" name="adj"/>
            </a:avLst>
          </a:prstGeom>
          <a:solidFill>
            <a:srgbClr val="9E9E9E"/>
          </a:solidFill>
          <a:ln cap="flat" cmpd="sng" w="19050">
            <a:solidFill>
              <a:srgbClr val="30292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Nunito"/>
                <a:ea typeface="Nunito"/>
                <a:cs typeface="Nunito"/>
                <a:sym typeface="Nunito"/>
              </a:rPr>
              <a:t>1. </a:t>
            </a:r>
            <a:r>
              <a:rPr b="0" i="0" lang="en" sz="900" u="none" cap="none" strike="noStrike">
                <a:solidFill>
                  <a:srgbClr val="000000"/>
                </a:solidFill>
                <a:latin typeface="Nunito"/>
                <a:ea typeface="Nunito"/>
                <a:cs typeface="Nunito"/>
                <a:sym typeface="Nunito"/>
              </a:rPr>
              <a:t>Overview</a:t>
            </a:r>
            <a:r>
              <a:rPr b="0" i="0" lang="en" sz="1000" u="none" cap="none" strike="noStrike">
                <a:solidFill>
                  <a:srgbClr val="000000"/>
                </a:solidFill>
                <a:latin typeface="Nunito"/>
                <a:ea typeface="Nunito"/>
                <a:cs typeface="Nunito"/>
                <a:sym typeface="Nunito"/>
              </a:rPr>
              <a:t> </a:t>
            </a:r>
            <a:endParaRPr b="0" i="0" sz="1000" u="none" cap="none" strike="noStrike">
              <a:solidFill>
                <a:srgbClr val="000000"/>
              </a:solidFill>
              <a:latin typeface="Nunito"/>
              <a:ea typeface="Nunito"/>
              <a:cs typeface="Nunito"/>
              <a:sym typeface="Nunito"/>
            </a:endParaRPr>
          </a:p>
        </p:txBody>
      </p:sp>
      <p:pic>
        <p:nvPicPr>
          <p:cNvPr id="194" name="Google Shape;194;p9"/>
          <p:cNvPicPr preferRelativeResize="0"/>
          <p:nvPr/>
        </p:nvPicPr>
        <p:blipFill rotWithShape="1">
          <a:blip r:embed="rId4">
            <a:alphaModFix/>
          </a:blip>
          <a:srcRect b="0" l="0" r="0" t="0"/>
          <a:stretch/>
        </p:blipFill>
        <p:spPr>
          <a:xfrm>
            <a:off x="456775" y="168450"/>
            <a:ext cx="8142974" cy="4580424"/>
          </a:xfrm>
          <a:prstGeom prst="rect">
            <a:avLst/>
          </a:prstGeom>
          <a:noFill/>
          <a:ln>
            <a:noFill/>
          </a:ln>
        </p:spPr>
      </p:pic>
      <p:pic>
        <p:nvPicPr>
          <p:cNvPr id="195" name="Google Shape;195;p9"/>
          <p:cNvPicPr preferRelativeResize="0"/>
          <p:nvPr/>
        </p:nvPicPr>
        <p:blipFill rotWithShape="1">
          <a:blip r:embed="rId5">
            <a:alphaModFix/>
          </a:blip>
          <a:srcRect b="0" l="19" r="19" t="0"/>
          <a:stretch/>
        </p:blipFill>
        <p:spPr>
          <a:xfrm>
            <a:off x="542500" y="1170650"/>
            <a:ext cx="2981949" cy="1666400"/>
          </a:xfrm>
          <a:prstGeom prst="rect">
            <a:avLst/>
          </a:prstGeom>
          <a:noFill/>
          <a:ln>
            <a:noFill/>
          </a:ln>
        </p:spPr>
      </p:pic>
      <p:pic>
        <p:nvPicPr>
          <p:cNvPr id="196" name="Google Shape;196;p9"/>
          <p:cNvPicPr preferRelativeResize="0"/>
          <p:nvPr/>
        </p:nvPicPr>
        <p:blipFill rotWithShape="1">
          <a:blip r:embed="rId6">
            <a:alphaModFix/>
          </a:blip>
          <a:srcRect b="0" l="0" r="0" t="0"/>
          <a:stretch/>
        </p:blipFill>
        <p:spPr>
          <a:xfrm>
            <a:off x="3590900" y="2311863"/>
            <a:ext cx="2781300" cy="1647825"/>
          </a:xfrm>
          <a:prstGeom prst="rect">
            <a:avLst/>
          </a:prstGeom>
          <a:noFill/>
          <a:ln>
            <a:noFill/>
          </a:ln>
        </p:spPr>
      </p:pic>
      <p:cxnSp>
        <p:nvCxnSpPr>
          <p:cNvPr id="197" name="Google Shape;197;p9"/>
          <p:cNvCxnSpPr>
            <a:stCxn id="195" idx="3"/>
            <a:endCxn id="196" idx="0"/>
          </p:cNvCxnSpPr>
          <p:nvPr/>
        </p:nvCxnSpPr>
        <p:spPr>
          <a:xfrm>
            <a:off x="3524449" y="2003850"/>
            <a:ext cx="1457100" cy="308100"/>
          </a:xfrm>
          <a:prstGeom prst="bentConnector2">
            <a:avLst/>
          </a:prstGeom>
          <a:noFill/>
          <a:ln cap="flat" cmpd="sng" w="19050">
            <a:solidFill>
              <a:srgbClr val="FF0000"/>
            </a:solidFill>
            <a:prstDash val="solid"/>
            <a:round/>
            <a:headEnd len="med" w="med" type="triangle"/>
            <a:tailEnd len="sm" w="sm" type="none"/>
          </a:ln>
        </p:spPr>
      </p:cxnSp>
      <p:cxnSp>
        <p:nvCxnSpPr>
          <p:cNvPr id="198" name="Google Shape;198;p9"/>
          <p:cNvCxnSpPr>
            <a:stCxn id="195" idx="2"/>
            <a:endCxn id="196" idx="1"/>
          </p:cNvCxnSpPr>
          <p:nvPr/>
        </p:nvCxnSpPr>
        <p:spPr>
          <a:xfrm flipH="1" rot="-5400000">
            <a:off x="2662725" y="2207800"/>
            <a:ext cx="298800" cy="1557300"/>
          </a:xfrm>
          <a:prstGeom prst="bentConnector2">
            <a:avLst/>
          </a:prstGeom>
          <a:noFill/>
          <a:ln cap="flat" cmpd="sng" w="19050">
            <a:solidFill>
              <a:srgbClr val="0000FF"/>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A0173F-ACD8-4854-BC91-0E7A6E11855B}"/>
</file>

<file path=customXml/itemProps2.xml><?xml version="1.0" encoding="utf-8"?>
<ds:datastoreItem xmlns:ds="http://schemas.openxmlformats.org/officeDocument/2006/customXml" ds:itemID="{900635A4-FCEF-43CD-B89F-2AB5AA24C128}"/>
</file>

<file path=customXml/itemProps3.xml><?xml version="1.0" encoding="utf-8"?>
<ds:datastoreItem xmlns:ds="http://schemas.openxmlformats.org/officeDocument/2006/customXml" ds:itemID="{20A1AEA8-52A4-42B8-AF7A-30763824328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