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presentation.xml" ContentType="application/vnd.openxmlformats-officedocument.presentationml.presentation.main+xml"/>
  <Override PartName="/ppt/notesSlides/notesSlide4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6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10" r:id="rId53"/>
    <p:sldId id="308" r:id="rId54"/>
    <p:sldId id="306" r:id="rId55"/>
    <p:sldId id="307" r:id="rId56"/>
    <p:sldId id="309" r:id="rId57"/>
    <p:sldId id="312" r:id="rId58"/>
    <p:sldId id="313" r:id="rId59"/>
    <p:sldId id="314" r:id="rId60"/>
    <p:sldId id="315" r:id="rId61"/>
    <p:sldId id="316" r:id="rId62"/>
    <p:sldId id="317" r:id="rId63"/>
    <p:sldId id="318" r:id="rId64"/>
    <p:sldId id="311" r:id="rId65"/>
    <p:sldId id="319" r:id="rId66"/>
  </p:sldIdLst>
  <p:sldSz cx="9144000" cy="5143500" type="screen16x9"/>
  <p:notesSz cx="6858000" cy="9144000"/>
  <p:embeddedFontLst>
    <p:embeddedFont>
      <p:font typeface="Calibri" panose="020F0502020204030204" pitchFamily="34" charset="0"/>
      <p:regular r:id="rId68"/>
      <p:bold r:id="rId69"/>
      <p:italic r:id="rId70"/>
      <p:boldItalic r:id="rId71"/>
    </p:embeddedFont>
    <p:embeddedFont>
      <p:font typeface="Merriweather" pitchFamily="2" charset="77"/>
      <p:regular r:id="rId72"/>
      <p:bold r:id="rId73"/>
      <p:italic r:id="rId74"/>
      <p:boldItalic r:id="rId75"/>
    </p:embeddedFont>
    <p:embeddedFont>
      <p:font typeface="Nunito" pitchFamily="2" charset="77"/>
      <p:regular r:id="rId76"/>
      <p:bold r:id="rId77"/>
      <p:italic r:id="rId78"/>
      <p:boldItalic r:id="rId79"/>
    </p:embeddedFont>
    <p:embeddedFont>
      <p:font typeface="Roboto" panose="02000000000000000000" pitchFamily="2"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son Lemler" initials="" lastIdx="1" clrIdx="0"/>
  <p:cmAuthor id="1" name="Peyton Early" initials="" lastIdx="7" clrIdx="1"/>
  <p:cmAuthor id="2" name="Abby Durell" initials="" lastIdx="1" clrIdx="2"/>
  <p:cmAuthor id="3" name="Ketan Kamat"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581685-1520-4D99-9261-EA372B30DC9A}">
  <a:tblStyle styleId="{B1581685-1520-4D99-9261-EA372B30DC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6612604-630D-4A02-BE70-DC750AC36A1D}"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8"/>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1.fntdata"/><Relationship Id="rId84" Type="http://schemas.openxmlformats.org/officeDocument/2006/relationships/commentAuthors" Target="commentAuthors.xml"/><Relationship Id="rId89" Type="http://schemas.openxmlformats.org/officeDocument/2006/relationships/customXml" Target="../customXml/item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3.xml"/><Relationship Id="rId90" Type="http://schemas.openxmlformats.org/officeDocument/2006/relationships/customXml" Target="../customXml/item2.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font" Target="fonts/font15.fntdata"/><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7T20:16:02.027" idx="7">
    <p:pos x="2843" y="966"/>
    <p:text>Zhang, Huakai &amp; Fritts, Jason. (2004). EBCOT coprocessing architecture for JPEG2000. 10.1117/12.527160.</p:text>
  </p:cm>
  <p:cm authorId="1" dt="2022-11-27T20:16:19.657" idx="6">
    <p:pos x="205" y="795"/>
    <p:text>Top section gathered from research paper. Middle section is adjusted for our camera based on pixel density and target framerate. Bottom section is an estimated storage requirement for a single camera, with the compressed value assuming a compression ratio of 30%.</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592b509152_1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592b509152_1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5dc50f8d02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5dc50f8d02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section outlines what our design is, and how it works. Not why we chose what we did. </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92b509152_1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592b509152_1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1">
                <a:solidFill>
                  <a:schemeClr val="dk1"/>
                </a:solidFill>
              </a:rPr>
              <a:t>Presenter: Sam</a:t>
            </a:r>
            <a:endParaRPr b="1">
              <a:solidFill>
                <a:schemeClr val="dk1"/>
              </a:solidFill>
            </a:endParaRPr>
          </a:p>
          <a:p>
            <a:pPr marL="457200" lvl="0" indent="-298450" algn="l" rtl="0">
              <a:spcBef>
                <a:spcPts val="0"/>
              </a:spcBef>
              <a:spcAft>
                <a:spcPts val="0"/>
              </a:spcAft>
              <a:buClr>
                <a:schemeClr val="dk1"/>
              </a:buClr>
              <a:buSzPts val="1100"/>
              <a:buChar char="-"/>
            </a:pP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8d0744788c_6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8d0744788c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1">
                <a:solidFill>
                  <a:schemeClr val="dk1"/>
                </a:solidFill>
              </a:rPr>
              <a:t>Presenter: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8d0744788c_6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8d0744788c_6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1">
                <a:solidFill>
                  <a:schemeClr val="dk1"/>
                </a:solidFill>
              </a:rPr>
              <a:t>Presenter: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8d0744788c_6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8d0744788c_6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1">
                <a:solidFill>
                  <a:schemeClr val="dk1"/>
                </a:solidFill>
              </a:rPr>
              <a:t>Presenter: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87cada0a6e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87cada0a6e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b="1">
                <a:solidFill>
                  <a:schemeClr val="dk1"/>
                </a:solidFill>
              </a:rPr>
              <a:t>Presenter: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5f39a9b62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5f39a9b62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Mason</a:t>
            </a:r>
            <a:endParaRPr b="1"/>
          </a:p>
          <a:p>
            <a:pPr marL="0" lvl="0" indent="0" algn="l" rtl="0">
              <a:spcBef>
                <a:spcPts val="0"/>
              </a:spcBef>
              <a:spcAft>
                <a:spcPts val="0"/>
              </a:spcAft>
              <a:buClr>
                <a:schemeClr val="dk1"/>
              </a:buClr>
              <a:buSzPts val="1100"/>
              <a:buFont typeface="Arial"/>
              <a:buNone/>
            </a:pPr>
            <a:r>
              <a:rPr lang="en" b="1"/>
              <a:t>EMPHASIZE THAT WE DID NOT CHOOSE THIS CAMERA IT WAS GIVEN TO US BY ASTROSCALE</a:t>
            </a:r>
            <a:endParaRPr b="1"/>
          </a:p>
          <a:p>
            <a:pPr marL="457200" lvl="0" indent="-298450" algn="l" rtl="0">
              <a:spcBef>
                <a:spcPts val="0"/>
              </a:spcBef>
              <a:spcAft>
                <a:spcPts val="0"/>
              </a:spcAft>
              <a:buSzPts val="1100"/>
              <a:buChar char="-"/>
            </a:pPr>
            <a:r>
              <a:rPr lang="en"/>
              <a:t>On the right you can see key specs of the  provided ScoutCam Micro-Camera, which is on LEXI’s docking arm</a:t>
            </a:r>
            <a:endParaRPr/>
          </a:p>
          <a:p>
            <a:pPr marL="457200" lvl="0" indent="-298450" algn="l" rtl="0">
              <a:spcBef>
                <a:spcPts val="0"/>
              </a:spcBef>
              <a:spcAft>
                <a:spcPts val="0"/>
              </a:spcAft>
              <a:buSzPts val="1100"/>
              <a:buChar char="-"/>
            </a:pPr>
            <a:r>
              <a:rPr lang="en"/>
              <a:t>Some key specs that are important to our designs</a:t>
            </a:r>
            <a:endParaRPr/>
          </a:p>
          <a:p>
            <a:pPr marL="914400" lvl="1" indent="-298450" algn="l" rtl="0">
              <a:spcBef>
                <a:spcPts val="0"/>
              </a:spcBef>
              <a:spcAft>
                <a:spcPts val="0"/>
              </a:spcAft>
              <a:buSzPts val="1100"/>
              <a:buChar char="-"/>
            </a:pPr>
            <a:r>
              <a:rPr lang="en"/>
              <a:t>10.5 W power draw</a:t>
            </a:r>
            <a:endParaRPr/>
          </a:p>
          <a:p>
            <a:pPr marL="914400" lvl="1" indent="-298450" algn="l" rtl="0">
              <a:spcBef>
                <a:spcPts val="0"/>
              </a:spcBef>
              <a:spcAft>
                <a:spcPts val="0"/>
              </a:spcAft>
              <a:buSzPts val="1100"/>
              <a:buChar char="-"/>
            </a:pPr>
            <a:r>
              <a:rPr lang="en"/>
              <a:t>Diameter of 1.8 mm</a:t>
            </a:r>
            <a:endParaRPr/>
          </a:p>
          <a:p>
            <a:pPr marL="914400" lvl="1" indent="-298450" algn="l" rtl="0">
              <a:spcBef>
                <a:spcPts val="0"/>
              </a:spcBef>
              <a:spcAft>
                <a:spcPts val="0"/>
              </a:spcAft>
              <a:buSzPts val="1100"/>
              <a:buChar char="-"/>
            </a:pPr>
            <a:r>
              <a:rPr lang="en"/>
              <a:t>Frame rate of 30 fps, resolution of 160 kpx, around 360 p</a:t>
            </a:r>
            <a:endParaRPr/>
          </a:p>
          <a:p>
            <a:pPr marL="914400" lvl="1" indent="-298450" algn="l" rtl="0">
              <a:spcBef>
                <a:spcPts val="0"/>
              </a:spcBef>
              <a:spcAft>
                <a:spcPts val="0"/>
              </a:spcAft>
              <a:buSzPts val="1100"/>
              <a:buChar char="-"/>
            </a:pPr>
            <a:r>
              <a:rPr lang="en"/>
              <a:t>Output is a PAL composite video</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7aee09cb8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7aee09cb8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Mason</a:t>
            </a:r>
            <a:endParaRPr b="1"/>
          </a:p>
          <a:p>
            <a:pPr marL="457200" lvl="0" indent="-298450" algn="l" rtl="0">
              <a:spcBef>
                <a:spcPts val="0"/>
              </a:spcBef>
              <a:spcAft>
                <a:spcPts val="0"/>
              </a:spcAft>
              <a:buSzPts val="1100"/>
              <a:buChar char="-"/>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8eda51d66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8eda51d66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Mason</a:t>
            </a:r>
            <a:endParaRPr b="1"/>
          </a:p>
          <a:p>
            <a:pPr marL="457200" lvl="0" indent="-298450" algn="l" rtl="0">
              <a:spcBef>
                <a:spcPts val="0"/>
              </a:spcBef>
              <a:spcAft>
                <a:spcPts val="0"/>
              </a:spcAft>
              <a:buSzPts val="1100"/>
              <a:buChar cha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8864162c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8864162c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Peyton</a:t>
            </a:r>
            <a:endParaRPr/>
          </a:p>
          <a:p>
            <a:pPr marL="0" lvl="0" indent="0" algn="l" rtl="0">
              <a:spcBef>
                <a:spcPts val="0"/>
              </a:spcBef>
              <a:spcAft>
                <a:spcPts val="0"/>
              </a:spcAft>
              <a:buClr>
                <a:schemeClr val="dk1"/>
              </a:buClr>
              <a:buSzPts val="1100"/>
              <a:buFont typeface="Arial"/>
              <a:buNone/>
            </a:pPr>
            <a:r>
              <a:rPr lang="en"/>
              <a:t>Our software solution will run off of the Raspberry Pi OS and will be written with Python. We are focusing on lossless compression formats, notably the JPEG2000 standard format, which was specifically requested by Astroscale. Lossless compression provides more accurate video when uncompressed, making it more desirable than lossy compression. It is important to note that our software solution will actually be a range of compression techniques and algorithm structures in order to fully test the capabilities of the camera system, rather than providing a single solution.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On the right is a high-level overview of our software functional block diagram. You’ll notice the green and blue boxes, which represent the different algorithm methods: green being live compression of each frame as it is read, and blue being the storage of frames for compression after the video capture has ended. Moving from top to bottom, the general structure of the algorithm is consistent, starting with video initialization and moving to the reading of each video frame until the video capture ends. Next is the reconstruction of the compressed video from the captured frames. This reconstructed video is then sent to the on-board computer for storage.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592b509152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592b509152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Presenter: </a:t>
            </a:r>
            <a:r>
              <a:rPr lang="en"/>
              <a:t>Each introduce themselves</a:t>
            </a:r>
            <a:endParaRPr/>
          </a:p>
          <a:p>
            <a:pPr marL="0" lvl="0" indent="0" algn="l" rtl="0">
              <a:spcBef>
                <a:spcPts val="0"/>
              </a:spcBef>
              <a:spcAft>
                <a:spcPts val="0"/>
              </a:spcAft>
              <a:buNone/>
            </a:pPr>
            <a:r>
              <a:rPr lang="en"/>
              <a:t>Rafi’s feedback: Add who is doing what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7aee09cb8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7aee09cb8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Abby</a:t>
            </a:r>
            <a:endParaRPr/>
          </a:p>
          <a:p>
            <a:pPr marL="0" lvl="0" indent="0" algn="l" rtl="0">
              <a:spcBef>
                <a:spcPts val="0"/>
              </a:spcBef>
              <a:spcAft>
                <a:spcPts val="0"/>
              </a:spcAft>
              <a:buClr>
                <a:schemeClr val="dk1"/>
              </a:buClr>
              <a:buSzPts val="1100"/>
              <a:buFont typeface="Arial"/>
              <a:buNone/>
            </a:pPr>
            <a:r>
              <a:rPr lang="en"/>
              <a:t>Discuss full scale </a:t>
            </a:r>
            <a:endParaRPr/>
          </a:p>
          <a:p>
            <a:pPr marL="0" lvl="0" indent="0" algn="l" rtl="0">
              <a:spcBef>
                <a:spcPts val="0"/>
              </a:spcBef>
              <a:spcAft>
                <a:spcPts val="0"/>
              </a:spcAft>
              <a:buClr>
                <a:schemeClr val="dk1"/>
              </a:buClr>
              <a:buSzPts val="1100"/>
              <a:buFont typeface="Arial"/>
              <a:buNone/>
            </a:pPr>
            <a:r>
              <a:rPr lang="en"/>
              <a:t>6061 Aluminum</a:t>
            </a:r>
            <a:endParaRPr/>
          </a:p>
          <a:p>
            <a:pPr marL="0" lvl="0" indent="0" algn="l" rtl="0">
              <a:spcBef>
                <a:spcPts val="0"/>
              </a:spcBef>
              <a:spcAft>
                <a:spcPts val="0"/>
              </a:spcAft>
              <a:buClr>
                <a:schemeClr val="dk1"/>
              </a:buClr>
              <a:buSzPts val="1100"/>
              <a:buFont typeface="Arial"/>
              <a:buNone/>
            </a:pPr>
            <a:r>
              <a:rPr lang="en"/>
              <a:t>Deploys over 45 seconds rather than 10 minutes</a:t>
            </a:r>
            <a:endParaRPr/>
          </a:p>
          <a:p>
            <a:pPr marL="0" lvl="0" indent="0" algn="l" rtl="0">
              <a:spcBef>
                <a:spcPts val="0"/>
              </a:spcBef>
              <a:spcAft>
                <a:spcPts val="0"/>
              </a:spcAft>
              <a:buClr>
                <a:schemeClr val="dk1"/>
              </a:buClr>
              <a:buSzPts val="1100"/>
              <a:buFont typeface="Arial"/>
              <a:buNone/>
            </a:pPr>
            <a:r>
              <a:rPr lang="en"/>
              <a:t>Waterjeting  main components </a:t>
            </a:r>
            <a:endParaRPr/>
          </a:p>
          <a:p>
            <a:pPr marL="0" lvl="0" indent="0" algn="l" rtl="0">
              <a:spcBef>
                <a:spcPts val="0"/>
              </a:spcBef>
              <a:spcAft>
                <a:spcPts val="0"/>
              </a:spcAft>
              <a:buClr>
                <a:schemeClr val="dk1"/>
              </a:buClr>
              <a:buSzPts val="1100"/>
              <a:buFont typeface="Arial"/>
              <a:buNone/>
            </a:pPr>
            <a:r>
              <a:rPr lang="en"/>
              <a:t>Replicates motion and geometry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a17a02a70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a17a02a70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Mo</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7aee09cb8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7aee09cb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Mo</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95df611f8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95df611f8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Presenter: Abby</a:t>
            </a:r>
            <a:endParaRPr/>
          </a:p>
          <a:p>
            <a:pPr marL="0" lvl="0" indent="0" algn="l" rtl="0">
              <a:spcBef>
                <a:spcPts val="0"/>
              </a:spcBef>
              <a:spcAft>
                <a:spcPts val="0"/>
              </a:spcAft>
              <a:buClr>
                <a:schemeClr val="dk1"/>
              </a:buClr>
              <a:buSzPts val="1100"/>
              <a:buFont typeface="Arial"/>
              <a:buNone/>
            </a:pPr>
            <a:r>
              <a:rPr lang="en"/>
              <a:t>Here are three potential harnessing routes our team has discussed. As previously mentioned, the camera cable is 2 meters and the model stands 1.15 meters tall when fully deployed, which leaves us with 0.85 meters of extra slack to work with, and so the extra slack depicted here is not necessarily the exact amount that would be leftover when fully deployed. The dashed line in each of the diagrams indicates the cable tunneling through the leg rather than being attached externally. The team plans to drill holes through the truss in order to keep the cable in the correct path, and use Kapton tape as padding and hose clamps to secure the wire from translating during deployment and stowage.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We are leaning towards route three because it has the largest bend radius with the minimum number of joints. Route 1 has the largest bend radius for each required bend, however, it would need the cable to wrap around two joints, introducing more locations of pinching and wear-and-tear.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95df611f8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95df611f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Abby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592b509152_1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592b509152_1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7aee09cb8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7aee09cb8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a:t>
            </a:r>
            <a:endParaRPr b="1"/>
          </a:p>
          <a:p>
            <a:pPr marL="0" lvl="0" indent="0" algn="l" rtl="0">
              <a:spcBef>
                <a:spcPts val="0"/>
              </a:spcBef>
              <a:spcAft>
                <a:spcPts val="0"/>
              </a:spcAft>
              <a:buClr>
                <a:schemeClr val="dk1"/>
              </a:buClr>
              <a:buSzPts val="1100"/>
              <a:buFont typeface="Arial"/>
              <a:buNone/>
            </a:pPr>
            <a:endParaRPr b="1"/>
          </a:p>
          <a:p>
            <a:pPr marL="457200" lvl="0" indent="-298450" algn="l" rtl="0">
              <a:spcBef>
                <a:spcPts val="0"/>
              </a:spcBef>
              <a:spcAft>
                <a:spcPts val="0"/>
              </a:spcAft>
              <a:buSzPts val="1100"/>
              <a:buChar char="-"/>
            </a:pPr>
            <a:r>
              <a:rPr lang="en"/>
              <a:t>On the right you can see key specs of the  provided ScoutCam Micro-Camera, which is on LEXI’s docking arm</a:t>
            </a:r>
            <a:endParaRPr/>
          </a:p>
          <a:p>
            <a:pPr marL="457200" lvl="0" indent="-298450" algn="l" rtl="0">
              <a:spcBef>
                <a:spcPts val="0"/>
              </a:spcBef>
              <a:spcAft>
                <a:spcPts val="0"/>
              </a:spcAft>
              <a:buSzPts val="1100"/>
              <a:buChar char="-"/>
            </a:pPr>
            <a:r>
              <a:rPr lang="en"/>
              <a:t>Some key specs that are important to our designs</a:t>
            </a:r>
            <a:endParaRPr/>
          </a:p>
          <a:p>
            <a:pPr marL="914400" lvl="1" indent="-298450" algn="l" rtl="0">
              <a:spcBef>
                <a:spcPts val="0"/>
              </a:spcBef>
              <a:spcAft>
                <a:spcPts val="0"/>
              </a:spcAft>
              <a:buSzPts val="1100"/>
              <a:buChar char="-"/>
            </a:pPr>
            <a:r>
              <a:rPr lang="en"/>
              <a:t>10.5 W power draw</a:t>
            </a:r>
            <a:endParaRPr/>
          </a:p>
          <a:p>
            <a:pPr marL="914400" lvl="1" indent="-298450" algn="l" rtl="0">
              <a:spcBef>
                <a:spcPts val="0"/>
              </a:spcBef>
              <a:spcAft>
                <a:spcPts val="0"/>
              </a:spcAft>
              <a:buSzPts val="1100"/>
              <a:buChar char="-"/>
            </a:pPr>
            <a:r>
              <a:rPr lang="en"/>
              <a:t>Diameter of 1.8 mm</a:t>
            </a:r>
            <a:endParaRPr/>
          </a:p>
          <a:p>
            <a:pPr marL="914400" lvl="1" indent="-298450" algn="l" rtl="0">
              <a:spcBef>
                <a:spcPts val="0"/>
              </a:spcBef>
              <a:spcAft>
                <a:spcPts val="0"/>
              </a:spcAft>
              <a:buSzPts val="1100"/>
              <a:buChar char="-"/>
            </a:pPr>
            <a:r>
              <a:rPr lang="en"/>
              <a:t>Frame rate of 30 fps, resolution of 160 kpx, around  360 p</a:t>
            </a:r>
            <a:endParaRPr/>
          </a:p>
          <a:p>
            <a:pPr marL="914400" lvl="1" indent="-298450" algn="l" rtl="0">
              <a:spcBef>
                <a:spcPts val="0"/>
              </a:spcBef>
              <a:spcAft>
                <a:spcPts val="0"/>
              </a:spcAft>
              <a:buSzPts val="1100"/>
              <a:buChar char="-"/>
            </a:pPr>
            <a:r>
              <a:rPr lang="en"/>
              <a:t>Output is a PAL composite video</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7aee09cb8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7aee09cb8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9602e7bf5e_1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9602e7bf5e_1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9602e7bf5e_1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9602e7bf5e_1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9b1ad7bfe5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9b1ad7bfe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9602e7bf5e_1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9602e7bf5e_1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592b509152_1_7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592b509152_1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section outlines WHY we chose what we did and how it meets our requirements</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84bb9f49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84bb9f49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Peyton</a:t>
            </a:r>
            <a:endParaRPr/>
          </a:p>
          <a:p>
            <a:pPr marL="0" lvl="0" indent="0" algn="l" rtl="0">
              <a:spcBef>
                <a:spcPts val="0"/>
              </a:spcBef>
              <a:spcAft>
                <a:spcPts val="0"/>
              </a:spcAft>
              <a:buClr>
                <a:schemeClr val="dk1"/>
              </a:buClr>
              <a:buSzPts val="1100"/>
              <a:buFont typeface="Arial"/>
              <a:buNone/>
            </a:pPr>
            <a:r>
              <a:rPr lang="en"/>
              <a:t>To verify that our hardware solution will be powerful enough to handle the incoming video and satisfy design requirement 1.1, a model was made based on a research paper that measured the performance of the JPEG2000 compression algorithm. Using the total number of clock cycles and the image resolution from the research paper (top section), an average value of clock cycles per pixel was calculated and applied to our video solution (middle section). We determined that for a single frame the algorithm would need approximately 20.5 million cycles, and when run at 30 frames per second would translate to 615 million cycles per second, approximately 2/3 of the processing power of our selected Raspberry Pi solution. </a:t>
            </a:r>
            <a:endParaRPr/>
          </a:p>
          <a:p>
            <a:pPr marL="0" lvl="0" indent="0" algn="l" rtl="0">
              <a:spcBef>
                <a:spcPts val="0"/>
              </a:spcBef>
              <a:spcAft>
                <a:spcPts val="0"/>
              </a:spcAft>
              <a:buClr>
                <a:schemeClr val="dk1"/>
              </a:buClr>
              <a:buSzPts val="1100"/>
              <a:buFont typeface="Arial"/>
              <a:buNone/>
            </a:pPr>
            <a:r>
              <a:rPr lang="en"/>
              <a:t>Also calculated in the model was the predicted storage requirement of the solution, as well as the predicted compressed storage requirement at a compression ratio of 30%. These values will referred to during testing as a form of validation for our solution.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7aee09cb8c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7aee09cb8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Abby</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a:t>In order to accurately determine the torque required by the motor to open and hold the LEXI arm replica, we conducted a solidworks motion analysis using specified geometry and material properties in order to calculate the location of each component’s COG. For simplification purposes, we assumed that the moment the motor would feel is based on center of gravity location rather than the joint locations. It is important to note that this model does not incorporate the mass of the harnessing, but because the components we are working with are so small, it was determined that those masses are negligible compared to the masses of each component of the arm.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592b509152_1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592b509152_1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9602e7bf5e_12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9602e7bf5e_1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Mason</a:t>
            </a:r>
            <a:endParaRPr b="1">
              <a:solidFill>
                <a:schemeClr val="dk1"/>
              </a:solidFill>
            </a:endParaRPr>
          </a:p>
          <a:p>
            <a:pPr marL="457200" lvl="0" indent="-298450" algn="l" rtl="0">
              <a:spcBef>
                <a:spcPts val="0"/>
              </a:spcBef>
              <a:spcAft>
                <a:spcPts val="0"/>
              </a:spcAft>
              <a:buClr>
                <a:schemeClr val="dk1"/>
              </a:buClr>
              <a:buSzPts val="1100"/>
              <a:buChar char="-"/>
            </a:pPr>
            <a:endParaRPr b="1">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84bb9f491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84bb9f491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Peyton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compression algorithm will be verified by measuring various performance factors throughout each test. Based on design requirement 2.2, the algorithm will use one or more watchdog timers to track any lost frames and where they occurred.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Based on design requirement 2.2, we define viewability based on various measures of performance. Viewability is based primarily on how much detail can be seen in the compressed and uncompressed videos, and will be tested based on a standard vision test such as a Snellen eye chart or the Stanford Acuity Test. Secondary factors include algorithm runtime, transfer bitrate, storage needs, and power consumption, which can be measured by the algorithm itself during each test. A comprehensive test score will be made based on these factors, which weights to-be-determined after analyzing test results.</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84bb9f4919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184bb9f491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Mo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7aee09cb8c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7aee09cb8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Abby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7aee09cb8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7aee09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a:t>
            </a:r>
            <a:endParaRPr/>
          </a:p>
          <a:p>
            <a:pPr marL="0" lvl="0" indent="0" algn="l" rtl="0">
              <a:spcBef>
                <a:spcPts val="0"/>
              </a:spcBef>
              <a:spcAft>
                <a:spcPts val="0"/>
              </a:spcAft>
              <a:buNone/>
            </a:pPr>
            <a:r>
              <a:rPr lang="en"/>
              <a:t>Will be doing half-scale 3D printed model, and then a full scale hand out of 6061 aluminum, look into requirements for this section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9b1ad7bfe5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9b1ad7bfe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7aee09cb8c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7aee09cb8c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7aee09cb8c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17aee09cb8c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7aee09cb8c_0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7aee09cb8c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Presenter: Kiley </a:t>
            </a:r>
            <a:endParaRPr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5fba6075c1_6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5fba6075c1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5dc50f8d0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5dc50f8d0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18bb6ae2a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18bb6ae2a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5f9fae9dfa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5f9fae9dfa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a14cc9f820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1a14cc9f82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19602e7bf5e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19602e7bf5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Peyton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95df611f8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95df611f8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Abby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592b509152_1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592b509152_1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MENTION ASTROSCALE</a:t>
            </a:r>
            <a:endParaRPr b="1">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a17a02a70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17a02a70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Abby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9b1ad7bfe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19b1ad7bfe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Abby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84bb9f491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84bb9f491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8bcb7772e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8bcb7772e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8bcb7772e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8bcb7772e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9602e7bf5e_1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19602e7bf5e_1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Speaker: Mason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9602e7bf5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9602e7bf5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9602e7bf5e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19602e7bf5e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1915cdc1df1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1915cdc1df1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915cdc1df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1915cdc1df1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7aee09cb8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7aee09cb8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9602e7bf5e_1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9602e7bf5e_1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9b1ad7bfe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9b1ad7bfe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a:t>
            </a: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184bb9f4919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184bb9f491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Mo</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a17a02a706_5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a17a02a706_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Mo</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a17a02a706_5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1a17a02a706_5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Mo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5e0ce1273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5e0ce1273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 </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 what LEXI stands for)</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592b509152_1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592b509152_1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9602e7bf5e_1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9602e7bf5e_1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Presenter: Kiley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rm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52" name="Google Shape;52;p13"/>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Clr>
                <a:srgbClr val="000000"/>
              </a:buClr>
              <a:buSzPts val="18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6" name="Google Shape;5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6"/>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6"/>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6"/>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5" name="Google Shape;65;p16"/>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66" name="Google Shape;66;p1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9" name="Google Shape;69;p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8"/>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4" name="Google Shape;74;p1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5" name="Google Shape;75;p1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
        <p:cNvGrpSpPr/>
        <p:nvPr/>
      </p:nvGrpSpPr>
      <p:grpSpPr>
        <a:xfrm>
          <a:off x="0" y="0"/>
          <a:ext cx="0" cy="0"/>
          <a:chOff x="0" y="0"/>
          <a:chExt cx="0" cy="0"/>
        </a:xfrm>
      </p:grpSpPr>
      <p:sp>
        <p:nvSpPr>
          <p:cNvPr id="77" name="Google Shape;77;p19"/>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19"/>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Google Shape;81;p19"/>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 name="Google Shape;82;p1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20"/>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0"/>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2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
        <p:cNvGrpSpPr/>
        <p:nvPr/>
      </p:nvGrpSpPr>
      <p:grpSpPr>
        <a:xfrm>
          <a:off x="0" y="0"/>
          <a:ext cx="0" cy="0"/>
          <a:chOff x="0" y="0"/>
          <a:chExt cx="0" cy="0"/>
        </a:xfrm>
      </p:grpSpPr>
      <p:sp>
        <p:nvSpPr>
          <p:cNvPr id="89" name="Google Shape;89;p21"/>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1"/>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 name="Google Shape;92;p21"/>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93" name="Google Shape;93;p2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96" name="Google Shape;96;p2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p23"/>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3"/>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01" name="Google Shape;101;p23"/>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2" name="Google Shape;102;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3" name="Google Shape;103;p2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4"/>
        <p:cNvGrpSpPr/>
        <p:nvPr/>
      </p:nvGrpSpPr>
      <p:grpSpPr>
        <a:xfrm>
          <a:off x="0" y="0"/>
          <a:ext cx="0" cy="0"/>
          <a:chOff x="0" y="0"/>
          <a:chExt cx="0" cy="0"/>
        </a:xfrm>
      </p:grpSpPr>
      <p:sp>
        <p:nvSpPr>
          <p:cNvPr id="105" name="Google Shape;105;p24"/>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4"/>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08" name="Google Shape;108;p2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09"/>
        <p:cNvGrpSpPr/>
        <p:nvPr/>
      </p:nvGrpSpPr>
      <p:grpSpPr>
        <a:xfrm>
          <a:off x="0" y="0"/>
          <a:ext cx="0" cy="0"/>
          <a:chOff x="0" y="0"/>
          <a:chExt cx="0" cy="0"/>
        </a:xfrm>
      </p:grpSpPr>
      <p:sp>
        <p:nvSpPr>
          <p:cNvPr id="110" name="Google Shape;110;p25"/>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11" name="Google Shape;111;p25"/>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2" name="Google Shape;112;p2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13"/>
        <p:cNvGrpSpPr/>
        <p:nvPr/>
      </p:nvGrpSpPr>
      <p:grpSpPr>
        <a:xfrm>
          <a:off x="0" y="0"/>
          <a:ext cx="0" cy="0"/>
          <a:chOff x="0" y="0"/>
          <a:chExt cx="0" cy="0"/>
        </a:xfrm>
      </p:grpSpPr>
      <p:sp>
        <p:nvSpPr>
          <p:cNvPr id="114" name="Google Shape;114;p2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59" name="Google Shape;59;p15"/>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60" name="Google Shape;60;p15"/>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hyperlink" Target="http://drive.google.com/file/d/13rPOSoUnrpDhEJ1gtEGqNY2tnSAsqAY9/view"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1.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49.jp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8" Type="http://schemas.openxmlformats.org/officeDocument/2006/relationships/hyperlink" Target="https://www.amazon.com/STEPPERONLINE-Stepper-Motor-679-87oz-Key-Way/dp/B091C83HWF/ref=asc_df_B091C83HWF/?tag=hyprod-20&amp;linkCode=df0&amp;hvadid=564776331281&amp;hvpos=&amp;hvnetw=g&amp;hvrand=7922558747980942348&amp;hvpone=&amp;hvptwo=&amp;hvqmt=&amp;hvdev=c&amp;hvdvcmdl=&amp;hvlocint=&amp;hvlocphy=1014448&amp;hvtargid=pla-1481763760527&amp;psc=1" TargetMode="External"/><Relationship Id="rId3" Type="http://schemas.openxmlformats.org/officeDocument/2006/relationships/image" Target="../media/image2.png"/><Relationship Id="rId7" Type="http://schemas.openxmlformats.org/officeDocument/2006/relationships/hyperlink" Target="https://astroscale-us.com/lexi-life-extension-capabilities/"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hyperlink" Target="https://asm.matweb.com/search/SpecificMaterial.asp?bassnum=ma6061t6" TargetMode="External"/><Relationship Id="rId5" Type="http://schemas.openxmlformats.org/officeDocument/2006/relationships/hyperlink" Target="https://www.whydomath.org/node/wavlets/wavelettransforms.html" TargetMode="External"/><Relationship Id="rId4" Type="http://schemas.openxmlformats.org/officeDocument/2006/relationships/hyperlink" Target="https://www.whydomath.org/node/wavlets/jpeg2000.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7"/>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a:t>
            </a:fld>
            <a:endParaRPr>
              <a:solidFill>
                <a:srgbClr val="404040"/>
              </a:solidFill>
            </a:endParaRPr>
          </a:p>
        </p:txBody>
      </p:sp>
      <p:sp>
        <p:nvSpPr>
          <p:cNvPr id="120" name="Google Shape;120;p27"/>
          <p:cNvSpPr txBox="1">
            <a:spLocks noGrp="1"/>
          </p:cNvSpPr>
          <p:nvPr>
            <p:ph type="ctrTitle" idx="4294967295"/>
          </p:nvPr>
        </p:nvSpPr>
        <p:spPr>
          <a:xfrm>
            <a:off x="564325" y="81650"/>
            <a:ext cx="7959300" cy="46140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000000"/>
                </a:solidFill>
                <a:latin typeface="Calibri"/>
                <a:ea typeface="Calibri"/>
                <a:cs typeface="Calibri"/>
                <a:sym typeface="Calibri"/>
              </a:rPr>
              <a:t>DAISy Cam</a:t>
            </a:r>
            <a:endParaRPr sz="3600" b="1">
              <a:solidFill>
                <a:srgbClr val="000000"/>
              </a:solidFill>
              <a:latin typeface="Calibri"/>
              <a:ea typeface="Calibri"/>
              <a:cs typeface="Calibri"/>
              <a:sym typeface="Calibri"/>
            </a:endParaRPr>
          </a:p>
          <a:p>
            <a:pPr marL="0" lvl="0" indent="0" algn="ctr" rtl="0">
              <a:spcBef>
                <a:spcPts val="0"/>
              </a:spcBef>
              <a:spcAft>
                <a:spcPts val="0"/>
              </a:spcAft>
              <a:buNone/>
            </a:pPr>
            <a:r>
              <a:rPr lang="en" sz="2600">
                <a:solidFill>
                  <a:srgbClr val="000000"/>
                </a:solidFill>
                <a:latin typeface="Calibri"/>
                <a:ea typeface="Calibri"/>
                <a:cs typeface="Calibri"/>
                <a:sym typeface="Calibri"/>
              </a:rPr>
              <a:t>(Docking Arm Integration System for Scoutcam Camera)</a:t>
            </a:r>
            <a:endParaRPr sz="2600">
              <a:solidFill>
                <a:srgbClr val="000000"/>
              </a:solidFill>
              <a:latin typeface="Calibri"/>
              <a:ea typeface="Calibri"/>
              <a:cs typeface="Calibri"/>
              <a:sym typeface="Calibri"/>
            </a:endParaRPr>
          </a:p>
          <a:p>
            <a:pPr marL="0" lvl="0" indent="0" algn="ctr" rtl="0">
              <a:spcBef>
                <a:spcPts val="0"/>
              </a:spcBef>
              <a:spcAft>
                <a:spcPts val="0"/>
              </a:spcAft>
              <a:buNone/>
            </a:pPr>
            <a:r>
              <a:rPr lang="en" sz="4400" b="1">
                <a:solidFill>
                  <a:srgbClr val="000000"/>
                </a:solidFill>
                <a:latin typeface="Calibri"/>
                <a:ea typeface="Calibri"/>
                <a:cs typeface="Calibri"/>
                <a:sym typeface="Calibri"/>
              </a:rPr>
              <a:t>Critical</a:t>
            </a:r>
            <a:r>
              <a:rPr lang="en" sz="4000" b="1">
                <a:solidFill>
                  <a:srgbClr val="000000"/>
                </a:solidFill>
                <a:latin typeface="Calibri"/>
                <a:ea typeface="Calibri"/>
                <a:cs typeface="Calibri"/>
                <a:sym typeface="Calibri"/>
              </a:rPr>
              <a:t> Design Review</a:t>
            </a:r>
            <a:endParaRPr sz="4000" b="1">
              <a:solidFill>
                <a:srgbClr val="000000"/>
              </a:solidFill>
              <a:latin typeface="Calibri"/>
              <a:ea typeface="Calibri"/>
              <a:cs typeface="Calibri"/>
              <a:sym typeface="Calibri"/>
            </a:endParaRPr>
          </a:p>
          <a:p>
            <a:pPr marL="0" lvl="0" indent="0" algn="ctr" rtl="0">
              <a:spcBef>
                <a:spcPts val="0"/>
              </a:spcBef>
              <a:spcAft>
                <a:spcPts val="0"/>
              </a:spcAft>
              <a:buNone/>
            </a:pPr>
            <a:r>
              <a:rPr lang="en" sz="1600">
                <a:solidFill>
                  <a:srgbClr val="000000"/>
                </a:solidFill>
                <a:latin typeface="Calibri"/>
                <a:ea typeface="Calibri"/>
                <a:cs typeface="Calibri"/>
                <a:sym typeface="Calibri"/>
              </a:rPr>
              <a:t>December 5</a:t>
            </a:r>
            <a:r>
              <a:rPr lang="en" sz="1600" b="0">
                <a:solidFill>
                  <a:srgbClr val="000000"/>
                </a:solidFill>
                <a:latin typeface="Calibri"/>
                <a:ea typeface="Calibri"/>
                <a:cs typeface="Calibri"/>
                <a:sym typeface="Calibri"/>
              </a:rPr>
              <a:t>, 2022</a:t>
            </a:r>
            <a:endParaRPr sz="1600" b="0">
              <a:solidFill>
                <a:srgbClr val="000000"/>
              </a:solidFill>
              <a:latin typeface="Calibri"/>
              <a:ea typeface="Calibri"/>
              <a:cs typeface="Calibri"/>
              <a:sym typeface="Calibri"/>
            </a:endParaRPr>
          </a:p>
          <a:p>
            <a:pPr marL="0" lvl="0" indent="0" algn="ctr" rtl="0">
              <a:spcBef>
                <a:spcPts val="0"/>
              </a:spcBef>
              <a:spcAft>
                <a:spcPts val="0"/>
              </a:spcAft>
              <a:buNone/>
            </a:pPr>
            <a:r>
              <a:rPr lang="en" sz="1600" b="0">
                <a:solidFill>
                  <a:srgbClr val="000000"/>
                </a:solidFill>
                <a:latin typeface="Calibri"/>
                <a:ea typeface="Calibri"/>
                <a:cs typeface="Calibri"/>
                <a:sym typeface="Calibri"/>
              </a:rPr>
              <a:t>ASEN 4018 - Team 19</a:t>
            </a:r>
            <a:endParaRPr sz="1600" b="0">
              <a:solidFill>
                <a:srgbClr val="000000"/>
              </a:solidFill>
              <a:latin typeface="Calibri"/>
              <a:ea typeface="Calibri"/>
              <a:cs typeface="Calibri"/>
              <a:sym typeface="Calibri"/>
            </a:endParaRPr>
          </a:p>
          <a:p>
            <a:pPr marL="0" lvl="0" indent="0" algn="ctr" rtl="0">
              <a:spcBef>
                <a:spcPts val="0"/>
              </a:spcBef>
              <a:spcAft>
                <a:spcPts val="0"/>
              </a:spcAft>
              <a:buNone/>
            </a:pPr>
            <a:r>
              <a:rPr lang="en" sz="2000" u="sng">
                <a:solidFill>
                  <a:srgbClr val="000000"/>
                </a:solidFill>
                <a:latin typeface="Calibri"/>
                <a:ea typeface="Calibri"/>
                <a:cs typeface="Calibri"/>
                <a:sym typeface="Calibri"/>
              </a:rPr>
              <a:t>Company Sponsor</a:t>
            </a:r>
            <a:endParaRPr sz="2000" u="sng">
              <a:solidFill>
                <a:srgbClr val="000000"/>
              </a:solidFill>
              <a:latin typeface="Calibri"/>
              <a:ea typeface="Calibri"/>
              <a:cs typeface="Calibri"/>
              <a:sym typeface="Calibri"/>
            </a:endParaRPr>
          </a:p>
          <a:p>
            <a:pPr marL="0" lvl="0" indent="0" algn="ctr" rtl="0">
              <a:spcBef>
                <a:spcPts val="0"/>
              </a:spcBef>
              <a:spcAft>
                <a:spcPts val="0"/>
              </a:spcAft>
              <a:buNone/>
            </a:pPr>
            <a:r>
              <a:rPr lang="en" sz="1800" b="0">
                <a:solidFill>
                  <a:srgbClr val="000000"/>
                </a:solidFill>
                <a:latin typeface="Calibri"/>
                <a:ea typeface="Calibri"/>
                <a:cs typeface="Calibri"/>
                <a:sym typeface="Calibri"/>
              </a:rPr>
              <a:t>Astroscale</a:t>
            </a:r>
            <a:endParaRPr sz="1800" b="0">
              <a:solidFill>
                <a:srgbClr val="000000"/>
              </a:solidFill>
              <a:latin typeface="Calibri"/>
              <a:ea typeface="Calibri"/>
              <a:cs typeface="Calibri"/>
              <a:sym typeface="Calibri"/>
            </a:endParaRPr>
          </a:p>
          <a:p>
            <a:pPr marL="0" lvl="0" indent="0" algn="ctr" rtl="0">
              <a:spcBef>
                <a:spcPts val="0"/>
              </a:spcBef>
              <a:spcAft>
                <a:spcPts val="0"/>
              </a:spcAft>
              <a:buNone/>
            </a:pPr>
            <a:r>
              <a:rPr lang="en" sz="2000" u="sng">
                <a:solidFill>
                  <a:srgbClr val="000000"/>
                </a:solidFill>
                <a:latin typeface="Calibri"/>
                <a:ea typeface="Calibri"/>
                <a:cs typeface="Calibri"/>
                <a:sym typeface="Calibri"/>
              </a:rPr>
              <a:t>Faculty Advisor</a:t>
            </a:r>
            <a:endParaRPr sz="2000" u="sng">
              <a:solidFill>
                <a:srgbClr val="000000"/>
              </a:solidFill>
              <a:latin typeface="Calibri"/>
              <a:ea typeface="Calibri"/>
              <a:cs typeface="Calibri"/>
              <a:sym typeface="Calibri"/>
            </a:endParaRPr>
          </a:p>
          <a:p>
            <a:pPr marL="0" lvl="0" indent="0" algn="ctr" rtl="0">
              <a:spcBef>
                <a:spcPts val="0"/>
              </a:spcBef>
              <a:spcAft>
                <a:spcPts val="0"/>
              </a:spcAft>
              <a:buNone/>
            </a:pPr>
            <a:r>
              <a:rPr lang="en" sz="1800" b="0">
                <a:solidFill>
                  <a:srgbClr val="000000"/>
                </a:solidFill>
                <a:latin typeface="Calibri"/>
                <a:ea typeface="Calibri"/>
                <a:cs typeface="Calibri"/>
                <a:sym typeface="Calibri"/>
              </a:rPr>
              <a:t>Dr. Melvin Rafi</a:t>
            </a:r>
            <a:endParaRPr sz="1800" b="0">
              <a:solidFill>
                <a:srgbClr val="000000"/>
              </a:solidFill>
              <a:latin typeface="Calibri"/>
              <a:ea typeface="Calibri"/>
              <a:cs typeface="Calibri"/>
              <a:sym typeface="Calibri"/>
            </a:endParaRPr>
          </a:p>
          <a:p>
            <a:pPr marL="0" lvl="0" indent="0" algn="ctr" rtl="0">
              <a:spcBef>
                <a:spcPts val="0"/>
              </a:spcBef>
              <a:spcAft>
                <a:spcPts val="0"/>
              </a:spcAft>
              <a:buNone/>
            </a:pPr>
            <a:r>
              <a:rPr lang="en" sz="2000" u="sng">
                <a:solidFill>
                  <a:srgbClr val="000000"/>
                </a:solidFill>
                <a:latin typeface="Calibri"/>
                <a:ea typeface="Calibri"/>
                <a:cs typeface="Calibri"/>
                <a:sym typeface="Calibri"/>
              </a:rPr>
              <a:t>Presenters</a:t>
            </a:r>
            <a:endParaRPr sz="2000" u="sng">
              <a:solidFill>
                <a:srgbClr val="000000"/>
              </a:solidFill>
              <a:latin typeface="Calibri"/>
              <a:ea typeface="Calibri"/>
              <a:cs typeface="Calibri"/>
              <a:sym typeface="Calibri"/>
            </a:endParaRPr>
          </a:p>
          <a:p>
            <a:pPr marL="0" lvl="0" indent="0" algn="ctr" rtl="0">
              <a:spcBef>
                <a:spcPts val="0"/>
              </a:spcBef>
              <a:spcAft>
                <a:spcPts val="0"/>
              </a:spcAft>
              <a:buNone/>
            </a:pPr>
            <a:r>
              <a:rPr lang="en" sz="1800">
                <a:solidFill>
                  <a:srgbClr val="000000"/>
                </a:solidFill>
                <a:latin typeface="Calibri"/>
                <a:ea typeface="Calibri"/>
                <a:cs typeface="Calibri"/>
                <a:sym typeface="Calibri"/>
              </a:rPr>
              <a:t>Mohammed Alnasser, Sam Barrette, Kiley Beckwith,  </a:t>
            </a:r>
            <a:endParaRPr sz="1800">
              <a:solidFill>
                <a:srgbClr val="000000"/>
              </a:solidFill>
              <a:latin typeface="Calibri"/>
              <a:ea typeface="Calibri"/>
              <a:cs typeface="Calibri"/>
              <a:sym typeface="Calibri"/>
            </a:endParaRPr>
          </a:p>
          <a:p>
            <a:pPr marL="0" lvl="0" indent="0" algn="ctr" rtl="0">
              <a:spcBef>
                <a:spcPts val="0"/>
              </a:spcBef>
              <a:spcAft>
                <a:spcPts val="0"/>
              </a:spcAft>
              <a:buNone/>
            </a:pPr>
            <a:r>
              <a:rPr lang="en" sz="1800">
                <a:solidFill>
                  <a:srgbClr val="000000"/>
                </a:solidFill>
                <a:latin typeface="Calibri"/>
                <a:ea typeface="Calibri"/>
                <a:cs typeface="Calibri"/>
                <a:sym typeface="Calibri"/>
              </a:rPr>
              <a:t>Abby Durell, Peyton Early, and Mason Lemler</a:t>
            </a:r>
            <a:endParaRPr sz="180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36"/>
          <p:cNvSpPr txBox="1"/>
          <p:nvPr/>
        </p:nvSpPr>
        <p:spPr>
          <a:xfrm>
            <a:off x="311400" y="1909050"/>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Design Solution</a:t>
            </a:r>
            <a:endParaRPr sz="3600" b="1"/>
          </a:p>
        </p:txBody>
      </p:sp>
      <p:sp>
        <p:nvSpPr>
          <p:cNvPr id="219" name="Google Shape;219;p36"/>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10</a:t>
            </a:fld>
            <a:endParaRPr>
              <a:solidFill>
                <a:srgbClr val="40404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pic>
        <p:nvPicPr>
          <p:cNvPr id="224" name="Google Shape;224;p37"/>
          <p:cNvPicPr preferRelativeResize="0"/>
          <p:nvPr/>
        </p:nvPicPr>
        <p:blipFill>
          <a:blip r:embed="rId4">
            <a:alphaModFix/>
          </a:blip>
          <a:stretch>
            <a:fillRect/>
          </a:stretch>
        </p:blipFill>
        <p:spPr>
          <a:xfrm>
            <a:off x="1209725" y="1223491"/>
            <a:ext cx="1761901" cy="3339358"/>
          </a:xfrm>
          <a:prstGeom prst="rect">
            <a:avLst/>
          </a:prstGeom>
          <a:noFill/>
          <a:ln>
            <a:noFill/>
          </a:ln>
        </p:spPr>
      </p:pic>
      <p:sp>
        <p:nvSpPr>
          <p:cNvPr id="225" name="Google Shape;225;p37"/>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11</a:t>
            </a:fld>
            <a:endParaRPr>
              <a:solidFill>
                <a:srgbClr val="404040"/>
              </a:solidFill>
            </a:endParaRPr>
          </a:p>
        </p:txBody>
      </p:sp>
      <p:sp>
        <p:nvSpPr>
          <p:cNvPr id="226" name="Google Shape;226;p37"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227" name="Google Shape;227;p37"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228" name="Google Shape;228;p37"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229" name="Google Shape;229;p37"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230" name="Google Shape;230;p37"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231" name="Google Shape;231;p37"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232" name="Google Shape;232;p37"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233" name="Google Shape;233;p37"/>
          <p:cNvSpPr txBox="1"/>
          <p:nvPr/>
        </p:nvSpPr>
        <p:spPr>
          <a:xfrm>
            <a:off x="302897" y="190800"/>
            <a:ext cx="3858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Roboto"/>
                <a:ea typeface="Roboto"/>
                <a:cs typeface="Roboto"/>
                <a:sym typeface="Roboto"/>
              </a:rPr>
              <a:t>Project Components</a:t>
            </a:r>
            <a:endParaRPr sz="2500" b="1">
              <a:latin typeface="Roboto"/>
              <a:ea typeface="Roboto"/>
              <a:cs typeface="Roboto"/>
              <a:sym typeface="Roboto"/>
            </a:endParaRPr>
          </a:p>
        </p:txBody>
      </p:sp>
      <p:sp>
        <p:nvSpPr>
          <p:cNvPr id="234" name="Google Shape;234;p37"/>
          <p:cNvSpPr txBox="1"/>
          <p:nvPr/>
        </p:nvSpPr>
        <p:spPr>
          <a:xfrm>
            <a:off x="695400" y="1358175"/>
            <a:ext cx="1084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Arm Hook</a:t>
            </a:r>
            <a:endParaRPr sz="1200">
              <a:latin typeface="Roboto"/>
              <a:ea typeface="Roboto"/>
              <a:cs typeface="Roboto"/>
              <a:sym typeface="Roboto"/>
            </a:endParaRPr>
          </a:p>
        </p:txBody>
      </p:sp>
      <p:sp>
        <p:nvSpPr>
          <p:cNvPr id="235" name="Google Shape;235;p37"/>
          <p:cNvSpPr txBox="1"/>
          <p:nvPr/>
        </p:nvSpPr>
        <p:spPr>
          <a:xfrm>
            <a:off x="823499" y="1867584"/>
            <a:ext cx="82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Truss</a:t>
            </a:r>
            <a:endParaRPr sz="1200">
              <a:latin typeface="Roboto"/>
              <a:ea typeface="Roboto"/>
              <a:cs typeface="Roboto"/>
              <a:sym typeface="Roboto"/>
            </a:endParaRPr>
          </a:p>
        </p:txBody>
      </p:sp>
      <p:sp>
        <p:nvSpPr>
          <p:cNvPr id="236" name="Google Shape;236;p37"/>
          <p:cNvSpPr txBox="1"/>
          <p:nvPr/>
        </p:nvSpPr>
        <p:spPr>
          <a:xfrm>
            <a:off x="2983689" y="2570978"/>
            <a:ext cx="1026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Leg 2b</a:t>
            </a:r>
            <a:endParaRPr sz="1200">
              <a:latin typeface="Roboto"/>
              <a:ea typeface="Roboto"/>
              <a:cs typeface="Roboto"/>
              <a:sym typeface="Roboto"/>
            </a:endParaRPr>
          </a:p>
        </p:txBody>
      </p:sp>
      <p:sp>
        <p:nvSpPr>
          <p:cNvPr id="237" name="Google Shape;237;p37"/>
          <p:cNvSpPr txBox="1"/>
          <p:nvPr/>
        </p:nvSpPr>
        <p:spPr>
          <a:xfrm>
            <a:off x="2983689" y="3634844"/>
            <a:ext cx="82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Leg 2a</a:t>
            </a:r>
            <a:endParaRPr sz="1200">
              <a:latin typeface="Roboto"/>
              <a:ea typeface="Roboto"/>
              <a:cs typeface="Roboto"/>
              <a:sym typeface="Roboto"/>
            </a:endParaRPr>
          </a:p>
        </p:txBody>
      </p:sp>
      <p:sp>
        <p:nvSpPr>
          <p:cNvPr id="238" name="Google Shape;238;p37"/>
          <p:cNvSpPr txBox="1"/>
          <p:nvPr/>
        </p:nvSpPr>
        <p:spPr>
          <a:xfrm>
            <a:off x="639375" y="3169875"/>
            <a:ext cx="64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Leg 1</a:t>
            </a:r>
            <a:endParaRPr sz="1200">
              <a:latin typeface="Roboto"/>
              <a:ea typeface="Roboto"/>
              <a:cs typeface="Roboto"/>
              <a:sym typeface="Roboto"/>
            </a:endParaRPr>
          </a:p>
        </p:txBody>
      </p:sp>
      <p:sp>
        <p:nvSpPr>
          <p:cNvPr id="239" name="Google Shape;239;p37"/>
          <p:cNvSpPr txBox="1"/>
          <p:nvPr/>
        </p:nvSpPr>
        <p:spPr>
          <a:xfrm>
            <a:off x="2911772" y="4181749"/>
            <a:ext cx="521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Base</a:t>
            </a:r>
            <a:endParaRPr sz="1200">
              <a:latin typeface="Roboto"/>
              <a:ea typeface="Roboto"/>
              <a:cs typeface="Roboto"/>
              <a:sym typeface="Roboto"/>
            </a:endParaRPr>
          </a:p>
        </p:txBody>
      </p:sp>
      <p:sp>
        <p:nvSpPr>
          <p:cNvPr id="240" name="Google Shape;240;p37"/>
          <p:cNvSpPr txBox="1"/>
          <p:nvPr/>
        </p:nvSpPr>
        <p:spPr>
          <a:xfrm>
            <a:off x="447063" y="3915697"/>
            <a:ext cx="1026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Motor Connection</a:t>
            </a:r>
            <a:endParaRPr sz="1200">
              <a:latin typeface="Roboto"/>
              <a:ea typeface="Roboto"/>
              <a:cs typeface="Roboto"/>
              <a:sym typeface="Roboto"/>
            </a:endParaRPr>
          </a:p>
        </p:txBody>
      </p:sp>
      <p:cxnSp>
        <p:nvCxnSpPr>
          <p:cNvPr id="241" name="Google Shape;241;p37"/>
          <p:cNvCxnSpPr/>
          <p:nvPr/>
        </p:nvCxnSpPr>
        <p:spPr>
          <a:xfrm rot="10800000" flipH="1">
            <a:off x="1528875" y="1422375"/>
            <a:ext cx="555300" cy="106500"/>
          </a:xfrm>
          <a:prstGeom prst="straightConnector1">
            <a:avLst/>
          </a:prstGeom>
          <a:noFill/>
          <a:ln w="9525" cap="flat" cmpd="sng">
            <a:solidFill>
              <a:schemeClr val="dk2"/>
            </a:solidFill>
            <a:prstDash val="solid"/>
            <a:round/>
            <a:headEnd type="none" w="med" len="med"/>
            <a:tailEnd type="triangle" w="med" len="med"/>
          </a:ln>
        </p:spPr>
      </p:cxnSp>
      <p:cxnSp>
        <p:nvCxnSpPr>
          <p:cNvPr id="242" name="Google Shape;242;p37"/>
          <p:cNvCxnSpPr/>
          <p:nvPr/>
        </p:nvCxnSpPr>
        <p:spPr>
          <a:xfrm rot="10800000" flipH="1">
            <a:off x="1337446" y="1971675"/>
            <a:ext cx="642300" cy="92700"/>
          </a:xfrm>
          <a:prstGeom prst="straightConnector1">
            <a:avLst/>
          </a:prstGeom>
          <a:noFill/>
          <a:ln w="9525" cap="flat" cmpd="sng">
            <a:solidFill>
              <a:schemeClr val="dk2"/>
            </a:solidFill>
            <a:prstDash val="solid"/>
            <a:round/>
            <a:headEnd type="none" w="med" len="med"/>
            <a:tailEnd type="triangle" w="med" len="med"/>
          </a:ln>
        </p:spPr>
      </p:cxnSp>
      <p:cxnSp>
        <p:nvCxnSpPr>
          <p:cNvPr id="243" name="Google Shape;243;p37"/>
          <p:cNvCxnSpPr>
            <a:stCxn id="236" idx="1"/>
          </p:cNvCxnSpPr>
          <p:nvPr/>
        </p:nvCxnSpPr>
        <p:spPr>
          <a:xfrm flipH="1">
            <a:off x="2558289" y="2755628"/>
            <a:ext cx="425400" cy="116700"/>
          </a:xfrm>
          <a:prstGeom prst="straightConnector1">
            <a:avLst/>
          </a:prstGeom>
          <a:noFill/>
          <a:ln w="9525" cap="flat" cmpd="sng">
            <a:solidFill>
              <a:schemeClr val="dk2"/>
            </a:solidFill>
            <a:prstDash val="solid"/>
            <a:round/>
            <a:headEnd type="none" w="med" len="med"/>
            <a:tailEnd type="triangle" w="med" len="med"/>
          </a:ln>
        </p:spPr>
      </p:cxnSp>
      <p:cxnSp>
        <p:nvCxnSpPr>
          <p:cNvPr id="244" name="Google Shape;244;p37"/>
          <p:cNvCxnSpPr/>
          <p:nvPr/>
        </p:nvCxnSpPr>
        <p:spPr>
          <a:xfrm flipH="1">
            <a:off x="2541798" y="3812165"/>
            <a:ext cx="474000" cy="92700"/>
          </a:xfrm>
          <a:prstGeom prst="straightConnector1">
            <a:avLst/>
          </a:prstGeom>
          <a:noFill/>
          <a:ln w="9525" cap="flat" cmpd="sng">
            <a:solidFill>
              <a:schemeClr val="dk2"/>
            </a:solidFill>
            <a:prstDash val="solid"/>
            <a:round/>
            <a:headEnd type="none" w="med" len="med"/>
            <a:tailEnd type="triangle" w="med" len="med"/>
          </a:ln>
        </p:spPr>
      </p:cxnSp>
      <p:cxnSp>
        <p:nvCxnSpPr>
          <p:cNvPr id="245" name="Google Shape;245;p37"/>
          <p:cNvCxnSpPr/>
          <p:nvPr/>
        </p:nvCxnSpPr>
        <p:spPr>
          <a:xfrm flipH="1">
            <a:off x="2517572" y="4343361"/>
            <a:ext cx="394200" cy="85500"/>
          </a:xfrm>
          <a:prstGeom prst="straightConnector1">
            <a:avLst/>
          </a:prstGeom>
          <a:noFill/>
          <a:ln w="9525" cap="flat" cmpd="sng">
            <a:solidFill>
              <a:schemeClr val="dk2"/>
            </a:solidFill>
            <a:prstDash val="solid"/>
            <a:round/>
            <a:headEnd type="none" w="med" len="med"/>
            <a:tailEnd type="triangle" w="med" len="med"/>
          </a:ln>
        </p:spPr>
      </p:cxnSp>
      <p:cxnSp>
        <p:nvCxnSpPr>
          <p:cNvPr id="246" name="Google Shape;246;p37"/>
          <p:cNvCxnSpPr/>
          <p:nvPr/>
        </p:nvCxnSpPr>
        <p:spPr>
          <a:xfrm rot="10800000" flipH="1">
            <a:off x="1194265" y="3246037"/>
            <a:ext cx="562200" cy="84300"/>
          </a:xfrm>
          <a:prstGeom prst="straightConnector1">
            <a:avLst/>
          </a:prstGeom>
          <a:noFill/>
          <a:ln w="9525" cap="flat" cmpd="sng">
            <a:solidFill>
              <a:schemeClr val="dk2"/>
            </a:solidFill>
            <a:prstDash val="solid"/>
            <a:round/>
            <a:headEnd type="none" w="med" len="med"/>
            <a:tailEnd type="triangle" w="med" len="med"/>
          </a:ln>
        </p:spPr>
      </p:cxnSp>
      <p:cxnSp>
        <p:nvCxnSpPr>
          <p:cNvPr id="247" name="Google Shape;247;p37"/>
          <p:cNvCxnSpPr/>
          <p:nvPr/>
        </p:nvCxnSpPr>
        <p:spPr>
          <a:xfrm>
            <a:off x="1275842" y="4159599"/>
            <a:ext cx="398700" cy="66300"/>
          </a:xfrm>
          <a:prstGeom prst="straightConnector1">
            <a:avLst/>
          </a:prstGeom>
          <a:noFill/>
          <a:ln w="9525" cap="flat" cmpd="sng">
            <a:solidFill>
              <a:schemeClr val="dk2"/>
            </a:solidFill>
            <a:prstDash val="solid"/>
            <a:round/>
            <a:headEnd type="none" w="med" len="med"/>
            <a:tailEnd type="triangle" w="med" len="med"/>
          </a:ln>
        </p:spPr>
      </p:cxnSp>
      <p:cxnSp>
        <p:nvCxnSpPr>
          <p:cNvPr id="248" name="Google Shape;248;p37"/>
          <p:cNvCxnSpPr>
            <a:stCxn id="249" idx="0"/>
          </p:cNvCxnSpPr>
          <p:nvPr/>
        </p:nvCxnSpPr>
        <p:spPr>
          <a:xfrm rot="10800000">
            <a:off x="512150" y="1358175"/>
            <a:ext cx="9600" cy="1442100"/>
          </a:xfrm>
          <a:prstGeom prst="straightConnector1">
            <a:avLst/>
          </a:prstGeom>
          <a:noFill/>
          <a:ln w="9525" cap="flat" cmpd="sng">
            <a:solidFill>
              <a:schemeClr val="dk2"/>
            </a:solidFill>
            <a:prstDash val="solid"/>
            <a:round/>
            <a:headEnd type="none" w="med" len="med"/>
            <a:tailEnd type="triangle" w="med" len="med"/>
          </a:ln>
        </p:spPr>
      </p:cxnSp>
      <p:cxnSp>
        <p:nvCxnSpPr>
          <p:cNvPr id="250" name="Google Shape;250;p37"/>
          <p:cNvCxnSpPr>
            <a:stCxn id="249" idx="2"/>
          </p:cNvCxnSpPr>
          <p:nvPr/>
        </p:nvCxnSpPr>
        <p:spPr>
          <a:xfrm>
            <a:off x="521750" y="3200475"/>
            <a:ext cx="0" cy="1274700"/>
          </a:xfrm>
          <a:prstGeom prst="straightConnector1">
            <a:avLst/>
          </a:prstGeom>
          <a:noFill/>
          <a:ln w="9525" cap="flat" cmpd="sng">
            <a:solidFill>
              <a:schemeClr val="dk2"/>
            </a:solidFill>
            <a:prstDash val="solid"/>
            <a:round/>
            <a:headEnd type="none" w="med" len="med"/>
            <a:tailEnd type="triangle" w="med" len="med"/>
          </a:ln>
        </p:spPr>
      </p:cxnSp>
      <p:cxnSp>
        <p:nvCxnSpPr>
          <p:cNvPr id="251" name="Google Shape;251;p37"/>
          <p:cNvCxnSpPr/>
          <p:nvPr/>
        </p:nvCxnSpPr>
        <p:spPr>
          <a:xfrm>
            <a:off x="479862" y="1304209"/>
            <a:ext cx="1761900" cy="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37"/>
          <p:cNvCxnSpPr/>
          <p:nvPr/>
        </p:nvCxnSpPr>
        <p:spPr>
          <a:xfrm rot="10800000" flipH="1">
            <a:off x="521525" y="4474850"/>
            <a:ext cx="1852500" cy="8700"/>
          </a:xfrm>
          <a:prstGeom prst="straightConnector1">
            <a:avLst/>
          </a:prstGeom>
          <a:noFill/>
          <a:ln w="9525" cap="flat" cmpd="sng">
            <a:solidFill>
              <a:schemeClr val="dk2"/>
            </a:solidFill>
            <a:prstDash val="solid"/>
            <a:round/>
            <a:headEnd type="none" w="med" len="med"/>
            <a:tailEnd type="none" w="med" len="med"/>
          </a:ln>
        </p:spPr>
      </p:cxnSp>
      <p:sp>
        <p:nvSpPr>
          <p:cNvPr id="249" name="Google Shape;249;p37"/>
          <p:cNvSpPr txBox="1"/>
          <p:nvPr/>
        </p:nvSpPr>
        <p:spPr>
          <a:xfrm>
            <a:off x="104000" y="2800275"/>
            <a:ext cx="8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1.15 m</a:t>
            </a:r>
            <a:endParaRPr>
              <a:latin typeface="Roboto"/>
              <a:ea typeface="Roboto"/>
              <a:cs typeface="Roboto"/>
              <a:sym typeface="Roboto"/>
            </a:endParaRPr>
          </a:p>
        </p:txBody>
      </p:sp>
      <p:sp>
        <p:nvSpPr>
          <p:cNvPr id="253" name="Google Shape;253;p37"/>
          <p:cNvSpPr txBox="1"/>
          <p:nvPr/>
        </p:nvSpPr>
        <p:spPr>
          <a:xfrm>
            <a:off x="2792633" y="1155822"/>
            <a:ext cx="835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Roboto"/>
                <a:ea typeface="Roboto"/>
                <a:cs typeface="Roboto"/>
                <a:sym typeface="Roboto"/>
              </a:rPr>
              <a:t>Camera Head</a:t>
            </a:r>
            <a:endParaRPr sz="1200">
              <a:latin typeface="Roboto"/>
              <a:ea typeface="Roboto"/>
              <a:cs typeface="Roboto"/>
              <a:sym typeface="Roboto"/>
            </a:endParaRPr>
          </a:p>
          <a:p>
            <a:pPr marL="0" lvl="0" indent="0" algn="l" rtl="0">
              <a:spcBef>
                <a:spcPts val="0"/>
              </a:spcBef>
              <a:spcAft>
                <a:spcPts val="0"/>
              </a:spcAft>
              <a:buNone/>
            </a:pPr>
            <a:r>
              <a:rPr lang="en" sz="1200">
                <a:latin typeface="Roboto"/>
                <a:ea typeface="Roboto"/>
                <a:cs typeface="Roboto"/>
                <a:sym typeface="Roboto"/>
              </a:rPr>
              <a:t>Location</a:t>
            </a:r>
            <a:endParaRPr sz="1200">
              <a:latin typeface="Roboto"/>
              <a:ea typeface="Roboto"/>
              <a:cs typeface="Roboto"/>
              <a:sym typeface="Roboto"/>
            </a:endParaRPr>
          </a:p>
        </p:txBody>
      </p:sp>
      <p:cxnSp>
        <p:nvCxnSpPr>
          <p:cNvPr id="254" name="Google Shape;254;p37"/>
          <p:cNvCxnSpPr>
            <a:stCxn id="253" idx="1"/>
          </p:cNvCxnSpPr>
          <p:nvPr/>
        </p:nvCxnSpPr>
        <p:spPr>
          <a:xfrm rot="10800000">
            <a:off x="2449733" y="1499172"/>
            <a:ext cx="342900" cy="26100"/>
          </a:xfrm>
          <a:prstGeom prst="straightConnector1">
            <a:avLst/>
          </a:prstGeom>
          <a:noFill/>
          <a:ln w="9525" cap="flat" cmpd="sng">
            <a:solidFill>
              <a:schemeClr val="dk2"/>
            </a:solidFill>
            <a:prstDash val="solid"/>
            <a:round/>
            <a:headEnd type="none" w="med" len="med"/>
            <a:tailEnd type="triangle" w="med" len="med"/>
          </a:ln>
        </p:spPr>
      </p:cxnSp>
      <p:sp>
        <p:nvSpPr>
          <p:cNvPr id="255" name="Google Shape;255;p37"/>
          <p:cNvSpPr txBox="1"/>
          <p:nvPr/>
        </p:nvSpPr>
        <p:spPr>
          <a:xfrm>
            <a:off x="1047250" y="791738"/>
            <a:ext cx="185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Docking Arm Model</a:t>
            </a:r>
            <a:endParaRPr b="1">
              <a:latin typeface="Roboto"/>
              <a:ea typeface="Roboto"/>
              <a:cs typeface="Roboto"/>
              <a:sym typeface="Roboto"/>
            </a:endParaRPr>
          </a:p>
        </p:txBody>
      </p:sp>
      <p:pic>
        <p:nvPicPr>
          <p:cNvPr id="256" name="Google Shape;256;p37"/>
          <p:cNvPicPr preferRelativeResize="0"/>
          <p:nvPr/>
        </p:nvPicPr>
        <p:blipFill>
          <a:blip r:embed="rId5">
            <a:alphaModFix/>
          </a:blip>
          <a:stretch>
            <a:fillRect/>
          </a:stretch>
        </p:blipFill>
        <p:spPr>
          <a:xfrm rot="5400000">
            <a:off x="4547852" y="378649"/>
            <a:ext cx="1052900" cy="2427850"/>
          </a:xfrm>
          <a:prstGeom prst="rect">
            <a:avLst/>
          </a:prstGeom>
          <a:noFill/>
          <a:ln>
            <a:noFill/>
          </a:ln>
        </p:spPr>
      </p:pic>
      <p:sp>
        <p:nvSpPr>
          <p:cNvPr id="257" name="Google Shape;257;p37"/>
          <p:cNvSpPr txBox="1"/>
          <p:nvPr/>
        </p:nvSpPr>
        <p:spPr>
          <a:xfrm>
            <a:off x="4037600" y="654338"/>
            <a:ext cx="185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ScoutCam Camera</a:t>
            </a:r>
            <a:endParaRPr b="1">
              <a:latin typeface="Roboto"/>
              <a:ea typeface="Roboto"/>
              <a:cs typeface="Roboto"/>
              <a:sym typeface="Roboto"/>
            </a:endParaRPr>
          </a:p>
        </p:txBody>
      </p:sp>
      <p:sp>
        <p:nvSpPr>
          <p:cNvPr id="258" name="Google Shape;258;p37"/>
          <p:cNvSpPr txBox="1"/>
          <p:nvPr/>
        </p:nvSpPr>
        <p:spPr>
          <a:xfrm>
            <a:off x="4037600" y="2559338"/>
            <a:ext cx="185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Nema 34 Stepper Motor 14mm</a:t>
            </a:r>
            <a:endParaRPr b="1">
              <a:latin typeface="Roboto"/>
              <a:ea typeface="Roboto"/>
              <a:cs typeface="Roboto"/>
              <a:sym typeface="Roboto"/>
            </a:endParaRPr>
          </a:p>
        </p:txBody>
      </p:sp>
      <p:pic>
        <p:nvPicPr>
          <p:cNvPr id="259" name="Google Shape;259;p37"/>
          <p:cNvPicPr preferRelativeResize="0"/>
          <p:nvPr/>
        </p:nvPicPr>
        <p:blipFill rotWithShape="1">
          <a:blip r:embed="rId6">
            <a:alphaModFix/>
          </a:blip>
          <a:srcRect l="19" r="19"/>
          <a:stretch/>
        </p:blipFill>
        <p:spPr>
          <a:xfrm>
            <a:off x="6446200" y="3033950"/>
            <a:ext cx="2427850" cy="1356753"/>
          </a:xfrm>
          <a:prstGeom prst="rect">
            <a:avLst/>
          </a:prstGeom>
          <a:noFill/>
          <a:ln>
            <a:noFill/>
          </a:ln>
        </p:spPr>
      </p:pic>
      <p:sp>
        <p:nvSpPr>
          <p:cNvPr id="260" name="Google Shape;260;p37"/>
          <p:cNvSpPr txBox="1"/>
          <p:nvPr/>
        </p:nvSpPr>
        <p:spPr>
          <a:xfrm>
            <a:off x="6780800" y="2635538"/>
            <a:ext cx="185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Raspberry Pi 2</a:t>
            </a:r>
            <a:endParaRPr b="1">
              <a:latin typeface="Roboto"/>
              <a:ea typeface="Roboto"/>
              <a:cs typeface="Roboto"/>
              <a:sym typeface="Roboto"/>
            </a:endParaRPr>
          </a:p>
        </p:txBody>
      </p:sp>
      <p:pic>
        <p:nvPicPr>
          <p:cNvPr id="261" name="Google Shape;261;p37"/>
          <p:cNvPicPr preferRelativeResize="0"/>
          <p:nvPr/>
        </p:nvPicPr>
        <p:blipFill>
          <a:blip r:embed="rId7">
            <a:alphaModFix/>
          </a:blip>
          <a:stretch>
            <a:fillRect/>
          </a:stretch>
        </p:blipFill>
        <p:spPr>
          <a:xfrm flipH="1">
            <a:off x="4407438" y="3302113"/>
            <a:ext cx="1112813" cy="1112813"/>
          </a:xfrm>
          <a:prstGeom prst="rect">
            <a:avLst/>
          </a:prstGeom>
          <a:noFill/>
          <a:ln>
            <a:noFill/>
          </a:ln>
        </p:spPr>
      </p:pic>
      <p:sp>
        <p:nvSpPr>
          <p:cNvPr id="262" name="Google Shape;262;p37"/>
          <p:cNvSpPr txBox="1"/>
          <p:nvPr/>
        </p:nvSpPr>
        <p:spPr>
          <a:xfrm>
            <a:off x="6898075" y="654338"/>
            <a:ext cx="185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Roboto"/>
                <a:ea typeface="Roboto"/>
                <a:cs typeface="Roboto"/>
                <a:sym typeface="Roboto"/>
              </a:rPr>
              <a:t>ScoutCam VPU</a:t>
            </a:r>
            <a:endParaRPr b="1">
              <a:latin typeface="Roboto"/>
              <a:ea typeface="Roboto"/>
              <a:cs typeface="Roboto"/>
              <a:sym typeface="Roboto"/>
            </a:endParaRPr>
          </a:p>
        </p:txBody>
      </p:sp>
      <p:pic>
        <p:nvPicPr>
          <p:cNvPr id="263" name="Google Shape;263;p37"/>
          <p:cNvPicPr preferRelativeResize="0"/>
          <p:nvPr/>
        </p:nvPicPr>
        <p:blipFill rotWithShape="1">
          <a:blip r:embed="rId8">
            <a:alphaModFix/>
          </a:blip>
          <a:srcRect l="69" r="69"/>
          <a:stretch/>
        </p:blipFill>
        <p:spPr>
          <a:xfrm>
            <a:off x="6855336" y="985087"/>
            <a:ext cx="1937978" cy="1504801"/>
          </a:xfrm>
          <a:prstGeom prst="rect">
            <a:avLst/>
          </a:prstGeom>
          <a:noFill/>
          <a:ln>
            <a:noFill/>
          </a:ln>
        </p:spPr>
      </p:pic>
      <p:sp>
        <p:nvSpPr>
          <p:cNvPr id="264" name="Google Shape;264;p37"/>
          <p:cNvSpPr/>
          <p:nvPr/>
        </p:nvSpPr>
        <p:spPr>
          <a:xfrm>
            <a:off x="3747300" y="1048950"/>
            <a:ext cx="2582700" cy="14757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 name="Google Shape;265;p37"/>
          <p:cNvPicPr preferRelativeResize="0"/>
          <p:nvPr/>
        </p:nvPicPr>
        <p:blipFill rotWithShape="1">
          <a:blip r:embed="rId9">
            <a:alphaModFix/>
          </a:blip>
          <a:srcRect t="19" b="9"/>
          <a:stretch/>
        </p:blipFill>
        <p:spPr>
          <a:xfrm>
            <a:off x="4179012" y="989450"/>
            <a:ext cx="1569664" cy="15048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
        <p:nvSpPr>
          <p:cNvPr id="270" name="Google Shape;270;p38"/>
          <p:cNvSpPr txBox="1"/>
          <p:nvPr/>
        </p:nvSpPr>
        <p:spPr>
          <a:xfrm>
            <a:off x="320040" y="9643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Functional Block Diagram </a:t>
            </a:r>
            <a:endParaRPr sz="2500" b="1" i="1"/>
          </a:p>
        </p:txBody>
      </p:sp>
      <p:sp>
        <p:nvSpPr>
          <p:cNvPr id="271" name="Google Shape;271;p38"/>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12</a:t>
            </a:fld>
            <a:endParaRPr>
              <a:solidFill>
                <a:srgbClr val="404040"/>
              </a:solidFill>
            </a:endParaRPr>
          </a:p>
        </p:txBody>
      </p:sp>
      <p:sp>
        <p:nvSpPr>
          <p:cNvPr id="272" name="Google Shape;272;p38"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273" name="Google Shape;273;p38"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274" name="Google Shape;274;p38"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275" name="Google Shape;275;p38"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276" name="Google Shape;276;p38"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277" name="Google Shape;277;p38"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278" name="Google Shape;278;p38"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279" name="Google Shape;279;p38"/>
          <p:cNvPicPr preferRelativeResize="0"/>
          <p:nvPr/>
        </p:nvPicPr>
        <p:blipFill rotWithShape="1">
          <a:blip r:embed="rId4">
            <a:alphaModFix/>
          </a:blip>
          <a:srcRect/>
          <a:stretch/>
        </p:blipFill>
        <p:spPr>
          <a:xfrm>
            <a:off x="456775" y="168450"/>
            <a:ext cx="8142974" cy="4580424"/>
          </a:xfrm>
          <a:prstGeom prst="rect">
            <a:avLst/>
          </a:prstGeom>
          <a:noFill/>
          <a:ln>
            <a:noFill/>
          </a:ln>
        </p:spPr>
      </p:pic>
      <p:pic>
        <p:nvPicPr>
          <p:cNvPr id="280" name="Google Shape;280;p38"/>
          <p:cNvPicPr preferRelativeResize="0"/>
          <p:nvPr/>
        </p:nvPicPr>
        <p:blipFill rotWithShape="1">
          <a:blip r:embed="rId5">
            <a:alphaModFix/>
          </a:blip>
          <a:srcRect l="19" r="19"/>
          <a:stretch/>
        </p:blipFill>
        <p:spPr>
          <a:xfrm>
            <a:off x="542500" y="1170650"/>
            <a:ext cx="2981949" cy="1666400"/>
          </a:xfrm>
          <a:prstGeom prst="rect">
            <a:avLst/>
          </a:prstGeom>
          <a:noFill/>
          <a:ln>
            <a:noFill/>
          </a:ln>
        </p:spPr>
      </p:pic>
      <p:pic>
        <p:nvPicPr>
          <p:cNvPr id="281" name="Google Shape;281;p38"/>
          <p:cNvPicPr preferRelativeResize="0"/>
          <p:nvPr/>
        </p:nvPicPr>
        <p:blipFill rotWithShape="1">
          <a:blip r:embed="rId6">
            <a:alphaModFix/>
          </a:blip>
          <a:srcRect/>
          <a:stretch/>
        </p:blipFill>
        <p:spPr>
          <a:xfrm>
            <a:off x="3590900" y="2311863"/>
            <a:ext cx="2781300" cy="1647825"/>
          </a:xfrm>
          <a:prstGeom prst="rect">
            <a:avLst/>
          </a:prstGeom>
          <a:noFill/>
          <a:ln>
            <a:noFill/>
          </a:ln>
        </p:spPr>
      </p:pic>
      <p:cxnSp>
        <p:nvCxnSpPr>
          <p:cNvPr id="282" name="Google Shape;282;p38"/>
          <p:cNvCxnSpPr>
            <a:stCxn id="280" idx="3"/>
            <a:endCxn id="281" idx="0"/>
          </p:cNvCxnSpPr>
          <p:nvPr/>
        </p:nvCxnSpPr>
        <p:spPr>
          <a:xfrm>
            <a:off x="3524449" y="2003851"/>
            <a:ext cx="1457100" cy="308100"/>
          </a:xfrm>
          <a:prstGeom prst="bentConnector2">
            <a:avLst/>
          </a:prstGeom>
          <a:noFill/>
          <a:ln w="19050" cap="flat" cmpd="sng">
            <a:solidFill>
              <a:srgbClr val="FF0000"/>
            </a:solidFill>
            <a:prstDash val="solid"/>
            <a:round/>
            <a:headEnd type="triangle" w="med" len="med"/>
            <a:tailEnd type="none" w="med" len="med"/>
          </a:ln>
        </p:spPr>
      </p:cxnSp>
      <p:cxnSp>
        <p:nvCxnSpPr>
          <p:cNvPr id="283" name="Google Shape;283;p38"/>
          <p:cNvCxnSpPr>
            <a:stCxn id="280" idx="2"/>
            <a:endCxn id="281" idx="1"/>
          </p:cNvCxnSpPr>
          <p:nvPr/>
        </p:nvCxnSpPr>
        <p:spPr>
          <a:xfrm rot="-5400000" flipH="1">
            <a:off x="2662725" y="2207801"/>
            <a:ext cx="298800" cy="1557300"/>
          </a:xfrm>
          <a:prstGeom prst="bentConnector2">
            <a:avLst/>
          </a:prstGeom>
          <a:noFill/>
          <a:ln w="19050" cap="flat" cmpd="sng">
            <a:solidFill>
              <a:srgbClr val="0000FF"/>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7"/>
        <p:cNvGrpSpPr/>
        <p:nvPr/>
      </p:nvGrpSpPr>
      <p:grpSpPr>
        <a:xfrm>
          <a:off x="0" y="0"/>
          <a:ext cx="0" cy="0"/>
          <a:chOff x="0" y="0"/>
          <a:chExt cx="0" cy="0"/>
        </a:xfrm>
      </p:grpSpPr>
      <p:sp>
        <p:nvSpPr>
          <p:cNvPr id="288" name="Google Shape;288;p39"/>
          <p:cNvSpPr txBox="1"/>
          <p:nvPr/>
        </p:nvSpPr>
        <p:spPr>
          <a:xfrm>
            <a:off x="320040" y="9643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Functional Block Diagram </a:t>
            </a:r>
            <a:endParaRPr sz="2500" b="1" i="1"/>
          </a:p>
        </p:txBody>
      </p:sp>
      <p:sp>
        <p:nvSpPr>
          <p:cNvPr id="289" name="Google Shape;289;p39"/>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13</a:t>
            </a:fld>
            <a:endParaRPr>
              <a:solidFill>
                <a:srgbClr val="404040"/>
              </a:solidFill>
            </a:endParaRPr>
          </a:p>
        </p:txBody>
      </p:sp>
      <p:sp>
        <p:nvSpPr>
          <p:cNvPr id="290" name="Google Shape;290;p39"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291" name="Google Shape;291;p39"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292" name="Google Shape;292;p39"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293" name="Google Shape;293;p39"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294" name="Google Shape;294;p39"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295" name="Google Shape;295;p39"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296" name="Google Shape;296;p39"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297" name="Google Shape;297;p39"/>
          <p:cNvPicPr preferRelativeResize="0"/>
          <p:nvPr/>
        </p:nvPicPr>
        <p:blipFill rotWithShape="1">
          <a:blip r:embed="rId4">
            <a:alphaModFix/>
          </a:blip>
          <a:srcRect/>
          <a:stretch/>
        </p:blipFill>
        <p:spPr>
          <a:xfrm>
            <a:off x="456775" y="168450"/>
            <a:ext cx="8142974" cy="4580424"/>
          </a:xfrm>
          <a:prstGeom prst="rect">
            <a:avLst/>
          </a:prstGeom>
          <a:noFill/>
          <a:ln>
            <a:noFill/>
          </a:ln>
        </p:spPr>
      </p:pic>
      <p:pic>
        <p:nvPicPr>
          <p:cNvPr id="298" name="Google Shape;298;p39"/>
          <p:cNvPicPr preferRelativeResize="0"/>
          <p:nvPr/>
        </p:nvPicPr>
        <p:blipFill>
          <a:blip r:embed="rId5">
            <a:alphaModFix/>
          </a:blip>
          <a:stretch>
            <a:fillRect/>
          </a:stretch>
        </p:blipFill>
        <p:spPr>
          <a:xfrm rot="5400000">
            <a:off x="1303175" y="1493505"/>
            <a:ext cx="1505700" cy="3471957"/>
          </a:xfrm>
          <a:prstGeom prst="rect">
            <a:avLst/>
          </a:prstGeom>
          <a:noFill/>
          <a:ln>
            <a:noFill/>
          </a:ln>
        </p:spPr>
      </p:pic>
      <p:pic>
        <p:nvPicPr>
          <p:cNvPr id="299" name="Google Shape;299;p39"/>
          <p:cNvPicPr preferRelativeResize="0"/>
          <p:nvPr/>
        </p:nvPicPr>
        <p:blipFill rotWithShape="1">
          <a:blip r:embed="rId6">
            <a:alphaModFix/>
          </a:blip>
          <a:srcRect l="69" r="69"/>
          <a:stretch/>
        </p:blipFill>
        <p:spPr>
          <a:xfrm>
            <a:off x="4241698" y="2677025"/>
            <a:ext cx="2259700" cy="1754599"/>
          </a:xfrm>
          <a:prstGeom prst="rect">
            <a:avLst/>
          </a:prstGeom>
          <a:noFill/>
          <a:ln>
            <a:noFill/>
          </a:ln>
        </p:spPr>
      </p:pic>
      <p:sp>
        <p:nvSpPr>
          <p:cNvPr id="300" name="Google Shape;300;p39"/>
          <p:cNvSpPr/>
          <p:nvPr/>
        </p:nvSpPr>
        <p:spPr>
          <a:xfrm>
            <a:off x="209800" y="2264300"/>
            <a:ext cx="3582300" cy="19026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1" name="Google Shape;301;p39"/>
          <p:cNvPicPr preferRelativeResize="0"/>
          <p:nvPr/>
        </p:nvPicPr>
        <p:blipFill rotWithShape="1">
          <a:blip r:embed="rId7">
            <a:alphaModFix/>
          </a:blip>
          <a:srcRect t="19" b="9"/>
          <a:stretch/>
        </p:blipFill>
        <p:spPr>
          <a:xfrm>
            <a:off x="710927" y="2303850"/>
            <a:ext cx="2437224" cy="23364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pic>
        <p:nvPicPr>
          <p:cNvPr id="306" name="Google Shape;306;p40"/>
          <p:cNvPicPr preferRelativeResize="0"/>
          <p:nvPr/>
        </p:nvPicPr>
        <p:blipFill rotWithShape="1">
          <a:blip r:embed="rId4">
            <a:alphaModFix/>
          </a:blip>
          <a:srcRect/>
          <a:stretch/>
        </p:blipFill>
        <p:spPr>
          <a:xfrm>
            <a:off x="586551" y="188575"/>
            <a:ext cx="7883424" cy="4434444"/>
          </a:xfrm>
          <a:prstGeom prst="rect">
            <a:avLst/>
          </a:prstGeom>
          <a:noFill/>
          <a:ln>
            <a:noFill/>
          </a:ln>
        </p:spPr>
      </p:pic>
      <p:sp>
        <p:nvSpPr>
          <p:cNvPr id="307" name="Google Shape;307;p40"/>
          <p:cNvSpPr txBox="1"/>
          <p:nvPr/>
        </p:nvSpPr>
        <p:spPr>
          <a:xfrm>
            <a:off x="320040" y="9643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Functional Block Diagram </a:t>
            </a:r>
            <a:endParaRPr sz="2500" b="1" i="1"/>
          </a:p>
        </p:txBody>
      </p:sp>
      <p:sp>
        <p:nvSpPr>
          <p:cNvPr id="308" name="Google Shape;308;p40"/>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14</a:t>
            </a:fld>
            <a:endParaRPr>
              <a:solidFill>
                <a:srgbClr val="404040"/>
              </a:solidFill>
            </a:endParaRPr>
          </a:p>
        </p:txBody>
      </p:sp>
      <p:sp>
        <p:nvSpPr>
          <p:cNvPr id="309" name="Google Shape;309;p40"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310" name="Google Shape;310;p40"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311" name="Google Shape;311;p40"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312" name="Google Shape;312;p40"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313" name="Google Shape;313;p40"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314" name="Google Shape;314;p40"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315" name="Google Shape;315;p40"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316" name="Google Shape;316;p40"/>
          <p:cNvPicPr preferRelativeResize="0"/>
          <p:nvPr/>
        </p:nvPicPr>
        <p:blipFill>
          <a:blip r:embed="rId5">
            <a:alphaModFix/>
          </a:blip>
          <a:stretch>
            <a:fillRect/>
          </a:stretch>
        </p:blipFill>
        <p:spPr>
          <a:xfrm>
            <a:off x="5058025" y="3641260"/>
            <a:ext cx="388075" cy="891200"/>
          </a:xfrm>
          <a:prstGeom prst="rect">
            <a:avLst/>
          </a:prstGeom>
          <a:noFill/>
          <a:ln>
            <a:noFill/>
          </a:ln>
        </p:spPr>
      </p:pic>
      <p:pic>
        <p:nvPicPr>
          <p:cNvPr id="317" name="Google Shape;317;p40"/>
          <p:cNvPicPr preferRelativeResize="0"/>
          <p:nvPr/>
        </p:nvPicPr>
        <p:blipFill rotWithShape="1">
          <a:blip r:embed="rId6">
            <a:alphaModFix/>
          </a:blip>
          <a:srcRect t="19" b="9"/>
          <a:stretch/>
        </p:blipFill>
        <p:spPr>
          <a:xfrm>
            <a:off x="3596175" y="3632775"/>
            <a:ext cx="1066775" cy="908140"/>
          </a:xfrm>
          <a:prstGeom prst="rect">
            <a:avLst/>
          </a:prstGeom>
          <a:noFill/>
          <a:ln>
            <a:noFill/>
          </a:ln>
        </p:spPr>
      </p:pic>
      <p:pic>
        <p:nvPicPr>
          <p:cNvPr id="318" name="Google Shape;318;p40"/>
          <p:cNvPicPr preferRelativeResize="0"/>
          <p:nvPr/>
        </p:nvPicPr>
        <p:blipFill>
          <a:blip r:embed="rId7">
            <a:alphaModFix/>
          </a:blip>
          <a:stretch>
            <a:fillRect/>
          </a:stretch>
        </p:blipFill>
        <p:spPr>
          <a:xfrm flipH="1">
            <a:off x="1955250" y="3557088"/>
            <a:ext cx="1112813" cy="1112813"/>
          </a:xfrm>
          <a:prstGeom prst="rect">
            <a:avLst/>
          </a:prstGeom>
          <a:noFill/>
          <a:ln>
            <a:noFill/>
          </a:ln>
        </p:spPr>
      </p:pic>
      <p:pic>
        <p:nvPicPr>
          <p:cNvPr id="319" name="Google Shape;319;p40"/>
          <p:cNvPicPr preferRelativeResize="0"/>
          <p:nvPr/>
        </p:nvPicPr>
        <p:blipFill>
          <a:blip r:embed="rId8">
            <a:alphaModFix/>
          </a:blip>
          <a:stretch>
            <a:fillRect/>
          </a:stretch>
        </p:blipFill>
        <p:spPr>
          <a:xfrm>
            <a:off x="1147900" y="2571750"/>
            <a:ext cx="1157425" cy="10203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sp>
        <p:nvSpPr>
          <p:cNvPr id="324" name="Google Shape;324;p41"/>
          <p:cNvSpPr txBox="1"/>
          <p:nvPr/>
        </p:nvSpPr>
        <p:spPr>
          <a:xfrm>
            <a:off x="320040" y="9643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Functional Block Diagram </a:t>
            </a:r>
            <a:endParaRPr sz="2500" b="1" i="1"/>
          </a:p>
        </p:txBody>
      </p:sp>
      <p:sp>
        <p:nvSpPr>
          <p:cNvPr id="325" name="Google Shape;325;p41"/>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15</a:t>
            </a:fld>
            <a:endParaRPr>
              <a:solidFill>
                <a:srgbClr val="404040"/>
              </a:solidFill>
            </a:endParaRPr>
          </a:p>
        </p:txBody>
      </p:sp>
      <p:sp>
        <p:nvSpPr>
          <p:cNvPr id="326" name="Google Shape;326;p41"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327" name="Google Shape;327;p41"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328" name="Google Shape;328;p41"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329" name="Google Shape;329;p41"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330" name="Google Shape;330;p41"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331" name="Google Shape;331;p41"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332" name="Google Shape;332;p41"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333" name="Google Shape;333;p41"/>
          <p:cNvPicPr preferRelativeResize="0"/>
          <p:nvPr/>
        </p:nvPicPr>
        <p:blipFill rotWithShape="1">
          <a:blip r:embed="rId4">
            <a:alphaModFix/>
          </a:blip>
          <a:srcRect/>
          <a:stretch/>
        </p:blipFill>
        <p:spPr>
          <a:xfrm>
            <a:off x="586150" y="224450"/>
            <a:ext cx="7971701" cy="4484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7"/>
        <p:cNvGrpSpPr/>
        <p:nvPr/>
      </p:nvGrpSpPr>
      <p:grpSpPr>
        <a:xfrm>
          <a:off x="0" y="0"/>
          <a:ext cx="0" cy="0"/>
          <a:chOff x="0" y="0"/>
          <a:chExt cx="0" cy="0"/>
        </a:xfrm>
      </p:grpSpPr>
      <p:sp>
        <p:nvSpPr>
          <p:cNvPr id="338" name="Google Shape;338;p42"/>
          <p:cNvSpPr txBox="1"/>
          <p:nvPr/>
        </p:nvSpPr>
        <p:spPr>
          <a:xfrm>
            <a:off x="320040" y="9144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ScoutCam Micro-Camera Specs</a:t>
            </a:r>
            <a:endParaRPr sz="2500" b="1"/>
          </a:p>
        </p:txBody>
      </p:sp>
      <p:sp>
        <p:nvSpPr>
          <p:cNvPr id="339" name="Google Shape;339;p42"/>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16</a:t>
            </a:fld>
            <a:endParaRPr>
              <a:solidFill>
                <a:srgbClr val="404040"/>
              </a:solidFill>
            </a:endParaRPr>
          </a:p>
        </p:txBody>
      </p:sp>
      <p:graphicFrame>
        <p:nvGraphicFramePr>
          <p:cNvPr id="340" name="Google Shape;340;p42"/>
          <p:cNvGraphicFramePr/>
          <p:nvPr/>
        </p:nvGraphicFramePr>
        <p:xfrm>
          <a:off x="372275" y="706813"/>
          <a:ext cx="3653350" cy="3748845"/>
        </p:xfrm>
        <a:graphic>
          <a:graphicData uri="http://schemas.openxmlformats.org/drawingml/2006/table">
            <a:tbl>
              <a:tblPr>
                <a:noFill/>
                <a:tableStyleId>{B1581685-1520-4D99-9261-EA372B30DC9A}</a:tableStyleId>
              </a:tblPr>
              <a:tblGrid>
                <a:gridCol w="1826675">
                  <a:extLst>
                    <a:ext uri="{9D8B030D-6E8A-4147-A177-3AD203B41FA5}">
                      <a16:colId xmlns:a16="http://schemas.microsoft.com/office/drawing/2014/main" val="20000"/>
                    </a:ext>
                  </a:extLst>
                </a:gridCol>
                <a:gridCol w="1826675">
                  <a:extLst>
                    <a:ext uri="{9D8B030D-6E8A-4147-A177-3AD203B41FA5}">
                      <a16:colId xmlns:a16="http://schemas.microsoft.com/office/drawing/2014/main" val="20001"/>
                    </a:ext>
                  </a:extLst>
                </a:gridCol>
              </a:tblGrid>
              <a:tr h="389375">
                <a:tc>
                  <a:txBody>
                    <a:bodyPr/>
                    <a:lstStyle/>
                    <a:p>
                      <a:pPr marL="0" lvl="0" indent="0" algn="l" rtl="0">
                        <a:spcBef>
                          <a:spcPts val="0"/>
                        </a:spcBef>
                        <a:spcAft>
                          <a:spcPts val="0"/>
                        </a:spcAft>
                        <a:buNone/>
                      </a:pPr>
                      <a:r>
                        <a:rPr lang="en" sz="1200"/>
                        <a:t>Voltage </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2.1 V</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3275">
                <a:tc>
                  <a:txBody>
                    <a:bodyPr/>
                    <a:lstStyle/>
                    <a:p>
                      <a:pPr marL="0" lvl="0" indent="0" algn="l" rtl="0">
                        <a:spcBef>
                          <a:spcPts val="0"/>
                        </a:spcBef>
                        <a:spcAft>
                          <a:spcPts val="0"/>
                        </a:spcAft>
                        <a:buNone/>
                      </a:pPr>
                      <a:r>
                        <a:rPr lang="en" sz="1200"/>
                        <a:t>Current Draw </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5 A</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3275">
                <a:tc>
                  <a:txBody>
                    <a:bodyPr/>
                    <a:lstStyle/>
                    <a:p>
                      <a:pPr marL="0" lvl="0" indent="0" algn="l" rtl="0">
                        <a:spcBef>
                          <a:spcPts val="0"/>
                        </a:spcBef>
                        <a:spcAft>
                          <a:spcPts val="0"/>
                        </a:spcAft>
                        <a:buNone/>
                      </a:pPr>
                      <a:r>
                        <a:rPr lang="en" sz="1200"/>
                        <a:t>Power Draw</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10.5 W</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2850">
                <a:tc>
                  <a:txBody>
                    <a:bodyPr/>
                    <a:lstStyle/>
                    <a:p>
                      <a:pPr marL="0" lvl="0" indent="0" algn="l" rtl="0">
                        <a:spcBef>
                          <a:spcPts val="0"/>
                        </a:spcBef>
                        <a:spcAft>
                          <a:spcPts val="0"/>
                        </a:spcAft>
                        <a:buNone/>
                      </a:pPr>
                      <a:r>
                        <a:rPr lang="en" sz="1200"/>
                        <a:t>Resolution</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160 kpx</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700">
                <a:tc>
                  <a:txBody>
                    <a:bodyPr/>
                    <a:lstStyle/>
                    <a:p>
                      <a:pPr marL="0" lvl="0" indent="0" algn="l" rtl="0">
                        <a:spcBef>
                          <a:spcPts val="0"/>
                        </a:spcBef>
                        <a:spcAft>
                          <a:spcPts val="0"/>
                        </a:spcAft>
                        <a:buNone/>
                      </a:pPr>
                      <a:r>
                        <a:rPr lang="en" sz="1200"/>
                        <a:t>Frame Rate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30 fps</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52850">
                <a:tc>
                  <a:txBody>
                    <a:bodyPr/>
                    <a:lstStyle/>
                    <a:p>
                      <a:pPr marL="0" lvl="0" indent="0" algn="l" rtl="0">
                        <a:spcBef>
                          <a:spcPts val="0"/>
                        </a:spcBef>
                        <a:spcAft>
                          <a:spcPts val="0"/>
                        </a:spcAft>
                        <a:buNone/>
                      </a:pPr>
                      <a:r>
                        <a:rPr lang="en" sz="1200"/>
                        <a:t>Camera Head Length</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6.0 mm</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77200">
                <a:tc>
                  <a:txBody>
                    <a:bodyPr/>
                    <a:lstStyle/>
                    <a:p>
                      <a:pPr marL="0" lvl="0" indent="0" algn="l" rtl="0">
                        <a:spcBef>
                          <a:spcPts val="0"/>
                        </a:spcBef>
                        <a:spcAft>
                          <a:spcPts val="0"/>
                        </a:spcAft>
                        <a:buNone/>
                      </a:pPr>
                      <a:r>
                        <a:rPr lang="en" sz="1200"/>
                        <a:t>Camera Head Diameter</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1.8 mm</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71100">
                <a:tc>
                  <a:txBody>
                    <a:bodyPr/>
                    <a:lstStyle/>
                    <a:p>
                      <a:pPr marL="0" lvl="0" indent="0" algn="l" rtl="0">
                        <a:spcBef>
                          <a:spcPts val="0"/>
                        </a:spcBef>
                        <a:spcAft>
                          <a:spcPts val="0"/>
                        </a:spcAft>
                        <a:buNone/>
                      </a:pPr>
                      <a:r>
                        <a:rPr lang="en" sz="1200"/>
                        <a:t>Cable Length</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2.0 m</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58925">
                <a:tc>
                  <a:txBody>
                    <a:bodyPr/>
                    <a:lstStyle/>
                    <a:p>
                      <a:pPr marL="0" lvl="0" indent="0" algn="l" rtl="0">
                        <a:spcBef>
                          <a:spcPts val="0"/>
                        </a:spcBef>
                        <a:spcAft>
                          <a:spcPts val="0"/>
                        </a:spcAft>
                        <a:buNone/>
                      </a:pPr>
                      <a:r>
                        <a:rPr lang="en" sz="1200"/>
                        <a:t>Output</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PAL composite video</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58925">
                <a:tc>
                  <a:txBody>
                    <a:bodyPr/>
                    <a:lstStyle/>
                    <a:p>
                      <a:pPr marL="0" lvl="0" indent="0" algn="l" rtl="0">
                        <a:spcBef>
                          <a:spcPts val="0"/>
                        </a:spcBef>
                        <a:spcAft>
                          <a:spcPts val="0"/>
                        </a:spcAft>
                        <a:buNone/>
                      </a:pPr>
                      <a:r>
                        <a:rPr lang="en" sz="1200"/>
                        <a:t>Operating Temp Range</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BCCDB"/>
                    </a:solidFill>
                  </a:tcPr>
                </a:tc>
                <a:tc>
                  <a:txBody>
                    <a:bodyPr/>
                    <a:lstStyle/>
                    <a:p>
                      <a:pPr marL="0" lvl="0" indent="0" algn="l" rtl="0">
                        <a:spcBef>
                          <a:spcPts val="0"/>
                        </a:spcBef>
                        <a:spcAft>
                          <a:spcPts val="0"/>
                        </a:spcAft>
                        <a:buNone/>
                      </a:pPr>
                      <a:r>
                        <a:rPr lang="en" sz="1200"/>
                        <a:t>-20C to 70C</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pic>
        <p:nvPicPr>
          <p:cNvPr id="341" name="Google Shape;341;p42"/>
          <p:cNvPicPr preferRelativeResize="0"/>
          <p:nvPr/>
        </p:nvPicPr>
        <p:blipFill>
          <a:blip r:embed="rId4">
            <a:alphaModFix/>
          </a:blip>
          <a:stretch>
            <a:fillRect/>
          </a:stretch>
        </p:blipFill>
        <p:spPr>
          <a:xfrm>
            <a:off x="4398287" y="1637596"/>
            <a:ext cx="1733550" cy="1213504"/>
          </a:xfrm>
          <a:prstGeom prst="rect">
            <a:avLst/>
          </a:prstGeom>
          <a:noFill/>
          <a:ln>
            <a:noFill/>
          </a:ln>
        </p:spPr>
      </p:pic>
      <p:pic>
        <p:nvPicPr>
          <p:cNvPr id="342" name="Google Shape;342;p42"/>
          <p:cNvPicPr preferRelativeResize="0"/>
          <p:nvPr/>
        </p:nvPicPr>
        <p:blipFill>
          <a:blip r:embed="rId5">
            <a:alphaModFix/>
          </a:blip>
          <a:stretch>
            <a:fillRect/>
          </a:stretch>
        </p:blipFill>
        <p:spPr>
          <a:xfrm>
            <a:off x="4184100" y="819008"/>
            <a:ext cx="2099800" cy="738392"/>
          </a:xfrm>
          <a:prstGeom prst="rect">
            <a:avLst/>
          </a:prstGeom>
          <a:noFill/>
          <a:ln>
            <a:noFill/>
          </a:ln>
        </p:spPr>
      </p:pic>
      <p:pic>
        <p:nvPicPr>
          <p:cNvPr id="343" name="Google Shape;343;p42"/>
          <p:cNvPicPr preferRelativeResize="0"/>
          <p:nvPr/>
        </p:nvPicPr>
        <p:blipFill rotWithShape="1">
          <a:blip r:embed="rId6">
            <a:alphaModFix/>
          </a:blip>
          <a:srcRect l="16052" r="31928" b="12998"/>
          <a:stretch/>
        </p:blipFill>
        <p:spPr>
          <a:xfrm>
            <a:off x="4291663" y="2851100"/>
            <a:ext cx="1505700" cy="1479900"/>
          </a:xfrm>
          <a:prstGeom prst="flowChartConnector">
            <a:avLst/>
          </a:prstGeom>
          <a:noFill/>
          <a:ln w="19050" cap="flat" cmpd="sng">
            <a:solidFill>
              <a:schemeClr val="dk2"/>
            </a:solidFill>
            <a:prstDash val="solid"/>
            <a:round/>
            <a:headEnd type="none" w="sm" len="sm"/>
            <a:tailEnd type="none" w="sm" len="sm"/>
          </a:ln>
        </p:spPr>
      </p:pic>
      <p:sp>
        <p:nvSpPr>
          <p:cNvPr id="344" name="Google Shape;344;p42"/>
          <p:cNvSpPr txBox="1"/>
          <p:nvPr/>
        </p:nvSpPr>
        <p:spPr>
          <a:xfrm>
            <a:off x="4291675" y="4330988"/>
            <a:ext cx="972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Roboto"/>
                <a:ea typeface="Roboto"/>
                <a:cs typeface="Roboto"/>
                <a:sym typeface="Roboto"/>
              </a:rPr>
              <a:t>* Penny for scale</a:t>
            </a:r>
            <a:endParaRPr sz="800">
              <a:latin typeface="Roboto"/>
              <a:ea typeface="Roboto"/>
              <a:cs typeface="Roboto"/>
              <a:sym typeface="Roboto"/>
            </a:endParaRPr>
          </a:p>
        </p:txBody>
      </p:sp>
      <p:sp>
        <p:nvSpPr>
          <p:cNvPr id="345" name="Google Shape;345;p42"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346" name="Google Shape;346;p42"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347" name="Google Shape;347;p42"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348" name="Google Shape;348;p42"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349" name="Google Shape;349;p42"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350" name="Google Shape;350;p42"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351" name="Google Shape;351;p42"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cxnSp>
        <p:nvCxnSpPr>
          <p:cNvPr id="352" name="Google Shape;352;p42"/>
          <p:cNvCxnSpPr>
            <a:stCxn id="353" idx="4"/>
            <a:endCxn id="343" idx="4"/>
          </p:cNvCxnSpPr>
          <p:nvPr/>
        </p:nvCxnSpPr>
        <p:spPr>
          <a:xfrm rot="10800000">
            <a:off x="5044375" y="4330988"/>
            <a:ext cx="1669800" cy="29100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42"/>
          <p:cNvCxnSpPr>
            <a:stCxn id="343" idx="7"/>
            <a:endCxn id="353" idx="7"/>
          </p:cNvCxnSpPr>
          <p:nvPr/>
        </p:nvCxnSpPr>
        <p:spPr>
          <a:xfrm>
            <a:off x="5576858" y="3067826"/>
            <a:ext cx="1235700" cy="1320000"/>
          </a:xfrm>
          <a:prstGeom prst="straightConnector1">
            <a:avLst/>
          </a:prstGeom>
          <a:noFill/>
          <a:ln w="9525" cap="flat" cmpd="sng">
            <a:solidFill>
              <a:schemeClr val="dk2"/>
            </a:solidFill>
            <a:prstDash val="solid"/>
            <a:round/>
            <a:headEnd type="none" w="med" len="med"/>
            <a:tailEnd type="none" w="med" len="med"/>
          </a:ln>
        </p:spPr>
      </p:cxnSp>
      <p:sp>
        <p:nvSpPr>
          <p:cNvPr id="353" name="Google Shape;353;p42"/>
          <p:cNvSpPr/>
          <p:nvPr/>
        </p:nvSpPr>
        <p:spPr>
          <a:xfrm>
            <a:off x="6574975" y="4347788"/>
            <a:ext cx="278400" cy="2742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5" name="Google Shape;355;p42"/>
          <p:cNvPicPr preferRelativeResize="0"/>
          <p:nvPr/>
        </p:nvPicPr>
        <p:blipFill rotWithShape="1">
          <a:blip r:embed="rId7">
            <a:alphaModFix/>
          </a:blip>
          <a:srcRect t="19" b="9"/>
          <a:stretch/>
        </p:blipFill>
        <p:spPr>
          <a:xfrm>
            <a:off x="6379498" y="2705050"/>
            <a:ext cx="2012001" cy="1928851"/>
          </a:xfrm>
          <a:prstGeom prst="rect">
            <a:avLst/>
          </a:prstGeom>
          <a:noFill/>
          <a:ln>
            <a:noFill/>
          </a:ln>
        </p:spPr>
      </p:pic>
      <p:pic>
        <p:nvPicPr>
          <p:cNvPr id="356" name="Google Shape;356;p42"/>
          <p:cNvPicPr preferRelativeResize="0"/>
          <p:nvPr/>
        </p:nvPicPr>
        <p:blipFill rotWithShape="1">
          <a:blip r:embed="rId8">
            <a:alphaModFix/>
          </a:blip>
          <a:srcRect l="19845" t="13391" r="24410" b="16791"/>
          <a:stretch/>
        </p:blipFill>
        <p:spPr>
          <a:xfrm>
            <a:off x="6504475" y="376326"/>
            <a:ext cx="2253075" cy="21163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43"/>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Practical Video Card Solution</a:t>
            </a:r>
            <a:endParaRPr sz="2500" b="1"/>
          </a:p>
        </p:txBody>
      </p:sp>
      <p:sp>
        <p:nvSpPr>
          <p:cNvPr id="362" name="Google Shape;362;p43"/>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17</a:t>
            </a:fld>
            <a:endParaRPr>
              <a:solidFill>
                <a:srgbClr val="404040"/>
              </a:solidFill>
            </a:endParaRPr>
          </a:p>
        </p:txBody>
      </p:sp>
      <p:sp>
        <p:nvSpPr>
          <p:cNvPr id="363" name="Google Shape;363;p43"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364" name="Google Shape;364;p43"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365" name="Google Shape;365;p43"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366" name="Google Shape;366;p43"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367" name="Google Shape;367;p43"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368" name="Google Shape;368;p43"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369" name="Google Shape;369;p43"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370" name="Google Shape;370;p43"/>
          <p:cNvSpPr txBox="1"/>
          <p:nvPr/>
        </p:nvSpPr>
        <p:spPr>
          <a:xfrm>
            <a:off x="0" y="834975"/>
            <a:ext cx="8391600" cy="3201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Raspberry Pi 2 B </a:t>
            </a:r>
            <a:endParaRPr b="1"/>
          </a:p>
          <a:p>
            <a:pPr marL="914400" lvl="1" indent="-317500" algn="l" rtl="0">
              <a:spcBef>
                <a:spcPts val="0"/>
              </a:spcBef>
              <a:spcAft>
                <a:spcPts val="0"/>
              </a:spcAft>
              <a:buSzPts val="1400"/>
              <a:buChar char="○"/>
            </a:pPr>
            <a:r>
              <a:rPr lang="en"/>
              <a:t>Power draw: 10 W </a:t>
            </a:r>
            <a:endParaRPr/>
          </a:p>
          <a:p>
            <a:pPr marL="914400" lvl="1" indent="-317500" algn="l" rtl="0">
              <a:spcBef>
                <a:spcPts val="0"/>
              </a:spcBef>
              <a:spcAft>
                <a:spcPts val="0"/>
              </a:spcAft>
              <a:buSzPts val="1400"/>
              <a:buChar char="○"/>
            </a:pPr>
            <a:r>
              <a:rPr lang="en"/>
              <a:t>Voltage: 5 V </a:t>
            </a:r>
            <a:endParaRPr/>
          </a:p>
          <a:p>
            <a:pPr marL="914400" lvl="1" indent="-317500" algn="l" rtl="0">
              <a:spcBef>
                <a:spcPts val="0"/>
              </a:spcBef>
              <a:spcAft>
                <a:spcPts val="0"/>
              </a:spcAft>
              <a:buSzPts val="1400"/>
              <a:buChar char="○"/>
            </a:pPr>
            <a:r>
              <a:rPr lang="en"/>
              <a:t>Current: 2 A </a:t>
            </a:r>
            <a:endParaRPr/>
          </a:p>
          <a:p>
            <a:pPr marL="914400" lvl="1" indent="-317500" algn="l" rtl="0">
              <a:spcBef>
                <a:spcPts val="0"/>
              </a:spcBef>
              <a:spcAft>
                <a:spcPts val="0"/>
              </a:spcAft>
              <a:buSzPts val="1400"/>
              <a:buChar char="○"/>
            </a:pPr>
            <a:r>
              <a:rPr lang="en"/>
              <a:t>Connections: USB,Ethernet,HDMI</a:t>
            </a:r>
            <a:endParaRPr/>
          </a:p>
          <a:p>
            <a:pPr marL="457200" lvl="0" indent="-317500" algn="l" rtl="0">
              <a:spcBef>
                <a:spcPts val="0"/>
              </a:spcBef>
              <a:spcAft>
                <a:spcPts val="0"/>
              </a:spcAft>
              <a:buSzPts val="1400"/>
              <a:buChar char="●"/>
            </a:pPr>
            <a:r>
              <a:rPr lang="en" b="1"/>
              <a:t>ScoutCam system </a:t>
            </a:r>
            <a:endParaRPr b="1"/>
          </a:p>
          <a:p>
            <a:pPr marL="914400" lvl="1" indent="-317500" algn="l" rtl="0">
              <a:spcBef>
                <a:spcPts val="0"/>
              </a:spcBef>
              <a:spcAft>
                <a:spcPts val="0"/>
              </a:spcAft>
              <a:buSzPts val="1400"/>
              <a:buChar char="○"/>
            </a:pPr>
            <a:r>
              <a:rPr lang="en"/>
              <a:t>Power draw: 10.5 W </a:t>
            </a:r>
            <a:endParaRPr/>
          </a:p>
          <a:p>
            <a:pPr marL="914400" lvl="1" indent="-317500" algn="l" rtl="0">
              <a:spcBef>
                <a:spcPts val="0"/>
              </a:spcBef>
              <a:spcAft>
                <a:spcPts val="0"/>
              </a:spcAft>
              <a:buSzPts val="1400"/>
              <a:buChar char="○"/>
            </a:pPr>
            <a:r>
              <a:rPr lang="en"/>
              <a:t>Voltage: 5 V </a:t>
            </a:r>
            <a:endParaRPr/>
          </a:p>
          <a:p>
            <a:pPr marL="914400" lvl="1" indent="-317500" algn="l" rtl="0">
              <a:spcBef>
                <a:spcPts val="0"/>
              </a:spcBef>
              <a:spcAft>
                <a:spcPts val="0"/>
              </a:spcAft>
              <a:buSzPts val="1400"/>
              <a:buChar char="○"/>
            </a:pPr>
            <a:r>
              <a:rPr lang="en"/>
              <a:t>Current: 2.1 A </a:t>
            </a:r>
            <a:endParaRPr/>
          </a:p>
          <a:p>
            <a:pPr marL="914400" lvl="1" indent="-317500" algn="l" rtl="0">
              <a:spcBef>
                <a:spcPts val="0"/>
              </a:spcBef>
              <a:spcAft>
                <a:spcPts val="0"/>
              </a:spcAft>
              <a:buSzPts val="1400"/>
              <a:buChar char="○"/>
            </a:pPr>
            <a:r>
              <a:rPr lang="en"/>
              <a:t>Connections: proprietary USB,USB,HDMI</a:t>
            </a:r>
            <a:endParaRPr/>
          </a:p>
          <a:p>
            <a:pPr marL="457200" lvl="0" indent="-317500" algn="l" rtl="0">
              <a:spcBef>
                <a:spcPts val="0"/>
              </a:spcBef>
              <a:spcAft>
                <a:spcPts val="0"/>
              </a:spcAft>
              <a:buSzPts val="1400"/>
              <a:buChar char="●"/>
            </a:pPr>
            <a:r>
              <a:rPr lang="en" b="1"/>
              <a:t>Video Card System Power Constraint</a:t>
            </a:r>
            <a:endParaRPr b="1"/>
          </a:p>
          <a:p>
            <a:pPr marL="914400" lvl="1" indent="-317500" algn="l" rtl="0">
              <a:spcBef>
                <a:spcPts val="0"/>
              </a:spcBef>
              <a:spcAft>
                <a:spcPts val="0"/>
              </a:spcAft>
              <a:buSzPts val="1400"/>
              <a:buChar char="○"/>
            </a:pPr>
            <a:r>
              <a:rPr lang="en"/>
              <a:t>Power Budget: 68 W</a:t>
            </a:r>
            <a:endParaRPr/>
          </a:p>
          <a:p>
            <a:pPr marL="914400" lvl="1" indent="-317500" algn="l" rtl="0">
              <a:spcBef>
                <a:spcPts val="0"/>
              </a:spcBef>
              <a:spcAft>
                <a:spcPts val="0"/>
              </a:spcAft>
              <a:buSzPts val="1400"/>
              <a:buChar char="○"/>
            </a:pPr>
            <a:r>
              <a:rPr lang="en"/>
              <a:t>Consumed Power: 20.5 W</a:t>
            </a:r>
            <a:endParaRPr/>
          </a:p>
          <a:p>
            <a:pPr marL="914400" lvl="1" indent="-317500" algn="l" rtl="0">
              <a:spcBef>
                <a:spcPts val="0"/>
              </a:spcBef>
              <a:spcAft>
                <a:spcPts val="0"/>
              </a:spcAft>
              <a:buSzPts val="1400"/>
              <a:buChar char="○"/>
            </a:pPr>
            <a:r>
              <a:rPr lang="en"/>
              <a:t>f</a:t>
            </a:r>
            <a:r>
              <a:rPr lang="en" baseline="-25000"/>
              <a:t>s</a:t>
            </a:r>
            <a:r>
              <a:rPr lang="en"/>
              <a:t> = 3.2</a:t>
            </a:r>
            <a:endParaRPr/>
          </a:p>
        </p:txBody>
      </p:sp>
      <p:pic>
        <p:nvPicPr>
          <p:cNvPr id="371" name="Google Shape;371;p43"/>
          <p:cNvPicPr preferRelativeResize="0"/>
          <p:nvPr/>
        </p:nvPicPr>
        <p:blipFill rotWithShape="1">
          <a:blip r:embed="rId4">
            <a:alphaModFix/>
          </a:blip>
          <a:srcRect l="19" r="19"/>
          <a:stretch/>
        </p:blipFill>
        <p:spPr>
          <a:xfrm>
            <a:off x="5688937" y="836500"/>
            <a:ext cx="2981949" cy="1666400"/>
          </a:xfrm>
          <a:prstGeom prst="rect">
            <a:avLst/>
          </a:prstGeom>
          <a:noFill/>
          <a:ln>
            <a:noFill/>
          </a:ln>
        </p:spPr>
      </p:pic>
      <p:sp>
        <p:nvSpPr>
          <p:cNvPr id="372" name="Google Shape;372;p43"/>
          <p:cNvSpPr txBox="1"/>
          <p:nvPr/>
        </p:nvSpPr>
        <p:spPr>
          <a:xfrm>
            <a:off x="4069325" y="3473750"/>
            <a:ext cx="29310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a:latin typeface="Roboto"/>
                <a:ea typeface="Roboto"/>
                <a:cs typeface="Roboto"/>
                <a:sym typeface="Roboto"/>
              </a:rPr>
              <a:t>ScoutCam PCB</a:t>
            </a:r>
            <a:endParaRPr>
              <a:latin typeface="Roboto"/>
              <a:ea typeface="Roboto"/>
              <a:cs typeface="Roboto"/>
              <a:sym typeface="Roboto"/>
            </a:endParaRPr>
          </a:p>
        </p:txBody>
      </p:sp>
      <p:pic>
        <p:nvPicPr>
          <p:cNvPr id="373" name="Google Shape;373;p43"/>
          <p:cNvPicPr preferRelativeResize="0"/>
          <p:nvPr/>
        </p:nvPicPr>
        <p:blipFill rotWithShape="1">
          <a:blip r:embed="rId5">
            <a:alphaModFix/>
          </a:blip>
          <a:srcRect t="1634" b="1644"/>
          <a:stretch/>
        </p:blipFill>
        <p:spPr>
          <a:xfrm>
            <a:off x="5968225" y="2898375"/>
            <a:ext cx="2423373" cy="1817526"/>
          </a:xfrm>
          <a:prstGeom prst="rect">
            <a:avLst/>
          </a:prstGeom>
          <a:noFill/>
          <a:ln>
            <a:noFill/>
          </a:ln>
        </p:spPr>
      </p:pic>
      <p:sp>
        <p:nvSpPr>
          <p:cNvPr id="374" name="Google Shape;374;p43"/>
          <p:cNvSpPr txBox="1"/>
          <p:nvPr/>
        </p:nvSpPr>
        <p:spPr>
          <a:xfrm>
            <a:off x="3906050" y="1469600"/>
            <a:ext cx="29310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a:latin typeface="Roboto"/>
                <a:ea typeface="Roboto"/>
                <a:cs typeface="Roboto"/>
                <a:sym typeface="Roboto"/>
              </a:rPr>
              <a:t>   Raspberry Pi 2 B</a:t>
            </a: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pic>
        <p:nvPicPr>
          <p:cNvPr id="379" name="Google Shape;379;p44"/>
          <p:cNvPicPr preferRelativeResize="0"/>
          <p:nvPr/>
        </p:nvPicPr>
        <p:blipFill>
          <a:blip r:embed="rId4">
            <a:alphaModFix/>
          </a:blip>
          <a:stretch>
            <a:fillRect/>
          </a:stretch>
        </p:blipFill>
        <p:spPr>
          <a:xfrm>
            <a:off x="5185700" y="2403675"/>
            <a:ext cx="3923801" cy="2452375"/>
          </a:xfrm>
          <a:prstGeom prst="rect">
            <a:avLst/>
          </a:prstGeom>
          <a:noFill/>
          <a:ln>
            <a:noFill/>
          </a:ln>
        </p:spPr>
      </p:pic>
      <p:sp>
        <p:nvSpPr>
          <p:cNvPr id="380" name="Google Shape;380;p44"/>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Rad-Hard Video Card Solution </a:t>
            </a:r>
            <a:endParaRPr sz="2500" b="1"/>
          </a:p>
        </p:txBody>
      </p:sp>
      <p:sp>
        <p:nvSpPr>
          <p:cNvPr id="381" name="Google Shape;381;p44"/>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18</a:t>
            </a:fld>
            <a:endParaRPr>
              <a:solidFill>
                <a:srgbClr val="404040"/>
              </a:solidFill>
            </a:endParaRPr>
          </a:p>
        </p:txBody>
      </p:sp>
      <p:sp>
        <p:nvSpPr>
          <p:cNvPr id="382" name="Google Shape;382;p44"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383" name="Google Shape;383;p44"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384" name="Google Shape;384;p44"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385" name="Google Shape;385;p44"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386" name="Google Shape;386;p44"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387" name="Google Shape;387;p44"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388" name="Google Shape;388;p44"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389" name="Google Shape;389;p44"/>
          <p:cNvSpPr txBox="1"/>
          <p:nvPr/>
        </p:nvSpPr>
        <p:spPr>
          <a:xfrm>
            <a:off x="252725" y="1058875"/>
            <a:ext cx="7664100" cy="2555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AiTech SP0-S</a:t>
            </a:r>
            <a:endParaRPr b="1"/>
          </a:p>
          <a:p>
            <a:pPr marL="914400" lvl="1" indent="-317500" algn="l" rtl="0">
              <a:spcBef>
                <a:spcPts val="0"/>
              </a:spcBef>
              <a:spcAft>
                <a:spcPts val="0"/>
              </a:spcAft>
              <a:buSzPts val="1400"/>
              <a:buChar char="○"/>
            </a:pPr>
            <a:r>
              <a:rPr lang="en" b="1"/>
              <a:t>Radiation hardened for GEO Orbit</a:t>
            </a:r>
            <a:endParaRPr b="1"/>
          </a:p>
          <a:p>
            <a:pPr marL="914400" lvl="1" indent="-317500" algn="l" rtl="0">
              <a:spcBef>
                <a:spcPts val="0"/>
              </a:spcBef>
              <a:spcAft>
                <a:spcPts val="0"/>
              </a:spcAft>
              <a:buSzPts val="1400"/>
              <a:buChar char="○"/>
            </a:pPr>
            <a:r>
              <a:rPr lang="en"/>
              <a:t>Power: &lt;12.5 W</a:t>
            </a:r>
            <a:endParaRPr/>
          </a:p>
          <a:p>
            <a:pPr marL="914400" lvl="1" indent="-317500" algn="l" rtl="0">
              <a:spcBef>
                <a:spcPts val="0"/>
              </a:spcBef>
              <a:spcAft>
                <a:spcPts val="0"/>
              </a:spcAft>
              <a:buSzPts val="1400"/>
              <a:buChar char="○"/>
            </a:pPr>
            <a:r>
              <a:rPr lang="en"/>
              <a:t>Weight: 350 g</a:t>
            </a:r>
            <a:endParaRPr/>
          </a:p>
          <a:p>
            <a:pPr marL="914400" lvl="1" indent="-317500" algn="l" rtl="0">
              <a:spcBef>
                <a:spcPts val="0"/>
              </a:spcBef>
              <a:spcAft>
                <a:spcPts val="0"/>
              </a:spcAft>
              <a:buSzPts val="1400"/>
              <a:buChar char="○"/>
            </a:pPr>
            <a:r>
              <a:rPr lang="en"/>
              <a:t>Dimensions: </a:t>
            </a:r>
            <a:r>
              <a:rPr lang="en" b="1"/>
              <a:t>Standard 3U cPCI Slot</a:t>
            </a:r>
            <a:endParaRPr b="1"/>
          </a:p>
          <a:p>
            <a:pPr marL="1371600" lvl="2" indent="-317500" algn="l" rtl="0">
              <a:spcBef>
                <a:spcPts val="0"/>
              </a:spcBef>
              <a:spcAft>
                <a:spcPts val="0"/>
              </a:spcAft>
              <a:buSzPts val="1400"/>
              <a:buChar char="■"/>
            </a:pPr>
            <a:r>
              <a:rPr lang="en"/>
              <a:t>Slot: 100 x 160 x 1.6 mm</a:t>
            </a:r>
            <a:endParaRPr/>
          </a:p>
          <a:p>
            <a:pPr marL="1371600" lvl="2" indent="-317500" algn="l" rtl="0">
              <a:spcBef>
                <a:spcPts val="0"/>
              </a:spcBef>
              <a:spcAft>
                <a:spcPts val="0"/>
              </a:spcAft>
              <a:buSzPts val="1400"/>
              <a:buChar char="■"/>
            </a:pPr>
            <a:r>
              <a:rPr lang="en"/>
              <a:t>Constraints: 254 x 165.1 x 27.94 mm</a:t>
            </a:r>
            <a:endParaRPr/>
          </a:p>
          <a:p>
            <a:pPr marL="914400" lvl="1" indent="-317500" algn="l" rtl="0">
              <a:spcBef>
                <a:spcPts val="0"/>
              </a:spcBef>
              <a:spcAft>
                <a:spcPts val="0"/>
              </a:spcAft>
              <a:buSzPts val="1400"/>
              <a:buChar char="○"/>
            </a:pPr>
            <a:r>
              <a:rPr lang="en"/>
              <a:t>CPU: MPC8548E PowerQUICC®III</a:t>
            </a:r>
            <a:endParaRPr/>
          </a:p>
          <a:p>
            <a:pPr marL="914400" lvl="1" indent="-317500" algn="l" rtl="0">
              <a:spcBef>
                <a:spcPts val="0"/>
              </a:spcBef>
              <a:spcAft>
                <a:spcPts val="0"/>
              </a:spcAft>
              <a:buSzPts val="1400"/>
              <a:buChar char="○"/>
            </a:pPr>
            <a:r>
              <a:rPr lang="en"/>
              <a:t>FPGA: Rad-tolerant Actel RTAX</a:t>
            </a:r>
            <a:endParaRPr/>
          </a:p>
          <a:p>
            <a:pPr marL="914400" lvl="1" indent="-317500" algn="l" rtl="0">
              <a:spcBef>
                <a:spcPts val="0"/>
              </a:spcBef>
              <a:spcAft>
                <a:spcPts val="0"/>
              </a:spcAft>
              <a:buSzPts val="1400"/>
              <a:buChar char="○"/>
            </a:pPr>
            <a:r>
              <a:rPr lang="en" b="1"/>
              <a:t>3 Async Serial RS422 Ports</a:t>
            </a:r>
            <a:endParaRPr b="1"/>
          </a:p>
          <a:p>
            <a:pPr marL="914400" lvl="0" indent="0" algn="l" rtl="0">
              <a:spcBef>
                <a:spcPts val="0"/>
              </a:spcBef>
              <a:spcAft>
                <a:spcPts val="0"/>
              </a:spcAft>
              <a:buNone/>
            </a:pPr>
            <a:endParaRPr/>
          </a:p>
        </p:txBody>
      </p:sp>
      <p:graphicFrame>
        <p:nvGraphicFramePr>
          <p:cNvPr id="390" name="Google Shape;390;p44"/>
          <p:cNvGraphicFramePr/>
          <p:nvPr/>
        </p:nvGraphicFramePr>
        <p:xfrm>
          <a:off x="5438175" y="1167850"/>
          <a:ext cx="2942825" cy="1143000"/>
        </p:xfrm>
        <a:graphic>
          <a:graphicData uri="http://schemas.openxmlformats.org/drawingml/2006/table">
            <a:tbl>
              <a:tblPr>
                <a:noFill/>
                <a:tableStyleId>{B1581685-1520-4D99-9261-EA372B30DC9A}</a:tableStyleId>
              </a:tblPr>
              <a:tblGrid>
                <a:gridCol w="1590325">
                  <a:extLst>
                    <a:ext uri="{9D8B030D-6E8A-4147-A177-3AD203B41FA5}">
                      <a16:colId xmlns:a16="http://schemas.microsoft.com/office/drawing/2014/main" val="20000"/>
                    </a:ext>
                  </a:extLst>
                </a:gridCol>
                <a:gridCol w="660725">
                  <a:extLst>
                    <a:ext uri="{9D8B030D-6E8A-4147-A177-3AD203B41FA5}">
                      <a16:colId xmlns:a16="http://schemas.microsoft.com/office/drawing/2014/main" val="20001"/>
                    </a:ext>
                  </a:extLst>
                </a:gridCol>
                <a:gridCol w="6917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200"/>
                        <a:t>Typical Speed [MHz]</a:t>
                      </a:r>
                      <a:endParaRPr sz="1200"/>
                    </a:p>
                  </a:txBody>
                  <a:tcPr marL="91425" marR="91425" marT="91425" marB="91425">
                    <a:lnR w="19050"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200"/>
                        <a:t>1333</a:t>
                      </a:r>
                      <a:endParaRPr sz="1200"/>
                    </a:p>
                  </a:txBody>
                  <a:tcPr marL="91425" marR="91425" marT="91425" marB="91425">
                    <a:lnL w="19050"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a:t>900</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t>MIPS / MHz</a:t>
                      </a:r>
                      <a:endParaRPr sz="1200"/>
                    </a:p>
                  </a:txBody>
                  <a:tcPr marL="91425" marR="91425" marT="91425" marB="91425">
                    <a:lnR w="19050"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200"/>
                        <a:t>2.299</a:t>
                      </a:r>
                      <a:endParaRPr sz="1200"/>
                    </a:p>
                  </a:txBody>
                  <a:tcPr marL="91425" marR="91425" marT="91425" marB="91425">
                    <a:lnL w="19050"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a:t>1.9</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t>MIPS</a:t>
                      </a:r>
                      <a:endParaRPr sz="1200"/>
                    </a:p>
                  </a:txBody>
                  <a:tcPr marL="91425" marR="91425" marT="91425" marB="91425">
                    <a:lnR w="19050"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200"/>
                        <a:t>3065</a:t>
                      </a:r>
                      <a:endParaRPr sz="1200"/>
                    </a:p>
                  </a:txBody>
                  <a:tcPr marL="91425" marR="91425" marT="91425" marB="91425">
                    <a:lnL w="19050"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200"/>
                        <a:t>1710</a:t>
                      </a:r>
                      <a:endParaRPr sz="1200"/>
                    </a:p>
                  </a:txBody>
                  <a:tcPr marL="91425" marR="91425" marT="91425" marB="91425"/>
                </a:tc>
                <a:extLst>
                  <a:ext uri="{0D108BD9-81ED-4DB2-BD59-A6C34878D82A}">
                    <a16:rowId xmlns:a16="http://schemas.microsoft.com/office/drawing/2014/main" val="10002"/>
                  </a:ext>
                </a:extLst>
              </a:tr>
            </a:tbl>
          </a:graphicData>
        </a:graphic>
      </p:graphicFrame>
      <p:sp>
        <p:nvSpPr>
          <p:cNvPr id="391" name="Google Shape;391;p44"/>
          <p:cNvSpPr/>
          <p:nvPr/>
        </p:nvSpPr>
        <p:spPr>
          <a:xfrm>
            <a:off x="7028500" y="665275"/>
            <a:ext cx="660600" cy="393600"/>
          </a:xfrm>
          <a:prstGeom prst="upArrowCallout">
            <a:avLst>
              <a:gd name="adj1" fmla="val 25000"/>
              <a:gd name="adj2" fmla="val 25000"/>
              <a:gd name="adj3" fmla="val 25000"/>
              <a:gd name="adj4" fmla="val 6497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7689225" y="665275"/>
            <a:ext cx="691800" cy="393600"/>
          </a:xfrm>
          <a:prstGeom prst="upArrowCallout">
            <a:avLst>
              <a:gd name="adj1" fmla="val 25000"/>
              <a:gd name="adj2" fmla="val 25000"/>
              <a:gd name="adj3" fmla="val 25000"/>
              <a:gd name="adj4" fmla="val 6497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4"/>
          <p:cNvSpPr txBox="1"/>
          <p:nvPr/>
        </p:nvSpPr>
        <p:spPr>
          <a:xfrm>
            <a:off x="6810125" y="310875"/>
            <a:ext cx="1106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MPC8548E</a:t>
            </a:r>
            <a:endParaRPr sz="1200"/>
          </a:p>
        </p:txBody>
      </p:sp>
      <p:sp>
        <p:nvSpPr>
          <p:cNvPr id="394" name="Google Shape;394;p44"/>
          <p:cNvSpPr txBox="1"/>
          <p:nvPr/>
        </p:nvSpPr>
        <p:spPr>
          <a:xfrm>
            <a:off x="7736000" y="310875"/>
            <a:ext cx="133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ARM Cortex-A7</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8"/>
        <p:cNvGrpSpPr/>
        <p:nvPr/>
      </p:nvGrpSpPr>
      <p:grpSpPr>
        <a:xfrm>
          <a:off x="0" y="0"/>
          <a:ext cx="0" cy="0"/>
          <a:chOff x="0" y="0"/>
          <a:chExt cx="0" cy="0"/>
        </a:xfrm>
      </p:grpSpPr>
      <p:sp>
        <p:nvSpPr>
          <p:cNvPr id="399" name="Google Shape;399;p45"/>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Software Solution</a:t>
            </a:r>
            <a:endParaRPr sz="2500" b="1"/>
          </a:p>
        </p:txBody>
      </p:sp>
      <p:sp>
        <p:nvSpPr>
          <p:cNvPr id="400" name="Google Shape;400;p45"/>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19</a:t>
            </a:fld>
            <a:endParaRPr>
              <a:solidFill>
                <a:srgbClr val="404040"/>
              </a:solidFill>
            </a:endParaRPr>
          </a:p>
        </p:txBody>
      </p:sp>
      <p:sp>
        <p:nvSpPr>
          <p:cNvPr id="401" name="Google Shape;401;p45"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402" name="Google Shape;402;p45"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403" name="Google Shape;403;p45"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404" name="Google Shape;404;p45"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405" name="Google Shape;405;p45"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406" name="Google Shape;406;p45"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407" name="Google Shape;407;p45"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408" name="Google Shape;408;p45"/>
          <p:cNvSpPr txBox="1"/>
          <p:nvPr/>
        </p:nvSpPr>
        <p:spPr>
          <a:xfrm>
            <a:off x="61225" y="1157013"/>
            <a:ext cx="4122900" cy="2986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Based in Python and Raspberry Pi OS</a:t>
            </a:r>
            <a:endParaRPr/>
          </a:p>
          <a:p>
            <a:pPr marL="457200" lvl="0" indent="-317500" algn="l" rtl="0">
              <a:spcBef>
                <a:spcPts val="0"/>
              </a:spcBef>
              <a:spcAft>
                <a:spcPts val="0"/>
              </a:spcAft>
              <a:buSzPts val="1400"/>
              <a:buChar char="●"/>
            </a:pPr>
            <a:r>
              <a:rPr lang="en"/>
              <a:t>Lossless compression format(s)</a:t>
            </a:r>
            <a:endParaRPr/>
          </a:p>
          <a:p>
            <a:pPr marL="914400" lvl="1" indent="-317500" algn="l" rtl="0">
              <a:spcBef>
                <a:spcPts val="0"/>
              </a:spcBef>
              <a:spcAft>
                <a:spcPts val="0"/>
              </a:spcAft>
              <a:buSzPts val="1400"/>
              <a:buChar char="○"/>
            </a:pPr>
            <a:r>
              <a:rPr lang="en"/>
              <a:t>JPEG2000</a:t>
            </a:r>
            <a:endParaRPr/>
          </a:p>
          <a:p>
            <a:pPr marL="457200" lvl="0" indent="-317500" algn="l" rtl="0">
              <a:lnSpc>
                <a:spcPct val="150000"/>
              </a:lnSpc>
              <a:spcBef>
                <a:spcPts val="0"/>
              </a:spcBef>
              <a:spcAft>
                <a:spcPts val="0"/>
              </a:spcAft>
              <a:buSzPts val="1400"/>
              <a:buChar char="●"/>
            </a:pPr>
            <a:r>
              <a:rPr lang="en"/>
              <a:t>Testing for functionality and performance, not trying to deliver optimal solution</a:t>
            </a:r>
            <a:endParaRPr/>
          </a:p>
          <a:p>
            <a:pPr marL="914400" lvl="1" indent="-317500" algn="l" rtl="0">
              <a:lnSpc>
                <a:spcPct val="150000"/>
              </a:lnSpc>
              <a:spcBef>
                <a:spcPts val="0"/>
              </a:spcBef>
              <a:spcAft>
                <a:spcPts val="0"/>
              </a:spcAft>
              <a:buSzPts val="1400"/>
              <a:buChar char="○"/>
            </a:pPr>
            <a:r>
              <a:rPr lang="en"/>
              <a:t>Image clarity</a:t>
            </a:r>
            <a:endParaRPr/>
          </a:p>
          <a:p>
            <a:pPr marL="914400" lvl="1" indent="-317500" algn="l" rtl="0">
              <a:lnSpc>
                <a:spcPct val="150000"/>
              </a:lnSpc>
              <a:spcBef>
                <a:spcPts val="0"/>
              </a:spcBef>
              <a:spcAft>
                <a:spcPts val="0"/>
              </a:spcAft>
              <a:buSzPts val="1400"/>
              <a:buChar char="○"/>
            </a:pPr>
            <a:r>
              <a:rPr lang="en"/>
              <a:t>Dropped frames</a:t>
            </a:r>
            <a:endParaRPr/>
          </a:p>
          <a:p>
            <a:pPr marL="914400" lvl="1" indent="-317500" algn="l" rtl="0">
              <a:lnSpc>
                <a:spcPct val="150000"/>
              </a:lnSpc>
              <a:spcBef>
                <a:spcPts val="0"/>
              </a:spcBef>
              <a:spcAft>
                <a:spcPts val="0"/>
              </a:spcAft>
              <a:buSzPts val="1400"/>
              <a:buChar char="○"/>
            </a:pPr>
            <a:r>
              <a:rPr lang="en"/>
              <a:t>Algorithm runtime</a:t>
            </a:r>
            <a:endParaRPr/>
          </a:p>
          <a:p>
            <a:pPr marL="914400" lvl="1" indent="-317500" algn="l" rtl="0">
              <a:lnSpc>
                <a:spcPct val="150000"/>
              </a:lnSpc>
              <a:spcBef>
                <a:spcPts val="0"/>
              </a:spcBef>
              <a:spcAft>
                <a:spcPts val="0"/>
              </a:spcAft>
              <a:buSzPts val="1400"/>
              <a:buChar char="○"/>
            </a:pPr>
            <a:r>
              <a:rPr lang="en"/>
              <a:t>Buffer overhead and storage needs</a:t>
            </a:r>
            <a:endParaRPr/>
          </a:p>
          <a:p>
            <a:pPr marL="914400" lvl="1" indent="-317500" algn="l" rtl="0">
              <a:lnSpc>
                <a:spcPct val="150000"/>
              </a:lnSpc>
              <a:spcBef>
                <a:spcPts val="0"/>
              </a:spcBef>
              <a:spcAft>
                <a:spcPts val="0"/>
              </a:spcAft>
              <a:buSzPts val="1400"/>
              <a:buChar char="○"/>
            </a:pPr>
            <a:r>
              <a:rPr lang="en"/>
              <a:t>Power consumption</a:t>
            </a:r>
            <a:endParaRPr/>
          </a:p>
        </p:txBody>
      </p:sp>
      <p:pic>
        <p:nvPicPr>
          <p:cNvPr id="409" name="Google Shape;409;p45"/>
          <p:cNvPicPr preferRelativeResize="0"/>
          <p:nvPr/>
        </p:nvPicPr>
        <p:blipFill>
          <a:blip r:embed="rId4">
            <a:alphaModFix/>
          </a:blip>
          <a:stretch>
            <a:fillRect/>
          </a:stretch>
        </p:blipFill>
        <p:spPr>
          <a:xfrm>
            <a:off x="4184125" y="287550"/>
            <a:ext cx="4923199" cy="41036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8"/>
          <p:cNvSpPr txBox="1">
            <a:spLocks noGrp="1"/>
          </p:cNvSpPr>
          <p:nvPr>
            <p:ph type="subTitle" idx="4294967295"/>
          </p:nvPr>
        </p:nvSpPr>
        <p:spPr>
          <a:xfrm flipH="1">
            <a:off x="1628925" y="86475"/>
            <a:ext cx="5718300" cy="543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3200" b="1">
                <a:solidFill>
                  <a:srgbClr val="000000"/>
                </a:solidFill>
                <a:latin typeface="Calibri"/>
                <a:ea typeface="Calibri"/>
                <a:cs typeface="Calibri"/>
                <a:sym typeface="Calibri"/>
              </a:rPr>
              <a:t>The Team</a:t>
            </a:r>
            <a:endParaRPr sz="3200" b="1">
              <a:solidFill>
                <a:srgbClr val="000000"/>
              </a:solidFill>
              <a:latin typeface="Calibri"/>
              <a:ea typeface="Calibri"/>
              <a:cs typeface="Calibri"/>
              <a:sym typeface="Calibri"/>
            </a:endParaRPr>
          </a:p>
        </p:txBody>
      </p:sp>
      <p:pic>
        <p:nvPicPr>
          <p:cNvPr id="126" name="Google Shape;126;p28"/>
          <p:cNvPicPr preferRelativeResize="0"/>
          <p:nvPr/>
        </p:nvPicPr>
        <p:blipFill>
          <a:blip r:embed="rId4">
            <a:alphaModFix/>
          </a:blip>
          <a:stretch>
            <a:fillRect/>
          </a:stretch>
        </p:blipFill>
        <p:spPr>
          <a:xfrm>
            <a:off x="1925413" y="649750"/>
            <a:ext cx="5125325" cy="3844001"/>
          </a:xfrm>
          <a:prstGeom prst="rect">
            <a:avLst/>
          </a:prstGeom>
          <a:noFill/>
          <a:ln>
            <a:noFill/>
          </a:ln>
        </p:spPr>
      </p:pic>
      <p:sp>
        <p:nvSpPr>
          <p:cNvPr id="127" name="Google Shape;127;p28"/>
          <p:cNvSpPr txBox="1"/>
          <p:nvPr/>
        </p:nvSpPr>
        <p:spPr>
          <a:xfrm>
            <a:off x="76200" y="668400"/>
            <a:ext cx="1925400" cy="3163913"/>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1100" b="1" u="sng" dirty="0"/>
              <a:t>Front Row (left-to-right)</a:t>
            </a:r>
            <a:endParaRPr sz="1100" b="1" u="sng" dirty="0"/>
          </a:p>
          <a:p>
            <a:pPr marL="0" lvl="0" indent="0" algn="just" rtl="0">
              <a:lnSpc>
                <a:spcPct val="115000"/>
              </a:lnSpc>
              <a:spcBef>
                <a:spcPts val="0"/>
              </a:spcBef>
              <a:spcAft>
                <a:spcPts val="0"/>
              </a:spcAft>
              <a:buNone/>
            </a:pPr>
            <a:r>
              <a:rPr lang="en" sz="1100" b="1" dirty="0"/>
              <a:t>Abby </a:t>
            </a:r>
            <a:r>
              <a:rPr lang="en" sz="1100" b="1" dirty="0" err="1"/>
              <a:t>Durell</a:t>
            </a:r>
            <a:endParaRPr sz="1100" b="1" dirty="0"/>
          </a:p>
          <a:p>
            <a:pPr marL="0" lvl="0" indent="0" algn="just" rtl="0">
              <a:lnSpc>
                <a:spcPct val="115000"/>
              </a:lnSpc>
              <a:spcBef>
                <a:spcPts val="0"/>
              </a:spcBef>
              <a:spcAft>
                <a:spcPts val="0"/>
              </a:spcAft>
              <a:buNone/>
            </a:pPr>
            <a:r>
              <a:rPr lang="en" sz="1100" dirty="0"/>
              <a:t>(Mechanical Lead)</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Kiley Beckwith</a:t>
            </a:r>
            <a:endParaRPr sz="1100" b="1" dirty="0"/>
          </a:p>
          <a:p>
            <a:pPr marL="0" lvl="0" indent="0" algn="just" rtl="0">
              <a:lnSpc>
                <a:spcPct val="115000"/>
              </a:lnSpc>
              <a:spcBef>
                <a:spcPts val="0"/>
              </a:spcBef>
              <a:spcAft>
                <a:spcPts val="0"/>
              </a:spcAft>
              <a:buNone/>
            </a:pPr>
            <a:r>
              <a:rPr lang="en" sz="1100" dirty="0"/>
              <a:t>(Project Manager)</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Ketan </a:t>
            </a:r>
            <a:r>
              <a:rPr lang="en" sz="1100" b="1" dirty="0" err="1"/>
              <a:t>Kamat</a:t>
            </a:r>
            <a:endParaRPr sz="1100" b="1" dirty="0"/>
          </a:p>
          <a:p>
            <a:pPr marL="0" lvl="0" indent="0" algn="just" rtl="0">
              <a:lnSpc>
                <a:spcPct val="115000"/>
              </a:lnSpc>
              <a:spcBef>
                <a:spcPts val="0"/>
              </a:spcBef>
              <a:spcAft>
                <a:spcPts val="0"/>
              </a:spcAft>
              <a:buNone/>
            </a:pPr>
            <a:r>
              <a:rPr lang="en" sz="1100" dirty="0"/>
              <a:t>(Electrical Lead)</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Jacob Moncada</a:t>
            </a:r>
            <a:endParaRPr sz="1100" b="1" dirty="0"/>
          </a:p>
          <a:p>
            <a:pPr marL="0" lvl="0" indent="0" algn="just" rtl="0">
              <a:lnSpc>
                <a:spcPct val="115000"/>
              </a:lnSpc>
              <a:spcBef>
                <a:spcPts val="0"/>
              </a:spcBef>
              <a:spcAft>
                <a:spcPts val="0"/>
              </a:spcAft>
              <a:buNone/>
            </a:pPr>
            <a:r>
              <a:rPr lang="en" sz="1100" dirty="0"/>
              <a:t>(Electrical Sub/CFO)</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Peyton Early</a:t>
            </a:r>
            <a:endParaRPr sz="1100" b="1" dirty="0"/>
          </a:p>
          <a:p>
            <a:pPr marL="0" lvl="0" indent="0" algn="just" rtl="0">
              <a:lnSpc>
                <a:spcPct val="115000"/>
              </a:lnSpc>
              <a:spcBef>
                <a:spcPts val="0"/>
              </a:spcBef>
              <a:spcAft>
                <a:spcPts val="0"/>
              </a:spcAft>
              <a:buNone/>
            </a:pPr>
            <a:r>
              <a:rPr lang="en" sz="1100" dirty="0"/>
              <a:t>(Software Lead)</a:t>
            </a:r>
            <a:endParaRPr sz="1100" dirty="0"/>
          </a:p>
        </p:txBody>
      </p:sp>
      <p:sp>
        <p:nvSpPr>
          <p:cNvPr id="128" name="Google Shape;128;p28"/>
          <p:cNvSpPr txBox="1"/>
          <p:nvPr/>
        </p:nvSpPr>
        <p:spPr>
          <a:xfrm>
            <a:off x="7126925" y="668400"/>
            <a:ext cx="2007300" cy="3163913"/>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1100" b="1" u="sng" dirty="0"/>
              <a:t>Back Row (left-to-right)</a:t>
            </a:r>
            <a:endParaRPr sz="1100" b="1" u="sng" dirty="0"/>
          </a:p>
          <a:p>
            <a:pPr marL="0" lvl="0" indent="0" algn="just" rtl="0">
              <a:lnSpc>
                <a:spcPct val="115000"/>
              </a:lnSpc>
              <a:spcBef>
                <a:spcPts val="0"/>
              </a:spcBef>
              <a:spcAft>
                <a:spcPts val="0"/>
              </a:spcAft>
              <a:buNone/>
            </a:pPr>
            <a:r>
              <a:rPr lang="en" sz="1100" b="1" dirty="0"/>
              <a:t>Lucas House</a:t>
            </a:r>
            <a:endParaRPr sz="1100" b="1" dirty="0"/>
          </a:p>
          <a:p>
            <a:pPr marL="0" lvl="0" indent="0" algn="just" rtl="0">
              <a:lnSpc>
                <a:spcPct val="115000"/>
              </a:lnSpc>
              <a:spcBef>
                <a:spcPts val="0"/>
              </a:spcBef>
              <a:spcAft>
                <a:spcPts val="0"/>
              </a:spcAft>
              <a:buNone/>
            </a:pPr>
            <a:r>
              <a:rPr lang="en" sz="1100" dirty="0"/>
              <a:t>(Manufacturing Lead)</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Mason </a:t>
            </a:r>
            <a:r>
              <a:rPr lang="en" sz="1100" b="1" dirty="0" err="1"/>
              <a:t>Lemler</a:t>
            </a:r>
            <a:endParaRPr sz="1100" b="1" dirty="0"/>
          </a:p>
          <a:p>
            <a:pPr marL="0" lvl="0" indent="0" algn="just" rtl="0">
              <a:lnSpc>
                <a:spcPct val="115000"/>
              </a:lnSpc>
              <a:spcBef>
                <a:spcPts val="0"/>
              </a:spcBef>
              <a:spcAft>
                <a:spcPts val="0"/>
              </a:spcAft>
              <a:buNone/>
            </a:pPr>
            <a:r>
              <a:rPr lang="en" sz="1100" dirty="0"/>
              <a:t>(Electrical Lead)</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Mohammed </a:t>
            </a:r>
            <a:r>
              <a:rPr lang="en" sz="1100" b="1" dirty="0" err="1"/>
              <a:t>Alnasser</a:t>
            </a:r>
            <a:endParaRPr sz="1100" b="1" dirty="0"/>
          </a:p>
          <a:p>
            <a:pPr marL="0" lvl="0" indent="0" algn="just" rtl="0">
              <a:lnSpc>
                <a:spcPct val="115000"/>
              </a:lnSpc>
              <a:spcBef>
                <a:spcPts val="0"/>
              </a:spcBef>
              <a:spcAft>
                <a:spcPts val="0"/>
              </a:spcAft>
              <a:buNone/>
            </a:pPr>
            <a:r>
              <a:rPr lang="en" sz="1100" dirty="0"/>
              <a:t>(Testing Lead)</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Nate Sanchez</a:t>
            </a:r>
          </a:p>
          <a:p>
            <a:pPr marL="0" lvl="0" indent="0" algn="just" rtl="0">
              <a:lnSpc>
                <a:spcPct val="115000"/>
              </a:lnSpc>
              <a:spcBef>
                <a:spcPts val="0"/>
              </a:spcBef>
              <a:spcAft>
                <a:spcPts val="0"/>
              </a:spcAft>
              <a:buNone/>
            </a:pPr>
            <a:r>
              <a:rPr lang="en" sz="1100" dirty="0"/>
              <a:t>(Mechanical Sub) </a:t>
            </a:r>
            <a:endParaRPr sz="1100" dirty="0"/>
          </a:p>
          <a:p>
            <a:pPr marL="0" lvl="0" indent="0" algn="just" rtl="0">
              <a:lnSpc>
                <a:spcPct val="115000"/>
              </a:lnSpc>
              <a:spcBef>
                <a:spcPts val="0"/>
              </a:spcBef>
              <a:spcAft>
                <a:spcPts val="0"/>
              </a:spcAft>
              <a:buNone/>
            </a:pPr>
            <a:endParaRPr sz="1100" b="1" dirty="0"/>
          </a:p>
          <a:p>
            <a:pPr marL="0" lvl="0" indent="0" algn="just" rtl="0">
              <a:lnSpc>
                <a:spcPct val="115000"/>
              </a:lnSpc>
              <a:spcBef>
                <a:spcPts val="0"/>
              </a:spcBef>
              <a:spcAft>
                <a:spcPts val="0"/>
              </a:spcAft>
              <a:buNone/>
            </a:pPr>
            <a:r>
              <a:rPr lang="en" sz="1100" b="1" dirty="0"/>
              <a:t>Samuel Barrette</a:t>
            </a:r>
            <a:endParaRPr sz="1100" b="1" dirty="0"/>
          </a:p>
          <a:p>
            <a:pPr marL="0" lvl="0" indent="0" algn="just" rtl="0">
              <a:lnSpc>
                <a:spcPct val="115000"/>
              </a:lnSpc>
              <a:spcBef>
                <a:spcPts val="0"/>
              </a:spcBef>
              <a:spcAft>
                <a:spcPts val="0"/>
              </a:spcAft>
              <a:buNone/>
            </a:pPr>
            <a:r>
              <a:rPr lang="en" sz="1100" dirty="0"/>
              <a:t>(Systems Engineer)</a:t>
            </a:r>
            <a:endParaRPr sz="1100" dirty="0"/>
          </a:p>
        </p:txBody>
      </p:sp>
      <p:sp>
        <p:nvSpPr>
          <p:cNvPr id="129" name="Google Shape;129;p28"/>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a:t>
            </a:fld>
            <a:endParaRPr>
              <a:solidFill>
                <a:srgbClr val="40404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3"/>
        <p:cNvGrpSpPr/>
        <p:nvPr/>
      </p:nvGrpSpPr>
      <p:grpSpPr>
        <a:xfrm>
          <a:off x="0" y="0"/>
          <a:ext cx="0" cy="0"/>
          <a:chOff x="0" y="0"/>
          <a:chExt cx="0" cy="0"/>
        </a:xfrm>
      </p:grpSpPr>
      <p:sp>
        <p:nvSpPr>
          <p:cNvPr id="414" name="Google Shape;414;p46"/>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Docking Arm Model </a:t>
            </a:r>
            <a:endParaRPr sz="2500" b="1"/>
          </a:p>
        </p:txBody>
      </p:sp>
      <p:sp>
        <p:nvSpPr>
          <p:cNvPr id="415" name="Google Shape;415;p46"/>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20</a:t>
            </a:fld>
            <a:endParaRPr>
              <a:solidFill>
                <a:srgbClr val="404040"/>
              </a:solidFill>
            </a:endParaRPr>
          </a:p>
        </p:txBody>
      </p:sp>
      <p:sp>
        <p:nvSpPr>
          <p:cNvPr id="416" name="Google Shape;416;p46"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417" name="Google Shape;417;p46"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418" name="Google Shape;418;p46"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419" name="Google Shape;419;p46"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420" name="Google Shape;420;p46"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421" name="Google Shape;421;p46"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422" name="Google Shape;422;p46"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graphicFrame>
        <p:nvGraphicFramePr>
          <p:cNvPr id="423" name="Google Shape;423;p46"/>
          <p:cNvGraphicFramePr/>
          <p:nvPr/>
        </p:nvGraphicFramePr>
        <p:xfrm>
          <a:off x="4037600" y="969075"/>
          <a:ext cx="4006500" cy="1235545"/>
        </p:xfrm>
        <a:graphic>
          <a:graphicData uri="http://schemas.openxmlformats.org/drawingml/2006/table">
            <a:tbl>
              <a:tblPr>
                <a:noFill/>
                <a:tableStyleId>{B1581685-1520-4D99-9261-EA372B30DC9A}</a:tableStyleId>
              </a:tblPr>
              <a:tblGrid>
                <a:gridCol w="1876350">
                  <a:extLst>
                    <a:ext uri="{9D8B030D-6E8A-4147-A177-3AD203B41FA5}">
                      <a16:colId xmlns:a16="http://schemas.microsoft.com/office/drawing/2014/main" val="20000"/>
                    </a:ext>
                  </a:extLst>
                </a:gridCol>
                <a:gridCol w="2130150">
                  <a:extLst>
                    <a:ext uri="{9D8B030D-6E8A-4147-A177-3AD203B41FA5}">
                      <a16:colId xmlns:a16="http://schemas.microsoft.com/office/drawing/2014/main" val="20001"/>
                    </a:ext>
                  </a:extLst>
                </a:gridCol>
              </a:tblGrid>
              <a:tr h="288025">
                <a:tc>
                  <a:txBody>
                    <a:bodyPr/>
                    <a:lstStyle/>
                    <a:p>
                      <a:pPr marL="0" lvl="0" indent="0" algn="l" rtl="0">
                        <a:spcBef>
                          <a:spcPts val="0"/>
                        </a:spcBef>
                        <a:spcAft>
                          <a:spcPts val="0"/>
                        </a:spcAft>
                        <a:buNone/>
                      </a:pPr>
                      <a:r>
                        <a:rPr lang="en" b="1"/>
                        <a:t>Material</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r>
                        <a:rPr lang="en"/>
                        <a:t>6061 Aluminum</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0"/>
                  </a:ext>
                </a:extLst>
              </a:tr>
              <a:tr h="288025">
                <a:tc>
                  <a:txBody>
                    <a:bodyPr/>
                    <a:lstStyle/>
                    <a:p>
                      <a:pPr marL="0" lvl="0" indent="0" algn="l" rtl="0">
                        <a:spcBef>
                          <a:spcPts val="0"/>
                        </a:spcBef>
                        <a:spcAft>
                          <a:spcPts val="0"/>
                        </a:spcAft>
                        <a:buNone/>
                      </a:pPr>
                      <a:r>
                        <a:rPr lang="en" b="1"/>
                        <a:t>Size</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r>
                        <a:rPr lang="en"/>
                        <a:t>1.15 m tall</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1"/>
                  </a:ext>
                </a:extLst>
              </a:tr>
              <a:tr h="443125">
                <a:tc>
                  <a:txBody>
                    <a:bodyPr/>
                    <a:lstStyle/>
                    <a:p>
                      <a:pPr marL="0" lvl="0" indent="0" algn="l" rtl="0">
                        <a:spcBef>
                          <a:spcPts val="0"/>
                        </a:spcBef>
                        <a:spcAft>
                          <a:spcPts val="0"/>
                        </a:spcAft>
                        <a:buNone/>
                      </a:pPr>
                      <a:r>
                        <a:rPr lang="en" b="1"/>
                        <a:t>Deployment Time</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r>
                        <a:rPr lang="en"/>
                        <a:t>45 seconds</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424" name="Google Shape;424;p46" title="DAISy Cam Deployment.mp4">
            <a:hlinkClick r:id="rId4"/>
          </p:cNvPr>
          <p:cNvPicPr preferRelativeResize="0"/>
          <p:nvPr/>
        </p:nvPicPr>
        <p:blipFill>
          <a:blip r:embed="rId5">
            <a:alphaModFix/>
          </a:blip>
          <a:stretch>
            <a:fillRect/>
          </a:stretch>
        </p:blipFill>
        <p:spPr>
          <a:xfrm>
            <a:off x="45700" y="886925"/>
            <a:ext cx="3885733" cy="2914300"/>
          </a:xfrm>
          <a:prstGeom prst="rect">
            <a:avLst/>
          </a:prstGeom>
          <a:noFill/>
          <a:ln>
            <a:noFill/>
          </a:ln>
        </p:spPr>
      </p:pic>
      <p:sp>
        <p:nvSpPr>
          <p:cNvPr id="425" name="Google Shape;425;p46"/>
          <p:cNvSpPr txBox="1"/>
          <p:nvPr/>
        </p:nvSpPr>
        <p:spPr>
          <a:xfrm>
            <a:off x="0" y="0"/>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00"/>
          </a:p>
        </p:txBody>
      </p:sp>
      <p:graphicFrame>
        <p:nvGraphicFramePr>
          <p:cNvPr id="426" name="Google Shape;426;p46"/>
          <p:cNvGraphicFramePr/>
          <p:nvPr>
            <p:extLst>
              <p:ext uri="{D42A27DB-BD31-4B8C-83A1-F6EECF244321}">
                <p14:modId xmlns:p14="http://schemas.microsoft.com/office/powerpoint/2010/main" val="4175514639"/>
              </p:ext>
            </p:extLst>
          </p:nvPr>
        </p:nvGraphicFramePr>
        <p:xfrm>
          <a:off x="4037600" y="2578775"/>
          <a:ext cx="4842050" cy="975300"/>
        </p:xfrm>
        <a:graphic>
          <a:graphicData uri="http://schemas.openxmlformats.org/drawingml/2006/table">
            <a:tbl>
              <a:tblPr>
                <a:noFill/>
                <a:tableStyleId>{B1581685-1520-4D99-9261-EA372B30DC9A}</a:tableStyleId>
              </a:tblPr>
              <a:tblGrid>
                <a:gridCol w="973600">
                  <a:extLst>
                    <a:ext uri="{9D8B030D-6E8A-4147-A177-3AD203B41FA5}">
                      <a16:colId xmlns:a16="http://schemas.microsoft.com/office/drawing/2014/main" val="20000"/>
                    </a:ext>
                  </a:extLst>
                </a:gridCol>
                <a:gridCol w="3868450">
                  <a:extLst>
                    <a:ext uri="{9D8B030D-6E8A-4147-A177-3AD203B41FA5}">
                      <a16:colId xmlns:a16="http://schemas.microsoft.com/office/drawing/2014/main" val="20001"/>
                    </a:ext>
                  </a:extLst>
                </a:gridCol>
              </a:tblGrid>
              <a:tr h="307800">
                <a:tc>
                  <a:txBody>
                    <a:bodyPr/>
                    <a:lstStyle/>
                    <a:p>
                      <a:pPr marL="0" lvl="0" indent="0" algn="l" rtl="0">
                        <a:spcBef>
                          <a:spcPts val="0"/>
                        </a:spcBef>
                        <a:spcAft>
                          <a:spcPts val="0"/>
                        </a:spcAft>
                        <a:buNone/>
                      </a:pPr>
                      <a:r>
                        <a:rPr lang="en"/>
                        <a:t>FR 7</a:t>
                      </a:r>
                      <a:endParaRPr/>
                    </a:p>
                  </a:txBody>
                  <a:tcPr marL="91425" marR="91425" marT="91425" marB="91425"/>
                </a:tc>
                <a:tc>
                  <a:txBody>
                    <a:bodyPr/>
                    <a:lstStyle/>
                    <a:p>
                      <a:pPr marL="0" lvl="0" indent="0" algn="l" rtl="0">
                        <a:spcBef>
                          <a:spcPts val="0"/>
                        </a:spcBef>
                        <a:spcAft>
                          <a:spcPts val="0"/>
                        </a:spcAft>
                        <a:buNone/>
                      </a:pPr>
                      <a:r>
                        <a:rPr lang="en" sz="1300" dirty="0"/>
                        <a:t>The docking arm model shall replicate one of the LEXI vehicle’s docking arms</a:t>
                      </a:r>
                      <a:endParaRPr dirty="0"/>
                    </a:p>
                  </a:txBody>
                  <a:tcPr marL="91425" marR="91425" marT="91425" marB="91425"/>
                </a:tc>
                <a:extLst>
                  <a:ext uri="{0D108BD9-81ED-4DB2-BD59-A6C34878D82A}">
                    <a16:rowId xmlns:a16="http://schemas.microsoft.com/office/drawing/2014/main" val="10000"/>
                  </a:ext>
                </a:extLst>
              </a:tr>
              <a:tr h="307800">
                <a:tc>
                  <a:txBody>
                    <a:bodyPr/>
                    <a:lstStyle/>
                    <a:p>
                      <a:pPr marL="0" lvl="0" indent="0" algn="l" rtl="0">
                        <a:spcBef>
                          <a:spcPts val="0"/>
                        </a:spcBef>
                        <a:spcAft>
                          <a:spcPts val="0"/>
                        </a:spcAft>
                        <a:buNone/>
                      </a:pPr>
                      <a:r>
                        <a:rPr lang="en"/>
                        <a:t>DR 7.1</a:t>
                      </a:r>
                      <a:endParaRPr/>
                    </a:p>
                  </a:txBody>
                  <a:tcPr marL="91425" marR="91425" marT="91425" marB="91425"/>
                </a:tc>
                <a:tc>
                  <a:txBody>
                    <a:bodyPr/>
                    <a:lstStyle/>
                    <a:p>
                      <a:pPr marL="0" lvl="0" indent="0" algn="l" rtl="0">
                        <a:spcBef>
                          <a:spcPts val="0"/>
                        </a:spcBef>
                        <a:spcAft>
                          <a:spcPts val="0"/>
                        </a:spcAft>
                        <a:buNone/>
                      </a:pPr>
                      <a:r>
                        <a:rPr lang="en" dirty="0"/>
                        <a:t>Full scale replica</a:t>
                      </a:r>
                      <a:endParaRPr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1000"/>
                                        <p:tgtEl>
                                          <p:spTgt spid="424"/>
                                        </p:tgtEl>
                                      </p:cBhvr>
                                    </p:animEffect>
                                  </p:childTnLst>
                                </p:cTn>
                              </p:par>
                              <p:par>
                                <p:cTn id="8" presetID="10" presetClass="entr" presetSubtype="0" fill="hold" nodeType="withEffect">
                                  <p:stCondLst>
                                    <p:cond delay="0"/>
                                  </p:stCondLst>
                                  <p:childTnLst>
                                    <p:set>
                                      <p:cBhvr>
                                        <p:cTn id="9" dur="1" fill="hold">
                                          <p:stCondLst>
                                            <p:cond delay="0"/>
                                          </p:stCondLst>
                                        </p:cTn>
                                        <p:tgtEl>
                                          <p:spTgt spid="424"/>
                                        </p:tgtEl>
                                        <p:attrNameLst>
                                          <p:attrName>style.visibility</p:attrName>
                                        </p:attrNameLst>
                                      </p:cBhvr>
                                      <p:to>
                                        <p:strVal val="visible"/>
                                      </p:to>
                                    </p:set>
                                    <p:animEffect transition="in" filter="fade">
                                      <p:cBhvr>
                                        <p:cTn id="10" dur="1000"/>
                                        <p:tgtEl>
                                          <p:spTgt spid="4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animEffect transition="in" filter="fade">
                                      <p:cBhvr>
                                        <p:cTn id="15" dur="1000"/>
                                        <p:tgtEl>
                                          <p:spTgt spid="4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4"/>
                                        </p:tgtEl>
                                        <p:attrNameLst>
                                          <p:attrName>style.visibility</p:attrName>
                                        </p:attrNameLst>
                                      </p:cBhvr>
                                      <p:to>
                                        <p:strVal val="visible"/>
                                      </p:to>
                                    </p:set>
                                    <p:animEffect transition="in" filter="fade">
                                      <p:cBhvr>
                                        <p:cTn id="20" dur="10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0"/>
        <p:cNvGrpSpPr/>
        <p:nvPr/>
      </p:nvGrpSpPr>
      <p:grpSpPr>
        <a:xfrm>
          <a:off x="0" y="0"/>
          <a:ext cx="0" cy="0"/>
          <a:chOff x="0" y="0"/>
          <a:chExt cx="0" cy="0"/>
        </a:xfrm>
      </p:grpSpPr>
      <p:pic>
        <p:nvPicPr>
          <p:cNvPr id="431" name="Google Shape;431;p47"/>
          <p:cNvPicPr preferRelativeResize="0"/>
          <p:nvPr/>
        </p:nvPicPr>
        <p:blipFill>
          <a:blip r:embed="rId4">
            <a:alphaModFix/>
          </a:blip>
          <a:stretch>
            <a:fillRect/>
          </a:stretch>
        </p:blipFill>
        <p:spPr>
          <a:xfrm flipH="1">
            <a:off x="5783325" y="535051"/>
            <a:ext cx="3221856" cy="3114461"/>
          </a:xfrm>
          <a:prstGeom prst="rect">
            <a:avLst/>
          </a:prstGeom>
          <a:noFill/>
          <a:ln>
            <a:noFill/>
          </a:ln>
        </p:spPr>
      </p:pic>
      <p:sp>
        <p:nvSpPr>
          <p:cNvPr id="432" name="Google Shape;432;p47"/>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Docking Arm Model Connections </a:t>
            </a:r>
            <a:endParaRPr sz="2500" b="1"/>
          </a:p>
        </p:txBody>
      </p:sp>
      <p:sp>
        <p:nvSpPr>
          <p:cNvPr id="433" name="Google Shape;433;p47"/>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21</a:t>
            </a:fld>
            <a:endParaRPr>
              <a:solidFill>
                <a:srgbClr val="404040"/>
              </a:solidFill>
            </a:endParaRPr>
          </a:p>
        </p:txBody>
      </p:sp>
      <p:sp>
        <p:nvSpPr>
          <p:cNvPr id="434" name="Google Shape;434;p47"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435" name="Google Shape;435;p47"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436" name="Google Shape;436;p47"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437" name="Google Shape;437;p47"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438" name="Google Shape;438;p47"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439" name="Google Shape;439;p47"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440" name="Google Shape;440;p47"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441" name="Google Shape;441;p47"/>
          <p:cNvSpPr txBox="1"/>
          <p:nvPr/>
        </p:nvSpPr>
        <p:spPr>
          <a:xfrm>
            <a:off x="0" y="0"/>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000"/>
          </a:p>
        </p:txBody>
      </p:sp>
      <p:sp>
        <p:nvSpPr>
          <p:cNvPr id="442" name="Google Shape;442;p47"/>
          <p:cNvSpPr txBox="1"/>
          <p:nvPr/>
        </p:nvSpPr>
        <p:spPr>
          <a:xfrm>
            <a:off x="497800" y="884013"/>
            <a:ext cx="36666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Steel Retaining Pins:</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1004-1045 Carbon Steel</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3 at Pins A : 2.5’’ x 0.5” </a:t>
            </a:r>
            <a:r>
              <a:rPr lang="en" sz="500">
                <a:latin typeface="Roboto"/>
                <a:ea typeface="Roboto"/>
                <a:cs typeface="Roboto"/>
                <a:sym typeface="Roboto"/>
              </a:rPr>
              <a:t>(Usable Lg x Dia)</a:t>
            </a:r>
            <a:endParaRPr sz="500">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1 at Pin B : 2.0’’ x 0.5” </a:t>
            </a:r>
            <a:r>
              <a:rPr lang="en" sz="500">
                <a:latin typeface="Roboto"/>
                <a:ea typeface="Roboto"/>
                <a:cs typeface="Roboto"/>
                <a:sym typeface="Roboto"/>
              </a:rPr>
              <a:t>(Usable Lg x Dia)</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Aluminum spacers:</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6 Joint spacers A: 3/32” x 0.5” </a:t>
            </a:r>
            <a:r>
              <a:rPr lang="en" sz="500">
                <a:latin typeface="Roboto"/>
                <a:ea typeface="Roboto"/>
                <a:cs typeface="Roboto"/>
                <a:sym typeface="Roboto"/>
              </a:rPr>
              <a:t>( Lg x Screw size)</a:t>
            </a:r>
            <a:endParaRPr sz="1300">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2 Joint spacers B: 0.125” x 0.5”</a:t>
            </a:r>
            <a:r>
              <a:rPr lang="en" sz="500">
                <a:latin typeface="Roboto"/>
                <a:ea typeface="Roboto"/>
                <a:cs typeface="Roboto"/>
                <a:sym typeface="Roboto"/>
              </a:rPr>
              <a:t>( Lg x Screw size)</a:t>
            </a:r>
            <a:endParaRPr sz="1300">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Jaw couplings series 24, 14mm:</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Aluminum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Uses jaw coupling spider series 24</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To connect two jaw couplings in series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443" name="Google Shape;443;p47"/>
          <p:cNvPicPr preferRelativeResize="0"/>
          <p:nvPr/>
        </p:nvPicPr>
        <p:blipFill>
          <a:blip r:embed="rId5">
            <a:alphaModFix/>
          </a:blip>
          <a:stretch>
            <a:fillRect/>
          </a:stretch>
        </p:blipFill>
        <p:spPr>
          <a:xfrm>
            <a:off x="4225362" y="3736274"/>
            <a:ext cx="693299" cy="530367"/>
          </a:xfrm>
          <a:prstGeom prst="rect">
            <a:avLst/>
          </a:prstGeom>
          <a:noFill/>
          <a:ln>
            <a:noFill/>
          </a:ln>
        </p:spPr>
      </p:pic>
      <p:pic>
        <p:nvPicPr>
          <p:cNvPr id="444" name="Google Shape;444;p47"/>
          <p:cNvPicPr preferRelativeResize="0"/>
          <p:nvPr/>
        </p:nvPicPr>
        <p:blipFill>
          <a:blip r:embed="rId6">
            <a:alphaModFix/>
          </a:blip>
          <a:stretch>
            <a:fillRect/>
          </a:stretch>
        </p:blipFill>
        <p:spPr>
          <a:xfrm>
            <a:off x="3919575" y="687125"/>
            <a:ext cx="1863750" cy="1258896"/>
          </a:xfrm>
          <a:prstGeom prst="rect">
            <a:avLst/>
          </a:prstGeom>
          <a:noFill/>
          <a:ln>
            <a:noFill/>
          </a:ln>
        </p:spPr>
      </p:pic>
      <p:cxnSp>
        <p:nvCxnSpPr>
          <p:cNvPr id="445" name="Google Shape;445;p47"/>
          <p:cNvCxnSpPr>
            <a:endCxn id="446" idx="3"/>
          </p:cNvCxnSpPr>
          <p:nvPr/>
        </p:nvCxnSpPr>
        <p:spPr>
          <a:xfrm flipH="1">
            <a:off x="6814050" y="3402075"/>
            <a:ext cx="768000" cy="138600"/>
          </a:xfrm>
          <a:prstGeom prst="straightConnector1">
            <a:avLst/>
          </a:prstGeom>
          <a:noFill/>
          <a:ln w="9525" cap="flat" cmpd="sng">
            <a:solidFill>
              <a:srgbClr val="0000FF"/>
            </a:solidFill>
            <a:prstDash val="solid"/>
            <a:round/>
            <a:headEnd type="oval" w="med" len="med"/>
            <a:tailEnd type="none" w="med" len="med"/>
          </a:ln>
        </p:spPr>
      </p:cxnSp>
      <p:sp>
        <p:nvSpPr>
          <p:cNvPr id="446" name="Google Shape;446;p47"/>
          <p:cNvSpPr txBox="1"/>
          <p:nvPr/>
        </p:nvSpPr>
        <p:spPr>
          <a:xfrm>
            <a:off x="6439950" y="3402225"/>
            <a:ext cx="3741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Roboto"/>
                <a:ea typeface="Roboto"/>
                <a:cs typeface="Roboto"/>
                <a:sym typeface="Roboto"/>
              </a:rPr>
              <a:t>Pin B</a:t>
            </a:r>
            <a:endParaRPr sz="600" b="1">
              <a:latin typeface="Roboto"/>
              <a:ea typeface="Roboto"/>
              <a:cs typeface="Roboto"/>
              <a:sym typeface="Roboto"/>
            </a:endParaRPr>
          </a:p>
        </p:txBody>
      </p:sp>
      <p:cxnSp>
        <p:nvCxnSpPr>
          <p:cNvPr id="447" name="Google Shape;447;p47"/>
          <p:cNvCxnSpPr>
            <a:endCxn id="448" idx="1"/>
          </p:cNvCxnSpPr>
          <p:nvPr/>
        </p:nvCxnSpPr>
        <p:spPr>
          <a:xfrm>
            <a:off x="6783725" y="2338875"/>
            <a:ext cx="845100" cy="35400"/>
          </a:xfrm>
          <a:prstGeom prst="straightConnector1">
            <a:avLst/>
          </a:prstGeom>
          <a:noFill/>
          <a:ln w="9525" cap="flat" cmpd="sng">
            <a:solidFill>
              <a:srgbClr val="0000FF"/>
            </a:solidFill>
            <a:prstDash val="solid"/>
            <a:round/>
            <a:headEnd type="oval" w="med" len="med"/>
            <a:tailEnd type="oval" w="med" len="med"/>
          </a:ln>
        </p:spPr>
      </p:cxnSp>
      <p:cxnSp>
        <p:nvCxnSpPr>
          <p:cNvPr id="449" name="Google Shape;449;p47"/>
          <p:cNvCxnSpPr>
            <a:endCxn id="448" idx="1"/>
          </p:cNvCxnSpPr>
          <p:nvPr/>
        </p:nvCxnSpPr>
        <p:spPr>
          <a:xfrm rot="10800000" flipH="1">
            <a:off x="6540725" y="2374275"/>
            <a:ext cx="1088100" cy="399900"/>
          </a:xfrm>
          <a:prstGeom prst="straightConnector1">
            <a:avLst/>
          </a:prstGeom>
          <a:noFill/>
          <a:ln w="9525" cap="flat" cmpd="sng">
            <a:solidFill>
              <a:srgbClr val="0000FF"/>
            </a:solidFill>
            <a:prstDash val="solid"/>
            <a:round/>
            <a:headEnd type="oval" w="med" len="med"/>
            <a:tailEnd type="oval" w="med" len="med"/>
          </a:ln>
        </p:spPr>
      </p:cxnSp>
      <p:cxnSp>
        <p:nvCxnSpPr>
          <p:cNvPr id="450" name="Google Shape;450;p47"/>
          <p:cNvCxnSpPr>
            <a:endCxn id="448" idx="1"/>
          </p:cNvCxnSpPr>
          <p:nvPr/>
        </p:nvCxnSpPr>
        <p:spPr>
          <a:xfrm>
            <a:off x="6216725" y="1863075"/>
            <a:ext cx="1412100" cy="511200"/>
          </a:xfrm>
          <a:prstGeom prst="straightConnector1">
            <a:avLst/>
          </a:prstGeom>
          <a:noFill/>
          <a:ln w="9525" cap="flat" cmpd="sng">
            <a:solidFill>
              <a:srgbClr val="0000FF"/>
            </a:solidFill>
            <a:prstDash val="solid"/>
            <a:round/>
            <a:headEnd type="oval" w="med" len="med"/>
            <a:tailEnd type="none" w="med" len="med"/>
          </a:ln>
        </p:spPr>
      </p:cxnSp>
      <p:sp>
        <p:nvSpPr>
          <p:cNvPr id="448" name="Google Shape;448;p47"/>
          <p:cNvSpPr txBox="1"/>
          <p:nvPr/>
        </p:nvSpPr>
        <p:spPr>
          <a:xfrm>
            <a:off x="7628825" y="2235825"/>
            <a:ext cx="427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Roboto"/>
                <a:ea typeface="Roboto"/>
                <a:cs typeface="Roboto"/>
                <a:sym typeface="Roboto"/>
              </a:rPr>
              <a:t>Pins A</a:t>
            </a:r>
            <a:endParaRPr sz="600" b="1">
              <a:latin typeface="Roboto"/>
              <a:ea typeface="Roboto"/>
              <a:cs typeface="Roboto"/>
              <a:sym typeface="Roboto"/>
            </a:endParaRPr>
          </a:p>
        </p:txBody>
      </p:sp>
      <p:pic>
        <p:nvPicPr>
          <p:cNvPr id="451" name="Google Shape;451;p47"/>
          <p:cNvPicPr preferRelativeResize="0"/>
          <p:nvPr/>
        </p:nvPicPr>
        <p:blipFill>
          <a:blip r:embed="rId7">
            <a:alphaModFix/>
          </a:blip>
          <a:stretch>
            <a:fillRect/>
          </a:stretch>
        </p:blipFill>
        <p:spPr>
          <a:xfrm>
            <a:off x="5466100" y="3332762"/>
            <a:ext cx="768000" cy="714275"/>
          </a:xfrm>
          <a:prstGeom prst="rect">
            <a:avLst/>
          </a:prstGeom>
          <a:noFill/>
          <a:ln>
            <a:noFill/>
          </a:ln>
        </p:spPr>
      </p:pic>
      <p:cxnSp>
        <p:nvCxnSpPr>
          <p:cNvPr id="452" name="Google Shape;452;p47"/>
          <p:cNvCxnSpPr/>
          <p:nvPr/>
        </p:nvCxnSpPr>
        <p:spPr>
          <a:xfrm rot="10800000" flipH="1">
            <a:off x="5022450" y="3689149"/>
            <a:ext cx="435900" cy="1500"/>
          </a:xfrm>
          <a:prstGeom prst="straightConnector1">
            <a:avLst/>
          </a:prstGeom>
          <a:noFill/>
          <a:ln w="9525" cap="flat" cmpd="sng">
            <a:solidFill>
              <a:schemeClr val="dk2"/>
            </a:solidFill>
            <a:prstDash val="solid"/>
            <a:round/>
            <a:headEnd type="none" w="med" len="med"/>
            <a:tailEnd type="triangle" w="med" len="med"/>
          </a:ln>
        </p:spPr>
      </p:cxnSp>
      <p:cxnSp>
        <p:nvCxnSpPr>
          <p:cNvPr id="453" name="Google Shape;453;p47"/>
          <p:cNvCxnSpPr/>
          <p:nvPr/>
        </p:nvCxnSpPr>
        <p:spPr>
          <a:xfrm flipH="1">
            <a:off x="8056625" y="3345075"/>
            <a:ext cx="451800" cy="391200"/>
          </a:xfrm>
          <a:prstGeom prst="straightConnector1">
            <a:avLst/>
          </a:prstGeom>
          <a:noFill/>
          <a:ln w="9525" cap="flat" cmpd="sng">
            <a:solidFill>
              <a:srgbClr val="0000FF"/>
            </a:solidFill>
            <a:prstDash val="solid"/>
            <a:round/>
            <a:headEnd type="oval" w="med" len="med"/>
            <a:tailEnd type="none" w="med" len="med"/>
          </a:ln>
        </p:spPr>
      </p:cxnSp>
      <p:sp>
        <p:nvSpPr>
          <p:cNvPr id="454" name="Google Shape;454;p47"/>
          <p:cNvSpPr txBox="1"/>
          <p:nvPr/>
        </p:nvSpPr>
        <p:spPr>
          <a:xfrm>
            <a:off x="7535800" y="3671800"/>
            <a:ext cx="852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Roboto"/>
                <a:ea typeface="Roboto"/>
                <a:cs typeface="Roboto"/>
                <a:sym typeface="Roboto"/>
              </a:rPr>
              <a:t>Motor connection</a:t>
            </a:r>
            <a:endParaRPr sz="600" b="1">
              <a:latin typeface="Roboto"/>
              <a:ea typeface="Roboto"/>
              <a:cs typeface="Roboto"/>
              <a:sym typeface="Roboto"/>
            </a:endParaRPr>
          </a:p>
        </p:txBody>
      </p:sp>
      <p:pic>
        <p:nvPicPr>
          <p:cNvPr id="455" name="Google Shape;455;p47"/>
          <p:cNvPicPr preferRelativeResize="0"/>
          <p:nvPr/>
        </p:nvPicPr>
        <p:blipFill>
          <a:blip r:embed="rId8">
            <a:alphaModFix/>
          </a:blip>
          <a:stretch>
            <a:fillRect/>
          </a:stretch>
        </p:blipFill>
        <p:spPr>
          <a:xfrm>
            <a:off x="4755200" y="1965750"/>
            <a:ext cx="1336800" cy="1190850"/>
          </a:xfrm>
          <a:prstGeom prst="rect">
            <a:avLst/>
          </a:prstGeom>
          <a:noFill/>
          <a:ln>
            <a:noFill/>
          </a:ln>
        </p:spPr>
      </p:pic>
      <p:pic>
        <p:nvPicPr>
          <p:cNvPr id="456" name="Google Shape;456;p47"/>
          <p:cNvPicPr preferRelativeResize="0"/>
          <p:nvPr/>
        </p:nvPicPr>
        <p:blipFill>
          <a:blip r:embed="rId9">
            <a:alphaModFix/>
          </a:blip>
          <a:stretch>
            <a:fillRect/>
          </a:stretch>
        </p:blipFill>
        <p:spPr>
          <a:xfrm>
            <a:off x="4269950" y="2976061"/>
            <a:ext cx="768000" cy="7571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sp>
        <p:nvSpPr>
          <p:cNvPr id="461" name="Google Shape;461;p48"/>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Docking Arm Model: </a:t>
            </a:r>
            <a:endParaRPr sz="2500" b="1"/>
          </a:p>
        </p:txBody>
      </p:sp>
      <p:sp>
        <p:nvSpPr>
          <p:cNvPr id="462" name="Google Shape;462;p48"/>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22</a:t>
            </a:fld>
            <a:endParaRPr>
              <a:solidFill>
                <a:srgbClr val="404040"/>
              </a:solidFill>
            </a:endParaRPr>
          </a:p>
        </p:txBody>
      </p:sp>
      <p:sp>
        <p:nvSpPr>
          <p:cNvPr id="463" name="Google Shape;463;p48"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464" name="Google Shape;464;p48"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465" name="Google Shape;465;p48"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466" name="Google Shape;466;p48"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467" name="Google Shape;467;p48"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468" name="Google Shape;468;p48"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469" name="Google Shape;469;p48"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470" name="Google Shape;470;p48"/>
          <p:cNvSpPr txBox="1"/>
          <p:nvPr/>
        </p:nvSpPr>
        <p:spPr>
          <a:xfrm>
            <a:off x="284650" y="834975"/>
            <a:ext cx="33129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Raspberry Pi Pico RP 2040:</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5 V, 93 mA, 0.465 W</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Nema 34 Stepper Motor 14mm:</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4.8N-m Holding torque</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30-60v 6A</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Nema 34 Stepper Motor CNC Drive</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Controlled Through Pico</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Worm Gearbox 50 Series 30:1</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Max Torque 85 N-m</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25mm and 14mm keyed shafts</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471" name="Google Shape;471;p48"/>
          <p:cNvPicPr preferRelativeResize="0"/>
          <p:nvPr/>
        </p:nvPicPr>
        <p:blipFill>
          <a:blip r:embed="rId4">
            <a:alphaModFix/>
          </a:blip>
          <a:stretch>
            <a:fillRect/>
          </a:stretch>
        </p:blipFill>
        <p:spPr>
          <a:xfrm flipH="1">
            <a:off x="4415350" y="2452440"/>
            <a:ext cx="2174175" cy="1916723"/>
          </a:xfrm>
          <a:prstGeom prst="rect">
            <a:avLst/>
          </a:prstGeom>
          <a:noFill/>
          <a:ln>
            <a:noFill/>
          </a:ln>
        </p:spPr>
      </p:pic>
      <p:pic>
        <p:nvPicPr>
          <p:cNvPr id="472" name="Google Shape;472;p48"/>
          <p:cNvPicPr preferRelativeResize="0"/>
          <p:nvPr/>
        </p:nvPicPr>
        <p:blipFill>
          <a:blip r:embed="rId5">
            <a:alphaModFix/>
          </a:blip>
          <a:stretch>
            <a:fillRect/>
          </a:stretch>
        </p:blipFill>
        <p:spPr>
          <a:xfrm>
            <a:off x="6996075" y="2915114"/>
            <a:ext cx="1454050" cy="1454050"/>
          </a:xfrm>
          <a:prstGeom prst="rect">
            <a:avLst/>
          </a:prstGeom>
          <a:noFill/>
          <a:ln>
            <a:noFill/>
          </a:ln>
        </p:spPr>
      </p:pic>
      <p:pic>
        <p:nvPicPr>
          <p:cNvPr id="473" name="Google Shape;473;p48"/>
          <p:cNvPicPr preferRelativeResize="0"/>
          <p:nvPr/>
        </p:nvPicPr>
        <p:blipFill>
          <a:blip r:embed="rId6">
            <a:alphaModFix/>
          </a:blip>
          <a:stretch>
            <a:fillRect/>
          </a:stretch>
        </p:blipFill>
        <p:spPr>
          <a:xfrm>
            <a:off x="4621800" y="234663"/>
            <a:ext cx="2074573" cy="2074600"/>
          </a:xfrm>
          <a:prstGeom prst="rect">
            <a:avLst/>
          </a:prstGeom>
          <a:noFill/>
          <a:ln>
            <a:noFill/>
          </a:ln>
        </p:spPr>
      </p:pic>
      <p:pic>
        <p:nvPicPr>
          <p:cNvPr id="474" name="Google Shape;474;p48"/>
          <p:cNvPicPr preferRelativeResize="0"/>
          <p:nvPr/>
        </p:nvPicPr>
        <p:blipFill>
          <a:blip r:embed="rId7">
            <a:alphaModFix/>
          </a:blip>
          <a:stretch>
            <a:fillRect/>
          </a:stretch>
        </p:blipFill>
        <p:spPr>
          <a:xfrm rot="-5400000">
            <a:off x="6478975" y="1122437"/>
            <a:ext cx="2253726" cy="1102300"/>
          </a:xfrm>
          <a:prstGeom prst="rect">
            <a:avLst/>
          </a:prstGeom>
          <a:noFill/>
          <a:ln>
            <a:noFill/>
          </a:ln>
        </p:spPr>
      </p:pic>
      <p:cxnSp>
        <p:nvCxnSpPr>
          <p:cNvPr id="475" name="Google Shape;475;p48"/>
          <p:cNvCxnSpPr/>
          <p:nvPr/>
        </p:nvCxnSpPr>
        <p:spPr>
          <a:xfrm>
            <a:off x="4650325" y="4229350"/>
            <a:ext cx="1223700" cy="195900"/>
          </a:xfrm>
          <a:prstGeom prst="straightConnector1">
            <a:avLst/>
          </a:prstGeom>
          <a:noFill/>
          <a:ln w="19050" cap="flat" cmpd="sng">
            <a:solidFill>
              <a:schemeClr val="dk2"/>
            </a:solidFill>
            <a:prstDash val="solid"/>
            <a:round/>
            <a:headEnd type="triangle" w="med" len="med"/>
            <a:tailEnd type="triangle" w="med" len="med"/>
          </a:ln>
        </p:spPr>
      </p:cxnSp>
      <p:cxnSp>
        <p:nvCxnSpPr>
          <p:cNvPr id="476" name="Google Shape;476;p48"/>
          <p:cNvCxnSpPr/>
          <p:nvPr/>
        </p:nvCxnSpPr>
        <p:spPr>
          <a:xfrm>
            <a:off x="4542625" y="2809775"/>
            <a:ext cx="29400" cy="1311900"/>
          </a:xfrm>
          <a:prstGeom prst="straightConnector1">
            <a:avLst/>
          </a:prstGeom>
          <a:noFill/>
          <a:ln w="19050" cap="flat" cmpd="sng">
            <a:solidFill>
              <a:schemeClr val="dk2"/>
            </a:solidFill>
            <a:prstDash val="solid"/>
            <a:round/>
            <a:headEnd type="triangle" w="med" len="med"/>
            <a:tailEnd type="triangle" w="med" len="med"/>
          </a:ln>
        </p:spPr>
      </p:cxnSp>
      <p:cxnSp>
        <p:nvCxnSpPr>
          <p:cNvPr id="477" name="Google Shape;477;p48"/>
          <p:cNvCxnSpPr/>
          <p:nvPr/>
        </p:nvCxnSpPr>
        <p:spPr>
          <a:xfrm rot="10800000" flipH="1">
            <a:off x="6030725" y="3896425"/>
            <a:ext cx="107700" cy="460200"/>
          </a:xfrm>
          <a:prstGeom prst="straightConnector1">
            <a:avLst/>
          </a:prstGeom>
          <a:noFill/>
          <a:ln w="19050" cap="flat" cmpd="sng">
            <a:solidFill>
              <a:schemeClr val="dk2"/>
            </a:solidFill>
            <a:prstDash val="solid"/>
            <a:round/>
            <a:headEnd type="triangle" w="med" len="med"/>
            <a:tailEnd type="triangle" w="med" len="med"/>
          </a:ln>
        </p:spPr>
      </p:cxnSp>
      <p:sp>
        <p:nvSpPr>
          <p:cNvPr id="478" name="Google Shape;478;p48"/>
          <p:cNvSpPr txBox="1"/>
          <p:nvPr/>
        </p:nvSpPr>
        <p:spPr>
          <a:xfrm>
            <a:off x="4268525" y="4356625"/>
            <a:ext cx="17622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5 ¼”</a:t>
            </a: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79" name="Google Shape;479;p48"/>
          <p:cNvSpPr txBox="1"/>
          <p:nvPr/>
        </p:nvSpPr>
        <p:spPr>
          <a:xfrm>
            <a:off x="6246125" y="4082500"/>
            <a:ext cx="8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 ⅜”</a:t>
            </a:r>
            <a:endParaRPr>
              <a:latin typeface="Roboto"/>
              <a:ea typeface="Roboto"/>
              <a:cs typeface="Roboto"/>
              <a:sym typeface="Roboto"/>
            </a:endParaRPr>
          </a:p>
        </p:txBody>
      </p:sp>
      <p:sp>
        <p:nvSpPr>
          <p:cNvPr id="480" name="Google Shape;480;p48"/>
          <p:cNvSpPr txBox="1"/>
          <p:nvPr/>
        </p:nvSpPr>
        <p:spPr>
          <a:xfrm>
            <a:off x="3918500" y="3265625"/>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5 ⅝”</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Google Shape;485;p49"/>
          <p:cNvSpPr txBox="1"/>
          <p:nvPr/>
        </p:nvSpPr>
        <p:spPr>
          <a:xfrm>
            <a:off x="320040" y="9144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Scoutcam Harnessing Layout</a:t>
            </a:r>
            <a:endParaRPr sz="2500" b="1"/>
          </a:p>
        </p:txBody>
      </p:sp>
      <p:sp>
        <p:nvSpPr>
          <p:cNvPr id="486" name="Google Shape;486;p49"/>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23</a:t>
            </a:fld>
            <a:endParaRPr>
              <a:solidFill>
                <a:srgbClr val="404040"/>
              </a:solidFill>
            </a:endParaRPr>
          </a:p>
        </p:txBody>
      </p:sp>
      <p:sp>
        <p:nvSpPr>
          <p:cNvPr id="487" name="Google Shape;487;p49"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488" name="Google Shape;488;p49"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489" name="Google Shape;489;p49"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490" name="Google Shape;490;p49"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491" name="Google Shape;491;p49"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492" name="Google Shape;492;p49"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493" name="Google Shape;493;p49"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494" name="Google Shape;494;p49"/>
          <p:cNvPicPr preferRelativeResize="0"/>
          <p:nvPr/>
        </p:nvPicPr>
        <p:blipFill>
          <a:blip r:embed="rId4">
            <a:alphaModFix/>
          </a:blip>
          <a:stretch>
            <a:fillRect/>
          </a:stretch>
        </p:blipFill>
        <p:spPr>
          <a:xfrm>
            <a:off x="2793400" y="3059297"/>
            <a:ext cx="2619626" cy="1237940"/>
          </a:xfrm>
          <a:prstGeom prst="rect">
            <a:avLst/>
          </a:prstGeom>
          <a:noFill/>
          <a:ln>
            <a:noFill/>
          </a:ln>
        </p:spPr>
      </p:pic>
      <p:pic>
        <p:nvPicPr>
          <p:cNvPr id="495" name="Google Shape;495;p49"/>
          <p:cNvPicPr preferRelativeResize="0"/>
          <p:nvPr/>
        </p:nvPicPr>
        <p:blipFill>
          <a:blip r:embed="rId5">
            <a:alphaModFix/>
          </a:blip>
          <a:stretch>
            <a:fillRect/>
          </a:stretch>
        </p:blipFill>
        <p:spPr>
          <a:xfrm>
            <a:off x="3493549" y="644924"/>
            <a:ext cx="1022100" cy="2534975"/>
          </a:xfrm>
          <a:prstGeom prst="rect">
            <a:avLst/>
          </a:prstGeom>
          <a:noFill/>
          <a:ln>
            <a:noFill/>
          </a:ln>
        </p:spPr>
      </p:pic>
      <p:pic>
        <p:nvPicPr>
          <p:cNvPr id="496" name="Google Shape;496;p49"/>
          <p:cNvPicPr preferRelativeResize="0"/>
          <p:nvPr/>
        </p:nvPicPr>
        <p:blipFill>
          <a:blip r:embed="rId6">
            <a:alphaModFix/>
          </a:blip>
          <a:stretch>
            <a:fillRect/>
          </a:stretch>
        </p:blipFill>
        <p:spPr>
          <a:xfrm>
            <a:off x="144298" y="3059300"/>
            <a:ext cx="2577648" cy="1301324"/>
          </a:xfrm>
          <a:prstGeom prst="rect">
            <a:avLst/>
          </a:prstGeom>
          <a:noFill/>
          <a:ln>
            <a:noFill/>
          </a:ln>
        </p:spPr>
      </p:pic>
      <p:pic>
        <p:nvPicPr>
          <p:cNvPr id="497" name="Google Shape;497;p49"/>
          <p:cNvPicPr preferRelativeResize="0"/>
          <p:nvPr/>
        </p:nvPicPr>
        <p:blipFill>
          <a:blip r:embed="rId7">
            <a:alphaModFix/>
          </a:blip>
          <a:stretch>
            <a:fillRect/>
          </a:stretch>
        </p:blipFill>
        <p:spPr>
          <a:xfrm>
            <a:off x="922075" y="638187"/>
            <a:ext cx="1022100" cy="2548452"/>
          </a:xfrm>
          <a:prstGeom prst="rect">
            <a:avLst/>
          </a:prstGeom>
          <a:noFill/>
          <a:ln>
            <a:noFill/>
          </a:ln>
        </p:spPr>
      </p:pic>
      <p:sp>
        <p:nvSpPr>
          <p:cNvPr id="498" name="Google Shape;498;p49"/>
          <p:cNvSpPr txBox="1"/>
          <p:nvPr/>
        </p:nvSpPr>
        <p:spPr>
          <a:xfrm>
            <a:off x="173275" y="621950"/>
            <a:ext cx="10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Route 1</a:t>
            </a:r>
            <a:endParaRPr b="1">
              <a:latin typeface="Roboto"/>
              <a:ea typeface="Roboto"/>
              <a:cs typeface="Roboto"/>
              <a:sym typeface="Roboto"/>
            </a:endParaRPr>
          </a:p>
        </p:txBody>
      </p:sp>
      <p:sp>
        <p:nvSpPr>
          <p:cNvPr id="499" name="Google Shape;499;p49"/>
          <p:cNvSpPr txBox="1"/>
          <p:nvPr/>
        </p:nvSpPr>
        <p:spPr>
          <a:xfrm>
            <a:off x="2792900" y="621950"/>
            <a:ext cx="10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Route 2</a:t>
            </a:r>
            <a:endParaRPr b="1">
              <a:latin typeface="Roboto"/>
              <a:ea typeface="Roboto"/>
              <a:cs typeface="Roboto"/>
              <a:sym typeface="Roboto"/>
            </a:endParaRPr>
          </a:p>
        </p:txBody>
      </p:sp>
      <p:sp>
        <p:nvSpPr>
          <p:cNvPr id="500" name="Google Shape;500;p49"/>
          <p:cNvSpPr txBox="1"/>
          <p:nvPr/>
        </p:nvSpPr>
        <p:spPr>
          <a:xfrm>
            <a:off x="5370550" y="621950"/>
            <a:ext cx="10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Route 3</a:t>
            </a:r>
            <a:endParaRPr b="1">
              <a:latin typeface="Roboto"/>
              <a:ea typeface="Roboto"/>
              <a:cs typeface="Roboto"/>
              <a:sym typeface="Roboto"/>
            </a:endParaRPr>
          </a:p>
        </p:txBody>
      </p:sp>
      <p:sp>
        <p:nvSpPr>
          <p:cNvPr id="501" name="Google Shape;501;p49"/>
          <p:cNvSpPr txBox="1"/>
          <p:nvPr/>
        </p:nvSpPr>
        <p:spPr>
          <a:xfrm>
            <a:off x="6825525" y="644913"/>
            <a:ext cx="23598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Roboto"/>
                <a:ea typeface="Roboto"/>
                <a:cs typeface="Roboto"/>
                <a:sym typeface="Roboto"/>
              </a:rPr>
              <a:t>Harnessing Attachment: </a:t>
            </a:r>
            <a:endParaRPr sz="1300" b="1">
              <a:latin typeface="Roboto"/>
              <a:ea typeface="Roboto"/>
              <a:cs typeface="Roboto"/>
              <a:sym typeface="Roboto"/>
            </a:endParaRPr>
          </a:p>
          <a:p>
            <a:pPr marL="457200" lvl="0" indent="-311150" algn="l" rtl="0">
              <a:spcBef>
                <a:spcPts val="0"/>
              </a:spcBef>
              <a:spcAft>
                <a:spcPts val="0"/>
              </a:spcAft>
              <a:buSzPts val="1300"/>
              <a:buFont typeface="Roboto"/>
              <a:buChar char="●"/>
            </a:pPr>
            <a:r>
              <a:rPr lang="en" sz="1300">
                <a:latin typeface="Roboto"/>
                <a:ea typeface="Roboto"/>
                <a:cs typeface="Roboto"/>
                <a:sym typeface="Roboto"/>
              </a:rPr>
              <a:t>Hose Clamp</a:t>
            </a:r>
            <a:endParaRPr sz="1300">
              <a:latin typeface="Roboto"/>
              <a:ea typeface="Roboto"/>
              <a:cs typeface="Roboto"/>
              <a:sym typeface="Roboto"/>
            </a:endParaRPr>
          </a:p>
          <a:p>
            <a:pPr marL="914400" lvl="1" indent="-311150" algn="l" rtl="0">
              <a:spcBef>
                <a:spcPts val="0"/>
              </a:spcBef>
              <a:spcAft>
                <a:spcPts val="0"/>
              </a:spcAft>
              <a:buSzPts val="1300"/>
              <a:buFont typeface="Roboto"/>
              <a:buChar char="○"/>
            </a:pPr>
            <a:r>
              <a:rPr lang="en" sz="1300">
                <a:latin typeface="Roboto"/>
                <a:ea typeface="Roboto"/>
                <a:cs typeface="Roboto"/>
                <a:sym typeface="Roboto"/>
              </a:rPr>
              <a:t>Stainless Steel</a:t>
            </a:r>
            <a:endParaRPr sz="1300">
              <a:latin typeface="Roboto"/>
              <a:ea typeface="Roboto"/>
              <a:cs typeface="Roboto"/>
              <a:sym typeface="Roboto"/>
            </a:endParaRPr>
          </a:p>
          <a:p>
            <a:pPr marL="914400" lvl="1" indent="-311150" algn="l" rtl="0">
              <a:spcBef>
                <a:spcPts val="0"/>
              </a:spcBef>
              <a:spcAft>
                <a:spcPts val="0"/>
              </a:spcAft>
              <a:buSzPts val="1300"/>
              <a:buFont typeface="Roboto"/>
              <a:buChar char="○"/>
            </a:pPr>
            <a:r>
              <a:rPr lang="en" sz="1300">
                <a:latin typeface="Roboto"/>
                <a:ea typeface="Roboto"/>
                <a:cs typeface="Roboto"/>
                <a:sym typeface="Roboto"/>
              </a:rPr>
              <a:t>8-44 mm dia</a:t>
            </a:r>
            <a:endParaRPr sz="13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502" name="Google Shape;502;p49"/>
          <p:cNvPicPr preferRelativeResize="0"/>
          <p:nvPr/>
        </p:nvPicPr>
        <p:blipFill>
          <a:blip r:embed="rId8">
            <a:alphaModFix/>
          </a:blip>
          <a:stretch>
            <a:fillRect/>
          </a:stretch>
        </p:blipFill>
        <p:spPr>
          <a:xfrm>
            <a:off x="7962226" y="1747351"/>
            <a:ext cx="853027" cy="942649"/>
          </a:xfrm>
          <a:prstGeom prst="rect">
            <a:avLst/>
          </a:prstGeom>
          <a:noFill/>
          <a:ln>
            <a:noFill/>
          </a:ln>
        </p:spPr>
      </p:pic>
      <p:pic>
        <p:nvPicPr>
          <p:cNvPr id="503" name="Google Shape;503;p49"/>
          <p:cNvPicPr preferRelativeResize="0"/>
          <p:nvPr/>
        </p:nvPicPr>
        <p:blipFill>
          <a:blip r:embed="rId9">
            <a:alphaModFix/>
          </a:blip>
          <a:stretch>
            <a:fillRect/>
          </a:stretch>
        </p:blipFill>
        <p:spPr>
          <a:xfrm>
            <a:off x="5370550" y="3084225"/>
            <a:ext cx="2619626" cy="1251473"/>
          </a:xfrm>
          <a:prstGeom prst="rect">
            <a:avLst/>
          </a:prstGeom>
          <a:noFill/>
          <a:ln>
            <a:noFill/>
          </a:ln>
        </p:spPr>
      </p:pic>
      <p:pic>
        <p:nvPicPr>
          <p:cNvPr id="504" name="Google Shape;504;p49"/>
          <p:cNvPicPr preferRelativeResize="0"/>
          <p:nvPr/>
        </p:nvPicPr>
        <p:blipFill>
          <a:blip r:embed="rId10">
            <a:alphaModFix/>
          </a:blip>
          <a:stretch>
            <a:fillRect/>
          </a:stretch>
        </p:blipFill>
        <p:spPr>
          <a:xfrm>
            <a:off x="5965975" y="691744"/>
            <a:ext cx="1022100" cy="2573256"/>
          </a:xfrm>
          <a:prstGeom prst="rect">
            <a:avLst/>
          </a:prstGeom>
          <a:noFill/>
          <a:ln>
            <a:noFill/>
          </a:ln>
        </p:spPr>
      </p:pic>
      <p:sp>
        <p:nvSpPr>
          <p:cNvPr id="505" name="Google Shape;505;p49"/>
          <p:cNvSpPr txBox="1"/>
          <p:nvPr/>
        </p:nvSpPr>
        <p:spPr>
          <a:xfrm>
            <a:off x="2522658" y="4335700"/>
            <a:ext cx="316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Cable Bend Limitations: 30mm radius</a:t>
            </a: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50"/>
          <p:cNvSpPr txBox="1"/>
          <p:nvPr/>
        </p:nvSpPr>
        <p:spPr>
          <a:xfrm>
            <a:off x="320040" y="9144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Scoutcam - LEXI Model Interface</a:t>
            </a:r>
            <a:endParaRPr sz="2500" b="1"/>
          </a:p>
        </p:txBody>
      </p:sp>
      <p:sp>
        <p:nvSpPr>
          <p:cNvPr id="511" name="Google Shape;511;p50"/>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24</a:t>
            </a:fld>
            <a:endParaRPr>
              <a:solidFill>
                <a:srgbClr val="404040"/>
              </a:solidFill>
            </a:endParaRPr>
          </a:p>
        </p:txBody>
      </p:sp>
      <p:sp>
        <p:nvSpPr>
          <p:cNvPr id="512" name="Google Shape;512;p50"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513" name="Google Shape;513;p50"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514" name="Google Shape;514;p50"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515" name="Google Shape;515;p50"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516" name="Google Shape;516;p50"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517" name="Google Shape;517;p50" descr="Timeline background shape"/>
          <p:cNvSpPr/>
          <p:nvPr/>
        </p:nvSpPr>
        <p:spPr>
          <a:xfrm>
            <a:off x="1183602"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518" name="Google Shape;518;p50"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519" name="Google Shape;519;p50"/>
          <p:cNvPicPr preferRelativeResize="0"/>
          <p:nvPr/>
        </p:nvPicPr>
        <p:blipFill>
          <a:blip r:embed="rId4">
            <a:alphaModFix/>
          </a:blip>
          <a:stretch>
            <a:fillRect/>
          </a:stretch>
        </p:blipFill>
        <p:spPr>
          <a:xfrm rot="-134829">
            <a:off x="1841559" y="3297139"/>
            <a:ext cx="4287407" cy="1274321"/>
          </a:xfrm>
          <a:prstGeom prst="rect">
            <a:avLst/>
          </a:prstGeom>
          <a:noFill/>
          <a:ln>
            <a:noFill/>
          </a:ln>
        </p:spPr>
      </p:pic>
      <p:pic>
        <p:nvPicPr>
          <p:cNvPr id="520" name="Google Shape;520;p50"/>
          <p:cNvPicPr preferRelativeResize="0"/>
          <p:nvPr/>
        </p:nvPicPr>
        <p:blipFill rotWithShape="1">
          <a:blip r:embed="rId5">
            <a:alphaModFix/>
          </a:blip>
          <a:srcRect t="22440" b="19885"/>
          <a:stretch/>
        </p:blipFill>
        <p:spPr>
          <a:xfrm>
            <a:off x="2293900" y="1099838"/>
            <a:ext cx="3382725" cy="1702263"/>
          </a:xfrm>
          <a:prstGeom prst="rect">
            <a:avLst/>
          </a:prstGeom>
          <a:noFill/>
          <a:ln>
            <a:noFill/>
          </a:ln>
        </p:spPr>
      </p:pic>
      <p:pic>
        <p:nvPicPr>
          <p:cNvPr id="521" name="Google Shape;521;p50"/>
          <p:cNvPicPr preferRelativeResize="0"/>
          <p:nvPr/>
        </p:nvPicPr>
        <p:blipFill>
          <a:blip r:embed="rId6">
            <a:alphaModFix/>
          </a:blip>
          <a:stretch>
            <a:fillRect/>
          </a:stretch>
        </p:blipFill>
        <p:spPr>
          <a:xfrm>
            <a:off x="6909371" y="613875"/>
            <a:ext cx="894350" cy="3577351"/>
          </a:xfrm>
          <a:prstGeom prst="rect">
            <a:avLst/>
          </a:prstGeom>
          <a:noFill/>
          <a:ln>
            <a:noFill/>
          </a:ln>
        </p:spPr>
      </p:pic>
      <p:sp>
        <p:nvSpPr>
          <p:cNvPr id="522" name="Google Shape;522;p50"/>
          <p:cNvSpPr/>
          <p:nvPr/>
        </p:nvSpPr>
        <p:spPr>
          <a:xfrm>
            <a:off x="7062475" y="613875"/>
            <a:ext cx="470100" cy="393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3" name="Google Shape;523;p50"/>
          <p:cNvCxnSpPr/>
          <p:nvPr/>
        </p:nvCxnSpPr>
        <p:spPr>
          <a:xfrm flipH="1">
            <a:off x="2294900" y="613225"/>
            <a:ext cx="4764000" cy="485700"/>
          </a:xfrm>
          <a:prstGeom prst="straightConnector1">
            <a:avLst/>
          </a:prstGeom>
          <a:noFill/>
          <a:ln w="9525" cap="flat" cmpd="sng">
            <a:solidFill>
              <a:srgbClr val="000000"/>
            </a:solidFill>
            <a:prstDash val="solid"/>
            <a:round/>
            <a:headEnd type="none" w="med" len="med"/>
            <a:tailEnd type="none" w="med" len="med"/>
          </a:ln>
        </p:spPr>
      </p:cxnSp>
      <p:cxnSp>
        <p:nvCxnSpPr>
          <p:cNvPr id="524" name="Google Shape;524;p50"/>
          <p:cNvCxnSpPr/>
          <p:nvPr/>
        </p:nvCxnSpPr>
        <p:spPr>
          <a:xfrm flipH="1">
            <a:off x="5671250" y="1005725"/>
            <a:ext cx="1861200" cy="1795500"/>
          </a:xfrm>
          <a:prstGeom prst="straightConnector1">
            <a:avLst/>
          </a:prstGeom>
          <a:noFill/>
          <a:ln w="9525" cap="flat" cmpd="sng">
            <a:solidFill>
              <a:srgbClr val="000000"/>
            </a:solidFill>
            <a:prstDash val="solid"/>
            <a:round/>
            <a:headEnd type="none" w="med" len="med"/>
            <a:tailEnd type="none" w="med" len="med"/>
          </a:ln>
        </p:spPr>
      </p:cxnSp>
      <p:sp>
        <p:nvSpPr>
          <p:cNvPr id="525" name="Google Shape;525;p50"/>
          <p:cNvSpPr txBox="1"/>
          <p:nvPr/>
        </p:nvSpPr>
        <p:spPr>
          <a:xfrm>
            <a:off x="837950" y="1005725"/>
            <a:ext cx="133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Truss</a:t>
            </a:r>
            <a:endParaRPr>
              <a:latin typeface="Roboto"/>
              <a:ea typeface="Roboto"/>
              <a:cs typeface="Roboto"/>
              <a:sym typeface="Roboto"/>
            </a:endParaRPr>
          </a:p>
        </p:txBody>
      </p:sp>
      <p:sp>
        <p:nvSpPr>
          <p:cNvPr id="526" name="Google Shape;526;p50"/>
          <p:cNvSpPr txBox="1"/>
          <p:nvPr/>
        </p:nvSpPr>
        <p:spPr>
          <a:xfrm>
            <a:off x="882150" y="2169550"/>
            <a:ext cx="8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Camera</a:t>
            </a:r>
            <a:endParaRPr>
              <a:latin typeface="Roboto"/>
              <a:ea typeface="Roboto"/>
              <a:cs typeface="Roboto"/>
              <a:sym typeface="Roboto"/>
            </a:endParaRPr>
          </a:p>
        </p:txBody>
      </p:sp>
      <p:sp>
        <p:nvSpPr>
          <p:cNvPr id="527" name="Google Shape;527;p50"/>
          <p:cNvSpPr txBox="1"/>
          <p:nvPr/>
        </p:nvSpPr>
        <p:spPr>
          <a:xfrm>
            <a:off x="527475" y="3308238"/>
            <a:ext cx="93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Interface</a:t>
            </a:r>
            <a:endParaRPr>
              <a:latin typeface="Roboto"/>
              <a:ea typeface="Roboto"/>
              <a:cs typeface="Roboto"/>
              <a:sym typeface="Roboto"/>
            </a:endParaRPr>
          </a:p>
        </p:txBody>
      </p:sp>
      <p:cxnSp>
        <p:nvCxnSpPr>
          <p:cNvPr id="528" name="Google Shape;528;p50"/>
          <p:cNvCxnSpPr>
            <a:stCxn id="527" idx="3"/>
          </p:cNvCxnSpPr>
          <p:nvPr/>
        </p:nvCxnSpPr>
        <p:spPr>
          <a:xfrm rot="10800000" flipH="1">
            <a:off x="1460475" y="2483838"/>
            <a:ext cx="2074800" cy="1024500"/>
          </a:xfrm>
          <a:prstGeom prst="straightConnector1">
            <a:avLst/>
          </a:prstGeom>
          <a:noFill/>
          <a:ln w="9525" cap="flat" cmpd="sng">
            <a:solidFill>
              <a:srgbClr val="000000"/>
            </a:solidFill>
            <a:prstDash val="solid"/>
            <a:round/>
            <a:headEnd type="none" w="med" len="med"/>
            <a:tailEnd type="triangle" w="med" len="med"/>
          </a:ln>
        </p:spPr>
      </p:cxnSp>
      <p:cxnSp>
        <p:nvCxnSpPr>
          <p:cNvPr id="529" name="Google Shape;529;p50"/>
          <p:cNvCxnSpPr>
            <a:stCxn id="527" idx="3"/>
          </p:cNvCxnSpPr>
          <p:nvPr/>
        </p:nvCxnSpPr>
        <p:spPr>
          <a:xfrm>
            <a:off x="1460475" y="3508338"/>
            <a:ext cx="1079100" cy="199800"/>
          </a:xfrm>
          <a:prstGeom prst="straightConnector1">
            <a:avLst/>
          </a:prstGeom>
          <a:noFill/>
          <a:ln w="9525" cap="flat" cmpd="sng">
            <a:solidFill>
              <a:srgbClr val="000000"/>
            </a:solidFill>
            <a:prstDash val="solid"/>
            <a:round/>
            <a:headEnd type="none" w="med" len="med"/>
            <a:tailEnd type="triangle" w="med" len="med"/>
          </a:ln>
        </p:spPr>
      </p:cxnSp>
      <p:cxnSp>
        <p:nvCxnSpPr>
          <p:cNvPr id="530" name="Google Shape;530;p50"/>
          <p:cNvCxnSpPr/>
          <p:nvPr/>
        </p:nvCxnSpPr>
        <p:spPr>
          <a:xfrm rot="10800000" flipH="1">
            <a:off x="1643875" y="2254000"/>
            <a:ext cx="1458000" cy="123900"/>
          </a:xfrm>
          <a:prstGeom prst="straightConnector1">
            <a:avLst/>
          </a:prstGeom>
          <a:noFill/>
          <a:ln w="9525" cap="flat" cmpd="sng">
            <a:solidFill>
              <a:srgbClr val="000000"/>
            </a:solidFill>
            <a:prstDash val="solid"/>
            <a:round/>
            <a:headEnd type="none" w="med" len="med"/>
            <a:tailEnd type="triangle" w="med" len="med"/>
          </a:ln>
        </p:spPr>
      </p:cxnSp>
      <p:cxnSp>
        <p:nvCxnSpPr>
          <p:cNvPr id="531" name="Google Shape;531;p50"/>
          <p:cNvCxnSpPr/>
          <p:nvPr/>
        </p:nvCxnSpPr>
        <p:spPr>
          <a:xfrm>
            <a:off x="1419875" y="1241775"/>
            <a:ext cx="819600" cy="389400"/>
          </a:xfrm>
          <a:prstGeom prst="straightConnector1">
            <a:avLst/>
          </a:prstGeom>
          <a:noFill/>
          <a:ln w="9525" cap="flat" cmpd="sng">
            <a:solidFill>
              <a:srgbClr val="000000"/>
            </a:solidFill>
            <a:prstDash val="solid"/>
            <a:round/>
            <a:headEnd type="none" w="med" len="med"/>
            <a:tailEnd type="triangle" w="med" len="med"/>
          </a:ln>
        </p:spPr>
      </p:cxnSp>
      <p:sp>
        <p:nvSpPr>
          <p:cNvPr id="532" name="Google Shape;532;p50"/>
          <p:cNvSpPr/>
          <p:nvPr/>
        </p:nvSpPr>
        <p:spPr>
          <a:xfrm>
            <a:off x="2289025" y="1096450"/>
            <a:ext cx="3382800" cy="1702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537" name="Google Shape;537;p51"/>
          <p:cNvSpPr txBox="1"/>
          <p:nvPr/>
        </p:nvSpPr>
        <p:spPr>
          <a:xfrm>
            <a:off x="387275" y="1832850"/>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Critical Project Elements</a:t>
            </a:r>
            <a:endParaRPr sz="3600" b="1"/>
          </a:p>
        </p:txBody>
      </p:sp>
      <p:sp>
        <p:nvSpPr>
          <p:cNvPr id="538" name="Google Shape;538;p51"/>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25</a:t>
            </a:fld>
            <a:endParaRPr>
              <a:solidFill>
                <a:srgbClr val="40404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2"/>
        <p:cNvGrpSpPr/>
        <p:nvPr/>
      </p:nvGrpSpPr>
      <p:grpSpPr>
        <a:xfrm>
          <a:off x="0" y="0"/>
          <a:ext cx="0" cy="0"/>
          <a:chOff x="0" y="0"/>
          <a:chExt cx="0" cy="0"/>
        </a:xfrm>
      </p:grpSpPr>
      <p:sp>
        <p:nvSpPr>
          <p:cNvPr id="543" name="Google Shape;543;p52"/>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Critical Project Elements</a:t>
            </a:r>
            <a:endParaRPr sz="2500" b="1"/>
          </a:p>
        </p:txBody>
      </p:sp>
      <p:sp>
        <p:nvSpPr>
          <p:cNvPr id="544" name="Google Shape;544;p52"/>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26</a:t>
            </a:fld>
            <a:endParaRPr>
              <a:solidFill>
                <a:srgbClr val="404040"/>
              </a:solidFill>
            </a:endParaRPr>
          </a:p>
        </p:txBody>
      </p:sp>
      <p:graphicFrame>
        <p:nvGraphicFramePr>
          <p:cNvPr id="545" name="Google Shape;545;p52"/>
          <p:cNvGraphicFramePr/>
          <p:nvPr>
            <p:extLst>
              <p:ext uri="{D42A27DB-BD31-4B8C-83A1-F6EECF244321}">
                <p14:modId xmlns:p14="http://schemas.microsoft.com/office/powerpoint/2010/main" val="198270127"/>
              </p:ext>
            </p:extLst>
          </p:nvPr>
        </p:nvGraphicFramePr>
        <p:xfrm>
          <a:off x="446575" y="1065538"/>
          <a:ext cx="8230525" cy="2986830"/>
        </p:xfrm>
        <a:graphic>
          <a:graphicData uri="http://schemas.openxmlformats.org/drawingml/2006/table">
            <a:tbl>
              <a:tblPr>
                <a:noFill/>
                <a:tableStyleId>{B1581685-1520-4D99-9261-EA372B30DC9A}</a:tableStyleId>
              </a:tblPr>
              <a:tblGrid>
                <a:gridCol w="1007200">
                  <a:extLst>
                    <a:ext uri="{9D8B030D-6E8A-4147-A177-3AD203B41FA5}">
                      <a16:colId xmlns:a16="http://schemas.microsoft.com/office/drawing/2014/main" val="20000"/>
                    </a:ext>
                  </a:extLst>
                </a:gridCol>
                <a:gridCol w="5992575">
                  <a:extLst>
                    <a:ext uri="{9D8B030D-6E8A-4147-A177-3AD203B41FA5}">
                      <a16:colId xmlns:a16="http://schemas.microsoft.com/office/drawing/2014/main" val="20001"/>
                    </a:ext>
                  </a:extLst>
                </a:gridCol>
                <a:gridCol w="12307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b="1"/>
                        <a:t>Identifier</a:t>
                      </a:r>
                      <a:endParaRPr b="1"/>
                    </a:p>
                  </a:txBody>
                  <a:tcPr marL="91425" marR="91425" marT="91425" marB="91425"/>
                </a:tc>
                <a:tc>
                  <a:txBody>
                    <a:bodyPr/>
                    <a:lstStyle/>
                    <a:p>
                      <a:pPr marL="0" lvl="0" indent="0" algn="l" rtl="0">
                        <a:spcBef>
                          <a:spcPts val="0"/>
                        </a:spcBef>
                        <a:spcAft>
                          <a:spcPts val="0"/>
                        </a:spcAft>
                        <a:buNone/>
                      </a:pPr>
                      <a:r>
                        <a:rPr lang="en" b="1"/>
                        <a:t>Critical Project Element</a:t>
                      </a:r>
                      <a:endParaRPr b="1"/>
                    </a:p>
                  </a:txBody>
                  <a:tcPr marL="91425" marR="91425" marT="91425" marB="91425"/>
                </a:tc>
                <a:tc>
                  <a:txBody>
                    <a:bodyPr/>
                    <a:lstStyle/>
                    <a:p>
                      <a:pPr marL="0" lvl="0" indent="0" algn="l" rtl="0">
                        <a:spcBef>
                          <a:spcPts val="0"/>
                        </a:spcBef>
                        <a:spcAft>
                          <a:spcPts val="0"/>
                        </a:spcAft>
                        <a:buNone/>
                      </a:pPr>
                      <a:r>
                        <a:rPr lang="en" b="1"/>
                        <a:t>Related FR</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CPE 1</a:t>
                      </a:r>
                      <a:endParaRPr/>
                    </a:p>
                  </a:txBody>
                  <a:tcPr marL="91425" marR="91425" marT="91425" marB="91425"/>
                </a:tc>
                <a:tc>
                  <a:txBody>
                    <a:bodyPr/>
                    <a:lstStyle/>
                    <a:p>
                      <a:pPr marL="0" lvl="0" indent="0" algn="l" rtl="0">
                        <a:spcBef>
                          <a:spcPts val="0"/>
                        </a:spcBef>
                        <a:spcAft>
                          <a:spcPts val="0"/>
                        </a:spcAft>
                        <a:buNone/>
                      </a:pPr>
                      <a:r>
                        <a:rPr lang="en"/>
                        <a:t>Practical video card receives viewable image</a:t>
                      </a:r>
                      <a:endParaRPr/>
                    </a:p>
                  </a:txBody>
                  <a:tcPr marL="91425" marR="91425" marT="91425" marB="91425"/>
                </a:tc>
                <a:tc>
                  <a:txBody>
                    <a:bodyPr/>
                    <a:lstStyle/>
                    <a:p>
                      <a:pPr marL="0" lvl="0" indent="0" algn="l" rtl="0">
                        <a:spcBef>
                          <a:spcPts val="0"/>
                        </a:spcBef>
                        <a:spcAft>
                          <a:spcPts val="0"/>
                        </a:spcAft>
                        <a:buNone/>
                      </a:pPr>
                      <a:r>
                        <a:rPr lang="en"/>
                        <a:t>FR 1</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CPE 2</a:t>
                      </a:r>
                      <a:endParaRPr/>
                    </a:p>
                  </a:txBody>
                  <a:tcPr marL="91425" marR="91425" marT="91425" marB="91425"/>
                </a:tc>
                <a:tc>
                  <a:txBody>
                    <a:bodyPr/>
                    <a:lstStyle/>
                    <a:p>
                      <a:pPr marL="0" lvl="0" indent="0" algn="l" rtl="0">
                        <a:spcBef>
                          <a:spcPts val="0"/>
                        </a:spcBef>
                        <a:spcAft>
                          <a:spcPts val="0"/>
                        </a:spcAft>
                        <a:buNone/>
                      </a:pPr>
                      <a:r>
                        <a:rPr lang="en"/>
                        <a:t>The compression algorithm functions properly</a:t>
                      </a:r>
                      <a:endParaRPr/>
                    </a:p>
                  </a:txBody>
                  <a:tcPr marL="91425" marR="91425" marT="91425" marB="91425"/>
                </a:tc>
                <a:tc>
                  <a:txBody>
                    <a:bodyPr/>
                    <a:lstStyle/>
                    <a:p>
                      <a:pPr marL="0" lvl="0" indent="0" algn="l" rtl="0">
                        <a:spcBef>
                          <a:spcPts val="0"/>
                        </a:spcBef>
                        <a:spcAft>
                          <a:spcPts val="0"/>
                        </a:spcAft>
                        <a:buNone/>
                      </a:pPr>
                      <a:r>
                        <a:rPr lang="en"/>
                        <a:t>FR 2</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CPE 3</a:t>
                      </a:r>
                      <a:endParaRPr/>
                    </a:p>
                  </a:txBody>
                  <a:tcPr marL="91425" marR="91425" marT="91425" marB="91425"/>
                </a:tc>
                <a:tc>
                  <a:txBody>
                    <a:bodyPr/>
                    <a:lstStyle/>
                    <a:p>
                      <a:pPr marL="0" lvl="0" indent="0" algn="l" rtl="0">
                        <a:spcBef>
                          <a:spcPts val="0"/>
                        </a:spcBef>
                        <a:spcAft>
                          <a:spcPts val="0"/>
                        </a:spcAft>
                        <a:buNone/>
                      </a:pPr>
                      <a:r>
                        <a:rPr lang="en"/>
                        <a:t>Radiation hardened video card can operate in GEO under radiation and thermal loads</a:t>
                      </a:r>
                      <a:endParaRPr/>
                    </a:p>
                  </a:txBody>
                  <a:tcPr marL="91425" marR="91425" marT="91425" marB="91425"/>
                </a:tc>
                <a:tc>
                  <a:txBody>
                    <a:bodyPr/>
                    <a:lstStyle/>
                    <a:p>
                      <a:pPr marL="0" lvl="0" indent="0" algn="l" rtl="0">
                        <a:spcBef>
                          <a:spcPts val="0"/>
                        </a:spcBef>
                        <a:spcAft>
                          <a:spcPts val="0"/>
                        </a:spcAft>
                        <a:buNone/>
                      </a:pPr>
                      <a:r>
                        <a:rPr lang="en"/>
                        <a:t>FR 3</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CPE 4</a:t>
                      </a:r>
                      <a:endParaRPr/>
                    </a:p>
                  </a:txBody>
                  <a:tcPr marL="91425" marR="91425" marT="91425" marB="91425"/>
                </a:tc>
                <a:tc>
                  <a:txBody>
                    <a:bodyPr/>
                    <a:lstStyle/>
                    <a:p>
                      <a:pPr marL="0" lvl="0" indent="0" algn="l" rtl="0">
                        <a:spcBef>
                          <a:spcPts val="0"/>
                        </a:spcBef>
                        <a:spcAft>
                          <a:spcPts val="0"/>
                        </a:spcAft>
                        <a:buNone/>
                      </a:pPr>
                      <a:r>
                        <a:rPr lang="en"/>
                        <a:t>Harnessing does not restrict arm mobility</a:t>
                      </a:r>
                      <a:endParaRPr/>
                    </a:p>
                  </a:txBody>
                  <a:tcPr marL="91425" marR="91425" marT="91425" marB="91425"/>
                </a:tc>
                <a:tc>
                  <a:txBody>
                    <a:bodyPr/>
                    <a:lstStyle/>
                    <a:p>
                      <a:pPr marL="0" lvl="0" indent="0" algn="l" rtl="0">
                        <a:spcBef>
                          <a:spcPts val="0"/>
                        </a:spcBef>
                        <a:spcAft>
                          <a:spcPts val="0"/>
                        </a:spcAft>
                        <a:buNone/>
                      </a:pPr>
                      <a:r>
                        <a:rPr lang="en"/>
                        <a:t>FR 5 </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CPE 5</a:t>
                      </a:r>
                      <a:endParaRPr/>
                    </a:p>
                  </a:txBody>
                  <a:tcPr marL="91425" marR="91425" marT="91425" marB="91425"/>
                </a:tc>
                <a:tc>
                  <a:txBody>
                    <a:bodyPr/>
                    <a:lstStyle/>
                    <a:p>
                      <a:pPr marL="0" lvl="0" indent="0" algn="l" rtl="0">
                        <a:spcBef>
                          <a:spcPts val="0"/>
                        </a:spcBef>
                        <a:spcAft>
                          <a:spcPts val="0"/>
                        </a:spcAft>
                        <a:buNone/>
                      </a:pPr>
                      <a:r>
                        <a:rPr lang="en"/>
                        <a:t>Camera receives power after initial stowage of harnessing</a:t>
                      </a:r>
                      <a:endParaRPr/>
                    </a:p>
                  </a:txBody>
                  <a:tcPr marL="91425" marR="91425" marT="91425" marB="91425"/>
                </a:tc>
                <a:tc>
                  <a:txBody>
                    <a:bodyPr/>
                    <a:lstStyle/>
                    <a:p>
                      <a:pPr marL="0" lvl="0" indent="0" algn="l" rtl="0">
                        <a:spcBef>
                          <a:spcPts val="0"/>
                        </a:spcBef>
                        <a:spcAft>
                          <a:spcPts val="0"/>
                        </a:spcAft>
                        <a:buNone/>
                      </a:pPr>
                      <a:r>
                        <a:rPr lang="en" dirty="0"/>
                        <a:t>FR 4, 6</a:t>
                      </a:r>
                      <a:endParaRPr dirty="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CPE 6</a:t>
                      </a:r>
                      <a:endParaRPr/>
                    </a:p>
                  </a:txBody>
                  <a:tcPr marL="91425" marR="91425" marT="91425" marB="91425"/>
                </a:tc>
                <a:tc>
                  <a:txBody>
                    <a:bodyPr/>
                    <a:lstStyle/>
                    <a:p>
                      <a:pPr marL="0" lvl="0" indent="0" algn="l" rtl="0">
                        <a:spcBef>
                          <a:spcPts val="0"/>
                        </a:spcBef>
                        <a:spcAft>
                          <a:spcPts val="0"/>
                        </a:spcAft>
                        <a:buNone/>
                      </a:pPr>
                      <a:r>
                        <a:rPr lang="en"/>
                        <a:t>Docking arm model replicates motion of one of LEXI’s docking arms </a:t>
                      </a:r>
                      <a:endParaRPr/>
                    </a:p>
                  </a:txBody>
                  <a:tcPr marL="91425" marR="91425" marT="91425" marB="91425"/>
                </a:tc>
                <a:tc>
                  <a:txBody>
                    <a:bodyPr/>
                    <a:lstStyle/>
                    <a:p>
                      <a:pPr marL="0" lvl="0" indent="0" algn="l" rtl="0">
                        <a:spcBef>
                          <a:spcPts val="0"/>
                        </a:spcBef>
                        <a:spcAft>
                          <a:spcPts val="0"/>
                        </a:spcAft>
                        <a:buNone/>
                      </a:pPr>
                      <a:r>
                        <a:rPr lang="en" dirty="0"/>
                        <a:t>FR 7</a:t>
                      </a:r>
                      <a:endParaRPr dirty="0"/>
                    </a:p>
                  </a:txBody>
                  <a:tcPr marL="91425" marR="91425" marT="91425" marB="91425"/>
                </a:tc>
                <a:extLst>
                  <a:ext uri="{0D108BD9-81ED-4DB2-BD59-A6C34878D82A}">
                    <a16:rowId xmlns:a16="http://schemas.microsoft.com/office/drawing/2014/main" val="10006"/>
                  </a:ext>
                </a:extLst>
              </a:tr>
            </a:tbl>
          </a:graphicData>
        </a:graphic>
      </p:graphicFrame>
      <p:sp>
        <p:nvSpPr>
          <p:cNvPr id="546" name="Google Shape;546;p52"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547" name="Google Shape;547;p52"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548" name="Google Shape;548;p52"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549" name="Google Shape;549;p52"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550" name="Google Shape;550;p52" descr="Timeline background shape"/>
          <p:cNvSpPr/>
          <p:nvPr/>
        </p:nvSpPr>
        <p:spPr>
          <a:xfrm>
            <a:off x="2351569"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551" name="Google Shape;551;p52"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552" name="Google Shape;552;p52"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6"/>
        <p:cNvGrpSpPr/>
        <p:nvPr/>
      </p:nvGrpSpPr>
      <p:grpSpPr>
        <a:xfrm>
          <a:off x="0" y="0"/>
          <a:ext cx="0" cy="0"/>
          <a:chOff x="0" y="0"/>
          <a:chExt cx="0" cy="0"/>
        </a:xfrm>
      </p:grpSpPr>
      <p:sp>
        <p:nvSpPr>
          <p:cNvPr id="557" name="Google Shape;557;p53"/>
          <p:cNvSpPr txBox="1"/>
          <p:nvPr/>
        </p:nvSpPr>
        <p:spPr>
          <a:xfrm>
            <a:off x="298050" y="1903075"/>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Risks </a:t>
            </a:r>
            <a:endParaRPr sz="3600" b="1"/>
          </a:p>
        </p:txBody>
      </p:sp>
      <p:sp>
        <p:nvSpPr>
          <p:cNvPr id="558" name="Google Shape;558;p53"/>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27</a:t>
            </a:fld>
            <a:endParaRPr>
              <a:solidFill>
                <a:srgbClr val="40404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2"/>
        <p:cNvGrpSpPr/>
        <p:nvPr/>
      </p:nvGrpSpPr>
      <p:grpSpPr>
        <a:xfrm>
          <a:off x="0" y="0"/>
          <a:ext cx="0" cy="0"/>
          <a:chOff x="0" y="0"/>
          <a:chExt cx="0" cy="0"/>
        </a:xfrm>
      </p:grpSpPr>
      <p:sp>
        <p:nvSpPr>
          <p:cNvPr id="563" name="Google Shape;563;p54"/>
          <p:cNvSpPr txBox="1"/>
          <p:nvPr/>
        </p:nvSpPr>
        <p:spPr>
          <a:xfrm>
            <a:off x="320047" y="148900"/>
            <a:ext cx="62799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Risk Breakdown</a:t>
            </a:r>
            <a:endParaRPr sz="2500" b="1"/>
          </a:p>
        </p:txBody>
      </p:sp>
      <p:sp>
        <p:nvSpPr>
          <p:cNvPr id="564" name="Google Shape;564;p54"/>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28</a:t>
            </a:fld>
            <a:endParaRPr>
              <a:solidFill>
                <a:srgbClr val="404040"/>
              </a:solidFill>
            </a:endParaRPr>
          </a:p>
        </p:txBody>
      </p:sp>
      <p:graphicFrame>
        <p:nvGraphicFramePr>
          <p:cNvPr id="565" name="Google Shape;565;p54"/>
          <p:cNvGraphicFramePr/>
          <p:nvPr/>
        </p:nvGraphicFramePr>
        <p:xfrm>
          <a:off x="1090500" y="1177988"/>
          <a:ext cx="6706475" cy="2636320"/>
        </p:xfrm>
        <a:graphic>
          <a:graphicData uri="http://schemas.openxmlformats.org/drawingml/2006/table">
            <a:tbl>
              <a:tblPr>
                <a:noFill/>
                <a:tableStyleId>{B1581685-1520-4D99-9261-EA372B30DC9A}</a:tableStyleId>
              </a:tblPr>
              <a:tblGrid>
                <a:gridCol w="728025">
                  <a:extLst>
                    <a:ext uri="{9D8B030D-6E8A-4147-A177-3AD203B41FA5}">
                      <a16:colId xmlns:a16="http://schemas.microsoft.com/office/drawing/2014/main" val="20000"/>
                    </a:ext>
                  </a:extLst>
                </a:gridCol>
                <a:gridCol w="5978450">
                  <a:extLst>
                    <a:ext uri="{9D8B030D-6E8A-4147-A177-3AD203B41FA5}">
                      <a16:colId xmlns:a16="http://schemas.microsoft.com/office/drawing/2014/main" val="20001"/>
                    </a:ext>
                  </a:extLst>
                </a:gridCol>
              </a:tblGrid>
              <a:tr h="350500">
                <a:tc>
                  <a:txBody>
                    <a:bodyPr/>
                    <a:lstStyle/>
                    <a:p>
                      <a:pPr marL="0" lvl="0" indent="0" algn="l" rtl="0">
                        <a:spcBef>
                          <a:spcPts val="0"/>
                        </a:spcBef>
                        <a:spcAft>
                          <a:spcPts val="0"/>
                        </a:spcAft>
                        <a:buNone/>
                      </a:pPr>
                      <a:r>
                        <a:rPr lang="en" sz="1100" b="1"/>
                        <a:t>Risk</a:t>
                      </a:r>
                      <a:endParaRPr sz="1100" b="1"/>
                    </a:p>
                  </a:txBody>
                  <a:tcPr marL="91425" marR="91425" marT="91425" marB="91425">
                    <a:solidFill>
                      <a:srgbClr val="9FC5E8"/>
                    </a:solidFill>
                  </a:tcPr>
                </a:tc>
                <a:tc>
                  <a:txBody>
                    <a:bodyPr/>
                    <a:lstStyle/>
                    <a:p>
                      <a:pPr marL="0" lvl="0" indent="0" algn="ctr" rtl="0">
                        <a:spcBef>
                          <a:spcPts val="0"/>
                        </a:spcBef>
                        <a:spcAft>
                          <a:spcPts val="0"/>
                        </a:spcAft>
                        <a:buNone/>
                      </a:pPr>
                      <a:r>
                        <a:rPr lang="en" sz="1100" b="1"/>
                        <a:t>Description</a:t>
                      </a:r>
                      <a:endParaRPr sz="1100" b="1"/>
                    </a:p>
                  </a:txBody>
                  <a:tcPr marL="91425" marR="91425" marT="91425" marB="91425">
                    <a:solidFill>
                      <a:srgbClr val="9FC5E8"/>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300"/>
                        <a:t>R1</a:t>
                      </a:r>
                      <a:endParaRPr sz="13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Camera wire fatigues at joints and breaks in mobility testing</a:t>
                      </a:r>
                      <a:endParaRPr sz="1300"/>
                    </a:p>
                  </a:txBody>
                  <a:tcPr marL="91425" marR="91425" marT="91425" marB="91425"/>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300"/>
                        <a:t>R2</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Harnessing solution interferes with arm mobility</a:t>
                      </a:r>
                      <a:endParaRPr sz="13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300"/>
                        <a:t>R3</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Provided camera PCB breaks</a:t>
                      </a:r>
                      <a:endParaRPr sz="13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292575">
                <a:tc>
                  <a:txBody>
                    <a:bodyPr/>
                    <a:lstStyle/>
                    <a:p>
                      <a:pPr marL="0" lvl="0" indent="0" algn="l" rtl="0">
                        <a:spcBef>
                          <a:spcPts val="0"/>
                        </a:spcBef>
                        <a:spcAft>
                          <a:spcPts val="0"/>
                        </a:spcAft>
                        <a:buNone/>
                      </a:pPr>
                      <a:r>
                        <a:rPr lang="en" sz="1300"/>
                        <a:t>R4</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Camera mounting location interferes with the range of motion of LEXI’s hand</a:t>
                      </a:r>
                      <a:endParaRPr sz="13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r h="375650">
                <a:tc>
                  <a:txBody>
                    <a:bodyPr/>
                    <a:lstStyle/>
                    <a:p>
                      <a:pPr marL="0" lvl="0" indent="0" algn="l" rtl="0">
                        <a:spcBef>
                          <a:spcPts val="0"/>
                        </a:spcBef>
                        <a:spcAft>
                          <a:spcPts val="0"/>
                        </a:spcAft>
                        <a:buNone/>
                      </a:pPr>
                      <a:r>
                        <a:rPr lang="en" sz="1300"/>
                        <a:t>R5</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Motor cannot extend arm at the desired rate</a:t>
                      </a:r>
                      <a:endParaRPr sz="13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257675">
                <a:tc>
                  <a:txBody>
                    <a:bodyPr/>
                    <a:lstStyle/>
                    <a:p>
                      <a:pPr marL="0" lvl="0" indent="0" algn="l" rtl="0">
                        <a:spcBef>
                          <a:spcPts val="0"/>
                        </a:spcBef>
                        <a:spcAft>
                          <a:spcPts val="0"/>
                        </a:spcAft>
                        <a:buNone/>
                      </a:pPr>
                      <a:r>
                        <a:rPr lang="en" sz="1300"/>
                        <a:t>R6</a:t>
                      </a:r>
                      <a:endParaRPr sz="13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Manufacturing error leads to need to re-manufacture model part</a:t>
                      </a:r>
                      <a:endParaRPr sz="13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sp>
        <p:nvSpPr>
          <p:cNvPr id="566" name="Google Shape;566;p54"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567" name="Google Shape;567;p54"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568" name="Google Shape;568;p54"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569" name="Google Shape;569;p54" descr="Timeline background shape"/>
          <p:cNvSpPr/>
          <p:nvPr/>
        </p:nvSpPr>
        <p:spPr>
          <a:xfrm>
            <a:off x="3524457"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4.Risks </a:t>
            </a:r>
            <a:endParaRPr sz="900" b="0" i="0" u="none" strike="noStrike" cap="none">
              <a:solidFill>
                <a:srgbClr val="000000"/>
              </a:solidFill>
              <a:latin typeface="Nunito"/>
              <a:ea typeface="Nunito"/>
              <a:cs typeface="Nunito"/>
              <a:sym typeface="Nunito"/>
            </a:endParaRPr>
          </a:p>
        </p:txBody>
      </p:sp>
      <p:sp>
        <p:nvSpPr>
          <p:cNvPr id="570" name="Google Shape;570;p54"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571" name="Google Shape;571;p54"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572" name="Google Shape;572;p54"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6"/>
        <p:cNvGrpSpPr/>
        <p:nvPr/>
      </p:nvGrpSpPr>
      <p:grpSpPr>
        <a:xfrm>
          <a:off x="0" y="0"/>
          <a:ext cx="0" cy="0"/>
          <a:chOff x="0" y="0"/>
          <a:chExt cx="0" cy="0"/>
        </a:xfrm>
      </p:grpSpPr>
      <p:sp>
        <p:nvSpPr>
          <p:cNvPr id="577" name="Google Shape;577;p55"/>
          <p:cNvSpPr txBox="1"/>
          <p:nvPr/>
        </p:nvSpPr>
        <p:spPr>
          <a:xfrm>
            <a:off x="320043" y="259075"/>
            <a:ext cx="31218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Risk Matrix</a:t>
            </a:r>
            <a:endParaRPr sz="2500" b="1"/>
          </a:p>
        </p:txBody>
      </p:sp>
      <p:graphicFrame>
        <p:nvGraphicFramePr>
          <p:cNvPr id="578" name="Google Shape;578;p55"/>
          <p:cNvGraphicFramePr/>
          <p:nvPr/>
        </p:nvGraphicFramePr>
        <p:xfrm>
          <a:off x="490200" y="1490917"/>
          <a:ext cx="4737975" cy="1935530"/>
        </p:xfrm>
        <a:graphic>
          <a:graphicData uri="http://schemas.openxmlformats.org/drawingml/2006/table">
            <a:tbl>
              <a:tblPr>
                <a:noFill/>
                <a:tableStyleId>{C6612604-630D-4A02-BE70-DC750AC36A1D}</a:tableStyleId>
              </a:tblPr>
              <a:tblGrid>
                <a:gridCol w="1054150">
                  <a:extLst>
                    <a:ext uri="{9D8B030D-6E8A-4147-A177-3AD203B41FA5}">
                      <a16:colId xmlns:a16="http://schemas.microsoft.com/office/drawing/2014/main" val="20000"/>
                    </a:ext>
                  </a:extLst>
                </a:gridCol>
                <a:gridCol w="802650">
                  <a:extLst>
                    <a:ext uri="{9D8B030D-6E8A-4147-A177-3AD203B41FA5}">
                      <a16:colId xmlns:a16="http://schemas.microsoft.com/office/drawing/2014/main" val="20001"/>
                    </a:ext>
                  </a:extLst>
                </a:gridCol>
                <a:gridCol w="559475">
                  <a:extLst>
                    <a:ext uri="{9D8B030D-6E8A-4147-A177-3AD203B41FA5}">
                      <a16:colId xmlns:a16="http://schemas.microsoft.com/office/drawing/2014/main" val="20002"/>
                    </a:ext>
                  </a:extLst>
                </a:gridCol>
                <a:gridCol w="727900">
                  <a:extLst>
                    <a:ext uri="{9D8B030D-6E8A-4147-A177-3AD203B41FA5}">
                      <a16:colId xmlns:a16="http://schemas.microsoft.com/office/drawing/2014/main" val="20003"/>
                    </a:ext>
                  </a:extLst>
                </a:gridCol>
                <a:gridCol w="801000">
                  <a:extLst>
                    <a:ext uri="{9D8B030D-6E8A-4147-A177-3AD203B41FA5}">
                      <a16:colId xmlns:a16="http://schemas.microsoft.com/office/drawing/2014/main" val="20004"/>
                    </a:ext>
                  </a:extLst>
                </a:gridCol>
                <a:gridCol w="792800">
                  <a:extLst>
                    <a:ext uri="{9D8B030D-6E8A-4147-A177-3AD203B41FA5}">
                      <a16:colId xmlns:a16="http://schemas.microsoft.com/office/drawing/2014/main" val="20005"/>
                    </a:ext>
                  </a:extLst>
                </a:gridCol>
              </a:tblGrid>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Very 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0"/>
                  </a:ext>
                </a:extLst>
              </a:tr>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1"/>
                  </a:ext>
                </a:extLst>
              </a:tr>
              <a:tr h="3556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Possible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R6</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R1</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2"/>
                  </a:ext>
                </a:extLst>
              </a:tr>
              <a:tr h="3403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Unlikely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R2, R3</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extLst>
                  <a:ext uri="{0D108BD9-81ED-4DB2-BD59-A6C34878D82A}">
                    <a16:rowId xmlns:a16="http://schemas.microsoft.com/office/drawing/2014/main" val="10003"/>
                  </a:ext>
                </a:extLst>
              </a:tr>
              <a:tr h="3098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Very</a:t>
                      </a:r>
                      <a:r>
                        <a:rPr lang="en" sz="1100">
                          <a:latin typeface="Times New Roman"/>
                          <a:ea typeface="Times New Roman"/>
                          <a:cs typeface="Times New Roman"/>
                          <a:sym typeface="Times New Roman"/>
                        </a:rPr>
                        <a:t> </a:t>
                      </a:r>
                      <a:r>
                        <a:rPr lang="en" sz="1200">
                          <a:latin typeface="Times New Roman"/>
                          <a:ea typeface="Times New Roman"/>
                          <a:cs typeface="Times New Roman"/>
                          <a:sym typeface="Times New Roman"/>
                        </a:rPr>
                        <a:t>Unlikely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R4, R5</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extLst>
                  <a:ext uri="{0D108BD9-81ED-4DB2-BD59-A6C34878D82A}">
                    <a16:rowId xmlns:a16="http://schemas.microsoft.com/office/drawing/2014/main" val="10004"/>
                  </a:ext>
                </a:extLst>
              </a:tr>
              <a:tr h="309875">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Negligible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Minor</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Moderate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Significant</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Severe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579" name="Google Shape;579;p55"/>
          <p:cNvGraphicFramePr/>
          <p:nvPr/>
        </p:nvGraphicFramePr>
        <p:xfrm>
          <a:off x="2660513" y="4032313"/>
          <a:ext cx="2915700" cy="294640"/>
        </p:xfrm>
        <a:graphic>
          <a:graphicData uri="http://schemas.openxmlformats.org/drawingml/2006/table">
            <a:tbl>
              <a:tblPr>
                <a:noFill/>
                <a:tableStyleId>{C6612604-630D-4A02-BE70-DC750AC36A1D}</a:tableStyleId>
              </a:tblPr>
              <a:tblGrid>
                <a:gridCol w="971900">
                  <a:extLst>
                    <a:ext uri="{9D8B030D-6E8A-4147-A177-3AD203B41FA5}">
                      <a16:colId xmlns:a16="http://schemas.microsoft.com/office/drawing/2014/main" val="20000"/>
                    </a:ext>
                  </a:extLst>
                </a:gridCol>
                <a:gridCol w="971900">
                  <a:extLst>
                    <a:ext uri="{9D8B030D-6E8A-4147-A177-3AD203B41FA5}">
                      <a16:colId xmlns:a16="http://schemas.microsoft.com/office/drawing/2014/main" val="20001"/>
                    </a:ext>
                  </a:extLst>
                </a:gridCol>
                <a:gridCol w="971900">
                  <a:extLst>
                    <a:ext uri="{9D8B030D-6E8A-4147-A177-3AD203B41FA5}">
                      <a16:colId xmlns:a16="http://schemas.microsoft.com/office/drawing/2014/main" val="20002"/>
                    </a:ext>
                  </a:extLst>
                </a:gridCol>
              </a:tblGrid>
              <a:tr h="246375">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Acceptable</a:t>
                      </a:r>
                      <a:endParaRPr sz="1100">
                        <a:latin typeface="Times New Roman"/>
                        <a:ea typeface="Times New Roman"/>
                        <a:cs typeface="Times New Roman"/>
                        <a:sym typeface="Times New Roman"/>
                      </a:endParaRPr>
                    </a:p>
                  </a:txBody>
                  <a:tcPr marL="63500" marR="63500" marT="63500" marB="63500">
                    <a:solidFill>
                      <a:srgbClr val="93C47D"/>
                    </a:solidFill>
                  </a:tcPr>
                </a:tc>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Watch</a:t>
                      </a:r>
                      <a:endParaRPr sz="1100">
                        <a:latin typeface="Times New Roman"/>
                        <a:ea typeface="Times New Roman"/>
                        <a:cs typeface="Times New Roman"/>
                        <a:sym typeface="Times New Roman"/>
                      </a:endParaRPr>
                    </a:p>
                  </a:txBody>
                  <a:tcPr marL="63500" marR="63500" marT="63500" marB="63500">
                    <a:solidFill>
                      <a:srgbClr val="FFDE66"/>
                    </a:solidFill>
                  </a:tcPr>
                </a:tc>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Unacceptable</a:t>
                      </a:r>
                      <a:endParaRPr sz="1100">
                        <a:latin typeface="Times New Roman"/>
                        <a:ea typeface="Times New Roman"/>
                        <a:cs typeface="Times New Roman"/>
                        <a:sym typeface="Times New Roman"/>
                      </a:endParaRPr>
                    </a:p>
                  </a:txBody>
                  <a:tcPr marL="63500" marR="63500" marT="63500" marB="63500">
                    <a:solidFill>
                      <a:srgbClr val="DD7E6B"/>
                    </a:solidFill>
                  </a:tcPr>
                </a:tc>
                <a:extLst>
                  <a:ext uri="{0D108BD9-81ED-4DB2-BD59-A6C34878D82A}">
                    <a16:rowId xmlns:a16="http://schemas.microsoft.com/office/drawing/2014/main" val="10000"/>
                  </a:ext>
                </a:extLst>
              </a:tr>
            </a:tbl>
          </a:graphicData>
        </a:graphic>
      </p:graphicFrame>
      <p:sp>
        <p:nvSpPr>
          <p:cNvPr id="580" name="Google Shape;580;p55"/>
          <p:cNvSpPr txBox="1"/>
          <p:nvPr/>
        </p:nvSpPr>
        <p:spPr>
          <a:xfrm rot="-5400000">
            <a:off x="-343100" y="2683750"/>
            <a:ext cx="12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Probability</a:t>
            </a:r>
            <a:endParaRPr b="1">
              <a:latin typeface="Roboto"/>
              <a:ea typeface="Roboto"/>
              <a:cs typeface="Roboto"/>
              <a:sym typeface="Roboto"/>
            </a:endParaRPr>
          </a:p>
        </p:txBody>
      </p:sp>
      <p:sp>
        <p:nvSpPr>
          <p:cNvPr id="581" name="Google Shape;581;p55"/>
          <p:cNvSpPr txBox="1"/>
          <p:nvPr/>
        </p:nvSpPr>
        <p:spPr>
          <a:xfrm>
            <a:off x="365525" y="3392150"/>
            <a:ext cx="20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Impact/Consequence</a:t>
            </a:r>
            <a:endParaRPr b="1">
              <a:latin typeface="Roboto"/>
              <a:ea typeface="Roboto"/>
              <a:cs typeface="Roboto"/>
              <a:sym typeface="Roboto"/>
            </a:endParaRPr>
          </a:p>
        </p:txBody>
      </p:sp>
      <p:sp>
        <p:nvSpPr>
          <p:cNvPr id="582" name="Google Shape;582;p55"/>
          <p:cNvSpPr txBox="1"/>
          <p:nvPr/>
        </p:nvSpPr>
        <p:spPr>
          <a:xfrm>
            <a:off x="2643163" y="3664538"/>
            <a:ext cx="156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Risk Level</a:t>
            </a:r>
            <a:endParaRPr>
              <a:latin typeface="Roboto"/>
              <a:ea typeface="Roboto"/>
              <a:cs typeface="Roboto"/>
              <a:sym typeface="Roboto"/>
            </a:endParaRPr>
          </a:p>
        </p:txBody>
      </p:sp>
      <p:sp>
        <p:nvSpPr>
          <p:cNvPr id="583" name="Google Shape;583;p55"/>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29</a:t>
            </a:fld>
            <a:endParaRPr>
              <a:solidFill>
                <a:srgbClr val="404040"/>
              </a:solidFill>
            </a:endParaRPr>
          </a:p>
        </p:txBody>
      </p:sp>
      <p:sp>
        <p:nvSpPr>
          <p:cNvPr id="584" name="Google Shape;584;p55"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585" name="Google Shape;585;p55"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586" name="Google Shape;586;p55"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587" name="Google Shape;587;p55" descr="Timeline background shape"/>
          <p:cNvSpPr/>
          <p:nvPr/>
        </p:nvSpPr>
        <p:spPr>
          <a:xfrm>
            <a:off x="3524457"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4.Risks </a:t>
            </a:r>
            <a:endParaRPr sz="900" b="0" i="0" u="none" strike="noStrike" cap="none">
              <a:solidFill>
                <a:srgbClr val="000000"/>
              </a:solidFill>
              <a:latin typeface="Nunito"/>
              <a:ea typeface="Nunito"/>
              <a:cs typeface="Nunito"/>
              <a:sym typeface="Nunito"/>
            </a:endParaRPr>
          </a:p>
        </p:txBody>
      </p:sp>
      <p:sp>
        <p:nvSpPr>
          <p:cNvPr id="588" name="Google Shape;588;p55"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589" name="Google Shape;589;p55"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590" name="Google Shape;590;p55"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graphicFrame>
        <p:nvGraphicFramePr>
          <p:cNvPr id="591" name="Google Shape;591;p55"/>
          <p:cNvGraphicFramePr/>
          <p:nvPr/>
        </p:nvGraphicFramePr>
        <p:xfrm>
          <a:off x="5317725" y="1512688"/>
          <a:ext cx="3649175" cy="1857675"/>
        </p:xfrm>
        <a:graphic>
          <a:graphicData uri="http://schemas.openxmlformats.org/drawingml/2006/table">
            <a:tbl>
              <a:tblPr>
                <a:noFill/>
                <a:tableStyleId>{B1581685-1520-4D99-9261-EA372B30DC9A}</a:tableStyleId>
              </a:tblPr>
              <a:tblGrid>
                <a:gridCol w="655100">
                  <a:extLst>
                    <a:ext uri="{9D8B030D-6E8A-4147-A177-3AD203B41FA5}">
                      <a16:colId xmlns:a16="http://schemas.microsoft.com/office/drawing/2014/main" val="20000"/>
                    </a:ext>
                  </a:extLst>
                </a:gridCol>
                <a:gridCol w="2994075">
                  <a:extLst>
                    <a:ext uri="{9D8B030D-6E8A-4147-A177-3AD203B41FA5}">
                      <a16:colId xmlns:a16="http://schemas.microsoft.com/office/drawing/2014/main" val="20001"/>
                    </a:ext>
                  </a:extLst>
                </a:gridCol>
              </a:tblGrid>
              <a:tr h="394725">
                <a:tc>
                  <a:txBody>
                    <a:bodyPr/>
                    <a:lstStyle/>
                    <a:p>
                      <a:pPr marL="0" lvl="0" indent="0" algn="l" rtl="0">
                        <a:spcBef>
                          <a:spcPts val="0"/>
                        </a:spcBef>
                        <a:spcAft>
                          <a:spcPts val="0"/>
                        </a:spcAft>
                        <a:buNone/>
                      </a:pPr>
                      <a:r>
                        <a:rPr lang="en" sz="1300" b="1"/>
                        <a:t>Risk</a:t>
                      </a:r>
                      <a:endParaRPr sz="1300" b="1"/>
                    </a:p>
                  </a:txBody>
                  <a:tcPr marL="91425" marR="91425" marT="91425" marB="91425"/>
                </a:tc>
                <a:tc>
                  <a:txBody>
                    <a:bodyPr/>
                    <a:lstStyle/>
                    <a:p>
                      <a:pPr marL="0" lvl="0" indent="0" algn="l" rtl="0">
                        <a:spcBef>
                          <a:spcPts val="0"/>
                        </a:spcBef>
                        <a:spcAft>
                          <a:spcPts val="0"/>
                        </a:spcAft>
                        <a:buNone/>
                      </a:pPr>
                      <a:r>
                        <a:rPr lang="en" sz="1300" b="1"/>
                        <a:t>Description</a:t>
                      </a:r>
                      <a:endParaRPr sz="1300" b="1"/>
                    </a:p>
                  </a:txBody>
                  <a:tcPr marL="91425" marR="91425" marT="91425" marB="91425"/>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 sz="1200"/>
                        <a:t>R1</a:t>
                      </a:r>
                      <a:endParaRPr sz="1200"/>
                    </a:p>
                  </a:txBody>
                  <a:tcPr marL="91425" marR="91425" marT="91425" marB="91425"/>
                </a:tc>
                <a:tc>
                  <a:txBody>
                    <a:bodyPr/>
                    <a:lstStyle/>
                    <a:p>
                      <a:pPr marL="0" lvl="0" indent="0" algn="l" rtl="0">
                        <a:spcBef>
                          <a:spcPts val="0"/>
                        </a:spcBef>
                        <a:spcAft>
                          <a:spcPts val="0"/>
                        </a:spcAft>
                        <a:buNone/>
                      </a:pPr>
                      <a:r>
                        <a:rPr lang="en" sz="1200"/>
                        <a:t>Harnessing solution interferes with arm mobility</a:t>
                      </a:r>
                      <a:endParaRPr/>
                    </a:p>
                  </a:txBody>
                  <a:tcPr marL="91425" marR="91425" marT="91425" marB="91425"/>
                </a:tc>
                <a:extLst>
                  <a:ext uri="{0D108BD9-81ED-4DB2-BD59-A6C34878D82A}">
                    <a16:rowId xmlns:a16="http://schemas.microsoft.com/office/drawing/2014/main" val="10001"/>
                  </a:ext>
                </a:extLst>
              </a:tr>
              <a:tr h="548600">
                <a:tc>
                  <a:txBody>
                    <a:bodyPr/>
                    <a:lstStyle/>
                    <a:p>
                      <a:pPr marL="0" lvl="0" indent="0" algn="l" rtl="0">
                        <a:spcBef>
                          <a:spcPts val="0"/>
                        </a:spcBef>
                        <a:spcAft>
                          <a:spcPts val="0"/>
                        </a:spcAft>
                        <a:buNone/>
                      </a:pPr>
                      <a:r>
                        <a:rPr lang="en" sz="1200"/>
                        <a:t>R2</a:t>
                      </a:r>
                      <a:endParaRPr sz="1200"/>
                    </a:p>
                  </a:txBody>
                  <a:tcPr marL="91425" marR="91425" marT="91425" marB="91425"/>
                </a:tc>
                <a:tc>
                  <a:txBody>
                    <a:bodyPr/>
                    <a:lstStyle/>
                    <a:p>
                      <a:pPr marL="0" lvl="0" indent="0" algn="l" rtl="0">
                        <a:spcBef>
                          <a:spcPts val="0"/>
                        </a:spcBef>
                        <a:spcAft>
                          <a:spcPts val="0"/>
                        </a:spcAft>
                        <a:buNone/>
                      </a:pPr>
                      <a:r>
                        <a:rPr lang="en" sz="1200"/>
                        <a:t>Camera wire fatigues at joints and breaks in mobility testing</a:t>
                      </a:r>
                      <a:endParaRPr/>
                    </a:p>
                  </a:txBody>
                  <a:tcPr marL="91425" marR="91425" marT="91425" marB="91425"/>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200"/>
                        <a:t>R3</a:t>
                      </a:r>
                      <a:endParaRPr sz="1200"/>
                    </a:p>
                  </a:txBody>
                  <a:tcPr marL="91425" marR="91425" marT="91425" marB="91425"/>
                </a:tc>
                <a:tc>
                  <a:txBody>
                    <a:bodyPr/>
                    <a:lstStyle/>
                    <a:p>
                      <a:pPr marL="0" lvl="0" indent="0" algn="l" rtl="0">
                        <a:spcBef>
                          <a:spcPts val="0"/>
                        </a:spcBef>
                        <a:spcAft>
                          <a:spcPts val="0"/>
                        </a:spcAft>
                        <a:buNone/>
                      </a:pPr>
                      <a:r>
                        <a:rPr lang="en" sz="1200"/>
                        <a:t>Provided camera PCB breaks</a:t>
                      </a:r>
                      <a:endParaRPr sz="120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320040" y="182880"/>
            <a:ext cx="82221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000000"/>
                </a:solidFill>
              </a:rPr>
              <a:t>Presentation Outline</a:t>
            </a:r>
            <a:endParaRPr sz="3200" b="1">
              <a:solidFill>
                <a:srgbClr val="000000"/>
              </a:solidFill>
            </a:endParaRPr>
          </a:p>
        </p:txBody>
      </p:sp>
      <p:sp>
        <p:nvSpPr>
          <p:cNvPr id="135" name="Google Shape;135;p29"/>
          <p:cNvSpPr txBox="1"/>
          <p:nvPr/>
        </p:nvSpPr>
        <p:spPr>
          <a:xfrm>
            <a:off x="233350" y="1118700"/>
            <a:ext cx="7609200" cy="2905380"/>
          </a:xfrm>
          <a:prstGeom prst="rect">
            <a:avLst/>
          </a:prstGeom>
          <a:noFill/>
          <a:ln>
            <a:noFill/>
          </a:ln>
        </p:spPr>
        <p:txBody>
          <a:bodyPr spcFirstLastPara="1" wrap="square" lIns="91425" tIns="91425" rIns="91425" bIns="91425" anchor="t" anchorCtr="0">
            <a:spAutoFit/>
          </a:bodyPr>
          <a:lstStyle/>
          <a:p>
            <a:pPr marL="457200" lvl="0" indent="-336550" algn="l" rtl="0">
              <a:lnSpc>
                <a:spcPct val="80000"/>
              </a:lnSpc>
              <a:spcBef>
                <a:spcPts val="0"/>
              </a:spcBef>
              <a:spcAft>
                <a:spcPts val="0"/>
              </a:spcAft>
              <a:buSzPts val="1700"/>
              <a:buAutoNum type="arabicPeriod"/>
            </a:pPr>
            <a:r>
              <a:rPr lang="en" sz="1700" dirty="0"/>
              <a:t>Project Overview</a:t>
            </a:r>
          </a:p>
          <a:p>
            <a:pPr marL="457200" lvl="0" indent="-336550" algn="l" rtl="0">
              <a:lnSpc>
                <a:spcPct val="80000"/>
              </a:lnSpc>
              <a:spcBef>
                <a:spcPts val="0"/>
              </a:spcBef>
              <a:spcAft>
                <a:spcPts val="0"/>
              </a:spcAft>
              <a:buSzPts val="1700"/>
              <a:buAutoNum type="arabicPeriod"/>
            </a:pPr>
            <a:endParaRPr lang="en" sz="1700" dirty="0"/>
          </a:p>
          <a:p>
            <a:pPr marL="457200" lvl="0" indent="-336550" algn="l" rtl="0">
              <a:lnSpc>
                <a:spcPct val="80000"/>
              </a:lnSpc>
              <a:spcBef>
                <a:spcPts val="0"/>
              </a:spcBef>
              <a:spcAft>
                <a:spcPts val="0"/>
              </a:spcAft>
              <a:buSzPts val="1700"/>
              <a:buAutoNum type="arabicPeriod"/>
            </a:pPr>
            <a:r>
              <a:rPr lang="en" sz="1700" dirty="0"/>
              <a:t>Design Solution</a:t>
            </a:r>
          </a:p>
          <a:p>
            <a:pPr marL="457200" lvl="0" indent="-336550" algn="l" rtl="0">
              <a:lnSpc>
                <a:spcPct val="80000"/>
              </a:lnSpc>
              <a:spcBef>
                <a:spcPts val="0"/>
              </a:spcBef>
              <a:spcAft>
                <a:spcPts val="0"/>
              </a:spcAft>
              <a:buSzPts val="1700"/>
              <a:buAutoNum type="arabicPeriod"/>
            </a:pPr>
            <a:endParaRPr lang="en" sz="1700" dirty="0"/>
          </a:p>
          <a:p>
            <a:pPr marL="457200" lvl="0" indent="-336550" algn="l" rtl="0">
              <a:lnSpc>
                <a:spcPct val="80000"/>
              </a:lnSpc>
              <a:spcBef>
                <a:spcPts val="0"/>
              </a:spcBef>
              <a:spcAft>
                <a:spcPts val="0"/>
              </a:spcAft>
              <a:buSzPts val="1700"/>
              <a:buAutoNum type="arabicPeriod"/>
            </a:pPr>
            <a:r>
              <a:rPr lang="en" sz="1700" dirty="0"/>
              <a:t>Critical Project Elements</a:t>
            </a:r>
          </a:p>
          <a:p>
            <a:pPr marL="457200" lvl="0" indent="-336550" algn="l" rtl="0">
              <a:lnSpc>
                <a:spcPct val="80000"/>
              </a:lnSpc>
              <a:spcBef>
                <a:spcPts val="0"/>
              </a:spcBef>
              <a:spcAft>
                <a:spcPts val="0"/>
              </a:spcAft>
              <a:buSzPts val="1700"/>
              <a:buAutoNum type="arabicPeriod"/>
            </a:pPr>
            <a:endParaRPr lang="en" sz="1700" dirty="0"/>
          </a:p>
          <a:p>
            <a:pPr marL="457200" lvl="0" indent="-336550" algn="l" rtl="0">
              <a:lnSpc>
                <a:spcPct val="80000"/>
              </a:lnSpc>
              <a:spcBef>
                <a:spcPts val="0"/>
              </a:spcBef>
              <a:spcAft>
                <a:spcPts val="0"/>
              </a:spcAft>
              <a:buSzPts val="1700"/>
              <a:buAutoNum type="arabicPeriod"/>
            </a:pPr>
            <a:r>
              <a:rPr lang="en" sz="1700" dirty="0"/>
              <a:t>Risks</a:t>
            </a:r>
          </a:p>
          <a:p>
            <a:pPr marL="457200" lvl="0" indent="-336550" algn="l" rtl="0">
              <a:lnSpc>
                <a:spcPct val="80000"/>
              </a:lnSpc>
              <a:spcBef>
                <a:spcPts val="0"/>
              </a:spcBef>
              <a:spcAft>
                <a:spcPts val="0"/>
              </a:spcAft>
              <a:buSzPts val="1700"/>
              <a:buAutoNum type="arabicPeriod"/>
            </a:pPr>
            <a:endParaRPr lang="en" sz="1700" dirty="0"/>
          </a:p>
          <a:p>
            <a:pPr marL="457200" lvl="0" indent="-336550" algn="l" rtl="0">
              <a:lnSpc>
                <a:spcPct val="80000"/>
              </a:lnSpc>
              <a:spcBef>
                <a:spcPts val="0"/>
              </a:spcBef>
              <a:spcAft>
                <a:spcPts val="0"/>
              </a:spcAft>
              <a:buSzPts val="1700"/>
              <a:buAutoNum type="arabicPeriod"/>
            </a:pPr>
            <a:r>
              <a:rPr lang="en" sz="1700" dirty="0"/>
              <a:t>Design Requirement Satisfaction</a:t>
            </a:r>
          </a:p>
          <a:p>
            <a:pPr marL="457200" lvl="0" indent="-336550" algn="l" rtl="0">
              <a:lnSpc>
                <a:spcPct val="80000"/>
              </a:lnSpc>
              <a:spcBef>
                <a:spcPts val="0"/>
              </a:spcBef>
              <a:spcAft>
                <a:spcPts val="0"/>
              </a:spcAft>
              <a:buSzPts val="1700"/>
              <a:buAutoNum type="arabicPeriod"/>
            </a:pPr>
            <a:endParaRPr lang="en" sz="1700" dirty="0"/>
          </a:p>
          <a:p>
            <a:pPr marL="457200" lvl="0" indent="-336550" algn="l" rtl="0">
              <a:lnSpc>
                <a:spcPct val="80000"/>
              </a:lnSpc>
              <a:spcBef>
                <a:spcPts val="0"/>
              </a:spcBef>
              <a:spcAft>
                <a:spcPts val="0"/>
              </a:spcAft>
              <a:buSzPts val="1700"/>
              <a:buAutoNum type="arabicPeriod"/>
            </a:pPr>
            <a:r>
              <a:rPr lang="en" sz="1700" dirty="0"/>
              <a:t>Verification and Validation</a:t>
            </a:r>
          </a:p>
          <a:p>
            <a:pPr marL="457200" lvl="0" indent="-336550" algn="l" rtl="0">
              <a:lnSpc>
                <a:spcPct val="80000"/>
              </a:lnSpc>
              <a:spcBef>
                <a:spcPts val="0"/>
              </a:spcBef>
              <a:spcAft>
                <a:spcPts val="0"/>
              </a:spcAft>
              <a:buSzPts val="1700"/>
              <a:buAutoNum type="arabicPeriod"/>
            </a:pPr>
            <a:endParaRPr lang="en" sz="1700" dirty="0"/>
          </a:p>
          <a:p>
            <a:pPr marL="457200" lvl="0" indent="-336550" algn="l" rtl="0">
              <a:lnSpc>
                <a:spcPct val="80000"/>
              </a:lnSpc>
              <a:spcBef>
                <a:spcPts val="0"/>
              </a:spcBef>
              <a:spcAft>
                <a:spcPts val="0"/>
              </a:spcAft>
              <a:buSzPts val="1700"/>
              <a:buAutoNum type="arabicPeriod"/>
            </a:pPr>
            <a:r>
              <a:rPr lang="en" sz="1700" dirty="0"/>
              <a:t>Project Planning</a:t>
            </a:r>
            <a:endParaRPr sz="1700" dirty="0"/>
          </a:p>
        </p:txBody>
      </p:sp>
      <p:sp>
        <p:nvSpPr>
          <p:cNvPr id="136" name="Google Shape;136;p29"/>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a:t>
            </a:fld>
            <a:endParaRPr>
              <a:solidFill>
                <a:srgbClr val="40404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5"/>
        <p:cNvGrpSpPr/>
        <p:nvPr/>
      </p:nvGrpSpPr>
      <p:grpSpPr>
        <a:xfrm>
          <a:off x="0" y="0"/>
          <a:ext cx="0" cy="0"/>
          <a:chOff x="0" y="0"/>
          <a:chExt cx="0" cy="0"/>
        </a:xfrm>
      </p:grpSpPr>
      <p:sp>
        <p:nvSpPr>
          <p:cNvPr id="596" name="Google Shape;596;p56"/>
          <p:cNvSpPr txBox="1"/>
          <p:nvPr/>
        </p:nvSpPr>
        <p:spPr>
          <a:xfrm>
            <a:off x="320050" y="259075"/>
            <a:ext cx="3939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Mitigated Risk Matrix</a:t>
            </a:r>
            <a:endParaRPr sz="2500" b="1"/>
          </a:p>
        </p:txBody>
      </p:sp>
      <p:graphicFrame>
        <p:nvGraphicFramePr>
          <p:cNvPr id="597" name="Google Shape;597;p56"/>
          <p:cNvGraphicFramePr/>
          <p:nvPr/>
        </p:nvGraphicFramePr>
        <p:xfrm>
          <a:off x="490200" y="1338517"/>
          <a:ext cx="4749975" cy="2270810"/>
        </p:xfrm>
        <a:graphic>
          <a:graphicData uri="http://schemas.openxmlformats.org/drawingml/2006/table">
            <a:tbl>
              <a:tblPr>
                <a:noFill/>
                <a:tableStyleId>{C6612604-630D-4A02-BE70-DC750AC36A1D}</a:tableStyleId>
              </a:tblPr>
              <a:tblGrid>
                <a:gridCol w="1053525">
                  <a:extLst>
                    <a:ext uri="{9D8B030D-6E8A-4147-A177-3AD203B41FA5}">
                      <a16:colId xmlns:a16="http://schemas.microsoft.com/office/drawing/2014/main" val="20000"/>
                    </a:ext>
                  </a:extLst>
                </a:gridCol>
                <a:gridCol w="802150">
                  <a:extLst>
                    <a:ext uri="{9D8B030D-6E8A-4147-A177-3AD203B41FA5}">
                      <a16:colId xmlns:a16="http://schemas.microsoft.com/office/drawing/2014/main" val="20001"/>
                    </a:ext>
                  </a:extLst>
                </a:gridCol>
                <a:gridCol w="585700">
                  <a:extLst>
                    <a:ext uri="{9D8B030D-6E8A-4147-A177-3AD203B41FA5}">
                      <a16:colId xmlns:a16="http://schemas.microsoft.com/office/drawing/2014/main" val="20002"/>
                    </a:ext>
                  </a:extLst>
                </a:gridCol>
                <a:gridCol w="756800">
                  <a:extLst>
                    <a:ext uri="{9D8B030D-6E8A-4147-A177-3AD203B41FA5}">
                      <a16:colId xmlns:a16="http://schemas.microsoft.com/office/drawing/2014/main" val="20003"/>
                    </a:ext>
                  </a:extLst>
                </a:gridCol>
                <a:gridCol w="828050">
                  <a:extLst>
                    <a:ext uri="{9D8B030D-6E8A-4147-A177-3AD203B41FA5}">
                      <a16:colId xmlns:a16="http://schemas.microsoft.com/office/drawing/2014/main" val="20004"/>
                    </a:ext>
                  </a:extLst>
                </a:gridCol>
                <a:gridCol w="723750">
                  <a:extLst>
                    <a:ext uri="{9D8B030D-6E8A-4147-A177-3AD203B41FA5}">
                      <a16:colId xmlns:a16="http://schemas.microsoft.com/office/drawing/2014/main" val="20005"/>
                    </a:ext>
                  </a:extLst>
                </a:gridCol>
              </a:tblGrid>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Very 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0"/>
                  </a:ext>
                </a:extLst>
              </a:tr>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1"/>
                  </a:ext>
                </a:extLst>
              </a:tr>
              <a:tr h="3556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Possible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r>
                        <a:rPr lang="en" sz="1200">
                          <a:solidFill>
                            <a:schemeClr val="lt2"/>
                          </a:solidFill>
                          <a:latin typeface="Times New Roman"/>
                          <a:ea typeface="Times New Roman"/>
                          <a:cs typeface="Times New Roman"/>
                          <a:sym typeface="Times New Roman"/>
                        </a:rPr>
                        <a:t>R6</a:t>
                      </a:r>
                      <a:endParaRPr sz="1200">
                        <a:solidFill>
                          <a:schemeClr val="lt2"/>
                        </a:solidFill>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r>
                        <a:rPr lang="en" sz="1200">
                          <a:solidFill>
                            <a:schemeClr val="lt2"/>
                          </a:solidFill>
                          <a:latin typeface="Times New Roman"/>
                          <a:ea typeface="Times New Roman"/>
                          <a:cs typeface="Times New Roman"/>
                          <a:sym typeface="Times New Roman"/>
                        </a:rPr>
                        <a:t>R1</a:t>
                      </a:r>
                      <a:endParaRPr sz="1200">
                        <a:solidFill>
                          <a:schemeClr val="lt2"/>
                        </a:solidFill>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2"/>
                  </a:ext>
                </a:extLst>
              </a:tr>
              <a:tr h="29112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Unlikely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R6</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R1 </a:t>
                      </a:r>
                      <a:r>
                        <a:rPr lang="en" sz="1200">
                          <a:solidFill>
                            <a:schemeClr val="lt2"/>
                          </a:solidFill>
                          <a:latin typeface="Times New Roman"/>
                          <a:ea typeface="Times New Roman"/>
                          <a:cs typeface="Times New Roman"/>
                          <a:sym typeface="Times New Roman"/>
                        </a:rPr>
                        <a:t>R2,R3</a:t>
                      </a:r>
                      <a:endParaRPr sz="1200">
                        <a:solidFill>
                          <a:schemeClr val="lt2"/>
                        </a:solidFill>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extLst>
                  <a:ext uri="{0D108BD9-81ED-4DB2-BD59-A6C34878D82A}">
                    <a16:rowId xmlns:a16="http://schemas.microsoft.com/office/drawing/2014/main" val="10003"/>
                  </a:ext>
                </a:extLst>
              </a:tr>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Very</a:t>
                      </a:r>
                      <a:r>
                        <a:rPr lang="en" sz="1100">
                          <a:latin typeface="Times New Roman"/>
                          <a:ea typeface="Times New Roman"/>
                          <a:cs typeface="Times New Roman"/>
                          <a:sym typeface="Times New Roman"/>
                        </a:rPr>
                        <a:t> </a:t>
                      </a:r>
                      <a:r>
                        <a:rPr lang="en" sz="1200">
                          <a:latin typeface="Times New Roman"/>
                          <a:ea typeface="Times New Roman"/>
                          <a:cs typeface="Times New Roman"/>
                          <a:sym typeface="Times New Roman"/>
                        </a:rPr>
                        <a:t>Unlikely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R2.R3, R4, R5</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extLst>
                  <a:ext uri="{0D108BD9-81ED-4DB2-BD59-A6C34878D82A}">
                    <a16:rowId xmlns:a16="http://schemas.microsoft.com/office/drawing/2014/main" val="10004"/>
                  </a:ext>
                </a:extLst>
              </a:tr>
              <a:tr h="309875">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Negligible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Minor</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Moderate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Significant</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Severe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598" name="Google Shape;598;p56"/>
          <p:cNvGraphicFramePr/>
          <p:nvPr/>
        </p:nvGraphicFramePr>
        <p:xfrm>
          <a:off x="2660513" y="4032313"/>
          <a:ext cx="2915700" cy="294640"/>
        </p:xfrm>
        <a:graphic>
          <a:graphicData uri="http://schemas.openxmlformats.org/drawingml/2006/table">
            <a:tbl>
              <a:tblPr>
                <a:noFill/>
                <a:tableStyleId>{C6612604-630D-4A02-BE70-DC750AC36A1D}</a:tableStyleId>
              </a:tblPr>
              <a:tblGrid>
                <a:gridCol w="971900">
                  <a:extLst>
                    <a:ext uri="{9D8B030D-6E8A-4147-A177-3AD203B41FA5}">
                      <a16:colId xmlns:a16="http://schemas.microsoft.com/office/drawing/2014/main" val="20000"/>
                    </a:ext>
                  </a:extLst>
                </a:gridCol>
                <a:gridCol w="971900">
                  <a:extLst>
                    <a:ext uri="{9D8B030D-6E8A-4147-A177-3AD203B41FA5}">
                      <a16:colId xmlns:a16="http://schemas.microsoft.com/office/drawing/2014/main" val="20001"/>
                    </a:ext>
                  </a:extLst>
                </a:gridCol>
                <a:gridCol w="971900">
                  <a:extLst>
                    <a:ext uri="{9D8B030D-6E8A-4147-A177-3AD203B41FA5}">
                      <a16:colId xmlns:a16="http://schemas.microsoft.com/office/drawing/2014/main" val="20002"/>
                    </a:ext>
                  </a:extLst>
                </a:gridCol>
              </a:tblGrid>
              <a:tr h="246375">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Acceptable</a:t>
                      </a:r>
                      <a:endParaRPr sz="1100">
                        <a:latin typeface="Times New Roman"/>
                        <a:ea typeface="Times New Roman"/>
                        <a:cs typeface="Times New Roman"/>
                        <a:sym typeface="Times New Roman"/>
                      </a:endParaRPr>
                    </a:p>
                  </a:txBody>
                  <a:tcPr marL="63500" marR="63500" marT="63500" marB="63500">
                    <a:solidFill>
                      <a:srgbClr val="93C47D"/>
                    </a:solidFill>
                  </a:tcPr>
                </a:tc>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Watch</a:t>
                      </a:r>
                      <a:endParaRPr sz="1100">
                        <a:latin typeface="Times New Roman"/>
                        <a:ea typeface="Times New Roman"/>
                        <a:cs typeface="Times New Roman"/>
                        <a:sym typeface="Times New Roman"/>
                      </a:endParaRPr>
                    </a:p>
                  </a:txBody>
                  <a:tcPr marL="63500" marR="63500" marT="63500" marB="63500">
                    <a:solidFill>
                      <a:srgbClr val="FFDE66"/>
                    </a:solidFill>
                  </a:tcPr>
                </a:tc>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Unacceptable</a:t>
                      </a:r>
                      <a:endParaRPr sz="1100">
                        <a:latin typeface="Times New Roman"/>
                        <a:ea typeface="Times New Roman"/>
                        <a:cs typeface="Times New Roman"/>
                        <a:sym typeface="Times New Roman"/>
                      </a:endParaRPr>
                    </a:p>
                  </a:txBody>
                  <a:tcPr marL="63500" marR="63500" marT="63500" marB="63500">
                    <a:solidFill>
                      <a:srgbClr val="DD7E6B"/>
                    </a:solidFill>
                  </a:tcPr>
                </a:tc>
                <a:extLst>
                  <a:ext uri="{0D108BD9-81ED-4DB2-BD59-A6C34878D82A}">
                    <a16:rowId xmlns:a16="http://schemas.microsoft.com/office/drawing/2014/main" val="10000"/>
                  </a:ext>
                </a:extLst>
              </a:tr>
            </a:tbl>
          </a:graphicData>
        </a:graphic>
      </p:graphicFrame>
      <p:sp>
        <p:nvSpPr>
          <p:cNvPr id="599" name="Google Shape;599;p56"/>
          <p:cNvSpPr txBox="1"/>
          <p:nvPr/>
        </p:nvSpPr>
        <p:spPr>
          <a:xfrm rot="-5400000">
            <a:off x="-343100" y="2531350"/>
            <a:ext cx="12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Probability</a:t>
            </a:r>
            <a:endParaRPr b="1">
              <a:latin typeface="Roboto"/>
              <a:ea typeface="Roboto"/>
              <a:cs typeface="Roboto"/>
              <a:sym typeface="Roboto"/>
            </a:endParaRPr>
          </a:p>
        </p:txBody>
      </p:sp>
      <p:sp>
        <p:nvSpPr>
          <p:cNvPr id="600" name="Google Shape;600;p56"/>
          <p:cNvSpPr txBox="1"/>
          <p:nvPr/>
        </p:nvSpPr>
        <p:spPr>
          <a:xfrm>
            <a:off x="365525" y="3392150"/>
            <a:ext cx="20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Impact/Consequence</a:t>
            </a:r>
            <a:endParaRPr b="1">
              <a:latin typeface="Roboto"/>
              <a:ea typeface="Roboto"/>
              <a:cs typeface="Roboto"/>
              <a:sym typeface="Roboto"/>
            </a:endParaRPr>
          </a:p>
        </p:txBody>
      </p:sp>
      <p:sp>
        <p:nvSpPr>
          <p:cNvPr id="601" name="Google Shape;601;p56"/>
          <p:cNvSpPr txBox="1"/>
          <p:nvPr/>
        </p:nvSpPr>
        <p:spPr>
          <a:xfrm>
            <a:off x="2643163" y="3664538"/>
            <a:ext cx="156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Risk Level</a:t>
            </a:r>
            <a:endParaRPr>
              <a:latin typeface="Roboto"/>
              <a:ea typeface="Roboto"/>
              <a:cs typeface="Roboto"/>
              <a:sym typeface="Roboto"/>
            </a:endParaRPr>
          </a:p>
        </p:txBody>
      </p:sp>
      <p:sp>
        <p:nvSpPr>
          <p:cNvPr id="602" name="Google Shape;602;p56"/>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30</a:t>
            </a:fld>
            <a:endParaRPr>
              <a:solidFill>
                <a:srgbClr val="404040"/>
              </a:solidFill>
            </a:endParaRPr>
          </a:p>
        </p:txBody>
      </p:sp>
      <p:sp>
        <p:nvSpPr>
          <p:cNvPr id="603" name="Google Shape;603;p56"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604" name="Google Shape;604;p56"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605" name="Google Shape;605;p56"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606" name="Google Shape;606;p56" descr="Timeline background shape"/>
          <p:cNvSpPr/>
          <p:nvPr/>
        </p:nvSpPr>
        <p:spPr>
          <a:xfrm>
            <a:off x="3524457"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4.Risks </a:t>
            </a:r>
            <a:endParaRPr sz="900" b="0" i="0" u="none" strike="noStrike" cap="none">
              <a:solidFill>
                <a:srgbClr val="000000"/>
              </a:solidFill>
              <a:latin typeface="Nunito"/>
              <a:ea typeface="Nunito"/>
              <a:cs typeface="Nunito"/>
              <a:sym typeface="Nunito"/>
            </a:endParaRPr>
          </a:p>
        </p:txBody>
      </p:sp>
      <p:sp>
        <p:nvSpPr>
          <p:cNvPr id="607" name="Google Shape;607;p56"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608" name="Google Shape;608;p56"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609" name="Google Shape;609;p56"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graphicFrame>
        <p:nvGraphicFramePr>
          <p:cNvPr id="610" name="Google Shape;610;p56"/>
          <p:cNvGraphicFramePr/>
          <p:nvPr/>
        </p:nvGraphicFramePr>
        <p:xfrm>
          <a:off x="5370875" y="1037913"/>
          <a:ext cx="3596025" cy="2589200"/>
        </p:xfrm>
        <a:graphic>
          <a:graphicData uri="http://schemas.openxmlformats.org/drawingml/2006/table">
            <a:tbl>
              <a:tblPr>
                <a:noFill/>
                <a:tableStyleId>{B1581685-1520-4D99-9261-EA372B30DC9A}</a:tableStyleId>
              </a:tblPr>
              <a:tblGrid>
                <a:gridCol w="603250">
                  <a:extLst>
                    <a:ext uri="{9D8B030D-6E8A-4147-A177-3AD203B41FA5}">
                      <a16:colId xmlns:a16="http://schemas.microsoft.com/office/drawing/2014/main" val="20000"/>
                    </a:ext>
                  </a:extLst>
                </a:gridCol>
                <a:gridCol w="2992775">
                  <a:extLst>
                    <a:ext uri="{9D8B030D-6E8A-4147-A177-3AD203B41FA5}">
                      <a16:colId xmlns:a16="http://schemas.microsoft.com/office/drawing/2014/main" val="20001"/>
                    </a:ext>
                  </a:extLst>
                </a:gridCol>
              </a:tblGrid>
              <a:tr h="394725">
                <a:tc>
                  <a:txBody>
                    <a:bodyPr/>
                    <a:lstStyle/>
                    <a:p>
                      <a:pPr marL="0" lvl="0" indent="0" algn="l" rtl="0">
                        <a:spcBef>
                          <a:spcPts val="0"/>
                        </a:spcBef>
                        <a:spcAft>
                          <a:spcPts val="0"/>
                        </a:spcAft>
                        <a:buNone/>
                      </a:pPr>
                      <a:r>
                        <a:rPr lang="en" sz="1300" b="1"/>
                        <a:t>Risk</a:t>
                      </a:r>
                      <a:endParaRPr sz="1300" b="1"/>
                    </a:p>
                  </a:txBody>
                  <a:tcPr marL="91425" marR="91425" marT="91425" marB="91425"/>
                </a:tc>
                <a:tc>
                  <a:txBody>
                    <a:bodyPr/>
                    <a:lstStyle/>
                    <a:p>
                      <a:pPr marL="0" lvl="0" indent="0" algn="l" rtl="0">
                        <a:spcBef>
                          <a:spcPts val="0"/>
                        </a:spcBef>
                        <a:spcAft>
                          <a:spcPts val="0"/>
                        </a:spcAft>
                        <a:buNone/>
                      </a:pPr>
                      <a:r>
                        <a:rPr lang="en" sz="1300" b="1"/>
                        <a:t>Mitigation Strategy</a:t>
                      </a:r>
                      <a:endParaRPr sz="1300" b="1"/>
                    </a:p>
                  </a:txBody>
                  <a:tcPr marL="91425" marR="91425" marT="91425" marB="91425"/>
                </a:tc>
                <a:extLst>
                  <a:ext uri="{0D108BD9-81ED-4DB2-BD59-A6C34878D82A}">
                    <a16:rowId xmlns:a16="http://schemas.microsoft.com/office/drawing/2014/main" val="10000"/>
                  </a:ext>
                </a:extLst>
              </a:tr>
              <a:tr h="914375">
                <a:tc>
                  <a:txBody>
                    <a:bodyPr/>
                    <a:lstStyle/>
                    <a:p>
                      <a:pPr marL="0" lvl="0" indent="0" algn="l" rtl="0">
                        <a:spcBef>
                          <a:spcPts val="0"/>
                        </a:spcBef>
                        <a:spcAft>
                          <a:spcPts val="0"/>
                        </a:spcAft>
                        <a:buNone/>
                      </a:pPr>
                      <a:r>
                        <a:rPr lang="en" sz="1200"/>
                        <a:t>R1</a:t>
                      </a:r>
                      <a:endParaRPr sz="1200"/>
                    </a:p>
                  </a:txBody>
                  <a:tcPr marL="91425" marR="91425" marT="91425" marB="91425"/>
                </a:tc>
                <a:tc>
                  <a:txBody>
                    <a:bodyPr/>
                    <a:lstStyle/>
                    <a:p>
                      <a:pPr marL="0" lvl="0" indent="0" algn="l" rtl="0">
                        <a:spcBef>
                          <a:spcPts val="0"/>
                        </a:spcBef>
                        <a:spcAft>
                          <a:spcPts val="0"/>
                        </a:spcAft>
                        <a:buNone/>
                      </a:pPr>
                      <a:r>
                        <a:rPr lang="en" sz="1200"/>
                        <a:t>Conduct thermal accelerated life testing on comparable wire in spring semester to determine thermal capabilities of camera wire</a:t>
                      </a:r>
                      <a:endParaRPr sz="1200"/>
                    </a:p>
                  </a:txBody>
                  <a:tcPr marL="91425" marR="91425" marT="91425" marB="91425"/>
                </a:tc>
                <a:extLst>
                  <a:ext uri="{0D108BD9-81ED-4DB2-BD59-A6C34878D82A}">
                    <a16:rowId xmlns:a16="http://schemas.microsoft.com/office/drawing/2014/main" val="10001"/>
                  </a:ext>
                </a:extLst>
              </a:tr>
              <a:tr h="731475">
                <a:tc>
                  <a:txBody>
                    <a:bodyPr/>
                    <a:lstStyle/>
                    <a:p>
                      <a:pPr marL="0" lvl="0" indent="0" algn="l" rtl="0">
                        <a:spcBef>
                          <a:spcPts val="0"/>
                        </a:spcBef>
                        <a:spcAft>
                          <a:spcPts val="0"/>
                        </a:spcAft>
                        <a:buNone/>
                      </a:pPr>
                      <a:r>
                        <a:rPr lang="en" sz="1200"/>
                        <a:t>R2</a:t>
                      </a:r>
                      <a:endParaRPr sz="1200"/>
                    </a:p>
                  </a:txBody>
                  <a:tcPr marL="91425" marR="91425" marT="91425" marB="91425"/>
                </a:tc>
                <a:tc>
                  <a:txBody>
                    <a:bodyPr/>
                    <a:lstStyle/>
                    <a:p>
                      <a:pPr marL="0" lvl="0" indent="0" algn="l" rtl="0">
                        <a:spcBef>
                          <a:spcPts val="0"/>
                        </a:spcBef>
                        <a:spcAft>
                          <a:spcPts val="0"/>
                        </a:spcAft>
                        <a:buNone/>
                      </a:pPr>
                      <a:r>
                        <a:rPr lang="en" sz="1200"/>
                        <a:t>Conduct mobility testing on multiple harnessing paths using string or comparable wire</a:t>
                      </a:r>
                      <a:endParaRPr sz="1200"/>
                    </a:p>
                  </a:txBody>
                  <a:tcPr marL="91425" marR="91425" marT="91425" marB="91425"/>
                </a:tc>
                <a:extLst>
                  <a:ext uri="{0D108BD9-81ED-4DB2-BD59-A6C34878D82A}">
                    <a16:rowId xmlns:a16="http://schemas.microsoft.com/office/drawing/2014/main" val="10002"/>
                  </a:ext>
                </a:extLst>
              </a:tr>
              <a:tr h="548600">
                <a:tc>
                  <a:txBody>
                    <a:bodyPr/>
                    <a:lstStyle/>
                    <a:p>
                      <a:pPr marL="0" lvl="0" indent="0" algn="l" rtl="0">
                        <a:spcBef>
                          <a:spcPts val="0"/>
                        </a:spcBef>
                        <a:spcAft>
                          <a:spcPts val="0"/>
                        </a:spcAft>
                        <a:buNone/>
                      </a:pPr>
                      <a:r>
                        <a:rPr lang="en" sz="1200"/>
                        <a:t>R3</a:t>
                      </a:r>
                      <a:endParaRPr sz="1200"/>
                    </a:p>
                  </a:txBody>
                  <a:tcPr marL="91425" marR="91425" marT="91425" marB="91425"/>
                </a:tc>
                <a:tc>
                  <a:txBody>
                    <a:bodyPr/>
                    <a:lstStyle/>
                    <a:p>
                      <a:pPr marL="0" lvl="0" indent="0" algn="l" rtl="0">
                        <a:spcBef>
                          <a:spcPts val="0"/>
                        </a:spcBef>
                        <a:spcAft>
                          <a:spcPts val="0"/>
                        </a:spcAft>
                        <a:buNone/>
                      </a:pPr>
                      <a:r>
                        <a:rPr lang="en" sz="1200"/>
                        <a:t>Create structure around PCB to protect it from damage</a:t>
                      </a:r>
                      <a:endParaRPr sz="1200"/>
                    </a:p>
                  </a:txBody>
                  <a:tcPr marL="91425" marR="91425" marT="91425" marB="91425"/>
                </a:tc>
                <a:extLst>
                  <a:ext uri="{0D108BD9-81ED-4DB2-BD59-A6C34878D82A}">
                    <a16:rowId xmlns:a16="http://schemas.microsoft.com/office/drawing/2014/main" val="10003"/>
                  </a:ext>
                </a:extLst>
              </a:tr>
            </a:tbl>
          </a:graphicData>
        </a:graphic>
      </p:graphicFrame>
      <p:cxnSp>
        <p:nvCxnSpPr>
          <p:cNvPr id="611" name="Google Shape;611;p56"/>
          <p:cNvCxnSpPr/>
          <p:nvPr/>
        </p:nvCxnSpPr>
        <p:spPr>
          <a:xfrm flipH="1">
            <a:off x="3524450" y="2204575"/>
            <a:ext cx="407400" cy="255900"/>
          </a:xfrm>
          <a:prstGeom prst="straightConnector1">
            <a:avLst/>
          </a:prstGeom>
          <a:noFill/>
          <a:ln w="28575" cap="flat" cmpd="sng">
            <a:solidFill>
              <a:srgbClr val="6D9EEB"/>
            </a:solidFill>
            <a:prstDash val="solid"/>
            <a:round/>
            <a:headEnd type="none" w="med" len="med"/>
            <a:tailEnd type="triangle" w="med" len="med"/>
          </a:ln>
        </p:spPr>
      </p:cxnSp>
      <p:cxnSp>
        <p:nvCxnSpPr>
          <p:cNvPr id="612" name="Google Shape;612;p56"/>
          <p:cNvCxnSpPr/>
          <p:nvPr/>
        </p:nvCxnSpPr>
        <p:spPr>
          <a:xfrm flipH="1">
            <a:off x="4861325" y="2049675"/>
            <a:ext cx="1800" cy="393000"/>
          </a:xfrm>
          <a:prstGeom prst="straightConnector1">
            <a:avLst/>
          </a:prstGeom>
          <a:noFill/>
          <a:ln w="28575" cap="flat" cmpd="sng">
            <a:solidFill>
              <a:srgbClr val="6D9EEB"/>
            </a:solidFill>
            <a:prstDash val="solid"/>
            <a:round/>
            <a:headEnd type="none" w="med" len="med"/>
            <a:tailEnd type="triangle" w="med" len="med"/>
          </a:ln>
        </p:spPr>
      </p:cxnSp>
      <p:cxnSp>
        <p:nvCxnSpPr>
          <p:cNvPr id="613" name="Google Shape;613;p56"/>
          <p:cNvCxnSpPr/>
          <p:nvPr/>
        </p:nvCxnSpPr>
        <p:spPr>
          <a:xfrm flipH="1">
            <a:off x="5137550" y="2571750"/>
            <a:ext cx="1800" cy="393000"/>
          </a:xfrm>
          <a:prstGeom prst="straightConnector1">
            <a:avLst/>
          </a:prstGeom>
          <a:noFill/>
          <a:ln w="28575" cap="flat" cmpd="sng">
            <a:solidFill>
              <a:srgbClr val="6D9EEB"/>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7"/>
        <p:cNvGrpSpPr/>
        <p:nvPr/>
      </p:nvGrpSpPr>
      <p:grpSpPr>
        <a:xfrm>
          <a:off x="0" y="0"/>
          <a:ext cx="0" cy="0"/>
          <a:chOff x="0" y="0"/>
          <a:chExt cx="0" cy="0"/>
        </a:xfrm>
      </p:grpSpPr>
      <p:sp>
        <p:nvSpPr>
          <p:cNvPr id="618" name="Google Shape;618;p57"/>
          <p:cNvSpPr txBox="1"/>
          <p:nvPr/>
        </p:nvSpPr>
        <p:spPr>
          <a:xfrm>
            <a:off x="298050" y="1831100"/>
            <a:ext cx="8547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Design Requirement </a:t>
            </a:r>
            <a:endParaRPr sz="3600" b="1"/>
          </a:p>
          <a:p>
            <a:pPr marL="0" lvl="0" indent="0" algn="ctr" rtl="0">
              <a:spcBef>
                <a:spcPts val="0"/>
              </a:spcBef>
              <a:spcAft>
                <a:spcPts val="0"/>
              </a:spcAft>
              <a:buNone/>
            </a:pPr>
            <a:r>
              <a:rPr lang="en" sz="3600" b="1"/>
              <a:t>Satisfaction </a:t>
            </a:r>
            <a:endParaRPr sz="3600" b="1"/>
          </a:p>
        </p:txBody>
      </p:sp>
      <p:sp>
        <p:nvSpPr>
          <p:cNvPr id="619" name="Google Shape;619;p57"/>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31</a:t>
            </a:fld>
            <a:endParaRPr>
              <a:solidFill>
                <a:srgbClr val="40404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3"/>
        <p:cNvGrpSpPr/>
        <p:nvPr/>
      </p:nvGrpSpPr>
      <p:grpSpPr>
        <a:xfrm>
          <a:off x="0" y="0"/>
          <a:ext cx="0" cy="0"/>
          <a:chOff x="0" y="0"/>
          <a:chExt cx="0" cy="0"/>
        </a:xfrm>
      </p:grpSpPr>
      <p:sp>
        <p:nvSpPr>
          <p:cNvPr id="624" name="Google Shape;624;p58"/>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700" b="1"/>
          </a:p>
        </p:txBody>
      </p:sp>
      <p:sp>
        <p:nvSpPr>
          <p:cNvPr id="625" name="Google Shape;625;p58"/>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32</a:t>
            </a:fld>
            <a:endParaRPr>
              <a:solidFill>
                <a:srgbClr val="404040"/>
              </a:solidFill>
            </a:endParaRPr>
          </a:p>
        </p:txBody>
      </p:sp>
      <p:graphicFrame>
        <p:nvGraphicFramePr>
          <p:cNvPr id="626" name="Google Shape;626;p58"/>
          <p:cNvGraphicFramePr/>
          <p:nvPr/>
        </p:nvGraphicFramePr>
        <p:xfrm>
          <a:off x="320050" y="682563"/>
          <a:ext cx="8076975" cy="396210"/>
        </p:xfrm>
        <a:graphic>
          <a:graphicData uri="http://schemas.openxmlformats.org/drawingml/2006/table">
            <a:tbl>
              <a:tblPr>
                <a:noFill/>
                <a:tableStyleId>{B1581685-1520-4D99-9261-EA372B30DC9A}</a:tableStyleId>
              </a:tblPr>
              <a:tblGrid>
                <a:gridCol w="1007200">
                  <a:extLst>
                    <a:ext uri="{9D8B030D-6E8A-4147-A177-3AD203B41FA5}">
                      <a16:colId xmlns:a16="http://schemas.microsoft.com/office/drawing/2014/main" val="20000"/>
                    </a:ext>
                  </a:extLst>
                </a:gridCol>
                <a:gridCol w="5876700">
                  <a:extLst>
                    <a:ext uri="{9D8B030D-6E8A-4147-A177-3AD203B41FA5}">
                      <a16:colId xmlns:a16="http://schemas.microsoft.com/office/drawing/2014/main" val="20001"/>
                    </a:ext>
                  </a:extLst>
                </a:gridCol>
                <a:gridCol w="11930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t>DR 1.1</a:t>
                      </a:r>
                      <a:endParaRPr/>
                    </a:p>
                  </a:txBody>
                  <a:tcPr marL="91425" marR="91425" marT="91425" marB="91425"/>
                </a:tc>
                <a:tc>
                  <a:txBody>
                    <a:bodyPr/>
                    <a:lstStyle/>
                    <a:p>
                      <a:pPr marL="0" lvl="0" indent="0" algn="l" rtl="0">
                        <a:spcBef>
                          <a:spcPts val="0"/>
                        </a:spcBef>
                        <a:spcAft>
                          <a:spcPts val="0"/>
                        </a:spcAft>
                        <a:buNone/>
                      </a:pPr>
                      <a:r>
                        <a:rPr lang="en"/>
                        <a:t>The practical video card shall support at least one (1) Scoutcam camera</a:t>
                      </a:r>
                      <a:endParaRPr/>
                    </a:p>
                  </a:txBody>
                  <a:tcPr marL="91425" marR="91425" marT="91425" marB="91425"/>
                </a:tc>
                <a:tc>
                  <a:txBody>
                    <a:bodyPr/>
                    <a:lstStyle/>
                    <a:p>
                      <a:pPr marL="0" lvl="0" indent="0" algn="l" rtl="0">
                        <a:spcBef>
                          <a:spcPts val="0"/>
                        </a:spcBef>
                        <a:spcAft>
                          <a:spcPts val="0"/>
                        </a:spcAft>
                        <a:buNone/>
                      </a:pPr>
                      <a:r>
                        <a:rPr lang="en"/>
                        <a:t>CPE 4</a:t>
                      </a:r>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627" name="Google Shape;627;p58"/>
          <p:cNvGraphicFramePr/>
          <p:nvPr/>
        </p:nvGraphicFramePr>
        <p:xfrm>
          <a:off x="6347125" y="4236475"/>
          <a:ext cx="2044375" cy="396210"/>
        </p:xfrm>
        <a:graphic>
          <a:graphicData uri="http://schemas.openxmlformats.org/drawingml/2006/table">
            <a:tbl>
              <a:tblPr>
                <a:noFill/>
                <a:tableStyleId>{B1581685-1520-4D99-9261-EA372B30DC9A}</a:tableStyleId>
              </a:tblPr>
              <a:tblGrid>
                <a:gridCol w="1297275">
                  <a:extLst>
                    <a:ext uri="{9D8B030D-6E8A-4147-A177-3AD203B41FA5}">
                      <a16:colId xmlns:a16="http://schemas.microsoft.com/office/drawing/2014/main" val="20000"/>
                    </a:ext>
                  </a:extLst>
                </a:gridCol>
                <a:gridCol w="74710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a:t>DRs Satisfied</a:t>
                      </a:r>
                      <a:endParaRPr/>
                    </a:p>
                  </a:txBody>
                  <a:tcPr marL="91425" marR="91425" marT="91425" marB="91425"/>
                </a:tc>
                <a:tc>
                  <a:txBody>
                    <a:bodyPr/>
                    <a:lstStyle/>
                    <a:p>
                      <a:pPr marL="0" lvl="0" indent="0" algn="l" rtl="0">
                        <a:spcBef>
                          <a:spcPts val="0"/>
                        </a:spcBef>
                        <a:spcAft>
                          <a:spcPts val="0"/>
                        </a:spcAft>
                        <a:buNone/>
                      </a:pPr>
                      <a:r>
                        <a:rPr lang="en"/>
                        <a:t>Yes</a:t>
                      </a:r>
                      <a:endParaRPr/>
                    </a:p>
                  </a:txBody>
                  <a:tcPr marL="91425" marR="91425" marT="91425" marB="91425">
                    <a:solidFill>
                      <a:srgbClr val="B6D7A8"/>
                    </a:solidFill>
                  </a:tcPr>
                </a:tc>
                <a:extLst>
                  <a:ext uri="{0D108BD9-81ED-4DB2-BD59-A6C34878D82A}">
                    <a16:rowId xmlns:a16="http://schemas.microsoft.com/office/drawing/2014/main" val="10000"/>
                  </a:ext>
                </a:extLst>
              </a:tr>
            </a:tbl>
          </a:graphicData>
        </a:graphic>
      </p:graphicFrame>
      <p:sp>
        <p:nvSpPr>
          <p:cNvPr id="628" name="Google Shape;628;p58"/>
          <p:cNvSpPr txBox="1"/>
          <p:nvPr/>
        </p:nvSpPr>
        <p:spPr>
          <a:xfrm>
            <a:off x="243840" y="822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Scoutcam System:</a:t>
            </a:r>
            <a:endParaRPr sz="2500" b="1"/>
          </a:p>
        </p:txBody>
      </p:sp>
      <p:sp>
        <p:nvSpPr>
          <p:cNvPr id="629" name="Google Shape;629;p58"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630" name="Google Shape;630;p58"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631" name="Google Shape;631;p58" descr="Timeline background shape"/>
          <p:cNvSpPr/>
          <p:nvPr/>
        </p:nvSpPr>
        <p:spPr>
          <a:xfrm>
            <a:off x="4703145"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632" name="Google Shape;632;p58"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4.Risks </a:t>
            </a:r>
            <a:endParaRPr sz="900" b="0" i="0" u="none" strike="noStrike" cap="none">
              <a:solidFill>
                <a:srgbClr val="000000"/>
              </a:solidFill>
              <a:latin typeface="Nunito"/>
              <a:ea typeface="Nunito"/>
              <a:cs typeface="Nunito"/>
              <a:sym typeface="Nunito"/>
            </a:endParaRPr>
          </a:p>
        </p:txBody>
      </p:sp>
      <p:sp>
        <p:nvSpPr>
          <p:cNvPr id="633" name="Google Shape;633;p58"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634" name="Google Shape;634;p58"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635" name="Google Shape;635;p58"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graphicFrame>
        <p:nvGraphicFramePr>
          <p:cNvPr id="636" name="Google Shape;636;p58"/>
          <p:cNvGraphicFramePr/>
          <p:nvPr/>
        </p:nvGraphicFramePr>
        <p:xfrm>
          <a:off x="325575" y="1262428"/>
          <a:ext cx="3603525" cy="3291570"/>
        </p:xfrm>
        <a:graphic>
          <a:graphicData uri="http://schemas.openxmlformats.org/drawingml/2006/table">
            <a:tbl>
              <a:tblPr>
                <a:noFill/>
                <a:tableStyleId>{B1581685-1520-4D99-9261-EA372B30DC9A}</a:tableStyleId>
              </a:tblPr>
              <a:tblGrid>
                <a:gridCol w="2458275">
                  <a:extLst>
                    <a:ext uri="{9D8B030D-6E8A-4147-A177-3AD203B41FA5}">
                      <a16:colId xmlns:a16="http://schemas.microsoft.com/office/drawing/2014/main" val="20000"/>
                    </a:ext>
                  </a:extLst>
                </a:gridCol>
                <a:gridCol w="114525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200"/>
                        <a:t>Number of clock cycles</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2,100,000</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200"/>
                        <a:t>Image size [px]</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128 x 128</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200"/>
                        <a:t>Clock cycles per pixel</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128.1738</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200"/>
                        <a:t>Image size [px]</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400 x 400</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200"/>
                        <a:t>Cycles per image</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20,507,812.5</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200"/>
                        <a:t>Cycles per second [MHz]</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615.2344</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1200"/>
                        <a:t>Data per frame [B]</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480,000</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1200"/>
                        <a:t>Data per hour [GB]</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51.84</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 sz="1200"/>
                        <a:t>Compressed data per hour [GB]</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15.552</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37" name="Google Shape;637;p58"/>
          <p:cNvSpPr/>
          <p:nvPr/>
        </p:nvSpPr>
        <p:spPr>
          <a:xfrm>
            <a:off x="4122175" y="1262425"/>
            <a:ext cx="391500" cy="1097100"/>
          </a:xfrm>
          <a:prstGeom prst="rightArrowCallout">
            <a:avLst>
              <a:gd name="adj1" fmla="val 25000"/>
              <a:gd name="adj2" fmla="val 25000"/>
              <a:gd name="adj3" fmla="val 25000"/>
              <a:gd name="adj4" fmla="val 6497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638" name="Google Shape;638;p58"/>
          <p:cNvSpPr/>
          <p:nvPr/>
        </p:nvSpPr>
        <p:spPr>
          <a:xfrm>
            <a:off x="4122175" y="2359625"/>
            <a:ext cx="391500" cy="1097100"/>
          </a:xfrm>
          <a:prstGeom prst="rightArrowCallout">
            <a:avLst>
              <a:gd name="adj1" fmla="val 25000"/>
              <a:gd name="adj2" fmla="val 25000"/>
              <a:gd name="adj3" fmla="val 25000"/>
              <a:gd name="adj4" fmla="val 6497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639" name="Google Shape;639;p58"/>
          <p:cNvSpPr/>
          <p:nvPr/>
        </p:nvSpPr>
        <p:spPr>
          <a:xfrm>
            <a:off x="4122175" y="3456800"/>
            <a:ext cx="391500" cy="1097100"/>
          </a:xfrm>
          <a:prstGeom prst="rightArrowCallout">
            <a:avLst>
              <a:gd name="adj1" fmla="val 25000"/>
              <a:gd name="adj2" fmla="val 25000"/>
              <a:gd name="adj3" fmla="val 25000"/>
              <a:gd name="adj4" fmla="val 6497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640" name="Google Shape;640;p58"/>
          <p:cNvSpPr txBox="1"/>
          <p:nvPr/>
        </p:nvSpPr>
        <p:spPr>
          <a:xfrm>
            <a:off x="4513675" y="1533875"/>
            <a:ext cx="125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Research Paper</a:t>
            </a:r>
            <a:endParaRPr sz="1200"/>
          </a:p>
        </p:txBody>
      </p:sp>
      <p:sp>
        <p:nvSpPr>
          <p:cNvPr id="641" name="Google Shape;641;p58"/>
          <p:cNvSpPr txBox="1"/>
          <p:nvPr/>
        </p:nvSpPr>
        <p:spPr>
          <a:xfrm>
            <a:off x="4538825" y="2631150"/>
            <a:ext cx="1297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Processing Estimates</a:t>
            </a:r>
            <a:endParaRPr sz="1200"/>
          </a:p>
        </p:txBody>
      </p:sp>
      <p:sp>
        <p:nvSpPr>
          <p:cNvPr id="642" name="Google Shape;642;p58"/>
          <p:cNvSpPr txBox="1"/>
          <p:nvPr/>
        </p:nvSpPr>
        <p:spPr>
          <a:xfrm>
            <a:off x="4513675" y="3728300"/>
            <a:ext cx="109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Storage Estimates</a:t>
            </a:r>
            <a:endParaRPr sz="1200"/>
          </a:p>
        </p:txBody>
      </p:sp>
      <p:pic>
        <p:nvPicPr>
          <p:cNvPr id="643" name="Google Shape;643;p58"/>
          <p:cNvPicPr preferRelativeResize="0"/>
          <p:nvPr/>
        </p:nvPicPr>
        <p:blipFill>
          <a:blip r:embed="rId4">
            <a:alphaModFix/>
          </a:blip>
          <a:stretch>
            <a:fillRect/>
          </a:stretch>
        </p:blipFill>
        <p:spPr>
          <a:xfrm>
            <a:off x="6709763" y="2706148"/>
            <a:ext cx="2026675" cy="333275"/>
          </a:xfrm>
          <a:prstGeom prst="rect">
            <a:avLst/>
          </a:prstGeom>
          <a:noFill/>
          <a:ln w="9525" cap="flat" cmpd="sng">
            <a:solidFill>
              <a:srgbClr val="9E9E9E"/>
            </a:solidFill>
            <a:prstDash val="solid"/>
            <a:round/>
            <a:headEnd type="none" w="sm" len="sm"/>
            <a:tailEnd type="none" w="sm" len="sm"/>
          </a:ln>
        </p:spPr>
      </p:pic>
      <p:pic>
        <p:nvPicPr>
          <p:cNvPr id="644" name="Google Shape;644;p58"/>
          <p:cNvPicPr preferRelativeResize="0"/>
          <p:nvPr/>
        </p:nvPicPr>
        <p:blipFill>
          <a:blip r:embed="rId5">
            <a:alphaModFix/>
          </a:blip>
          <a:stretch>
            <a:fillRect/>
          </a:stretch>
        </p:blipFill>
        <p:spPr>
          <a:xfrm>
            <a:off x="4991088" y="3295700"/>
            <a:ext cx="4000500" cy="342900"/>
          </a:xfrm>
          <a:prstGeom prst="rect">
            <a:avLst/>
          </a:prstGeom>
          <a:noFill/>
          <a:ln w="9525" cap="flat" cmpd="sng">
            <a:solidFill>
              <a:srgbClr val="9E9E9E"/>
            </a:solidFill>
            <a:prstDash val="solid"/>
            <a:round/>
            <a:headEnd type="none" w="sm" len="sm"/>
            <a:tailEnd type="none" w="sm" len="sm"/>
          </a:ln>
        </p:spPr>
      </p:pic>
      <p:pic>
        <p:nvPicPr>
          <p:cNvPr id="645" name="Google Shape;645;p58"/>
          <p:cNvPicPr preferRelativeResize="0"/>
          <p:nvPr/>
        </p:nvPicPr>
        <p:blipFill>
          <a:blip r:embed="rId6">
            <a:alphaModFix/>
          </a:blip>
          <a:stretch>
            <a:fillRect/>
          </a:stretch>
        </p:blipFill>
        <p:spPr>
          <a:xfrm>
            <a:off x="4706738" y="2269250"/>
            <a:ext cx="4325525" cy="180626"/>
          </a:xfrm>
          <a:prstGeom prst="rect">
            <a:avLst/>
          </a:prstGeom>
          <a:noFill/>
          <a:ln w="9525" cap="flat" cmpd="sng">
            <a:solidFill>
              <a:srgbClr val="9E9E9E"/>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9"/>
        <p:cNvGrpSpPr/>
        <p:nvPr/>
      </p:nvGrpSpPr>
      <p:grpSpPr>
        <a:xfrm>
          <a:off x="0" y="0"/>
          <a:ext cx="0" cy="0"/>
          <a:chOff x="0" y="0"/>
          <a:chExt cx="0" cy="0"/>
        </a:xfrm>
      </p:grpSpPr>
      <p:sp>
        <p:nvSpPr>
          <p:cNvPr id="650" name="Google Shape;650;p59"/>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Docking Arm Model - Torque Analysis</a:t>
            </a:r>
            <a:endParaRPr sz="2500" b="1"/>
          </a:p>
        </p:txBody>
      </p:sp>
      <p:sp>
        <p:nvSpPr>
          <p:cNvPr id="651" name="Google Shape;651;p59"/>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33</a:t>
            </a:fld>
            <a:endParaRPr>
              <a:solidFill>
                <a:srgbClr val="404040"/>
              </a:solidFill>
            </a:endParaRPr>
          </a:p>
        </p:txBody>
      </p:sp>
      <p:graphicFrame>
        <p:nvGraphicFramePr>
          <p:cNvPr id="652" name="Google Shape;652;p59"/>
          <p:cNvGraphicFramePr/>
          <p:nvPr/>
        </p:nvGraphicFramePr>
        <p:xfrm>
          <a:off x="320050" y="834963"/>
          <a:ext cx="8470200" cy="792420"/>
        </p:xfrm>
        <a:graphic>
          <a:graphicData uri="http://schemas.openxmlformats.org/drawingml/2006/table">
            <a:tbl>
              <a:tblPr>
                <a:noFill/>
                <a:tableStyleId>{B1581685-1520-4D99-9261-EA372B30DC9A}</a:tableStyleId>
              </a:tblPr>
              <a:tblGrid>
                <a:gridCol w="1056225">
                  <a:extLst>
                    <a:ext uri="{9D8B030D-6E8A-4147-A177-3AD203B41FA5}">
                      <a16:colId xmlns:a16="http://schemas.microsoft.com/office/drawing/2014/main" val="20000"/>
                    </a:ext>
                  </a:extLst>
                </a:gridCol>
                <a:gridCol w="6691275">
                  <a:extLst>
                    <a:ext uri="{9D8B030D-6E8A-4147-A177-3AD203B41FA5}">
                      <a16:colId xmlns:a16="http://schemas.microsoft.com/office/drawing/2014/main" val="20001"/>
                    </a:ext>
                  </a:extLst>
                </a:gridCol>
                <a:gridCol w="722700">
                  <a:extLst>
                    <a:ext uri="{9D8B030D-6E8A-4147-A177-3AD203B41FA5}">
                      <a16:colId xmlns:a16="http://schemas.microsoft.com/office/drawing/2014/main" val="20002"/>
                    </a:ext>
                  </a:extLst>
                </a:gridCol>
              </a:tblGrid>
              <a:tr h="314600">
                <a:tc>
                  <a:txBody>
                    <a:bodyPr/>
                    <a:lstStyle/>
                    <a:p>
                      <a:pPr marL="0" lvl="0" indent="0" algn="l" rtl="0">
                        <a:spcBef>
                          <a:spcPts val="0"/>
                        </a:spcBef>
                        <a:spcAft>
                          <a:spcPts val="0"/>
                        </a:spcAft>
                        <a:buNone/>
                      </a:pPr>
                      <a:r>
                        <a:rPr lang="en"/>
                        <a:t>DR 7.2</a:t>
                      </a:r>
                      <a:endParaRPr/>
                    </a:p>
                  </a:txBody>
                  <a:tcPr marL="91425" marR="91425" marT="91425" marB="91425"/>
                </a:tc>
                <a:tc>
                  <a:txBody>
                    <a:bodyPr/>
                    <a:lstStyle/>
                    <a:p>
                      <a:pPr marL="0" lvl="0" indent="0" algn="l" rtl="0">
                        <a:spcBef>
                          <a:spcPts val="0"/>
                        </a:spcBef>
                        <a:spcAft>
                          <a:spcPts val="0"/>
                        </a:spcAft>
                        <a:buNone/>
                      </a:pPr>
                      <a:r>
                        <a:rPr lang="en"/>
                        <a:t>The docking arm model shall replicate the kinematic motion of LEXI’s docking arm</a:t>
                      </a:r>
                      <a:endParaRPr/>
                    </a:p>
                  </a:txBody>
                  <a:tcPr marL="91425" marR="91425" marT="91425" marB="91425"/>
                </a:tc>
                <a:tc>
                  <a:txBody>
                    <a:bodyPr/>
                    <a:lstStyle/>
                    <a:p>
                      <a:pPr marL="0" lvl="0" indent="0" algn="l" rtl="0">
                        <a:spcBef>
                          <a:spcPts val="0"/>
                        </a:spcBef>
                        <a:spcAft>
                          <a:spcPts val="0"/>
                        </a:spcAft>
                        <a:buNone/>
                      </a:pPr>
                      <a:r>
                        <a:rPr lang="en"/>
                        <a:t>CPE 6</a:t>
                      </a:r>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a:t>DR 7.2.1</a:t>
                      </a:r>
                      <a:endParaRPr/>
                    </a:p>
                  </a:txBody>
                  <a:tcPr marL="91425" marR="91425" marT="91425" marB="91425"/>
                </a:tc>
                <a:tc>
                  <a:txBody>
                    <a:bodyPr/>
                    <a:lstStyle/>
                    <a:p>
                      <a:pPr marL="0" lvl="0" indent="0" algn="l" rtl="0">
                        <a:spcBef>
                          <a:spcPts val="0"/>
                        </a:spcBef>
                        <a:spcAft>
                          <a:spcPts val="0"/>
                        </a:spcAft>
                        <a:buNone/>
                      </a:pPr>
                      <a:r>
                        <a:rPr lang="en"/>
                        <a:t>The docking arm model shall deploy in less than 1 minute</a:t>
                      </a:r>
                      <a:endParaRPr/>
                    </a:p>
                  </a:txBody>
                  <a:tcPr marL="91425" marR="91425" marT="91425" marB="91425"/>
                </a:tc>
                <a:tc>
                  <a:txBody>
                    <a:bodyPr/>
                    <a:lstStyle/>
                    <a:p>
                      <a:pPr marL="0" lvl="0" indent="0" algn="l" rtl="0">
                        <a:spcBef>
                          <a:spcPts val="0"/>
                        </a:spcBef>
                        <a:spcAft>
                          <a:spcPts val="0"/>
                        </a:spcAft>
                        <a:buNone/>
                      </a:pPr>
                      <a:r>
                        <a:rPr lang="en"/>
                        <a:t>CPE 6</a:t>
                      </a: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653" name="Google Shape;653;p59"/>
          <p:cNvGraphicFramePr/>
          <p:nvPr/>
        </p:nvGraphicFramePr>
        <p:xfrm>
          <a:off x="6347125" y="4236475"/>
          <a:ext cx="2044375" cy="396210"/>
        </p:xfrm>
        <a:graphic>
          <a:graphicData uri="http://schemas.openxmlformats.org/drawingml/2006/table">
            <a:tbl>
              <a:tblPr>
                <a:noFill/>
                <a:tableStyleId>{B1581685-1520-4D99-9261-EA372B30DC9A}</a:tableStyleId>
              </a:tblPr>
              <a:tblGrid>
                <a:gridCol w="1297275">
                  <a:extLst>
                    <a:ext uri="{9D8B030D-6E8A-4147-A177-3AD203B41FA5}">
                      <a16:colId xmlns:a16="http://schemas.microsoft.com/office/drawing/2014/main" val="20000"/>
                    </a:ext>
                  </a:extLst>
                </a:gridCol>
                <a:gridCol w="74710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a:t>DRs Satisfied</a:t>
                      </a:r>
                      <a:endParaRPr/>
                    </a:p>
                  </a:txBody>
                  <a:tcPr marL="91425" marR="91425" marT="91425" marB="91425"/>
                </a:tc>
                <a:tc>
                  <a:txBody>
                    <a:bodyPr/>
                    <a:lstStyle/>
                    <a:p>
                      <a:pPr marL="0" lvl="0" indent="0" algn="l" rtl="0">
                        <a:spcBef>
                          <a:spcPts val="0"/>
                        </a:spcBef>
                        <a:spcAft>
                          <a:spcPts val="0"/>
                        </a:spcAft>
                        <a:buNone/>
                      </a:pPr>
                      <a:r>
                        <a:rPr lang="en"/>
                        <a:t>Yes</a:t>
                      </a:r>
                      <a:endParaRPr/>
                    </a:p>
                  </a:txBody>
                  <a:tcPr marL="91425" marR="91425" marT="91425" marB="91425">
                    <a:solidFill>
                      <a:srgbClr val="B6D7A8"/>
                    </a:solidFill>
                  </a:tcPr>
                </a:tc>
                <a:extLst>
                  <a:ext uri="{0D108BD9-81ED-4DB2-BD59-A6C34878D82A}">
                    <a16:rowId xmlns:a16="http://schemas.microsoft.com/office/drawing/2014/main" val="10000"/>
                  </a:ext>
                </a:extLst>
              </a:tr>
            </a:tbl>
          </a:graphicData>
        </a:graphic>
      </p:graphicFrame>
      <p:sp>
        <p:nvSpPr>
          <p:cNvPr id="654" name="Google Shape;654;p59"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655" name="Google Shape;655;p59"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656" name="Google Shape;656;p59" descr="Timeline background shape"/>
          <p:cNvSpPr/>
          <p:nvPr/>
        </p:nvSpPr>
        <p:spPr>
          <a:xfrm>
            <a:off x="4703145"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657" name="Google Shape;657;p59"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4.Risks </a:t>
            </a:r>
            <a:endParaRPr sz="900" b="0" i="0" u="none" strike="noStrike" cap="none">
              <a:solidFill>
                <a:srgbClr val="000000"/>
              </a:solidFill>
              <a:latin typeface="Nunito"/>
              <a:ea typeface="Nunito"/>
              <a:cs typeface="Nunito"/>
              <a:sym typeface="Nunito"/>
            </a:endParaRPr>
          </a:p>
        </p:txBody>
      </p:sp>
      <p:sp>
        <p:nvSpPr>
          <p:cNvPr id="658" name="Google Shape;658;p59"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659" name="Google Shape;659;p59"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660" name="Google Shape;660;p59"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661" name="Google Shape;661;p59"/>
          <p:cNvPicPr preferRelativeResize="0"/>
          <p:nvPr/>
        </p:nvPicPr>
        <p:blipFill>
          <a:blip r:embed="rId4">
            <a:alphaModFix/>
          </a:blip>
          <a:stretch>
            <a:fillRect/>
          </a:stretch>
        </p:blipFill>
        <p:spPr>
          <a:xfrm>
            <a:off x="4782741" y="2186875"/>
            <a:ext cx="3284810" cy="384875"/>
          </a:xfrm>
          <a:prstGeom prst="rect">
            <a:avLst/>
          </a:prstGeom>
          <a:noFill/>
          <a:ln>
            <a:noFill/>
          </a:ln>
        </p:spPr>
      </p:pic>
      <p:sp>
        <p:nvSpPr>
          <p:cNvPr id="662" name="Google Shape;662;p59"/>
          <p:cNvSpPr txBox="1"/>
          <p:nvPr/>
        </p:nvSpPr>
        <p:spPr>
          <a:xfrm>
            <a:off x="7244475" y="2624125"/>
            <a:ext cx="1546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i="1">
                <a:latin typeface="Merriweather"/>
                <a:ea typeface="Merriweather"/>
                <a:cs typeface="Merriweather"/>
                <a:sym typeface="Merriweather"/>
              </a:rPr>
              <a:t>i = </a:t>
            </a:r>
            <a:r>
              <a:rPr lang="en">
                <a:latin typeface="Merriweather"/>
                <a:ea typeface="Merriweather"/>
                <a:cs typeface="Merriweather"/>
                <a:sym typeface="Merriweather"/>
              </a:rPr>
              <a:t>seconds</a:t>
            </a:r>
            <a:endParaRPr>
              <a:latin typeface="Merriweather"/>
              <a:ea typeface="Merriweather"/>
              <a:cs typeface="Merriweather"/>
              <a:sym typeface="Merriweather"/>
            </a:endParaRPr>
          </a:p>
          <a:p>
            <a:pPr marL="0" lvl="0" indent="0" algn="ctr" rtl="0">
              <a:spcBef>
                <a:spcPts val="0"/>
              </a:spcBef>
              <a:spcAft>
                <a:spcPts val="0"/>
              </a:spcAft>
              <a:buNone/>
            </a:pPr>
            <a:r>
              <a:rPr lang="en" i="1">
                <a:latin typeface="Merriweather"/>
                <a:ea typeface="Merriweather"/>
                <a:cs typeface="Merriweather"/>
                <a:sym typeface="Merriweather"/>
              </a:rPr>
              <a:t>j = </a:t>
            </a:r>
            <a:r>
              <a:rPr lang="en">
                <a:latin typeface="Merriweather"/>
                <a:ea typeface="Merriweather"/>
                <a:cs typeface="Merriweather"/>
                <a:sym typeface="Merriweather"/>
              </a:rPr>
              <a:t>part #</a:t>
            </a:r>
            <a:endParaRPr>
              <a:latin typeface="Merriweather"/>
              <a:ea typeface="Merriweather"/>
              <a:cs typeface="Merriweather"/>
              <a:sym typeface="Merriweather"/>
            </a:endParaRPr>
          </a:p>
        </p:txBody>
      </p:sp>
      <p:sp>
        <p:nvSpPr>
          <p:cNvPr id="663" name="Google Shape;663;p59"/>
          <p:cNvSpPr txBox="1"/>
          <p:nvPr/>
        </p:nvSpPr>
        <p:spPr>
          <a:xfrm>
            <a:off x="4782750" y="3292100"/>
            <a:ext cx="4477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Roboto"/>
                <a:ea typeface="Roboto"/>
                <a:cs typeface="Roboto"/>
                <a:sym typeface="Roboto"/>
              </a:rPr>
              <a:t>Max torque: 11.06 N m</a:t>
            </a:r>
            <a:endParaRPr sz="2500" b="1">
              <a:latin typeface="Roboto"/>
              <a:ea typeface="Roboto"/>
              <a:cs typeface="Roboto"/>
              <a:sym typeface="Roboto"/>
            </a:endParaRPr>
          </a:p>
        </p:txBody>
      </p:sp>
      <p:pic>
        <p:nvPicPr>
          <p:cNvPr id="664" name="Google Shape;664;p59"/>
          <p:cNvPicPr preferRelativeResize="0"/>
          <p:nvPr/>
        </p:nvPicPr>
        <p:blipFill>
          <a:blip r:embed="rId5">
            <a:alphaModFix/>
          </a:blip>
          <a:stretch>
            <a:fillRect/>
          </a:stretch>
        </p:blipFill>
        <p:spPr>
          <a:xfrm>
            <a:off x="320050" y="1718533"/>
            <a:ext cx="3885525" cy="29141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8"/>
        <p:cNvGrpSpPr/>
        <p:nvPr/>
      </p:nvGrpSpPr>
      <p:grpSpPr>
        <a:xfrm>
          <a:off x="0" y="0"/>
          <a:ext cx="0" cy="0"/>
          <a:chOff x="0" y="0"/>
          <a:chExt cx="0" cy="0"/>
        </a:xfrm>
      </p:grpSpPr>
      <p:sp>
        <p:nvSpPr>
          <p:cNvPr id="669" name="Google Shape;669;p60"/>
          <p:cNvSpPr txBox="1"/>
          <p:nvPr/>
        </p:nvSpPr>
        <p:spPr>
          <a:xfrm>
            <a:off x="311400" y="1909050"/>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Verification and Validation</a:t>
            </a:r>
            <a:endParaRPr sz="3600" b="1"/>
          </a:p>
        </p:txBody>
      </p:sp>
      <p:sp>
        <p:nvSpPr>
          <p:cNvPr id="670" name="Google Shape;670;p60"/>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34</a:t>
            </a:fld>
            <a:endParaRPr>
              <a:solidFill>
                <a:srgbClr val="40404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4"/>
        <p:cNvGrpSpPr/>
        <p:nvPr/>
      </p:nvGrpSpPr>
      <p:grpSpPr>
        <a:xfrm>
          <a:off x="0" y="0"/>
          <a:ext cx="0" cy="0"/>
          <a:chOff x="0" y="0"/>
          <a:chExt cx="0" cy="0"/>
        </a:xfrm>
      </p:grpSpPr>
      <p:sp>
        <p:nvSpPr>
          <p:cNvPr id="675" name="Google Shape;675;p61"/>
          <p:cNvSpPr txBox="1"/>
          <p:nvPr/>
        </p:nvSpPr>
        <p:spPr>
          <a:xfrm>
            <a:off x="243840" y="1066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Thermal Survivability Verification</a:t>
            </a:r>
            <a:endParaRPr sz="2500" b="1"/>
          </a:p>
        </p:txBody>
      </p:sp>
      <p:sp>
        <p:nvSpPr>
          <p:cNvPr id="676" name="Google Shape;676;p61"/>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35</a:t>
            </a:fld>
            <a:endParaRPr>
              <a:solidFill>
                <a:srgbClr val="404040"/>
              </a:solidFill>
            </a:endParaRPr>
          </a:p>
        </p:txBody>
      </p:sp>
      <p:sp>
        <p:nvSpPr>
          <p:cNvPr id="677" name="Google Shape;677;p61"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678" name="Google Shape;678;p61" descr="Timeline background shape"/>
          <p:cNvSpPr/>
          <p:nvPr/>
        </p:nvSpPr>
        <p:spPr>
          <a:xfrm>
            <a:off x="5907676"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679" name="Google Shape;679;p61"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680" name="Google Shape;680;p61"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Risks</a:t>
            </a:r>
            <a:endParaRPr sz="900" b="0" i="0" u="none" strike="noStrike" cap="none">
              <a:solidFill>
                <a:srgbClr val="000000"/>
              </a:solidFill>
              <a:latin typeface="Nunito"/>
              <a:ea typeface="Nunito"/>
              <a:cs typeface="Nunito"/>
              <a:sym typeface="Nunito"/>
            </a:endParaRPr>
          </a:p>
        </p:txBody>
      </p:sp>
      <p:sp>
        <p:nvSpPr>
          <p:cNvPr id="681" name="Google Shape;681;p61"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682" name="Google Shape;682;p61"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683" name="Google Shape;683;p61"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684" name="Google Shape;684;p61"/>
          <p:cNvSpPr txBox="1"/>
          <p:nvPr/>
        </p:nvSpPr>
        <p:spPr>
          <a:xfrm>
            <a:off x="511300" y="484475"/>
            <a:ext cx="77301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Purpose</a:t>
            </a:r>
            <a:endParaRPr sz="1800" b="1"/>
          </a:p>
          <a:p>
            <a:pPr marL="457200" lvl="0" indent="-317500" algn="l" rtl="0">
              <a:spcBef>
                <a:spcPts val="0"/>
              </a:spcBef>
              <a:spcAft>
                <a:spcPts val="0"/>
              </a:spcAft>
              <a:buSzPts val="1400"/>
              <a:buChar char="●"/>
            </a:pPr>
            <a:r>
              <a:rPr lang="en"/>
              <a:t>Docking arms stored in closed position for 2 months before initial deployment</a:t>
            </a:r>
            <a:endParaRPr/>
          </a:p>
          <a:p>
            <a:pPr marL="457200" lvl="0" indent="-317500" algn="l" rtl="0">
              <a:spcBef>
                <a:spcPts val="0"/>
              </a:spcBef>
              <a:spcAft>
                <a:spcPts val="0"/>
              </a:spcAft>
              <a:buSzPts val="1400"/>
              <a:buChar char="●"/>
            </a:pPr>
            <a:r>
              <a:rPr lang="en"/>
              <a:t>Determine how cold temperature affects the brittleness and power capabilities of cables</a:t>
            </a:r>
            <a:endParaRPr/>
          </a:p>
          <a:p>
            <a:pPr marL="0" lvl="0" indent="0" algn="l" rtl="0">
              <a:spcBef>
                <a:spcPts val="0"/>
              </a:spcBef>
              <a:spcAft>
                <a:spcPts val="0"/>
              </a:spcAft>
              <a:buNone/>
            </a:pPr>
            <a:endParaRPr/>
          </a:p>
          <a:p>
            <a:pPr marL="0" lvl="0" indent="0" algn="l" rtl="0">
              <a:spcBef>
                <a:spcPts val="0"/>
              </a:spcBef>
              <a:spcAft>
                <a:spcPts val="0"/>
              </a:spcAft>
              <a:buNone/>
            </a:pPr>
            <a:r>
              <a:rPr lang="en" sz="1800" b="1"/>
              <a:t>Guiding Requirements</a:t>
            </a:r>
            <a:endParaRPr sz="1800"/>
          </a:p>
          <a:p>
            <a:pPr marL="457200" lvl="0" indent="-317500" algn="l" rtl="0">
              <a:spcBef>
                <a:spcPts val="0"/>
              </a:spcBef>
              <a:spcAft>
                <a:spcPts val="0"/>
              </a:spcAft>
              <a:buSzPts val="1400"/>
              <a:buFont typeface="Roboto"/>
              <a:buChar char="●"/>
            </a:pPr>
            <a:r>
              <a:rPr lang="en"/>
              <a:t>DR 6.1: Harnessing needs to withstand temperatures from -65</a:t>
            </a:r>
            <a:r>
              <a:rPr lang="en" baseline="30000"/>
              <a:t>o</a:t>
            </a:r>
            <a:r>
              <a:rPr lang="en"/>
              <a:t>C to 130</a:t>
            </a:r>
            <a:r>
              <a:rPr lang="en" baseline="30000"/>
              <a:t>o</a:t>
            </a:r>
            <a:r>
              <a:rPr lang="en"/>
              <a:t>C</a:t>
            </a:r>
            <a:endParaRPr/>
          </a:p>
          <a:p>
            <a:pPr marL="457200" lvl="0" indent="-317500" algn="l" rtl="0">
              <a:spcBef>
                <a:spcPts val="0"/>
              </a:spcBef>
              <a:spcAft>
                <a:spcPts val="0"/>
              </a:spcAft>
              <a:buSzPts val="1400"/>
              <a:buChar char="●"/>
            </a:pPr>
            <a:r>
              <a:rPr lang="en"/>
              <a:t>DR 6.2: The bend radius shall be no smaller than 30 mm</a:t>
            </a:r>
            <a:endParaRPr/>
          </a:p>
          <a:p>
            <a:pPr marL="0" lvl="0" indent="0" algn="l" rtl="0">
              <a:spcBef>
                <a:spcPts val="0"/>
              </a:spcBef>
              <a:spcAft>
                <a:spcPts val="0"/>
              </a:spcAft>
              <a:buNone/>
            </a:pPr>
            <a:endParaRPr sz="1500"/>
          </a:p>
          <a:p>
            <a:pPr marL="0" lvl="0" indent="0" algn="l" rtl="0">
              <a:spcBef>
                <a:spcPts val="0"/>
              </a:spcBef>
              <a:spcAft>
                <a:spcPts val="0"/>
              </a:spcAft>
              <a:buNone/>
            </a:pPr>
            <a:r>
              <a:rPr lang="en" sz="1800" b="1"/>
              <a:t>Plan</a:t>
            </a:r>
            <a:endParaRPr sz="1800" b="1"/>
          </a:p>
          <a:p>
            <a:pPr marL="457200" lvl="0" indent="-317500" algn="l" rtl="0">
              <a:spcBef>
                <a:spcPts val="0"/>
              </a:spcBef>
              <a:spcAft>
                <a:spcPts val="0"/>
              </a:spcAft>
              <a:buSzPts val="1400"/>
              <a:buChar char="●"/>
            </a:pPr>
            <a:r>
              <a:rPr lang="en"/>
              <a:t>Conduct testing on samples of the camera wire</a:t>
            </a:r>
            <a:endParaRPr/>
          </a:p>
          <a:p>
            <a:pPr marL="457200" lvl="0" indent="-317500" algn="l" rtl="0">
              <a:spcBef>
                <a:spcPts val="0"/>
              </a:spcBef>
              <a:spcAft>
                <a:spcPts val="0"/>
              </a:spcAft>
              <a:buSzPts val="1400"/>
              <a:buChar char="●"/>
            </a:pPr>
            <a:r>
              <a:rPr lang="en"/>
              <a:t>Vary bend radii</a:t>
            </a:r>
            <a:endParaRPr/>
          </a:p>
          <a:p>
            <a:pPr marL="457200" lvl="0" indent="-317500" algn="l" rtl="0">
              <a:spcBef>
                <a:spcPts val="0"/>
              </a:spcBef>
              <a:spcAft>
                <a:spcPts val="0"/>
              </a:spcAft>
              <a:buSzPts val="1400"/>
              <a:buChar char="●"/>
            </a:pPr>
            <a:r>
              <a:rPr lang="en"/>
              <a:t>Use dry ice to reach cold temperatures </a:t>
            </a:r>
            <a:endParaRPr/>
          </a:p>
          <a:p>
            <a:pPr marL="457200" lvl="0" indent="-317500" algn="l" rtl="0">
              <a:spcBef>
                <a:spcPts val="0"/>
              </a:spcBef>
              <a:spcAft>
                <a:spcPts val="0"/>
              </a:spcAft>
              <a:buSzPts val="1400"/>
              <a:buChar char="●"/>
            </a:pPr>
            <a:r>
              <a:rPr lang="en"/>
              <a:t>Hold temperature environment for up to 24 hours</a:t>
            </a:r>
            <a:endParaRPr/>
          </a:p>
          <a:p>
            <a:pPr marL="457200" lvl="0" indent="-317500" algn="l" rtl="0">
              <a:spcBef>
                <a:spcPts val="0"/>
              </a:spcBef>
              <a:spcAft>
                <a:spcPts val="0"/>
              </a:spcAft>
              <a:buSzPts val="1400"/>
              <a:buChar char="●"/>
            </a:pPr>
            <a:r>
              <a:rPr lang="en"/>
              <a:t>Use sensors to observe temperature hold</a:t>
            </a:r>
            <a:endParaRPr/>
          </a:p>
          <a:p>
            <a:pPr marL="0" lvl="0" indent="0" algn="l" rtl="0">
              <a:spcBef>
                <a:spcPts val="0"/>
              </a:spcBef>
              <a:spcAft>
                <a:spcPts val="0"/>
              </a:spcAft>
              <a:buNone/>
            </a:pPr>
            <a:endParaRPr sz="1500"/>
          </a:p>
          <a:p>
            <a:pPr marL="0" lvl="0" indent="0" algn="l" rtl="0">
              <a:spcBef>
                <a:spcPts val="0"/>
              </a:spcBef>
              <a:spcAft>
                <a:spcPts val="0"/>
              </a:spcAft>
              <a:buNone/>
            </a:pPr>
            <a:r>
              <a:rPr lang="en" sz="1800" b="1"/>
              <a:t>Pass Criteria</a:t>
            </a:r>
            <a:endParaRPr sz="1800" b="1"/>
          </a:p>
          <a:p>
            <a:pPr marL="457200" lvl="0" indent="-317500" algn="l" rtl="0">
              <a:spcBef>
                <a:spcPts val="0"/>
              </a:spcBef>
              <a:spcAft>
                <a:spcPts val="0"/>
              </a:spcAft>
              <a:buSzPts val="1400"/>
              <a:buChar char="●"/>
            </a:pPr>
            <a:r>
              <a:rPr lang="en"/>
              <a:t>P/F: Wire does not break</a:t>
            </a:r>
            <a:endParaRPr/>
          </a:p>
          <a:p>
            <a:pPr marL="457200" lvl="0" indent="-317500" algn="l" rtl="0">
              <a:spcBef>
                <a:spcPts val="0"/>
              </a:spcBef>
              <a:spcAft>
                <a:spcPts val="0"/>
              </a:spcAft>
              <a:buSzPts val="1400"/>
              <a:buChar char="●"/>
            </a:pPr>
            <a:r>
              <a:rPr lang="en"/>
              <a:t>P/F: Wire can still provide power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8"/>
        <p:cNvGrpSpPr/>
        <p:nvPr/>
      </p:nvGrpSpPr>
      <p:grpSpPr>
        <a:xfrm>
          <a:off x="0" y="0"/>
          <a:ext cx="0" cy="0"/>
          <a:chOff x="0" y="0"/>
          <a:chExt cx="0" cy="0"/>
        </a:xfrm>
      </p:grpSpPr>
      <p:sp>
        <p:nvSpPr>
          <p:cNvPr id="689" name="Google Shape;689;p62"/>
          <p:cNvSpPr txBox="1"/>
          <p:nvPr/>
        </p:nvSpPr>
        <p:spPr>
          <a:xfrm>
            <a:off x="204890" y="2212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Compression Algorithm Validation</a:t>
            </a:r>
            <a:endParaRPr sz="2500" b="1"/>
          </a:p>
        </p:txBody>
      </p:sp>
      <p:sp>
        <p:nvSpPr>
          <p:cNvPr id="690" name="Google Shape;690;p62"/>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36</a:t>
            </a:fld>
            <a:endParaRPr>
              <a:solidFill>
                <a:srgbClr val="404040"/>
              </a:solidFill>
            </a:endParaRPr>
          </a:p>
        </p:txBody>
      </p:sp>
      <p:sp>
        <p:nvSpPr>
          <p:cNvPr id="691" name="Google Shape;691;p62"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692" name="Google Shape;692;p62" descr="Timeline background shape"/>
          <p:cNvSpPr/>
          <p:nvPr/>
        </p:nvSpPr>
        <p:spPr>
          <a:xfrm>
            <a:off x="5907676"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693" name="Google Shape;693;p62"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694" name="Google Shape;694;p62"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RIsks</a:t>
            </a:r>
            <a:endParaRPr sz="900" b="0" i="0" u="none" strike="noStrike" cap="none">
              <a:solidFill>
                <a:srgbClr val="000000"/>
              </a:solidFill>
              <a:latin typeface="Nunito"/>
              <a:ea typeface="Nunito"/>
              <a:cs typeface="Nunito"/>
              <a:sym typeface="Nunito"/>
            </a:endParaRPr>
          </a:p>
        </p:txBody>
      </p:sp>
      <p:sp>
        <p:nvSpPr>
          <p:cNvPr id="695" name="Google Shape;695;p62"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696" name="Google Shape;696;p62"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697" name="Google Shape;697;p62"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698" name="Google Shape;698;p62"/>
          <p:cNvSpPr txBox="1"/>
          <p:nvPr/>
        </p:nvSpPr>
        <p:spPr>
          <a:xfrm>
            <a:off x="204900" y="985200"/>
            <a:ext cx="73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i="1">
              <a:latin typeface="Roboto"/>
              <a:ea typeface="Roboto"/>
              <a:cs typeface="Roboto"/>
              <a:sym typeface="Roboto"/>
            </a:endParaRPr>
          </a:p>
        </p:txBody>
      </p:sp>
      <p:sp>
        <p:nvSpPr>
          <p:cNvPr id="699" name="Google Shape;699;p62"/>
          <p:cNvSpPr txBox="1"/>
          <p:nvPr/>
        </p:nvSpPr>
        <p:spPr>
          <a:xfrm>
            <a:off x="204900" y="985200"/>
            <a:ext cx="76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00" name="Google Shape;700;p62"/>
          <p:cNvSpPr txBox="1"/>
          <p:nvPr/>
        </p:nvSpPr>
        <p:spPr>
          <a:xfrm>
            <a:off x="290200" y="902025"/>
            <a:ext cx="8041800" cy="381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Purpose</a:t>
            </a:r>
            <a:endParaRPr sz="1800" b="1"/>
          </a:p>
          <a:p>
            <a:pPr marL="457200" lvl="0" indent="-317500" algn="l" rtl="0">
              <a:spcBef>
                <a:spcPts val="0"/>
              </a:spcBef>
              <a:spcAft>
                <a:spcPts val="0"/>
              </a:spcAft>
              <a:buSzPts val="1400"/>
              <a:buChar char="●"/>
            </a:pPr>
            <a:r>
              <a:rPr lang="en"/>
              <a:t>Ensure that the video output is of sufficient frame rate and resolution to be viewable</a:t>
            </a:r>
            <a:endParaRPr/>
          </a:p>
          <a:p>
            <a:pPr marL="457200" lvl="0" indent="-317500" algn="l" rtl="0">
              <a:spcBef>
                <a:spcPts val="0"/>
              </a:spcBef>
              <a:spcAft>
                <a:spcPts val="0"/>
              </a:spcAft>
              <a:buSzPts val="1400"/>
              <a:buChar char="●"/>
            </a:pPr>
            <a:r>
              <a:rPr lang="en"/>
              <a:t>Will allow for transmitted video to be used in aiding with docking process </a:t>
            </a:r>
            <a:endParaRPr/>
          </a:p>
          <a:p>
            <a:pPr marL="0" lvl="0" indent="0" algn="l" rtl="0">
              <a:spcBef>
                <a:spcPts val="0"/>
              </a:spcBef>
              <a:spcAft>
                <a:spcPts val="0"/>
              </a:spcAft>
              <a:buNone/>
            </a:pPr>
            <a:endParaRPr/>
          </a:p>
          <a:p>
            <a:pPr marL="0" lvl="0" indent="0" algn="l" rtl="0">
              <a:spcBef>
                <a:spcPts val="0"/>
              </a:spcBef>
              <a:spcAft>
                <a:spcPts val="0"/>
              </a:spcAft>
              <a:buNone/>
            </a:pPr>
            <a:r>
              <a:rPr lang="en" sz="1800" b="1"/>
              <a:t>Guiding Requirement</a:t>
            </a:r>
            <a:endParaRPr sz="1800"/>
          </a:p>
          <a:p>
            <a:pPr marL="457200" lvl="0" indent="-317500" algn="l" rtl="0">
              <a:spcBef>
                <a:spcPts val="0"/>
              </a:spcBef>
              <a:spcAft>
                <a:spcPts val="0"/>
              </a:spcAft>
              <a:buSzPts val="1400"/>
              <a:buFont typeface="Roboto"/>
              <a:buChar char="●"/>
            </a:pPr>
            <a:r>
              <a:rPr lang="en"/>
              <a:t>DR 2.1: The compressed video shall be of sufficient quality as to be viewable</a:t>
            </a:r>
            <a:endParaRPr/>
          </a:p>
          <a:p>
            <a:pPr marL="457200" lvl="0" indent="-317500" algn="l" rtl="0">
              <a:spcBef>
                <a:spcPts val="0"/>
              </a:spcBef>
              <a:spcAft>
                <a:spcPts val="0"/>
              </a:spcAft>
              <a:buSzPts val="1400"/>
              <a:buFont typeface="Roboto"/>
              <a:buChar char="●"/>
            </a:pPr>
            <a:r>
              <a:rPr lang="en"/>
              <a:t>DR 2.2: The compression algorithm shall drop no more than 5% of frames</a:t>
            </a:r>
            <a:endParaRPr/>
          </a:p>
          <a:p>
            <a:pPr marL="0" lvl="0" indent="0" algn="l" rtl="0">
              <a:spcBef>
                <a:spcPts val="0"/>
              </a:spcBef>
              <a:spcAft>
                <a:spcPts val="0"/>
              </a:spcAft>
              <a:buNone/>
            </a:pPr>
            <a:endParaRPr/>
          </a:p>
          <a:p>
            <a:pPr marL="0" lvl="0" indent="0" algn="l" rtl="0">
              <a:spcBef>
                <a:spcPts val="0"/>
              </a:spcBef>
              <a:spcAft>
                <a:spcPts val="0"/>
              </a:spcAft>
              <a:buNone/>
            </a:pPr>
            <a:r>
              <a:rPr lang="en" sz="1800" b="1"/>
              <a:t>Plan</a:t>
            </a:r>
            <a:endParaRPr sz="1800" b="1"/>
          </a:p>
          <a:p>
            <a:pPr marL="457200" lvl="0" indent="-317500" algn="l" rtl="0">
              <a:spcBef>
                <a:spcPts val="0"/>
              </a:spcBef>
              <a:spcAft>
                <a:spcPts val="0"/>
              </a:spcAft>
              <a:buSzPts val="1400"/>
              <a:buChar char="●"/>
            </a:pPr>
            <a:r>
              <a:rPr lang="en"/>
              <a:t>Watchdog timer will compute estimated time for completion and calculate frame loss</a:t>
            </a:r>
            <a:endParaRPr/>
          </a:p>
          <a:p>
            <a:pPr marL="914400" lvl="1" indent="-317500" algn="l" rtl="0">
              <a:spcBef>
                <a:spcPts val="0"/>
              </a:spcBef>
              <a:spcAft>
                <a:spcPts val="0"/>
              </a:spcAft>
              <a:buSzPts val="1400"/>
              <a:buChar char="○"/>
            </a:pPr>
            <a:r>
              <a:rPr lang="en"/>
              <a:t>Will inform when and where frames are being lost</a:t>
            </a:r>
            <a:endParaRPr/>
          </a:p>
          <a:p>
            <a:pPr marL="457200" lvl="0" indent="-317500" algn="l" rtl="0">
              <a:spcBef>
                <a:spcPts val="0"/>
              </a:spcBef>
              <a:spcAft>
                <a:spcPts val="0"/>
              </a:spcAft>
              <a:buSzPts val="1400"/>
              <a:buChar char="●"/>
            </a:pPr>
            <a:r>
              <a:rPr lang="en"/>
              <a:t>Visual acuity test will be conducted at the end of compression to ensure video is still viewable</a:t>
            </a:r>
            <a:endParaRPr/>
          </a:p>
          <a:p>
            <a:pPr marL="457200" lvl="0" indent="-317500" algn="l" rtl="0">
              <a:spcBef>
                <a:spcPts val="0"/>
              </a:spcBef>
              <a:spcAft>
                <a:spcPts val="0"/>
              </a:spcAft>
              <a:buSzPts val="1400"/>
              <a:buChar char="●"/>
            </a:pPr>
            <a:r>
              <a:rPr lang="en"/>
              <a:t>Track runtime, transfer bitrate, storage requirement, and power consumption throughout algorithm</a:t>
            </a:r>
            <a:endParaRPr/>
          </a:p>
          <a:p>
            <a:pPr marL="457200" lvl="0" indent="-317500" algn="l" rtl="0">
              <a:spcBef>
                <a:spcPts val="0"/>
              </a:spcBef>
              <a:spcAft>
                <a:spcPts val="0"/>
              </a:spcAft>
              <a:buSzPts val="1400"/>
              <a:buChar char="●"/>
            </a:pPr>
            <a:r>
              <a:rPr lang="en"/>
              <a:t>Create comprehensive test score based on above factors to evaluate algorithm performance</a:t>
            </a:r>
            <a:endParaRPr/>
          </a:p>
          <a:p>
            <a:pPr marL="0" lvl="0" indent="0" algn="l" rtl="0">
              <a:spcBef>
                <a:spcPts val="0"/>
              </a:spcBef>
              <a:spcAft>
                <a:spcPts val="0"/>
              </a:spcAft>
              <a:buNone/>
            </a:pPr>
            <a:endParaRPr i="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4"/>
        <p:cNvGrpSpPr/>
        <p:nvPr/>
      </p:nvGrpSpPr>
      <p:grpSpPr>
        <a:xfrm>
          <a:off x="0" y="0"/>
          <a:ext cx="0" cy="0"/>
          <a:chOff x="0" y="0"/>
          <a:chExt cx="0" cy="0"/>
        </a:xfrm>
      </p:grpSpPr>
      <p:sp>
        <p:nvSpPr>
          <p:cNvPr id="705" name="Google Shape;705;p63"/>
          <p:cNvSpPr txBox="1"/>
          <p:nvPr/>
        </p:nvSpPr>
        <p:spPr>
          <a:xfrm>
            <a:off x="320040" y="1828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Kinematic Motion Verification</a:t>
            </a:r>
            <a:endParaRPr sz="2500" b="1"/>
          </a:p>
        </p:txBody>
      </p:sp>
      <p:sp>
        <p:nvSpPr>
          <p:cNvPr id="706" name="Google Shape;706;p63"/>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37</a:t>
            </a:fld>
            <a:endParaRPr>
              <a:solidFill>
                <a:srgbClr val="404040"/>
              </a:solidFill>
            </a:endParaRPr>
          </a:p>
        </p:txBody>
      </p:sp>
      <p:sp>
        <p:nvSpPr>
          <p:cNvPr id="707" name="Google Shape;707;p63"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708" name="Google Shape;708;p63" descr="Timeline background shape"/>
          <p:cNvSpPr/>
          <p:nvPr/>
        </p:nvSpPr>
        <p:spPr>
          <a:xfrm>
            <a:off x="5907676"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709" name="Google Shape;709;p63"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710" name="Google Shape;710;p63"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a:t>
            </a:r>
            <a:endParaRPr sz="900" b="0" i="0" u="none" strike="noStrike" cap="none">
              <a:solidFill>
                <a:srgbClr val="000000"/>
              </a:solidFill>
              <a:latin typeface="Nunito"/>
              <a:ea typeface="Nunito"/>
              <a:cs typeface="Nunito"/>
              <a:sym typeface="Nunito"/>
            </a:endParaRPr>
          </a:p>
        </p:txBody>
      </p:sp>
      <p:sp>
        <p:nvSpPr>
          <p:cNvPr id="711" name="Google Shape;711;p63"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712" name="Google Shape;712;p63"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713" name="Google Shape;713;p63"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714" name="Google Shape;714;p63"/>
          <p:cNvSpPr txBox="1"/>
          <p:nvPr/>
        </p:nvSpPr>
        <p:spPr>
          <a:xfrm>
            <a:off x="320050" y="732600"/>
            <a:ext cx="80058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Purpose</a:t>
            </a:r>
            <a:endParaRPr sz="1800" b="1"/>
          </a:p>
          <a:p>
            <a:pPr marL="457200" lvl="0" indent="-317500" algn="l" rtl="0">
              <a:spcBef>
                <a:spcPts val="0"/>
              </a:spcBef>
              <a:spcAft>
                <a:spcPts val="0"/>
              </a:spcAft>
              <a:buSzPts val="1400"/>
              <a:buChar char="●"/>
            </a:pPr>
            <a:r>
              <a:rPr lang="en"/>
              <a:t>Replicating kinematic motion is necessary to test the wire harnessing </a:t>
            </a:r>
            <a:endParaRPr/>
          </a:p>
          <a:p>
            <a:pPr marL="457200" lvl="0" indent="-317500" algn="l" rtl="0">
              <a:spcBef>
                <a:spcPts val="0"/>
              </a:spcBef>
              <a:spcAft>
                <a:spcPts val="0"/>
              </a:spcAft>
              <a:buSzPts val="1400"/>
              <a:buChar char="●"/>
            </a:pPr>
            <a:r>
              <a:rPr lang="en"/>
              <a:t>Ensure motor will deploy arm at constant rate over many iterations</a:t>
            </a:r>
            <a:endParaRPr/>
          </a:p>
          <a:p>
            <a:pPr marL="0" lvl="0" indent="0" algn="l" rtl="0">
              <a:spcBef>
                <a:spcPts val="0"/>
              </a:spcBef>
              <a:spcAft>
                <a:spcPts val="0"/>
              </a:spcAft>
              <a:buNone/>
            </a:pPr>
            <a:endParaRPr sz="1600"/>
          </a:p>
          <a:p>
            <a:pPr marL="0" lvl="0" indent="0" algn="l" rtl="0">
              <a:spcBef>
                <a:spcPts val="0"/>
              </a:spcBef>
              <a:spcAft>
                <a:spcPts val="0"/>
              </a:spcAft>
              <a:buNone/>
            </a:pPr>
            <a:r>
              <a:rPr lang="en" sz="1800" b="1"/>
              <a:t>Guiding Requirement</a:t>
            </a:r>
            <a:endParaRPr sz="1800"/>
          </a:p>
          <a:p>
            <a:pPr marL="457200" lvl="0" indent="-317500" algn="l" rtl="0">
              <a:spcBef>
                <a:spcPts val="0"/>
              </a:spcBef>
              <a:spcAft>
                <a:spcPts val="0"/>
              </a:spcAft>
              <a:buSzPts val="1400"/>
              <a:buFont typeface="Roboto"/>
              <a:buChar char="●"/>
            </a:pPr>
            <a:r>
              <a:rPr lang="en"/>
              <a:t>FR 7: The docking arm model shall replicate kinematic motion of LEXI’s docking arm</a:t>
            </a:r>
            <a:endParaRPr/>
          </a:p>
          <a:p>
            <a:pPr marL="0" lvl="0" indent="0" algn="l" rtl="0">
              <a:spcBef>
                <a:spcPts val="0"/>
              </a:spcBef>
              <a:spcAft>
                <a:spcPts val="0"/>
              </a:spcAft>
              <a:buNone/>
            </a:pPr>
            <a:endParaRPr/>
          </a:p>
          <a:p>
            <a:pPr marL="0" lvl="0" indent="0" algn="l" rtl="0">
              <a:spcBef>
                <a:spcPts val="0"/>
              </a:spcBef>
              <a:spcAft>
                <a:spcPts val="0"/>
              </a:spcAft>
              <a:buNone/>
            </a:pPr>
            <a:r>
              <a:rPr lang="en" sz="1800" b="1"/>
              <a:t>Plan</a:t>
            </a:r>
            <a:endParaRPr sz="1800" b="1"/>
          </a:p>
          <a:p>
            <a:pPr marL="457200" lvl="0" indent="-317500" algn="l" rtl="0">
              <a:spcBef>
                <a:spcPts val="0"/>
              </a:spcBef>
              <a:spcAft>
                <a:spcPts val="0"/>
              </a:spcAft>
              <a:buSzPts val="1400"/>
              <a:buChar char="●"/>
            </a:pPr>
            <a:r>
              <a:rPr lang="en"/>
              <a:t>Use motion capture to film deployment repeated times</a:t>
            </a:r>
            <a:endParaRPr/>
          </a:p>
          <a:p>
            <a:pPr marL="457200" lvl="0" indent="-317500" algn="l" rtl="0">
              <a:spcBef>
                <a:spcPts val="0"/>
              </a:spcBef>
              <a:spcAft>
                <a:spcPts val="0"/>
              </a:spcAft>
              <a:buSzPts val="1400"/>
              <a:buChar char="●"/>
            </a:pPr>
            <a:r>
              <a:rPr lang="en"/>
              <a:t>Measure joint angles of docking arm model </a:t>
            </a:r>
            <a:endParaRPr/>
          </a:p>
          <a:p>
            <a:pPr marL="457200" lvl="0" indent="-317500" algn="l" rtl="0">
              <a:spcBef>
                <a:spcPts val="0"/>
              </a:spcBef>
              <a:spcAft>
                <a:spcPts val="0"/>
              </a:spcAft>
              <a:buSzPts val="1400"/>
              <a:buChar char="●"/>
            </a:pPr>
            <a:r>
              <a:rPr lang="en"/>
              <a:t>Compare tests to verify motion is the same throughout</a:t>
            </a:r>
            <a:endParaRPr/>
          </a:p>
          <a:p>
            <a:pPr marL="0" lvl="0" indent="0" algn="l" rtl="0">
              <a:spcBef>
                <a:spcPts val="0"/>
              </a:spcBef>
              <a:spcAft>
                <a:spcPts val="0"/>
              </a:spcAft>
              <a:buNone/>
            </a:pPr>
            <a:endParaRPr sz="1600"/>
          </a:p>
          <a:p>
            <a:pPr marL="0" lvl="0" indent="0" algn="l" rtl="0">
              <a:spcBef>
                <a:spcPts val="0"/>
              </a:spcBef>
              <a:spcAft>
                <a:spcPts val="0"/>
              </a:spcAft>
              <a:buNone/>
            </a:pPr>
            <a:r>
              <a:rPr lang="en" sz="1800" b="1"/>
              <a:t>Pass Criteria</a:t>
            </a:r>
            <a:endParaRPr sz="1800"/>
          </a:p>
          <a:p>
            <a:pPr marL="457200" lvl="0" indent="-317500" algn="l" rtl="0">
              <a:spcBef>
                <a:spcPts val="0"/>
              </a:spcBef>
              <a:spcAft>
                <a:spcPts val="0"/>
              </a:spcAft>
              <a:buSzPts val="1400"/>
              <a:buChar char="●"/>
            </a:pPr>
            <a:r>
              <a:rPr lang="en"/>
              <a:t>Average joint angle error between computer model and actual deployment is less than 5%</a:t>
            </a:r>
            <a:endParaRPr/>
          </a:p>
          <a:p>
            <a:pPr marL="0" lvl="0" indent="0" algn="l" rtl="0">
              <a:spcBef>
                <a:spcPts val="0"/>
              </a:spcBef>
              <a:spcAft>
                <a:spcPts val="0"/>
              </a:spcAft>
              <a:buNone/>
            </a:pPr>
            <a:endParaRPr i="1">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8"/>
        <p:cNvGrpSpPr/>
        <p:nvPr/>
      </p:nvGrpSpPr>
      <p:grpSpPr>
        <a:xfrm>
          <a:off x="0" y="0"/>
          <a:ext cx="0" cy="0"/>
          <a:chOff x="0" y="0"/>
          <a:chExt cx="0" cy="0"/>
        </a:xfrm>
      </p:grpSpPr>
      <p:sp>
        <p:nvSpPr>
          <p:cNvPr id="719" name="Google Shape;719;p64"/>
          <p:cNvSpPr txBox="1"/>
          <p:nvPr/>
        </p:nvSpPr>
        <p:spPr>
          <a:xfrm>
            <a:off x="320040" y="19900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Harnessing Validation </a:t>
            </a:r>
            <a:endParaRPr sz="2500" b="1"/>
          </a:p>
        </p:txBody>
      </p:sp>
      <p:sp>
        <p:nvSpPr>
          <p:cNvPr id="720" name="Google Shape;720;p64"/>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38</a:t>
            </a:fld>
            <a:endParaRPr>
              <a:solidFill>
                <a:srgbClr val="404040"/>
              </a:solidFill>
            </a:endParaRPr>
          </a:p>
        </p:txBody>
      </p:sp>
      <p:sp>
        <p:nvSpPr>
          <p:cNvPr id="721" name="Google Shape;721;p64"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722" name="Google Shape;722;p64" descr="Timeline background shape"/>
          <p:cNvSpPr/>
          <p:nvPr/>
        </p:nvSpPr>
        <p:spPr>
          <a:xfrm>
            <a:off x="5907676"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723" name="Google Shape;723;p64"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724" name="Google Shape;724;p64"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Risks</a:t>
            </a:r>
            <a:endParaRPr sz="900" b="0" i="0" u="none" strike="noStrike" cap="none">
              <a:solidFill>
                <a:srgbClr val="000000"/>
              </a:solidFill>
              <a:latin typeface="Nunito"/>
              <a:ea typeface="Nunito"/>
              <a:cs typeface="Nunito"/>
              <a:sym typeface="Nunito"/>
            </a:endParaRPr>
          </a:p>
        </p:txBody>
      </p:sp>
      <p:sp>
        <p:nvSpPr>
          <p:cNvPr id="725" name="Google Shape;725;p64"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726" name="Google Shape;726;p64"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727" name="Google Shape;727;p64"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728" name="Google Shape;728;p64"/>
          <p:cNvSpPr txBox="1"/>
          <p:nvPr/>
        </p:nvSpPr>
        <p:spPr>
          <a:xfrm>
            <a:off x="204900" y="985200"/>
            <a:ext cx="73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i="1">
              <a:latin typeface="Roboto"/>
              <a:ea typeface="Roboto"/>
              <a:cs typeface="Roboto"/>
              <a:sym typeface="Roboto"/>
            </a:endParaRPr>
          </a:p>
        </p:txBody>
      </p:sp>
      <p:sp>
        <p:nvSpPr>
          <p:cNvPr id="729" name="Google Shape;729;p64"/>
          <p:cNvSpPr txBox="1"/>
          <p:nvPr/>
        </p:nvSpPr>
        <p:spPr>
          <a:xfrm>
            <a:off x="320050" y="734350"/>
            <a:ext cx="79797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Purpose</a:t>
            </a:r>
            <a:endParaRPr sz="1800" b="1"/>
          </a:p>
          <a:p>
            <a:pPr marL="457200" lvl="0" indent="-317500" algn="l" rtl="0">
              <a:spcBef>
                <a:spcPts val="0"/>
              </a:spcBef>
              <a:spcAft>
                <a:spcPts val="0"/>
              </a:spcAft>
              <a:buSzPts val="1400"/>
              <a:buChar char="●"/>
            </a:pPr>
            <a:r>
              <a:rPr lang="en"/>
              <a:t>Find a harnessing route that does not interfere with mobility of the arm or get damaged by the movement of the arm</a:t>
            </a:r>
            <a:endParaRPr/>
          </a:p>
          <a:p>
            <a:pPr marL="0" lvl="0" indent="0" algn="l" rtl="0">
              <a:spcBef>
                <a:spcPts val="0"/>
              </a:spcBef>
              <a:spcAft>
                <a:spcPts val="0"/>
              </a:spcAft>
              <a:buNone/>
            </a:pPr>
            <a:endParaRPr sz="1600"/>
          </a:p>
          <a:p>
            <a:pPr marL="0" lvl="0" indent="0" algn="l" rtl="0">
              <a:spcBef>
                <a:spcPts val="0"/>
              </a:spcBef>
              <a:spcAft>
                <a:spcPts val="0"/>
              </a:spcAft>
              <a:buNone/>
            </a:pPr>
            <a:r>
              <a:rPr lang="en" sz="1800" b="1"/>
              <a:t>Guiding Requirement</a:t>
            </a:r>
            <a:endParaRPr sz="1800"/>
          </a:p>
          <a:p>
            <a:pPr marL="457200" lvl="0" indent="-317500" algn="l" rtl="0">
              <a:spcBef>
                <a:spcPts val="0"/>
              </a:spcBef>
              <a:spcAft>
                <a:spcPts val="0"/>
              </a:spcAft>
              <a:buSzPts val="1400"/>
              <a:buChar char="●"/>
            </a:pPr>
            <a:r>
              <a:rPr lang="en"/>
              <a:t>FR 4: The harnessing route shall provide power to the camera in the deployed position</a:t>
            </a:r>
            <a:endParaRPr/>
          </a:p>
          <a:p>
            <a:pPr marL="457200" lvl="0" indent="-317500" algn="l" rtl="0">
              <a:spcBef>
                <a:spcPts val="0"/>
              </a:spcBef>
              <a:spcAft>
                <a:spcPts val="0"/>
              </a:spcAft>
              <a:buSzPts val="1400"/>
              <a:buChar char="●"/>
            </a:pPr>
            <a:r>
              <a:rPr lang="en"/>
              <a:t>FR 5: The harnessing route shall allow for full range of motion of the arm model</a:t>
            </a:r>
            <a:endParaRPr/>
          </a:p>
          <a:p>
            <a:pPr marL="0" lvl="0" indent="0" algn="l" rtl="0">
              <a:spcBef>
                <a:spcPts val="0"/>
              </a:spcBef>
              <a:spcAft>
                <a:spcPts val="0"/>
              </a:spcAft>
              <a:buNone/>
            </a:pPr>
            <a:endParaRPr/>
          </a:p>
          <a:p>
            <a:pPr marL="0" lvl="0" indent="0" algn="l" rtl="0">
              <a:spcBef>
                <a:spcPts val="0"/>
              </a:spcBef>
              <a:spcAft>
                <a:spcPts val="0"/>
              </a:spcAft>
              <a:buNone/>
            </a:pPr>
            <a:r>
              <a:rPr lang="en" sz="1800" b="1"/>
              <a:t>Plan</a:t>
            </a:r>
            <a:endParaRPr sz="1800" b="1"/>
          </a:p>
          <a:p>
            <a:pPr marL="457200" lvl="0" indent="-317500" algn="l" rtl="0">
              <a:spcBef>
                <a:spcPts val="0"/>
              </a:spcBef>
              <a:spcAft>
                <a:spcPts val="0"/>
              </a:spcAft>
              <a:buSzPts val="1400"/>
              <a:buChar char="●"/>
            </a:pPr>
            <a:r>
              <a:rPr lang="en"/>
              <a:t>Conduct repeated deployments with various harnessing routes</a:t>
            </a:r>
            <a:endParaRPr/>
          </a:p>
          <a:p>
            <a:pPr marL="0" lvl="0" indent="0" algn="l" rtl="0">
              <a:spcBef>
                <a:spcPts val="0"/>
              </a:spcBef>
              <a:spcAft>
                <a:spcPts val="0"/>
              </a:spcAft>
              <a:buNone/>
            </a:pPr>
            <a:endParaRPr sz="1600"/>
          </a:p>
          <a:p>
            <a:pPr marL="0" lvl="0" indent="0" algn="l" rtl="0">
              <a:spcBef>
                <a:spcPts val="0"/>
              </a:spcBef>
              <a:spcAft>
                <a:spcPts val="0"/>
              </a:spcAft>
              <a:buNone/>
            </a:pPr>
            <a:r>
              <a:rPr lang="en" sz="1800" b="1"/>
              <a:t>Pass Criteria</a:t>
            </a:r>
            <a:endParaRPr sz="1800" b="1"/>
          </a:p>
          <a:p>
            <a:pPr marL="457200" lvl="0" indent="-317500" algn="l" rtl="0">
              <a:spcBef>
                <a:spcPts val="0"/>
              </a:spcBef>
              <a:spcAft>
                <a:spcPts val="0"/>
              </a:spcAft>
              <a:buSzPts val="1400"/>
              <a:buChar char="●"/>
            </a:pPr>
            <a:r>
              <a:rPr lang="en"/>
              <a:t>P/F: Does the kinematics of the arm model change with harnessing attached?</a:t>
            </a:r>
            <a:endParaRPr/>
          </a:p>
          <a:p>
            <a:pPr marL="457200" lvl="0" indent="-317500" algn="l" rtl="0">
              <a:spcBef>
                <a:spcPts val="0"/>
              </a:spcBef>
              <a:spcAft>
                <a:spcPts val="0"/>
              </a:spcAft>
              <a:buSzPts val="1400"/>
              <a:buChar char="●"/>
            </a:pPr>
            <a:r>
              <a:rPr lang="en"/>
              <a:t>P/F: Does the harnessing experience any pinching, kinking, etc.? </a:t>
            </a:r>
            <a:endParaRPr/>
          </a:p>
          <a:p>
            <a:pPr marL="457200" lvl="0" indent="-317500" algn="l" rtl="0">
              <a:spcBef>
                <a:spcPts val="0"/>
              </a:spcBef>
              <a:spcAft>
                <a:spcPts val="0"/>
              </a:spcAft>
              <a:buSzPts val="1400"/>
              <a:buChar char="●"/>
            </a:pPr>
            <a:r>
              <a:rPr lang="en"/>
              <a:t>P/F: Does it transmit power through deployment process?</a:t>
            </a:r>
            <a:endParaRPr/>
          </a:p>
          <a:p>
            <a:pPr marL="0" lvl="0" indent="0" algn="l" rtl="0">
              <a:spcBef>
                <a:spcPts val="0"/>
              </a:spcBef>
              <a:spcAft>
                <a:spcPts val="0"/>
              </a:spcAft>
              <a:buNone/>
            </a:pPr>
            <a:endParaRPr sz="1600"/>
          </a:p>
          <a:p>
            <a:pPr marL="0" lvl="0" indent="0" algn="l" rtl="0">
              <a:spcBef>
                <a:spcPts val="0"/>
              </a:spcBef>
              <a:spcAft>
                <a:spcPts val="0"/>
              </a:spcAft>
              <a:buNone/>
            </a:pPr>
            <a:endParaRPr i="1">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3"/>
        <p:cNvGrpSpPr/>
        <p:nvPr/>
      </p:nvGrpSpPr>
      <p:grpSpPr>
        <a:xfrm>
          <a:off x="0" y="0"/>
          <a:ext cx="0" cy="0"/>
          <a:chOff x="0" y="0"/>
          <a:chExt cx="0" cy="0"/>
        </a:xfrm>
      </p:grpSpPr>
      <p:sp>
        <p:nvSpPr>
          <p:cNvPr id="734" name="Google Shape;734;p65"/>
          <p:cNvSpPr txBox="1"/>
          <p:nvPr/>
        </p:nvSpPr>
        <p:spPr>
          <a:xfrm>
            <a:off x="311400" y="1909050"/>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Project Planning</a:t>
            </a:r>
            <a:endParaRPr sz="3600" b="1"/>
          </a:p>
        </p:txBody>
      </p:sp>
      <p:sp>
        <p:nvSpPr>
          <p:cNvPr id="735" name="Google Shape;735;p65"/>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39</a:t>
            </a:fld>
            <a:endParaRPr>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30"/>
          <p:cNvSpPr txBox="1"/>
          <p:nvPr/>
        </p:nvSpPr>
        <p:spPr>
          <a:xfrm>
            <a:off x="311400" y="1909050"/>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Project Overview</a:t>
            </a:r>
            <a:endParaRPr sz="3600" b="1"/>
          </a:p>
        </p:txBody>
      </p:sp>
      <p:sp>
        <p:nvSpPr>
          <p:cNvPr id="142" name="Google Shape;142;p30"/>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a:t>
            </a:fld>
            <a:endParaRPr>
              <a:solidFill>
                <a:srgbClr val="40404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9"/>
        <p:cNvGrpSpPr/>
        <p:nvPr/>
      </p:nvGrpSpPr>
      <p:grpSpPr>
        <a:xfrm>
          <a:off x="0" y="0"/>
          <a:ext cx="0" cy="0"/>
          <a:chOff x="0" y="0"/>
          <a:chExt cx="0" cy="0"/>
        </a:xfrm>
      </p:grpSpPr>
      <p:sp>
        <p:nvSpPr>
          <p:cNvPr id="740" name="Google Shape;740;p66"/>
          <p:cNvSpPr txBox="1"/>
          <p:nvPr/>
        </p:nvSpPr>
        <p:spPr>
          <a:xfrm>
            <a:off x="204890" y="2212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Test Plan</a:t>
            </a:r>
            <a:endParaRPr sz="2500" b="1"/>
          </a:p>
        </p:txBody>
      </p:sp>
      <p:sp>
        <p:nvSpPr>
          <p:cNvPr id="741" name="Google Shape;741;p66"/>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40</a:t>
            </a:fld>
            <a:endParaRPr>
              <a:solidFill>
                <a:srgbClr val="404040"/>
              </a:solidFill>
            </a:endParaRPr>
          </a:p>
        </p:txBody>
      </p:sp>
      <p:sp>
        <p:nvSpPr>
          <p:cNvPr id="742" name="Google Shape;742;p66" descr="Timeline background shape"/>
          <p:cNvSpPr/>
          <p:nvPr/>
        </p:nvSpPr>
        <p:spPr>
          <a:xfrm>
            <a:off x="7054704"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743" name="Google Shape;743;p66"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744" name="Google Shape;744;p66"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745" name="Google Shape;745;p66"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RIsks</a:t>
            </a:r>
            <a:endParaRPr sz="900" b="0" i="0" u="none" strike="noStrike" cap="none">
              <a:solidFill>
                <a:srgbClr val="000000"/>
              </a:solidFill>
              <a:latin typeface="Nunito"/>
              <a:ea typeface="Nunito"/>
              <a:cs typeface="Nunito"/>
              <a:sym typeface="Nunito"/>
            </a:endParaRPr>
          </a:p>
        </p:txBody>
      </p:sp>
      <p:sp>
        <p:nvSpPr>
          <p:cNvPr id="746" name="Google Shape;746;p66"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747" name="Google Shape;747;p66"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748" name="Google Shape;748;p66"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graphicFrame>
        <p:nvGraphicFramePr>
          <p:cNvPr id="749" name="Google Shape;749;p66"/>
          <p:cNvGraphicFramePr/>
          <p:nvPr/>
        </p:nvGraphicFramePr>
        <p:xfrm>
          <a:off x="564100" y="1142625"/>
          <a:ext cx="8035625" cy="2573250"/>
        </p:xfrm>
        <a:graphic>
          <a:graphicData uri="http://schemas.openxmlformats.org/drawingml/2006/table">
            <a:tbl>
              <a:tblPr>
                <a:noFill/>
                <a:tableStyleId>{B1581685-1520-4D99-9261-EA372B30DC9A}</a:tableStyleId>
              </a:tblPr>
              <a:tblGrid>
                <a:gridCol w="1607125">
                  <a:extLst>
                    <a:ext uri="{9D8B030D-6E8A-4147-A177-3AD203B41FA5}">
                      <a16:colId xmlns:a16="http://schemas.microsoft.com/office/drawing/2014/main" val="20000"/>
                    </a:ext>
                  </a:extLst>
                </a:gridCol>
                <a:gridCol w="1607125">
                  <a:extLst>
                    <a:ext uri="{9D8B030D-6E8A-4147-A177-3AD203B41FA5}">
                      <a16:colId xmlns:a16="http://schemas.microsoft.com/office/drawing/2014/main" val="20001"/>
                    </a:ext>
                  </a:extLst>
                </a:gridCol>
                <a:gridCol w="1607125">
                  <a:extLst>
                    <a:ext uri="{9D8B030D-6E8A-4147-A177-3AD203B41FA5}">
                      <a16:colId xmlns:a16="http://schemas.microsoft.com/office/drawing/2014/main" val="20002"/>
                    </a:ext>
                  </a:extLst>
                </a:gridCol>
                <a:gridCol w="1607125">
                  <a:extLst>
                    <a:ext uri="{9D8B030D-6E8A-4147-A177-3AD203B41FA5}">
                      <a16:colId xmlns:a16="http://schemas.microsoft.com/office/drawing/2014/main" val="20003"/>
                    </a:ext>
                  </a:extLst>
                </a:gridCol>
                <a:gridCol w="1607125">
                  <a:extLst>
                    <a:ext uri="{9D8B030D-6E8A-4147-A177-3AD203B41FA5}">
                      <a16:colId xmlns:a16="http://schemas.microsoft.com/office/drawing/2014/main" val="20004"/>
                    </a:ext>
                  </a:extLst>
                </a:gridCol>
              </a:tblGrid>
              <a:tr h="609575">
                <a:tc>
                  <a:txBody>
                    <a:bodyPr/>
                    <a:lstStyle/>
                    <a:p>
                      <a:pPr marL="0" lvl="0" indent="0" algn="ctr" rtl="0">
                        <a:spcBef>
                          <a:spcPts val="0"/>
                        </a:spcBef>
                        <a:spcAft>
                          <a:spcPts val="0"/>
                        </a:spcAft>
                        <a:buNone/>
                      </a:pPr>
                      <a:r>
                        <a:rPr lang="en" b="1"/>
                        <a:t>Test Name</a:t>
                      </a:r>
                      <a:endParaRPr b="1"/>
                    </a:p>
                  </a:txBody>
                  <a:tcPr marL="91425" marR="91425" marT="91425" marB="91425"/>
                </a:tc>
                <a:tc>
                  <a:txBody>
                    <a:bodyPr/>
                    <a:lstStyle/>
                    <a:p>
                      <a:pPr marL="0" lvl="0" indent="0" algn="ctr" rtl="0">
                        <a:spcBef>
                          <a:spcPts val="0"/>
                        </a:spcBef>
                        <a:spcAft>
                          <a:spcPts val="0"/>
                        </a:spcAft>
                        <a:buNone/>
                      </a:pPr>
                      <a:r>
                        <a:rPr lang="en" b="1"/>
                        <a:t>CPE Addressed</a:t>
                      </a:r>
                      <a:endParaRPr b="1"/>
                    </a:p>
                  </a:txBody>
                  <a:tcPr marL="91425" marR="91425" marT="91425" marB="91425"/>
                </a:tc>
                <a:tc>
                  <a:txBody>
                    <a:bodyPr/>
                    <a:lstStyle/>
                    <a:p>
                      <a:pPr marL="0" lvl="0" indent="0" algn="ctr" rtl="0">
                        <a:spcBef>
                          <a:spcPts val="0"/>
                        </a:spcBef>
                        <a:spcAft>
                          <a:spcPts val="0"/>
                        </a:spcAft>
                        <a:buNone/>
                      </a:pPr>
                      <a:r>
                        <a:rPr lang="en" b="1"/>
                        <a:t>Location </a:t>
                      </a:r>
                      <a:endParaRPr b="1"/>
                    </a:p>
                  </a:txBody>
                  <a:tcPr marL="91425" marR="91425" marT="91425" marB="91425"/>
                </a:tc>
                <a:tc>
                  <a:txBody>
                    <a:bodyPr/>
                    <a:lstStyle/>
                    <a:p>
                      <a:pPr marL="0" lvl="0" indent="0" algn="ctr" rtl="0">
                        <a:spcBef>
                          <a:spcPts val="0"/>
                        </a:spcBef>
                        <a:spcAft>
                          <a:spcPts val="0"/>
                        </a:spcAft>
                        <a:buNone/>
                      </a:pPr>
                      <a:r>
                        <a:rPr lang="en" b="1"/>
                        <a:t>Anticipated Date</a:t>
                      </a:r>
                      <a:endParaRPr b="1"/>
                    </a:p>
                  </a:txBody>
                  <a:tcPr marL="91425" marR="91425" marT="91425" marB="91425"/>
                </a:tc>
                <a:tc>
                  <a:txBody>
                    <a:bodyPr/>
                    <a:lstStyle/>
                    <a:p>
                      <a:pPr marL="0" lvl="0" indent="0" algn="ctr" rtl="0">
                        <a:spcBef>
                          <a:spcPts val="0"/>
                        </a:spcBef>
                        <a:spcAft>
                          <a:spcPts val="0"/>
                        </a:spcAft>
                        <a:buNone/>
                      </a:pPr>
                      <a:r>
                        <a:rPr lang="en" b="1"/>
                        <a:t>Hazards or Challenges</a:t>
                      </a:r>
                      <a:endParaRPr b="1"/>
                    </a:p>
                  </a:txBody>
                  <a:tcPr marL="91425" marR="91425" marT="91425" marB="91425"/>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a:t>Thermal Survivability</a:t>
                      </a:r>
                      <a:endParaRPr/>
                    </a:p>
                  </a:txBody>
                  <a:tcPr marL="91425" marR="91425" marT="91425" marB="91425"/>
                </a:tc>
                <a:tc>
                  <a:txBody>
                    <a:bodyPr/>
                    <a:lstStyle/>
                    <a:p>
                      <a:pPr marL="0" lvl="0" indent="0" algn="ctr" rtl="0">
                        <a:spcBef>
                          <a:spcPts val="0"/>
                        </a:spcBef>
                        <a:spcAft>
                          <a:spcPts val="0"/>
                        </a:spcAft>
                        <a:buNone/>
                      </a:pPr>
                      <a:r>
                        <a:rPr lang="en"/>
                        <a:t>CPE 5</a:t>
                      </a:r>
                      <a:endParaRPr/>
                    </a:p>
                  </a:txBody>
                  <a:tcPr marL="91425" marR="91425" marT="91425" marB="91425"/>
                </a:tc>
                <a:tc>
                  <a:txBody>
                    <a:bodyPr/>
                    <a:lstStyle/>
                    <a:p>
                      <a:pPr marL="0" lvl="0" indent="0" algn="ctr" rtl="0">
                        <a:spcBef>
                          <a:spcPts val="0"/>
                        </a:spcBef>
                        <a:spcAft>
                          <a:spcPts val="0"/>
                        </a:spcAft>
                        <a:buNone/>
                      </a:pPr>
                      <a:r>
                        <a:rPr lang="en"/>
                        <a:t>TBD</a:t>
                      </a:r>
                      <a:endParaRPr/>
                    </a:p>
                  </a:txBody>
                  <a:tcPr marL="91425" marR="91425" marT="91425" marB="91425"/>
                </a:tc>
                <a:tc>
                  <a:txBody>
                    <a:bodyPr/>
                    <a:lstStyle/>
                    <a:p>
                      <a:pPr marL="0" lvl="0" indent="0" algn="ctr" rtl="0">
                        <a:spcBef>
                          <a:spcPts val="0"/>
                        </a:spcBef>
                        <a:spcAft>
                          <a:spcPts val="0"/>
                        </a:spcAft>
                        <a:buNone/>
                      </a:pPr>
                      <a:r>
                        <a:rPr lang="en"/>
                        <a:t>February 2023</a:t>
                      </a:r>
                      <a:endParaRPr/>
                    </a:p>
                  </a:txBody>
                  <a:tcPr marL="91425" marR="91425" marT="91425" marB="91425"/>
                </a:tc>
                <a:tc>
                  <a:txBody>
                    <a:bodyPr/>
                    <a:lstStyle/>
                    <a:p>
                      <a:pPr marL="0" lvl="0" indent="0" algn="ctr" rtl="0">
                        <a:spcBef>
                          <a:spcPts val="0"/>
                        </a:spcBef>
                        <a:spcAft>
                          <a:spcPts val="0"/>
                        </a:spcAft>
                        <a:buNone/>
                      </a:pPr>
                      <a:r>
                        <a:rPr lang="en"/>
                        <a:t>Dry ice</a:t>
                      </a:r>
                      <a:endParaRPr/>
                    </a:p>
                  </a:txBody>
                  <a:tcPr marL="91425" marR="91425" marT="91425" marB="91425"/>
                </a:tc>
                <a:extLst>
                  <a:ext uri="{0D108BD9-81ED-4DB2-BD59-A6C34878D82A}">
                    <a16:rowId xmlns:a16="http://schemas.microsoft.com/office/drawing/2014/main" val="10001"/>
                  </a:ext>
                </a:extLst>
              </a:tr>
              <a:tr h="492675">
                <a:tc>
                  <a:txBody>
                    <a:bodyPr/>
                    <a:lstStyle/>
                    <a:p>
                      <a:pPr marL="0" lvl="0" indent="0" algn="ctr" rtl="0">
                        <a:spcBef>
                          <a:spcPts val="0"/>
                        </a:spcBef>
                        <a:spcAft>
                          <a:spcPts val="0"/>
                        </a:spcAft>
                        <a:buNone/>
                      </a:pPr>
                      <a:r>
                        <a:rPr lang="en"/>
                        <a:t>Compression</a:t>
                      </a:r>
                      <a:endParaRPr/>
                    </a:p>
                  </a:txBody>
                  <a:tcPr marL="91425" marR="91425" marT="91425" marB="91425"/>
                </a:tc>
                <a:tc>
                  <a:txBody>
                    <a:bodyPr/>
                    <a:lstStyle/>
                    <a:p>
                      <a:pPr marL="0" lvl="0" indent="0" algn="ctr" rtl="0">
                        <a:spcBef>
                          <a:spcPts val="0"/>
                        </a:spcBef>
                        <a:spcAft>
                          <a:spcPts val="0"/>
                        </a:spcAft>
                        <a:buNone/>
                      </a:pPr>
                      <a:r>
                        <a:rPr lang="en"/>
                        <a:t>CPE 1, 2</a:t>
                      </a:r>
                      <a:endParaRPr/>
                    </a:p>
                  </a:txBody>
                  <a:tcPr marL="91425" marR="91425" marT="91425" marB="91425"/>
                </a:tc>
                <a:tc>
                  <a:txBody>
                    <a:bodyPr/>
                    <a:lstStyle/>
                    <a:p>
                      <a:pPr marL="0" lvl="0" indent="0" algn="ctr" rtl="0">
                        <a:spcBef>
                          <a:spcPts val="0"/>
                        </a:spcBef>
                        <a:spcAft>
                          <a:spcPts val="0"/>
                        </a:spcAft>
                        <a:buNone/>
                      </a:pPr>
                      <a:r>
                        <a:rPr lang="en"/>
                        <a:t>Projects Room</a:t>
                      </a:r>
                      <a:endParaRPr/>
                    </a:p>
                  </a:txBody>
                  <a:tcPr marL="91425" marR="91425" marT="91425" marB="91425"/>
                </a:tc>
                <a:tc>
                  <a:txBody>
                    <a:bodyPr/>
                    <a:lstStyle/>
                    <a:p>
                      <a:pPr marL="0" lvl="0" indent="0" algn="ctr" rtl="0">
                        <a:spcBef>
                          <a:spcPts val="0"/>
                        </a:spcBef>
                        <a:spcAft>
                          <a:spcPts val="0"/>
                        </a:spcAft>
                        <a:buNone/>
                      </a:pPr>
                      <a:r>
                        <a:rPr lang="en"/>
                        <a:t>March 2023</a:t>
                      </a:r>
                      <a:endParaRPr/>
                    </a:p>
                  </a:txBody>
                  <a:tcPr marL="91425" marR="91425" marT="91425" marB="91425"/>
                </a:tc>
                <a:tc>
                  <a:txBody>
                    <a:bodyPr/>
                    <a:lstStyle/>
                    <a:p>
                      <a:pPr marL="0" lvl="0" indent="0" algn="ctr" rtl="0">
                        <a:spcBef>
                          <a:spcPts val="0"/>
                        </a:spcBef>
                        <a:spcAft>
                          <a:spcPts val="0"/>
                        </a:spcAft>
                        <a:buNone/>
                      </a:pPr>
                      <a:r>
                        <a:rPr lang="en"/>
                        <a:t>N/A</a:t>
                      </a:r>
                      <a:endParaRPr/>
                    </a:p>
                  </a:txBody>
                  <a:tcPr marL="91425" marR="91425" marT="91425" marB="91425"/>
                </a:tc>
                <a:extLst>
                  <a:ext uri="{0D108BD9-81ED-4DB2-BD59-A6C34878D82A}">
                    <a16:rowId xmlns:a16="http://schemas.microsoft.com/office/drawing/2014/main" val="10002"/>
                  </a:ext>
                </a:extLst>
              </a:tr>
              <a:tr h="430700">
                <a:tc>
                  <a:txBody>
                    <a:bodyPr/>
                    <a:lstStyle/>
                    <a:p>
                      <a:pPr marL="0" lvl="0" indent="0" algn="ctr" rtl="0">
                        <a:spcBef>
                          <a:spcPts val="0"/>
                        </a:spcBef>
                        <a:spcAft>
                          <a:spcPts val="0"/>
                        </a:spcAft>
                        <a:buNone/>
                      </a:pPr>
                      <a:r>
                        <a:rPr lang="en"/>
                        <a:t>Kinematic Motion</a:t>
                      </a:r>
                      <a:endParaRPr/>
                    </a:p>
                  </a:txBody>
                  <a:tcPr marL="91425" marR="91425" marT="91425" marB="91425"/>
                </a:tc>
                <a:tc>
                  <a:txBody>
                    <a:bodyPr/>
                    <a:lstStyle/>
                    <a:p>
                      <a:pPr marL="0" lvl="0" indent="0" algn="ctr" rtl="0">
                        <a:spcBef>
                          <a:spcPts val="0"/>
                        </a:spcBef>
                        <a:spcAft>
                          <a:spcPts val="0"/>
                        </a:spcAft>
                        <a:buNone/>
                      </a:pPr>
                      <a:r>
                        <a:rPr lang="en"/>
                        <a:t>CPE 6</a:t>
                      </a:r>
                      <a:endParaRPr/>
                    </a:p>
                  </a:txBody>
                  <a:tcPr marL="91425" marR="91425" marT="91425" marB="91425"/>
                </a:tc>
                <a:tc>
                  <a:txBody>
                    <a:bodyPr/>
                    <a:lstStyle/>
                    <a:p>
                      <a:pPr marL="0" lvl="0" indent="0" algn="ctr" rtl="0">
                        <a:spcBef>
                          <a:spcPts val="0"/>
                        </a:spcBef>
                        <a:spcAft>
                          <a:spcPts val="0"/>
                        </a:spcAft>
                        <a:buNone/>
                      </a:pPr>
                      <a:r>
                        <a:rPr lang="en"/>
                        <a:t>Projects Room</a:t>
                      </a:r>
                      <a:endParaRPr/>
                    </a:p>
                  </a:txBody>
                  <a:tcPr marL="91425" marR="91425" marT="91425" marB="91425"/>
                </a:tc>
                <a:tc>
                  <a:txBody>
                    <a:bodyPr/>
                    <a:lstStyle/>
                    <a:p>
                      <a:pPr marL="0" lvl="0" indent="0" algn="ctr" rtl="0">
                        <a:spcBef>
                          <a:spcPts val="0"/>
                        </a:spcBef>
                        <a:spcAft>
                          <a:spcPts val="0"/>
                        </a:spcAft>
                        <a:buNone/>
                      </a:pPr>
                      <a:r>
                        <a:rPr lang="en"/>
                        <a:t>March 2023</a:t>
                      </a:r>
                      <a:endParaRPr/>
                    </a:p>
                  </a:txBody>
                  <a:tcPr marL="91425" marR="91425" marT="91425" marB="91425"/>
                </a:tc>
                <a:tc>
                  <a:txBody>
                    <a:bodyPr/>
                    <a:lstStyle/>
                    <a:p>
                      <a:pPr marL="0" lvl="0" indent="0" algn="ctr" rtl="0">
                        <a:spcBef>
                          <a:spcPts val="0"/>
                        </a:spcBef>
                        <a:spcAft>
                          <a:spcPts val="0"/>
                        </a:spcAft>
                        <a:buNone/>
                      </a:pPr>
                      <a:r>
                        <a:rPr lang="en"/>
                        <a:t>N/A</a:t>
                      </a:r>
                      <a:endParaRPr/>
                    </a:p>
                  </a:txBody>
                  <a:tcPr marL="91425" marR="91425" marT="91425" marB="91425"/>
                </a:tc>
                <a:extLst>
                  <a:ext uri="{0D108BD9-81ED-4DB2-BD59-A6C34878D82A}">
                    <a16:rowId xmlns:a16="http://schemas.microsoft.com/office/drawing/2014/main" val="10003"/>
                  </a:ext>
                </a:extLst>
              </a:tr>
              <a:tr h="430725">
                <a:tc>
                  <a:txBody>
                    <a:bodyPr/>
                    <a:lstStyle/>
                    <a:p>
                      <a:pPr marL="0" lvl="0" indent="0" algn="ctr" rtl="0">
                        <a:spcBef>
                          <a:spcPts val="0"/>
                        </a:spcBef>
                        <a:spcAft>
                          <a:spcPts val="0"/>
                        </a:spcAft>
                        <a:buNone/>
                      </a:pPr>
                      <a:r>
                        <a:rPr lang="en"/>
                        <a:t>Harnessing</a:t>
                      </a:r>
                      <a:endParaRPr/>
                    </a:p>
                  </a:txBody>
                  <a:tcPr marL="91425" marR="91425" marT="91425" marB="91425"/>
                </a:tc>
                <a:tc>
                  <a:txBody>
                    <a:bodyPr/>
                    <a:lstStyle/>
                    <a:p>
                      <a:pPr marL="0" lvl="0" indent="0" algn="ctr" rtl="0">
                        <a:spcBef>
                          <a:spcPts val="0"/>
                        </a:spcBef>
                        <a:spcAft>
                          <a:spcPts val="0"/>
                        </a:spcAft>
                        <a:buNone/>
                      </a:pPr>
                      <a:r>
                        <a:rPr lang="en"/>
                        <a:t>CPE 4</a:t>
                      </a:r>
                      <a:endParaRPr/>
                    </a:p>
                  </a:txBody>
                  <a:tcPr marL="91425" marR="91425" marT="91425" marB="91425"/>
                </a:tc>
                <a:tc>
                  <a:txBody>
                    <a:bodyPr/>
                    <a:lstStyle/>
                    <a:p>
                      <a:pPr marL="0" lvl="0" indent="0" algn="ctr" rtl="0">
                        <a:spcBef>
                          <a:spcPts val="0"/>
                        </a:spcBef>
                        <a:spcAft>
                          <a:spcPts val="0"/>
                        </a:spcAft>
                        <a:buNone/>
                      </a:pPr>
                      <a:r>
                        <a:rPr lang="en"/>
                        <a:t>Projects Room</a:t>
                      </a:r>
                      <a:endParaRPr/>
                    </a:p>
                  </a:txBody>
                  <a:tcPr marL="91425" marR="91425" marT="91425" marB="91425"/>
                </a:tc>
                <a:tc>
                  <a:txBody>
                    <a:bodyPr/>
                    <a:lstStyle/>
                    <a:p>
                      <a:pPr marL="0" lvl="0" indent="0" algn="ctr" rtl="0">
                        <a:spcBef>
                          <a:spcPts val="0"/>
                        </a:spcBef>
                        <a:spcAft>
                          <a:spcPts val="0"/>
                        </a:spcAft>
                        <a:buNone/>
                      </a:pPr>
                      <a:r>
                        <a:rPr lang="en"/>
                        <a:t>April 2023</a:t>
                      </a:r>
                      <a:endParaRPr/>
                    </a:p>
                  </a:txBody>
                  <a:tcPr marL="91425" marR="91425" marT="91425" marB="91425"/>
                </a:tc>
                <a:tc>
                  <a:txBody>
                    <a:bodyPr/>
                    <a:lstStyle/>
                    <a:p>
                      <a:pPr marL="0" lvl="0" indent="0" algn="ctr" rtl="0">
                        <a:spcBef>
                          <a:spcPts val="0"/>
                        </a:spcBef>
                        <a:spcAft>
                          <a:spcPts val="0"/>
                        </a:spcAft>
                        <a:buNone/>
                      </a:pPr>
                      <a:r>
                        <a:rPr lang="en"/>
                        <a:t>N/A</a:t>
                      </a: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3"/>
        <p:cNvGrpSpPr/>
        <p:nvPr/>
      </p:nvGrpSpPr>
      <p:grpSpPr>
        <a:xfrm>
          <a:off x="0" y="0"/>
          <a:ext cx="0" cy="0"/>
          <a:chOff x="0" y="0"/>
          <a:chExt cx="0" cy="0"/>
        </a:xfrm>
      </p:grpSpPr>
      <p:sp>
        <p:nvSpPr>
          <p:cNvPr id="754" name="Google Shape;754;p67"/>
          <p:cNvSpPr txBox="1"/>
          <p:nvPr/>
        </p:nvSpPr>
        <p:spPr>
          <a:xfrm>
            <a:off x="204890" y="2212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Finance Budget</a:t>
            </a:r>
            <a:endParaRPr sz="2500" b="1"/>
          </a:p>
        </p:txBody>
      </p:sp>
      <p:sp>
        <p:nvSpPr>
          <p:cNvPr id="755" name="Google Shape;755;p67"/>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41</a:t>
            </a:fld>
            <a:endParaRPr>
              <a:solidFill>
                <a:srgbClr val="404040"/>
              </a:solidFill>
            </a:endParaRPr>
          </a:p>
        </p:txBody>
      </p:sp>
      <p:sp>
        <p:nvSpPr>
          <p:cNvPr id="756" name="Google Shape;756;p67" descr="Timeline background shape"/>
          <p:cNvSpPr/>
          <p:nvPr/>
        </p:nvSpPr>
        <p:spPr>
          <a:xfrm>
            <a:off x="7054704"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757" name="Google Shape;757;p67"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758" name="Google Shape;758;p67"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759" name="Google Shape;759;p67"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RIsks</a:t>
            </a:r>
            <a:endParaRPr sz="900" b="0" i="0" u="none" strike="noStrike" cap="none">
              <a:solidFill>
                <a:srgbClr val="000000"/>
              </a:solidFill>
              <a:latin typeface="Nunito"/>
              <a:ea typeface="Nunito"/>
              <a:cs typeface="Nunito"/>
              <a:sym typeface="Nunito"/>
            </a:endParaRPr>
          </a:p>
        </p:txBody>
      </p:sp>
      <p:sp>
        <p:nvSpPr>
          <p:cNvPr id="760" name="Google Shape;760;p67"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761" name="Google Shape;761;p67"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762" name="Google Shape;762;p67"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graphicFrame>
        <p:nvGraphicFramePr>
          <p:cNvPr id="763" name="Google Shape;763;p67"/>
          <p:cNvGraphicFramePr/>
          <p:nvPr/>
        </p:nvGraphicFramePr>
        <p:xfrm>
          <a:off x="204900" y="821575"/>
          <a:ext cx="4345850" cy="3751005"/>
        </p:xfrm>
        <a:graphic>
          <a:graphicData uri="http://schemas.openxmlformats.org/drawingml/2006/table">
            <a:tbl>
              <a:tblPr>
                <a:noFill/>
                <a:tableStyleId>{B1581685-1520-4D99-9261-EA372B30DC9A}</a:tableStyleId>
              </a:tblPr>
              <a:tblGrid>
                <a:gridCol w="1448625">
                  <a:extLst>
                    <a:ext uri="{9D8B030D-6E8A-4147-A177-3AD203B41FA5}">
                      <a16:colId xmlns:a16="http://schemas.microsoft.com/office/drawing/2014/main" val="20000"/>
                    </a:ext>
                  </a:extLst>
                </a:gridCol>
                <a:gridCol w="1920250">
                  <a:extLst>
                    <a:ext uri="{9D8B030D-6E8A-4147-A177-3AD203B41FA5}">
                      <a16:colId xmlns:a16="http://schemas.microsoft.com/office/drawing/2014/main" val="20001"/>
                    </a:ext>
                  </a:extLst>
                </a:gridCol>
                <a:gridCol w="976975">
                  <a:extLst>
                    <a:ext uri="{9D8B030D-6E8A-4147-A177-3AD203B41FA5}">
                      <a16:colId xmlns:a16="http://schemas.microsoft.com/office/drawing/2014/main" val="20002"/>
                    </a:ext>
                  </a:extLst>
                </a:gridCol>
              </a:tblGrid>
              <a:tr h="598900">
                <a:tc>
                  <a:txBody>
                    <a:bodyPr/>
                    <a:lstStyle/>
                    <a:p>
                      <a:pPr marL="0" lvl="0" indent="0" algn="l" rtl="0">
                        <a:spcBef>
                          <a:spcPts val="0"/>
                        </a:spcBef>
                        <a:spcAft>
                          <a:spcPts val="0"/>
                        </a:spcAft>
                        <a:buNone/>
                      </a:pPr>
                      <a:r>
                        <a:rPr lang="en" b="1"/>
                        <a:t>Subsystem</a:t>
                      </a:r>
                      <a:endParaRPr b="1"/>
                    </a:p>
                  </a:txBody>
                  <a:tcPr marL="91425" marR="91425" marT="91425" marB="91425"/>
                </a:tc>
                <a:tc>
                  <a:txBody>
                    <a:bodyPr/>
                    <a:lstStyle/>
                    <a:p>
                      <a:pPr marL="0" lvl="0" indent="0" algn="l" rtl="0">
                        <a:spcBef>
                          <a:spcPts val="0"/>
                        </a:spcBef>
                        <a:spcAft>
                          <a:spcPts val="0"/>
                        </a:spcAft>
                        <a:buNone/>
                      </a:pPr>
                      <a:r>
                        <a:rPr lang="en" b="1"/>
                        <a:t>Items</a:t>
                      </a:r>
                      <a:endParaRPr b="1"/>
                    </a:p>
                  </a:txBody>
                  <a:tcPr marL="91425" marR="91425" marT="91425" marB="91425"/>
                </a:tc>
                <a:tc>
                  <a:txBody>
                    <a:bodyPr/>
                    <a:lstStyle/>
                    <a:p>
                      <a:pPr marL="0" lvl="0" indent="0" algn="l" rtl="0">
                        <a:spcBef>
                          <a:spcPts val="0"/>
                        </a:spcBef>
                        <a:spcAft>
                          <a:spcPts val="0"/>
                        </a:spcAft>
                        <a:buNone/>
                      </a:pPr>
                      <a:r>
                        <a:rPr lang="en" b="1"/>
                        <a:t>Price</a:t>
                      </a:r>
                      <a:endParaRPr b="1"/>
                    </a:p>
                  </a:txBody>
                  <a:tcPr marL="91425" marR="91425" marT="91425" marB="91425"/>
                </a:tc>
                <a:extLst>
                  <a:ext uri="{0D108BD9-81ED-4DB2-BD59-A6C34878D82A}">
                    <a16:rowId xmlns:a16="http://schemas.microsoft.com/office/drawing/2014/main" val="10000"/>
                  </a:ext>
                </a:extLst>
              </a:tr>
              <a:tr h="822925">
                <a:tc>
                  <a:txBody>
                    <a:bodyPr/>
                    <a:lstStyle/>
                    <a:p>
                      <a:pPr marL="0" lvl="0" indent="0" algn="l" rtl="0">
                        <a:spcBef>
                          <a:spcPts val="0"/>
                        </a:spcBef>
                        <a:spcAft>
                          <a:spcPts val="0"/>
                        </a:spcAft>
                        <a:buNone/>
                      </a:pPr>
                      <a:r>
                        <a:rPr lang="en"/>
                        <a:t>Mechanical</a:t>
                      </a:r>
                      <a:endParaRPr/>
                    </a:p>
                  </a:txBody>
                  <a:tcPr marL="91425" marR="91425" marT="91425" marB="91425"/>
                </a:tc>
                <a:tc>
                  <a:txBody>
                    <a:bodyPr/>
                    <a:lstStyle/>
                    <a:p>
                      <a:pPr marL="0" lvl="0" indent="0" algn="l" rtl="0">
                        <a:spcBef>
                          <a:spcPts val="0"/>
                        </a:spcBef>
                        <a:spcAft>
                          <a:spcPts val="0"/>
                        </a:spcAft>
                        <a:buNone/>
                      </a:pPr>
                      <a:r>
                        <a:rPr lang="en"/>
                        <a:t>Aluminum, Manufacturing Services, Motor</a:t>
                      </a:r>
                      <a:endParaRPr/>
                    </a:p>
                  </a:txBody>
                  <a:tcPr marL="91425" marR="91425" marT="91425" marB="91425"/>
                </a:tc>
                <a:tc>
                  <a:txBody>
                    <a:bodyPr/>
                    <a:lstStyle/>
                    <a:p>
                      <a:pPr marL="0" lvl="0" indent="0" algn="l" rtl="0">
                        <a:spcBef>
                          <a:spcPts val="0"/>
                        </a:spcBef>
                        <a:spcAft>
                          <a:spcPts val="0"/>
                        </a:spcAft>
                        <a:buNone/>
                      </a:pPr>
                      <a:r>
                        <a:rPr lang="en"/>
                        <a:t>$721.04</a:t>
                      </a:r>
                      <a:endParaRPr/>
                    </a:p>
                  </a:txBody>
                  <a:tcPr marL="91425" marR="91425" marT="91425" marB="91425"/>
                </a:tc>
                <a:extLst>
                  <a:ext uri="{0D108BD9-81ED-4DB2-BD59-A6C34878D82A}">
                    <a16:rowId xmlns:a16="http://schemas.microsoft.com/office/drawing/2014/main" val="10001"/>
                  </a:ext>
                </a:extLst>
              </a:tr>
              <a:tr h="598900">
                <a:tc>
                  <a:txBody>
                    <a:bodyPr/>
                    <a:lstStyle/>
                    <a:p>
                      <a:pPr marL="0" lvl="0" indent="0" algn="l" rtl="0">
                        <a:spcBef>
                          <a:spcPts val="0"/>
                        </a:spcBef>
                        <a:spcAft>
                          <a:spcPts val="0"/>
                        </a:spcAft>
                        <a:buNone/>
                      </a:pPr>
                      <a:r>
                        <a:rPr lang="en"/>
                        <a:t>Electrical</a:t>
                      </a:r>
                      <a:endParaRPr/>
                    </a:p>
                  </a:txBody>
                  <a:tcPr marL="91425" marR="91425" marT="91425" marB="91425"/>
                </a:tc>
                <a:tc>
                  <a:txBody>
                    <a:bodyPr/>
                    <a:lstStyle/>
                    <a:p>
                      <a:pPr marL="0" lvl="0" indent="0" algn="l" rtl="0">
                        <a:spcBef>
                          <a:spcPts val="0"/>
                        </a:spcBef>
                        <a:spcAft>
                          <a:spcPts val="0"/>
                        </a:spcAft>
                        <a:buNone/>
                      </a:pPr>
                      <a:r>
                        <a:rPr lang="en"/>
                        <a:t>Raspberry Pi 2, Micro SD Card</a:t>
                      </a:r>
                      <a:endParaRPr/>
                    </a:p>
                  </a:txBody>
                  <a:tcPr marL="91425" marR="91425" marT="91425" marB="91425"/>
                </a:tc>
                <a:tc>
                  <a:txBody>
                    <a:bodyPr/>
                    <a:lstStyle/>
                    <a:p>
                      <a:pPr marL="0" lvl="0" indent="0" algn="l" rtl="0">
                        <a:spcBef>
                          <a:spcPts val="0"/>
                        </a:spcBef>
                        <a:spcAft>
                          <a:spcPts val="0"/>
                        </a:spcAft>
                        <a:buNone/>
                      </a:pPr>
                      <a:r>
                        <a:rPr lang="en"/>
                        <a:t>$143.34</a:t>
                      </a:r>
                      <a:endParaRPr/>
                    </a:p>
                  </a:txBody>
                  <a:tcPr marL="91425" marR="91425" marT="91425" marB="91425"/>
                </a:tc>
                <a:extLst>
                  <a:ext uri="{0D108BD9-81ED-4DB2-BD59-A6C34878D82A}">
                    <a16:rowId xmlns:a16="http://schemas.microsoft.com/office/drawing/2014/main" val="10002"/>
                  </a:ext>
                </a:extLst>
              </a:tr>
              <a:tr h="609575">
                <a:tc>
                  <a:txBody>
                    <a:bodyPr/>
                    <a:lstStyle/>
                    <a:p>
                      <a:pPr marL="0" lvl="0" indent="0" algn="l" rtl="0">
                        <a:spcBef>
                          <a:spcPts val="0"/>
                        </a:spcBef>
                        <a:spcAft>
                          <a:spcPts val="0"/>
                        </a:spcAft>
                        <a:buNone/>
                      </a:pPr>
                      <a:r>
                        <a:rPr lang="en"/>
                        <a:t>Testing</a:t>
                      </a:r>
                      <a:endParaRPr/>
                    </a:p>
                  </a:txBody>
                  <a:tcPr marL="91425" marR="91425" marT="91425" marB="91425">
                    <a:lnB w="9525" cap="flat" cmpd="sng">
                      <a:solidFill>
                        <a:srgbClr val="404040"/>
                      </a:solidFill>
                      <a:prstDash val="solid"/>
                      <a:round/>
                      <a:headEnd type="none" w="sm" len="sm"/>
                      <a:tailEnd type="none" w="sm" len="sm"/>
                    </a:lnB>
                  </a:tcPr>
                </a:tc>
                <a:tc>
                  <a:txBody>
                    <a:bodyPr/>
                    <a:lstStyle/>
                    <a:p>
                      <a:pPr marL="0" lvl="0" indent="0" algn="l" rtl="0">
                        <a:spcBef>
                          <a:spcPts val="0"/>
                        </a:spcBef>
                        <a:spcAft>
                          <a:spcPts val="0"/>
                        </a:spcAft>
                        <a:buNone/>
                      </a:pPr>
                      <a:r>
                        <a:rPr lang="en"/>
                        <a:t>Dry ice, Thermometer, Insulated box </a:t>
                      </a:r>
                      <a:endParaRPr/>
                    </a:p>
                  </a:txBody>
                  <a:tcPr marL="91425" marR="91425" marT="91425" marB="91425">
                    <a:lnB w="9525" cap="flat" cmpd="sng">
                      <a:solidFill>
                        <a:srgbClr val="404040"/>
                      </a:solidFill>
                      <a:prstDash val="solid"/>
                      <a:round/>
                      <a:headEnd type="none" w="sm" len="sm"/>
                      <a:tailEnd type="none" w="sm" len="sm"/>
                    </a:lnB>
                  </a:tcPr>
                </a:tc>
                <a:tc>
                  <a:txBody>
                    <a:bodyPr/>
                    <a:lstStyle/>
                    <a:p>
                      <a:pPr marL="0" lvl="0" indent="0" algn="l" rtl="0">
                        <a:spcBef>
                          <a:spcPts val="0"/>
                        </a:spcBef>
                        <a:spcAft>
                          <a:spcPts val="0"/>
                        </a:spcAft>
                        <a:buNone/>
                      </a:pPr>
                      <a:r>
                        <a:rPr lang="en"/>
                        <a:t>$585.88</a:t>
                      </a:r>
                      <a:endParaRPr/>
                    </a:p>
                  </a:txBody>
                  <a:tcPr marL="91425" marR="91425" marT="91425" marB="91425">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3"/>
                  </a:ext>
                </a:extLst>
              </a:tr>
              <a:tr h="468950">
                <a:tc gridSpan="2">
                  <a:txBody>
                    <a:bodyPr/>
                    <a:lstStyle/>
                    <a:p>
                      <a:pPr marL="0" lvl="0" indent="0" algn="l" rtl="0">
                        <a:spcBef>
                          <a:spcPts val="0"/>
                        </a:spcBef>
                        <a:spcAft>
                          <a:spcPts val="0"/>
                        </a:spcAft>
                        <a:buNone/>
                      </a:pPr>
                      <a:r>
                        <a:rPr lang="en" b="1"/>
                        <a:t>Total:</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r>
                        <a:rPr lang="en" b="1"/>
                        <a:t>$1231.82</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4"/>
                  </a:ext>
                </a:extLst>
              </a:tr>
              <a:tr h="427725">
                <a:tc gridSpan="2">
                  <a:txBody>
                    <a:bodyPr/>
                    <a:lstStyle/>
                    <a:p>
                      <a:pPr marL="0" lvl="0" indent="0" algn="l" rtl="0">
                        <a:spcBef>
                          <a:spcPts val="0"/>
                        </a:spcBef>
                        <a:spcAft>
                          <a:spcPts val="0"/>
                        </a:spcAft>
                        <a:buNone/>
                      </a:pPr>
                      <a:r>
                        <a:rPr lang="en" b="1"/>
                        <a:t>Remaining:</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r>
                        <a:rPr lang="en" b="1"/>
                        <a:t>$2768.18</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764" name="Google Shape;764;p67"/>
          <p:cNvPicPr preferRelativeResize="0"/>
          <p:nvPr/>
        </p:nvPicPr>
        <p:blipFill rotWithShape="1">
          <a:blip r:embed="rId4">
            <a:alphaModFix/>
          </a:blip>
          <a:srcRect t="16086"/>
          <a:stretch/>
        </p:blipFill>
        <p:spPr>
          <a:xfrm>
            <a:off x="4469350" y="1518812"/>
            <a:ext cx="4823825" cy="2605162"/>
          </a:xfrm>
          <a:prstGeom prst="rect">
            <a:avLst/>
          </a:prstGeom>
          <a:noFill/>
          <a:ln>
            <a:noFill/>
          </a:ln>
        </p:spPr>
      </p:pic>
      <p:sp>
        <p:nvSpPr>
          <p:cNvPr id="765" name="Google Shape;765;p67"/>
          <p:cNvSpPr/>
          <p:nvPr/>
        </p:nvSpPr>
        <p:spPr>
          <a:xfrm>
            <a:off x="7244475" y="1561600"/>
            <a:ext cx="209700" cy="3936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6" name="Google Shape;766;p67"/>
          <p:cNvCxnSpPr/>
          <p:nvPr/>
        </p:nvCxnSpPr>
        <p:spPr>
          <a:xfrm flipH="1">
            <a:off x="7286625" y="1783600"/>
            <a:ext cx="209700" cy="171600"/>
          </a:xfrm>
          <a:prstGeom prst="straightConnector1">
            <a:avLst/>
          </a:prstGeom>
          <a:noFill/>
          <a:ln w="19050" cap="flat" cmpd="sng">
            <a:solidFill>
              <a:srgbClr val="A4C2F4"/>
            </a:solidFill>
            <a:prstDash val="solid"/>
            <a:round/>
            <a:headEnd type="none" w="med" len="med"/>
            <a:tailEnd type="none" w="med" len="med"/>
          </a:ln>
        </p:spPr>
      </p:cxnSp>
      <p:sp>
        <p:nvSpPr>
          <p:cNvPr id="767" name="Google Shape;767;p67"/>
          <p:cNvSpPr/>
          <p:nvPr/>
        </p:nvSpPr>
        <p:spPr>
          <a:xfrm>
            <a:off x="7686675" y="2087825"/>
            <a:ext cx="314400" cy="3936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8" name="Google Shape;768;p67"/>
          <p:cNvCxnSpPr/>
          <p:nvPr/>
        </p:nvCxnSpPr>
        <p:spPr>
          <a:xfrm rot="10800000" flipH="1">
            <a:off x="7704975" y="2355075"/>
            <a:ext cx="296100" cy="73800"/>
          </a:xfrm>
          <a:prstGeom prst="straightConnector1">
            <a:avLst/>
          </a:prstGeom>
          <a:noFill/>
          <a:ln w="19050" cap="flat" cmpd="sng">
            <a:solidFill>
              <a:schemeClr val="dk2"/>
            </a:solidFill>
            <a:prstDash val="solid"/>
            <a:round/>
            <a:headEnd type="none" w="med" len="med"/>
            <a:tailEnd type="none" w="med" len="med"/>
          </a:ln>
        </p:spPr>
      </p:cxnSp>
      <p:cxnSp>
        <p:nvCxnSpPr>
          <p:cNvPr id="769" name="Google Shape;769;p67"/>
          <p:cNvCxnSpPr/>
          <p:nvPr/>
        </p:nvCxnSpPr>
        <p:spPr>
          <a:xfrm>
            <a:off x="7743825" y="2914650"/>
            <a:ext cx="342900" cy="57300"/>
          </a:xfrm>
          <a:prstGeom prst="straightConnector1">
            <a:avLst/>
          </a:prstGeom>
          <a:noFill/>
          <a:ln w="19050" cap="flat" cmpd="sng">
            <a:solidFill>
              <a:srgbClr val="93C47D"/>
            </a:solidFill>
            <a:prstDash val="solid"/>
            <a:round/>
            <a:headEnd type="none" w="med" len="med"/>
            <a:tailEnd type="none" w="med" len="med"/>
          </a:ln>
        </p:spPr>
      </p:cxnSp>
      <p:sp>
        <p:nvSpPr>
          <p:cNvPr id="770" name="Google Shape;770;p67"/>
          <p:cNvSpPr/>
          <p:nvPr/>
        </p:nvSpPr>
        <p:spPr>
          <a:xfrm>
            <a:off x="5697975" y="3183200"/>
            <a:ext cx="296100" cy="393600"/>
          </a:xfrm>
          <a:prstGeom prst="rect">
            <a:avLst/>
          </a:pr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1" name="Google Shape;771;p67"/>
          <p:cNvCxnSpPr/>
          <p:nvPr/>
        </p:nvCxnSpPr>
        <p:spPr>
          <a:xfrm rot="10800000" flipH="1">
            <a:off x="5697975" y="3295050"/>
            <a:ext cx="352800" cy="76800"/>
          </a:xfrm>
          <a:prstGeom prst="straightConnector1">
            <a:avLst/>
          </a:prstGeom>
          <a:noFill/>
          <a:ln w="19050" cap="flat" cmpd="sng">
            <a:solidFill>
              <a:srgbClr val="F6B26B"/>
            </a:solidFill>
            <a:prstDash val="solid"/>
            <a:round/>
            <a:headEnd type="none" w="med" len="med"/>
            <a:tailEnd type="none" w="med" len="med"/>
          </a:ln>
        </p:spPr>
      </p:cxnSp>
      <p:sp>
        <p:nvSpPr>
          <p:cNvPr id="772" name="Google Shape;772;p67"/>
          <p:cNvSpPr txBox="1"/>
          <p:nvPr/>
        </p:nvSpPr>
        <p:spPr>
          <a:xfrm>
            <a:off x="5495925" y="1102488"/>
            <a:ext cx="2457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Budget Breakdown</a:t>
            </a:r>
            <a:endParaRPr>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6"/>
        <p:cNvGrpSpPr/>
        <p:nvPr/>
      </p:nvGrpSpPr>
      <p:grpSpPr>
        <a:xfrm>
          <a:off x="0" y="0"/>
          <a:ext cx="0" cy="0"/>
          <a:chOff x="0" y="0"/>
          <a:chExt cx="0" cy="0"/>
        </a:xfrm>
      </p:grpSpPr>
      <p:pic>
        <p:nvPicPr>
          <p:cNvPr id="777" name="Google Shape;777;p68"/>
          <p:cNvPicPr preferRelativeResize="0"/>
          <p:nvPr/>
        </p:nvPicPr>
        <p:blipFill>
          <a:blip r:embed="rId4">
            <a:alphaModFix/>
          </a:blip>
          <a:stretch>
            <a:fillRect/>
          </a:stretch>
        </p:blipFill>
        <p:spPr>
          <a:xfrm>
            <a:off x="1102700" y="596700"/>
            <a:ext cx="6764524" cy="4021375"/>
          </a:xfrm>
          <a:prstGeom prst="rect">
            <a:avLst/>
          </a:prstGeom>
          <a:noFill/>
          <a:ln>
            <a:noFill/>
          </a:ln>
        </p:spPr>
      </p:pic>
      <p:sp>
        <p:nvSpPr>
          <p:cNvPr id="778" name="Google Shape;778;p68"/>
          <p:cNvSpPr txBox="1"/>
          <p:nvPr/>
        </p:nvSpPr>
        <p:spPr>
          <a:xfrm>
            <a:off x="218240" y="10105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Spring Schedule</a:t>
            </a:r>
            <a:endParaRPr sz="2500" b="1"/>
          </a:p>
        </p:txBody>
      </p:sp>
      <p:sp>
        <p:nvSpPr>
          <p:cNvPr id="779" name="Google Shape;779;p68"/>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42</a:t>
            </a:fld>
            <a:endParaRPr>
              <a:solidFill>
                <a:srgbClr val="404040"/>
              </a:solidFill>
            </a:endParaRPr>
          </a:p>
        </p:txBody>
      </p:sp>
      <p:sp>
        <p:nvSpPr>
          <p:cNvPr id="780" name="Google Shape;780;p68" descr="Timeline background shape"/>
          <p:cNvSpPr/>
          <p:nvPr/>
        </p:nvSpPr>
        <p:spPr>
          <a:xfrm>
            <a:off x="7054704"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781" name="Google Shape;781;p68"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782" name="Google Shape;782;p68"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783" name="Google Shape;783;p68"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RIsks</a:t>
            </a:r>
            <a:endParaRPr sz="900" b="0" i="0" u="none" strike="noStrike" cap="none">
              <a:solidFill>
                <a:srgbClr val="000000"/>
              </a:solidFill>
              <a:latin typeface="Nunito"/>
              <a:ea typeface="Nunito"/>
              <a:cs typeface="Nunito"/>
              <a:sym typeface="Nunito"/>
            </a:endParaRPr>
          </a:p>
        </p:txBody>
      </p:sp>
      <p:sp>
        <p:nvSpPr>
          <p:cNvPr id="784" name="Google Shape;784;p68"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785" name="Google Shape;785;p68"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786" name="Google Shape;786;p68"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787" name="Google Shape;787;p68"/>
          <p:cNvSpPr/>
          <p:nvPr/>
        </p:nvSpPr>
        <p:spPr>
          <a:xfrm>
            <a:off x="5048275" y="3714750"/>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8"/>
          <p:cNvSpPr/>
          <p:nvPr/>
        </p:nvSpPr>
        <p:spPr>
          <a:xfrm>
            <a:off x="5048275" y="3795700"/>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8"/>
          <p:cNvSpPr/>
          <p:nvPr/>
        </p:nvSpPr>
        <p:spPr>
          <a:xfrm>
            <a:off x="5634050" y="3962400"/>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8"/>
          <p:cNvSpPr/>
          <p:nvPr/>
        </p:nvSpPr>
        <p:spPr>
          <a:xfrm>
            <a:off x="7191225" y="4290875"/>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8"/>
          <p:cNvSpPr/>
          <p:nvPr/>
        </p:nvSpPr>
        <p:spPr>
          <a:xfrm>
            <a:off x="6457975" y="4138625"/>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8"/>
          <p:cNvSpPr/>
          <p:nvPr/>
        </p:nvSpPr>
        <p:spPr>
          <a:xfrm>
            <a:off x="7277025" y="4391025"/>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8"/>
          <p:cNvSpPr/>
          <p:nvPr/>
        </p:nvSpPr>
        <p:spPr>
          <a:xfrm>
            <a:off x="7634325" y="4560775"/>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8"/>
          <p:cNvSpPr/>
          <p:nvPr/>
        </p:nvSpPr>
        <p:spPr>
          <a:xfrm>
            <a:off x="7362825" y="1066800"/>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8"/>
          <p:cNvSpPr/>
          <p:nvPr/>
        </p:nvSpPr>
        <p:spPr>
          <a:xfrm>
            <a:off x="6010275" y="1919275"/>
            <a:ext cx="85800" cy="573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6" name="Google Shape;796;p68"/>
          <p:cNvCxnSpPr/>
          <p:nvPr/>
        </p:nvCxnSpPr>
        <p:spPr>
          <a:xfrm>
            <a:off x="4643450" y="1566875"/>
            <a:ext cx="1395300" cy="4800"/>
          </a:xfrm>
          <a:prstGeom prst="straightConnector1">
            <a:avLst/>
          </a:prstGeom>
          <a:noFill/>
          <a:ln w="19050" cap="flat" cmpd="sng">
            <a:solidFill>
              <a:srgbClr val="CC0000"/>
            </a:solidFill>
            <a:prstDash val="solid"/>
            <a:round/>
            <a:headEnd type="none" w="med" len="med"/>
            <a:tailEnd type="triangle" w="med" len="med"/>
          </a:ln>
        </p:spPr>
      </p:cxnSp>
      <p:cxnSp>
        <p:nvCxnSpPr>
          <p:cNvPr id="797" name="Google Shape;797;p68"/>
          <p:cNvCxnSpPr/>
          <p:nvPr/>
        </p:nvCxnSpPr>
        <p:spPr>
          <a:xfrm>
            <a:off x="6157925" y="1643075"/>
            <a:ext cx="0" cy="995400"/>
          </a:xfrm>
          <a:prstGeom prst="straightConnector1">
            <a:avLst/>
          </a:prstGeom>
          <a:noFill/>
          <a:ln w="19050" cap="flat" cmpd="sng">
            <a:solidFill>
              <a:srgbClr val="CC0000"/>
            </a:solidFill>
            <a:prstDash val="solid"/>
            <a:round/>
            <a:headEnd type="none" w="med" len="med"/>
            <a:tailEnd type="triangle" w="med" len="med"/>
          </a:ln>
        </p:spPr>
      </p:cxnSp>
      <p:cxnSp>
        <p:nvCxnSpPr>
          <p:cNvPr id="798" name="Google Shape;798;p68"/>
          <p:cNvCxnSpPr/>
          <p:nvPr/>
        </p:nvCxnSpPr>
        <p:spPr>
          <a:xfrm>
            <a:off x="4614975" y="914400"/>
            <a:ext cx="1395300" cy="4800"/>
          </a:xfrm>
          <a:prstGeom prst="straightConnector1">
            <a:avLst/>
          </a:prstGeom>
          <a:noFill/>
          <a:ln w="19050" cap="flat" cmpd="sng">
            <a:solidFill>
              <a:srgbClr val="CC0000"/>
            </a:solidFill>
            <a:prstDash val="solid"/>
            <a:round/>
            <a:headEnd type="none" w="med" len="med"/>
            <a:tailEnd type="triangle" w="med" len="med"/>
          </a:ln>
        </p:spPr>
      </p:cxnSp>
      <p:cxnSp>
        <p:nvCxnSpPr>
          <p:cNvPr id="799" name="Google Shape;799;p68"/>
          <p:cNvCxnSpPr/>
          <p:nvPr/>
        </p:nvCxnSpPr>
        <p:spPr>
          <a:xfrm>
            <a:off x="6153150" y="919175"/>
            <a:ext cx="0" cy="662100"/>
          </a:xfrm>
          <a:prstGeom prst="straightConnector1">
            <a:avLst/>
          </a:prstGeom>
          <a:noFill/>
          <a:ln w="19050" cap="flat" cmpd="sng">
            <a:solidFill>
              <a:srgbClr val="CC0000"/>
            </a:solidFill>
            <a:prstDash val="solid"/>
            <a:round/>
            <a:headEnd type="none" w="med" len="med"/>
            <a:tailEnd type="triangle" w="med" len="med"/>
          </a:ln>
        </p:spPr>
      </p:cxnSp>
      <p:sp>
        <p:nvSpPr>
          <p:cNvPr id="800" name="Google Shape;800;p68"/>
          <p:cNvSpPr txBox="1"/>
          <p:nvPr/>
        </p:nvSpPr>
        <p:spPr>
          <a:xfrm>
            <a:off x="4554800" y="1350575"/>
            <a:ext cx="1633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Roboto"/>
                <a:ea typeface="Roboto"/>
                <a:cs typeface="Roboto"/>
                <a:sym typeface="Roboto"/>
              </a:rPr>
              <a:t>Manufacturing Timeline </a:t>
            </a:r>
            <a:endParaRPr sz="700">
              <a:latin typeface="Roboto"/>
              <a:ea typeface="Roboto"/>
              <a:cs typeface="Roboto"/>
              <a:sym typeface="Roboto"/>
            </a:endParaRPr>
          </a:p>
        </p:txBody>
      </p:sp>
      <p:sp>
        <p:nvSpPr>
          <p:cNvPr id="801" name="Google Shape;801;p68"/>
          <p:cNvSpPr txBox="1"/>
          <p:nvPr/>
        </p:nvSpPr>
        <p:spPr>
          <a:xfrm>
            <a:off x="6323450" y="2270850"/>
            <a:ext cx="102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Testing System </a:t>
            </a:r>
            <a:endParaRPr sz="700">
              <a:latin typeface="Roboto"/>
              <a:ea typeface="Roboto"/>
              <a:cs typeface="Roboto"/>
              <a:sym typeface="Roboto"/>
            </a:endParaRPr>
          </a:p>
          <a:p>
            <a:pPr marL="0" lvl="0" indent="0" algn="ctr" rtl="0">
              <a:spcBef>
                <a:spcPts val="0"/>
              </a:spcBef>
              <a:spcAft>
                <a:spcPts val="0"/>
              </a:spcAft>
              <a:buNone/>
            </a:pPr>
            <a:r>
              <a:rPr lang="en" sz="700">
                <a:latin typeface="Roboto"/>
                <a:ea typeface="Roboto"/>
                <a:cs typeface="Roboto"/>
                <a:sym typeface="Roboto"/>
              </a:rPr>
              <a:t>Integration</a:t>
            </a:r>
            <a:endParaRPr sz="700">
              <a:latin typeface="Roboto"/>
              <a:ea typeface="Roboto"/>
              <a:cs typeface="Roboto"/>
              <a:sym typeface="Roboto"/>
            </a:endParaRPr>
          </a:p>
        </p:txBody>
      </p:sp>
      <p:cxnSp>
        <p:nvCxnSpPr>
          <p:cNvPr id="802" name="Google Shape;802;p68"/>
          <p:cNvCxnSpPr/>
          <p:nvPr/>
        </p:nvCxnSpPr>
        <p:spPr>
          <a:xfrm>
            <a:off x="6205550" y="2619375"/>
            <a:ext cx="1067100" cy="4800"/>
          </a:xfrm>
          <a:prstGeom prst="straightConnector1">
            <a:avLst/>
          </a:prstGeom>
          <a:noFill/>
          <a:ln w="19050" cap="flat" cmpd="sng">
            <a:solidFill>
              <a:srgbClr val="CC0000"/>
            </a:solidFill>
            <a:prstDash val="solid"/>
            <a:round/>
            <a:headEnd type="none" w="med" len="med"/>
            <a:tailEnd type="triangle" w="med" len="med"/>
          </a:ln>
        </p:spPr>
      </p:cxnSp>
      <p:sp>
        <p:nvSpPr>
          <p:cNvPr id="803" name="Google Shape;803;p68"/>
          <p:cNvSpPr txBox="1"/>
          <p:nvPr/>
        </p:nvSpPr>
        <p:spPr>
          <a:xfrm>
            <a:off x="5102500" y="873000"/>
            <a:ext cx="1633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Roboto"/>
                <a:ea typeface="Roboto"/>
                <a:cs typeface="Roboto"/>
                <a:sym typeface="Roboto"/>
              </a:rPr>
              <a:t>Software Development</a:t>
            </a:r>
            <a:endParaRPr sz="700">
              <a:latin typeface="Roboto"/>
              <a:ea typeface="Roboto"/>
              <a:cs typeface="Roboto"/>
              <a:sym typeface="Roboto"/>
            </a:endParaRPr>
          </a:p>
        </p:txBody>
      </p:sp>
      <p:cxnSp>
        <p:nvCxnSpPr>
          <p:cNvPr id="804" name="Google Shape;804;p68"/>
          <p:cNvCxnSpPr/>
          <p:nvPr/>
        </p:nvCxnSpPr>
        <p:spPr>
          <a:xfrm>
            <a:off x="5281625" y="2405075"/>
            <a:ext cx="900" cy="803700"/>
          </a:xfrm>
          <a:prstGeom prst="straightConnector1">
            <a:avLst/>
          </a:prstGeom>
          <a:noFill/>
          <a:ln w="9525" cap="flat" cmpd="sng">
            <a:solidFill>
              <a:srgbClr val="302926"/>
            </a:solidFill>
            <a:prstDash val="lgDash"/>
            <a:round/>
            <a:headEnd type="oval" w="med" len="med"/>
            <a:tailEnd type="triangle" w="med" len="med"/>
          </a:ln>
        </p:spPr>
      </p:cxnSp>
      <p:cxnSp>
        <p:nvCxnSpPr>
          <p:cNvPr id="805" name="Google Shape;805;p68"/>
          <p:cNvCxnSpPr/>
          <p:nvPr/>
        </p:nvCxnSpPr>
        <p:spPr>
          <a:xfrm>
            <a:off x="6052725" y="1976575"/>
            <a:ext cx="5100" cy="719100"/>
          </a:xfrm>
          <a:prstGeom prst="straightConnector1">
            <a:avLst/>
          </a:prstGeom>
          <a:noFill/>
          <a:ln w="9525" cap="flat" cmpd="sng">
            <a:solidFill>
              <a:srgbClr val="302926"/>
            </a:solidFill>
            <a:prstDash val="dash"/>
            <a:round/>
            <a:headEnd type="oval" w="med" len="med"/>
            <a:tailEnd type="triangle" w="med" len="med"/>
          </a:ln>
        </p:spPr>
      </p:cxnSp>
      <p:cxnSp>
        <p:nvCxnSpPr>
          <p:cNvPr id="806" name="Google Shape;806;p68"/>
          <p:cNvCxnSpPr/>
          <p:nvPr/>
        </p:nvCxnSpPr>
        <p:spPr>
          <a:xfrm flipH="1">
            <a:off x="5381600" y="2614625"/>
            <a:ext cx="4800" cy="614400"/>
          </a:xfrm>
          <a:prstGeom prst="straightConnector1">
            <a:avLst/>
          </a:prstGeom>
          <a:noFill/>
          <a:ln w="9525" cap="flat" cmpd="sng">
            <a:solidFill>
              <a:srgbClr val="302926"/>
            </a:solidFill>
            <a:prstDash val="dash"/>
            <a:round/>
            <a:headEnd type="triangle" w="med" len="med"/>
            <a:tailEnd type="oval" w="med" len="med"/>
          </a:ln>
        </p:spPr>
      </p:cxnSp>
      <p:cxnSp>
        <p:nvCxnSpPr>
          <p:cNvPr id="807" name="Google Shape;807;p68"/>
          <p:cNvCxnSpPr/>
          <p:nvPr/>
        </p:nvCxnSpPr>
        <p:spPr>
          <a:xfrm flipH="1">
            <a:off x="5772725" y="1247775"/>
            <a:ext cx="4200" cy="1725900"/>
          </a:xfrm>
          <a:prstGeom prst="straightConnector1">
            <a:avLst/>
          </a:prstGeom>
          <a:noFill/>
          <a:ln w="9525" cap="flat" cmpd="sng">
            <a:solidFill>
              <a:srgbClr val="302926"/>
            </a:solidFill>
            <a:prstDash val="dash"/>
            <a:round/>
            <a:headEnd type="oval" w="med" len="med"/>
            <a:tailEnd type="triangle" w="med" len="med"/>
          </a:ln>
        </p:spPr>
      </p:cxnSp>
      <p:cxnSp>
        <p:nvCxnSpPr>
          <p:cNvPr id="808" name="Google Shape;808;p68"/>
          <p:cNvCxnSpPr/>
          <p:nvPr/>
        </p:nvCxnSpPr>
        <p:spPr>
          <a:xfrm>
            <a:off x="5967425" y="2911050"/>
            <a:ext cx="4800" cy="651300"/>
          </a:xfrm>
          <a:prstGeom prst="straightConnector1">
            <a:avLst/>
          </a:prstGeom>
          <a:noFill/>
          <a:ln w="9525" cap="flat" cmpd="sng">
            <a:solidFill>
              <a:srgbClr val="302926"/>
            </a:solidFill>
            <a:prstDash val="dash"/>
            <a:round/>
            <a:headEnd type="oval" w="med" len="med"/>
            <a:tailEnd type="triangle" w="med" len="med"/>
          </a:ln>
        </p:spPr>
      </p:cxnSp>
      <p:cxnSp>
        <p:nvCxnSpPr>
          <p:cNvPr id="809" name="Google Shape;809;p68"/>
          <p:cNvCxnSpPr/>
          <p:nvPr/>
        </p:nvCxnSpPr>
        <p:spPr>
          <a:xfrm>
            <a:off x="7510475" y="2614625"/>
            <a:ext cx="0" cy="1743000"/>
          </a:xfrm>
          <a:prstGeom prst="straightConnector1">
            <a:avLst/>
          </a:prstGeom>
          <a:noFill/>
          <a:ln w="19050" cap="flat" cmpd="sng">
            <a:solidFill>
              <a:srgbClr val="CC0000"/>
            </a:solidFill>
            <a:prstDash val="solid"/>
            <a:round/>
            <a:headEnd type="none" w="med" len="med"/>
            <a:tailEnd type="triangle" w="med" len="med"/>
          </a:ln>
        </p:spPr>
      </p:cxnSp>
      <p:sp>
        <p:nvSpPr>
          <p:cNvPr id="810" name="Google Shape;810;p68"/>
          <p:cNvSpPr txBox="1"/>
          <p:nvPr/>
        </p:nvSpPr>
        <p:spPr>
          <a:xfrm rot="5400000">
            <a:off x="7277100" y="3348050"/>
            <a:ext cx="7953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Roboto"/>
                <a:ea typeface="Roboto"/>
                <a:cs typeface="Roboto"/>
                <a:sym typeface="Roboto"/>
              </a:rPr>
              <a:t>Final Design</a:t>
            </a:r>
            <a:endParaRPr sz="700">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4"/>
        <p:cNvGrpSpPr/>
        <p:nvPr/>
      </p:nvGrpSpPr>
      <p:grpSpPr>
        <a:xfrm>
          <a:off x="0" y="0"/>
          <a:ext cx="0" cy="0"/>
          <a:chOff x="0" y="0"/>
          <a:chExt cx="0" cy="0"/>
        </a:xfrm>
      </p:grpSpPr>
      <p:sp>
        <p:nvSpPr>
          <p:cNvPr id="815" name="Google Shape;815;p69"/>
          <p:cNvSpPr txBox="1"/>
          <p:nvPr/>
        </p:nvSpPr>
        <p:spPr>
          <a:xfrm>
            <a:off x="320040" y="474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Acknowledgements</a:t>
            </a:r>
            <a:endParaRPr sz="2700" b="1"/>
          </a:p>
        </p:txBody>
      </p:sp>
      <p:sp>
        <p:nvSpPr>
          <p:cNvPr id="816" name="Google Shape;816;p69"/>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43</a:t>
            </a:fld>
            <a:endParaRPr>
              <a:solidFill>
                <a:srgbClr val="404040"/>
              </a:solidFill>
            </a:endParaRPr>
          </a:p>
        </p:txBody>
      </p:sp>
      <p:sp>
        <p:nvSpPr>
          <p:cNvPr id="817" name="Google Shape;817;p69"/>
          <p:cNvSpPr txBox="1"/>
          <p:nvPr/>
        </p:nvSpPr>
        <p:spPr>
          <a:xfrm>
            <a:off x="461275" y="525263"/>
            <a:ext cx="6294600" cy="452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t>Advisors</a:t>
            </a:r>
            <a:endParaRPr b="1" u="sng"/>
          </a:p>
          <a:p>
            <a:pPr marL="457200" lvl="0" indent="-317500" algn="l" rtl="0">
              <a:spcBef>
                <a:spcPts val="0"/>
              </a:spcBef>
              <a:spcAft>
                <a:spcPts val="0"/>
              </a:spcAft>
              <a:buSzPts val="1400"/>
              <a:buChar char="●"/>
            </a:pPr>
            <a:r>
              <a:rPr lang="en"/>
              <a:t>Dr. Melvin Rafi</a:t>
            </a:r>
            <a:endParaRPr/>
          </a:p>
          <a:p>
            <a:pPr marL="457200" lvl="0" indent="-317500" algn="l" rtl="0">
              <a:spcBef>
                <a:spcPts val="0"/>
              </a:spcBef>
              <a:spcAft>
                <a:spcPts val="0"/>
              </a:spcAft>
              <a:buSzPts val="1400"/>
              <a:buChar char="●"/>
            </a:pPr>
            <a:r>
              <a:rPr lang="en"/>
              <a:t>Dr. Kathryn Wingate</a:t>
            </a:r>
            <a:endParaRPr/>
          </a:p>
          <a:p>
            <a:pPr marL="457200" lvl="0" indent="-317500" algn="l" rtl="0">
              <a:spcBef>
                <a:spcPts val="0"/>
              </a:spcBef>
              <a:spcAft>
                <a:spcPts val="0"/>
              </a:spcAft>
              <a:buSzPts val="1400"/>
              <a:buChar char="●"/>
            </a:pPr>
            <a:r>
              <a:rPr lang="en"/>
              <a:t>Dr. Chris Muldrow</a:t>
            </a:r>
            <a:endParaRPr/>
          </a:p>
          <a:p>
            <a:pPr marL="0" lvl="0" indent="0" algn="l" rtl="0">
              <a:spcBef>
                <a:spcPts val="0"/>
              </a:spcBef>
              <a:spcAft>
                <a:spcPts val="0"/>
              </a:spcAft>
              <a:buNone/>
            </a:pPr>
            <a:endParaRPr/>
          </a:p>
          <a:p>
            <a:pPr marL="0" lvl="0" indent="0" algn="l" rtl="0">
              <a:spcBef>
                <a:spcPts val="0"/>
              </a:spcBef>
              <a:spcAft>
                <a:spcPts val="0"/>
              </a:spcAft>
              <a:buNone/>
            </a:pPr>
            <a:r>
              <a:rPr lang="en" b="1" u="sng"/>
              <a:t>CU Professors</a:t>
            </a:r>
            <a:endParaRPr u="sng"/>
          </a:p>
          <a:p>
            <a:pPr marL="457200" lvl="0" indent="-317500" algn="l" rtl="0">
              <a:spcBef>
                <a:spcPts val="0"/>
              </a:spcBef>
              <a:spcAft>
                <a:spcPts val="0"/>
              </a:spcAft>
              <a:buSzPts val="1400"/>
              <a:buChar char="●"/>
            </a:pPr>
            <a:r>
              <a:rPr lang="en"/>
              <a:t>Prof. Trudy Schwartz </a:t>
            </a:r>
            <a:endParaRPr/>
          </a:p>
          <a:p>
            <a:pPr marL="457200" lvl="0" indent="-317500" algn="l" rtl="0">
              <a:spcBef>
                <a:spcPts val="0"/>
              </a:spcBef>
              <a:spcAft>
                <a:spcPts val="0"/>
              </a:spcAft>
              <a:buSzPts val="1400"/>
              <a:buChar char="●"/>
            </a:pPr>
            <a:r>
              <a:rPr lang="en"/>
              <a:t>Prof. Bobby Hodgkinson</a:t>
            </a:r>
            <a:endParaRPr/>
          </a:p>
          <a:p>
            <a:pPr marL="457200" lvl="0" indent="-317500" algn="l" rtl="0">
              <a:spcBef>
                <a:spcPts val="0"/>
              </a:spcBef>
              <a:spcAft>
                <a:spcPts val="0"/>
              </a:spcAft>
              <a:buSzPts val="1400"/>
              <a:buChar char="●"/>
            </a:pPr>
            <a:r>
              <a:rPr lang="en"/>
              <a:t>Prof. Nabity</a:t>
            </a:r>
            <a:endParaRPr/>
          </a:p>
          <a:p>
            <a:pPr marL="457200" lvl="0" indent="0" algn="l" rtl="0">
              <a:spcBef>
                <a:spcPts val="0"/>
              </a:spcBef>
              <a:spcAft>
                <a:spcPts val="0"/>
              </a:spcAft>
              <a:buNone/>
            </a:pPr>
            <a:endParaRPr/>
          </a:p>
          <a:p>
            <a:pPr marL="0" lvl="0" indent="0" algn="l" rtl="0">
              <a:spcBef>
                <a:spcPts val="0"/>
              </a:spcBef>
              <a:spcAft>
                <a:spcPts val="0"/>
              </a:spcAft>
              <a:buNone/>
            </a:pPr>
            <a:r>
              <a:rPr lang="en" b="1" u="sng"/>
              <a:t>Sponsors</a:t>
            </a:r>
            <a:endParaRPr b="1" u="sng"/>
          </a:p>
          <a:p>
            <a:pPr marL="457200" lvl="0" indent="-317500" algn="l" rtl="0">
              <a:spcBef>
                <a:spcPts val="0"/>
              </a:spcBef>
              <a:spcAft>
                <a:spcPts val="0"/>
              </a:spcAft>
              <a:buSzPts val="1400"/>
              <a:buChar char="●"/>
            </a:pPr>
            <a:r>
              <a:rPr lang="en"/>
              <a:t>Astroscale</a:t>
            </a:r>
            <a:endParaRPr/>
          </a:p>
          <a:p>
            <a:pPr marL="914400" lvl="1" indent="-317500" algn="l" rtl="0">
              <a:spcBef>
                <a:spcPts val="0"/>
              </a:spcBef>
              <a:spcAft>
                <a:spcPts val="0"/>
              </a:spcAft>
              <a:buSzPts val="1400"/>
              <a:buChar char="○"/>
            </a:pPr>
            <a:r>
              <a:rPr lang="en"/>
              <a:t>Rebeca Griego</a:t>
            </a:r>
            <a:endParaRPr/>
          </a:p>
          <a:p>
            <a:pPr marL="914400" lvl="1" indent="-317500" algn="l" rtl="0">
              <a:spcBef>
                <a:spcPts val="0"/>
              </a:spcBef>
              <a:spcAft>
                <a:spcPts val="0"/>
              </a:spcAft>
              <a:buSzPts val="1400"/>
              <a:buChar char="○"/>
            </a:pPr>
            <a:r>
              <a:rPr lang="en"/>
              <a:t>Jon Buschur</a:t>
            </a:r>
            <a:endParaRPr/>
          </a:p>
          <a:p>
            <a:pPr marL="914400" lvl="0" indent="0" algn="l" rtl="0">
              <a:spcBef>
                <a:spcPts val="0"/>
              </a:spcBef>
              <a:spcAft>
                <a:spcPts val="0"/>
              </a:spcAft>
              <a:buNone/>
            </a:pPr>
            <a:endParaRPr/>
          </a:p>
          <a:p>
            <a:pPr marL="0" lvl="0" indent="0" algn="l" rtl="0">
              <a:spcBef>
                <a:spcPts val="0"/>
              </a:spcBef>
              <a:spcAft>
                <a:spcPts val="0"/>
              </a:spcAft>
              <a:buNone/>
            </a:pPr>
            <a:r>
              <a:rPr lang="en" b="1" u="sng"/>
              <a:t>Teaching Fellows</a:t>
            </a:r>
            <a:endParaRPr b="1" u="sng"/>
          </a:p>
          <a:p>
            <a:pPr marL="457200" lvl="0" indent="-317500" algn="l" rtl="0">
              <a:spcBef>
                <a:spcPts val="0"/>
              </a:spcBef>
              <a:spcAft>
                <a:spcPts val="0"/>
              </a:spcAft>
              <a:buSzPts val="1400"/>
              <a:buChar char="●"/>
            </a:pPr>
            <a:r>
              <a:rPr lang="en"/>
              <a:t>Andreas Brecl</a:t>
            </a:r>
            <a:endParaRPr/>
          </a:p>
          <a:p>
            <a:pPr marL="457200" lvl="0" indent="-317500" algn="l" rtl="0">
              <a:spcBef>
                <a:spcPts val="0"/>
              </a:spcBef>
              <a:spcAft>
                <a:spcPts val="0"/>
              </a:spcAft>
              <a:buSzPts val="1400"/>
              <a:buChar char="●"/>
            </a:pPr>
            <a:r>
              <a:rPr lang="en"/>
              <a:t>Jasmin Chadha</a:t>
            </a:r>
            <a:endParaRPr/>
          </a:p>
          <a:p>
            <a:pPr marL="457200" lvl="0" indent="-317500" algn="l" rtl="0">
              <a:spcBef>
                <a:spcPts val="0"/>
              </a:spcBef>
              <a:spcAft>
                <a:spcPts val="0"/>
              </a:spcAft>
              <a:buSzPts val="1400"/>
              <a:buChar char="●"/>
            </a:pPr>
            <a:r>
              <a:rPr lang="en"/>
              <a:t>Gina Staimer</a:t>
            </a:r>
            <a:endParaRPr/>
          </a:p>
          <a:p>
            <a:pPr marL="0" lvl="0" indent="0" algn="l" rtl="0">
              <a:spcBef>
                <a:spcPts val="0"/>
              </a:spcBef>
              <a:spcAft>
                <a:spcPts val="0"/>
              </a:spcAft>
              <a:buNone/>
            </a:pPr>
            <a:endParaRPr sz="1600"/>
          </a:p>
        </p:txBody>
      </p:sp>
      <p:pic>
        <p:nvPicPr>
          <p:cNvPr id="818" name="Google Shape;818;p69"/>
          <p:cNvPicPr preferRelativeResize="0"/>
          <p:nvPr/>
        </p:nvPicPr>
        <p:blipFill rotWithShape="1">
          <a:blip r:embed="rId4">
            <a:alphaModFix/>
          </a:blip>
          <a:srcRect t="-983" b="11530"/>
          <a:stretch/>
        </p:blipFill>
        <p:spPr>
          <a:xfrm>
            <a:off x="3566375" y="952450"/>
            <a:ext cx="4827525" cy="32385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2"/>
        <p:cNvGrpSpPr/>
        <p:nvPr/>
      </p:nvGrpSpPr>
      <p:grpSpPr>
        <a:xfrm>
          <a:off x="0" y="0"/>
          <a:ext cx="0" cy="0"/>
          <a:chOff x="0" y="0"/>
          <a:chExt cx="0" cy="0"/>
        </a:xfrm>
      </p:grpSpPr>
      <p:sp>
        <p:nvSpPr>
          <p:cNvPr id="823" name="Google Shape;823;p70"/>
          <p:cNvSpPr txBox="1"/>
          <p:nvPr/>
        </p:nvSpPr>
        <p:spPr>
          <a:xfrm>
            <a:off x="221925" y="1832850"/>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Questions? </a:t>
            </a:r>
            <a:endParaRPr sz="3600" b="1"/>
          </a:p>
        </p:txBody>
      </p:sp>
      <p:sp>
        <p:nvSpPr>
          <p:cNvPr id="824" name="Google Shape;824;p70"/>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44</a:t>
            </a:fld>
            <a:endParaRPr>
              <a:solidFill>
                <a:srgbClr val="40404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8"/>
        <p:cNvGrpSpPr/>
        <p:nvPr/>
      </p:nvGrpSpPr>
      <p:grpSpPr>
        <a:xfrm>
          <a:off x="0" y="0"/>
          <a:ext cx="0" cy="0"/>
          <a:chOff x="0" y="0"/>
          <a:chExt cx="0" cy="0"/>
        </a:xfrm>
      </p:grpSpPr>
      <p:sp>
        <p:nvSpPr>
          <p:cNvPr id="829" name="Google Shape;829;p71"/>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References</a:t>
            </a:r>
            <a:endParaRPr sz="2700" b="1"/>
          </a:p>
        </p:txBody>
      </p:sp>
      <p:sp>
        <p:nvSpPr>
          <p:cNvPr id="830" name="Google Shape;830;p71"/>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45</a:t>
            </a:fld>
            <a:endParaRPr>
              <a:solidFill>
                <a:srgbClr val="404040"/>
              </a:solidFill>
            </a:endParaRPr>
          </a:p>
        </p:txBody>
      </p:sp>
      <p:sp>
        <p:nvSpPr>
          <p:cNvPr id="831" name="Google Shape;831;p71"/>
          <p:cNvSpPr txBox="1"/>
          <p:nvPr/>
        </p:nvSpPr>
        <p:spPr>
          <a:xfrm>
            <a:off x="233279" y="605475"/>
            <a:ext cx="8303100" cy="40780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Roboto"/>
                <a:ea typeface="Roboto"/>
                <a:cs typeface="Roboto"/>
                <a:sym typeface="Roboto"/>
              </a:rPr>
              <a:t>[1] Zhang, </a:t>
            </a:r>
            <a:r>
              <a:rPr lang="en" sz="1100" dirty="0" err="1">
                <a:latin typeface="Roboto"/>
                <a:ea typeface="Roboto"/>
                <a:cs typeface="Roboto"/>
                <a:sym typeface="Roboto"/>
              </a:rPr>
              <a:t>Huakai</a:t>
            </a:r>
            <a:r>
              <a:rPr lang="en" sz="1100" dirty="0">
                <a:latin typeface="Roboto"/>
                <a:ea typeface="Roboto"/>
                <a:cs typeface="Roboto"/>
                <a:sym typeface="Roboto"/>
              </a:rPr>
              <a:t> &amp; Fritts, Jason. (2004). EBCOT coprocessing architecture for JPEG2000. 10.1117/12.527160.</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 sz="1100" dirty="0">
                <a:latin typeface="Roboto"/>
                <a:ea typeface="Roboto"/>
                <a:cs typeface="Roboto"/>
                <a:sym typeface="Roboto"/>
              </a:rPr>
              <a:t>[2] “Image Compression: How Math Led to the JPEG2000 Standard - JPEG 2000”. Why Do </a:t>
            </a:r>
            <a:r>
              <a:rPr lang="en" sz="1100" dirty="0" err="1">
                <a:latin typeface="Roboto"/>
                <a:ea typeface="Roboto"/>
                <a:cs typeface="Roboto"/>
                <a:sym typeface="Roboto"/>
              </a:rPr>
              <a:t>Math.</a:t>
            </a:r>
            <a:r>
              <a:rPr lang="en" sz="1100" u="sng" dirty="0" err="1">
                <a:solidFill>
                  <a:schemeClr val="hlink"/>
                </a:solidFill>
                <a:hlinkClick r:id="rId4"/>
              </a:rPr>
              <a:t>https</a:t>
            </a:r>
            <a:r>
              <a:rPr lang="en" sz="1100" u="sng" dirty="0">
                <a:solidFill>
                  <a:schemeClr val="hlink"/>
                </a:solidFill>
                <a:hlinkClick r:id="rId4"/>
              </a:rPr>
              <a:t>://www.whydomath.org/node/wavlets/jpeg2000.html</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 sz="1100" dirty="0">
                <a:latin typeface="Roboto"/>
                <a:ea typeface="Roboto"/>
                <a:cs typeface="Roboto"/>
                <a:sym typeface="Roboto"/>
              </a:rPr>
              <a:t>[3] “Image Compression: How Math Led to the JPEG2000 Standard - Wavelet Transformation”. Why Do Math. </a:t>
            </a:r>
            <a:r>
              <a:rPr lang="en" sz="1100" u="sng" dirty="0">
                <a:solidFill>
                  <a:schemeClr val="hlink"/>
                </a:solidFill>
                <a:hlinkClick r:id="rId5"/>
              </a:rPr>
              <a:t>https://www.whydomath.org/node/wavlets/wavelettransforms.html</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 sz="1100" dirty="0">
                <a:latin typeface="Roboto"/>
                <a:ea typeface="Roboto"/>
                <a:cs typeface="Roboto"/>
                <a:sym typeface="Roboto"/>
              </a:rPr>
              <a:t>[4] “Aluminum 6061-T6; 6061-T651”. ASM Material Data Sheet. </a:t>
            </a:r>
            <a:r>
              <a:rPr lang="en" sz="1100" u="sng" dirty="0">
                <a:solidFill>
                  <a:schemeClr val="hlink"/>
                </a:solidFill>
                <a:latin typeface="Roboto"/>
                <a:ea typeface="Roboto"/>
                <a:cs typeface="Roboto"/>
                <a:sym typeface="Roboto"/>
                <a:hlinkClick r:id="rId6"/>
              </a:rPr>
              <a:t>https://asm.matweb.com/search/SpecificMaterial.asp?bassnum=ma6061t6</a:t>
            </a:r>
            <a:r>
              <a:rPr lang="en" sz="1100" dirty="0">
                <a:latin typeface="Roboto"/>
                <a:ea typeface="Roboto"/>
                <a:cs typeface="Roboto"/>
                <a:sym typeface="Roboto"/>
              </a:rPr>
              <a:t> </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 sz="1100" dirty="0">
                <a:latin typeface="Roboto"/>
                <a:ea typeface="Roboto"/>
                <a:cs typeface="Roboto"/>
                <a:sym typeface="Roboto"/>
              </a:rPr>
              <a:t>[5] Staples, Rob. (2021).  “Key Capabilities of our Life Extension In-orbit (LEXI) Servicer”. </a:t>
            </a:r>
            <a:r>
              <a:rPr lang="en" sz="1100" dirty="0" err="1">
                <a:latin typeface="Roboto"/>
                <a:ea typeface="Roboto"/>
                <a:cs typeface="Roboto"/>
                <a:sym typeface="Roboto"/>
              </a:rPr>
              <a:t>Astroscale</a:t>
            </a:r>
            <a:r>
              <a:rPr lang="en" sz="1100" dirty="0">
                <a:latin typeface="Roboto"/>
                <a:ea typeface="Roboto"/>
                <a:cs typeface="Roboto"/>
                <a:sym typeface="Roboto"/>
              </a:rPr>
              <a:t>. </a:t>
            </a:r>
            <a:r>
              <a:rPr lang="en" sz="1100" u="sng" dirty="0">
                <a:solidFill>
                  <a:schemeClr val="hlink"/>
                </a:solidFill>
                <a:latin typeface="Roboto"/>
                <a:ea typeface="Roboto"/>
                <a:cs typeface="Roboto"/>
                <a:sym typeface="Roboto"/>
                <a:hlinkClick r:id="rId7"/>
              </a:rPr>
              <a:t>https://astroscale-us.com/lexi-life-extension-capabilities/</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 sz="1100" dirty="0">
                <a:latin typeface="Roboto"/>
                <a:ea typeface="Roboto"/>
                <a:cs typeface="Roboto"/>
                <a:sym typeface="Roboto"/>
              </a:rPr>
              <a:t>[6] “</a:t>
            </a:r>
            <a:r>
              <a:rPr lang="en" sz="1100" dirty="0" err="1">
                <a:latin typeface="Roboto"/>
                <a:ea typeface="Roboto"/>
                <a:cs typeface="Roboto"/>
                <a:sym typeface="Roboto"/>
              </a:rPr>
              <a:t>Scoutcam</a:t>
            </a:r>
            <a:r>
              <a:rPr lang="en" sz="1100" dirty="0">
                <a:latin typeface="Roboto"/>
                <a:ea typeface="Roboto"/>
                <a:cs typeface="Roboto"/>
                <a:sym typeface="Roboto"/>
              </a:rPr>
              <a:t> Starter Kit Probe - 1.8mm”. </a:t>
            </a:r>
            <a:r>
              <a:rPr lang="en" sz="1100" dirty="0" err="1">
                <a:latin typeface="Roboto"/>
                <a:ea typeface="Roboto"/>
                <a:cs typeface="Roboto"/>
                <a:sym typeface="Roboto"/>
              </a:rPr>
              <a:t>ScoutCam</a:t>
            </a:r>
            <a:r>
              <a:rPr lang="en" sz="1100" dirty="0">
                <a:latin typeface="Roboto"/>
                <a:ea typeface="Roboto"/>
                <a:cs typeface="Roboto"/>
                <a:sym typeface="Roboto"/>
              </a:rPr>
              <a:t> Data Sheet. </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 sz="1100" dirty="0">
                <a:latin typeface="Roboto"/>
                <a:ea typeface="Roboto"/>
                <a:cs typeface="Roboto"/>
                <a:sym typeface="Roboto"/>
              </a:rPr>
              <a:t>[7] “SP0-S 3U </a:t>
            </a:r>
            <a:r>
              <a:rPr lang="en" sz="1100" dirty="0" err="1">
                <a:latin typeface="Roboto"/>
                <a:ea typeface="Roboto"/>
                <a:cs typeface="Roboto"/>
                <a:sym typeface="Roboto"/>
              </a:rPr>
              <a:t>cPCI</a:t>
            </a:r>
            <a:r>
              <a:rPr lang="en" sz="1100" dirty="0">
                <a:latin typeface="Roboto"/>
                <a:ea typeface="Roboto"/>
                <a:cs typeface="Roboto"/>
                <a:sym typeface="Roboto"/>
              </a:rPr>
              <a:t> Radiation Tolerant PowerPC SBC”. </a:t>
            </a:r>
            <a:r>
              <a:rPr lang="en" sz="1100" dirty="0" err="1">
                <a:latin typeface="Roboto"/>
                <a:ea typeface="Roboto"/>
                <a:cs typeface="Roboto"/>
                <a:sym typeface="Roboto"/>
              </a:rPr>
              <a:t>Aitech</a:t>
            </a:r>
            <a:r>
              <a:rPr lang="en" sz="1100" dirty="0">
                <a:latin typeface="Roboto"/>
                <a:ea typeface="Roboto"/>
                <a:cs typeface="Roboto"/>
                <a:sym typeface="Roboto"/>
              </a:rPr>
              <a:t>. </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 sz="1100" dirty="0">
                <a:latin typeface="Roboto"/>
                <a:ea typeface="Roboto"/>
                <a:cs typeface="Roboto"/>
                <a:sym typeface="Roboto"/>
              </a:rPr>
              <a:t>[8] “STEPPERONLINE </a:t>
            </a:r>
            <a:r>
              <a:rPr lang="en" sz="1100" dirty="0" err="1">
                <a:latin typeface="Roboto"/>
                <a:ea typeface="Roboto"/>
                <a:cs typeface="Roboto"/>
                <a:sym typeface="Roboto"/>
              </a:rPr>
              <a:t>Nema</a:t>
            </a:r>
            <a:r>
              <a:rPr lang="en" sz="1100" dirty="0">
                <a:latin typeface="Roboto"/>
                <a:ea typeface="Roboto"/>
                <a:cs typeface="Roboto"/>
                <a:sym typeface="Roboto"/>
              </a:rPr>
              <a:t> 34 Stepper Motor 4.8Nm 6.0A 14mm Key-Way Shaft with 1m Cable”. Amazon.  </a:t>
            </a:r>
            <a:r>
              <a:rPr lang="en" sz="1100" u="sng" dirty="0">
                <a:solidFill>
                  <a:schemeClr val="accent5"/>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www.amazon.com/STEPPERONLINE-Stepper-Motor-679-87oz-Key-Way/dp/B091C83HWF/ref=asc_df_B091C83HWF/?tag=hyprod-20&amp;linkCode=df0&amp;hvadid=564776331281&amp;hvpos=&amp;hvnetw=g&amp;hvrand=7922558747980942348&amp;hvpone=&amp;hvptwo=&amp;hvqmt=&amp;hvdev=c&amp;hvdvcmdl=&amp;hvlocint=&amp;hvlocphy=1014448&amp;hvtargid=pla-1481763760527&amp;psc=</a:t>
            </a:r>
            <a:endParaRPr sz="1100" dirty="0">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5"/>
        <p:cNvGrpSpPr/>
        <p:nvPr/>
      </p:nvGrpSpPr>
      <p:grpSpPr>
        <a:xfrm>
          <a:off x="0" y="0"/>
          <a:ext cx="0" cy="0"/>
          <a:chOff x="0" y="0"/>
          <a:chExt cx="0" cy="0"/>
        </a:xfrm>
      </p:grpSpPr>
      <p:sp>
        <p:nvSpPr>
          <p:cNvPr id="836" name="Google Shape;836;p72"/>
          <p:cNvSpPr txBox="1"/>
          <p:nvPr/>
        </p:nvSpPr>
        <p:spPr>
          <a:xfrm>
            <a:off x="311400" y="1909050"/>
            <a:ext cx="854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t>Backup Slides</a:t>
            </a:r>
            <a:endParaRPr sz="3600" b="1"/>
          </a:p>
        </p:txBody>
      </p:sp>
      <p:sp>
        <p:nvSpPr>
          <p:cNvPr id="837" name="Google Shape;837;p72"/>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46</a:t>
            </a:fld>
            <a:endParaRPr>
              <a:solidFill>
                <a:srgbClr val="40404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73"/>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JPEG2000 Algorithm </a:t>
            </a:r>
            <a:r>
              <a:rPr lang="en" sz="2700" b="1" baseline="-25000"/>
              <a:t>[3]</a:t>
            </a:r>
            <a:endParaRPr sz="2700" b="1" baseline="-25000"/>
          </a:p>
        </p:txBody>
      </p:sp>
      <p:sp>
        <p:nvSpPr>
          <p:cNvPr id="843" name="Google Shape;843;p73"/>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47</a:t>
            </a:fld>
            <a:endParaRPr>
              <a:solidFill>
                <a:srgbClr val="404040"/>
              </a:solidFill>
            </a:endParaRPr>
          </a:p>
        </p:txBody>
      </p:sp>
      <p:cxnSp>
        <p:nvCxnSpPr>
          <p:cNvPr id="844" name="Google Shape;844;p73"/>
          <p:cNvCxnSpPr/>
          <p:nvPr/>
        </p:nvCxnSpPr>
        <p:spPr>
          <a:xfrm>
            <a:off x="4572000" y="764250"/>
            <a:ext cx="0" cy="3615000"/>
          </a:xfrm>
          <a:prstGeom prst="straightConnector1">
            <a:avLst/>
          </a:prstGeom>
          <a:noFill/>
          <a:ln w="19050" cap="flat" cmpd="sng">
            <a:solidFill>
              <a:schemeClr val="dk2"/>
            </a:solidFill>
            <a:prstDash val="solid"/>
            <a:round/>
            <a:headEnd type="none" w="med" len="med"/>
            <a:tailEnd type="none" w="med" len="med"/>
          </a:ln>
        </p:spPr>
      </p:cxnSp>
      <p:cxnSp>
        <p:nvCxnSpPr>
          <p:cNvPr id="845" name="Google Shape;845;p73"/>
          <p:cNvCxnSpPr/>
          <p:nvPr/>
        </p:nvCxnSpPr>
        <p:spPr>
          <a:xfrm>
            <a:off x="492000" y="2579825"/>
            <a:ext cx="8160000" cy="0"/>
          </a:xfrm>
          <a:prstGeom prst="straightConnector1">
            <a:avLst/>
          </a:prstGeom>
          <a:noFill/>
          <a:ln w="19050" cap="flat" cmpd="sng">
            <a:solidFill>
              <a:schemeClr val="dk2"/>
            </a:solidFill>
            <a:prstDash val="solid"/>
            <a:round/>
            <a:headEnd type="none" w="med" len="med"/>
            <a:tailEnd type="none" w="med" len="med"/>
          </a:ln>
        </p:spPr>
      </p:cxnSp>
      <p:sp>
        <p:nvSpPr>
          <p:cNvPr id="846" name="Google Shape;846;p73"/>
          <p:cNvSpPr txBox="1"/>
          <p:nvPr/>
        </p:nvSpPr>
        <p:spPr>
          <a:xfrm>
            <a:off x="471750" y="656325"/>
            <a:ext cx="399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1 - Preprocessing</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Convert to YC</a:t>
            </a:r>
            <a:r>
              <a:rPr lang="en" sz="1000" baseline="-25000">
                <a:latin typeface="Roboto"/>
                <a:ea typeface="Roboto"/>
                <a:cs typeface="Roboto"/>
                <a:sym typeface="Roboto"/>
              </a:rPr>
              <a:t>b</a:t>
            </a:r>
            <a:r>
              <a:rPr lang="en" sz="1000">
                <a:latin typeface="Roboto"/>
                <a:ea typeface="Roboto"/>
                <a:cs typeface="Roboto"/>
                <a:sym typeface="Roboto"/>
              </a:rPr>
              <a:t>C</a:t>
            </a:r>
            <a:r>
              <a:rPr lang="en" sz="1000" baseline="-25000">
                <a:latin typeface="Roboto"/>
                <a:ea typeface="Roboto"/>
                <a:cs typeface="Roboto"/>
                <a:sym typeface="Roboto"/>
              </a:rPr>
              <a:t>r</a:t>
            </a:r>
            <a:r>
              <a:rPr lang="en" sz="1000">
                <a:latin typeface="Roboto"/>
                <a:ea typeface="Roboto"/>
                <a:cs typeface="Roboto"/>
                <a:sym typeface="Roboto"/>
              </a:rPr>
              <a:t> color space and center.</a:t>
            </a:r>
            <a:endParaRPr sz="1000">
              <a:latin typeface="Roboto"/>
              <a:ea typeface="Roboto"/>
              <a:cs typeface="Roboto"/>
              <a:sym typeface="Roboto"/>
            </a:endParaRPr>
          </a:p>
        </p:txBody>
      </p:sp>
      <p:sp>
        <p:nvSpPr>
          <p:cNvPr id="847" name="Google Shape;847;p73"/>
          <p:cNvSpPr txBox="1"/>
          <p:nvPr/>
        </p:nvSpPr>
        <p:spPr>
          <a:xfrm>
            <a:off x="4677150" y="656325"/>
            <a:ext cx="399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2 - Transformation</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2-3 iterations of a discrete wavelet transformation (DWT). </a:t>
            </a:r>
            <a:r>
              <a:rPr lang="en" sz="1000" baseline="-25000">
                <a:latin typeface="Roboto"/>
                <a:ea typeface="Roboto"/>
                <a:cs typeface="Roboto"/>
                <a:sym typeface="Roboto"/>
              </a:rPr>
              <a:t>[4]</a:t>
            </a:r>
            <a:endParaRPr sz="1000" baseline="-25000">
              <a:latin typeface="Roboto"/>
              <a:ea typeface="Roboto"/>
              <a:cs typeface="Roboto"/>
              <a:sym typeface="Roboto"/>
            </a:endParaRPr>
          </a:p>
        </p:txBody>
      </p:sp>
      <p:sp>
        <p:nvSpPr>
          <p:cNvPr id="848" name="Google Shape;848;p73"/>
          <p:cNvSpPr txBox="1"/>
          <p:nvPr/>
        </p:nvSpPr>
        <p:spPr>
          <a:xfrm>
            <a:off x="492000" y="2663975"/>
            <a:ext cx="3974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3 - Quantization (Skipped for lossless compression)</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Color values are quantized toward zero and converted to integers.</a:t>
            </a:r>
            <a:endParaRPr sz="1000">
              <a:latin typeface="Roboto"/>
              <a:ea typeface="Roboto"/>
              <a:cs typeface="Roboto"/>
              <a:sym typeface="Roboto"/>
            </a:endParaRPr>
          </a:p>
        </p:txBody>
      </p:sp>
      <p:sp>
        <p:nvSpPr>
          <p:cNvPr id="849" name="Google Shape;849;p73"/>
          <p:cNvSpPr txBox="1"/>
          <p:nvPr/>
        </p:nvSpPr>
        <p:spPr>
          <a:xfrm>
            <a:off x="4677300" y="2663975"/>
            <a:ext cx="420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4 - Encoding</a:t>
            </a:r>
            <a:endParaRPr sz="1000" b="1">
              <a:latin typeface="Roboto"/>
              <a:ea typeface="Roboto"/>
              <a:cs typeface="Roboto"/>
              <a:sym typeface="Roboto"/>
            </a:endParaRPr>
          </a:p>
          <a:p>
            <a:pPr marL="0" lvl="0" indent="0" algn="l" rtl="0">
              <a:spcBef>
                <a:spcPts val="0"/>
              </a:spcBef>
              <a:spcAft>
                <a:spcPts val="0"/>
              </a:spcAft>
              <a:buNone/>
            </a:pPr>
            <a:r>
              <a:rPr lang="en" sz="1000">
                <a:latin typeface="Roboto"/>
                <a:ea typeface="Roboto"/>
                <a:cs typeface="Roboto"/>
                <a:sym typeface="Roboto"/>
              </a:rPr>
              <a:t>Embedded Block Coding with Optimized Truncation (EBCOT) encoding</a:t>
            </a:r>
            <a:endParaRPr sz="1000">
              <a:latin typeface="Roboto"/>
              <a:ea typeface="Roboto"/>
              <a:cs typeface="Roboto"/>
              <a:sym typeface="Roboto"/>
            </a:endParaRPr>
          </a:p>
        </p:txBody>
      </p:sp>
      <p:pic>
        <p:nvPicPr>
          <p:cNvPr id="850" name="Google Shape;850;p73"/>
          <p:cNvPicPr preferRelativeResize="0"/>
          <p:nvPr/>
        </p:nvPicPr>
        <p:blipFill>
          <a:blip r:embed="rId4">
            <a:alphaModFix/>
          </a:blip>
          <a:stretch>
            <a:fillRect/>
          </a:stretch>
        </p:blipFill>
        <p:spPr>
          <a:xfrm>
            <a:off x="1340462" y="1284388"/>
            <a:ext cx="2257688" cy="1219975"/>
          </a:xfrm>
          <a:prstGeom prst="rect">
            <a:avLst/>
          </a:prstGeom>
          <a:noFill/>
          <a:ln>
            <a:noFill/>
          </a:ln>
        </p:spPr>
      </p:pic>
      <p:pic>
        <p:nvPicPr>
          <p:cNvPr id="851" name="Google Shape;851;p73"/>
          <p:cNvPicPr preferRelativeResize="0"/>
          <p:nvPr/>
        </p:nvPicPr>
        <p:blipFill>
          <a:blip r:embed="rId5">
            <a:alphaModFix/>
          </a:blip>
          <a:stretch>
            <a:fillRect/>
          </a:stretch>
        </p:blipFill>
        <p:spPr>
          <a:xfrm>
            <a:off x="4861038" y="1148924"/>
            <a:ext cx="3627320" cy="1333100"/>
          </a:xfrm>
          <a:prstGeom prst="rect">
            <a:avLst/>
          </a:prstGeom>
          <a:noFill/>
          <a:ln>
            <a:noFill/>
          </a:ln>
        </p:spPr>
      </p:pic>
      <p:pic>
        <p:nvPicPr>
          <p:cNvPr id="852" name="Google Shape;852;p73"/>
          <p:cNvPicPr preferRelativeResize="0"/>
          <p:nvPr/>
        </p:nvPicPr>
        <p:blipFill>
          <a:blip r:embed="rId6">
            <a:alphaModFix/>
          </a:blip>
          <a:stretch>
            <a:fillRect/>
          </a:stretch>
        </p:blipFill>
        <p:spPr>
          <a:xfrm>
            <a:off x="376775" y="3229709"/>
            <a:ext cx="4042400" cy="1389575"/>
          </a:xfrm>
          <a:prstGeom prst="rect">
            <a:avLst/>
          </a:prstGeom>
          <a:noFill/>
          <a:ln>
            <a:noFill/>
          </a:ln>
        </p:spPr>
      </p:pic>
      <p:pic>
        <p:nvPicPr>
          <p:cNvPr id="853" name="Google Shape;853;p73"/>
          <p:cNvPicPr preferRelativeResize="0"/>
          <p:nvPr/>
        </p:nvPicPr>
        <p:blipFill>
          <a:blip r:embed="rId7">
            <a:alphaModFix/>
          </a:blip>
          <a:stretch>
            <a:fillRect/>
          </a:stretch>
        </p:blipFill>
        <p:spPr>
          <a:xfrm>
            <a:off x="5210835" y="3209975"/>
            <a:ext cx="2907627" cy="1333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57"/>
        <p:cNvGrpSpPr/>
        <p:nvPr/>
      </p:nvGrpSpPr>
      <p:grpSpPr>
        <a:xfrm>
          <a:off x="0" y="0"/>
          <a:ext cx="0" cy="0"/>
          <a:chOff x="0" y="0"/>
          <a:chExt cx="0" cy="0"/>
        </a:xfrm>
      </p:grpSpPr>
      <p:sp>
        <p:nvSpPr>
          <p:cNvPr id="858" name="Google Shape;858;p74"/>
          <p:cNvSpPr txBox="1"/>
          <p:nvPr/>
        </p:nvSpPr>
        <p:spPr>
          <a:xfrm>
            <a:off x="204890" y="2212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Compression Algorithm Validation Cont.</a:t>
            </a:r>
            <a:endParaRPr sz="2500" b="1"/>
          </a:p>
        </p:txBody>
      </p:sp>
      <p:sp>
        <p:nvSpPr>
          <p:cNvPr id="859" name="Google Shape;859;p74"/>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48</a:t>
            </a:fld>
            <a:endParaRPr>
              <a:solidFill>
                <a:srgbClr val="404040"/>
              </a:solidFill>
            </a:endParaRPr>
          </a:p>
        </p:txBody>
      </p:sp>
      <p:sp>
        <p:nvSpPr>
          <p:cNvPr id="860" name="Google Shape;860;p74"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861" name="Google Shape;861;p74" descr="Timeline background shape"/>
          <p:cNvSpPr/>
          <p:nvPr/>
        </p:nvSpPr>
        <p:spPr>
          <a:xfrm>
            <a:off x="5907676"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862" name="Google Shape;862;p74"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863" name="Google Shape;863;p74"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RIsks</a:t>
            </a:r>
            <a:endParaRPr sz="900" b="0" i="0" u="none" strike="noStrike" cap="none">
              <a:solidFill>
                <a:srgbClr val="000000"/>
              </a:solidFill>
              <a:latin typeface="Nunito"/>
              <a:ea typeface="Nunito"/>
              <a:cs typeface="Nunito"/>
              <a:sym typeface="Nunito"/>
            </a:endParaRPr>
          </a:p>
        </p:txBody>
      </p:sp>
      <p:sp>
        <p:nvSpPr>
          <p:cNvPr id="864" name="Google Shape;864;p74"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865" name="Google Shape;865;p74"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866" name="Google Shape;866;p74"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867" name="Google Shape;867;p74"/>
          <p:cNvSpPr txBox="1"/>
          <p:nvPr/>
        </p:nvSpPr>
        <p:spPr>
          <a:xfrm>
            <a:off x="204900" y="985200"/>
            <a:ext cx="73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i="1">
              <a:latin typeface="Roboto"/>
              <a:ea typeface="Roboto"/>
              <a:cs typeface="Roboto"/>
              <a:sym typeface="Roboto"/>
            </a:endParaRPr>
          </a:p>
        </p:txBody>
      </p:sp>
      <p:sp>
        <p:nvSpPr>
          <p:cNvPr id="868" name="Google Shape;868;p74"/>
          <p:cNvSpPr txBox="1"/>
          <p:nvPr/>
        </p:nvSpPr>
        <p:spPr>
          <a:xfrm>
            <a:off x="204900" y="985200"/>
            <a:ext cx="766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69" name="Google Shape;869;p74"/>
          <p:cNvSpPr txBox="1"/>
          <p:nvPr/>
        </p:nvSpPr>
        <p:spPr>
          <a:xfrm>
            <a:off x="137800" y="821575"/>
            <a:ext cx="8684700" cy="2955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sz="1800" b="1"/>
              <a:t>Testing Criteria Factors</a:t>
            </a:r>
            <a:endParaRPr sz="1800"/>
          </a:p>
          <a:p>
            <a:pPr marL="914400" lvl="1" indent="-317500" algn="l" rtl="0">
              <a:spcBef>
                <a:spcPts val="0"/>
              </a:spcBef>
              <a:spcAft>
                <a:spcPts val="0"/>
              </a:spcAft>
              <a:buSzPts val="1400"/>
              <a:buChar char="○"/>
            </a:pPr>
            <a:r>
              <a:rPr lang="en"/>
              <a:t>Image viewability</a:t>
            </a:r>
            <a:endParaRPr/>
          </a:p>
          <a:p>
            <a:pPr marL="914400" lvl="1" indent="-317500" algn="l" rtl="0">
              <a:spcBef>
                <a:spcPts val="0"/>
              </a:spcBef>
              <a:spcAft>
                <a:spcPts val="0"/>
              </a:spcAft>
              <a:buSzPts val="1400"/>
              <a:buChar char="○"/>
            </a:pPr>
            <a:r>
              <a:rPr lang="en"/>
              <a:t>Power consumption</a:t>
            </a:r>
            <a:endParaRPr/>
          </a:p>
          <a:p>
            <a:pPr marL="914400" lvl="1" indent="-317500" algn="l" rtl="0">
              <a:spcBef>
                <a:spcPts val="0"/>
              </a:spcBef>
              <a:spcAft>
                <a:spcPts val="0"/>
              </a:spcAft>
              <a:buSzPts val="1400"/>
              <a:buChar char="○"/>
            </a:pPr>
            <a:r>
              <a:rPr lang="en"/>
              <a:t>Percentage of frames dropped</a:t>
            </a:r>
            <a:endParaRPr/>
          </a:p>
          <a:p>
            <a:pPr marL="914400" lvl="1" indent="-317500" algn="l" rtl="0">
              <a:spcBef>
                <a:spcPts val="0"/>
              </a:spcBef>
              <a:spcAft>
                <a:spcPts val="0"/>
              </a:spcAft>
              <a:buSzPts val="1400"/>
              <a:buChar char="○"/>
            </a:pPr>
            <a:r>
              <a:rPr lang="en"/>
              <a:t>Storage needed to store compressed video</a:t>
            </a:r>
            <a:endParaRPr/>
          </a:p>
          <a:p>
            <a:pPr marL="457200" lvl="0" indent="-317500" algn="l" rtl="0">
              <a:spcBef>
                <a:spcPts val="0"/>
              </a:spcBef>
              <a:spcAft>
                <a:spcPts val="0"/>
              </a:spcAft>
              <a:buSzPts val="1400"/>
              <a:buChar char="●"/>
            </a:pPr>
            <a:r>
              <a:rPr lang="en" sz="1800" b="1"/>
              <a:t>Frame Loss</a:t>
            </a:r>
            <a:endParaRPr sz="1800"/>
          </a:p>
          <a:p>
            <a:pPr marL="914400" lvl="1" indent="-317500" algn="l" rtl="0">
              <a:spcBef>
                <a:spcPts val="0"/>
              </a:spcBef>
              <a:spcAft>
                <a:spcPts val="0"/>
              </a:spcAft>
              <a:buSzPts val="1400"/>
              <a:buChar char="○"/>
            </a:pPr>
            <a:r>
              <a:rPr lang="en"/>
              <a:t>The key is to find the minimum number of frames before the understanding/quality of the video is no longer acceptable</a:t>
            </a:r>
            <a:endParaRPr/>
          </a:p>
          <a:p>
            <a:pPr marL="914400" lvl="1" indent="-317500" algn="l" rtl="0">
              <a:spcBef>
                <a:spcPts val="0"/>
              </a:spcBef>
              <a:spcAft>
                <a:spcPts val="0"/>
              </a:spcAft>
              <a:buSzPts val="1400"/>
              <a:buChar char="○"/>
            </a:pPr>
            <a:r>
              <a:rPr lang="en"/>
              <a:t>A current estimate of this is 5% of the total frames obtained</a:t>
            </a:r>
            <a:endParaRPr/>
          </a:p>
          <a:p>
            <a:pPr marL="914400" lvl="1" indent="-317500" algn="l" rtl="0">
              <a:spcBef>
                <a:spcPts val="0"/>
              </a:spcBef>
              <a:spcAft>
                <a:spcPts val="0"/>
              </a:spcAft>
              <a:buSzPts val="1400"/>
              <a:buChar char="○"/>
            </a:pPr>
            <a:r>
              <a:rPr lang="en"/>
              <a:t>Success criteria will be further refined as Scoutcam is further studied (e.g. consecutively lost frames, randomly ordered  lost frames)</a:t>
            </a:r>
            <a:endParaRPr/>
          </a:p>
          <a:p>
            <a:pPr marL="0" lvl="0" indent="0" algn="l" rtl="0">
              <a:spcBef>
                <a:spcPts val="0"/>
              </a:spcBef>
              <a:spcAft>
                <a:spcPts val="0"/>
              </a:spcAft>
              <a:buNone/>
            </a:pPr>
            <a:endParaRPr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3"/>
        <p:cNvGrpSpPr/>
        <p:nvPr/>
      </p:nvGrpSpPr>
      <p:grpSpPr>
        <a:xfrm>
          <a:off x="0" y="0"/>
          <a:ext cx="0" cy="0"/>
          <a:chOff x="0" y="0"/>
          <a:chExt cx="0" cy="0"/>
        </a:xfrm>
      </p:grpSpPr>
      <p:sp>
        <p:nvSpPr>
          <p:cNvPr id="874" name="Google Shape;874;p75"/>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LEXI Arm Modifications </a:t>
            </a:r>
            <a:endParaRPr sz="2700" b="1"/>
          </a:p>
        </p:txBody>
      </p:sp>
      <p:sp>
        <p:nvSpPr>
          <p:cNvPr id="875" name="Google Shape;875;p75"/>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49</a:t>
            </a:fld>
            <a:endParaRPr>
              <a:solidFill>
                <a:srgbClr val="404040"/>
              </a:solidFill>
            </a:endParaRPr>
          </a:p>
        </p:txBody>
      </p:sp>
      <p:pic>
        <p:nvPicPr>
          <p:cNvPr id="876" name="Google Shape;876;p75"/>
          <p:cNvPicPr preferRelativeResize="0"/>
          <p:nvPr/>
        </p:nvPicPr>
        <p:blipFill>
          <a:blip r:embed="rId4">
            <a:alphaModFix/>
          </a:blip>
          <a:stretch>
            <a:fillRect/>
          </a:stretch>
        </p:blipFill>
        <p:spPr>
          <a:xfrm>
            <a:off x="481475" y="729425"/>
            <a:ext cx="1310200" cy="2038100"/>
          </a:xfrm>
          <a:prstGeom prst="rect">
            <a:avLst/>
          </a:prstGeom>
          <a:noFill/>
          <a:ln>
            <a:noFill/>
          </a:ln>
        </p:spPr>
      </p:pic>
      <p:pic>
        <p:nvPicPr>
          <p:cNvPr id="877" name="Google Shape;877;p75"/>
          <p:cNvPicPr preferRelativeResize="0"/>
          <p:nvPr/>
        </p:nvPicPr>
        <p:blipFill>
          <a:blip r:embed="rId5">
            <a:alphaModFix/>
          </a:blip>
          <a:stretch>
            <a:fillRect/>
          </a:stretch>
        </p:blipFill>
        <p:spPr>
          <a:xfrm>
            <a:off x="1963675" y="670038"/>
            <a:ext cx="2608326" cy="2156875"/>
          </a:xfrm>
          <a:prstGeom prst="rect">
            <a:avLst/>
          </a:prstGeom>
          <a:noFill/>
          <a:ln>
            <a:noFill/>
          </a:ln>
        </p:spPr>
      </p:pic>
      <p:pic>
        <p:nvPicPr>
          <p:cNvPr id="878" name="Google Shape;878;p75"/>
          <p:cNvPicPr preferRelativeResize="0"/>
          <p:nvPr/>
        </p:nvPicPr>
        <p:blipFill>
          <a:blip r:embed="rId6">
            <a:alphaModFix/>
          </a:blip>
          <a:stretch>
            <a:fillRect/>
          </a:stretch>
        </p:blipFill>
        <p:spPr>
          <a:xfrm>
            <a:off x="103225" y="3308404"/>
            <a:ext cx="4468776" cy="1213500"/>
          </a:xfrm>
          <a:prstGeom prst="rect">
            <a:avLst/>
          </a:prstGeom>
          <a:noFill/>
          <a:ln>
            <a:noFill/>
          </a:ln>
        </p:spPr>
      </p:pic>
      <p:pic>
        <p:nvPicPr>
          <p:cNvPr id="879" name="Google Shape;879;p75"/>
          <p:cNvPicPr preferRelativeResize="0"/>
          <p:nvPr/>
        </p:nvPicPr>
        <p:blipFill>
          <a:blip r:embed="rId7">
            <a:alphaModFix/>
          </a:blip>
          <a:stretch>
            <a:fillRect/>
          </a:stretch>
        </p:blipFill>
        <p:spPr>
          <a:xfrm>
            <a:off x="4989007" y="670050"/>
            <a:ext cx="2972344" cy="2156851"/>
          </a:xfrm>
          <a:prstGeom prst="rect">
            <a:avLst/>
          </a:prstGeom>
          <a:noFill/>
          <a:ln>
            <a:noFill/>
          </a:ln>
        </p:spPr>
      </p:pic>
      <p:pic>
        <p:nvPicPr>
          <p:cNvPr id="880" name="Google Shape;880;p75"/>
          <p:cNvPicPr preferRelativeResize="0"/>
          <p:nvPr/>
        </p:nvPicPr>
        <p:blipFill>
          <a:blip r:embed="rId8">
            <a:alphaModFix/>
          </a:blip>
          <a:stretch>
            <a:fillRect/>
          </a:stretch>
        </p:blipFill>
        <p:spPr>
          <a:xfrm>
            <a:off x="4989000" y="2932275"/>
            <a:ext cx="2972351" cy="1714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31"/>
          <p:cNvSpPr txBox="1"/>
          <p:nvPr/>
        </p:nvSpPr>
        <p:spPr>
          <a:xfrm>
            <a:off x="320040" y="1958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Project Definition</a:t>
            </a:r>
            <a:endParaRPr sz="2700" b="1"/>
          </a:p>
        </p:txBody>
      </p:sp>
      <p:sp>
        <p:nvSpPr>
          <p:cNvPr id="148" name="Google Shape;148;p31"/>
          <p:cNvSpPr txBox="1"/>
          <p:nvPr/>
        </p:nvSpPr>
        <p:spPr>
          <a:xfrm>
            <a:off x="320050" y="1499700"/>
            <a:ext cx="8177700" cy="177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b="1" dirty="0"/>
          </a:p>
          <a:p>
            <a:pPr marL="0" lvl="0" indent="0" algn="ctr" rtl="0">
              <a:spcBef>
                <a:spcPts val="0"/>
              </a:spcBef>
              <a:spcAft>
                <a:spcPts val="0"/>
              </a:spcAft>
              <a:buNone/>
            </a:pPr>
            <a:r>
              <a:rPr lang="en" sz="1800" dirty="0" err="1"/>
              <a:t>DAISy</a:t>
            </a:r>
            <a:r>
              <a:rPr lang="en" sz="1800" dirty="0"/>
              <a:t> Cam will integrate a </a:t>
            </a:r>
            <a:r>
              <a:rPr lang="en" sz="1800" dirty="0" err="1"/>
              <a:t>Scoutcam</a:t>
            </a:r>
            <a:r>
              <a:rPr lang="en" sz="1800" dirty="0"/>
              <a:t> micro-camera into a model of one of LEXI vehicle’s four docking arms, and develop a video card solution to support multiple cameras to assist LEXI in its final stages of docking with a client satellite. </a:t>
            </a:r>
            <a:endParaRPr sz="1800" dirty="0"/>
          </a:p>
          <a:p>
            <a:pPr marL="0" lvl="0" indent="0" algn="l" rtl="0">
              <a:spcBef>
                <a:spcPts val="0"/>
              </a:spcBef>
              <a:spcAft>
                <a:spcPts val="0"/>
              </a:spcAft>
              <a:buNone/>
            </a:pPr>
            <a:endParaRPr dirty="0"/>
          </a:p>
        </p:txBody>
      </p:sp>
      <p:sp>
        <p:nvSpPr>
          <p:cNvPr id="149" name="Google Shape;149;p31"/>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5</a:t>
            </a:fld>
            <a:endParaRPr>
              <a:solidFill>
                <a:srgbClr val="404040"/>
              </a:solidFill>
            </a:endParaRPr>
          </a:p>
        </p:txBody>
      </p:sp>
      <p:sp>
        <p:nvSpPr>
          <p:cNvPr id="150" name="Google Shape;150;p31"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151" name="Google Shape;151;p31"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152" name="Google Shape;152;p31"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153" name="Google Shape;153;p31"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154" name="Google Shape;154;p31"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155" name="Google Shape;155;p31"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156" name="Google Shape;156;p31" descr="Timeline background shape"/>
          <p:cNvSpPr/>
          <p:nvPr/>
        </p:nvSpPr>
        <p:spPr>
          <a:xfrm>
            <a:off x="0"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4"/>
        <p:cNvGrpSpPr/>
        <p:nvPr/>
      </p:nvGrpSpPr>
      <p:grpSpPr>
        <a:xfrm>
          <a:off x="0" y="0"/>
          <a:ext cx="0" cy="0"/>
          <a:chOff x="0" y="0"/>
          <a:chExt cx="0" cy="0"/>
        </a:xfrm>
      </p:grpSpPr>
      <p:sp>
        <p:nvSpPr>
          <p:cNvPr id="885" name="Google Shape;885;p76"/>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LEXI Arm Modifications Cont. </a:t>
            </a:r>
            <a:endParaRPr sz="2700" b="1"/>
          </a:p>
        </p:txBody>
      </p:sp>
      <p:sp>
        <p:nvSpPr>
          <p:cNvPr id="886" name="Google Shape;886;p76"/>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50</a:t>
            </a:fld>
            <a:endParaRPr>
              <a:solidFill>
                <a:srgbClr val="404040"/>
              </a:solidFill>
            </a:endParaRPr>
          </a:p>
        </p:txBody>
      </p:sp>
      <p:sp>
        <p:nvSpPr>
          <p:cNvPr id="887" name="Google Shape;887;p76" descr="Timeline background shape"/>
          <p:cNvSpPr/>
          <p:nvPr/>
        </p:nvSpPr>
        <p:spPr>
          <a:xfrm>
            <a:off x="6536000" y="4846320"/>
            <a:ext cx="18579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5. Modeling Plan</a:t>
            </a:r>
            <a:endParaRPr sz="1000" b="0" i="0" u="none" strike="noStrike" cap="none">
              <a:solidFill>
                <a:srgbClr val="000000"/>
              </a:solidFill>
              <a:latin typeface="Nunito"/>
              <a:ea typeface="Nunito"/>
              <a:cs typeface="Nunito"/>
              <a:sym typeface="Nunito"/>
            </a:endParaRPr>
          </a:p>
        </p:txBody>
      </p:sp>
      <p:sp>
        <p:nvSpPr>
          <p:cNvPr id="888" name="Google Shape;888;p76" descr="Timeline background shape"/>
          <p:cNvSpPr/>
          <p:nvPr/>
        </p:nvSpPr>
        <p:spPr>
          <a:xfrm>
            <a:off x="4897968"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4. Design Space</a:t>
            </a:r>
            <a:endParaRPr sz="1000" b="0" i="0" u="none" strike="noStrike" cap="none">
              <a:solidFill>
                <a:srgbClr val="000000"/>
              </a:solidFill>
              <a:latin typeface="Nunito"/>
              <a:ea typeface="Nunito"/>
              <a:cs typeface="Nunito"/>
              <a:sym typeface="Nunito"/>
            </a:endParaRPr>
          </a:p>
        </p:txBody>
      </p:sp>
      <p:sp>
        <p:nvSpPr>
          <p:cNvPr id="889" name="Google Shape;889;p76" descr="Timeline background shape"/>
          <p:cNvSpPr/>
          <p:nvPr/>
        </p:nvSpPr>
        <p:spPr>
          <a:xfrm>
            <a:off x="3267995"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3. Trade - Model </a:t>
            </a:r>
            <a:endParaRPr sz="1000" b="0" i="0" u="none" strike="noStrike" cap="none">
              <a:solidFill>
                <a:srgbClr val="000000"/>
              </a:solidFill>
              <a:latin typeface="Nunito"/>
              <a:ea typeface="Nunito"/>
              <a:cs typeface="Nunito"/>
              <a:sym typeface="Nunito"/>
            </a:endParaRPr>
          </a:p>
        </p:txBody>
      </p:sp>
      <p:sp>
        <p:nvSpPr>
          <p:cNvPr id="890" name="Google Shape;890;p76" descr="Timeline background shape"/>
          <p:cNvSpPr/>
          <p:nvPr/>
        </p:nvSpPr>
        <p:spPr>
          <a:xfrm>
            <a:off x="1644862"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2. Trade - Video Card</a:t>
            </a:r>
            <a:r>
              <a:rPr lang="en" sz="1000" b="0" i="0" u="none" strike="noStrike" cap="none">
                <a:solidFill>
                  <a:srgbClr val="000000"/>
                </a:solidFill>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891" name="Google Shape;891;p76" descr="Timeline background shape"/>
          <p:cNvSpPr/>
          <p:nvPr/>
        </p:nvSpPr>
        <p:spPr>
          <a:xfrm>
            <a:off x="0"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Project Overview</a:t>
            </a:r>
            <a:endParaRPr sz="1000" b="0" i="0" u="none" strike="noStrike" cap="none">
              <a:solidFill>
                <a:srgbClr val="000000"/>
              </a:solidFill>
              <a:latin typeface="Nunito"/>
              <a:ea typeface="Nunito"/>
              <a:cs typeface="Nunito"/>
              <a:sym typeface="Nunito"/>
            </a:endParaRPr>
          </a:p>
        </p:txBody>
      </p:sp>
      <p:pic>
        <p:nvPicPr>
          <p:cNvPr id="892" name="Google Shape;892;p76"/>
          <p:cNvPicPr preferRelativeResize="0"/>
          <p:nvPr/>
        </p:nvPicPr>
        <p:blipFill>
          <a:blip r:embed="rId4">
            <a:alphaModFix/>
          </a:blip>
          <a:stretch>
            <a:fillRect/>
          </a:stretch>
        </p:blipFill>
        <p:spPr>
          <a:xfrm>
            <a:off x="5375551" y="1296848"/>
            <a:ext cx="3520076" cy="2549825"/>
          </a:xfrm>
          <a:prstGeom prst="rect">
            <a:avLst/>
          </a:prstGeom>
          <a:noFill/>
          <a:ln>
            <a:noFill/>
          </a:ln>
        </p:spPr>
      </p:pic>
      <p:pic>
        <p:nvPicPr>
          <p:cNvPr id="893" name="Google Shape;893;p76"/>
          <p:cNvPicPr preferRelativeResize="0"/>
          <p:nvPr/>
        </p:nvPicPr>
        <p:blipFill>
          <a:blip r:embed="rId5">
            <a:alphaModFix/>
          </a:blip>
          <a:stretch>
            <a:fillRect/>
          </a:stretch>
        </p:blipFill>
        <p:spPr>
          <a:xfrm>
            <a:off x="166500" y="1710363"/>
            <a:ext cx="3792251" cy="1722775"/>
          </a:xfrm>
          <a:prstGeom prst="rect">
            <a:avLst/>
          </a:prstGeom>
          <a:noFill/>
          <a:ln>
            <a:noFill/>
          </a:ln>
        </p:spPr>
      </p:pic>
      <p:cxnSp>
        <p:nvCxnSpPr>
          <p:cNvPr id="894" name="Google Shape;894;p76"/>
          <p:cNvCxnSpPr>
            <a:stCxn id="893" idx="3"/>
            <a:endCxn id="892" idx="1"/>
          </p:cNvCxnSpPr>
          <p:nvPr/>
        </p:nvCxnSpPr>
        <p:spPr>
          <a:xfrm>
            <a:off x="3958751" y="2571750"/>
            <a:ext cx="14169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9"/>
        <p:cNvGrpSpPr/>
        <p:nvPr/>
      </p:nvGrpSpPr>
      <p:grpSpPr>
        <a:xfrm>
          <a:off x="0" y="0"/>
          <a:ext cx="0" cy="0"/>
          <a:chOff x="0" y="0"/>
          <a:chExt cx="0" cy="0"/>
        </a:xfrm>
      </p:grpSpPr>
      <p:sp>
        <p:nvSpPr>
          <p:cNvPr id="950" name="Google Shape;950;p81"/>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51</a:t>
            </a:fld>
            <a:endParaRPr>
              <a:solidFill>
                <a:srgbClr val="404040"/>
              </a:solidFill>
            </a:endParaRPr>
          </a:p>
        </p:txBody>
      </p:sp>
      <p:sp>
        <p:nvSpPr>
          <p:cNvPr id="951" name="Google Shape;951;p81"/>
          <p:cNvSpPr txBox="1"/>
          <p:nvPr/>
        </p:nvSpPr>
        <p:spPr>
          <a:xfrm>
            <a:off x="267650" y="267650"/>
            <a:ext cx="439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Roboto"/>
                <a:ea typeface="Roboto"/>
                <a:cs typeface="Roboto"/>
                <a:sym typeface="Roboto"/>
              </a:rPr>
              <a:t>Manufacturing Plan</a:t>
            </a:r>
            <a:endParaRPr sz="2000">
              <a:latin typeface="Roboto"/>
              <a:ea typeface="Roboto"/>
              <a:cs typeface="Roboto"/>
              <a:sym typeface="Roboto"/>
            </a:endParaRPr>
          </a:p>
        </p:txBody>
      </p:sp>
      <p:sp>
        <p:nvSpPr>
          <p:cNvPr id="952" name="Google Shape;952;p81"/>
          <p:cNvSpPr txBox="1"/>
          <p:nvPr/>
        </p:nvSpPr>
        <p:spPr>
          <a:xfrm>
            <a:off x="174825" y="942250"/>
            <a:ext cx="449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Water Jet Cutting and Machining: 6061 Aluminum</a:t>
            </a:r>
            <a:endParaRPr>
              <a:latin typeface="Roboto"/>
              <a:ea typeface="Roboto"/>
              <a:cs typeface="Roboto"/>
              <a:sym typeface="Roboto"/>
            </a:endParaRPr>
          </a:p>
        </p:txBody>
      </p:sp>
      <p:sp>
        <p:nvSpPr>
          <p:cNvPr id="953" name="Google Shape;953;p81"/>
          <p:cNvSpPr txBox="1"/>
          <p:nvPr/>
        </p:nvSpPr>
        <p:spPr>
          <a:xfrm>
            <a:off x="6698500" y="1342450"/>
            <a:ext cx="23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3D Printing: PLA</a:t>
            </a:r>
            <a:endParaRPr>
              <a:latin typeface="Roboto"/>
              <a:ea typeface="Roboto"/>
              <a:cs typeface="Roboto"/>
              <a:sym typeface="Roboto"/>
            </a:endParaRPr>
          </a:p>
        </p:txBody>
      </p:sp>
      <p:pic>
        <p:nvPicPr>
          <p:cNvPr id="954" name="Google Shape;954;p81"/>
          <p:cNvPicPr preferRelativeResize="0"/>
          <p:nvPr/>
        </p:nvPicPr>
        <p:blipFill>
          <a:blip r:embed="rId4">
            <a:alphaModFix/>
          </a:blip>
          <a:stretch>
            <a:fillRect/>
          </a:stretch>
        </p:blipFill>
        <p:spPr>
          <a:xfrm>
            <a:off x="6781925" y="1685397"/>
            <a:ext cx="1700425" cy="1775801"/>
          </a:xfrm>
          <a:prstGeom prst="rect">
            <a:avLst/>
          </a:prstGeom>
          <a:noFill/>
          <a:ln>
            <a:noFill/>
          </a:ln>
        </p:spPr>
      </p:pic>
      <p:pic>
        <p:nvPicPr>
          <p:cNvPr id="955" name="Google Shape;955;p81"/>
          <p:cNvPicPr preferRelativeResize="0"/>
          <p:nvPr/>
        </p:nvPicPr>
        <p:blipFill>
          <a:blip r:embed="rId5">
            <a:alphaModFix/>
          </a:blip>
          <a:stretch>
            <a:fillRect/>
          </a:stretch>
        </p:blipFill>
        <p:spPr>
          <a:xfrm rot="-5400000">
            <a:off x="3849038" y="-268326"/>
            <a:ext cx="539050" cy="4415675"/>
          </a:xfrm>
          <a:prstGeom prst="rect">
            <a:avLst/>
          </a:prstGeom>
          <a:noFill/>
          <a:ln>
            <a:noFill/>
          </a:ln>
        </p:spPr>
      </p:pic>
      <p:pic>
        <p:nvPicPr>
          <p:cNvPr id="956" name="Google Shape;956;p81"/>
          <p:cNvPicPr preferRelativeResize="0"/>
          <p:nvPr/>
        </p:nvPicPr>
        <p:blipFill>
          <a:blip r:embed="rId6">
            <a:alphaModFix/>
          </a:blip>
          <a:stretch>
            <a:fillRect/>
          </a:stretch>
        </p:blipFill>
        <p:spPr>
          <a:xfrm rot="-5552977">
            <a:off x="3768014" y="2295493"/>
            <a:ext cx="701096" cy="2980237"/>
          </a:xfrm>
          <a:prstGeom prst="rect">
            <a:avLst/>
          </a:prstGeom>
          <a:noFill/>
          <a:ln>
            <a:noFill/>
          </a:ln>
        </p:spPr>
      </p:pic>
      <p:pic>
        <p:nvPicPr>
          <p:cNvPr id="957" name="Google Shape;957;p81"/>
          <p:cNvPicPr preferRelativeResize="0"/>
          <p:nvPr/>
        </p:nvPicPr>
        <p:blipFill>
          <a:blip r:embed="rId7">
            <a:alphaModFix/>
          </a:blip>
          <a:stretch>
            <a:fillRect/>
          </a:stretch>
        </p:blipFill>
        <p:spPr>
          <a:xfrm rot="5561672" flipH="1">
            <a:off x="3864373" y="998075"/>
            <a:ext cx="508375" cy="3582000"/>
          </a:xfrm>
          <a:prstGeom prst="rect">
            <a:avLst/>
          </a:prstGeom>
          <a:noFill/>
          <a:ln>
            <a:noFill/>
          </a:ln>
        </p:spPr>
      </p:pic>
      <p:pic>
        <p:nvPicPr>
          <p:cNvPr id="958" name="Google Shape;958;p81"/>
          <p:cNvPicPr preferRelativeResize="0"/>
          <p:nvPr/>
        </p:nvPicPr>
        <p:blipFill rotWithShape="1">
          <a:blip r:embed="rId8">
            <a:alphaModFix/>
          </a:blip>
          <a:srcRect l="100881" t="823" r="92900"/>
          <a:stretch/>
        </p:blipFill>
        <p:spPr>
          <a:xfrm rot="5400000" flipH="1">
            <a:off x="-411250" y="2203350"/>
            <a:ext cx="2899800" cy="1542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4"/>
        <p:cNvGrpSpPr/>
        <p:nvPr/>
      </p:nvGrpSpPr>
      <p:grpSpPr>
        <a:xfrm>
          <a:off x="0" y="0"/>
          <a:ext cx="0" cy="0"/>
          <a:chOff x="0" y="0"/>
          <a:chExt cx="0" cy="0"/>
        </a:xfrm>
      </p:grpSpPr>
      <p:sp>
        <p:nvSpPr>
          <p:cNvPr id="925" name="Google Shape;925;p79"/>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700" b="1"/>
          </a:p>
        </p:txBody>
      </p:sp>
      <p:sp>
        <p:nvSpPr>
          <p:cNvPr id="926" name="Google Shape;926;p79"/>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52</a:t>
            </a:fld>
            <a:endParaRPr>
              <a:solidFill>
                <a:srgbClr val="404040"/>
              </a:solidFill>
            </a:endParaRPr>
          </a:p>
        </p:txBody>
      </p:sp>
      <p:graphicFrame>
        <p:nvGraphicFramePr>
          <p:cNvPr id="927" name="Google Shape;927;p79"/>
          <p:cNvGraphicFramePr/>
          <p:nvPr>
            <p:extLst>
              <p:ext uri="{D42A27DB-BD31-4B8C-83A1-F6EECF244321}">
                <p14:modId xmlns:p14="http://schemas.microsoft.com/office/powerpoint/2010/main" val="968938138"/>
              </p:ext>
            </p:extLst>
          </p:nvPr>
        </p:nvGraphicFramePr>
        <p:xfrm>
          <a:off x="320050" y="911163"/>
          <a:ext cx="8076975" cy="1798200"/>
        </p:xfrm>
        <a:graphic>
          <a:graphicData uri="http://schemas.openxmlformats.org/drawingml/2006/table">
            <a:tbl>
              <a:tblPr>
                <a:noFill/>
                <a:tableStyleId>{B1581685-1520-4D99-9261-EA372B30DC9A}</a:tableStyleId>
              </a:tblPr>
              <a:tblGrid>
                <a:gridCol w="1007200">
                  <a:extLst>
                    <a:ext uri="{9D8B030D-6E8A-4147-A177-3AD203B41FA5}">
                      <a16:colId xmlns:a16="http://schemas.microsoft.com/office/drawing/2014/main" val="20000"/>
                    </a:ext>
                  </a:extLst>
                </a:gridCol>
                <a:gridCol w="5876700">
                  <a:extLst>
                    <a:ext uri="{9D8B030D-6E8A-4147-A177-3AD203B41FA5}">
                      <a16:colId xmlns:a16="http://schemas.microsoft.com/office/drawing/2014/main" val="20001"/>
                    </a:ext>
                  </a:extLst>
                </a:gridCol>
                <a:gridCol w="11930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dirty="0"/>
                        <a:t>DR 3.1</a:t>
                      </a:r>
                      <a:endParaRPr dirty="0"/>
                    </a:p>
                  </a:txBody>
                  <a:tcPr marL="91425" marR="91425" marT="91425" marB="91425"/>
                </a:tc>
                <a:tc>
                  <a:txBody>
                    <a:bodyPr/>
                    <a:lstStyle/>
                    <a:p>
                      <a:pPr marL="0" lvl="0" indent="0" algn="l" rtl="0">
                        <a:spcBef>
                          <a:spcPts val="0"/>
                        </a:spcBef>
                        <a:spcAft>
                          <a:spcPts val="0"/>
                        </a:spcAft>
                        <a:buNone/>
                      </a:pPr>
                      <a:r>
                        <a:rPr lang="en"/>
                        <a:t>The rad hard video card can withstand at least 100 krad/year.</a:t>
                      </a:r>
                      <a:endParaRPr/>
                    </a:p>
                  </a:txBody>
                  <a:tcPr marL="91425" marR="91425" marT="91425" marB="91425"/>
                </a:tc>
                <a:tc>
                  <a:txBody>
                    <a:bodyPr/>
                    <a:lstStyle/>
                    <a:p>
                      <a:pPr marL="0" lvl="0" indent="0" algn="l" rtl="0">
                        <a:spcBef>
                          <a:spcPts val="0"/>
                        </a:spcBef>
                        <a:spcAft>
                          <a:spcPts val="0"/>
                        </a:spcAft>
                        <a:buNone/>
                      </a:pPr>
                      <a:r>
                        <a:rPr lang="en"/>
                        <a:t>CPE 5</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dirty="0"/>
                        <a:t>DR 3.2</a:t>
                      </a:r>
                      <a:endParaRPr dirty="0"/>
                    </a:p>
                  </a:txBody>
                  <a:tcPr marL="91425" marR="91425" marT="91425" marB="91425"/>
                </a:tc>
                <a:tc>
                  <a:txBody>
                    <a:bodyPr/>
                    <a:lstStyle/>
                    <a:p>
                      <a:pPr marL="0" lvl="0" indent="0" algn="l" rtl="0">
                        <a:spcBef>
                          <a:spcPts val="0"/>
                        </a:spcBef>
                        <a:spcAft>
                          <a:spcPts val="0"/>
                        </a:spcAft>
                        <a:buNone/>
                      </a:pPr>
                      <a:r>
                        <a:rPr lang="en" dirty="0"/>
                        <a:t>The rad hard video card must operate between 0-50 deg C</a:t>
                      </a:r>
                      <a:endParaRPr dirty="0"/>
                    </a:p>
                  </a:txBody>
                  <a:tcPr marL="91425" marR="91425" marT="91425" marB="91425"/>
                </a:tc>
                <a:tc>
                  <a:txBody>
                    <a:bodyPr/>
                    <a:lstStyle/>
                    <a:p>
                      <a:pPr marL="0" lvl="0" indent="0" algn="l" rtl="0">
                        <a:spcBef>
                          <a:spcPts val="0"/>
                        </a:spcBef>
                        <a:spcAft>
                          <a:spcPts val="0"/>
                        </a:spcAft>
                        <a:buNone/>
                      </a:pPr>
                      <a:r>
                        <a:rPr lang="en"/>
                        <a:t>CPE 5</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dirty="0"/>
                        <a:t>DR 3.3</a:t>
                      </a:r>
                      <a:endParaRPr dirty="0"/>
                    </a:p>
                  </a:txBody>
                  <a:tcPr marL="91425" marR="91425" marT="91425" marB="91425"/>
                </a:tc>
                <a:tc>
                  <a:txBody>
                    <a:bodyPr/>
                    <a:lstStyle/>
                    <a:p>
                      <a:pPr marL="0" lvl="0" indent="0" algn="l" rtl="0">
                        <a:spcBef>
                          <a:spcPts val="0"/>
                        </a:spcBef>
                        <a:spcAft>
                          <a:spcPts val="0"/>
                        </a:spcAft>
                        <a:buNone/>
                      </a:pPr>
                      <a:r>
                        <a:rPr lang="en-US" dirty="0"/>
                        <a:t>The rad hard video card shall support </a:t>
                      </a:r>
                      <a:r>
                        <a:rPr lang="en-US" dirty="0" err="1"/>
                        <a:t>spacewire</a:t>
                      </a:r>
                      <a:r>
                        <a:rPr lang="en-US" dirty="0"/>
                        <a:t> connection to on-board computer (OBC)</a:t>
                      </a:r>
                      <a:endParaRPr dirty="0"/>
                    </a:p>
                  </a:txBody>
                  <a:tcPr marL="91425" marR="91425" marT="91425" marB="91425"/>
                </a:tc>
                <a:tc>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2177972102"/>
                  </a:ext>
                </a:extLst>
              </a:tr>
              <a:tr h="381000">
                <a:tc>
                  <a:txBody>
                    <a:bodyPr/>
                    <a:lstStyle/>
                    <a:p>
                      <a:pPr marL="0" lvl="0" indent="0" algn="l" rtl="0">
                        <a:spcBef>
                          <a:spcPts val="0"/>
                        </a:spcBef>
                        <a:spcAft>
                          <a:spcPts val="0"/>
                        </a:spcAft>
                        <a:buNone/>
                      </a:pPr>
                      <a:r>
                        <a:rPr lang="en" dirty="0"/>
                        <a:t>DR 3.5</a:t>
                      </a:r>
                      <a:endParaRPr dirty="0"/>
                    </a:p>
                  </a:txBody>
                  <a:tcPr marL="91425" marR="91425" marT="91425" marB="91425"/>
                </a:tc>
                <a:tc>
                  <a:txBody>
                    <a:bodyPr/>
                    <a:lstStyle/>
                    <a:p>
                      <a:pPr marL="0" lvl="0" indent="0" algn="l" rtl="0">
                        <a:spcBef>
                          <a:spcPts val="0"/>
                        </a:spcBef>
                        <a:spcAft>
                          <a:spcPts val="0"/>
                        </a:spcAft>
                        <a:buNone/>
                      </a:pPr>
                      <a:r>
                        <a:rPr lang="en"/>
                        <a:t>The rad hard video card must be smaller than 10”x1.1”x6.5”</a:t>
                      </a:r>
                      <a:endParaRPr/>
                    </a:p>
                  </a:txBody>
                  <a:tcPr marL="91425" marR="91425" marT="91425" marB="91425"/>
                </a:tc>
                <a:tc>
                  <a:txBody>
                    <a:bodyPr/>
                    <a:lstStyle/>
                    <a:p>
                      <a:pPr marL="0" lvl="0" indent="0" algn="l" rtl="0">
                        <a:spcBef>
                          <a:spcPts val="0"/>
                        </a:spcBef>
                        <a:spcAft>
                          <a:spcPts val="0"/>
                        </a:spcAft>
                        <a:buNone/>
                      </a:pPr>
                      <a:r>
                        <a:rPr lang="en" dirty="0"/>
                        <a:t>CPE 5</a:t>
                      </a:r>
                      <a:endParaRPr dirty="0"/>
                    </a:p>
                  </a:txBody>
                  <a:tcPr marL="91425" marR="91425" marT="91425" marB="91425"/>
                </a:tc>
                <a:extLst>
                  <a:ext uri="{0D108BD9-81ED-4DB2-BD59-A6C34878D82A}">
                    <a16:rowId xmlns:a16="http://schemas.microsoft.com/office/drawing/2014/main" val="10002"/>
                  </a:ext>
                </a:extLst>
              </a:tr>
            </a:tbl>
          </a:graphicData>
        </a:graphic>
      </p:graphicFrame>
      <p:sp>
        <p:nvSpPr>
          <p:cNvPr id="928" name="Google Shape;928;p79"/>
          <p:cNvSpPr txBox="1"/>
          <p:nvPr/>
        </p:nvSpPr>
        <p:spPr>
          <a:xfrm>
            <a:off x="320040" y="23466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Radiation Hardened Video Card </a:t>
            </a:r>
            <a:endParaRPr sz="2700" b="1"/>
          </a:p>
        </p:txBody>
      </p:sp>
      <p:sp>
        <p:nvSpPr>
          <p:cNvPr id="929" name="Google Shape;929;p79"/>
          <p:cNvSpPr txBox="1"/>
          <p:nvPr/>
        </p:nvSpPr>
        <p:spPr>
          <a:xfrm>
            <a:off x="320050" y="2655822"/>
            <a:ext cx="770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All rad-hard video card requirements are satisfied by the specs sheet of the SP0-S </a:t>
            </a:r>
            <a:endParaRPr i="1"/>
          </a:p>
        </p:txBody>
      </p:sp>
      <p:sp>
        <p:nvSpPr>
          <p:cNvPr id="930" name="Google Shape;930;p79"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931" name="Google Shape;931;p79"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932" name="Google Shape;932;p79" descr="Timeline background shape"/>
          <p:cNvSpPr/>
          <p:nvPr/>
        </p:nvSpPr>
        <p:spPr>
          <a:xfrm>
            <a:off x="4703145"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933" name="Google Shape;933;p79"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4.Risks </a:t>
            </a:r>
            <a:endParaRPr sz="900" b="0" i="0" u="none" strike="noStrike" cap="none">
              <a:solidFill>
                <a:srgbClr val="000000"/>
              </a:solidFill>
              <a:latin typeface="Nunito"/>
              <a:ea typeface="Nunito"/>
              <a:cs typeface="Nunito"/>
              <a:sym typeface="Nunito"/>
            </a:endParaRPr>
          </a:p>
        </p:txBody>
      </p:sp>
      <p:sp>
        <p:nvSpPr>
          <p:cNvPr id="934" name="Google Shape;934;p79"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935" name="Google Shape;935;p79"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936" name="Google Shape;936;p79"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8"/>
        <p:cNvGrpSpPr/>
        <p:nvPr/>
      </p:nvGrpSpPr>
      <p:grpSpPr>
        <a:xfrm>
          <a:off x="0" y="0"/>
          <a:ext cx="0" cy="0"/>
          <a:chOff x="0" y="0"/>
          <a:chExt cx="0" cy="0"/>
        </a:xfrm>
      </p:grpSpPr>
      <p:sp>
        <p:nvSpPr>
          <p:cNvPr id="899" name="Google Shape;899;p77"/>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Radiation Hardened Videocard Data Sheet</a:t>
            </a:r>
            <a:endParaRPr sz="2700" b="1"/>
          </a:p>
        </p:txBody>
      </p:sp>
      <p:sp>
        <p:nvSpPr>
          <p:cNvPr id="900" name="Google Shape;900;p77"/>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53</a:t>
            </a:fld>
            <a:endParaRPr>
              <a:solidFill>
                <a:srgbClr val="404040"/>
              </a:solidFill>
            </a:endParaRPr>
          </a:p>
        </p:txBody>
      </p:sp>
      <p:sp>
        <p:nvSpPr>
          <p:cNvPr id="901" name="Google Shape;901;p77" descr="Timeline background shape"/>
          <p:cNvSpPr/>
          <p:nvPr/>
        </p:nvSpPr>
        <p:spPr>
          <a:xfrm>
            <a:off x="6536000" y="4846320"/>
            <a:ext cx="18579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5. Modeling Plan</a:t>
            </a:r>
            <a:endParaRPr sz="1000" b="0" i="0" u="none" strike="noStrike" cap="none">
              <a:solidFill>
                <a:srgbClr val="000000"/>
              </a:solidFill>
              <a:latin typeface="Nunito"/>
              <a:ea typeface="Nunito"/>
              <a:cs typeface="Nunito"/>
              <a:sym typeface="Nunito"/>
            </a:endParaRPr>
          </a:p>
        </p:txBody>
      </p:sp>
      <p:sp>
        <p:nvSpPr>
          <p:cNvPr id="902" name="Google Shape;902;p77" descr="Timeline background shape"/>
          <p:cNvSpPr/>
          <p:nvPr/>
        </p:nvSpPr>
        <p:spPr>
          <a:xfrm>
            <a:off x="4897968"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4. Design Space</a:t>
            </a:r>
            <a:endParaRPr sz="1000" b="0" i="0" u="none" strike="noStrike" cap="none">
              <a:solidFill>
                <a:srgbClr val="000000"/>
              </a:solidFill>
              <a:latin typeface="Nunito"/>
              <a:ea typeface="Nunito"/>
              <a:cs typeface="Nunito"/>
              <a:sym typeface="Nunito"/>
            </a:endParaRPr>
          </a:p>
        </p:txBody>
      </p:sp>
      <p:sp>
        <p:nvSpPr>
          <p:cNvPr id="903" name="Google Shape;903;p77" descr="Timeline background shape"/>
          <p:cNvSpPr/>
          <p:nvPr/>
        </p:nvSpPr>
        <p:spPr>
          <a:xfrm>
            <a:off x="3267995"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3. Trade - Model </a:t>
            </a:r>
            <a:endParaRPr sz="1000" b="0" i="0" u="none" strike="noStrike" cap="none">
              <a:solidFill>
                <a:srgbClr val="000000"/>
              </a:solidFill>
              <a:latin typeface="Nunito"/>
              <a:ea typeface="Nunito"/>
              <a:cs typeface="Nunito"/>
              <a:sym typeface="Nunito"/>
            </a:endParaRPr>
          </a:p>
        </p:txBody>
      </p:sp>
      <p:sp>
        <p:nvSpPr>
          <p:cNvPr id="904" name="Google Shape;904;p77" descr="Timeline background shape"/>
          <p:cNvSpPr/>
          <p:nvPr/>
        </p:nvSpPr>
        <p:spPr>
          <a:xfrm>
            <a:off x="1644862"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2. Trade - Video Card</a:t>
            </a:r>
            <a:r>
              <a:rPr lang="en" sz="1000" b="0" i="0" u="none" strike="noStrike" cap="none">
                <a:solidFill>
                  <a:srgbClr val="000000"/>
                </a:solidFill>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905" name="Google Shape;905;p77" descr="Timeline background shape"/>
          <p:cNvSpPr/>
          <p:nvPr/>
        </p:nvSpPr>
        <p:spPr>
          <a:xfrm>
            <a:off x="0"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Project Overview</a:t>
            </a:r>
            <a:endParaRPr sz="1000" b="0" i="0" u="none" strike="noStrike" cap="none">
              <a:solidFill>
                <a:srgbClr val="000000"/>
              </a:solidFill>
              <a:latin typeface="Nunito"/>
              <a:ea typeface="Nunito"/>
              <a:cs typeface="Nunito"/>
              <a:sym typeface="Nunito"/>
            </a:endParaRPr>
          </a:p>
        </p:txBody>
      </p:sp>
      <p:pic>
        <p:nvPicPr>
          <p:cNvPr id="906" name="Google Shape;906;p77"/>
          <p:cNvPicPr preferRelativeResize="0"/>
          <p:nvPr/>
        </p:nvPicPr>
        <p:blipFill>
          <a:blip r:embed="rId4">
            <a:alphaModFix/>
          </a:blip>
          <a:stretch>
            <a:fillRect/>
          </a:stretch>
        </p:blipFill>
        <p:spPr>
          <a:xfrm>
            <a:off x="4897978" y="639875"/>
            <a:ext cx="4222450" cy="2192525"/>
          </a:xfrm>
          <a:prstGeom prst="rect">
            <a:avLst/>
          </a:prstGeom>
          <a:noFill/>
          <a:ln>
            <a:noFill/>
          </a:ln>
        </p:spPr>
      </p:pic>
      <p:pic>
        <p:nvPicPr>
          <p:cNvPr id="907" name="Google Shape;907;p77"/>
          <p:cNvPicPr preferRelativeResize="0"/>
          <p:nvPr/>
        </p:nvPicPr>
        <p:blipFill>
          <a:blip r:embed="rId5">
            <a:alphaModFix/>
          </a:blip>
          <a:stretch>
            <a:fillRect/>
          </a:stretch>
        </p:blipFill>
        <p:spPr>
          <a:xfrm>
            <a:off x="212725" y="2143850"/>
            <a:ext cx="5085476" cy="24483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1"/>
        <p:cNvGrpSpPr/>
        <p:nvPr/>
      </p:nvGrpSpPr>
      <p:grpSpPr>
        <a:xfrm>
          <a:off x="0" y="0"/>
          <a:ext cx="0" cy="0"/>
          <a:chOff x="0" y="0"/>
          <a:chExt cx="0" cy="0"/>
        </a:xfrm>
      </p:grpSpPr>
      <p:sp>
        <p:nvSpPr>
          <p:cNvPr id="912" name="Google Shape;912;p78"/>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Radiation Hardened Videocard Data Sheet</a:t>
            </a:r>
            <a:endParaRPr sz="2700" b="1"/>
          </a:p>
        </p:txBody>
      </p:sp>
      <p:sp>
        <p:nvSpPr>
          <p:cNvPr id="913" name="Google Shape;913;p78"/>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54</a:t>
            </a:fld>
            <a:endParaRPr>
              <a:solidFill>
                <a:srgbClr val="404040"/>
              </a:solidFill>
            </a:endParaRPr>
          </a:p>
        </p:txBody>
      </p:sp>
      <p:sp>
        <p:nvSpPr>
          <p:cNvPr id="914" name="Google Shape;914;p78" descr="Timeline background shape"/>
          <p:cNvSpPr/>
          <p:nvPr/>
        </p:nvSpPr>
        <p:spPr>
          <a:xfrm>
            <a:off x="6536000" y="4846320"/>
            <a:ext cx="18579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5. Modeling Plan</a:t>
            </a:r>
            <a:endParaRPr sz="1000" b="0" i="0" u="none" strike="noStrike" cap="none">
              <a:solidFill>
                <a:srgbClr val="000000"/>
              </a:solidFill>
              <a:latin typeface="Nunito"/>
              <a:ea typeface="Nunito"/>
              <a:cs typeface="Nunito"/>
              <a:sym typeface="Nunito"/>
            </a:endParaRPr>
          </a:p>
        </p:txBody>
      </p:sp>
      <p:sp>
        <p:nvSpPr>
          <p:cNvPr id="915" name="Google Shape;915;p78" descr="Timeline background shape"/>
          <p:cNvSpPr/>
          <p:nvPr/>
        </p:nvSpPr>
        <p:spPr>
          <a:xfrm>
            <a:off x="4897968"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4. Design Space</a:t>
            </a:r>
            <a:endParaRPr sz="1000" b="0" i="0" u="none" strike="noStrike" cap="none">
              <a:solidFill>
                <a:srgbClr val="000000"/>
              </a:solidFill>
              <a:latin typeface="Nunito"/>
              <a:ea typeface="Nunito"/>
              <a:cs typeface="Nunito"/>
              <a:sym typeface="Nunito"/>
            </a:endParaRPr>
          </a:p>
        </p:txBody>
      </p:sp>
      <p:sp>
        <p:nvSpPr>
          <p:cNvPr id="916" name="Google Shape;916;p78" descr="Timeline background shape"/>
          <p:cNvSpPr/>
          <p:nvPr/>
        </p:nvSpPr>
        <p:spPr>
          <a:xfrm>
            <a:off x="3267995"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3. Trade - Model </a:t>
            </a:r>
            <a:endParaRPr sz="1000" b="0" i="0" u="none" strike="noStrike" cap="none">
              <a:solidFill>
                <a:srgbClr val="000000"/>
              </a:solidFill>
              <a:latin typeface="Nunito"/>
              <a:ea typeface="Nunito"/>
              <a:cs typeface="Nunito"/>
              <a:sym typeface="Nunito"/>
            </a:endParaRPr>
          </a:p>
        </p:txBody>
      </p:sp>
      <p:sp>
        <p:nvSpPr>
          <p:cNvPr id="917" name="Google Shape;917;p78" descr="Timeline background shape"/>
          <p:cNvSpPr/>
          <p:nvPr/>
        </p:nvSpPr>
        <p:spPr>
          <a:xfrm>
            <a:off x="1644862"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2. Trade - Video Card</a:t>
            </a:r>
            <a:r>
              <a:rPr lang="en" sz="1000" b="0" i="0" u="none" strike="noStrike" cap="none">
                <a:solidFill>
                  <a:srgbClr val="000000"/>
                </a:solidFill>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
        <p:nvSpPr>
          <p:cNvPr id="918" name="Google Shape;918;p78" descr="Timeline background shape"/>
          <p:cNvSpPr/>
          <p:nvPr/>
        </p:nvSpPr>
        <p:spPr>
          <a:xfrm>
            <a:off x="0" y="4846320"/>
            <a:ext cx="18579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Project Overview</a:t>
            </a:r>
            <a:endParaRPr sz="1000" b="0" i="0" u="none" strike="noStrike" cap="none">
              <a:solidFill>
                <a:srgbClr val="000000"/>
              </a:solidFill>
              <a:latin typeface="Nunito"/>
              <a:ea typeface="Nunito"/>
              <a:cs typeface="Nunito"/>
              <a:sym typeface="Nunito"/>
            </a:endParaRPr>
          </a:p>
        </p:txBody>
      </p:sp>
      <p:pic>
        <p:nvPicPr>
          <p:cNvPr id="919" name="Google Shape;919;p78"/>
          <p:cNvPicPr preferRelativeResize="0"/>
          <p:nvPr/>
        </p:nvPicPr>
        <p:blipFill>
          <a:blip r:embed="rId4">
            <a:alphaModFix/>
          </a:blip>
          <a:stretch>
            <a:fillRect/>
          </a:stretch>
        </p:blipFill>
        <p:spPr>
          <a:xfrm>
            <a:off x="166500" y="860200"/>
            <a:ext cx="4545075" cy="2741475"/>
          </a:xfrm>
          <a:prstGeom prst="rect">
            <a:avLst/>
          </a:prstGeom>
          <a:noFill/>
          <a:ln>
            <a:noFill/>
          </a:ln>
        </p:spPr>
      </p:pic>
      <p:pic>
        <p:nvPicPr>
          <p:cNvPr id="920" name="Google Shape;920;p78"/>
          <p:cNvPicPr preferRelativeResize="0"/>
          <p:nvPr/>
        </p:nvPicPr>
        <p:blipFill>
          <a:blip r:embed="rId5">
            <a:alphaModFix/>
          </a:blip>
          <a:stretch>
            <a:fillRect/>
          </a:stretch>
        </p:blipFill>
        <p:spPr>
          <a:xfrm>
            <a:off x="4688949" y="860200"/>
            <a:ext cx="4455050" cy="342308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0"/>
        <p:cNvGrpSpPr/>
        <p:nvPr/>
      </p:nvGrpSpPr>
      <p:grpSpPr>
        <a:xfrm>
          <a:off x="0" y="0"/>
          <a:ext cx="0" cy="0"/>
          <a:chOff x="0" y="0"/>
          <a:chExt cx="0" cy="0"/>
        </a:xfrm>
      </p:grpSpPr>
      <p:sp>
        <p:nvSpPr>
          <p:cNvPr id="941" name="Google Shape;941;p80"/>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55</a:t>
            </a:fld>
            <a:endParaRPr>
              <a:solidFill>
                <a:srgbClr val="404040"/>
              </a:solidFill>
            </a:endParaRPr>
          </a:p>
        </p:txBody>
      </p:sp>
      <p:sp>
        <p:nvSpPr>
          <p:cNvPr id="942" name="Google Shape;942;p80"/>
          <p:cNvSpPr txBox="1"/>
          <p:nvPr/>
        </p:nvSpPr>
        <p:spPr>
          <a:xfrm>
            <a:off x="267650" y="267650"/>
            <a:ext cx="439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Roboto"/>
                <a:ea typeface="Roboto"/>
                <a:cs typeface="Roboto"/>
                <a:sym typeface="Roboto"/>
              </a:rPr>
              <a:t>Test Procedure for Thermal Wire Testing</a:t>
            </a:r>
            <a:endParaRPr sz="1600">
              <a:latin typeface="Roboto"/>
              <a:ea typeface="Roboto"/>
              <a:cs typeface="Roboto"/>
              <a:sym typeface="Roboto"/>
            </a:endParaRPr>
          </a:p>
        </p:txBody>
      </p:sp>
      <p:sp>
        <p:nvSpPr>
          <p:cNvPr id="943" name="Google Shape;943;p80"/>
          <p:cNvSpPr txBox="1"/>
          <p:nvPr/>
        </p:nvSpPr>
        <p:spPr>
          <a:xfrm>
            <a:off x="267650" y="622550"/>
            <a:ext cx="29922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Materials</a:t>
            </a:r>
            <a:r>
              <a:rPr lang="en">
                <a:latin typeface="Roboto"/>
                <a:ea typeface="Roboto"/>
                <a:cs typeface="Roboto"/>
                <a:sym typeface="Roboto"/>
              </a:rPr>
              <a:t>:</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Dry ice</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Styrofoam box</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Below 0C Thermometer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Gloves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Wiring</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Mechanisms to hold wires at various radii</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Pliers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Timer</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LED</a:t>
            </a:r>
            <a:endParaRPr>
              <a:latin typeface="Roboto"/>
              <a:ea typeface="Roboto"/>
              <a:cs typeface="Roboto"/>
              <a:sym typeface="Roboto"/>
            </a:endParaRPr>
          </a:p>
        </p:txBody>
      </p:sp>
      <p:sp>
        <p:nvSpPr>
          <p:cNvPr id="944" name="Google Shape;944;p80"/>
          <p:cNvSpPr txBox="1"/>
          <p:nvPr/>
        </p:nvSpPr>
        <p:spPr>
          <a:xfrm>
            <a:off x="213750" y="3019300"/>
            <a:ext cx="36339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Environmental Hold Test Procedure:</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Set up styrofoam box</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Place thermistors inside thermos</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Place 30lb block of dry ice in box</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Record temperature data</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Determine how long we can hold the environment below -30 C. </a:t>
            </a:r>
            <a:endParaRPr>
              <a:latin typeface="Roboto"/>
              <a:ea typeface="Roboto"/>
              <a:cs typeface="Roboto"/>
              <a:sym typeface="Roboto"/>
            </a:endParaRPr>
          </a:p>
        </p:txBody>
      </p:sp>
      <p:sp>
        <p:nvSpPr>
          <p:cNvPr id="945" name="Google Shape;945;p80"/>
          <p:cNvSpPr txBox="1"/>
          <p:nvPr/>
        </p:nvSpPr>
        <p:spPr>
          <a:xfrm>
            <a:off x="4288475" y="721425"/>
            <a:ext cx="43989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Thermal Wire Fatigue Test Procedures</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Attach wires to bend radii mechanisms</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Set up styrofoam box</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Place thermistors inside styrofoam box</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Place wires and mechanisms inside styrofoam box</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Place 30lb block of dry ice in styrofoam box</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Let sit for time frame determined by Environmental Hold Test.</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Don gloves</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Unattach wires from mechanisms</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Using pliers slowly unbend wires</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Observe if wire breaks or not</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Record outcome</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i="1">
                <a:latin typeface="Roboto"/>
                <a:ea typeface="Roboto"/>
                <a:cs typeface="Roboto"/>
                <a:sym typeface="Roboto"/>
              </a:rPr>
              <a:t>If the wire does </a:t>
            </a:r>
            <a:r>
              <a:rPr lang="en" b="1" i="1">
                <a:latin typeface="Roboto"/>
                <a:ea typeface="Roboto"/>
                <a:cs typeface="Roboto"/>
                <a:sym typeface="Roboto"/>
              </a:rPr>
              <a:t>not</a:t>
            </a:r>
            <a:r>
              <a:rPr lang="en" i="1">
                <a:latin typeface="Roboto"/>
                <a:ea typeface="Roboto"/>
                <a:cs typeface="Roboto"/>
                <a:sym typeface="Roboto"/>
              </a:rPr>
              <a:t> break</a:t>
            </a:r>
            <a:r>
              <a:rPr lang="en">
                <a:latin typeface="Roboto"/>
                <a:ea typeface="Roboto"/>
                <a:cs typeface="Roboto"/>
                <a:sym typeface="Roboto"/>
              </a:rPr>
              <a:t>: Run current through wire</a:t>
            </a:r>
            <a:endParaRPr>
              <a:latin typeface="Roboto"/>
              <a:ea typeface="Roboto"/>
              <a:cs typeface="Roboto"/>
              <a:sym typeface="Roboto"/>
            </a:endParaRPr>
          </a:p>
          <a:p>
            <a:pPr marL="457200" lvl="0" indent="-317500" algn="l" rtl="0">
              <a:spcBef>
                <a:spcPts val="0"/>
              </a:spcBef>
              <a:spcAft>
                <a:spcPts val="0"/>
              </a:spcAft>
              <a:buSzPts val="1400"/>
              <a:buFont typeface="Roboto"/>
              <a:buAutoNum type="arabicPeriod"/>
            </a:pPr>
            <a:r>
              <a:rPr lang="en">
                <a:latin typeface="Roboto"/>
                <a:ea typeface="Roboto"/>
                <a:cs typeface="Roboto"/>
                <a:sym typeface="Roboto"/>
              </a:rPr>
              <a:t>See if the cable can light up a small LED</a:t>
            </a:r>
            <a:endParaRPr>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sp>
        <p:nvSpPr>
          <p:cNvPr id="970" name="Google Shape;970;p8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971" name="Google Shape;971;p83"/>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1371600" lvl="0" indent="457200" algn="l" rtl="0">
              <a:spcBef>
                <a:spcPts val="0"/>
              </a:spcBef>
              <a:spcAft>
                <a:spcPts val="0"/>
              </a:spcAft>
              <a:buNone/>
            </a:pPr>
            <a:r>
              <a:rPr lang="en" sz="2700" b="1"/>
              <a:t>Raspberry Pi 2B Data Sheet</a:t>
            </a:r>
            <a:endParaRPr sz="2700" b="1"/>
          </a:p>
        </p:txBody>
      </p:sp>
      <p:pic>
        <p:nvPicPr>
          <p:cNvPr id="972" name="Google Shape;972;p83"/>
          <p:cNvPicPr preferRelativeResize="0"/>
          <p:nvPr/>
        </p:nvPicPr>
        <p:blipFill>
          <a:blip r:embed="rId3">
            <a:alphaModFix/>
          </a:blip>
          <a:stretch>
            <a:fillRect/>
          </a:stretch>
        </p:blipFill>
        <p:spPr>
          <a:xfrm>
            <a:off x="2295525" y="729425"/>
            <a:ext cx="4456863" cy="41092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6"/>
        <p:cNvGrpSpPr/>
        <p:nvPr/>
      </p:nvGrpSpPr>
      <p:grpSpPr>
        <a:xfrm>
          <a:off x="0" y="0"/>
          <a:ext cx="0" cy="0"/>
          <a:chOff x="0" y="0"/>
          <a:chExt cx="0" cy="0"/>
        </a:xfrm>
      </p:grpSpPr>
      <p:sp>
        <p:nvSpPr>
          <p:cNvPr id="977" name="Google Shape;977;p8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978" name="Google Shape;978;p84"/>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1371600" lvl="0" indent="0" algn="l" rtl="0">
              <a:spcBef>
                <a:spcPts val="0"/>
              </a:spcBef>
              <a:spcAft>
                <a:spcPts val="0"/>
              </a:spcAft>
              <a:buNone/>
            </a:pPr>
            <a:r>
              <a:rPr lang="en" sz="2700" b="1"/>
              <a:t>Raspberry Pi Pico RP2040 Data Sheet</a:t>
            </a:r>
            <a:endParaRPr sz="2700" b="1"/>
          </a:p>
        </p:txBody>
      </p:sp>
      <p:pic>
        <p:nvPicPr>
          <p:cNvPr id="979" name="Google Shape;979;p84"/>
          <p:cNvPicPr preferRelativeResize="0"/>
          <p:nvPr/>
        </p:nvPicPr>
        <p:blipFill>
          <a:blip r:embed="rId3">
            <a:alphaModFix/>
          </a:blip>
          <a:stretch>
            <a:fillRect/>
          </a:stretch>
        </p:blipFill>
        <p:spPr>
          <a:xfrm>
            <a:off x="2118838" y="776250"/>
            <a:ext cx="5239324" cy="41092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3"/>
        <p:cNvGrpSpPr/>
        <p:nvPr/>
      </p:nvGrpSpPr>
      <p:grpSpPr>
        <a:xfrm>
          <a:off x="0" y="0"/>
          <a:ext cx="0" cy="0"/>
          <a:chOff x="0" y="0"/>
          <a:chExt cx="0" cy="0"/>
        </a:xfrm>
      </p:grpSpPr>
      <p:sp>
        <p:nvSpPr>
          <p:cNvPr id="984" name="Google Shape;984;p8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985" name="Google Shape;985;p85"/>
          <p:cNvPicPr preferRelativeResize="0"/>
          <p:nvPr/>
        </p:nvPicPr>
        <p:blipFill>
          <a:blip r:embed="rId3">
            <a:alphaModFix/>
          </a:blip>
          <a:stretch>
            <a:fillRect/>
          </a:stretch>
        </p:blipFill>
        <p:spPr>
          <a:xfrm>
            <a:off x="1754849" y="771225"/>
            <a:ext cx="5634300" cy="4134299"/>
          </a:xfrm>
          <a:prstGeom prst="rect">
            <a:avLst/>
          </a:prstGeom>
          <a:noFill/>
          <a:ln>
            <a:noFill/>
          </a:ln>
        </p:spPr>
      </p:pic>
      <p:sp>
        <p:nvSpPr>
          <p:cNvPr id="986" name="Google Shape;986;p85"/>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600"/>
              </a:spcAft>
              <a:buNone/>
            </a:pPr>
            <a:r>
              <a:rPr lang="en" sz="2300" b="1">
                <a:solidFill>
                  <a:srgbClr val="0F1111"/>
                </a:solidFill>
                <a:highlight>
                  <a:srgbClr val="FFFFFF"/>
                </a:highlight>
              </a:rPr>
              <a:t>        STEPPERONLINE Nema 34 Stepper Motor Datasheet</a:t>
            </a:r>
            <a:endParaRPr sz="27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991" name="Google Shape;991;p8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992" name="Google Shape;992;p86"/>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600"/>
              </a:spcAft>
              <a:buNone/>
            </a:pPr>
            <a:r>
              <a:rPr lang="en" sz="2300" b="1">
                <a:solidFill>
                  <a:srgbClr val="0F1111"/>
                </a:solidFill>
                <a:highlight>
                  <a:srgbClr val="FFFFFF"/>
                </a:highlight>
              </a:rPr>
              <a:t>        			STEPPERONLINE Digital Stepper Driver</a:t>
            </a:r>
            <a:endParaRPr sz="2700" b="1"/>
          </a:p>
        </p:txBody>
      </p:sp>
      <p:pic>
        <p:nvPicPr>
          <p:cNvPr id="993" name="Google Shape;993;p86"/>
          <p:cNvPicPr preferRelativeResize="0"/>
          <p:nvPr/>
        </p:nvPicPr>
        <p:blipFill>
          <a:blip r:embed="rId3">
            <a:alphaModFix/>
          </a:blip>
          <a:stretch>
            <a:fillRect/>
          </a:stretch>
        </p:blipFill>
        <p:spPr>
          <a:xfrm>
            <a:off x="1407363" y="657300"/>
            <a:ext cx="6329285" cy="41092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p32"/>
          <p:cNvSpPr txBox="1"/>
          <p:nvPr/>
        </p:nvSpPr>
        <p:spPr>
          <a:xfrm>
            <a:off x="320040" y="18288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Mission Objectives</a:t>
            </a:r>
            <a:endParaRPr sz="2700" b="1"/>
          </a:p>
        </p:txBody>
      </p:sp>
      <p:sp>
        <p:nvSpPr>
          <p:cNvPr id="162" name="Google Shape;162;p32"/>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6</a:t>
            </a:fld>
            <a:endParaRPr>
              <a:solidFill>
                <a:srgbClr val="404040"/>
              </a:solidFill>
            </a:endParaRPr>
          </a:p>
        </p:txBody>
      </p:sp>
      <p:graphicFrame>
        <p:nvGraphicFramePr>
          <p:cNvPr id="163" name="Google Shape;163;p32"/>
          <p:cNvGraphicFramePr/>
          <p:nvPr/>
        </p:nvGraphicFramePr>
        <p:xfrm>
          <a:off x="491925" y="1128575"/>
          <a:ext cx="7885125" cy="3070455"/>
        </p:xfrm>
        <a:graphic>
          <a:graphicData uri="http://schemas.openxmlformats.org/drawingml/2006/table">
            <a:tbl>
              <a:tblPr>
                <a:noFill/>
                <a:tableStyleId>{B1581685-1520-4D99-9261-EA372B30DC9A}</a:tableStyleId>
              </a:tblPr>
              <a:tblGrid>
                <a:gridCol w="1778025">
                  <a:extLst>
                    <a:ext uri="{9D8B030D-6E8A-4147-A177-3AD203B41FA5}">
                      <a16:colId xmlns:a16="http://schemas.microsoft.com/office/drawing/2014/main" val="20000"/>
                    </a:ext>
                  </a:extLst>
                </a:gridCol>
                <a:gridCol w="6107100">
                  <a:extLst>
                    <a:ext uri="{9D8B030D-6E8A-4147-A177-3AD203B41FA5}">
                      <a16:colId xmlns:a16="http://schemas.microsoft.com/office/drawing/2014/main" val="20001"/>
                    </a:ext>
                  </a:extLst>
                </a:gridCol>
              </a:tblGrid>
              <a:tr h="382275">
                <a:tc>
                  <a:txBody>
                    <a:bodyPr/>
                    <a:lstStyle/>
                    <a:p>
                      <a:pPr marL="0" lvl="0" indent="0" algn="ctr" rtl="0">
                        <a:spcBef>
                          <a:spcPts val="0"/>
                        </a:spcBef>
                        <a:spcAft>
                          <a:spcPts val="0"/>
                        </a:spcAft>
                        <a:buNone/>
                      </a:pPr>
                      <a:r>
                        <a:rPr lang="en" b="1"/>
                        <a:t>Objective</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r>
                        <a:rPr lang="en" b="1"/>
                        <a:t>Description</a:t>
                      </a:r>
                      <a:endParaRPr b="1"/>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88125">
                <a:tc>
                  <a:txBody>
                    <a:bodyPr/>
                    <a:lstStyle/>
                    <a:p>
                      <a:pPr marL="0" lvl="0" indent="0" algn="ctr" rtl="0">
                        <a:spcBef>
                          <a:spcPts val="0"/>
                        </a:spcBef>
                        <a:spcAft>
                          <a:spcPts val="0"/>
                        </a:spcAft>
                        <a:buNone/>
                      </a:pPr>
                      <a:r>
                        <a:rPr lang="en"/>
                        <a:t>Video Data</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tc>
                  <a:txBody>
                    <a:bodyPr/>
                    <a:lstStyle/>
                    <a:p>
                      <a:pPr marL="0" lvl="0" indent="0" algn="l" rtl="0">
                        <a:spcBef>
                          <a:spcPts val="0"/>
                        </a:spcBef>
                        <a:spcAft>
                          <a:spcPts val="0"/>
                        </a:spcAft>
                        <a:buNone/>
                      </a:pPr>
                      <a:r>
                        <a:rPr lang="en"/>
                        <a:t>Ensure correct video data is received and the system is capable of video compression</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1"/>
                  </a:ext>
                </a:extLst>
              </a:tr>
              <a:tr h="588125">
                <a:tc>
                  <a:txBody>
                    <a:bodyPr/>
                    <a:lstStyle/>
                    <a:p>
                      <a:pPr marL="0" lvl="0" indent="0" algn="ctr" rtl="0">
                        <a:spcBef>
                          <a:spcPts val="0"/>
                        </a:spcBef>
                        <a:spcAft>
                          <a:spcPts val="0"/>
                        </a:spcAft>
                        <a:buNone/>
                      </a:pPr>
                      <a:r>
                        <a:rPr lang="en"/>
                        <a:t>Radiation Hardened Video Card </a:t>
                      </a:r>
                      <a:endParaRPr/>
                    </a:p>
                    <a:p>
                      <a:pPr marL="0" lvl="0" indent="0" algn="ctr" rtl="0">
                        <a:spcBef>
                          <a:spcPts val="0"/>
                        </a:spcBef>
                        <a:spcAft>
                          <a:spcPts val="0"/>
                        </a:spcAft>
                        <a:buNone/>
                      </a:pP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tc>
                  <a:txBody>
                    <a:bodyPr/>
                    <a:lstStyle/>
                    <a:p>
                      <a:pPr marL="0" lvl="0" indent="0" algn="l" rtl="0">
                        <a:spcBef>
                          <a:spcPts val="0"/>
                        </a:spcBef>
                        <a:spcAft>
                          <a:spcPts val="0"/>
                        </a:spcAft>
                        <a:buNone/>
                      </a:pPr>
                      <a:r>
                        <a:rPr lang="en"/>
                        <a:t>Provide information about a solution for a radiation hardened video card that can withstand the temperature and radiation hazards of a geostationary orbit (GEO)</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2"/>
                  </a:ext>
                </a:extLst>
              </a:tr>
              <a:tr h="588125">
                <a:tc>
                  <a:txBody>
                    <a:bodyPr/>
                    <a:lstStyle/>
                    <a:p>
                      <a:pPr marL="0" lvl="0" indent="0" algn="ctr" rtl="0">
                        <a:spcBef>
                          <a:spcPts val="0"/>
                        </a:spcBef>
                        <a:spcAft>
                          <a:spcPts val="0"/>
                        </a:spcAft>
                        <a:buNone/>
                      </a:pPr>
                      <a:r>
                        <a:rPr lang="en"/>
                        <a:t>Camera System Harnessing</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tc>
                  <a:txBody>
                    <a:bodyPr/>
                    <a:lstStyle/>
                    <a:p>
                      <a:pPr marL="0" lvl="0" indent="0" algn="l" rtl="0">
                        <a:spcBef>
                          <a:spcPts val="0"/>
                        </a:spcBef>
                        <a:spcAft>
                          <a:spcPts val="0"/>
                        </a:spcAft>
                        <a:buNone/>
                      </a:pPr>
                      <a:r>
                        <a:rPr lang="en"/>
                        <a:t>Provide a harnessing method that does not interfere with docking arm actions to integrate Scoutcam Camera to one of four LEXI docking arms</a:t>
                      </a:r>
                      <a:endParaRPr sz="1200"/>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3"/>
                  </a:ext>
                </a:extLst>
              </a:tr>
              <a:tr h="632175">
                <a:tc>
                  <a:txBody>
                    <a:bodyPr/>
                    <a:lstStyle/>
                    <a:p>
                      <a:pPr marL="0" lvl="0" indent="0" algn="ctr" rtl="0">
                        <a:spcBef>
                          <a:spcPts val="0"/>
                        </a:spcBef>
                        <a:spcAft>
                          <a:spcPts val="0"/>
                        </a:spcAft>
                        <a:buNone/>
                      </a:pPr>
                      <a:r>
                        <a:rPr lang="en"/>
                        <a:t>Docking Arm Model</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tc>
                  <a:txBody>
                    <a:bodyPr/>
                    <a:lstStyle/>
                    <a:p>
                      <a:pPr marL="0" lvl="0" indent="0" algn="l" rtl="0">
                        <a:spcBef>
                          <a:spcPts val="0"/>
                        </a:spcBef>
                        <a:spcAft>
                          <a:spcPts val="0"/>
                        </a:spcAft>
                        <a:buNone/>
                      </a:pPr>
                      <a:r>
                        <a:rPr lang="en"/>
                        <a:t>Develop a model of the LEXI docking arm that replicates its kinematic motion in order to test harnessing system of integrated Scoutcam camera</a:t>
                      </a:r>
                      <a:endParaRPr/>
                    </a:p>
                  </a:txBody>
                  <a:tcPr marL="91425" marR="91425" marT="91425" marB="91425">
                    <a:lnL w="9525" cap="flat" cmpd="sng">
                      <a:solidFill>
                        <a:srgbClr val="404040"/>
                      </a:solidFill>
                      <a:prstDash val="solid"/>
                      <a:round/>
                      <a:headEnd type="none" w="sm" len="sm"/>
                      <a:tailEnd type="none" w="sm" len="sm"/>
                    </a:lnL>
                    <a:lnR w="9525" cap="flat" cmpd="sng">
                      <a:solidFill>
                        <a:srgbClr val="404040"/>
                      </a:solidFill>
                      <a:prstDash val="solid"/>
                      <a:round/>
                      <a:headEnd type="none" w="sm" len="sm"/>
                      <a:tailEnd type="none" w="sm" len="sm"/>
                    </a:lnR>
                    <a:lnT w="9525" cap="flat" cmpd="sng">
                      <a:solidFill>
                        <a:srgbClr val="404040"/>
                      </a:solidFill>
                      <a:prstDash val="solid"/>
                      <a:round/>
                      <a:headEnd type="none" w="sm" len="sm"/>
                      <a:tailEnd type="none" w="sm" len="sm"/>
                    </a:lnT>
                    <a:lnB w="9525" cap="flat" cmpd="sng">
                      <a:solidFill>
                        <a:srgbClr val="40404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64" name="Google Shape;164;p32"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165" name="Google Shape;165;p32"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166" name="Google Shape;166;p32"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167" name="Google Shape;167;p32"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168" name="Google Shape;168;p32"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169" name="Google Shape;169;p32"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170" name="Google Shape;170;p32" descr="Timeline background shape"/>
          <p:cNvSpPr/>
          <p:nvPr/>
        </p:nvSpPr>
        <p:spPr>
          <a:xfrm>
            <a:off x="0"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7"/>
        <p:cNvGrpSpPr/>
        <p:nvPr/>
      </p:nvGrpSpPr>
      <p:grpSpPr>
        <a:xfrm>
          <a:off x="0" y="0"/>
          <a:ext cx="0" cy="0"/>
          <a:chOff x="0" y="0"/>
          <a:chExt cx="0" cy="0"/>
        </a:xfrm>
      </p:grpSpPr>
      <p:sp>
        <p:nvSpPr>
          <p:cNvPr id="998" name="Google Shape;998;p87"/>
          <p:cNvSpPr txBox="1"/>
          <p:nvPr/>
        </p:nvSpPr>
        <p:spPr>
          <a:xfrm>
            <a:off x="166490" y="2053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Additional Risks</a:t>
            </a:r>
            <a:endParaRPr sz="2700" b="1"/>
          </a:p>
        </p:txBody>
      </p:sp>
      <p:sp>
        <p:nvSpPr>
          <p:cNvPr id="999" name="Google Shape;999;p87"/>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60</a:t>
            </a:fld>
            <a:endParaRPr>
              <a:solidFill>
                <a:srgbClr val="404040"/>
              </a:solidFill>
            </a:endParaRPr>
          </a:p>
        </p:txBody>
      </p:sp>
      <p:graphicFrame>
        <p:nvGraphicFramePr>
          <p:cNvPr id="1000" name="Google Shape;1000;p87"/>
          <p:cNvGraphicFramePr/>
          <p:nvPr/>
        </p:nvGraphicFramePr>
        <p:xfrm>
          <a:off x="1663400" y="1162150"/>
          <a:ext cx="5536950" cy="2544880"/>
        </p:xfrm>
        <a:graphic>
          <a:graphicData uri="http://schemas.openxmlformats.org/drawingml/2006/table">
            <a:tbl>
              <a:tblPr>
                <a:noFill/>
                <a:tableStyleId>{B1581685-1520-4D99-9261-EA372B30DC9A}</a:tableStyleId>
              </a:tblPr>
              <a:tblGrid>
                <a:gridCol w="721600">
                  <a:extLst>
                    <a:ext uri="{9D8B030D-6E8A-4147-A177-3AD203B41FA5}">
                      <a16:colId xmlns:a16="http://schemas.microsoft.com/office/drawing/2014/main" val="20000"/>
                    </a:ext>
                  </a:extLst>
                </a:gridCol>
                <a:gridCol w="4815350">
                  <a:extLst>
                    <a:ext uri="{9D8B030D-6E8A-4147-A177-3AD203B41FA5}">
                      <a16:colId xmlns:a16="http://schemas.microsoft.com/office/drawing/2014/main" val="20001"/>
                    </a:ext>
                  </a:extLst>
                </a:gridCol>
              </a:tblGrid>
              <a:tr h="350500">
                <a:tc>
                  <a:txBody>
                    <a:bodyPr/>
                    <a:lstStyle/>
                    <a:p>
                      <a:pPr marL="0" lvl="0" indent="0" algn="l" rtl="0">
                        <a:spcBef>
                          <a:spcPts val="0"/>
                        </a:spcBef>
                        <a:spcAft>
                          <a:spcPts val="0"/>
                        </a:spcAft>
                        <a:buNone/>
                      </a:pPr>
                      <a:r>
                        <a:rPr lang="en" sz="1100" b="1"/>
                        <a:t>Risk</a:t>
                      </a:r>
                      <a:endParaRPr sz="1100" b="1"/>
                    </a:p>
                  </a:txBody>
                  <a:tcPr marL="91425" marR="91425" marT="91425" marB="91425">
                    <a:solidFill>
                      <a:srgbClr val="9FC5E8"/>
                    </a:solidFill>
                  </a:tcPr>
                </a:tc>
                <a:tc>
                  <a:txBody>
                    <a:bodyPr/>
                    <a:lstStyle/>
                    <a:p>
                      <a:pPr marL="0" lvl="0" indent="0" algn="ctr" rtl="0">
                        <a:spcBef>
                          <a:spcPts val="0"/>
                        </a:spcBef>
                        <a:spcAft>
                          <a:spcPts val="0"/>
                        </a:spcAft>
                        <a:buNone/>
                      </a:pPr>
                      <a:r>
                        <a:rPr lang="en" sz="1100" b="1"/>
                        <a:t>Description</a:t>
                      </a:r>
                      <a:endParaRPr sz="1100" b="1"/>
                    </a:p>
                  </a:txBody>
                  <a:tcPr marL="91425" marR="91425" marT="91425" marB="91425">
                    <a:solidFill>
                      <a:srgbClr val="9FC5E8"/>
                    </a:solidFill>
                  </a:tcPr>
                </a:tc>
                <a:extLst>
                  <a:ext uri="{0D108BD9-81ED-4DB2-BD59-A6C34878D82A}">
                    <a16:rowId xmlns:a16="http://schemas.microsoft.com/office/drawing/2014/main" val="10000"/>
                  </a:ext>
                </a:extLst>
              </a:tr>
              <a:tr h="365725">
                <a:tc>
                  <a:txBody>
                    <a:bodyPr/>
                    <a:lstStyle/>
                    <a:p>
                      <a:pPr marL="0" lvl="0" indent="0" algn="l" rtl="0">
                        <a:spcBef>
                          <a:spcPts val="0"/>
                        </a:spcBef>
                        <a:spcAft>
                          <a:spcPts val="0"/>
                        </a:spcAft>
                        <a:buNone/>
                      </a:pPr>
                      <a:r>
                        <a:rPr lang="en" sz="1200"/>
                        <a:t>R7</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Camera harnessing detaches from the arm during testing</a:t>
                      </a:r>
                      <a:endParaRPr sz="12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200"/>
                        <a:t>R8</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Video compression encounters error and corrupts video</a:t>
                      </a:r>
                      <a:endParaRPr sz="12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200"/>
                        <a:t>R9</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Video processing can’t save output file properly</a:t>
                      </a:r>
                      <a:endParaRPr sz="12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365725">
                <a:tc>
                  <a:txBody>
                    <a:bodyPr/>
                    <a:lstStyle/>
                    <a:p>
                      <a:pPr marL="0" lvl="0" indent="0" algn="l" rtl="0">
                        <a:spcBef>
                          <a:spcPts val="0"/>
                        </a:spcBef>
                        <a:spcAft>
                          <a:spcPts val="0"/>
                        </a:spcAft>
                        <a:buNone/>
                      </a:pPr>
                      <a:r>
                        <a:rPr lang="en" sz="1200"/>
                        <a:t>R10</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Camera harnessing detaches from the arm during testing</a:t>
                      </a:r>
                      <a:endParaRPr sz="12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4"/>
                  </a:ext>
                </a:extLst>
              </a:tr>
              <a:tr h="365725">
                <a:tc>
                  <a:txBody>
                    <a:bodyPr/>
                    <a:lstStyle/>
                    <a:p>
                      <a:pPr marL="0" lvl="0" indent="0" algn="l" rtl="0">
                        <a:spcBef>
                          <a:spcPts val="0"/>
                        </a:spcBef>
                        <a:spcAft>
                          <a:spcPts val="0"/>
                        </a:spcAft>
                        <a:buNone/>
                      </a:pPr>
                      <a:r>
                        <a:rPr lang="en" sz="1200"/>
                        <a:t>R11</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Video compression algorithm is too slow and bottleneck forms</a:t>
                      </a:r>
                      <a:endParaRPr sz="12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365725">
                <a:tc>
                  <a:txBody>
                    <a:bodyPr/>
                    <a:lstStyle/>
                    <a:p>
                      <a:pPr marL="0" lvl="0" indent="0" algn="l" rtl="0">
                        <a:spcBef>
                          <a:spcPts val="0"/>
                        </a:spcBef>
                        <a:spcAft>
                          <a:spcPts val="0"/>
                        </a:spcAft>
                        <a:buNone/>
                      </a:pPr>
                      <a:r>
                        <a:rPr lang="en" sz="1200"/>
                        <a:t>R12</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t>Motor cannot extend arm at the desired rate</a:t>
                      </a:r>
                      <a:endParaRPr sz="1200"/>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4"/>
        <p:cNvGrpSpPr/>
        <p:nvPr/>
      </p:nvGrpSpPr>
      <p:grpSpPr>
        <a:xfrm>
          <a:off x="0" y="0"/>
          <a:ext cx="0" cy="0"/>
          <a:chOff x="0" y="0"/>
          <a:chExt cx="0" cy="0"/>
        </a:xfrm>
      </p:grpSpPr>
      <p:sp>
        <p:nvSpPr>
          <p:cNvPr id="1005" name="Google Shape;1005;p88"/>
          <p:cNvSpPr txBox="1"/>
          <p:nvPr/>
        </p:nvSpPr>
        <p:spPr>
          <a:xfrm>
            <a:off x="320052" y="259075"/>
            <a:ext cx="42519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a:t>Additional Risks Matrix</a:t>
            </a:r>
            <a:endParaRPr sz="2500" b="1"/>
          </a:p>
        </p:txBody>
      </p:sp>
      <p:graphicFrame>
        <p:nvGraphicFramePr>
          <p:cNvPr id="1006" name="Google Shape;1006;p88"/>
          <p:cNvGraphicFramePr/>
          <p:nvPr/>
        </p:nvGraphicFramePr>
        <p:xfrm>
          <a:off x="2241275" y="1215342"/>
          <a:ext cx="3000000" cy="3000000"/>
        </p:xfrm>
        <a:graphic>
          <a:graphicData uri="http://schemas.openxmlformats.org/drawingml/2006/table">
            <a:tbl>
              <a:tblPr>
                <a:noFill/>
                <a:tableStyleId>{C6612604-630D-4A02-BE70-DC750AC36A1D}</a:tableStyleId>
              </a:tblPr>
              <a:tblGrid>
                <a:gridCol w="1053525">
                  <a:extLst>
                    <a:ext uri="{9D8B030D-6E8A-4147-A177-3AD203B41FA5}">
                      <a16:colId xmlns:a16="http://schemas.microsoft.com/office/drawing/2014/main" val="20000"/>
                    </a:ext>
                  </a:extLst>
                </a:gridCol>
                <a:gridCol w="802150">
                  <a:extLst>
                    <a:ext uri="{9D8B030D-6E8A-4147-A177-3AD203B41FA5}">
                      <a16:colId xmlns:a16="http://schemas.microsoft.com/office/drawing/2014/main" val="20001"/>
                    </a:ext>
                  </a:extLst>
                </a:gridCol>
                <a:gridCol w="781500">
                  <a:extLst>
                    <a:ext uri="{9D8B030D-6E8A-4147-A177-3AD203B41FA5}">
                      <a16:colId xmlns:a16="http://schemas.microsoft.com/office/drawing/2014/main" val="20002"/>
                    </a:ext>
                  </a:extLst>
                </a:gridCol>
                <a:gridCol w="821550">
                  <a:extLst>
                    <a:ext uri="{9D8B030D-6E8A-4147-A177-3AD203B41FA5}">
                      <a16:colId xmlns:a16="http://schemas.microsoft.com/office/drawing/2014/main" val="20003"/>
                    </a:ext>
                  </a:extLst>
                </a:gridCol>
                <a:gridCol w="851400">
                  <a:extLst>
                    <a:ext uri="{9D8B030D-6E8A-4147-A177-3AD203B41FA5}">
                      <a16:colId xmlns:a16="http://schemas.microsoft.com/office/drawing/2014/main" val="20004"/>
                    </a:ext>
                  </a:extLst>
                </a:gridCol>
                <a:gridCol w="772725">
                  <a:extLst>
                    <a:ext uri="{9D8B030D-6E8A-4147-A177-3AD203B41FA5}">
                      <a16:colId xmlns:a16="http://schemas.microsoft.com/office/drawing/2014/main" val="20005"/>
                    </a:ext>
                  </a:extLst>
                </a:gridCol>
              </a:tblGrid>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Very 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0"/>
                  </a:ext>
                </a:extLst>
              </a:tr>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1"/>
                  </a:ext>
                </a:extLst>
              </a:tr>
              <a:tr h="3556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Possible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R10,R11</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R8,R9</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D7E6B"/>
                    </a:solidFill>
                  </a:tcPr>
                </a:tc>
                <a:extLst>
                  <a:ext uri="{0D108BD9-81ED-4DB2-BD59-A6C34878D82A}">
                    <a16:rowId xmlns:a16="http://schemas.microsoft.com/office/drawing/2014/main" val="10002"/>
                  </a:ext>
                </a:extLst>
              </a:tr>
              <a:tr h="29112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Unlikely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R12</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R7</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extLst>
                  <a:ext uri="{0D108BD9-81ED-4DB2-BD59-A6C34878D82A}">
                    <a16:rowId xmlns:a16="http://schemas.microsoft.com/office/drawing/2014/main" val="10003"/>
                  </a:ext>
                </a:extLst>
              </a:tr>
              <a:tr h="2881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Very</a:t>
                      </a:r>
                      <a:r>
                        <a:rPr lang="en" sz="1100">
                          <a:latin typeface="Times New Roman"/>
                          <a:ea typeface="Times New Roman"/>
                          <a:cs typeface="Times New Roman"/>
                          <a:sym typeface="Times New Roman"/>
                        </a:rPr>
                        <a:t> </a:t>
                      </a:r>
                      <a:r>
                        <a:rPr lang="en" sz="1200">
                          <a:latin typeface="Times New Roman"/>
                          <a:ea typeface="Times New Roman"/>
                          <a:cs typeface="Times New Roman"/>
                          <a:sym typeface="Times New Roman"/>
                        </a:rPr>
                        <a:t>Unlikely</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E66"/>
                    </a:solidFill>
                  </a:tcPr>
                </a:tc>
                <a:extLst>
                  <a:ext uri="{0D108BD9-81ED-4DB2-BD59-A6C34878D82A}">
                    <a16:rowId xmlns:a16="http://schemas.microsoft.com/office/drawing/2014/main" val="10004"/>
                  </a:ext>
                </a:extLst>
              </a:tr>
              <a:tr h="309875">
                <a:tc>
                  <a:txBody>
                    <a:bodyPr/>
                    <a:lstStyle/>
                    <a:p>
                      <a:pPr marL="0" lvl="0" indent="0" algn="l"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Negligible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Minor</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Moderate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Significant</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Severe</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007" name="Google Shape;1007;p88"/>
          <p:cNvGraphicFramePr/>
          <p:nvPr/>
        </p:nvGraphicFramePr>
        <p:xfrm>
          <a:off x="3333513" y="4046588"/>
          <a:ext cx="3000000" cy="3000000"/>
        </p:xfrm>
        <a:graphic>
          <a:graphicData uri="http://schemas.openxmlformats.org/drawingml/2006/table">
            <a:tbl>
              <a:tblPr>
                <a:noFill/>
                <a:tableStyleId>{C6612604-630D-4A02-BE70-DC750AC36A1D}</a:tableStyleId>
              </a:tblPr>
              <a:tblGrid>
                <a:gridCol w="971900">
                  <a:extLst>
                    <a:ext uri="{9D8B030D-6E8A-4147-A177-3AD203B41FA5}">
                      <a16:colId xmlns:a16="http://schemas.microsoft.com/office/drawing/2014/main" val="20000"/>
                    </a:ext>
                  </a:extLst>
                </a:gridCol>
                <a:gridCol w="971900">
                  <a:extLst>
                    <a:ext uri="{9D8B030D-6E8A-4147-A177-3AD203B41FA5}">
                      <a16:colId xmlns:a16="http://schemas.microsoft.com/office/drawing/2014/main" val="20001"/>
                    </a:ext>
                  </a:extLst>
                </a:gridCol>
                <a:gridCol w="971900">
                  <a:extLst>
                    <a:ext uri="{9D8B030D-6E8A-4147-A177-3AD203B41FA5}">
                      <a16:colId xmlns:a16="http://schemas.microsoft.com/office/drawing/2014/main" val="20002"/>
                    </a:ext>
                  </a:extLst>
                </a:gridCol>
              </a:tblGrid>
              <a:tr h="246375">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Acceptable</a:t>
                      </a:r>
                      <a:endParaRPr sz="1100">
                        <a:latin typeface="Times New Roman"/>
                        <a:ea typeface="Times New Roman"/>
                        <a:cs typeface="Times New Roman"/>
                        <a:sym typeface="Times New Roman"/>
                      </a:endParaRPr>
                    </a:p>
                  </a:txBody>
                  <a:tcPr marL="63500" marR="63500" marT="63500" marB="63500">
                    <a:solidFill>
                      <a:srgbClr val="93C47D"/>
                    </a:solidFill>
                  </a:tcPr>
                </a:tc>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Watch</a:t>
                      </a:r>
                      <a:endParaRPr sz="1100">
                        <a:latin typeface="Times New Roman"/>
                        <a:ea typeface="Times New Roman"/>
                        <a:cs typeface="Times New Roman"/>
                        <a:sym typeface="Times New Roman"/>
                      </a:endParaRPr>
                    </a:p>
                  </a:txBody>
                  <a:tcPr marL="63500" marR="63500" marT="63500" marB="63500">
                    <a:solidFill>
                      <a:srgbClr val="FFDE66"/>
                    </a:solidFill>
                  </a:tcPr>
                </a:tc>
                <a:tc>
                  <a:txBody>
                    <a:bodyPr/>
                    <a:lstStyle/>
                    <a:p>
                      <a:pPr marL="0" lvl="0" indent="0" algn="ctr" rtl="0">
                        <a:spcBef>
                          <a:spcPts val="0"/>
                        </a:spcBef>
                        <a:spcAft>
                          <a:spcPts val="0"/>
                        </a:spcAft>
                        <a:buNone/>
                      </a:pPr>
                      <a:r>
                        <a:rPr lang="en" sz="1100">
                          <a:latin typeface="Times New Roman"/>
                          <a:ea typeface="Times New Roman"/>
                          <a:cs typeface="Times New Roman"/>
                          <a:sym typeface="Times New Roman"/>
                        </a:rPr>
                        <a:t>Unacceptable</a:t>
                      </a:r>
                      <a:endParaRPr sz="1100">
                        <a:latin typeface="Times New Roman"/>
                        <a:ea typeface="Times New Roman"/>
                        <a:cs typeface="Times New Roman"/>
                        <a:sym typeface="Times New Roman"/>
                      </a:endParaRPr>
                    </a:p>
                  </a:txBody>
                  <a:tcPr marL="63500" marR="63500" marT="63500" marB="63500">
                    <a:solidFill>
                      <a:srgbClr val="DD7E6B"/>
                    </a:solidFill>
                  </a:tcPr>
                </a:tc>
                <a:extLst>
                  <a:ext uri="{0D108BD9-81ED-4DB2-BD59-A6C34878D82A}">
                    <a16:rowId xmlns:a16="http://schemas.microsoft.com/office/drawing/2014/main" val="10000"/>
                  </a:ext>
                </a:extLst>
              </a:tr>
            </a:tbl>
          </a:graphicData>
        </a:graphic>
      </p:graphicFrame>
      <p:sp>
        <p:nvSpPr>
          <p:cNvPr id="1008" name="Google Shape;1008;p88"/>
          <p:cNvSpPr txBox="1"/>
          <p:nvPr/>
        </p:nvSpPr>
        <p:spPr>
          <a:xfrm rot="-5400000">
            <a:off x="1407975" y="2408175"/>
            <a:ext cx="12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Probability</a:t>
            </a:r>
            <a:endParaRPr b="1">
              <a:latin typeface="Roboto"/>
              <a:ea typeface="Roboto"/>
              <a:cs typeface="Roboto"/>
              <a:sym typeface="Roboto"/>
            </a:endParaRPr>
          </a:p>
        </p:txBody>
      </p:sp>
      <p:sp>
        <p:nvSpPr>
          <p:cNvPr id="1009" name="Google Shape;1009;p88"/>
          <p:cNvSpPr txBox="1"/>
          <p:nvPr/>
        </p:nvSpPr>
        <p:spPr>
          <a:xfrm>
            <a:off x="2116600" y="3116575"/>
            <a:ext cx="20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Roboto"/>
                <a:ea typeface="Roboto"/>
                <a:cs typeface="Roboto"/>
                <a:sym typeface="Roboto"/>
              </a:rPr>
              <a:t>Impact/Consequence</a:t>
            </a:r>
            <a:endParaRPr b="1">
              <a:latin typeface="Roboto"/>
              <a:ea typeface="Roboto"/>
              <a:cs typeface="Roboto"/>
              <a:sym typeface="Roboto"/>
            </a:endParaRPr>
          </a:p>
        </p:txBody>
      </p:sp>
      <p:sp>
        <p:nvSpPr>
          <p:cNvPr id="1010" name="Google Shape;1010;p88"/>
          <p:cNvSpPr txBox="1"/>
          <p:nvPr/>
        </p:nvSpPr>
        <p:spPr>
          <a:xfrm>
            <a:off x="3316163" y="3678813"/>
            <a:ext cx="156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Risk Level</a:t>
            </a:r>
            <a:endParaRPr>
              <a:latin typeface="Roboto"/>
              <a:ea typeface="Roboto"/>
              <a:cs typeface="Roboto"/>
              <a:sym typeface="Roboto"/>
            </a:endParaRPr>
          </a:p>
        </p:txBody>
      </p:sp>
      <p:sp>
        <p:nvSpPr>
          <p:cNvPr id="1011" name="Google Shape;1011;p88"/>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61</a:t>
            </a:fld>
            <a:endParaRPr>
              <a:solidFill>
                <a:srgbClr val="404040"/>
              </a:solidFill>
            </a:endParaRPr>
          </a:p>
        </p:txBody>
      </p:sp>
      <p:sp>
        <p:nvSpPr>
          <p:cNvPr id="1012" name="Google Shape;1012;p88"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1013" name="Google Shape;1013;p88"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1014" name="Google Shape;1014;p88"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DR Satisfaction</a:t>
            </a:r>
            <a:endParaRPr sz="900" b="0" i="0" u="none" strike="noStrike" cap="none">
              <a:solidFill>
                <a:srgbClr val="000000"/>
              </a:solidFill>
              <a:latin typeface="Nunito"/>
              <a:ea typeface="Nunito"/>
              <a:cs typeface="Nunito"/>
              <a:sym typeface="Nunito"/>
            </a:endParaRPr>
          </a:p>
        </p:txBody>
      </p:sp>
      <p:sp>
        <p:nvSpPr>
          <p:cNvPr id="1015" name="Google Shape;1015;p88" descr="Timeline background shape"/>
          <p:cNvSpPr/>
          <p:nvPr/>
        </p:nvSpPr>
        <p:spPr>
          <a:xfrm>
            <a:off x="3524457"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4.Risks </a:t>
            </a:r>
            <a:endParaRPr sz="900" b="0" i="0" u="none" strike="noStrike" cap="none">
              <a:solidFill>
                <a:srgbClr val="000000"/>
              </a:solidFill>
              <a:latin typeface="Nunito"/>
              <a:ea typeface="Nunito"/>
              <a:cs typeface="Nunito"/>
              <a:sym typeface="Nunito"/>
            </a:endParaRPr>
          </a:p>
        </p:txBody>
      </p:sp>
      <p:sp>
        <p:nvSpPr>
          <p:cNvPr id="1016" name="Google Shape;1016;p88"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1017" name="Google Shape;1017;p88"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1018" name="Google Shape;1018;p88" descr="Timeline background shape"/>
          <p:cNvSpPr/>
          <p:nvPr/>
        </p:nvSpPr>
        <p:spPr>
          <a:xfrm>
            <a:off x="0"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2"/>
        <p:cNvGrpSpPr/>
        <p:nvPr/>
      </p:nvGrpSpPr>
      <p:grpSpPr>
        <a:xfrm>
          <a:off x="0" y="0"/>
          <a:ext cx="0" cy="0"/>
          <a:chOff x="0" y="0"/>
          <a:chExt cx="0" cy="0"/>
        </a:xfrm>
      </p:grpSpPr>
      <p:sp>
        <p:nvSpPr>
          <p:cNvPr id="1023" name="Google Shape;1023;p89"/>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Bill of Materials - Mechanical</a:t>
            </a:r>
            <a:endParaRPr sz="2700" b="1"/>
          </a:p>
        </p:txBody>
      </p:sp>
      <p:sp>
        <p:nvSpPr>
          <p:cNvPr id="1024" name="Google Shape;1024;p89"/>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62</a:t>
            </a:fld>
            <a:endParaRPr>
              <a:solidFill>
                <a:srgbClr val="404040"/>
              </a:solidFill>
            </a:endParaRPr>
          </a:p>
        </p:txBody>
      </p:sp>
      <p:pic>
        <p:nvPicPr>
          <p:cNvPr id="1025" name="Google Shape;1025;p89"/>
          <p:cNvPicPr preferRelativeResize="0"/>
          <p:nvPr/>
        </p:nvPicPr>
        <p:blipFill>
          <a:blip r:embed="rId4">
            <a:alphaModFix/>
          </a:blip>
          <a:stretch>
            <a:fillRect/>
          </a:stretch>
        </p:blipFill>
        <p:spPr>
          <a:xfrm>
            <a:off x="381975" y="665700"/>
            <a:ext cx="6769460" cy="3812095"/>
          </a:xfrm>
          <a:prstGeom prst="rect">
            <a:avLst/>
          </a:prstGeom>
          <a:noFill/>
          <a:ln>
            <a:noFill/>
          </a:ln>
        </p:spPr>
      </p:pic>
      <p:sp>
        <p:nvSpPr>
          <p:cNvPr id="1026" name="Google Shape;1026;p89"/>
          <p:cNvSpPr txBox="1"/>
          <p:nvPr/>
        </p:nvSpPr>
        <p:spPr>
          <a:xfrm>
            <a:off x="7286625" y="701375"/>
            <a:ext cx="172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Roboto"/>
                <a:ea typeface="Roboto"/>
                <a:cs typeface="Roboto"/>
                <a:sym typeface="Roboto"/>
              </a:rPr>
              <a:t>Water Jet Estimate:</a:t>
            </a:r>
            <a:endParaRPr u="sng">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~$500 in addition</a:t>
            </a:r>
            <a:endParaRPr>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2"/>
        <p:cNvGrpSpPr/>
        <p:nvPr/>
      </p:nvGrpSpPr>
      <p:grpSpPr>
        <a:xfrm>
          <a:off x="0" y="0"/>
          <a:ext cx="0" cy="0"/>
          <a:chOff x="0" y="0"/>
          <a:chExt cx="0" cy="0"/>
        </a:xfrm>
      </p:grpSpPr>
      <p:sp>
        <p:nvSpPr>
          <p:cNvPr id="963" name="Google Shape;963;p82"/>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Bill of Materials - Electrical</a:t>
            </a:r>
            <a:endParaRPr sz="2700" b="1"/>
          </a:p>
        </p:txBody>
      </p:sp>
      <p:sp>
        <p:nvSpPr>
          <p:cNvPr id="964" name="Google Shape;964;p82"/>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63</a:t>
            </a:fld>
            <a:endParaRPr>
              <a:solidFill>
                <a:srgbClr val="404040"/>
              </a:solidFill>
            </a:endParaRPr>
          </a:p>
        </p:txBody>
      </p:sp>
      <p:pic>
        <p:nvPicPr>
          <p:cNvPr id="965" name="Google Shape;965;p82"/>
          <p:cNvPicPr preferRelativeResize="0"/>
          <p:nvPr/>
        </p:nvPicPr>
        <p:blipFill>
          <a:blip r:embed="rId4">
            <a:alphaModFix/>
          </a:blip>
          <a:stretch>
            <a:fillRect/>
          </a:stretch>
        </p:blipFill>
        <p:spPr>
          <a:xfrm>
            <a:off x="1782375" y="692450"/>
            <a:ext cx="5579250" cy="39110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0"/>
        <p:cNvGrpSpPr/>
        <p:nvPr/>
      </p:nvGrpSpPr>
      <p:grpSpPr>
        <a:xfrm>
          <a:off x="0" y="0"/>
          <a:ext cx="0" cy="0"/>
          <a:chOff x="0" y="0"/>
          <a:chExt cx="0" cy="0"/>
        </a:xfrm>
      </p:grpSpPr>
      <p:sp>
        <p:nvSpPr>
          <p:cNvPr id="1031" name="Google Shape;1031;p90"/>
          <p:cNvSpPr txBox="1"/>
          <p:nvPr/>
        </p:nvSpPr>
        <p:spPr>
          <a:xfrm>
            <a:off x="166490" y="12912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Bill of Materials - Testing</a:t>
            </a:r>
            <a:endParaRPr sz="2700" b="1"/>
          </a:p>
        </p:txBody>
      </p:sp>
      <p:sp>
        <p:nvSpPr>
          <p:cNvPr id="1032" name="Google Shape;1032;p90"/>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64</a:t>
            </a:fld>
            <a:endParaRPr>
              <a:solidFill>
                <a:srgbClr val="404040"/>
              </a:solidFill>
            </a:endParaRPr>
          </a:p>
        </p:txBody>
      </p:sp>
      <p:pic>
        <p:nvPicPr>
          <p:cNvPr id="1033" name="Google Shape;1033;p90"/>
          <p:cNvPicPr preferRelativeResize="0"/>
          <p:nvPr/>
        </p:nvPicPr>
        <p:blipFill rotWithShape="1">
          <a:blip r:embed="rId4">
            <a:alphaModFix/>
          </a:blip>
          <a:srcRect b="2381"/>
          <a:stretch/>
        </p:blipFill>
        <p:spPr>
          <a:xfrm>
            <a:off x="1856550" y="807350"/>
            <a:ext cx="5430901" cy="3725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33"/>
          <p:cNvSpPr txBox="1"/>
          <p:nvPr/>
        </p:nvSpPr>
        <p:spPr>
          <a:xfrm>
            <a:off x="320040" y="84775"/>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High Level ConOps</a:t>
            </a:r>
            <a:endParaRPr sz="2700" b="1"/>
          </a:p>
        </p:txBody>
      </p:sp>
      <p:sp>
        <p:nvSpPr>
          <p:cNvPr id="176" name="Google Shape;176;p33"/>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7</a:t>
            </a:fld>
            <a:endParaRPr>
              <a:solidFill>
                <a:srgbClr val="404040"/>
              </a:solidFill>
            </a:endParaRPr>
          </a:p>
        </p:txBody>
      </p:sp>
      <p:sp>
        <p:nvSpPr>
          <p:cNvPr id="177" name="Google Shape;177;p33"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178" name="Google Shape;178;p33"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179" name="Google Shape;179;p33"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180" name="Google Shape;180;p33"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181" name="Google Shape;181;p33"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182" name="Google Shape;182;p33"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183" name="Google Shape;183;p33" descr="Timeline background shape"/>
          <p:cNvSpPr/>
          <p:nvPr/>
        </p:nvSpPr>
        <p:spPr>
          <a:xfrm>
            <a:off x="0"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184" name="Google Shape;184;p33"/>
          <p:cNvPicPr preferRelativeResize="0"/>
          <p:nvPr/>
        </p:nvPicPr>
        <p:blipFill>
          <a:blip r:embed="rId4">
            <a:alphaModFix/>
          </a:blip>
          <a:stretch>
            <a:fillRect/>
          </a:stretch>
        </p:blipFill>
        <p:spPr>
          <a:xfrm>
            <a:off x="880075" y="624775"/>
            <a:ext cx="7193448" cy="4046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34"/>
          <p:cNvSpPr txBox="1"/>
          <p:nvPr/>
        </p:nvSpPr>
        <p:spPr>
          <a:xfrm>
            <a:off x="320040" y="67450"/>
            <a:ext cx="9144000" cy="60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Low Level ConOps</a:t>
            </a:r>
            <a:endParaRPr sz="2700" b="1"/>
          </a:p>
        </p:txBody>
      </p:sp>
      <p:sp>
        <p:nvSpPr>
          <p:cNvPr id="190" name="Google Shape;190;p34"/>
          <p:cNvSpPr txBox="1"/>
          <p:nvPr/>
        </p:nvSpPr>
        <p:spPr>
          <a:xfrm>
            <a:off x="221075" y="1267450"/>
            <a:ext cx="854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91" name="Google Shape;191;p34"/>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8</a:t>
            </a:fld>
            <a:endParaRPr>
              <a:solidFill>
                <a:srgbClr val="404040"/>
              </a:solidFill>
            </a:endParaRPr>
          </a:p>
        </p:txBody>
      </p:sp>
      <p:sp>
        <p:nvSpPr>
          <p:cNvPr id="192" name="Google Shape;192;p34"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193" name="Google Shape;193;p34"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194" name="Google Shape;194;p34"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195" name="Google Shape;195;p34"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196" name="Google Shape;196;p34"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197" name="Google Shape;197;p34"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198" name="Google Shape;198;p34" descr="Timeline background shape"/>
          <p:cNvSpPr/>
          <p:nvPr/>
        </p:nvSpPr>
        <p:spPr>
          <a:xfrm>
            <a:off x="0"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pic>
        <p:nvPicPr>
          <p:cNvPr id="199" name="Google Shape;199;p34"/>
          <p:cNvPicPr preferRelativeResize="0"/>
          <p:nvPr/>
        </p:nvPicPr>
        <p:blipFill>
          <a:blip r:embed="rId4">
            <a:alphaModFix/>
          </a:blip>
          <a:stretch>
            <a:fillRect/>
          </a:stretch>
        </p:blipFill>
        <p:spPr>
          <a:xfrm>
            <a:off x="1023900" y="619225"/>
            <a:ext cx="7036800" cy="395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35"/>
          <p:cNvSpPr txBox="1"/>
          <p:nvPr/>
        </p:nvSpPr>
        <p:spPr>
          <a:xfrm>
            <a:off x="205449" y="195675"/>
            <a:ext cx="8290200" cy="6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t>Functional Requirements </a:t>
            </a:r>
            <a:endParaRPr sz="2700" b="1"/>
          </a:p>
        </p:txBody>
      </p:sp>
      <p:graphicFrame>
        <p:nvGraphicFramePr>
          <p:cNvPr id="205" name="Google Shape;205;p35"/>
          <p:cNvGraphicFramePr/>
          <p:nvPr/>
        </p:nvGraphicFramePr>
        <p:xfrm>
          <a:off x="479425" y="875688"/>
          <a:ext cx="7742225" cy="3392120"/>
        </p:xfrm>
        <a:graphic>
          <a:graphicData uri="http://schemas.openxmlformats.org/drawingml/2006/table">
            <a:tbl>
              <a:tblPr>
                <a:noFill/>
                <a:tableStyleId>{B1581685-1520-4D99-9261-EA372B30DC9A}</a:tableStyleId>
              </a:tblPr>
              <a:tblGrid>
                <a:gridCol w="1033450">
                  <a:extLst>
                    <a:ext uri="{9D8B030D-6E8A-4147-A177-3AD203B41FA5}">
                      <a16:colId xmlns:a16="http://schemas.microsoft.com/office/drawing/2014/main" val="20000"/>
                    </a:ext>
                  </a:extLst>
                </a:gridCol>
                <a:gridCol w="670877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b="1"/>
                        <a:t>Identifier</a:t>
                      </a:r>
                      <a:endParaRPr b="1"/>
                    </a:p>
                  </a:txBody>
                  <a:tcPr marL="91425" marR="91425" marT="91425" marB="91425">
                    <a:solidFill>
                      <a:srgbClr val="A4C2F4"/>
                    </a:solidFill>
                  </a:tcPr>
                </a:tc>
                <a:tc>
                  <a:txBody>
                    <a:bodyPr/>
                    <a:lstStyle/>
                    <a:p>
                      <a:pPr marL="0" lvl="0" indent="0" algn="l" rtl="0">
                        <a:spcBef>
                          <a:spcPts val="0"/>
                        </a:spcBef>
                        <a:spcAft>
                          <a:spcPts val="0"/>
                        </a:spcAft>
                        <a:buNone/>
                      </a:pPr>
                      <a:r>
                        <a:rPr lang="en" b="1"/>
                        <a:t>Functional Requirement </a:t>
                      </a:r>
                      <a:endParaRPr b="1"/>
                    </a:p>
                  </a:txBody>
                  <a:tcPr marL="91425" marR="91425" marT="91425" marB="91425">
                    <a:lnB w="9525" cap="flat" cmpd="sng">
                      <a:solidFill>
                        <a:srgbClr val="9E9E9E"/>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300"/>
                        <a:t>FR 1</a:t>
                      </a:r>
                      <a:endParaRPr sz="1300"/>
                    </a:p>
                  </a:txBody>
                  <a:tcPr marL="91425" marR="91425" marT="91425" marB="91425"/>
                </a:tc>
                <a:tc>
                  <a:txBody>
                    <a:bodyPr/>
                    <a:lstStyle/>
                    <a:p>
                      <a:pPr marL="0" lvl="0" indent="0" algn="l" rtl="0">
                        <a:spcBef>
                          <a:spcPts val="0"/>
                        </a:spcBef>
                        <a:spcAft>
                          <a:spcPts val="0"/>
                        </a:spcAft>
                        <a:buNone/>
                      </a:pPr>
                      <a:r>
                        <a:rPr lang="en" sz="1300"/>
                        <a:t>Shall develop a video card solution compatible with a ScoutCam micro camera</a:t>
                      </a:r>
                      <a:endParaRPr sz="13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300"/>
                        <a:t>FR 2</a:t>
                      </a:r>
                      <a:endParaRPr sz="1300"/>
                    </a:p>
                  </a:txBody>
                  <a:tcPr marL="91425" marR="91425" marT="91425" marB="91425"/>
                </a:tc>
                <a:tc>
                  <a:txBody>
                    <a:bodyPr/>
                    <a:lstStyle/>
                    <a:p>
                      <a:pPr marL="0" lvl="0" indent="0" algn="l" rtl="0">
                        <a:spcBef>
                          <a:spcPts val="0"/>
                        </a:spcBef>
                        <a:spcAft>
                          <a:spcPts val="0"/>
                        </a:spcAft>
                        <a:buNone/>
                      </a:pPr>
                      <a:r>
                        <a:rPr lang="en" sz="1300"/>
                        <a:t>Shall develop a compression algorithm for video data</a:t>
                      </a:r>
                      <a:endParaRPr/>
                    </a:p>
                  </a:txBody>
                  <a:tcPr marL="91425" marR="91425" marT="91425" marB="91425"/>
                </a:tc>
                <a:extLst>
                  <a:ext uri="{0D108BD9-81ED-4DB2-BD59-A6C34878D82A}">
                    <a16:rowId xmlns:a16="http://schemas.microsoft.com/office/drawing/2014/main" val="10002"/>
                  </a:ext>
                </a:extLst>
              </a:tr>
              <a:tr h="579075">
                <a:tc>
                  <a:txBody>
                    <a:bodyPr/>
                    <a:lstStyle/>
                    <a:p>
                      <a:pPr marL="0" lvl="0" indent="0" algn="l" rtl="0">
                        <a:spcBef>
                          <a:spcPts val="0"/>
                        </a:spcBef>
                        <a:spcAft>
                          <a:spcPts val="0"/>
                        </a:spcAft>
                        <a:buNone/>
                      </a:pPr>
                      <a:r>
                        <a:rPr lang="en"/>
                        <a:t>FR 3</a:t>
                      </a:r>
                      <a:endParaRPr/>
                    </a:p>
                  </a:txBody>
                  <a:tcPr marL="91425" marR="91425" marT="91425" marB="91425"/>
                </a:tc>
                <a:tc>
                  <a:txBody>
                    <a:bodyPr/>
                    <a:lstStyle/>
                    <a:p>
                      <a:pPr marL="0" lvl="0" indent="0" algn="l" rtl="0">
                        <a:spcBef>
                          <a:spcPts val="0"/>
                        </a:spcBef>
                        <a:spcAft>
                          <a:spcPts val="0"/>
                        </a:spcAft>
                        <a:buNone/>
                      </a:pPr>
                      <a:r>
                        <a:rPr lang="en" sz="1300"/>
                        <a:t>The radiation hardened video card recommendation shall operate at a geostationary orbit (GEO) </a:t>
                      </a: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t>FR 4</a:t>
                      </a:r>
                      <a:endParaRPr/>
                    </a:p>
                  </a:txBody>
                  <a:tcPr marL="91425" marR="91425" marT="91425" marB="91425"/>
                </a:tc>
                <a:tc>
                  <a:txBody>
                    <a:bodyPr/>
                    <a:lstStyle/>
                    <a:p>
                      <a:pPr marL="0" lvl="0" indent="0" algn="l" rtl="0">
                        <a:spcBef>
                          <a:spcPts val="0"/>
                        </a:spcBef>
                        <a:spcAft>
                          <a:spcPts val="0"/>
                        </a:spcAft>
                        <a:buNone/>
                      </a:pPr>
                      <a:r>
                        <a:rPr lang="en" sz="1300"/>
                        <a:t>The harnessing route shall provide power to the camera in deployed position</a:t>
                      </a:r>
                      <a:endParaRPr sz="1300"/>
                    </a:p>
                  </a:txBody>
                  <a:tcPr marL="91425" marR="91425" marT="91425" marB="91425"/>
                </a:tc>
                <a:extLst>
                  <a:ext uri="{0D108BD9-81ED-4DB2-BD59-A6C34878D82A}">
                    <a16:rowId xmlns:a16="http://schemas.microsoft.com/office/drawing/2014/main" val="10004"/>
                  </a:ext>
                </a:extLst>
              </a:tr>
              <a:tr h="419325">
                <a:tc>
                  <a:txBody>
                    <a:bodyPr/>
                    <a:lstStyle/>
                    <a:p>
                      <a:pPr marL="0" lvl="0" indent="0" algn="l" rtl="0">
                        <a:spcBef>
                          <a:spcPts val="0"/>
                        </a:spcBef>
                        <a:spcAft>
                          <a:spcPts val="0"/>
                        </a:spcAft>
                        <a:buNone/>
                      </a:pPr>
                      <a:r>
                        <a:rPr lang="en"/>
                        <a:t>FR 5</a:t>
                      </a:r>
                      <a:endParaRPr/>
                    </a:p>
                  </a:txBody>
                  <a:tcPr marL="91425" marR="91425" marT="91425" marB="91425"/>
                </a:tc>
                <a:tc>
                  <a:txBody>
                    <a:bodyPr/>
                    <a:lstStyle/>
                    <a:p>
                      <a:pPr marL="0" lvl="0" indent="0" algn="l" rtl="0">
                        <a:spcBef>
                          <a:spcPts val="0"/>
                        </a:spcBef>
                        <a:spcAft>
                          <a:spcPts val="0"/>
                        </a:spcAft>
                        <a:buNone/>
                      </a:pPr>
                      <a:r>
                        <a:rPr lang="en" sz="1300"/>
                        <a:t>The harnessing route shall allow for full range of motion of the arm model</a:t>
                      </a:r>
                      <a:endParaRPr sz="1300"/>
                    </a:p>
                  </a:txBody>
                  <a:tcPr marL="91425" marR="91425" marT="91425" marB="91425"/>
                </a:tc>
                <a:extLst>
                  <a:ext uri="{0D108BD9-81ED-4DB2-BD59-A6C34878D82A}">
                    <a16:rowId xmlns:a16="http://schemas.microsoft.com/office/drawing/2014/main" val="10005"/>
                  </a:ext>
                </a:extLst>
              </a:tr>
              <a:tr h="412675">
                <a:tc>
                  <a:txBody>
                    <a:bodyPr/>
                    <a:lstStyle/>
                    <a:p>
                      <a:pPr marL="0" lvl="0" indent="0" algn="l" rtl="0">
                        <a:spcBef>
                          <a:spcPts val="0"/>
                        </a:spcBef>
                        <a:spcAft>
                          <a:spcPts val="0"/>
                        </a:spcAft>
                        <a:buNone/>
                      </a:pPr>
                      <a:r>
                        <a:rPr lang="en"/>
                        <a:t>FR 6</a:t>
                      </a:r>
                      <a:endParaRPr/>
                    </a:p>
                  </a:txBody>
                  <a:tcPr marL="91425" marR="91425" marT="91425" marB="91425"/>
                </a:tc>
                <a:tc>
                  <a:txBody>
                    <a:bodyPr/>
                    <a:lstStyle/>
                    <a:p>
                      <a:pPr marL="0" lvl="0" indent="0" algn="l" rtl="0">
                        <a:spcBef>
                          <a:spcPts val="0"/>
                        </a:spcBef>
                        <a:spcAft>
                          <a:spcPts val="0"/>
                        </a:spcAft>
                        <a:buNone/>
                      </a:pPr>
                      <a:r>
                        <a:rPr lang="en" sz="1300"/>
                        <a:t>The harnessing shall withstand three months in fully stowed position</a:t>
                      </a:r>
                      <a:endParaRPr/>
                    </a:p>
                  </a:txBody>
                  <a:tcPr marL="91425" marR="91425" marT="91425" marB="91425"/>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a:t>FR 7</a:t>
                      </a:r>
                      <a:endParaRPr/>
                    </a:p>
                  </a:txBody>
                  <a:tcPr marL="91425" marR="91425" marT="91425" marB="91425"/>
                </a:tc>
                <a:tc>
                  <a:txBody>
                    <a:bodyPr/>
                    <a:lstStyle/>
                    <a:p>
                      <a:pPr marL="0" lvl="0" indent="0" algn="l" rtl="0">
                        <a:spcBef>
                          <a:spcPts val="0"/>
                        </a:spcBef>
                        <a:spcAft>
                          <a:spcPts val="0"/>
                        </a:spcAft>
                        <a:buNone/>
                      </a:pPr>
                      <a:r>
                        <a:rPr lang="en" sz="1300"/>
                        <a:t>The docking arm model shall replicate one of the LEXI vehicle’s docking arms</a:t>
                      </a:r>
                      <a:endParaRPr/>
                    </a:p>
                  </a:txBody>
                  <a:tcPr marL="91425" marR="91425" marT="91425" marB="91425"/>
                </a:tc>
                <a:extLst>
                  <a:ext uri="{0D108BD9-81ED-4DB2-BD59-A6C34878D82A}">
                    <a16:rowId xmlns:a16="http://schemas.microsoft.com/office/drawing/2014/main" val="10007"/>
                  </a:ext>
                </a:extLst>
              </a:tr>
            </a:tbl>
          </a:graphicData>
        </a:graphic>
      </p:graphicFrame>
      <p:sp>
        <p:nvSpPr>
          <p:cNvPr id="206" name="Google Shape;206;p35"/>
          <p:cNvSpPr txBox="1">
            <a:spLocks noGrp="1"/>
          </p:cNvSpPr>
          <p:nvPr>
            <p:ph type="sldNum" idx="12"/>
          </p:nvPr>
        </p:nvSpPr>
        <p:spPr>
          <a:xfrm>
            <a:off x="8599741" y="474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404040"/>
                </a:solidFill>
              </a:rPr>
              <a:t>9</a:t>
            </a:fld>
            <a:endParaRPr>
              <a:solidFill>
                <a:srgbClr val="404040"/>
              </a:solidFill>
            </a:endParaRPr>
          </a:p>
        </p:txBody>
      </p:sp>
      <p:sp>
        <p:nvSpPr>
          <p:cNvPr id="207" name="Google Shape;207;p35" descr="Timeline background shape"/>
          <p:cNvSpPr/>
          <p:nvPr/>
        </p:nvSpPr>
        <p:spPr>
          <a:xfrm>
            <a:off x="7054704"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7. Project Planning</a:t>
            </a:r>
            <a:endParaRPr sz="900" b="0" i="0" u="none" strike="noStrike" cap="none">
              <a:solidFill>
                <a:srgbClr val="000000"/>
              </a:solidFill>
              <a:latin typeface="Nunito"/>
              <a:ea typeface="Nunito"/>
              <a:cs typeface="Nunito"/>
              <a:sym typeface="Nunito"/>
            </a:endParaRPr>
          </a:p>
        </p:txBody>
      </p:sp>
      <p:sp>
        <p:nvSpPr>
          <p:cNvPr id="208" name="Google Shape;208;p35" descr="Timeline background shape"/>
          <p:cNvSpPr/>
          <p:nvPr/>
        </p:nvSpPr>
        <p:spPr>
          <a:xfrm>
            <a:off x="5907676"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6. V&amp;V</a:t>
            </a:r>
            <a:endParaRPr sz="900" b="0" i="0" u="none" strike="noStrike" cap="none">
              <a:solidFill>
                <a:srgbClr val="000000"/>
              </a:solidFill>
              <a:latin typeface="Nunito"/>
              <a:ea typeface="Nunito"/>
              <a:cs typeface="Nunito"/>
              <a:sym typeface="Nunito"/>
            </a:endParaRPr>
          </a:p>
        </p:txBody>
      </p:sp>
      <p:sp>
        <p:nvSpPr>
          <p:cNvPr id="209" name="Google Shape;209;p35" descr="Timeline background shape"/>
          <p:cNvSpPr/>
          <p:nvPr/>
        </p:nvSpPr>
        <p:spPr>
          <a:xfrm>
            <a:off x="4703145"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5. Risks</a:t>
            </a:r>
            <a:endParaRPr sz="900" b="0" i="0" u="none" strike="noStrike" cap="none">
              <a:solidFill>
                <a:srgbClr val="000000"/>
              </a:solidFill>
              <a:latin typeface="Nunito"/>
              <a:ea typeface="Nunito"/>
              <a:cs typeface="Nunito"/>
              <a:sym typeface="Nunito"/>
            </a:endParaRPr>
          </a:p>
        </p:txBody>
      </p:sp>
      <p:sp>
        <p:nvSpPr>
          <p:cNvPr id="210" name="Google Shape;210;p35" descr="Timeline background shape"/>
          <p:cNvSpPr/>
          <p:nvPr/>
        </p:nvSpPr>
        <p:spPr>
          <a:xfrm>
            <a:off x="3524457"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4. DR Satisfaction </a:t>
            </a:r>
            <a:endParaRPr sz="900" b="0" i="0" u="none" strike="noStrike" cap="none">
              <a:solidFill>
                <a:srgbClr val="000000"/>
              </a:solidFill>
              <a:latin typeface="Nunito"/>
              <a:ea typeface="Nunito"/>
              <a:cs typeface="Nunito"/>
              <a:sym typeface="Nunito"/>
            </a:endParaRPr>
          </a:p>
        </p:txBody>
      </p:sp>
      <p:sp>
        <p:nvSpPr>
          <p:cNvPr id="211" name="Google Shape;211;p35" descr="Timeline background shape"/>
          <p:cNvSpPr/>
          <p:nvPr/>
        </p:nvSpPr>
        <p:spPr>
          <a:xfrm>
            <a:off x="2351569"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3. CPEs</a:t>
            </a:r>
            <a:endParaRPr sz="900" b="0" i="0" u="none" strike="noStrike" cap="none">
              <a:solidFill>
                <a:srgbClr val="000000"/>
              </a:solidFill>
              <a:latin typeface="Nunito"/>
              <a:ea typeface="Nunito"/>
              <a:cs typeface="Nunito"/>
              <a:sym typeface="Nunito"/>
            </a:endParaRPr>
          </a:p>
        </p:txBody>
      </p:sp>
      <p:sp>
        <p:nvSpPr>
          <p:cNvPr id="212" name="Google Shape;212;p35" descr="Timeline background shape"/>
          <p:cNvSpPr/>
          <p:nvPr/>
        </p:nvSpPr>
        <p:spPr>
          <a:xfrm>
            <a:off x="1183602" y="4846325"/>
            <a:ext cx="1336800" cy="183000"/>
          </a:xfrm>
          <a:prstGeom prst="homePlate">
            <a:avLst>
              <a:gd name="adj" fmla="val 50000"/>
            </a:avLst>
          </a:prstGeom>
          <a:solidFill>
            <a:srgbClr val="9E9E9E"/>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00">
                <a:latin typeface="Nunito"/>
                <a:ea typeface="Nunito"/>
                <a:cs typeface="Nunito"/>
                <a:sym typeface="Nunito"/>
              </a:rPr>
              <a:t>   2. Design Solution</a:t>
            </a:r>
            <a:endParaRPr sz="900" b="0" i="0" u="none" strike="noStrike" cap="none">
              <a:solidFill>
                <a:srgbClr val="000000"/>
              </a:solidFill>
              <a:latin typeface="Nunito"/>
              <a:ea typeface="Nunito"/>
              <a:cs typeface="Nunito"/>
              <a:sym typeface="Nunito"/>
            </a:endParaRPr>
          </a:p>
        </p:txBody>
      </p:sp>
      <p:sp>
        <p:nvSpPr>
          <p:cNvPr id="213" name="Google Shape;213;p35" descr="Timeline background shape"/>
          <p:cNvSpPr/>
          <p:nvPr/>
        </p:nvSpPr>
        <p:spPr>
          <a:xfrm>
            <a:off x="0" y="4846325"/>
            <a:ext cx="1336800" cy="183000"/>
          </a:xfrm>
          <a:prstGeom prst="homePlate">
            <a:avLst>
              <a:gd name="adj" fmla="val 50000"/>
            </a:avLst>
          </a:prstGeom>
          <a:solidFill>
            <a:srgbClr val="E7E7E7"/>
          </a:solidFill>
          <a:ln w="19050" cap="flat" cmpd="sng">
            <a:solidFill>
              <a:srgbClr val="30292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latin typeface="Nunito"/>
                <a:ea typeface="Nunito"/>
                <a:cs typeface="Nunito"/>
                <a:sym typeface="Nunito"/>
              </a:rPr>
              <a:t>1. </a:t>
            </a:r>
            <a:r>
              <a:rPr lang="en" sz="900">
                <a:latin typeface="Nunito"/>
                <a:ea typeface="Nunito"/>
                <a:cs typeface="Nunito"/>
                <a:sym typeface="Nunito"/>
              </a:rPr>
              <a:t>Overview</a:t>
            </a:r>
            <a:r>
              <a:rPr lang="en" sz="1000">
                <a:latin typeface="Nunito"/>
                <a:ea typeface="Nunito"/>
                <a:cs typeface="Nunito"/>
                <a:sym typeface="Nunito"/>
              </a:rPr>
              <a:t> </a:t>
            </a:r>
            <a:endParaRPr sz="1000" b="0" i="0" u="none" strike="noStrike" cap="none">
              <a:solidFill>
                <a:srgbClr val="000000"/>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F7209B-51FA-40A8-8275-3E23CCD0591C}"/>
</file>

<file path=customXml/itemProps2.xml><?xml version="1.0" encoding="utf-8"?>
<ds:datastoreItem xmlns:ds="http://schemas.openxmlformats.org/officeDocument/2006/customXml" ds:itemID="{E7E6050B-CAB1-4341-B502-C6F7A8975EAF}"/>
</file>

<file path=customXml/itemProps3.xml><?xml version="1.0" encoding="utf-8"?>
<ds:datastoreItem xmlns:ds="http://schemas.openxmlformats.org/officeDocument/2006/customXml" ds:itemID="{91D10528-2603-4378-90AB-5A2A109ECACA}"/>
</file>

<file path=docProps/app.xml><?xml version="1.0" encoding="utf-8"?>
<Properties xmlns="http://schemas.openxmlformats.org/officeDocument/2006/extended-properties" xmlns:vt="http://schemas.openxmlformats.org/officeDocument/2006/docPropsVTypes">
  <TotalTime>2</TotalTime>
  <Words>5137</Words>
  <Application>Microsoft Macintosh PowerPoint</Application>
  <PresentationFormat>On-screen Show (16:9)</PresentationFormat>
  <Paragraphs>1074</Paragraphs>
  <Slides>64</Slides>
  <Notes>64</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64</vt:i4>
      </vt:variant>
    </vt:vector>
  </HeadingPairs>
  <TitlesOfParts>
    <vt:vector size="72" baseType="lpstr">
      <vt:lpstr>Arial</vt:lpstr>
      <vt:lpstr>Nunito</vt:lpstr>
      <vt:lpstr>Roboto</vt:lpstr>
      <vt:lpstr>Times New Roman</vt:lpstr>
      <vt:lpstr>Merriweather</vt:lpstr>
      <vt:lpstr>Calibri</vt:lpstr>
      <vt:lpstr>Simple Light</vt:lpstr>
      <vt:lpstr>Material</vt:lpstr>
      <vt:lpstr>DAISy Cam (Docking Arm Integration System for Scoutcam Camera) Critical Design Review December 5, 2022 ASEN 4018 - Team 19 Company Sponsor Astroscale Faculty Advisor Dr. Melvin Rafi Presenters Mohammed Alnasser, Sam Barrette, Kiley Beckwith,   Abby Durell, Peyton Early, and Mason Lemler</vt:lpstr>
      <vt:lpstr>PowerPoint Presentation</vt:lpstr>
      <vt:lpstr>Presentation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DAISy Cam (Docking Arm Integration System for Scoutcam Camera) Critical Design Review December 5, 2022 ASEN 4018 - Team 19 Company Sponsor Astroscale Faculty Advisor Dr. Melvin Rafi Presenters Mohammed Alnasser, Sam Barrette, Kiley Beckwith,   Abby Durell, Peyton Early, and Mason Lemler</dc:title>
  <cp:lastModifiedBy>Kiley Jacqueline Beckwith</cp:lastModifiedBy>
  <cp:revision>2</cp:revision>
  <dcterms:modified xsi:type="dcterms:W3CDTF">2022-11-28T07:08:26Z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