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entation.xml" ContentType="application/vnd.openxmlformats-officedocument.presentationml.presentation.main+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54.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257" r:id="rId2"/>
    <p:sldId id="260" r:id="rId3"/>
    <p:sldId id="323" r:id="rId4"/>
    <p:sldId id="324" r:id="rId5"/>
    <p:sldId id="325" r:id="rId6"/>
    <p:sldId id="326" r:id="rId7"/>
    <p:sldId id="327" r:id="rId8"/>
    <p:sldId id="328" r:id="rId9"/>
    <p:sldId id="329" r:id="rId10"/>
    <p:sldId id="380" r:id="rId11"/>
    <p:sldId id="330" r:id="rId12"/>
    <p:sldId id="331" r:id="rId13"/>
    <p:sldId id="332" r:id="rId14"/>
    <p:sldId id="377" r:id="rId15"/>
    <p:sldId id="431" r:id="rId16"/>
    <p:sldId id="376" r:id="rId17"/>
    <p:sldId id="378" r:id="rId18"/>
    <p:sldId id="379" r:id="rId19"/>
    <p:sldId id="334" r:id="rId20"/>
    <p:sldId id="335" r:id="rId21"/>
    <p:sldId id="355" r:id="rId22"/>
    <p:sldId id="336" r:id="rId23"/>
    <p:sldId id="357" r:id="rId24"/>
    <p:sldId id="389" r:id="rId25"/>
    <p:sldId id="338" r:id="rId26"/>
    <p:sldId id="393" r:id="rId27"/>
    <p:sldId id="390" r:id="rId28"/>
    <p:sldId id="395" r:id="rId29"/>
    <p:sldId id="394" r:id="rId30"/>
    <p:sldId id="396" r:id="rId31"/>
    <p:sldId id="397" r:id="rId32"/>
    <p:sldId id="386" r:id="rId33"/>
    <p:sldId id="398" r:id="rId34"/>
    <p:sldId id="399" r:id="rId35"/>
    <p:sldId id="400" r:id="rId36"/>
    <p:sldId id="384" r:id="rId37"/>
    <p:sldId id="401" r:id="rId38"/>
    <p:sldId id="358" r:id="rId39"/>
    <p:sldId id="402" r:id="rId40"/>
    <p:sldId id="403" r:id="rId41"/>
    <p:sldId id="342" r:id="rId42"/>
    <p:sldId id="343" r:id="rId43"/>
    <p:sldId id="362" r:id="rId44"/>
    <p:sldId id="345" r:id="rId45"/>
    <p:sldId id="365" r:id="rId46"/>
    <p:sldId id="368" r:id="rId47"/>
    <p:sldId id="369" r:id="rId48"/>
    <p:sldId id="367" r:id="rId49"/>
    <p:sldId id="346" r:id="rId50"/>
    <p:sldId id="372" r:id="rId51"/>
    <p:sldId id="363" r:id="rId52"/>
    <p:sldId id="370" r:id="rId53"/>
    <p:sldId id="371" r:id="rId54"/>
    <p:sldId id="373" r:id="rId55"/>
    <p:sldId id="374" r:id="rId56"/>
    <p:sldId id="347" r:id="rId57"/>
    <p:sldId id="360" r:id="rId58"/>
    <p:sldId id="361" r:id="rId59"/>
    <p:sldId id="348" r:id="rId60"/>
    <p:sldId id="350" r:id="rId61"/>
    <p:sldId id="351" r:id="rId62"/>
    <p:sldId id="391" r:id="rId63"/>
    <p:sldId id="392" r:id="rId64"/>
    <p:sldId id="352" r:id="rId65"/>
    <p:sldId id="353" r:id="rId66"/>
    <p:sldId id="354" r:id="rId67"/>
    <p:sldId id="404" r:id="rId68"/>
    <p:sldId id="405" r:id="rId69"/>
    <p:sldId id="406" r:id="rId70"/>
    <p:sldId id="407" r:id="rId71"/>
    <p:sldId id="412" r:id="rId72"/>
    <p:sldId id="408" r:id="rId73"/>
    <p:sldId id="409" r:id="rId74"/>
    <p:sldId id="410" r:id="rId75"/>
    <p:sldId id="411" r:id="rId76"/>
    <p:sldId id="413" r:id="rId77"/>
    <p:sldId id="414" r:id="rId78"/>
    <p:sldId id="356" r:id="rId79"/>
    <p:sldId id="415" r:id="rId80"/>
    <p:sldId id="416" r:id="rId81"/>
    <p:sldId id="359" r:id="rId82"/>
    <p:sldId id="417" r:id="rId83"/>
    <p:sldId id="387" r:id="rId84"/>
    <p:sldId id="388" r:id="rId85"/>
    <p:sldId id="418" r:id="rId86"/>
    <p:sldId id="419" r:id="rId87"/>
    <p:sldId id="420" r:id="rId88"/>
    <p:sldId id="421" r:id="rId89"/>
    <p:sldId id="422" r:id="rId90"/>
    <p:sldId id="337" r:id="rId91"/>
    <p:sldId id="423" r:id="rId92"/>
    <p:sldId id="339" r:id="rId93"/>
    <p:sldId id="340" r:id="rId94"/>
    <p:sldId id="341" r:id="rId95"/>
    <p:sldId id="424" r:id="rId96"/>
    <p:sldId id="425" r:id="rId97"/>
    <p:sldId id="344" r:id="rId98"/>
    <p:sldId id="426" r:id="rId99"/>
    <p:sldId id="427" r:id="rId100"/>
    <p:sldId id="428" r:id="rId101"/>
    <p:sldId id="429" r:id="rId102"/>
    <p:sldId id="349" r:id="rId103"/>
    <p:sldId id="430" r:id="rId104"/>
    <p:sldId id="433" r:id="rId105"/>
    <p:sldId id="432"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2"/>
    <p:restoredTop sz="94641"/>
  </p:normalViewPr>
  <p:slideViewPr>
    <p:cSldViewPr snapToGrid="0" snapToObjects="1">
      <p:cViewPr>
        <p:scale>
          <a:sx n="200" d="100"/>
          <a:sy n="200" d="100"/>
        </p:scale>
        <p:origin x="45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2903B-A297-0E4B-A51D-5B4366717FF6}" type="datetimeFigureOut">
              <a:rPr lang="en-US" smtClean="0"/>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8AF7F-7C8E-C848-9760-3141B47945C6}" type="slidenum">
              <a:rPr lang="en-US" smtClean="0"/>
              <a:t>‹#›</a:t>
            </a:fld>
            <a:endParaRPr lang="en-US"/>
          </a:p>
        </p:txBody>
      </p:sp>
    </p:spTree>
    <p:extLst>
      <p:ext uri="{BB962C8B-B14F-4D97-AF65-F5344CB8AC3E}">
        <p14:creationId xmlns:p14="http://schemas.microsoft.com/office/powerpoint/2010/main" val="17576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a:t>
            </a:fld>
            <a:endParaRPr lang="en-US"/>
          </a:p>
        </p:txBody>
      </p:sp>
    </p:spTree>
    <p:extLst>
      <p:ext uri="{BB962C8B-B14F-4D97-AF65-F5344CB8AC3E}">
        <p14:creationId xmlns:p14="http://schemas.microsoft.com/office/powerpoint/2010/main" val="383170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11</a:t>
            </a:fld>
            <a:endParaRPr lang="en-US"/>
          </a:p>
        </p:txBody>
      </p:sp>
    </p:spTree>
    <p:extLst>
      <p:ext uri="{BB962C8B-B14F-4D97-AF65-F5344CB8AC3E}">
        <p14:creationId xmlns:p14="http://schemas.microsoft.com/office/powerpoint/2010/main" val="37154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see if this is really needed. Left open spot for now</a:t>
            </a:r>
          </a:p>
        </p:txBody>
      </p:sp>
      <p:sp>
        <p:nvSpPr>
          <p:cNvPr id="4" name="Slide Number Placeholder 3"/>
          <p:cNvSpPr>
            <a:spLocks noGrp="1"/>
          </p:cNvSpPr>
          <p:nvPr>
            <p:ph type="sldNum" sz="quarter" idx="5"/>
          </p:nvPr>
        </p:nvSpPr>
        <p:spPr/>
        <p:txBody>
          <a:bodyPr/>
          <a:lstStyle/>
          <a:p>
            <a:fld id="{1CF8E4A9-0093-6C4C-B455-592D6E529487}" type="slidenum">
              <a:rPr lang="en-US" smtClean="0"/>
              <a:t>12</a:t>
            </a:fld>
            <a:endParaRPr lang="en-US"/>
          </a:p>
        </p:txBody>
      </p:sp>
    </p:spTree>
    <p:extLst>
      <p:ext uri="{BB962C8B-B14F-4D97-AF65-F5344CB8AC3E}">
        <p14:creationId xmlns:p14="http://schemas.microsoft.com/office/powerpoint/2010/main" val="94079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13</a:t>
            </a:fld>
            <a:endParaRPr lang="en-US"/>
          </a:p>
        </p:txBody>
      </p:sp>
    </p:spTree>
    <p:extLst>
      <p:ext uri="{BB962C8B-B14F-4D97-AF65-F5344CB8AC3E}">
        <p14:creationId xmlns:p14="http://schemas.microsoft.com/office/powerpoint/2010/main" val="329600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1CF8E4A9-0093-6C4C-B455-592D6E529487}" type="slidenum">
              <a:rPr lang="en-US" smtClean="0"/>
              <a:t>14</a:t>
            </a:fld>
            <a:endParaRPr lang="en-US"/>
          </a:p>
        </p:txBody>
      </p:sp>
    </p:spTree>
    <p:extLst>
      <p:ext uri="{BB962C8B-B14F-4D97-AF65-F5344CB8AC3E}">
        <p14:creationId xmlns:p14="http://schemas.microsoft.com/office/powerpoint/2010/main" val="368472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1CF8E4A9-0093-6C4C-B455-592D6E529487}" type="slidenum">
              <a:rPr lang="en-US" smtClean="0"/>
              <a:t>15</a:t>
            </a:fld>
            <a:endParaRPr lang="en-US"/>
          </a:p>
        </p:txBody>
      </p:sp>
    </p:spTree>
    <p:extLst>
      <p:ext uri="{BB962C8B-B14F-4D97-AF65-F5344CB8AC3E}">
        <p14:creationId xmlns:p14="http://schemas.microsoft.com/office/powerpoint/2010/main" val="2832714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 currently messing with the </a:t>
            </a:r>
            <a:r>
              <a:rPr lang="en-US" dirty="0" err="1"/>
              <a:t>gantt</a:t>
            </a:r>
            <a:r>
              <a:rPr lang="en-US" dirty="0"/>
              <a:t> chart to accurately reflect the new schedule we have</a:t>
            </a:r>
          </a:p>
        </p:txBody>
      </p:sp>
      <p:sp>
        <p:nvSpPr>
          <p:cNvPr id="4" name="Slide Number Placeholder 3"/>
          <p:cNvSpPr>
            <a:spLocks noGrp="1"/>
          </p:cNvSpPr>
          <p:nvPr>
            <p:ph type="sldNum" sz="quarter" idx="5"/>
          </p:nvPr>
        </p:nvSpPr>
        <p:spPr/>
        <p:txBody>
          <a:bodyPr/>
          <a:lstStyle/>
          <a:p>
            <a:fld id="{1CF8E4A9-0093-6C4C-B455-592D6E529487}" type="slidenum">
              <a:rPr lang="en-US" smtClean="0"/>
              <a:t>16</a:t>
            </a:fld>
            <a:endParaRPr lang="en-US"/>
          </a:p>
        </p:txBody>
      </p:sp>
    </p:spTree>
    <p:extLst>
      <p:ext uri="{BB962C8B-B14F-4D97-AF65-F5344CB8AC3E}">
        <p14:creationId xmlns:p14="http://schemas.microsoft.com/office/powerpoint/2010/main" val="965792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new </a:t>
            </a:r>
            <a:r>
              <a:rPr lang="en-US" dirty="0" err="1"/>
              <a:t>gantt</a:t>
            </a:r>
            <a:r>
              <a:rPr lang="en-US" dirty="0"/>
              <a:t> chart</a:t>
            </a:r>
          </a:p>
        </p:txBody>
      </p:sp>
      <p:sp>
        <p:nvSpPr>
          <p:cNvPr id="4" name="Slide Number Placeholder 3"/>
          <p:cNvSpPr>
            <a:spLocks noGrp="1"/>
          </p:cNvSpPr>
          <p:nvPr>
            <p:ph type="sldNum" sz="quarter" idx="5"/>
          </p:nvPr>
        </p:nvSpPr>
        <p:spPr/>
        <p:txBody>
          <a:bodyPr/>
          <a:lstStyle/>
          <a:p>
            <a:fld id="{1CF8E4A9-0093-6C4C-B455-592D6E529487}" type="slidenum">
              <a:rPr lang="en-US" smtClean="0"/>
              <a:t>17</a:t>
            </a:fld>
            <a:endParaRPr lang="en-US"/>
          </a:p>
        </p:txBody>
      </p:sp>
    </p:spTree>
    <p:extLst>
      <p:ext uri="{BB962C8B-B14F-4D97-AF65-F5344CB8AC3E}">
        <p14:creationId xmlns:p14="http://schemas.microsoft.com/office/powerpoint/2010/main" val="415496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the part that is just focusing on integration and testing</a:t>
            </a:r>
          </a:p>
        </p:txBody>
      </p:sp>
      <p:sp>
        <p:nvSpPr>
          <p:cNvPr id="4" name="Slide Number Placeholder 3"/>
          <p:cNvSpPr>
            <a:spLocks noGrp="1"/>
          </p:cNvSpPr>
          <p:nvPr>
            <p:ph type="sldNum" sz="quarter" idx="5"/>
          </p:nvPr>
        </p:nvSpPr>
        <p:spPr/>
        <p:txBody>
          <a:bodyPr/>
          <a:lstStyle/>
          <a:p>
            <a:fld id="{1CF8E4A9-0093-6C4C-B455-592D6E529487}" type="slidenum">
              <a:rPr lang="en-US" smtClean="0"/>
              <a:t>18</a:t>
            </a:fld>
            <a:endParaRPr lang="en-US"/>
          </a:p>
        </p:txBody>
      </p:sp>
    </p:spTree>
    <p:extLst>
      <p:ext uri="{BB962C8B-B14F-4D97-AF65-F5344CB8AC3E}">
        <p14:creationId xmlns:p14="http://schemas.microsoft.com/office/powerpoint/2010/main" val="257116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19</a:t>
            </a:fld>
            <a:endParaRPr lang="en-US"/>
          </a:p>
        </p:txBody>
      </p:sp>
    </p:spTree>
    <p:extLst>
      <p:ext uri="{BB962C8B-B14F-4D97-AF65-F5344CB8AC3E}">
        <p14:creationId xmlns:p14="http://schemas.microsoft.com/office/powerpoint/2010/main" val="147302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20</a:t>
            </a:fld>
            <a:endParaRPr lang="en-US"/>
          </a:p>
        </p:txBody>
      </p:sp>
    </p:spTree>
    <p:extLst>
      <p:ext uri="{BB962C8B-B14F-4D97-AF65-F5344CB8AC3E}">
        <p14:creationId xmlns:p14="http://schemas.microsoft.com/office/powerpoint/2010/main" val="35006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a:t>
            </a:fld>
            <a:endParaRPr lang="en-US"/>
          </a:p>
        </p:txBody>
      </p:sp>
    </p:spTree>
    <p:extLst>
      <p:ext uri="{BB962C8B-B14F-4D97-AF65-F5344CB8AC3E}">
        <p14:creationId xmlns:p14="http://schemas.microsoft.com/office/powerpoint/2010/main" val="170724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a:t>
            </a:r>
            <a:r>
              <a:rPr lang="en-US" dirty="0" err="1"/>
              <a:t>fr</a:t>
            </a:r>
            <a:r>
              <a:rPr lang="en-US" dirty="0"/>
              <a:t> that relate to traces? Could be important to tie that to requirements</a:t>
            </a:r>
          </a:p>
        </p:txBody>
      </p:sp>
      <p:sp>
        <p:nvSpPr>
          <p:cNvPr id="4" name="Slide Number Placeholder 3"/>
          <p:cNvSpPr>
            <a:spLocks noGrp="1"/>
          </p:cNvSpPr>
          <p:nvPr>
            <p:ph type="sldNum" sz="quarter" idx="5"/>
          </p:nvPr>
        </p:nvSpPr>
        <p:spPr/>
        <p:txBody>
          <a:bodyPr/>
          <a:lstStyle/>
          <a:p>
            <a:fld id="{1CF8E4A9-0093-6C4C-B455-592D6E529487}" type="slidenum">
              <a:rPr lang="en-US" smtClean="0"/>
              <a:t>21</a:t>
            </a:fld>
            <a:endParaRPr lang="en-US"/>
          </a:p>
        </p:txBody>
      </p:sp>
    </p:spTree>
    <p:extLst>
      <p:ext uri="{BB962C8B-B14F-4D97-AF65-F5344CB8AC3E}">
        <p14:creationId xmlns:p14="http://schemas.microsoft.com/office/powerpoint/2010/main" val="3638974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fill out to make sure all completed, all planned, no floating things (</a:t>
            </a:r>
            <a:r>
              <a:rPr lang="en-US" sz="1800" b="0" i="0" u="none" strike="noStrike" dirty="0" err="1">
                <a:solidFill>
                  <a:srgbClr val="000000"/>
                </a:solidFill>
                <a:effectLst/>
                <a:latin typeface="Calibri" panose="020F0502020204030204" pitchFamily="34" charset="0"/>
              </a:rPr>
              <a:t>i</a:t>
            </a:r>
            <a:r>
              <a:rPr lang="en-US" sz="1800" b="0" i="0" u="none" strike="noStrike" dirty="0">
                <a:solidFill>
                  <a:srgbClr val="000000"/>
                </a:solidFill>
                <a:effectLst/>
                <a:latin typeface="Calibri" panose="020F0502020204030204" pitchFamily="34" charset="0"/>
              </a:rPr>
              <a:t> guess), throw in a picture?</a:t>
            </a: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22</a:t>
            </a:fld>
            <a:endParaRPr lang="en-US"/>
          </a:p>
        </p:txBody>
      </p:sp>
    </p:spTree>
    <p:extLst>
      <p:ext uri="{BB962C8B-B14F-4D97-AF65-F5344CB8AC3E}">
        <p14:creationId xmlns:p14="http://schemas.microsoft.com/office/powerpoint/2010/main" val="335078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23</a:t>
            </a:fld>
            <a:endParaRPr lang="en-US"/>
          </a:p>
        </p:txBody>
      </p:sp>
    </p:spTree>
    <p:extLst>
      <p:ext uri="{BB962C8B-B14F-4D97-AF65-F5344CB8AC3E}">
        <p14:creationId xmlns:p14="http://schemas.microsoft.com/office/powerpoint/2010/main" val="96105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24</a:t>
            </a:fld>
            <a:endParaRPr lang="en-US"/>
          </a:p>
        </p:txBody>
      </p:sp>
    </p:spTree>
    <p:extLst>
      <p:ext uri="{BB962C8B-B14F-4D97-AF65-F5344CB8AC3E}">
        <p14:creationId xmlns:p14="http://schemas.microsoft.com/office/powerpoint/2010/main" val="299900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FF0000"/>
                </a:solidFill>
                <a:effectLst/>
                <a:latin typeface="Century Gothic" panose="020B0502020202020204" pitchFamily="34" charset="0"/>
              </a:rPr>
              <a:t>I think it may be relevant to take out some information as to not confuse the PAB with “too much too early”</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25</a:t>
            </a:fld>
            <a:endParaRPr lang="en-US"/>
          </a:p>
        </p:txBody>
      </p:sp>
    </p:spTree>
    <p:extLst>
      <p:ext uri="{BB962C8B-B14F-4D97-AF65-F5344CB8AC3E}">
        <p14:creationId xmlns:p14="http://schemas.microsoft.com/office/powerpoint/2010/main" val="419365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FF0000"/>
                </a:solidFill>
                <a:effectLst/>
                <a:latin typeface="Calibri" panose="020F0502020204030204" pitchFamily="34" charset="0"/>
              </a:rPr>
              <a:t>Do we want to show a circuit here? There is a already drawn one on slide 34 hidden, if we want, just make some changes to that circuit and paste to here</a:t>
            </a:r>
            <a:endParaRPr lang="en-US" b="0" dirty="0">
              <a:effectLst/>
            </a:endParaRPr>
          </a:p>
          <a:p>
            <a:br>
              <a:rPr lang="en-US" dirty="0"/>
            </a:br>
            <a:endParaRPr lang="en-US" dirty="0"/>
          </a:p>
          <a:p>
            <a:endParaRPr lang="en-US" dirty="0"/>
          </a:p>
          <a:p>
            <a:pPr rtl="0" fontAlgn="base">
              <a:spcBef>
                <a:spcPts val="100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Configure DMM</a:t>
            </a:r>
            <a:endParaRPr lang="en-US" sz="1800" b="0" i="0" u="none" strike="noStrike" dirty="0">
              <a:solidFill>
                <a:srgbClr val="000000"/>
              </a:solidFill>
              <a:effectLst/>
              <a:latin typeface="Arial" panose="020B0604020202020204" pitchFamily="34" charset="0"/>
            </a:endParaRPr>
          </a:p>
          <a:p>
            <a:pPr marL="457200" rtl="0">
              <a:spcBef>
                <a:spcPts val="1000"/>
              </a:spcBef>
              <a:spcAft>
                <a:spcPts val="0"/>
              </a:spcAft>
            </a:pPr>
            <a:r>
              <a:rPr lang="en-US" sz="1800" b="0" i="0" u="none" strike="noStrike" dirty="0">
                <a:solidFill>
                  <a:srgbClr val="000000"/>
                </a:solidFill>
                <a:effectLst/>
                <a:latin typeface="Calibri" panose="020F0502020204030204" pitchFamily="34" charset="0"/>
              </a:rPr>
              <a:t>-Switch DMM to resistance mode</a:t>
            </a:r>
            <a:endParaRPr lang="en-US" b="0" dirty="0">
              <a:effectLst/>
            </a:endParaRPr>
          </a:p>
          <a:p>
            <a:pPr rtl="0" fontAlgn="base">
              <a:spcBef>
                <a:spcPts val="1000"/>
              </a:spcBef>
              <a:spcAft>
                <a:spcPts val="0"/>
              </a:spcAft>
              <a:buFont typeface="+mj-lt"/>
              <a:buAutoNum type="arabicPeriod" startAt="2"/>
            </a:pPr>
            <a:r>
              <a:rPr lang="en-US" sz="1800" b="0" i="0" u="none" strike="noStrike" dirty="0">
                <a:solidFill>
                  <a:srgbClr val="000000"/>
                </a:solidFill>
                <a:effectLst/>
                <a:latin typeface="Calibri" panose="020F0502020204030204" pitchFamily="34" charset="0"/>
              </a:rPr>
              <a:t>Build circuit</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Plug in wires into DMM</a:t>
            </a:r>
            <a:endParaRPr lang="en-US" sz="1800" b="0" i="0" u="none" strike="noStrike" dirty="0">
              <a:solidFill>
                <a:srgbClr val="000000"/>
              </a:solidFill>
              <a:effectLst/>
              <a:latin typeface="Arial" panose="020B0604020202020204" pitchFamily="34" charset="0"/>
            </a:endParaRPr>
          </a:p>
          <a:p>
            <a:pPr marL="457200" rtl="0">
              <a:spcBef>
                <a:spcPts val="1000"/>
              </a:spcBef>
              <a:spcAft>
                <a:spcPts val="0"/>
              </a:spcAft>
            </a:pPr>
            <a:r>
              <a:rPr lang="en-US" sz="1800" b="0" i="0" u="none" strike="noStrike" dirty="0">
                <a:solidFill>
                  <a:srgbClr val="000000"/>
                </a:solidFill>
                <a:effectLst/>
                <a:latin typeface="Calibri" panose="020F0502020204030204" pitchFamily="34" charset="0"/>
              </a:rPr>
              <a:t>- Connect positive and negative test leads to the Load side (pin 3 and 4) of relay and measure resistance</a:t>
            </a:r>
            <a:endParaRPr lang="en-US" b="0" dirty="0">
              <a:effectLst/>
            </a:endParaRPr>
          </a:p>
          <a:p>
            <a:pPr rtl="0" fontAlgn="base">
              <a:spcBef>
                <a:spcPts val="1000"/>
              </a:spcBef>
              <a:spcAft>
                <a:spcPts val="0"/>
              </a:spcAft>
              <a:buFont typeface="+mj-lt"/>
              <a:buAutoNum type="arabicPeriod" startAt="3"/>
            </a:pPr>
            <a:r>
              <a:rPr lang="en-US" sz="1800" b="0" i="0" u="none" strike="noStrike" dirty="0">
                <a:solidFill>
                  <a:srgbClr val="000000"/>
                </a:solidFill>
                <a:effectLst/>
                <a:latin typeface="Calibri" panose="020F0502020204030204" pitchFamily="34" charset="0"/>
              </a:rPr>
              <a:t>Activate the SSR</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Apply 3.3V voltage between pin 2 and 1 with a limiting resistor in series</a:t>
            </a:r>
            <a:endParaRPr lang="en-US" sz="1800" b="0" i="0" u="none" strike="noStrike" dirty="0">
              <a:solidFill>
                <a:srgbClr val="000000"/>
              </a:solidFill>
              <a:effectLst/>
              <a:latin typeface="Arial" panose="020B0604020202020204" pitchFamily="34" charset="0"/>
            </a:endParaRPr>
          </a:p>
          <a:p>
            <a:pPr marL="914400" rtl="0">
              <a:spcBef>
                <a:spcPts val="100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Read </a:t>
            </a:r>
            <a:r>
              <a:rPr lang="en-US" sz="1800" b="0" i="0" u="none" strike="noStrike" dirty="0" err="1">
                <a:solidFill>
                  <a:srgbClr val="000000"/>
                </a:solidFill>
                <a:effectLst/>
                <a:latin typeface="Calibri" panose="020F0502020204030204" pitchFamily="34" charset="0"/>
              </a:rPr>
              <a:t>R_load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26</a:t>
            </a:fld>
            <a:endParaRPr lang="en-US"/>
          </a:p>
        </p:txBody>
      </p:sp>
    </p:spTree>
    <p:extLst>
      <p:ext uri="{BB962C8B-B14F-4D97-AF65-F5344CB8AC3E}">
        <p14:creationId xmlns:p14="http://schemas.microsoft.com/office/powerpoint/2010/main" val="2270070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27</a:t>
            </a:fld>
            <a:endParaRPr lang="en-US"/>
          </a:p>
        </p:txBody>
      </p:sp>
    </p:spTree>
    <p:extLst>
      <p:ext uri="{BB962C8B-B14F-4D97-AF65-F5344CB8AC3E}">
        <p14:creationId xmlns:p14="http://schemas.microsoft.com/office/powerpoint/2010/main" val="2143214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talk about whether or not we take the numerical measurement, this leads into are we making an actual test slide?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28</a:t>
            </a:fld>
            <a:endParaRPr lang="en-US"/>
          </a:p>
        </p:txBody>
      </p:sp>
    </p:spTree>
    <p:extLst>
      <p:ext uri="{BB962C8B-B14F-4D97-AF65-F5344CB8AC3E}">
        <p14:creationId xmlns:p14="http://schemas.microsoft.com/office/powerpoint/2010/main" val="2963221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Switch DMM to resistance mode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Plug in wires to DMM</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Connect positive and negative test leads to PCB trace and measure resistance</a:t>
            </a:r>
            <a:endParaRPr lang="en-US" sz="18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29</a:t>
            </a:fld>
            <a:endParaRPr lang="en-US"/>
          </a:p>
        </p:txBody>
      </p:sp>
    </p:spTree>
    <p:extLst>
      <p:ext uri="{BB962C8B-B14F-4D97-AF65-F5344CB8AC3E}">
        <p14:creationId xmlns:p14="http://schemas.microsoft.com/office/powerpoint/2010/main" val="2428852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30</a:t>
            </a:fld>
            <a:endParaRPr lang="en-US"/>
          </a:p>
        </p:txBody>
      </p:sp>
    </p:spTree>
    <p:extLst>
      <p:ext uri="{BB962C8B-B14F-4D97-AF65-F5344CB8AC3E}">
        <p14:creationId xmlns:p14="http://schemas.microsoft.com/office/powerpoint/2010/main" val="347305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a:t>
            </a:fld>
            <a:endParaRPr lang="en-US"/>
          </a:p>
        </p:txBody>
      </p:sp>
    </p:spTree>
    <p:extLst>
      <p:ext uri="{BB962C8B-B14F-4D97-AF65-F5344CB8AC3E}">
        <p14:creationId xmlns:p14="http://schemas.microsoft.com/office/powerpoint/2010/main" val="264897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FF0000"/>
                </a:solidFill>
                <a:effectLst/>
                <a:latin typeface="Calibri" panose="020F0502020204030204" pitchFamily="34" charset="0"/>
              </a:rPr>
              <a:t>Hey Nick, do we need to SSR in this slide since we will just be using an ammeter to measure the current from the decoder. The next slide is when we integrate everything and test the LED, so maybe we don’t need it here. If you think it is good just for reference though I am okay with it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31</a:t>
            </a:fld>
            <a:endParaRPr lang="en-US"/>
          </a:p>
        </p:txBody>
      </p:sp>
    </p:spTree>
    <p:extLst>
      <p:ext uri="{BB962C8B-B14F-4D97-AF65-F5344CB8AC3E}">
        <p14:creationId xmlns:p14="http://schemas.microsoft.com/office/powerpoint/2010/main" val="1026169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32</a:t>
            </a:fld>
            <a:endParaRPr lang="en-US"/>
          </a:p>
        </p:txBody>
      </p:sp>
    </p:spTree>
    <p:extLst>
      <p:ext uri="{BB962C8B-B14F-4D97-AF65-F5344CB8AC3E}">
        <p14:creationId xmlns:p14="http://schemas.microsoft.com/office/powerpoint/2010/main" val="3529825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FF0000"/>
                </a:solidFill>
                <a:effectLst/>
                <a:latin typeface="Century Gothic" panose="020B0502020202020204" pitchFamily="34" charset="0"/>
              </a:rPr>
              <a:t>Nick, I do not think this is necessarily a function of input current. While input current is variable, there is a certain amount of current the pi can output and if we have the same set up for every test (with respect to binary decoders and SSRs that create the load seen by the pi) which we will, the pi should output roughly the same current every test. This means that once we determine the current given by the pi, we should be able to calculate our component resistances just by testing each SSR with the current that it will see. With respect to how the coding will work, each discrete resistance needs to be known and coded, not a range based on possible output currents from the pi</a:t>
            </a:r>
            <a:endParaRPr lang="en-US" b="0" dirty="0">
              <a:effectLst/>
            </a:endParaRPr>
          </a:p>
          <a:p>
            <a:br>
              <a:rPr lang="en-US" dirty="0"/>
            </a:br>
            <a:r>
              <a:rPr lang="en-US" dirty="0"/>
              <a:t>is this in the right place?</a:t>
            </a:r>
          </a:p>
        </p:txBody>
      </p:sp>
      <p:sp>
        <p:nvSpPr>
          <p:cNvPr id="4" name="Slide Number Placeholder 3"/>
          <p:cNvSpPr>
            <a:spLocks noGrp="1"/>
          </p:cNvSpPr>
          <p:nvPr>
            <p:ph type="sldNum" sz="quarter" idx="5"/>
          </p:nvPr>
        </p:nvSpPr>
        <p:spPr/>
        <p:txBody>
          <a:bodyPr/>
          <a:lstStyle/>
          <a:p>
            <a:fld id="{1CF8E4A9-0093-6C4C-B455-592D6E529487}" type="slidenum">
              <a:rPr lang="en-US" smtClean="0"/>
              <a:t>33</a:t>
            </a:fld>
            <a:endParaRPr lang="en-US"/>
          </a:p>
        </p:txBody>
      </p:sp>
    </p:spTree>
    <p:extLst>
      <p:ext uri="{BB962C8B-B14F-4D97-AF65-F5344CB8AC3E}">
        <p14:creationId xmlns:p14="http://schemas.microsoft.com/office/powerpoint/2010/main" val="3276862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Build circuit</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Place DMM in series between decoder output and ground</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Verify circuit with multiple team members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Configure DMM</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Place in current mode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Run Test</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Turn on power supply</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Record DMM measurement</a:t>
            </a:r>
            <a:endParaRPr lang="en-US" sz="1800" b="0" i="0" u="none" strike="noStrike" dirty="0">
              <a:solidFill>
                <a:srgbClr val="000000"/>
              </a:solidFill>
              <a:effectLst/>
              <a:latin typeface="Arial" panose="020B0604020202020204" pitchFamily="34" charset="0"/>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34</a:t>
            </a:fld>
            <a:endParaRPr lang="en-US"/>
          </a:p>
        </p:txBody>
      </p:sp>
    </p:spTree>
    <p:extLst>
      <p:ext uri="{BB962C8B-B14F-4D97-AF65-F5344CB8AC3E}">
        <p14:creationId xmlns:p14="http://schemas.microsoft.com/office/powerpoint/2010/main" val="21597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35</a:t>
            </a:fld>
            <a:endParaRPr lang="en-US"/>
          </a:p>
        </p:txBody>
      </p:sp>
    </p:spTree>
    <p:extLst>
      <p:ext uri="{BB962C8B-B14F-4D97-AF65-F5344CB8AC3E}">
        <p14:creationId xmlns:p14="http://schemas.microsoft.com/office/powerpoint/2010/main" val="3705861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adding a bit more text to this could help - put an ammeter in series and say the pass criteria is led lights up therefore current measure of 1mA</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36</a:t>
            </a:fld>
            <a:endParaRPr lang="en-US"/>
          </a:p>
        </p:txBody>
      </p:sp>
    </p:spTree>
    <p:extLst>
      <p:ext uri="{BB962C8B-B14F-4D97-AF65-F5344CB8AC3E}">
        <p14:creationId xmlns:p14="http://schemas.microsoft.com/office/powerpoint/2010/main" val="2412071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Build circuit</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Place DMM in series between decoder output and ground</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Verify circuit with multiple team members</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Configure DMM</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Place in current mode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2800" b="0" i="0" u="none" strike="noStrike" dirty="0">
                <a:solidFill>
                  <a:srgbClr val="000000"/>
                </a:solidFill>
                <a:effectLst/>
                <a:latin typeface="Calibri" panose="020F0502020204030204" pitchFamily="34" charset="0"/>
              </a:rPr>
              <a:t>Run Test</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Use Pi code to send high signal to 3.3V  LE and  5V </a:t>
            </a:r>
            <a:r>
              <a:rPr lang="en-US" sz="2400" b="0" i="0" u="none" strike="noStrike" dirty="0" err="1">
                <a:solidFill>
                  <a:srgbClr val="000000"/>
                </a:solidFill>
                <a:effectLst/>
                <a:latin typeface="Calibri" panose="020F0502020204030204" pitchFamily="34" charset="0"/>
              </a:rPr>
              <a:t>Vcc</a:t>
            </a:r>
            <a:r>
              <a:rPr lang="en-US" sz="2400" b="0" i="0" u="none" strike="noStrike" dirty="0">
                <a:solidFill>
                  <a:srgbClr val="000000"/>
                </a:solidFill>
                <a:effectLst/>
                <a:latin typeface="Calibri" panose="020F0502020204030204" pitchFamily="34" charset="0"/>
              </a:rPr>
              <a:t> of the decoder</a:t>
            </a:r>
            <a:endParaRPr lang="en-US" sz="18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mj-lt"/>
              <a:buAutoNum type="arabicPeriod"/>
            </a:pPr>
            <a:r>
              <a:rPr lang="en-US" sz="2400" b="0" i="0" u="none" strike="noStrike" dirty="0">
                <a:solidFill>
                  <a:srgbClr val="000000"/>
                </a:solidFill>
                <a:effectLst/>
                <a:latin typeface="Calibri" panose="020F0502020204030204" pitchFamily="34" charset="0"/>
              </a:rPr>
              <a:t>Record DMM measurement</a:t>
            </a:r>
            <a:endParaRPr lang="en-US" sz="1800" b="0" i="0" u="none" strike="noStrike" dirty="0">
              <a:solidFill>
                <a:srgbClr val="000000"/>
              </a:solidFill>
              <a:effectLst/>
              <a:latin typeface="Arial" panose="020B0604020202020204" pitchFamily="34" charset="0"/>
            </a:endParaRPr>
          </a:p>
          <a:p>
            <a:br>
              <a:rPr lang="en-US" b="0" dirty="0">
                <a:effectLst/>
              </a:rPr>
            </a:br>
            <a:br>
              <a:rPr lang="en-US" b="0" dirty="0">
                <a:effectLst/>
              </a:rPr>
            </a:br>
            <a:r>
              <a:rPr lang="en-US" b="0" dirty="0">
                <a:effectLst/>
              </a:rPr>
              <a:t>help w renaming the thin</a:t>
            </a: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37</a:t>
            </a:fld>
            <a:endParaRPr lang="en-US"/>
          </a:p>
        </p:txBody>
      </p:sp>
    </p:spTree>
    <p:extLst>
      <p:ext uri="{BB962C8B-B14F-4D97-AF65-F5344CB8AC3E}">
        <p14:creationId xmlns:p14="http://schemas.microsoft.com/office/powerpoint/2010/main" val="4264977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this out please</a:t>
            </a:r>
          </a:p>
        </p:txBody>
      </p:sp>
      <p:sp>
        <p:nvSpPr>
          <p:cNvPr id="4" name="Slide Number Placeholder 3"/>
          <p:cNvSpPr>
            <a:spLocks noGrp="1"/>
          </p:cNvSpPr>
          <p:nvPr>
            <p:ph type="sldNum" sz="quarter" idx="5"/>
          </p:nvPr>
        </p:nvSpPr>
        <p:spPr/>
        <p:txBody>
          <a:bodyPr/>
          <a:lstStyle/>
          <a:p>
            <a:fld id="{1CF8E4A9-0093-6C4C-B455-592D6E529487}" type="slidenum">
              <a:rPr lang="en-US" smtClean="0"/>
              <a:t>38</a:t>
            </a:fld>
            <a:endParaRPr lang="en-US"/>
          </a:p>
        </p:txBody>
      </p:sp>
    </p:spTree>
    <p:extLst>
      <p:ext uri="{BB962C8B-B14F-4D97-AF65-F5344CB8AC3E}">
        <p14:creationId xmlns:p14="http://schemas.microsoft.com/office/powerpoint/2010/main" val="3794297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 is fine</a:t>
            </a:r>
          </a:p>
        </p:txBody>
      </p:sp>
      <p:sp>
        <p:nvSpPr>
          <p:cNvPr id="4" name="Slide Number Placeholder 3"/>
          <p:cNvSpPr>
            <a:spLocks noGrp="1"/>
          </p:cNvSpPr>
          <p:nvPr>
            <p:ph type="sldNum" sz="quarter" idx="5"/>
          </p:nvPr>
        </p:nvSpPr>
        <p:spPr/>
        <p:txBody>
          <a:bodyPr/>
          <a:lstStyle/>
          <a:p>
            <a:fld id="{1CF8E4A9-0093-6C4C-B455-592D6E529487}" type="slidenum">
              <a:rPr lang="en-US" smtClean="0"/>
              <a:t>39</a:t>
            </a:fld>
            <a:endParaRPr lang="en-US"/>
          </a:p>
        </p:txBody>
      </p:sp>
    </p:spTree>
    <p:extLst>
      <p:ext uri="{BB962C8B-B14F-4D97-AF65-F5344CB8AC3E}">
        <p14:creationId xmlns:p14="http://schemas.microsoft.com/office/powerpoint/2010/main" val="2110672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good</a:t>
            </a:r>
          </a:p>
        </p:txBody>
      </p:sp>
      <p:sp>
        <p:nvSpPr>
          <p:cNvPr id="4" name="Slide Number Placeholder 3"/>
          <p:cNvSpPr>
            <a:spLocks noGrp="1"/>
          </p:cNvSpPr>
          <p:nvPr>
            <p:ph type="sldNum" sz="quarter" idx="5"/>
          </p:nvPr>
        </p:nvSpPr>
        <p:spPr/>
        <p:txBody>
          <a:bodyPr/>
          <a:lstStyle/>
          <a:p>
            <a:fld id="{1CF8E4A9-0093-6C4C-B455-592D6E529487}" type="slidenum">
              <a:rPr lang="en-US" smtClean="0"/>
              <a:t>40</a:t>
            </a:fld>
            <a:endParaRPr lang="en-US"/>
          </a:p>
        </p:txBody>
      </p:sp>
    </p:spTree>
    <p:extLst>
      <p:ext uri="{BB962C8B-B14F-4D97-AF65-F5344CB8AC3E}">
        <p14:creationId xmlns:p14="http://schemas.microsoft.com/office/powerpoint/2010/main" val="429246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a:t>
            </a:fld>
            <a:endParaRPr lang="en-US"/>
          </a:p>
        </p:txBody>
      </p:sp>
    </p:spTree>
    <p:extLst>
      <p:ext uri="{BB962C8B-B14F-4D97-AF65-F5344CB8AC3E}">
        <p14:creationId xmlns:p14="http://schemas.microsoft.com/office/powerpoint/2010/main" val="310805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41</a:t>
            </a:fld>
            <a:endParaRPr lang="en-US"/>
          </a:p>
        </p:txBody>
      </p:sp>
    </p:spTree>
    <p:extLst>
      <p:ext uri="{BB962C8B-B14F-4D97-AF65-F5344CB8AC3E}">
        <p14:creationId xmlns:p14="http://schemas.microsoft.com/office/powerpoint/2010/main" val="131058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152400" rtl="0">
              <a:spcBef>
                <a:spcPts val="0"/>
              </a:spcBef>
              <a:spcAft>
                <a:spcPts val="0"/>
              </a:spcAft>
            </a:pPr>
            <a:r>
              <a:rPr lang="en-US" dirty="0"/>
              <a:t>Make sure this is conversational</a:t>
            </a:r>
          </a:p>
          <a:p>
            <a:pPr marL="101600" indent="-152400" rtl="0">
              <a:spcBef>
                <a:spcPts val="0"/>
              </a:spcBef>
              <a:spcAft>
                <a:spcPts val="0"/>
              </a:spcAft>
            </a:pPr>
            <a:r>
              <a:rPr lang="en-US" dirty="0"/>
              <a:t>Don’t get too technical so you don’t lose the PAB</a:t>
            </a:r>
          </a:p>
          <a:p>
            <a:pPr marL="101600" indent="-152400" rtl="0">
              <a:spcBef>
                <a:spcPts val="0"/>
              </a:spcBef>
              <a:spcAft>
                <a:spcPts val="0"/>
              </a:spcAft>
            </a:pPr>
            <a:r>
              <a:rPr lang="en-US" dirty="0"/>
              <a:t>Mention </a:t>
            </a:r>
            <a:r>
              <a:rPr lang="en-US" dirty="0" err="1"/>
              <a:t>reqs</a:t>
            </a:r>
            <a:r>
              <a:rPr lang="en-US" dirty="0"/>
              <a:t> -&gt; leads into next slide</a:t>
            </a:r>
          </a:p>
        </p:txBody>
      </p:sp>
      <p:sp>
        <p:nvSpPr>
          <p:cNvPr id="4" name="Slide Number Placeholder 3"/>
          <p:cNvSpPr>
            <a:spLocks noGrp="1"/>
          </p:cNvSpPr>
          <p:nvPr>
            <p:ph type="sldNum" sz="quarter" idx="5"/>
          </p:nvPr>
        </p:nvSpPr>
        <p:spPr/>
        <p:txBody>
          <a:bodyPr/>
          <a:lstStyle/>
          <a:p>
            <a:fld id="{1CF8E4A9-0093-6C4C-B455-592D6E529487}" type="slidenum">
              <a:rPr lang="en-US" smtClean="0"/>
              <a:t>42</a:t>
            </a:fld>
            <a:endParaRPr lang="en-US"/>
          </a:p>
        </p:txBody>
      </p:sp>
    </p:spTree>
    <p:extLst>
      <p:ext uri="{BB962C8B-B14F-4D97-AF65-F5344CB8AC3E}">
        <p14:creationId xmlns:p14="http://schemas.microsoft.com/office/powerpoint/2010/main" val="806571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a:t>
            </a:r>
            <a:r>
              <a:rPr lang="en-US" dirty="0" err="1"/>
              <a:t>rhode</a:t>
            </a:r>
            <a:r>
              <a:rPr lang="en-US" dirty="0"/>
              <a:t> notes doc for comments, slide looks good</a:t>
            </a:r>
          </a:p>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43</a:t>
            </a:fld>
            <a:endParaRPr lang="en-US"/>
          </a:p>
        </p:txBody>
      </p:sp>
    </p:spTree>
    <p:extLst>
      <p:ext uri="{BB962C8B-B14F-4D97-AF65-F5344CB8AC3E}">
        <p14:creationId xmlns:p14="http://schemas.microsoft.com/office/powerpoint/2010/main" val="1198044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a:t>
            </a:r>
            <a:r>
              <a:rPr lang="en-US" dirty="0" err="1"/>
              <a:t>rhode</a:t>
            </a:r>
            <a:r>
              <a:rPr lang="en-US" dirty="0"/>
              <a:t> notes doc for comments, seems like he like this, but wants to use </a:t>
            </a:r>
            <a:r>
              <a:rPr lang="en-US" dirty="0" err="1"/>
              <a:t>fbd</a:t>
            </a:r>
            <a:r>
              <a:rPr lang="en-US" dirty="0"/>
              <a:t> in next slide</a:t>
            </a:r>
          </a:p>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44</a:t>
            </a:fld>
            <a:endParaRPr lang="en-US"/>
          </a:p>
        </p:txBody>
      </p:sp>
    </p:spTree>
    <p:extLst>
      <p:ext uri="{BB962C8B-B14F-4D97-AF65-F5344CB8AC3E}">
        <p14:creationId xmlns:p14="http://schemas.microsoft.com/office/powerpoint/2010/main" val="4173686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45</a:t>
            </a:fld>
            <a:endParaRPr lang="en-US"/>
          </a:p>
        </p:txBody>
      </p:sp>
    </p:spTree>
    <p:extLst>
      <p:ext uri="{BB962C8B-B14F-4D97-AF65-F5344CB8AC3E}">
        <p14:creationId xmlns:p14="http://schemas.microsoft.com/office/powerpoint/2010/main" val="1284776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more FBD of just the timing model (so lots of PCB stuff)</a:t>
            </a:r>
          </a:p>
        </p:txBody>
      </p:sp>
      <p:sp>
        <p:nvSpPr>
          <p:cNvPr id="4" name="Slide Number Placeholder 3"/>
          <p:cNvSpPr>
            <a:spLocks noGrp="1"/>
          </p:cNvSpPr>
          <p:nvPr>
            <p:ph type="sldNum" sz="quarter" idx="5"/>
          </p:nvPr>
        </p:nvSpPr>
        <p:spPr/>
        <p:txBody>
          <a:bodyPr/>
          <a:lstStyle/>
          <a:p>
            <a:fld id="{1CF8E4A9-0093-6C4C-B455-592D6E529487}" type="slidenum">
              <a:rPr lang="en-US" smtClean="0"/>
              <a:t>46</a:t>
            </a:fld>
            <a:endParaRPr lang="en-US"/>
          </a:p>
        </p:txBody>
      </p:sp>
    </p:spTree>
    <p:extLst>
      <p:ext uri="{BB962C8B-B14F-4D97-AF65-F5344CB8AC3E}">
        <p14:creationId xmlns:p14="http://schemas.microsoft.com/office/powerpoint/2010/main" val="3537701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47</a:t>
            </a:fld>
            <a:endParaRPr lang="en-US"/>
          </a:p>
        </p:txBody>
      </p:sp>
    </p:spTree>
    <p:extLst>
      <p:ext uri="{BB962C8B-B14F-4D97-AF65-F5344CB8AC3E}">
        <p14:creationId xmlns:p14="http://schemas.microsoft.com/office/powerpoint/2010/main" val="76388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these make sense to have</a:t>
            </a:r>
          </a:p>
        </p:txBody>
      </p:sp>
      <p:sp>
        <p:nvSpPr>
          <p:cNvPr id="4" name="Slide Number Placeholder 3"/>
          <p:cNvSpPr>
            <a:spLocks noGrp="1"/>
          </p:cNvSpPr>
          <p:nvPr>
            <p:ph type="sldNum" sz="quarter" idx="5"/>
          </p:nvPr>
        </p:nvSpPr>
        <p:spPr/>
        <p:txBody>
          <a:bodyPr/>
          <a:lstStyle/>
          <a:p>
            <a:fld id="{1CF8E4A9-0093-6C4C-B455-592D6E529487}" type="slidenum">
              <a:rPr lang="en-US" smtClean="0"/>
              <a:t>48</a:t>
            </a:fld>
            <a:endParaRPr lang="en-US"/>
          </a:p>
        </p:txBody>
      </p:sp>
    </p:spTree>
    <p:extLst>
      <p:ext uri="{BB962C8B-B14F-4D97-AF65-F5344CB8AC3E}">
        <p14:creationId xmlns:p14="http://schemas.microsoft.com/office/powerpoint/2010/main" val="851487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 in new FBD on left side as well</a:t>
            </a:r>
          </a:p>
        </p:txBody>
      </p:sp>
      <p:sp>
        <p:nvSpPr>
          <p:cNvPr id="4" name="Slide Number Placeholder 3"/>
          <p:cNvSpPr>
            <a:spLocks noGrp="1"/>
          </p:cNvSpPr>
          <p:nvPr>
            <p:ph type="sldNum" sz="quarter" idx="5"/>
          </p:nvPr>
        </p:nvSpPr>
        <p:spPr/>
        <p:txBody>
          <a:bodyPr/>
          <a:lstStyle/>
          <a:p>
            <a:fld id="{1CF8E4A9-0093-6C4C-B455-592D6E529487}" type="slidenum">
              <a:rPr lang="en-US" smtClean="0"/>
              <a:t>49</a:t>
            </a:fld>
            <a:endParaRPr lang="en-US"/>
          </a:p>
        </p:txBody>
      </p:sp>
    </p:spTree>
    <p:extLst>
      <p:ext uri="{BB962C8B-B14F-4D97-AF65-F5344CB8AC3E}">
        <p14:creationId xmlns:p14="http://schemas.microsoft.com/office/powerpoint/2010/main" val="3260999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50</a:t>
            </a:fld>
            <a:endParaRPr lang="en-US"/>
          </a:p>
        </p:txBody>
      </p:sp>
    </p:spTree>
    <p:extLst>
      <p:ext uri="{BB962C8B-B14F-4D97-AF65-F5344CB8AC3E}">
        <p14:creationId xmlns:p14="http://schemas.microsoft.com/office/powerpoint/2010/main" val="213884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a:t>
            </a:fld>
            <a:endParaRPr lang="en-US"/>
          </a:p>
        </p:txBody>
      </p:sp>
    </p:spTree>
    <p:extLst>
      <p:ext uri="{BB962C8B-B14F-4D97-AF65-F5344CB8AC3E}">
        <p14:creationId xmlns:p14="http://schemas.microsoft.com/office/powerpoint/2010/main" val="911038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51</a:t>
            </a:fld>
            <a:endParaRPr lang="en-US"/>
          </a:p>
        </p:txBody>
      </p:sp>
    </p:spTree>
    <p:extLst>
      <p:ext uri="{BB962C8B-B14F-4D97-AF65-F5344CB8AC3E}">
        <p14:creationId xmlns:p14="http://schemas.microsoft.com/office/powerpoint/2010/main" val="1683828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52</a:t>
            </a:fld>
            <a:endParaRPr lang="en-US"/>
          </a:p>
        </p:txBody>
      </p:sp>
    </p:spTree>
    <p:extLst>
      <p:ext uri="{BB962C8B-B14F-4D97-AF65-F5344CB8AC3E}">
        <p14:creationId xmlns:p14="http://schemas.microsoft.com/office/powerpoint/2010/main" val="3637711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53</a:t>
            </a:fld>
            <a:endParaRPr lang="en-US"/>
          </a:p>
        </p:txBody>
      </p:sp>
    </p:spTree>
    <p:extLst>
      <p:ext uri="{BB962C8B-B14F-4D97-AF65-F5344CB8AC3E}">
        <p14:creationId xmlns:p14="http://schemas.microsoft.com/office/powerpoint/2010/main" val="3015681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54</a:t>
            </a:fld>
            <a:endParaRPr lang="en-US"/>
          </a:p>
        </p:txBody>
      </p:sp>
    </p:spTree>
    <p:extLst>
      <p:ext uri="{BB962C8B-B14F-4D97-AF65-F5344CB8AC3E}">
        <p14:creationId xmlns:p14="http://schemas.microsoft.com/office/powerpoint/2010/main" val="332790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would be a good thing to have ? Use this idea, go off of it. I think it would be nice</a:t>
            </a:r>
          </a:p>
        </p:txBody>
      </p:sp>
      <p:sp>
        <p:nvSpPr>
          <p:cNvPr id="4" name="Slide Number Placeholder 3"/>
          <p:cNvSpPr>
            <a:spLocks noGrp="1"/>
          </p:cNvSpPr>
          <p:nvPr>
            <p:ph type="sldNum" sz="quarter" idx="5"/>
          </p:nvPr>
        </p:nvSpPr>
        <p:spPr/>
        <p:txBody>
          <a:bodyPr/>
          <a:lstStyle/>
          <a:p>
            <a:fld id="{1CF8E4A9-0093-6C4C-B455-592D6E529487}" type="slidenum">
              <a:rPr lang="en-US" smtClean="0"/>
              <a:t>55</a:t>
            </a:fld>
            <a:endParaRPr lang="en-US"/>
          </a:p>
        </p:txBody>
      </p:sp>
    </p:spTree>
    <p:extLst>
      <p:ext uri="{BB962C8B-B14F-4D97-AF65-F5344CB8AC3E}">
        <p14:creationId xmlns:p14="http://schemas.microsoft.com/office/powerpoint/2010/main" val="644204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Yall</a:t>
            </a:r>
            <a:r>
              <a:rPr lang="en-US" dirty="0"/>
              <a:t> update when possible</a:t>
            </a:r>
          </a:p>
        </p:txBody>
      </p:sp>
      <p:sp>
        <p:nvSpPr>
          <p:cNvPr id="4" name="Slide Number Placeholder 3"/>
          <p:cNvSpPr>
            <a:spLocks noGrp="1"/>
          </p:cNvSpPr>
          <p:nvPr>
            <p:ph type="sldNum" sz="quarter" idx="5"/>
          </p:nvPr>
        </p:nvSpPr>
        <p:spPr/>
        <p:txBody>
          <a:bodyPr/>
          <a:lstStyle/>
          <a:p>
            <a:fld id="{1CF8E4A9-0093-6C4C-B455-592D6E529487}" type="slidenum">
              <a:rPr lang="en-US" smtClean="0"/>
              <a:t>56</a:t>
            </a:fld>
            <a:endParaRPr lang="en-US"/>
          </a:p>
        </p:txBody>
      </p:sp>
    </p:spTree>
    <p:extLst>
      <p:ext uri="{BB962C8B-B14F-4D97-AF65-F5344CB8AC3E}">
        <p14:creationId xmlns:p14="http://schemas.microsoft.com/office/powerpoint/2010/main" val="437774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 said potentially throw </a:t>
            </a:r>
            <a:r>
              <a:rPr lang="en-US" dirty="0" err="1"/>
              <a:t>fbd</a:t>
            </a:r>
            <a:r>
              <a:rPr lang="en-US" dirty="0"/>
              <a:t> / image in empty space</a:t>
            </a:r>
          </a:p>
        </p:txBody>
      </p:sp>
      <p:sp>
        <p:nvSpPr>
          <p:cNvPr id="4" name="Slide Number Placeholder 3"/>
          <p:cNvSpPr>
            <a:spLocks noGrp="1"/>
          </p:cNvSpPr>
          <p:nvPr>
            <p:ph type="sldNum" sz="quarter" idx="5"/>
          </p:nvPr>
        </p:nvSpPr>
        <p:spPr/>
        <p:txBody>
          <a:bodyPr/>
          <a:lstStyle/>
          <a:p>
            <a:fld id="{1CF8E4A9-0093-6C4C-B455-592D6E529487}" type="slidenum">
              <a:rPr lang="en-US" smtClean="0"/>
              <a:t>57</a:t>
            </a:fld>
            <a:endParaRPr lang="en-US"/>
          </a:p>
        </p:txBody>
      </p:sp>
    </p:spTree>
    <p:extLst>
      <p:ext uri="{BB962C8B-B14F-4D97-AF65-F5344CB8AC3E}">
        <p14:creationId xmlns:p14="http://schemas.microsoft.com/office/powerpoint/2010/main" val="3894184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Idk if this is good? Could change around. Empty slide, needs filling out</a:t>
            </a:r>
          </a:p>
        </p:txBody>
      </p:sp>
      <p:sp>
        <p:nvSpPr>
          <p:cNvPr id="4" name="Slide Number Placeholder 3"/>
          <p:cNvSpPr>
            <a:spLocks noGrp="1"/>
          </p:cNvSpPr>
          <p:nvPr>
            <p:ph type="sldNum" sz="quarter" idx="5"/>
          </p:nvPr>
        </p:nvSpPr>
        <p:spPr/>
        <p:txBody>
          <a:bodyPr/>
          <a:lstStyle/>
          <a:p>
            <a:fld id="{1CF8E4A9-0093-6C4C-B455-592D6E529487}" type="slidenum">
              <a:rPr lang="en-US" smtClean="0"/>
              <a:t>58</a:t>
            </a:fld>
            <a:endParaRPr lang="en-US"/>
          </a:p>
        </p:txBody>
      </p:sp>
    </p:spTree>
    <p:extLst>
      <p:ext uri="{BB962C8B-B14F-4D97-AF65-F5344CB8AC3E}">
        <p14:creationId xmlns:p14="http://schemas.microsoft.com/office/powerpoint/2010/main" val="3028607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Unsure if this is necessary</a:t>
            </a:r>
          </a:p>
        </p:txBody>
      </p:sp>
      <p:sp>
        <p:nvSpPr>
          <p:cNvPr id="4" name="Slide Number Placeholder 3"/>
          <p:cNvSpPr>
            <a:spLocks noGrp="1"/>
          </p:cNvSpPr>
          <p:nvPr>
            <p:ph type="sldNum" sz="quarter" idx="5"/>
          </p:nvPr>
        </p:nvSpPr>
        <p:spPr/>
        <p:txBody>
          <a:bodyPr/>
          <a:lstStyle/>
          <a:p>
            <a:fld id="{1CF8E4A9-0093-6C4C-B455-592D6E529487}" type="slidenum">
              <a:rPr lang="en-US" smtClean="0"/>
              <a:t>59</a:t>
            </a:fld>
            <a:endParaRPr lang="en-US"/>
          </a:p>
        </p:txBody>
      </p:sp>
    </p:spTree>
    <p:extLst>
      <p:ext uri="{BB962C8B-B14F-4D97-AF65-F5344CB8AC3E}">
        <p14:creationId xmlns:p14="http://schemas.microsoft.com/office/powerpoint/2010/main" val="4912425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60</a:t>
            </a:fld>
            <a:endParaRPr lang="en-US"/>
          </a:p>
        </p:txBody>
      </p:sp>
    </p:spTree>
    <p:extLst>
      <p:ext uri="{BB962C8B-B14F-4D97-AF65-F5344CB8AC3E}">
        <p14:creationId xmlns:p14="http://schemas.microsoft.com/office/powerpoint/2010/main" val="42454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love updated cad models</a:t>
            </a:r>
          </a:p>
        </p:txBody>
      </p:sp>
      <p:sp>
        <p:nvSpPr>
          <p:cNvPr id="4" name="Slide Number Placeholder 3"/>
          <p:cNvSpPr>
            <a:spLocks noGrp="1"/>
          </p:cNvSpPr>
          <p:nvPr>
            <p:ph type="sldNum" sz="quarter" idx="5"/>
          </p:nvPr>
        </p:nvSpPr>
        <p:spPr/>
        <p:txBody>
          <a:bodyPr/>
          <a:lstStyle/>
          <a:p>
            <a:fld id="{1CF8E4A9-0093-6C4C-B455-592D6E529487}" type="slidenum">
              <a:rPr lang="en-US" smtClean="0"/>
              <a:t>7</a:t>
            </a:fld>
            <a:endParaRPr lang="en-US"/>
          </a:p>
        </p:txBody>
      </p:sp>
    </p:spTree>
    <p:extLst>
      <p:ext uri="{BB962C8B-B14F-4D97-AF65-F5344CB8AC3E}">
        <p14:creationId xmlns:p14="http://schemas.microsoft.com/office/powerpoint/2010/main" val="3608128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61</a:t>
            </a:fld>
            <a:endParaRPr lang="en-US"/>
          </a:p>
        </p:txBody>
      </p:sp>
    </p:spTree>
    <p:extLst>
      <p:ext uri="{BB962C8B-B14F-4D97-AF65-F5344CB8AC3E}">
        <p14:creationId xmlns:p14="http://schemas.microsoft.com/office/powerpoint/2010/main" val="3654664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62</a:t>
            </a:fld>
            <a:endParaRPr lang="en-US"/>
          </a:p>
        </p:txBody>
      </p:sp>
    </p:spTree>
    <p:extLst>
      <p:ext uri="{BB962C8B-B14F-4D97-AF65-F5344CB8AC3E}">
        <p14:creationId xmlns:p14="http://schemas.microsoft.com/office/powerpoint/2010/main" val="1211569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63</a:t>
            </a:fld>
            <a:endParaRPr lang="en-US"/>
          </a:p>
        </p:txBody>
      </p:sp>
    </p:spTree>
    <p:extLst>
      <p:ext uri="{BB962C8B-B14F-4D97-AF65-F5344CB8AC3E}">
        <p14:creationId xmlns:p14="http://schemas.microsoft.com/office/powerpoint/2010/main" val="2514971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64</a:t>
            </a:fld>
            <a:endParaRPr lang="en-US"/>
          </a:p>
        </p:txBody>
      </p:sp>
    </p:spTree>
    <p:extLst>
      <p:ext uri="{BB962C8B-B14F-4D97-AF65-F5344CB8AC3E}">
        <p14:creationId xmlns:p14="http://schemas.microsoft.com/office/powerpoint/2010/main" val="76991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65</a:t>
            </a:fld>
            <a:endParaRPr lang="en-US"/>
          </a:p>
        </p:txBody>
      </p:sp>
    </p:spTree>
    <p:extLst>
      <p:ext uri="{BB962C8B-B14F-4D97-AF65-F5344CB8AC3E}">
        <p14:creationId xmlns:p14="http://schemas.microsoft.com/office/powerpoint/2010/main" val="1675510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66</a:t>
            </a:fld>
            <a:endParaRPr lang="en-US"/>
          </a:p>
        </p:txBody>
      </p:sp>
    </p:spTree>
    <p:extLst>
      <p:ext uri="{BB962C8B-B14F-4D97-AF65-F5344CB8AC3E}">
        <p14:creationId xmlns:p14="http://schemas.microsoft.com/office/powerpoint/2010/main" val="146884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67</a:t>
            </a:fld>
            <a:endParaRPr lang="en-US"/>
          </a:p>
        </p:txBody>
      </p:sp>
    </p:spTree>
    <p:extLst>
      <p:ext uri="{BB962C8B-B14F-4D97-AF65-F5344CB8AC3E}">
        <p14:creationId xmlns:p14="http://schemas.microsoft.com/office/powerpoint/2010/main" val="10595108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68</a:t>
            </a:fld>
            <a:endParaRPr lang="en-US"/>
          </a:p>
        </p:txBody>
      </p:sp>
    </p:spTree>
    <p:extLst>
      <p:ext uri="{BB962C8B-B14F-4D97-AF65-F5344CB8AC3E}">
        <p14:creationId xmlns:p14="http://schemas.microsoft.com/office/powerpoint/2010/main" val="354523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69</a:t>
            </a:fld>
            <a:endParaRPr lang="en-US"/>
          </a:p>
        </p:txBody>
      </p:sp>
    </p:spTree>
    <p:extLst>
      <p:ext uri="{BB962C8B-B14F-4D97-AF65-F5344CB8AC3E}">
        <p14:creationId xmlns:p14="http://schemas.microsoft.com/office/powerpoint/2010/main" val="237591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70</a:t>
            </a:fld>
            <a:endParaRPr lang="en-US"/>
          </a:p>
        </p:txBody>
      </p:sp>
    </p:spTree>
    <p:extLst>
      <p:ext uri="{BB962C8B-B14F-4D97-AF65-F5344CB8AC3E}">
        <p14:creationId xmlns:p14="http://schemas.microsoft.com/office/powerpoint/2010/main" val="280203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t>
            </a:r>
            <a:r>
              <a:rPr lang="en-US"/>
              <a:t>love updated cad models</a:t>
            </a: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a:t>
            </a:fld>
            <a:endParaRPr lang="en-US"/>
          </a:p>
        </p:txBody>
      </p:sp>
    </p:spTree>
    <p:extLst>
      <p:ext uri="{BB962C8B-B14F-4D97-AF65-F5344CB8AC3E}">
        <p14:creationId xmlns:p14="http://schemas.microsoft.com/office/powerpoint/2010/main" val="126462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71</a:t>
            </a:fld>
            <a:endParaRPr lang="en-US"/>
          </a:p>
        </p:txBody>
      </p:sp>
    </p:spTree>
    <p:extLst>
      <p:ext uri="{BB962C8B-B14F-4D97-AF65-F5344CB8AC3E}">
        <p14:creationId xmlns:p14="http://schemas.microsoft.com/office/powerpoint/2010/main" val="4872374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72</a:t>
            </a:fld>
            <a:endParaRPr lang="en-US"/>
          </a:p>
        </p:txBody>
      </p:sp>
    </p:spTree>
    <p:extLst>
      <p:ext uri="{BB962C8B-B14F-4D97-AF65-F5344CB8AC3E}">
        <p14:creationId xmlns:p14="http://schemas.microsoft.com/office/powerpoint/2010/main" val="529904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73</a:t>
            </a:fld>
            <a:endParaRPr lang="en-US"/>
          </a:p>
        </p:txBody>
      </p:sp>
    </p:spTree>
    <p:extLst>
      <p:ext uri="{BB962C8B-B14F-4D97-AF65-F5344CB8AC3E}">
        <p14:creationId xmlns:p14="http://schemas.microsoft.com/office/powerpoint/2010/main" val="24894384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74</a:t>
            </a:fld>
            <a:endParaRPr lang="en-US"/>
          </a:p>
        </p:txBody>
      </p:sp>
    </p:spTree>
    <p:extLst>
      <p:ext uri="{BB962C8B-B14F-4D97-AF65-F5344CB8AC3E}">
        <p14:creationId xmlns:p14="http://schemas.microsoft.com/office/powerpoint/2010/main" val="42380975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75</a:t>
            </a:fld>
            <a:endParaRPr lang="en-US"/>
          </a:p>
        </p:txBody>
      </p:sp>
    </p:spTree>
    <p:extLst>
      <p:ext uri="{BB962C8B-B14F-4D97-AF65-F5344CB8AC3E}">
        <p14:creationId xmlns:p14="http://schemas.microsoft.com/office/powerpoint/2010/main" val="2984142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81</a:t>
            </a:fld>
            <a:endParaRPr lang="en-US"/>
          </a:p>
        </p:txBody>
      </p:sp>
    </p:spTree>
    <p:extLst>
      <p:ext uri="{BB962C8B-B14F-4D97-AF65-F5344CB8AC3E}">
        <p14:creationId xmlns:p14="http://schemas.microsoft.com/office/powerpoint/2010/main" val="2966904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82</a:t>
            </a:fld>
            <a:endParaRPr lang="en-US"/>
          </a:p>
        </p:txBody>
      </p:sp>
    </p:spTree>
    <p:extLst>
      <p:ext uri="{BB962C8B-B14F-4D97-AF65-F5344CB8AC3E}">
        <p14:creationId xmlns:p14="http://schemas.microsoft.com/office/powerpoint/2010/main" val="24642918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83</a:t>
            </a:fld>
            <a:endParaRPr lang="en-US"/>
          </a:p>
        </p:txBody>
      </p:sp>
    </p:spTree>
    <p:extLst>
      <p:ext uri="{BB962C8B-B14F-4D97-AF65-F5344CB8AC3E}">
        <p14:creationId xmlns:p14="http://schemas.microsoft.com/office/powerpoint/2010/main" val="1712042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84</a:t>
            </a:fld>
            <a:endParaRPr lang="en-US"/>
          </a:p>
        </p:txBody>
      </p:sp>
    </p:spTree>
    <p:extLst>
      <p:ext uri="{BB962C8B-B14F-4D97-AF65-F5344CB8AC3E}">
        <p14:creationId xmlns:p14="http://schemas.microsoft.com/office/powerpoint/2010/main" val="16851447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85</a:t>
            </a:fld>
            <a:endParaRPr lang="en-US"/>
          </a:p>
        </p:txBody>
      </p:sp>
    </p:spTree>
    <p:extLst>
      <p:ext uri="{BB962C8B-B14F-4D97-AF65-F5344CB8AC3E}">
        <p14:creationId xmlns:p14="http://schemas.microsoft.com/office/powerpoint/2010/main" val="123570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Narrate how it works, this will be the biggest design solution part</a:t>
            </a:r>
          </a:p>
          <a:p>
            <a:r>
              <a:rPr lang="en-US" dirty="0"/>
              <a:t>Could </a:t>
            </a:r>
            <a:r>
              <a:rPr lang="en-US" dirty="0" err="1"/>
              <a:t>potetntially</a:t>
            </a:r>
            <a:r>
              <a:rPr lang="en-US" dirty="0"/>
              <a:t> benefit from zoomed in version of the PCB</a:t>
            </a:r>
          </a:p>
        </p:txBody>
      </p:sp>
      <p:sp>
        <p:nvSpPr>
          <p:cNvPr id="4" name="Slide Number Placeholder 3"/>
          <p:cNvSpPr>
            <a:spLocks noGrp="1"/>
          </p:cNvSpPr>
          <p:nvPr>
            <p:ph type="sldNum" sz="quarter" idx="5"/>
          </p:nvPr>
        </p:nvSpPr>
        <p:spPr/>
        <p:txBody>
          <a:bodyPr/>
          <a:lstStyle/>
          <a:p>
            <a:fld id="{1CF8E4A9-0093-6C4C-B455-592D6E529487}" type="slidenum">
              <a:rPr lang="en-US" smtClean="0"/>
              <a:t>9</a:t>
            </a:fld>
            <a:endParaRPr lang="en-US"/>
          </a:p>
        </p:txBody>
      </p:sp>
    </p:spTree>
    <p:extLst>
      <p:ext uri="{BB962C8B-B14F-4D97-AF65-F5344CB8AC3E}">
        <p14:creationId xmlns:p14="http://schemas.microsoft.com/office/powerpoint/2010/main" val="158481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86</a:t>
            </a:fld>
            <a:endParaRPr lang="en-US"/>
          </a:p>
        </p:txBody>
      </p:sp>
    </p:spTree>
    <p:extLst>
      <p:ext uri="{BB962C8B-B14F-4D97-AF65-F5344CB8AC3E}">
        <p14:creationId xmlns:p14="http://schemas.microsoft.com/office/powerpoint/2010/main" val="27118058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87</a:t>
            </a:fld>
            <a:endParaRPr lang="en-US"/>
          </a:p>
        </p:txBody>
      </p:sp>
    </p:spTree>
    <p:extLst>
      <p:ext uri="{BB962C8B-B14F-4D97-AF65-F5344CB8AC3E}">
        <p14:creationId xmlns:p14="http://schemas.microsoft.com/office/powerpoint/2010/main" val="28433722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88</a:t>
            </a:fld>
            <a:endParaRPr lang="en-US"/>
          </a:p>
        </p:txBody>
      </p:sp>
    </p:spTree>
    <p:extLst>
      <p:ext uri="{BB962C8B-B14F-4D97-AF65-F5344CB8AC3E}">
        <p14:creationId xmlns:p14="http://schemas.microsoft.com/office/powerpoint/2010/main" val="2308856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90</a:t>
            </a:fld>
            <a:endParaRPr lang="en-US"/>
          </a:p>
        </p:txBody>
      </p:sp>
    </p:spTree>
    <p:extLst>
      <p:ext uri="{BB962C8B-B14F-4D97-AF65-F5344CB8AC3E}">
        <p14:creationId xmlns:p14="http://schemas.microsoft.com/office/powerpoint/2010/main" val="113035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add more to this slide?</a:t>
            </a:r>
          </a:p>
        </p:txBody>
      </p:sp>
      <p:sp>
        <p:nvSpPr>
          <p:cNvPr id="4" name="Slide Number Placeholder 3"/>
          <p:cNvSpPr>
            <a:spLocks noGrp="1"/>
          </p:cNvSpPr>
          <p:nvPr>
            <p:ph type="sldNum" sz="quarter" idx="5"/>
          </p:nvPr>
        </p:nvSpPr>
        <p:spPr/>
        <p:txBody>
          <a:bodyPr/>
          <a:lstStyle/>
          <a:p>
            <a:fld id="{1CF8E4A9-0093-6C4C-B455-592D6E529487}" type="slidenum">
              <a:rPr lang="en-US" smtClean="0"/>
              <a:t>10</a:t>
            </a:fld>
            <a:endParaRPr lang="en-US"/>
          </a:p>
        </p:txBody>
      </p:sp>
    </p:spTree>
    <p:extLst>
      <p:ext uri="{BB962C8B-B14F-4D97-AF65-F5344CB8AC3E}">
        <p14:creationId xmlns:p14="http://schemas.microsoft.com/office/powerpoint/2010/main" val="145474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D923-1F90-6F40-81FC-00A45FA4D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F69C7-2098-E744-BC59-1AD4E94F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466C06-0A25-B746-BCAA-08ACA3930F45}"/>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EB9D2D72-C79C-5A4D-A818-E665E3971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EB50F-79B3-934F-B77E-C096E7A491DF}"/>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283067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99B3-73B8-9D41-B1C0-985D1BBD62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F45438-D208-D84E-BB24-C4B9D959B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2D301-85DE-D64A-9F67-47B3DC3B6FC8}"/>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D5AB34AB-3C60-394A-B833-8C1269561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E8CFE-F093-654C-B2A1-3E40B4ED326D}"/>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150999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72FCEE-B6CB-024E-A28E-89EFC0252F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0F093-56FC-2C41-9892-CE1CDAF3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A2697-1CFE-194C-9269-3D76794E0552}"/>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E6583F30-BCF6-024E-92A3-2D137CCE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7A138-2775-B94E-9E01-389FF1C5A29F}"/>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97182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9238-4E34-9344-A943-3FC135FFB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B3E6C-79D8-C24D-A86E-E15470C95D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3DE10-807A-7148-A14D-B7B7A2D08767}"/>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ACF1FD52-67D5-5243-AEFD-D3095F21A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2C7E1-043C-1647-9A0F-2816D5A037F8}"/>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13076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FBA8-E6B7-1D4F-9FA8-029E1B8DDB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B56B8-6515-7940-9C04-303D87B27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C1ED2-1586-1846-9E20-5B2432C62CF6}"/>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C783207A-EA13-D649-8F5D-BB1E0DEF7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AAC3-4FFE-584C-A1E3-28908A55F5EC}"/>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422056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6B8E0-ED93-D146-BDD4-BBC25745D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F4D95-F9ED-8E4D-8B17-1E5C230FA1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FC2AA-FAD1-ED45-AD41-361304BD78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800AB3-0A81-1D47-97E2-7F6A38B310AA}"/>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6" name="Footer Placeholder 5">
            <a:extLst>
              <a:ext uri="{FF2B5EF4-FFF2-40B4-BE49-F238E27FC236}">
                <a16:creationId xmlns:a16="http://schemas.microsoft.com/office/drawing/2014/main" id="{695C6C5F-74EB-3341-8BDF-0CEBDA376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3DB29-2D02-9D4C-8102-D1AFF0488D9A}"/>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370813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A988-60A5-854C-896D-B8CA59AA96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920AC-FAD1-AD4C-B754-834C992AE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5EDB14-1118-2348-A726-E79B40FECA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FCB90-A058-2B4B-B01B-F97C9BC73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67ED8-C64D-624D-ABD6-0613895CB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DBC8A4-EF9D-A44B-9BD1-3C76558179A7}"/>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8" name="Footer Placeholder 7">
            <a:extLst>
              <a:ext uri="{FF2B5EF4-FFF2-40B4-BE49-F238E27FC236}">
                <a16:creationId xmlns:a16="http://schemas.microsoft.com/office/drawing/2014/main" id="{366F5671-5CBB-5442-9AF5-800AE8250E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F9026F-CC89-DE43-A2EC-9560BD266E59}"/>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173170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5CD7-29E7-E247-BA72-A153E3A6A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85601-81AA-9D44-B3F8-C47E20C9CD29}"/>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4" name="Footer Placeholder 3">
            <a:extLst>
              <a:ext uri="{FF2B5EF4-FFF2-40B4-BE49-F238E27FC236}">
                <a16:creationId xmlns:a16="http://schemas.microsoft.com/office/drawing/2014/main" id="{C204AE38-126F-A445-B88C-060EA2E9A0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38E31A-5D8D-8F4F-AC2D-AC7F4ABADCB7}"/>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247631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F11B5-02D3-B74E-A3EE-26CE5763F12D}"/>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3" name="Footer Placeholder 2">
            <a:extLst>
              <a:ext uri="{FF2B5EF4-FFF2-40B4-BE49-F238E27FC236}">
                <a16:creationId xmlns:a16="http://schemas.microsoft.com/office/drawing/2014/main" id="{BAB3CE07-9B16-984B-A36B-9F54DC8556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FC201-5257-0849-B534-A890A898CD22}"/>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144918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FD67-4E59-5143-B6C8-093A8D980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73A24F-7116-7B4C-BA9D-E993F1AB2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BFA9E-4371-FC44-BA72-572566E15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4CAC8-5BE0-064E-BA81-11376496FCAF}"/>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6" name="Footer Placeholder 5">
            <a:extLst>
              <a:ext uri="{FF2B5EF4-FFF2-40B4-BE49-F238E27FC236}">
                <a16:creationId xmlns:a16="http://schemas.microsoft.com/office/drawing/2014/main" id="{ACBBE2B8-14F7-8147-9F72-E33A2F326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EF453-C13F-5A4C-BAD4-13D8FD948706}"/>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72420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AAD9C-CCA6-F048-BB74-EEA379C46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BA9888-F1BE-824F-83C7-F4F5C293BE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03AF2-15E0-E143-A304-4E0210C76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64982-4FF7-794A-AB39-F131B896B424}"/>
              </a:ext>
            </a:extLst>
          </p:cNvPr>
          <p:cNvSpPr>
            <a:spLocks noGrp="1"/>
          </p:cNvSpPr>
          <p:nvPr>
            <p:ph type="dt" sz="half" idx="10"/>
          </p:nvPr>
        </p:nvSpPr>
        <p:spPr/>
        <p:txBody>
          <a:bodyPr/>
          <a:lstStyle/>
          <a:p>
            <a:fld id="{E338E950-E8F0-904F-890B-AD447997630E}" type="datetimeFigureOut">
              <a:rPr lang="en-US" smtClean="0"/>
              <a:t>2/15/23</a:t>
            </a:fld>
            <a:endParaRPr lang="en-US"/>
          </a:p>
        </p:txBody>
      </p:sp>
      <p:sp>
        <p:nvSpPr>
          <p:cNvPr id="6" name="Footer Placeholder 5">
            <a:extLst>
              <a:ext uri="{FF2B5EF4-FFF2-40B4-BE49-F238E27FC236}">
                <a16:creationId xmlns:a16="http://schemas.microsoft.com/office/drawing/2014/main" id="{19D73EAB-E2A1-C747-9DAC-4F741F8C5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6435B-B5F8-8347-B5CF-C7B65988AF33}"/>
              </a:ext>
            </a:extLst>
          </p:cNvPr>
          <p:cNvSpPr>
            <a:spLocks noGrp="1"/>
          </p:cNvSpPr>
          <p:nvPr>
            <p:ph type="sldNum" sz="quarter" idx="12"/>
          </p:nvPr>
        </p:nvSpPr>
        <p:spPr/>
        <p:txBody>
          <a:bodyPr/>
          <a:lstStyle/>
          <a:p>
            <a:fld id="{83085463-A14D-6C43-BE41-28B24ED6AA54}" type="slidenum">
              <a:rPr lang="en-US" smtClean="0"/>
              <a:t>‹#›</a:t>
            </a:fld>
            <a:endParaRPr lang="en-US"/>
          </a:p>
        </p:txBody>
      </p:sp>
    </p:spTree>
    <p:extLst>
      <p:ext uri="{BB962C8B-B14F-4D97-AF65-F5344CB8AC3E}">
        <p14:creationId xmlns:p14="http://schemas.microsoft.com/office/powerpoint/2010/main" val="225598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DF38E-4BEA-DE48-AEC3-63B83D99F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3166F7-6A28-874A-9225-D0459E494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4AE76-12D1-2C4C-89E6-12BA48726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E950-E8F0-904F-890B-AD447997630E}" type="datetimeFigureOut">
              <a:rPr lang="en-US" smtClean="0"/>
              <a:t>2/15/23</a:t>
            </a:fld>
            <a:endParaRPr lang="en-US"/>
          </a:p>
        </p:txBody>
      </p:sp>
      <p:sp>
        <p:nvSpPr>
          <p:cNvPr id="5" name="Footer Placeholder 4">
            <a:extLst>
              <a:ext uri="{FF2B5EF4-FFF2-40B4-BE49-F238E27FC236}">
                <a16:creationId xmlns:a16="http://schemas.microsoft.com/office/drawing/2014/main" id="{D4980140-C795-0F43-AD91-47AD58FDE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022146-173E-2C4E-AF20-D64522A8E6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85463-A14D-6C43-BE41-28B24ED6AA54}" type="slidenum">
              <a:rPr lang="en-US" smtClean="0"/>
              <a:t>‹#›</a:t>
            </a:fld>
            <a:endParaRPr lang="en-US"/>
          </a:p>
        </p:txBody>
      </p:sp>
    </p:spTree>
    <p:extLst>
      <p:ext uri="{BB962C8B-B14F-4D97-AF65-F5344CB8AC3E}">
        <p14:creationId xmlns:p14="http://schemas.microsoft.com/office/powerpoint/2010/main" val="246049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4.jpe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mailto:samuel.w.miller@colorado.edu" TargetMode="External"/><Relationship Id="rId5" Type="http://schemas.openxmlformats.org/officeDocument/2006/relationships/hyperlink" Target="mailto:ehs@colorado.edu" TargetMode="Externa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6.png"/><Relationship Id="rId7" Type="http://schemas.openxmlformats.org/officeDocument/2006/relationships/image" Target="../media/image27.gif"/><Relationship Id="rId12"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gif"/><Relationship Id="rId11" Type="http://schemas.openxmlformats.org/officeDocument/2006/relationships/image" Target="../media/image31.png"/><Relationship Id="rId5" Type="http://schemas.openxmlformats.org/officeDocument/2006/relationships/image" Target="../media/image4.jpe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jpe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jpe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4.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jpe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jpe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jpe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1.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2.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3.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4.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5.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www.ni.com/en-us/support/documentation/supplemental/06/digital-multimeter-measurement-cycl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www.ni.com/en-us/support/documentation/supplemental/06/digital-multimeter-measurement-cycle.html" TargetMode="Externa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ni.com/en-us/support/documentation/supplemental/06/digital-multimeter-measurement-cycle.html" TargetMode="External"/><Relationship Id="rId4" Type="http://schemas.openxmlformats.org/officeDocument/2006/relationships/image" Target="../media/image4.jpe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94;p45">
            <a:extLst>
              <a:ext uri="{FF2B5EF4-FFF2-40B4-BE49-F238E27FC236}">
                <a16:creationId xmlns:a16="http://schemas.microsoft.com/office/drawing/2014/main" id="{AFDC15C3-1EB3-3347-9DB1-4714956694FF}"/>
              </a:ext>
            </a:extLst>
          </p:cNvPr>
          <p:cNvPicPr preferRelativeResize="0"/>
          <p:nvPr/>
        </p:nvPicPr>
        <p:blipFill>
          <a:blip r:embed="rId2">
            <a:alphaModFix/>
          </a:blip>
          <a:stretch>
            <a:fillRect/>
          </a:stretch>
        </p:blipFill>
        <p:spPr>
          <a:xfrm>
            <a:off x="1940119" y="69898"/>
            <a:ext cx="3409975" cy="688800"/>
          </a:xfrm>
          <a:prstGeom prst="rect">
            <a:avLst/>
          </a:prstGeom>
          <a:noFill/>
          <a:ln>
            <a:noFill/>
          </a:ln>
        </p:spPr>
      </p:pic>
      <p:sp>
        <p:nvSpPr>
          <p:cNvPr id="14" name="Google Shape;129;p25">
            <a:extLst>
              <a:ext uri="{FF2B5EF4-FFF2-40B4-BE49-F238E27FC236}">
                <a16:creationId xmlns:a16="http://schemas.microsoft.com/office/drawing/2014/main" id="{3650F6F7-A9E4-E74F-A690-71AE7250321C}"/>
              </a:ext>
            </a:extLst>
          </p:cNvPr>
          <p:cNvSpPr/>
          <p:nvPr/>
        </p:nvSpPr>
        <p:spPr>
          <a:xfrm>
            <a:off x="1" y="1"/>
            <a:ext cx="1774787" cy="5239603"/>
          </a:xfrm>
          <a:prstGeom prst="rect">
            <a:avLst/>
          </a:prstGeom>
          <a:blipFill>
            <a:blip r:embed="rId3"/>
            <a:stretch>
              <a:fillRect l="-299965" r="-29993"/>
            </a:stretch>
          </a:blipFill>
          <a:ln>
            <a:noFill/>
          </a:ln>
          <a:effectLst>
            <a:reflection endPos="0" dir="5400000" sy="-100000" algn="bl" rotWithShape="0"/>
          </a:effectLst>
        </p:spPr>
        <p:txBody>
          <a:bodyPr spcFirstLastPara="1" wrap="square" lIns="79507" tIns="39739" rIns="79507" bIns="39739" anchor="ctr" anchorCtr="0">
            <a:noAutofit/>
          </a:bodyPr>
          <a:lstStyle/>
          <a:p>
            <a:pPr algn="ctr"/>
            <a:endParaRPr sz="1623">
              <a:solidFill>
                <a:schemeClr val="lt1"/>
              </a:solidFill>
              <a:latin typeface="Calibri"/>
              <a:ea typeface="Calibri"/>
              <a:cs typeface="Calibri"/>
              <a:sym typeface="Calibri"/>
            </a:endParaRPr>
          </a:p>
        </p:txBody>
      </p:sp>
      <p:pic>
        <p:nvPicPr>
          <p:cNvPr id="13" name="Picture 12" descr="Text&#10;&#10;Description automatically generated with low confidence">
            <a:extLst>
              <a:ext uri="{FF2B5EF4-FFF2-40B4-BE49-F238E27FC236}">
                <a16:creationId xmlns:a16="http://schemas.microsoft.com/office/drawing/2014/main" id="{D71D88D5-510C-5D40-A438-1F7836D63667}"/>
              </a:ext>
            </a:extLst>
          </p:cNvPr>
          <p:cNvPicPr>
            <a:picLocks noChangeAspect="1"/>
          </p:cNvPicPr>
          <p:nvPr/>
        </p:nvPicPr>
        <p:blipFill>
          <a:blip r:embed="rId4"/>
          <a:stretch>
            <a:fillRect/>
          </a:stretch>
        </p:blipFill>
        <p:spPr>
          <a:xfrm>
            <a:off x="0" y="5239604"/>
            <a:ext cx="4941754" cy="1618396"/>
          </a:xfrm>
          <a:prstGeom prst="rect">
            <a:avLst/>
          </a:prstGeom>
        </p:spPr>
      </p:pic>
      <p:sp>
        <p:nvSpPr>
          <p:cNvPr id="5" name="Google Shape;132;p25">
            <a:extLst>
              <a:ext uri="{FF2B5EF4-FFF2-40B4-BE49-F238E27FC236}">
                <a16:creationId xmlns:a16="http://schemas.microsoft.com/office/drawing/2014/main" id="{D68D3B97-D282-B146-B2B8-11ABBEA33EFB}"/>
              </a:ext>
            </a:extLst>
          </p:cNvPr>
          <p:cNvSpPr txBox="1"/>
          <p:nvPr/>
        </p:nvSpPr>
        <p:spPr>
          <a:xfrm>
            <a:off x="1774788" y="96202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dirty="0">
                <a:solidFill>
                  <a:schemeClr val="dk1"/>
                </a:solidFill>
                <a:latin typeface="Century Gothic"/>
                <a:ea typeface="Century Gothic"/>
                <a:cs typeface="Century Gothic"/>
                <a:sym typeface="Century Gothic"/>
              </a:rPr>
              <a:t>ABSTRACT: </a:t>
            </a:r>
            <a:r>
              <a:rPr lang="en" sz="3000" b="1" u="sng" dirty="0">
                <a:solidFill>
                  <a:schemeClr val="dk1"/>
                </a:solidFill>
                <a:latin typeface="Century Gothic"/>
                <a:ea typeface="Century Gothic"/>
                <a:cs typeface="Century Gothic"/>
                <a:sym typeface="Century Gothic"/>
              </a:rPr>
              <a:t>A</a:t>
            </a:r>
            <a:r>
              <a:rPr lang="en" sz="3000" b="1" dirty="0">
                <a:solidFill>
                  <a:schemeClr val="dk1"/>
                </a:solidFill>
                <a:latin typeface="Century Gothic"/>
                <a:ea typeface="Century Gothic"/>
                <a:cs typeface="Century Gothic"/>
                <a:sym typeface="Century Gothic"/>
              </a:rPr>
              <a:t>utomated </a:t>
            </a:r>
            <a:r>
              <a:rPr lang="en" sz="3000" b="1" u="sng" dirty="0">
                <a:solidFill>
                  <a:schemeClr val="dk1"/>
                </a:solidFill>
                <a:latin typeface="Century Gothic"/>
                <a:ea typeface="Century Gothic"/>
                <a:cs typeface="Century Gothic"/>
                <a:sym typeface="Century Gothic"/>
              </a:rPr>
              <a:t>B</a:t>
            </a:r>
            <a:r>
              <a:rPr lang="en" sz="3000" b="1" dirty="0">
                <a:solidFill>
                  <a:schemeClr val="dk1"/>
                </a:solidFill>
                <a:latin typeface="Century Gothic"/>
                <a:ea typeface="Century Gothic"/>
                <a:cs typeface="Century Gothic"/>
                <a:sym typeface="Century Gothic"/>
              </a:rPr>
              <a:t>attery </a:t>
            </a:r>
            <a:r>
              <a:rPr lang="en" sz="3000" b="1" u="sng" dirty="0">
                <a:solidFill>
                  <a:schemeClr val="dk1"/>
                </a:solidFill>
                <a:latin typeface="Century Gothic"/>
                <a:ea typeface="Century Gothic"/>
                <a:cs typeface="Century Gothic"/>
                <a:sym typeface="Century Gothic"/>
              </a:rPr>
              <a:t>S</a:t>
            </a:r>
            <a:r>
              <a:rPr lang="en" sz="3000" b="1" dirty="0">
                <a:solidFill>
                  <a:schemeClr val="dk1"/>
                </a:solidFill>
                <a:latin typeface="Century Gothic"/>
                <a:ea typeface="Century Gothic"/>
                <a:cs typeface="Century Gothic"/>
                <a:sym typeface="Century Gothic"/>
              </a:rPr>
              <a:t>ystem For </a:t>
            </a:r>
            <a:r>
              <a:rPr lang="en" sz="3000" b="1" u="sng" dirty="0">
                <a:solidFill>
                  <a:schemeClr val="dk1"/>
                </a:solidFill>
                <a:latin typeface="Century Gothic"/>
                <a:ea typeface="Century Gothic"/>
                <a:cs typeface="Century Gothic"/>
                <a:sym typeface="Century Gothic"/>
              </a:rPr>
              <a:t>T</a:t>
            </a:r>
            <a:r>
              <a:rPr lang="en" sz="3000" b="1" dirty="0">
                <a:solidFill>
                  <a:schemeClr val="dk1"/>
                </a:solidFill>
                <a:latin typeface="Century Gothic"/>
                <a:ea typeface="Century Gothic"/>
                <a:cs typeface="Century Gothic"/>
                <a:sym typeface="Century Gothic"/>
              </a:rPr>
              <a:t>esting </a:t>
            </a:r>
            <a:r>
              <a:rPr lang="en" sz="3000" b="1" u="sng" dirty="0">
                <a:solidFill>
                  <a:schemeClr val="dk1"/>
                </a:solidFill>
                <a:latin typeface="Century Gothic"/>
                <a:ea typeface="Century Gothic"/>
                <a:cs typeface="Century Gothic"/>
                <a:sym typeface="Century Gothic"/>
              </a:rPr>
              <a:t>R</a:t>
            </a:r>
            <a:r>
              <a:rPr lang="en" sz="3000" b="1" dirty="0">
                <a:solidFill>
                  <a:schemeClr val="dk1"/>
                </a:solidFill>
                <a:latin typeface="Century Gothic"/>
                <a:ea typeface="Century Gothic"/>
                <a:cs typeface="Century Gothic"/>
                <a:sym typeface="Century Gothic"/>
              </a:rPr>
              <a:t>eliability </a:t>
            </a:r>
            <a:r>
              <a:rPr lang="en" sz="3000" b="1" u="sng" dirty="0">
                <a:solidFill>
                  <a:schemeClr val="dk1"/>
                </a:solidFill>
                <a:latin typeface="Century Gothic"/>
                <a:ea typeface="Century Gothic"/>
                <a:cs typeface="Century Gothic"/>
                <a:sym typeface="Century Gothic"/>
              </a:rPr>
              <a:t>A</a:t>
            </a:r>
            <a:r>
              <a:rPr lang="en" sz="3000" b="1" dirty="0">
                <a:solidFill>
                  <a:schemeClr val="dk1"/>
                </a:solidFill>
                <a:latin typeface="Century Gothic"/>
                <a:ea typeface="Century Gothic"/>
                <a:cs typeface="Century Gothic"/>
                <a:sym typeface="Century Gothic"/>
              </a:rPr>
              <a:t>nd </a:t>
            </a:r>
            <a:r>
              <a:rPr lang="en" sz="3000" b="1" u="sng" dirty="0">
                <a:solidFill>
                  <a:schemeClr val="dk1"/>
                </a:solidFill>
                <a:latin typeface="Century Gothic"/>
                <a:ea typeface="Century Gothic"/>
                <a:cs typeface="Century Gothic"/>
                <a:sym typeface="Century Gothic"/>
              </a:rPr>
              <a:t>C</a:t>
            </a:r>
            <a:r>
              <a:rPr lang="en" sz="3000" b="1" dirty="0">
                <a:solidFill>
                  <a:schemeClr val="dk1"/>
                </a:solidFill>
                <a:latin typeface="Century Gothic"/>
                <a:ea typeface="Century Gothic"/>
                <a:cs typeface="Century Gothic"/>
                <a:sym typeface="Century Gothic"/>
              </a:rPr>
              <a:t>ontinuity </a:t>
            </a:r>
            <a:r>
              <a:rPr lang="en" sz="3000" b="1" u="sng" dirty="0">
                <a:solidFill>
                  <a:schemeClr val="dk1"/>
                </a:solidFill>
                <a:latin typeface="Century Gothic"/>
                <a:ea typeface="Century Gothic"/>
                <a:cs typeface="Century Gothic"/>
                <a:sym typeface="Century Gothic"/>
              </a:rPr>
              <a:t>T</a:t>
            </a:r>
            <a:r>
              <a:rPr lang="en" sz="3000" b="1" dirty="0">
                <a:solidFill>
                  <a:schemeClr val="dk1"/>
                </a:solidFill>
                <a:latin typeface="Century Gothic"/>
                <a:ea typeface="Century Gothic"/>
                <a:cs typeface="Century Gothic"/>
                <a:sym typeface="Century Gothic"/>
              </a:rPr>
              <a:t>ool</a:t>
            </a:r>
            <a:endParaRPr sz="1100" dirty="0"/>
          </a:p>
        </p:txBody>
      </p:sp>
      <p:sp>
        <p:nvSpPr>
          <p:cNvPr id="6" name="Google Shape;133;p25">
            <a:extLst>
              <a:ext uri="{FF2B5EF4-FFF2-40B4-BE49-F238E27FC236}">
                <a16:creationId xmlns:a16="http://schemas.microsoft.com/office/drawing/2014/main" id="{D9743A37-FB24-7546-A6EF-5A2A1A85A0FE}"/>
              </a:ext>
            </a:extLst>
          </p:cNvPr>
          <p:cNvSpPr txBox="1"/>
          <p:nvPr/>
        </p:nvSpPr>
        <p:spPr>
          <a:xfrm>
            <a:off x="1774811" y="2040752"/>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Test Readiness Review</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6 March 2023 </a:t>
            </a:r>
            <a:endParaRPr sz="24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dirty="0">
                <a:solidFill>
                  <a:schemeClr val="dk1"/>
                </a:solidFill>
                <a:latin typeface="Century Gothic"/>
                <a:ea typeface="Century Gothic"/>
                <a:cs typeface="Century Gothic"/>
                <a:sym typeface="Century Gothic"/>
              </a:rPr>
              <a:t> </a:t>
            </a:r>
            <a:endParaRPr sz="1100" dirty="0"/>
          </a:p>
        </p:txBody>
      </p:sp>
      <p:sp>
        <p:nvSpPr>
          <p:cNvPr id="8" name="Google Shape;137;p25">
            <a:extLst>
              <a:ext uri="{FF2B5EF4-FFF2-40B4-BE49-F238E27FC236}">
                <a16:creationId xmlns:a16="http://schemas.microsoft.com/office/drawing/2014/main" id="{FC7D52AA-CA7E-9544-97D8-2BC351BD001E}"/>
              </a:ext>
            </a:extLst>
          </p:cNvPr>
          <p:cNvSpPr txBox="1"/>
          <p:nvPr/>
        </p:nvSpPr>
        <p:spPr>
          <a:xfrm>
            <a:off x="1774811" y="2895627"/>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dirty="0">
                <a:solidFill>
                  <a:schemeClr val="dk1"/>
                </a:solidFill>
                <a:latin typeface="Century Gothic"/>
                <a:ea typeface="Century Gothic"/>
                <a:cs typeface="Century Gothic"/>
                <a:sym typeface="Century Gothic"/>
              </a:rPr>
              <a:t>Customer: EnerSys / ABSL</a:t>
            </a:r>
            <a:endParaRPr sz="21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dirty="0">
                <a:solidFill>
                  <a:schemeClr val="dk1"/>
                </a:solidFill>
                <a:latin typeface="Century Gothic"/>
                <a:ea typeface="Century Gothic"/>
                <a:cs typeface="Century Gothic"/>
                <a:sym typeface="Century Gothic"/>
              </a:rPr>
              <a:t> </a:t>
            </a:r>
            <a:endParaRPr sz="1100" dirty="0"/>
          </a:p>
        </p:txBody>
      </p:sp>
      <p:sp>
        <p:nvSpPr>
          <p:cNvPr id="9" name="Google Shape;136;p25">
            <a:extLst>
              <a:ext uri="{FF2B5EF4-FFF2-40B4-BE49-F238E27FC236}">
                <a16:creationId xmlns:a16="http://schemas.microsoft.com/office/drawing/2014/main" id="{FB1A6CCC-2288-AF4A-9700-5A581BEA98A8}"/>
              </a:ext>
            </a:extLst>
          </p:cNvPr>
          <p:cNvSpPr txBox="1"/>
          <p:nvPr/>
        </p:nvSpPr>
        <p:spPr>
          <a:xfrm>
            <a:off x="2470877" y="3528165"/>
            <a:ext cx="4495671" cy="306887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Presenters:</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Jeffrey Azuma</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Nick </a:t>
            </a:r>
            <a:r>
              <a:rPr lang="en-US" sz="1500" dirty="0" err="1">
                <a:solidFill>
                  <a:schemeClr val="dk1"/>
                </a:solidFill>
                <a:latin typeface="Century Gothic"/>
                <a:ea typeface="Century Gothic"/>
                <a:cs typeface="Century Gothic"/>
                <a:sym typeface="Century Gothic"/>
              </a:rPr>
              <a:t>Dembiczak</a:t>
            </a:r>
            <a:endParaRPr lang="en-US"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Hrithik Hiranandani</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Alex Miceli</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Andrew Peterson</a:t>
            </a:r>
          </a:p>
          <a:p>
            <a:pPr marL="0" marR="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sp>
        <p:nvSpPr>
          <p:cNvPr id="10" name="Google Shape;136;p25">
            <a:extLst>
              <a:ext uri="{FF2B5EF4-FFF2-40B4-BE49-F238E27FC236}">
                <a16:creationId xmlns:a16="http://schemas.microsoft.com/office/drawing/2014/main" id="{F7F6DAF7-AB0A-5A49-AB72-3E5F46B31424}"/>
              </a:ext>
            </a:extLst>
          </p:cNvPr>
          <p:cNvSpPr txBox="1"/>
          <p:nvPr/>
        </p:nvSpPr>
        <p:spPr>
          <a:xfrm>
            <a:off x="6430029" y="3528165"/>
            <a:ext cx="4495671" cy="306887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Additional Members:</a:t>
            </a:r>
          </a:p>
          <a:p>
            <a:pPr marL="0" lvl="0" indent="0" algn="l" rtl="0">
              <a:spcBef>
                <a:spcPts val="0"/>
              </a:spcBef>
              <a:spcAft>
                <a:spcPts val="0"/>
              </a:spcAft>
              <a:buNone/>
            </a:pPr>
            <a:r>
              <a:rPr lang="en-US" sz="1500" dirty="0" err="1">
                <a:solidFill>
                  <a:schemeClr val="dk1"/>
                </a:solidFill>
                <a:latin typeface="Century Gothic"/>
                <a:ea typeface="Century Gothic"/>
                <a:cs typeface="Century Gothic"/>
                <a:sym typeface="Century Gothic"/>
              </a:rPr>
              <a:t>Haotian</a:t>
            </a:r>
            <a:r>
              <a:rPr lang="en-US" sz="1500" dirty="0">
                <a:solidFill>
                  <a:schemeClr val="dk1"/>
                </a:solidFill>
                <a:latin typeface="Century Gothic"/>
                <a:ea typeface="Century Gothic"/>
                <a:cs typeface="Century Gothic"/>
                <a:sym typeface="Century Gothic"/>
              </a:rPr>
              <a:t> Chen</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Jack Davis</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Ryan Gao</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Ryan Sievers</a:t>
            </a:r>
          </a:p>
          <a:p>
            <a:pPr marL="0" lvl="0" indent="0" algn="l" rtl="0">
              <a:spcBef>
                <a:spcPts val="0"/>
              </a:spcBef>
              <a:spcAft>
                <a:spcPts val="0"/>
              </a:spcAft>
              <a:buNone/>
            </a:pPr>
            <a:endParaRPr lang="en-US"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sp>
        <p:nvSpPr>
          <p:cNvPr id="11" name="Google Shape;136;p25">
            <a:extLst>
              <a:ext uri="{FF2B5EF4-FFF2-40B4-BE49-F238E27FC236}">
                <a16:creationId xmlns:a16="http://schemas.microsoft.com/office/drawing/2014/main" id="{3F90BC74-0C7F-2E46-B68B-95C3489C8181}"/>
              </a:ext>
            </a:extLst>
          </p:cNvPr>
          <p:cNvSpPr txBox="1"/>
          <p:nvPr/>
        </p:nvSpPr>
        <p:spPr>
          <a:xfrm>
            <a:off x="6425841" y="4964224"/>
            <a:ext cx="4495671" cy="113569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Advisor:</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Matt Rhode</a:t>
            </a:r>
          </a:p>
          <a:p>
            <a:pPr marL="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pic>
        <p:nvPicPr>
          <p:cNvPr id="17" name="Picture 16" descr="A picture containing text&#10;&#10;Description automatically generated">
            <a:extLst>
              <a:ext uri="{FF2B5EF4-FFF2-40B4-BE49-F238E27FC236}">
                <a16:creationId xmlns:a16="http://schemas.microsoft.com/office/drawing/2014/main" id="{BD1C46B6-B688-E846-A230-799E53ECECDF}"/>
              </a:ext>
            </a:extLst>
          </p:cNvPr>
          <p:cNvPicPr>
            <a:picLocks noChangeAspect="1"/>
          </p:cNvPicPr>
          <p:nvPr/>
        </p:nvPicPr>
        <p:blipFill>
          <a:blip r:embed="rId5"/>
          <a:stretch>
            <a:fillRect/>
          </a:stretch>
        </p:blipFill>
        <p:spPr>
          <a:xfrm>
            <a:off x="9616251" y="4033988"/>
            <a:ext cx="2575748" cy="2824012"/>
          </a:xfrm>
          <a:prstGeom prst="rect">
            <a:avLst/>
          </a:prstGeom>
        </p:spPr>
      </p:pic>
      <p:pic>
        <p:nvPicPr>
          <p:cNvPr id="24582" name="Picture 6">
            <a:extLst>
              <a:ext uri="{FF2B5EF4-FFF2-40B4-BE49-F238E27FC236}">
                <a16:creationId xmlns:a16="http://schemas.microsoft.com/office/drawing/2014/main" id="{406A5561-188E-FE42-BF08-531991B5F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6274" y="0"/>
            <a:ext cx="2610476" cy="40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Printed Circuit Board (PCB)</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20" name="Picture 19" descr="A picture containing text, electronics, circuit&#10;&#10;Description automatically generated">
            <a:extLst>
              <a:ext uri="{FF2B5EF4-FFF2-40B4-BE49-F238E27FC236}">
                <a16:creationId xmlns:a16="http://schemas.microsoft.com/office/drawing/2014/main" id="{944EE4E7-A9FE-6C42-AF7D-8BFE5C486B25}"/>
              </a:ext>
            </a:extLst>
          </p:cNvPr>
          <p:cNvPicPr>
            <a:picLocks noChangeAspect="1"/>
          </p:cNvPicPr>
          <p:nvPr/>
        </p:nvPicPr>
        <p:blipFill>
          <a:blip r:embed="rId6"/>
          <a:stretch>
            <a:fillRect/>
          </a:stretch>
        </p:blipFill>
        <p:spPr>
          <a:xfrm>
            <a:off x="2376851" y="979225"/>
            <a:ext cx="7438298" cy="4810523"/>
          </a:xfrm>
          <a:prstGeom prst="rect">
            <a:avLst/>
          </a:prstGeom>
        </p:spPr>
      </p:pic>
    </p:spTree>
    <p:extLst>
      <p:ext uri="{BB962C8B-B14F-4D97-AF65-F5344CB8AC3E}">
        <p14:creationId xmlns:p14="http://schemas.microsoft.com/office/powerpoint/2010/main" val="4793942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619770"/>
          <a:ext cx="12192000" cy="5820342"/>
        </p:xfrm>
        <a:graphic>
          <a:graphicData uri="http://schemas.openxmlformats.org/drawingml/2006/table">
            <a:tbl>
              <a:tblPr firstRow="1" bandRow="1">
                <a:tableStyleId>{5C22544A-7EE6-4342-B048-85BDC9FD1C3A}</a:tableStyleId>
              </a:tblPr>
              <a:tblGrid>
                <a:gridCol w="738293">
                  <a:extLst>
                    <a:ext uri="{9D8B030D-6E8A-4147-A177-3AD203B41FA5}">
                      <a16:colId xmlns:a16="http://schemas.microsoft.com/office/drawing/2014/main" val="1589562092"/>
                    </a:ext>
                  </a:extLst>
                </a:gridCol>
                <a:gridCol w="602827">
                  <a:extLst>
                    <a:ext uri="{9D8B030D-6E8A-4147-A177-3AD203B41FA5}">
                      <a16:colId xmlns:a16="http://schemas.microsoft.com/office/drawing/2014/main" val="2928012546"/>
                    </a:ext>
                  </a:extLst>
                </a:gridCol>
                <a:gridCol w="914400">
                  <a:extLst>
                    <a:ext uri="{9D8B030D-6E8A-4147-A177-3AD203B41FA5}">
                      <a16:colId xmlns:a16="http://schemas.microsoft.com/office/drawing/2014/main" val="322471309"/>
                    </a:ext>
                  </a:extLst>
                </a:gridCol>
                <a:gridCol w="941493">
                  <a:extLst>
                    <a:ext uri="{9D8B030D-6E8A-4147-A177-3AD203B41FA5}">
                      <a16:colId xmlns:a16="http://schemas.microsoft.com/office/drawing/2014/main" val="4150340320"/>
                    </a:ext>
                  </a:extLst>
                </a:gridCol>
                <a:gridCol w="8994987">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8</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compatible with the lab environment</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8.1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Form factor</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8.1.1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be able to fit on a standard technician workbench</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8.1.1.1</a:t>
                      </a:r>
                    </a:p>
                  </a:txBody>
                  <a:tcPr/>
                </a:tc>
                <a:tc>
                  <a:txBody>
                    <a:bodyPr/>
                    <a:lstStyle/>
                    <a:p>
                      <a:pPr rtl="0"/>
                      <a:r>
                        <a:rPr lang="en-US" sz="1800" b="0" i="0" u="none" strike="noStrike" kern="1200" dirty="0">
                          <a:solidFill>
                            <a:schemeClr val="dk1"/>
                          </a:solidFill>
                          <a:effectLst/>
                          <a:latin typeface="+mn-lt"/>
                          <a:ea typeface="+mn-ea"/>
                          <a:cs typeface="+mn-cs"/>
                        </a:rPr>
                        <a:t>System shall not exceed 76.2 cm xx 76.2 cm xx 76.2 cm in size</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8.1.1.2</a:t>
                      </a:r>
                    </a:p>
                  </a:txBody>
                  <a:tcPr/>
                </a:tc>
                <a:tc>
                  <a:txBody>
                    <a:bodyPr/>
                    <a:lstStyle/>
                    <a:p>
                      <a:r>
                        <a:rPr lang="en-US" sz="1800" b="0" i="0" u="none" strike="noStrike" kern="1200" dirty="0">
                          <a:solidFill>
                            <a:schemeClr val="dk1"/>
                          </a:solidFill>
                          <a:effectLst/>
                          <a:latin typeface="+mn-lt"/>
                          <a:ea typeface="+mn-ea"/>
                          <a:cs typeface="+mn-cs"/>
                        </a:rPr>
                        <a:t>The system shall weigh no more than 113 kg</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r>
                        <a:rPr lang="en-US" dirty="0"/>
                        <a:t>8.2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Power compatibility</a:t>
                      </a:r>
                      <a:endParaRPr lang="en-US" b="0" dirty="0">
                        <a:effectLst/>
                        <a:highlight>
                          <a:srgbClr val="FFFF00"/>
                        </a:highligh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8.2.1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include a three-prong power plug that be compatible with the standard 120V socket</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8.2.2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ground plugs that be compatible with the ground slot of standard 120V socket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r>
                        <a:rPr lang="en-US" dirty="0"/>
                        <a:t>8.3</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Environment adaptability</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8.3.1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an operating temperature of [10°C - 35°C]</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8.3.2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an operating humidity of [20% - 60%]</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r>
                        <a:rPr lang="en-US" dirty="0"/>
                        <a:t>8.4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ESD compliance</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8.4.1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The system shall comply the ANSI/ESD S20.20-2021 standard published by the ESD Association</a:t>
                      </a:r>
                      <a:endParaRPr lang="en-US" dirty="0"/>
                    </a:p>
                  </a:txBody>
                  <a:tcPr/>
                </a:tc>
                <a:extLst>
                  <a:ext uri="{0D108BD9-81ED-4DB2-BD59-A6C34878D82A}">
                    <a16:rowId xmlns:a16="http://schemas.microsoft.com/office/drawing/2014/main" val="4278279119"/>
                  </a:ext>
                </a:extLst>
              </a:tr>
            </a:tbl>
          </a:graphicData>
        </a:graphic>
      </p:graphicFrame>
      <p:sp>
        <p:nvSpPr>
          <p:cNvPr id="18" name="Rectangle 17">
            <a:extLst>
              <a:ext uri="{FF2B5EF4-FFF2-40B4-BE49-F238E27FC236}">
                <a16:creationId xmlns:a16="http://schemas.microsoft.com/office/drawing/2014/main" id="{E58E32D9-14BA-0A42-B318-AA01025F4DE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7802A14-12EA-6D4E-AD8C-18EC73743B8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0810DEB-7D8D-5649-ACFB-1B6D19F3D0C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5CBC71-0956-914C-9357-F095545F9AA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29BBC4E-1F77-8B4D-8BF6-C361DC9A8DF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7BEC31A-D778-F444-A26E-11612654E0B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4C92F987-8BE4-F944-827A-6F1389FCB1E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FB87D096-0198-344C-B20D-B325F20A072A}"/>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6157A4C4-1F3C-1645-9376-44F459721F8E}"/>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E757C004-B6DA-1147-B988-3E7D30B0F2F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100</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13B9C25F-EAEB-4F45-A496-73B59D70D75C}"/>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A077D75B-523B-344E-9B9E-5340E58EF3DF}"/>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3C5F59C4-AE5E-A342-AF9F-C81CB4278409}"/>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736A72CC-E8CA-DC4C-9F8E-13C1861ADDC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0685787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667010"/>
          <a:ext cx="12192000" cy="5820342"/>
        </p:xfrm>
        <a:graphic>
          <a:graphicData uri="http://schemas.openxmlformats.org/drawingml/2006/table">
            <a:tbl>
              <a:tblPr firstRow="1" bandRow="1">
                <a:tableStyleId>{5C22544A-7EE6-4342-B048-85BDC9FD1C3A}</a:tableStyleId>
              </a:tblPr>
              <a:tblGrid>
                <a:gridCol w="514773">
                  <a:extLst>
                    <a:ext uri="{9D8B030D-6E8A-4147-A177-3AD203B41FA5}">
                      <a16:colId xmlns:a16="http://schemas.microsoft.com/office/drawing/2014/main" val="1589562092"/>
                    </a:ext>
                  </a:extLst>
                </a:gridCol>
                <a:gridCol w="568960">
                  <a:extLst>
                    <a:ext uri="{9D8B030D-6E8A-4147-A177-3AD203B41FA5}">
                      <a16:colId xmlns:a16="http://schemas.microsoft.com/office/drawing/2014/main" val="2928012546"/>
                    </a:ext>
                  </a:extLst>
                </a:gridCol>
                <a:gridCol w="792480">
                  <a:extLst>
                    <a:ext uri="{9D8B030D-6E8A-4147-A177-3AD203B41FA5}">
                      <a16:colId xmlns:a16="http://schemas.microsoft.com/office/drawing/2014/main" val="322471309"/>
                    </a:ext>
                  </a:extLst>
                </a:gridCol>
                <a:gridCol w="1063414">
                  <a:extLst>
                    <a:ext uri="{9D8B030D-6E8A-4147-A177-3AD203B41FA5}">
                      <a16:colId xmlns:a16="http://schemas.microsoft.com/office/drawing/2014/main" val="4150340320"/>
                    </a:ext>
                  </a:extLst>
                </a:gridCol>
                <a:gridCol w="9252373">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8.5</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Friendly for work area</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8.5.1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have a container that cover all exposed electrical interface and does not leave any parts on the workbench</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8.5.2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should have a container with a cushioned bottom shell to protect the workbench surface while still providing enough stability</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8.5.3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container with electrical insulation</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r>
                        <a:rPr lang="en-US" dirty="0"/>
                        <a:t>8.5.4</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generate temperatures exceeding 40°C</a:t>
                      </a:r>
                      <a:endParaRPr lang="en-US" dirty="0"/>
                    </a:p>
                  </a:txBody>
                  <a:tcPr/>
                </a:tc>
                <a:extLst>
                  <a:ext uri="{0D108BD9-81ED-4DB2-BD59-A6C34878D82A}">
                    <a16:rowId xmlns:a16="http://schemas.microsoft.com/office/drawing/2014/main" val="2199349003"/>
                  </a:ext>
                </a:extLst>
              </a:tr>
              <a:tr h="370840">
                <a:tc>
                  <a:txBody>
                    <a:bodyPr/>
                    <a:lstStyle/>
                    <a:p>
                      <a:r>
                        <a:rPr lang="en-US" dirty="0"/>
                        <a:t>9</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safety to the battery and user</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9.1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safe for the user to operate, maintain, and monitor</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9.1.1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ESD compliant according to the ANSI/ESD S.20.20 guidelines</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r>
                        <a:rPr lang="en-US" dirty="0"/>
                        <a:t>9.1.2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not have any exposed parts that may cause  harm to the user</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9.1.2.1</a:t>
                      </a:r>
                    </a:p>
                  </a:txBody>
                  <a:tcPr/>
                </a:tc>
                <a:tc>
                  <a:txBody>
                    <a:bodyPr/>
                    <a:lstStyle/>
                    <a:p>
                      <a:pPr rtl="0"/>
                      <a:r>
                        <a:rPr lang="en-US" sz="1800" b="0" i="0" u="none" strike="noStrike" kern="1200" dirty="0">
                          <a:solidFill>
                            <a:schemeClr val="dk1"/>
                          </a:solidFill>
                          <a:effectLst/>
                          <a:latin typeface="+mn-lt"/>
                          <a:ea typeface="+mn-ea"/>
                          <a:cs typeface="+mn-cs"/>
                        </a:rPr>
                        <a:t>System shall have no loose fasteners</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9.1.2.2</a:t>
                      </a:r>
                    </a:p>
                  </a:txBody>
                  <a:tcPr/>
                </a:tc>
                <a:tc>
                  <a:txBody>
                    <a:bodyPr/>
                    <a:lstStyle/>
                    <a:p>
                      <a:pPr rtl="0"/>
                      <a:r>
                        <a:rPr lang="en-US" sz="1800" b="0" i="0" u="none" strike="noStrike" kern="1200" dirty="0">
                          <a:solidFill>
                            <a:schemeClr val="dk1"/>
                          </a:solidFill>
                          <a:effectLst/>
                          <a:latin typeface="+mn-lt"/>
                          <a:ea typeface="+mn-ea"/>
                          <a:cs typeface="+mn-cs"/>
                        </a:rPr>
                        <a:t>System shall have all wires secured and properly insulated</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r>
                        <a:rPr lang="en-US" dirty="0"/>
                        <a:t>9.1.3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safe system operation described in the user guide</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9.1.4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labeled properly to ensure user safety during inspection/maintenance</a:t>
                      </a:r>
                      <a:endParaRPr lang="en-US" dirty="0"/>
                    </a:p>
                  </a:txBody>
                  <a:tcPr/>
                </a:tc>
                <a:extLst>
                  <a:ext uri="{0D108BD9-81ED-4DB2-BD59-A6C34878D82A}">
                    <a16:rowId xmlns:a16="http://schemas.microsoft.com/office/drawing/2014/main" val="4278279119"/>
                  </a:ext>
                </a:extLst>
              </a:tr>
            </a:tbl>
          </a:graphicData>
        </a:graphic>
      </p:graphicFrame>
      <p:sp>
        <p:nvSpPr>
          <p:cNvPr id="67" name="Rectangle 66">
            <a:extLst>
              <a:ext uri="{FF2B5EF4-FFF2-40B4-BE49-F238E27FC236}">
                <a16:creationId xmlns:a16="http://schemas.microsoft.com/office/drawing/2014/main" id="{84DCEB09-8B6B-0C43-9576-C5B2DD7F09B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EAEE5A5A-2098-444B-B912-5BDC9D3274E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76BC5231-F6DC-4141-81A5-0B6FBA64C66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4F978D75-0732-BA49-B823-82FBB0C49138}"/>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FD8F3BD2-000C-8E4C-93A3-564EC7352BF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101</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136D2F1E-60B6-514D-B529-903AB4F6E50B}"/>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ADFEC26A-ECE3-3A4F-8E28-77197C8547E2}"/>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FD0BCD54-C4C1-264C-80F3-37021E8238C7}"/>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D6F86EA8-997A-A241-80C7-1E763AA1A164}"/>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845552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55499"/>
          <a:ext cx="12192000" cy="5449502"/>
        </p:xfrm>
        <a:graphic>
          <a:graphicData uri="http://schemas.openxmlformats.org/drawingml/2006/table">
            <a:tbl>
              <a:tblPr firstRow="1" bandRow="1">
                <a:tableStyleId>{5C22544A-7EE6-4342-B048-85BDC9FD1C3A}</a:tableStyleId>
              </a:tblPr>
              <a:tblGrid>
                <a:gridCol w="562187">
                  <a:extLst>
                    <a:ext uri="{9D8B030D-6E8A-4147-A177-3AD203B41FA5}">
                      <a16:colId xmlns:a16="http://schemas.microsoft.com/office/drawing/2014/main" val="1589562092"/>
                    </a:ext>
                  </a:extLst>
                </a:gridCol>
                <a:gridCol w="629920">
                  <a:extLst>
                    <a:ext uri="{9D8B030D-6E8A-4147-A177-3AD203B41FA5}">
                      <a16:colId xmlns:a16="http://schemas.microsoft.com/office/drawing/2014/main" val="2928012546"/>
                    </a:ext>
                  </a:extLst>
                </a:gridCol>
                <a:gridCol w="955040">
                  <a:extLst>
                    <a:ext uri="{9D8B030D-6E8A-4147-A177-3AD203B41FA5}">
                      <a16:colId xmlns:a16="http://schemas.microsoft.com/office/drawing/2014/main" val="322471309"/>
                    </a:ext>
                  </a:extLst>
                </a:gridCol>
                <a:gridCol w="927946">
                  <a:extLst>
                    <a:ext uri="{9D8B030D-6E8A-4147-A177-3AD203B41FA5}">
                      <a16:colId xmlns:a16="http://schemas.microsoft.com/office/drawing/2014/main" val="4150340320"/>
                    </a:ext>
                  </a:extLst>
                </a:gridCol>
                <a:gridCol w="9116907">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9.2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protect the battery</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9.2.1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prevent shorts in the battery</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9.2.1.1</a:t>
                      </a:r>
                    </a:p>
                  </a:txBody>
                  <a:tcPr/>
                </a:tc>
                <a:tc>
                  <a:txBody>
                    <a:bodyPr/>
                    <a:lstStyle/>
                    <a:p>
                      <a:r>
                        <a:rPr lang="en-US" sz="1800" b="0" i="0" u="none" strike="noStrike" kern="1200" dirty="0">
                          <a:solidFill>
                            <a:schemeClr val="dk1"/>
                          </a:solidFill>
                          <a:effectLst/>
                          <a:latin typeface="+mn-lt"/>
                          <a:ea typeface="+mn-ea"/>
                          <a:cs typeface="+mn-cs"/>
                        </a:rPr>
                        <a:t>System shall have fuses in the harnessing that break before any shorts occur in the battery</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9.2.2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not overheat the battery or any other electrical components in the system</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9.2.2.1</a:t>
                      </a:r>
                    </a:p>
                  </a:txBody>
                  <a:tcPr/>
                </a:tc>
                <a:tc>
                  <a:txBody>
                    <a:bodyPr/>
                    <a:lstStyle/>
                    <a:p>
                      <a:r>
                        <a:rPr lang="en-US" sz="1800" b="0" i="0" u="none" strike="noStrike" kern="1200" dirty="0">
                          <a:solidFill>
                            <a:schemeClr val="dk1"/>
                          </a:solidFill>
                          <a:effectLst/>
                          <a:latin typeface="+mn-lt"/>
                          <a:ea typeface="+mn-ea"/>
                          <a:cs typeface="+mn-cs"/>
                        </a:rPr>
                        <a:t>System shall have wires in the proper gauge such that they do not overheat when in use</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9.2.2.2</a:t>
                      </a:r>
                    </a:p>
                  </a:txBody>
                  <a:tcPr/>
                </a:tc>
                <a:tc>
                  <a:txBody>
                    <a:bodyPr/>
                    <a:lstStyle/>
                    <a:p>
                      <a:pPr rtl="0"/>
                      <a:r>
                        <a:rPr lang="en-US" sz="1800" b="0" i="0" u="none" strike="noStrike" kern="1200" dirty="0">
                          <a:solidFill>
                            <a:schemeClr val="dk1"/>
                          </a:solidFill>
                          <a:effectLst/>
                          <a:latin typeface="+mn-lt"/>
                          <a:ea typeface="+mn-ea"/>
                          <a:cs typeface="+mn-cs"/>
                        </a:rPr>
                        <a:t>System shall use proper insulation and cooling where necessary to ensure that all components remain within operating temperature</a:t>
                      </a:r>
                      <a:endParaRPr lang="en-US" b="0" dirty="0">
                        <a:effectLst/>
                      </a:endParaRPr>
                    </a:p>
                  </a:txBody>
                  <a:tcPr/>
                </a:tc>
                <a:extLst>
                  <a:ext uri="{0D108BD9-81ED-4DB2-BD59-A6C34878D82A}">
                    <a16:rowId xmlns:a16="http://schemas.microsoft.com/office/drawing/2014/main" val="1097990721"/>
                  </a:ext>
                </a:extLst>
              </a:tr>
              <a:tr h="370840">
                <a:tc>
                  <a:txBody>
                    <a:bodyPr/>
                    <a:lstStyle/>
                    <a:p>
                      <a:r>
                        <a:rPr lang="en-US" dirty="0"/>
                        <a:t>10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user guide / manual</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r>
                        <a:rPr lang="en-US" dirty="0"/>
                        <a:t>10.1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comprehensive software / GUI guide</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r>
                        <a:rPr lang="en-US" dirty="0"/>
                        <a:t>10.1.1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properly use the GUI</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r>
                        <a:rPr lang="en-US" dirty="0"/>
                        <a:t>10.2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comprehensive physical set up guide</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10.2.1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properly connect </a:t>
                      </a:r>
                      <a:br>
                        <a:rPr lang="en-US" sz="1800" b="0" i="0" u="none" strike="noStrike" kern="1200" dirty="0">
                          <a:solidFill>
                            <a:schemeClr val="dk1"/>
                          </a:solidFill>
                          <a:effectLst/>
                          <a:latin typeface="+mn-lt"/>
                          <a:ea typeface="+mn-ea"/>
                          <a:cs typeface="+mn-cs"/>
                        </a:rPr>
                      </a:br>
                      <a:r>
                        <a:rPr lang="en-US" sz="1800" b="0" i="0" u="none" strike="noStrike" kern="1200" dirty="0">
                          <a:solidFill>
                            <a:schemeClr val="dk1"/>
                          </a:solidFill>
                          <a:effectLst/>
                          <a:latin typeface="+mn-lt"/>
                          <a:ea typeface="+mn-ea"/>
                          <a:cs typeface="+mn-cs"/>
                        </a:rPr>
                        <a:t>        the battery</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r>
                        <a:rPr lang="en-US" dirty="0"/>
                        <a:t>10.2.2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operate ABSTRACT</a:t>
                      </a:r>
                      <a:endParaRPr lang="en-US" dirty="0"/>
                    </a:p>
                  </a:txBody>
                  <a:tcPr/>
                </a:tc>
                <a:extLst>
                  <a:ext uri="{0D108BD9-81ED-4DB2-BD59-A6C34878D82A}">
                    <a16:rowId xmlns:a16="http://schemas.microsoft.com/office/drawing/2014/main" val="3321259831"/>
                  </a:ext>
                </a:extLst>
              </a:tr>
            </a:tbl>
          </a:graphicData>
        </a:graphic>
      </p:graphicFrame>
      <p:sp>
        <p:nvSpPr>
          <p:cNvPr id="67" name="Rectangle 66">
            <a:extLst>
              <a:ext uri="{FF2B5EF4-FFF2-40B4-BE49-F238E27FC236}">
                <a16:creationId xmlns:a16="http://schemas.microsoft.com/office/drawing/2014/main" id="{49FD2209-E334-2D4A-9B95-28349FAEDD9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C70ACFBF-0EDD-1841-B41F-305441725C1B}"/>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9DFDAA48-8F44-2348-9166-231BBBFC2A9B}"/>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B430D53E-71E9-344F-8FAA-0C6F073F871E}"/>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AD762F59-3AE0-7742-AB85-B337D347599C}"/>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102</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A2FEDA4C-D643-6A4E-97A8-495907DFB079}"/>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A9051D21-27B2-2F43-8E56-DBE66676E059}"/>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2C4299E0-DE16-8040-900A-7EE203D25E01}"/>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11C2195F-8D2D-CE45-9732-F30F23A1F4A8}"/>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237566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SCPI Commands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3" name="Table 2">
            <a:extLst>
              <a:ext uri="{FF2B5EF4-FFF2-40B4-BE49-F238E27FC236}">
                <a16:creationId xmlns:a16="http://schemas.microsoft.com/office/drawing/2014/main" id="{57321460-DFB7-B546-A723-8E772BBFF67C}"/>
              </a:ext>
            </a:extLst>
          </p:cNvPr>
          <p:cNvGraphicFramePr>
            <a:graphicFrameLocks noGrp="1"/>
          </p:cNvGraphicFramePr>
          <p:nvPr/>
        </p:nvGraphicFramePr>
        <p:xfrm>
          <a:off x="2481262" y="1767840"/>
          <a:ext cx="7229475" cy="3322320"/>
        </p:xfrm>
        <a:graphic>
          <a:graphicData uri="http://schemas.openxmlformats.org/drawingml/2006/table">
            <a:tbl>
              <a:tblPr/>
              <a:tblGrid>
                <a:gridCol w="2409825">
                  <a:extLst>
                    <a:ext uri="{9D8B030D-6E8A-4147-A177-3AD203B41FA5}">
                      <a16:colId xmlns:a16="http://schemas.microsoft.com/office/drawing/2014/main" val="2352481422"/>
                    </a:ext>
                  </a:extLst>
                </a:gridCol>
                <a:gridCol w="2409825">
                  <a:extLst>
                    <a:ext uri="{9D8B030D-6E8A-4147-A177-3AD203B41FA5}">
                      <a16:colId xmlns:a16="http://schemas.microsoft.com/office/drawing/2014/main" val="3900287580"/>
                    </a:ext>
                  </a:extLst>
                </a:gridCol>
                <a:gridCol w="2409825">
                  <a:extLst>
                    <a:ext uri="{9D8B030D-6E8A-4147-A177-3AD203B41FA5}">
                      <a16:colId xmlns:a16="http://schemas.microsoft.com/office/drawing/2014/main" val="2013488191"/>
                    </a:ext>
                  </a:extLst>
                </a:gridCol>
              </a:tblGrid>
              <a:tr h="381000">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Command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Purpose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Tested?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553385317"/>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CONFigure:CONTinuity, VOLTage:DC,RESistance,CURRent:DC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 the DMM for a measurement (continuity, voltage, resistance, DC current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Tested successfully</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664237827"/>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MEASure:CONTinuity, VOLTage:DC, RESistance, CURRent:DC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Configures the DMM for a measurement, and triggers the measurement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Tested successfully, further testing required to compare usefulness with CONF command.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03588444"/>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SENSe: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Sets the range for a measurement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Not yet tested, essential for meeting accuracy requirements</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805747176"/>
                  </a:ext>
                </a:extLst>
              </a:tr>
            </a:tbl>
          </a:graphicData>
        </a:graphic>
      </p:graphicFrame>
      <p:sp>
        <p:nvSpPr>
          <p:cNvPr id="6" name="Rectangle 1">
            <a:extLst>
              <a:ext uri="{FF2B5EF4-FFF2-40B4-BE49-F238E27FC236}">
                <a16:creationId xmlns:a16="http://schemas.microsoft.com/office/drawing/2014/main" id="{B4C65A1E-C4BA-A44A-BC27-FC2D712647C7}"/>
              </a:ext>
            </a:extLst>
          </p:cNvPr>
          <p:cNvSpPr>
            <a:spLocks noChangeArrowheads="1"/>
          </p:cNvSpPr>
          <p:nvPr/>
        </p:nvSpPr>
        <p:spPr bwMode="auto">
          <a:xfrm>
            <a:off x="2481263" y="2339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7" name="Rectangle 66">
            <a:extLst>
              <a:ext uri="{FF2B5EF4-FFF2-40B4-BE49-F238E27FC236}">
                <a16:creationId xmlns:a16="http://schemas.microsoft.com/office/drawing/2014/main" id="{7CBC9193-E297-AB4E-AA9B-9B50D5B8C8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0ED2821F-7FBD-464E-BAD9-FA482E8BE6A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E26FBB03-5FCA-9B4B-B9CD-9C381404672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C2250F8F-CCFA-5240-A14F-1E5238BACB8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18204560-F618-B343-AD85-9670627C66B1}"/>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103</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3B24F54B-93C6-DA4B-B48D-E46949471248}"/>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652669CC-42F8-1D4D-881B-311EA4B78D78}"/>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B504433B-1F7A-DD4F-B468-F082B63C269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3DB1A419-C43C-7341-B171-0F3FD072EEA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626758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Safety Document Information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 name="Rectangle 1">
            <a:extLst>
              <a:ext uri="{FF2B5EF4-FFF2-40B4-BE49-F238E27FC236}">
                <a16:creationId xmlns:a16="http://schemas.microsoft.com/office/drawing/2014/main" id="{B4C65A1E-C4BA-A44A-BC27-FC2D712647C7}"/>
              </a:ext>
            </a:extLst>
          </p:cNvPr>
          <p:cNvSpPr>
            <a:spLocks noChangeArrowheads="1"/>
          </p:cNvSpPr>
          <p:nvPr/>
        </p:nvSpPr>
        <p:spPr bwMode="auto">
          <a:xfrm>
            <a:off x="2481263" y="2339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7" name="Rectangle 66">
            <a:extLst>
              <a:ext uri="{FF2B5EF4-FFF2-40B4-BE49-F238E27FC236}">
                <a16:creationId xmlns:a16="http://schemas.microsoft.com/office/drawing/2014/main" id="{7CBC9193-E297-AB4E-AA9B-9B50D5B8C8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0ED2821F-7FBD-464E-BAD9-FA482E8BE6A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E26FBB03-5FCA-9B4B-B9CD-9C381404672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C2250F8F-CCFA-5240-A14F-1E5238BACB8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18204560-F618-B343-AD85-9670627C66B1}"/>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104</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3B24F54B-93C6-DA4B-B48D-E46949471248}"/>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652669CC-42F8-1D4D-881B-311EA4B78D78}"/>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B504433B-1F7A-DD4F-B468-F082B63C269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3DB1A419-C43C-7341-B171-0F3FD072EEA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9" name="TextBox 18">
            <a:extLst>
              <a:ext uri="{FF2B5EF4-FFF2-40B4-BE49-F238E27FC236}">
                <a16:creationId xmlns:a16="http://schemas.microsoft.com/office/drawing/2014/main" id="{F4992215-2737-234B-B6CB-BDB56A61B936}"/>
              </a:ext>
            </a:extLst>
          </p:cNvPr>
          <p:cNvSpPr txBox="1"/>
          <p:nvPr/>
        </p:nvSpPr>
        <p:spPr>
          <a:xfrm>
            <a:off x="863600" y="1171609"/>
            <a:ext cx="7391400" cy="3616375"/>
          </a:xfrm>
          <a:prstGeom prst="rect">
            <a:avLst/>
          </a:prstGeom>
          <a:noFill/>
        </p:spPr>
        <p:txBody>
          <a:bodyPr wrap="square">
            <a:spAutoFit/>
          </a:bodyPr>
          <a:lstStyle/>
          <a:p>
            <a:pPr rtl="0">
              <a:spcBef>
                <a:spcPts val="0"/>
              </a:spcBef>
              <a:spcAft>
                <a:spcPts val="0"/>
              </a:spcAft>
            </a:pPr>
            <a:r>
              <a:rPr lang="en-US" sz="2800" b="1" i="0" u="none" strike="noStrike" dirty="0">
                <a:solidFill>
                  <a:srgbClr val="000000"/>
                </a:solidFill>
                <a:effectLst/>
                <a:latin typeface="Century Gothic" panose="020B0502020202020204" pitchFamily="34" charset="0"/>
              </a:rPr>
              <a:t>Battery &amp; ABSTRACT SAFETY</a:t>
            </a:r>
            <a:endParaRPr lang="en-US" sz="2800" b="0" dirty="0">
              <a:effectLst/>
              <a:latin typeface="Century Gothic" panose="020B0502020202020204" pitchFamily="34" charset="0"/>
            </a:endParaRP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battery is constantly grounded</a:t>
            </a:r>
          </a:p>
          <a:p>
            <a:pPr rtl="0" fontAlgn="base">
              <a:spcBef>
                <a:spcPts val="0"/>
              </a:spcBef>
              <a:spcAft>
                <a:spcPts val="0"/>
              </a:spcAft>
              <a:buFont typeface="Arial" panose="020B0604020202020204" pitchFamily="34" charset="0"/>
              <a:buChar char="•"/>
            </a:pPr>
            <a:r>
              <a:rPr lang="en-US" sz="1500" b="0" i="1" u="none" strike="noStrike" dirty="0">
                <a:solidFill>
                  <a:srgbClr val="000000"/>
                </a:solidFill>
                <a:effectLst/>
                <a:latin typeface="Century Gothic" panose="020B0502020202020204" pitchFamily="34" charset="0"/>
              </a:rPr>
              <a:t>     Consider an electronic kill switch for ABSTRACT</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battery is not moved from designated area</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battery is connected to battery safety harness</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battery has dust caps when not in use</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battery is not discharged to very low levels (unlikely)</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If battery is discharged to low levels, contact EnerSys and have them pick up the battery to recharge</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Ensure ABSTRACT is grounded during testing</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Use an analog of the battery when testing ABSTRACT</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If battery is in a shipping/humidity blocking bag, DO NOT REMOVE</a:t>
            </a:r>
          </a:p>
          <a:p>
            <a:br>
              <a:rPr lang="en-US" b="0" dirty="0">
                <a:effectLst/>
                <a:latin typeface="Century Gothic" panose="020B0502020202020204" pitchFamily="34" charset="0"/>
              </a:rPr>
            </a:br>
            <a:endParaRPr lang="en-US" dirty="0">
              <a:latin typeface="Century Gothic" panose="020B0502020202020204" pitchFamily="34" charset="0"/>
            </a:endParaRPr>
          </a:p>
        </p:txBody>
      </p:sp>
    </p:spTree>
    <p:extLst>
      <p:ext uri="{BB962C8B-B14F-4D97-AF65-F5344CB8AC3E}">
        <p14:creationId xmlns:p14="http://schemas.microsoft.com/office/powerpoint/2010/main" val="3643423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Safety Document Information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 name="Rectangle 1">
            <a:extLst>
              <a:ext uri="{FF2B5EF4-FFF2-40B4-BE49-F238E27FC236}">
                <a16:creationId xmlns:a16="http://schemas.microsoft.com/office/drawing/2014/main" id="{B4C65A1E-C4BA-A44A-BC27-FC2D712647C7}"/>
              </a:ext>
            </a:extLst>
          </p:cNvPr>
          <p:cNvSpPr>
            <a:spLocks noChangeArrowheads="1"/>
          </p:cNvSpPr>
          <p:nvPr/>
        </p:nvSpPr>
        <p:spPr bwMode="auto">
          <a:xfrm>
            <a:off x="2481263" y="2339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7" name="Rectangle 66">
            <a:extLst>
              <a:ext uri="{FF2B5EF4-FFF2-40B4-BE49-F238E27FC236}">
                <a16:creationId xmlns:a16="http://schemas.microsoft.com/office/drawing/2014/main" id="{7CBC9193-E297-AB4E-AA9B-9B50D5B8C8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0ED2821F-7FBD-464E-BAD9-FA482E8BE6A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E26FBB03-5FCA-9B4B-B9CD-9C381404672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C2250F8F-CCFA-5240-A14F-1E5238BACB8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18204560-F618-B343-AD85-9670627C66B1}"/>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105</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3B24F54B-93C6-DA4B-B48D-E46949471248}"/>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652669CC-42F8-1D4D-881B-311EA4B78D78}"/>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B504433B-1F7A-DD4F-B468-F082B63C269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3DB1A419-C43C-7341-B171-0F3FD072EEA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TextBox 17">
            <a:extLst>
              <a:ext uri="{FF2B5EF4-FFF2-40B4-BE49-F238E27FC236}">
                <a16:creationId xmlns:a16="http://schemas.microsoft.com/office/drawing/2014/main" id="{15D0B821-A06D-FE46-AC4D-4D8343A1E65E}"/>
              </a:ext>
            </a:extLst>
          </p:cNvPr>
          <p:cNvSpPr txBox="1"/>
          <p:nvPr/>
        </p:nvSpPr>
        <p:spPr>
          <a:xfrm>
            <a:off x="747336" y="848340"/>
            <a:ext cx="9831763" cy="5247590"/>
          </a:xfrm>
          <a:prstGeom prst="rect">
            <a:avLst/>
          </a:prstGeom>
          <a:noFill/>
        </p:spPr>
        <p:txBody>
          <a:bodyPr wrap="square">
            <a:spAutoFit/>
          </a:bodyPr>
          <a:lstStyle/>
          <a:p>
            <a:pPr rtl="0">
              <a:spcBef>
                <a:spcPts val="0"/>
              </a:spcBef>
              <a:spcAft>
                <a:spcPts val="0"/>
              </a:spcAft>
            </a:pPr>
            <a:r>
              <a:rPr lang="en-US" sz="2800" b="1" i="0" u="none" strike="noStrike" dirty="0">
                <a:solidFill>
                  <a:srgbClr val="000000"/>
                </a:solidFill>
                <a:effectLst/>
                <a:latin typeface="Century Gothic" panose="020B0502020202020204" pitchFamily="34" charset="0"/>
              </a:rPr>
              <a:t>USER SAFETY</a:t>
            </a:r>
            <a:endParaRPr lang="en-US" sz="2800" b="0" dirty="0">
              <a:effectLst/>
              <a:latin typeface="Century Gothic" panose="020B0502020202020204" pitchFamily="34" charset="0"/>
            </a:endParaRPr>
          </a:p>
          <a:p>
            <a:pPr rtl="0" fontAlgn="base">
              <a:spcBef>
                <a:spcPts val="0"/>
              </a:spcBef>
              <a:spcAft>
                <a:spcPts val="0"/>
              </a:spcAft>
              <a:buFont typeface="Arial" panose="020B0604020202020204" pitchFamily="34" charset="0"/>
              <a:buChar char="•"/>
            </a:pPr>
            <a:r>
              <a:rPr lang="en-US" sz="1200" i="0" u="none" strike="noStrike" dirty="0">
                <a:solidFill>
                  <a:srgbClr val="000000"/>
                </a:solidFill>
                <a:latin typeface="Times New Roman" panose="02020603050405020304" pitchFamily="18" charset="0"/>
              </a:rPr>
              <a:t>       </a:t>
            </a:r>
            <a:r>
              <a:rPr lang="en-US" sz="1500" b="0" i="0" u="none" strike="noStrike" dirty="0">
                <a:solidFill>
                  <a:srgbClr val="000000"/>
                </a:solidFill>
                <a:effectLst/>
                <a:latin typeface="Century Gothic" panose="020B0502020202020204" pitchFamily="34" charset="0"/>
              </a:rPr>
              <a:t>Wear insulating gloves when handling battery and/or ABSTRACT</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AT LEAST TWO PEOPLE must monitor the battery and ABSTRACT during operation</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Wear a grounding strap when handling battery and/or ABSTRACT</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Clean battery and ABSTRACT of dust or other contaminants (procedure for this pending)</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Check if connectors are free of dust or debris</a:t>
            </a:r>
          </a:p>
          <a:p>
            <a:pPr marL="742950" lvl="1" indent="-285750"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Buy and use pin connector dust covers (assuming they exist)</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Clean ABSTRACT’s PCB (air duster?) when noticeably dusty</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Remove jewelry or other metallic objects from body</a:t>
            </a:r>
          </a:p>
          <a:p>
            <a:pPr rtl="0">
              <a:spcBef>
                <a:spcPts val="0"/>
              </a:spcBef>
              <a:spcAft>
                <a:spcPts val="0"/>
              </a:spcAft>
            </a:pPr>
            <a:br>
              <a:rPr lang="en-US" b="0" dirty="0">
                <a:effectLst/>
              </a:rPr>
            </a:br>
            <a:r>
              <a:rPr lang="en-US" sz="2800" b="1" i="0" u="none" strike="noStrike" dirty="0">
                <a:solidFill>
                  <a:srgbClr val="000000"/>
                </a:solidFill>
                <a:effectLst/>
                <a:latin typeface="Century Gothic" panose="020B0502020202020204" pitchFamily="34" charset="0"/>
              </a:rPr>
              <a:t>BATTERY OUTGASSING/FIRE &amp; EVACUATION</a:t>
            </a:r>
            <a:endParaRPr lang="en-US" sz="2800" b="0" dirty="0">
              <a:effectLst/>
              <a:latin typeface="Century Gothic" panose="020B0502020202020204" pitchFamily="34" charset="0"/>
            </a:endParaRPr>
          </a:p>
          <a:p>
            <a:pPr rtl="0" fontAlgn="base">
              <a:spcBef>
                <a:spcPts val="0"/>
              </a:spcBef>
              <a:spcAft>
                <a:spcPts val="0"/>
              </a:spcAft>
              <a:buFont typeface="Arial" panose="020B0604020202020204" pitchFamily="34" charset="0"/>
              <a:buChar char="•"/>
            </a:pPr>
            <a:r>
              <a:rPr lang="en-US" sz="1500" i="0" u="none" strike="noStrike" dirty="0">
                <a:solidFill>
                  <a:srgbClr val="000000"/>
                </a:solidFill>
                <a:latin typeface="Century Gothic" panose="020B0502020202020204" pitchFamily="34" charset="0"/>
              </a:rPr>
              <a:t>     </a:t>
            </a:r>
            <a:r>
              <a:rPr lang="en-US" sz="1500" b="0" i="0" u="none" strike="noStrike" dirty="0">
                <a:solidFill>
                  <a:srgbClr val="000000"/>
                </a:solidFill>
                <a:effectLst/>
                <a:latin typeface="Century Gothic" panose="020B0502020202020204" pitchFamily="34" charset="0"/>
              </a:rPr>
              <a:t>Battery outgassing/fire is extremely dangerous but highly unlikely</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Evacuate room battery is housed</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Pull the fire alarm(?)</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Call 911</a:t>
            </a: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Call EHS: 303-492-6025, </a:t>
            </a:r>
            <a:r>
              <a:rPr lang="en-US" sz="1500" b="0" i="0" u="sng" strike="noStrike" dirty="0">
                <a:solidFill>
                  <a:srgbClr val="1155CC"/>
                </a:solidFill>
                <a:effectLst/>
                <a:latin typeface="Century Gothic" panose="020B0502020202020204" pitchFamily="34" charset="0"/>
                <a:hlinkClick r:id="rId5"/>
              </a:rPr>
              <a:t>ehs@colorado.edu</a:t>
            </a:r>
            <a:endParaRPr lang="en-US" sz="1500" b="0" i="0" u="none" strike="noStrike" dirty="0">
              <a:solidFill>
                <a:srgbClr val="000000"/>
              </a:solidFill>
              <a:effectLst/>
              <a:latin typeface="Century Gothic" panose="020B0502020202020204" pitchFamily="34" charset="0"/>
            </a:endParaRPr>
          </a:p>
          <a:p>
            <a:pPr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Century Gothic" panose="020B0502020202020204" pitchFamily="34" charset="0"/>
              </a:rPr>
              <a:t>     Call Building Manager: Sam Miller, </a:t>
            </a:r>
            <a:r>
              <a:rPr lang="en-US" sz="1500" b="0" i="0" u="sng" strike="noStrike" dirty="0">
                <a:solidFill>
                  <a:srgbClr val="1155CC"/>
                </a:solidFill>
                <a:effectLst/>
                <a:latin typeface="Century Gothic" panose="020B0502020202020204" pitchFamily="34" charset="0"/>
                <a:hlinkClick r:id="rId6"/>
              </a:rPr>
              <a:t>samuel.w.miller@colorado.edu</a:t>
            </a:r>
            <a:r>
              <a:rPr lang="en-US" sz="1500" b="0" i="0" u="none" strike="noStrike" dirty="0">
                <a:solidFill>
                  <a:srgbClr val="000000"/>
                </a:solidFill>
                <a:effectLst/>
                <a:latin typeface="Century Gothic" panose="020B0502020202020204" pitchFamily="34" charset="0"/>
              </a:rPr>
              <a:t>, 303-735-0034, Aero 245 </a:t>
            </a:r>
            <a:br>
              <a:rPr lang="en-US" sz="1500" b="0" i="0" u="none" strike="noStrike" dirty="0">
                <a:solidFill>
                  <a:srgbClr val="000000"/>
                </a:solidFill>
                <a:effectLst/>
                <a:latin typeface="Century Gothic" panose="020B0502020202020204" pitchFamily="34" charset="0"/>
              </a:rPr>
            </a:br>
            <a:r>
              <a:rPr lang="en-US" sz="1500" b="0" i="0" u="none" strike="noStrike" dirty="0">
                <a:solidFill>
                  <a:srgbClr val="000000"/>
                </a:solidFill>
                <a:effectLst/>
                <a:latin typeface="Century Gothic" panose="020B0502020202020204" pitchFamily="34" charset="0"/>
              </a:rPr>
              <a:t>      (outgassing can lead to poisonous chemicals leaking into the ventilation system)</a:t>
            </a:r>
          </a:p>
          <a:p>
            <a:br>
              <a:rPr lang="en-US" b="0" dirty="0">
                <a:effectLst/>
              </a:rPr>
            </a:br>
            <a:endParaRPr lang="en-US" dirty="0"/>
          </a:p>
        </p:txBody>
      </p:sp>
    </p:spTree>
    <p:extLst>
      <p:ext uri="{BB962C8B-B14F-4D97-AF65-F5344CB8AC3E}">
        <p14:creationId xmlns:p14="http://schemas.microsoft.com/office/powerpoint/2010/main" val="275461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Critical Project Elements (CPEs)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pic>
        <p:nvPicPr>
          <p:cNvPr id="15" name="Picture 2">
            <a:extLst>
              <a:ext uri="{FF2B5EF4-FFF2-40B4-BE49-F238E27FC236}">
                <a16:creationId xmlns:a16="http://schemas.microsoft.com/office/drawing/2014/main" id="{AA43B52E-2D8F-3D41-B540-24ABD5B23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155" y="758828"/>
            <a:ext cx="11439690" cy="55202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BF3B560-4CA7-AC41-BF99-7C28C9F237D4}"/>
              </a:ext>
            </a:extLst>
          </p:cNvPr>
          <p:cNvSpPr/>
          <p:nvPr/>
        </p:nvSpPr>
        <p:spPr>
          <a:xfrm>
            <a:off x="563880" y="2880360"/>
            <a:ext cx="11058144" cy="59436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2FFE294F-1CD6-AE4D-8C55-5C168DE3A22B}"/>
              </a:ext>
            </a:extLst>
          </p:cNvPr>
          <p:cNvSpPr/>
          <p:nvPr/>
        </p:nvSpPr>
        <p:spPr>
          <a:xfrm>
            <a:off x="563880" y="3738816"/>
            <a:ext cx="11058144" cy="59436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865A4575-4136-7E48-B804-90E597DC4E2D}"/>
              </a:ext>
            </a:extLst>
          </p:cNvPr>
          <p:cNvSpPr/>
          <p:nvPr/>
        </p:nvSpPr>
        <p:spPr>
          <a:xfrm>
            <a:off x="563880" y="4597272"/>
            <a:ext cx="11058144" cy="321969"/>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Google Shape;150;p26">
            <a:extLst>
              <a:ext uri="{FF2B5EF4-FFF2-40B4-BE49-F238E27FC236}">
                <a16:creationId xmlns:a16="http://schemas.microsoft.com/office/drawing/2014/main" id="{1B7AE9DC-95DF-FE4C-80A7-FC656F394F0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566259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Levels of Success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BFC7A551-05A3-C24C-9C55-ED4425454F6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aphicFrame>
        <p:nvGraphicFramePr>
          <p:cNvPr id="25" name="Google Shape;185;p31">
            <a:extLst>
              <a:ext uri="{FF2B5EF4-FFF2-40B4-BE49-F238E27FC236}">
                <a16:creationId xmlns:a16="http://schemas.microsoft.com/office/drawing/2014/main" id="{C97907E2-F4A6-7640-9DED-1658E534AD0D}"/>
              </a:ext>
            </a:extLst>
          </p:cNvPr>
          <p:cNvGraphicFramePr/>
          <p:nvPr>
            <p:extLst>
              <p:ext uri="{D42A27DB-BD31-4B8C-83A1-F6EECF244321}">
                <p14:modId xmlns:p14="http://schemas.microsoft.com/office/powerpoint/2010/main" val="1312697787"/>
              </p:ext>
            </p:extLst>
          </p:nvPr>
        </p:nvGraphicFramePr>
        <p:xfrm>
          <a:off x="1566987" y="1342512"/>
          <a:ext cx="8378850" cy="4213300"/>
        </p:xfrm>
        <a:graphic>
          <a:graphicData uri="http://schemas.openxmlformats.org/drawingml/2006/table">
            <a:tbl>
              <a:tblPr>
                <a:noFill/>
              </a:tblPr>
              <a:tblGrid>
                <a:gridCol w="794750">
                  <a:extLst>
                    <a:ext uri="{9D8B030D-6E8A-4147-A177-3AD203B41FA5}">
                      <a16:colId xmlns:a16="http://schemas.microsoft.com/office/drawing/2014/main" val="20000"/>
                    </a:ext>
                  </a:extLst>
                </a:gridCol>
                <a:gridCol w="3608225">
                  <a:extLst>
                    <a:ext uri="{9D8B030D-6E8A-4147-A177-3AD203B41FA5}">
                      <a16:colId xmlns:a16="http://schemas.microsoft.com/office/drawing/2014/main" val="20001"/>
                    </a:ext>
                  </a:extLst>
                </a:gridCol>
                <a:gridCol w="3975875">
                  <a:extLst>
                    <a:ext uri="{9D8B030D-6E8A-4147-A177-3AD203B41FA5}">
                      <a16:colId xmlns:a16="http://schemas.microsoft.com/office/drawing/2014/main" val="20002"/>
                    </a:ext>
                  </a:extLst>
                </a:gridCol>
              </a:tblGrid>
              <a:tr h="221250">
                <a:tc>
                  <a:txBody>
                    <a:bodyPr/>
                    <a:lstStyle/>
                    <a:p>
                      <a:pPr marL="0" lvl="0" indent="0" algn="l" rtl="0">
                        <a:spcBef>
                          <a:spcPts val="0"/>
                        </a:spcBef>
                        <a:spcAft>
                          <a:spcPts val="0"/>
                        </a:spcAft>
                        <a:buNone/>
                      </a:pPr>
                      <a:endParaRPr sz="1100">
                        <a:latin typeface="Lato"/>
                        <a:ea typeface="Lato"/>
                        <a:cs typeface="Lato"/>
                        <a:sym typeface="Lato"/>
                      </a:endParaRPr>
                    </a:p>
                  </a:txBody>
                  <a:tcPr marL="63500" marR="63500" marT="63500" marB="63500">
                    <a:solidFill>
                      <a:schemeClr val="lt1"/>
                    </a:solidFill>
                  </a:tcPr>
                </a:tc>
                <a:tc>
                  <a:txBody>
                    <a:bodyPr/>
                    <a:lstStyle/>
                    <a:p>
                      <a:pPr marL="0" lvl="0" indent="0" algn="ctr" rtl="0">
                        <a:spcBef>
                          <a:spcPts val="0"/>
                        </a:spcBef>
                        <a:spcAft>
                          <a:spcPts val="0"/>
                        </a:spcAft>
                        <a:buNone/>
                      </a:pPr>
                      <a:r>
                        <a:rPr lang="en" sz="1100" b="1">
                          <a:latin typeface="Lato"/>
                          <a:ea typeface="Lato"/>
                          <a:cs typeface="Lato"/>
                          <a:sym typeface="Lato"/>
                        </a:rPr>
                        <a:t>Level 1</a:t>
                      </a:r>
                      <a:endParaRPr sz="1100" b="1">
                        <a:latin typeface="Lato"/>
                        <a:ea typeface="Lato"/>
                        <a:cs typeface="Lato"/>
                        <a:sym typeface="Lato"/>
                      </a:endParaRPr>
                    </a:p>
                  </a:txBody>
                  <a:tcPr marL="63500" marR="63500" marT="63500" marB="63500">
                    <a:solidFill>
                      <a:schemeClr val="lt1"/>
                    </a:solidFill>
                  </a:tcPr>
                </a:tc>
                <a:tc>
                  <a:txBody>
                    <a:bodyPr/>
                    <a:lstStyle/>
                    <a:p>
                      <a:pPr marL="0" lvl="0" indent="0" algn="ctr" rtl="0">
                        <a:spcBef>
                          <a:spcPts val="0"/>
                        </a:spcBef>
                        <a:spcAft>
                          <a:spcPts val="0"/>
                        </a:spcAft>
                        <a:buNone/>
                      </a:pPr>
                      <a:r>
                        <a:rPr lang="en" sz="1100" b="1">
                          <a:latin typeface="Lato"/>
                          <a:ea typeface="Lato"/>
                          <a:cs typeface="Lato"/>
                          <a:sym typeface="Lato"/>
                        </a:rPr>
                        <a:t>Level 2</a:t>
                      </a:r>
                      <a:endParaRPr sz="1100" b="1">
                        <a:latin typeface="Lato"/>
                        <a:ea typeface="Lato"/>
                        <a:cs typeface="Lato"/>
                        <a:sym typeface="Lato"/>
                      </a:endParaRPr>
                    </a:p>
                  </a:txBody>
                  <a:tcPr marL="63500" marR="63500" marT="63500" marB="63500"/>
                </a:tc>
                <a:extLst>
                  <a:ext uri="{0D108BD9-81ED-4DB2-BD59-A6C34878D82A}">
                    <a16:rowId xmlns:a16="http://schemas.microsoft.com/office/drawing/2014/main" val="10000"/>
                  </a:ext>
                </a:extLst>
              </a:tr>
              <a:tr h="451325">
                <a:tc rowSpan="3">
                  <a:txBody>
                    <a:bodyPr/>
                    <a:lstStyle/>
                    <a:p>
                      <a:pPr marL="0" lvl="0" indent="0" algn="ctr" rtl="0">
                        <a:spcBef>
                          <a:spcPts val="0"/>
                        </a:spcBef>
                        <a:spcAft>
                          <a:spcPts val="0"/>
                        </a:spcAft>
                        <a:buNone/>
                      </a:pPr>
                      <a:r>
                        <a:rPr lang="en" sz="1100" b="1">
                          <a:latin typeface="Lato"/>
                          <a:ea typeface="Lato"/>
                          <a:cs typeface="Lato"/>
                          <a:sym typeface="Lato"/>
                        </a:rPr>
                        <a:t>Hardware</a:t>
                      </a:r>
                      <a:endParaRPr sz="1100" b="1">
                        <a:latin typeface="Lato"/>
                        <a:ea typeface="Lato"/>
                        <a:cs typeface="Lato"/>
                        <a:sym typeface="Lato"/>
                      </a:endParaRPr>
                    </a:p>
                  </a:txBody>
                  <a:tcPr marL="63500" marR="63500" marT="63500" marB="63500" anchor="ctr">
                    <a:solidFill>
                      <a:schemeClr val="lt1"/>
                    </a:solidFill>
                  </a:tcPr>
                </a:tc>
                <a:tc>
                  <a:txBody>
                    <a:bodyPr/>
                    <a:lstStyle/>
                    <a:p>
                      <a:pPr marL="0" lvl="0" indent="0" algn="l" rtl="0">
                        <a:spcBef>
                          <a:spcPts val="0"/>
                        </a:spcBef>
                        <a:spcAft>
                          <a:spcPts val="0"/>
                        </a:spcAft>
                        <a:buNone/>
                      </a:pPr>
                      <a:r>
                        <a:rPr lang="en" sz="1100">
                          <a:latin typeface="Lato"/>
                          <a:ea typeface="Lato"/>
                          <a:cs typeface="Lato"/>
                          <a:sym typeface="Lato"/>
                        </a:rPr>
                        <a:t>ABSTRACT interfaces with an 8s16p battery through the required test points for battery testing</a:t>
                      </a:r>
                      <a:endParaRPr sz="1100">
                        <a:latin typeface="Lato"/>
                        <a:ea typeface="Lato"/>
                        <a:cs typeface="Lato"/>
                        <a:sym typeface="Lato"/>
                      </a:endParaRPr>
                    </a:p>
                  </a:txBody>
                  <a:tcPr marL="63500" marR="63500" marT="63500" marB="63500">
                    <a:solidFill>
                      <a:schemeClr val="lt1"/>
                    </a:solidFill>
                  </a:tcPr>
                </a:tc>
                <a:tc>
                  <a:txBody>
                    <a:bodyPr/>
                    <a:lstStyle/>
                    <a:p>
                      <a:pPr marL="0" lvl="0" indent="0" algn="l" rtl="0">
                        <a:spcBef>
                          <a:spcPts val="0"/>
                        </a:spcBef>
                        <a:spcAft>
                          <a:spcPts val="0"/>
                        </a:spcAft>
                        <a:buNone/>
                      </a:pPr>
                      <a:r>
                        <a:rPr lang="en" sz="1100">
                          <a:latin typeface="Lato"/>
                          <a:ea typeface="Lato"/>
                          <a:cs typeface="Lato"/>
                          <a:sym typeface="Lato"/>
                        </a:rPr>
                        <a:t>ABSTRACT is modular and flexible in design, which enables it to interface with multiple batteries or different kinds of batteries</a:t>
                      </a:r>
                      <a:endParaRPr sz="1100">
                        <a:latin typeface="Lato"/>
                        <a:ea typeface="Lato"/>
                        <a:cs typeface="Lato"/>
                        <a:sym typeface="Lato"/>
                      </a:endParaRPr>
                    </a:p>
                  </a:txBody>
                  <a:tcPr marL="63500" marR="63500" marT="63500" marB="63500"/>
                </a:tc>
                <a:extLst>
                  <a:ext uri="{0D108BD9-81ED-4DB2-BD59-A6C34878D82A}">
                    <a16:rowId xmlns:a16="http://schemas.microsoft.com/office/drawing/2014/main" val="10001"/>
                  </a:ext>
                </a:extLst>
              </a:tr>
              <a:tr h="441675">
                <a:tc vMerge="1">
                  <a:txBody>
                    <a:bodyPr/>
                    <a:lstStyle/>
                    <a:p>
                      <a:endParaRPr lang="en-US"/>
                    </a:p>
                  </a:txBody>
                  <a:tcPr/>
                </a:tc>
                <a:tc>
                  <a:txBody>
                    <a:bodyPr/>
                    <a:lstStyle/>
                    <a:p>
                      <a:pPr marL="0" lvl="0" indent="0" algn="l" rtl="0">
                        <a:spcBef>
                          <a:spcPts val="0"/>
                        </a:spcBef>
                        <a:spcAft>
                          <a:spcPts val="0"/>
                        </a:spcAft>
                        <a:buNone/>
                      </a:pPr>
                      <a:r>
                        <a:rPr lang="en" sz="1100">
                          <a:latin typeface="Lato"/>
                          <a:ea typeface="Lato"/>
                          <a:cs typeface="Lato"/>
                          <a:sym typeface="Lato"/>
                        </a:rPr>
                        <a:t>ABSTRACT measures voltage, continuity, resistance, and isolation from each required test point of a 8s16p battery</a:t>
                      </a:r>
                      <a:endParaRPr sz="1100">
                        <a:latin typeface="Lato"/>
                        <a:ea typeface="Lato"/>
                        <a:cs typeface="Lato"/>
                        <a:sym typeface="Lato"/>
                      </a:endParaRPr>
                    </a:p>
                  </a:txBody>
                  <a:tcPr marL="63500" marR="63500" marT="63500" marB="63500">
                    <a:solidFill>
                      <a:schemeClr val="lt1"/>
                    </a:solidFill>
                  </a:tcPr>
                </a:tc>
                <a:tc>
                  <a:txBody>
                    <a:bodyPr/>
                    <a:lstStyle/>
                    <a:p>
                      <a:pPr marL="0" lvl="0" indent="0" algn="l" rtl="0">
                        <a:spcBef>
                          <a:spcPts val="0"/>
                        </a:spcBef>
                        <a:spcAft>
                          <a:spcPts val="0"/>
                        </a:spcAft>
                        <a:buNone/>
                      </a:pPr>
                      <a:endParaRPr sz="1100" dirty="0">
                        <a:latin typeface="Lato"/>
                        <a:ea typeface="Lato"/>
                        <a:cs typeface="Lato"/>
                        <a:sym typeface="Lato"/>
                      </a:endParaRPr>
                    </a:p>
                  </a:txBody>
                  <a:tcPr marL="63500" marR="63500" marT="63500" marB="63500"/>
                </a:tc>
                <a:extLst>
                  <a:ext uri="{0D108BD9-81ED-4DB2-BD59-A6C34878D82A}">
                    <a16:rowId xmlns:a16="http://schemas.microsoft.com/office/drawing/2014/main" val="10002"/>
                  </a:ext>
                </a:extLst>
              </a:tr>
              <a:tr h="411800">
                <a:tc vMerge="1">
                  <a:txBody>
                    <a:bodyPr/>
                    <a:lstStyle/>
                    <a:p>
                      <a:endParaRPr lang="en-US"/>
                    </a:p>
                  </a:txBody>
                  <a:tcPr/>
                </a:tc>
                <a:tc>
                  <a:txBody>
                    <a:bodyPr/>
                    <a:lstStyle/>
                    <a:p>
                      <a:pPr marL="0" lvl="0" indent="0" algn="l" rtl="0">
                        <a:spcBef>
                          <a:spcPts val="0"/>
                        </a:spcBef>
                        <a:spcAft>
                          <a:spcPts val="0"/>
                        </a:spcAft>
                        <a:buNone/>
                      </a:pPr>
                      <a:r>
                        <a:rPr lang="en" sz="1100">
                          <a:latin typeface="Lato"/>
                          <a:ea typeface="Lato"/>
                          <a:cs typeface="Lato"/>
                          <a:sym typeface="Lato"/>
                        </a:rPr>
                        <a:t>ABSTRACT features a form factor capable of fitting on a standard workbench used by Enersys for battery testing </a:t>
                      </a:r>
                      <a:endParaRPr sz="1100">
                        <a:latin typeface="Lato"/>
                        <a:ea typeface="Lato"/>
                        <a:cs typeface="Lato"/>
                        <a:sym typeface="Lato"/>
                      </a:endParaRPr>
                    </a:p>
                  </a:txBody>
                  <a:tcPr marL="63500" marR="63500" marT="63500" marB="63500">
                    <a:solidFill>
                      <a:schemeClr val="lt1"/>
                    </a:solidFill>
                  </a:tcPr>
                </a:tc>
                <a:tc>
                  <a:txBody>
                    <a:bodyPr/>
                    <a:lstStyle/>
                    <a:p>
                      <a:pPr marL="0" lvl="0" indent="0" algn="l" rtl="0">
                        <a:spcBef>
                          <a:spcPts val="0"/>
                        </a:spcBef>
                        <a:spcAft>
                          <a:spcPts val="0"/>
                        </a:spcAft>
                        <a:buNone/>
                      </a:pPr>
                      <a:r>
                        <a:rPr lang="en" sz="1100">
                          <a:latin typeface="Lato"/>
                          <a:ea typeface="Lato"/>
                          <a:cs typeface="Lato"/>
                          <a:sym typeface="Lato"/>
                        </a:rPr>
                        <a:t>ABSTRACT’s design is finalized to the point that it has the potential of being a commercialized device</a:t>
                      </a:r>
                      <a:endParaRPr sz="1100" i="1">
                        <a:latin typeface="Lato"/>
                        <a:ea typeface="Lato"/>
                        <a:cs typeface="Lato"/>
                        <a:sym typeface="Lato"/>
                      </a:endParaRPr>
                    </a:p>
                  </a:txBody>
                  <a:tcPr marL="63500" marR="63500" marT="63500" marB="63500"/>
                </a:tc>
                <a:extLst>
                  <a:ext uri="{0D108BD9-81ED-4DB2-BD59-A6C34878D82A}">
                    <a16:rowId xmlns:a16="http://schemas.microsoft.com/office/drawing/2014/main" val="10003"/>
                  </a:ext>
                </a:extLst>
              </a:tr>
              <a:tr h="457950">
                <a:tc rowSpan="4">
                  <a:txBody>
                    <a:bodyPr/>
                    <a:lstStyle/>
                    <a:p>
                      <a:pPr marL="0" lvl="0" indent="0" algn="ctr" rtl="0">
                        <a:spcBef>
                          <a:spcPts val="0"/>
                        </a:spcBef>
                        <a:spcAft>
                          <a:spcPts val="0"/>
                        </a:spcAft>
                        <a:buNone/>
                      </a:pPr>
                      <a:r>
                        <a:rPr lang="en" sz="1100" b="1">
                          <a:latin typeface="Lato"/>
                          <a:ea typeface="Lato"/>
                          <a:cs typeface="Lato"/>
                          <a:sym typeface="Lato"/>
                        </a:rPr>
                        <a:t>Software</a:t>
                      </a:r>
                      <a:endParaRPr sz="1100" b="1">
                        <a:latin typeface="Lato"/>
                        <a:ea typeface="Lato"/>
                        <a:cs typeface="Lato"/>
                        <a:sym typeface="Lato"/>
                      </a:endParaRPr>
                    </a:p>
                  </a:txBody>
                  <a:tcPr marL="63500" marR="63500" marT="63500" marB="63500" anchor="ctr"/>
                </a:tc>
                <a:tc>
                  <a:txBody>
                    <a:bodyPr/>
                    <a:lstStyle/>
                    <a:p>
                      <a:pPr marL="0" lvl="0" indent="0" algn="l" rtl="0">
                        <a:spcBef>
                          <a:spcPts val="0"/>
                        </a:spcBef>
                        <a:spcAft>
                          <a:spcPts val="0"/>
                        </a:spcAft>
                        <a:buNone/>
                      </a:pPr>
                      <a:r>
                        <a:rPr lang="en" sz="1100">
                          <a:latin typeface="Lato"/>
                          <a:ea typeface="Lato"/>
                          <a:cs typeface="Lato"/>
                          <a:sym typeface="Lato"/>
                        </a:rPr>
                        <a:t>ABSTRACT will start/stop/pause a test under the command of a technician</a:t>
                      </a:r>
                      <a:endParaRPr sz="1100">
                        <a:latin typeface="Lato"/>
                        <a:ea typeface="Lato"/>
                        <a:cs typeface="Lato"/>
                        <a:sym typeface="Lato"/>
                      </a:endParaRPr>
                    </a:p>
                  </a:txBody>
                  <a:tcPr marL="63500" marR="63500" marT="63500" marB="63500"/>
                </a:tc>
                <a:tc>
                  <a:txBody>
                    <a:bodyPr/>
                    <a:lstStyle/>
                    <a:p>
                      <a:pPr marL="0" lvl="0" indent="0" algn="l" rtl="0">
                        <a:spcBef>
                          <a:spcPts val="0"/>
                        </a:spcBef>
                        <a:spcAft>
                          <a:spcPts val="0"/>
                        </a:spcAft>
                        <a:buNone/>
                      </a:pPr>
                      <a:endParaRPr sz="1100" i="1">
                        <a:latin typeface="Lato"/>
                        <a:ea typeface="Lato"/>
                        <a:cs typeface="Lato"/>
                        <a:sym typeface="Lato"/>
                      </a:endParaRPr>
                    </a:p>
                  </a:txBody>
                  <a:tcPr marL="63500" marR="63500" marT="63500" marB="63500"/>
                </a:tc>
                <a:extLst>
                  <a:ext uri="{0D108BD9-81ED-4DB2-BD59-A6C34878D82A}">
                    <a16:rowId xmlns:a16="http://schemas.microsoft.com/office/drawing/2014/main" val="10004"/>
                  </a:ext>
                </a:extLst>
              </a:tr>
              <a:tr h="809700">
                <a:tc vMerge="1">
                  <a:txBody>
                    <a:bodyPr/>
                    <a:lstStyle/>
                    <a:p>
                      <a:endParaRPr lang="en-US"/>
                    </a:p>
                  </a:txBody>
                  <a:tcPr/>
                </a:tc>
                <a:tc>
                  <a:txBody>
                    <a:bodyPr/>
                    <a:lstStyle/>
                    <a:p>
                      <a:pPr marL="0" lvl="0" indent="0" algn="l" rtl="0">
                        <a:spcBef>
                          <a:spcPts val="0"/>
                        </a:spcBef>
                        <a:spcAft>
                          <a:spcPts val="0"/>
                        </a:spcAft>
                        <a:buNone/>
                      </a:pPr>
                      <a:r>
                        <a:rPr lang="en" sz="1100">
                          <a:latin typeface="Lato"/>
                          <a:ea typeface="Lato"/>
                          <a:cs typeface="Lato"/>
                          <a:sym typeface="Lato"/>
                        </a:rPr>
                        <a:t>ABSTRACT collects the measured data on voltage, continuity, resistance, isolation, and abnormal/faulty readings, from an 8s16p battery, to enable a technician to judge the flight readiness of the tested battery</a:t>
                      </a:r>
                      <a:endParaRPr sz="1100" i="1">
                        <a:latin typeface="Lato"/>
                        <a:ea typeface="Lato"/>
                        <a:cs typeface="Lato"/>
                        <a:sym typeface="Lato"/>
                      </a:endParaRPr>
                    </a:p>
                  </a:txBody>
                  <a:tcPr marL="63500" marR="63500" marT="63500" marB="63500"/>
                </a:tc>
                <a:tc>
                  <a:txBody>
                    <a:bodyPr/>
                    <a:lstStyle/>
                    <a:p>
                      <a:pPr marL="0" lvl="0" indent="0" algn="l" rtl="0">
                        <a:spcBef>
                          <a:spcPts val="0"/>
                        </a:spcBef>
                        <a:spcAft>
                          <a:spcPts val="0"/>
                        </a:spcAft>
                        <a:buNone/>
                      </a:pPr>
                      <a:r>
                        <a:rPr lang="en" sz="1100">
                          <a:latin typeface="Lato"/>
                          <a:ea typeface="Lato"/>
                          <a:cs typeface="Lato"/>
                          <a:sym typeface="Lato"/>
                        </a:rPr>
                        <a:t>ABSTRACT not only collects and measures data on </a:t>
                      </a:r>
                      <a:r>
                        <a:rPr lang="en" sz="1100">
                          <a:solidFill>
                            <a:srgbClr val="000000"/>
                          </a:solidFill>
                          <a:latin typeface="Lato"/>
                          <a:ea typeface="Lato"/>
                          <a:cs typeface="Lato"/>
                          <a:sym typeface="Lato"/>
                        </a:rPr>
                        <a:t>voltage, continuity, resistance, isolation, and abnormal/faulty readings, from an 8s16p battery, but</a:t>
                      </a:r>
                      <a:r>
                        <a:rPr lang="en" sz="1100">
                          <a:latin typeface="Lato"/>
                          <a:ea typeface="Lato"/>
                          <a:cs typeface="Lato"/>
                          <a:sym typeface="Lato"/>
                        </a:rPr>
                        <a:t> ABSTRACT can also autonomously verify the flight readiness of the tested battery</a:t>
                      </a:r>
                      <a:endParaRPr sz="1100">
                        <a:latin typeface="Lato"/>
                        <a:ea typeface="Lato"/>
                        <a:cs typeface="Lato"/>
                        <a:sym typeface="Lato"/>
                      </a:endParaRPr>
                    </a:p>
                  </a:txBody>
                  <a:tcPr marL="63500" marR="63500" marT="63500" marB="63500"/>
                </a:tc>
                <a:extLst>
                  <a:ext uri="{0D108BD9-81ED-4DB2-BD59-A6C34878D82A}">
                    <a16:rowId xmlns:a16="http://schemas.microsoft.com/office/drawing/2014/main" val="10005"/>
                  </a:ext>
                </a:extLst>
              </a:tr>
              <a:tr h="457950">
                <a:tc vMerge="1">
                  <a:txBody>
                    <a:bodyPr/>
                    <a:lstStyle/>
                    <a:p>
                      <a:endParaRPr lang="en-US"/>
                    </a:p>
                  </a:txBody>
                  <a:tcPr/>
                </a:tc>
                <a:tc>
                  <a:txBody>
                    <a:bodyPr/>
                    <a:lstStyle/>
                    <a:p>
                      <a:pPr marL="0" lvl="0" indent="0" algn="l" rtl="0">
                        <a:spcBef>
                          <a:spcPts val="0"/>
                        </a:spcBef>
                        <a:spcAft>
                          <a:spcPts val="0"/>
                        </a:spcAft>
                        <a:buNone/>
                      </a:pPr>
                      <a:r>
                        <a:rPr lang="en" sz="1100">
                          <a:latin typeface="Lato"/>
                          <a:ea typeface="Lato"/>
                          <a:cs typeface="Lato"/>
                          <a:sym typeface="Lato"/>
                        </a:rPr>
                        <a:t>ABSTRACT displays live data acquired during testing in the form of graphs/plots</a:t>
                      </a:r>
                      <a:endParaRPr sz="1100">
                        <a:latin typeface="Lato"/>
                        <a:ea typeface="Lato"/>
                        <a:cs typeface="Lato"/>
                        <a:sym typeface="Lato"/>
                      </a:endParaRPr>
                    </a:p>
                  </a:txBody>
                  <a:tcPr marL="63500" marR="63500" marT="63500" marB="63500"/>
                </a:tc>
                <a:tc>
                  <a:txBody>
                    <a:bodyPr/>
                    <a:lstStyle/>
                    <a:p>
                      <a:pPr marL="0" lvl="0" indent="0" algn="l" rtl="0">
                        <a:spcBef>
                          <a:spcPts val="0"/>
                        </a:spcBef>
                        <a:spcAft>
                          <a:spcPts val="0"/>
                        </a:spcAft>
                        <a:buNone/>
                      </a:pPr>
                      <a:endParaRPr sz="1100">
                        <a:latin typeface="Lato"/>
                        <a:ea typeface="Lato"/>
                        <a:cs typeface="Lato"/>
                        <a:sym typeface="Lato"/>
                      </a:endParaRPr>
                    </a:p>
                  </a:txBody>
                  <a:tcPr marL="63500" marR="63500" marT="63500" marB="63500"/>
                </a:tc>
                <a:extLst>
                  <a:ext uri="{0D108BD9-81ED-4DB2-BD59-A6C34878D82A}">
                    <a16:rowId xmlns:a16="http://schemas.microsoft.com/office/drawing/2014/main" val="10006"/>
                  </a:ext>
                </a:extLst>
              </a:tr>
              <a:tr h="315500">
                <a:tc vMerge="1">
                  <a:txBody>
                    <a:bodyPr/>
                    <a:lstStyle/>
                    <a:p>
                      <a:endParaRPr lang="en-US"/>
                    </a:p>
                  </a:txBody>
                  <a:tcPr/>
                </a:tc>
                <a:tc>
                  <a:txBody>
                    <a:bodyPr/>
                    <a:lstStyle/>
                    <a:p>
                      <a:pPr marL="0" lvl="0" indent="0" algn="l" rtl="0">
                        <a:spcBef>
                          <a:spcPts val="0"/>
                        </a:spcBef>
                        <a:spcAft>
                          <a:spcPts val="0"/>
                        </a:spcAft>
                        <a:buNone/>
                      </a:pPr>
                      <a:r>
                        <a:rPr lang="en" sz="1100">
                          <a:latin typeface="Lato"/>
                          <a:ea typeface="Lato"/>
                          <a:cs typeface="Lato"/>
                          <a:sym typeface="Lato"/>
                        </a:rPr>
                        <a:t>ABSTRACT outputs the results of the battery test in a .csv file</a:t>
                      </a:r>
                      <a:endParaRPr sz="1100">
                        <a:latin typeface="Lato"/>
                        <a:ea typeface="Lato"/>
                        <a:cs typeface="Lato"/>
                        <a:sym typeface="Lato"/>
                      </a:endParaRPr>
                    </a:p>
                  </a:txBody>
                  <a:tcPr marL="63500" marR="63500" marT="63500" marB="63500"/>
                </a:tc>
                <a:tc>
                  <a:txBody>
                    <a:bodyPr/>
                    <a:lstStyle/>
                    <a:p>
                      <a:pPr marL="0" lvl="0" indent="0" algn="l" rtl="0">
                        <a:spcBef>
                          <a:spcPts val="0"/>
                        </a:spcBef>
                        <a:spcAft>
                          <a:spcPts val="0"/>
                        </a:spcAft>
                        <a:buNone/>
                      </a:pPr>
                      <a:r>
                        <a:rPr lang="en" sz="1100" dirty="0">
                          <a:latin typeface="Lato"/>
                          <a:ea typeface="Lato"/>
                          <a:cs typeface="Lato"/>
                          <a:sym typeface="Lato"/>
                        </a:rPr>
                        <a:t>ABSTRACT has the ability to output a result file in any format the user requests</a:t>
                      </a:r>
                      <a:endParaRPr sz="1100" dirty="0">
                        <a:latin typeface="Lato"/>
                        <a:ea typeface="Lato"/>
                        <a:cs typeface="Lato"/>
                        <a:sym typeface="Lato"/>
                      </a:endParaRPr>
                    </a:p>
                  </a:txBody>
                  <a:tcPr marL="63500" marR="63500" marT="63500" marB="63500"/>
                </a:tc>
                <a:extLst>
                  <a:ext uri="{0D108BD9-81ED-4DB2-BD59-A6C34878D82A}">
                    <a16:rowId xmlns:a16="http://schemas.microsoft.com/office/drawing/2014/main" val="10007"/>
                  </a:ext>
                </a:extLst>
              </a:tr>
            </a:tbl>
          </a:graphicData>
        </a:graphic>
      </p:graphicFrame>
      <p:sp>
        <p:nvSpPr>
          <p:cNvPr id="26" name="Google Shape;187;p31">
            <a:extLst>
              <a:ext uri="{FF2B5EF4-FFF2-40B4-BE49-F238E27FC236}">
                <a16:creationId xmlns:a16="http://schemas.microsoft.com/office/drawing/2014/main" id="{8BD156F0-CB2F-DB4C-A1A3-F2C32F313453}"/>
              </a:ext>
            </a:extLst>
          </p:cNvPr>
          <p:cNvSpPr/>
          <p:nvPr/>
        </p:nvSpPr>
        <p:spPr>
          <a:xfrm>
            <a:off x="2366524" y="2251521"/>
            <a:ext cx="3603600" cy="649356"/>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8;p31">
            <a:extLst>
              <a:ext uri="{FF2B5EF4-FFF2-40B4-BE49-F238E27FC236}">
                <a16:creationId xmlns:a16="http://schemas.microsoft.com/office/drawing/2014/main" id="{0D0F59D7-BB46-044F-BC25-21E1ACA7F52F}"/>
              </a:ext>
            </a:extLst>
          </p:cNvPr>
          <p:cNvSpPr/>
          <p:nvPr/>
        </p:nvSpPr>
        <p:spPr>
          <a:xfrm>
            <a:off x="2366637" y="3809886"/>
            <a:ext cx="7579200" cy="812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79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Schedule</a:t>
            </a:r>
            <a:endParaRPr sz="2319" dirty="0">
              <a:solidFill>
                <a:srgbClr val="FFD966"/>
              </a:solidFill>
            </a:endParaRPr>
          </a:p>
        </p:txBody>
      </p:sp>
      <p:sp>
        <p:nvSpPr>
          <p:cNvPr id="16" name="Google Shape;150;p26">
            <a:extLst>
              <a:ext uri="{FF2B5EF4-FFF2-40B4-BE49-F238E27FC236}">
                <a16:creationId xmlns:a16="http://schemas.microsoft.com/office/drawing/2014/main" id="{7A7A6F95-18CE-6E47-91DE-227A114974FA}"/>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56896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20" name="Google Shape;150;p26">
            <a:extLst>
              <a:ext uri="{FF2B5EF4-FFF2-40B4-BE49-F238E27FC236}">
                <a16:creationId xmlns:a16="http://schemas.microsoft.com/office/drawing/2014/main" id="{39AC35C4-680E-F647-8D29-FC2D8D70C8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aphicFrame>
        <p:nvGraphicFramePr>
          <p:cNvPr id="18" name="Google Shape;1255;p82">
            <a:extLst>
              <a:ext uri="{FF2B5EF4-FFF2-40B4-BE49-F238E27FC236}">
                <a16:creationId xmlns:a16="http://schemas.microsoft.com/office/drawing/2014/main" id="{6479FBCE-933E-7947-A34A-81CD1861FD71}"/>
              </a:ext>
            </a:extLst>
          </p:cNvPr>
          <p:cNvGraphicFramePr/>
          <p:nvPr>
            <p:extLst>
              <p:ext uri="{D42A27DB-BD31-4B8C-83A1-F6EECF244321}">
                <p14:modId xmlns:p14="http://schemas.microsoft.com/office/powerpoint/2010/main" val="3093379531"/>
              </p:ext>
            </p:extLst>
          </p:nvPr>
        </p:nvGraphicFramePr>
        <p:xfrm>
          <a:off x="933664" y="454597"/>
          <a:ext cx="10227236" cy="5936478"/>
        </p:xfrm>
        <a:graphic>
          <a:graphicData uri="http://schemas.openxmlformats.org/drawingml/2006/table">
            <a:tbl>
              <a:tblPr>
                <a:noFill/>
              </a:tblPr>
              <a:tblGrid>
                <a:gridCol w="1224490">
                  <a:extLst>
                    <a:ext uri="{9D8B030D-6E8A-4147-A177-3AD203B41FA5}">
                      <a16:colId xmlns:a16="http://schemas.microsoft.com/office/drawing/2014/main" val="20000"/>
                    </a:ext>
                  </a:extLst>
                </a:gridCol>
                <a:gridCol w="1622014">
                  <a:extLst>
                    <a:ext uri="{9D8B030D-6E8A-4147-A177-3AD203B41FA5}">
                      <a16:colId xmlns:a16="http://schemas.microsoft.com/office/drawing/2014/main" val="20001"/>
                    </a:ext>
                  </a:extLst>
                </a:gridCol>
                <a:gridCol w="1558351">
                  <a:extLst>
                    <a:ext uri="{9D8B030D-6E8A-4147-A177-3AD203B41FA5}">
                      <a16:colId xmlns:a16="http://schemas.microsoft.com/office/drawing/2014/main" val="20002"/>
                    </a:ext>
                  </a:extLst>
                </a:gridCol>
                <a:gridCol w="960968">
                  <a:extLst>
                    <a:ext uri="{9D8B030D-6E8A-4147-A177-3AD203B41FA5}">
                      <a16:colId xmlns:a16="http://schemas.microsoft.com/office/drawing/2014/main" val="20003"/>
                    </a:ext>
                  </a:extLst>
                </a:gridCol>
                <a:gridCol w="1356207">
                  <a:extLst>
                    <a:ext uri="{9D8B030D-6E8A-4147-A177-3AD203B41FA5}">
                      <a16:colId xmlns:a16="http://schemas.microsoft.com/office/drawing/2014/main" val="20004"/>
                    </a:ext>
                  </a:extLst>
                </a:gridCol>
                <a:gridCol w="1752603">
                  <a:extLst>
                    <a:ext uri="{9D8B030D-6E8A-4147-A177-3AD203B41FA5}">
                      <a16:colId xmlns:a16="http://schemas.microsoft.com/office/drawing/2014/main" val="20005"/>
                    </a:ext>
                  </a:extLst>
                </a:gridCol>
                <a:gridCol w="1752603">
                  <a:extLst>
                    <a:ext uri="{9D8B030D-6E8A-4147-A177-3AD203B41FA5}">
                      <a16:colId xmlns:a16="http://schemas.microsoft.com/office/drawing/2014/main" val="20006"/>
                    </a:ext>
                  </a:extLst>
                </a:gridCol>
              </a:tblGrid>
              <a:tr h="387652">
                <a:tc gridSpan="7">
                  <a:txBody>
                    <a:bodyPr/>
                    <a:lstStyle/>
                    <a:p>
                      <a:pPr marL="0" lvl="0" indent="0" algn="ctr" rtl="0">
                        <a:spcBef>
                          <a:spcPts val="0"/>
                        </a:spcBef>
                        <a:spcAft>
                          <a:spcPts val="0"/>
                        </a:spcAft>
                        <a:buNone/>
                      </a:pPr>
                      <a:r>
                        <a:rPr lang="en" b="1" dirty="0">
                          <a:latin typeface="Century Gothic"/>
                          <a:ea typeface="Century Gothic"/>
                          <a:cs typeface="Century Gothic"/>
                          <a:sym typeface="Century Gothic"/>
                        </a:rPr>
                        <a:t>Prerequisite Testing</a:t>
                      </a:r>
                      <a:endParaRPr b="1" dirty="0">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4728">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Subsystem</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Goals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Dates</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Testing Location</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Equipment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Progress</a:t>
                      </a:r>
                      <a:endParaRPr sz="1300" b="1" dirty="0">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812744">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Electronics</a:t>
                      </a:r>
                      <a:endParaRPr sz="1100" b="1"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PCB Continuity Test</a:t>
                      </a:r>
                      <a:endParaRPr sz="1000" dirty="0">
                        <a:latin typeface="Century Gothic"/>
                        <a:ea typeface="Century Gothic"/>
                        <a:cs typeface="Century Gothic"/>
                        <a:sym typeface="Century Gothic"/>
                      </a:endParaRPr>
                    </a:p>
                  </a:txBody>
                  <a:tcPr marL="91425" marR="91425" marT="91425" marB="914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Century Gothic"/>
                          <a:ea typeface="Century Gothic"/>
                          <a:cs typeface="Century Gothic"/>
                          <a:sym typeface="Century Gothic"/>
                        </a:rPr>
                        <a:t>Determine resistance to be able to calculate R</a:t>
                      </a:r>
                      <a:r>
                        <a:rPr lang="en-US" sz="1000" b="0" baseline="-25000" dirty="0">
                          <a:latin typeface="Century Gothic"/>
                          <a:ea typeface="Century Gothic"/>
                          <a:cs typeface="Century Gothic"/>
                          <a:sym typeface="Century Gothic"/>
                        </a:rPr>
                        <a:t>eq</a:t>
                      </a:r>
                      <a:endParaRPr sz="1000" b="0" baseline="-25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Mid Feb</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PCB, DMM</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Completed</a:t>
                      </a:r>
                      <a:endParaRPr sz="1000" dirty="0">
                        <a:latin typeface="Century Gothic"/>
                        <a:ea typeface="Century Gothic"/>
                        <a:cs typeface="Century Gothic"/>
                        <a:sym typeface="Century Gothic"/>
                      </a:endParaRPr>
                    </a:p>
                  </a:txBody>
                  <a:tcPr marL="91425" marR="91425" marT="91425" marB="91425" anchor="ctr">
                    <a:solidFill>
                      <a:schemeClr val="accent6"/>
                    </a:solidFill>
                  </a:tcPr>
                </a:tc>
                <a:extLst>
                  <a:ext uri="{0D108BD9-81ED-4DB2-BD59-A6C34878D82A}">
                    <a16:rowId xmlns:a16="http://schemas.microsoft.com/office/drawing/2014/main" val="10002"/>
                  </a:ext>
                </a:extLst>
              </a:tr>
              <a:tr h="704374">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Electronics</a:t>
                      </a:r>
                      <a:endParaRPr sz="1100" b="1"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SSR On-Resistance Test</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Century Gothic"/>
                          <a:ea typeface="Century Gothic"/>
                          <a:cs typeface="Century Gothic"/>
                          <a:sym typeface="Century Gothic"/>
                        </a:rPr>
                        <a:t>Determine resistance to be able to calculate R</a:t>
                      </a:r>
                      <a:r>
                        <a:rPr lang="en-US" sz="1000" b="0" baseline="-25000" dirty="0">
                          <a:latin typeface="Century Gothic"/>
                          <a:ea typeface="Century Gothic"/>
                          <a:cs typeface="Century Gothic"/>
                          <a:sym typeface="Century Gothic"/>
                        </a:rPr>
                        <a:t>eq</a:t>
                      </a: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Late Feb / Early March</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SSR, DMM </a:t>
                      </a: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In Progress</a:t>
                      </a:r>
                      <a:endParaRPr sz="1000" dirty="0">
                        <a:latin typeface="Century Gothic"/>
                        <a:ea typeface="Century Gothic"/>
                        <a:cs typeface="Century Gothic"/>
                        <a:sym typeface="Century Gothic"/>
                      </a:endParaRPr>
                    </a:p>
                  </a:txBody>
                  <a:tcPr marL="91425" marR="91425" marT="91425" marB="91425" anchor="ctr">
                    <a:solidFill>
                      <a:schemeClr val="accent4"/>
                    </a:solidFill>
                  </a:tcPr>
                </a:tc>
                <a:extLst>
                  <a:ext uri="{0D108BD9-81ED-4DB2-BD59-A6C34878D82A}">
                    <a16:rowId xmlns:a16="http://schemas.microsoft.com/office/drawing/2014/main" val="10003"/>
                  </a:ext>
                </a:extLst>
              </a:tr>
              <a:tr h="433451">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Electronics</a:t>
                      </a:r>
                      <a:endParaRPr sz="1100" b="1"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Binary Decoder Performance Test</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FontTx/>
                        <a:buNone/>
                      </a:pPr>
                      <a:r>
                        <a:rPr lang="en-US" sz="1000" b="0" dirty="0">
                          <a:latin typeface="Century Gothic"/>
                          <a:ea typeface="Century Gothic"/>
                          <a:cs typeface="Century Gothic"/>
                          <a:sym typeface="Century Gothic"/>
                        </a:rPr>
                        <a:t>Verify data sheets</a:t>
                      </a:r>
                      <a:endParaRPr sz="1000" b="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Late Feb / Early March</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Decoders, DMM</a:t>
                      </a: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In Progress</a:t>
                      </a:r>
                      <a:endParaRPr sz="1000" dirty="0">
                        <a:latin typeface="Century Gothic"/>
                        <a:ea typeface="Century Gothic"/>
                        <a:cs typeface="Century Gothic"/>
                        <a:sym typeface="Century Gothic"/>
                      </a:endParaRPr>
                    </a:p>
                  </a:txBody>
                  <a:tcPr marL="91425" marR="91425" marT="91425" marB="91425" anchor="ctr">
                    <a:solidFill>
                      <a:schemeClr val="accent4"/>
                    </a:solidFill>
                  </a:tcPr>
                </a:tc>
                <a:extLst>
                  <a:ext uri="{0D108BD9-81ED-4DB2-BD59-A6C34878D82A}">
                    <a16:rowId xmlns:a16="http://schemas.microsoft.com/office/drawing/2014/main" val="10004"/>
                  </a:ext>
                </a:extLst>
              </a:tr>
              <a:tr h="433451">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Electronics</a:t>
                      </a:r>
                      <a:endParaRPr sz="1100" b="1"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GPIO Current Output Characterization Test</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Tx/>
                        <a:buNone/>
                      </a:pPr>
                      <a:r>
                        <a:rPr lang="en-US" sz="1000" b="0" dirty="0">
                          <a:latin typeface="Century Gothic"/>
                          <a:ea typeface="Century Gothic"/>
                          <a:cs typeface="Century Gothic"/>
                          <a:sym typeface="Century Gothic"/>
                        </a:rPr>
                        <a:t>Determine output capabilities of Raspberry Pi</a:t>
                      </a:r>
                      <a:endParaRPr sz="1000" b="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Late Feb / Early March</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PCB, GPIO, DMM</a:t>
                      </a:r>
                    </a:p>
                  </a:txBody>
                  <a:tcPr marL="91425" marR="91425" marT="91425" marB="91425" anchor="ctr">
                    <a:solidFill>
                      <a:schemeClr val="bg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In Progress</a:t>
                      </a:r>
                      <a:endParaRPr sz="1000" dirty="0">
                        <a:latin typeface="Century Gothic"/>
                        <a:ea typeface="Century Gothic"/>
                        <a:cs typeface="Century Gothic"/>
                        <a:sym typeface="Century Gothic"/>
                      </a:endParaRPr>
                    </a:p>
                  </a:txBody>
                  <a:tcPr marL="91425" marR="91425" marT="91425" marB="91425" anchor="ctr">
                    <a:solidFill>
                      <a:schemeClr val="accent4"/>
                    </a:solidFill>
                  </a:tcPr>
                </a:tc>
                <a:extLst>
                  <a:ext uri="{0D108BD9-81ED-4DB2-BD59-A6C34878D82A}">
                    <a16:rowId xmlns:a16="http://schemas.microsoft.com/office/drawing/2014/main" val="1503370754"/>
                  </a:ext>
                </a:extLst>
              </a:tr>
              <a:tr h="311535">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Electronics</a:t>
                      </a:r>
                      <a:endParaRPr sz="1100" b="1"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SSR Functionality Test</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FontTx/>
                        <a:buNone/>
                      </a:pPr>
                      <a:r>
                        <a:rPr lang="en-US" sz="1000" b="0" dirty="0">
                          <a:latin typeface="Century Gothic"/>
                          <a:ea typeface="Century Gothic"/>
                          <a:cs typeface="Century Gothic"/>
                          <a:sym typeface="Century Gothic"/>
                        </a:rPr>
                        <a:t>Ensure SSR is operational</a:t>
                      </a:r>
                      <a:endParaRPr sz="1000" b="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Early Feb</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SSR, DMM</a:t>
                      </a:r>
                    </a:p>
                  </a:txBody>
                  <a:tcPr marL="91425" marR="91425" marT="91425" marB="91425" anchor="ctr">
                    <a:solidFill>
                      <a:schemeClr val="lt1"/>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Completed</a:t>
                      </a:r>
                      <a:endParaRPr sz="1000" dirty="0">
                        <a:latin typeface="Century Gothic"/>
                        <a:ea typeface="Century Gothic"/>
                        <a:cs typeface="Century Gothic"/>
                        <a:sym typeface="Century Gothic"/>
                      </a:endParaRPr>
                    </a:p>
                  </a:txBody>
                  <a:tcPr marL="91425" marR="91425" marT="91425" marB="91425" anchor="ctr">
                    <a:solidFill>
                      <a:schemeClr val="accent6"/>
                    </a:solidFill>
                  </a:tcPr>
                </a:tc>
                <a:extLst>
                  <a:ext uri="{0D108BD9-81ED-4DB2-BD59-A6C34878D82A}">
                    <a16:rowId xmlns:a16="http://schemas.microsoft.com/office/drawing/2014/main" val="1629064223"/>
                  </a:ext>
                </a:extLst>
              </a:tr>
              <a:tr h="433451">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Software</a:t>
                      </a:r>
                      <a:endParaRPr sz="1100" b="1"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SSR Spec Verification</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Tx/>
                        <a:buNone/>
                      </a:pPr>
                      <a:r>
                        <a:rPr lang="en-US" sz="1000" b="0" dirty="0">
                          <a:latin typeface="Century Gothic"/>
                          <a:ea typeface="Century Gothic"/>
                          <a:cs typeface="Century Gothic"/>
                          <a:sym typeface="Century Gothic"/>
                        </a:rPr>
                        <a:t>Verify data sheets</a:t>
                      </a:r>
                      <a:endParaRPr sz="1000" b="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Late Feb / Early March</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 typeface="Arial" panose="020B0604020202020204" pitchFamily="34" charset="0"/>
                        <a:buNone/>
                      </a:pPr>
                      <a:r>
                        <a:rPr lang="en-US" sz="1000" dirty="0">
                          <a:latin typeface="Century Gothic"/>
                          <a:ea typeface="Century Gothic"/>
                          <a:cs typeface="Century Gothic"/>
                          <a:sym typeface="Century Gothic"/>
                        </a:rPr>
                        <a:t>SRR, DMM</a:t>
                      </a:r>
                    </a:p>
                  </a:txBody>
                  <a:tcPr marL="91425" marR="91425" marT="91425" marB="91425" anchor="ctr">
                    <a:solidFill>
                      <a:schemeClr val="bg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In Progress</a:t>
                      </a:r>
                      <a:endParaRPr sz="1000" dirty="0">
                        <a:latin typeface="Century Gothic"/>
                        <a:ea typeface="Century Gothic"/>
                        <a:cs typeface="Century Gothic"/>
                        <a:sym typeface="Century Gothic"/>
                      </a:endParaRPr>
                    </a:p>
                  </a:txBody>
                  <a:tcPr marL="91425" marR="91425" marT="91425" marB="91425" anchor="ctr">
                    <a:solidFill>
                      <a:schemeClr val="accent4"/>
                    </a:solidFill>
                  </a:tcPr>
                </a:tc>
                <a:extLst>
                  <a:ext uri="{0D108BD9-81ED-4DB2-BD59-A6C34878D82A}">
                    <a16:rowId xmlns:a16="http://schemas.microsoft.com/office/drawing/2014/main" val="1620783316"/>
                  </a:ext>
                </a:extLst>
              </a:tr>
              <a:tr h="433451">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Software</a:t>
                      </a:r>
                      <a:endParaRPr sz="1100" b="1"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Measurement Circuit Rise Time</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Font typeface="Arial" panose="020B0604020202020204" pitchFamily="34" charset="0"/>
                        <a:buNone/>
                      </a:pPr>
                      <a:r>
                        <a:rPr lang="en-US" sz="1000" dirty="0">
                          <a:latin typeface="Century Gothic"/>
                          <a:ea typeface="Century Gothic"/>
                          <a:cs typeface="Century Gothic"/>
                          <a:sym typeface="Century Gothic"/>
                        </a:rPr>
                        <a:t>Determine rise times to verify data sheets</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Early March</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Font typeface="Arial" panose="020B0604020202020204" pitchFamily="34" charset="0"/>
                        <a:buNone/>
                      </a:pPr>
                      <a:r>
                        <a:rPr lang="en-US" sz="1000" dirty="0">
                          <a:latin typeface="Century Gothic"/>
                          <a:ea typeface="Century Gothic"/>
                          <a:cs typeface="Century Gothic"/>
                          <a:sym typeface="Century Gothic"/>
                        </a:rPr>
                        <a:t>Oscilloscope, electrical components</a:t>
                      </a:r>
                    </a:p>
                  </a:txBody>
                  <a:tcPr marL="91425" marR="91425" marT="91425" marB="91425" anchor="ctr">
                    <a:solidFill>
                      <a:schemeClr val="bg1"/>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In Progress</a:t>
                      </a:r>
                      <a:endParaRPr sz="1000" dirty="0">
                        <a:latin typeface="Century Gothic"/>
                        <a:ea typeface="Century Gothic"/>
                        <a:cs typeface="Century Gothic"/>
                        <a:sym typeface="Century Gothic"/>
                      </a:endParaRPr>
                    </a:p>
                  </a:txBody>
                  <a:tcPr marL="91425" marR="91425" marT="91425" marB="91425" anchor="ctr">
                    <a:solidFill>
                      <a:schemeClr val="accent4"/>
                    </a:solidFill>
                  </a:tcPr>
                </a:tc>
                <a:extLst>
                  <a:ext uri="{0D108BD9-81ED-4DB2-BD59-A6C34878D82A}">
                    <a16:rowId xmlns:a16="http://schemas.microsoft.com/office/drawing/2014/main" val="1163963050"/>
                  </a:ext>
                </a:extLst>
              </a:tr>
              <a:tr h="704374">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Software</a:t>
                      </a:r>
                      <a:endParaRPr sz="1100" b="1"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Raspberry Pi Communication Test</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 typeface="Arial" panose="020B0604020202020204" pitchFamily="34" charset="0"/>
                        <a:buNone/>
                      </a:pPr>
                      <a:r>
                        <a:rPr lang="en-US" sz="1000" dirty="0">
                          <a:latin typeface="Century Gothic"/>
                          <a:ea typeface="Century Gothic"/>
                          <a:cs typeface="Century Gothic"/>
                          <a:sym typeface="Century Gothic"/>
                        </a:rPr>
                        <a:t>Determine communication abilities with Pi</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Early Feb</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 typeface="Arial" panose="020B0604020202020204" pitchFamily="34" charset="0"/>
                        <a:buNone/>
                      </a:pPr>
                      <a:r>
                        <a:rPr lang="en-US" sz="1000" dirty="0">
                          <a:latin typeface="Century Gothic"/>
                          <a:ea typeface="Century Gothic"/>
                          <a:cs typeface="Century Gothic"/>
                          <a:sym typeface="Century Gothic"/>
                        </a:rPr>
                        <a:t>Raspberry Pi, DMM, Insulation Tester, GUI, Binary Decoder, PCB</a:t>
                      </a:r>
                    </a:p>
                    <a:p>
                      <a:pPr marL="171450" lvl="0" indent="-171450" algn="ctr" rtl="0">
                        <a:spcBef>
                          <a:spcPts val="0"/>
                        </a:spcBef>
                        <a:spcAft>
                          <a:spcPts val="0"/>
                        </a:spcAft>
                        <a:buFont typeface="Arial" panose="020B0604020202020204" pitchFamily="34" charset="0"/>
                        <a:buChar char="•"/>
                      </a:pPr>
                      <a:endParaRPr lang="en-US"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Completed</a:t>
                      </a:r>
                      <a:endParaRPr sz="1000" dirty="0">
                        <a:latin typeface="Century Gothic"/>
                        <a:ea typeface="Century Gothic"/>
                        <a:cs typeface="Century Gothic"/>
                        <a:sym typeface="Century Gothic"/>
                      </a:endParaRPr>
                    </a:p>
                  </a:txBody>
                  <a:tcPr marL="91425" marR="91425" marT="91425" marB="91425" anchor="ctr">
                    <a:solidFill>
                      <a:schemeClr val="accent6"/>
                    </a:solidFill>
                  </a:tcPr>
                </a:tc>
                <a:extLst>
                  <a:ext uri="{0D108BD9-81ED-4DB2-BD59-A6C34878D82A}">
                    <a16:rowId xmlns:a16="http://schemas.microsoft.com/office/drawing/2014/main" val="2533234821"/>
                  </a:ext>
                </a:extLst>
              </a:tr>
            </a:tbl>
          </a:graphicData>
        </a:graphic>
      </p:graphicFrame>
    </p:spTree>
    <p:extLst>
      <p:ext uri="{BB962C8B-B14F-4D97-AF65-F5344CB8AC3E}">
        <p14:creationId xmlns:p14="http://schemas.microsoft.com/office/powerpoint/2010/main" val="388717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20" name="Google Shape;150;p26">
            <a:extLst>
              <a:ext uri="{FF2B5EF4-FFF2-40B4-BE49-F238E27FC236}">
                <a16:creationId xmlns:a16="http://schemas.microsoft.com/office/drawing/2014/main" id="{39AC35C4-680E-F647-8D29-FC2D8D70C8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aphicFrame>
        <p:nvGraphicFramePr>
          <p:cNvPr id="18" name="Google Shape;1255;p82">
            <a:extLst>
              <a:ext uri="{FF2B5EF4-FFF2-40B4-BE49-F238E27FC236}">
                <a16:creationId xmlns:a16="http://schemas.microsoft.com/office/drawing/2014/main" id="{6479FBCE-933E-7947-A34A-81CD1861FD71}"/>
              </a:ext>
            </a:extLst>
          </p:cNvPr>
          <p:cNvGraphicFramePr/>
          <p:nvPr>
            <p:extLst>
              <p:ext uri="{D42A27DB-BD31-4B8C-83A1-F6EECF244321}">
                <p14:modId xmlns:p14="http://schemas.microsoft.com/office/powerpoint/2010/main" val="1902940003"/>
              </p:ext>
            </p:extLst>
          </p:nvPr>
        </p:nvGraphicFramePr>
        <p:xfrm>
          <a:off x="831850" y="374588"/>
          <a:ext cx="10335187" cy="5729762"/>
        </p:xfrm>
        <a:graphic>
          <a:graphicData uri="http://schemas.openxmlformats.org/drawingml/2006/table">
            <a:tbl>
              <a:tblPr>
                <a:noFill/>
              </a:tblPr>
              <a:tblGrid>
                <a:gridCol w="1237415">
                  <a:extLst>
                    <a:ext uri="{9D8B030D-6E8A-4147-A177-3AD203B41FA5}">
                      <a16:colId xmlns:a16="http://schemas.microsoft.com/office/drawing/2014/main" val="20000"/>
                    </a:ext>
                  </a:extLst>
                </a:gridCol>
                <a:gridCol w="1639135">
                  <a:extLst>
                    <a:ext uri="{9D8B030D-6E8A-4147-A177-3AD203B41FA5}">
                      <a16:colId xmlns:a16="http://schemas.microsoft.com/office/drawing/2014/main" val="20001"/>
                    </a:ext>
                  </a:extLst>
                </a:gridCol>
                <a:gridCol w="1574800">
                  <a:extLst>
                    <a:ext uri="{9D8B030D-6E8A-4147-A177-3AD203B41FA5}">
                      <a16:colId xmlns:a16="http://schemas.microsoft.com/office/drawing/2014/main" val="20002"/>
                    </a:ext>
                  </a:extLst>
                </a:gridCol>
                <a:gridCol w="971111">
                  <a:extLst>
                    <a:ext uri="{9D8B030D-6E8A-4147-A177-3AD203B41FA5}">
                      <a16:colId xmlns:a16="http://schemas.microsoft.com/office/drawing/2014/main" val="20003"/>
                    </a:ext>
                  </a:extLst>
                </a:gridCol>
                <a:gridCol w="1370522">
                  <a:extLst>
                    <a:ext uri="{9D8B030D-6E8A-4147-A177-3AD203B41FA5}">
                      <a16:colId xmlns:a16="http://schemas.microsoft.com/office/drawing/2014/main" val="20004"/>
                    </a:ext>
                  </a:extLst>
                </a:gridCol>
                <a:gridCol w="1771102">
                  <a:extLst>
                    <a:ext uri="{9D8B030D-6E8A-4147-A177-3AD203B41FA5}">
                      <a16:colId xmlns:a16="http://schemas.microsoft.com/office/drawing/2014/main" val="20005"/>
                    </a:ext>
                  </a:extLst>
                </a:gridCol>
                <a:gridCol w="1771102">
                  <a:extLst>
                    <a:ext uri="{9D8B030D-6E8A-4147-A177-3AD203B41FA5}">
                      <a16:colId xmlns:a16="http://schemas.microsoft.com/office/drawing/2014/main" val="20006"/>
                    </a:ext>
                  </a:extLst>
                </a:gridCol>
              </a:tblGrid>
              <a:tr h="712544">
                <a:tc gridSpan="7">
                  <a:txBody>
                    <a:bodyPr/>
                    <a:lstStyle/>
                    <a:p>
                      <a:pPr marL="0" lvl="0" indent="0" algn="ctr" rtl="0">
                        <a:spcBef>
                          <a:spcPts val="0"/>
                        </a:spcBef>
                        <a:spcAft>
                          <a:spcPts val="0"/>
                        </a:spcAft>
                        <a:buNone/>
                      </a:pPr>
                      <a:r>
                        <a:rPr lang="en" b="1" dirty="0">
                          <a:latin typeface="Century Gothic"/>
                          <a:ea typeface="Century Gothic"/>
                          <a:cs typeface="Century Gothic"/>
                          <a:sym typeface="Century Gothic"/>
                        </a:rPr>
                        <a:t>Major Testing</a:t>
                      </a:r>
                      <a:endParaRPr b="1" dirty="0">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2568">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Subsystem</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Goals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Dates</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Testing Location</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Equipment</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Progress</a:t>
                      </a:r>
                      <a:endParaRPr sz="1300" b="1" dirty="0">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760050">
                <a:tc>
                  <a:txBody>
                    <a:bodyPr/>
                    <a:lstStyle/>
                    <a:p>
                      <a:pPr marL="0" lvl="0" indent="0" algn="ctr" rtl="0">
                        <a:spcBef>
                          <a:spcPts val="0"/>
                        </a:spcBef>
                        <a:spcAft>
                          <a:spcPts val="0"/>
                        </a:spcAft>
                        <a:buNone/>
                      </a:pPr>
                      <a:r>
                        <a:rPr lang="en-US" sz="1000" b="1" dirty="0">
                          <a:latin typeface="Century Gothic"/>
                          <a:ea typeface="Century Gothic"/>
                          <a:cs typeface="Century Gothic"/>
                          <a:sym typeface="Century Gothic"/>
                        </a:rPr>
                        <a:t>Electronics</a:t>
                      </a:r>
                      <a:endParaRPr sz="1000" b="1"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Component On-Resistance Test</a:t>
                      </a:r>
                      <a:endParaRPr sz="1000" dirty="0">
                        <a:latin typeface="Century Gothic"/>
                        <a:ea typeface="Century Gothic"/>
                        <a:cs typeface="Century Gothic"/>
                        <a:sym typeface="Century Gothic"/>
                      </a:endParaRPr>
                    </a:p>
                  </a:txBody>
                  <a:tcPr marL="91425" marR="91425" marT="91425" marB="914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Century Gothic"/>
                          <a:ea typeface="Century Gothic"/>
                          <a:cs typeface="Century Gothic"/>
                          <a:sym typeface="Century Gothic"/>
                        </a:rPr>
                        <a:t>Determine resistance to be able to calculate R</a:t>
                      </a:r>
                      <a:r>
                        <a:rPr lang="en-US" sz="1000" b="0" baseline="-25000" dirty="0">
                          <a:latin typeface="Century Gothic"/>
                          <a:ea typeface="Century Gothic"/>
                          <a:cs typeface="Century Gothic"/>
                          <a:sym typeface="Century Gothic"/>
                        </a:rPr>
                        <a:t>eq</a:t>
                      </a: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Early March</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DMM, Power supply, SSRs, Raspberry Pi, GPIO, Decoders, Contact probes</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To - Do</a:t>
                      </a:r>
                      <a:endParaRPr sz="1000" dirty="0">
                        <a:latin typeface="Century Gothic"/>
                        <a:ea typeface="Century Gothic"/>
                        <a:cs typeface="Century Gothic"/>
                        <a:sym typeface="Century Gothic"/>
                      </a:endParaRPr>
                    </a:p>
                  </a:txBody>
                  <a:tcPr marL="91425" marR="91425" marT="91425" marB="91425" anchor="ctr">
                    <a:solidFill>
                      <a:schemeClr val="accent2">
                        <a:lumMod val="60000"/>
                        <a:lumOff val="40000"/>
                      </a:schemeClr>
                    </a:solidFill>
                  </a:tcPr>
                </a:tc>
                <a:extLst>
                  <a:ext uri="{0D108BD9-81ED-4DB2-BD59-A6C34878D82A}">
                    <a16:rowId xmlns:a16="http://schemas.microsoft.com/office/drawing/2014/main" val="10002"/>
                  </a:ext>
                </a:extLst>
              </a:tr>
              <a:tr h="760050">
                <a:tc>
                  <a:txBody>
                    <a:bodyPr/>
                    <a:lstStyle/>
                    <a:p>
                      <a:pPr marL="0" lvl="0" indent="0" algn="ctr" rtl="0">
                        <a:spcBef>
                          <a:spcPts val="0"/>
                        </a:spcBef>
                        <a:spcAft>
                          <a:spcPts val="0"/>
                        </a:spcAft>
                        <a:buNone/>
                      </a:pPr>
                      <a:r>
                        <a:rPr lang="en-US" sz="1000" b="1" dirty="0">
                          <a:latin typeface="Century Gothic"/>
                          <a:ea typeface="Century Gothic"/>
                          <a:cs typeface="Century Gothic"/>
                          <a:sym typeface="Century Gothic"/>
                        </a:rPr>
                        <a:t>Electronics</a:t>
                      </a:r>
                      <a:endParaRPr sz="1000" b="1"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PCB Trace Resistance Test</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Century Gothic"/>
                          <a:ea typeface="Century Gothic"/>
                          <a:cs typeface="Century Gothic"/>
                          <a:sym typeface="Century Gothic"/>
                        </a:rPr>
                        <a:t>Determine resistance to be able to calculate R</a:t>
                      </a:r>
                      <a:r>
                        <a:rPr lang="en-US" sz="1000" b="0" baseline="-25000" dirty="0">
                          <a:latin typeface="Century Gothic"/>
                          <a:ea typeface="Century Gothic"/>
                          <a:cs typeface="Century Gothic"/>
                          <a:sym typeface="Century Gothic"/>
                        </a:rPr>
                        <a:t>eq</a:t>
                      </a: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Early March</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Century Gothic"/>
                          <a:ea typeface="Century Gothic"/>
                          <a:cs typeface="Century Gothic"/>
                          <a:sym typeface="Century Gothic"/>
                        </a:rPr>
                        <a:t>DMM, Power supply, SSRs, Raspberry Pi, GPIO, Decoders, Contact probes</a:t>
                      </a: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To - Do</a:t>
                      </a:r>
                    </a:p>
                  </a:txBody>
                  <a:tcPr marL="91425" marR="91425" marT="91425" marB="91425" anchor="ctr">
                    <a:solidFill>
                      <a:schemeClr val="accent2">
                        <a:lumMod val="60000"/>
                        <a:lumOff val="40000"/>
                      </a:schemeClr>
                    </a:solidFill>
                  </a:tcPr>
                </a:tc>
                <a:extLst>
                  <a:ext uri="{0D108BD9-81ED-4DB2-BD59-A6C34878D82A}">
                    <a16:rowId xmlns:a16="http://schemas.microsoft.com/office/drawing/2014/main" val="10003"/>
                  </a:ext>
                </a:extLst>
              </a:tr>
              <a:tr h="546272">
                <a:tc>
                  <a:txBody>
                    <a:bodyPr/>
                    <a:lstStyle/>
                    <a:p>
                      <a:pPr marL="0" lvl="0" indent="0" algn="ctr" rtl="0">
                        <a:spcBef>
                          <a:spcPts val="0"/>
                        </a:spcBef>
                        <a:spcAft>
                          <a:spcPts val="0"/>
                        </a:spcAft>
                        <a:buNone/>
                      </a:pPr>
                      <a:r>
                        <a:rPr lang="en-US" sz="1000" b="1" dirty="0">
                          <a:latin typeface="Century Gothic"/>
                          <a:ea typeface="Century Gothic"/>
                          <a:cs typeface="Century Gothic"/>
                          <a:sym typeface="Century Gothic"/>
                        </a:rPr>
                        <a:t>Electronics</a:t>
                      </a:r>
                      <a:endParaRPr sz="1000" b="1"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Drive Current Test</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latin typeface="Century Gothic"/>
                          <a:ea typeface="Century Gothic"/>
                          <a:cs typeface="Century Gothic"/>
                          <a:sym typeface="Century Gothic"/>
                        </a:rPr>
                        <a:t>Ensure system can be operated</a:t>
                      </a:r>
                      <a:endParaRPr lang="en-US" sz="1000" b="0" baseline="-25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March</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Century Gothic"/>
                          <a:ea typeface="Century Gothic"/>
                          <a:cs typeface="Century Gothic"/>
                          <a:sym typeface="Century Gothic"/>
                        </a:rPr>
                        <a:t>DMM, Power supply, SSRs, Raspberry Pi, GPIO, Decoders, Contact probes</a:t>
                      </a:r>
                    </a:p>
                  </a:txBody>
                  <a:tcPr marL="91425" marR="91425" marT="91425" marB="91425" anchor="ctr">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dirty="0">
                          <a:latin typeface="Century Gothic"/>
                          <a:ea typeface="Century Gothic"/>
                          <a:cs typeface="Century Gothic"/>
                          <a:sym typeface="Century Gothic"/>
                        </a:rPr>
                        <a:t>To - Do</a:t>
                      </a:r>
                    </a:p>
                  </a:txBody>
                  <a:tcPr marL="91425" marR="91425" marT="91425" marB="91425" anchor="ctr">
                    <a:solidFill>
                      <a:schemeClr val="accent2">
                        <a:lumMod val="60000"/>
                        <a:lumOff val="40000"/>
                      </a:schemeClr>
                    </a:solidFill>
                  </a:tcPr>
                </a:tc>
                <a:extLst>
                  <a:ext uri="{0D108BD9-81ED-4DB2-BD59-A6C34878D82A}">
                    <a16:rowId xmlns:a16="http://schemas.microsoft.com/office/drawing/2014/main" val="10004"/>
                  </a:ext>
                </a:extLst>
              </a:tr>
              <a:tr h="546272">
                <a:tc>
                  <a:txBody>
                    <a:bodyPr/>
                    <a:lstStyle/>
                    <a:p>
                      <a:pPr marL="0" lvl="0" indent="0" algn="ctr" rtl="0">
                        <a:spcBef>
                          <a:spcPts val="0"/>
                        </a:spcBef>
                        <a:spcAft>
                          <a:spcPts val="0"/>
                        </a:spcAft>
                        <a:buNone/>
                      </a:pPr>
                      <a:r>
                        <a:rPr lang="en-US" sz="1000" b="1" dirty="0">
                          <a:latin typeface="Century Gothic"/>
                          <a:ea typeface="Century Gothic"/>
                          <a:cs typeface="Century Gothic"/>
                          <a:sym typeface="Century Gothic"/>
                        </a:rPr>
                        <a:t>Software</a:t>
                      </a:r>
                      <a:endParaRPr sz="1000" b="1"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Timing Model Test</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Determine total time to hit requirements</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March</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2"/>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Raspberry Pi, PCB, DMM, Insulation Tester, Oscilloscope, Cables, Computer</a:t>
                      </a:r>
                    </a:p>
                  </a:txBody>
                  <a:tcPr marL="91425" marR="91425" marT="91425" marB="91425"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dirty="0">
                          <a:latin typeface="Century Gothic"/>
                          <a:ea typeface="Century Gothic"/>
                          <a:cs typeface="Century Gothic"/>
                          <a:sym typeface="Century Gothic"/>
                        </a:rPr>
                        <a:t>To - Do</a:t>
                      </a:r>
                    </a:p>
                  </a:txBody>
                  <a:tcPr marL="91425" marR="91425" marT="91425" marB="91425" anchor="ctr">
                    <a:solidFill>
                      <a:schemeClr val="accent2">
                        <a:lumMod val="60000"/>
                        <a:lumOff val="40000"/>
                      </a:schemeClr>
                    </a:solidFill>
                  </a:tcPr>
                </a:tc>
                <a:extLst>
                  <a:ext uri="{0D108BD9-81ED-4DB2-BD59-A6C34878D82A}">
                    <a16:rowId xmlns:a16="http://schemas.microsoft.com/office/drawing/2014/main" val="1503370754"/>
                  </a:ext>
                </a:extLst>
              </a:tr>
              <a:tr h="546272">
                <a:tc>
                  <a:txBody>
                    <a:bodyPr/>
                    <a:lstStyle/>
                    <a:p>
                      <a:pPr marL="0" lvl="0" indent="0" algn="ctr" rtl="0">
                        <a:spcBef>
                          <a:spcPts val="0"/>
                        </a:spcBef>
                        <a:spcAft>
                          <a:spcPts val="0"/>
                        </a:spcAft>
                        <a:buNone/>
                      </a:pPr>
                      <a:r>
                        <a:rPr lang="en-US" sz="1000" b="1" dirty="0">
                          <a:latin typeface="Century Gothic"/>
                          <a:ea typeface="Century Gothic"/>
                          <a:cs typeface="Century Gothic"/>
                          <a:sym typeface="Century Gothic"/>
                        </a:rPr>
                        <a:t>Integration</a:t>
                      </a:r>
                      <a:endParaRPr sz="1000" b="1"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Integration Test</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FontTx/>
                        <a:buNone/>
                      </a:pPr>
                      <a:r>
                        <a:rPr lang="en-US" sz="1000" dirty="0">
                          <a:latin typeface="Century Gothic"/>
                          <a:ea typeface="Century Gothic"/>
                          <a:cs typeface="Century Gothic"/>
                          <a:sym typeface="Century Gothic"/>
                        </a:rPr>
                        <a:t>Begin integration for success of project</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Late March</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Aero 150</a:t>
                      </a:r>
                      <a:endParaRPr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Century Gothic"/>
                          <a:ea typeface="Century Gothic"/>
                          <a:cs typeface="Century Gothic"/>
                          <a:sym typeface="Century Gothic"/>
                        </a:rPr>
                        <a:t>Raspberry Pi, PCB, DMM, Insulation Tester, Oscilloscope, Cables, Computer</a:t>
                      </a:r>
                    </a:p>
                    <a:p>
                      <a:pPr marL="0" lvl="0" indent="0" algn="ctr" rtl="0">
                        <a:spcBef>
                          <a:spcPts val="0"/>
                        </a:spcBef>
                        <a:spcAft>
                          <a:spcPts val="0"/>
                        </a:spcAft>
                        <a:buFontTx/>
                        <a:buNone/>
                      </a:pPr>
                      <a:endParaRPr lang="en-US" sz="1000" dirty="0">
                        <a:latin typeface="Century Gothic"/>
                        <a:ea typeface="Century Gothic"/>
                        <a:cs typeface="Century Gothic"/>
                        <a:sym typeface="Century Gothic"/>
                      </a:endParaRPr>
                    </a:p>
                  </a:txBody>
                  <a:tcPr marL="91425" marR="91425" marT="91425" marB="9142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dirty="0">
                          <a:latin typeface="Century Gothic"/>
                          <a:ea typeface="Century Gothic"/>
                          <a:cs typeface="Century Gothic"/>
                          <a:sym typeface="Century Gothic"/>
                        </a:rPr>
                        <a:t>To - Do</a:t>
                      </a:r>
                    </a:p>
                  </a:txBody>
                  <a:tcPr marL="91425" marR="91425" marT="91425" marB="91425" anchor="ctr">
                    <a:solidFill>
                      <a:schemeClr val="accent2">
                        <a:lumMod val="60000"/>
                        <a:lumOff val="40000"/>
                      </a:schemeClr>
                    </a:solidFill>
                  </a:tcPr>
                </a:tc>
                <a:extLst>
                  <a:ext uri="{0D108BD9-81ED-4DB2-BD59-A6C34878D82A}">
                    <a16:rowId xmlns:a16="http://schemas.microsoft.com/office/drawing/2014/main" val="2062036614"/>
                  </a:ext>
                </a:extLst>
              </a:tr>
            </a:tbl>
          </a:graphicData>
        </a:graphic>
      </p:graphicFrame>
    </p:spTree>
    <p:extLst>
      <p:ext uri="{BB962C8B-B14F-4D97-AF65-F5344CB8AC3E}">
        <p14:creationId xmlns:p14="http://schemas.microsoft.com/office/powerpoint/2010/main" val="307236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470F1FEC-2661-3348-B788-4F555D28FA61}"/>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Old</a:t>
            </a:r>
          </a:p>
        </p:txBody>
      </p:sp>
      <p:sp>
        <p:nvSpPr>
          <p:cNvPr id="20" name="Google Shape;150;p26">
            <a:extLst>
              <a:ext uri="{FF2B5EF4-FFF2-40B4-BE49-F238E27FC236}">
                <a16:creationId xmlns:a16="http://schemas.microsoft.com/office/drawing/2014/main" id="{39AC35C4-680E-F647-8D29-FC2D8D70C8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23" name="Picture 22" descr="A picture containing timeline&#10;&#10;Description automatically generated">
            <a:extLst>
              <a:ext uri="{FF2B5EF4-FFF2-40B4-BE49-F238E27FC236}">
                <a16:creationId xmlns:a16="http://schemas.microsoft.com/office/drawing/2014/main" id="{4DA74555-A1EC-2E40-BAB8-AD4DADFB6574}"/>
              </a:ext>
            </a:extLst>
          </p:cNvPr>
          <p:cNvPicPr>
            <a:picLocks noChangeAspect="1"/>
          </p:cNvPicPr>
          <p:nvPr/>
        </p:nvPicPr>
        <p:blipFill>
          <a:blip r:embed="rId6"/>
          <a:stretch>
            <a:fillRect/>
          </a:stretch>
        </p:blipFill>
        <p:spPr>
          <a:xfrm>
            <a:off x="0" y="1423876"/>
            <a:ext cx="12192000" cy="4020027"/>
          </a:xfrm>
          <a:prstGeom prst="rect">
            <a:avLst/>
          </a:prstGeom>
        </p:spPr>
      </p:pic>
      <p:cxnSp>
        <p:nvCxnSpPr>
          <p:cNvPr id="24" name="Straight Arrow Connector 23">
            <a:extLst>
              <a:ext uri="{FF2B5EF4-FFF2-40B4-BE49-F238E27FC236}">
                <a16:creationId xmlns:a16="http://schemas.microsoft.com/office/drawing/2014/main" id="{1BAA7658-0A3F-0A4C-B35C-8D0BBF70F36F}"/>
              </a:ext>
            </a:extLst>
          </p:cNvPr>
          <p:cNvCxnSpPr/>
          <p:nvPr/>
        </p:nvCxnSpPr>
        <p:spPr>
          <a:xfrm>
            <a:off x="5498036" y="2192867"/>
            <a:ext cx="5491697" cy="276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4467AC-1574-9343-AE86-399948FE00BD}"/>
              </a:ext>
            </a:extLst>
          </p:cNvPr>
          <p:cNvSpPr txBox="1"/>
          <p:nvPr/>
        </p:nvSpPr>
        <p:spPr>
          <a:xfrm>
            <a:off x="6815822" y="2336800"/>
            <a:ext cx="1837111" cy="369332"/>
          </a:xfrm>
          <a:prstGeom prst="rect">
            <a:avLst/>
          </a:prstGeom>
          <a:noFill/>
        </p:spPr>
        <p:txBody>
          <a:bodyPr wrap="square" rtlCol="0">
            <a:spAutoFit/>
          </a:bodyPr>
          <a:lstStyle/>
          <a:p>
            <a:r>
              <a:rPr lang="en-US" dirty="0">
                <a:solidFill>
                  <a:srgbClr val="FF0000"/>
                </a:solidFill>
                <a:latin typeface="Century Gothic" panose="020B0502020202020204" pitchFamily="34" charset="0"/>
              </a:rPr>
              <a:t>Critical Path</a:t>
            </a:r>
          </a:p>
        </p:txBody>
      </p:sp>
      <p:sp>
        <p:nvSpPr>
          <p:cNvPr id="26" name="Rectangle 25">
            <a:extLst>
              <a:ext uri="{FF2B5EF4-FFF2-40B4-BE49-F238E27FC236}">
                <a16:creationId xmlns:a16="http://schemas.microsoft.com/office/drawing/2014/main" id="{137B4FE3-3F99-424B-BF79-DA9D993AF128}"/>
              </a:ext>
            </a:extLst>
          </p:cNvPr>
          <p:cNvSpPr/>
          <p:nvPr/>
        </p:nvSpPr>
        <p:spPr>
          <a:xfrm>
            <a:off x="2497667" y="1998134"/>
            <a:ext cx="397933"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44D96B1-AE91-DD46-AA7B-EA689CBE9CE3}"/>
              </a:ext>
            </a:extLst>
          </p:cNvPr>
          <p:cNvSpPr/>
          <p:nvPr/>
        </p:nvSpPr>
        <p:spPr>
          <a:xfrm>
            <a:off x="4190337" y="2116667"/>
            <a:ext cx="647524"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543976-85DB-F84C-8970-3FC479668D8D}"/>
              </a:ext>
            </a:extLst>
          </p:cNvPr>
          <p:cNvSpPr/>
          <p:nvPr/>
        </p:nvSpPr>
        <p:spPr>
          <a:xfrm>
            <a:off x="2497667" y="2629932"/>
            <a:ext cx="397933" cy="76200"/>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ADD4E0-1F57-364A-8EAF-1A4006A1115B}"/>
              </a:ext>
            </a:extLst>
          </p:cNvPr>
          <p:cNvSpPr/>
          <p:nvPr/>
        </p:nvSpPr>
        <p:spPr>
          <a:xfrm>
            <a:off x="5553192" y="2752300"/>
            <a:ext cx="697483" cy="72788"/>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89F6E10-78AF-5847-B396-7DC4ABEA2E11}"/>
              </a:ext>
            </a:extLst>
          </p:cNvPr>
          <p:cNvSpPr/>
          <p:nvPr/>
        </p:nvSpPr>
        <p:spPr>
          <a:xfrm>
            <a:off x="3102591" y="3264091"/>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A83D90-F057-844F-9199-7AECE35EE996}"/>
              </a:ext>
            </a:extLst>
          </p:cNvPr>
          <p:cNvSpPr/>
          <p:nvPr/>
        </p:nvSpPr>
        <p:spPr>
          <a:xfrm>
            <a:off x="4344537" y="3383279"/>
            <a:ext cx="483494" cy="7620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75D8F70-EB1C-4947-9419-25DB89F0550F}"/>
              </a:ext>
            </a:extLst>
          </p:cNvPr>
          <p:cNvSpPr/>
          <p:nvPr/>
        </p:nvSpPr>
        <p:spPr>
          <a:xfrm>
            <a:off x="5741159" y="3497557"/>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2AE8189-56E9-D646-9BD1-D27837445A0D}"/>
              </a:ext>
            </a:extLst>
          </p:cNvPr>
          <p:cNvSpPr/>
          <p:nvPr/>
        </p:nvSpPr>
        <p:spPr>
          <a:xfrm>
            <a:off x="6687402" y="3613592"/>
            <a:ext cx="383177"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C1EAC07-00D1-AD40-9AB3-C9FA1BBB5750}"/>
              </a:ext>
            </a:extLst>
          </p:cNvPr>
          <p:cNvSpPr/>
          <p:nvPr/>
        </p:nvSpPr>
        <p:spPr>
          <a:xfrm>
            <a:off x="6250676" y="3739749"/>
            <a:ext cx="819904"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7F641B-051E-6040-B65D-CE6F0FEE48DC}"/>
              </a:ext>
            </a:extLst>
          </p:cNvPr>
          <p:cNvSpPr/>
          <p:nvPr/>
        </p:nvSpPr>
        <p:spPr>
          <a:xfrm>
            <a:off x="4837861" y="4249636"/>
            <a:ext cx="906920" cy="72788"/>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8C201B-1ECC-2245-8E3C-73ECA200FCE3}"/>
              </a:ext>
            </a:extLst>
          </p:cNvPr>
          <p:cNvSpPr/>
          <p:nvPr/>
        </p:nvSpPr>
        <p:spPr>
          <a:xfrm>
            <a:off x="4845874" y="4376814"/>
            <a:ext cx="906920" cy="7961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309A623-4781-C648-A6B1-E1EFA41E729E}"/>
              </a:ext>
            </a:extLst>
          </p:cNvPr>
          <p:cNvSpPr/>
          <p:nvPr/>
        </p:nvSpPr>
        <p:spPr>
          <a:xfrm>
            <a:off x="5764317" y="4496032"/>
            <a:ext cx="697483" cy="9405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7CC290E-15DB-3543-A66E-ED1A3CA12888}"/>
              </a:ext>
            </a:extLst>
          </p:cNvPr>
          <p:cNvSpPr/>
          <p:nvPr/>
        </p:nvSpPr>
        <p:spPr>
          <a:xfrm>
            <a:off x="8405634" y="460914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3805D19-7B39-F545-935E-FD65EDDF34B5}"/>
              </a:ext>
            </a:extLst>
          </p:cNvPr>
          <p:cNvSpPr/>
          <p:nvPr/>
        </p:nvSpPr>
        <p:spPr>
          <a:xfrm>
            <a:off x="8405632" y="472240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731EF05-31F2-6B47-BD90-E4F79916FE41}"/>
              </a:ext>
            </a:extLst>
          </p:cNvPr>
          <p:cNvSpPr/>
          <p:nvPr/>
        </p:nvSpPr>
        <p:spPr>
          <a:xfrm>
            <a:off x="8405633" y="4840407"/>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2F1A386-C80D-984C-8D66-EB810473894A}"/>
              </a:ext>
            </a:extLst>
          </p:cNvPr>
          <p:cNvSpPr/>
          <p:nvPr/>
        </p:nvSpPr>
        <p:spPr>
          <a:xfrm>
            <a:off x="8405632" y="4970813"/>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4DD6AA-7196-A042-9874-1869A54967A1}"/>
              </a:ext>
            </a:extLst>
          </p:cNvPr>
          <p:cNvSpPr/>
          <p:nvPr/>
        </p:nvSpPr>
        <p:spPr>
          <a:xfrm>
            <a:off x="9156546" y="5086058"/>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CB9970-40E1-4245-8A3A-5EF2B7D5660E}"/>
              </a:ext>
            </a:extLst>
          </p:cNvPr>
          <p:cNvSpPr/>
          <p:nvPr/>
        </p:nvSpPr>
        <p:spPr>
          <a:xfrm>
            <a:off x="11241741" y="5221187"/>
            <a:ext cx="909937" cy="89179"/>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48304B0-B559-C34B-8703-262D6AFC085E}"/>
              </a:ext>
            </a:extLst>
          </p:cNvPr>
          <p:cNvCxnSpPr/>
          <p:nvPr/>
        </p:nvCxnSpPr>
        <p:spPr>
          <a:xfrm>
            <a:off x="6516663" y="1156347"/>
            <a:ext cx="0" cy="398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787AC6-80DE-694A-8DA9-80085F9457DB}"/>
              </a:ext>
            </a:extLst>
          </p:cNvPr>
          <p:cNvSpPr txBox="1"/>
          <p:nvPr/>
        </p:nvSpPr>
        <p:spPr>
          <a:xfrm>
            <a:off x="6096000" y="867825"/>
            <a:ext cx="932657" cy="369332"/>
          </a:xfrm>
          <a:prstGeom prst="rect">
            <a:avLst/>
          </a:prstGeom>
          <a:noFill/>
        </p:spPr>
        <p:txBody>
          <a:bodyPr wrap="square" rtlCol="0">
            <a:spAutoFit/>
          </a:bodyPr>
          <a:lstStyle/>
          <a:p>
            <a:r>
              <a:rPr lang="en-US" dirty="0">
                <a:latin typeface="Century Gothic" panose="020B0502020202020204" pitchFamily="34" charset="0"/>
              </a:rPr>
              <a:t>Today</a:t>
            </a:r>
          </a:p>
        </p:txBody>
      </p:sp>
    </p:spTree>
    <p:extLst>
      <p:ext uri="{BB962C8B-B14F-4D97-AF65-F5344CB8AC3E}">
        <p14:creationId xmlns:p14="http://schemas.microsoft.com/office/powerpoint/2010/main" val="1422983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470F1FEC-2661-3348-B788-4F555D28FA61}"/>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Status</a:t>
            </a:r>
          </a:p>
        </p:txBody>
      </p:sp>
      <p:sp>
        <p:nvSpPr>
          <p:cNvPr id="20" name="Google Shape;150;p26">
            <a:extLst>
              <a:ext uri="{FF2B5EF4-FFF2-40B4-BE49-F238E27FC236}">
                <a16:creationId xmlns:a16="http://schemas.microsoft.com/office/drawing/2014/main" id="{39AC35C4-680E-F647-8D29-FC2D8D70C8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23" name="Picture 22" descr="A picture containing timeline&#10;&#10;Description automatically generated">
            <a:extLst>
              <a:ext uri="{FF2B5EF4-FFF2-40B4-BE49-F238E27FC236}">
                <a16:creationId xmlns:a16="http://schemas.microsoft.com/office/drawing/2014/main" id="{4DA74555-A1EC-2E40-BAB8-AD4DADFB6574}"/>
              </a:ext>
            </a:extLst>
          </p:cNvPr>
          <p:cNvPicPr>
            <a:picLocks noChangeAspect="1"/>
          </p:cNvPicPr>
          <p:nvPr/>
        </p:nvPicPr>
        <p:blipFill>
          <a:blip r:embed="rId6"/>
          <a:stretch>
            <a:fillRect/>
          </a:stretch>
        </p:blipFill>
        <p:spPr>
          <a:xfrm>
            <a:off x="0" y="1423876"/>
            <a:ext cx="12192000" cy="4020027"/>
          </a:xfrm>
          <a:prstGeom prst="rect">
            <a:avLst/>
          </a:prstGeom>
        </p:spPr>
      </p:pic>
      <p:cxnSp>
        <p:nvCxnSpPr>
          <p:cNvPr id="24" name="Straight Arrow Connector 23">
            <a:extLst>
              <a:ext uri="{FF2B5EF4-FFF2-40B4-BE49-F238E27FC236}">
                <a16:creationId xmlns:a16="http://schemas.microsoft.com/office/drawing/2014/main" id="{1BAA7658-0A3F-0A4C-B35C-8D0BBF70F36F}"/>
              </a:ext>
            </a:extLst>
          </p:cNvPr>
          <p:cNvCxnSpPr/>
          <p:nvPr/>
        </p:nvCxnSpPr>
        <p:spPr>
          <a:xfrm>
            <a:off x="5498036" y="2192867"/>
            <a:ext cx="5491697" cy="276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4467AC-1574-9343-AE86-399948FE00BD}"/>
              </a:ext>
            </a:extLst>
          </p:cNvPr>
          <p:cNvSpPr txBox="1"/>
          <p:nvPr/>
        </p:nvSpPr>
        <p:spPr>
          <a:xfrm>
            <a:off x="6815822" y="2336800"/>
            <a:ext cx="1837111" cy="369332"/>
          </a:xfrm>
          <a:prstGeom prst="rect">
            <a:avLst/>
          </a:prstGeom>
          <a:noFill/>
        </p:spPr>
        <p:txBody>
          <a:bodyPr wrap="square" rtlCol="0">
            <a:spAutoFit/>
          </a:bodyPr>
          <a:lstStyle/>
          <a:p>
            <a:r>
              <a:rPr lang="en-US" dirty="0">
                <a:solidFill>
                  <a:srgbClr val="FF0000"/>
                </a:solidFill>
                <a:latin typeface="Century Gothic" panose="020B0502020202020204" pitchFamily="34" charset="0"/>
              </a:rPr>
              <a:t>Critical Path</a:t>
            </a:r>
          </a:p>
        </p:txBody>
      </p:sp>
      <p:sp>
        <p:nvSpPr>
          <p:cNvPr id="26" name="Rectangle 25">
            <a:extLst>
              <a:ext uri="{FF2B5EF4-FFF2-40B4-BE49-F238E27FC236}">
                <a16:creationId xmlns:a16="http://schemas.microsoft.com/office/drawing/2014/main" id="{137B4FE3-3F99-424B-BF79-DA9D993AF128}"/>
              </a:ext>
            </a:extLst>
          </p:cNvPr>
          <p:cNvSpPr/>
          <p:nvPr/>
        </p:nvSpPr>
        <p:spPr>
          <a:xfrm>
            <a:off x="2497667" y="1998134"/>
            <a:ext cx="397933"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44D96B1-AE91-DD46-AA7B-EA689CBE9CE3}"/>
              </a:ext>
            </a:extLst>
          </p:cNvPr>
          <p:cNvSpPr/>
          <p:nvPr/>
        </p:nvSpPr>
        <p:spPr>
          <a:xfrm>
            <a:off x="4190337" y="2116667"/>
            <a:ext cx="647524"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4543976-85DB-F84C-8970-3FC479668D8D}"/>
              </a:ext>
            </a:extLst>
          </p:cNvPr>
          <p:cNvSpPr/>
          <p:nvPr/>
        </p:nvSpPr>
        <p:spPr>
          <a:xfrm>
            <a:off x="2497667" y="2629932"/>
            <a:ext cx="397933" cy="76200"/>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ADD4E0-1F57-364A-8EAF-1A4006A1115B}"/>
              </a:ext>
            </a:extLst>
          </p:cNvPr>
          <p:cNvSpPr/>
          <p:nvPr/>
        </p:nvSpPr>
        <p:spPr>
          <a:xfrm>
            <a:off x="5553192" y="2752300"/>
            <a:ext cx="697483" cy="72788"/>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89F6E10-78AF-5847-B396-7DC4ABEA2E11}"/>
              </a:ext>
            </a:extLst>
          </p:cNvPr>
          <p:cNvSpPr/>
          <p:nvPr/>
        </p:nvSpPr>
        <p:spPr>
          <a:xfrm>
            <a:off x="3102591" y="3264091"/>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A83D90-F057-844F-9199-7AECE35EE996}"/>
              </a:ext>
            </a:extLst>
          </p:cNvPr>
          <p:cNvSpPr/>
          <p:nvPr/>
        </p:nvSpPr>
        <p:spPr>
          <a:xfrm>
            <a:off x="4344537" y="3383279"/>
            <a:ext cx="483494" cy="7620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75D8F70-EB1C-4947-9419-25DB89F0550F}"/>
              </a:ext>
            </a:extLst>
          </p:cNvPr>
          <p:cNvSpPr/>
          <p:nvPr/>
        </p:nvSpPr>
        <p:spPr>
          <a:xfrm>
            <a:off x="5741159" y="3497557"/>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2AE8189-56E9-D646-9BD1-D27837445A0D}"/>
              </a:ext>
            </a:extLst>
          </p:cNvPr>
          <p:cNvSpPr/>
          <p:nvPr/>
        </p:nvSpPr>
        <p:spPr>
          <a:xfrm>
            <a:off x="6687402" y="3613592"/>
            <a:ext cx="383177"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C1EAC07-00D1-AD40-9AB3-C9FA1BBB5750}"/>
              </a:ext>
            </a:extLst>
          </p:cNvPr>
          <p:cNvSpPr/>
          <p:nvPr/>
        </p:nvSpPr>
        <p:spPr>
          <a:xfrm>
            <a:off x="6250676" y="3739749"/>
            <a:ext cx="819904"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7F641B-051E-6040-B65D-CE6F0FEE48DC}"/>
              </a:ext>
            </a:extLst>
          </p:cNvPr>
          <p:cNvSpPr/>
          <p:nvPr/>
        </p:nvSpPr>
        <p:spPr>
          <a:xfrm>
            <a:off x="4837861" y="4249636"/>
            <a:ext cx="906920" cy="72788"/>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28C201B-1ECC-2245-8E3C-73ECA200FCE3}"/>
              </a:ext>
            </a:extLst>
          </p:cNvPr>
          <p:cNvSpPr/>
          <p:nvPr/>
        </p:nvSpPr>
        <p:spPr>
          <a:xfrm>
            <a:off x="4845874" y="4376814"/>
            <a:ext cx="906920" cy="7961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309A623-4781-C648-A6B1-E1EFA41E729E}"/>
              </a:ext>
            </a:extLst>
          </p:cNvPr>
          <p:cNvSpPr/>
          <p:nvPr/>
        </p:nvSpPr>
        <p:spPr>
          <a:xfrm>
            <a:off x="5764317" y="4496032"/>
            <a:ext cx="697483" cy="9405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7CC290E-15DB-3543-A66E-ED1A3CA12888}"/>
              </a:ext>
            </a:extLst>
          </p:cNvPr>
          <p:cNvSpPr/>
          <p:nvPr/>
        </p:nvSpPr>
        <p:spPr>
          <a:xfrm>
            <a:off x="8405634" y="460914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3805D19-7B39-F545-935E-FD65EDDF34B5}"/>
              </a:ext>
            </a:extLst>
          </p:cNvPr>
          <p:cNvSpPr/>
          <p:nvPr/>
        </p:nvSpPr>
        <p:spPr>
          <a:xfrm>
            <a:off x="8405632" y="472240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731EF05-31F2-6B47-BD90-E4F79916FE41}"/>
              </a:ext>
            </a:extLst>
          </p:cNvPr>
          <p:cNvSpPr/>
          <p:nvPr/>
        </p:nvSpPr>
        <p:spPr>
          <a:xfrm>
            <a:off x="8405633" y="4840407"/>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2F1A386-C80D-984C-8D66-EB810473894A}"/>
              </a:ext>
            </a:extLst>
          </p:cNvPr>
          <p:cNvSpPr/>
          <p:nvPr/>
        </p:nvSpPr>
        <p:spPr>
          <a:xfrm>
            <a:off x="8405632" y="4970813"/>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4DD6AA-7196-A042-9874-1869A54967A1}"/>
              </a:ext>
            </a:extLst>
          </p:cNvPr>
          <p:cNvSpPr/>
          <p:nvPr/>
        </p:nvSpPr>
        <p:spPr>
          <a:xfrm>
            <a:off x="9156546" y="5086058"/>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CB9970-40E1-4245-8A3A-5EF2B7D5660E}"/>
              </a:ext>
            </a:extLst>
          </p:cNvPr>
          <p:cNvSpPr/>
          <p:nvPr/>
        </p:nvSpPr>
        <p:spPr>
          <a:xfrm>
            <a:off x="11241741" y="5221187"/>
            <a:ext cx="909937" cy="89179"/>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148304B0-B559-C34B-8703-262D6AFC085E}"/>
              </a:ext>
            </a:extLst>
          </p:cNvPr>
          <p:cNvCxnSpPr/>
          <p:nvPr/>
        </p:nvCxnSpPr>
        <p:spPr>
          <a:xfrm>
            <a:off x="6516663" y="1156347"/>
            <a:ext cx="0" cy="398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B787AC6-80DE-694A-8DA9-80085F9457DB}"/>
              </a:ext>
            </a:extLst>
          </p:cNvPr>
          <p:cNvSpPr txBox="1"/>
          <p:nvPr/>
        </p:nvSpPr>
        <p:spPr>
          <a:xfrm>
            <a:off x="6096000" y="867825"/>
            <a:ext cx="932657" cy="369332"/>
          </a:xfrm>
          <a:prstGeom prst="rect">
            <a:avLst/>
          </a:prstGeom>
          <a:noFill/>
        </p:spPr>
        <p:txBody>
          <a:bodyPr wrap="square" rtlCol="0">
            <a:spAutoFit/>
          </a:bodyPr>
          <a:lstStyle/>
          <a:p>
            <a:r>
              <a:rPr lang="en-US" dirty="0">
                <a:latin typeface="Century Gothic" panose="020B0502020202020204" pitchFamily="34" charset="0"/>
              </a:rPr>
              <a:t>Today</a:t>
            </a:r>
          </a:p>
        </p:txBody>
      </p:sp>
      <p:pic>
        <p:nvPicPr>
          <p:cNvPr id="45" name="Graphic 44" descr="Checkmark with solid fill">
            <a:extLst>
              <a:ext uri="{FF2B5EF4-FFF2-40B4-BE49-F238E27FC236}">
                <a16:creationId xmlns:a16="http://schemas.microsoft.com/office/drawing/2014/main" id="{BE686EAD-876D-3646-8D2C-9200CEB7C2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2036" y="2569638"/>
            <a:ext cx="473786" cy="473786"/>
          </a:xfrm>
          <a:prstGeom prst="rect">
            <a:avLst/>
          </a:prstGeom>
        </p:spPr>
      </p:pic>
      <p:cxnSp>
        <p:nvCxnSpPr>
          <p:cNvPr id="7" name="Straight Connector 6">
            <a:extLst>
              <a:ext uri="{FF2B5EF4-FFF2-40B4-BE49-F238E27FC236}">
                <a16:creationId xmlns:a16="http://schemas.microsoft.com/office/drawing/2014/main" id="{F16CEF9A-95F8-8D4F-A933-076D43740B1C}"/>
              </a:ext>
            </a:extLst>
          </p:cNvPr>
          <p:cNvCxnSpPr>
            <a:cxnSpLocks/>
          </p:cNvCxnSpPr>
          <p:nvPr/>
        </p:nvCxnSpPr>
        <p:spPr>
          <a:xfrm>
            <a:off x="4878627" y="2154767"/>
            <a:ext cx="542808"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A30B33-A81A-6C46-80E3-C467272635E0}"/>
              </a:ext>
            </a:extLst>
          </p:cNvPr>
          <p:cNvCxnSpPr>
            <a:cxnSpLocks/>
          </p:cNvCxnSpPr>
          <p:nvPr/>
        </p:nvCxnSpPr>
        <p:spPr>
          <a:xfrm>
            <a:off x="7132877" y="3707642"/>
            <a:ext cx="542808"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68A605-A82A-8C4F-9622-72A26BBD5538}"/>
              </a:ext>
            </a:extLst>
          </p:cNvPr>
          <p:cNvCxnSpPr>
            <a:cxnSpLocks/>
          </p:cNvCxnSpPr>
          <p:nvPr/>
        </p:nvCxnSpPr>
        <p:spPr>
          <a:xfrm>
            <a:off x="5799228" y="4369706"/>
            <a:ext cx="542808"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757EF7-AEDF-E648-85A6-F9266A85252F}"/>
              </a:ext>
            </a:extLst>
          </p:cNvPr>
          <p:cNvCxnSpPr>
            <a:cxnSpLocks/>
          </p:cNvCxnSpPr>
          <p:nvPr/>
        </p:nvCxnSpPr>
        <p:spPr>
          <a:xfrm>
            <a:off x="9234375" y="4885403"/>
            <a:ext cx="542808"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65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470F1FEC-2661-3348-B788-4F555D28FA61}"/>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Integration &amp; Testing</a:t>
            </a:r>
          </a:p>
        </p:txBody>
      </p:sp>
      <p:sp>
        <p:nvSpPr>
          <p:cNvPr id="20" name="Google Shape;150;p26">
            <a:extLst>
              <a:ext uri="{FF2B5EF4-FFF2-40B4-BE49-F238E27FC236}">
                <a16:creationId xmlns:a16="http://schemas.microsoft.com/office/drawing/2014/main" id="{39AC35C4-680E-F647-8D29-FC2D8D70C8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 name="Picture 6">
            <a:extLst>
              <a:ext uri="{FF2B5EF4-FFF2-40B4-BE49-F238E27FC236}">
                <a16:creationId xmlns:a16="http://schemas.microsoft.com/office/drawing/2014/main" id="{75684212-DEFA-6347-8BE7-44F9BC9FA3E8}"/>
              </a:ext>
            </a:extLst>
          </p:cNvPr>
          <p:cNvPicPr>
            <a:picLocks noChangeAspect="1"/>
          </p:cNvPicPr>
          <p:nvPr/>
        </p:nvPicPr>
        <p:blipFill>
          <a:blip r:embed="rId6"/>
          <a:stretch>
            <a:fillRect/>
          </a:stretch>
        </p:blipFill>
        <p:spPr>
          <a:xfrm>
            <a:off x="-139699" y="1927123"/>
            <a:ext cx="12382500" cy="493716"/>
          </a:xfrm>
          <a:prstGeom prst="rect">
            <a:avLst/>
          </a:prstGeom>
        </p:spPr>
      </p:pic>
      <p:pic>
        <p:nvPicPr>
          <p:cNvPr id="18" name="Picture 17">
            <a:extLst>
              <a:ext uri="{FF2B5EF4-FFF2-40B4-BE49-F238E27FC236}">
                <a16:creationId xmlns:a16="http://schemas.microsoft.com/office/drawing/2014/main" id="{A7295E5D-FA29-6B42-B7E5-2856AA41CE35}"/>
              </a:ext>
            </a:extLst>
          </p:cNvPr>
          <p:cNvPicPr>
            <a:picLocks noChangeAspect="1"/>
          </p:cNvPicPr>
          <p:nvPr/>
        </p:nvPicPr>
        <p:blipFill>
          <a:blip r:embed="rId7"/>
          <a:stretch>
            <a:fillRect/>
          </a:stretch>
        </p:blipFill>
        <p:spPr>
          <a:xfrm>
            <a:off x="0" y="2420839"/>
            <a:ext cx="12192000" cy="1479537"/>
          </a:xfrm>
          <a:prstGeom prst="rect">
            <a:avLst/>
          </a:prstGeom>
        </p:spPr>
      </p:pic>
      <p:sp>
        <p:nvSpPr>
          <p:cNvPr id="44" name="Rectangle 43">
            <a:extLst>
              <a:ext uri="{FF2B5EF4-FFF2-40B4-BE49-F238E27FC236}">
                <a16:creationId xmlns:a16="http://schemas.microsoft.com/office/drawing/2014/main" id="{F2EC6AAD-40A3-6D41-8FAB-810BDAFCDBF9}"/>
              </a:ext>
            </a:extLst>
          </p:cNvPr>
          <p:cNvSpPr/>
          <p:nvPr/>
        </p:nvSpPr>
        <p:spPr>
          <a:xfrm>
            <a:off x="6330942" y="2578100"/>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D0A94B7-D6AC-D14C-A961-EFB10A97C7B0}"/>
              </a:ext>
            </a:extLst>
          </p:cNvPr>
          <p:cNvSpPr/>
          <p:nvPr/>
        </p:nvSpPr>
        <p:spPr>
          <a:xfrm>
            <a:off x="6330942" y="2735361"/>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142F749-ECF4-BD40-97A1-0EDBD44D1257}"/>
              </a:ext>
            </a:extLst>
          </p:cNvPr>
          <p:cNvSpPr/>
          <p:nvPr/>
        </p:nvSpPr>
        <p:spPr>
          <a:xfrm>
            <a:off x="9270992" y="2995400"/>
            <a:ext cx="906920" cy="94161"/>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FD54B33-E3FC-994D-9557-367780FC83EF}"/>
              </a:ext>
            </a:extLst>
          </p:cNvPr>
          <p:cNvSpPr/>
          <p:nvPr/>
        </p:nvSpPr>
        <p:spPr>
          <a:xfrm>
            <a:off x="8020042" y="2867474"/>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1923461-3E9F-A444-8570-19563C5B1D9F}"/>
              </a:ext>
            </a:extLst>
          </p:cNvPr>
          <p:cNvSpPr/>
          <p:nvPr/>
        </p:nvSpPr>
        <p:spPr>
          <a:xfrm>
            <a:off x="9270992" y="3126942"/>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393969D-BF95-C845-93EA-2548800502FD}"/>
              </a:ext>
            </a:extLst>
          </p:cNvPr>
          <p:cNvSpPr/>
          <p:nvPr/>
        </p:nvSpPr>
        <p:spPr>
          <a:xfrm>
            <a:off x="9270992" y="3258485"/>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305834A-3AE4-BC48-A717-59ECA8D820A8}"/>
              </a:ext>
            </a:extLst>
          </p:cNvPr>
          <p:cNvSpPr/>
          <p:nvPr/>
        </p:nvSpPr>
        <p:spPr>
          <a:xfrm>
            <a:off x="10972792" y="3381919"/>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5095821-F955-0040-833D-3E0EF845141F}"/>
              </a:ext>
            </a:extLst>
          </p:cNvPr>
          <p:cNvSpPr/>
          <p:nvPr/>
        </p:nvSpPr>
        <p:spPr>
          <a:xfrm>
            <a:off x="10972792" y="3533837"/>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1982C8F-F10F-F844-902D-20AC857A415B}"/>
              </a:ext>
            </a:extLst>
          </p:cNvPr>
          <p:cNvSpPr/>
          <p:nvPr/>
        </p:nvSpPr>
        <p:spPr>
          <a:xfrm>
            <a:off x="10065872" y="3662850"/>
            <a:ext cx="906920" cy="94162"/>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658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Test Readiness - Accuracy</a:t>
            </a:r>
            <a:endParaRPr sz="2319" dirty="0">
              <a:solidFill>
                <a:srgbClr val="FFD966"/>
              </a:solidFill>
            </a:endParaRPr>
          </a:p>
        </p:txBody>
      </p:sp>
      <p:sp>
        <p:nvSpPr>
          <p:cNvPr id="16" name="Google Shape;150;p26">
            <a:extLst>
              <a:ext uri="{FF2B5EF4-FFF2-40B4-BE49-F238E27FC236}">
                <a16:creationId xmlns:a16="http://schemas.microsoft.com/office/drawing/2014/main" id="{06F68E52-1595-F148-8E76-0D8C965B85F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3173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Presentation Outline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a:t>
            </a:fld>
            <a:endParaRPr lang="en-US" dirty="0"/>
          </a:p>
        </p:txBody>
      </p:sp>
      <p:sp>
        <p:nvSpPr>
          <p:cNvPr id="26" name="Google Shape;153;p26">
            <a:extLst>
              <a:ext uri="{FF2B5EF4-FFF2-40B4-BE49-F238E27FC236}">
                <a16:creationId xmlns:a16="http://schemas.microsoft.com/office/drawing/2014/main" id="{D778DFAC-367E-3747-95D3-82A39691A4FC}"/>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457200" marR="0" lvl="0" indent="-355600" algn="l" rtl="0">
              <a:spcBef>
                <a:spcPts val="0"/>
              </a:spcBef>
              <a:spcAft>
                <a:spcPts val="0"/>
              </a:spcAft>
              <a:buClr>
                <a:srgbClr val="000000"/>
              </a:buClr>
              <a:buSzPts val="2000"/>
              <a:buFont typeface="Century Gothic"/>
              <a:buAutoNum type="arabicPeriod"/>
            </a:pPr>
            <a:r>
              <a:rPr lang="en" sz="2800" dirty="0">
                <a:latin typeface="Century Gothic"/>
                <a:ea typeface="Century Gothic"/>
                <a:cs typeface="Century Gothic"/>
                <a:sym typeface="Century Gothic"/>
              </a:rPr>
              <a:t>Overview</a:t>
            </a:r>
            <a:endParaRPr sz="2800" dirty="0">
              <a:solidFill>
                <a:srgbClr val="000000"/>
              </a:solidFill>
              <a:latin typeface="Century Gothic"/>
              <a:ea typeface="Century Gothic"/>
              <a:cs typeface="Century Gothic"/>
              <a:sym typeface="Century Gothic"/>
            </a:endParaRPr>
          </a:p>
          <a:p>
            <a:pPr marL="457200" marR="0" lvl="0" indent="-368300" algn="l" rtl="0">
              <a:spcBef>
                <a:spcPts val="0"/>
              </a:spcBef>
              <a:spcAft>
                <a:spcPts val="0"/>
              </a:spcAft>
              <a:buClr>
                <a:srgbClr val="000000"/>
              </a:buClr>
              <a:buSzPts val="2200"/>
              <a:buFont typeface="Century Gothic"/>
              <a:buAutoNum type="arabicPeriod"/>
            </a:pPr>
            <a:r>
              <a:rPr lang="en-US" sz="2800" dirty="0">
                <a:latin typeface="Century Gothic"/>
                <a:ea typeface="Century Gothic"/>
                <a:cs typeface="Century Gothic"/>
                <a:sym typeface="Century Gothic"/>
              </a:rPr>
              <a:t>Schedule</a:t>
            </a:r>
            <a:endParaRPr sz="2800" dirty="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US" sz="2800" dirty="0">
                <a:latin typeface="Century Gothic"/>
                <a:ea typeface="Century Gothic"/>
                <a:cs typeface="Century Gothic"/>
                <a:sym typeface="Century Gothic"/>
              </a:rPr>
              <a:t>Test Readiness – Accuracy </a:t>
            </a:r>
          </a:p>
          <a:p>
            <a:pPr marL="457200" lvl="0" indent="-368300" algn="l" rtl="0">
              <a:spcBef>
                <a:spcPts val="0"/>
              </a:spcBef>
              <a:spcAft>
                <a:spcPts val="0"/>
              </a:spcAft>
              <a:buClr>
                <a:srgbClr val="000000"/>
              </a:buClr>
              <a:buSzPts val="2200"/>
              <a:buFont typeface="Century Gothic"/>
              <a:buAutoNum type="arabicPeriod"/>
            </a:pPr>
            <a:r>
              <a:rPr lang="en-US" sz="2800" dirty="0">
                <a:latin typeface="Century Gothic"/>
                <a:ea typeface="Century Gothic"/>
                <a:cs typeface="Century Gothic"/>
                <a:sym typeface="Century Gothic"/>
              </a:rPr>
              <a:t>Test Readiness – Timing</a:t>
            </a:r>
          </a:p>
          <a:p>
            <a:pPr marL="457200" lvl="0" indent="-368300" algn="l" rtl="0">
              <a:spcBef>
                <a:spcPts val="0"/>
              </a:spcBef>
              <a:spcAft>
                <a:spcPts val="0"/>
              </a:spcAft>
              <a:buClr>
                <a:srgbClr val="000000"/>
              </a:buClr>
              <a:buSzPts val="2200"/>
              <a:buFont typeface="Century Gothic"/>
              <a:buAutoNum type="arabicPeriod"/>
            </a:pPr>
            <a:r>
              <a:rPr lang="en-US" sz="2800" dirty="0">
                <a:solidFill>
                  <a:srgbClr val="000000"/>
                </a:solidFill>
                <a:latin typeface="Century Gothic"/>
                <a:ea typeface="Century Gothic"/>
                <a:cs typeface="Century Gothic"/>
                <a:sym typeface="Century Gothic"/>
              </a:rPr>
              <a:t>Budget</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7E5415F-C456-EF41-A105-BEBCE03F385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13883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What &amp; Why</a:t>
            </a:r>
          </a:p>
        </p:txBody>
      </p:sp>
      <p:sp>
        <p:nvSpPr>
          <p:cNvPr id="18" name="Google Shape;153;p26">
            <a:extLst>
              <a:ext uri="{FF2B5EF4-FFF2-40B4-BE49-F238E27FC236}">
                <a16:creationId xmlns:a16="http://schemas.microsoft.com/office/drawing/2014/main" id="{7B756F97-BE4E-184E-8D51-A954DDACE3DD}"/>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Test Objective:</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Test component resistance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Verify component integration</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Rationale:</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Prove that the accuracy requirements are met</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As accurate or better than current test solution</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Replace the human in the loop</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Automation of the system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Components:</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Split into</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Component On-Resistance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PCB Trace resistance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Drive current</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20" name="Google Shape;150;p26">
            <a:extLst>
              <a:ext uri="{FF2B5EF4-FFF2-40B4-BE49-F238E27FC236}">
                <a16:creationId xmlns:a16="http://schemas.microsoft.com/office/drawing/2014/main" id="{A5973465-C1E5-E44A-BE89-2E6F94FD37C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57532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Requirement Verification</a:t>
            </a:r>
          </a:p>
        </p:txBody>
      </p:sp>
      <p:sp>
        <p:nvSpPr>
          <p:cNvPr id="15" name="Google Shape;150;p26">
            <a:extLst>
              <a:ext uri="{FF2B5EF4-FFF2-40B4-BE49-F238E27FC236}">
                <a16:creationId xmlns:a16="http://schemas.microsoft.com/office/drawing/2014/main" id="{168DC2B9-F63A-9840-8B91-FA685413ADF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pSp>
        <p:nvGrpSpPr>
          <p:cNvPr id="20" name="Google Shape;549;p46">
            <a:extLst>
              <a:ext uri="{FF2B5EF4-FFF2-40B4-BE49-F238E27FC236}">
                <a16:creationId xmlns:a16="http://schemas.microsoft.com/office/drawing/2014/main" id="{C716ED70-1165-E048-B5F9-6CF2384D69EB}"/>
              </a:ext>
            </a:extLst>
          </p:cNvPr>
          <p:cNvGrpSpPr/>
          <p:nvPr/>
        </p:nvGrpSpPr>
        <p:grpSpPr>
          <a:xfrm>
            <a:off x="710830" y="726474"/>
            <a:ext cx="11307794" cy="737284"/>
            <a:chOff x="1593000" y="2322039"/>
            <a:chExt cx="6406203" cy="644029"/>
          </a:xfrm>
        </p:grpSpPr>
        <p:sp>
          <p:nvSpPr>
            <p:cNvPr id="23" name="Google Shape;550;p46">
              <a:extLst>
                <a:ext uri="{FF2B5EF4-FFF2-40B4-BE49-F238E27FC236}">
                  <a16:creationId xmlns:a16="http://schemas.microsoft.com/office/drawing/2014/main" id="{786134A9-0A55-3E4B-BA70-8FB1A048C9E8}"/>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1;p46">
              <a:extLst>
                <a:ext uri="{FF2B5EF4-FFF2-40B4-BE49-F238E27FC236}">
                  <a16:creationId xmlns:a16="http://schemas.microsoft.com/office/drawing/2014/main" id="{491A6594-3663-5D41-8C95-DF4FA91D6CA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2;p46">
              <a:extLst>
                <a:ext uri="{FF2B5EF4-FFF2-40B4-BE49-F238E27FC236}">
                  <a16:creationId xmlns:a16="http://schemas.microsoft.com/office/drawing/2014/main" id="{444DDAF3-626C-A442-BAF1-0FA41B91841A}"/>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3;p46">
              <a:extLst>
                <a:ext uri="{FF2B5EF4-FFF2-40B4-BE49-F238E27FC236}">
                  <a16:creationId xmlns:a16="http://schemas.microsoft.com/office/drawing/2014/main" id="{E7CFE697-92DB-C94B-873E-202D81556192}"/>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Hardware</a:t>
              </a:r>
              <a:endParaRPr sz="1600" dirty="0">
                <a:solidFill>
                  <a:schemeClr val="dk1"/>
                </a:solidFill>
                <a:latin typeface="Century Gothic" panose="020B0502020202020204" pitchFamily="34" charset="0"/>
                <a:ea typeface="Roboto"/>
                <a:cs typeface="Roboto"/>
                <a:sym typeface="Roboto"/>
              </a:endParaRPr>
            </a:p>
          </p:txBody>
        </p:sp>
        <p:sp>
          <p:nvSpPr>
            <p:cNvPr id="27" name="Google Shape;554;p46">
              <a:extLst>
                <a:ext uri="{FF2B5EF4-FFF2-40B4-BE49-F238E27FC236}">
                  <a16:creationId xmlns:a16="http://schemas.microsoft.com/office/drawing/2014/main" id="{533129BA-6E90-5846-96FE-C650CC120AB5}"/>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5;p46">
              <a:extLst>
                <a:ext uri="{FF2B5EF4-FFF2-40B4-BE49-F238E27FC236}">
                  <a16:creationId xmlns:a16="http://schemas.microsoft.com/office/drawing/2014/main" id="{B3542C33-722C-8C44-B8B2-0210D3ED2EA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3</a:t>
              </a:r>
              <a:endParaRPr sz="2600" b="1" dirty="0">
                <a:solidFill>
                  <a:schemeClr val="dk1"/>
                </a:solidFill>
                <a:latin typeface="Century Gothic" panose="020B0502020202020204" pitchFamily="34" charset="0"/>
                <a:ea typeface="Roboto"/>
                <a:cs typeface="Roboto"/>
                <a:sym typeface="Roboto"/>
              </a:endParaRPr>
            </a:p>
          </p:txBody>
        </p:sp>
        <p:sp>
          <p:nvSpPr>
            <p:cNvPr id="29" name="Google Shape;556;p46">
              <a:extLst>
                <a:ext uri="{FF2B5EF4-FFF2-40B4-BE49-F238E27FC236}">
                  <a16:creationId xmlns:a16="http://schemas.microsoft.com/office/drawing/2014/main" id="{42CF041D-D32A-9A43-BAE6-D10B82C9CB2B}"/>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Measure: Voltage, Resistance, Continuity, Isolation, Insulation</a:t>
              </a:r>
              <a:endParaRPr dirty="0">
                <a:solidFill>
                  <a:schemeClr val="dk1"/>
                </a:solidFill>
                <a:latin typeface="Century Gothic" panose="020B0502020202020204" pitchFamily="34" charset="0"/>
                <a:ea typeface="Roboto"/>
                <a:cs typeface="Roboto"/>
                <a:sym typeface="Roboto"/>
              </a:endParaRPr>
            </a:p>
          </p:txBody>
        </p:sp>
      </p:grpSp>
      <p:grpSp>
        <p:nvGrpSpPr>
          <p:cNvPr id="30" name="Google Shape;549;p46">
            <a:extLst>
              <a:ext uri="{FF2B5EF4-FFF2-40B4-BE49-F238E27FC236}">
                <a16:creationId xmlns:a16="http://schemas.microsoft.com/office/drawing/2014/main" id="{40BF4880-FE53-C644-B164-8AD20A89966D}"/>
              </a:ext>
            </a:extLst>
          </p:cNvPr>
          <p:cNvGrpSpPr/>
          <p:nvPr/>
        </p:nvGrpSpPr>
        <p:grpSpPr>
          <a:xfrm>
            <a:off x="1319801" y="1522352"/>
            <a:ext cx="10544250" cy="736679"/>
            <a:chOff x="1593000" y="2322568"/>
            <a:chExt cx="6318632" cy="643500"/>
          </a:xfrm>
        </p:grpSpPr>
        <p:sp>
          <p:nvSpPr>
            <p:cNvPr id="31" name="Google Shape;550;p46">
              <a:extLst>
                <a:ext uri="{FF2B5EF4-FFF2-40B4-BE49-F238E27FC236}">
                  <a16:creationId xmlns:a16="http://schemas.microsoft.com/office/drawing/2014/main" id="{ED4451C6-872D-954F-9442-A2BE01007D63}"/>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1;p46">
              <a:extLst>
                <a:ext uri="{FF2B5EF4-FFF2-40B4-BE49-F238E27FC236}">
                  <a16:creationId xmlns:a16="http://schemas.microsoft.com/office/drawing/2014/main" id="{6514793C-85CE-7640-8845-DEC792F64818}"/>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2;p46">
              <a:extLst>
                <a:ext uri="{FF2B5EF4-FFF2-40B4-BE49-F238E27FC236}">
                  <a16:creationId xmlns:a16="http://schemas.microsoft.com/office/drawing/2014/main" id="{A74ECBC0-7BB7-A84B-A9A9-9B320FCA9996}"/>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3;p46">
              <a:extLst>
                <a:ext uri="{FF2B5EF4-FFF2-40B4-BE49-F238E27FC236}">
                  <a16:creationId xmlns:a16="http://schemas.microsoft.com/office/drawing/2014/main" id="{705F5A28-8B63-1448-A840-262F637F2E44}"/>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Testing Performance</a:t>
              </a:r>
              <a:endParaRPr sz="1600" dirty="0">
                <a:solidFill>
                  <a:schemeClr val="dk1"/>
                </a:solidFill>
                <a:latin typeface="Century Gothic" panose="020B0502020202020204" pitchFamily="34" charset="0"/>
                <a:ea typeface="Roboto"/>
                <a:cs typeface="Roboto"/>
                <a:sym typeface="Roboto"/>
              </a:endParaRPr>
            </a:p>
          </p:txBody>
        </p:sp>
        <p:sp>
          <p:nvSpPr>
            <p:cNvPr id="35" name="Google Shape;554;p46">
              <a:extLst>
                <a:ext uri="{FF2B5EF4-FFF2-40B4-BE49-F238E27FC236}">
                  <a16:creationId xmlns:a16="http://schemas.microsoft.com/office/drawing/2014/main" id="{23EFDCC3-3B5C-4F43-944C-1E65F4E505E7}"/>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55;p46">
              <a:extLst>
                <a:ext uri="{FF2B5EF4-FFF2-40B4-BE49-F238E27FC236}">
                  <a16:creationId xmlns:a16="http://schemas.microsoft.com/office/drawing/2014/main" id="{866AECBE-DDBA-2941-A41B-040C2DD5396D}"/>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1</a:t>
              </a:r>
              <a:endParaRPr sz="2600" b="1" dirty="0">
                <a:solidFill>
                  <a:schemeClr val="dk1"/>
                </a:solidFill>
                <a:latin typeface="Century Gothic" panose="020B0502020202020204" pitchFamily="34" charset="0"/>
                <a:ea typeface="Roboto"/>
                <a:cs typeface="Roboto"/>
                <a:sym typeface="Roboto"/>
              </a:endParaRPr>
            </a:p>
          </p:txBody>
        </p:sp>
        <p:sp>
          <p:nvSpPr>
            <p:cNvPr id="37" name="Google Shape;556;p46">
              <a:extLst>
                <a:ext uri="{FF2B5EF4-FFF2-40B4-BE49-F238E27FC236}">
                  <a16:creationId xmlns:a16="http://schemas.microsoft.com/office/drawing/2014/main" id="{18AEF440-1327-6742-8CE7-2623FB84B556}"/>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test the battery for electrical performance</a:t>
              </a:r>
              <a:endParaRPr dirty="0">
                <a:solidFill>
                  <a:schemeClr val="dk1"/>
                </a:solidFill>
                <a:latin typeface="Century Gothic" panose="020B0502020202020204" pitchFamily="34" charset="0"/>
                <a:ea typeface="Roboto"/>
                <a:cs typeface="Roboto"/>
                <a:sym typeface="Roboto"/>
              </a:endParaRPr>
            </a:p>
          </p:txBody>
        </p:sp>
      </p:grpSp>
      <p:cxnSp>
        <p:nvCxnSpPr>
          <p:cNvPr id="38" name="Elbow Connector 37">
            <a:extLst>
              <a:ext uri="{FF2B5EF4-FFF2-40B4-BE49-F238E27FC236}">
                <a16:creationId xmlns:a16="http://schemas.microsoft.com/office/drawing/2014/main" id="{4AB56993-4732-2245-A546-0C28925BDD5D}"/>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oogle Shape;549;p46">
            <a:extLst>
              <a:ext uri="{FF2B5EF4-FFF2-40B4-BE49-F238E27FC236}">
                <a16:creationId xmlns:a16="http://schemas.microsoft.com/office/drawing/2014/main" id="{397B26E7-B501-3E46-9999-032D9F06F80B}"/>
              </a:ext>
            </a:extLst>
          </p:cNvPr>
          <p:cNvGrpSpPr/>
          <p:nvPr/>
        </p:nvGrpSpPr>
        <p:grpSpPr>
          <a:xfrm>
            <a:off x="1771061" y="2313730"/>
            <a:ext cx="10092989" cy="740892"/>
            <a:chOff x="1593000" y="2322568"/>
            <a:chExt cx="6318632" cy="647180"/>
          </a:xfrm>
        </p:grpSpPr>
        <p:sp>
          <p:nvSpPr>
            <p:cNvPr id="40" name="Google Shape;550;p46">
              <a:extLst>
                <a:ext uri="{FF2B5EF4-FFF2-40B4-BE49-F238E27FC236}">
                  <a16:creationId xmlns:a16="http://schemas.microsoft.com/office/drawing/2014/main" id="{187B0EC1-40C0-9B40-9201-D1C7596B558B}"/>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1;p46">
              <a:extLst>
                <a:ext uri="{FF2B5EF4-FFF2-40B4-BE49-F238E27FC236}">
                  <a16:creationId xmlns:a16="http://schemas.microsoft.com/office/drawing/2014/main" id="{F8687FBB-A4DB-134A-A9ED-5A4CFC6E8B9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2;p46">
              <a:extLst>
                <a:ext uri="{FF2B5EF4-FFF2-40B4-BE49-F238E27FC236}">
                  <a16:creationId xmlns:a16="http://schemas.microsoft.com/office/drawing/2014/main" id="{65A10E4D-3D56-6B43-A957-BDFE179E8F86}"/>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3;p46">
              <a:extLst>
                <a:ext uri="{FF2B5EF4-FFF2-40B4-BE49-F238E27FC236}">
                  <a16:creationId xmlns:a16="http://schemas.microsoft.com/office/drawing/2014/main" id="{6E7E33EB-2D40-9A49-BE84-365EB1695393}"/>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Voltage</a:t>
              </a:r>
              <a:endParaRPr sz="1600" dirty="0">
                <a:solidFill>
                  <a:schemeClr val="dk1"/>
                </a:solidFill>
                <a:latin typeface="Century Gothic" panose="020B0502020202020204" pitchFamily="34" charset="0"/>
                <a:ea typeface="Roboto"/>
                <a:cs typeface="Roboto"/>
                <a:sym typeface="Roboto"/>
              </a:endParaRPr>
            </a:p>
          </p:txBody>
        </p:sp>
        <p:sp>
          <p:nvSpPr>
            <p:cNvPr id="44" name="Google Shape;554;p46">
              <a:extLst>
                <a:ext uri="{FF2B5EF4-FFF2-40B4-BE49-F238E27FC236}">
                  <a16:creationId xmlns:a16="http://schemas.microsoft.com/office/drawing/2014/main" id="{CF1C5BF4-4D28-2E40-9684-18EB00D4BB1A}"/>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5;p46">
              <a:extLst>
                <a:ext uri="{FF2B5EF4-FFF2-40B4-BE49-F238E27FC236}">
                  <a16:creationId xmlns:a16="http://schemas.microsoft.com/office/drawing/2014/main" id="{B736261B-9D74-1E4C-812B-D4E28C3228B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sp>
          <p:nvSpPr>
            <p:cNvPr id="46" name="Google Shape;556;p46">
              <a:extLst>
                <a:ext uri="{FF2B5EF4-FFF2-40B4-BE49-F238E27FC236}">
                  <a16:creationId xmlns:a16="http://schemas.microsoft.com/office/drawing/2014/main" id="{BCA10799-966D-924C-B8AF-584D6654352E}"/>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voltage across test points (designated in the functional test template) for values in the range of [24.01V - 33.59V]</a:t>
              </a:r>
              <a:endParaRPr sz="1200" dirty="0">
                <a:solidFill>
                  <a:schemeClr val="dk1"/>
                </a:solidFill>
                <a:latin typeface="Century Gothic" panose="020B0502020202020204" pitchFamily="34" charset="0"/>
                <a:ea typeface="Roboto"/>
                <a:cs typeface="Roboto"/>
                <a:sym typeface="Roboto"/>
              </a:endParaRPr>
            </a:p>
          </p:txBody>
        </p:sp>
      </p:grpSp>
      <p:cxnSp>
        <p:nvCxnSpPr>
          <p:cNvPr id="47" name="Elbow Connector 46">
            <a:extLst>
              <a:ext uri="{FF2B5EF4-FFF2-40B4-BE49-F238E27FC236}">
                <a16:creationId xmlns:a16="http://schemas.microsoft.com/office/drawing/2014/main" id="{29EA949B-F766-5C46-9872-B3B1858CA118}"/>
              </a:ext>
            </a:extLst>
          </p:cNvPr>
          <p:cNvCxnSpPr>
            <a:cxnSpLocks/>
          </p:cNvCxnSpPr>
          <p:nvPr/>
        </p:nvCxnSpPr>
        <p:spPr>
          <a:xfrm rot="16200000" flipH="1">
            <a:off x="1397218" y="237816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oogle Shape;549;p46">
            <a:extLst>
              <a:ext uri="{FF2B5EF4-FFF2-40B4-BE49-F238E27FC236}">
                <a16:creationId xmlns:a16="http://schemas.microsoft.com/office/drawing/2014/main" id="{FB58C646-43EE-D640-BF37-DB1742B88FDC}"/>
              </a:ext>
            </a:extLst>
          </p:cNvPr>
          <p:cNvGrpSpPr/>
          <p:nvPr/>
        </p:nvGrpSpPr>
        <p:grpSpPr>
          <a:xfrm>
            <a:off x="1774364" y="3103905"/>
            <a:ext cx="10092989" cy="736679"/>
            <a:chOff x="1593000" y="2322568"/>
            <a:chExt cx="6318632" cy="643500"/>
          </a:xfrm>
        </p:grpSpPr>
        <p:sp>
          <p:nvSpPr>
            <p:cNvPr id="49" name="Google Shape;550;p46">
              <a:extLst>
                <a:ext uri="{FF2B5EF4-FFF2-40B4-BE49-F238E27FC236}">
                  <a16:creationId xmlns:a16="http://schemas.microsoft.com/office/drawing/2014/main" id="{0D5CCB42-86B8-684A-BAAB-80991D886DF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1;p46">
              <a:extLst>
                <a:ext uri="{FF2B5EF4-FFF2-40B4-BE49-F238E27FC236}">
                  <a16:creationId xmlns:a16="http://schemas.microsoft.com/office/drawing/2014/main" id="{235AE83D-D9AC-724B-B688-39D66ACAFFDC}"/>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52;p46">
              <a:extLst>
                <a:ext uri="{FF2B5EF4-FFF2-40B4-BE49-F238E27FC236}">
                  <a16:creationId xmlns:a16="http://schemas.microsoft.com/office/drawing/2014/main" id="{8EFC41DA-B617-024D-B4C2-508880D2BC50}"/>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3;p46">
              <a:extLst>
                <a:ext uri="{FF2B5EF4-FFF2-40B4-BE49-F238E27FC236}">
                  <a16:creationId xmlns:a16="http://schemas.microsoft.com/office/drawing/2014/main" id="{EDDFD700-1EEC-7547-8BF4-915F1921D8F0}"/>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Continuity</a:t>
              </a:r>
              <a:endParaRPr sz="1600" dirty="0">
                <a:solidFill>
                  <a:schemeClr val="dk1"/>
                </a:solidFill>
                <a:latin typeface="Century Gothic" panose="020B0502020202020204" pitchFamily="34" charset="0"/>
                <a:ea typeface="Roboto"/>
                <a:cs typeface="Roboto"/>
                <a:sym typeface="Roboto"/>
              </a:endParaRPr>
            </a:p>
          </p:txBody>
        </p:sp>
        <p:sp>
          <p:nvSpPr>
            <p:cNvPr id="53" name="Google Shape;554;p46">
              <a:extLst>
                <a:ext uri="{FF2B5EF4-FFF2-40B4-BE49-F238E27FC236}">
                  <a16:creationId xmlns:a16="http://schemas.microsoft.com/office/drawing/2014/main" id="{EA669559-6FC5-CD48-A96B-EE636632D69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55;p46">
              <a:extLst>
                <a:ext uri="{FF2B5EF4-FFF2-40B4-BE49-F238E27FC236}">
                  <a16:creationId xmlns:a16="http://schemas.microsoft.com/office/drawing/2014/main" id="{B5660E7B-C54B-8D49-94E8-4BEEF937289A}"/>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55" name="Google Shape;556;p46">
              <a:extLst>
                <a:ext uri="{FF2B5EF4-FFF2-40B4-BE49-F238E27FC236}">
                  <a16:creationId xmlns:a16="http://schemas.microsoft.com/office/drawing/2014/main" id="{D1C33B8B-018E-6B46-97DB-8B342FEFE93A}"/>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a:lnSpc>
                  <a:spcPct val="115000"/>
                </a:lnSpc>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&lt; 1 </a:t>
              </a:r>
              <a:r>
                <a:rPr lang="en-US" sz="1200" dirty="0">
                  <a:solidFill>
                    <a:srgbClr val="000000"/>
                  </a:solidFill>
                  <a:latin typeface="Century Gothic"/>
                  <a:ea typeface="Century Gothic"/>
                  <a:cs typeface="Century Gothic"/>
                  <a:sym typeface="Century Gothic"/>
                </a:rPr>
                <a:t>Ω</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56" name="Elbow Connector 55">
            <a:extLst>
              <a:ext uri="{FF2B5EF4-FFF2-40B4-BE49-F238E27FC236}">
                <a16:creationId xmlns:a16="http://schemas.microsoft.com/office/drawing/2014/main" id="{740A7309-D44A-6C45-B6B3-808E98884D2A}"/>
              </a:ext>
            </a:extLst>
          </p:cNvPr>
          <p:cNvCxnSpPr>
            <a:cxnSpLocks/>
          </p:cNvCxnSpPr>
          <p:nvPr/>
        </p:nvCxnSpPr>
        <p:spPr>
          <a:xfrm rot="16200000" flipH="1">
            <a:off x="1400521" y="3168336"/>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oogle Shape;549;p46">
            <a:extLst>
              <a:ext uri="{FF2B5EF4-FFF2-40B4-BE49-F238E27FC236}">
                <a16:creationId xmlns:a16="http://schemas.microsoft.com/office/drawing/2014/main" id="{D2E66B3C-E1C3-F34A-9F29-58E30BE54521}"/>
              </a:ext>
            </a:extLst>
          </p:cNvPr>
          <p:cNvGrpSpPr/>
          <p:nvPr/>
        </p:nvGrpSpPr>
        <p:grpSpPr>
          <a:xfrm>
            <a:off x="1771061" y="4698780"/>
            <a:ext cx="10092989" cy="736679"/>
            <a:chOff x="1593000" y="2322568"/>
            <a:chExt cx="6318632" cy="643500"/>
          </a:xfrm>
        </p:grpSpPr>
        <p:sp>
          <p:nvSpPr>
            <p:cNvPr id="58" name="Google Shape;550;p46">
              <a:extLst>
                <a:ext uri="{FF2B5EF4-FFF2-40B4-BE49-F238E27FC236}">
                  <a16:creationId xmlns:a16="http://schemas.microsoft.com/office/drawing/2014/main" id="{B429E1EE-0100-AD45-89C6-E375EFBAC183}"/>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51;p46">
              <a:extLst>
                <a:ext uri="{FF2B5EF4-FFF2-40B4-BE49-F238E27FC236}">
                  <a16:creationId xmlns:a16="http://schemas.microsoft.com/office/drawing/2014/main" id="{197009E0-EB5F-044B-9E9F-DA74C141B2B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52;p46">
              <a:extLst>
                <a:ext uri="{FF2B5EF4-FFF2-40B4-BE49-F238E27FC236}">
                  <a16:creationId xmlns:a16="http://schemas.microsoft.com/office/drawing/2014/main" id="{59E574F8-F8DD-BF42-8CD5-B8B4EC5310BE}"/>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53;p46">
              <a:extLst>
                <a:ext uri="{FF2B5EF4-FFF2-40B4-BE49-F238E27FC236}">
                  <a16:creationId xmlns:a16="http://schemas.microsoft.com/office/drawing/2014/main" id="{C0D0D115-6910-E94D-90AE-7E9C30A4F4A8}"/>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Isolation</a:t>
              </a:r>
              <a:endParaRPr sz="1600" dirty="0">
                <a:solidFill>
                  <a:schemeClr val="dk1"/>
                </a:solidFill>
                <a:latin typeface="Century Gothic" panose="020B0502020202020204" pitchFamily="34" charset="0"/>
                <a:ea typeface="Roboto"/>
                <a:cs typeface="Roboto"/>
                <a:sym typeface="Roboto"/>
              </a:endParaRPr>
            </a:p>
          </p:txBody>
        </p:sp>
        <p:sp>
          <p:nvSpPr>
            <p:cNvPr id="62" name="Google Shape;554;p46">
              <a:extLst>
                <a:ext uri="{FF2B5EF4-FFF2-40B4-BE49-F238E27FC236}">
                  <a16:creationId xmlns:a16="http://schemas.microsoft.com/office/drawing/2014/main" id="{6C9E9EC4-3B14-B249-8A38-7BBBAE1A2EC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5;p46">
              <a:extLst>
                <a:ext uri="{FF2B5EF4-FFF2-40B4-BE49-F238E27FC236}">
                  <a16:creationId xmlns:a16="http://schemas.microsoft.com/office/drawing/2014/main" id="{7792298B-DC0D-5848-B55D-1938E76C5EA0}"/>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sp>
          <p:nvSpPr>
            <p:cNvPr id="64" name="Google Shape;556;p46">
              <a:extLst>
                <a:ext uri="{FF2B5EF4-FFF2-40B4-BE49-F238E27FC236}">
                  <a16:creationId xmlns:a16="http://schemas.microsoft.com/office/drawing/2014/main" id="{0FE0A4AB-5E4C-7F46-8034-ADDAD62E1169}"/>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10.025 M</a:t>
              </a:r>
              <a:r>
                <a:rPr lang="en-US" sz="1200" dirty="0">
                  <a:solidFill>
                    <a:srgbClr val="000000"/>
                  </a:solidFill>
                  <a:latin typeface="Century Gothic"/>
                  <a:ea typeface="Century Gothic"/>
                  <a:cs typeface="Century Gothic"/>
                  <a:sym typeface="Century Gothic"/>
                </a:rPr>
                <a:t>Ω</a:t>
              </a:r>
              <a:endParaRPr sz="1200" dirty="0">
                <a:solidFill>
                  <a:schemeClr val="dk1"/>
                </a:solidFill>
                <a:latin typeface="Century Gothic" panose="020B0502020202020204" pitchFamily="34" charset="0"/>
                <a:ea typeface="Roboto"/>
                <a:cs typeface="Roboto"/>
                <a:sym typeface="Roboto"/>
              </a:endParaRPr>
            </a:p>
          </p:txBody>
        </p:sp>
      </p:grpSp>
      <p:cxnSp>
        <p:nvCxnSpPr>
          <p:cNvPr id="65" name="Elbow Connector 64">
            <a:extLst>
              <a:ext uri="{FF2B5EF4-FFF2-40B4-BE49-F238E27FC236}">
                <a16:creationId xmlns:a16="http://schemas.microsoft.com/office/drawing/2014/main" id="{B2164E87-ACE6-F54C-865C-42E4E5A01E1B}"/>
              </a:ext>
            </a:extLst>
          </p:cNvPr>
          <p:cNvCxnSpPr>
            <a:cxnSpLocks/>
          </p:cNvCxnSpPr>
          <p:nvPr/>
        </p:nvCxnSpPr>
        <p:spPr>
          <a:xfrm rot="16200000" flipH="1">
            <a:off x="1397218" y="4763211"/>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oogle Shape;549;p46">
            <a:extLst>
              <a:ext uri="{FF2B5EF4-FFF2-40B4-BE49-F238E27FC236}">
                <a16:creationId xmlns:a16="http://schemas.microsoft.com/office/drawing/2014/main" id="{7D82CE6D-D8D9-0041-BD32-6022EFC50B4A}"/>
              </a:ext>
            </a:extLst>
          </p:cNvPr>
          <p:cNvGrpSpPr/>
          <p:nvPr/>
        </p:nvGrpSpPr>
        <p:grpSpPr>
          <a:xfrm>
            <a:off x="1781474" y="5500283"/>
            <a:ext cx="10092989" cy="736679"/>
            <a:chOff x="1593000" y="2322568"/>
            <a:chExt cx="6318632" cy="643500"/>
          </a:xfrm>
        </p:grpSpPr>
        <p:sp>
          <p:nvSpPr>
            <p:cNvPr id="67" name="Google Shape;550;p46">
              <a:extLst>
                <a:ext uri="{FF2B5EF4-FFF2-40B4-BE49-F238E27FC236}">
                  <a16:creationId xmlns:a16="http://schemas.microsoft.com/office/drawing/2014/main" id="{37ACB63D-902C-8F4D-8B3A-08405007FC6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1;p46">
              <a:extLst>
                <a:ext uri="{FF2B5EF4-FFF2-40B4-BE49-F238E27FC236}">
                  <a16:creationId xmlns:a16="http://schemas.microsoft.com/office/drawing/2014/main" id="{4C99BC73-BCC7-4E42-B9F6-3BB30DBA2229}"/>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52;p46">
              <a:extLst>
                <a:ext uri="{FF2B5EF4-FFF2-40B4-BE49-F238E27FC236}">
                  <a16:creationId xmlns:a16="http://schemas.microsoft.com/office/drawing/2014/main" id="{6B7AC601-D087-214F-AF20-B5CCBFEFAC1C}"/>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53;p46">
              <a:extLst>
                <a:ext uri="{FF2B5EF4-FFF2-40B4-BE49-F238E27FC236}">
                  <a16:creationId xmlns:a16="http://schemas.microsoft.com/office/drawing/2014/main" id="{743D190C-42A5-0A4B-BD54-29338857D014}"/>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Insulation</a:t>
              </a:r>
              <a:endParaRPr sz="1600" dirty="0">
                <a:solidFill>
                  <a:schemeClr val="dk1"/>
                </a:solidFill>
                <a:latin typeface="Century Gothic" panose="020B0502020202020204" pitchFamily="34" charset="0"/>
                <a:ea typeface="Roboto"/>
                <a:cs typeface="Roboto"/>
                <a:sym typeface="Roboto"/>
              </a:endParaRPr>
            </a:p>
          </p:txBody>
        </p:sp>
        <p:sp>
          <p:nvSpPr>
            <p:cNvPr id="71" name="Google Shape;554;p46">
              <a:extLst>
                <a:ext uri="{FF2B5EF4-FFF2-40B4-BE49-F238E27FC236}">
                  <a16:creationId xmlns:a16="http://schemas.microsoft.com/office/drawing/2014/main" id="{5B798FDB-DEAF-7647-BF5D-2433F0A5788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5;p46">
              <a:extLst>
                <a:ext uri="{FF2B5EF4-FFF2-40B4-BE49-F238E27FC236}">
                  <a16:creationId xmlns:a16="http://schemas.microsoft.com/office/drawing/2014/main" id="{72DC1244-666F-B841-A2B1-071552FAC99D}"/>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sp>
          <p:nvSpPr>
            <p:cNvPr id="73" name="Google Shape;556;p46">
              <a:extLst>
                <a:ext uri="{FF2B5EF4-FFF2-40B4-BE49-F238E27FC236}">
                  <a16:creationId xmlns:a16="http://schemas.microsoft.com/office/drawing/2014/main" id="{C11BE43D-E0FE-4141-9535-CB0D157ED23B}"/>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 M</a:t>
              </a:r>
              <a:r>
                <a:rPr lang="en-US" sz="1200" dirty="0">
                  <a:solidFill>
                    <a:srgbClr val="000000"/>
                  </a:solidFill>
                  <a:latin typeface="Century Gothic"/>
                  <a:ea typeface="Century Gothic"/>
                  <a:cs typeface="Century Gothic"/>
                  <a:sym typeface="Century Gothic"/>
                </a:rPr>
                <a:t>Ω </a:t>
              </a:r>
              <a:r>
                <a:rPr lang="en-US" sz="1200" b="0" i="0" u="none" strike="noStrike" dirty="0">
                  <a:solidFill>
                    <a:srgbClr val="000000"/>
                  </a:solidFill>
                  <a:effectLst/>
                  <a:latin typeface="Century Gothic" panose="020B0502020202020204" pitchFamily="34" charset="0"/>
                </a:rPr>
                <a:t>while applying +100 V across the test points for 60 seconds or until resistance measurement is stable (minimum 10 seconds)</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74" name="Elbow Connector 73">
            <a:extLst>
              <a:ext uri="{FF2B5EF4-FFF2-40B4-BE49-F238E27FC236}">
                <a16:creationId xmlns:a16="http://schemas.microsoft.com/office/drawing/2014/main" id="{2AF72E0E-F188-BD4D-BE58-E5E82F3E5C31}"/>
              </a:ext>
            </a:extLst>
          </p:cNvPr>
          <p:cNvCxnSpPr>
            <a:cxnSpLocks/>
          </p:cNvCxnSpPr>
          <p:nvPr/>
        </p:nvCxnSpPr>
        <p:spPr>
          <a:xfrm rot="16200000" flipH="1">
            <a:off x="1407631" y="556471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oogle Shape;549;p46">
            <a:extLst>
              <a:ext uri="{FF2B5EF4-FFF2-40B4-BE49-F238E27FC236}">
                <a16:creationId xmlns:a16="http://schemas.microsoft.com/office/drawing/2014/main" id="{BF78007F-0E8E-284B-9BCB-AE25721EFB42}"/>
              </a:ext>
            </a:extLst>
          </p:cNvPr>
          <p:cNvGrpSpPr/>
          <p:nvPr/>
        </p:nvGrpSpPr>
        <p:grpSpPr>
          <a:xfrm>
            <a:off x="1771061" y="3901943"/>
            <a:ext cx="10092989" cy="736679"/>
            <a:chOff x="1593000" y="2322568"/>
            <a:chExt cx="6318632" cy="643500"/>
          </a:xfrm>
        </p:grpSpPr>
        <p:sp>
          <p:nvSpPr>
            <p:cNvPr id="76" name="Google Shape;550;p46">
              <a:extLst>
                <a:ext uri="{FF2B5EF4-FFF2-40B4-BE49-F238E27FC236}">
                  <a16:creationId xmlns:a16="http://schemas.microsoft.com/office/drawing/2014/main" id="{C276F14A-6EF6-9F43-928D-E274C59B7A03}"/>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51;p46">
              <a:extLst>
                <a:ext uri="{FF2B5EF4-FFF2-40B4-BE49-F238E27FC236}">
                  <a16:creationId xmlns:a16="http://schemas.microsoft.com/office/drawing/2014/main" id="{3CA30B46-9965-6C44-8933-34941BFCA817}"/>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2;p46">
              <a:extLst>
                <a:ext uri="{FF2B5EF4-FFF2-40B4-BE49-F238E27FC236}">
                  <a16:creationId xmlns:a16="http://schemas.microsoft.com/office/drawing/2014/main" id="{155C1C56-8F33-B442-B76A-F3082B7B72EE}"/>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3;p46">
              <a:extLst>
                <a:ext uri="{FF2B5EF4-FFF2-40B4-BE49-F238E27FC236}">
                  <a16:creationId xmlns:a16="http://schemas.microsoft.com/office/drawing/2014/main" id="{8327ED36-D178-004A-8D45-05A90DA95FB5}"/>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Resistance</a:t>
              </a:r>
              <a:endParaRPr sz="1600" dirty="0">
                <a:solidFill>
                  <a:schemeClr val="dk1"/>
                </a:solidFill>
                <a:latin typeface="Century Gothic" panose="020B0502020202020204" pitchFamily="34" charset="0"/>
                <a:ea typeface="Roboto"/>
                <a:cs typeface="Roboto"/>
                <a:sym typeface="Roboto"/>
              </a:endParaRPr>
            </a:p>
          </p:txBody>
        </p:sp>
        <p:sp>
          <p:nvSpPr>
            <p:cNvPr id="80" name="Google Shape;554;p46">
              <a:extLst>
                <a:ext uri="{FF2B5EF4-FFF2-40B4-BE49-F238E27FC236}">
                  <a16:creationId xmlns:a16="http://schemas.microsoft.com/office/drawing/2014/main" id="{0E3594EE-5D7A-E047-8A40-BE82683D7C8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5;p46">
              <a:extLst>
                <a:ext uri="{FF2B5EF4-FFF2-40B4-BE49-F238E27FC236}">
                  <a16:creationId xmlns:a16="http://schemas.microsoft.com/office/drawing/2014/main" id="{2BE196ED-CD30-EF4D-8F70-0733ABD05E91}"/>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sp>
          <p:nvSpPr>
            <p:cNvPr id="82" name="Google Shape;556;p46">
              <a:extLst>
                <a:ext uri="{FF2B5EF4-FFF2-40B4-BE49-F238E27FC236}">
                  <a16:creationId xmlns:a16="http://schemas.microsoft.com/office/drawing/2014/main" id="{929CE5B2-7ADB-D242-B469-CD74B903DFBE}"/>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a value of 10 k</a:t>
              </a:r>
              <a:r>
                <a:rPr lang="en-US" sz="1200" dirty="0">
                  <a:solidFill>
                    <a:srgbClr val="000000"/>
                  </a:solidFill>
                  <a:latin typeface="Century Gothic"/>
                  <a:ea typeface="Century Gothic"/>
                  <a:cs typeface="Century Gothic"/>
                  <a:sym typeface="Century Gothic"/>
                </a:rPr>
                <a:t>Ω</a:t>
              </a:r>
              <a:r>
                <a:rPr lang="en-US" sz="1200" b="0" i="0" u="none" strike="noStrike" dirty="0">
                  <a:solidFill>
                    <a:srgbClr val="000000"/>
                  </a:solidFill>
                  <a:effectLst/>
                  <a:latin typeface="Century Gothic" panose="020B0502020202020204" pitchFamily="34" charset="0"/>
                </a:rPr>
                <a:t> ± 7 </a:t>
              </a:r>
              <a:r>
                <a:rPr lang="en-US" sz="1200" dirty="0">
                  <a:solidFill>
                    <a:srgbClr val="000000"/>
                  </a:solidFill>
                  <a:latin typeface="Century Gothic"/>
                  <a:ea typeface="Century Gothic"/>
                  <a:cs typeface="Century Gothic"/>
                  <a:sym typeface="Century Gothic"/>
                </a:rPr>
                <a:t>Ω</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83" name="Elbow Connector 82">
            <a:extLst>
              <a:ext uri="{FF2B5EF4-FFF2-40B4-BE49-F238E27FC236}">
                <a16:creationId xmlns:a16="http://schemas.microsoft.com/office/drawing/2014/main" id="{D64842B5-60BE-1643-BED4-AD12E16A4B00}"/>
              </a:ext>
            </a:extLst>
          </p:cNvPr>
          <p:cNvCxnSpPr>
            <a:cxnSpLocks/>
          </p:cNvCxnSpPr>
          <p:nvPr/>
        </p:nvCxnSpPr>
        <p:spPr>
          <a:xfrm rot="16200000" flipH="1">
            <a:off x="1397218" y="396637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A10BE39E-15EA-2244-A9AD-43D48056E497}"/>
              </a:ext>
            </a:extLst>
          </p:cNvPr>
          <p:cNvSpPr/>
          <p:nvPr/>
        </p:nvSpPr>
        <p:spPr>
          <a:xfrm>
            <a:off x="1749124" y="3069410"/>
            <a:ext cx="10125339" cy="809872"/>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8414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Prerequisite Tests</a:t>
            </a:r>
          </a:p>
        </p:txBody>
      </p:sp>
      <p:sp>
        <p:nvSpPr>
          <p:cNvPr id="15" name="Google Shape;150;p26">
            <a:extLst>
              <a:ext uri="{FF2B5EF4-FFF2-40B4-BE49-F238E27FC236}">
                <a16:creationId xmlns:a16="http://schemas.microsoft.com/office/drawing/2014/main" id="{9C34D89B-004F-7D4A-9C74-5D97104D22C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250B5262-CC0B-904A-8B79-64EFE610AA5F}"/>
              </a:ext>
            </a:extLst>
          </p:cNvPr>
          <p:cNvSpPr txBox="1"/>
          <p:nvPr/>
        </p:nvSpPr>
        <p:spPr>
          <a:xfrm>
            <a:off x="710830" y="1065842"/>
            <a:ext cx="5385170"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Planned Tests:</a:t>
            </a:r>
            <a:endParaRPr lang="en-US" sz="1500" b="1"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SSR something</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Binary Decoder performance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GPIO Current output characterization</a:t>
            </a: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Completed Tests: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PCB Continuity Trace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SSR functionality test</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381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Continuity</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Trace</a:t>
            </a:r>
            <a:r>
              <a:rPr lang="en-US" sz="1500" dirty="0">
                <a:solidFill>
                  <a:srgbClr val="000000"/>
                </a:solidFill>
                <a:latin typeface="Century Gothic"/>
                <a:ea typeface="Century Gothic"/>
                <a:cs typeface="Century Gothic"/>
                <a:sym typeface="Century Gothic"/>
              </a:rPr>
              <a:t> + 4*</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Relay</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0.1 </a:t>
            </a:r>
            <a:r>
              <a:rPr lang="en-US" sz="1600" dirty="0">
                <a:solidFill>
                  <a:srgbClr val="000000"/>
                </a:solidFill>
                <a:latin typeface="Century Gothic"/>
                <a:ea typeface="Century Gothic"/>
                <a:cs typeface="Century Gothic"/>
                <a:sym typeface="Century Gothic"/>
              </a:rPr>
              <a:t>Ω + 4*0.7 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2.81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522C122B-3A1A-514F-B51B-31E26E890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80" y="1126134"/>
            <a:ext cx="6301422"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57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Continuity - SSR</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Trace</a:t>
            </a:r>
            <a:r>
              <a:rPr lang="en-US" sz="1500" dirty="0">
                <a:solidFill>
                  <a:srgbClr val="000000"/>
                </a:solidFill>
                <a:latin typeface="Century Gothic"/>
                <a:ea typeface="Century Gothic"/>
                <a:cs typeface="Century Gothic"/>
                <a:sym typeface="Century Gothic"/>
              </a:rPr>
              <a:t> + 4*</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Relay</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0.1 </a:t>
            </a:r>
            <a:r>
              <a:rPr lang="en-US" sz="1600" dirty="0">
                <a:solidFill>
                  <a:srgbClr val="000000"/>
                </a:solidFill>
                <a:latin typeface="Century Gothic"/>
                <a:ea typeface="Century Gothic"/>
                <a:cs typeface="Century Gothic"/>
                <a:sym typeface="Century Gothic"/>
              </a:rPr>
              <a:t>Ω + 4*0.7 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2.81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522C122B-3A1A-514F-B51B-31E26E890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80" y="1126134"/>
            <a:ext cx="6301422" cy="452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929DBD2-C08F-4444-AD14-E31908616921}"/>
              </a:ext>
            </a:extLst>
          </p:cNvPr>
          <p:cNvSpPr/>
          <p:nvPr/>
        </p:nvSpPr>
        <p:spPr>
          <a:xfrm>
            <a:off x="3771900" y="1028700"/>
            <a:ext cx="1352550" cy="895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0D43E4-D9BE-7E45-A8D8-7DC9D3B5F1DF}"/>
              </a:ext>
            </a:extLst>
          </p:cNvPr>
          <p:cNvSpPr/>
          <p:nvPr/>
        </p:nvSpPr>
        <p:spPr>
          <a:xfrm>
            <a:off x="4068885" y="2455468"/>
            <a:ext cx="1352550" cy="895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43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SSR On-Resistance Characterization</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60F97300-C828-6F45-A3EA-7E5E4D30DE34}"/>
              </a:ext>
            </a:extLst>
          </p:cNvPr>
          <p:cNvSpPr txBox="1"/>
          <p:nvPr/>
        </p:nvSpPr>
        <p:spPr>
          <a:xfrm>
            <a:off x="673722" y="1365366"/>
            <a:ext cx="6110680" cy="4350818"/>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Characterizing On-Resistance: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Measure on-resistance across contacts 3 &amp; 4</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Measure for input current and voltage provided by decoder</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Data Sheet Specifications:</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Single point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On-Resistance = 0.7 Ω</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For </a:t>
            </a: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forward</a:t>
            </a:r>
            <a:r>
              <a:rPr lang="en-US" sz="1500" dirty="0">
                <a:solidFill>
                  <a:srgbClr val="000000"/>
                </a:solidFill>
                <a:latin typeface="Century Gothic"/>
                <a:ea typeface="Century Gothic"/>
                <a:cs typeface="Century Gothic"/>
                <a:sym typeface="Century Gothic"/>
              </a:rPr>
              <a:t> = 10.0 mA</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Pass Criteria:</a:t>
            </a:r>
            <a:endParaRPr lang="en-US" sz="28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On-Resistance cannot exceed 50 Ω</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Number of Tests: </a:t>
            </a:r>
            <a:r>
              <a:rPr lang="en-US" sz="2800" dirty="0">
                <a:solidFill>
                  <a:srgbClr val="000000"/>
                </a:solidFill>
                <a:latin typeface="Century Gothic"/>
                <a:ea typeface="Century Gothic"/>
                <a:cs typeface="Century Gothic"/>
                <a:sym typeface="Century Gothic"/>
              </a:rPr>
              <a:t>78</a:t>
            </a:r>
            <a:endParaRPr lang="en-US" sz="2800" b="1" dirty="0">
              <a:solidFill>
                <a:srgbClr val="000000"/>
              </a:solidFill>
              <a:latin typeface="Century Gothic"/>
              <a:ea typeface="Century Gothic"/>
              <a:cs typeface="Century Gothic"/>
              <a:sym typeface="Century Gothic"/>
            </a:endParaRP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1028" name="Picture 4">
            <a:extLst>
              <a:ext uri="{FF2B5EF4-FFF2-40B4-BE49-F238E27FC236}">
                <a16:creationId xmlns:a16="http://schemas.microsoft.com/office/drawing/2014/main" id="{9AA77CA0-2E51-154E-81CB-9423935C0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5458" y="1604490"/>
            <a:ext cx="3541388" cy="320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29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Procedure – SSR  </a:t>
            </a:r>
          </a:p>
        </p:txBody>
      </p:sp>
      <p:sp>
        <p:nvSpPr>
          <p:cNvPr id="15" name="Google Shape;150;p26">
            <a:extLst>
              <a:ext uri="{FF2B5EF4-FFF2-40B4-BE49-F238E27FC236}">
                <a16:creationId xmlns:a16="http://schemas.microsoft.com/office/drawing/2014/main" id="{51E00035-2BD0-A040-A7B2-D61B4C7A789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5B8CAAF3-2D6C-D549-B110-32B430950D94}"/>
              </a:ext>
            </a:extLst>
          </p:cNvPr>
          <p:cNvSpPr txBox="1"/>
          <p:nvPr/>
        </p:nvSpPr>
        <p:spPr>
          <a:xfrm>
            <a:off x="710830" y="1065841"/>
            <a:ext cx="5057868" cy="5071071"/>
          </a:xfrm>
          <a:prstGeom prst="rect">
            <a:avLst/>
          </a:prstGeom>
          <a:noFill/>
          <a:ln>
            <a:noFill/>
          </a:ln>
        </p:spPr>
        <p:txBody>
          <a:bodyPr spcFirstLastPara="1" wrap="square" lIns="68575" tIns="34275" rIns="68575" bIns="34275" anchor="t" anchorCtr="0">
            <a:noAutofit/>
          </a:bodyPr>
          <a:lstStyle/>
          <a:p>
            <a:pPr marL="101600">
              <a:buClr>
                <a:srgbClr val="000000"/>
              </a:buClr>
              <a:buSzPts val="1500"/>
            </a:pPr>
            <a:r>
              <a:rPr lang="en-US" sz="2800" b="1" dirty="0">
                <a:solidFill>
                  <a:srgbClr val="000000"/>
                </a:solidFill>
                <a:latin typeface="Century Gothic"/>
                <a:ea typeface="Century Gothic"/>
                <a:cs typeface="Century Gothic"/>
                <a:sym typeface="Century Gothic"/>
              </a:rPr>
              <a:t>Test Procedure:</a:t>
            </a:r>
          </a:p>
          <a:p>
            <a:pPr marL="444500" marR="0" lvl="0" indent="-342900" algn="l" rtl="0">
              <a:spcBef>
                <a:spcPts val="0"/>
              </a:spcBef>
              <a:spcAft>
                <a:spcPts val="0"/>
              </a:spcAft>
              <a:buClr>
                <a:srgbClr val="000000"/>
              </a:buClr>
              <a:buSzPts val="1500"/>
              <a:buAutoNum type="arabicPeriod"/>
            </a:pPr>
            <a:r>
              <a:rPr lang="en-US" sz="1500" b="1" dirty="0">
                <a:solidFill>
                  <a:srgbClr val="000000"/>
                </a:solidFill>
                <a:latin typeface="Century Gothic"/>
                <a:ea typeface="Century Gothic"/>
                <a:cs typeface="Century Gothic"/>
                <a:sym typeface="Century Gothic"/>
              </a:rPr>
              <a:t>Configure Setup</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Set DMM to resistance mode</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Connect power supply to input terminals</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Provide Current and Voltage</a:t>
            </a:r>
            <a:endParaRPr lang="en-US" sz="1500" dirty="0">
              <a:solidFill>
                <a:srgbClr val="000000"/>
              </a:solidFill>
              <a:latin typeface="Century Gothic"/>
              <a:ea typeface="Century Gothic"/>
              <a:cs typeface="Century Gothic"/>
              <a:sym typeface="Century Gothic"/>
            </a:endParaRP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Expected from the 4:16 Decoder</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Measure On-Resistance</a:t>
            </a:r>
            <a:endParaRPr lang="en-US" sz="1500" dirty="0">
              <a:solidFill>
                <a:srgbClr val="000000"/>
              </a:solidFill>
              <a:latin typeface="Century Gothic"/>
              <a:ea typeface="Century Gothic"/>
              <a:cs typeface="Century Gothic"/>
              <a:sym typeface="Century Gothic"/>
            </a:endParaRP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Via DMM</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Across FET / Output terminals of SSR</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81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Continuity – Trace Wires</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Trace</a:t>
            </a:r>
            <a:r>
              <a:rPr lang="en-US" sz="1500" dirty="0">
                <a:solidFill>
                  <a:srgbClr val="000000"/>
                </a:solidFill>
                <a:latin typeface="Century Gothic"/>
                <a:ea typeface="Century Gothic"/>
                <a:cs typeface="Century Gothic"/>
                <a:sym typeface="Century Gothic"/>
              </a:rPr>
              <a:t> + 4*</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Relay</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0.1 </a:t>
            </a:r>
            <a:r>
              <a:rPr lang="en-US" sz="1600" dirty="0">
                <a:solidFill>
                  <a:srgbClr val="000000"/>
                </a:solidFill>
                <a:latin typeface="Century Gothic"/>
                <a:ea typeface="Century Gothic"/>
                <a:cs typeface="Century Gothic"/>
                <a:sym typeface="Century Gothic"/>
              </a:rPr>
              <a:t>Ω + 4*0.7 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2.81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522C122B-3A1A-514F-B51B-31E26E890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80" y="1126134"/>
            <a:ext cx="6301422" cy="4521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929DBD2-C08F-4444-AD14-E31908616921}"/>
              </a:ext>
            </a:extLst>
          </p:cNvPr>
          <p:cNvSpPr/>
          <p:nvPr/>
        </p:nvSpPr>
        <p:spPr>
          <a:xfrm>
            <a:off x="3181350" y="1462248"/>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4A395D-3C58-204D-9F1C-4E45DDBD1044}"/>
              </a:ext>
            </a:extLst>
          </p:cNvPr>
          <p:cNvSpPr/>
          <p:nvPr/>
        </p:nvSpPr>
        <p:spPr>
          <a:xfrm>
            <a:off x="5219700" y="1462248"/>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3FC9CC-5433-2741-9C50-9FBAB809688D}"/>
              </a:ext>
            </a:extLst>
          </p:cNvPr>
          <p:cNvSpPr/>
          <p:nvPr/>
        </p:nvSpPr>
        <p:spPr>
          <a:xfrm>
            <a:off x="3124200" y="2827498"/>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CE4D13F-454F-3B49-8EEC-B18130B75626}"/>
              </a:ext>
            </a:extLst>
          </p:cNvPr>
          <p:cNvSpPr/>
          <p:nvPr/>
        </p:nvSpPr>
        <p:spPr>
          <a:xfrm>
            <a:off x="5446835" y="2822127"/>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400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PCB Trace Resistance Test</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Pass Criteria:</a:t>
            </a:r>
            <a:endParaRPr lang="en-US" sz="2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 R &lt; 0.05 Ω for every single trace</a:t>
            </a:r>
          </a:p>
          <a:p>
            <a:pPr marL="254000" marR="0" lvl="0" indent="-152400" algn="l" rtl="0">
              <a:spcBef>
                <a:spcPts val="0"/>
              </a:spcBef>
              <a:spcAft>
                <a:spcPts val="0"/>
              </a:spcAft>
              <a:buClr>
                <a:srgbClr val="000000"/>
              </a:buClr>
              <a:buSzPts val="1500"/>
              <a:buFont typeface="Arial"/>
              <a:buNone/>
            </a:pPr>
            <a:endParaRPr lang="en-US" sz="14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Number of Tests: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Red: Testing Circuit</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234 tests</a:t>
            </a:r>
          </a:p>
          <a:p>
            <a:pPr marL="1301750" lvl="2"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78 for 3 parts</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Pink: GPIO Circuit</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40 tests</a:t>
            </a:r>
            <a:endParaRPr sz="1500" dirty="0">
              <a:solidFill>
                <a:srgbClr val="000000"/>
              </a:solidFill>
              <a:latin typeface="Century Gothic"/>
              <a:ea typeface="Century Gothic"/>
              <a:cs typeface="Century Gothic"/>
              <a:sym typeface="Century Gothic"/>
            </a:endParaRPr>
          </a:p>
        </p:txBody>
      </p:sp>
      <p:pic>
        <p:nvPicPr>
          <p:cNvPr id="3" name="Picture 2" descr="A picture containing text, electronics, circuit&#10;&#10;Description automatically generated">
            <a:extLst>
              <a:ext uri="{FF2B5EF4-FFF2-40B4-BE49-F238E27FC236}">
                <a16:creationId xmlns:a16="http://schemas.microsoft.com/office/drawing/2014/main" id="{D190E6F8-7551-BD49-BAD9-C827D5C4DD00}"/>
              </a:ext>
            </a:extLst>
          </p:cNvPr>
          <p:cNvPicPr>
            <a:picLocks noChangeAspect="1"/>
          </p:cNvPicPr>
          <p:nvPr/>
        </p:nvPicPr>
        <p:blipFill>
          <a:blip r:embed="rId6"/>
          <a:stretch>
            <a:fillRect/>
          </a:stretch>
        </p:blipFill>
        <p:spPr>
          <a:xfrm>
            <a:off x="295085" y="1022413"/>
            <a:ext cx="6591143" cy="4940300"/>
          </a:xfrm>
          <a:prstGeom prst="rect">
            <a:avLst/>
          </a:prstGeom>
        </p:spPr>
      </p:pic>
    </p:spTree>
    <p:extLst>
      <p:ext uri="{BB962C8B-B14F-4D97-AF65-F5344CB8AC3E}">
        <p14:creationId xmlns:p14="http://schemas.microsoft.com/office/powerpoint/2010/main" val="1019874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Procedure – Trace Wires</a:t>
            </a:r>
          </a:p>
        </p:txBody>
      </p:sp>
      <p:sp>
        <p:nvSpPr>
          <p:cNvPr id="15" name="Google Shape;150;p26">
            <a:extLst>
              <a:ext uri="{FF2B5EF4-FFF2-40B4-BE49-F238E27FC236}">
                <a16:creationId xmlns:a16="http://schemas.microsoft.com/office/drawing/2014/main" id="{51E00035-2BD0-A040-A7B2-D61B4C7A789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5B8CAAF3-2D6C-D549-B110-32B430950D94}"/>
              </a:ext>
            </a:extLst>
          </p:cNvPr>
          <p:cNvSpPr txBox="1"/>
          <p:nvPr/>
        </p:nvSpPr>
        <p:spPr>
          <a:xfrm>
            <a:off x="710830" y="1021148"/>
            <a:ext cx="5057868" cy="5071071"/>
          </a:xfrm>
          <a:prstGeom prst="rect">
            <a:avLst/>
          </a:prstGeom>
          <a:noFill/>
          <a:ln>
            <a:noFill/>
          </a:ln>
        </p:spPr>
        <p:txBody>
          <a:bodyPr spcFirstLastPara="1" wrap="square" lIns="68575" tIns="34275" rIns="68575" bIns="34275" anchor="t" anchorCtr="0">
            <a:noAutofit/>
          </a:bodyPr>
          <a:lstStyle/>
          <a:p>
            <a:pPr marL="101600">
              <a:buClr>
                <a:srgbClr val="000000"/>
              </a:buClr>
              <a:buSzPts val="1500"/>
            </a:pPr>
            <a:r>
              <a:rPr lang="en-US" sz="2800" b="1" dirty="0">
                <a:solidFill>
                  <a:srgbClr val="000000"/>
                </a:solidFill>
                <a:latin typeface="Century Gothic"/>
                <a:ea typeface="Century Gothic"/>
                <a:cs typeface="Century Gothic"/>
                <a:sym typeface="Century Gothic"/>
              </a:rPr>
              <a:t>Test Procedure:</a:t>
            </a:r>
          </a:p>
          <a:p>
            <a:pPr marL="444500" marR="0" lvl="0" indent="-342900" algn="l" rtl="0">
              <a:spcBef>
                <a:spcPts val="0"/>
              </a:spcBef>
              <a:spcAft>
                <a:spcPts val="0"/>
              </a:spcAft>
              <a:buClr>
                <a:srgbClr val="000000"/>
              </a:buClr>
              <a:buSzPts val="1500"/>
              <a:buAutoNum type="arabicPeriod"/>
            </a:pPr>
            <a:r>
              <a:rPr lang="en-US" sz="1500" b="1" dirty="0">
                <a:solidFill>
                  <a:srgbClr val="000000"/>
                </a:solidFill>
                <a:latin typeface="Century Gothic"/>
                <a:ea typeface="Century Gothic"/>
                <a:cs typeface="Century Gothic"/>
                <a:sym typeface="Century Gothic"/>
              </a:rPr>
              <a:t>Configure Setup</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Set DMM to resistance mode</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Measure Resistance Across Traces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Use contact probes to do so</a:t>
            </a:r>
          </a:p>
        </p:txBody>
      </p:sp>
    </p:spTree>
    <p:extLst>
      <p:ext uri="{BB962C8B-B14F-4D97-AF65-F5344CB8AC3E}">
        <p14:creationId xmlns:p14="http://schemas.microsoft.com/office/powerpoint/2010/main" val="2350369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Problem &amp; Need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pic>
        <p:nvPicPr>
          <p:cNvPr id="15" name="Picture 2">
            <a:extLst>
              <a:ext uri="{FF2B5EF4-FFF2-40B4-BE49-F238E27FC236}">
                <a16:creationId xmlns:a16="http://schemas.microsoft.com/office/drawing/2014/main" id="{D7FE5211-E971-164D-881D-C5F4864CF75F}"/>
              </a:ext>
            </a:extLst>
          </p:cNvPr>
          <p:cNvPicPr>
            <a:picLocks noChangeAspect="1" noChangeArrowheads="1"/>
          </p:cNvPicPr>
          <p:nvPr/>
        </p:nvPicPr>
        <p:blipFill>
          <a:blip r:embed="rId6">
            <a:alphaModFix amt="27000"/>
            <a:extLst>
              <a:ext uri="{28A0092B-C50C-407E-A947-70E740481C1C}">
                <a14:useLocalDpi xmlns:a14="http://schemas.microsoft.com/office/drawing/2010/main" val="0"/>
              </a:ext>
            </a:extLst>
          </a:blip>
          <a:srcRect/>
          <a:stretch>
            <a:fillRect/>
          </a:stretch>
        </p:blipFill>
        <p:spPr bwMode="auto">
          <a:xfrm>
            <a:off x="2679700" y="1193800"/>
            <a:ext cx="6832600" cy="4470400"/>
          </a:xfrm>
          <a:prstGeom prst="rect">
            <a:avLst/>
          </a:prstGeom>
          <a:noFill/>
          <a:effectLst>
            <a:glow>
              <a:schemeClr val="accent1"/>
            </a:glow>
            <a:outerShdw dist="50800" sx="1000" sy="1000" algn="ctr" rotWithShape="0">
              <a:srgbClr val="000000"/>
            </a:outerShdw>
            <a:reflection endPos="0" dir="5400000" sy="-100000" algn="bl" rotWithShape="0"/>
          </a:effectLst>
        </p:spPr>
      </p:pic>
      <p:sp>
        <p:nvSpPr>
          <p:cNvPr id="16" name="Rounded Rectangle 15">
            <a:extLst>
              <a:ext uri="{FF2B5EF4-FFF2-40B4-BE49-F238E27FC236}">
                <a16:creationId xmlns:a16="http://schemas.microsoft.com/office/drawing/2014/main" id="{518BC617-C7D7-C841-BC7B-368DB3B0E556}"/>
              </a:ext>
            </a:extLst>
          </p:cNvPr>
          <p:cNvSpPr/>
          <p:nvPr/>
        </p:nvSpPr>
        <p:spPr>
          <a:xfrm>
            <a:off x="355415" y="2615184"/>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 is manufactured</a:t>
            </a:r>
          </a:p>
        </p:txBody>
      </p:sp>
      <p:sp>
        <p:nvSpPr>
          <p:cNvPr id="18" name="Rounded Rectangle 17">
            <a:extLst>
              <a:ext uri="{FF2B5EF4-FFF2-40B4-BE49-F238E27FC236}">
                <a16:creationId xmlns:a16="http://schemas.microsoft.com/office/drawing/2014/main" id="{F730C5E1-8EAB-ED45-BAB0-7DD4ADD6C258}"/>
              </a:ext>
            </a:extLst>
          </p:cNvPr>
          <p:cNvSpPr/>
          <p:nvPr/>
        </p:nvSpPr>
        <p:spPr>
          <a:xfrm>
            <a:off x="4714055" y="2635346"/>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Battery’s performance is hand-tested by technician</a:t>
            </a:r>
          </a:p>
        </p:txBody>
      </p:sp>
      <p:sp>
        <p:nvSpPr>
          <p:cNvPr id="20" name="Rounded Rectangle 19">
            <a:extLst>
              <a:ext uri="{FF2B5EF4-FFF2-40B4-BE49-F238E27FC236}">
                <a16:creationId xmlns:a16="http://schemas.microsoft.com/office/drawing/2014/main" id="{9ADCFC3E-DC78-BE42-ACCD-11C73B4B9982}"/>
              </a:ext>
            </a:extLst>
          </p:cNvPr>
          <p:cNvSpPr/>
          <p:nvPr/>
        </p:nvSpPr>
        <p:spPr>
          <a:xfrm>
            <a:off x="9072695" y="2615184"/>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 hand-off to customer</a:t>
            </a:r>
          </a:p>
        </p:txBody>
      </p:sp>
      <p:cxnSp>
        <p:nvCxnSpPr>
          <p:cNvPr id="23" name="Straight Arrow Connector 22">
            <a:extLst>
              <a:ext uri="{FF2B5EF4-FFF2-40B4-BE49-F238E27FC236}">
                <a16:creationId xmlns:a16="http://schemas.microsoft.com/office/drawing/2014/main" id="{D780748E-4D18-5F41-B79C-7C6F0706A08D}"/>
              </a:ext>
            </a:extLst>
          </p:cNvPr>
          <p:cNvCxnSpPr>
            <a:cxnSpLocks/>
          </p:cNvCxnSpPr>
          <p:nvPr/>
        </p:nvCxnSpPr>
        <p:spPr>
          <a:xfrm>
            <a:off x="2944368" y="3438144"/>
            <a:ext cx="1645920"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A115E32B-DE30-1147-8FDE-3C6F81D6E64F}"/>
              </a:ext>
            </a:extLst>
          </p:cNvPr>
          <p:cNvCxnSpPr>
            <a:cxnSpLocks/>
          </p:cNvCxnSpPr>
          <p:nvPr/>
        </p:nvCxnSpPr>
        <p:spPr>
          <a:xfrm>
            <a:off x="7272984" y="3438144"/>
            <a:ext cx="1645920"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
        <p:nvSpPr>
          <p:cNvPr id="25" name="Rectangle 24">
            <a:extLst>
              <a:ext uri="{FF2B5EF4-FFF2-40B4-BE49-F238E27FC236}">
                <a16:creationId xmlns:a16="http://schemas.microsoft.com/office/drawing/2014/main" id="{A9DF2277-21AA-9A4E-8B00-CE8E9A8255D1}"/>
              </a:ext>
            </a:extLst>
          </p:cNvPr>
          <p:cNvSpPr/>
          <p:nvPr/>
        </p:nvSpPr>
        <p:spPr>
          <a:xfrm>
            <a:off x="3255587" y="4904630"/>
            <a:ext cx="5394960" cy="1280160"/>
          </a:xfrm>
          <a:prstGeom prst="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ABSTRACT will automate the battery performance testing</a:t>
            </a:r>
          </a:p>
        </p:txBody>
      </p:sp>
      <p:cxnSp>
        <p:nvCxnSpPr>
          <p:cNvPr id="27" name="Straight Arrow Connector 26">
            <a:extLst>
              <a:ext uri="{FF2B5EF4-FFF2-40B4-BE49-F238E27FC236}">
                <a16:creationId xmlns:a16="http://schemas.microsoft.com/office/drawing/2014/main" id="{2F95727C-F337-3840-A40E-BD94813E1F5B}"/>
              </a:ext>
            </a:extLst>
          </p:cNvPr>
          <p:cNvCxnSpPr>
            <a:cxnSpLocks/>
          </p:cNvCxnSpPr>
          <p:nvPr/>
        </p:nvCxnSpPr>
        <p:spPr>
          <a:xfrm flipV="1">
            <a:off x="5953067" y="4326986"/>
            <a:ext cx="0" cy="497998"/>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
        <p:nvSpPr>
          <p:cNvPr id="28" name="Google Shape;150;p26">
            <a:extLst>
              <a:ext uri="{FF2B5EF4-FFF2-40B4-BE49-F238E27FC236}">
                <a16:creationId xmlns:a16="http://schemas.microsoft.com/office/drawing/2014/main" id="{74B45558-C6CF-A64B-AA37-B251C09BDFA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418180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Continuity – Decoders </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Trace</a:t>
            </a:r>
            <a:r>
              <a:rPr lang="en-US" sz="1500" dirty="0">
                <a:solidFill>
                  <a:srgbClr val="000000"/>
                </a:solidFill>
                <a:latin typeface="Century Gothic"/>
                <a:ea typeface="Century Gothic"/>
                <a:cs typeface="Century Gothic"/>
                <a:sym typeface="Century Gothic"/>
              </a:rPr>
              <a:t> + 4*</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Relay</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0.1 </a:t>
            </a:r>
            <a:r>
              <a:rPr lang="en-US" sz="1600" dirty="0">
                <a:solidFill>
                  <a:srgbClr val="000000"/>
                </a:solidFill>
                <a:latin typeface="Century Gothic"/>
                <a:ea typeface="Century Gothic"/>
                <a:cs typeface="Century Gothic"/>
                <a:sym typeface="Century Gothic"/>
              </a:rPr>
              <a:t>Ω + 4*0.7 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2.81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522C122B-3A1A-514F-B51B-31E26E890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80" y="1126134"/>
            <a:ext cx="6301422" cy="45212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33FC9CC-5433-2741-9C50-9FBAB809688D}"/>
              </a:ext>
            </a:extLst>
          </p:cNvPr>
          <p:cNvSpPr/>
          <p:nvPr/>
        </p:nvSpPr>
        <p:spPr>
          <a:xfrm>
            <a:off x="3949700" y="4376898"/>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CE4D13F-454F-3B49-8EEC-B18130B75626}"/>
              </a:ext>
            </a:extLst>
          </p:cNvPr>
          <p:cNvSpPr/>
          <p:nvPr/>
        </p:nvSpPr>
        <p:spPr>
          <a:xfrm>
            <a:off x="4533900" y="3780280"/>
            <a:ext cx="584200" cy="559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405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Binary Decoders</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511EC7D8-337E-9F4F-AE21-FC1A1AA18077}"/>
              </a:ext>
            </a:extLst>
          </p:cNvPr>
          <p:cNvSpPr txBox="1"/>
          <p:nvPr/>
        </p:nvSpPr>
        <p:spPr>
          <a:xfrm>
            <a:off x="710830" y="1065841"/>
            <a:ext cx="6509120" cy="5071071"/>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4:16 Binary Decoder Requirements:</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t>
            </a:r>
            <a:r>
              <a:rPr lang="en-US" sz="1500" baseline="-25000" dirty="0">
                <a:solidFill>
                  <a:srgbClr val="000000"/>
                </a:solidFill>
                <a:latin typeface="Century Gothic"/>
                <a:ea typeface="Century Gothic"/>
                <a:cs typeface="Century Gothic"/>
                <a:sym typeface="Century Gothic"/>
              </a:rPr>
              <a:t>0</a:t>
            </a:r>
            <a:r>
              <a:rPr lang="en-US" sz="1500" dirty="0">
                <a:solidFill>
                  <a:srgbClr val="000000"/>
                </a:solidFill>
                <a:latin typeface="Century Gothic"/>
                <a:ea typeface="Century Gothic"/>
                <a:cs typeface="Century Gothic"/>
                <a:sym typeface="Century Gothic"/>
              </a:rPr>
              <a:t> = 4:16 decoder on-resistance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t>
            </a:r>
            <a:r>
              <a:rPr lang="en-US" sz="1500" baseline="-25000" dirty="0">
                <a:solidFill>
                  <a:srgbClr val="000000"/>
                </a:solidFill>
                <a:latin typeface="Century Gothic"/>
                <a:ea typeface="Century Gothic"/>
                <a:cs typeface="Century Gothic"/>
                <a:sym typeface="Century Gothic"/>
              </a:rPr>
              <a:t>1</a:t>
            </a:r>
            <a:r>
              <a:rPr lang="en-US" sz="1500" dirty="0">
                <a:solidFill>
                  <a:srgbClr val="000000"/>
                </a:solidFill>
                <a:latin typeface="Century Gothic"/>
                <a:ea typeface="Century Gothic"/>
                <a:cs typeface="Century Gothic"/>
                <a:sym typeface="Century Gothic"/>
              </a:rPr>
              <a:t> = Limiting resistor</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Pass Criteria: </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125 </a:t>
            </a:r>
            <a:r>
              <a:rPr lang="en-US" sz="1400" dirty="0">
                <a:solidFill>
                  <a:srgbClr val="000000"/>
                </a:solidFill>
                <a:latin typeface="Century Gothic"/>
                <a:ea typeface="Century Gothic"/>
                <a:cs typeface="Century Gothic"/>
                <a:sym typeface="Century Gothic"/>
              </a:rPr>
              <a:t>Ω</a:t>
            </a:r>
            <a:r>
              <a:rPr lang="en-US" sz="1500" dirty="0">
                <a:latin typeface="Century Gothic"/>
                <a:ea typeface="Century Gothic"/>
                <a:cs typeface="Century Gothic"/>
                <a:sym typeface="Century Gothic"/>
              </a:rPr>
              <a:t> </a:t>
            </a:r>
            <a:r>
              <a:rPr lang="en-US" sz="1500" b="0" i="0" u="none" strike="noStrike" dirty="0">
                <a:effectLst/>
                <a:latin typeface="Century Gothic" panose="020B0502020202020204" pitchFamily="34" charset="0"/>
              </a:rPr>
              <a:t>± 10 </a:t>
            </a:r>
            <a:r>
              <a:rPr lang="en-US" sz="1600" dirty="0">
                <a:solidFill>
                  <a:srgbClr val="000000"/>
                </a:solidFill>
                <a:latin typeface="Century Gothic"/>
                <a:ea typeface="Century Gothic"/>
                <a:cs typeface="Century Gothic"/>
                <a:sym typeface="Century Gothic"/>
              </a:rPr>
              <a:t>Ω</a:t>
            </a:r>
          </a:p>
          <a:p>
            <a:pPr marL="387350" marR="0" lvl="0" indent="-285750" algn="l"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latin typeface="Century Gothic"/>
                <a:ea typeface="Century Gothic"/>
                <a:cs typeface="Century Gothic"/>
                <a:sym typeface="Century Gothic"/>
              </a:rPr>
              <a:t>Number of Tests: 6</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19458" name="Picture 2">
            <a:extLst>
              <a:ext uri="{FF2B5EF4-FFF2-40B4-BE49-F238E27FC236}">
                <a16:creationId xmlns:a16="http://schemas.microsoft.com/office/drawing/2014/main" id="{2739D4D3-4027-0147-8319-7655338CC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 y="2463800"/>
            <a:ext cx="2667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8894BD5B-5BC2-D046-8929-DE4DFD16A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700" y="2463800"/>
            <a:ext cx="2667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F80BCE4-3DFD-504B-80EE-575E0C7AA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00" y="3058175"/>
            <a:ext cx="19177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3FD08990-773E-C643-BAB4-A402EF9CDC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7700" y="3197875"/>
            <a:ext cx="10795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a:extLst>
              <a:ext uri="{FF2B5EF4-FFF2-40B4-BE49-F238E27FC236}">
                <a16:creationId xmlns:a16="http://schemas.microsoft.com/office/drawing/2014/main" id="{3BB770B9-3D78-0D47-8412-E9E5C5A009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700" y="3792725"/>
            <a:ext cx="14097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9469" name="Picture 13">
            <a:extLst>
              <a:ext uri="{FF2B5EF4-FFF2-40B4-BE49-F238E27FC236}">
                <a16:creationId xmlns:a16="http://schemas.microsoft.com/office/drawing/2014/main" id="{00CC7EB8-3811-3240-9F0F-88AE143E9C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0100" y="4342309"/>
            <a:ext cx="3397250" cy="692643"/>
          </a:xfrm>
          <a:prstGeom prst="rect">
            <a:avLst/>
          </a:prstGeom>
          <a:noFill/>
          <a:extLst>
            <a:ext uri="{909E8E84-426E-40DD-AFC4-6F175D3DCCD1}">
              <a14:hiddenFill xmlns:a14="http://schemas.microsoft.com/office/drawing/2010/main">
                <a:solidFill>
                  <a:srgbClr val="FFFFFF"/>
                </a:solidFill>
              </a14:hiddenFill>
            </a:ext>
          </a:extLst>
        </p:spPr>
      </p:pic>
      <p:pic>
        <p:nvPicPr>
          <p:cNvPr id="19471" name="Picture 15">
            <a:extLst>
              <a:ext uri="{FF2B5EF4-FFF2-40B4-BE49-F238E27FC236}">
                <a16:creationId xmlns:a16="http://schemas.microsoft.com/office/drawing/2014/main" id="{D0751D42-25DB-674D-9DC3-1A08BD9AEA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9000" y="5034952"/>
            <a:ext cx="3368350" cy="337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 schematic&#10;&#10;Description automatically generated">
            <a:extLst>
              <a:ext uri="{FF2B5EF4-FFF2-40B4-BE49-F238E27FC236}">
                <a16:creationId xmlns:a16="http://schemas.microsoft.com/office/drawing/2014/main" id="{8DFEDF34-6F1F-4340-8000-E7553011B52F}"/>
              </a:ext>
            </a:extLst>
          </p:cNvPr>
          <p:cNvPicPr>
            <a:picLocks noChangeAspect="1"/>
          </p:cNvPicPr>
          <p:nvPr/>
        </p:nvPicPr>
        <p:blipFill>
          <a:blip r:embed="rId12"/>
          <a:stretch>
            <a:fillRect/>
          </a:stretch>
        </p:blipFill>
        <p:spPr>
          <a:xfrm>
            <a:off x="7810351" y="1399562"/>
            <a:ext cx="3670819" cy="3799825"/>
          </a:xfrm>
          <a:prstGeom prst="rect">
            <a:avLst/>
          </a:prstGeom>
        </p:spPr>
      </p:pic>
    </p:spTree>
    <p:extLst>
      <p:ext uri="{BB962C8B-B14F-4D97-AF65-F5344CB8AC3E}">
        <p14:creationId xmlns:p14="http://schemas.microsoft.com/office/powerpoint/2010/main" val="3267109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Decoder Verification</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60F97300-C828-6F45-A3EA-7E5E4D30DE34}"/>
              </a:ext>
            </a:extLst>
          </p:cNvPr>
          <p:cNvSpPr txBox="1"/>
          <p:nvPr/>
        </p:nvSpPr>
        <p:spPr>
          <a:xfrm>
            <a:off x="673722" y="1365366"/>
            <a:ext cx="4596778" cy="4350818"/>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Pass Criteria:</a:t>
            </a:r>
            <a:endParaRPr lang="en-US" sz="28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output</a:t>
            </a:r>
            <a:r>
              <a:rPr lang="en-US" sz="1500" baseline="-25000" dirty="0">
                <a:solidFill>
                  <a:srgbClr val="000000"/>
                </a:solidFill>
                <a:latin typeface="Century Gothic"/>
                <a:ea typeface="Century Gothic"/>
                <a:cs typeface="Century Gothic"/>
                <a:sym typeface="Century Gothic"/>
              </a:rPr>
              <a:t>, minimum</a:t>
            </a:r>
            <a:r>
              <a:rPr lang="en-US" sz="1500" dirty="0">
                <a:solidFill>
                  <a:srgbClr val="000000"/>
                </a:solidFill>
                <a:latin typeface="Century Gothic"/>
                <a:ea typeface="Century Gothic"/>
                <a:cs typeface="Century Gothic"/>
                <a:sym typeface="Century Gothic"/>
              </a:rPr>
              <a:t> = 1.0 mA - 3.0 mA</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output</a:t>
            </a:r>
            <a:r>
              <a:rPr lang="en-US" sz="1500" baseline="-25000" dirty="0">
                <a:solidFill>
                  <a:srgbClr val="000000"/>
                </a:solidFill>
                <a:latin typeface="Century Gothic"/>
                <a:ea typeface="Century Gothic"/>
                <a:cs typeface="Century Gothic"/>
                <a:sym typeface="Century Gothic"/>
              </a:rPr>
              <a:t>, ideal</a:t>
            </a:r>
            <a:r>
              <a:rPr lang="en-US" sz="1500" dirty="0">
                <a:solidFill>
                  <a:srgbClr val="000000"/>
                </a:solidFill>
                <a:latin typeface="Century Gothic"/>
                <a:ea typeface="Century Gothic"/>
                <a:cs typeface="Century Gothic"/>
                <a:sym typeface="Century Gothic"/>
              </a:rPr>
              <a:t> = 3.0 mA – 15.0 mA</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output</a:t>
            </a:r>
            <a:r>
              <a:rPr lang="en-US" sz="1500" baseline="-25000" dirty="0">
                <a:solidFill>
                  <a:srgbClr val="000000"/>
                </a:solidFill>
                <a:latin typeface="Century Gothic"/>
                <a:ea typeface="Century Gothic"/>
                <a:cs typeface="Century Gothic"/>
                <a:sym typeface="Century Gothic"/>
              </a:rPr>
              <a:t>, max</a:t>
            </a:r>
            <a:r>
              <a:rPr lang="en-US" sz="1500" dirty="0">
                <a:solidFill>
                  <a:srgbClr val="000000"/>
                </a:solidFill>
                <a:latin typeface="Century Gothic"/>
                <a:ea typeface="Century Gothic"/>
                <a:cs typeface="Century Gothic"/>
                <a:sym typeface="Century Gothic"/>
              </a:rPr>
              <a:t> = 50.0 mA</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Number of Tests: 6</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p:txBody>
      </p:sp>
      <p:pic>
        <p:nvPicPr>
          <p:cNvPr id="3" name="Picture 2" descr="Diagram&#10;&#10;Description automatically generated">
            <a:extLst>
              <a:ext uri="{FF2B5EF4-FFF2-40B4-BE49-F238E27FC236}">
                <a16:creationId xmlns:a16="http://schemas.microsoft.com/office/drawing/2014/main" id="{34D9373E-33BB-5D40-A39B-39DD494C4EA4}"/>
              </a:ext>
            </a:extLst>
          </p:cNvPr>
          <p:cNvPicPr>
            <a:picLocks noChangeAspect="1"/>
          </p:cNvPicPr>
          <p:nvPr/>
        </p:nvPicPr>
        <p:blipFill>
          <a:blip r:embed="rId6"/>
          <a:stretch>
            <a:fillRect/>
          </a:stretch>
        </p:blipFill>
        <p:spPr>
          <a:xfrm>
            <a:off x="4418672" y="1041400"/>
            <a:ext cx="6647913" cy="4578350"/>
          </a:xfrm>
          <a:prstGeom prst="rect">
            <a:avLst/>
          </a:prstGeom>
        </p:spPr>
      </p:pic>
    </p:spTree>
    <p:extLst>
      <p:ext uri="{BB962C8B-B14F-4D97-AF65-F5344CB8AC3E}">
        <p14:creationId xmlns:p14="http://schemas.microsoft.com/office/powerpoint/2010/main" val="1179625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SSR On-Resistance Characterization</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028" name="Picture 4">
            <a:extLst>
              <a:ext uri="{FF2B5EF4-FFF2-40B4-BE49-F238E27FC236}">
                <a16:creationId xmlns:a16="http://schemas.microsoft.com/office/drawing/2014/main" id="{9AA77CA0-2E51-154E-81CB-9423935C0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5458" y="1604490"/>
            <a:ext cx="3541388" cy="3201167"/>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53;p26">
            <a:extLst>
              <a:ext uri="{FF2B5EF4-FFF2-40B4-BE49-F238E27FC236}">
                <a16:creationId xmlns:a16="http://schemas.microsoft.com/office/drawing/2014/main" id="{867BA2C8-8E43-374D-A109-B2F03DFE1420}"/>
              </a:ext>
            </a:extLst>
          </p:cNvPr>
          <p:cNvSpPr txBox="1"/>
          <p:nvPr/>
        </p:nvSpPr>
        <p:spPr>
          <a:xfrm>
            <a:off x="673722" y="1365366"/>
            <a:ext cx="6110680" cy="4350818"/>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Characterizing On-Resistance: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Measure on-resistance across contacts 3 &amp; 4</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Measure for input current and voltage provided by decoder</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Data Sheet Specifications:</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Single point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On-Resistance = 0.7 Ω</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For </a:t>
            </a: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forward</a:t>
            </a:r>
            <a:r>
              <a:rPr lang="en-US" sz="1500" dirty="0">
                <a:solidFill>
                  <a:srgbClr val="000000"/>
                </a:solidFill>
                <a:latin typeface="Century Gothic"/>
                <a:ea typeface="Century Gothic"/>
                <a:cs typeface="Century Gothic"/>
                <a:sym typeface="Century Gothic"/>
              </a:rPr>
              <a:t> = 10.0 mA</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Pass Criteria:</a:t>
            </a:r>
            <a:endParaRPr lang="en-US" sz="28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On-Resistance cannot exceed 50 Ω</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Number of Tests: </a:t>
            </a:r>
            <a:r>
              <a:rPr lang="en-US" sz="2800" dirty="0">
                <a:solidFill>
                  <a:srgbClr val="000000"/>
                </a:solidFill>
                <a:latin typeface="Century Gothic"/>
                <a:ea typeface="Century Gothic"/>
                <a:cs typeface="Century Gothic"/>
                <a:sym typeface="Century Gothic"/>
              </a:rPr>
              <a:t>78</a:t>
            </a:r>
            <a:endParaRPr lang="en-US" sz="2800" b="1" dirty="0">
              <a:solidFill>
                <a:srgbClr val="000000"/>
              </a:solidFill>
              <a:latin typeface="Century Gothic"/>
              <a:ea typeface="Century Gothic"/>
              <a:cs typeface="Century Gothic"/>
              <a:sym typeface="Century Gothic"/>
            </a:endParaRP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80033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Procedure – Decoders </a:t>
            </a:r>
          </a:p>
        </p:txBody>
      </p:sp>
      <p:sp>
        <p:nvSpPr>
          <p:cNvPr id="15" name="Google Shape;150;p26">
            <a:extLst>
              <a:ext uri="{FF2B5EF4-FFF2-40B4-BE49-F238E27FC236}">
                <a16:creationId xmlns:a16="http://schemas.microsoft.com/office/drawing/2014/main" id="{51E00035-2BD0-A040-A7B2-D61B4C7A789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5B8CAAF3-2D6C-D549-B110-32B430950D94}"/>
              </a:ext>
            </a:extLst>
          </p:cNvPr>
          <p:cNvSpPr txBox="1"/>
          <p:nvPr/>
        </p:nvSpPr>
        <p:spPr>
          <a:xfrm>
            <a:off x="710830" y="1065841"/>
            <a:ext cx="6775820" cy="5071071"/>
          </a:xfrm>
          <a:prstGeom prst="rect">
            <a:avLst/>
          </a:prstGeom>
          <a:noFill/>
          <a:ln>
            <a:noFill/>
          </a:ln>
        </p:spPr>
        <p:txBody>
          <a:bodyPr spcFirstLastPara="1" wrap="square" lIns="68575" tIns="34275" rIns="68575" bIns="34275" anchor="t" anchorCtr="0">
            <a:noAutofit/>
          </a:bodyPr>
          <a:lstStyle/>
          <a:p>
            <a:pPr marL="101600">
              <a:buClr>
                <a:srgbClr val="000000"/>
              </a:buClr>
              <a:buSzPts val="1500"/>
            </a:pPr>
            <a:r>
              <a:rPr lang="en-US" sz="2800" b="1" dirty="0">
                <a:solidFill>
                  <a:srgbClr val="000000"/>
                </a:solidFill>
                <a:latin typeface="Century Gothic"/>
                <a:ea typeface="Century Gothic"/>
                <a:cs typeface="Century Gothic"/>
                <a:sym typeface="Century Gothic"/>
              </a:rPr>
              <a:t>Test Procedure:</a:t>
            </a:r>
          </a:p>
          <a:p>
            <a:pPr marL="444500" marR="0" lvl="0" indent="-342900" algn="l" rtl="0">
              <a:spcBef>
                <a:spcPts val="0"/>
              </a:spcBef>
              <a:spcAft>
                <a:spcPts val="0"/>
              </a:spcAft>
              <a:buClr>
                <a:srgbClr val="000000"/>
              </a:buClr>
              <a:buSzPts val="1500"/>
              <a:buAutoNum type="arabicPeriod"/>
            </a:pPr>
            <a:r>
              <a:rPr lang="en-US" sz="1500" b="1" dirty="0">
                <a:solidFill>
                  <a:srgbClr val="000000"/>
                </a:solidFill>
                <a:latin typeface="Century Gothic"/>
                <a:ea typeface="Century Gothic"/>
                <a:cs typeface="Century Gothic"/>
                <a:sym typeface="Century Gothic"/>
              </a:rPr>
              <a:t>Build Circuit</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Place DMM in series between decoder output and ground</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Verify Circuit</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Configure DMM</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Place DMM in current mode</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Run Test</a:t>
            </a:r>
            <a:endParaRPr lang="en-US" sz="1500" dirty="0">
              <a:solidFill>
                <a:srgbClr val="000000"/>
              </a:solidFill>
              <a:latin typeface="Century Gothic"/>
              <a:ea typeface="Century Gothic"/>
              <a:cs typeface="Century Gothic"/>
              <a:sym typeface="Century Gothic"/>
            </a:endParaRP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Use Raspberry Pi code to send high signal</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33 Volts LE</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5V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cc</a:t>
            </a:r>
            <a:r>
              <a:rPr lang="en-US" sz="1500" dirty="0">
                <a:solidFill>
                  <a:srgbClr val="000000"/>
                </a:solidFill>
                <a:latin typeface="Century Gothic"/>
                <a:ea typeface="Century Gothic"/>
                <a:cs typeface="Century Gothic"/>
                <a:sym typeface="Century Gothic"/>
              </a:rPr>
              <a:t> of the decoder</a:t>
            </a:r>
          </a:p>
          <a:p>
            <a:pPr marL="958850" lvl="1" indent="-400050">
              <a:buClr>
                <a:srgbClr val="000000"/>
              </a:buClr>
              <a:buSzPts val="1500"/>
              <a:buAutoNum type="alphaLcParenR"/>
            </a:pPr>
            <a:r>
              <a:rPr lang="en-US" sz="1500" dirty="0">
                <a:solidFill>
                  <a:srgbClr val="000000"/>
                </a:solidFill>
                <a:latin typeface="Century Gothic"/>
                <a:ea typeface="Century Gothic"/>
                <a:cs typeface="Century Gothic"/>
                <a:sym typeface="Century Gothic"/>
              </a:rPr>
              <a:t>Record DMM measurement</a:t>
            </a:r>
          </a:p>
        </p:txBody>
      </p:sp>
    </p:spTree>
    <p:extLst>
      <p:ext uri="{BB962C8B-B14F-4D97-AF65-F5344CB8AC3E}">
        <p14:creationId xmlns:p14="http://schemas.microsoft.com/office/powerpoint/2010/main" val="1417123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Continuity – Integration</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3" name="Google Shape;153;p26">
            <a:extLst>
              <a:ext uri="{FF2B5EF4-FFF2-40B4-BE49-F238E27FC236}">
                <a16:creationId xmlns:a16="http://schemas.microsoft.com/office/drawing/2014/main" id="{DBCA0502-20A2-B64A-872D-DAF749271B4A}"/>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Trace</a:t>
            </a:r>
            <a:r>
              <a:rPr lang="en-US" sz="1500" dirty="0">
                <a:solidFill>
                  <a:srgbClr val="000000"/>
                </a:solidFill>
                <a:latin typeface="Century Gothic"/>
                <a:ea typeface="Century Gothic"/>
                <a:cs typeface="Century Gothic"/>
                <a:sym typeface="Century Gothic"/>
              </a:rPr>
              <a:t> + 4*</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Relay</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0.1 </a:t>
            </a:r>
            <a:r>
              <a:rPr lang="en-US" sz="1600" dirty="0">
                <a:solidFill>
                  <a:srgbClr val="000000"/>
                </a:solidFill>
                <a:latin typeface="Century Gothic"/>
                <a:ea typeface="Century Gothic"/>
                <a:cs typeface="Century Gothic"/>
                <a:sym typeface="Century Gothic"/>
              </a:rPr>
              <a:t>Ω + 4*0.7 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2.81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522C122B-3A1A-514F-B51B-31E26E890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80" y="1126134"/>
            <a:ext cx="6301422" cy="45212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CE4D13F-454F-3B49-8EEC-B18130B75626}"/>
              </a:ext>
            </a:extLst>
          </p:cNvPr>
          <p:cNvSpPr/>
          <p:nvPr/>
        </p:nvSpPr>
        <p:spPr>
          <a:xfrm>
            <a:off x="3922834" y="2565400"/>
            <a:ext cx="1582615" cy="301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287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Integration</a:t>
            </a:r>
          </a:p>
        </p:txBody>
      </p:sp>
      <p:sp>
        <p:nvSpPr>
          <p:cNvPr id="15" name="Google Shape;150;p26">
            <a:extLst>
              <a:ext uri="{FF2B5EF4-FFF2-40B4-BE49-F238E27FC236}">
                <a16:creationId xmlns:a16="http://schemas.microsoft.com/office/drawing/2014/main" id="{2E77BD21-257F-814A-9524-514D5346ADD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60F97300-C828-6F45-A3EA-7E5E4D30DE34}"/>
              </a:ext>
            </a:extLst>
          </p:cNvPr>
          <p:cNvSpPr txBox="1"/>
          <p:nvPr/>
        </p:nvSpPr>
        <p:spPr>
          <a:xfrm>
            <a:off x="673722" y="1365366"/>
            <a:ext cx="3663328" cy="4350818"/>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Pass Criteria:</a:t>
            </a:r>
            <a:endParaRPr lang="en-US" sz="28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LED lights up</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Ensure the current flow on the output terminal</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a:buClr>
                <a:srgbClr val="000000"/>
              </a:buClr>
              <a:buSzPts val="1500"/>
            </a:pPr>
            <a:r>
              <a:rPr lang="en-US" sz="2800" b="1" dirty="0">
                <a:solidFill>
                  <a:srgbClr val="000000"/>
                </a:solidFill>
                <a:latin typeface="Century Gothic"/>
                <a:ea typeface="Century Gothic"/>
                <a:cs typeface="Century Gothic"/>
                <a:sym typeface="Century Gothic"/>
              </a:rPr>
              <a:t>Number of Tests:</a:t>
            </a:r>
          </a:p>
          <a:p>
            <a:pPr marL="101600">
              <a:buClr>
                <a:srgbClr val="000000"/>
              </a:buClr>
              <a:buSzPts val="1500"/>
            </a:pPr>
            <a:r>
              <a:rPr lang="en-US" sz="2800" b="1" dirty="0">
                <a:solidFill>
                  <a:srgbClr val="000000"/>
                </a:solidFill>
                <a:latin typeface="Century Gothic"/>
                <a:ea typeface="Century Gothic"/>
                <a:cs typeface="Century Gothic"/>
                <a:sym typeface="Century Gothic"/>
              </a:rPr>
              <a:t>18</a:t>
            </a: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p:txBody>
      </p:sp>
      <p:pic>
        <p:nvPicPr>
          <p:cNvPr id="26" name="Picture 25" descr="Diagram, schematic&#10;&#10;Description automatically generated">
            <a:extLst>
              <a:ext uri="{FF2B5EF4-FFF2-40B4-BE49-F238E27FC236}">
                <a16:creationId xmlns:a16="http://schemas.microsoft.com/office/drawing/2014/main" id="{FB7C3251-E93A-D841-801B-8A0929AC4A35}"/>
              </a:ext>
            </a:extLst>
          </p:cNvPr>
          <p:cNvPicPr>
            <a:picLocks noChangeAspect="1"/>
          </p:cNvPicPr>
          <p:nvPr/>
        </p:nvPicPr>
        <p:blipFill>
          <a:blip r:embed="rId6"/>
          <a:stretch>
            <a:fillRect/>
          </a:stretch>
        </p:blipFill>
        <p:spPr>
          <a:xfrm>
            <a:off x="3771750" y="1837604"/>
            <a:ext cx="8166404" cy="3406341"/>
          </a:xfrm>
          <a:prstGeom prst="rect">
            <a:avLst/>
          </a:prstGeom>
        </p:spPr>
      </p:pic>
    </p:spTree>
    <p:extLst>
      <p:ext uri="{BB962C8B-B14F-4D97-AF65-F5344CB8AC3E}">
        <p14:creationId xmlns:p14="http://schemas.microsoft.com/office/powerpoint/2010/main" val="394822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Procedure – Integration </a:t>
            </a:r>
          </a:p>
        </p:txBody>
      </p:sp>
      <p:sp>
        <p:nvSpPr>
          <p:cNvPr id="15" name="Google Shape;150;p26">
            <a:extLst>
              <a:ext uri="{FF2B5EF4-FFF2-40B4-BE49-F238E27FC236}">
                <a16:creationId xmlns:a16="http://schemas.microsoft.com/office/drawing/2014/main" id="{51E00035-2BD0-A040-A7B2-D61B4C7A789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5B8CAAF3-2D6C-D549-B110-32B430950D94}"/>
              </a:ext>
            </a:extLst>
          </p:cNvPr>
          <p:cNvSpPr txBox="1"/>
          <p:nvPr/>
        </p:nvSpPr>
        <p:spPr>
          <a:xfrm>
            <a:off x="710830" y="1065841"/>
            <a:ext cx="7445172" cy="5071071"/>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Test Procedure:</a:t>
            </a:r>
            <a:endParaRPr lang="en-US" sz="2800" dirty="0">
              <a:solidFill>
                <a:srgbClr val="000000"/>
              </a:solidFill>
              <a:latin typeface="Century Gothic"/>
              <a:ea typeface="Century Gothic"/>
              <a:cs typeface="Century Gothic"/>
              <a:sym typeface="Century Gothic"/>
            </a:endParaRPr>
          </a:p>
          <a:p>
            <a:pPr marL="444500" marR="0" lvl="0" indent="-342900" algn="l" rtl="0">
              <a:spcBef>
                <a:spcPts val="0"/>
              </a:spcBef>
              <a:spcAft>
                <a:spcPts val="0"/>
              </a:spcAft>
              <a:buClr>
                <a:srgbClr val="000000"/>
              </a:buClr>
              <a:buSzPts val="1500"/>
              <a:buAutoNum type="arabicPeriod"/>
            </a:pPr>
            <a:r>
              <a:rPr lang="en-US" sz="1500" b="1" dirty="0">
                <a:solidFill>
                  <a:srgbClr val="000000"/>
                </a:solidFill>
                <a:latin typeface="Century Gothic"/>
                <a:ea typeface="Century Gothic"/>
                <a:cs typeface="Century Gothic"/>
                <a:sym typeface="Century Gothic"/>
              </a:rPr>
              <a:t>Set Up Test</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Connect GPIO pins to board via harness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Connect single SSR to PCB</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Connect SSR output terminals to a breadboard</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With 1mA LED connected in series to the output terminals of SSR</a:t>
            </a:r>
          </a:p>
          <a:p>
            <a:pPr marL="501650" indent="-400050">
              <a:buClr>
                <a:srgbClr val="000000"/>
              </a:buClr>
              <a:buSzPts val="1500"/>
              <a:buAutoNum type="arabicPeriod"/>
            </a:pPr>
            <a:r>
              <a:rPr lang="en-US" sz="1500" b="1" dirty="0">
                <a:solidFill>
                  <a:srgbClr val="000000"/>
                </a:solidFill>
                <a:latin typeface="Century Gothic"/>
                <a:ea typeface="Century Gothic"/>
                <a:cs typeface="Century Gothic"/>
                <a:sym typeface="Century Gothic"/>
              </a:rPr>
              <a:t>Send Out Signals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Send High / Low signals to decoder via Raspberry Pi</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Send to SSR of interest</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Determine LED Status</a:t>
            </a:r>
          </a:p>
          <a:p>
            <a:pPr marL="558800" lvl="1">
              <a:buClr>
                <a:srgbClr val="000000"/>
              </a:buClr>
              <a:buSzPts val="1500"/>
            </a:pPr>
            <a:r>
              <a:rPr lang="en-US" sz="1500" dirty="0">
                <a:solidFill>
                  <a:srgbClr val="000000"/>
                </a:solidFill>
                <a:latin typeface="Century Gothic"/>
                <a:ea typeface="Century Gothic"/>
                <a:cs typeface="Century Gothic"/>
                <a:sym typeface="Century Gothic"/>
              </a:rPr>
              <a:t>a) Verify LED turns on (~1 mA) when GPIOs are commanded by software</a:t>
            </a:r>
          </a:p>
        </p:txBody>
      </p:sp>
    </p:spTree>
    <p:extLst>
      <p:ext uri="{BB962C8B-B14F-4D97-AF65-F5344CB8AC3E}">
        <p14:creationId xmlns:p14="http://schemas.microsoft.com/office/powerpoint/2010/main" val="1903180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Test Equipment &amp; Facilities</a:t>
            </a:r>
          </a:p>
        </p:txBody>
      </p:sp>
      <p:sp>
        <p:nvSpPr>
          <p:cNvPr id="15" name="Google Shape;150;p26">
            <a:extLst>
              <a:ext uri="{FF2B5EF4-FFF2-40B4-BE49-F238E27FC236}">
                <a16:creationId xmlns:a16="http://schemas.microsoft.com/office/drawing/2014/main" id="{51E00035-2BD0-A040-A7B2-D61B4C7A789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5B8CAAF3-2D6C-D549-B110-32B430950D94}"/>
              </a:ext>
            </a:extLst>
          </p:cNvPr>
          <p:cNvSpPr txBox="1"/>
          <p:nvPr/>
        </p:nvSpPr>
        <p:spPr>
          <a:xfrm>
            <a:off x="710830" y="1065841"/>
            <a:ext cx="5057868" cy="5071071"/>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Test Equipment:</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Digital Multimeter</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Insulation Tester</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Power Supply</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Raspberry Pi</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059E7556-194D-614E-824E-8FAB8243AFAE}"/>
              </a:ext>
            </a:extLst>
          </p:cNvPr>
          <p:cNvSpPr txBox="1"/>
          <p:nvPr/>
        </p:nvSpPr>
        <p:spPr>
          <a:xfrm>
            <a:off x="5412801" y="1065842"/>
            <a:ext cx="5780927"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Facilities:</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Electronics Shop in Ann &amp; H.J. Smead Department of Aerospace Engineering Sciences</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04536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Test – Safety Procedures</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Personal Risks: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Wear insulating gloves</a:t>
            </a:r>
          </a:p>
          <a:p>
            <a:pPr marL="844550" lvl="1" indent="-285750">
              <a:buClr>
                <a:srgbClr val="000000"/>
              </a:buClr>
              <a:buSzPts val="1500"/>
              <a:buFontTx/>
              <a:buChar char="-"/>
            </a:pPr>
            <a:r>
              <a:rPr lang="en-US" sz="1500" b="1" dirty="0">
                <a:solidFill>
                  <a:srgbClr val="000000"/>
                </a:solidFill>
                <a:latin typeface="Century Gothic"/>
                <a:ea typeface="Century Gothic"/>
                <a:cs typeface="Century Gothic"/>
                <a:sym typeface="Century Gothic"/>
              </a:rPr>
              <a:t>Don’t</a:t>
            </a:r>
            <a:r>
              <a:rPr lang="en-US" sz="1500" dirty="0">
                <a:solidFill>
                  <a:srgbClr val="000000"/>
                </a:solidFill>
                <a:latin typeface="Century Gothic"/>
                <a:ea typeface="Century Gothic"/>
                <a:cs typeface="Century Gothic"/>
                <a:sym typeface="Century Gothic"/>
              </a:rPr>
              <a:t>: touch battery, ABSTRACT’s circuity, or probes during test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In the event of battery fire and/or outgassing:</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Pull fire alarm and evacuate room</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Call 911, EHS, and building manager</a:t>
            </a: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Hardware Risks: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Battery must be grounded at all times</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ABSTRACT must be grounded during test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Battery safety harness must be attached at all times</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Operate ABSTRACT in ESD-protected environment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Remove dust and debris from ABSTRACT’s PCB</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Attach dust covers to battery ports when not in use</a:t>
            </a:r>
          </a:p>
        </p:txBody>
      </p:sp>
      <p:sp>
        <p:nvSpPr>
          <p:cNvPr id="15" name="Google Shape;150;p26">
            <a:extLst>
              <a:ext uri="{FF2B5EF4-FFF2-40B4-BE49-F238E27FC236}">
                <a16:creationId xmlns:a16="http://schemas.microsoft.com/office/drawing/2014/main" id="{DB193E52-730F-0E44-BE8F-AD48650571C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34384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pic>
        <p:nvPicPr>
          <p:cNvPr id="15" name="Picture 2">
            <a:extLst>
              <a:ext uri="{FF2B5EF4-FFF2-40B4-BE49-F238E27FC236}">
                <a16:creationId xmlns:a16="http://schemas.microsoft.com/office/drawing/2014/main" id="{64B72E89-B3FE-5F47-913D-31306E260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85731"/>
            <a:ext cx="6721035" cy="34865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1B3BEA2-39C3-BB4D-B498-346E9FAFA1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7766" y="2062076"/>
            <a:ext cx="5801586" cy="27338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0FA71C2B-6EDF-2E4F-9549-F5450B834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5286" y="739885"/>
            <a:ext cx="3081427" cy="955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63711E6-629C-B14B-B57D-C63F41E995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6098" y="5108717"/>
            <a:ext cx="3019803" cy="1197407"/>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50;p26">
            <a:extLst>
              <a:ext uri="{FF2B5EF4-FFF2-40B4-BE49-F238E27FC236}">
                <a16:creationId xmlns:a16="http://schemas.microsoft.com/office/drawing/2014/main" id="{C1D24AEE-0A73-1E4A-9512-C2F44333A8C5}"/>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781264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Reduction </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4916719"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Biggest Risk:</a:t>
            </a:r>
          </a:p>
          <a:p>
            <a:pPr marL="101600" marR="0" lvl="0" algn="l" rtl="0">
              <a:spcBef>
                <a:spcPts val="0"/>
              </a:spcBef>
              <a:spcAft>
                <a:spcPts val="0"/>
              </a:spcAft>
              <a:buClr>
                <a:srgbClr val="000000"/>
              </a:buClr>
              <a:buSzPts val="1500"/>
            </a:pPr>
            <a:endParaRPr lang="en-US" sz="1500" b="1"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Incorrect component specifications</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Manufacturer specs can be incorrect</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Verify this to prevent false positives or false negatives (CPE 7, FR 3)</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Other Risks:</a:t>
            </a: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Incorrect circuits created</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Damaged battery</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Harm to test engineer</a:t>
            </a:r>
          </a:p>
        </p:txBody>
      </p:sp>
      <p:sp>
        <p:nvSpPr>
          <p:cNvPr id="15" name="Google Shape;150;p26">
            <a:extLst>
              <a:ext uri="{FF2B5EF4-FFF2-40B4-BE49-F238E27FC236}">
                <a16:creationId xmlns:a16="http://schemas.microsoft.com/office/drawing/2014/main" id="{E1DAE0DD-D0E9-3C48-AAEB-68B7E15D559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BF7724E1-6CE0-384A-AA96-794E45AC3DC0}"/>
              </a:ext>
            </a:extLst>
          </p:cNvPr>
          <p:cNvSpPr txBox="1"/>
          <p:nvPr/>
        </p:nvSpPr>
        <p:spPr>
          <a:xfrm>
            <a:off x="5778897" y="1065842"/>
            <a:ext cx="4916719"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Risk Reduction:</a:t>
            </a:r>
          </a:p>
          <a:p>
            <a:pPr marL="101600" marR="0" lvl="0" algn="l" rtl="0">
              <a:spcBef>
                <a:spcPts val="0"/>
              </a:spcBef>
              <a:spcAft>
                <a:spcPts val="0"/>
              </a:spcAft>
              <a:buClr>
                <a:srgbClr val="000000"/>
              </a:buClr>
              <a:buSzPts val="1500"/>
            </a:pPr>
            <a:endParaRPr lang="en-US" sz="1500" b="1"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Ensure tests are taken at proper instances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Verify all test circuitry with electronics shop faculty</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Ensure protective harness is connected to battery</a:t>
            </a:r>
          </a:p>
        </p:txBody>
      </p:sp>
    </p:spTree>
    <p:extLst>
      <p:ext uri="{BB962C8B-B14F-4D97-AF65-F5344CB8AC3E}">
        <p14:creationId xmlns:p14="http://schemas.microsoft.com/office/powerpoint/2010/main" val="197703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Test Readiness - Timing</a:t>
            </a:r>
            <a:endParaRPr sz="2319" dirty="0">
              <a:solidFill>
                <a:srgbClr val="FFD966"/>
              </a:solidFill>
            </a:endParaRPr>
          </a:p>
        </p:txBody>
      </p:sp>
      <p:sp>
        <p:nvSpPr>
          <p:cNvPr id="16" name="Google Shape;150;p26">
            <a:extLst>
              <a:ext uri="{FF2B5EF4-FFF2-40B4-BE49-F238E27FC236}">
                <a16:creationId xmlns:a16="http://schemas.microsoft.com/office/drawing/2014/main" id="{B38668A8-2726-9247-B782-0BCB54C6E89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514144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What &amp; Why</a:t>
            </a:r>
          </a:p>
        </p:txBody>
      </p:sp>
      <p:sp>
        <p:nvSpPr>
          <p:cNvPr id="18" name="Google Shape;153;p26">
            <a:extLst>
              <a:ext uri="{FF2B5EF4-FFF2-40B4-BE49-F238E27FC236}">
                <a16:creationId xmlns:a16="http://schemas.microsoft.com/office/drawing/2014/main" id="{7B756F97-BE4E-184E-8D51-A954DDACE3DD}"/>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Test Objective:</a:t>
            </a:r>
            <a:endParaRPr lang="en-US" sz="2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Estimate the time required for each type of measurement</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Rationale: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Predict total test duration</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Ensure proper software phasing with electrical components</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8B9BA441-2B5A-284A-B98C-9CC2DE395E97}"/>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18599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Requirement Verification</a:t>
            </a:r>
          </a:p>
        </p:txBody>
      </p:sp>
      <p:sp>
        <p:nvSpPr>
          <p:cNvPr id="15" name="Google Shape;150;p26">
            <a:extLst>
              <a:ext uri="{FF2B5EF4-FFF2-40B4-BE49-F238E27FC236}">
                <a16:creationId xmlns:a16="http://schemas.microsoft.com/office/drawing/2014/main" id="{56C573CA-1D6B-9243-BEA4-F4B40C83943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pSp>
        <p:nvGrpSpPr>
          <p:cNvPr id="20" name="Google Shape;549;p46">
            <a:extLst>
              <a:ext uri="{FF2B5EF4-FFF2-40B4-BE49-F238E27FC236}">
                <a16:creationId xmlns:a16="http://schemas.microsoft.com/office/drawing/2014/main" id="{5B9F7104-F004-AF4F-B110-A9F5F84FF3CE}"/>
              </a:ext>
            </a:extLst>
          </p:cNvPr>
          <p:cNvGrpSpPr/>
          <p:nvPr/>
        </p:nvGrpSpPr>
        <p:grpSpPr>
          <a:xfrm>
            <a:off x="710830" y="726474"/>
            <a:ext cx="11307794" cy="737284"/>
            <a:chOff x="1593000" y="2322039"/>
            <a:chExt cx="6406203" cy="644029"/>
          </a:xfrm>
        </p:grpSpPr>
        <p:sp>
          <p:nvSpPr>
            <p:cNvPr id="23" name="Google Shape;550;p46">
              <a:extLst>
                <a:ext uri="{FF2B5EF4-FFF2-40B4-BE49-F238E27FC236}">
                  <a16:creationId xmlns:a16="http://schemas.microsoft.com/office/drawing/2014/main" id="{7835C6BD-E551-8545-ACBD-5BE240B387D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1;p46">
              <a:extLst>
                <a:ext uri="{FF2B5EF4-FFF2-40B4-BE49-F238E27FC236}">
                  <a16:creationId xmlns:a16="http://schemas.microsoft.com/office/drawing/2014/main" id="{249723D0-110D-774F-B848-0290BC80FBAD}"/>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2;p46">
              <a:extLst>
                <a:ext uri="{FF2B5EF4-FFF2-40B4-BE49-F238E27FC236}">
                  <a16:creationId xmlns:a16="http://schemas.microsoft.com/office/drawing/2014/main" id="{39121BA5-F52C-4949-BD1F-39ED06E00BC6}"/>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3;p46">
              <a:extLst>
                <a:ext uri="{FF2B5EF4-FFF2-40B4-BE49-F238E27FC236}">
                  <a16:creationId xmlns:a16="http://schemas.microsoft.com/office/drawing/2014/main" id="{FD1ACEED-C42B-2C4B-9FAC-9B56A60A3420}"/>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Customer Value</a:t>
              </a:r>
              <a:endParaRPr sz="1600" dirty="0">
                <a:solidFill>
                  <a:schemeClr val="dk1"/>
                </a:solidFill>
                <a:latin typeface="Century Gothic" panose="020B0502020202020204" pitchFamily="34" charset="0"/>
                <a:ea typeface="Roboto"/>
                <a:cs typeface="Roboto"/>
                <a:sym typeface="Roboto"/>
              </a:endParaRPr>
            </a:p>
          </p:txBody>
        </p:sp>
        <p:sp>
          <p:nvSpPr>
            <p:cNvPr id="27" name="Google Shape;554;p46">
              <a:extLst>
                <a:ext uri="{FF2B5EF4-FFF2-40B4-BE49-F238E27FC236}">
                  <a16:creationId xmlns:a16="http://schemas.microsoft.com/office/drawing/2014/main" id="{D558E54C-9B10-114B-B04B-FFC156F87BE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5;p46">
              <a:extLst>
                <a:ext uri="{FF2B5EF4-FFF2-40B4-BE49-F238E27FC236}">
                  <a16:creationId xmlns:a16="http://schemas.microsoft.com/office/drawing/2014/main" id="{B3810127-8758-A44B-AC2C-5362FA5D4E5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4</a:t>
              </a:r>
              <a:endParaRPr sz="2600" b="1" dirty="0">
                <a:solidFill>
                  <a:schemeClr val="dk1"/>
                </a:solidFill>
                <a:latin typeface="Century Gothic" panose="020B0502020202020204" pitchFamily="34" charset="0"/>
                <a:ea typeface="Roboto"/>
                <a:cs typeface="Roboto"/>
                <a:sym typeface="Roboto"/>
              </a:endParaRPr>
            </a:p>
          </p:txBody>
        </p:sp>
        <p:sp>
          <p:nvSpPr>
            <p:cNvPr id="29" name="Google Shape;556;p46">
              <a:extLst>
                <a:ext uri="{FF2B5EF4-FFF2-40B4-BE49-F238E27FC236}">
                  <a16:creationId xmlns:a16="http://schemas.microsoft.com/office/drawing/2014/main" id="{C0DB5E04-3C13-1F49-9412-442626B40981}"/>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provide value to the customer</a:t>
              </a:r>
              <a:endParaRPr dirty="0">
                <a:solidFill>
                  <a:schemeClr val="dk1"/>
                </a:solidFill>
                <a:latin typeface="Century Gothic" panose="020B0502020202020204" pitchFamily="34" charset="0"/>
                <a:ea typeface="Roboto"/>
                <a:cs typeface="Roboto"/>
                <a:sym typeface="Roboto"/>
              </a:endParaRPr>
            </a:p>
          </p:txBody>
        </p:sp>
      </p:grpSp>
      <p:grpSp>
        <p:nvGrpSpPr>
          <p:cNvPr id="30" name="Google Shape;549;p46">
            <a:extLst>
              <a:ext uri="{FF2B5EF4-FFF2-40B4-BE49-F238E27FC236}">
                <a16:creationId xmlns:a16="http://schemas.microsoft.com/office/drawing/2014/main" id="{6660F264-8931-E94E-9D42-881522696499}"/>
              </a:ext>
            </a:extLst>
          </p:cNvPr>
          <p:cNvGrpSpPr/>
          <p:nvPr/>
        </p:nvGrpSpPr>
        <p:grpSpPr>
          <a:xfrm>
            <a:off x="1319801" y="1522352"/>
            <a:ext cx="10544250" cy="736679"/>
            <a:chOff x="1593000" y="2322568"/>
            <a:chExt cx="6318632" cy="643500"/>
          </a:xfrm>
        </p:grpSpPr>
        <p:sp>
          <p:nvSpPr>
            <p:cNvPr id="31" name="Google Shape;550;p46">
              <a:extLst>
                <a:ext uri="{FF2B5EF4-FFF2-40B4-BE49-F238E27FC236}">
                  <a16:creationId xmlns:a16="http://schemas.microsoft.com/office/drawing/2014/main" id="{78450602-4753-1442-BE52-70634E01061D}"/>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1;p46">
              <a:extLst>
                <a:ext uri="{FF2B5EF4-FFF2-40B4-BE49-F238E27FC236}">
                  <a16:creationId xmlns:a16="http://schemas.microsoft.com/office/drawing/2014/main" id="{762D516D-1A69-1B4F-973C-3812AA1B3DD0}"/>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2;p46">
              <a:extLst>
                <a:ext uri="{FF2B5EF4-FFF2-40B4-BE49-F238E27FC236}">
                  <a16:creationId xmlns:a16="http://schemas.microsoft.com/office/drawing/2014/main" id="{C3746FE4-66C2-E149-9D53-6825E94E53D5}"/>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3;p46">
              <a:extLst>
                <a:ext uri="{FF2B5EF4-FFF2-40B4-BE49-F238E27FC236}">
                  <a16:creationId xmlns:a16="http://schemas.microsoft.com/office/drawing/2014/main" id="{08BFAD2A-33D3-5347-8980-CC2C2B3B2F12}"/>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Time Elapsed</a:t>
              </a:r>
              <a:endParaRPr sz="1600" dirty="0">
                <a:solidFill>
                  <a:schemeClr val="dk1"/>
                </a:solidFill>
                <a:latin typeface="Century Gothic" panose="020B0502020202020204" pitchFamily="34" charset="0"/>
                <a:ea typeface="Roboto"/>
                <a:cs typeface="Roboto"/>
                <a:sym typeface="Roboto"/>
              </a:endParaRPr>
            </a:p>
          </p:txBody>
        </p:sp>
        <p:sp>
          <p:nvSpPr>
            <p:cNvPr id="35" name="Google Shape;554;p46">
              <a:extLst>
                <a:ext uri="{FF2B5EF4-FFF2-40B4-BE49-F238E27FC236}">
                  <a16:creationId xmlns:a16="http://schemas.microsoft.com/office/drawing/2014/main" id="{611600DA-FC17-CE4E-8403-7951F89BD07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55;p46">
              <a:extLst>
                <a:ext uri="{FF2B5EF4-FFF2-40B4-BE49-F238E27FC236}">
                  <a16:creationId xmlns:a16="http://schemas.microsoft.com/office/drawing/2014/main" id="{355AC715-B61C-4B4B-B882-AC968569C67D}"/>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37" name="Google Shape;556;p46">
              <a:extLst>
                <a:ext uri="{FF2B5EF4-FFF2-40B4-BE49-F238E27FC236}">
                  <a16:creationId xmlns:a16="http://schemas.microsoft.com/office/drawing/2014/main" id="{EDC628EC-A65F-8C4B-8544-78F0496467C9}"/>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not take more total elapsed time compared to the current solution of 4 hours</a:t>
              </a:r>
              <a:endParaRPr dirty="0">
                <a:solidFill>
                  <a:schemeClr val="dk1"/>
                </a:solidFill>
                <a:latin typeface="Century Gothic" panose="020B0502020202020204" pitchFamily="34" charset="0"/>
                <a:ea typeface="Roboto"/>
                <a:cs typeface="Roboto"/>
                <a:sym typeface="Roboto"/>
              </a:endParaRPr>
            </a:p>
          </p:txBody>
        </p:sp>
      </p:grpSp>
      <p:cxnSp>
        <p:nvCxnSpPr>
          <p:cNvPr id="38" name="Elbow Connector 37">
            <a:extLst>
              <a:ext uri="{FF2B5EF4-FFF2-40B4-BE49-F238E27FC236}">
                <a16:creationId xmlns:a16="http://schemas.microsoft.com/office/drawing/2014/main" id="{330C5EE6-98D4-FD46-B305-02ABA668FDED}"/>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oogle Shape;549;p46">
            <a:extLst>
              <a:ext uri="{FF2B5EF4-FFF2-40B4-BE49-F238E27FC236}">
                <a16:creationId xmlns:a16="http://schemas.microsoft.com/office/drawing/2014/main" id="{5F510051-26D8-8B4C-B844-2AF87E4F1D13}"/>
              </a:ext>
            </a:extLst>
          </p:cNvPr>
          <p:cNvGrpSpPr/>
          <p:nvPr/>
        </p:nvGrpSpPr>
        <p:grpSpPr>
          <a:xfrm>
            <a:off x="710830" y="2332213"/>
            <a:ext cx="11153220" cy="740892"/>
            <a:chOff x="1593000" y="2322568"/>
            <a:chExt cx="6318632" cy="647180"/>
          </a:xfrm>
        </p:grpSpPr>
        <p:sp>
          <p:nvSpPr>
            <p:cNvPr id="40" name="Google Shape;550;p46">
              <a:extLst>
                <a:ext uri="{FF2B5EF4-FFF2-40B4-BE49-F238E27FC236}">
                  <a16:creationId xmlns:a16="http://schemas.microsoft.com/office/drawing/2014/main" id="{824364F2-89AE-984D-B8D7-EAC42E34565F}"/>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1;p46">
              <a:extLst>
                <a:ext uri="{FF2B5EF4-FFF2-40B4-BE49-F238E27FC236}">
                  <a16:creationId xmlns:a16="http://schemas.microsoft.com/office/drawing/2014/main" id="{3A379C04-BD8F-AD4D-9C7A-571BA166455C}"/>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2;p46">
              <a:extLst>
                <a:ext uri="{FF2B5EF4-FFF2-40B4-BE49-F238E27FC236}">
                  <a16:creationId xmlns:a16="http://schemas.microsoft.com/office/drawing/2014/main" id="{38DC3824-38B2-5A4F-8730-1B1F00A8536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3;p46">
              <a:extLst>
                <a:ext uri="{FF2B5EF4-FFF2-40B4-BE49-F238E27FC236}">
                  <a16:creationId xmlns:a16="http://schemas.microsoft.com/office/drawing/2014/main" id="{9F3E57E4-B202-D347-842F-7F9AFFCBC8E8}"/>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Result Reliability</a:t>
              </a:r>
              <a:endParaRPr sz="1600" dirty="0">
                <a:solidFill>
                  <a:schemeClr val="dk1"/>
                </a:solidFill>
                <a:latin typeface="Century Gothic" panose="020B0502020202020204" pitchFamily="34" charset="0"/>
                <a:ea typeface="Roboto"/>
                <a:cs typeface="Roboto"/>
                <a:sym typeface="Roboto"/>
              </a:endParaRPr>
            </a:p>
          </p:txBody>
        </p:sp>
        <p:sp>
          <p:nvSpPr>
            <p:cNvPr id="44" name="Google Shape;554;p46">
              <a:extLst>
                <a:ext uri="{FF2B5EF4-FFF2-40B4-BE49-F238E27FC236}">
                  <a16:creationId xmlns:a16="http://schemas.microsoft.com/office/drawing/2014/main" id="{50563C89-3B13-7440-97C5-2CA577CC04D1}"/>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5;p46">
              <a:extLst>
                <a:ext uri="{FF2B5EF4-FFF2-40B4-BE49-F238E27FC236}">
                  <a16:creationId xmlns:a16="http://schemas.microsoft.com/office/drawing/2014/main" id="{226A138A-58C8-4045-ADD4-51DE11DFAE02}"/>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7</a:t>
              </a:r>
              <a:endParaRPr sz="2600" b="1" dirty="0">
                <a:solidFill>
                  <a:schemeClr val="dk1"/>
                </a:solidFill>
                <a:latin typeface="Century Gothic" panose="020B0502020202020204" pitchFamily="34" charset="0"/>
                <a:ea typeface="Roboto"/>
                <a:cs typeface="Roboto"/>
                <a:sym typeface="Roboto"/>
              </a:endParaRPr>
            </a:p>
          </p:txBody>
        </p:sp>
        <p:sp>
          <p:nvSpPr>
            <p:cNvPr id="46" name="Google Shape;556;p46">
              <a:extLst>
                <a:ext uri="{FF2B5EF4-FFF2-40B4-BE49-F238E27FC236}">
                  <a16:creationId xmlns:a16="http://schemas.microsoft.com/office/drawing/2014/main" id="{AB117C58-F93A-7047-BD12-C6FECCDC2A90}"/>
                </a:ext>
              </a:extLst>
            </p:cNvPr>
            <p:cNvSpPr/>
            <p:nvPr/>
          </p:nvSpPr>
          <p:spPr>
            <a:xfrm>
              <a:off x="3876288" y="2327448"/>
              <a:ext cx="3864192"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b="0" i="0" u="none" strike="noStrike" dirty="0">
                  <a:solidFill>
                    <a:srgbClr val="000000"/>
                  </a:solidFill>
                  <a:effectLst/>
                  <a:latin typeface="Century Gothic" panose="020B0502020202020204" pitchFamily="34" charset="0"/>
                </a:rPr>
                <a:t>System shall not report any false passes or false failures for test criteria</a:t>
              </a:r>
              <a:endParaRPr dirty="0">
                <a:solidFill>
                  <a:schemeClr val="dk1"/>
                </a:solidFill>
                <a:latin typeface="Century Gothic" panose="020B0502020202020204" pitchFamily="34" charset="0"/>
                <a:ea typeface="Roboto"/>
                <a:cs typeface="Roboto"/>
                <a:sym typeface="Roboto"/>
              </a:endParaRPr>
            </a:p>
          </p:txBody>
        </p:sp>
      </p:grpSp>
      <p:grpSp>
        <p:nvGrpSpPr>
          <p:cNvPr id="48" name="Google Shape;549;p46">
            <a:extLst>
              <a:ext uri="{FF2B5EF4-FFF2-40B4-BE49-F238E27FC236}">
                <a16:creationId xmlns:a16="http://schemas.microsoft.com/office/drawing/2014/main" id="{D63B4F2F-F22E-DB46-8FBB-73F6B9197204}"/>
              </a:ext>
            </a:extLst>
          </p:cNvPr>
          <p:cNvGrpSpPr/>
          <p:nvPr/>
        </p:nvGrpSpPr>
        <p:grpSpPr>
          <a:xfrm>
            <a:off x="1319800" y="3160769"/>
            <a:ext cx="10544250" cy="736679"/>
            <a:chOff x="1593000" y="2322568"/>
            <a:chExt cx="6318632" cy="643500"/>
          </a:xfrm>
        </p:grpSpPr>
        <p:sp>
          <p:nvSpPr>
            <p:cNvPr id="49" name="Google Shape;550;p46">
              <a:extLst>
                <a:ext uri="{FF2B5EF4-FFF2-40B4-BE49-F238E27FC236}">
                  <a16:creationId xmlns:a16="http://schemas.microsoft.com/office/drawing/2014/main" id="{8F5A789F-7A4A-F349-89C4-9504B82C7C18}"/>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1;p46">
              <a:extLst>
                <a:ext uri="{FF2B5EF4-FFF2-40B4-BE49-F238E27FC236}">
                  <a16:creationId xmlns:a16="http://schemas.microsoft.com/office/drawing/2014/main" id="{F01043D0-FC53-2F4A-BA21-AE09733F18F9}"/>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52;p46">
              <a:extLst>
                <a:ext uri="{FF2B5EF4-FFF2-40B4-BE49-F238E27FC236}">
                  <a16:creationId xmlns:a16="http://schemas.microsoft.com/office/drawing/2014/main" id="{56ED2836-53F0-EA47-802F-2C96A34DFA85}"/>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3;p46">
              <a:extLst>
                <a:ext uri="{FF2B5EF4-FFF2-40B4-BE49-F238E27FC236}">
                  <a16:creationId xmlns:a16="http://schemas.microsoft.com/office/drawing/2014/main" id="{901B0A14-65CC-3B48-9113-A99A9487DBAD}"/>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Reliability</a:t>
              </a:r>
              <a:endParaRPr sz="1600" dirty="0">
                <a:solidFill>
                  <a:schemeClr val="dk1"/>
                </a:solidFill>
                <a:latin typeface="Century Gothic" panose="020B0502020202020204" pitchFamily="34" charset="0"/>
                <a:ea typeface="Roboto"/>
                <a:cs typeface="Roboto"/>
                <a:sym typeface="Roboto"/>
              </a:endParaRPr>
            </a:p>
          </p:txBody>
        </p:sp>
        <p:sp>
          <p:nvSpPr>
            <p:cNvPr id="53" name="Google Shape;554;p46">
              <a:extLst>
                <a:ext uri="{FF2B5EF4-FFF2-40B4-BE49-F238E27FC236}">
                  <a16:creationId xmlns:a16="http://schemas.microsoft.com/office/drawing/2014/main" id="{1F267A06-3AE6-AF43-8DD1-A4A069CB20B9}"/>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55;p46">
              <a:extLst>
                <a:ext uri="{FF2B5EF4-FFF2-40B4-BE49-F238E27FC236}">
                  <a16:creationId xmlns:a16="http://schemas.microsoft.com/office/drawing/2014/main" id="{B92C5F62-27CD-5141-B800-3F69972C667D}"/>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3</a:t>
              </a:r>
              <a:endParaRPr sz="2600" b="1" dirty="0">
                <a:solidFill>
                  <a:schemeClr val="dk1"/>
                </a:solidFill>
                <a:latin typeface="Century Gothic" panose="020B0502020202020204" pitchFamily="34" charset="0"/>
                <a:ea typeface="Roboto"/>
                <a:cs typeface="Roboto"/>
                <a:sym typeface="Roboto"/>
              </a:endParaRPr>
            </a:p>
          </p:txBody>
        </p:sp>
        <p:sp>
          <p:nvSpPr>
            <p:cNvPr id="55" name="Google Shape;556;p46">
              <a:extLst>
                <a:ext uri="{FF2B5EF4-FFF2-40B4-BE49-F238E27FC236}">
                  <a16:creationId xmlns:a16="http://schemas.microsoft.com/office/drawing/2014/main" id="{211D56FC-A8C6-C34B-AC46-7562700C7314}"/>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a:lnSpc>
                  <a:spcPct val="115000"/>
                </a:lnSpc>
                <a:buClr>
                  <a:schemeClr val="dk1"/>
                </a:buClr>
                <a:buSzPts val="1400"/>
              </a:pPr>
              <a:r>
                <a:rPr lang="en-US" b="0" i="0" u="none" strike="noStrike" dirty="0">
                  <a:solidFill>
                    <a:srgbClr val="000000"/>
                  </a:solidFill>
                  <a:effectLst/>
                  <a:latin typeface="Century Gothic" panose="020B0502020202020204" pitchFamily="34" charset="0"/>
                </a:rPr>
                <a:t>System shall not report any false positives or false negatives</a:t>
              </a:r>
              <a:endParaRPr lang="en-US" dirty="0">
                <a:solidFill>
                  <a:schemeClr val="dk1"/>
                </a:solidFill>
                <a:latin typeface="Century Gothic" panose="020B0502020202020204" pitchFamily="34" charset="0"/>
                <a:ea typeface="Roboto"/>
                <a:cs typeface="Roboto"/>
                <a:sym typeface="Roboto"/>
              </a:endParaRPr>
            </a:p>
          </p:txBody>
        </p:sp>
      </p:grpSp>
      <p:cxnSp>
        <p:nvCxnSpPr>
          <p:cNvPr id="56" name="Elbow Connector 55">
            <a:extLst>
              <a:ext uri="{FF2B5EF4-FFF2-40B4-BE49-F238E27FC236}">
                <a16:creationId xmlns:a16="http://schemas.microsoft.com/office/drawing/2014/main" id="{0FA84610-8390-BE42-9834-3781784D1B48}"/>
              </a:ext>
            </a:extLst>
          </p:cNvPr>
          <p:cNvCxnSpPr>
            <a:cxnSpLocks/>
          </p:cNvCxnSpPr>
          <p:nvPr/>
        </p:nvCxnSpPr>
        <p:spPr>
          <a:xfrm rot="16200000" flipH="1">
            <a:off x="899975" y="3199281"/>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0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Prerequisite Tests</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8605004"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Planned Tests: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SSR Time Spec Verification (w/ Datasheet)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Measurement Circuit Rise Time (w/ Oscilloscope)</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Completed Tests: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PCB Functional Test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DMM </a:t>
            </a:r>
            <a:r>
              <a:rPr lang="en-US" sz="1500" dirty="0">
                <a:solidFill>
                  <a:srgbClr val="000000"/>
                </a:solidFill>
                <a:latin typeface="Century Gothic"/>
                <a:ea typeface="Century Gothic"/>
                <a:cs typeface="Century Gothic"/>
                <a:sym typeface="Wingdings" pitchFamily="2" charset="2"/>
              </a:rPr>
              <a:t></a:t>
            </a:r>
            <a:r>
              <a:rPr lang="en-US" sz="1500" dirty="0">
                <a:solidFill>
                  <a:srgbClr val="000000"/>
                </a:solidFill>
                <a:latin typeface="Century Gothic"/>
                <a:ea typeface="Century Gothic"/>
                <a:cs typeface="Century Gothic"/>
                <a:sym typeface="Century Gothic"/>
              </a:rPr>
              <a:t> Pi Interfacing (SCPI)</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Insulation Tester </a:t>
            </a:r>
            <a:r>
              <a:rPr lang="en-US" sz="1500" dirty="0">
                <a:solidFill>
                  <a:srgbClr val="000000"/>
                </a:solidFill>
                <a:latin typeface="Century Gothic"/>
                <a:ea typeface="Century Gothic"/>
                <a:cs typeface="Century Gothic"/>
                <a:sym typeface="Wingdings" pitchFamily="2" charset="2"/>
              </a:rPr>
              <a:t> Pi Interfacing (SCPI)</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Wingdings" pitchFamily="2" charset="2"/>
              </a:rPr>
              <a:t>Pi  GUI (Displaying Values)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Wingdings" pitchFamily="2" charset="2"/>
              </a:rPr>
              <a:t>Pi  Binary Decoder Resistor Verification</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Wingdings" pitchFamily="2" charset="2"/>
              </a:rPr>
              <a:t>Pi  Devices Calibration (Data Sampling Rate)</a:t>
            </a: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A0097C60-E3E2-4F45-9031-39C67E93D81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205270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Functional Block Diagram</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pic>
        <p:nvPicPr>
          <p:cNvPr id="16" name="Picture 15" descr="Diagram, timeline&#10;&#10;Description automatically generated">
            <a:extLst>
              <a:ext uri="{FF2B5EF4-FFF2-40B4-BE49-F238E27FC236}">
                <a16:creationId xmlns:a16="http://schemas.microsoft.com/office/drawing/2014/main" id="{AABD4DF2-E55E-3A4E-B60C-83B61D4AB1B7}"/>
              </a:ext>
            </a:extLst>
          </p:cNvPr>
          <p:cNvPicPr>
            <a:picLocks noChangeAspect="1"/>
          </p:cNvPicPr>
          <p:nvPr/>
        </p:nvPicPr>
        <p:blipFill>
          <a:blip r:embed="rId6"/>
          <a:stretch>
            <a:fillRect/>
          </a:stretch>
        </p:blipFill>
        <p:spPr>
          <a:xfrm>
            <a:off x="544621" y="913063"/>
            <a:ext cx="10259579" cy="5387450"/>
          </a:xfrm>
          <a:prstGeom prst="rect">
            <a:avLst/>
          </a:prstGeom>
        </p:spPr>
      </p:pic>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250747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Functional Block Diagram – In Depth</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2" name="Picture 11" descr="A picture containing text, electronics, circuit&#10;&#10;Description automatically generated">
            <a:extLst>
              <a:ext uri="{FF2B5EF4-FFF2-40B4-BE49-F238E27FC236}">
                <a16:creationId xmlns:a16="http://schemas.microsoft.com/office/drawing/2014/main" id="{F59D26A8-F9BE-4B4F-AC72-D8950A7E5703}"/>
              </a:ext>
            </a:extLst>
          </p:cNvPr>
          <p:cNvPicPr>
            <a:picLocks noChangeAspect="1"/>
          </p:cNvPicPr>
          <p:nvPr/>
        </p:nvPicPr>
        <p:blipFill>
          <a:blip r:embed="rId6"/>
          <a:stretch>
            <a:fillRect/>
          </a:stretch>
        </p:blipFill>
        <p:spPr>
          <a:xfrm>
            <a:off x="2257114" y="1041400"/>
            <a:ext cx="7677772" cy="4775200"/>
          </a:xfrm>
          <a:prstGeom prst="rect">
            <a:avLst/>
          </a:prstGeom>
        </p:spPr>
      </p:pic>
    </p:spTree>
    <p:extLst>
      <p:ext uri="{BB962C8B-B14F-4D97-AF65-F5344CB8AC3E}">
        <p14:creationId xmlns:p14="http://schemas.microsoft.com/office/powerpoint/2010/main" val="166528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Circuitry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63B19E50-9E9D-DB4A-94CA-0DF04825EB8E}"/>
              </a:ext>
            </a:extLst>
          </p:cNvPr>
          <p:cNvSpPr txBox="1"/>
          <p:nvPr/>
        </p:nvSpPr>
        <p:spPr>
          <a:xfrm>
            <a:off x="710830" y="1065842"/>
            <a:ext cx="8605004"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Circuit for Testing: Continuity</a:t>
            </a:r>
            <a:endParaRPr lang="en-US" sz="1500" dirty="0">
              <a:solidFill>
                <a:srgbClr val="000000"/>
              </a:solidFill>
              <a:latin typeface="Century Gothic"/>
              <a:ea typeface="Century Gothic"/>
              <a:cs typeface="Century Gothic"/>
              <a:sym typeface="Century Gothic"/>
            </a:endParaRPr>
          </a:p>
        </p:txBody>
      </p:sp>
      <p:pic>
        <p:nvPicPr>
          <p:cNvPr id="5124" name="Picture 4">
            <a:extLst>
              <a:ext uri="{FF2B5EF4-FFF2-40B4-BE49-F238E27FC236}">
                <a16:creationId xmlns:a16="http://schemas.microsoft.com/office/drawing/2014/main" id="{1167A4AD-3187-9D4B-A5DB-9C0C32152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053" y="1695561"/>
            <a:ext cx="6425972" cy="461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Circuitry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76" name="Picture 4">
            <a:extLst>
              <a:ext uri="{FF2B5EF4-FFF2-40B4-BE49-F238E27FC236}">
                <a16:creationId xmlns:a16="http://schemas.microsoft.com/office/drawing/2014/main" id="{5BE75316-E72B-8249-B0E0-50A83F6A95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 t="9319" r="26244" b="6859"/>
          <a:stretch/>
        </p:blipFill>
        <p:spPr bwMode="auto">
          <a:xfrm>
            <a:off x="1834937" y="1571050"/>
            <a:ext cx="8051630" cy="446031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53;p26">
            <a:extLst>
              <a:ext uri="{FF2B5EF4-FFF2-40B4-BE49-F238E27FC236}">
                <a16:creationId xmlns:a16="http://schemas.microsoft.com/office/drawing/2014/main" id="{63B19E50-9E9D-DB4A-94CA-0DF04825EB8E}"/>
              </a:ext>
            </a:extLst>
          </p:cNvPr>
          <p:cNvSpPr txBox="1"/>
          <p:nvPr/>
        </p:nvSpPr>
        <p:spPr>
          <a:xfrm>
            <a:off x="710830" y="1065842"/>
            <a:ext cx="8605004"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Circuit for Testing: Insulation</a:t>
            </a: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66737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a:t>
            </a: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graphicFrame>
        <p:nvGraphicFramePr>
          <p:cNvPr id="2" name="Table 2">
            <a:extLst>
              <a:ext uri="{FF2B5EF4-FFF2-40B4-BE49-F238E27FC236}">
                <a16:creationId xmlns:a16="http://schemas.microsoft.com/office/drawing/2014/main" id="{1AC42707-CD83-C743-BF3B-B905222F5124}"/>
              </a:ext>
            </a:extLst>
          </p:cNvPr>
          <p:cNvGraphicFramePr>
            <a:graphicFrameLocks noGrp="1"/>
          </p:cNvGraphicFramePr>
          <p:nvPr>
            <p:extLst>
              <p:ext uri="{D42A27DB-BD31-4B8C-83A1-F6EECF244321}">
                <p14:modId xmlns:p14="http://schemas.microsoft.com/office/powerpoint/2010/main" val="1753257767"/>
              </p:ext>
            </p:extLst>
          </p:nvPr>
        </p:nvGraphicFramePr>
        <p:xfrm>
          <a:off x="6096000" y="1508052"/>
          <a:ext cx="5799382" cy="3841896"/>
        </p:xfrm>
        <a:graphic>
          <a:graphicData uri="http://schemas.openxmlformats.org/drawingml/2006/table">
            <a:tbl>
              <a:tblPr firstRow="1" bandRow="1">
                <a:tableStyleId>{073A0DAA-6AF3-43AB-8588-CEC1D06C72B9}</a:tableStyleId>
              </a:tblPr>
              <a:tblGrid>
                <a:gridCol w="2899691">
                  <a:extLst>
                    <a:ext uri="{9D8B030D-6E8A-4147-A177-3AD203B41FA5}">
                      <a16:colId xmlns:a16="http://schemas.microsoft.com/office/drawing/2014/main" val="2846481297"/>
                    </a:ext>
                  </a:extLst>
                </a:gridCol>
                <a:gridCol w="2899691">
                  <a:extLst>
                    <a:ext uri="{9D8B030D-6E8A-4147-A177-3AD203B41FA5}">
                      <a16:colId xmlns:a16="http://schemas.microsoft.com/office/drawing/2014/main" val="114877982"/>
                    </a:ext>
                  </a:extLst>
                </a:gridCol>
              </a:tblGrid>
              <a:tr h="480414">
                <a:tc>
                  <a:txBody>
                    <a:bodyPr/>
                    <a:lstStyle/>
                    <a:p>
                      <a:pPr algn="ctr"/>
                      <a:r>
                        <a:rPr lang="en-US" dirty="0">
                          <a:latin typeface="Century Gothic" panose="020B0502020202020204" pitchFamily="34" charset="0"/>
                        </a:rPr>
                        <a:t>Component</a:t>
                      </a:r>
                    </a:p>
                  </a:txBody>
                  <a:tcPr/>
                </a:tc>
                <a:tc>
                  <a:txBody>
                    <a:bodyPr/>
                    <a:lstStyle/>
                    <a:p>
                      <a:pPr algn="ctr"/>
                      <a:r>
                        <a:rPr lang="en-US" dirty="0">
                          <a:latin typeface="Century Gothic" panose="020B0502020202020204" pitchFamily="34" charset="0"/>
                        </a:rPr>
                        <a:t>Timing Delay</a:t>
                      </a:r>
                    </a:p>
                    <a:p>
                      <a:pPr algn="ctr"/>
                      <a:r>
                        <a:rPr lang="en-US" dirty="0">
                          <a:latin typeface="Century Gothic" panose="020B0502020202020204" pitchFamily="34" charset="0"/>
                        </a:rPr>
                        <a:t>(Maximum)</a:t>
                      </a:r>
                    </a:p>
                  </a:txBody>
                  <a:tcPr/>
                </a:tc>
                <a:extLst>
                  <a:ext uri="{0D108BD9-81ED-4DB2-BD59-A6C34878D82A}">
                    <a16:rowId xmlns:a16="http://schemas.microsoft.com/office/drawing/2014/main" val="3743617503"/>
                  </a:ext>
                </a:extLst>
              </a:tr>
              <a:tr h="480414">
                <a:tc>
                  <a:txBody>
                    <a:bodyPr/>
                    <a:lstStyle/>
                    <a:p>
                      <a:pPr algn="ctr"/>
                      <a:r>
                        <a:rPr lang="en-US" dirty="0">
                          <a:latin typeface="Century Gothic" panose="020B0502020202020204" pitchFamily="34" charset="0"/>
                        </a:rPr>
                        <a:t>Binary Decoder Activation</a:t>
                      </a:r>
                    </a:p>
                  </a:txBody>
                  <a:tcPr>
                    <a:solidFill>
                      <a:schemeClr val="accent4"/>
                    </a:solidFill>
                  </a:tcPr>
                </a:tc>
                <a:tc>
                  <a:txBody>
                    <a:bodyPr/>
                    <a:lstStyle/>
                    <a:p>
                      <a:pPr algn="ctr"/>
                      <a:r>
                        <a:rPr lang="en-US" dirty="0">
                          <a:latin typeface="Century Gothic" panose="020B0502020202020204" pitchFamily="34" charset="0"/>
                        </a:rPr>
                        <a:t>0.0049 </a:t>
                      </a:r>
                      <a:r>
                        <a:rPr lang="en-US" dirty="0" err="1">
                          <a:latin typeface="Century Gothic" panose="020B0502020202020204" pitchFamily="34" charset="0"/>
                        </a:rPr>
                        <a:t>ms</a:t>
                      </a:r>
                      <a:endParaRPr lang="en-US" dirty="0">
                        <a:latin typeface="Century Gothic" panose="020B0502020202020204" pitchFamily="34" charset="0"/>
                      </a:endParaRPr>
                    </a:p>
                  </a:txBody>
                  <a:tcPr>
                    <a:solidFill>
                      <a:schemeClr val="accent4"/>
                    </a:solidFill>
                  </a:tcPr>
                </a:tc>
                <a:extLst>
                  <a:ext uri="{0D108BD9-81ED-4DB2-BD59-A6C34878D82A}">
                    <a16:rowId xmlns:a16="http://schemas.microsoft.com/office/drawing/2014/main" val="1037194693"/>
                  </a:ext>
                </a:extLst>
              </a:tr>
              <a:tr h="480414">
                <a:tc>
                  <a:txBody>
                    <a:bodyPr/>
                    <a:lstStyle/>
                    <a:p>
                      <a:pPr algn="ctr"/>
                      <a:r>
                        <a:rPr lang="en-US" dirty="0">
                          <a:latin typeface="Century Gothic" panose="020B0502020202020204" pitchFamily="34" charset="0"/>
                        </a:rPr>
                        <a:t>SSRs Close Circuit</a:t>
                      </a:r>
                    </a:p>
                  </a:txBody>
                  <a:tcPr>
                    <a:solidFill>
                      <a:srgbClr val="FFFF00"/>
                    </a:solidFill>
                  </a:tcPr>
                </a:tc>
                <a:tc>
                  <a:txBody>
                    <a:bodyPr/>
                    <a:lstStyle/>
                    <a:p>
                      <a:pPr algn="ctr"/>
                      <a:r>
                        <a:rPr lang="en-US" dirty="0">
                          <a:latin typeface="Century Gothic" panose="020B0502020202020204" pitchFamily="34" charset="0"/>
                        </a:rPr>
                        <a:t>5 </a:t>
                      </a:r>
                      <a:r>
                        <a:rPr lang="en-US" dirty="0" err="1">
                          <a:latin typeface="Century Gothic" panose="020B0502020202020204" pitchFamily="34" charset="0"/>
                        </a:rPr>
                        <a:t>ms</a:t>
                      </a:r>
                      <a:endParaRPr lang="en-US" dirty="0">
                        <a:latin typeface="Century Gothic" panose="020B0502020202020204" pitchFamily="34" charset="0"/>
                      </a:endParaRPr>
                    </a:p>
                  </a:txBody>
                  <a:tcPr>
                    <a:solidFill>
                      <a:srgbClr val="FFFF00"/>
                    </a:solidFill>
                  </a:tcPr>
                </a:tc>
                <a:extLst>
                  <a:ext uri="{0D108BD9-81ED-4DB2-BD59-A6C34878D82A}">
                    <a16:rowId xmlns:a16="http://schemas.microsoft.com/office/drawing/2014/main" val="3905465200"/>
                  </a:ext>
                </a:extLst>
              </a:tr>
              <a:tr h="480414">
                <a:tc>
                  <a:txBody>
                    <a:bodyPr/>
                    <a:lstStyle/>
                    <a:p>
                      <a:pPr algn="ctr"/>
                      <a:r>
                        <a:rPr lang="en-US" dirty="0">
                          <a:latin typeface="Century Gothic" panose="020B0502020202020204" pitchFamily="34" charset="0"/>
                        </a:rPr>
                        <a:t>DMM Measurement</a:t>
                      </a:r>
                    </a:p>
                  </a:txBody>
                  <a:tcPr>
                    <a:solidFill>
                      <a:srgbClr val="92D050"/>
                    </a:solidFill>
                  </a:tcPr>
                </a:tc>
                <a:tc>
                  <a:txBody>
                    <a:bodyPr/>
                    <a:lstStyle/>
                    <a:p>
                      <a:pPr algn="ctr"/>
                      <a:r>
                        <a:rPr lang="en-US" dirty="0">
                          <a:latin typeface="Century Gothic" panose="020B0502020202020204" pitchFamily="34" charset="0"/>
                        </a:rPr>
                        <a:t>~ 0.5 s</a:t>
                      </a:r>
                      <a:endParaRPr lang="en-US" b="0" dirty="0">
                        <a:latin typeface="Century Gothic" panose="020B0502020202020204" pitchFamily="34" charset="0"/>
                      </a:endParaRPr>
                    </a:p>
                  </a:txBody>
                  <a:tcPr>
                    <a:solidFill>
                      <a:srgbClr val="92D050"/>
                    </a:solidFill>
                  </a:tcPr>
                </a:tc>
                <a:extLst>
                  <a:ext uri="{0D108BD9-81ED-4DB2-BD59-A6C34878D82A}">
                    <a16:rowId xmlns:a16="http://schemas.microsoft.com/office/drawing/2014/main" val="2698429576"/>
                  </a:ext>
                </a:extLst>
              </a:tr>
              <a:tr h="480414">
                <a:tc>
                  <a:txBody>
                    <a:bodyPr/>
                    <a:lstStyle/>
                    <a:p>
                      <a:pPr algn="ctr"/>
                      <a:r>
                        <a:rPr lang="en-US" dirty="0">
                          <a:latin typeface="Century Gothic" panose="020B0502020202020204" pitchFamily="34" charset="0"/>
                        </a:rPr>
                        <a:t>Insulation</a:t>
                      </a:r>
                    </a:p>
                  </a:txBody>
                  <a:tcPr>
                    <a:solidFill>
                      <a:srgbClr val="92D050"/>
                    </a:solidFill>
                  </a:tcPr>
                </a:tc>
                <a:tc>
                  <a:txBody>
                    <a:bodyPr/>
                    <a:lstStyle/>
                    <a:p>
                      <a:pPr algn="ctr"/>
                      <a:r>
                        <a:rPr lang="en-US" dirty="0">
                          <a:latin typeface="Century Gothic" panose="020B0502020202020204" pitchFamily="34" charset="0"/>
                        </a:rPr>
                        <a:t>10 – 60 s</a:t>
                      </a:r>
                    </a:p>
                  </a:txBody>
                  <a:tcPr>
                    <a:solidFill>
                      <a:srgbClr val="92D050"/>
                    </a:solidFill>
                  </a:tcPr>
                </a:tc>
                <a:extLst>
                  <a:ext uri="{0D108BD9-81ED-4DB2-BD59-A6C34878D82A}">
                    <a16:rowId xmlns:a16="http://schemas.microsoft.com/office/drawing/2014/main" val="2522918856"/>
                  </a:ext>
                </a:extLst>
              </a:tr>
              <a:tr h="480414">
                <a:tc>
                  <a:txBody>
                    <a:bodyPr/>
                    <a:lstStyle/>
                    <a:p>
                      <a:pPr algn="ctr"/>
                      <a:r>
                        <a:rPr lang="en-US" dirty="0">
                          <a:latin typeface="Century Gothic" panose="020B0502020202020204" pitchFamily="34" charset="0"/>
                        </a:rPr>
                        <a:t>Binary Decoder Deactivation</a:t>
                      </a:r>
                    </a:p>
                  </a:txBody>
                  <a:tcPr>
                    <a:solidFill>
                      <a:srgbClr val="FFC000"/>
                    </a:solidFill>
                  </a:tcPr>
                </a:tc>
                <a:tc>
                  <a:txBody>
                    <a:bodyPr/>
                    <a:lstStyle/>
                    <a:p>
                      <a:pPr algn="ctr"/>
                      <a:r>
                        <a:rPr lang="en-US" dirty="0">
                          <a:latin typeface="Century Gothic" panose="020B0502020202020204" pitchFamily="34" charset="0"/>
                        </a:rPr>
                        <a:t>0.0007 </a:t>
                      </a:r>
                      <a:r>
                        <a:rPr lang="en-US" dirty="0" err="1">
                          <a:latin typeface="Century Gothic" panose="020B0502020202020204" pitchFamily="34" charset="0"/>
                        </a:rPr>
                        <a:t>ms</a:t>
                      </a:r>
                      <a:endParaRPr lang="en-US" dirty="0">
                        <a:latin typeface="Century Gothic" panose="020B0502020202020204" pitchFamily="34" charset="0"/>
                      </a:endParaRPr>
                    </a:p>
                  </a:txBody>
                  <a:tcPr>
                    <a:solidFill>
                      <a:srgbClr val="FFC000"/>
                    </a:solidFill>
                  </a:tcPr>
                </a:tc>
                <a:extLst>
                  <a:ext uri="{0D108BD9-81ED-4DB2-BD59-A6C34878D82A}">
                    <a16:rowId xmlns:a16="http://schemas.microsoft.com/office/drawing/2014/main" val="2034501579"/>
                  </a:ext>
                </a:extLst>
              </a:tr>
              <a:tr h="480414">
                <a:tc>
                  <a:txBody>
                    <a:bodyPr/>
                    <a:lstStyle/>
                    <a:p>
                      <a:pPr algn="ctr"/>
                      <a:r>
                        <a:rPr lang="en-US" dirty="0">
                          <a:latin typeface="Century Gothic" panose="020B0502020202020204" pitchFamily="34" charset="0"/>
                        </a:rPr>
                        <a:t>SSRs Open Circuit</a:t>
                      </a:r>
                    </a:p>
                  </a:txBody>
                  <a:tcPr>
                    <a:solidFill>
                      <a:srgbClr val="FFFF00"/>
                    </a:solidFill>
                  </a:tcPr>
                </a:tc>
                <a:tc>
                  <a:txBody>
                    <a:bodyPr/>
                    <a:lstStyle/>
                    <a:p>
                      <a:pPr algn="ctr"/>
                      <a:r>
                        <a:rPr lang="en-US" dirty="0">
                          <a:latin typeface="Century Gothic" panose="020B0502020202020204" pitchFamily="34" charset="0"/>
                        </a:rPr>
                        <a:t>5 </a:t>
                      </a:r>
                      <a:r>
                        <a:rPr lang="en-US" dirty="0" err="1">
                          <a:latin typeface="Century Gothic" panose="020B0502020202020204" pitchFamily="34" charset="0"/>
                        </a:rPr>
                        <a:t>ms</a:t>
                      </a:r>
                      <a:endParaRPr lang="en-US" dirty="0">
                        <a:latin typeface="Century Gothic" panose="020B0502020202020204" pitchFamily="34" charset="0"/>
                      </a:endParaRPr>
                    </a:p>
                  </a:txBody>
                  <a:tcPr>
                    <a:solidFill>
                      <a:srgbClr val="FFFF00"/>
                    </a:solidFill>
                  </a:tcPr>
                </a:tc>
                <a:extLst>
                  <a:ext uri="{0D108BD9-81ED-4DB2-BD59-A6C34878D82A}">
                    <a16:rowId xmlns:a16="http://schemas.microsoft.com/office/drawing/2014/main" val="647223082"/>
                  </a:ext>
                </a:extLst>
              </a:tr>
            </a:tbl>
          </a:graphicData>
        </a:graphic>
      </p:graphicFrame>
      <p:pic>
        <p:nvPicPr>
          <p:cNvPr id="20" name="Picture 19" descr="A picture containing text, electronics, circuit&#10;&#10;Description automatically generated">
            <a:extLst>
              <a:ext uri="{FF2B5EF4-FFF2-40B4-BE49-F238E27FC236}">
                <a16:creationId xmlns:a16="http://schemas.microsoft.com/office/drawing/2014/main" id="{457D5445-DC28-2D42-921B-25E423284A99}"/>
              </a:ext>
            </a:extLst>
          </p:cNvPr>
          <p:cNvPicPr>
            <a:picLocks noChangeAspect="1"/>
          </p:cNvPicPr>
          <p:nvPr/>
        </p:nvPicPr>
        <p:blipFill>
          <a:blip r:embed="rId6"/>
          <a:stretch>
            <a:fillRect/>
          </a:stretch>
        </p:blipFill>
        <p:spPr>
          <a:xfrm>
            <a:off x="500310" y="2010425"/>
            <a:ext cx="4921125" cy="3060700"/>
          </a:xfrm>
          <a:prstGeom prst="rect">
            <a:avLst/>
          </a:prstGeom>
        </p:spPr>
      </p:pic>
    </p:spTree>
    <p:extLst>
      <p:ext uri="{BB962C8B-B14F-4D97-AF65-F5344CB8AC3E}">
        <p14:creationId xmlns:p14="http://schemas.microsoft.com/office/powerpoint/2010/main" val="387947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Mission Statement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5" name="Google Shape;153;p26">
            <a:extLst>
              <a:ext uri="{FF2B5EF4-FFF2-40B4-BE49-F238E27FC236}">
                <a16:creationId xmlns:a16="http://schemas.microsoft.com/office/drawing/2014/main" id="{A173FC85-E4FB-CC47-8598-B6D8BD912050}"/>
              </a:ext>
            </a:extLst>
          </p:cNvPr>
          <p:cNvSpPr txBox="1"/>
          <p:nvPr/>
        </p:nvSpPr>
        <p:spPr>
          <a:xfrm>
            <a:off x="710830" y="1065842"/>
            <a:ext cx="6302618"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200" b="0" u="none" strike="noStrike" dirty="0">
                <a:effectLst/>
                <a:latin typeface="Century Gothic" panose="020B0502020202020204" pitchFamily="34" charset="0"/>
              </a:rPr>
              <a:t>  </a:t>
            </a:r>
            <a:r>
              <a:rPr lang="en-US" sz="2200" b="1" u="none" strike="noStrike" dirty="0">
                <a:effectLst/>
                <a:latin typeface="Century Gothic" panose="020B0502020202020204" pitchFamily="34" charset="0"/>
              </a:rPr>
              <a:t>Team ABSTRACT</a:t>
            </a:r>
            <a:r>
              <a:rPr lang="en-US" sz="2200" b="0" u="none" strike="noStrike" dirty="0">
                <a:effectLst/>
                <a:latin typeface="Century Gothic" panose="020B0502020202020204" pitchFamily="34" charset="0"/>
              </a:rPr>
              <a:t> shall provide </a:t>
            </a:r>
            <a:r>
              <a:rPr lang="en-US" sz="2200" b="0" u="none" strike="noStrike" dirty="0" err="1">
                <a:effectLst/>
                <a:latin typeface="Century Gothic" panose="020B0502020202020204" pitchFamily="34" charset="0"/>
              </a:rPr>
              <a:t>EnerSYS</a:t>
            </a:r>
            <a:r>
              <a:rPr lang="en-US" sz="2200" b="0" u="none" strike="noStrike" dirty="0">
                <a:effectLst/>
                <a:latin typeface="Century Gothic" panose="020B0502020202020204" pitchFamily="34" charset="0"/>
              </a:rPr>
              <a:t> with a system that can interface with their 8s16p battery, autonomously test the battery for continuity, resistance, voltage, isolation,  and insulation, and provide data to verify whether or not the battery is qualified for space-flight.</a:t>
            </a:r>
          </a:p>
          <a:p>
            <a:pPr marL="254000" marR="0" lvl="0" indent="-152400" algn="l" rtl="0">
              <a:spcBef>
                <a:spcPts val="0"/>
              </a:spcBef>
              <a:spcAft>
                <a:spcPts val="0"/>
              </a:spcAft>
              <a:buClr>
                <a:srgbClr val="000000"/>
              </a:buClr>
              <a:buSzPts val="1500"/>
              <a:buFont typeface="Arial"/>
              <a:buNone/>
            </a:pPr>
            <a:endParaRPr lang="en-US" sz="2200" i="1" dirty="0">
              <a:solidFill>
                <a:srgbClr val="1A9988"/>
              </a:solidFill>
              <a:latin typeface="Century Gothic" panose="020B0502020202020204" pitchFamily="34" charset="0"/>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pic>
        <p:nvPicPr>
          <p:cNvPr id="16" name="Picture 15" descr="A picture containing text&#10;&#10;Description automatically generated">
            <a:extLst>
              <a:ext uri="{FF2B5EF4-FFF2-40B4-BE49-F238E27FC236}">
                <a16:creationId xmlns:a16="http://schemas.microsoft.com/office/drawing/2014/main" id="{F57E2C40-03C7-434B-AA63-42D3ECA904CF}"/>
              </a:ext>
            </a:extLst>
          </p:cNvPr>
          <p:cNvPicPr>
            <a:picLocks noChangeAspect="1"/>
          </p:cNvPicPr>
          <p:nvPr/>
        </p:nvPicPr>
        <p:blipFill>
          <a:blip r:embed="rId5"/>
          <a:stretch>
            <a:fillRect/>
          </a:stretch>
        </p:blipFill>
        <p:spPr>
          <a:xfrm>
            <a:off x="7442093" y="1071956"/>
            <a:ext cx="4363287" cy="4720202"/>
          </a:xfrm>
          <a:prstGeom prst="rect">
            <a:avLst/>
          </a:prstGeom>
        </p:spPr>
      </p:pic>
      <p:sp>
        <p:nvSpPr>
          <p:cNvPr id="18" name="Google Shape;150;p26">
            <a:extLst>
              <a:ext uri="{FF2B5EF4-FFF2-40B4-BE49-F238E27FC236}">
                <a16:creationId xmlns:a16="http://schemas.microsoft.com/office/drawing/2014/main" id="{C1D81160-FDFB-F74C-A12C-039FD9143FD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878783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For all measurements:</a:t>
            </a:r>
          </a:p>
          <a:p>
            <a:pPr marL="387350" marR="0" lvl="0" indent="-285750" algn="l" rtl="0">
              <a:spcBef>
                <a:spcPts val="0"/>
              </a:spcBef>
              <a:spcAft>
                <a:spcPts val="0"/>
              </a:spcAft>
              <a:buClr>
                <a:srgbClr val="000000"/>
              </a:buClr>
              <a:buSzPts val="1500"/>
              <a:buFontTx/>
              <a:buChar char="-"/>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2*(Binary Decoder Activate) + 2*(SSR Close) + (Measurement) + </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2*(Binary Decoder Deactivate) + 2*(SSR Open)</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Total time for all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Volt. measurement) x (# of Volt.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Res. measurement) x (# of Res.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Cont. measurement) x (# of Cont.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Iso. measurement) x (# of Iso.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Ins. measurement) x (# of Ins.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dirty="0">
              <a:solidFill>
                <a:srgbClr val="000000"/>
              </a:solidFill>
              <a:latin typeface="Century Gothic" panose="020B0502020202020204" pitchFamily="34" charset="0"/>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652321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Volt./Res./Cont./Iso.</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For Volt./Res./Cont./Iso. measurements:</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dirty="0">
                <a:solidFill>
                  <a:srgbClr val="000000"/>
                </a:solidFill>
                <a:latin typeface="Century Gothic"/>
                <a:ea typeface="Century Gothic"/>
                <a:cs typeface="Century Gothic"/>
                <a:sym typeface="Century Gothic"/>
              </a:rPr>
              <a:t>	</a:t>
            </a:r>
            <a:r>
              <a:rPr lang="en-US" sz="1700" dirty="0">
                <a:solidFill>
                  <a:srgbClr val="000000"/>
                </a:solidFill>
                <a:latin typeface="Century Gothic"/>
                <a:ea typeface="Century Gothic"/>
                <a:cs typeface="Century Gothic"/>
                <a:sym typeface="Century Gothic"/>
              </a:rPr>
              <a:t>Time Req. per Meas. = 2*(Binary Decoder Activate) + 2*(SSR Close) + (</a:t>
            </a:r>
            <a:r>
              <a:rPr lang="en-US" sz="1700" dirty="0" err="1">
                <a:solidFill>
                  <a:srgbClr val="000000"/>
                </a:solidFill>
                <a:latin typeface="Century Gothic"/>
                <a:ea typeface="Century Gothic"/>
                <a:cs typeface="Century Gothic"/>
                <a:sym typeface="Century Gothic"/>
              </a:rPr>
              <a:t>Measurment</a:t>
            </a:r>
            <a:r>
              <a:rPr lang="en-US" sz="1700" dirty="0">
                <a:solidFill>
                  <a:srgbClr val="000000"/>
                </a:solidFill>
                <a:latin typeface="Century Gothic"/>
                <a:ea typeface="Century Gothic"/>
                <a:cs typeface="Century Gothic"/>
                <a:sym typeface="Century Gothic"/>
              </a:rPr>
              <a:t>) + </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2*(Binary Decoder Deactivate) + 2*(SSR Open)</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2*(0.0049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(0.5 s) + 2*(0.0007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510.0056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a:t>
            </a:r>
            <a:r>
              <a:rPr lang="en-US" sz="1800" b="0" i="0" u="none" strike="noStrike" dirty="0">
                <a:solidFill>
                  <a:srgbClr val="000000"/>
                </a:solidFill>
                <a:effectLst/>
                <a:latin typeface="Century Gothic" panose="020B0502020202020204" pitchFamily="34" charset="0"/>
              </a:rPr>
              <a:t>→</a:t>
            </a:r>
            <a:r>
              <a:rPr lang="en-US" sz="1700" b="0" i="0" u="none" strike="noStrike" dirty="0">
                <a:solidFill>
                  <a:srgbClr val="000000"/>
                </a:solidFill>
                <a:effectLst/>
                <a:latin typeface="Century Gothic"/>
                <a:sym typeface="Wingdings" pitchFamily="2" charset="2"/>
              </a:rPr>
              <a:t> 0</a:t>
            </a:r>
            <a:r>
              <a:rPr lang="en-US" sz="1700" dirty="0">
                <a:solidFill>
                  <a:srgbClr val="000000"/>
                </a:solidFill>
                <a:latin typeface="Century Gothic"/>
                <a:sym typeface="Wingdings" pitchFamily="2" charset="2"/>
              </a:rPr>
              <a:t>.51 s</a:t>
            </a:r>
            <a:r>
              <a:rPr lang="en-US" sz="17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Time Req. for all Volt./Res./Cont./Iso.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Meas.) x (# of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(0.51 s) x (193) = 98.43 s </a:t>
            </a:r>
            <a:r>
              <a:rPr lang="en-US" sz="1700" b="0" i="0" u="none" strike="noStrike" dirty="0">
                <a:solidFill>
                  <a:srgbClr val="000000"/>
                </a:solidFill>
                <a:effectLst/>
                <a:latin typeface="Century Gothic" panose="020B0502020202020204" pitchFamily="34" charset="0"/>
              </a:rPr>
              <a:t>→</a:t>
            </a:r>
            <a:r>
              <a:rPr lang="en-US" sz="1700" b="1" i="0" u="none" strike="noStrike" dirty="0">
                <a:solidFill>
                  <a:srgbClr val="000000"/>
                </a:solidFill>
                <a:effectLst/>
                <a:latin typeface="Century Gothic" panose="020B0502020202020204" pitchFamily="34" charset="0"/>
              </a:rPr>
              <a:t> </a:t>
            </a:r>
            <a:r>
              <a:rPr lang="en-US" sz="1700" i="0" u="none" strike="noStrike" dirty="0">
                <a:solidFill>
                  <a:srgbClr val="000000"/>
                </a:solidFill>
                <a:effectLst/>
                <a:latin typeface="Century Gothic" panose="020B0502020202020204" pitchFamily="34" charset="0"/>
              </a:rPr>
              <a:t>1 min 38 s</a:t>
            </a:r>
          </a:p>
          <a:p>
            <a:pPr marL="101600" marR="0" lvl="0" algn="l" rtl="0">
              <a:spcBef>
                <a:spcPts val="0"/>
              </a:spcBef>
              <a:spcAft>
                <a:spcPts val="0"/>
              </a:spcAft>
              <a:buClr>
                <a:srgbClr val="000000"/>
              </a:buClr>
              <a:buSzPts val="1500"/>
            </a:pPr>
            <a:endParaRPr lang="en-US" sz="1700" dirty="0">
              <a:solidFill>
                <a:srgbClr val="000000"/>
              </a:solidFill>
              <a:latin typeface="Century Gothic" panose="020B0502020202020204" pitchFamily="34" charset="0"/>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6" name="Rectangle 5">
            <a:extLst>
              <a:ext uri="{FF2B5EF4-FFF2-40B4-BE49-F238E27FC236}">
                <a16:creationId xmlns:a16="http://schemas.microsoft.com/office/drawing/2014/main" id="{F4957D1F-D2DC-D942-8D87-6312CCBF95DF}"/>
              </a:ext>
            </a:extLst>
          </p:cNvPr>
          <p:cNvSpPr/>
          <p:nvPr/>
        </p:nvSpPr>
        <p:spPr>
          <a:xfrm>
            <a:off x="1620145" y="3313933"/>
            <a:ext cx="4707012" cy="3559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FA383-3BED-8F4E-8D90-A17A56D010EA}"/>
              </a:ext>
            </a:extLst>
          </p:cNvPr>
          <p:cNvSpPr/>
          <p:nvPr/>
        </p:nvSpPr>
        <p:spPr>
          <a:xfrm>
            <a:off x="1620144" y="5018973"/>
            <a:ext cx="5118185" cy="3559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008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Insulation – Slowest</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For Insulation measurement (</a:t>
            </a:r>
            <a:r>
              <a:rPr lang="en-US" sz="1700" b="1" dirty="0">
                <a:solidFill>
                  <a:srgbClr val="000000"/>
                </a:solidFill>
                <a:highlight>
                  <a:srgbClr val="FFFF00"/>
                </a:highlight>
                <a:latin typeface="Century Gothic"/>
                <a:ea typeface="Century Gothic"/>
                <a:cs typeface="Century Gothic"/>
                <a:sym typeface="Century Gothic"/>
              </a:rPr>
              <a:t>Slowest</a:t>
            </a:r>
            <a:r>
              <a:rPr lang="en-US" sz="1700" b="1" dirty="0">
                <a:solidFill>
                  <a:srgbClr val="000000"/>
                </a:solidFill>
                <a:latin typeface="Century Gothic"/>
                <a:ea typeface="Century Gothic"/>
                <a:cs typeface="Century Gothic"/>
                <a:sym typeface="Century Gothic"/>
              </a:rPr>
              <a:t>):</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dirty="0">
                <a:solidFill>
                  <a:srgbClr val="000000"/>
                </a:solidFill>
                <a:latin typeface="Century Gothic"/>
                <a:ea typeface="Century Gothic"/>
                <a:cs typeface="Century Gothic"/>
                <a:sym typeface="Century Gothic"/>
              </a:rPr>
              <a:t>	</a:t>
            </a:r>
            <a:r>
              <a:rPr lang="en-US" sz="1700" dirty="0">
                <a:solidFill>
                  <a:srgbClr val="000000"/>
                </a:solidFill>
                <a:latin typeface="Century Gothic"/>
                <a:ea typeface="Century Gothic"/>
                <a:cs typeface="Century Gothic"/>
                <a:sym typeface="Century Gothic"/>
              </a:rPr>
              <a:t>Time Req. per Meas. = 2*(Binary Decoder Activate) + 2*(SSR Close) + (Insulation Meas.) + </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2*(Binary Decoder Deactivate) + 2*(SSR Open)</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2*(0.0049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a:t>
            </a:r>
            <a:r>
              <a:rPr lang="en-US" sz="1700" b="1" dirty="0">
                <a:solidFill>
                  <a:srgbClr val="000000"/>
                </a:solidFill>
                <a:highlight>
                  <a:srgbClr val="FFFF00"/>
                </a:highlight>
                <a:latin typeface="Century Gothic"/>
                <a:ea typeface="Century Gothic"/>
                <a:cs typeface="Century Gothic"/>
                <a:sym typeface="Century Gothic"/>
              </a:rPr>
              <a:t>60 s</a:t>
            </a:r>
            <a:r>
              <a:rPr lang="en-US" sz="1700" dirty="0">
                <a:solidFill>
                  <a:srgbClr val="000000"/>
                </a:solidFill>
                <a:latin typeface="Century Gothic"/>
                <a:ea typeface="Century Gothic"/>
                <a:cs typeface="Century Gothic"/>
                <a:sym typeface="Century Gothic"/>
              </a:rPr>
              <a:t>) + 2*(0.0007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60010.0056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a:t>
            </a:r>
            <a:r>
              <a:rPr lang="en-US" sz="1800" b="0" i="0" u="none" strike="noStrike" dirty="0">
                <a:solidFill>
                  <a:srgbClr val="000000"/>
                </a:solidFill>
                <a:effectLst/>
                <a:latin typeface="Century Gothic" panose="020B0502020202020204" pitchFamily="34" charset="0"/>
              </a:rPr>
              <a:t>→</a:t>
            </a:r>
            <a:r>
              <a:rPr lang="en-US" sz="1700" b="0" i="0" u="none" strike="noStrike" dirty="0">
                <a:solidFill>
                  <a:srgbClr val="000000"/>
                </a:solidFill>
                <a:effectLst/>
                <a:latin typeface="Century Gothic"/>
                <a:sym typeface="Wingdings" pitchFamily="2" charset="2"/>
              </a:rPr>
              <a:t> 60</a:t>
            </a:r>
            <a:r>
              <a:rPr lang="en-US" sz="1700" dirty="0">
                <a:solidFill>
                  <a:srgbClr val="000000"/>
                </a:solidFill>
                <a:latin typeface="Century Gothic"/>
                <a:sym typeface="Wingdings" pitchFamily="2" charset="2"/>
              </a:rPr>
              <a:t>.01 s</a:t>
            </a:r>
            <a:r>
              <a:rPr lang="en-US" sz="17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Time Req. for all Insulation measurements (</a:t>
            </a:r>
            <a:r>
              <a:rPr lang="en-US" sz="1700" b="1" dirty="0">
                <a:solidFill>
                  <a:srgbClr val="000000"/>
                </a:solidFill>
                <a:highlight>
                  <a:srgbClr val="FFFF00"/>
                </a:highlight>
                <a:latin typeface="Century Gothic"/>
                <a:ea typeface="Century Gothic"/>
                <a:cs typeface="Century Gothic"/>
                <a:sym typeface="Century Gothic"/>
              </a:rPr>
              <a:t>Slowest</a:t>
            </a:r>
            <a:r>
              <a:rPr lang="en-US" sz="1700" b="1"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Meas.) x (# of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(60.01 s) x (154) = 9241.54 s </a:t>
            </a:r>
            <a:r>
              <a:rPr lang="en-US" sz="1700" b="0" i="0" u="none" strike="noStrike" dirty="0">
                <a:solidFill>
                  <a:srgbClr val="000000"/>
                </a:solidFill>
                <a:effectLst/>
                <a:latin typeface="Century Gothic" panose="020B0502020202020204" pitchFamily="34" charset="0"/>
              </a:rPr>
              <a:t>→</a:t>
            </a:r>
            <a:r>
              <a:rPr lang="en-US" sz="1700" b="1" i="0" u="none" strike="noStrike" dirty="0">
                <a:solidFill>
                  <a:srgbClr val="000000"/>
                </a:solidFill>
                <a:effectLst/>
                <a:latin typeface="Century Gothic" panose="020B0502020202020204" pitchFamily="34" charset="0"/>
              </a:rPr>
              <a:t> </a:t>
            </a:r>
            <a:r>
              <a:rPr lang="en-US" sz="1700" i="0" u="none" strike="noStrike" dirty="0">
                <a:solidFill>
                  <a:srgbClr val="000000"/>
                </a:solidFill>
                <a:effectLst/>
                <a:latin typeface="Century Gothic" panose="020B0502020202020204" pitchFamily="34" charset="0"/>
              </a:rPr>
              <a:t>2 </a:t>
            </a:r>
            <a:r>
              <a:rPr lang="en-US" sz="1700" i="0" u="none" strike="noStrike" dirty="0" err="1">
                <a:solidFill>
                  <a:srgbClr val="000000"/>
                </a:solidFill>
                <a:effectLst/>
                <a:latin typeface="Century Gothic" panose="020B0502020202020204" pitchFamily="34" charset="0"/>
              </a:rPr>
              <a:t>hr</a:t>
            </a:r>
            <a:r>
              <a:rPr lang="en-US" sz="1700" i="0" u="none" strike="noStrike" dirty="0">
                <a:solidFill>
                  <a:srgbClr val="000000"/>
                </a:solidFill>
                <a:effectLst/>
                <a:latin typeface="Century Gothic" panose="020B0502020202020204" pitchFamily="34" charset="0"/>
              </a:rPr>
              <a:t> 34 min 2 s</a:t>
            </a:r>
          </a:p>
          <a:p>
            <a:pPr marL="101600" marR="0" lvl="0" algn="l" rtl="0">
              <a:spcBef>
                <a:spcPts val="0"/>
              </a:spcBef>
              <a:spcAft>
                <a:spcPts val="0"/>
              </a:spcAft>
              <a:buClr>
                <a:srgbClr val="000000"/>
              </a:buClr>
              <a:buSzPts val="1500"/>
            </a:pPr>
            <a:endParaRPr lang="en-US" dirty="0">
              <a:solidFill>
                <a:srgbClr val="000000"/>
              </a:solidFill>
              <a:latin typeface="Century Gothic" panose="020B0502020202020204" pitchFamily="34" charset="0"/>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6" name="Rectangle 5">
            <a:extLst>
              <a:ext uri="{FF2B5EF4-FFF2-40B4-BE49-F238E27FC236}">
                <a16:creationId xmlns:a16="http://schemas.microsoft.com/office/drawing/2014/main" id="{F4957D1F-D2DC-D942-8D87-6312CCBF95DF}"/>
              </a:ext>
            </a:extLst>
          </p:cNvPr>
          <p:cNvSpPr/>
          <p:nvPr/>
        </p:nvSpPr>
        <p:spPr>
          <a:xfrm>
            <a:off x="1620144" y="3313934"/>
            <a:ext cx="5019996" cy="355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FA383-3BED-8F4E-8D90-A17A56D010EA}"/>
              </a:ext>
            </a:extLst>
          </p:cNvPr>
          <p:cNvSpPr/>
          <p:nvPr/>
        </p:nvSpPr>
        <p:spPr>
          <a:xfrm>
            <a:off x="1620144" y="5030225"/>
            <a:ext cx="5946669" cy="355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766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Insulation – Fastest</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For Insulation measurement (</a:t>
            </a:r>
            <a:r>
              <a:rPr lang="en-US" sz="1700" b="1" dirty="0">
                <a:solidFill>
                  <a:srgbClr val="000000"/>
                </a:solidFill>
                <a:highlight>
                  <a:srgbClr val="FFFF00"/>
                </a:highlight>
                <a:latin typeface="Century Gothic"/>
                <a:ea typeface="Century Gothic"/>
                <a:cs typeface="Century Gothic"/>
                <a:sym typeface="Century Gothic"/>
              </a:rPr>
              <a:t>Fastest</a:t>
            </a:r>
            <a:r>
              <a:rPr lang="en-US" sz="1700" b="1" dirty="0">
                <a:solidFill>
                  <a:srgbClr val="000000"/>
                </a:solidFill>
                <a:latin typeface="Century Gothic"/>
                <a:ea typeface="Century Gothic"/>
                <a:cs typeface="Century Gothic"/>
                <a:sym typeface="Century Gothic"/>
              </a:rPr>
              <a:t>):</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dirty="0">
                <a:solidFill>
                  <a:srgbClr val="000000"/>
                </a:solidFill>
                <a:latin typeface="Century Gothic"/>
                <a:ea typeface="Century Gothic"/>
                <a:cs typeface="Century Gothic"/>
                <a:sym typeface="Century Gothic"/>
              </a:rPr>
              <a:t>	</a:t>
            </a:r>
            <a:r>
              <a:rPr lang="en-US" sz="1700" dirty="0">
                <a:solidFill>
                  <a:srgbClr val="000000"/>
                </a:solidFill>
                <a:latin typeface="Century Gothic"/>
                <a:ea typeface="Century Gothic"/>
                <a:cs typeface="Century Gothic"/>
                <a:sym typeface="Century Gothic"/>
              </a:rPr>
              <a:t>Time Req. per Meas. = 2*(Binary Decoder Activate) + 2*(SSR Close) + (Insulation Meas.) + </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2*(Binary Decoder Deactivate) + 2*(SSR Open)</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2*(0.0049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a:t>
            </a:r>
            <a:r>
              <a:rPr lang="en-US" sz="1700" b="1" dirty="0">
                <a:solidFill>
                  <a:srgbClr val="000000"/>
                </a:solidFill>
                <a:highlight>
                  <a:srgbClr val="FFFF00"/>
                </a:highlight>
                <a:latin typeface="Century Gothic"/>
                <a:ea typeface="Century Gothic"/>
                <a:cs typeface="Century Gothic"/>
                <a:sym typeface="Century Gothic"/>
              </a:rPr>
              <a:t>10 s</a:t>
            </a:r>
            <a:r>
              <a:rPr lang="en-US" sz="1700" dirty="0">
                <a:solidFill>
                  <a:srgbClr val="000000"/>
                </a:solidFill>
                <a:latin typeface="Century Gothic"/>
                <a:ea typeface="Century Gothic"/>
                <a:cs typeface="Century Gothic"/>
                <a:sym typeface="Century Gothic"/>
              </a:rPr>
              <a:t>) + 2*(0.0007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+ 2*(5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Time Req. per Meas. = 10010.0056 </a:t>
            </a:r>
            <a:r>
              <a:rPr lang="en-US" sz="1700" dirty="0" err="1">
                <a:solidFill>
                  <a:srgbClr val="000000"/>
                </a:solidFill>
                <a:latin typeface="Century Gothic"/>
                <a:ea typeface="Century Gothic"/>
                <a:cs typeface="Century Gothic"/>
                <a:sym typeface="Century Gothic"/>
              </a:rPr>
              <a:t>ms</a:t>
            </a:r>
            <a:r>
              <a:rPr lang="en-US" sz="1700" dirty="0">
                <a:solidFill>
                  <a:srgbClr val="000000"/>
                </a:solidFill>
                <a:latin typeface="Century Gothic"/>
                <a:ea typeface="Century Gothic"/>
                <a:cs typeface="Century Gothic"/>
                <a:sym typeface="Century Gothic"/>
              </a:rPr>
              <a:t> </a:t>
            </a:r>
            <a:r>
              <a:rPr lang="en-US" sz="1800" b="0" i="0" u="none" strike="noStrike" dirty="0">
                <a:solidFill>
                  <a:srgbClr val="000000"/>
                </a:solidFill>
                <a:effectLst/>
                <a:latin typeface="Century Gothic" panose="020B0502020202020204" pitchFamily="34" charset="0"/>
              </a:rPr>
              <a:t>→</a:t>
            </a:r>
            <a:r>
              <a:rPr lang="en-US" sz="1700" b="0" i="0" u="none" strike="noStrike" dirty="0">
                <a:solidFill>
                  <a:srgbClr val="000000"/>
                </a:solidFill>
                <a:effectLst/>
                <a:latin typeface="Century Gothic"/>
                <a:sym typeface="Wingdings" pitchFamily="2" charset="2"/>
              </a:rPr>
              <a:t> 10</a:t>
            </a:r>
            <a:r>
              <a:rPr lang="en-US" sz="1700" dirty="0">
                <a:solidFill>
                  <a:srgbClr val="000000"/>
                </a:solidFill>
                <a:latin typeface="Century Gothic"/>
                <a:sym typeface="Wingdings" pitchFamily="2" charset="2"/>
              </a:rPr>
              <a:t>.01 s</a:t>
            </a:r>
            <a:r>
              <a:rPr lang="en-US" sz="17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Time Req. for all Insulation measurements (</a:t>
            </a:r>
            <a:r>
              <a:rPr lang="en-US" sz="1700" b="1" dirty="0">
                <a:solidFill>
                  <a:srgbClr val="000000"/>
                </a:solidFill>
                <a:highlight>
                  <a:srgbClr val="FFFF00"/>
                </a:highlight>
                <a:latin typeface="Century Gothic"/>
                <a:ea typeface="Century Gothic"/>
                <a:cs typeface="Century Gothic"/>
                <a:sym typeface="Century Gothic"/>
              </a:rPr>
              <a:t>Fastest</a:t>
            </a:r>
            <a:r>
              <a:rPr lang="en-US" sz="1700" b="1"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Meas.) x (# of measurements)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(10.01 s) x (154) = 1541.54 s </a:t>
            </a:r>
            <a:r>
              <a:rPr lang="en-US" sz="1700" b="0" i="0" u="none" strike="noStrike" dirty="0">
                <a:solidFill>
                  <a:srgbClr val="000000"/>
                </a:solidFill>
                <a:effectLst/>
                <a:latin typeface="Century Gothic" panose="020B0502020202020204" pitchFamily="34" charset="0"/>
              </a:rPr>
              <a:t>→</a:t>
            </a:r>
            <a:r>
              <a:rPr lang="en-US" sz="1700" b="1" i="0" u="none" strike="noStrike" dirty="0">
                <a:solidFill>
                  <a:srgbClr val="000000"/>
                </a:solidFill>
                <a:effectLst/>
                <a:latin typeface="Century Gothic" panose="020B0502020202020204" pitchFamily="34" charset="0"/>
              </a:rPr>
              <a:t> </a:t>
            </a:r>
            <a:r>
              <a:rPr lang="en-US" sz="1700" i="0" u="none" strike="noStrike" dirty="0">
                <a:solidFill>
                  <a:srgbClr val="000000"/>
                </a:solidFill>
                <a:effectLst/>
                <a:latin typeface="Century Gothic" panose="020B0502020202020204" pitchFamily="34" charset="0"/>
              </a:rPr>
              <a:t>25 min 42 s</a:t>
            </a:r>
          </a:p>
          <a:p>
            <a:pPr marL="101600" marR="0" lvl="0" algn="l" rtl="0">
              <a:spcBef>
                <a:spcPts val="0"/>
              </a:spcBef>
              <a:spcAft>
                <a:spcPts val="0"/>
              </a:spcAft>
              <a:buClr>
                <a:srgbClr val="000000"/>
              </a:buClr>
              <a:buSzPts val="1500"/>
            </a:pPr>
            <a:endParaRPr lang="en-US" dirty="0">
              <a:solidFill>
                <a:srgbClr val="000000"/>
              </a:solidFill>
              <a:latin typeface="Century Gothic" panose="020B0502020202020204" pitchFamily="34" charset="0"/>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6" name="Rectangle 5">
            <a:extLst>
              <a:ext uri="{FF2B5EF4-FFF2-40B4-BE49-F238E27FC236}">
                <a16:creationId xmlns:a16="http://schemas.microsoft.com/office/drawing/2014/main" id="{F4957D1F-D2DC-D942-8D87-6312CCBF95DF}"/>
              </a:ext>
            </a:extLst>
          </p:cNvPr>
          <p:cNvSpPr/>
          <p:nvPr/>
        </p:nvSpPr>
        <p:spPr>
          <a:xfrm>
            <a:off x="1620145" y="3313933"/>
            <a:ext cx="5013858" cy="3559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FA383-3BED-8F4E-8D90-A17A56D010EA}"/>
              </a:ext>
            </a:extLst>
          </p:cNvPr>
          <p:cNvSpPr/>
          <p:nvPr/>
        </p:nvSpPr>
        <p:spPr>
          <a:xfrm>
            <a:off x="1620145" y="5037383"/>
            <a:ext cx="5621412" cy="35594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119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Total – Slowest </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Total time for all measurements (</a:t>
            </a:r>
            <a:r>
              <a:rPr lang="en-US" sz="1700" b="1" dirty="0">
                <a:solidFill>
                  <a:srgbClr val="000000"/>
                </a:solidFill>
                <a:highlight>
                  <a:srgbClr val="FFFF00"/>
                </a:highlight>
                <a:latin typeface="Century Gothic"/>
                <a:ea typeface="Century Gothic"/>
                <a:cs typeface="Century Gothic"/>
                <a:sym typeface="Century Gothic"/>
              </a:rPr>
              <a:t>Slowest</a:t>
            </a:r>
            <a:r>
              <a:rPr lang="en-US" sz="1700" b="1"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Volt. measurement) x (# of Volt.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Res. measurement) x (# of Res.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Cont. measurement) x (# of Cont.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Iso. measurement) x (# of Iso.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a:t>
            </a:r>
            <a:r>
              <a:rPr lang="en-US" sz="1700" dirty="0">
                <a:solidFill>
                  <a:srgbClr val="000000"/>
                </a:solidFill>
                <a:highlight>
                  <a:srgbClr val="FFFF00"/>
                </a:highlight>
                <a:latin typeface="Century Gothic"/>
                <a:ea typeface="Century Gothic"/>
                <a:cs typeface="Century Gothic"/>
                <a:sym typeface="Century Gothic"/>
              </a:rPr>
              <a:t>Time Req. per Ins. measurement</a:t>
            </a:r>
            <a:r>
              <a:rPr lang="en-US" sz="1700" dirty="0">
                <a:solidFill>
                  <a:srgbClr val="000000"/>
                </a:solidFill>
                <a:latin typeface="Century Gothic"/>
                <a:ea typeface="Century Gothic"/>
                <a:cs typeface="Century Gothic"/>
                <a:sym typeface="Century Gothic"/>
              </a:rPr>
              <a:t>) x (</a:t>
            </a:r>
            <a:r>
              <a:rPr lang="en-US" sz="1700" dirty="0">
                <a:solidFill>
                  <a:srgbClr val="000000"/>
                </a:solidFill>
                <a:highlight>
                  <a:srgbClr val="FFFF00"/>
                </a:highlight>
                <a:latin typeface="Century Gothic"/>
                <a:ea typeface="Century Gothic"/>
                <a:cs typeface="Century Gothic"/>
                <a:sym typeface="Century Gothic"/>
              </a:rPr>
              <a:t># of Ins. measurements</a:t>
            </a:r>
            <a:r>
              <a:rPr lang="en-US" sz="1700"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(1 min 38 s) + (</a:t>
            </a:r>
            <a:r>
              <a:rPr lang="en-US" sz="1700" dirty="0">
                <a:solidFill>
                  <a:srgbClr val="000000"/>
                </a:solidFill>
                <a:highlight>
                  <a:srgbClr val="FFFF00"/>
                </a:highlight>
                <a:latin typeface="Century Gothic"/>
                <a:ea typeface="Century Gothic"/>
                <a:cs typeface="Century Gothic"/>
                <a:sym typeface="Century Gothic"/>
              </a:rPr>
              <a:t>2 </a:t>
            </a:r>
            <a:r>
              <a:rPr lang="en-US" sz="1700" dirty="0" err="1">
                <a:solidFill>
                  <a:srgbClr val="000000"/>
                </a:solidFill>
                <a:highlight>
                  <a:srgbClr val="FFFF00"/>
                </a:highlight>
                <a:latin typeface="Century Gothic"/>
                <a:ea typeface="Century Gothic"/>
                <a:cs typeface="Century Gothic"/>
                <a:sym typeface="Century Gothic"/>
              </a:rPr>
              <a:t>hr</a:t>
            </a:r>
            <a:r>
              <a:rPr lang="en-US" sz="1700" dirty="0">
                <a:solidFill>
                  <a:srgbClr val="000000"/>
                </a:solidFill>
                <a:highlight>
                  <a:srgbClr val="FFFF00"/>
                </a:highlight>
                <a:latin typeface="Century Gothic"/>
                <a:ea typeface="Century Gothic"/>
                <a:cs typeface="Century Gothic"/>
                <a:sym typeface="Century Gothic"/>
              </a:rPr>
              <a:t> 34 min 2 s</a:t>
            </a:r>
            <a:r>
              <a:rPr lang="en-US" sz="1700" dirty="0">
                <a:solidFill>
                  <a:srgbClr val="000000"/>
                </a:solidFill>
                <a:latin typeface="Century Gothic"/>
                <a:ea typeface="Century Gothic"/>
                <a:cs typeface="Century Gothic"/>
                <a:sym typeface="Century Gothic"/>
              </a:rPr>
              <a:t>) = 2 </a:t>
            </a:r>
            <a:r>
              <a:rPr lang="en-US" sz="1700" dirty="0" err="1">
                <a:solidFill>
                  <a:srgbClr val="000000"/>
                </a:solidFill>
                <a:latin typeface="Century Gothic"/>
                <a:ea typeface="Century Gothic"/>
                <a:cs typeface="Century Gothic"/>
                <a:sym typeface="Century Gothic"/>
              </a:rPr>
              <a:t>hr</a:t>
            </a:r>
            <a:r>
              <a:rPr lang="en-US" sz="1700" dirty="0">
                <a:solidFill>
                  <a:srgbClr val="000000"/>
                </a:solidFill>
                <a:latin typeface="Century Gothic"/>
                <a:ea typeface="Century Gothic"/>
                <a:cs typeface="Century Gothic"/>
                <a:sym typeface="Century Gothic"/>
              </a:rPr>
              <a:t> 35 min 40 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dirty="0">
              <a:solidFill>
                <a:srgbClr val="000000"/>
              </a:solidFill>
              <a:latin typeface="Century Gothic" panose="020B0502020202020204" pitchFamily="34" charset="0"/>
              <a:ea typeface="Century Gothic"/>
              <a:cs typeface="Century Gothic"/>
              <a:sym typeface="Century Gothic"/>
            </a:endParaRPr>
          </a:p>
          <a:p>
            <a:pPr marL="101600">
              <a:buClr>
                <a:srgbClr val="000000"/>
              </a:buClr>
              <a:buSzPts val="1500"/>
            </a:pPr>
            <a:r>
              <a:rPr lang="en-US" sz="2800" b="1" dirty="0">
                <a:solidFill>
                  <a:srgbClr val="000000"/>
                </a:solidFill>
                <a:latin typeface="Century Gothic" panose="020B0502020202020204" pitchFamily="34" charset="0"/>
                <a:ea typeface="Century Gothic"/>
                <a:cs typeface="Century Gothic"/>
                <a:sym typeface="Century Gothic"/>
              </a:rPr>
              <a:t>Slowest Total Elapsed Time: 2 </a:t>
            </a:r>
            <a:r>
              <a:rPr lang="en-US" sz="2800" b="1" dirty="0" err="1">
                <a:solidFill>
                  <a:srgbClr val="000000"/>
                </a:solidFill>
                <a:latin typeface="Century Gothic" panose="020B0502020202020204" pitchFamily="34" charset="0"/>
                <a:ea typeface="Century Gothic"/>
                <a:cs typeface="Century Gothic"/>
                <a:sym typeface="Century Gothic"/>
              </a:rPr>
              <a:t>hr</a:t>
            </a:r>
            <a:r>
              <a:rPr lang="en-US" sz="2800" b="1" dirty="0">
                <a:solidFill>
                  <a:srgbClr val="000000"/>
                </a:solidFill>
                <a:latin typeface="Century Gothic" panose="020B0502020202020204" pitchFamily="34" charset="0"/>
                <a:ea typeface="Century Gothic"/>
                <a:cs typeface="Century Gothic"/>
                <a:sym typeface="Century Gothic"/>
              </a:rPr>
              <a:t> 34 min 2 s &lt; 4 </a:t>
            </a:r>
            <a:r>
              <a:rPr lang="en-US" sz="2800" b="1" dirty="0" err="1">
                <a:solidFill>
                  <a:srgbClr val="000000"/>
                </a:solidFill>
                <a:latin typeface="Century Gothic" panose="020B0502020202020204" pitchFamily="34" charset="0"/>
                <a:ea typeface="Century Gothic"/>
                <a:cs typeface="Century Gothic"/>
                <a:sym typeface="Century Gothic"/>
              </a:rPr>
              <a:t>hr</a:t>
            </a:r>
            <a:r>
              <a:rPr lang="en-US" sz="2800" b="1" dirty="0">
                <a:solidFill>
                  <a:srgbClr val="000000"/>
                </a:solidFill>
                <a:latin typeface="Century Gothic" panose="020B0502020202020204" pitchFamily="34" charset="0"/>
                <a:ea typeface="Century Gothic"/>
                <a:cs typeface="Century Gothic"/>
                <a:sym typeface="Century Gothic"/>
              </a:rPr>
              <a:t> (DR 4.2)</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Rectangle 17">
            <a:extLst>
              <a:ext uri="{FF2B5EF4-FFF2-40B4-BE49-F238E27FC236}">
                <a16:creationId xmlns:a16="http://schemas.microsoft.com/office/drawing/2014/main" id="{7D7183EA-7446-5D47-B24D-94B3002ECCDE}"/>
              </a:ext>
            </a:extLst>
          </p:cNvPr>
          <p:cNvSpPr/>
          <p:nvPr/>
        </p:nvSpPr>
        <p:spPr>
          <a:xfrm>
            <a:off x="1607444" y="3550675"/>
            <a:ext cx="6260205" cy="355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E3A65E29-98D0-FC43-9864-7C79541EE9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00703" y="5677643"/>
            <a:ext cx="473786" cy="473786"/>
          </a:xfrm>
          <a:prstGeom prst="rect">
            <a:avLst/>
          </a:prstGeom>
        </p:spPr>
      </p:pic>
      <p:sp>
        <p:nvSpPr>
          <p:cNvPr id="23" name="Google Shape;555;p46">
            <a:extLst>
              <a:ext uri="{FF2B5EF4-FFF2-40B4-BE49-F238E27FC236}">
                <a16:creationId xmlns:a16="http://schemas.microsoft.com/office/drawing/2014/main" id="{FF1D0EA8-419B-2448-8DEE-129127BE1748}"/>
              </a:ext>
            </a:extLst>
          </p:cNvPr>
          <p:cNvSpPr/>
          <p:nvPr/>
        </p:nvSpPr>
        <p:spPr>
          <a:xfrm>
            <a:off x="10064750" y="5572489"/>
            <a:ext cx="124408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4.2</a:t>
            </a:r>
            <a:endParaRPr sz="2600" b="1" dirty="0">
              <a:solidFill>
                <a:schemeClr val="dk1"/>
              </a:solidFill>
              <a:latin typeface="Century Gothic" panose="020B0502020202020204" pitchFamily="34" charset="0"/>
              <a:ea typeface="Roboto"/>
              <a:cs typeface="Roboto"/>
              <a:sym typeface="Roboto"/>
            </a:endParaRPr>
          </a:p>
        </p:txBody>
      </p:sp>
    </p:spTree>
    <p:extLst>
      <p:ext uri="{BB962C8B-B14F-4D97-AF65-F5344CB8AC3E}">
        <p14:creationId xmlns:p14="http://schemas.microsoft.com/office/powerpoint/2010/main" val="2910145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Model – Total – Fastest </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10605201" cy="471513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Mathematical Model:</a:t>
            </a:r>
          </a:p>
          <a:p>
            <a:pPr marL="387350" marR="0" lvl="0" indent="-285750" algn="l" rtl="0">
              <a:spcBef>
                <a:spcPts val="0"/>
              </a:spcBef>
              <a:spcAft>
                <a:spcPts val="0"/>
              </a:spcAft>
              <a:buClr>
                <a:srgbClr val="000000"/>
              </a:buClr>
              <a:buSzPts val="1500"/>
              <a:buFontTx/>
              <a:buChar char="-"/>
            </a:pPr>
            <a:r>
              <a:rPr lang="en-US" sz="1700" b="1" dirty="0">
                <a:solidFill>
                  <a:srgbClr val="000000"/>
                </a:solidFill>
                <a:latin typeface="Century Gothic"/>
                <a:ea typeface="Century Gothic"/>
                <a:cs typeface="Century Gothic"/>
                <a:sym typeface="Century Gothic"/>
              </a:rPr>
              <a:t>Total time for all measurements (</a:t>
            </a:r>
            <a:r>
              <a:rPr lang="en-US" sz="1700" b="1" dirty="0">
                <a:solidFill>
                  <a:srgbClr val="000000"/>
                </a:solidFill>
                <a:highlight>
                  <a:srgbClr val="FFFF00"/>
                </a:highlight>
                <a:latin typeface="Century Gothic"/>
                <a:ea typeface="Century Gothic"/>
                <a:cs typeface="Century Gothic"/>
                <a:sym typeface="Century Gothic"/>
              </a:rPr>
              <a:t>Fastest</a:t>
            </a:r>
            <a:r>
              <a:rPr lang="en-US" sz="1700" b="1"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(Time Req. per Volt. measurement) x (# of Volt.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Res. measurement) x (# of Res.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Cont. measurement) x (# of Cont.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(Time Req. per Iso. measurement) x (# of Iso. measurements)</a:t>
            </a: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 (</a:t>
            </a:r>
            <a:r>
              <a:rPr lang="en-US" sz="1700" dirty="0">
                <a:solidFill>
                  <a:srgbClr val="000000"/>
                </a:solidFill>
                <a:highlight>
                  <a:srgbClr val="FFFF00"/>
                </a:highlight>
                <a:latin typeface="Century Gothic"/>
                <a:ea typeface="Century Gothic"/>
                <a:cs typeface="Century Gothic"/>
                <a:sym typeface="Century Gothic"/>
              </a:rPr>
              <a:t>Time Req. per Ins. measurement</a:t>
            </a:r>
            <a:r>
              <a:rPr lang="en-US" sz="1700" dirty="0">
                <a:solidFill>
                  <a:srgbClr val="000000"/>
                </a:solidFill>
                <a:latin typeface="Century Gothic"/>
                <a:ea typeface="Century Gothic"/>
                <a:cs typeface="Century Gothic"/>
                <a:sym typeface="Century Gothic"/>
              </a:rPr>
              <a:t>) x (</a:t>
            </a:r>
            <a:r>
              <a:rPr lang="en-US" sz="1700" dirty="0">
                <a:solidFill>
                  <a:srgbClr val="000000"/>
                </a:solidFill>
                <a:highlight>
                  <a:srgbClr val="FFFF00"/>
                </a:highlight>
                <a:latin typeface="Century Gothic"/>
                <a:ea typeface="Century Gothic"/>
                <a:cs typeface="Century Gothic"/>
                <a:sym typeface="Century Gothic"/>
              </a:rPr>
              <a:t># of Ins. measurements</a:t>
            </a:r>
            <a:r>
              <a:rPr lang="en-US" sz="1700" dirty="0">
                <a:solidFill>
                  <a:srgbClr val="000000"/>
                </a:solidFill>
                <a:latin typeface="Century Gothic"/>
                <a:ea typeface="Century Gothic"/>
                <a:cs typeface="Century Gothic"/>
                <a:sym typeface="Century Gothic"/>
              </a:rPr>
              <a:t>)</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700" dirty="0">
                <a:solidFill>
                  <a:srgbClr val="000000"/>
                </a:solidFill>
                <a:latin typeface="Century Gothic"/>
                <a:ea typeface="Century Gothic"/>
                <a:cs typeface="Century Gothic"/>
                <a:sym typeface="Century Gothic"/>
              </a:rPr>
              <a:t>	Total Time = (1 min 38 s) + (</a:t>
            </a:r>
            <a:r>
              <a:rPr lang="en-US" sz="1700" dirty="0">
                <a:solidFill>
                  <a:srgbClr val="000000"/>
                </a:solidFill>
                <a:highlight>
                  <a:srgbClr val="FFFF00"/>
                </a:highlight>
                <a:latin typeface="Century Gothic"/>
                <a:ea typeface="Century Gothic"/>
                <a:cs typeface="Century Gothic"/>
                <a:sym typeface="Century Gothic"/>
              </a:rPr>
              <a:t>25 min 42 s</a:t>
            </a:r>
            <a:r>
              <a:rPr lang="en-US" sz="1700" dirty="0">
                <a:solidFill>
                  <a:srgbClr val="000000"/>
                </a:solidFill>
                <a:latin typeface="Century Gothic"/>
                <a:ea typeface="Century Gothic"/>
                <a:cs typeface="Century Gothic"/>
                <a:sym typeface="Century Gothic"/>
              </a:rPr>
              <a:t>) = 27 min 20 s</a:t>
            </a: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7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panose="020B0502020202020204" pitchFamily="34" charset="0"/>
                <a:ea typeface="Century Gothic"/>
                <a:cs typeface="Century Gothic"/>
                <a:sym typeface="Century Gothic"/>
              </a:rPr>
              <a:t>Fastest Total Elapsed Time: 27 min 20 s &lt; 4 </a:t>
            </a:r>
            <a:r>
              <a:rPr lang="en-US" sz="2800" b="1" dirty="0" err="1">
                <a:solidFill>
                  <a:srgbClr val="000000"/>
                </a:solidFill>
                <a:latin typeface="Century Gothic" panose="020B0502020202020204" pitchFamily="34" charset="0"/>
                <a:ea typeface="Century Gothic"/>
                <a:cs typeface="Century Gothic"/>
                <a:sym typeface="Century Gothic"/>
              </a:rPr>
              <a:t>hr</a:t>
            </a:r>
            <a:r>
              <a:rPr lang="en-US" sz="2800" b="1" dirty="0">
                <a:solidFill>
                  <a:srgbClr val="000000"/>
                </a:solidFill>
                <a:latin typeface="Century Gothic" panose="020B0502020202020204" pitchFamily="34" charset="0"/>
                <a:ea typeface="Century Gothic"/>
                <a:cs typeface="Century Gothic"/>
                <a:sym typeface="Century Gothic"/>
              </a:rPr>
              <a:t> (DR 4.2)</a:t>
            </a:r>
          </a:p>
          <a:p>
            <a:pPr marL="101600" marR="0" lvl="0" algn="l" rtl="0">
              <a:spcBef>
                <a:spcPts val="0"/>
              </a:spcBef>
              <a:spcAft>
                <a:spcPts val="0"/>
              </a:spcAft>
              <a:buClr>
                <a:srgbClr val="000000"/>
              </a:buClr>
              <a:buSzPts val="1500"/>
            </a:pPr>
            <a:endParaRPr lang="en-US" sz="28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6FDB05AE-D20C-AB4D-82CA-207EE4B6A2E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8" name="Graphic 17" descr="Checkmark with solid fill">
            <a:extLst>
              <a:ext uri="{FF2B5EF4-FFF2-40B4-BE49-F238E27FC236}">
                <a16:creationId xmlns:a16="http://schemas.microsoft.com/office/drawing/2014/main" id="{10B6FF3D-13C5-EC4C-A66C-3377A316F7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00703" y="5677643"/>
            <a:ext cx="473786" cy="473786"/>
          </a:xfrm>
          <a:prstGeom prst="rect">
            <a:avLst/>
          </a:prstGeom>
        </p:spPr>
      </p:pic>
      <p:sp>
        <p:nvSpPr>
          <p:cNvPr id="20" name="Google Shape;555;p46">
            <a:extLst>
              <a:ext uri="{FF2B5EF4-FFF2-40B4-BE49-F238E27FC236}">
                <a16:creationId xmlns:a16="http://schemas.microsoft.com/office/drawing/2014/main" id="{3FDCFEC6-16FF-2A44-A7FE-983E43BD9B00}"/>
              </a:ext>
            </a:extLst>
          </p:cNvPr>
          <p:cNvSpPr/>
          <p:nvPr/>
        </p:nvSpPr>
        <p:spPr>
          <a:xfrm>
            <a:off x="10064750" y="5572489"/>
            <a:ext cx="124408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4.2</a:t>
            </a:r>
            <a:endParaRPr sz="2600" b="1" dirty="0">
              <a:solidFill>
                <a:schemeClr val="dk1"/>
              </a:solidFill>
              <a:latin typeface="Century Gothic" panose="020B0502020202020204" pitchFamily="34" charset="0"/>
              <a:ea typeface="Roboto"/>
              <a:cs typeface="Roboto"/>
              <a:sym typeface="Roboto"/>
            </a:endParaRPr>
          </a:p>
        </p:txBody>
      </p:sp>
      <p:sp>
        <p:nvSpPr>
          <p:cNvPr id="23" name="Rectangle 22">
            <a:extLst>
              <a:ext uri="{FF2B5EF4-FFF2-40B4-BE49-F238E27FC236}">
                <a16:creationId xmlns:a16="http://schemas.microsoft.com/office/drawing/2014/main" id="{3E20281C-53BB-9141-9D56-A12A51D66013}"/>
              </a:ext>
            </a:extLst>
          </p:cNvPr>
          <p:cNvSpPr/>
          <p:nvPr/>
        </p:nvSpPr>
        <p:spPr>
          <a:xfrm>
            <a:off x="1607445" y="3550675"/>
            <a:ext cx="5523606" cy="355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568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Test - Procedure</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Test Procedure:</a:t>
            </a:r>
            <a:endParaRPr lang="en-US" sz="2800" dirty="0">
              <a:solidFill>
                <a:srgbClr val="000000"/>
              </a:solidFill>
              <a:latin typeface="Century Gothic"/>
              <a:ea typeface="Century Gothic"/>
              <a:cs typeface="Century Gothic"/>
              <a:sym typeface="Century Gothic"/>
            </a:endParaRPr>
          </a:p>
          <a:p>
            <a:pPr marL="444500" marR="0" lvl="0" indent="-342900" algn="l" rtl="0">
              <a:spcBef>
                <a:spcPts val="0"/>
              </a:spcBef>
              <a:spcAft>
                <a:spcPts val="0"/>
              </a:spcAft>
              <a:buClr>
                <a:srgbClr val="000000"/>
              </a:buClr>
              <a:buSzPts val="1500"/>
              <a:buAutoNum type="arabicPeriod"/>
            </a:pPr>
            <a:r>
              <a:rPr lang="en-US" sz="1500" b="1" dirty="0">
                <a:solidFill>
                  <a:srgbClr val="000000"/>
                </a:solidFill>
                <a:latin typeface="Century Gothic"/>
                <a:ea typeface="Century Gothic"/>
                <a:cs typeface="Century Gothic"/>
                <a:sym typeface="Century Gothic"/>
              </a:rPr>
              <a:t>Sensor Calibration / Data Acquisition</a:t>
            </a:r>
            <a:r>
              <a:rPr lang="en-US" sz="1500" dirty="0">
                <a:solidFill>
                  <a:srgbClr val="000000"/>
                </a:solidFill>
                <a:latin typeface="Century Gothic"/>
                <a:ea typeface="Century Gothic"/>
                <a:cs typeface="Century Gothic"/>
                <a:sym typeface="Century Gothic"/>
              </a:rPr>
              <a:t> – Measurement Device Settings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Data bits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Synchronization bits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Parity Bits</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Baud Rate</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Build Circuit</a:t>
            </a:r>
          </a:p>
          <a:p>
            <a:pPr marL="444500" indent="-342900">
              <a:buClr>
                <a:srgbClr val="000000"/>
              </a:buClr>
              <a:buSzPts val="1500"/>
              <a:buAutoNum type="arabicPeriod"/>
            </a:pPr>
            <a:r>
              <a:rPr lang="en-US" sz="1500" b="1" dirty="0">
                <a:solidFill>
                  <a:srgbClr val="000000"/>
                </a:solidFill>
                <a:latin typeface="Century Gothic"/>
                <a:ea typeface="Century Gothic"/>
                <a:cs typeface="Century Gothic"/>
                <a:sym typeface="Century Gothic"/>
              </a:rPr>
              <a:t>Run Software</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Start a timer</a:t>
            </a:r>
          </a:p>
          <a:p>
            <a:pPr marL="901700" lvl="1" indent="-342900">
              <a:buClr>
                <a:srgbClr val="000000"/>
              </a:buClr>
              <a:buSzPts val="1500"/>
              <a:buAutoNum type="alphaLcParenR"/>
            </a:pPr>
            <a:r>
              <a:rPr lang="en-US" sz="1500" dirty="0">
                <a:solidFill>
                  <a:srgbClr val="000000"/>
                </a:solidFill>
                <a:latin typeface="Century Gothic"/>
                <a:ea typeface="Century Gothic"/>
                <a:cs typeface="Century Gothic"/>
                <a:sym typeface="Century Gothic"/>
              </a:rPr>
              <a:t>Execute test code</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Close circuit</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Command measurement</a:t>
            </a:r>
          </a:p>
          <a:p>
            <a:pPr marL="1416050" lvl="2" indent="-400050">
              <a:buClr>
                <a:srgbClr val="000000"/>
              </a:buClr>
              <a:buSzPts val="1500"/>
              <a:buAutoNum type="romanLcPeriod"/>
            </a:pPr>
            <a:r>
              <a:rPr lang="en-US" sz="1500" dirty="0">
                <a:solidFill>
                  <a:srgbClr val="000000"/>
                </a:solidFill>
                <a:latin typeface="Century Gothic"/>
                <a:ea typeface="Century Gothic"/>
                <a:cs typeface="Century Gothic"/>
                <a:sym typeface="Century Gothic"/>
              </a:rPr>
              <a:t>Display to GUI</a:t>
            </a:r>
          </a:p>
          <a:p>
            <a:pPr marL="958850" lvl="1" indent="-400050">
              <a:buClr>
                <a:srgbClr val="000000"/>
              </a:buClr>
              <a:buSzPts val="1500"/>
              <a:buAutoNum type="alphaLcParenR"/>
            </a:pPr>
            <a:r>
              <a:rPr lang="en-US" sz="1500" dirty="0">
                <a:solidFill>
                  <a:srgbClr val="000000"/>
                </a:solidFill>
                <a:latin typeface="Century Gothic"/>
                <a:ea typeface="Century Gothic"/>
                <a:cs typeface="Century Gothic"/>
                <a:sym typeface="Century Gothic"/>
              </a:rPr>
              <a:t>Stop timer</a:t>
            </a:r>
          </a:p>
          <a:p>
            <a:pPr marL="501650" indent="-400050">
              <a:buClr>
                <a:srgbClr val="000000"/>
              </a:buClr>
              <a:buSzPts val="1500"/>
              <a:buAutoNum type="arabicPeriod"/>
            </a:pPr>
            <a:r>
              <a:rPr lang="en-US" sz="1500" b="1" dirty="0">
                <a:solidFill>
                  <a:srgbClr val="000000"/>
                </a:solidFill>
                <a:latin typeface="Century Gothic"/>
                <a:ea typeface="Century Gothic"/>
                <a:cs typeface="Century Gothic"/>
                <a:sym typeface="Century Gothic"/>
              </a:rPr>
              <a:t>Compare Actual Time to Model Time</a:t>
            </a:r>
          </a:p>
        </p:txBody>
      </p:sp>
      <p:sp>
        <p:nvSpPr>
          <p:cNvPr id="15" name="Google Shape;150;p26">
            <a:extLst>
              <a:ext uri="{FF2B5EF4-FFF2-40B4-BE49-F238E27FC236}">
                <a16:creationId xmlns:a16="http://schemas.microsoft.com/office/drawing/2014/main" id="{DB193E52-730F-0E44-BE8F-AD48650571C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097801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Test – Test Equipment &amp; Facilities</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1"/>
            <a:ext cx="5057868" cy="5071071"/>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Test Equipment:</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Raspberry Pi</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PCB (populated for 1 circuit)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DMM</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Insulation Tester</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Monitor</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Keyboard / Mouse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Oscilloscope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Test Software in </a:t>
            </a:r>
            <a:r>
              <a:rPr lang="en-US" sz="1500" dirty="0" err="1">
                <a:solidFill>
                  <a:srgbClr val="000000"/>
                </a:solidFill>
                <a:latin typeface="Century Gothic"/>
                <a:ea typeface="Century Gothic"/>
                <a:cs typeface="Century Gothic"/>
                <a:sym typeface="Century Gothic"/>
              </a:rPr>
              <a:t>Thonny</a:t>
            </a:r>
            <a:r>
              <a:rPr lang="en-US" sz="1500" dirty="0">
                <a:solidFill>
                  <a:srgbClr val="000000"/>
                </a:solidFill>
                <a:latin typeface="Century Gothic"/>
                <a:ea typeface="Century Gothic"/>
                <a:cs typeface="Century Gothic"/>
                <a:sym typeface="Century Gothic"/>
              </a:rPr>
              <a:t> Python IDE</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Cables</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40 pin Ribbon</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USB to RS232 (x2)</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Micro-HDMI to HDMI</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15 W USB-C Power Supply</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DMM Power Supply</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Insulation Tester Power Supply</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Measurement Probes (Banana / Clip) (x2)</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BNC Coaxial Cables (x2)</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DB193E52-730F-0E44-BE8F-AD48650571C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153;p26">
            <a:extLst>
              <a:ext uri="{FF2B5EF4-FFF2-40B4-BE49-F238E27FC236}">
                <a16:creationId xmlns:a16="http://schemas.microsoft.com/office/drawing/2014/main" id="{F34C6282-329F-2746-A412-D6C89A4DA595}"/>
              </a:ext>
            </a:extLst>
          </p:cNvPr>
          <p:cNvSpPr txBox="1"/>
          <p:nvPr/>
        </p:nvSpPr>
        <p:spPr>
          <a:xfrm>
            <a:off x="5412801" y="1065842"/>
            <a:ext cx="5780927"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Facilities:</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Electronics Shop in Ann &amp; H.J. Smead Department of Aerospace Engineering Sciences</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268430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Timing Test – Safety Procedures</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Personal Risks: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Wear insulating gloves</a:t>
            </a:r>
          </a:p>
          <a:p>
            <a:pPr marL="844550" lvl="1" indent="-285750">
              <a:buClr>
                <a:srgbClr val="000000"/>
              </a:buClr>
              <a:buSzPts val="1500"/>
              <a:buFontTx/>
              <a:buChar char="-"/>
            </a:pPr>
            <a:r>
              <a:rPr lang="en-US" sz="1500" b="1" dirty="0">
                <a:solidFill>
                  <a:srgbClr val="000000"/>
                </a:solidFill>
                <a:latin typeface="Century Gothic"/>
                <a:ea typeface="Century Gothic"/>
                <a:cs typeface="Century Gothic"/>
                <a:sym typeface="Century Gothic"/>
              </a:rPr>
              <a:t>Don’t</a:t>
            </a:r>
            <a:r>
              <a:rPr lang="en-US" sz="1500" dirty="0">
                <a:solidFill>
                  <a:srgbClr val="000000"/>
                </a:solidFill>
                <a:latin typeface="Century Gothic"/>
                <a:ea typeface="Century Gothic"/>
                <a:cs typeface="Century Gothic"/>
                <a:sym typeface="Century Gothic"/>
              </a:rPr>
              <a:t>: touch battery, ABSTRACT’s circuity, or probes during test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In the event of battery fire and/or outgassing:</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Pull fire alarm and evacuate room</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Call 911, EHS, and building manager</a:t>
            </a: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Hardware Risks: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Battery must be grounded at all times</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ABSTRACT must be grounded during test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Battery safety harness must be attached at all times</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Operate ABSTRACT in ESD-protected environment</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Remove dust and debris from ABSTRACT’s PCB</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Attach dust covers to battery ports when not in use</a:t>
            </a:r>
          </a:p>
        </p:txBody>
      </p:sp>
      <p:sp>
        <p:nvSpPr>
          <p:cNvPr id="15" name="Google Shape;150;p26">
            <a:extLst>
              <a:ext uri="{FF2B5EF4-FFF2-40B4-BE49-F238E27FC236}">
                <a16:creationId xmlns:a16="http://schemas.microsoft.com/office/drawing/2014/main" id="{DB193E52-730F-0E44-BE8F-AD48650571C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976081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28DE5B7-8B81-454D-B890-A93531C6A73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Reduction</a:t>
            </a:r>
          </a:p>
        </p:txBody>
      </p:sp>
      <p:sp>
        <p:nvSpPr>
          <p:cNvPr id="14" name="Google Shape;153;p26">
            <a:extLst>
              <a:ext uri="{FF2B5EF4-FFF2-40B4-BE49-F238E27FC236}">
                <a16:creationId xmlns:a16="http://schemas.microsoft.com/office/drawing/2014/main" id="{646455AF-3CE4-D942-9290-187636ACDD6A}"/>
              </a:ext>
            </a:extLst>
          </p:cNvPr>
          <p:cNvSpPr txBox="1"/>
          <p:nvPr/>
        </p:nvSpPr>
        <p:spPr>
          <a:xfrm>
            <a:off x="710830" y="1065842"/>
            <a:ext cx="4916719"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Biggest Risk:</a:t>
            </a:r>
          </a:p>
          <a:p>
            <a:pPr marL="101600" marR="0" lvl="0" algn="l" rtl="0">
              <a:spcBef>
                <a:spcPts val="0"/>
              </a:spcBef>
              <a:spcAft>
                <a:spcPts val="0"/>
              </a:spcAft>
              <a:buClr>
                <a:srgbClr val="000000"/>
              </a:buClr>
              <a:buSzPts val="1500"/>
            </a:pPr>
            <a:endParaRPr lang="en-US" sz="1500" b="1"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Incorrect component specifications</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Manufacturer specs can be incorrect</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Verify this to prevent false positives or false negatives (CPE 7, FR 3)</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Other Risks:</a:t>
            </a:r>
          </a:p>
          <a:p>
            <a:pPr marL="101600">
              <a:buClr>
                <a:srgbClr val="000000"/>
              </a:buClr>
              <a:buSzPts val="1500"/>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Incorrect circuits created</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Damaged battery</a:t>
            </a: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Harm to test engineer</a:t>
            </a:r>
          </a:p>
        </p:txBody>
      </p:sp>
      <p:sp>
        <p:nvSpPr>
          <p:cNvPr id="15" name="Google Shape;150;p26">
            <a:extLst>
              <a:ext uri="{FF2B5EF4-FFF2-40B4-BE49-F238E27FC236}">
                <a16:creationId xmlns:a16="http://schemas.microsoft.com/office/drawing/2014/main" id="{E1DAE0DD-D0E9-3C48-AAEB-68B7E15D559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0" name="Google Shape;153;p26">
            <a:extLst>
              <a:ext uri="{FF2B5EF4-FFF2-40B4-BE49-F238E27FC236}">
                <a16:creationId xmlns:a16="http://schemas.microsoft.com/office/drawing/2014/main" id="{EE5000AA-DD28-154A-AAE7-B2FE2F0DF2A3}"/>
              </a:ext>
            </a:extLst>
          </p:cNvPr>
          <p:cNvSpPr txBox="1"/>
          <p:nvPr/>
        </p:nvSpPr>
        <p:spPr>
          <a:xfrm>
            <a:off x="5778897" y="1065842"/>
            <a:ext cx="4916719" cy="4228534"/>
          </a:xfrm>
          <a:prstGeom prst="rect">
            <a:avLst/>
          </a:prstGeom>
          <a:noFill/>
          <a:ln>
            <a:noFill/>
          </a:ln>
        </p:spPr>
        <p:txBody>
          <a:bodyPr spcFirstLastPara="1" wrap="square" lIns="68575" tIns="34275" rIns="68575" bIns="34275" anchor="t" anchorCtr="0">
            <a:noAutofit/>
          </a:bodyPr>
          <a:lstStyle/>
          <a:p>
            <a:pPr marL="101600" marR="0" lvl="0" algn="l" rtl="0">
              <a:spcBef>
                <a:spcPts val="0"/>
              </a:spcBef>
              <a:spcAft>
                <a:spcPts val="0"/>
              </a:spcAft>
              <a:buClr>
                <a:srgbClr val="000000"/>
              </a:buClr>
              <a:buSzPts val="1500"/>
            </a:pPr>
            <a:r>
              <a:rPr lang="en-US" sz="2800" b="1" dirty="0">
                <a:solidFill>
                  <a:srgbClr val="000000"/>
                </a:solidFill>
                <a:latin typeface="Century Gothic"/>
                <a:ea typeface="Century Gothic"/>
                <a:cs typeface="Century Gothic"/>
                <a:sym typeface="Century Gothic"/>
              </a:rPr>
              <a:t>Risk Reduction:</a:t>
            </a:r>
          </a:p>
          <a:p>
            <a:pPr marL="101600" marR="0" lvl="0" algn="l" rtl="0">
              <a:spcBef>
                <a:spcPts val="0"/>
              </a:spcBef>
              <a:spcAft>
                <a:spcPts val="0"/>
              </a:spcAft>
              <a:buClr>
                <a:srgbClr val="000000"/>
              </a:buClr>
              <a:buSzPts val="1500"/>
            </a:pPr>
            <a:endParaRPr lang="en-US" sz="1500" b="1"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Ensure tests are taken at proper instances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Verify all test circuitry with electronics shop faculty</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Ensure protective harness is connected to battery</a:t>
            </a:r>
          </a:p>
        </p:txBody>
      </p:sp>
    </p:spTree>
    <p:extLst>
      <p:ext uri="{BB962C8B-B14F-4D97-AF65-F5344CB8AC3E}">
        <p14:creationId xmlns:p14="http://schemas.microsoft.com/office/powerpoint/2010/main" val="248814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CONOPS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B168D8BF-6C58-1541-AE4E-586368A80F52}"/>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170" name="Picture 2">
            <a:extLst>
              <a:ext uri="{FF2B5EF4-FFF2-40B4-BE49-F238E27FC236}">
                <a16:creationId xmlns:a16="http://schemas.microsoft.com/office/drawing/2014/main" id="{18E71F7E-14CB-CC4A-AD69-B05690235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451" y="683813"/>
            <a:ext cx="9981097" cy="56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39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Budget</a:t>
            </a:r>
            <a:endParaRPr sz="2319" dirty="0">
              <a:solidFill>
                <a:srgbClr val="FFD966"/>
              </a:solidFill>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640932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0D363D9-8C8E-B749-A553-C42B24310D4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Purchased Items</a:t>
            </a:r>
          </a:p>
        </p:txBody>
      </p:sp>
      <p:sp>
        <p:nvSpPr>
          <p:cNvPr id="20" name="Google Shape;150;p26">
            <a:extLst>
              <a:ext uri="{FF2B5EF4-FFF2-40B4-BE49-F238E27FC236}">
                <a16:creationId xmlns:a16="http://schemas.microsoft.com/office/drawing/2014/main" id="{EC0185FB-A100-1444-8D59-AC274D444C0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4338" name="Picture 2">
            <a:extLst>
              <a:ext uri="{FF2B5EF4-FFF2-40B4-BE49-F238E27FC236}">
                <a16:creationId xmlns:a16="http://schemas.microsoft.com/office/drawing/2014/main" id="{603DFF00-AC9B-7548-A519-835574122C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66913"/>
            <a:ext cx="12192000" cy="2922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BDDA65-2EE1-3E4A-AC5C-43E11205B161}"/>
              </a:ext>
            </a:extLst>
          </p:cNvPr>
          <p:cNvSpPr txBox="1"/>
          <p:nvPr/>
        </p:nvSpPr>
        <p:spPr>
          <a:xfrm>
            <a:off x="710830" y="1140697"/>
            <a:ext cx="9074150" cy="369332"/>
          </a:xfrm>
          <a:prstGeom prst="rect">
            <a:avLst/>
          </a:prstGeom>
          <a:noFill/>
        </p:spPr>
        <p:txBody>
          <a:bodyPr wrap="square" rtlCol="0">
            <a:spAutoFit/>
          </a:bodyPr>
          <a:lstStyle/>
          <a:p>
            <a:pPr rtl="0" fontAlgn="base">
              <a:spcBef>
                <a:spcPts val="0"/>
              </a:spcBef>
              <a:spcAft>
                <a:spcPts val="0"/>
              </a:spcAft>
            </a:pPr>
            <a:r>
              <a:rPr lang="en-US" sz="1800" b="1" i="0" u="none" strike="noStrike" dirty="0">
                <a:solidFill>
                  <a:srgbClr val="000000"/>
                </a:solidFill>
                <a:effectLst/>
                <a:latin typeface="Century Gothic" panose="020B0502020202020204" pitchFamily="34" charset="0"/>
              </a:rPr>
              <a:t>All listed items have been purchased and received by ABSTRACT</a:t>
            </a:r>
          </a:p>
        </p:txBody>
      </p:sp>
    </p:spTree>
    <p:extLst>
      <p:ext uri="{BB962C8B-B14F-4D97-AF65-F5344CB8AC3E}">
        <p14:creationId xmlns:p14="http://schemas.microsoft.com/office/powerpoint/2010/main" val="2818931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0D363D9-8C8E-B749-A553-C42B24310D4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Remaining Purchases</a:t>
            </a:r>
          </a:p>
        </p:txBody>
      </p:sp>
      <p:sp>
        <p:nvSpPr>
          <p:cNvPr id="20" name="Google Shape;150;p26">
            <a:extLst>
              <a:ext uri="{FF2B5EF4-FFF2-40B4-BE49-F238E27FC236}">
                <a16:creationId xmlns:a16="http://schemas.microsoft.com/office/drawing/2014/main" id="{EC0185FB-A100-1444-8D59-AC274D444C0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80BDDA65-2EE1-3E4A-AC5C-43E11205B161}"/>
              </a:ext>
            </a:extLst>
          </p:cNvPr>
          <p:cNvSpPr txBox="1"/>
          <p:nvPr/>
        </p:nvSpPr>
        <p:spPr>
          <a:xfrm>
            <a:off x="710830" y="1140697"/>
            <a:ext cx="9074150" cy="369332"/>
          </a:xfrm>
          <a:prstGeom prst="rect">
            <a:avLst/>
          </a:prstGeom>
          <a:noFill/>
        </p:spPr>
        <p:txBody>
          <a:bodyPr wrap="square" rtlCol="0">
            <a:spAutoFit/>
          </a:bodyPr>
          <a:lstStyle/>
          <a:p>
            <a:pPr rtl="0" fontAlgn="base">
              <a:spcBef>
                <a:spcPts val="0"/>
              </a:spcBef>
              <a:spcAft>
                <a:spcPts val="0"/>
              </a:spcAft>
            </a:pPr>
            <a:r>
              <a:rPr lang="en-US" sz="1800" b="1" i="0" u="none" strike="noStrike" dirty="0">
                <a:solidFill>
                  <a:srgbClr val="000000"/>
                </a:solidFill>
                <a:effectLst/>
                <a:latin typeface="Century Gothic" panose="020B0502020202020204" pitchFamily="34" charset="0"/>
              </a:rPr>
              <a:t>All listed items are remaining </a:t>
            </a:r>
            <a:r>
              <a:rPr lang="en-US" b="1" dirty="0">
                <a:solidFill>
                  <a:srgbClr val="000000"/>
                </a:solidFill>
                <a:latin typeface="Century Gothic" panose="020B0502020202020204" pitchFamily="34" charset="0"/>
              </a:rPr>
              <a:t>purchases</a:t>
            </a:r>
            <a:endParaRPr lang="en-US" sz="1800" b="1" i="0" u="none" strike="noStrike" dirty="0">
              <a:solidFill>
                <a:srgbClr val="000000"/>
              </a:solidFill>
              <a:effectLst/>
              <a:latin typeface="Century Gothic" panose="020B0502020202020204" pitchFamily="34" charset="0"/>
            </a:endParaRPr>
          </a:p>
        </p:txBody>
      </p:sp>
      <p:pic>
        <p:nvPicPr>
          <p:cNvPr id="15362" name="Picture 2">
            <a:extLst>
              <a:ext uri="{FF2B5EF4-FFF2-40B4-BE49-F238E27FC236}">
                <a16:creationId xmlns:a16="http://schemas.microsoft.com/office/drawing/2014/main" id="{B3080B70-27CF-564E-8EC2-F8DD56CCE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20988"/>
            <a:ext cx="12192000" cy="121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155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221;p31">
            <a:extLst>
              <a:ext uri="{FF2B5EF4-FFF2-40B4-BE49-F238E27FC236}">
                <a16:creationId xmlns:a16="http://schemas.microsoft.com/office/drawing/2014/main" id="{30D363D9-8C8E-B749-A553-C42B24310D4B}"/>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Remaining Purchases</a:t>
            </a:r>
          </a:p>
        </p:txBody>
      </p:sp>
      <p:sp>
        <p:nvSpPr>
          <p:cNvPr id="20" name="Google Shape;150;p26">
            <a:extLst>
              <a:ext uri="{FF2B5EF4-FFF2-40B4-BE49-F238E27FC236}">
                <a16:creationId xmlns:a16="http://schemas.microsoft.com/office/drawing/2014/main" id="{EC0185FB-A100-1444-8D59-AC274D444C0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80BDDA65-2EE1-3E4A-AC5C-43E11205B161}"/>
              </a:ext>
            </a:extLst>
          </p:cNvPr>
          <p:cNvSpPr txBox="1"/>
          <p:nvPr/>
        </p:nvSpPr>
        <p:spPr>
          <a:xfrm>
            <a:off x="710830" y="1140697"/>
            <a:ext cx="9074150" cy="2031325"/>
          </a:xfrm>
          <a:prstGeom prst="rect">
            <a:avLst/>
          </a:prstGeom>
          <a:noFill/>
        </p:spPr>
        <p:txBody>
          <a:bodyPr wrap="square" rtlCol="0">
            <a:spAutoFit/>
          </a:bodyPr>
          <a:lstStyle/>
          <a:p>
            <a:pPr rtl="0" fontAlgn="base">
              <a:spcBef>
                <a:spcPts val="0"/>
              </a:spcBef>
              <a:spcAft>
                <a:spcPts val="0"/>
              </a:spcAft>
            </a:pPr>
            <a:r>
              <a:rPr lang="en-US" sz="1800" i="0" u="none" strike="noStrike" dirty="0">
                <a:solidFill>
                  <a:srgbClr val="000000"/>
                </a:solidFill>
                <a:effectLst/>
                <a:latin typeface="Century Gothic" panose="020B0502020202020204" pitchFamily="34" charset="0"/>
              </a:rPr>
              <a:t>Current budget spent: </a:t>
            </a:r>
            <a:r>
              <a:rPr lang="en-US" sz="1800" b="1" i="0" u="none" strike="noStrike" dirty="0">
                <a:solidFill>
                  <a:srgbClr val="000000"/>
                </a:solidFill>
                <a:effectLst/>
                <a:latin typeface="Century Gothic" panose="020B0502020202020204" pitchFamily="34" charset="0"/>
              </a:rPr>
              <a:t>$2759.35</a:t>
            </a:r>
          </a:p>
          <a:p>
            <a:pPr rtl="0" fontAlgn="base">
              <a:spcBef>
                <a:spcPts val="0"/>
              </a:spcBef>
              <a:spcAft>
                <a:spcPts val="0"/>
              </a:spcAft>
            </a:pPr>
            <a:endParaRPr lang="en-US" b="1" dirty="0">
              <a:solidFill>
                <a:srgbClr val="000000"/>
              </a:solidFill>
              <a:latin typeface="Century Gothic" panose="020B0502020202020204" pitchFamily="34" charset="0"/>
            </a:endParaRPr>
          </a:p>
          <a:p>
            <a:pPr rtl="0" fontAlgn="base">
              <a:spcBef>
                <a:spcPts val="0"/>
              </a:spcBef>
              <a:spcAft>
                <a:spcPts val="0"/>
              </a:spcAft>
            </a:pPr>
            <a:r>
              <a:rPr lang="en-US" sz="1800" i="0" u="none" strike="noStrike" dirty="0">
                <a:solidFill>
                  <a:srgbClr val="000000"/>
                </a:solidFill>
                <a:effectLst/>
                <a:latin typeface="Century Gothic" panose="020B0502020202020204" pitchFamily="34" charset="0"/>
              </a:rPr>
              <a:t>Current budget remaining: </a:t>
            </a:r>
            <a:r>
              <a:rPr lang="en-US" sz="1800" b="1" i="0" u="none" strike="noStrike" dirty="0">
                <a:solidFill>
                  <a:srgbClr val="000000"/>
                </a:solidFill>
                <a:effectLst/>
                <a:latin typeface="Century Gothic" panose="020B0502020202020204" pitchFamily="34" charset="0"/>
              </a:rPr>
              <a:t>$1240.65</a:t>
            </a:r>
            <a:endParaRPr lang="en-US" sz="1800" i="0" u="none" strike="noStrike" dirty="0">
              <a:solidFill>
                <a:srgbClr val="000000"/>
              </a:solidFill>
              <a:effectLst/>
              <a:latin typeface="Century Gothic" panose="020B0502020202020204" pitchFamily="34" charset="0"/>
            </a:endParaRPr>
          </a:p>
          <a:p>
            <a:pPr rtl="0" fontAlgn="base">
              <a:spcBef>
                <a:spcPts val="0"/>
              </a:spcBef>
              <a:spcAft>
                <a:spcPts val="0"/>
              </a:spcAft>
            </a:pPr>
            <a:endParaRPr lang="en-US" dirty="0">
              <a:solidFill>
                <a:srgbClr val="000000"/>
              </a:solidFill>
              <a:latin typeface="Century Gothic" panose="020B0502020202020204" pitchFamily="34" charset="0"/>
            </a:endParaRPr>
          </a:p>
          <a:p>
            <a:pPr rtl="0" fontAlgn="base">
              <a:spcBef>
                <a:spcPts val="0"/>
              </a:spcBef>
              <a:spcAft>
                <a:spcPts val="0"/>
              </a:spcAft>
            </a:pPr>
            <a:r>
              <a:rPr lang="en-US" sz="1800" i="0" u="none" strike="noStrike" dirty="0">
                <a:solidFill>
                  <a:srgbClr val="000000"/>
                </a:solidFill>
                <a:effectLst/>
                <a:latin typeface="Century Gothic" panose="020B0502020202020204" pitchFamily="34" charset="0"/>
              </a:rPr>
              <a:t>Current budget planning on being spent: </a:t>
            </a:r>
            <a:r>
              <a:rPr lang="en-US" sz="1800" b="1" i="0" u="none" strike="noStrike" dirty="0">
                <a:solidFill>
                  <a:srgbClr val="000000"/>
                </a:solidFill>
                <a:effectLst/>
                <a:latin typeface="Century Gothic" panose="020B0502020202020204" pitchFamily="34" charset="0"/>
              </a:rPr>
              <a:t>$760</a:t>
            </a:r>
            <a:endParaRPr lang="en-US" sz="1800" i="0" u="none" strike="noStrike" dirty="0">
              <a:solidFill>
                <a:srgbClr val="000000"/>
              </a:solidFill>
              <a:effectLst/>
              <a:latin typeface="Century Gothic" panose="020B0502020202020204" pitchFamily="34" charset="0"/>
            </a:endParaRPr>
          </a:p>
          <a:p>
            <a:pPr rtl="0" fontAlgn="base">
              <a:spcBef>
                <a:spcPts val="0"/>
              </a:spcBef>
              <a:spcAft>
                <a:spcPts val="0"/>
              </a:spcAft>
            </a:pPr>
            <a:endParaRPr lang="en-US" dirty="0">
              <a:solidFill>
                <a:srgbClr val="000000"/>
              </a:solidFill>
              <a:latin typeface="Century Gothic" panose="020B0502020202020204" pitchFamily="34" charset="0"/>
            </a:endParaRPr>
          </a:p>
          <a:p>
            <a:pPr rtl="0" fontAlgn="base">
              <a:spcBef>
                <a:spcPts val="0"/>
              </a:spcBef>
              <a:spcAft>
                <a:spcPts val="0"/>
              </a:spcAft>
            </a:pPr>
            <a:r>
              <a:rPr lang="en-US" sz="1800" i="0" u="none" strike="noStrike" dirty="0">
                <a:solidFill>
                  <a:srgbClr val="000000"/>
                </a:solidFill>
                <a:effectLst/>
                <a:latin typeface="Century Gothic" panose="020B0502020202020204" pitchFamily="34" charset="0"/>
              </a:rPr>
              <a:t>Current budget margin: </a:t>
            </a:r>
            <a:r>
              <a:rPr lang="en-US" sz="1800" b="1" i="0" u="none" strike="noStrike" dirty="0">
                <a:solidFill>
                  <a:srgbClr val="000000"/>
                </a:solidFill>
                <a:effectLst/>
                <a:latin typeface="Century Gothic" panose="020B0502020202020204" pitchFamily="34" charset="0"/>
              </a:rPr>
              <a:t>$480</a:t>
            </a:r>
            <a:endParaRPr lang="en-US" sz="1800" i="0" u="none" strike="noStrike" dirty="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75411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Questions?</a:t>
            </a:r>
            <a:endParaRPr sz="2319" dirty="0">
              <a:solidFill>
                <a:srgbClr val="FFD966"/>
              </a:solidFill>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386939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4" name="Google Shape;185;p29">
            <a:extLst>
              <a:ext uri="{FF2B5EF4-FFF2-40B4-BE49-F238E27FC236}">
                <a16:creationId xmlns:a16="http://schemas.microsoft.com/office/drawing/2014/main" id="{3EBC9606-3120-8C4B-9EC3-4C5260FD6F0D}"/>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15" name="Google Shape;184;p29">
            <a:extLst>
              <a:ext uri="{FF2B5EF4-FFF2-40B4-BE49-F238E27FC236}">
                <a16:creationId xmlns:a16="http://schemas.microsoft.com/office/drawing/2014/main" id="{F142BE26-4200-4E49-BB77-42AC7CCC4046}"/>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Backup Slides</a:t>
            </a:r>
            <a:endParaRPr sz="2319" dirty="0">
              <a:solidFill>
                <a:srgbClr val="FFD966"/>
              </a:solidFill>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272337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Altium Design Schematic</a:t>
            </a:r>
          </a:p>
        </p:txBody>
      </p:sp>
      <p:pic>
        <p:nvPicPr>
          <p:cNvPr id="23" name="Picture 22">
            <a:extLst>
              <a:ext uri="{FF2B5EF4-FFF2-40B4-BE49-F238E27FC236}">
                <a16:creationId xmlns:a16="http://schemas.microsoft.com/office/drawing/2014/main" id="{4B46EA8E-9816-504C-8AE5-8A6FAEAC0B4A}"/>
              </a:ext>
            </a:extLst>
          </p:cNvPr>
          <p:cNvPicPr>
            <a:picLocks noChangeAspect="1"/>
          </p:cNvPicPr>
          <p:nvPr/>
        </p:nvPicPr>
        <p:blipFill rotWithShape="1">
          <a:blip r:embed="rId6"/>
          <a:srcRect t="26598" b="18203"/>
          <a:stretch/>
        </p:blipFill>
        <p:spPr>
          <a:xfrm>
            <a:off x="2148547" y="693158"/>
            <a:ext cx="7894905" cy="5687096"/>
          </a:xfrm>
          <a:prstGeom prst="rect">
            <a:avLst/>
          </a:prstGeom>
        </p:spPr>
      </p:pic>
    </p:spTree>
    <p:extLst>
      <p:ext uri="{BB962C8B-B14F-4D97-AF65-F5344CB8AC3E}">
        <p14:creationId xmlns:p14="http://schemas.microsoft.com/office/powerpoint/2010/main" val="4110110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Digital Multimeter</a:t>
            </a:r>
          </a:p>
        </p:txBody>
      </p:sp>
      <p:pic>
        <p:nvPicPr>
          <p:cNvPr id="20" name="Picture 2" descr="Rigol DM3058E Digital Multimeter">
            <a:extLst>
              <a:ext uri="{FF2B5EF4-FFF2-40B4-BE49-F238E27FC236}">
                <a16:creationId xmlns:a16="http://schemas.microsoft.com/office/drawing/2014/main" id="{F25F391F-6F95-F740-B7B9-81794CF14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1275" y="1263222"/>
            <a:ext cx="6997171" cy="4005802"/>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53;p26">
            <a:extLst>
              <a:ext uri="{FF2B5EF4-FFF2-40B4-BE49-F238E27FC236}">
                <a16:creationId xmlns:a16="http://schemas.microsoft.com/office/drawing/2014/main" id="{ABA66347-B9AB-B14B-A9FF-7B8F15CA5619}"/>
              </a:ext>
            </a:extLst>
          </p:cNvPr>
          <p:cNvSpPr txBox="1"/>
          <p:nvPr/>
        </p:nvSpPr>
        <p:spPr>
          <a:xfrm>
            <a:off x="188316" y="988307"/>
            <a:ext cx="3192837"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10.7 cm x 23.2 cm x 29.1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Weight: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2.50 kg</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Accuracy:</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Discussed in design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5.5 digit Resolution</a:t>
            </a:r>
            <a:br>
              <a:rPr lang="en-US" sz="1500" dirty="0">
                <a:solidFill>
                  <a:srgbClr val="000000"/>
                </a:solidFill>
                <a:latin typeface="Century Gothic"/>
                <a:ea typeface="Century Gothic"/>
                <a:cs typeface="Century Gothic"/>
                <a:sym typeface="Century Gothic"/>
              </a:rPr>
            </a:b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26" name="Picture 25" descr="A close-up of a computer&#10;&#10;Description automatically generated with low confidence">
            <a:extLst>
              <a:ext uri="{FF2B5EF4-FFF2-40B4-BE49-F238E27FC236}">
                <a16:creationId xmlns:a16="http://schemas.microsoft.com/office/drawing/2014/main" id="{F69DDE76-47BB-BA44-95DF-584D883FB28B}"/>
              </a:ext>
            </a:extLst>
          </p:cNvPr>
          <p:cNvPicPr>
            <a:picLocks noChangeAspect="1"/>
          </p:cNvPicPr>
          <p:nvPr/>
        </p:nvPicPr>
        <p:blipFill>
          <a:blip r:embed="rId7"/>
          <a:stretch>
            <a:fillRect/>
          </a:stretch>
        </p:blipFill>
        <p:spPr>
          <a:xfrm>
            <a:off x="0" y="3958735"/>
            <a:ext cx="3192837" cy="2393220"/>
          </a:xfrm>
          <a:prstGeom prst="rect">
            <a:avLst/>
          </a:prstGeom>
        </p:spPr>
      </p:pic>
      <p:cxnSp>
        <p:nvCxnSpPr>
          <p:cNvPr id="25" name="Straight Arrow Connector 24">
            <a:extLst>
              <a:ext uri="{FF2B5EF4-FFF2-40B4-BE49-F238E27FC236}">
                <a16:creationId xmlns:a16="http://schemas.microsoft.com/office/drawing/2014/main" id="{EFA73481-B33D-F445-9944-6298EBF70B03}"/>
              </a:ext>
            </a:extLst>
          </p:cNvPr>
          <p:cNvCxnSpPr/>
          <p:nvPr/>
        </p:nvCxnSpPr>
        <p:spPr>
          <a:xfrm flipV="1">
            <a:off x="1691640" y="4279392"/>
            <a:ext cx="2798064" cy="126187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7374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Insulation Tester</a:t>
            </a:r>
          </a:p>
        </p:txBody>
      </p:sp>
      <p:pic>
        <p:nvPicPr>
          <p:cNvPr id="26" name="Picture 25" descr="A close-up of a computer&#10;&#10;Description automatically generated with low confidence">
            <a:extLst>
              <a:ext uri="{FF2B5EF4-FFF2-40B4-BE49-F238E27FC236}">
                <a16:creationId xmlns:a16="http://schemas.microsoft.com/office/drawing/2014/main" id="{F69DDE76-47BB-BA44-95DF-584D883FB28B}"/>
              </a:ext>
            </a:extLst>
          </p:cNvPr>
          <p:cNvPicPr>
            <a:picLocks noChangeAspect="1"/>
          </p:cNvPicPr>
          <p:nvPr/>
        </p:nvPicPr>
        <p:blipFill>
          <a:blip r:embed="rId6"/>
          <a:stretch>
            <a:fillRect/>
          </a:stretch>
        </p:blipFill>
        <p:spPr>
          <a:xfrm>
            <a:off x="0" y="3958735"/>
            <a:ext cx="3192837" cy="2393220"/>
          </a:xfrm>
          <a:prstGeom prst="rect">
            <a:avLst/>
          </a:prstGeom>
        </p:spPr>
      </p:pic>
      <p:sp>
        <p:nvSpPr>
          <p:cNvPr id="23" name="Google Shape;153;p26">
            <a:extLst>
              <a:ext uri="{FF2B5EF4-FFF2-40B4-BE49-F238E27FC236}">
                <a16:creationId xmlns:a16="http://schemas.microsoft.com/office/drawing/2014/main" id="{31DE18FF-6F5E-E540-AFEE-E50C097588F5}"/>
              </a:ext>
            </a:extLst>
          </p:cNvPr>
          <p:cNvSpPr txBox="1"/>
          <p:nvPr/>
        </p:nvSpPr>
        <p:spPr>
          <a:xfrm>
            <a:off x="188316" y="988307"/>
            <a:ext cx="3192837"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21.5 cm x 8.0 cm x 16.6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Weight: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1.10 kg</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Accuracy:</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Discussed in design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 V Resolution</a:t>
            </a:r>
            <a:br>
              <a:rPr lang="en-US" sz="1500" dirty="0">
                <a:solidFill>
                  <a:srgbClr val="000000"/>
                </a:solidFill>
                <a:latin typeface="Century Gothic"/>
                <a:ea typeface="Century Gothic"/>
                <a:cs typeface="Century Gothic"/>
                <a:sym typeface="Century Gothic"/>
              </a:rPr>
            </a:b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cxnSp>
        <p:nvCxnSpPr>
          <p:cNvPr id="27" name="Straight Arrow Connector 26">
            <a:extLst>
              <a:ext uri="{FF2B5EF4-FFF2-40B4-BE49-F238E27FC236}">
                <a16:creationId xmlns:a16="http://schemas.microsoft.com/office/drawing/2014/main" id="{60B65525-E931-804C-ABAF-A8EB28FC7C07}"/>
              </a:ext>
            </a:extLst>
          </p:cNvPr>
          <p:cNvCxnSpPr>
            <a:cxnSpLocks/>
          </p:cNvCxnSpPr>
          <p:nvPr/>
        </p:nvCxnSpPr>
        <p:spPr>
          <a:xfrm flipV="1">
            <a:off x="1051560" y="4279392"/>
            <a:ext cx="3438144" cy="86868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8" name="Picture 2" descr="INSULATION TESTER ST5520 | Hioki">
            <a:extLst>
              <a:ext uri="{FF2B5EF4-FFF2-40B4-BE49-F238E27FC236}">
                <a16:creationId xmlns:a16="http://schemas.microsoft.com/office/drawing/2014/main" id="{4DBE0303-601A-3C45-942A-7CA641E0D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1746" y="739885"/>
            <a:ext cx="6892760" cy="45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44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Raspberry Pi</a:t>
            </a:r>
          </a:p>
        </p:txBody>
      </p:sp>
      <p:pic>
        <p:nvPicPr>
          <p:cNvPr id="26" name="Picture 25" descr="A close-up of a computer&#10;&#10;Description automatically generated with low confidence">
            <a:extLst>
              <a:ext uri="{FF2B5EF4-FFF2-40B4-BE49-F238E27FC236}">
                <a16:creationId xmlns:a16="http://schemas.microsoft.com/office/drawing/2014/main" id="{F69DDE76-47BB-BA44-95DF-584D883FB28B}"/>
              </a:ext>
            </a:extLst>
          </p:cNvPr>
          <p:cNvPicPr>
            <a:picLocks noChangeAspect="1"/>
          </p:cNvPicPr>
          <p:nvPr/>
        </p:nvPicPr>
        <p:blipFill>
          <a:blip r:embed="rId6"/>
          <a:stretch>
            <a:fillRect/>
          </a:stretch>
        </p:blipFill>
        <p:spPr>
          <a:xfrm>
            <a:off x="0" y="3958735"/>
            <a:ext cx="3192837" cy="2393220"/>
          </a:xfrm>
          <a:prstGeom prst="rect">
            <a:avLst/>
          </a:prstGeom>
        </p:spPr>
      </p:pic>
      <p:sp>
        <p:nvSpPr>
          <p:cNvPr id="20" name="Google Shape;153;p26">
            <a:extLst>
              <a:ext uri="{FF2B5EF4-FFF2-40B4-BE49-F238E27FC236}">
                <a16:creationId xmlns:a16="http://schemas.microsoft.com/office/drawing/2014/main" id="{FF252994-EBB3-0148-9EAE-833B3138F9BB}"/>
              </a:ext>
            </a:extLst>
          </p:cNvPr>
          <p:cNvSpPr txBox="1"/>
          <p:nvPr/>
        </p:nvSpPr>
        <p:spPr>
          <a:xfrm>
            <a:off x="710830" y="1065842"/>
            <a:ext cx="3351884" cy="489512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8.56 cm x 5.65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Coding:</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IDLE IDE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Python language</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Model:</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Raspberry Pi 4 Model B</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8 GB of ram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24" name="Picture 2" descr="Amazon.com: Raspberry Pi 4 Model B 8GB : Electronics">
            <a:extLst>
              <a:ext uri="{FF2B5EF4-FFF2-40B4-BE49-F238E27FC236}">
                <a16:creationId xmlns:a16="http://schemas.microsoft.com/office/drawing/2014/main" id="{8CAAB4B6-CFF6-2146-A0CE-F75BEFEA7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570" y="1184848"/>
            <a:ext cx="6324600" cy="41656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6695EF67-713F-7F47-957C-3805640D6EEA}"/>
              </a:ext>
            </a:extLst>
          </p:cNvPr>
          <p:cNvCxnSpPr>
            <a:cxnSpLocks/>
          </p:cNvCxnSpPr>
          <p:nvPr/>
        </p:nvCxnSpPr>
        <p:spPr>
          <a:xfrm flipV="1">
            <a:off x="1106424" y="4069080"/>
            <a:ext cx="3922776" cy="141732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052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Baseline Design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F104EA08-77C1-ED4A-A772-C85B55A1BD1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 name="Picture 2" descr="A picture containing text, table, computer, worktable&#10;&#10;Description automatically generated">
            <a:extLst>
              <a:ext uri="{FF2B5EF4-FFF2-40B4-BE49-F238E27FC236}">
                <a16:creationId xmlns:a16="http://schemas.microsoft.com/office/drawing/2014/main" id="{3898BFDB-7319-A642-B652-81C4E2279FC5}"/>
              </a:ext>
            </a:extLst>
          </p:cNvPr>
          <p:cNvPicPr>
            <a:picLocks noChangeAspect="1"/>
          </p:cNvPicPr>
          <p:nvPr/>
        </p:nvPicPr>
        <p:blipFill>
          <a:blip r:embed="rId6"/>
          <a:stretch>
            <a:fillRect/>
          </a:stretch>
        </p:blipFill>
        <p:spPr>
          <a:xfrm>
            <a:off x="1203037" y="762862"/>
            <a:ext cx="9785926" cy="5502889"/>
          </a:xfrm>
          <a:prstGeom prst="rect">
            <a:avLst/>
          </a:prstGeom>
        </p:spPr>
      </p:pic>
    </p:spTree>
    <p:extLst>
      <p:ext uri="{BB962C8B-B14F-4D97-AF65-F5344CB8AC3E}">
        <p14:creationId xmlns:p14="http://schemas.microsoft.com/office/powerpoint/2010/main" val="30444583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Graphical User Interface (GUI)</a:t>
            </a:r>
          </a:p>
        </p:txBody>
      </p:sp>
      <p:sp>
        <p:nvSpPr>
          <p:cNvPr id="23" name="Google Shape;153;p26">
            <a:extLst>
              <a:ext uri="{FF2B5EF4-FFF2-40B4-BE49-F238E27FC236}">
                <a16:creationId xmlns:a16="http://schemas.microsoft.com/office/drawing/2014/main" id="{D1A57B66-E6E5-894B-A6BA-82767CD67540}"/>
              </a:ext>
            </a:extLst>
          </p:cNvPr>
          <p:cNvSpPr txBox="1"/>
          <p:nvPr/>
        </p:nvSpPr>
        <p:spPr>
          <a:xfrm>
            <a:off x="8307589" y="948518"/>
            <a:ext cx="3548105" cy="4684787"/>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Coding:</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IDLE IDE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Python language</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err="1">
                <a:solidFill>
                  <a:srgbClr val="000000"/>
                </a:solidFill>
                <a:latin typeface="Century Gothic"/>
                <a:ea typeface="Century Gothic"/>
                <a:cs typeface="Century Gothic"/>
                <a:sym typeface="Century Gothic"/>
              </a:rPr>
              <a:t>TKinter</a:t>
            </a: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GUI toolbox</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Python</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Standard Commands for Programmable Instruments (SCPI)</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DMM</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Insulation Tester</a:t>
            </a: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pic>
        <p:nvPicPr>
          <p:cNvPr id="27" name="Picture 26" descr="Graphical user interface, text&#10;&#10;Description automatically generated">
            <a:extLst>
              <a:ext uri="{FF2B5EF4-FFF2-40B4-BE49-F238E27FC236}">
                <a16:creationId xmlns:a16="http://schemas.microsoft.com/office/drawing/2014/main" id="{87587492-51FA-2C48-92A9-EDCAC278BDB8}"/>
              </a:ext>
            </a:extLst>
          </p:cNvPr>
          <p:cNvPicPr>
            <a:picLocks noChangeAspect="1"/>
          </p:cNvPicPr>
          <p:nvPr/>
        </p:nvPicPr>
        <p:blipFill>
          <a:blip r:embed="rId6"/>
          <a:stretch>
            <a:fillRect/>
          </a:stretch>
        </p:blipFill>
        <p:spPr>
          <a:xfrm>
            <a:off x="336306" y="948518"/>
            <a:ext cx="7032540" cy="5153985"/>
          </a:xfrm>
          <a:prstGeom prst="rect">
            <a:avLst/>
          </a:prstGeom>
        </p:spPr>
      </p:pic>
    </p:spTree>
    <p:extLst>
      <p:ext uri="{BB962C8B-B14F-4D97-AF65-F5344CB8AC3E}">
        <p14:creationId xmlns:p14="http://schemas.microsoft.com/office/powerpoint/2010/main" val="4115491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Software Code Flowchart</a:t>
            </a:r>
          </a:p>
        </p:txBody>
      </p:sp>
      <p:pic>
        <p:nvPicPr>
          <p:cNvPr id="20" name="Picture 19">
            <a:extLst>
              <a:ext uri="{FF2B5EF4-FFF2-40B4-BE49-F238E27FC236}">
                <a16:creationId xmlns:a16="http://schemas.microsoft.com/office/drawing/2014/main" id="{ED075B17-1E84-0443-9FB1-C84B71250355}"/>
              </a:ext>
            </a:extLst>
          </p:cNvPr>
          <p:cNvPicPr>
            <a:picLocks noChangeAspect="1"/>
          </p:cNvPicPr>
          <p:nvPr/>
        </p:nvPicPr>
        <p:blipFill>
          <a:blip r:embed="rId6"/>
          <a:stretch>
            <a:fillRect/>
          </a:stretch>
        </p:blipFill>
        <p:spPr>
          <a:xfrm>
            <a:off x="2260759" y="739885"/>
            <a:ext cx="7536830" cy="5662188"/>
          </a:xfrm>
          <a:prstGeom prst="rect">
            <a:avLst/>
          </a:prstGeom>
        </p:spPr>
      </p:pic>
    </p:spTree>
    <p:extLst>
      <p:ext uri="{BB962C8B-B14F-4D97-AF65-F5344CB8AC3E}">
        <p14:creationId xmlns:p14="http://schemas.microsoft.com/office/powerpoint/2010/main" val="828389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Voltage </a:t>
            </a:r>
          </a:p>
        </p:txBody>
      </p:sp>
      <p:sp>
        <p:nvSpPr>
          <p:cNvPr id="24" name="Google Shape;153;p26">
            <a:extLst>
              <a:ext uri="{FF2B5EF4-FFF2-40B4-BE49-F238E27FC236}">
                <a16:creationId xmlns:a16="http://schemas.microsoft.com/office/drawing/2014/main" id="{486E8067-033F-AA49-9223-9A7212A3753F}"/>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R</a:t>
            </a:r>
            <a:r>
              <a:rPr lang="en-US" sz="1500" baseline="-25000" dirty="0">
                <a:solidFill>
                  <a:srgbClr val="000000"/>
                </a:solidFill>
                <a:latin typeface="Century Gothic"/>
                <a:ea typeface="Century Gothic"/>
                <a:cs typeface="Century Gothic"/>
                <a:sym typeface="Century Gothic"/>
              </a:rPr>
              <a:t>DMM</a:t>
            </a:r>
            <a:r>
              <a:rPr lang="en-US" sz="1500" dirty="0">
                <a:solidFill>
                  <a:srgbClr val="000000"/>
                </a:solidFill>
                <a:latin typeface="Century Gothic"/>
                <a:ea typeface="Century Gothic"/>
                <a:cs typeface="Century Gothic"/>
                <a:sym typeface="Century Gothic"/>
              </a:rPr>
              <a:t> = 2.9 µ</a:t>
            </a:r>
            <a:r>
              <a:rPr lang="en-US" sz="1600" dirty="0">
                <a:solidFill>
                  <a:srgbClr val="000000"/>
                </a:solidFill>
                <a:latin typeface="Century Gothic"/>
                <a:ea typeface="Century Gothic"/>
                <a:cs typeface="Century Gothic"/>
                <a:sym typeface="Century Gothic"/>
              </a:rPr>
              <a:t>A</a:t>
            </a:r>
          </a:p>
          <a:p>
            <a:pPr marL="254000" marR="0" lvl="0" indent="-152400" algn="l" rtl="0">
              <a:spcBef>
                <a:spcPts val="0"/>
              </a:spcBef>
              <a:spcAft>
                <a:spcPts val="0"/>
              </a:spcAft>
              <a:buClr>
                <a:srgbClr val="000000"/>
              </a:buClr>
              <a:buSzPts val="1500"/>
              <a:buFont typeface="Arial"/>
              <a:buNone/>
            </a:pPr>
            <a:endParaRPr lang="en-US" sz="16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Eq</a:t>
            </a:r>
            <a:r>
              <a:rPr lang="en-US" sz="1600" dirty="0">
                <a:solidFill>
                  <a:srgbClr val="000000"/>
                </a:solidFill>
                <a:latin typeface="Century Gothic"/>
                <a:ea typeface="Century Gothic"/>
                <a:cs typeface="Century Gothic"/>
                <a:sym typeface="Century Gothic"/>
              </a:rPr>
              <a:t> = </a:t>
            </a: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Wire</a:t>
            </a:r>
            <a:r>
              <a:rPr lang="en-US" sz="1600" dirty="0">
                <a:solidFill>
                  <a:srgbClr val="000000"/>
                </a:solidFill>
                <a:latin typeface="Century Gothic"/>
                <a:ea typeface="Century Gothic"/>
                <a:cs typeface="Century Gothic"/>
                <a:sym typeface="Century Gothic"/>
              </a:rPr>
              <a:t> + 2*</a:t>
            </a: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Switch</a:t>
            </a:r>
            <a:endParaRPr lang="en-US" sz="16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0.01</a:t>
            </a:r>
            <a:r>
              <a:rPr lang="en-US" sz="1400" dirty="0">
                <a:solidFill>
                  <a:srgbClr val="000000"/>
                </a:solidFill>
                <a:latin typeface="Century Gothic"/>
                <a:ea typeface="Century Gothic"/>
                <a:cs typeface="Century Gothic"/>
                <a:sym typeface="Century Gothic"/>
              </a:rPr>
              <a:t>Ω + 1.4Ω = 1.41Ω</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r>
              <a:rPr lang="en-US" sz="1500" dirty="0">
                <a:solidFill>
                  <a:srgbClr val="000000"/>
                </a:solidFill>
                <a:latin typeface="Century Gothic"/>
                <a:ea typeface="Century Gothic"/>
                <a:cs typeface="Century Gothic"/>
                <a:sym typeface="Century Gothic"/>
              </a:rPr>
              <a:t> = 4.1 µV</a:t>
            </a:r>
            <a:endParaRPr sz="1500" dirty="0">
              <a:solidFill>
                <a:srgbClr val="000000"/>
              </a:solidFill>
              <a:latin typeface="Century Gothic"/>
              <a:ea typeface="Century Gothic"/>
              <a:cs typeface="Century Gothic"/>
              <a:sym typeface="Century Gothic"/>
            </a:endParaRPr>
          </a:p>
        </p:txBody>
      </p:sp>
      <p:pic>
        <p:nvPicPr>
          <p:cNvPr id="25" name="Picture 24">
            <a:extLst>
              <a:ext uri="{FF2B5EF4-FFF2-40B4-BE49-F238E27FC236}">
                <a16:creationId xmlns:a16="http://schemas.microsoft.com/office/drawing/2014/main" id="{E725B32E-FC2B-4E4B-A12F-E3A1260DB9BD}"/>
              </a:ext>
            </a:extLst>
          </p:cNvPr>
          <p:cNvPicPr>
            <a:picLocks noChangeAspect="1"/>
          </p:cNvPicPr>
          <p:nvPr/>
        </p:nvPicPr>
        <p:blipFill>
          <a:blip r:embed="rId6"/>
          <a:stretch>
            <a:fillRect/>
          </a:stretch>
        </p:blipFill>
        <p:spPr>
          <a:xfrm>
            <a:off x="607673" y="799872"/>
            <a:ext cx="6218459" cy="5258256"/>
          </a:xfrm>
          <a:prstGeom prst="rect">
            <a:avLst/>
          </a:prstGeom>
        </p:spPr>
      </p:pic>
    </p:spTree>
    <p:extLst>
      <p:ext uri="{BB962C8B-B14F-4D97-AF65-F5344CB8AC3E}">
        <p14:creationId xmlns:p14="http://schemas.microsoft.com/office/powerpoint/2010/main" val="2690752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Resistance </a:t>
            </a:r>
          </a:p>
        </p:txBody>
      </p:sp>
      <p:pic>
        <p:nvPicPr>
          <p:cNvPr id="20" name="Picture 19">
            <a:extLst>
              <a:ext uri="{FF2B5EF4-FFF2-40B4-BE49-F238E27FC236}">
                <a16:creationId xmlns:a16="http://schemas.microsoft.com/office/drawing/2014/main" id="{2C32CCE7-92AF-F24A-AEF2-3D2A94F31172}"/>
              </a:ext>
            </a:extLst>
          </p:cNvPr>
          <p:cNvPicPr>
            <a:picLocks noChangeAspect="1"/>
          </p:cNvPicPr>
          <p:nvPr/>
        </p:nvPicPr>
        <p:blipFill>
          <a:blip r:embed="rId6"/>
          <a:stretch>
            <a:fillRect/>
          </a:stretch>
        </p:blipFill>
        <p:spPr>
          <a:xfrm>
            <a:off x="317511" y="791456"/>
            <a:ext cx="7506350" cy="5315411"/>
          </a:xfrm>
          <a:prstGeom prst="rect">
            <a:avLst/>
          </a:prstGeom>
        </p:spPr>
      </p:pic>
      <p:sp>
        <p:nvSpPr>
          <p:cNvPr id="23" name="Google Shape;153;p26">
            <a:extLst>
              <a:ext uri="{FF2B5EF4-FFF2-40B4-BE49-F238E27FC236}">
                <a16:creationId xmlns:a16="http://schemas.microsoft.com/office/drawing/2014/main" id="{6E2F8FEF-D610-1945-8A53-0C4D6952A5F4}"/>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Wire</a:t>
            </a:r>
            <a:r>
              <a:rPr lang="en-US" sz="1500" dirty="0">
                <a:solidFill>
                  <a:srgbClr val="000000"/>
                </a:solidFill>
                <a:latin typeface="Century Gothic"/>
                <a:ea typeface="Century Gothic"/>
                <a:cs typeface="Century Gothic"/>
                <a:sym typeface="Century Gothic"/>
              </a:rPr>
              <a:t> + 2*</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Switch</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a:t>
            </a:r>
            <a:r>
              <a:rPr lang="en-US" sz="1400" dirty="0">
                <a:solidFill>
                  <a:srgbClr val="000000"/>
                </a:solidFill>
                <a:latin typeface="Century Gothic"/>
                <a:ea typeface="Century Gothic"/>
                <a:cs typeface="Century Gothic"/>
                <a:sym typeface="Century Gothic"/>
              </a:rPr>
              <a:t> 1.41Ω</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100 µA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22896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Isolation </a:t>
            </a:r>
          </a:p>
        </p:txBody>
      </p:sp>
      <p:pic>
        <p:nvPicPr>
          <p:cNvPr id="24" name="Picture 23">
            <a:extLst>
              <a:ext uri="{FF2B5EF4-FFF2-40B4-BE49-F238E27FC236}">
                <a16:creationId xmlns:a16="http://schemas.microsoft.com/office/drawing/2014/main" id="{2F26FE30-E916-1446-92BE-D090A2AE09A7}"/>
              </a:ext>
            </a:extLst>
          </p:cNvPr>
          <p:cNvPicPr>
            <a:picLocks noChangeAspect="1"/>
          </p:cNvPicPr>
          <p:nvPr/>
        </p:nvPicPr>
        <p:blipFill>
          <a:blip r:embed="rId6"/>
          <a:stretch>
            <a:fillRect/>
          </a:stretch>
        </p:blipFill>
        <p:spPr>
          <a:xfrm>
            <a:off x="554404" y="804987"/>
            <a:ext cx="5712890" cy="5501138"/>
          </a:xfrm>
          <a:prstGeom prst="rect">
            <a:avLst/>
          </a:prstGeom>
        </p:spPr>
      </p:pic>
      <p:sp>
        <p:nvSpPr>
          <p:cNvPr id="25" name="Google Shape;153;p26">
            <a:extLst>
              <a:ext uri="{FF2B5EF4-FFF2-40B4-BE49-F238E27FC236}">
                <a16:creationId xmlns:a16="http://schemas.microsoft.com/office/drawing/2014/main" id="{125F68A1-154D-E34E-A8A7-FF752BE049A1}"/>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Wire</a:t>
            </a:r>
            <a:r>
              <a:rPr lang="en-US" sz="1500" dirty="0">
                <a:solidFill>
                  <a:srgbClr val="000000"/>
                </a:solidFill>
                <a:latin typeface="Century Gothic"/>
                <a:ea typeface="Century Gothic"/>
                <a:cs typeface="Century Gothic"/>
                <a:sym typeface="Century Gothic"/>
              </a:rPr>
              <a:t> + 2*</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switch</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=1.41</a:t>
            </a:r>
            <a:r>
              <a:rPr lang="en-US" sz="1400" dirty="0">
                <a:solidFill>
                  <a:srgbClr val="000000"/>
                </a:solidFill>
                <a:latin typeface="Century Gothic"/>
                <a:ea typeface="Century Gothic"/>
                <a:cs typeface="Century Gothic"/>
                <a:sym typeface="Century Gothic"/>
              </a:rPr>
              <a:t>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200 </a:t>
            </a:r>
            <a:r>
              <a:rPr lang="en-US" sz="1500" dirty="0" err="1">
                <a:solidFill>
                  <a:srgbClr val="000000"/>
                </a:solidFill>
                <a:latin typeface="Century Gothic"/>
                <a:ea typeface="Century Gothic"/>
                <a:cs typeface="Century Gothic"/>
                <a:sym typeface="Century Gothic"/>
              </a:rPr>
              <a:t>nA</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19662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C949389-4C56-B846-9131-360820DA0FF0}"/>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
        <p:nvSpPr>
          <p:cNvPr id="18" name="Google Shape;221;p31">
            <a:extLst>
              <a:ext uri="{FF2B5EF4-FFF2-40B4-BE49-F238E27FC236}">
                <a16:creationId xmlns:a16="http://schemas.microsoft.com/office/drawing/2014/main" id="{48E83EC5-DB40-234B-896A-F374AC7400BC}"/>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Accuracy Model – Insulation </a:t>
            </a:r>
          </a:p>
        </p:txBody>
      </p:sp>
      <p:pic>
        <p:nvPicPr>
          <p:cNvPr id="20" name="Picture 19">
            <a:extLst>
              <a:ext uri="{FF2B5EF4-FFF2-40B4-BE49-F238E27FC236}">
                <a16:creationId xmlns:a16="http://schemas.microsoft.com/office/drawing/2014/main" id="{5D011FF2-4E33-B348-8EB2-1BE3F2633003}"/>
              </a:ext>
            </a:extLst>
          </p:cNvPr>
          <p:cNvPicPr>
            <a:picLocks noChangeAspect="1"/>
          </p:cNvPicPr>
          <p:nvPr/>
        </p:nvPicPr>
        <p:blipFill>
          <a:blip r:embed="rId6"/>
          <a:stretch>
            <a:fillRect/>
          </a:stretch>
        </p:blipFill>
        <p:spPr>
          <a:xfrm>
            <a:off x="56980" y="1063895"/>
            <a:ext cx="8439881" cy="4770533"/>
          </a:xfrm>
          <a:prstGeom prst="rect">
            <a:avLst/>
          </a:prstGeom>
        </p:spPr>
      </p:pic>
      <p:sp>
        <p:nvSpPr>
          <p:cNvPr id="23" name="TextBox 22">
            <a:extLst>
              <a:ext uri="{FF2B5EF4-FFF2-40B4-BE49-F238E27FC236}">
                <a16:creationId xmlns:a16="http://schemas.microsoft.com/office/drawing/2014/main" id="{8C8154FD-CA8B-AD47-ACBA-4E86020AEED6}"/>
              </a:ext>
            </a:extLst>
          </p:cNvPr>
          <p:cNvSpPr txBox="1"/>
          <p:nvPr/>
        </p:nvSpPr>
        <p:spPr>
          <a:xfrm>
            <a:off x="8626158" y="1421219"/>
            <a:ext cx="3627810" cy="2585323"/>
          </a:xfrm>
          <a:prstGeom prst="rect">
            <a:avLst/>
          </a:prstGeom>
          <a:noFill/>
        </p:spPr>
        <p:txBody>
          <a:bodyPr wrap="square">
            <a:spAutoFit/>
          </a:bodyPr>
          <a:lstStyle/>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True</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Meas</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endParaRPr lang="en-US" sz="18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Wire</a:t>
            </a:r>
            <a:r>
              <a:rPr lang="en-US" sz="1800" dirty="0">
                <a:solidFill>
                  <a:srgbClr val="000000"/>
                </a:solidFill>
                <a:latin typeface="Century Gothic"/>
                <a:ea typeface="Century Gothic"/>
                <a:cs typeface="Century Gothic"/>
                <a:sym typeface="Century Gothic"/>
              </a:rPr>
              <a:t> + 2*</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switch</a:t>
            </a:r>
            <a:endParaRPr lang="en-US" sz="18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r>
              <a:rPr lang="en-US" sz="1800" dirty="0">
                <a:solidFill>
                  <a:srgbClr val="000000"/>
                </a:solidFill>
                <a:latin typeface="Century Gothic"/>
                <a:ea typeface="Century Gothic"/>
                <a:cs typeface="Century Gothic"/>
                <a:sym typeface="Century Gothic"/>
              </a:rPr>
              <a:t> =1.41</a:t>
            </a:r>
            <a:r>
              <a:rPr lang="en-US" sz="1600" dirty="0">
                <a:solidFill>
                  <a:srgbClr val="000000"/>
                </a:solidFill>
                <a:latin typeface="Century Gothic"/>
                <a:ea typeface="Century Gothic"/>
                <a:cs typeface="Century Gothic"/>
                <a:sym typeface="Century Gothic"/>
              </a:rPr>
              <a:t>Ω</a:t>
            </a: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a:solidFill>
                  <a:srgbClr val="000000"/>
                </a:solidFill>
                <a:latin typeface="Century Gothic"/>
                <a:ea typeface="Century Gothic"/>
                <a:cs typeface="Century Gothic"/>
                <a:sym typeface="Century Gothic"/>
              </a:rPr>
              <a:t>Max Test Current: </a:t>
            </a:r>
            <a:r>
              <a:rPr lang="en-US" dirty="0">
                <a:solidFill>
                  <a:srgbClr val="000000"/>
                </a:solidFill>
                <a:latin typeface="Century Gothic"/>
                <a:ea typeface="Century Gothic"/>
                <a:cs typeface="Century Gothic"/>
                <a:sym typeface="Century Gothic"/>
              </a:rPr>
              <a:t>1</a:t>
            </a:r>
            <a:r>
              <a:rPr lang="en-US" sz="1800" dirty="0">
                <a:solidFill>
                  <a:srgbClr val="000000"/>
                </a:solidFill>
                <a:latin typeface="Century Gothic"/>
                <a:ea typeface="Century Gothic"/>
                <a:cs typeface="Century Gothic"/>
                <a:sym typeface="Century Gothic"/>
              </a:rPr>
              <a:t> </a:t>
            </a:r>
            <a:r>
              <a:rPr lang="en-US" dirty="0">
                <a:solidFill>
                  <a:srgbClr val="000000"/>
                </a:solidFill>
                <a:latin typeface="Century Gothic"/>
                <a:ea typeface="Century Gothic"/>
                <a:cs typeface="Century Gothic"/>
                <a:sym typeface="Century Gothic"/>
              </a:rPr>
              <a:t>m</a:t>
            </a:r>
            <a:r>
              <a:rPr lang="en-US" sz="1800" dirty="0">
                <a:solidFill>
                  <a:srgbClr val="000000"/>
                </a:solidFill>
                <a:latin typeface="Century Gothic"/>
                <a:ea typeface="Century Gothic"/>
                <a:cs typeface="Century Gothic"/>
                <a:sym typeface="Century Gothic"/>
              </a:rPr>
              <a:t>A</a:t>
            </a: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a:solidFill>
                  <a:srgbClr val="000000"/>
                </a:solidFill>
                <a:latin typeface="Century Gothic"/>
                <a:ea typeface="Century Gothic"/>
                <a:cs typeface="Century Gothic"/>
                <a:sym typeface="Century Gothic"/>
              </a:rPr>
              <a:t>SSR Relay rated for 1 A</a:t>
            </a:r>
          </a:p>
        </p:txBody>
      </p:sp>
    </p:spTree>
    <p:extLst>
      <p:ext uri="{BB962C8B-B14F-4D97-AF65-F5344CB8AC3E}">
        <p14:creationId xmlns:p14="http://schemas.microsoft.com/office/powerpoint/2010/main" val="1082775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Power Circuit</a:t>
            </a:r>
            <a:endParaRPr sz="2800" b="1" dirty="0">
              <a:solidFill>
                <a:srgbClr val="000000"/>
              </a:solidFill>
              <a:latin typeface="Century Gothic"/>
              <a:ea typeface="Century Gothic"/>
              <a:cs typeface="Century Gothic"/>
              <a:sym typeface="Century Gothic"/>
            </a:endParaRPr>
          </a:p>
        </p:txBody>
      </p:sp>
      <p:pic>
        <p:nvPicPr>
          <p:cNvPr id="5122" name="Picture 2">
            <a:extLst>
              <a:ext uri="{FF2B5EF4-FFF2-40B4-BE49-F238E27FC236}">
                <a16:creationId xmlns:a16="http://schemas.microsoft.com/office/drawing/2014/main" id="{3AC71418-6704-5D44-8F35-AA7F87412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275" y="1706578"/>
            <a:ext cx="8545417" cy="4432935"/>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F9C98A-F082-1241-8265-28525B4D73A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Google Shape;149;p26">
            <a:extLst>
              <a:ext uri="{FF2B5EF4-FFF2-40B4-BE49-F238E27FC236}">
                <a16:creationId xmlns:a16="http://schemas.microsoft.com/office/drawing/2014/main" id="{2DD29427-A757-934E-8472-7B0B12746ED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12EC8CC0-127F-184F-8C41-81A520492269}"/>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73239E65-3546-514C-A5BB-F38F480E33FC}"/>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2" name="Slide Number Placeholder 16">
            <a:extLst>
              <a:ext uri="{FF2B5EF4-FFF2-40B4-BE49-F238E27FC236}">
                <a16:creationId xmlns:a16="http://schemas.microsoft.com/office/drawing/2014/main" id="{0B5B3D83-9A00-A644-B925-23E6260D18F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76</a:t>
            </a:fld>
            <a:endParaRPr lang="en-US" dirty="0"/>
          </a:p>
        </p:txBody>
      </p:sp>
      <p:pic>
        <p:nvPicPr>
          <p:cNvPr id="73" name="Picture 72" descr="A picture containing text&#10;&#10;Description automatically generated">
            <a:extLst>
              <a:ext uri="{FF2B5EF4-FFF2-40B4-BE49-F238E27FC236}">
                <a16:creationId xmlns:a16="http://schemas.microsoft.com/office/drawing/2014/main" id="{E0EA6DE8-77C2-5349-B699-0EA2E4EEC3AB}"/>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4" name="Google Shape;150;p26">
            <a:extLst>
              <a:ext uri="{FF2B5EF4-FFF2-40B4-BE49-F238E27FC236}">
                <a16:creationId xmlns:a16="http://schemas.microsoft.com/office/drawing/2014/main" id="{9CB5D755-B052-5043-AA35-57BAE22227C2}"/>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402CDC16-0CD4-594C-B3A3-73962B391E60}"/>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EDB7F00F-952C-174A-95E2-2E0387434ACD}"/>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263363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Cell Layout</a:t>
            </a:r>
            <a:endParaRPr sz="2800" b="1" dirty="0">
              <a:solidFill>
                <a:srgbClr val="000000"/>
              </a:solidFill>
              <a:latin typeface="Century Gothic"/>
              <a:ea typeface="Century Gothic"/>
              <a:cs typeface="Century Gothic"/>
              <a:sym typeface="Century Gothic"/>
            </a:endParaRPr>
          </a:p>
        </p:txBody>
      </p:sp>
      <p:pic>
        <p:nvPicPr>
          <p:cNvPr id="6146" name="Picture 2">
            <a:extLst>
              <a:ext uri="{FF2B5EF4-FFF2-40B4-BE49-F238E27FC236}">
                <a16:creationId xmlns:a16="http://schemas.microsoft.com/office/drawing/2014/main" id="{6B1681A2-E11D-1B4F-8D65-61687D9B9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00" y="1852440"/>
            <a:ext cx="6718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8 cells in series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Boxed in red</a:t>
            </a:r>
          </a:p>
          <a:p>
            <a:pPr marL="254000" marR="0" lvl="0" indent="-152400" rtl="0">
              <a:spcBef>
                <a:spcPts val="0"/>
              </a:spcBef>
              <a:spcAft>
                <a:spcPts val="0"/>
              </a:spcAft>
              <a:buClr>
                <a:srgbClr val="000000"/>
              </a:buClr>
              <a:buSzPts val="1500"/>
              <a:buFont typeface="Arial"/>
              <a:buNone/>
            </a:pPr>
            <a:endParaRPr lang="en-US" sz="2800" b="1" dirty="0">
              <a:solidFill>
                <a:srgbClr val="000000"/>
              </a:solidFill>
              <a:latin typeface="Century Gothic"/>
              <a:ea typeface="Century Gothic"/>
              <a:cs typeface="Century Gothic"/>
              <a:sym typeface="Century Gothic"/>
            </a:endParaRPr>
          </a:p>
          <a:p>
            <a:pPr marL="254000" marR="0" lvl="0" indent="-152400" rtl="0">
              <a:spcBef>
                <a:spcPts val="0"/>
              </a:spcBef>
              <a:spcAft>
                <a:spcPts val="0"/>
              </a:spcAft>
              <a:buClr>
                <a:srgbClr val="000000"/>
              </a:buClr>
              <a:buSzPts val="1500"/>
              <a:buFont typeface="Arial"/>
              <a:buNone/>
            </a:pPr>
            <a:endParaRPr lang="en-US" sz="2800" b="1" dirty="0">
              <a:solidFill>
                <a:srgbClr val="000000"/>
              </a:solidFill>
              <a:latin typeface="Century Gothic"/>
              <a:ea typeface="Century Gothic"/>
              <a:cs typeface="Century Gothic"/>
              <a:sym typeface="Century Gothic"/>
            </a:endParaRPr>
          </a:p>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16p:</a:t>
            </a:r>
            <a:r>
              <a:rPr lang="en-US" sz="2800" b="0" dirty="0">
                <a:effectLst/>
              </a:rPr>
              <a:t> </a:t>
            </a:r>
            <a:endParaRPr lang="en-US" sz="2800" b="1"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16 cells in parallel</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Boxed in Blue</a:t>
            </a:r>
            <a:endParaRPr sz="1600" dirty="0">
              <a:solidFill>
                <a:srgbClr val="000000"/>
              </a:solidFill>
              <a:latin typeface="Century Gothic"/>
              <a:ea typeface="Century Gothic"/>
              <a:cs typeface="Century Gothic"/>
              <a:sym typeface="Century Gothic"/>
            </a:endParaRP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sp>
        <p:nvSpPr>
          <p:cNvPr id="3" name="Rectangle 2">
            <a:extLst>
              <a:ext uri="{FF2B5EF4-FFF2-40B4-BE49-F238E27FC236}">
                <a16:creationId xmlns:a16="http://schemas.microsoft.com/office/drawing/2014/main" id="{74D69D7D-2CB8-084B-8C31-BC599A07B3AE}"/>
              </a:ext>
            </a:extLst>
          </p:cNvPr>
          <p:cNvSpPr/>
          <p:nvPr/>
        </p:nvSpPr>
        <p:spPr>
          <a:xfrm>
            <a:off x="3057293" y="2269475"/>
            <a:ext cx="6061918" cy="363556"/>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A9560C0A-89F7-3948-A3F5-B110D4C0D287}"/>
              </a:ext>
            </a:extLst>
          </p:cNvPr>
          <p:cNvSpPr/>
          <p:nvPr/>
        </p:nvSpPr>
        <p:spPr>
          <a:xfrm>
            <a:off x="8813493" y="2421874"/>
            <a:ext cx="458117" cy="277808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FBD4DCFD-3520-3948-92F3-CC59F411AF0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149;p26">
            <a:extLst>
              <a:ext uri="{FF2B5EF4-FFF2-40B4-BE49-F238E27FC236}">
                <a16:creationId xmlns:a16="http://schemas.microsoft.com/office/drawing/2014/main" id="{150CE745-6926-5143-AF06-380AC92252F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F9E32DD7-99DB-8644-B836-5363E56F7A1A}"/>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6BCF361F-9C7F-1747-95D1-12F8CDA28EC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5" name="Slide Number Placeholder 16">
            <a:extLst>
              <a:ext uri="{FF2B5EF4-FFF2-40B4-BE49-F238E27FC236}">
                <a16:creationId xmlns:a16="http://schemas.microsoft.com/office/drawing/2014/main" id="{5C382966-D377-3E4F-A22A-E6F669C52C95}"/>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77</a:t>
            </a:fld>
            <a:endParaRPr lang="en-US" dirty="0"/>
          </a:p>
        </p:txBody>
      </p:sp>
      <p:pic>
        <p:nvPicPr>
          <p:cNvPr id="76" name="Picture 75" descr="A picture containing text&#10;&#10;Description automatically generated">
            <a:extLst>
              <a:ext uri="{FF2B5EF4-FFF2-40B4-BE49-F238E27FC236}">
                <a16:creationId xmlns:a16="http://schemas.microsoft.com/office/drawing/2014/main" id="{79EF0A2D-57D1-184A-9260-0445862C48D1}"/>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7" name="Google Shape;150;p26">
            <a:extLst>
              <a:ext uri="{FF2B5EF4-FFF2-40B4-BE49-F238E27FC236}">
                <a16:creationId xmlns:a16="http://schemas.microsoft.com/office/drawing/2014/main" id="{8A158650-4788-734F-921D-8951FB9AE816}"/>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E8D97FD1-8C35-4848-B7EB-C5C3D8715C5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A9543CA0-12CA-5247-BB5F-7C681EFE602D}"/>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4004947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Bus Bar</a:t>
            </a:r>
            <a:endParaRPr sz="2800" b="1" dirty="0">
              <a:solidFill>
                <a:srgbClr val="000000"/>
              </a:solidFill>
              <a:latin typeface="Century Gothic"/>
              <a:ea typeface="Century Gothic"/>
              <a:cs typeface="Century Gothic"/>
              <a:sym typeface="Century Gothic"/>
            </a:endParaRPr>
          </a:p>
        </p:txBody>
      </p:sp>
      <p:pic>
        <p:nvPicPr>
          <p:cNvPr id="6146" name="Picture 2">
            <a:extLst>
              <a:ext uri="{FF2B5EF4-FFF2-40B4-BE49-F238E27FC236}">
                <a16:creationId xmlns:a16="http://schemas.microsoft.com/office/drawing/2014/main" id="{6B1681A2-E11D-1B4F-8D65-61687D9B9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00" y="1852440"/>
            <a:ext cx="6718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Bus Bars: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Positive End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Boxed in red</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Negative End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Boxed in blue</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Cells are connected to these bus bars</a:t>
            </a: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sp>
        <p:nvSpPr>
          <p:cNvPr id="3" name="Rectangle 2">
            <a:extLst>
              <a:ext uri="{FF2B5EF4-FFF2-40B4-BE49-F238E27FC236}">
                <a16:creationId xmlns:a16="http://schemas.microsoft.com/office/drawing/2014/main" id="{74D69D7D-2CB8-084B-8C31-BC599A07B3AE}"/>
              </a:ext>
            </a:extLst>
          </p:cNvPr>
          <p:cNvSpPr/>
          <p:nvPr/>
        </p:nvSpPr>
        <p:spPr>
          <a:xfrm>
            <a:off x="3057293" y="2269475"/>
            <a:ext cx="6061918" cy="3635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0D6855E4-4557-A541-9F05-10D46DB36F1C}"/>
              </a:ext>
            </a:extLst>
          </p:cNvPr>
          <p:cNvSpPr/>
          <p:nvPr/>
        </p:nvSpPr>
        <p:spPr>
          <a:xfrm>
            <a:off x="3112996" y="5212754"/>
            <a:ext cx="6061918" cy="363556"/>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44410C92-800B-DD4E-8530-78361413A26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149;p26">
            <a:extLst>
              <a:ext uri="{FF2B5EF4-FFF2-40B4-BE49-F238E27FC236}">
                <a16:creationId xmlns:a16="http://schemas.microsoft.com/office/drawing/2014/main" id="{7C886CE3-CE5F-A243-958B-7E3BE1111330}"/>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FC901A1F-1472-9342-AE70-DF8604AC8F62}"/>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B970DD06-BE10-FA47-B75F-9A0CFD21FE22}"/>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5" name="Slide Number Placeholder 16">
            <a:extLst>
              <a:ext uri="{FF2B5EF4-FFF2-40B4-BE49-F238E27FC236}">
                <a16:creationId xmlns:a16="http://schemas.microsoft.com/office/drawing/2014/main" id="{42E5ABDC-12DE-014E-91CD-B12874BE64F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78</a:t>
            </a:fld>
            <a:endParaRPr lang="en-US" dirty="0"/>
          </a:p>
        </p:txBody>
      </p:sp>
      <p:pic>
        <p:nvPicPr>
          <p:cNvPr id="76" name="Picture 75" descr="A picture containing text&#10;&#10;Description automatically generated">
            <a:extLst>
              <a:ext uri="{FF2B5EF4-FFF2-40B4-BE49-F238E27FC236}">
                <a16:creationId xmlns:a16="http://schemas.microsoft.com/office/drawing/2014/main" id="{3A953523-FF37-DE41-AB23-837B16DB22C8}"/>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7" name="Google Shape;150;p26">
            <a:extLst>
              <a:ext uri="{FF2B5EF4-FFF2-40B4-BE49-F238E27FC236}">
                <a16:creationId xmlns:a16="http://schemas.microsoft.com/office/drawing/2014/main" id="{6B2EA605-CACB-8448-9C05-D98F6BD1B2FF}"/>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673C7722-AD32-EC42-8C66-2DF91CC5F5AB}"/>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7DEAB951-458E-F44E-98DF-6286C726B8A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3923413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Power Connector</a:t>
            </a:r>
            <a:endParaRPr sz="2800" b="1" dirty="0">
              <a:solidFill>
                <a:srgbClr val="000000"/>
              </a:solidFill>
              <a:latin typeface="Century Gothic"/>
              <a:ea typeface="Century Gothic"/>
              <a:cs typeface="Century Gothic"/>
              <a:sym typeface="Century Gothic"/>
            </a:endParaRPr>
          </a:p>
        </p:txBody>
      </p:sp>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3394258"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Power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Voltage outputs of the positive and negative bus bars are split into 37 pin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Positive pins boxed in red</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Negative pins boxed in blue</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Single blank pin</a:t>
            </a: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pic>
        <p:nvPicPr>
          <p:cNvPr id="8194" name="Picture 2">
            <a:extLst>
              <a:ext uri="{FF2B5EF4-FFF2-40B4-BE49-F238E27FC236}">
                <a16:creationId xmlns:a16="http://schemas.microsoft.com/office/drawing/2014/main" id="{8D86A858-8E13-234B-A513-48680E06A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191" y="2114320"/>
            <a:ext cx="8356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8FD54B18-A9D9-C04F-97CE-78F5528D3F4B}"/>
              </a:ext>
            </a:extLst>
          </p:cNvPr>
          <p:cNvSpPr/>
          <p:nvPr/>
        </p:nvSpPr>
        <p:spPr>
          <a:xfrm>
            <a:off x="7899093" y="2974555"/>
            <a:ext cx="2991477" cy="80423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0ADB77D7-0A86-A649-95DF-E1211DFBBF50}"/>
              </a:ext>
            </a:extLst>
          </p:cNvPr>
          <p:cNvSpPr/>
          <p:nvPr/>
        </p:nvSpPr>
        <p:spPr>
          <a:xfrm>
            <a:off x="4753380" y="2974556"/>
            <a:ext cx="2991478" cy="804232"/>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70D69CD0-A704-4546-AE76-D8D8E08CFAD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Google Shape;149;p26">
            <a:extLst>
              <a:ext uri="{FF2B5EF4-FFF2-40B4-BE49-F238E27FC236}">
                <a16:creationId xmlns:a16="http://schemas.microsoft.com/office/drawing/2014/main" id="{37303A2E-D3EB-994D-AE63-98CC34DB520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A6158F6C-BBF5-7E48-B22A-C0A54B9300F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6A8AEA6E-8FE8-0C4C-9A37-983D421AC2C4}"/>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6" name="Slide Number Placeholder 16">
            <a:extLst>
              <a:ext uri="{FF2B5EF4-FFF2-40B4-BE49-F238E27FC236}">
                <a16:creationId xmlns:a16="http://schemas.microsoft.com/office/drawing/2014/main" id="{F9F440F2-DF1C-704D-ADA2-CD086C29797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79</a:t>
            </a:fld>
            <a:endParaRPr lang="en-US" dirty="0"/>
          </a:p>
        </p:txBody>
      </p:sp>
      <p:pic>
        <p:nvPicPr>
          <p:cNvPr id="77" name="Picture 76" descr="A picture containing text&#10;&#10;Description automatically generated">
            <a:extLst>
              <a:ext uri="{FF2B5EF4-FFF2-40B4-BE49-F238E27FC236}">
                <a16:creationId xmlns:a16="http://schemas.microsoft.com/office/drawing/2014/main" id="{76F0B797-E992-0649-AA09-2F4AED49DEC6}"/>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8" name="Google Shape;150;p26">
            <a:extLst>
              <a:ext uri="{FF2B5EF4-FFF2-40B4-BE49-F238E27FC236}">
                <a16:creationId xmlns:a16="http://schemas.microsoft.com/office/drawing/2014/main" id="{81D1F82A-84F6-704C-8874-7EF1C454814E}"/>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0D61107C-9855-3D49-AD36-3A15EFDDF40A}"/>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DAA6B2D9-5FA3-D249-B753-BDDEF0B7BCED}"/>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09710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Baseline Design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DEE1BB3E-300F-B84B-A7C8-6E8C65912F7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 name="Picture 2" descr="A close-up of a computer&#10;&#10;Description automatically generated with low confidence">
            <a:extLst>
              <a:ext uri="{FF2B5EF4-FFF2-40B4-BE49-F238E27FC236}">
                <a16:creationId xmlns:a16="http://schemas.microsoft.com/office/drawing/2014/main" id="{94353DF2-A86C-1341-BBC9-D17F2D02D2FF}"/>
              </a:ext>
            </a:extLst>
          </p:cNvPr>
          <p:cNvPicPr>
            <a:picLocks noChangeAspect="1"/>
          </p:cNvPicPr>
          <p:nvPr/>
        </p:nvPicPr>
        <p:blipFill>
          <a:blip r:embed="rId6"/>
          <a:stretch>
            <a:fillRect/>
          </a:stretch>
        </p:blipFill>
        <p:spPr>
          <a:xfrm>
            <a:off x="2667511" y="955600"/>
            <a:ext cx="6856977" cy="5142733"/>
          </a:xfrm>
          <a:prstGeom prst="rect">
            <a:avLst/>
          </a:prstGeom>
        </p:spPr>
      </p:pic>
    </p:spTree>
    <p:extLst>
      <p:ext uri="{BB962C8B-B14F-4D97-AF65-F5344CB8AC3E}">
        <p14:creationId xmlns:p14="http://schemas.microsoft.com/office/powerpoint/2010/main" val="1999599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Telemetry Circuit</a:t>
            </a:r>
            <a:endParaRPr sz="2800" b="1"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CD655819-ADA1-9744-AFF2-6A74BC068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007" y="1770772"/>
            <a:ext cx="9052193" cy="4265611"/>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F188D247-1CAD-7A46-B872-9E32B24B368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Google Shape;149;p26">
            <a:extLst>
              <a:ext uri="{FF2B5EF4-FFF2-40B4-BE49-F238E27FC236}">
                <a16:creationId xmlns:a16="http://schemas.microsoft.com/office/drawing/2014/main" id="{32938C6F-6DEC-CF4D-9DD1-C8EB677AB63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995FC363-BBDD-0C4F-8AC9-52C76C8A60F2}"/>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D761B97F-20C9-0448-8BFF-21BBA5BE511C}"/>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2" name="Slide Number Placeholder 16">
            <a:extLst>
              <a:ext uri="{FF2B5EF4-FFF2-40B4-BE49-F238E27FC236}">
                <a16:creationId xmlns:a16="http://schemas.microsoft.com/office/drawing/2014/main" id="{EDCFF2AF-FC62-6043-9CA2-5A3D297D1149}"/>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80</a:t>
            </a:fld>
            <a:endParaRPr lang="en-US" dirty="0"/>
          </a:p>
        </p:txBody>
      </p:sp>
      <p:pic>
        <p:nvPicPr>
          <p:cNvPr id="73" name="Picture 72" descr="A picture containing text&#10;&#10;Description automatically generated">
            <a:extLst>
              <a:ext uri="{FF2B5EF4-FFF2-40B4-BE49-F238E27FC236}">
                <a16:creationId xmlns:a16="http://schemas.microsoft.com/office/drawing/2014/main" id="{40F96909-D144-EF4C-AB2B-7D6798E06634}"/>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4" name="Google Shape;150;p26">
            <a:extLst>
              <a:ext uri="{FF2B5EF4-FFF2-40B4-BE49-F238E27FC236}">
                <a16:creationId xmlns:a16="http://schemas.microsoft.com/office/drawing/2014/main" id="{4E613BC7-2663-0142-A16C-52DE758572AE}"/>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55DE0CB5-8ACC-F44F-A7AD-51B6A0FCB8D1}"/>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C80E4097-9F3E-5B4A-8322-CFA7F10C68A1}"/>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732448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107234" y="945835"/>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Voltage Sense</a:t>
            </a:r>
            <a:endParaRPr sz="2800" b="1" dirty="0">
              <a:solidFill>
                <a:srgbClr val="000000"/>
              </a:solidFill>
              <a:latin typeface="Century Gothic"/>
              <a:ea typeface="Century Gothic"/>
              <a:cs typeface="Century Gothic"/>
              <a:sym typeface="Century Gothic"/>
            </a:endParaRPr>
          </a:p>
        </p:txBody>
      </p:sp>
      <p:pic>
        <p:nvPicPr>
          <p:cNvPr id="11273" name="Picture 9">
            <a:extLst>
              <a:ext uri="{FF2B5EF4-FFF2-40B4-BE49-F238E27FC236}">
                <a16:creationId xmlns:a16="http://schemas.microsoft.com/office/drawing/2014/main" id="{AC27C3C1-CEBF-F64C-B0D8-C40589341F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052" t="1520" b="1"/>
          <a:stretch/>
        </p:blipFill>
        <p:spPr bwMode="auto">
          <a:xfrm>
            <a:off x="3291952" y="1425039"/>
            <a:ext cx="4412168" cy="4881085"/>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a:extLst>
              <a:ext uri="{FF2B5EF4-FFF2-40B4-BE49-F238E27FC236}">
                <a16:creationId xmlns:a16="http://schemas.microsoft.com/office/drawing/2014/main" id="{DC030A2A-674E-0748-9034-2C0651390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708" y="2605861"/>
            <a:ext cx="4398550" cy="1744106"/>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7DE72412-32B6-A048-8ECB-AF51C13FBD6F}"/>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Voltage Sense:</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Used by payload to monitor the voltage output of the 8s16p battery</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voltage sense pins</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2 positive (red)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2 negative (blue)</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Voltage sense pins are connected to 10 </a:t>
            </a:r>
            <a:r>
              <a:rPr lang="en-US" sz="1600" dirty="0" err="1">
                <a:solidFill>
                  <a:srgbClr val="000000"/>
                </a:solidFill>
                <a:latin typeface="Century Gothic"/>
                <a:ea typeface="Century Gothic"/>
                <a:cs typeface="Century Gothic"/>
                <a:sym typeface="Century Gothic"/>
              </a:rPr>
              <a:t>kOhm</a:t>
            </a:r>
            <a:r>
              <a:rPr lang="en-US" sz="1600" dirty="0">
                <a:solidFill>
                  <a:srgbClr val="000000"/>
                </a:solidFill>
                <a:latin typeface="Century Gothic"/>
                <a:ea typeface="Century Gothic"/>
                <a:cs typeface="Century Gothic"/>
                <a:sym typeface="Century Gothic"/>
              </a:rPr>
              <a:t> resistor</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Payload does not need high voltage to read battery output</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sp>
        <p:nvSpPr>
          <p:cNvPr id="69" name="Rectangle 68">
            <a:extLst>
              <a:ext uri="{FF2B5EF4-FFF2-40B4-BE49-F238E27FC236}">
                <a16:creationId xmlns:a16="http://schemas.microsoft.com/office/drawing/2014/main" id="{161C9216-1F11-664D-B7EF-0184AAE1F4FD}"/>
              </a:ext>
            </a:extLst>
          </p:cNvPr>
          <p:cNvSpPr/>
          <p:nvPr/>
        </p:nvSpPr>
        <p:spPr>
          <a:xfrm flipH="1">
            <a:off x="8636146" y="3336966"/>
            <a:ext cx="317847" cy="439387"/>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F977FEE1-34F9-2F48-B524-545804C8678F}"/>
              </a:ext>
            </a:extLst>
          </p:cNvPr>
          <p:cNvSpPr/>
          <p:nvPr/>
        </p:nvSpPr>
        <p:spPr>
          <a:xfrm flipH="1">
            <a:off x="10890570" y="3336965"/>
            <a:ext cx="284111" cy="44182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37970BCC-2B3B-5640-AD81-186A8960FB7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149;p26">
            <a:extLst>
              <a:ext uri="{FF2B5EF4-FFF2-40B4-BE49-F238E27FC236}">
                <a16:creationId xmlns:a16="http://schemas.microsoft.com/office/drawing/2014/main" id="{C7270B72-6134-8C42-9931-26EC19725F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D6017FD1-E68D-2247-ADF5-CA426E6B9CAA}"/>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C77B8C0B-0339-3D4D-ABBD-2666FE9484E9}"/>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5" name="Slide Number Placeholder 16">
            <a:extLst>
              <a:ext uri="{FF2B5EF4-FFF2-40B4-BE49-F238E27FC236}">
                <a16:creationId xmlns:a16="http://schemas.microsoft.com/office/drawing/2014/main" id="{1F99F3B7-BD4A-6147-8AFB-485891A49CA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81</a:t>
            </a:fld>
            <a:endParaRPr lang="en-US" dirty="0"/>
          </a:p>
        </p:txBody>
      </p:sp>
      <p:pic>
        <p:nvPicPr>
          <p:cNvPr id="76" name="Picture 75" descr="A picture containing text&#10;&#10;Description automatically generated">
            <a:extLst>
              <a:ext uri="{FF2B5EF4-FFF2-40B4-BE49-F238E27FC236}">
                <a16:creationId xmlns:a16="http://schemas.microsoft.com/office/drawing/2014/main" id="{167FD1C7-9378-B94B-B317-5E41450922CF}"/>
              </a:ext>
            </a:extLst>
          </p:cNvPr>
          <p:cNvPicPr>
            <a:picLocks noChangeAspect="1"/>
          </p:cNvPicPr>
          <p:nvPr/>
        </p:nvPicPr>
        <p:blipFill>
          <a:blip r:embed="rId7"/>
          <a:stretch>
            <a:fillRect/>
          </a:stretch>
        </p:blipFill>
        <p:spPr>
          <a:xfrm>
            <a:off x="10890570" y="6397737"/>
            <a:ext cx="425461" cy="453601"/>
          </a:xfrm>
          <a:prstGeom prst="rect">
            <a:avLst/>
          </a:prstGeom>
        </p:spPr>
      </p:pic>
      <p:sp>
        <p:nvSpPr>
          <p:cNvPr id="77" name="Google Shape;150;p26">
            <a:extLst>
              <a:ext uri="{FF2B5EF4-FFF2-40B4-BE49-F238E27FC236}">
                <a16:creationId xmlns:a16="http://schemas.microsoft.com/office/drawing/2014/main" id="{6A2B6469-76D6-F547-A53A-F4AA011FBD0A}"/>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24D424A5-D833-B64C-9EEF-E7F147E3227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E4BC47A3-0547-8D40-8E63-490989766D4B}"/>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256882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107234" y="945835"/>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Blank Pins</a:t>
            </a:r>
            <a:endParaRPr sz="2800" b="1" dirty="0">
              <a:solidFill>
                <a:srgbClr val="000000"/>
              </a:solidFill>
              <a:latin typeface="Century Gothic"/>
              <a:ea typeface="Century Gothic"/>
              <a:cs typeface="Century Gothic"/>
              <a:sym typeface="Century Gothic"/>
            </a:endParaRPr>
          </a:p>
        </p:txBody>
      </p:sp>
      <p:sp>
        <p:nvSpPr>
          <p:cNvPr id="68" name="Google Shape;153;p26">
            <a:extLst>
              <a:ext uri="{FF2B5EF4-FFF2-40B4-BE49-F238E27FC236}">
                <a16:creationId xmlns:a16="http://schemas.microsoft.com/office/drawing/2014/main" id="{7DE72412-32B6-A048-8ECB-AF51C13FBD6F}"/>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Blank Pins: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There are blank pins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White pins (no black)</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No electrical connection to battery</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pic>
        <p:nvPicPr>
          <p:cNvPr id="71" name="Picture 2">
            <a:extLst>
              <a:ext uri="{FF2B5EF4-FFF2-40B4-BE49-F238E27FC236}">
                <a16:creationId xmlns:a16="http://schemas.microsoft.com/office/drawing/2014/main" id="{CFDA59C5-C347-CB46-96C3-5F0D3D076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51" y="3101202"/>
            <a:ext cx="6008069" cy="186268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a:extLst>
              <a:ext uri="{FF2B5EF4-FFF2-40B4-BE49-F238E27FC236}">
                <a16:creationId xmlns:a16="http://schemas.microsoft.com/office/drawing/2014/main" id="{FAA9B964-5D0D-A54B-BCA0-4DC9A9965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892" y="3060102"/>
            <a:ext cx="4398550" cy="1744106"/>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F1CBFD8F-B4D6-E54F-9AA9-0B2E3524114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149;p26">
            <a:extLst>
              <a:ext uri="{FF2B5EF4-FFF2-40B4-BE49-F238E27FC236}">
                <a16:creationId xmlns:a16="http://schemas.microsoft.com/office/drawing/2014/main" id="{A73B7D27-CC37-8B49-A8AA-3FE508F60B9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A0EFCDFA-6DF2-0343-95C9-A1A4EF0AF641}"/>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9D729353-EADE-FB4A-99F1-58806A7696B1}"/>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5" name="Slide Number Placeholder 16">
            <a:extLst>
              <a:ext uri="{FF2B5EF4-FFF2-40B4-BE49-F238E27FC236}">
                <a16:creationId xmlns:a16="http://schemas.microsoft.com/office/drawing/2014/main" id="{46B83AE8-F855-AE47-A4B5-AE0DB0EAC50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82</a:t>
            </a:fld>
            <a:endParaRPr lang="en-US" dirty="0"/>
          </a:p>
        </p:txBody>
      </p:sp>
      <p:pic>
        <p:nvPicPr>
          <p:cNvPr id="76" name="Picture 75" descr="A picture containing text&#10;&#10;Description automatically generated">
            <a:extLst>
              <a:ext uri="{FF2B5EF4-FFF2-40B4-BE49-F238E27FC236}">
                <a16:creationId xmlns:a16="http://schemas.microsoft.com/office/drawing/2014/main" id="{038D959C-EA3D-3640-AABD-6AF5DF3DCC61}"/>
              </a:ext>
            </a:extLst>
          </p:cNvPr>
          <p:cNvPicPr>
            <a:picLocks noChangeAspect="1"/>
          </p:cNvPicPr>
          <p:nvPr/>
        </p:nvPicPr>
        <p:blipFill>
          <a:blip r:embed="rId7"/>
          <a:stretch>
            <a:fillRect/>
          </a:stretch>
        </p:blipFill>
        <p:spPr>
          <a:xfrm>
            <a:off x="10890570" y="6397737"/>
            <a:ext cx="425461" cy="453601"/>
          </a:xfrm>
          <a:prstGeom prst="rect">
            <a:avLst/>
          </a:prstGeom>
        </p:spPr>
      </p:pic>
      <p:sp>
        <p:nvSpPr>
          <p:cNvPr id="77" name="Google Shape;150;p26">
            <a:extLst>
              <a:ext uri="{FF2B5EF4-FFF2-40B4-BE49-F238E27FC236}">
                <a16:creationId xmlns:a16="http://schemas.microsoft.com/office/drawing/2014/main" id="{6B46B2C7-6548-1C4E-99EF-DA271D8D2622}"/>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05E0CF8C-48A6-9344-9F3C-F6E2C76673B0}"/>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39CFE647-AF16-0D48-B48F-9273C190278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228927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68" name="Google Shape;153;p26">
            <a:extLst>
              <a:ext uri="{FF2B5EF4-FFF2-40B4-BE49-F238E27FC236}">
                <a16:creationId xmlns:a16="http://schemas.microsoft.com/office/drawing/2014/main" id="{7DE72412-32B6-A048-8ECB-AF51C13FBD6F}"/>
              </a:ext>
            </a:extLst>
          </p:cNvPr>
          <p:cNvSpPr txBox="1"/>
          <p:nvPr/>
        </p:nvSpPr>
        <p:spPr>
          <a:xfrm>
            <a:off x="1811003" y="893452"/>
            <a:ext cx="7484377"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What’s Included:</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79 solid state relays for testing circuit</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solid state relays for insulation circuit</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Panasonic AQZ207</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6 decoders</a:t>
            </a:r>
          </a:p>
          <a:p>
            <a:pPr marL="387350" marR="0" lvl="0" indent="-285750" rtl="0">
              <a:spcBef>
                <a:spcPts val="0"/>
              </a:spcBef>
              <a:spcAft>
                <a:spcPts val="0"/>
              </a:spcAft>
              <a:buClr>
                <a:srgbClr val="000000"/>
              </a:buClr>
              <a:buSzPts val="1500"/>
              <a:buFontTx/>
              <a:buChar char="-"/>
            </a:pPr>
            <a:r>
              <a:rPr lang="en-US" sz="1600" dirty="0" err="1">
                <a:solidFill>
                  <a:srgbClr val="000000"/>
                </a:solidFill>
                <a:latin typeface="Century Gothic"/>
                <a:ea typeface="Century Gothic"/>
                <a:cs typeface="Century Gothic"/>
                <a:sym typeface="Century Gothic"/>
              </a:rPr>
              <a:t>Nexperia</a:t>
            </a:r>
            <a:r>
              <a:rPr lang="en-US" sz="1600" dirty="0">
                <a:solidFill>
                  <a:srgbClr val="000000"/>
                </a:solidFill>
                <a:latin typeface="Century Gothic"/>
                <a:ea typeface="Century Gothic"/>
                <a:cs typeface="Century Gothic"/>
                <a:sym typeface="Century Gothic"/>
              </a:rPr>
              <a:t> 74HC4514</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37-pin power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Amphenol L717TSCH37POL2RM8</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25-pin telemetry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Amphenol L717TSBH25POL2RM8</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GPIO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PRT-14275</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Banana cable connectors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105-0852-001</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sp>
        <p:nvSpPr>
          <p:cNvPr id="67" name="Rectangle 66">
            <a:extLst>
              <a:ext uri="{FF2B5EF4-FFF2-40B4-BE49-F238E27FC236}">
                <a16:creationId xmlns:a16="http://schemas.microsoft.com/office/drawing/2014/main" id="{E8CC7F64-B8FE-6347-B082-D25FEE51517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Google Shape;149;p26">
            <a:extLst>
              <a:ext uri="{FF2B5EF4-FFF2-40B4-BE49-F238E27FC236}">
                <a16:creationId xmlns:a16="http://schemas.microsoft.com/office/drawing/2014/main" id="{C2048294-5CDA-9241-93E0-10C21DDE5D7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BD3EFEE5-772F-1E48-882F-4926C382403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5727A125-DA2C-8F41-BFEB-CF2A65C37FF6}"/>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2" name="Slide Number Placeholder 16">
            <a:extLst>
              <a:ext uri="{FF2B5EF4-FFF2-40B4-BE49-F238E27FC236}">
                <a16:creationId xmlns:a16="http://schemas.microsoft.com/office/drawing/2014/main" id="{43531DAD-7069-074E-900C-74600192A49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83</a:t>
            </a:fld>
            <a:endParaRPr lang="en-US" dirty="0"/>
          </a:p>
        </p:txBody>
      </p:sp>
      <p:pic>
        <p:nvPicPr>
          <p:cNvPr id="73" name="Picture 72" descr="A picture containing text&#10;&#10;Description automatically generated">
            <a:extLst>
              <a:ext uri="{FF2B5EF4-FFF2-40B4-BE49-F238E27FC236}">
                <a16:creationId xmlns:a16="http://schemas.microsoft.com/office/drawing/2014/main" id="{B6D16986-22B3-4F48-8B77-2796E84EADF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4" name="Google Shape;150;p26">
            <a:extLst>
              <a:ext uri="{FF2B5EF4-FFF2-40B4-BE49-F238E27FC236}">
                <a16:creationId xmlns:a16="http://schemas.microsoft.com/office/drawing/2014/main" id="{803AEA57-0937-6C42-B15B-4EB8D9EECBBF}"/>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34A06C7D-689E-9F4E-B685-083B1D87432C}"/>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9FEF6EA1-9ECB-EA4D-A81D-3B8F9DB56B76}"/>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576758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Connection to Battery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3" name="Picture 2" descr="Chart, waterfall chart&#10;&#10;Description automatically generated">
            <a:extLst>
              <a:ext uri="{FF2B5EF4-FFF2-40B4-BE49-F238E27FC236}">
                <a16:creationId xmlns:a16="http://schemas.microsoft.com/office/drawing/2014/main" id="{FEB878D6-4F75-FF43-9DD6-E4457D827044}"/>
              </a:ext>
            </a:extLst>
          </p:cNvPr>
          <p:cNvPicPr>
            <a:picLocks noChangeAspect="1"/>
          </p:cNvPicPr>
          <p:nvPr/>
        </p:nvPicPr>
        <p:blipFill>
          <a:blip r:embed="rId5"/>
          <a:stretch>
            <a:fillRect/>
          </a:stretch>
        </p:blipFill>
        <p:spPr>
          <a:xfrm>
            <a:off x="0" y="956094"/>
            <a:ext cx="12192000" cy="4945811"/>
          </a:xfrm>
          <a:prstGeom prst="rect">
            <a:avLst/>
          </a:prstGeom>
        </p:spPr>
      </p:pic>
      <p:sp>
        <p:nvSpPr>
          <p:cNvPr id="67" name="Rectangle 66">
            <a:extLst>
              <a:ext uri="{FF2B5EF4-FFF2-40B4-BE49-F238E27FC236}">
                <a16:creationId xmlns:a16="http://schemas.microsoft.com/office/drawing/2014/main" id="{72D3FD5F-5E8D-744A-A3DB-5480A0CC88F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C9122681-38C4-1046-BCAB-5F0CF5005E5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4A23EDB2-E706-D44B-9640-F4909D76A127}"/>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62D4CFE8-1257-A84D-8C56-FE9F9CE4F55D}"/>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91B26CDD-3779-4940-9189-0FE502FF25D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84</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2B748C81-88B3-004E-A24D-749B62205EDF}"/>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E948039B-B98B-074E-AC12-6D7E48FA0348}"/>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D92ED71B-2FE3-6049-8005-0EB25121C760}"/>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9FE369E7-E6C3-CF4F-9727-0E70944B224B}"/>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582471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Solid State Relays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1A1F73F1-E609-6D4C-BFAE-34C8579792E5}"/>
              </a:ext>
            </a:extLst>
          </p:cNvPr>
          <p:cNvPicPr>
            <a:picLocks noChangeAspect="1"/>
          </p:cNvPicPr>
          <p:nvPr/>
        </p:nvPicPr>
        <p:blipFill>
          <a:blip r:embed="rId5"/>
          <a:stretch>
            <a:fillRect/>
          </a:stretch>
        </p:blipFill>
        <p:spPr>
          <a:xfrm>
            <a:off x="0" y="1100015"/>
            <a:ext cx="12192000" cy="4657969"/>
          </a:xfrm>
          <a:prstGeom prst="rect">
            <a:avLst/>
          </a:prstGeom>
        </p:spPr>
      </p:pic>
      <p:sp>
        <p:nvSpPr>
          <p:cNvPr id="67" name="Rectangle 66">
            <a:extLst>
              <a:ext uri="{FF2B5EF4-FFF2-40B4-BE49-F238E27FC236}">
                <a16:creationId xmlns:a16="http://schemas.microsoft.com/office/drawing/2014/main" id="{912C04AB-D1FC-9443-A39B-03E8E763EE2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39DB0AA8-D680-5641-8F77-CB46B8B6DECF}"/>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4F2205B2-3BB4-064E-8EEA-01500CAAEF54}"/>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2DD18032-815E-1C4A-B4D9-6721AB7E62BD}"/>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85E5DBD0-626A-124E-B2DD-B71921EBA85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85</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08F67B22-3CAA-AF4C-B6EC-0C46CB85E028}"/>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C5453DEC-1A22-BB4C-B2BD-4B5A8E586080}"/>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22519C4E-7BE5-F149-ACAB-5D3B63EB5F33}"/>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83AA9DBC-E4C4-2745-AFBC-64C5DA44D751}"/>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472898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Decoder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3E1AC6B0-020F-5A4F-8BC5-AC54E6076E0A}"/>
              </a:ext>
            </a:extLst>
          </p:cNvPr>
          <p:cNvPicPr>
            <a:picLocks noChangeAspect="1"/>
          </p:cNvPicPr>
          <p:nvPr/>
        </p:nvPicPr>
        <p:blipFill>
          <a:blip r:embed="rId5"/>
          <a:stretch>
            <a:fillRect/>
          </a:stretch>
        </p:blipFill>
        <p:spPr>
          <a:xfrm>
            <a:off x="0" y="1178087"/>
            <a:ext cx="12192000" cy="4501825"/>
          </a:xfrm>
          <a:prstGeom prst="rect">
            <a:avLst/>
          </a:prstGeom>
        </p:spPr>
      </p:pic>
      <p:sp>
        <p:nvSpPr>
          <p:cNvPr id="67" name="Rectangle 66">
            <a:extLst>
              <a:ext uri="{FF2B5EF4-FFF2-40B4-BE49-F238E27FC236}">
                <a16:creationId xmlns:a16="http://schemas.microsoft.com/office/drawing/2014/main" id="{7F736AD4-AD3A-F347-8639-11836179FE4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30EC217F-F11C-9647-A041-2AF538D0333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BFB599B9-38A5-224B-BD23-44263D323E7A}"/>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93C1A157-CC5B-6C4B-A864-1DF28BF96F7D}"/>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B97CBB56-15CF-E846-87A7-756E92AA60F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86</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087088FF-ADA9-0B48-8600-931F10881856}"/>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03D14971-09CF-F24F-99DB-C24DE63AE03C}"/>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AC33C67D-07DC-8D43-A0A3-EDBE64CF00AC}"/>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1460C72F-BE25-E34F-9A7B-ABA0225EEE43}"/>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9982589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GPIO Connector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6" name="Picture 5" descr="A picture containing text, device, thermometer&#10;&#10;Description automatically generated">
            <a:extLst>
              <a:ext uri="{FF2B5EF4-FFF2-40B4-BE49-F238E27FC236}">
                <a16:creationId xmlns:a16="http://schemas.microsoft.com/office/drawing/2014/main" id="{82702D8D-F846-AA42-995A-8F58402C156A}"/>
              </a:ext>
            </a:extLst>
          </p:cNvPr>
          <p:cNvPicPr>
            <a:picLocks noChangeAspect="1"/>
          </p:cNvPicPr>
          <p:nvPr/>
        </p:nvPicPr>
        <p:blipFill>
          <a:blip r:embed="rId5"/>
          <a:stretch>
            <a:fillRect/>
          </a:stretch>
        </p:blipFill>
        <p:spPr>
          <a:xfrm>
            <a:off x="0" y="839548"/>
            <a:ext cx="12192000" cy="5178903"/>
          </a:xfrm>
          <a:prstGeom prst="rect">
            <a:avLst/>
          </a:prstGeom>
        </p:spPr>
      </p:pic>
      <p:sp>
        <p:nvSpPr>
          <p:cNvPr id="67" name="Rectangle 66">
            <a:extLst>
              <a:ext uri="{FF2B5EF4-FFF2-40B4-BE49-F238E27FC236}">
                <a16:creationId xmlns:a16="http://schemas.microsoft.com/office/drawing/2014/main" id="{628CDBB5-AC27-1C4F-A20A-E47334CEE8B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59988321-13CC-264D-8E04-7F3A576F4A1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538AD83D-76AC-F740-897F-5E75BED246EF}"/>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36A66810-B0F7-AF4A-86CE-3EB070A35264}"/>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C11C07EB-B004-2B43-B17C-6D61B01E019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87</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49E5E624-096C-4B4B-8818-A77B0D6860DF}"/>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4F744E8A-49BE-E848-95A6-7D2E54D9D74E}"/>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25C93E7D-2BD2-C44B-BDBA-86234D5793E6}"/>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44EBC31F-4CE8-5A43-B7FF-938933AB617F}"/>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43773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Banana Jack Cables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F4CB73D4-6AE5-2246-BAD3-99B4239924B6}"/>
              </a:ext>
            </a:extLst>
          </p:cNvPr>
          <p:cNvPicPr>
            <a:picLocks noChangeAspect="1"/>
          </p:cNvPicPr>
          <p:nvPr/>
        </p:nvPicPr>
        <p:blipFill>
          <a:blip r:embed="rId5"/>
          <a:stretch>
            <a:fillRect/>
          </a:stretch>
        </p:blipFill>
        <p:spPr>
          <a:xfrm>
            <a:off x="0" y="896901"/>
            <a:ext cx="12192000" cy="5064198"/>
          </a:xfrm>
          <a:prstGeom prst="rect">
            <a:avLst/>
          </a:prstGeom>
        </p:spPr>
      </p:pic>
      <p:sp>
        <p:nvSpPr>
          <p:cNvPr id="67" name="Rectangle 66">
            <a:extLst>
              <a:ext uri="{FF2B5EF4-FFF2-40B4-BE49-F238E27FC236}">
                <a16:creationId xmlns:a16="http://schemas.microsoft.com/office/drawing/2014/main" id="{7B9344BF-1920-0D44-9298-183E9701B44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49D3A0FD-698C-024D-8034-01DD645ECDC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1A9D8F2E-5299-ED42-9FD3-82092C9A5671}"/>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23182107-5527-EE41-8DB4-ED00FE91043D}"/>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DFDA7A5A-EA82-F740-8F12-E3D53AA0A9B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88</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23558D35-5CD0-714B-A6C0-B8842E4AB642}"/>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F1D63C3D-27F0-954C-9C1B-32A88A6D5AAF}"/>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269B3C40-B18E-B140-B171-E65BAD824ACD}"/>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E6511F45-01EC-094F-9125-33C141C2AC6C}"/>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692656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685506"/>
          <a:ext cx="12192000" cy="4785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r>
                        <a:rPr lang="en-US" dirty="0"/>
                        <a:t>1</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the battery for electrical performance</a:t>
                      </a:r>
                      <a:endParaRPr lang="en-US" b="0" dirty="0"/>
                    </a:p>
                  </a:txBody>
                  <a:tcPr/>
                </a:tc>
                <a:extLst>
                  <a:ext uri="{0D108BD9-81ED-4DB2-BD59-A6C34878D82A}">
                    <a16:rowId xmlns:a16="http://schemas.microsoft.com/office/drawing/2014/main" val="1766168995"/>
                  </a:ext>
                </a:extLst>
              </a:tr>
              <a:tr h="370840">
                <a:tc>
                  <a:txBody>
                    <a:bodyPr/>
                    <a:lstStyle/>
                    <a:p>
                      <a:endParaRPr lang="en-US" dirty="0"/>
                    </a:p>
                  </a:txBody>
                  <a:tcPr/>
                </a:tc>
                <a:tc>
                  <a:txBody>
                    <a:bodyPr/>
                    <a:lstStyle/>
                    <a:p>
                      <a:r>
                        <a:rPr lang="en-US" dirty="0"/>
                        <a:t>1.1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positive continuity</a:t>
                      </a:r>
                      <a:endParaRPr lang="en-US" b="0" dirty="0"/>
                    </a:p>
                  </a:txBody>
                  <a:tcPr/>
                </a:tc>
                <a:extLst>
                  <a:ext uri="{0D108BD9-81ED-4DB2-BD59-A6C34878D82A}">
                    <a16:rowId xmlns:a16="http://schemas.microsoft.com/office/drawing/2014/main" val="2681876221"/>
                  </a:ext>
                </a:extLst>
              </a:tr>
              <a:tr h="370840">
                <a:tc>
                  <a:txBody>
                    <a:bodyPr/>
                    <a:lstStyle/>
                    <a:p>
                      <a:endParaRPr lang="en-US" dirty="0"/>
                    </a:p>
                  </a:txBody>
                  <a:tcPr/>
                </a:tc>
                <a:tc>
                  <a:txBody>
                    <a:bodyPr/>
                    <a:lstStyle/>
                    <a:p>
                      <a:endParaRPr lang="en-US" dirty="0"/>
                    </a:p>
                  </a:txBody>
                  <a:tcPr/>
                </a:tc>
                <a:tc>
                  <a:txBody>
                    <a:bodyPr/>
                    <a:lstStyle/>
                    <a:p>
                      <a:r>
                        <a:rPr lang="en-US" dirty="0"/>
                        <a:t>1.1.1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(designated in the  functional test template) for values &lt; 1 Ohm</a:t>
                      </a:r>
                      <a:endParaRPr lang="en-US" b="0" dirty="0">
                        <a:effectLst/>
                      </a:endParaRPr>
                    </a:p>
                  </a:txBody>
                  <a:tcPr/>
                </a:tc>
                <a:extLst>
                  <a:ext uri="{0D108BD9-81ED-4DB2-BD59-A6C34878D82A}">
                    <a16:rowId xmlns:a16="http://schemas.microsoft.com/office/drawing/2014/main" val="2255451265"/>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a:t>1.1.1.1</a:t>
                      </a:r>
                    </a:p>
                  </a:txBody>
                  <a:tcPr/>
                </a:tc>
                <a:tc>
                  <a:txBody>
                    <a:bodyPr/>
                    <a:lstStyle/>
                    <a:p>
                      <a:r>
                        <a:rPr lang="en-US" sz="1800" b="0" i="0" u="none" strike="noStrike" kern="1200" dirty="0">
                          <a:solidFill>
                            <a:schemeClr val="dk1"/>
                          </a:solidFill>
                          <a:effectLst/>
                          <a:latin typeface="+mn-lt"/>
                          <a:ea typeface="+mn-ea"/>
                          <a:cs typeface="+mn-cs"/>
                        </a:rPr>
                        <a:t>System shall measure continuity with an uncertainty of ± 25 % of reading</a:t>
                      </a:r>
                      <a:endParaRPr lang="en-US" dirty="0">
                        <a:highlight>
                          <a:srgbClr val="FFFF00"/>
                        </a:highlight>
                      </a:endParaRPr>
                    </a:p>
                  </a:txBody>
                  <a:tcPr/>
                </a:tc>
                <a:extLst>
                  <a:ext uri="{0D108BD9-81ED-4DB2-BD59-A6C34878D82A}">
                    <a16:rowId xmlns:a16="http://schemas.microsoft.com/office/drawing/2014/main" val="2303857631"/>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r>
                        <a:rPr lang="en-US" dirty="0"/>
                        <a:t>1.1.1.2</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resistance measurement settling time of PXI DMM </a:t>
                      </a:r>
                      <a:r>
                        <a:rPr lang="en-US" sz="1800" b="0" i="0" u="sng" strike="noStrike" kern="1200" dirty="0">
                          <a:solidFill>
                            <a:schemeClr val="dk1"/>
                          </a:solidFill>
                          <a:effectLst/>
                          <a:latin typeface="+mn-lt"/>
                          <a:ea typeface="+mn-ea"/>
                          <a:cs typeface="+mn-cs"/>
                          <a:hlinkClick r:id="rId4"/>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922933969"/>
                  </a:ext>
                </a:extLst>
              </a:tr>
              <a:tr h="370840">
                <a:tc>
                  <a:txBody>
                    <a:bodyPr/>
                    <a:lstStyle/>
                    <a:p>
                      <a:endParaRPr lang="en-US"/>
                    </a:p>
                  </a:txBody>
                  <a:tcPr/>
                </a:tc>
                <a:tc>
                  <a:txBody>
                    <a:bodyPr/>
                    <a:lstStyle/>
                    <a:p>
                      <a:r>
                        <a:rPr lang="en-US" dirty="0"/>
                        <a:t>1.2</a:t>
                      </a:r>
                    </a:p>
                  </a:txBody>
                  <a:tcPr/>
                </a:tc>
                <a:tc>
                  <a:txBody>
                    <a:bodyPr/>
                    <a:lstStyle/>
                    <a:p>
                      <a:endParaRPr lang="en-US" dirty="0"/>
                    </a:p>
                  </a:txBody>
                  <a:tcPr/>
                </a:tc>
                <a:tc>
                  <a:txBody>
                    <a:bodyPr/>
                    <a:lstStyle/>
                    <a:p>
                      <a:endParaRPr lang="en-US"/>
                    </a:p>
                  </a:txBody>
                  <a:tcPr/>
                </a:tc>
                <a:tc>
                  <a:txBody>
                    <a:bodyPr/>
                    <a:lstStyle/>
                    <a:p>
                      <a:r>
                        <a:rPr lang="en-US" sz="1800" b="0" i="0" u="none" strike="noStrike" kern="1200" dirty="0">
                          <a:solidFill>
                            <a:schemeClr val="dk1"/>
                          </a:solidFill>
                          <a:effectLst/>
                          <a:latin typeface="+mn-lt"/>
                          <a:ea typeface="+mn-ea"/>
                          <a:cs typeface="+mn-cs"/>
                        </a:rPr>
                        <a:t>System shall test for negative continuity</a:t>
                      </a:r>
                      <a:endParaRPr lang="en-US" dirty="0"/>
                    </a:p>
                  </a:txBody>
                  <a:tcPr/>
                </a:tc>
                <a:extLst>
                  <a:ext uri="{0D108BD9-81ED-4DB2-BD59-A6C34878D82A}">
                    <a16:rowId xmlns:a16="http://schemas.microsoft.com/office/drawing/2014/main" val="845135764"/>
                  </a:ext>
                </a:extLst>
              </a:tr>
              <a:tr h="370840">
                <a:tc>
                  <a:txBody>
                    <a:bodyPr/>
                    <a:lstStyle/>
                    <a:p>
                      <a:endParaRPr lang="en-US"/>
                    </a:p>
                  </a:txBody>
                  <a:tcPr/>
                </a:tc>
                <a:tc>
                  <a:txBody>
                    <a:bodyPr/>
                    <a:lstStyle/>
                    <a:p>
                      <a:endParaRPr lang="en-US" dirty="0"/>
                    </a:p>
                  </a:txBody>
                  <a:tcPr/>
                </a:tc>
                <a:tc>
                  <a:txBody>
                    <a:bodyPr/>
                    <a:lstStyle/>
                    <a:p>
                      <a:r>
                        <a:rPr lang="en-US" dirty="0"/>
                        <a:t>1.2.1</a:t>
                      </a:r>
                    </a:p>
                  </a:txBody>
                  <a:tcPr/>
                </a:tc>
                <a:tc>
                  <a:txBody>
                    <a:bodyPr/>
                    <a:lstStyle/>
                    <a:p>
                      <a:endParaRPr lang="en-US"/>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(designated in the </a:t>
                      </a:r>
                      <a:endParaRPr lang="en-US" b="0" dirty="0">
                        <a:effectLst/>
                      </a:endParaRPr>
                    </a:p>
                    <a:p>
                      <a:pPr rtl="0"/>
                      <a:r>
                        <a:rPr lang="en-US" sz="1800" b="0" i="0" u="none" strike="noStrike" kern="1200" dirty="0">
                          <a:solidFill>
                            <a:schemeClr val="dk1"/>
                          </a:solidFill>
                          <a:effectLst/>
                          <a:latin typeface="+mn-lt"/>
                          <a:ea typeface="+mn-ea"/>
                          <a:cs typeface="+mn-cs"/>
                        </a:rPr>
                        <a:t>      functional test template) for values &lt; 1 Ohm</a:t>
                      </a:r>
                      <a:endParaRPr lang="en-US" b="0" dirty="0">
                        <a:effectLst/>
                      </a:endParaRPr>
                    </a:p>
                  </a:txBody>
                  <a:tcPr/>
                </a:tc>
                <a:extLst>
                  <a:ext uri="{0D108BD9-81ED-4DB2-BD59-A6C34878D82A}">
                    <a16:rowId xmlns:a16="http://schemas.microsoft.com/office/drawing/2014/main" val="44290548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1.2.1.1</a:t>
                      </a:r>
                    </a:p>
                  </a:txBody>
                  <a:tcPr/>
                </a:tc>
                <a:tc>
                  <a:txBody>
                    <a:bodyPr/>
                    <a:lstStyle/>
                    <a:p>
                      <a:r>
                        <a:rPr lang="en-US" sz="1800" b="0" i="0" u="none" strike="noStrike" kern="1200" dirty="0">
                          <a:solidFill>
                            <a:schemeClr val="dk1"/>
                          </a:solidFill>
                          <a:effectLst/>
                          <a:latin typeface="+mn-lt"/>
                          <a:ea typeface="+mn-ea"/>
                          <a:cs typeface="+mn-cs"/>
                        </a:rPr>
                        <a:t>System shall measure continuity with an uncertainty of ± 25 % of reading</a:t>
                      </a:r>
                      <a:endParaRPr lang="en-US" dirty="0">
                        <a:highlight>
                          <a:srgbClr val="FFFF00"/>
                        </a:highlight>
                      </a:endParaRPr>
                    </a:p>
                  </a:txBody>
                  <a:tcPr/>
                </a:tc>
                <a:extLst>
                  <a:ext uri="{0D108BD9-81ED-4DB2-BD59-A6C34878D82A}">
                    <a16:rowId xmlns:a16="http://schemas.microsoft.com/office/drawing/2014/main" val="97788632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1.2.1.2</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resistance measurement settling time of PXI DMM </a:t>
                      </a:r>
                      <a:r>
                        <a:rPr lang="en-US" sz="1800" b="0" i="0" u="sng" strike="noStrike" kern="1200" dirty="0">
                          <a:solidFill>
                            <a:schemeClr val="dk1"/>
                          </a:solidFill>
                          <a:effectLst/>
                          <a:latin typeface="+mn-lt"/>
                          <a:ea typeface="+mn-ea"/>
                          <a:cs typeface="+mn-cs"/>
                          <a:hlinkClick r:id="rId4"/>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1157899036"/>
                  </a:ext>
                </a:extLst>
              </a:tr>
            </a:tbl>
          </a:graphicData>
        </a:graphic>
      </p:graphicFrame>
      <p:sp>
        <p:nvSpPr>
          <p:cNvPr id="67" name="Rectangle 66">
            <a:extLst>
              <a:ext uri="{FF2B5EF4-FFF2-40B4-BE49-F238E27FC236}">
                <a16:creationId xmlns:a16="http://schemas.microsoft.com/office/drawing/2014/main" id="{478BB54B-301B-E94A-8C60-58C740423BA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A93B9152-41A8-CA48-ADFF-632AB1A3CF5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F1EC213B-3417-1C43-9896-FD0AFAC84BEB}"/>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F3CA6012-AFC2-4C47-A288-8DCE6CF565D4}"/>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6F1697D8-8947-3C45-8947-C6D1D9172DF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89</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090F4A04-46A5-5D49-888F-93ECE25F5AC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409B8B00-2559-1144-9139-B85CD7CA0AA6}"/>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B2CC2192-B8F4-8D48-896C-B36B21E6154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6CBE8D2A-FCE4-7E4F-A969-6857FAAEDDF5}"/>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07215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Functional Block Diagram</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5412802"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1" name="Google Shape;150;p26">
            <a:extLst>
              <a:ext uri="{FF2B5EF4-FFF2-40B4-BE49-F238E27FC236}">
                <a16:creationId xmlns:a16="http://schemas.microsoft.com/office/drawing/2014/main" id="{98DE76C9-4535-1A42-8993-D99DC18AAA47}"/>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CB2EC4FF-D2BC-9C4E-95E8-1B2078305EF6}"/>
              </a:ext>
            </a:extLst>
          </p:cNvPr>
          <p:cNvSpPr/>
          <p:nvPr/>
        </p:nvSpPr>
        <p:spPr>
          <a:xfrm>
            <a:off x="8138737"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pic>
        <p:nvPicPr>
          <p:cNvPr id="16" name="Picture 15" descr="Diagram, timeline&#10;&#10;Description automatically generated">
            <a:extLst>
              <a:ext uri="{FF2B5EF4-FFF2-40B4-BE49-F238E27FC236}">
                <a16:creationId xmlns:a16="http://schemas.microsoft.com/office/drawing/2014/main" id="{AABD4DF2-E55E-3A4E-B60C-83B61D4AB1B7}"/>
              </a:ext>
            </a:extLst>
          </p:cNvPr>
          <p:cNvPicPr>
            <a:picLocks noChangeAspect="1"/>
          </p:cNvPicPr>
          <p:nvPr/>
        </p:nvPicPr>
        <p:blipFill>
          <a:blip r:embed="rId6"/>
          <a:stretch>
            <a:fillRect/>
          </a:stretch>
        </p:blipFill>
        <p:spPr>
          <a:xfrm>
            <a:off x="544621" y="913063"/>
            <a:ext cx="10259579" cy="5387450"/>
          </a:xfrm>
          <a:prstGeom prst="rect">
            <a:avLst/>
          </a:prstGeom>
        </p:spPr>
      </p:pic>
      <p:sp>
        <p:nvSpPr>
          <p:cNvPr id="18" name="Google Shape;150;p26">
            <a:extLst>
              <a:ext uri="{FF2B5EF4-FFF2-40B4-BE49-F238E27FC236}">
                <a16:creationId xmlns:a16="http://schemas.microsoft.com/office/drawing/2014/main" id="{C631336B-640E-A44C-9F6E-A0741C97189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1266439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685506"/>
          <a:ext cx="12192000" cy="5801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1.3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voltage</a:t>
                      </a:r>
                      <a:endParaRPr lang="en-US" b="0" dirty="0"/>
                    </a:p>
                  </a:txBody>
                  <a:tcPr/>
                </a:tc>
                <a:extLst>
                  <a:ext uri="{0D108BD9-81ED-4DB2-BD59-A6C34878D82A}">
                    <a16:rowId xmlns:a16="http://schemas.microsoft.com/office/drawing/2014/main" val="1766168995"/>
                  </a:ext>
                </a:extLst>
              </a:tr>
              <a:tr h="370840">
                <a:tc>
                  <a:txBody>
                    <a:bodyPr/>
                    <a:lstStyle/>
                    <a:p>
                      <a:endParaRPr lang="en-US" dirty="0"/>
                    </a:p>
                  </a:txBody>
                  <a:tcPr/>
                </a:tc>
                <a:tc>
                  <a:txBody>
                    <a:bodyPr/>
                    <a:lstStyle/>
                    <a:p>
                      <a:endParaRPr lang="en-US" dirty="0"/>
                    </a:p>
                  </a:txBody>
                  <a:tcPr/>
                </a:tc>
                <a:tc>
                  <a:txBody>
                    <a:bodyPr/>
                    <a:lstStyle/>
                    <a:p>
                      <a:r>
                        <a:rPr lang="en-US" dirty="0"/>
                        <a:t>1.3.1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measure voltage across test points (designated in the functional test template) for values in the range of [24.01 V - 33.59 V]</a:t>
                      </a:r>
                      <a:endParaRPr lang="en-US" b="0" dirty="0">
                        <a:effectLst/>
                      </a:endParaRPr>
                    </a:p>
                  </a:txBody>
                  <a:tcPr/>
                </a:tc>
                <a:extLst>
                  <a:ext uri="{0D108BD9-81ED-4DB2-BD59-A6C34878D82A}">
                    <a16:rowId xmlns:a16="http://schemas.microsoft.com/office/drawing/2014/main" val="268187622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1.3.1.1</a:t>
                      </a:r>
                    </a:p>
                  </a:txBody>
                  <a:tcPr/>
                </a:tc>
                <a:tc>
                  <a:txBody>
                    <a:bodyPr/>
                    <a:lstStyle/>
                    <a:p>
                      <a:pPr rtl="0"/>
                      <a:r>
                        <a:rPr lang="en-US" sz="1800" b="0" i="0" u="none" strike="noStrike" kern="1200" dirty="0">
                          <a:solidFill>
                            <a:schemeClr val="dk1"/>
                          </a:solidFill>
                          <a:effectLst/>
                          <a:latin typeface="+mn-lt"/>
                          <a:ea typeface="+mn-ea"/>
                          <a:cs typeface="+mn-cs"/>
                        </a:rPr>
                        <a:t>System shall measure voltage with an uncertainty of ± 0.025 % of reading</a:t>
                      </a:r>
                      <a:endParaRPr lang="en-US" b="0" dirty="0">
                        <a:effectLst/>
                        <a:highlight>
                          <a:srgbClr val="FFFF00"/>
                        </a:highlight>
                      </a:endParaRPr>
                    </a:p>
                  </a:txBody>
                  <a:tcPr/>
                </a:tc>
                <a:extLst>
                  <a:ext uri="{0D108BD9-81ED-4DB2-BD59-A6C34878D82A}">
                    <a16:rowId xmlns:a16="http://schemas.microsoft.com/office/drawing/2014/main" val="2255451265"/>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a:t>1.3.1.2</a:t>
                      </a:r>
                    </a:p>
                  </a:txBody>
                  <a:tcPr/>
                </a:tc>
                <a:tc>
                  <a:txBody>
                    <a:bodyPr/>
                    <a:lstStyle/>
                    <a:p>
                      <a:pPr rtl="0"/>
                      <a:r>
                        <a:rPr lang="en-US" sz="1800" b="0" i="0" u="none" strike="noStrike" kern="1200" dirty="0">
                          <a:solidFill>
                            <a:schemeClr val="dk1"/>
                          </a:solidFill>
                          <a:effectLst/>
                          <a:latin typeface="+mn-lt"/>
                          <a:ea typeface="+mn-ea"/>
                          <a:cs typeface="+mn-cs"/>
                        </a:rPr>
                        <a:t>System shall measure voltage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voltage measurement settling time of PXI DMM </a:t>
                      </a:r>
                      <a:r>
                        <a:rPr lang="en-US" sz="1800" b="0" i="0" u="sng" strike="noStrike" kern="1200" dirty="0">
                          <a:solidFill>
                            <a:schemeClr val="dk1"/>
                          </a:solidFill>
                          <a:effectLst/>
                          <a:latin typeface="+mn-lt"/>
                          <a:ea typeface="+mn-ea"/>
                          <a:cs typeface="+mn-cs"/>
                          <a:hlinkClick r:id="rId5"/>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2303857631"/>
                  </a:ext>
                </a:extLst>
              </a:tr>
              <a:tr h="370840">
                <a:tc>
                  <a:txBody>
                    <a:bodyPr/>
                    <a:lstStyle/>
                    <a:p>
                      <a:endParaRPr lang="en-US"/>
                    </a:p>
                  </a:txBody>
                  <a:tcPr/>
                </a:tc>
                <a:tc>
                  <a:txBody>
                    <a:bodyPr/>
                    <a:lstStyle/>
                    <a:p>
                      <a:r>
                        <a:rPr lang="en-US" dirty="0"/>
                        <a:t>1.4</a:t>
                      </a:r>
                    </a:p>
                  </a:txBody>
                  <a:tcPr/>
                </a:tc>
                <a:tc>
                  <a:txBody>
                    <a:bodyPr/>
                    <a:lstStyle/>
                    <a:p>
                      <a:endParaRPr lang="en-US"/>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test for isolation</a:t>
                      </a:r>
                      <a:endParaRPr lang="en-US" b="0" dirty="0">
                        <a:effectLst/>
                      </a:endParaRPr>
                    </a:p>
                  </a:txBody>
                  <a:tcPr/>
                </a:tc>
                <a:extLst>
                  <a:ext uri="{0D108BD9-81ED-4DB2-BD59-A6C34878D82A}">
                    <a16:rowId xmlns:a16="http://schemas.microsoft.com/office/drawing/2014/main" val="922933969"/>
                  </a:ext>
                </a:extLst>
              </a:tr>
              <a:tr h="370840">
                <a:tc>
                  <a:txBody>
                    <a:bodyPr/>
                    <a:lstStyle/>
                    <a:p>
                      <a:endParaRPr lang="en-US"/>
                    </a:p>
                  </a:txBody>
                  <a:tcPr/>
                </a:tc>
                <a:tc>
                  <a:txBody>
                    <a:bodyPr/>
                    <a:lstStyle/>
                    <a:p>
                      <a:endParaRPr lang="en-US" dirty="0"/>
                    </a:p>
                  </a:txBody>
                  <a:tcPr/>
                </a:tc>
                <a:tc>
                  <a:txBody>
                    <a:bodyPr/>
                    <a:lstStyle/>
                    <a:p>
                      <a:r>
                        <a:rPr lang="en-US" dirty="0"/>
                        <a:t>1.4.1</a:t>
                      </a:r>
                    </a:p>
                  </a:txBody>
                  <a:tcPr/>
                </a:tc>
                <a:tc>
                  <a:txBody>
                    <a:bodyPr/>
                    <a:lstStyle/>
                    <a:p>
                      <a:endParaRPr lang="en-US"/>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(designated in the functional test template) for values &gt; 10.025 </a:t>
                      </a:r>
                      <a:r>
                        <a:rPr lang="en-US" sz="1800" b="0" i="0" u="none" strike="noStrike" kern="1200" dirty="0" err="1">
                          <a:solidFill>
                            <a:schemeClr val="dk1"/>
                          </a:solidFill>
                          <a:effectLst/>
                          <a:latin typeface="+mn-lt"/>
                          <a:ea typeface="+mn-ea"/>
                          <a:cs typeface="+mn-cs"/>
                        </a:rPr>
                        <a:t>MOhms</a:t>
                      </a:r>
                      <a:endParaRPr lang="en-US" dirty="0"/>
                    </a:p>
                  </a:txBody>
                  <a:tcPr/>
                </a:tc>
                <a:extLst>
                  <a:ext uri="{0D108BD9-81ED-4DB2-BD59-A6C34878D82A}">
                    <a16:rowId xmlns:a16="http://schemas.microsoft.com/office/drawing/2014/main" val="845135764"/>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r>
                        <a:rPr lang="en-US" dirty="0"/>
                        <a:t>1.4.1.1</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with an uncertainty of ± 0.25 % of reading</a:t>
                      </a:r>
                      <a:endParaRPr lang="en-US" b="0" dirty="0">
                        <a:effectLst/>
                      </a:endParaRPr>
                    </a:p>
                  </a:txBody>
                  <a:tcPr/>
                </a:tc>
                <a:extLst>
                  <a:ext uri="{0D108BD9-81ED-4DB2-BD59-A6C34878D82A}">
                    <a16:rowId xmlns:a16="http://schemas.microsoft.com/office/drawing/2014/main" val="44290548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dirty="0"/>
                        <a:t>1.4.1.2</a:t>
                      </a:r>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for 10 seconds</a:t>
                      </a:r>
                      <a:endParaRPr lang="en-US" dirty="0">
                        <a:highlight>
                          <a:srgbClr val="FFFF00"/>
                        </a:highlight>
                      </a:endParaRPr>
                    </a:p>
                  </a:txBody>
                  <a:tcPr/>
                </a:tc>
                <a:extLst>
                  <a:ext uri="{0D108BD9-81ED-4DB2-BD59-A6C34878D82A}">
                    <a16:rowId xmlns:a16="http://schemas.microsoft.com/office/drawing/2014/main" val="977886325"/>
                  </a:ext>
                </a:extLst>
              </a:tr>
              <a:tr h="370840">
                <a:tc>
                  <a:txBody>
                    <a:bodyPr/>
                    <a:lstStyle/>
                    <a:p>
                      <a:endParaRPr lang="en-US"/>
                    </a:p>
                  </a:txBody>
                  <a:tcPr/>
                </a:tc>
                <a:tc>
                  <a:txBody>
                    <a:bodyPr/>
                    <a:lstStyle/>
                    <a:p>
                      <a:r>
                        <a:rPr lang="en-US" dirty="0"/>
                        <a:t>1.5</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insulation</a:t>
                      </a:r>
                      <a:endParaRPr lang="en-US" dirty="0"/>
                    </a:p>
                  </a:txBody>
                  <a:tcPr/>
                </a:tc>
                <a:extLst>
                  <a:ext uri="{0D108BD9-81ED-4DB2-BD59-A6C34878D82A}">
                    <a16:rowId xmlns:a16="http://schemas.microsoft.com/office/drawing/2014/main" val="3409904614"/>
                  </a:ext>
                </a:extLst>
              </a:tr>
              <a:tr h="370840">
                <a:tc>
                  <a:txBody>
                    <a:bodyPr/>
                    <a:lstStyle/>
                    <a:p>
                      <a:endParaRPr lang="en-US"/>
                    </a:p>
                  </a:txBody>
                  <a:tcPr/>
                </a:tc>
                <a:tc>
                  <a:txBody>
                    <a:bodyPr/>
                    <a:lstStyle/>
                    <a:p>
                      <a:endParaRPr lang="en-US"/>
                    </a:p>
                  </a:txBody>
                  <a:tcPr/>
                </a:tc>
                <a:tc>
                  <a:txBody>
                    <a:bodyPr/>
                    <a:lstStyle/>
                    <a:p>
                      <a:r>
                        <a:rPr lang="en-US" dirty="0"/>
                        <a:t>1.5.1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for values &gt; 10 </a:t>
                      </a:r>
                      <a:r>
                        <a:rPr lang="en-US" sz="1800" b="0" i="0" u="none" strike="noStrike" kern="1200" dirty="0" err="1">
                          <a:solidFill>
                            <a:schemeClr val="dk1"/>
                          </a:solidFill>
                          <a:effectLst/>
                          <a:latin typeface="+mn-lt"/>
                          <a:ea typeface="+mn-ea"/>
                          <a:cs typeface="+mn-cs"/>
                        </a:rPr>
                        <a:t>MOhms</a:t>
                      </a:r>
                      <a:r>
                        <a:rPr lang="en-US" sz="1800" b="0" i="0" u="none" strike="noStrike" kern="1200" dirty="0">
                          <a:solidFill>
                            <a:schemeClr val="dk1"/>
                          </a:solidFill>
                          <a:effectLst/>
                          <a:latin typeface="+mn-lt"/>
                          <a:ea typeface="+mn-ea"/>
                          <a:cs typeface="+mn-cs"/>
                        </a:rPr>
                        <a:t> while applying + 100 V across the test points for 60 seconds or until resistance measurement is stable (minimum 10 seconds)</a:t>
                      </a:r>
                      <a:endParaRPr lang="en-US" dirty="0"/>
                    </a:p>
                  </a:txBody>
                  <a:tcPr/>
                </a:tc>
                <a:extLst>
                  <a:ext uri="{0D108BD9-81ED-4DB2-BD59-A6C34878D82A}">
                    <a16:rowId xmlns:a16="http://schemas.microsoft.com/office/drawing/2014/main" val="340135395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1.5.1.1</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with an uncertainty of ± 3 % of reading</a:t>
                      </a:r>
                      <a:endParaRPr lang="en-US" b="0" dirty="0">
                        <a:effectLst/>
                      </a:endParaRPr>
                    </a:p>
                  </a:txBody>
                  <a:tcPr/>
                </a:tc>
                <a:extLst>
                  <a:ext uri="{0D108BD9-81ED-4DB2-BD59-A6C34878D82A}">
                    <a16:rowId xmlns:a16="http://schemas.microsoft.com/office/drawing/2014/main" val="814196896"/>
                  </a:ext>
                </a:extLst>
              </a:tr>
            </a:tbl>
          </a:graphicData>
        </a:graphic>
      </p:graphicFrame>
      <p:sp>
        <p:nvSpPr>
          <p:cNvPr id="76" name="Rectangle 75">
            <a:extLst>
              <a:ext uri="{FF2B5EF4-FFF2-40B4-BE49-F238E27FC236}">
                <a16:creationId xmlns:a16="http://schemas.microsoft.com/office/drawing/2014/main" id="{B4D28CA9-CB35-D248-B9C1-B5D05631E75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149;p26">
            <a:extLst>
              <a:ext uri="{FF2B5EF4-FFF2-40B4-BE49-F238E27FC236}">
                <a16:creationId xmlns:a16="http://schemas.microsoft.com/office/drawing/2014/main" id="{D1C2B573-E7A4-DA41-994C-2F881D61E21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912E04C6-E8DD-9A44-9343-937393B4FFFB}"/>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97E86C90-28F4-4B4A-9C6C-83D60C499C4D}"/>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80" name="Slide Number Placeholder 16">
            <a:extLst>
              <a:ext uri="{FF2B5EF4-FFF2-40B4-BE49-F238E27FC236}">
                <a16:creationId xmlns:a16="http://schemas.microsoft.com/office/drawing/2014/main" id="{5286433A-88A3-624D-8227-4B11803045A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90</a:t>
            </a:fld>
            <a:endParaRPr lang="en-US" dirty="0"/>
          </a:p>
        </p:txBody>
      </p:sp>
      <p:pic>
        <p:nvPicPr>
          <p:cNvPr id="81" name="Picture 80" descr="A picture containing text&#10;&#10;Description automatically generated">
            <a:extLst>
              <a:ext uri="{FF2B5EF4-FFF2-40B4-BE49-F238E27FC236}">
                <a16:creationId xmlns:a16="http://schemas.microsoft.com/office/drawing/2014/main" id="{991549B3-6D39-BE4F-A75A-EF84BA9AF0D3}"/>
              </a:ext>
            </a:extLst>
          </p:cNvPr>
          <p:cNvPicPr>
            <a:picLocks noChangeAspect="1"/>
          </p:cNvPicPr>
          <p:nvPr/>
        </p:nvPicPr>
        <p:blipFill>
          <a:blip r:embed="rId6"/>
          <a:stretch>
            <a:fillRect/>
          </a:stretch>
        </p:blipFill>
        <p:spPr>
          <a:xfrm>
            <a:off x="10890570" y="6397737"/>
            <a:ext cx="425461" cy="453601"/>
          </a:xfrm>
          <a:prstGeom prst="rect">
            <a:avLst/>
          </a:prstGeom>
        </p:spPr>
      </p:pic>
      <p:sp>
        <p:nvSpPr>
          <p:cNvPr id="82" name="Google Shape;150;p26">
            <a:extLst>
              <a:ext uri="{FF2B5EF4-FFF2-40B4-BE49-F238E27FC236}">
                <a16:creationId xmlns:a16="http://schemas.microsoft.com/office/drawing/2014/main" id="{BF739432-EF49-084A-A7BE-5BA902C9C6A0}"/>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83" name="Google Shape;150;p26">
            <a:extLst>
              <a:ext uri="{FF2B5EF4-FFF2-40B4-BE49-F238E27FC236}">
                <a16:creationId xmlns:a16="http://schemas.microsoft.com/office/drawing/2014/main" id="{824D9F33-B828-0C40-9284-B346DDADD085}"/>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84" name="Google Shape;150;p26">
            <a:extLst>
              <a:ext uri="{FF2B5EF4-FFF2-40B4-BE49-F238E27FC236}">
                <a16:creationId xmlns:a16="http://schemas.microsoft.com/office/drawing/2014/main" id="{94F03AF1-71EB-4247-A834-670E3FB7A2DF}"/>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605297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60045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1.6</a:t>
                      </a:r>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for resistance</a:t>
                      </a:r>
                      <a:endParaRPr lang="en-US" sz="1400" dirty="0"/>
                    </a:p>
                  </a:txBody>
                  <a:tcPr/>
                </a:tc>
                <a:extLst>
                  <a:ext uri="{0D108BD9-81ED-4DB2-BD59-A6C34878D82A}">
                    <a16:rowId xmlns:a16="http://schemas.microsoft.com/office/drawing/2014/main" val="3116416328"/>
                  </a:ext>
                </a:extLst>
              </a:tr>
              <a:tr h="370840">
                <a:tc>
                  <a:txBody>
                    <a:bodyPr/>
                    <a:lstStyle/>
                    <a:p>
                      <a:endParaRPr lang="en-US" dirty="0"/>
                    </a:p>
                  </a:txBody>
                  <a:tcPr/>
                </a:tc>
                <a:tc>
                  <a:txBody>
                    <a:bodyPr/>
                    <a:lstStyle/>
                    <a:p>
                      <a:endParaRPr lang="en-US" dirty="0"/>
                    </a:p>
                  </a:txBody>
                  <a:tcPr/>
                </a:tc>
                <a:tc>
                  <a:txBody>
                    <a:bodyPr/>
                    <a:lstStyle/>
                    <a:p>
                      <a:r>
                        <a:rPr lang="en-US" dirty="0"/>
                        <a:t>1.6.1</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measure resistance across test points (designated in the functional test template) for a value of 10 </a:t>
                      </a:r>
                      <a:r>
                        <a:rPr lang="en-US" sz="1400" b="0" i="0" u="none" strike="noStrike" kern="1200" dirty="0" err="1">
                          <a:solidFill>
                            <a:schemeClr val="dk1"/>
                          </a:solidFill>
                          <a:effectLst/>
                          <a:latin typeface="+mn-lt"/>
                          <a:ea typeface="+mn-ea"/>
                          <a:cs typeface="+mn-cs"/>
                        </a:rPr>
                        <a:t>kOhm</a:t>
                      </a:r>
                      <a:r>
                        <a:rPr lang="en-US" sz="1400" b="0" i="0" u="none" strike="noStrike" kern="1200" dirty="0">
                          <a:solidFill>
                            <a:schemeClr val="dk1"/>
                          </a:solidFill>
                          <a:effectLst/>
                          <a:latin typeface="+mn-lt"/>
                          <a:ea typeface="+mn-ea"/>
                          <a:cs typeface="+mn-cs"/>
                        </a:rPr>
                        <a:t> ± 7 Ohm</a:t>
                      </a:r>
                      <a:endParaRPr lang="en-US" sz="1400" dirty="0"/>
                    </a:p>
                  </a:txBody>
                  <a:tcPr/>
                </a:tc>
                <a:extLst>
                  <a:ext uri="{0D108BD9-81ED-4DB2-BD59-A6C34878D82A}">
                    <a16:rowId xmlns:a16="http://schemas.microsoft.com/office/drawing/2014/main" val="26695052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1.6.1.1</a:t>
                      </a:r>
                    </a:p>
                  </a:txBody>
                  <a:tcPr/>
                </a:tc>
                <a:tc>
                  <a:txBody>
                    <a:bodyPr/>
                    <a:lstStyle/>
                    <a:p>
                      <a:r>
                        <a:rPr lang="en-US" sz="1400" b="0" i="0" u="none" strike="noStrike" kern="1200" dirty="0">
                          <a:solidFill>
                            <a:schemeClr val="dk1"/>
                          </a:solidFill>
                          <a:effectLst/>
                          <a:latin typeface="+mn-lt"/>
                          <a:ea typeface="+mn-ea"/>
                          <a:cs typeface="+mn-cs"/>
                        </a:rPr>
                        <a:t>System shall measure resistance with an uncertainty of ± 0.025 % of reading</a:t>
                      </a:r>
                      <a:endParaRPr lang="en-US" sz="1400" dirty="0">
                        <a:highlight>
                          <a:srgbClr val="FFFF00"/>
                        </a:highlight>
                      </a:endParaRPr>
                    </a:p>
                  </a:txBody>
                  <a:tcPr/>
                </a:tc>
                <a:extLst>
                  <a:ext uri="{0D108BD9-81ED-4DB2-BD59-A6C34878D82A}">
                    <a16:rowId xmlns:a16="http://schemas.microsoft.com/office/drawing/2014/main" val="239797882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1.6.1.2</a:t>
                      </a:r>
                    </a:p>
                  </a:txBody>
                  <a:tcPr/>
                </a:tc>
                <a:tc>
                  <a:txBody>
                    <a:bodyPr/>
                    <a:lstStyle/>
                    <a:p>
                      <a:pPr rtl="0"/>
                      <a:r>
                        <a:rPr lang="en-US" sz="1400" b="0" i="0" u="none" strike="noStrike" kern="1200" dirty="0">
                          <a:solidFill>
                            <a:schemeClr val="dk1"/>
                          </a:solidFill>
                          <a:effectLst/>
                          <a:latin typeface="+mn-lt"/>
                          <a:ea typeface="+mn-ea"/>
                          <a:cs typeface="+mn-cs"/>
                        </a:rPr>
                        <a:t>System shall measure resistance across test points within 25 </a:t>
                      </a:r>
                      <a:r>
                        <a:rPr lang="en-US" sz="1400" b="0" i="0" u="none" strike="noStrike" kern="1200" dirty="0" err="1">
                          <a:solidFill>
                            <a:schemeClr val="dk1"/>
                          </a:solidFill>
                          <a:effectLst/>
                          <a:latin typeface="+mn-lt"/>
                          <a:ea typeface="+mn-ea"/>
                          <a:cs typeface="+mn-cs"/>
                        </a:rPr>
                        <a:t>ms</a:t>
                      </a:r>
                      <a:r>
                        <a:rPr lang="en-US" sz="1400" b="0" i="0" u="none" strike="noStrike" kern="1200" dirty="0">
                          <a:solidFill>
                            <a:schemeClr val="dk1"/>
                          </a:solidFill>
                          <a:effectLst/>
                          <a:latin typeface="+mn-lt"/>
                          <a:ea typeface="+mn-ea"/>
                          <a:cs typeface="+mn-cs"/>
                        </a:rPr>
                        <a:t> (based on resistance measurement settling time of PXI DMM </a:t>
                      </a:r>
                      <a:r>
                        <a:rPr lang="en-US" sz="1400" b="0" i="0" u="sng" strike="noStrike" kern="1200" dirty="0">
                          <a:solidFill>
                            <a:schemeClr val="dk1"/>
                          </a:solidFill>
                          <a:effectLst/>
                          <a:latin typeface="+mn-lt"/>
                          <a:ea typeface="+mn-ea"/>
                          <a:cs typeface="+mn-cs"/>
                          <a:hlinkClick r:id="rId5"/>
                        </a:rPr>
                        <a:t>datasheet</a:t>
                      </a:r>
                      <a:r>
                        <a:rPr lang="en-US" sz="1400" b="0" i="0" u="none" strike="noStrike" kern="1200" dirty="0">
                          <a:solidFill>
                            <a:schemeClr val="dk1"/>
                          </a:solidFill>
                          <a:effectLst/>
                          <a:latin typeface="+mn-lt"/>
                          <a:ea typeface="+mn-ea"/>
                          <a:cs typeface="+mn-cs"/>
                        </a:rPr>
                        <a:t> with factor of safety of 5)</a:t>
                      </a:r>
                      <a:endParaRPr lang="en-US" sz="1400" dirty="0"/>
                    </a:p>
                  </a:txBody>
                  <a:tcPr/>
                </a:tc>
                <a:extLst>
                  <a:ext uri="{0D108BD9-81ED-4DB2-BD59-A6C34878D82A}">
                    <a16:rowId xmlns:a16="http://schemas.microsoft.com/office/drawing/2014/main" val="157688504"/>
                  </a:ext>
                </a:extLst>
              </a:tr>
              <a:tr h="370840">
                <a:tc>
                  <a:txBody>
                    <a:bodyPr/>
                    <a:lstStyle/>
                    <a:p>
                      <a:r>
                        <a:rPr lang="en-US" dirty="0"/>
                        <a:t>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the battery automatically</a:t>
                      </a:r>
                      <a:endParaRPr lang="en-US" sz="1400" b="0" dirty="0"/>
                    </a:p>
                  </a:txBody>
                  <a:tcPr/>
                </a:tc>
                <a:extLst>
                  <a:ext uri="{0D108BD9-81ED-4DB2-BD59-A6C34878D82A}">
                    <a16:rowId xmlns:a16="http://schemas.microsoft.com/office/drawing/2014/main" val="3091612445"/>
                  </a:ext>
                </a:extLst>
              </a:tr>
              <a:tr h="370840">
                <a:tc>
                  <a:txBody>
                    <a:bodyPr/>
                    <a:lstStyle/>
                    <a:p>
                      <a:endParaRPr lang="en-US" dirty="0"/>
                    </a:p>
                  </a:txBody>
                  <a:tcPr/>
                </a:tc>
                <a:tc>
                  <a:txBody>
                    <a:bodyPr/>
                    <a:lstStyle/>
                    <a:p>
                      <a:r>
                        <a:rPr lang="en-US" dirty="0"/>
                        <a:t>2.1</a:t>
                      </a:r>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continuity without technician input after test has been started</a:t>
                      </a:r>
                      <a:endParaRPr lang="en-US" sz="1400" dirty="0"/>
                    </a:p>
                  </a:txBody>
                  <a:tcPr/>
                </a:tc>
                <a:extLst>
                  <a:ext uri="{0D108BD9-81ED-4DB2-BD59-A6C34878D82A}">
                    <a16:rowId xmlns:a16="http://schemas.microsoft.com/office/drawing/2014/main" val="3331417828"/>
                  </a:ext>
                </a:extLst>
              </a:tr>
              <a:tr h="370840">
                <a:tc>
                  <a:txBody>
                    <a:bodyPr/>
                    <a:lstStyle/>
                    <a:p>
                      <a:endParaRPr lang="en-US" dirty="0"/>
                    </a:p>
                  </a:txBody>
                  <a:tcPr/>
                </a:tc>
                <a:tc>
                  <a:txBody>
                    <a:bodyPr/>
                    <a:lstStyle/>
                    <a:p>
                      <a:endParaRPr lang="en-US" dirty="0"/>
                    </a:p>
                  </a:txBody>
                  <a:tcPr/>
                </a:tc>
                <a:tc>
                  <a:txBody>
                    <a:bodyPr/>
                    <a:lstStyle/>
                    <a:p>
                      <a:r>
                        <a:rPr lang="en-US" dirty="0"/>
                        <a:t>2.1.1</a:t>
                      </a:r>
                    </a:p>
                  </a:txBody>
                  <a:tcPr/>
                </a:tc>
                <a:tc>
                  <a:txBody>
                    <a:bodyPr/>
                    <a:lstStyle/>
                    <a:p>
                      <a:endParaRPr lang="en-US" dirty="0"/>
                    </a:p>
                  </a:txBody>
                  <a:tcPr/>
                </a:tc>
                <a:tc>
                  <a:txBody>
                    <a:bodyPr/>
                    <a:lstStyle/>
                    <a:p>
                      <a:pPr rtl="0"/>
                      <a:r>
                        <a:rPr lang="en-US" sz="1400" b="0" i="0" u="none" strike="noStrike" kern="1200" dirty="0">
                          <a:solidFill>
                            <a:schemeClr val="dk1"/>
                          </a:solidFill>
                          <a:effectLst/>
                          <a:latin typeface="+mn-lt"/>
                          <a:ea typeface="+mn-ea"/>
                          <a:cs typeface="+mn-cs"/>
                        </a:rPr>
                        <a:t>System shall access the required test points (designated in the functional test template)</a:t>
                      </a:r>
                      <a:endParaRPr lang="en-US" sz="1400" b="0" dirty="0">
                        <a:effectLst/>
                      </a:endParaRPr>
                    </a:p>
                  </a:txBody>
                  <a:tcPr/>
                </a:tc>
                <a:extLst>
                  <a:ext uri="{0D108BD9-81ED-4DB2-BD59-A6C34878D82A}">
                    <a16:rowId xmlns:a16="http://schemas.microsoft.com/office/drawing/2014/main" val="5575074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2.1.1.1</a:t>
                      </a:r>
                    </a:p>
                  </a:txBody>
                  <a:tcPr/>
                </a:tc>
                <a:tc>
                  <a:txBody>
                    <a:bodyPr/>
                    <a:lstStyle/>
                    <a:p>
                      <a:r>
                        <a:rPr lang="en-US" sz="14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sz="1400" dirty="0"/>
                    </a:p>
                  </a:txBody>
                  <a:tcPr/>
                </a:tc>
                <a:extLst>
                  <a:ext uri="{0D108BD9-81ED-4DB2-BD59-A6C34878D82A}">
                    <a16:rowId xmlns:a16="http://schemas.microsoft.com/office/drawing/2014/main" val="307830239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2.1.1.2</a:t>
                      </a:r>
                    </a:p>
                  </a:txBody>
                  <a:tcPr/>
                </a:tc>
                <a:tc>
                  <a:txBody>
                    <a:bodyPr/>
                    <a:lstStyle/>
                    <a:p>
                      <a:pPr rtl="0"/>
                      <a:r>
                        <a:rPr lang="en-US" sz="1400" b="0" i="0" u="none" strike="noStrike" kern="1200" dirty="0">
                          <a:solidFill>
                            <a:schemeClr val="dk1"/>
                          </a:solidFill>
                          <a:effectLst/>
                          <a:latin typeface="+mn-lt"/>
                          <a:ea typeface="+mn-ea"/>
                          <a:cs typeface="+mn-cs"/>
                        </a:rPr>
                        <a:t>System shall verify the proper test points are accessed</a:t>
                      </a:r>
                      <a:endParaRPr lang="en-US" sz="1400" b="0" dirty="0">
                        <a:effectLst/>
                      </a:endParaRPr>
                    </a:p>
                  </a:txBody>
                  <a:tcPr/>
                </a:tc>
                <a:extLst>
                  <a:ext uri="{0D108BD9-81ED-4DB2-BD59-A6C34878D82A}">
                    <a16:rowId xmlns:a16="http://schemas.microsoft.com/office/drawing/2014/main" val="411204837"/>
                  </a:ext>
                </a:extLst>
              </a:tr>
              <a:tr h="370840">
                <a:tc>
                  <a:txBody>
                    <a:bodyPr/>
                    <a:lstStyle/>
                    <a:p>
                      <a:endParaRPr lang="en-US" dirty="0"/>
                    </a:p>
                  </a:txBody>
                  <a:tcPr/>
                </a:tc>
                <a:tc>
                  <a:txBody>
                    <a:bodyPr/>
                    <a:lstStyle/>
                    <a:p>
                      <a:endParaRPr lang="en-US" dirty="0"/>
                    </a:p>
                  </a:txBody>
                  <a:tcPr/>
                </a:tc>
                <a:tc>
                  <a:txBody>
                    <a:bodyPr/>
                    <a:lstStyle/>
                    <a:p>
                      <a:r>
                        <a:rPr lang="en-US" dirty="0"/>
                        <a:t>2.1.2</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sz="1400" dirty="0"/>
                    </a:p>
                  </a:txBody>
                  <a:tcPr/>
                </a:tc>
                <a:extLst>
                  <a:ext uri="{0D108BD9-81ED-4DB2-BD59-A6C34878D82A}">
                    <a16:rowId xmlns:a16="http://schemas.microsoft.com/office/drawing/2014/main" val="227756579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2.1.2.1</a:t>
                      </a:r>
                    </a:p>
                  </a:txBody>
                  <a:tcPr/>
                </a:tc>
                <a:tc>
                  <a:txBody>
                    <a:bodyPr/>
                    <a:lstStyle/>
                    <a:p>
                      <a:pPr rtl="0"/>
                      <a:r>
                        <a:rPr lang="en-US" sz="1400" b="0" i="0" u="none" strike="noStrike" kern="1200" dirty="0">
                          <a:solidFill>
                            <a:schemeClr val="dk1"/>
                          </a:solidFill>
                          <a:effectLst/>
                          <a:latin typeface="+mn-lt"/>
                          <a:ea typeface="+mn-ea"/>
                          <a:cs typeface="+mn-cs"/>
                        </a:rPr>
                        <a:t>System shall take the resistance measurement at the measurement circuit output</a:t>
                      </a:r>
                      <a:endParaRPr lang="en-US" sz="1400" b="0" dirty="0">
                        <a:effectLst/>
                      </a:endParaRPr>
                    </a:p>
                  </a:txBody>
                  <a:tcPr/>
                </a:tc>
                <a:extLst>
                  <a:ext uri="{0D108BD9-81ED-4DB2-BD59-A6C34878D82A}">
                    <a16:rowId xmlns:a16="http://schemas.microsoft.com/office/drawing/2014/main" val="118401717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2.1.2.2</a:t>
                      </a:r>
                    </a:p>
                  </a:txBody>
                  <a:tcPr/>
                </a:tc>
                <a:tc>
                  <a:txBody>
                    <a:bodyPr/>
                    <a:lstStyle/>
                    <a:p>
                      <a:r>
                        <a:rPr lang="en-US" sz="1400" b="0" i="0" u="none" strike="noStrike" kern="1200" dirty="0">
                          <a:solidFill>
                            <a:schemeClr val="dk1"/>
                          </a:solidFill>
                          <a:effectLst/>
                          <a:latin typeface="+mn-lt"/>
                          <a:ea typeface="+mn-ea"/>
                          <a:cs typeface="+mn-cs"/>
                        </a:rPr>
                        <a:t>System shall store the resistance measurement value</a:t>
                      </a:r>
                      <a:endParaRPr lang="en-US" sz="1400" dirty="0"/>
                    </a:p>
                  </a:txBody>
                  <a:tcPr/>
                </a:tc>
                <a:extLst>
                  <a:ext uri="{0D108BD9-81ED-4DB2-BD59-A6C34878D82A}">
                    <a16:rowId xmlns:a16="http://schemas.microsoft.com/office/drawing/2014/main" val="3536247598"/>
                  </a:ext>
                </a:extLst>
              </a:tr>
              <a:tr h="370840">
                <a:tc>
                  <a:txBody>
                    <a:bodyPr/>
                    <a:lstStyle/>
                    <a:p>
                      <a:endParaRPr lang="en-US" dirty="0"/>
                    </a:p>
                  </a:txBody>
                  <a:tcPr/>
                </a:tc>
                <a:tc>
                  <a:txBody>
                    <a:bodyPr/>
                    <a:lstStyle/>
                    <a:p>
                      <a:endParaRPr lang="en-US" dirty="0"/>
                    </a:p>
                  </a:txBody>
                  <a:tcPr/>
                </a:tc>
                <a:tc>
                  <a:txBody>
                    <a:bodyPr/>
                    <a:lstStyle/>
                    <a:p>
                      <a:r>
                        <a:rPr lang="en-US" dirty="0"/>
                        <a:t>2.1.3</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cease to access the required test points</a:t>
                      </a:r>
                      <a:endParaRPr lang="en-US" sz="1400" dirty="0"/>
                    </a:p>
                  </a:txBody>
                  <a:tcPr/>
                </a:tc>
                <a:extLst>
                  <a:ext uri="{0D108BD9-81ED-4DB2-BD59-A6C34878D82A}">
                    <a16:rowId xmlns:a16="http://schemas.microsoft.com/office/drawing/2014/main" val="5701682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2.1.3.1</a:t>
                      </a:r>
                    </a:p>
                  </a:txBody>
                  <a:tcPr/>
                </a:tc>
                <a:tc>
                  <a:txBody>
                    <a:bodyPr/>
                    <a:lstStyle/>
                    <a:p>
                      <a:r>
                        <a:rPr lang="en-US" sz="14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sz="1400" dirty="0"/>
                    </a:p>
                  </a:txBody>
                  <a:tcPr/>
                </a:tc>
                <a:extLst>
                  <a:ext uri="{0D108BD9-81ED-4DB2-BD59-A6C34878D82A}">
                    <a16:rowId xmlns:a16="http://schemas.microsoft.com/office/drawing/2014/main" val="3484779406"/>
                  </a:ext>
                </a:extLst>
              </a:tr>
            </a:tbl>
          </a:graphicData>
        </a:graphic>
      </p:graphicFrame>
    </p:spTree>
    <p:extLst>
      <p:ext uri="{BB962C8B-B14F-4D97-AF65-F5344CB8AC3E}">
        <p14:creationId xmlns:p14="http://schemas.microsoft.com/office/powerpoint/2010/main" val="12639192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4785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voltage without technician input</a:t>
                      </a:r>
                      <a:endParaRPr lang="en-US" dirty="0"/>
                    </a:p>
                  </a:txBody>
                  <a:tcPr/>
                </a:tc>
                <a:extLst>
                  <a:ext uri="{0D108BD9-81ED-4DB2-BD59-A6C34878D82A}">
                    <a16:rowId xmlns:a16="http://schemas.microsoft.com/office/drawing/2014/main" val="552960763"/>
                  </a:ext>
                </a:extLst>
              </a:tr>
              <a:tr h="370840">
                <a:tc>
                  <a:txBody>
                    <a:bodyPr/>
                    <a:lstStyle/>
                    <a:p>
                      <a:endParaRPr lang="en-US" dirty="0"/>
                    </a:p>
                  </a:txBody>
                  <a:tcPr/>
                </a:tc>
                <a:tc>
                  <a:txBody>
                    <a:bodyPr/>
                    <a:lstStyle/>
                    <a:p>
                      <a:endParaRPr lang="en-US" dirty="0"/>
                    </a:p>
                  </a:txBody>
                  <a:tcPr/>
                </a:tc>
                <a:tc>
                  <a:txBody>
                    <a:bodyPr/>
                    <a:lstStyle/>
                    <a:p>
                      <a:r>
                        <a:rPr lang="en-US" dirty="0"/>
                        <a:t>2.2.1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207688124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2.2.1.1</a:t>
                      </a:r>
                    </a:p>
                  </a:txBody>
                  <a:tcPr/>
                </a:tc>
                <a:tc>
                  <a:txBody>
                    <a:bodyPr/>
                    <a:lstStyle/>
                    <a:p>
                      <a:pPr rtl="0"/>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41185525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2.2.1.2</a:t>
                      </a:r>
                    </a:p>
                  </a:txBody>
                  <a:tcPr/>
                </a:tc>
                <a:tc>
                  <a:txBody>
                    <a:bodyPr/>
                    <a:lstStyle/>
                    <a:p>
                      <a:pPr rtl="0"/>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4028373947"/>
                  </a:ext>
                </a:extLst>
              </a:tr>
              <a:tr h="370840">
                <a:tc>
                  <a:txBody>
                    <a:bodyPr/>
                    <a:lstStyle/>
                    <a:p>
                      <a:endParaRPr lang="en-US" dirty="0"/>
                    </a:p>
                  </a:txBody>
                  <a:tcPr/>
                </a:tc>
                <a:tc>
                  <a:txBody>
                    <a:bodyPr/>
                    <a:lstStyle/>
                    <a:p>
                      <a:endParaRPr lang="en-US" dirty="0"/>
                    </a:p>
                  </a:txBody>
                  <a:tcPr/>
                </a:tc>
                <a:tc>
                  <a:txBody>
                    <a:bodyPr/>
                    <a:lstStyle/>
                    <a:p>
                      <a:r>
                        <a:rPr lang="en-US" dirty="0"/>
                        <a:t>2.2.2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voltage across the proper the proper test points</a:t>
                      </a:r>
                      <a:endParaRPr lang="en-US" dirty="0"/>
                    </a:p>
                  </a:txBody>
                  <a:tcPr/>
                </a:tc>
                <a:extLst>
                  <a:ext uri="{0D108BD9-81ED-4DB2-BD59-A6C34878D82A}">
                    <a16:rowId xmlns:a16="http://schemas.microsoft.com/office/drawing/2014/main" val="329199714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2.2.2.1</a:t>
                      </a:r>
                    </a:p>
                  </a:txBody>
                  <a:tcPr/>
                </a:tc>
                <a:tc>
                  <a:txBody>
                    <a:bodyPr/>
                    <a:lstStyle/>
                    <a:p>
                      <a:r>
                        <a:rPr lang="en-US" sz="1800" b="0" i="0" u="none" strike="noStrike" kern="1200" dirty="0">
                          <a:solidFill>
                            <a:schemeClr val="dk1"/>
                          </a:solidFill>
                          <a:effectLst/>
                          <a:latin typeface="+mn-lt"/>
                          <a:ea typeface="+mn-ea"/>
                          <a:cs typeface="+mn-cs"/>
                        </a:rPr>
                        <a:t>System shall take the voltage measurement at the measurement circuit output</a:t>
                      </a:r>
                      <a:endParaRPr lang="en-US" dirty="0"/>
                    </a:p>
                  </a:txBody>
                  <a:tcPr/>
                </a:tc>
                <a:extLst>
                  <a:ext uri="{0D108BD9-81ED-4DB2-BD59-A6C34878D82A}">
                    <a16:rowId xmlns:a16="http://schemas.microsoft.com/office/drawing/2014/main" val="1452001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2.2.2.2</a:t>
                      </a:r>
                    </a:p>
                  </a:txBody>
                  <a:tcPr/>
                </a:tc>
                <a:tc>
                  <a:txBody>
                    <a:bodyPr/>
                    <a:lstStyle/>
                    <a:p>
                      <a:r>
                        <a:rPr lang="en-US" sz="1800" b="0" i="0" u="none" strike="noStrike" kern="1200" dirty="0">
                          <a:solidFill>
                            <a:schemeClr val="dk1"/>
                          </a:solidFill>
                          <a:effectLst/>
                          <a:latin typeface="+mn-lt"/>
                          <a:ea typeface="+mn-ea"/>
                          <a:cs typeface="+mn-cs"/>
                        </a:rPr>
                        <a:t>System shall store the voltage measurement value</a:t>
                      </a:r>
                      <a:endParaRPr lang="en-US" dirty="0"/>
                    </a:p>
                  </a:txBody>
                  <a:tcPr/>
                </a:tc>
                <a:extLst>
                  <a:ext uri="{0D108BD9-81ED-4DB2-BD59-A6C34878D82A}">
                    <a16:rowId xmlns:a16="http://schemas.microsoft.com/office/drawing/2014/main" val="1080904010"/>
                  </a:ext>
                </a:extLst>
              </a:tr>
              <a:tr h="370840">
                <a:tc>
                  <a:txBody>
                    <a:bodyPr/>
                    <a:lstStyle/>
                    <a:p>
                      <a:endParaRPr lang="en-US" dirty="0"/>
                    </a:p>
                  </a:txBody>
                  <a:tcPr/>
                </a:tc>
                <a:tc>
                  <a:txBody>
                    <a:bodyPr/>
                    <a:lstStyle/>
                    <a:p>
                      <a:endParaRPr lang="en-US" dirty="0"/>
                    </a:p>
                  </a:txBody>
                  <a:tcPr/>
                </a:tc>
                <a:tc>
                  <a:txBody>
                    <a:bodyPr/>
                    <a:lstStyle/>
                    <a:p>
                      <a:r>
                        <a:rPr lang="en-US" dirty="0"/>
                        <a:t>2.2.3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412938567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1347600214"/>
                  </a:ext>
                </a:extLst>
              </a:tr>
            </a:tbl>
          </a:graphicData>
        </a:graphic>
      </p:graphicFrame>
      <p:sp>
        <p:nvSpPr>
          <p:cNvPr id="67" name="Rectangle 66">
            <a:extLst>
              <a:ext uri="{FF2B5EF4-FFF2-40B4-BE49-F238E27FC236}">
                <a16:creationId xmlns:a16="http://schemas.microsoft.com/office/drawing/2014/main" id="{641240BD-E22C-0049-AF77-58AA28B174B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21F42112-F4BA-3846-A369-F98A442B0AF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1260BCA1-FC6F-9347-BE6C-F19974508653}"/>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0C54CB15-3889-414F-8E08-F44AA706D629}"/>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4202A08C-3736-7B49-9521-006FD230942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92</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52CDC49D-853D-504F-B045-E645243666E9}"/>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0AEE2282-C6BF-D041-8365-922563664D84}"/>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72DC04B3-8EB8-2742-B248-26440D94CA7F}"/>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0E0845A2-1E72-8743-8DED-B4DDDEC7DD48}"/>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809522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505460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isolation without technician input</a:t>
                      </a:r>
                      <a:endParaRPr lang="en-US" dirty="0"/>
                    </a:p>
                  </a:txBody>
                  <a:tcPr/>
                </a:tc>
                <a:extLst>
                  <a:ext uri="{0D108BD9-81ED-4DB2-BD59-A6C34878D82A}">
                    <a16:rowId xmlns:a16="http://schemas.microsoft.com/office/drawing/2014/main" val="3173969158"/>
                  </a:ext>
                </a:extLst>
              </a:tr>
              <a:tr h="370840">
                <a:tc>
                  <a:txBody>
                    <a:bodyPr/>
                    <a:lstStyle/>
                    <a:p>
                      <a:endParaRPr lang="en-US" dirty="0"/>
                    </a:p>
                  </a:txBody>
                  <a:tcPr/>
                </a:tc>
                <a:tc>
                  <a:txBody>
                    <a:bodyPr/>
                    <a:lstStyle/>
                    <a:p>
                      <a:endParaRPr lang="en-US" dirty="0"/>
                    </a:p>
                  </a:txBody>
                  <a:tcPr/>
                </a:tc>
                <a:tc>
                  <a:txBody>
                    <a:bodyPr/>
                    <a:lstStyle/>
                    <a:p>
                      <a:r>
                        <a:rPr lang="en-US" dirty="0"/>
                        <a:t>2.3.1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201243031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2.3.1.1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25364387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2.3.1.2</a:t>
                      </a:r>
                    </a:p>
                  </a:txBody>
                  <a:tcPr/>
                </a:tc>
                <a:tc>
                  <a:txBody>
                    <a:bodyPr/>
                    <a:lstStyle/>
                    <a:p>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2889748901"/>
                  </a:ext>
                </a:extLst>
              </a:tr>
              <a:tr h="370840">
                <a:tc>
                  <a:txBody>
                    <a:bodyPr/>
                    <a:lstStyle/>
                    <a:p>
                      <a:endParaRPr lang="en-US" dirty="0"/>
                    </a:p>
                  </a:txBody>
                  <a:tcPr/>
                </a:tc>
                <a:tc>
                  <a:txBody>
                    <a:bodyPr/>
                    <a:lstStyle/>
                    <a:p>
                      <a:endParaRPr lang="en-US" dirty="0"/>
                    </a:p>
                  </a:txBody>
                  <a:tcPr/>
                </a:tc>
                <a:tc>
                  <a:txBody>
                    <a:bodyPr/>
                    <a:lstStyle/>
                    <a:p>
                      <a:r>
                        <a:rPr lang="en-US" dirty="0"/>
                        <a:t>2.3.2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dirty="0"/>
                    </a:p>
                  </a:txBody>
                  <a:tcPr/>
                </a:tc>
                <a:extLst>
                  <a:ext uri="{0D108BD9-81ED-4DB2-BD59-A6C34878D82A}">
                    <a16:rowId xmlns:a16="http://schemas.microsoft.com/office/drawing/2014/main" val="335931653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2.3.2.1</a:t>
                      </a:r>
                    </a:p>
                  </a:txBody>
                  <a:tcPr/>
                </a:tc>
                <a:tc>
                  <a:txBody>
                    <a:bodyPr/>
                    <a:lstStyle/>
                    <a:p>
                      <a:r>
                        <a:rPr lang="en-US" sz="1800" b="0" i="0" u="none" strike="noStrike" kern="1200" dirty="0">
                          <a:solidFill>
                            <a:schemeClr val="dk1"/>
                          </a:solidFill>
                          <a:effectLst/>
                          <a:latin typeface="+mn-lt"/>
                          <a:ea typeface="+mn-ea"/>
                          <a:cs typeface="+mn-cs"/>
                        </a:rPr>
                        <a:t>System shall take the resistance measurement value at the measurement circuit output</a:t>
                      </a:r>
                      <a:endParaRPr lang="en-US" dirty="0"/>
                    </a:p>
                  </a:txBody>
                  <a:tcPr/>
                </a:tc>
                <a:extLst>
                  <a:ext uri="{0D108BD9-81ED-4DB2-BD59-A6C34878D82A}">
                    <a16:rowId xmlns:a16="http://schemas.microsoft.com/office/drawing/2014/main" val="11586481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2.3.2.2</a:t>
                      </a:r>
                    </a:p>
                  </a:txBody>
                  <a:tcPr/>
                </a:tc>
                <a:tc>
                  <a:txBody>
                    <a:bodyPr/>
                    <a:lstStyle/>
                    <a:p>
                      <a:pPr rtl="0"/>
                      <a:r>
                        <a:rPr lang="en-US" sz="1800" b="0" i="0" u="none" strike="noStrike" kern="1200" dirty="0">
                          <a:solidFill>
                            <a:schemeClr val="dk1"/>
                          </a:solidFill>
                          <a:effectLst/>
                          <a:latin typeface="+mn-lt"/>
                          <a:ea typeface="+mn-ea"/>
                          <a:cs typeface="+mn-cs"/>
                        </a:rPr>
                        <a:t>System shall store the resistance measurement value</a:t>
                      </a:r>
                      <a:endParaRPr lang="en-US" dirty="0"/>
                    </a:p>
                  </a:txBody>
                  <a:tcPr/>
                </a:tc>
                <a:extLst>
                  <a:ext uri="{0D108BD9-81ED-4DB2-BD59-A6C34878D82A}">
                    <a16:rowId xmlns:a16="http://schemas.microsoft.com/office/drawing/2014/main" val="1067079628"/>
                  </a:ext>
                </a:extLst>
              </a:tr>
              <a:tr h="370840">
                <a:tc>
                  <a:txBody>
                    <a:bodyPr/>
                    <a:lstStyle/>
                    <a:p>
                      <a:endParaRPr lang="en-US" dirty="0"/>
                    </a:p>
                  </a:txBody>
                  <a:tcPr/>
                </a:tc>
                <a:tc>
                  <a:txBody>
                    <a:bodyPr/>
                    <a:lstStyle/>
                    <a:p>
                      <a:endParaRPr lang="en-US" dirty="0"/>
                    </a:p>
                  </a:txBody>
                  <a:tcPr/>
                </a:tc>
                <a:tc>
                  <a:txBody>
                    <a:bodyPr/>
                    <a:lstStyle/>
                    <a:p>
                      <a:r>
                        <a:rPr lang="en-US" dirty="0"/>
                        <a:t>2.3.3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420056683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3816793330"/>
                  </a:ext>
                </a:extLst>
              </a:tr>
            </a:tbl>
          </a:graphicData>
        </a:graphic>
      </p:graphicFrame>
      <p:sp>
        <p:nvSpPr>
          <p:cNvPr id="67" name="Rectangle 66">
            <a:extLst>
              <a:ext uri="{FF2B5EF4-FFF2-40B4-BE49-F238E27FC236}">
                <a16:creationId xmlns:a16="http://schemas.microsoft.com/office/drawing/2014/main" id="{DFE68EA6-74A6-BB41-8564-C30E70480FE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D0699F24-2CAB-6A40-B525-F0DFB9CB4CB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2E350927-00FF-8542-9FB7-F564050DA863}"/>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D762F270-7D7E-2A46-B14C-0BD6914C0C70}"/>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5CCD41D9-7543-A448-8AA7-D5E203D8645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93</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6918C9C5-0078-B54E-8721-3609929844F8}"/>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0B2C6769-C8DD-A848-BAA3-1DAF75F38C00}"/>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991524E0-39BD-1545-97F6-72F18DB4AC0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B7403459-D117-BE4D-9DC8-332D8DC9E8D8}"/>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4453923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505460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test resistance without technician input</a:t>
                      </a:r>
                      <a:endParaRPr lang="en-US" b="0" dirty="0">
                        <a:effectLst/>
                      </a:endParaRPr>
                    </a:p>
                  </a:txBody>
                  <a:tcPr/>
                </a:tc>
                <a:extLst>
                  <a:ext uri="{0D108BD9-81ED-4DB2-BD59-A6C34878D82A}">
                    <a16:rowId xmlns:a16="http://schemas.microsoft.com/office/drawing/2014/main" val="1163449559"/>
                  </a:ext>
                </a:extLst>
              </a:tr>
              <a:tr h="370840">
                <a:tc>
                  <a:txBody>
                    <a:bodyPr/>
                    <a:lstStyle/>
                    <a:p>
                      <a:endParaRPr lang="en-US" dirty="0"/>
                    </a:p>
                  </a:txBody>
                  <a:tcPr/>
                </a:tc>
                <a:tc>
                  <a:txBody>
                    <a:bodyPr/>
                    <a:lstStyle/>
                    <a:p>
                      <a:endParaRPr lang="en-US" dirty="0"/>
                    </a:p>
                  </a:txBody>
                  <a:tcPr/>
                </a:tc>
                <a:tc>
                  <a:txBody>
                    <a:bodyPr/>
                    <a:lstStyle/>
                    <a:p>
                      <a:r>
                        <a:rPr lang="en-US" dirty="0"/>
                        <a:t>2.4.1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403464832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2.4.1.1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14698491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2.4.1.2</a:t>
                      </a:r>
                    </a:p>
                  </a:txBody>
                  <a:tcPr/>
                </a:tc>
                <a:tc>
                  <a:txBody>
                    <a:bodyPr/>
                    <a:lstStyle/>
                    <a:p>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3128212886"/>
                  </a:ext>
                </a:extLst>
              </a:tr>
              <a:tr h="370840">
                <a:tc>
                  <a:txBody>
                    <a:bodyPr/>
                    <a:lstStyle/>
                    <a:p>
                      <a:endParaRPr lang="en-US" dirty="0"/>
                    </a:p>
                  </a:txBody>
                  <a:tcPr/>
                </a:tc>
                <a:tc>
                  <a:txBody>
                    <a:bodyPr/>
                    <a:lstStyle/>
                    <a:p>
                      <a:endParaRPr lang="en-US" dirty="0"/>
                    </a:p>
                  </a:txBody>
                  <a:tcPr/>
                </a:tc>
                <a:tc>
                  <a:txBody>
                    <a:bodyPr/>
                    <a:lstStyle/>
                    <a:p>
                      <a:r>
                        <a:rPr lang="en-US" dirty="0"/>
                        <a:t>2.4.2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dirty="0"/>
                    </a:p>
                  </a:txBody>
                  <a:tcPr/>
                </a:tc>
                <a:extLst>
                  <a:ext uri="{0D108BD9-81ED-4DB2-BD59-A6C34878D82A}">
                    <a16:rowId xmlns:a16="http://schemas.microsoft.com/office/drawing/2014/main" val="173615673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2.4.2.1</a:t>
                      </a:r>
                    </a:p>
                  </a:txBody>
                  <a:tcPr/>
                </a:tc>
                <a:tc>
                  <a:txBody>
                    <a:bodyPr/>
                    <a:lstStyle/>
                    <a:p>
                      <a:r>
                        <a:rPr lang="en-US" sz="1800" b="0" i="0" u="none" strike="noStrike" kern="1200" dirty="0">
                          <a:solidFill>
                            <a:schemeClr val="dk1"/>
                          </a:solidFill>
                          <a:effectLst/>
                          <a:latin typeface="+mn-lt"/>
                          <a:ea typeface="+mn-ea"/>
                          <a:cs typeface="+mn-cs"/>
                        </a:rPr>
                        <a:t>System shall take the resistance measurement value at the measurement circuit output</a:t>
                      </a:r>
                      <a:endParaRPr lang="en-US" dirty="0"/>
                    </a:p>
                  </a:txBody>
                  <a:tcPr/>
                </a:tc>
                <a:extLst>
                  <a:ext uri="{0D108BD9-81ED-4DB2-BD59-A6C34878D82A}">
                    <a16:rowId xmlns:a16="http://schemas.microsoft.com/office/drawing/2014/main" val="147088531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2.4.2.2</a:t>
                      </a:r>
                    </a:p>
                  </a:txBody>
                  <a:tcPr/>
                </a:tc>
                <a:tc>
                  <a:txBody>
                    <a:bodyPr/>
                    <a:lstStyle/>
                    <a:p>
                      <a:pPr rtl="0"/>
                      <a:r>
                        <a:rPr lang="en-US" sz="1800" b="0" i="0" u="none" strike="noStrike" kern="1200" dirty="0">
                          <a:solidFill>
                            <a:schemeClr val="dk1"/>
                          </a:solidFill>
                          <a:effectLst/>
                          <a:latin typeface="+mn-lt"/>
                          <a:ea typeface="+mn-ea"/>
                          <a:cs typeface="+mn-cs"/>
                        </a:rPr>
                        <a:t>System shall store the resistance measurement value</a:t>
                      </a:r>
                      <a:endParaRPr lang="en-US" dirty="0"/>
                    </a:p>
                  </a:txBody>
                  <a:tcPr/>
                </a:tc>
                <a:extLst>
                  <a:ext uri="{0D108BD9-81ED-4DB2-BD59-A6C34878D82A}">
                    <a16:rowId xmlns:a16="http://schemas.microsoft.com/office/drawing/2014/main" val="2352740404"/>
                  </a:ext>
                </a:extLst>
              </a:tr>
              <a:tr h="370840">
                <a:tc>
                  <a:txBody>
                    <a:bodyPr/>
                    <a:lstStyle/>
                    <a:p>
                      <a:endParaRPr lang="en-US" dirty="0"/>
                    </a:p>
                  </a:txBody>
                  <a:tcPr/>
                </a:tc>
                <a:tc>
                  <a:txBody>
                    <a:bodyPr/>
                    <a:lstStyle/>
                    <a:p>
                      <a:endParaRPr lang="en-US" dirty="0"/>
                    </a:p>
                  </a:txBody>
                  <a:tcPr/>
                </a:tc>
                <a:tc>
                  <a:txBody>
                    <a:bodyPr/>
                    <a:lstStyle/>
                    <a:p>
                      <a:r>
                        <a:rPr lang="en-US" dirty="0"/>
                        <a:t>2.4.3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128281425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595533611"/>
                  </a:ext>
                </a:extLst>
              </a:tr>
            </a:tbl>
          </a:graphicData>
        </a:graphic>
      </p:graphicFrame>
      <p:sp>
        <p:nvSpPr>
          <p:cNvPr id="67" name="Rectangle 66">
            <a:extLst>
              <a:ext uri="{FF2B5EF4-FFF2-40B4-BE49-F238E27FC236}">
                <a16:creationId xmlns:a16="http://schemas.microsoft.com/office/drawing/2014/main" id="{39B3160B-19AF-D94C-A87D-5BEDFB88B33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ED1D984A-1116-564B-95EC-E6D4D47BA32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BCE6857C-8625-D54E-AE80-4C7187C79DC6}"/>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994552AB-F8B2-084B-AA45-35BE72478279}"/>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40DF97FF-E43D-4F4C-97B8-95DDDEA915D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94</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EAB9DB93-258B-D64D-AB91-BC10382A63F4}"/>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B904C678-3365-7847-931E-1FE4A29FB9B6}"/>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A594F809-80D5-7743-A107-674D7F03B3F4}"/>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8689D026-E681-694F-BB25-CD373F1148A4}"/>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837822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32359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r>
                        <a:rPr lang="en-US" dirty="0"/>
                        <a:t>3</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report any false positives or false negatives</a:t>
                      </a:r>
                      <a:endParaRPr lang="en-US" b="0" dirty="0"/>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3.1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follow accuracy requirements outlined in R.0.1</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r>
                        <a:rPr lang="en-US" dirty="0"/>
                        <a:t>3.2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have calibration of measurement instruments</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3.2.1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proper calibration as instructed in user manual </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3.3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provide feedback on given/executed commands</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r>
                        <a:rPr lang="en-US" dirty="0"/>
                        <a:t>3.3.1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verify the switches corresponding to test points of interest have received open/close command signal</a:t>
                      </a:r>
                      <a:endParaRPr lang="en-US" dirty="0"/>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3.3.2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verify the proper measurement type is selected</a:t>
                      </a:r>
                      <a:endParaRPr lang="en-US" dirty="0"/>
                    </a:p>
                  </a:txBody>
                  <a:tcPr/>
                </a:tc>
                <a:extLst>
                  <a:ext uri="{0D108BD9-81ED-4DB2-BD59-A6C34878D82A}">
                    <a16:rowId xmlns:a16="http://schemas.microsoft.com/office/drawing/2014/main" val="2695607986"/>
                  </a:ext>
                </a:extLst>
              </a:tr>
            </a:tbl>
          </a:graphicData>
        </a:graphic>
      </p:graphicFrame>
      <p:sp>
        <p:nvSpPr>
          <p:cNvPr id="67" name="Rectangle 66">
            <a:extLst>
              <a:ext uri="{FF2B5EF4-FFF2-40B4-BE49-F238E27FC236}">
                <a16:creationId xmlns:a16="http://schemas.microsoft.com/office/drawing/2014/main" id="{73642695-522B-6342-92D2-4C6196DDB25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664F7773-DE0D-9A45-AECC-F3D114559F93}"/>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74EBFBAD-BF62-1545-AC39-B6E6E635FB72}"/>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A7944396-A32E-6B4B-BE63-D2FDD47023C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9389CB57-7758-1642-8D26-B11781588A3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95</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4A95DDA5-EB8C-B048-9910-5230750F593C}"/>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6357F76B-DD38-DC42-8B13-B02E121F4CE3}"/>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8A3E626B-D9E8-4C49-82BC-490E7CAADF80}"/>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12C31972-6F04-7D4D-B813-1B3083069E36}"/>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897239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369690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4</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value to the customer</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4.1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complete test without user supervision</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4.1.1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require manual operation after starting test</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4.1.2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deliver explicit test result to technician</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4.2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take more total elapsed time compared to the current solution 4 hours</a:t>
                      </a:r>
                      <a:endParaRPr lang="en-US" dirty="0"/>
                    </a:p>
                  </a:txBody>
                  <a:tcPr/>
                </a:tc>
                <a:extLst>
                  <a:ext uri="{0D108BD9-81ED-4DB2-BD59-A6C34878D82A}">
                    <a16:rowId xmlns:a16="http://schemas.microsoft.com/office/drawing/2014/main" val="2199349003"/>
                  </a:ext>
                </a:extLst>
              </a:tr>
              <a:tr h="370840">
                <a:tc>
                  <a:txBody>
                    <a:bodyPr/>
                    <a:lstStyle/>
                    <a:p>
                      <a:r>
                        <a:rPr lang="en-US" dirty="0"/>
                        <a:t>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able to respond to failures in real time</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5.1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Data Acquisition System failure response</a:t>
                      </a:r>
                      <a:endParaRPr lang="en-US" dirty="0"/>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r>
                        <a:rPr lang="en-US" dirty="0"/>
                        <a:t>5.2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Graphical User Interface failure response</a:t>
                      </a:r>
                      <a:endParaRPr lang="en-US" dirty="0"/>
                    </a:p>
                  </a:txBody>
                  <a:tcPr/>
                </a:tc>
                <a:extLst>
                  <a:ext uri="{0D108BD9-81ED-4DB2-BD59-A6C34878D82A}">
                    <a16:rowId xmlns:a16="http://schemas.microsoft.com/office/drawing/2014/main" val="1353296554"/>
                  </a:ext>
                </a:extLst>
              </a:tr>
            </a:tbl>
          </a:graphicData>
        </a:graphic>
      </p:graphicFrame>
      <p:sp>
        <p:nvSpPr>
          <p:cNvPr id="67" name="Rectangle 66">
            <a:extLst>
              <a:ext uri="{FF2B5EF4-FFF2-40B4-BE49-F238E27FC236}">
                <a16:creationId xmlns:a16="http://schemas.microsoft.com/office/drawing/2014/main" id="{2D89AEFB-A338-424B-B64E-B6A8628AE63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5DD1B65F-458E-7346-A952-22FA61DCAA7C}"/>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00C59169-4CF9-D042-8B68-9482290D36E0}"/>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B359F4C8-3791-6145-BF2F-0C9A1608AA3B}"/>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E8F4D5E7-C1D8-3B4D-9A59-7EB5EC78E09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96</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390DEFE2-704B-D74A-A9D3-3A4F180EE3F4}"/>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31090FB3-480F-0C43-A81C-ECD62A8385FF}"/>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67172378-FFB3-4148-BF38-6769B6630603}"/>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FEDC5833-6C6E-774A-8B95-4A1855EABE89}"/>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24090733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491102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6</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graphical user interface (GUI)</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6.1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allow user to manage testing using the GUI</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6.1.1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allow user to start test using the GUI</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6.1.2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pause test using the GUI</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6.1.2.1</a:t>
                      </a:r>
                    </a:p>
                  </a:txBody>
                  <a:tcPr/>
                </a:tc>
                <a:tc>
                  <a:txBody>
                    <a:bodyPr/>
                    <a:lstStyle/>
                    <a:p>
                      <a:r>
                        <a:rPr lang="en-US" sz="1800" b="0" i="0" u="none" strike="noStrike" kern="1200" dirty="0">
                          <a:solidFill>
                            <a:schemeClr val="dk1"/>
                          </a:solidFill>
                          <a:effectLst/>
                          <a:latin typeface="+mn-lt"/>
                          <a:ea typeface="+mn-ea"/>
                          <a:cs typeface="+mn-cs"/>
                        </a:rPr>
                        <a:t>System shall meet safety requirements when pausing test</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6.1.2.2</a:t>
                      </a:r>
                    </a:p>
                  </a:txBody>
                  <a:tcPr/>
                </a:tc>
                <a:tc>
                  <a:txBody>
                    <a:bodyPr/>
                    <a:lstStyle/>
                    <a:p>
                      <a:pPr rtl="0"/>
                      <a:r>
                        <a:rPr lang="en-US" sz="1800" b="0" i="0" u="none" strike="noStrike" kern="1200" dirty="0">
                          <a:solidFill>
                            <a:schemeClr val="dk1"/>
                          </a:solidFill>
                          <a:effectLst/>
                          <a:latin typeface="+mn-lt"/>
                          <a:ea typeface="+mn-ea"/>
                          <a:cs typeface="+mn-cs"/>
                        </a:rPr>
                        <a:t>System shall remain on measurement when test was paused</a:t>
                      </a:r>
                      <a:endParaRPr lang="en-US" dirty="0"/>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6.1.3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resume test using the GUI</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6.1.3.1</a:t>
                      </a:r>
                    </a:p>
                  </a:txBody>
                  <a:tcPr/>
                </a:tc>
                <a:tc>
                  <a:txBody>
                    <a:bodyPr/>
                    <a:lstStyle/>
                    <a:p>
                      <a:pPr rtl="0"/>
                      <a:r>
                        <a:rPr lang="en-US" sz="1800" b="0" i="0" u="none" strike="noStrike" kern="1200" dirty="0">
                          <a:solidFill>
                            <a:schemeClr val="dk1"/>
                          </a:solidFill>
                          <a:effectLst/>
                          <a:latin typeface="+mn-lt"/>
                          <a:ea typeface="+mn-ea"/>
                          <a:cs typeface="+mn-cs"/>
                        </a:rPr>
                        <a:t>System shall meet safety requirements when resuming test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6.1.3.2</a:t>
                      </a:r>
                    </a:p>
                  </a:txBody>
                  <a:tcPr/>
                </a:tc>
                <a:tc>
                  <a:txBody>
                    <a:bodyPr/>
                    <a:lstStyle/>
                    <a:p>
                      <a:pPr rtl="0"/>
                      <a:r>
                        <a:rPr lang="en-US" sz="1800" b="0" i="0" u="none" strike="noStrike" kern="1200" dirty="0">
                          <a:solidFill>
                            <a:schemeClr val="dk1"/>
                          </a:solidFill>
                          <a:effectLst/>
                          <a:latin typeface="+mn-lt"/>
                          <a:ea typeface="+mn-ea"/>
                          <a:cs typeface="+mn-cs"/>
                        </a:rPr>
                        <a:t>System shall repeat paused measurement when test is resumed</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6.1.4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stop test using the GUI</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6.1.4.1</a:t>
                      </a:r>
                    </a:p>
                  </a:txBody>
                  <a:tcPr/>
                </a:tc>
                <a:tc>
                  <a:txBody>
                    <a:bodyPr/>
                    <a:lstStyle/>
                    <a:p>
                      <a:pPr rtl="0"/>
                      <a:r>
                        <a:rPr lang="en-US" sz="1800" b="0" i="0" u="none" strike="noStrike" kern="1200" dirty="0">
                          <a:solidFill>
                            <a:schemeClr val="dk1"/>
                          </a:solidFill>
                          <a:effectLst/>
                          <a:latin typeface="+mn-lt"/>
                          <a:ea typeface="+mn-ea"/>
                          <a:cs typeface="+mn-cs"/>
                        </a:rPr>
                        <a:t>System shall meet safety requirements when stopping test</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6.1.4.2</a:t>
                      </a:r>
                    </a:p>
                  </a:txBody>
                  <a:tcPr/>
                </a:tc>
                <a:tc>
                  <a:txBody>
                    <a:bodyPr/>
                    <a:lstStyle/>
                    <a:p>
                      <a:pPr rtl="0"/>
                      <a:r>
                        <a:rPr lang="en-US" sz="1800" b="0" i="0" u="none" strike="noStrike" kern="1200" dirty="0">
                          <a:solidFill>
                            <a:schemeClr val="dk1"/>
                          </a:solidFill>
                          <a:effectLst/>
                          <a:latin typeface="+mn-lt"/>
                          <a:ea typeface="+mn-ea"/>
                          <a:cs typeface="+mn-cs"/>
                        </a:rPr>
                        <a:t>System shall end test and meet data output and display</a:t>
                      </a:r>
                      <a:endParaRPr lang="en-US" dirty="0"/>
                    </a:p>
                  </a:txBody>
                  <a:tcPr/>
                </a:tc>
                <a:extLst>
                  <a:ext uri="{0D108BD9-81ED-4DB2-BD59-A6C34878D82A}">
                    <a16:rowId xmlns:a16="http://schemas.microsoft.com/office/drawing/2014/main" val="3321259831"/>
                  </a:ext>
                </a:extLst>
              </a:tr>
            </a:tbl>
          </a:graphicData>
        </a:graphic>
      </p:graphicFrame>
      <p:sp>
        <p:nvSpPr>
          <p:cNvPr id="67" name="Rectangle 66">
            <a:extLst>
              <a:ext uri="{FF2B5EF4-FFF2-40B4-BE49-F238E27FC236}">
                <a16:creationId xmlns:a16="http://schemas.microsoft.com/office/drawing/2014/main" id="{C9B7454C-7636-004C-AE4D-2931F7000F3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8AEDFF4E-579F-4942-89A8-514352B141B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304F6287-3D57-664A-9AD7-E3063E0B23B6}"/>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825E0010-30A8-3F42-A1AC-A4E2C3BA046C}"/>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CDF869BB-16C9-F14E-8E71-FCF1E61F721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97</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6E36E28A-89A6-904E-9470-1BAC6FE771DE}"/>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25F49861-2CB8-D344-ADB8-D3370E8BA7AA}"/>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469832BE-6BD0-D643-9381-08EB97C5F945}"/>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CB5BF83C-2B5F-514E-8AD4-C200F7A938D9}"/>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576472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55499"/>
          <a:ext cx="12192000" cy="528186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6.2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observe testing using the GUI</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6.2.1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continuity measurements using the GUI</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6.2.1.1</a:t>
                      </a:r>
                    </a:p>
                  </a:txBody>
                  <a:tcPr/>
                </a:tc>
                <a:tc>
                  <a:txBody>
                    <a:bodyPr/>
                    <a:lstStyle/>
                    <a:p>
                      <a:r>
                        <a:rPr lang="en-US" sz="1800" b="0" i="0" u="none" strike="noStrike" kern="1200" dirty="0">
                          <a:solidFill>
                            <a:schemeClr val="dk1"/>
                          </a:solidFill>
                          <a:effectLst/>
                          <a:latin typeface="+mn-lt"/>
                          <a:ea typeface="+mn-ea"/>
                          <a:cs typeface="+mn-cs"/>
                        </a:rPr>
                        <a:t>System shall display continuity measurement during continuity tests</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6.2.1.2</a:t>
                      </a:r>
                    </a:p>
                  </a:txBody>
                  <a:tcPr/>
                </a:tc>
                <a:tc>
                  <a:txBody>
                    <a:bodyPr/>
                    <a:lstStyle/>
                    <a:p>
                      <a:pPr rtl="0"/>
                      <a:r>
                        <a:rPr lang="en-US" sz="1800" b="0" i="0" u="none" strike="noStrike" kern="1200" dirty="0">
                          <a:solidFill>
                            <a:schemeClr val="dk1"/>
                          </a:solidFill>
                          <a:effectLst/>
                          <a:latin typeface="+mn-lt"/>
                          <a:ea typeface="+mn-ea"/>
                          <a:cs typeface="+mn-cs"/>
                        </a:rPr>
                        <a:t>System shall display all continuity measurement verifications</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r>
                        <a:rPr lang="en-US" dirty="0"/>
                        <a:t>6.2.2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voltage measurement using the GUI</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6.2.2.1</a:t>
                      </a:r>
                    </a:p>
                  </a:txBody>
                  <a:tcPr/>
                </a:tc>
                <a:tc>
                  <a:txBody>
                    <a:bodyPr/>
                    <a:lstStyle/>
                    <a:p>
                      <a:pPr rtl="0"/>
                      <a:r>
                        <a:rPr lang="en-US" sz="1800" b="0" i="0" u="none" strike="noStrike" kern="1200" dirty="0">
                          <a:solidFill>
                            <a:schemeClr val="dk1"/>
                          </a:solidFill>
                          <a:effectLst/>
                          <a:latin typeface="+mn-lt"/>
                          <a:ea typeface="+mn-ea"/>
                          <a:cs typeface="+mn-cs"/>
                        </a:rPr>
                        <a:t>System shall display voltage measurement during voltage test</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6.2.2.2</a:t>
                      </a:r>
                    </a:p>
                  </a:txBody>
                  <a:tcPr/>
                </a:tc>
                <a:tc>
                  <a:txBody>
                    <a:bodyPr/>
                    <a:lstStyle/>
                    <a:p>
                      <a:pPr rtl="0"/>
                      <a:r>
                        <a:rPr lang="en-US" sz="1800" b="0" i="0" u="none" strike="noStrike" kern="1200" dirty="0">
                          <a:solidFill>
                            <a:schemeClr val="dk1"/>
                          </a:solidFill>
                          <a:effectLst/>
                          <a:latin typeface="+mn-lt"/>
                          <a:ea typeface="+mn-ea"/>
                          <a:cs typeface="+mn-cs"/>
                        </a:rPr>
                        <a:t>System shall display voltage measurement verification</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6.2.3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isolation measurements using the GUI</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6.2.3.1</a:t>
                      </a:r>
                    </a:p>
                  </a:txBody>
                  <a:tcPr/>
                </a:tc>
                <a:tc>
                  <a:txBody>
                    <a:bodyPr/>
                    <a:lstStyle/>
                    <a:p>
                      <a:pPr rtl="0"/>
                      <a:r>
                        <a:rPr lang="en-US" sz="1800" b="0" i="0" u="none" strike="noStrike" kern="1200" dirty="0">
                          <a:solidFill>
                            <a:schemeClr val="dk1"/>
                          </a:solidFill>
                          <a:effectLst/>
                          <a:latin typeface="+mn-lt"/>
                          <a:ea typeface="+mn-ea"/>
                          <a:cs typeface="+mn-cs"/>
                        </a:rPr>
                        <a:t>System shall display isolation measurement during isolation  tests</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6.2.3.2</a:t>
                      </a:r>
                    </a:p>
                  </a:txBody>
                  <a:tcPr/>
                </a:tc>
                <a:tc>
                  <a:txBody>
                    <a:bodyPr/>
                    <a:lstStyle/>
                    <a:p>
                      <a:pPr rtl="0"/>
                      <a:r>
                        <a:rPr lang="en-US" sz="1800" b="0" i="0" u="none" strike="noStrike" kern="1200" dirty="0">
                          <a:solidFill>
                            <a:schemeClr val="dk1"/>
                          </a:solidFill>
                          <a:effectLst/>
                          <a:latin typeface="+mn-lt"/>
                          <a:ea typeface="+mn-ea"/>
                          <a:cs typeface="+mn-cs"/>
                        </a:rPr>
                        <a:t>System shall display all isolation measurement verifications</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6.2.4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resistance measurements using the GUI</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6.2.4.1</a:t>
                      </a:r>
                    </a:p>
                  </a:txBody>
                  <a:tcPr/>
                </a:tc>
                <a:tc>
                  <a:txBody>
                    <a:bodyPr/>
                    <a:lstStyle/>
                    <a:p>
                      <a:pPr rtl="0"/>
                      <a:r>
                        <a:rPr lang="en-US" sz="1800" b="0" i="0" u="none" strike="noStrike" kern="1200" dirty="0">
                          <a:solidFill>
                            <a:schemeClr val="dk1"/>
                          </a:solidFill>
                          <a:effectLst/>
                          <a:latin typeface="+mn-lt"/>
                          <a:ea typeface="+mn-ea"/>
                          <a:cs typeface="+mn-cs"/>
                        </a:rPr>
                        <a:t>System shall display resistance measurement during isolation tests</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6.2.4.2</a:t>
                      </a:r>
                    </a:p>
                  </a:txBody>
                  <a:tcPr/>
                </a:tc>
                <a:tc>
                  <a:txBody>
                    <a:bodyPr/>
                    <a:lstStyle/>
                    <a:p>
                      <a:pPr rtl="0"/>
                      <a:r>
                        <a:rPr lang="en-US" sz="1800" b="0" i="0" u="none" strike="noStrike" kern="1200" dirty="0">
                          <a:solidFill>
                            <a:schemeClr val="dk1"/>
                          </a:solidFill>
                          <a:effectLst/>
                          <a:latin typeface="+mn-lt"/>
                          <a:ea typeface="+mn-ea"/>
                          <a:cs typeface="+mn-cs"/>
                        </a:rPr>
                        <a:t>System shall display all isolation measurement verifications</a:t>
                      </a:r>
                      <a:endParaRPr lang="en-US" dirty="0"/>
                    </a:p>
                  </a:txBody>
                  <a:tcPr/>
                </a:tc>
                <a:extLst>
                  <a:ext uri="{0D108BD9-81ED-4DB2-BD59-A6C34878D82A}">
                    <a16:rowId xmlns:a16="http://schemas.microsoft.com/office/drawing/2014/main" val="4278279119"/>
                  </a:ext>
                </a:extLst>
              </a:tr>
            </a:tbl>
          </a:graphicData>
        </a:graphic>
      </p:graphicFrame>
      <p:sp>
        <p:nvSpPr>
          <p:cNvPr id="67" name="Rectangle 66">
            <a:extLst>
              <a:ext uri="{FF2B5EF4-FFF2-40B4-BE49-F238E27FC236}">
                <a16:creationId xmlns:a16="http://schemas.microsoft.com/office/drawing/2014/main" id="{8F362211-498A-3A42-B4C0-D4EABCEE9DB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359ACA99-F966-1F42-839C-4C935347A2EF}"/>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D4B9EE68-5AB9-1747-9FAD-0AF231AF07AE}"/>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5BC9ADE2-714E-B142-9624-0180BB1B3412}"/>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40234552-F6AC-1F40-8685-45321050A7D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98</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E5284B66-C9B6-E347-AC2B-D46552B07796}"/>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76B7F04D-23A5-D04D-BC78-C60CF97564EA}"/>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E1335B37-F9AE-A04D-89BD-2D32D32BC775}"/>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F5D8A0A4-32D2-8F4C-8DE9-18541F392626}"/>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34719955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55499"/>
          <a:ext cx="12192000" cy="528186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endParaRPr lang="en-US" dirty="0"/>
                    </a:p>
                  </a:txBody>
                  <a:tcPr/>
                </a:tc>
                <a:tc>
                  <a:txBody>
                    <a:bodyPr/>
                    <a:lstStyle/>
                    <a:p>
                      <a:r>
                        <a:rPr lang="en-US" dirty="0"/>
                        <a:t>6.2.5</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elapsed time of test</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6.2.6</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estimated time remaining of test</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6.2.7</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estimate time remaining of present measurement</a:t>
                      </a:r>
                      <a:endParaRPr lang="en-US" dirty="0"/>
                    </a:p>
                  </a:txBody>
                  <a:tcPr/>
                </a:tc>
                <a:extLst>
                  <a:ext uri="{0D108BD9-81ED-4DB2-BD59-A6C34878D82A}">
                    <a16:rowId xmlns:a16="http://schemas.microsoft.com/office/drawing/2014/main" val="2848126353"/>
                  </a:ext>
                </a:extLst>
              </a:tr>
              <a:tr h="370840">
                <a:tc>
                  <a:txBody>
                    <a:bodyPr/>
                    <a:lstStyle/>
                    <a:p>
                      <a:r>
                        <a:rPr lang="en-US" dirty="0"/>
                        <a:t>7</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test data for each test</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7.1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collect test data</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r>
                        <a:rPr lang="en-US" dirty="0"/>
                        <a:t>7.1.1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take measurements that meet measurement accuracy requirements</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7.2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save test data</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7.2.1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store measurement data for each test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r>
                        <a:rPr lang="en-US" dirty="0"/>
                        <a:t>7.3</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organize test data</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7.3.1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process measurement data for each test</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7.3.2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prepare measurement data for .csv file for each test</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r>
                        <a:rPr lang="en-US" dirty="0"/>
                        <a:t>7.4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output test data</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7.4.1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an output .csv file of measurement data for each test</a:t>
                      </a:r>
                      <a:endParaRPr lang="en-US" dirty="0"/>
                    </a:p>
                  </a:txBody>
                  <a:tcPr/>
                </a:tc>
                <a:extLst>
                  <a:ext uri="{0D108BD9-81ED-4DB2-BD59-A6C34878D82A}">
                    <a16:rowId xmlns:a16="http://schemas.microsoft.com/office/drawing/2014/main" val="4278279119"/>
                  </a:ext>
                </a:extLst>
              </a:tr>
            </a:tbl>
          </a:graphicData>
        </a:graphic>
      </p:graphicFrame>
      <p:sp>
        <p:nvSpPr>
          <p:cNvPr id="67" name="Rectangle 66">
            <a:extLst>
              <a:ext uri="{FF2B5EF4-FFF2-40B4-BE49-F238E27FC236}">
                <a16:creationId xmlns:a16="http://schemas.microsoft.com/office/drawing/2014/main" id="{10FD1CEB-7F36-8945-B03D-74CA5535470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9F9279F8-3B94-0F40-AEB1-3FFA7EFE7F2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382FB051-3AD4-1745-84E5-A59950B575AA}"/>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Schedule</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2EDD5F93-B7FA-A148-AC8F-DCC1FF592A9E}"/>
              </a:ext>
            </a:extLst>
          </p:cNvPr>
          <p:cNvSpPr/>
          <p:nvPr/>
        </p:nvSpPr>
        <p:spPr>
          <a:xfrm>
            <a:off x="5412802" y="6435118"/>
            <a:ext cx="27432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Timing </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F25544B5-A7BF-8043-85A9-6BA71CCD3F1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99</a:t>
            </a:fld>
            <a:endParaRPr lang="en-US" dirty="0"/>
          </a:p>
        </p:txBody>
      </p:sp>
      <p:pic>
        <p:nvPicPr>
          <p:cNvPr id="72" name="Picture 71" descr="A picture containing text&#10;&#10;Description automatically generated">
            <a:extLst>
              <a:ext uri="{FF2B5EF4-FFF2-40B4-BE49-F238E27FC236}">
                <a16:creationId xmlns:a16="http://schemas.microsoft.com/office/drawing/2014/main" id="{146A8DE1-B7F7-BE4E-93BF-A411C82C811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73" name="Google Shape;150;p26">
            <a:extLst>
              <a:ext uri="{FF2B5EF4-FFF2-40B4-BE49-F238E27FC236}">
                <a16:creationId xmlns:a16="http://schemas.microsoft.com/office/drawing/2014/main" id="{3E87DC05-47F2-1B41-B9D9-F396426CB5C3}"/>
              </a:ext>
            </a:extLst>
          </p:cNvPr>
          <p:cNvSpPr/>
          <p:nvPr/>
        </p:nvSpPr>
        <p:spPr>
          <a:xfrm>
            <a:off x="2678235" y="6435118"/>
            <a:ext cx="27432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Test Readiness – Accuracy </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2BFB0AA4-1610-1942-85CD-0B8EF41F3EFB}"/>
              </a:ext>
            </a:extLst>
          </p:cNvPr>
          <p:cNvSpPr/>
          <p:nvPr/>
        </p:nvSpPr>
        <p:spPr>
          <a:xfrm>
            <a:off x="8138737"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Budget</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94580CCB-AD6E-164F-BDEE-B7D88B626C3F}"/>
              </a:ext>
            </a:extLst>
          </p:cNvPr>
          <p:cNvSpPr/>
          <p:nvPr/>
        </p:nvSpPr>
        <p:spPr>
          <a:xfrm>
            <a:off x="9431222"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spTree>
    <p:extLst>
      <p:ext uri="{BB962C8B-B14F-4D97-AF65-F5344CB8AC3E}">
        <p14:creationId xmlns:p14="http://schemas.microsoft.com/office/powerpoint/2010/main" val="1217415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BF025F-4803-46FB-A722-1DFB24A6B05B}"/>
</file>

<file path=customXml/itemProps2.xml><?xml version="1.0" encoding="utf-8"?>
<ds:datastoreItem xmlns:ds="http://schemas.openxmlformats.org/officeDocument/2006/customXml" ds:itemID="{3524EC8B-4E07-4296-97DA-FAD3EE5D6B46}"/>
</file>

<file path=customXml/itemProps3.xml><?xml version="1.0" encoding="utf-8"?>
<ds:datastoreItem xmlns:ds="http://schemas.openxmlformats.org/officeDocument/2006/customXml" ds:itemID="{7080208D-035D-444E-B21E-2F46C68EE5F1}"/>
</file>

<file path=docProps/app.xml><?xml version="1.0" encoding="utf-8"?>
<Properties xmlns="http://schemas.openxmlformats.org/officeDocument/2006/extended-properties" xmlns:vt="http://schemas.openxmlformats.org/officeDocument/2006/docPropsVTypes">
  <TotalTime>16945</TotalTime>
  <Words>8719</Words>
  <Application>Microsoft Macintosh PowerPoint</Application>
  <PresentationFormat>Widescreen</PresentationFormat>
  <Paragraphs>2177</Paragraphs>
  <Slides>105</Slides>
  <Notes>83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105</vt:i4>
      </vt:variant>
    </vt:vector>
  </HeadingPairs>
  <TitlesOfParts>
    <vt:vector size="112" baseType="lpstr">
      <vt:lpstr>Arial</vt:lpstr>
      <vt:lpstr>Calibri</vt:lpstr>
      <vt:lpstr>Calibri Light</vt:lpstr>
      <vt:lpstr>Century Gothic</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Nicholas Miceli</dc:creator>
  <cp:lastModifiedBy>Alexander Nicholas Miceli</cp:lastModifiedBy>
  <cp:revision>8</cp:revision>
  <dcterms:created xsi:type="dcterms:W3CDTF">2023-02-15T22:31:20Z</dcterms:created>
  <dcterms:modified xsi:type="dcterms:W3CDTF">2023-02-27T16:56:20Z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