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commentAuthors.xml" ContentType="application/vnd.openxmlformats-officedocument.presentationml.commentAuthors+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ppt/comments/comment12.xml" ContentType="application/vnd.openxmlformats-officedocument.presentationml.comments+xml"/>
  <Override PartName="/ppt/comments/comment13.xml" ContentType="application/vnd.openxmlformats-officedocument.presentationml.comments+xml"/>
  <Override PartName="/ppt/comments/comment14.xml" ContentType="application/vnd.openxmlformats-officedocument.presentationml.comments+xml"/>
  <Override PartName="/ppt/comments/comment15.xml" ContentType="application/vnd.openxmlformats-officedocument.presentationml.comments+xml"/>
  <Override PartName="/ppt/comments/comment16.xml" ContentType="application/vnd.openxmlformats-officedocument.presentationml.comments+xml"/>
  <Override PartName="/ppt/comments/comment17.xml" ContentType="application/vnd.openxmlformats-officedocument.presentationml.comment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presentation.xml" ContentType="application/vnd.openxmlformats-officedocument.presentationml.presentation.main+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6"/>
    <p:sldMasterId id="2147483671"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344" r:id="rId97"/>
    <p:sldId id="345" r:id="rId98"/>
    <p:sldId id="346" r:id="rId99"/>
    <p:sldId id="347" r:id="rId100"/>
    <p:sldId id="348" r:id="rId101"/>
    <p:sldId id="349" r:id="rId102"/>
    <p:sldId id="350" r:id="rId103"/>
    <p:sldId id="351" r:id="rId104"/>
    <p:sldId id="352" r:id="rId105"/>
    <p:sldId id="353" r:id="rId106"/>
    <p:sldId id="354" r:id="rId107"/>
    <p:sldId id="355" r:id="rId108"/>
    <p:sldId id="356" r:id="rId109"/>
    <p:sldId id="357" r:id="rId110"/>
    <p:sldId id="358" r:id="rId111"/>
    <p:sldId id="359" r:id="rId112"/>
    <p:sldId id="360" r:id="rId113"/>
    <p:sldId id="361" r:id="rId114"/>
    <p:sldId id="362" r:id="rId115"/>
    <p:sldId id="363" r:id="rId116"/>
    <p:sldId id="364" r:id="rId117"/>
    <p:sldId id="365" r:id="rId118"/>
    <p:sldId id="366" r:id="rId119"/>
    <p:sldId id="367" r:id="rId120"/>
    <p:sldId id="368" r:id="rId121"/>
    <p:sldId id="369" r:id="rId122"/>
    <p:sldId id="370" r:id="rId123"/>
    <p:sldId id="371" r:id="rId124"/>
    <p:sldId id="372" r:id="rId125"/>
    <p:sldId id="373" r:id="rId126"/>
    <p:sldId id="374" r:id="rId127"/>
    <p:sldId id="375" r:id="rId128"/>
    <p:sldId id="376" r:id="rId129"/>
    <p:sldId id="377" r:id="rId130"/>
    <p:sldId id="378" r:id="rId131"/>
    <p:sldId id="379" r:id="rId132"/>
    <p:sldId id="380" r:id="rId133"/>
    <p:sldId id="381" r:id="rId134"/>
    <p:sldId id="382" r:id="rId135"/>
    <p:sldId id="383" r:id="rId136"/>
    <p:sldId id="384" r:id="rId137"/>
    <p:sldId id="385" r:id="rId138"/>
    <p:sldId id="386" r:id="rId139"/>
    <p:sldId id="387" r:id="rId140"/>
    <p:sldId id="388" r:id="rId141"/>
    <p:sldId id="389" r:id="rId142"/>
    <p:sldId id="390" r:id="rId143"/>
    <p:sldId id="391" r:id="rId144"/>
    <p:sldId id="392" r:id="rId145"/>
    <p:sldId id="393" r:id="rId146"/>
    <p:sldId id="394" r:id="rId147"/>
    <p:sldId id="395" r:id="rId148"/>
    <p:sldId id="396" r:id="rId149"/>
  </p:sldIdLst>
  <p:sldSz cy="5143500" cx="9144000"/>
  <p:notesSz cx="6858000" cy="9144000"/>
  <p:embeddedFontLst>
    <p:embeddedFont>
      <p:font typeface="Roboto"/>
      <p:regular r:id="rId150"/>
      <p:bold r:id="rId151"/>
      <p:italic r:id="rId152"/>
      <p:boldItalic r:id="rId153"/>
    </p:embeddedFont>
    <p:embeddedFont>
      <p:font typeface="Caveat"/>
      <p:regular r:id="rId154"/>
      <p:bold r:id="rId1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6" name="Jade Babcock-Chi"/>
  <p:cmAuthor clrIdx="1" id="1" initials="" lastIdx="23" name="Benji Brandenburger"/>
  <p:cmAuthor clrIdx="2" id="2" initials="" lastIdx="7" name="David Hightower"/>
  <p:cmAuthor clrIdx="3" id="3" initials="" lastIdx="1" name="Gerald Yoho"/>
  <p:cmAuthor clrIdx="4" id="4" initials="" lastIdx="1" name="Lucio Murillo"/>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1E32F96-03ED-438F-A551-5A4A440BEC8A}">
  <a:tblStyle styleId="{31E32F96-03ED-438F-A551-5A4A440BEC8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42" Type="http://schemas.openxmlformats.org/officeDocument/2006/relationships/slide" Target="slides/slide34.xml"/><Relationship Id="rId21" Type="http://schemas.openxmlformats.org/officeDocument/2006/relationships/slide" Target="slides/slide13.xml"/><Relationship Id="rId84" Type="http://schemas.openxmlformats.org/officeDocument/2006/relationships/slide" Target="slides/slide76.xml"/><Relationship Id="rId138" Type="http://schemas.openxmlformats.org/officeDocument/2006/relationships/slide" Target="slides/slide130.xml"/><Relationship Id="rId63" Type="http://schemas.openxmlformats.org/officeDocument/2006/relationships/slide" Target="slides/slide55.xml"/><Relationship Id="rId107" Type="http://schemas.openxmlformats.org/officeDocument/2006/relationships/slide" Target="slides/slide99.xml"/><Relationship Id="rId32" Type="http://schemas.openxmlformats.org/officeDocument/2006/relationships/slide" Target="slides/slide24.xml"/><Relationship Id="rId128" Type="http://schemas.openxmlformats.org/officeDocument/2006/relationships/slide" Target="slides/slide120.xml"/><Relationship Id="rId11" Type="http://schemas.openxmlformats.org/officeDocument/2006/relationships/slide" Target="slides/slide3.xml"/><Relationship Id="rId149" Type="http://schemas.openxmlformats.org/officeDocument/2006/relationships/slide" Target="slides/slide141.xml"/><Relationship Id="rId74" Type="http://schemas.openxmlformats.org/officeDocument/2006/relationships/slide" Target="slides/slide66.xml"/><Relationship Id="rId53" Type="http://schemas.openxmlformats.org/officeDocument/2006/relationships/slide" Target="slides/slide45.xml"/><Relationship Id="rId95" Type="http://schemas.openxmlformats.org/officeDocument/2006/relationships/slide" Target="slides/slide87.xml"/><Relationship Id="rId5" Type="http://schemas.openxmlformats.org/officeDocument/2006/relationships/commentAuthors" Target="commentAuthors.xml"/><Relationship Id="rId43" Type="http://schemas.openxmlformats.org/officeDocument/2006/relationships/slide" Target="slides/slide35.xml"/><Relationship Id="rId22" Type="http://schemas.openxmlformats.org/officeDocument/2006/relationships/slide" Target="slides/slide14.xml"/><Relationship Id="rId118" Type="http://schemas.openxmlformats.org/officeDocument/2006/relationships/slide" Target="slides/slide110.xml"/><Relationship Id="rId139" Type="http://schemas.openxmlformats.org/officeDocument/2006/relationships/slide" Target="slides/slide131.xml"/><Relationship Id="rId64" Type="http://schemas.openxmlformats.org/officeDocument/2006/relationships/slide" Target="slides/slide56.xml"/><Relationship Id="rId85" Type="http://schemas.openxmlformats.org/officeDocument/2006/relationships/slide" Target="slides/slide77.xml"/><Relationship Id="rId150" Type="http://schemas.openxmlformats.org/officeDocument/2006/relationships/font" Target="fonts/Roboto-regular.fntdata"/><Relationship Id="rId80" Type="http://schemas.openxmlformats.org/officeDocument/2006/relationships/slide" Target="slides/slide72.xml"/><Relationship Id="rId155" Type="http://schemas.openxmlformats.org/officeDocument/2006/relationships/font" Target="fonts/Caveat-bold.fntdata"/><Relationship Id="rId108" Type="http://schemas.openxmlformats.org/officeDocument/2006/relationships/slide" Target="slides/slide100.xml"/><Relationship Id="rId103" Type="http://schemas.openxmlformats.org/officeDocument/2006/relationships/slide" Target="slides/slide95.xml"/><Relationship Id="rId33" Type="http://schemas.openxmlformats.org/officeDocument/2006/relationships/slide" Target="slides/slide25.xml"/><Relationship Id="rId38" Type="http://schemas.openxmlformats.org/officeDocument/2006/relationships/slide" Target="slides/slide30.xml"/><Relationship Id="rId129" Type="http://schemas.openxmlformats.org/officeDocument/2006/relationships/slide" Target="slides/slide121.xml"/><Relationship Id="rId124" Type="http://schemas.openxmlformats.org/officeDocument/2006/relationships/slide" Target="slides/slide116.xml"/><Relationship Id="rId12" Type="http://schemas.openxmlformats.org/officeDocument/2006/relationships/slide" Target="slides/slide4.xml"/><Relationship Id="rId17" Type="http://schemas.openxmlformats.org/officeDocument/2006/relationships/slide" Target="slides/slide9.xml"/><Relationship Id="rId59" Type="http://schemas.openxmlformats.org/officeDocument/2006/relationships/slide" Target="slides/slide51.xml"/><Relationship Id="rId96" Type="http://schemas.openxmlformats.org/officeDocument/2006/relationships/slide" Target="slides/slide88.xml"/><Relationship Id="rId91" Type="http://schemas.openxmlformats.org/officeDocument/2006/relationships/slide" Target="slides/slide83.xml"/><Relationship Id="rId140" Type="http://schemas.openxmlformats.org/officeDocument/2006/relationships/slide" Target="slides/slide132.xml"/><Relationship Id="rId145" Type="http://schemas.openxmlformats.org/officeDocument/2006/relationships/slide" Target="slides/slide137.xml"/><Relationship Id="rId75" Type="http://schemas.openxmlformats.org/officeDocument/2006/relationships/slide" Target="slides/slide67.xml"/><Relationship Id="rId70" Type="http://schemas.openxmlformats.org/officeDocument/2006/relationships/slide" Target="slides/slide62.xml"/><Relationship Id="rId54" Type="http://schemas.openxmlformats.org/officeDocument/2006/relationships/slide" Target="slides/slide46.xml"/><Relationship Id="rId1" Type="http://schemas.openxmlformats.org/officeDocument/2006/relationships/theme" Target="theme/theme1.xml"/><Relationship Id="rId6" Type="http://schemas.openxmlformats.org/officeDocument/2006/relationships/slideMaster" Target="slideMasters/slideMaster1.xml"/><Relationship Id="rId49" Type="http://schemas.openxmlformats.org/officeDocument/2006/relationships/slide" Target="slides/slide41.xml"/><Relationship Id="rId23" Type="http://schemas.openxmlformats.org/officeDocument/2006/relationships/slide" Target="slides/slide15.xml"/><Relationship Id="rId28" Type="http://schemas.openxmlformats.org/officeDocument/2006/relationships/slide" Target="slides/slide20.xml"/><Relationship Id="rId119" Type="http://schemas.openxmlformats.org/officeDocument/2006/relationships/slide" Target="slides/slide111.xml"/><Relationship Id="rId114" Type="http://schemas.openxmlformats.org/officeDocument/2006/relationships/slide" Target="slides/slide106.xml"/><Relationship Id="rId44" Type="http://schemas.openxmlformats.org/officeDocument/2006/relationships/slide" Target="slides/slide36.xml"/><Relationship Id="rId86" Type="http://schemas.openxmlformats.org/officeDocument/2006/relationships/slide" Target="slides/slide78.xml"/><Relationship Id="rId81" Type="http://schemas.openxmlformats.org/officeDocument/2006/relationships/slide" Target="slides/slide73.xml"/><Relationship Id="rId130" Type="http://schemas.openxmlformats.org/officeDocument/2006/relationships/slide" Target="slides/slide122.xml"/><Relationship Id="rId135" Type="http://schemas.openxmlformats.org/officeDocument/2006/relationships/slide" Target="slides/slide127.xml"/><Relationship Id="rId65" Type="http://schemas.openxmlformats.org/officeDocument/2006/relationships/slide" Target="slides/slide57.xml"/><Relationship Id="rId60" Type="http://schemas.openxmlformats.org/officeDocument/2006/relationships/slide" Target="slides/slide52.xml"/><Relationship Id="rId151" Type="http://schemas.openxmlformats.org/officeDocument/2006/relationships/font" Target="fonts/Roboto-bold.fntdata"/><Relationship Id="rId156" Type="http://schemas.openxmlformats.org/officeDocument/2006/relationships/customXml" Target="../customXml/item1.xml"/><Relationship Id="rId109" Type="http://schemas.openxmlformats.org/officeDocument/2006/relationships/slide" Target="slides/slide101.xml"/><Relationship Id="rId39" Type="http://schemas.openxmlformats.org/officeDocument/2006/relationships/slide" Target="slides/slide31.xml"/><Relationship Id="rId13" Type="http://schemas.openxmlformats.org/officeDocument/2006/relationships/slide" Target="slides/slide5.xml"/><Relationship Id="rId18" Type="http://schemas.openxmlformats.org/officeDocument/2006/relationships/slide" Target="slides/slide10.xml"/><Relationship Id="rId104" Type="http://schemas.openxmlformats.org/officeDocument/2006/relationships/slide" Target="slides/slide96.xml"/><Relationship Id="rId34" Type="http://schemas.openxmlformats.org/officeDocument/2006/relationships/slide" Target="slides/slide26.xml"/><Relationship Id="rId120" Type="http://schemas.openxmlformats.org/officeDocument/2006/relationships/slide" Target="slides/slide112.xml"/><Relationship Id="rId125" Type="http://schemas.openxmlformats.org/officeDocument/2006/relationships/slide" Target="slides/slide117.xml"/><Relationship Id="rId97" Type="http://schemas.openxmlformats.org/officeDocument/2006/relationships/slide" Target="slides/slide89.xml"/><Relationship Id="rId141" Type="http://schemas.openxmlformats.org/officeDocument/2006/relationships/slide" Target="slides/slide133.xml"/><Relationship Id="rId146" Type="http://schemas.openxmlformats.org/officeDocument/2006/relationships/slide" Target="slides/slide138.xml"/><Relationship Id="rId76" Type="http://schemas.openxmlformats.org/officeDocument/2006/relationships/slide" Target="slides/slide68.xml"/><Relationship Id="rId50" Type="http://schemas.openxmlformats.org/officeDocument/2006/relationships/slide" Target="slides/slide42.xml"/><Relationship Id="rId55" Type="http://schemas.openxmlformats.org/officeDocument/2006/relationships/slide" Target="slides/slide47.xml"/><Relationship Id="rId92" Type="http://schemas.openxmlformats.org/officeDocument/2006/relationships/slide" Target="slides/slide84.xml"/><Relationship Id="rId7" Type="http://schemas.openxmlformats.org/officeDocument/2006/relationships/slideMaster" Target="slideMasters/slideMaster2.xml"/><Relationship Id="rId71" Type="http://schemas.openxmlformats.org/officeDocument/2006/relationships/slide" Target="slides/slide63.xml"/><Relationship Id="rId29" Type="http://schemas.openxmlformats.org/officeDocument/2006/relationships/slide" Target="slides/slide21.xml"/><Relationship Id="rId2" Type="http://schemas.openxmlformats.org/officeDocument/2006/relationships/viewProps" Target="viewProps.xml"/><Relationship Id="rId40" Type="http://schemas.openxmlformats.org/officeDocument/2006/relationships/slide" Target="slides/slide32.xml"/><Relationship Id="rId45" Type="http://schemas.openxmlformats.org/officeDocument/2006/relationships/slide" Target="slides/slide37.xml"/><Relationship Id="rId24" Type="http://schemas.openxmlformats.org/officeDocument/2006/relationships/slide" Target="slides/slide16.xml"/><Relationship Id="rId115" Type="http://schemas.openxmlformats.org/officeDocument/2006/relationships/slide" Target="slides/slide107.xml"/><Relationship Id="rId110" Type="http://schemas.openxmlformats.org/officeDocument/2006/relationships/slide" Target="slides/slide102.xml"/><Relationship Id="rId87" Type="http://schemas.openxmlformats.org/officeDocument/2006/relationships/slide" Target="slides/slide79.xml"/><Relationship Id="rId131" Type="http://schemas.openxmlformats.org/officeDocument/2006/relationships/slide" Target="slides/slide123.xml"/><Relationship Id="rId136" Type="http://schemas.openxmlformats.org/officeDocument/2006/relationships/slide" Target="slides/slide128.xml"/><Relationship Id="rId66" Type="http://schemas.openxmlformats.org/officeDocument/2006/relationships/slide" Target="slides/slide58.xml"/><Relationship Id="rId157" Type="http://schemas.openxmlformats.org/officeDocument/2006/relationships/customXml" Target="../customXml/item2.xml"/><Relationship Id="rId82" Type="http://schemas.openxmlformats.org/officeDocument/2006/relationships/slide" Target="slides/slide74.xml"/><Relationship Id="rId61" Type="http://schemas.openxmlformats.org/officeDocument/2006/relationships/slide" Target="slides/slide53.xml"/><Relationship Id="rId152" Type="http://schemas.openxmlformats.org/officeDocument/2006/relationships/font" Target="fonts/Roboto-italic.fntdata"/><Relationship Id="rId19" Type="http://schemas.openxmlformats.org/officeDocument/2006/relationships/slide" Target="slides/slide11.xml"/><Relationship Id="rId105" Type="http://schemas.openxmlformats.org/officeDocument/2006/relationships/slide" Target="slides/slide97.xml"/><Relationship Id="rId100" Type="http://schemas.openxmlformats.org/officeDocument/2006/relationships/slide" Target="slides/slide92.xml"/><Relationship Id="rId30" Type="http://schemas.openxmlformats.org/officeDocument/2006/relationships/slide" Target="slides/slide22.xml"/><Relationship Id="rId35" Type="http://schemas.openxmlformats.org/officeDocument/2006/relationships/slide" Target="slides/slide27.xml"/><Relationship Id="rId126" Type="http://schemas.openxmlformats.org/officeDocument/2006/relationships/slide" Target="slides/slide118.xml"/><Relationship Id="rId14" Type="http://schemas.openxmlformats.org/officeDocument/2006/relationships/slide" Target="slides/slide6.xml"/><Relationship Id="rId147" Type="http://schemas.openxmlformats.org/officeDocument/2006/relationships/slide" Target="slides/slide139.xml"/><Relationship Id="rId77" Type="http://schemas.openxmlformats.org/officeDocument/2006/relationships/slide" Target="slides/slide69.xml"/><Relationship Id="rId56" Type="http://schemas.openxmlformats.org/officeDocument/2006/relationships/slide" Target="slides/slide48.xml"/><Relationship Id="rId121" Type="http://schemas.openxmlformats.org/officeDocument/2006/relationships/slide" Target="slides/slide113.xml"/><Relationship Id="rId98" Type="http://schemas.openxmlformats.org/officeDocument/2006/relationships/slide" Target="slides/slide90.xml"/><Relationship Id="rId93" Type="http://schemas.openxmlformats.org/officeDocument/2006/relationships/slide" Target="slides/slide85.xml"/><Relationship Id="rId142" Type="http://schemas.openxmlformats.org/officeDocument/2006/relationships/slide" Target="slides/slide134.xml"/><Relationship Id="rId8" Type="http://schemas.openxmlformats.org/officeDocument/2006/relationships/notesMaster" Target="notesMasters/notesMaster1.xml"/><Relationship Id="rId72" Type="http://schemas.openxmlformats.org/officeDocument/2006/relationships/slide" Target="slides/slide64.xml"/><Relationship Id="rId51" Type="http://schemas.openxmlformats.org/officeDocument/2006/relationships/slide" Target="slides/slide43.xml"/><Relationship Id="rId3" Type="http://schemas.openxmlformats.org/officeDocument/2006/relationships/presProps" Target="presProps.xml"/><Relationship Id="rId46" Type="http://schemas.openxmlformats.org/officeDocument/2006/relationships/slide" Target="slides/slide38.xml"/><Relationship Id="rId25" Type="http://schemas.openxmlformats.org/officeDocument/2006/relationships/slide" Target="slides/slide17.xml"/><Relationship Id="rId116" Type="http://schemas.openxmlformats.org/officeDocument/2006/relationships/slide" Target="slides/slide108.xml"/><Relationship Id="rId137" Type="http://schemas.openxmlformats.org/officeDocument/2006/relationships/slide" Target="slides/slide129.xml"/><Relationship Id="rId67" Type="http://schemas.openxmlformats.org/officeDocument/2006/relationships/slide" Target="slides/slide59.xml"/><Relationship Id="rId158" Type="http://schemas.openxmlformats.org/officeDocument/2006/relationships/customXml" Target="../customXml/item3.xml"/><Relationship Id="rId41" Type="http://schemas.openxmlformats.org/officeDocument/2006/relationships/slide" Target="slides/slide33.xml"/><Relationship Id="rId20" Type="http://schemas.openxmlformats.org/officeDocument/2006/relationships/slide" Target="slides/slide12.xml"/><Relationship Id="rId111" Type="http://schemas.openxmlformats.org/officeDocument/2006/relationships/slide" Target="slides/slide103.xml"/><Relationship Id="rId83" Type="http://schemas.openxmlformats.org/officeDocument/2006/relationships/slide" Target="slides/slide75.xml"/><Relationship Id="rId88" Type="http://schemas.openxmlformats.org/officeDocument/2006/relationships/slide" Target="slides/slide80.xml"/><Relationship Id="rId132" Type="http://schemas.openxmlformats.org/officeDocument/2006/relationships/slide" Target="slides/slide124.xml"/><Relationship Id="rId62" Type="http://schemas.openxmlformats.org/officeDocument/2006/relationships/slide" Target="slides/slide54.xml"/><Relationship Id="rId153" Type="http://schemas.openxmlformats.org/officeDocument/2006/relationships/font" Target="fonts/Roboto-boldItalic.fntdata"/><Relationship Id="rId106" Type="http://schemas.openxmlformats.org/officeDocument/2006/relationships/slide" Target="slides/slide98.xml"/><Relationship Id="rId36" Type="http://schemas.openxmlformats.org/officeDocument/2006/relationships/slide" Target="slides/slide28.xml"/><Relationship Id="rId127" Type="http://schemas.openxmlformats.org/officeDocument/2006/relationships/slide" Target="slides/slide119.xml"/><Relationship Id="rId15" Type="http://schemas.openxmlformats.org/officeDocument/2006/relationships/slide" Target="slides/slide7.xml"/><Relationship Id="rId57" Type="http://schemas.openxmlformats.org/officeDocument/2006/relationships/slide" Target="slides/slide49.xml"/><Relationship Id="rId101" Type="http://schemas.openxmlformats.org/officeDocument/2006/relationships/slide" Target="slides/slide93.xml"/><Relationship Id="rId31" Type="http://schemas.openxmlformats.org/officeDocument/2006/relationships/slide" Target="slides/slide23.xml"/><Relationship Id="rId122" Type="http://schemas.openxmlformats.org/officeDocument/2006/relationships/slide" Target="slides/slide114.xml"/><Relationship Id="rId94" Type="http://schemas.openxmlformats.org/officeDocument/2006/relationships/slide" Target="slides/slide86.xml"/><Relationship Id="rId99" Type="http://schemas.openxmlformats.org/officeDocument/2006/relationships/slide" Target="slides/slide91.xml"/><Relationship Id="rId10" Type="http://schemas.openxmlformats.org/officeDocument/2006/relationships/slide" Target="slides/slide2.xml"/><Relationship Id="rId148" Type="http://schemas.openxmlformats.org/officeDocument/2006/relationships/slide" Target="slides/slide140.xml"/><Relationship Id="rId143" Type="http://schemas.openxmlformats.org/officeDocument/2006/relationships/slide" Target="slides/slide135.xml"/><Relationship Id="rId73" Type="http://schemas.openxmlformats.org/officeDocument/2006/relationships/slide" Target="slides/slide65.xml"/><Relationship Id="rId78" Type="http://schemas.openxmlformats.org/officeDocument/2006/relationships/slide" Target="slides/slide70.xml"/><Relationship Id="rId52" Type="http://schemas.openxmlformats.org/officeDocument/2006/relationships/slide" Target="slides/slide44.xml"/><Relationship Id="rId4" Type="http://schemas.openxmlformats.org/officeDocument/2006/relationships/tableStyles" Target="tableStyles.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112" Type="http://schemas.openxmlformats.org/officeDocument/2006/relationships/slide" Target="slides/slide104.xml"/><Relationship Id="rId89" Type="http://schemas.openxmlformats.org/officeDocument/2006/relationships/slide" Target="slides/slide81.xml"/><Relationship Id="rId133" Type="http://schemas.openxmlformats.org/officeDocument/2006/relationships/slide" Target="slides/slide125.xml"/><Relationship Id="rId68" Type="http://schemas.openxmlformats.org/officeDocument/2006/relationships/slide" Target="slides/slide60.xml"/><Relationship Id="rId154" Type="http://schemas.openxmlformats.org/officeDocument/2006/relationships/font" Target="fonts/Caveat-regular.fntdata"/><Relationship Id="rId16" Type="http://schemas.openxmlformats.org/officeDocument/2006/relationships/slide" Target="slides/slide8.xml"/><Relationship Id="rId102" Type="http://schemas.openxmlformats.org/officeDocument/2006/relationships/slide" Target="slides/slide94.xml"/><Relationship Id="rId37" Type="http://schemas.openxmlformats.org/officeDocument/2006/relationships/slide" Target="slides/slide29.xml"/><Relationship Id="rId123" Type="http://schemas.openxmlformats.org/officeDocument/2006/relationships/slide" Target="slides/slide115.xml"/><Relationship Id="rId144" Type="http://schemas.openxmlformats.org/officeDocument/2006/relationships/slide" Target="slides/slide136.xml"/><Relationship Id="rId79" Type="http://schemas.openxmlformats.org/officeDocument/2006/relationships/slide" Target="slides/slide71.xml"/><Relationship Id="rId58" Type="http://schemas.openxmlformats.org/officeDocument/2006/relationships/slide" Target="slides/slide50.xml"/><Relationship Id="rId90" Type="http://schemas.openxmlformats.org/officeDocument/2006/relationships/slide" Target="slides/slide82.xml"/><Relationship Id="rId48" Type="http://schemas.openxmlformats.org/officeDocument/2006/relationships/slide" Target="slides/slide40.xml"/><Relationship Id="rId27" Type="http://schemas.openxmlformats.org/officeDocument/2006/relationships/slide" Target="slides/slide19.xml"/><Relationship Id="rId113" Type="http://schemas.openxmlformats.org/officeDocument/2006/relationships/slide" Target="slides/slide105.xml"/><Relationship Id="rId134" Type="http://schemas.openxmlformats.org/officeDocument/2006/relationships/slide" Target="slides/slide126.xml"/><Relationship Id="rId69" Type="http://schemas.openxmlformats.org/officeDocument/2006/relationships/slide" Target="slides/slide6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11-27T23:11:35.424">
    <p:pos x="6000" y="0"/>
    <p:text>Ben says use noise floor line, and define threshold value in space, do 200 SNR as threshold</p:text>
  </p:cm>
  <p:cm authorId="1" idx="1" dt="2022-11-27T22:41:04.783">
    <p:pos x="6000" y="0"/>
    <p:text>noise floor</p:text>
  </p:cm>
  <p:cm authorId="1" idx="2" dt="2022-11-27T22:42:27.037">
    <p:pos x="6000" y="0"/>
    <p:text>Put this in combination to previous slide</p:text>
  </p:cm>
  <p:cm authorId="0" idx="2" dt="2022-11-27T23:11:35.424">
    <p:pos x="6000" y="0"/>
    <p:text>@bebr9097@colorado.edu is this what you want?</p:text>
  </p:cm>
</p:cmLst>
</file>

<file path=ppt/comments/comment1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3" dt="2022-11-27T22:15:52.431">
    <p:pos x="6000" y="0"/>
    <p:text>Talk with @lumu8791@colorado.edu about 19degrees integration loop and how to explain this section</p:text>
  </p:cm>
  <p:cm authorId="2" idx="4" dt="2022-11-27T22:15:52.431">
    <p:pos x="6000" y="0"/>
    <p:text>Talk about power density</p:text>
  </p:cm>
</p:cmLst>
</file>

<file path=ppt/comments/comment1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4" dt="2022-11-28T04:09:01.042">
    <p:pos x="6000" y="0"/>
    <p:text>margins? but can you explain them</p:text>
  </p:cm>
  <p:cm authorId="3" idx="1" dt="2022-11-27T19:54:03.159">
    <p:pos x="6000" y="0"/>
    <p:text>no, i cant explain them. Teams were supposed to give lucio the dates they expected to complete tasks as well as the margins they expected and why those margins were necessary. None of the teams provided any info on margins so I had to just make them up</p:text>
  </p:cm>
  <p:cm authorId="4" idx="1" dt="2022-11-28T04:09:01.042">
    <p:pos x="6000" y="0"/>
    <p:text>That's on me, I came up with the dates but was not sure what to do for margins. I would just say that you did get feedback from the team leads on how much margin they would like for each task</p:text>
  </p:cm>
</p:cmLst>
</file>

<file path=ppt/comments/comment1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5" dt="2022-11-27T04:33:59.166">
    <p:pos x="6000" y="0"/>
    <p:text>most of our tasks can be done in parallel so we have a lot of time</p:text>
  </p:cm>
</p:cmLst>
</file>

<file path=ppt/comments/comment1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6" dt="2022-11-27T04:35:38.515">
    <p:pos x="6000" y="0"/>
    <p:text>show margins within the pie piece</p:text>
  </p:cm>
</p:cmLst>
</file>

<file path=ppt/comments/comment1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22" dt="2022-11-25T20:47:36.572">
    <p:pos x="495" y="679"/>
    <p:text>Specify Optical</p:text>
  </p:cm>
</p:cmLst>
</file>

<file path=ppt/comments/comment1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5" dt="2022-11-28T06:58:58.395">
    <p:pos x="3128" y="567"/>
    <p:text>explain qrad</p:text>
  </p:cm>
</p:cmLst>
</file>

<file path=ppt/comments/comment1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6" dt="2022-11-27T21:50:40.233">
    <p:pos x="6000" y="0"/>
    <p:text>Need to expand into a couple of slides, large and important topic</p:text>
  </p:cm>
  <p:cm authorId="2" idx="7" dt="2022-11-27T21:50:40.233">
    <p:pos x="6000" y="0"/>
    <p:text>Need to go from Inverse Square Law to this adapted equation</p:text>
  </p:cm>
</p:cmLst>
</file>

<file path=ppt/comments/comment1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23" dt="2022-11-27T22:17:15.875">
    <p:pos x="2185" y="5"/>
    <p:text>backup slides</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2-11-27T17:23:33.449">
    <p:pos x="407" y="452"/>
    <p:text>Will introduce Ben by saying "before CJ dives into the Teensy and software communications, Ben will give context on how the electronics of our system operate and what signals we are trying to produce"</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3" dt="2022-11-27T21:08:03.729">
    <p:pos x="96" y="626"/>
    <p:text>clean up talk about what it means nyquist frequency of ADC</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4" dt="2022-11-27T21:09:51.284">
    <p:pos x="0" y="597"/>
    <p:text>Talk about how NS 2 uses different light source, and talk about the change to the SPI connection how they connected the incorrect pins</p:text>
  </p:cm>
  <p:cm authorId="1" idx="5" dt="2022-11-25T20:53:34.593">
    <p:pos x="0" y="697"/>
    <p:text>Seprate Analog and digital board</p:text>
  </p:cm>
  <p:cm authorId="1" idx="6" dt="2022-11-25T20:53:19.092">
    <p:pos x="0" y="697"/>
    <p:text>Show major peices</p:text>
  </p:cm>
  <p:cm authorId="1" idx="7" dt="2022-11-25T20:53:34.593">
    <p:pos x="0" y="697"/>
    <p:text>Also show the Op amp anf the linear regulator that needs to be changed</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8" dt="2022-11-27T21:15:28.522">
    <p:pos x="710" y="1895"/>
    <p:text>Talk about the engineering</p:tex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9" dt="2022-11-26T00:56:39.997">
    <p:pos x="203" y="575"/>
    <p:text>Use this to explain how R1 and C1 were sized</p:text>
  </p:cm>
  <p:cm authorId="1" idx="10" dt="2022-11-25T21:49:18.753">
    <p:pos x="203" y="675"/>
    <p:text>Explain how R1 is sized and what the lowpass filter is sized to.</p:text>
  </p:cm>
  <p:cm authorId="1" idx="11" dt="2022-11-25T21:42:08.638">
    <p:pos x="203" y="775"/>
    <p:text>Label the values again</p:text>
  </p:cm>
  <p:cm authorId="1" idx="12" dt="2022-11-25T21:59:35.931">
    <p:pos x="203" y="875"/>
    <p:text>Talk through how using a potentiometer,</p:text>
  </p:cm>
  <p:cm authorId="1" idx="13" dt="2022-11-25T21:58:50.448">
    <p:pos x="203" y="875"/>
    <p:text>Look at adjustable regulator</p:text>
  </p:cm>
  <p:cm authorId="1" idx="14" dt="2022-11-25T21:59:35.931">
    <p:pos x="203" y="875"/>
    <p:text>test for the range we have designed to</p:tex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5" dt="2022-11-25T21:29:56.553">
    <p:pos x="530" y="498"/>
    <p:text>Change what the v_signal is and the correct equation</p:text>
  </p:cm>
  <p:cm authorId="1" idx="16" dt="2022-11-27T21:35:56.969">
    <p:pos x="817" y="1225"/>
    <p:text>dont sound like a textbook</p:tex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7" dt="2022-11-25T21:15:49.033">
    <p:pos x="4066" y="1649"/>
    <p:text>Bounded by requirement</p:text>
  </p:cm>
  <p:cm authorId="1" idx="18" dt="2022-11-22T18:36:10.143">
    <p:pos x="1852" y="2529"/>
    <p:text>explain how power incident is governed by mechanical calculations</p:text>
  </p:cm>
  <p:cm authorId="1" idx="19" dt="2022-11-22T18:32:46.739">
    <p:pos x="636" y="787"/>
    <p:text>use same variable as SNR slide for Current and Wattage</p:text>
  </p:cm>
</p:cmLst>
</file>

<file path=ppt/comments/comment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 dt="2022-11-23T17:48:28.003">
    <p:pos x="6000" y="0"/>
    <p:text>Tell what has been designed and what has been bought</p:text>
  </p:cm>
  <p:cm authorId="2" idx="2" dt="2022-11-23T06:44:10.591">
    <p:pos x="6000" y="100"/>
    <p:text>Put equations labeling the light cone, distance, power incident, etc</p:text>
  </p:cm>
  <p:cm authorId="1" idx="20" dt="2022-11-22T19:13:01.462">
    <p:pos x="691" y="581"/>
    <p:text>Explain how all of the power incident on the PD is defined by the distance and electrical parameters BEnji explained</p:text>
  </p:cm>
  <p:cm authorId="1" idx="21" dt="2022-11-22T19:13:01.462">
    <p:pos x="691" y="581"/>
    <p:text>Explain what the mech team is required to do what equations govern those equations, and how it was achieved</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8324ce00db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18324ce00db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Introduce team and people who are presenting before diving in</a:t>
            </a:r>
            <a:endParaRPr/>
          </a:p>
          <a:p>
            <a:pPr indent="0" lvl="0" marL="0" rtl="0" algn="l">
              <a:spcBef>
                <a:spcPts val="0"/>
              </a:spcBef>
              <a:spcAft>
                <a:spcPts val="0"/>
              </a:spcAft>
              <a:buNone/>
            </a:pPr>
            <a:r>
              <a:rPr lang="en"/>
              <a: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1a199f19456_3_6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1a199f19456_3_6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9" name="Shape 2999"/>
        <p:cNvGrpSpPr/>
        <p:nvPr/>
      </p:nvGrpSpPr>
      <p:grpSpPr>
        <a:xfrm>
          <a:off x="0" y="0"/>
          <a:ext cx="0" cy="0"/>
          <a:chOff x="0" y="0"/>
          <a:chExt cx="0" cy="0"/>
        </a:xfrm>
      </p:grpSpPr>
      <p:sp>
        <p:nvSpPr>
          <p:cNvPr id="3000" name="Google Shape;3000;g19f25402886_5_6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1" name="Google Shape;3001;g19f25402886_5_6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7" name="Shape 3027"/>
        <p:cNvGrpSpPr/>
        <p:nvPr/>
      </p:nvGrpSpPr>
      <p:grpSpPr>
        <a:xfrm>
          <a:off x="0" y="0"/>
          <a:ext cx="0" cy="0"/>
          <a:chOff x="0" y="0"/>
          <a:chExt cx="0" cy="0"/>
        </a:xfrm>
      </p:grpSpPr>
      <p:sp>
        <p:nvSpPr>
          <p:cNvPr id="3028" name="Google Shape;3028;g19f25402886_5_6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9" name="Google Shape;3029;g19f25402886_5_6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9" name="Shape 3049"/>
        <p:cNvGrpSpPr/>
        <p:nvPr/>
      </p:nvGrpSpPr>
      <p:grpSpPr>
        <a:xfrm>
          <a:off x="0" y="0"/>
          <a:ext cx="0" cy="0"/>
          <a:chOff x="0" y="0"/>
          <a:chExt cx="0" cy="0"/>
        </a:xfrm>
      </p:grpSpPr>
      <p:sp>
        <p:nvSpPr>
          <p:cNvPr id="3050" name="Google Shape;3050;g19f25402886_5_7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1" name="Google Shape;3051;g19f25402886_5_7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8" name="Shape 3068"/>
        <p:cNvGrpSpPr/>
        <p:nvPr/>
      </p:nvGrpSpPr>
      <p:grpSpPr>
        <a:xfrm>
          <a:off x="0" y="0"/>
          <a:ext cx="0" cy="0"/>
          <a:chOff x="0" y="0"/>
          <a:chExt cx="0" cy="0"/>
        </a:xfrm>
      </p:grpSpPr>
      <p:sp>
        <p:nvSpPr>
          <p:cNvPr id="3069" name="Google Shape;3069;g19f25402886_5_7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0" name="Google Shape;3070;g19f25402886_5_7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6" name="Shape 3086"/>
        <p:cNvGrpSpPr/>
        <p:nvPr/>
      </p:nvGrpSpPr>
      <p:grpSpPr>
        <a:xfrm>
          <a:off x="0" y="0"/>
          <a:ext cx="0" cy="0"/>
          <a:chOff x="0" y="0"/>
          <a:chExt cx="0" cy="0"/>
        </a:xfrm>
      </p:grpSpPr>
      <p:sp>
        <p:nvSpPr>
          <p:cNvPr id="3087" name="Google Shape;3087;g19f25402886_5_7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8" name="Google Shape;3088;g19f25402886_5_7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7" name="Shape 3097"/>
        <p:cNvGrpSpPr/>
        <p:nvPr/>
      </p:nvGrpSpPr>
      <p:grpSpPr>
        <a:xfrm>
          <a:off x="0" y="0"/>
          <a:ext cx="0" cy="0"/>
          <a:chOff x="0" y="0"/>
          <a:chExt cx="0" cy="0"/>
        </a:xfrm>
      </p:grpSpPr>
      <p:sp>
        <p:nvSpPr>
          <p:cNvPr id="3098" name="Google Shape;3098;g19f25402886_5_7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9" name="Google Shape;3099;g19f25402886_5_7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8" name="Shape 3108"/>
        <p:cNvGrpSpPr/>
        <p:nvPr/>
      </p:nvGrpSpPr>
      <p:grpSpPr>
        <a:xfrm>
          <a:off x="0" y="0"/>
          <a:ext cx="0" cy="0"/>
          <a:chOff x="0" y="0"/>
          <a:chExt cx="0" cy="0"/>
        </a:xfrm>
      </p:grpSpPr>
      <p:sp>
        <p:nvSpPr>
          <p:cNvPr id="3109" name="Google Shape;3109;g19f25402886_5_7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0" name="Google Shape;3110;g19f25402886_5_7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9" name="Shape 3119"/>
        <p:cNvGrpSpPr/>
        <p:nvPr/>
      </p:nvGrpSpPr>
      <p:grpSpPr>
        <a:xfrm>
          <a:off x="0" y="0"/>
          <a:ext cx="0" cy="0"/>
          <a:chOff x="0" y="0"/>
          <a:chExt cx="0" cy="0"/>
        </a:xfrm>
      </p:grpSpPr>
      <p:sp>
        <p:nvSpPr>
          <p:cNvPr id="3120" name="Google Shape;3120;g19f25402886_5_7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1" name="Google Shape;3121;g19f25402886_5_7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0" name="Shape 3130"/>
        <p:cNvGrpSpPr/>
        <p:nvPr/>
      </p:nvGrpSpPr>
      <p:grpSpPr>
        <a:xfrm>
          <a:off x="0" y="0"/>
          <a:ext cx="0" cy="0"/>
          <a:chOff x="0" y="0"/>
          <a:chExt cx="0" cy="0"/>
        </a:xfrm>
      </p:grpSpPr>
      <p:sp>
        <p:nvSpPr>
          <p:cNvPr id="3131" name="Google Shape;3131;g19f25402886_5_7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2" name="Google Shape;3132;g19f25402886_5_7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3" name="Shape 3143"/>
        <p:cNvGrpSpPr/>
        <p:nvPr/>
      </p:nvGrpSpPr>
      <p:grpSpPr>
        <a:xfrm>
          <a:off x="0" y="0"/>
          <a:ext cx="0" cy="0"/>
          <a:chOff x="0" y="0"/>
          <a:chExt cx="0" cy="0"/>
        </a:xfrm>
      </p:grpSpPr>
      <p:sp>
        <p:nvSpPr>
          <p:cNvPr id="3144" name="Google Shape;3144;g1a199f19456_15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5" name="Google Shape;3145;g1a199f19456_15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19f25402886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19f25402886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3" name="Shape 3163"/>
        <p:cNvGrpSpPr/>
        <p:nvPr/>
      </p:nvGrpSpPr>
      <p:grpSpPr>
        <a:xfrm>
          <a:off x="0" y="0"/>
          <a:ext cx="0" cy="0"/>
          <a:chOff x="0" y="0"/>
          <a:chExt cx="0" cy="0"/>
        </a:xfrm>
      </p:grpSpPr>
      <p:sp>
        <p:nvSpPr>
          <p:cNvPr id="3164" name="Google Shape;3164;g1a199f19456_15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5" name="Google Shape;3165;g1a199f19456_15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6" name="Shape 3206"/>
        <p:cNvGrpSpPr/>
        <p:nvPr/>
      </p:nvGrpSpPr>
      <p:grpSpPr>
        <a:xfrm>
          <a:off x="0" y="0"/>
          <a:ext cx="0" cy="0"/>
          <a:chOff x="0" y="0"/>
          <a:chExt cx="0" cy="0"/>
        </a:xfrm>
      </p:grpSpPr>
      <p:sp>
        <p:nvSpPr>
          <p:cNvPr id="3207" name="Google Shape;3207;g1a199f19456_15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8" name="Google Shape;3208;g1a199f19456_15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7" name="Shape 3247"/>
        <p:cNvGrpSpPr/>
        <p:nvPr/>
      </p:nvGrpSpPr>
      <p:grpSpPr>
        <a:xfrm>
          <a:off x="0" y="0"/>
          <a:ext cx="0" cy="0"/>
          <a:chOff x="0" y="0"/>
          <a:chExt cx="0" cy="0"/>
        </a:xfrm>
      </p:grpSpPr>
      <p:sp>
        <p:nvSpPr>
          <p:cNvPr id="3248" name="Google Shape;3248;g19f25402886_5_8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9" name="Google Shape;3249;g19f25402886_5_8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Don’t say emulate the orbit, talk about filtering, it is not connected to the orbit</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1" name="Shape 3261"/>
        <p:cNvGrpSpPr/>
        <p:nvPr/>
      </p:nvGrpSpPr>
      <p:grpSpPr>
        <a:xfrm>
          <a:off x="0" y="0"/>
          <a:ext cx="0" cy="0"/>
          <a:chOff x="0" y="0"/>
          <a:chExt cx="0" cy="0"/>
        </a:xfrm>
      </p:grpSpPr>
      <p:sp>
        <p:nvSpPr>
          <p:cNvPr id="3262" name="Google Shape;3262;g19f25402886_5_8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3" name="Google Shape;3263;g19f25402886_5_8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9" name="Shape 3279"/>
        <p:cNvGrpSpPr/>
        <p:nvPr/>
      </p:nvGrpSpPr>
      <p:grpSpPr>
        <a:xfrm>
          <a:off x="0" y="0"/>
          <a:ext cx="0" cy="0"/>
          <a:chOff x="0" y="0"/>
          <a:chExt cx="0" cy="0"/>
        </a:xfrm>
      </p:grpSpPr>
      <p:sp>
        <p:nvSpPr>
          <p:cNvPr id="3280" name="Google Shape;3280;g19f25402886_5_8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1" name="Google Shape;3281;g19f25402886_5_8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7" name="Shape 3297"/>
        <p:cNvGrpSpPr/>
        <p:nvPr/>
      </p:nvGrpSpPr>
      <p:grpSpPr>
        <a:xfrm>
          <a:off x="0" y="0"/>
          <a:ext cx="0" cy="0"/>
          <a:chOff x="0" y="0"/>
          <a:chExt cx="0" cy="0"/>
        </a:xfrm>
      </p:grpSpPr>
      <p:sp>
        <p:nvSpPr>
          <p:cNvPr id="3298" name="Google Shape;3298;g18cecbdc84f_0_7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9" name="Google Shape;3299;g18cecbdc84f_0_7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3" name="Shape 3323"/>
        <p:cNvGrpSpPr/>
        <p:nvPr/>
      </p:nvGrpSpPr>
      <p:grpSpPr>
        <a:xfrm>
          <a:off x="0" y="0"/>
          <a:ext cx="0" cy="0"/>
          <a:chOff x="0" y="0"/>
          <a:chExt cx="0" cy="0"/>
        </a:xfrm>
      </p:grpSpPr>
      <p:sp>
        <p:nvSpPr>
          <p:cNvPr id="3324" name="Google Shape;3324;g1987a42ed22_1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5" name="Google Shape;3325;g1987a42ed22_1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1" name="Shape 3351"/>
        <p:cNvGrpSpPr/>
        <p:nvPr/>
      </p:nvGrpSpPr>
      <p:grpSpPr>
        <a:xfrm>
          <a:off x="0" y="0"/>
          <a:ext cx="0" cy="0"/>
          <a:chOff x="0" y="0"/>
          <a:chExt cx="0" cy="0"/>
        </a:xfrm>
      </p:grpSpPr>
      <p:sp>
        <p:nvSpPr>
          <p:cNvPr id="3352" name="Google Shape;3352;g1987a42ed22_1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3" name="Google Shape;3353;g1987a42ed22_1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7" name="Shape 3377"/>
        <p:cNvGrpSpPr/>
        <p:nvPr/>
      </p:nvGrpSpPr>
      <p:grpSpPr>
        <a:xfrm>
          <a:off x="0" y="0"/>
          <a:ext cx="0" cy="0"/>
          <a:chOff x="0" y="0"/>
          <a:chExt cx="0" cy="0"/>
        </a:xfrm>
      </p:grpSpPr>
      <p:sp>
        <p:nvSpPr>
          <p:cNvPr id="3378" name="Google Shape;3378;g1987a42ed22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9" name="Google Shape;3379;g1987a42ed22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4" name="Shape 3404"/>
        <p:cNvGrpSpPr/>
        <p:nvPr/>
      </p:nvGrpSpPr>
      <p:grpSpPr>
        <a:xfrm>
          <a:off x="0" y="0"/>
          <a:ext cx="0" cy="0"/>
          <a:chOff x="0" y="0"/>
          <a:chExt cx="0" cy="0"/>
        </a:xfrm>
      </p:grpSpPr>
      <p:sp>
        <p:nvSpPr>
          <p:cNvPr id="3405" name="Google Shape;3405;g1a199f19456_4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6" name="Google Shape;3406;g1a199f19456_4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Are able to assume LED as a blackbody because LED’s </a:t>
            </a:r>
            <a:endParaRPr b="1"/>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1849b12077c_3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1849b12077c_3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2" name="Shape 3432"/>
        <p:cNvGrpSpPr/>
        <p:nvPr/>
      </p:nvGrpSpPr>
      <p:grpSpPr>
        <a:xfrm>
          <a:off x="0" y="0"/>
          <a:ext cx="0" cy="0"/>
          <a:chOff x="0" y="0"/>
          <a:chExt cx="0" cy="0"/>
        </a:xfrm>
      </p:grpSpPr>
      <p:sp>
        <p:nvSpPr>
          <p:cNvPr id="3433" name="Google Shape;3433;g1987a42ed2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4" name="Google Shape;3434;g1987a42ed2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To satisfy our optical </a:t>
            </a:r>
            <a:r>
              <a:rPr b="1" lang="en"/>
              <a:t>requirement</a:t>
            </a:r>
            <a:r>
              <a:rPr b="1" lang="en"/>
              <a:t> for the signal to noise ratio, there is a range of incident power that needs to be seen by the photodiode</a:t>
            </a:r>
            <a:endParaRPr b="1"/>
          </a:p>
          <a:p>
            <a:pPr indent="-298450" lvl="0" marL="457200" rtl="0" algn="l">
              <a:spcBef>
                <a:spcPts val="0"/>
              </a:spcBef>
              <a:spcAft>
                <a:spcPts val="0"/>
              </a:spcAft>
              <a:buSzPts val="1100"/>
              <a:buChar char="-"/>
            </a:pPr>
            <a:r>
              <a:rPr b="1" lang="en"/>
              <a:t>To determine this we used the Inverse square law as our first governing equation </a:t>
            </a:r>
            <a:endParaRPr b="1"/>
          </a:p>
          <a:p>
            <a:pPr indent="-304800" lvl="0" marL="914400" rtl="0" algn="l">
              <a:lnSpc>
                <a:spcPct val="150000"/>
              </a:lnSpc>
              <a:spcBef>
                <a:spcPts val="0"/>
              </a:spcBef>
              <a:spcAft>
                <a:spcPts val="0"/>
              </a:spcAft>
              <a:buClr>
                <a:schemeClr val="dk1"/>
              </a:buClr>
              <a:buSzPts val="1200"/>
              <a:buFont typeface="Calibri"/>
              <a:buChar char="-"/>
            </a:pPr>
            <a:r>
              <a:rPr b="1" lang="en" sz="1200">
                <a:solidFill>
                  <a:schemeClr val="dk1"/>
                </a:solidFill>
                <a:latin typeface="Calibri"/>
                <a:ea typeface="Calibri"/>
                <a:cs typeface="Calibri"/>
                <a:sym typeface="Calibri"/>
              </a:rPr>
              <a:t>Where I, W/mm^2, is the intensity of the light at a certain distance r, mm, and source power S,Watts.</a:t>
            </a:r>
            <a:endParaRPr b="1" sz="1200">
              <a:solidFill>
                <a:schemeClr val="dk1"/>
              </a:solidFill>
              <a:latin typeface="Calibri"/>
              <a:ea typeface="Calibri"/>
              <a:cs typeface="Calibri"/>
              <a:sym typeface="Calibri"/>
            </a:endParaRPr>
          </a:p>
          <a:p>
            <a:pPr indent="-304800" lvl="0" marL="914400" rtl="0" algn="l">
              <a:lnSpc>
                <a:spcPct val="150000"/>
              </a:lnSpc>
              <a:spcBef>
                <a:spcPts val="0"/>
              </a:spcBef>
              <a:spcAft>
                <a:spcPts val="0"/>
              </a:spcAft>
              <a:buClr>
                <a:schemeClr val="dk1"/>
              </a:buClr>
              <a:buSzPts val="1200"/>
              <a:buFont typeface="Calibri"/>
              <a:buChar char="-"/>
            </a:pPr>
            <a:r>
              <a:rPr b="1" lang="en" sz="1200">
                <a:solidFill>
                  <a:schemeClr val="dk1"/>
                </a:solidFill>
                <a:latin typeface="Calibri"/>
                <a:ea typeface="Calibri"/>
                <a:cs typeface="Calibri"/>
                <a:sym typeface="Calibri"/>
              </a:rPr>
              <a:t>42.5(?)</a:t>
            </a:r>
            <a:endParaRPr b="1"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b="1" lang="en">
                <a:solidFill>
                  <a:schemeClr val="dk1"/>
                </a:solidFill>
              </a:rPr>
              <a:t>To calculate the power the LED outputs we used Power = Current*Voltage as our second governing equation</a:t>
            </a:r>
            <a:endParaRPr b="1">
              <a:solidFill>
                <a:schemeClr val="dk1"/>
              </a:solidFill>
            </a:endParaRPr>
          </a:p>
          <a:p>
            <a:pPr indent="-304800" lvl="1" marL="914400" rtl="0" algn="l">
              <a:lnSpc>
                <a:spcPct val="150000"/>
              </a:lnSpc>
              <a:spcBef>
                <a:spcPts val="0"/>
              </a:spcBef>
              <a:spcAft>
                <a:spcPts val="0"/>
              </a:spcAft>
              <a:buClr>
                <a:schemeClr val="dk1"/>
              </a:buClr>
              <a:buSzPts val="1200"/>
              <a:buFont typeface="Calibri"/>
              <a:buChar char="-"/>
            </a:pPr>
            <a:r>
              <a:rPr b="1" lang="en" sz="1200">
                <a:solidFill>
                  <a:schemeClr val="dk1"/>
                </a:solidFill>
                <a:latin typeface="Calibri"/>
                <a:ea typeface="Calibri"/>
                <a:cs typeface="Calibri"/>
                <a:sym typeface="Calibri"/>
              </a:rPr>
              <a:t>Where V is voltage in Watts, and I is current in Amps</a:t>
            </a:r>
            <a:endParaRPr b="1">
              <a:solidFill>
                <a:schemeClr val="dk1"/>
              </a:solidFill>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1" name="Shape 3451"/>
        <p:cNvGrpSpPr/>
        <p:nvPr/>
      </p:nvGrpSpPr>
      <p:grpSpPr>
        <a:xfrm>
          <a:off x="0" y="0"/>
          <a:ext cx="0" cy="0"/>
          <a:chOff x="0" y="0"/>
          <a:chExt cx="0" cy="0"/>
        </a:xfrm>
      </p:grpSpPr>
      <p:sp>
        <p:nvSpPr>
          <p:cNvPr id="3452" name="Google Shape;3452;g1a199f19456_1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3" name="Google Shape;3453;g1a199f19456_1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8" name="Shape 3478"/>
        <p:cNvGrpSpPr/>
        <p:nvPr/>
      </p:nvGrpSpPr>
      <p:grpSpPr>
        <a:xfrm>
          <a:off x="0" y="0"/>
          <a:ext cx="0" cy="0"/>
          <a:chOff x="0" y="0"/>
          <a:chExt cx="0" cy="0"/>
        </a:xfrm>
      </p:grpSpPr>
      <p:sp>
        <p:nvSpPr>
          <p:cNvPr id="3479" name="Google Shape;3479;g19942328b9e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0" name="Google Shape;3480;g19942328b9e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b="1"/>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7" name="Shape 3517"/>
        <p:cNvGrpSpPr/>
        <p:nvPr/>
      </p:nvGrpSpPr>
      <p:grpSpPr>
        <a:xfrm>
          <a:off x="0" y="0"/>
          <a:ext cx="0" cy="0"/>
          <a:chOff x="0" y="0"/>
          <a:chExt cx="0" cy="0"/>
        </a:xfrm>
      </p:grpSpPr>
      <p:sp>
        <p:nvSpPr>
          <p:cNvPr id="3518" name="Google Shape;3518;g18cecbdc84f_0_7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9" name="Google Shape;3519;g18cecbdc84f_0_7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3" name="Shape 3543"/>
        <p:cNvGrpSpPr/>
        <p:nvPr/>
      </p:nvGrpSpPr>
      <p:grpSpPr>
        <a:xfrm>
          <a:off x="0" y="0"/>
          <a:ext cx="0" cy="0"/>
          <a:chOff x="0" y="0"/>
          <a:chExt cx="0" cy="0"/>
        </a:xfrm>
      </p:grpSpPr>
      <p:sp>
        <p:nvSpPr>
          <p:cNvPr id="3544" name="Google Shape;3544;g198f3487618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5" name="Google Shape;3545;g198f3487618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3" name="Shape 3573"/>
        <p:cNvGrpSpPr/>
        <p:nvPr/>
      </p:nvGrpSpPr>
      <p:grpSpPr>
        <a:xfrm>
          <a:off x="0" y="0"/>
          <a:ext cx="0" cy="0"/>
          <a:chOff x="0" y="0"/>
          <a:chExt cx="0" cy="0"/>
        </a:xfrm>
      </p:grpSpPr>
      <p:sp>
        <p:nvSpPr>
          <p:cNvPr id="3574" name="Google Shape;3574;g19942328b9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5" name="Google Shape;3575;g19942328b9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3" name="Shape 3603"/>
        <p:cNvGrpSpPr/>
        <p:nvPr/>
      </p:nvGrpSpPr>
      <p:grpSpPr>
        <a:xfrm>
          <a:off x="0" y="0"/>
          <a:ext cx="0" cy="0"/>
          <a:chOff x="0" y="0"/>
          <a:chExt cx="0" cy="0"/>
        </a:xfrm>
      </p:grpSpPr>
      <p:sp>
        <p:nvSpPr>
          <p:cNvPr id="3604" name="Google Shape;3604;g18cecbdc84f_0_7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5" name="Google Shape;3605;g18cecbdc84f_0_7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9" name="Shape 3629"/>
        <p:cNvGrpSpPr/>
        <p:nvPr/>
      </p:nvGrpSpPr>
      <p:grpSpPr>
        <a:xfrm>
          <a:off x="0" y="0"/>
          <a:ext cx="0" cy="0"/>
          <a:chOff x="0" y="0"/>
          <a:chExt cx="0" cy="0"/>
        </a:xfrm>
      </p:grpSpPr>
      <p:sp>
        <p:nvSpPr>
          <p:cNvPr id="3630" name="Google Shape;3630;g1a199f19456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1" name="Google Shape;3631;g1a199f19456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Our schedule is broken down into greater detail on our end with specific tasks, the tasks which they depend upon, start &amp; end dates, and margins. </a:t>
            </a:r>
            <a:endParaRPr b="1"/>
          </a:p>
          <a:p>
            <a:pPr indent="-298450" lvl="0" marL="457200" rtl="0" algn="l">
              <a:spcBef>
                <a:spcPts val="0"/>
              </a:spcBef>
              <a:spcAft>
                <a:spcPts val="0"/>
              </a:spcAft>
              <a:buSzPts val="1100"/>
              <a:buChar char="●"/>
            </a:pPr>
            <a:r>
              <a:rPr b="1" lang="en"/>
              <a:t>This slide is a breakdown for the Manufacturing &amp; Preliminary Testing phase specifically and Each phase is broken down similarly as backup slides</a:t>
            </a:r>
            <a:endParaRPr b="1"/>
          </a:p>
          <a:p>
            <a:pPr indent="-298450" lvl="0" marL="457200" rtl="0" algn="l">
              <a:spcBef>
                <a:spcPts val="0"/>
              </a:spcBef>
              <a:spcAft>
                <a:spcPts val="0"/>
              </a:spcAft>
              <a:buSzPts val="1100"/>
              <a:buChar char="●"/>
            </a:pPr>
            <a:r>
              <a:rPr b="1" lang="en"/>
              <a:t>CLICK ANIMATION</a:t>
            </a:r>
            <a:endParaRPr b="1"/>
          </a:p>
          <a:p>
            <a:pPr indent="-298450" lvl="0" marL="457200" rtl="0" algn="l">
              <a:spcBef>
                <a:spcPts val="0"/>
              </a:spcBef>
              <a:spcAft>
                <a:spcPts val="0"/>
              </a:spcAft>
              <a:buSzPts val="1100"/>
              <a:buChar char="●"/>
            </a:pPr>
            <a:r>
              <a:rPr b="1" lang="en"/>
              <a:t>Before moving forward I want to point out that the functionality of our electronics boards is high risk to the project and drives our critical path to success.</a:t>
            </a:r>
            <a:endParaRPr b="1"/>
          </a:p>
          <a:p>
            <a:pPr indent="-298450" lvl="0" marL="457200" rtl="0" algn="l">
              <a:spcBef>
                <a:spcPts val="0"/>
              </a:spcBef>
              <a:spcAft>
                <a:spcPts val="0"/>
              </a:spcAft>
              <a:buSzPts val="1100"/>
              <a:buChar char="●"/>
            </a:pPr>
            <a:r>
              <a:rPr b="1" lang="en"/>
              <a:t>We are attempting to mitigate the risk by testing early and by breaking the testing into a series of 4 total iterations throughout the project.</a:t>
            </a:r>
            <a:endParaRPr b="1"/>
          </a:p>
          <a:p>
            <a:pPr indent="-298450" lvl="0" marL="457200" rtl="0" algn="l">
              <a:spcBef>
                <a:spcPts val="0"/>
              </a:spcBef>
              <a:spcAft>
                <a:spcPts val="0"/>
              </a:spcAft>
              <a:buSzPts val="1100"/>
              <a:buChar char="●"/>
            </a:pPr>
            <a:r>
              <a:rPr b="1" lang="en"/>
              <a:t>NEXT SLIDE</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Mention how margins were selected for tasks</a:t>
            </a:r>
            <a:endParaRPr b="1"/>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7" name="Shape 3647"/>
        <p:cNvGrpSpPr/>
        <p:nvPr/>
      </p:nvGrpSpPr>
      <p:grpSpPr>
        <a:xfrm>
          <a:off x="0" y="0"/>
          <a:ext cx="0" cy="0"/>
          <a:chOff x="0" y="0"/>
          <a:chExt cx="0" cy="0"/>
        </a:xfrm>
      </p:grpSpPr>
      <p:sp>
        <p:nvSpPr>
          <p:cNvPr id="3648" name="Google Shape;3648;g1a199f19456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9" name="Google Shape;3649;g1a199f19456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Main Testing &amp; Wrap up Phases</a:t>
            </a:r>
            <a:endParaRPr b="1"/>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6" name="Shape 3666"/>
        <p:cNvGrpSpPr/>
        <p:nvPr/>
      </p:nvGrpSpPr>
      <p:grpSpPr>
        <a:xfrm>
          <a:off x="0" y="0"/>
          <a:ext cx="0" cy="0"/>
          <a:chOff x="0" y="0"/>
          <a:chExt cx="0" cy="0"/>
        </a:xfrm>
      </p:grpSpPr>
      <p:sp>
        <p:nvSpPr>
          <p:cNvPr id="3667" name="Google Shape;3667;g1a199f19456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8" name="Google Shape;3668;g1a199f19456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18cecbdc84f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18cecbdc84f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Put design </a:t>
            </a:r>
            <a:endParaRPr b="1"/>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5" name="Shape 3685"/>
        <p:cNvGrpSpPr/>
        <p:nvPr/>
      </p:nvGrpSpPr>
      <p:grpSpPr>
        <a:xfrm>
          <a:off x="0" y="0"/>
          <a:ext cx="0" cy="0"/>
          <a:chOff x="0" y="0"/>
          <a:chExt cx="0" cy="0"/>
        </a:xfrm>
      </p:grpSpPr>
      <p:sp>
        <p:nvSpPr>
          <p:cNvPr id="3686" name="Google Shape;3686;g1a199f19456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7" name="Google Shape;3687;g1a199f19456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b="1" lang="en"/>
              <a:t>Phase 1: Manufacturing/Prelim. Testing</a:t>
            </a:r>
            <a:endParaRPr b="1"/>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3" name="Shape 3703"/>
        <p:cNvGrpSpPr/>
        <p:nvPr/>
      </p:nvGrpSpPr>
      <p:grpSpPr>
        <a:xfrm>
          <a:off x="0" y="0"/>
          <a:ext cx="0" cy="0"/>
          <a:chOff x="0" y="0"/>
          <a:chExt cx="0" cy="0"/>
        </a:xfrm>
      </p:grpSpPr>
      <p:sp>
        <p:nvSpPr>
          <p:cNvPr id="3704" name="Google Shape;3704;g1a199f19456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5" name="Google Shape;3705;g1a199f19456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b="1" lang="en"/>
              <a:t>Phase 2: Main Testing</a:t>
            </a:r>
            <a:endParaRPr b="1"/>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1" name="Shape 3721"/>
        <p:cNvGrpSpPr/>
        <p:nvPr/>
      </p:nvGrpSpPr>
      <p:grpSpPr>
        <a:xfrm>
          <a:off x="0" y="0"/>
          <a:ext cx="0" cy="0"/>
          <a:chOff x="0" y="0"/>
          <a:chExt cx="0" cy="0"/>
        </a:xfrm>
      </p:grpSpPr>
      <p:sp>
        <p:nvSpPr>
          <p:cNvPr id="3722" name="Google Shape;3722;g1a199f19456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3" name="Google Shape;3723;g1a199f19456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Phase 3: Wrap Up</a:t>
            </a:r>
            <a:endParaRPr b="1"/>
          </a:p>
          <a:p>
            <a:pPr indent="0" lvl="0" marL="0" rtl="0" algn="l">
              <a:spcBef>
                <a:spcPts val="0"/>
              </a:spcBef>
              <a:spcAft>
                <a:spcPts val="0"/>
              </a:spcAft>
              <a:buNone/>
            </a:pPr>
            <a:r>
              <a:t/>
            </a:r>
            <a:endParaRPr b="1"/>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9" name="Shape 3739"/>
        <p:cNvGrpSpPr/>
        <p:nvPr/>
      </p:nvGrpSpPr>
      <p:grpSpPr>
        <a:xfrm>
          <a:off x="0" y="0"/>
          <a:ext cx="0" cy="0"/>
          <a:chOff x="0" y="0"/>
          <a:chExt cx="0" cy="0"/>
        </a:xfrm>
      </p:grpSpPr>
      <p:sp>
        <p:nvSpPr>
          <p:cNvPr id="3740" name="Google Shape;3740;g18324ce00db_0_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1" name="Google Shape;3741;g18324ce00db_0_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7" name="Shape 3747"/>
        <p:cNvGrpSpPr/>
        <p:nvPr/>
      </p:nvGrpSpPr>
      <p:grpSpPr>
        <a:xfrm>
          <a:off x="0" y="0"/>
          <a:ext cx="0" cy="0"/>
          <a:chOff x="0" y="0"/>
          <a:chExt cx="0" cy="0"/>
        </a:xfrm>
      </p:grpSpPr>
      <p:sp>
        <p:nvSpPr>
          <p:cNvPr id="3748" name="Google Shape;3748;g18324ce00db_0_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9" name="Google Shape;3749;g18324ce00db_0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5" name="Shape 3755"/>
        <p:cNvGrpSpPr/>
        <p:nvPr/>
      </p:nvGrpSpPr>
      <p:grpSpPr>
        <a:xfrm>
          <a:off x="0" y="0"/>
          <a:ext cx="0" cy="0"/>
          <a:chOff x="0" y="0"/>
          <a:chExt cx="0" cy="0"/>
        </a:xfrm>
      </p:grpSpPr>
      <p:sp>
        <p:nvSpPr>
          <p:cNvPr id="3756" name="Google Shape;3756;g18324ce00db_0_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7" name="Google Shape;3757;g18324ce00db_0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3" name="Shape 3763"/>
        <p:cNvGrpSpPr/>
        <p:nvPr/>
      </p:nvGrpSpPr>
      <p:grpSpPr>
        <a:xfrm>
          <a:off x="0" y="0"/>
          <a:ext cx="0" cy="0"/>
          <a:chOff x="0" y="0"/>
          <a:chExt cx="0" cy="0"/>
        </a:xfrm>
      </p:grpSpPr>
      <p:sp>
        <p:nvSpPr>
          <p:cNvPr id="3764" name="Google Shape;3764;g18324ce00db_0_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5" name="Google Shape;3765;g18324ce00db_0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1" name="Shape 3771"/>
        <p:cNvGrpSpPr/>
        <p:nvPr/>
      </p:nvGrpSpPr>
      <p:grpSpPr>
        <a:xfrm>
          <a:off x="0" y="0"/>
          <a:ext cx="0" cy="0"/>
          <a:chOff x="0" y="0"/>
          <a:chExt cx="0" cy="0"/>
        </a:xfrm>
      </p:grpSpPr>
      <p:sp>
        <p:nvSpPr>
          <p:cNvPr id="3772" name="Google Shape;3772;g18324ce00db_0_3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3" name="Google Shape;3773;g18324ce00db_0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9" name="Shape 3779"/>
        <p:cNvGrpSpPr/>
        <p:nvPr/>
      </p:nvGrpSpPr>
      <p:grpSpPr>
        <a:xfrm>
          <a:off x="0" y="0"/>
          <a:ext cx="0" cy="0"/>
          <a:chOff x="0" y="0"/>
          <a:chExt cx="0" cy="0"/>
        </a:xfrm>
      </p:grpSpPr>
      <p:sp>
        <p:nvSpPr>
          <p:cNvPr id="3780" name="Google Shape;3780;g18324ce00db_0_3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1" name="Google Shape;3781;g18324ce00db_0_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7" name="Shape 3787"/>
        <p:cNvGrpSpPr/>
        <p:nvPr/>
      </p:nvGrpSpPr>
      <p:grpSpPr>
        <a:xfrm>
          <a:off x="0" y="0"/>
          <a:ext cx="0" cy="0"/>
          <a:chOff x="0" y="0"/>
          <a:chExt cx="0" cy="0"/>
        </a:xfrm>
      </p:grpSpPr>
      <p:sp>
        <p:nvSpPr>
          <p:cNvPr id="3788" name="Google Shape;3788;g18324ce00db_0_3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9" name="Google Shape;3789;g18324ce00db_0_3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19693d43ea2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19693d43ea2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a:p>
            <a:pPr indent="-298450" lvl="0" marL="457200" rtl="0" algn="l">
              <a:spcBef>
                <a:spcPts val="0"/>
              </a:spcBef>
              <a:spcAft>
                <a:spcPts val="0"/>
              </a:spcAft>
              <a:buSzPts val="1100"/>
              <a:buChar char="●"/>
            </a:pPr>
            <a:r>
              <a:rPr b="1" lang="en"/>
              <a:t>Low pass filter</a:t>
            </a:r>
            <a:endParaRPr b="1"/>
          </a:p>
          <a:p>
            <a:pPr indent="-298450" lvl="0" marL="457200" rtl="0" algn="l">
              <a:spcBef>
                <a:spcPts val="0"/>
              </a:spcBef>
              <a:spcAft>
                <a:spcPts val="0"/>
              </a:spcAft>
              <a:buSzPts val="1100"/>
              <a:buChar char="●"/>
            </a:pPr>
            <a:r>
              <a:rPr b="1" lang="en"/>
              <a:t>Potentiometer</a:t>
            </a:r>
            <a:endParaRPr b="1"/>
          </a:p>
          <a:p>
            <a:pPr indent="-298450" lvl="0" marL="457200" rtl="0" algn="l">
              <a:spcBef>
                <a:spcPts val="0"/>
              </a:spcBef>
              <a:spcAft>
                <a:spcPts val="0"/>
              </a:spcAft>
              <a:buSzPts val="1100"/>
              <a:buChar char="●"/>
            </a:pPr>
            <a:r>
              <a:t/>
            </a:r>
            <a:endParaRPr b="1"/>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5" name="Shape 3795"/>
        <p:cNvGrpSpPr/>
        <p:nvPr/>
      </p:nvGrpSpPr>
      <p:grpSpPr>
        <a:xfrm>
          <a:off x="0" y="0"/>
          <a:ext cx="0" cy="0"/>
          <a:chOff x="0" y="0"/>
          <a:chExt cx="0" cy="0"/>
        </a:xfrm>
      </p:grpSpPr>
      <p:sp>
        <p:nvSpPr>
          <p:cNvPr id="3796" name="Google Shape;3796;g18324ce00db_0_3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7" name="Google Shape;3797;g18324ce00db_0_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3" name="Shape 3803"/>
        <p:cNvGrpSpPr/>
        <p:nvPr/>
      </p:nvGrpSpPr>
      <p:grpSpPr>
        <a:xfrm>
          <a:off x="0" y="0"/>
          <a:ext cx="0" cy="0"/>
          <a:chOff x="0" y="0"/>
          <a:chExt cx="0" cy="0"/>
        </a:xfrm>
      </p:grpSpPr>
      <p:sp>
        <p:nvSpPr>
          <p:cNvPr id="3804" name="Google Shape;3804;g18324ce00db_0_4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5" name="Google Shape;3805;g18324ce00db_0_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1a199f19456_3_8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9" name="Google Shape;779;g1a199f19456_3_8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a:p>
            <a:pPr indent="-298450" lvl="0" marL="457200" rtl="0" algn="l">
              <a:spcBef>
                <a:spcPts val="0"/>
              </a:spcBef>
              <a:spcAft>
                <a:spcPts val="0"/>
              </a:spcAft>
              <a:buSzPts val="1100"/>
              <a:buChar char="●"/>
            </a:pPr>
            <a:r>
              <a:rPr b="1" lang="en"/>
              <a:t>Low pass filter</a:t>
            </a:r>
            <a:endParaRPr b="1"/>
          </a:p>
          <a:p>
            <a:pPr indent="-298450" lvl="0" marL="457200" rtl="0" algn="l">
              <a:spcBef>
                <a:spcPts val="0"/>
              </a:spcBef>
              <a:spcAft>
                <a:spcPts val="0"/>
              </a:spcAft>
              <a:buSzPts val="1100"/>
              <a:buChar char="●"/>
            </a:pPr>
            <a:r>
              <a:rPr b="1" lang="en"/>
              <a:t>Potentiometer</a:t>
            </a:r>
            <a:endParaRPr b="1"/>
          </a:p>
          <a:p>
            <a:pPr indent="-298450" lvl="0" marL="457200" rtl="0" algn="l">
              <a:spcBef>
                <a:spcPts val="0"/>
              </a:spcBef>
              <a:spcAft>
                <a:spcPts val="0"/>
              </a:spcAft>
              <a:buSzPts val="1100"/>
              <a:buChar char="●"/>
            </a:pPr>
            <a:r>
              <a:t/>
            </a:r>
            <a:endParaRPr b="1"/>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1a199f19456_3_10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7" name="Google Shape;857;g1a199f19456_3_10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a:p>
            <a:pPr indent="-298450" lvl="0" marL="457200" rtl="0" algn="l">
              <a:spcBef>
                <a:spcPts val="0"/>
              </a:spcBef>
              <a:spcAft>
                <a:spcPts val="0"/>
              </a:spcAft>
              <a:buSzPts val="1100"/>
              <a:buChar char="●"/>
            </a:pPr>
            <a:r>
              <a:rPr b="1" lang="en"/>
              <a:t>Low pass filter</a:t>
            </a:r>
            <a:endParaRPr b="1"/>
          </a:p>
          <a:p>
            <a:pPr indent="-298450" lvl="0" marL="457200" rtl="0" algn="l">
              <a:spcBef>
                <a:spcPts val="0"/>
              </a:spcBef>
              <a:spcAft>
                <a:spcPts val="0"/>
              </a:spcAft>
              <a:buSzPts val="1100"/>
              <a:buChar char="●"/>
            </a:pPr>
            <a:r>
              <a:rPr b="1" lang="en"/>
              <a:t>Potentiometer</a:t>
            </a:r>
            <a:endParaRPr b="1"/>
          </a:p>
          <a:p>
            <a:pPr indent="-298450" lvl="0" marL="457200" rtl="0" algn="l">
              <a:spcBef>
                <a:spcPts val="0"/>
              </a:spcBef>
              <a:spcAft>
                <a:spcPts val="0"/>
              </a:spcAft>
              <a:buSzPts val="1100"/>
              <a:buChar char="●"/>
            </a:pPr>
            <a:r>
              <a:t/>
            </a:r>
            <a:endParaRPr b="1"/>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g18cecbdc84f_0_5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9" name="Google Shape;929;g18cecbdc84f_0_5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g198666962b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5" name="Google Shape;955;g198666962b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g1a192b804f2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1" name="Google Shape;981;g1a192b804f2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8324ce00db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18324ce00db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What were going to do and how were going to do it (scope)/ (cad models)</a:t>
            </a:r>
            <a:endParaRPr b="1"/>
          </a:p>
          <a:p>
            <a:pPr indent="-298450" lvl="0" marL="457200" rtl="0" algn="l">
              <a:spcBef>
                <a:spcPts val="0"/>
              </a:spcBef>
              <a:spcAft>
                <a:spcPts val="0"/>
              </a:spcAft>
              <a:buSzPts val="1100"/>
              <a:buChar char="●"/>
            </a:pPr>
            <a:r>
              <a:rPr b="1" lang="en"/>
              <a:t>How well it has to work - high level requirements, what is critical, how did this drive design?</a:t>
            </a:r>
            <a:endParaRPr b="1"/>
          </a:p>
          <a:p>
            <a:pPr indent="-298450" lvl="0" marL="457200" rtl="0" algn="l">
              <a:spcBef>
                <a:spcPts val="0"/>
              </a:spcBef>
              <a:spcAft>
                <a:spcPts val="0"/>
              </a:spcAft>
              <a:buSzPts val="1100"/>
              <a:buChar char="●"/>
            </a:pPr>
            <a:r>
              <a:rPr b="1" lang="en"/>
              <a:t>Next is up to team - go subteam by subteam? Go from model to design? Design space is large so </a:t>
            </a:r>
            <a:r>
              <a:rPr b="1" lang="en"/>
              <a:t>explain</a:t>
            </a:r>
            <a:r>
              <a:rPr b="1" lang="en"/>
              <a:t> how we approached it, certain decisions narrowed the design space? Go over governing models, SNR model, orbital model, optics model?</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What were were gonna do</a:t>
            </a:r>
            <a:endParaRPr b="1"/>
          </a:p>
          <a:p>
            <a:pPr indent="0" lvl="0" marL="0" rtl="0" algn="l">
              <a:spcBef>
                <a:spcPts val="0"/>
              </a:spcBef>
              <a:spcAft>
                <a:spcPts val="0"/>
              </a:spcAft>
              <a:buNone/>
            </a:pPr>
            <a:r>
              <a:rPr b="1" lang="en"/>
              <a:t>How were gonna do</a:t>
            </a:r>
            <a:endParaRPr b="1"/>
          </a:p>
          <a:p>
            <a:pPr indent="0" lvl="0" marL="457200" rtl="0" algn="l">
              <a:spcBef>
                <a:spcPts val="0"/>
              </a:spcBef>
              <a:spcAft>
                <a:spcPts val="0"/>
              </a:spcAft>
              <a:buNone/>
            </a:pPr>
            <a:r>
              <a:t/>
            </a:r>
            <a:endParaRPr b="1"/>
          </a:p>
          <a:p>
            <a:pPr indent="0" lvl="0" marL="457200" rtl="0" algn="l">
              <a:spcBef>
                <a:spcPts val="0"/>
              </a:spcBef>
              <a:spcAft>
                <a:spcPts val="0"/>
              </a:spcAft>
              <a:buNone/>
            </a:pPr>
            <a:r>
              <a:t/>
            </a:r>
            <a:endParaRPr b="1"/>
          </a:p>
          <a:p>
            <a:pPr indent="0" lvl="0" marL="45720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Gerald: Intro &amp; slides 1-8</a:t>
            </a:r>
            <a:endParaRPr/>
          </a:p>
          <a:p>
            <a:pPr indent="0" lvl="0" marL="0" rtl="0" algn="l">
              <a:spcBef>
                <a:spcPts val="0"/>
              </a:spcBef>
              <a:spcAft>
                <a:spcPts val="0"/>
              </a:spcAft>
              <a:buNone/>
            </a:pPr>
            <a:r>
              <a:rPr lang="en"/>
              <a:t>Lucio: slides 8- 16 </a:t>
            </a:r>
            <a:endParaRPr/>
          </a:p>
          <a:p>
            <a:pPr indent="0" lvl="0" marL="0" rtl="0" algn="l">
              <a:spcBef>
                <a:spcPts val="0"/>
              </a:spcBef>
              <a:spcAft>
                <a:spcPts val="0"/>
              </a:spcAft>
              <a:buNone/>
            </a:pPr>
            <a:r>
              <a:rPr lang="en"/>
              <a:t>Lucca: slides 17- 22 </a:t>
            </a:r>
            <a:endParaRPr/>
          </a:p>
          <a:p>
            <a:pPr indent="0" lvl="0" marL="0" rtl="0" algn="l">
              <a:spcBef>
                <a:spcPts val="0"/>
              </a:spcBef>
              <a:spcAft>
                <a:spcPts val="0"/>
              </a:spcAft>
              <a:buNone/>
            </a:pPr>
            <a:r>
              <a:rPr lang="en">
                <a:solidFill>
                  <a:schemeClr val="dk1"/>
                </a:solidFill>
              </a:rPr>
              <a:t>Abdoulaye</a:t>
            </a:r>
            <a:r>
              <a:rPr lang="en"/>
              <a:t>: slides 23- 27 </a:t>
            </a:r>
            <a:endParaRPr/>
          </a:p>
          <a:p>
            <a:pPr indent="0" lvl="0" marL="0" rtl="0" algn="l">
              <a:spcBef>
                <a:spcPts val="0"/>
              </a:spcBef>
              <a:spcAft>
                <a:spcPts val="0"/>
              </a:spcAft>
              <a:buNone/>
            </a:pPr>
            <a:r>
              <a:rPr lang="en">
                <a:solidFill>
                  <a:schemeClr val="dk1"/>
                </a:solidFill>
              </a:rPr>
              <a:t>Jade</a:t>
            </a:r>
            <a:r>
              <a:rPr lang="en"/>
              <a:t>: slides 28 - 31 </a:t>
            </a:r>
            <a:endParaRPr/>
          </a:p>
          <a:p>
            <a:pPr indent="0" lvl="0" marL="0" rtl="0" algn="l">
              <a:spcBef>
                <a:spcPts val="0"/>
              </a:spcBef>
              <a:spcAft>
                <a:spcPts val="0"/>
              </a:spcAft>
              <a:buNone/>
            </a:pPr>
            <a:r>
              <a:rPr lang="en"/>
              <a:t>Garrett: slides 32-37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g1a192b804f2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6" name="Google Shape;1006;g1a192b804f2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9" name="Shape 1029"/>
        <p:cNvGrpSpPr/>
        <p:nvPr/>
      </p:nvGrpSpPr>
      <p:grpSpPr>
        <a:xfrm>
          <a:off x="0" y="0"/>
          <a:ext cx="0" cy="0"/>
          <a:chOff x="0" y="0"/>
          <a:chExt cx="0" cy="0"/>
        </a:xfrm>
      </p:grpSpPr>
      <p:sp>
        <p:nvSpPr>
          <p:cNvPr id="1030" name="Google Shape;1030;g1a192b804f2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1" name="Google Shape;1031;g1a192b804f2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g198666962bc_0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6" name="Google Shape;1056;g198666962bc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 name="Shape 1079"/>
        <p:cNvGrpSpPr/>
        <p:nvPr/>
      </p:nvGrpSpPr>
      <p:grpSpPr>
        <a:xfrm>
          <a:off x="0" y="0"/>
          <a:ext cx="0" cy="0"/>
          <a:chOff x="0" y="0"/>
          <a:chExt cx="0" cy="0"/>
        </a:xfrm>
      </p:grpSpPr>
      <p:sp>
        <p:nvSpPr>
          <p:cNvPr id="1080" name="Google Shape;1080;g1a192b804f2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1" name="Google Shape;1081;g1a192b804f2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chemeClr val="dk1"/>
                </a:solidFill>
                <a:highlight>
                  <a:srgbClr val="FFFFFF"/>
                </a:highlight>
                <a:latin typeface="Roboto"/>
                <a:ea typeface="Roboto"/>
                <a:cs typeface="Roboto"/>
                <a:sym typeface="Roboto"/>
              </a:rPr>
              <a:t>Really Explain what the scanning is, and what specifically we have to do in terms of the scanning</a:t>
            </a:r>
            <a:endParaRPr b="1"/>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4" name="Shape 1104"/>
        <p:cNvGrpSpPr/>
        <p:nvPr/>
      </p:nvGrpSpPr>
      <p:grpSpPr>
        <a:xfrm>
          <a:off x="0" y="0"/>
          <a:ext cx="0" cy="0"/>
          <a:chOff x="0" y="0"/>
          <a:chExt cx="0" cy="0"/>
        </a:xfrm>
      </p:grpSpPr>
      <p:sp>
        <p:nvSpPr>
          <p:cNvPr id="1105" name="Google Shape;1105;g198666962bc_0_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6" name="Google Shape;1106;g198666962bc_0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If we are below </a:t>
            </a:r>
            <a:r>
              <a:rPr b="1" lang="en"/>
              <a:t>threshold for more than 2 sec, then we know that we can no longer see the sun (the earth may be obscuring the sun)</a:t>
            </a:r>
            <a:endParaRPr b="1"/>
          </a:p>
          <a:p>
            <a:pPr indent="0" lvl="0" marL="0" rtl="0" algn="l">
              <a:spcBef>
                <a:spcPts val="0"/>
              </a:spcBef>
              <a:spcAft>
                <a:spcPts val="0"/>
              </a:spcAft>
              <a:buNone/>
            </a:pPr>
            <a:r>
              <a:rPr b="1" lang="en"/>
              <a:t>If we are below threshold the cubesat will change its attitude to scan the other direction. If the irradiance does not go above threshold in less than 2 sec after starting scan in the other direction the </a:t>
            </a:r>
            <a:endParaRPr b="1"/>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9" name="Shape 1129"/>
        <p:cNvGrpSpPr/>
        <p:nvPr/>
      </p:nvGrpSpPr>
      <p:grpSpPr>
        <a:xfrm>
          <a:off x="0" y="0"/>
          <a:ext cx="0" cy="0"/>
          <a:chOff x="0" y="0"/>
          <a:chExt cx="0" cy="0"/>
        </a:xfrm>
      </p:grpSpPr>
      <p:sp>
        <p:nvSpPr>
          <p:cNvPr id="1130" name="Google Shape;1130;g1a192b804f2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1" name="Google Shape;1131;g1a192b804f2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4" name="Shape 1154"/>
        <p:cNvGrpSpPr/>
        <p:nvPr/>
      </p:nvGrpSpPr>
      <p:grpSpPr>
        <a:xfrm>
          <a:off x="0" y="0"/>
          <a:ext cx="0" cy="0"/>
          <a:chOff x="0" y="0"/>
          <a:chExt cx="0" cy="0"/>
        </a:xfrm>
      </p:grpSpPr>
      <p:sp>
        <p:nvSpPr>
          <p:cNvPr id="1155" name="Google Shape;1155;g198666962bc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6" name="Google Shape;1156;g198666962bc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5" name="Shape 1185"/>
        <p:cNvGrpSpPr/>
        <p:nvPr/>
      </p:nvGrpSpPr>
      <p:grpSpPr>
        <a:xfrm>
          <a:off x="0" y="0"/>
          <a:ext cx="0" cy="0"/>
          <a:chOff x="0" y="0"/>
          <a:chExt cx="0" cy="0"/>
        </a:xfrm>
      </p:grpSpPr>
      <p:sp>
        <p:nvSpPr>
          <p:cNvPr id="1186" name="Google Shape;1186;g198666962bc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7" name="Google Shape;1187;g198666962bc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0" name="Shape 1210"/>
        <p:cNvGrpSpPr/>
        <p:nvPr/>
      </p:nvGrpSpPr>
      <p:grpSpPr>
        <a:xfrm>
          <a:off x="0" y="0"/>
          <a:ext cx="0" cy="0"/>
          <a:chOff x="0" y="0"/>
          <a:chExt cx="0" cy="0"/>
        </a:xfrm>
      </p:grpSpPr>
      <p:sp>
        <p:nvSpPr>
          <p:cNvPr id="1211" name="Google Shape;1211;g198666962bc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2" name="Google Shape;1212;g198666962bc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8" name="Shape 1248"/>
        <p:cNvGrpSpPr/>
        <p:nvPr/>
      </p:nvGrpSpPr>
      <p:grpSpPr>
        <a:xfrm>
          <a:off x="0" y="0"/>
          <a:ext cx="0" cy="0"/>
          <a:chOff x="0" y="0"/>
          <a:chExt cx="0" cy="0"/>
        </a:xfrm>
      </p:grpSpPr>
      <p:sp>
        <p:nvSpPr>
          <p:cNvPr id="1249" name="Google Shape;1249;g198666962bc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0" name="Google Shape;1250;g198666962bc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849b12077c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849b12077c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3" name="Shape 1273"/>
        <p:cNvGrpSpPr/>
        <p:nvPr/>
      </p:nvGrpSpPr>
      <p:grpSpPr>
        <a:xfrm>
          <a:off x="0" y="0"/>
          <a:ext cx="0" cy="0"/>
          <a:chOff x="0" y="0"/>
          <a:chExt cx="0" cy="0"/>
        </a:xfrm>
      </p:grpSpPr>
      <p:sp>
        <p:nvSpPr>
          <p:cNvPr id="1274" name="Google Shape;1274;g198666962bc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5" name="Google Shape;1275;g198666962bc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9" name="Shape 1299"/>
        <p:cNvGrpSpPr/>
        <p:nvPr/>
      </p:nvGrpSpPr>
      <p:grpSpPr>
        <a:xfrm>
          <a:off x="0" y="0"/>
          <a:ext cx="0" cy="0"/>
          <a:chOff x="0" y="0"/>
          <a:chExt cx="0" cy="0"/>
        </a:xfrm>
      </p:grpSpPr>
      <p:sp>
        <p:nvSpPr>
          <p:cNvPr id="1300" name="Google Shape;1300;g198666962bc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1" name="Google Shape;1301;g198666962bc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4" name="Shape 1324"/>
        <p:cNvGrpSpPr/>
        <p:nvPr/>
      </p:nvGrpSpPr>
      <p:grpSpPr>
        <a:xfrm>
          <a:off x="0" y="0"/>
          <a:ext cx="0" cy="0"/>
          <a:chOff x="0" y="0"/>
          <a:chExt cx="0" cy="0"/>
        </a:xfrm>
      </p:grpSpPr>
      <p:sp>
        <p:nvSpPr>
          <p:cNvPr id="1325" name="Google Shape;1325;g198666962bc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6" name="Google Shape;1326;g198666962bc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9" name="Shape 1349"/>
        <p:cNvGrpSpPr/>
        <p:nvPr/>
      </p:nvGrpSpPr>
      <p:grpSpPr>
        <a:xfrm>
          <a:off x="0" y="0"/>
          <a:ext cx="0" cy="0"/>
          <a:chOff x="0" y="0"/>
          <a:chExt cx="0" cy="0"/>
        </a:xfrm>
      </p:grpSpPr>
      <p:sp>
        <p:nvSpPr>
          <p:cNvPr id="1350" name="Google Shape;1350;g198666962bc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1" name="Google Shape;1351;g198666962bc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5" name="Shape 1375"/>
        <p:cNvGrpSpPr/>
        <p:nvPr/>
      </p:nvGrpSpPr>
      <p:grpSpPr>
        <a:xfrm>
          <a:off x="0" y="0"/>
          <a:ext cx="0" cy="0"/>
          <a:chOff x="0" y="0"/>
          <a:chExt cx="0" cy="0"/>
        </a:xfrm>
      </p:grpSpPr>
      <p:sp>
        <p:nvSpPr>
          <p:cNvPr id="1376" name="Google Shape;1376;g198666962bc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7" name="Google Shape;1377;g198666962bc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0" name="Shape 1400"/>
        <p:cNvGrpSpPr/>
        <p:nvPr/>
      </p:nvGrpSpPr>
      <p:grpSpPr>
        <a:xfrm>
          <a:off x="0" y="0"/>
          <a:ext cx="0" cy="0"/>
          <a:chOff x="0" y="0"/>
          <a:chExt cx="0" cy="0"/>
        </a:xfrm>
      </p:grpSpPr>
      <p:sp>
        <p:nvSpPr>
          <p:cNvPr id="1401" name="Google Shape;1401;g198666962bc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2" name="Google Shape;1402;g198666962bc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5" name="Shape 1425"/>
        <p:cNvGrpSpPr/>
        <p:nvPr/>
      </p:nvGrpSpPr>
      <p:grpSpPr>
        <a:xfrm>
          <a:off x="0" y="0"/>
          <a:ext cx="0" cy="0"/>
          <a:chOff x="0" y="0"/>
          <a:chExt cx="0" cy="0"/>
        </a:xfrm>
      </p:grpSpPr>
      <p:sp>
        <p:nvSpPr>
          <p:cNvPr id="1426" name="Google Shape;1426;g1a192b804f2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7" name="Google Shape;1427;g1a192b804f2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3" name="Shape 1453"/>
        <p:cNvGrpSpPr/>
        <p:nvPr/>
      </p:nvGrpSpPr>
      <p:grpSpPr>
        <a:xfrm>
          <a:off x="0" y="0"/>
          <a:ext cx="0" cy="0"/>
          <a:chOff x="0" y="0"/>
          <a:chExt cx="0" cy="0"/>
        </a:xfrm>
      </p:grpSpPr>
      <p:sp>
        <p:nvSpPr>
          <p:cNvPr id="1454" name="Google Shape;1454;g1849b12077c_3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5" name="Google Shape;1455;g1849b12077c_3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1" name="Shape 1471"/>
        <p:cNvGrpSpPr/>
        <p:nvPr/>
      </p:nvGrpSpPr>
      <p:grpSpPr>
        <a:xfrm>
          <a:off x="0" y="0"/>
          <a:ext cx="0" cy="0"/>
          <a:chOff x="0" y="0"/>
          <a:chExt cx="0" cy="0"/>
        </a:xfrm>
      </p:grpSpPr>
      <p:sp>
        <p:nvSpPr>
          <p:cNvPr id="1472" name="Google Shape;1472;g19f25402886_5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3" name="Google Shape;1473;g19f25402886_5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The electronics team is </a:t>
            </a:r>
            <a:r>
              <a:rPr b="1" lang="en"/>
              <a:t>chiefly</a:t>
            </a:r>
            <a:r>
              <a:rPr b="1" lang="en"/>
              <a:t> </a:t>
            </a:r>
            <a:r>
              <a:rPr b="1" lang="en"/>
              <a:t>concerned</a:t>
            </a:r>
            <a:r>
              <a:rPr b="1" lang="en"/>
              <a:t> with the design of a light source circuit and the revision of the NanoSAM-2 boards.</a:t>
            </a:r>
            <a:endParaRPr b="1"/>
          </a:p>
          <a:p>
            <a:pPr indent="-298450" lvl="0" marL="457200" rtl="0" algn="l">
              <a:spcBef>
                <a:spcPts val="0"/>
              </a:spcBef>
              <a:spcAft>
                <a:spcPts val="0"/>
              </a:spcAft>
              <a:buSzPts val="1100"/>
              <a:buChar char="●"/>
            </a:pPr>
            <a:r>
              <a:rPr b="1" lang="en"/>
              <a:t>The Light Source is required to output an optical power </a:t>
            </a:r>
            <a:r>
              <a:rPr b="1" lang="en"/>
              <a:t>out</a:t>
            </a:r>
            <a:r>
              <a:rPr b="1" lang="en"/>
              <a:t> of 29 miliwatts to 586 milliwatts</a:t>
            </a:r>
            <a:endParaRPr b="1"/>
          </a:p>
          <a:p>
            <a:pPr indent="-298450" lvl="0" marL="457200" rtl="0" algn="l">
              <a:spcBef>
                <a:spcPts val="0"/>
              </a:spcBef>
              <a:spcAft>
                <a:spcPts val="0"/>
              </a:spcAft>
              <a:buSzPts val="1100"/>
              <a:buChar char="●"/>
            </a:pPr>
            <a:r>
              <a:rPr b="1" lang="en"/>
              <a:t>The </a:t>
            </a:r>
            <a:r>
              <a:rPr b="1" lang="en"/>
              <a:t>photodiode</a:t>
            </a:r>
            <a:r>
              <a:rPr b="1" lang="en"/>
              <a:t> must have an incident power corresponding to the optical power of 0.118 microwatts to 2.37 microwatts, and a current response between 53.3 nanoamps and 1.07 microamps. Requirement to model the NanoSAM-2’s </a:t>
            </a:r>
            <a:r>
              <a:rPr b="1" lang="en"/>
              <a:t>instrument</a:t>
            </a:r>
            <a:r>
              <a:rPr b="1" lang="en"/>
              <a:t> signal on orbit.</a:t>
            </a:r>
            <a:endParaRPr b="1"/>
          </a:p>
          <a:p>
            <a:pPr indent="-298450" lvl="0" marL="457200" rtl="0" algn="l">
              <a:spcBef>
                <a:spcPts val="0"/>
              </a:spcBef>
              <a:spcAft>
                <a:spcPts val="0"/>
              </a:spcAft>
              <a:buSzPts val="1100"/>
              <a:buChar char="●"/>
            </a:pPr>
            <a:r>
              <a:rPr b="1" lang="en"/>
              <a:t>The revised NanoSAM-II board must not draw more more then 8 Watts of power, an must process the photodiode current, convert it to a voltage and amplify it and input it into the </a:t>
            </a:r>
            <a:r>
              <a:rPr b="1" lang="en"/>
              <a:t>onboard</a:t>
            </a:r>
            <a:r>
              <a:rPr b="1" lang="en"/>
              <a:t> ADC to be digitized all while </a:t>
            </a:r>
            <a:r>
              <a:rPr b="1" lang="en"/>
              <a:t>achieving</a:t>
            </a:r>
            <a:r>
              <a:rPr b="1" lang="en"/>
              <a:t> an SNR of greater then 200. To satisfy the the 8W power requirement due to the satellite bus power output and the SNR to allow for meaningful science data.</a:t>
            </a:r>
            <a:endParaRPr b="1"/>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6" name="Shape 1516"/>
        <p:cNvGrpSpPr/>
        <p:nvPr/>
      </p:nvGrpSpPr>
      <p:grpSpPr>
        <a:xfrm>
          <a:off x="0" y="0"/>
          <a:ext cx="0" cy="0"/>
          <a:chOff x="0" y="0"/>
          <a:chExt cx="0" cy="0"/>
        </a:xfrm>
      </p:grpSpPr>
      <p:sp>
        <p:nvSpPr>
          <p:cNvPr id="1517" name="Google Shape;1517;g19f25402886_5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8" name="Google Shape;1518;g19f25402886_5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Looking at the Functional Block Diagram the light source radiometric signal will pass through the photodiode into the revised NanoSAM 2 analog board where the signal is processes and passed to the digital board ot be digitized, before being uploaded to our lab computer. I will detail the </a:t>
            </a:r>
            <a:r>
              <a:rPr b="1" lang="en"/>
              <a:t>design</a:t>
            </a:r>
            <a:r>
              <a:rPr b="1" lang="en"/>
              <a:t> of the lightsource and the Revisions of the NanoSAM 2 boards in subsequent slides.</a:t>
            </a:r>
            <a:endParaRPr b="1"/>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849b12077c_3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1849b12077c_3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0" name="Shape 1540"/>
        <p:cNvGrpSpPr/>
        <p:nvPr/>
      </p:nvGrpSpPr>
      <p:grpSpPr>
        <a:xfrm>
          <a:off x="0" y="0"/>
          <a:ext cx="0" cy="0"/>
          <a:chOff x="0" y="0"/>
          <a:chExt cx="0" cy="0"/>
        </a:xfrm>
      </p:grpSpPr>
      <p:sp>
        <p:nvSpPr>
          <p:cNvPr id="1541" name="Google Shape;1541;g196d512fe6a_1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2" name="Google Shape;1542;g196d512fe6a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b="1" lang="en"/>
              <a:t>Given</a:t>
            </a:r>
            <a:r>
              <a:rPr b="1" lang="en"/>
              <a:t> this electrical diagram of the entire electrical system, the dotted green box represents the light source circuit, and the dotted blue box represents the revisions that we will do on the NanoSAM 2 board. We will have to change the feedback resistor and capacitor on the opAmp, for the NanoSam 2 team expected a </a:t>
            </a:r>
            <a:r>
              <a:rPr b="1" lang="en"/>
              <a:t>different photodiode</a:t>
            </a:r>
            <a:r>
              <a:rPr b="1" lang="en"/>
              <a:t> signal then we are required to have. Lastly after testing all the </a:t>
            </a:r>
            <a:r>
              <a:rPr b="1" lang="en"/>
              <a:t>components</a:t>
            </a:r>
            <a:r>
              <a:rPr b="1" lang="en"/>
              <a:t> on the boards it was </a:t>
            </a:r>
            <a:r>
              <a:rPr b="1" lang="en"/>
              <a:t>identified</a:t>
            </a:r>
            <a:r>
              <a:rPr b="1" lang="en"/>
              <a:t> that the OpAmp is broken and must be replaced.</a:t>
            </a:r>
            <a:endParaRPr b="1"/>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8" name="Shape 1588"/>
        <p:cNvGrpSpPr/>
        <p:nvPr/>
      </p:nvGrpSpPr>
      <p:grpSpPr>
        <a:xfrm>
          <a:off x="0" y="0"/>
          <a:ext cx="0" cy="0"/>
          <a:chOff x="0" y="0"/>
          <a:chExt cx="0" cy="0"/>
        </a:xfrm>
      </p:grpSpPr>
      <p:sp>
        <p:nvSpPr>
          <p:cNvPr id="1589" name="Google Shape;1589;g1982e9c096e_1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0" name="Google Shape;1590;g1982e9c096e_1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Detailing the light source design we </a:t>
            </a:r>
            <a:r>
              <a:rPr b="1" lang="en"/>
              <a:t>first</a:t>
            </a:r>
            <a:r>
              <a:rPr b="1" lang="en"/>
              <a:t> started from the NanoSAM - 4  expected power on its orbit of 210 miliWatts and the bounds of 29 </a:t>
            </a:r>
            <a:r>
              <a:rPr b="1" lang="en">
                <a:solidFill>
                  <a:schemeClr val="dk1"/>
                </a:solidFill>
              </a:rPr>
              <a:t> miliWatts</a:t>
            </a:r>
            <a:r>
              <a:rPr b="1" lang="en"/>
              <a:t> and 586 </a:t>
            </a:r>
            <a:r>
              <a:rPr b="1" lang="en">
                <a:solidFill>
                  <a:schemeClr val="dk1"/>
                </a:solidFill>
              </a:rPr>
              <a:t> miliWatts.</a:t>
            </a:r>
            <a:endParaRPr b="1">
              <a:solidFill>
                <a:schemeClr val="dk1"/>
              </a:solidFill>
            </a:endParaRPr>
          </a:p>
          <a:p>
            <a:pPr indent="-298450" lvl="0" marL="457200" rtl="0" algn="l">
              <a:spcBef>
                <a:spcPts val="0"/>
              </a:spcBef>
              <a:spcAft>
                <a:spcPts val="0"/>
              </a:spcAft>
              <a:buSzPts val="1100"/>
              <a:buChar char="●"/>
            </a:pPr>
            <a:r>
              <a:rPr b="1" lang="en">
                <a:solidFill>
                  <a:schemeClr val="dk1"/>
                </a:solidFill>
              </a:rPr>
              <a:t>From these  optical power requirements the mechanical and optical team selected a distance to place the the LED from the photodiode that they will talk about later. As part of our design and optical output model we selected, given the distance, the LED was selected based on its output angle of 20 deg, wavelength of 680 nm and optical power output driven by the output requirements defined for the LED. </a:t>
            </a:r>
            <a:endParaRPr b="1">
              <a:solidFill>
                <a:schemeClr val="dk1"/>
              </a:solidFill>
            </a:endParaRPr>
          </a:p>
          <a:p>
            <a:pPr indent="-298450" lvl="0" marL="457200" rtl="0" algn="l">
              <a:spcBef>
                <a:spcPts val="0"/>
              </a:spcBef>
              <a:spcAft>
                <a:spcPts val="0"/>
              </a:spcAft>
              <a:buSzPts val="1100"/>
              <a:buChar char="●"/>
            </a:pPr>
            <a:r>
              <a:rPr b="1" lang="en">
                <a:solidFill>
                  <a:schemeClr val="dk1"/>
                </a:solidFill>
              </a:rPr>
              <a:t>With the Thorlabs M680L4 the electronics team defined the voltage of 2.5 V and 600 mA to be supplied to the LED. </a:t>
            </a:r>
            <a:endParaRPr b="1">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In order to stay well within our optical power bound the power supply to the LED was regulated with a linear regulator, reducing the 10 milivolt ripple to 60 micro volts, and then a passive lowpass RC filter was used to eliminate extraneous frequencies outputted by the linear regulator. </a:t>
            </a:r>
            <a:endParaRPr b="1">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0" name="Shape 1610"/>
        <p:cNvGrpSpPr/>
        <p:nvPr/>
      </p:nvGrpSpPr>
      <p:grpSpPr>
        <a:xfrm>
          <a:off x="0" y="0"/>
          <a:ext cx="0" cy="0"/>
          <a:chOff x="0" y="0"/>
          <a:chExt cx="0" cy="0"/>
        </a:xfrm>
      </p:grpSpPr>
      <p:sp>
        <p:nvSpPr>
          <p:cNvPr id="1611" name="Google Shape;1611;g19f25402886_5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2" name="Google Shape;1612;g19f25402886_5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To meet our optical power </a:t>
            </a:r>
            <a:r>
              <a:rPr b="1" lang="en"/>
              <a:t>requirement bounds</a:t>
            </a:r>
            <a:r>
              <a:rPr b="1" lang="en"/>
              <a:t> a stable power supply had to be </a:t>
            </a:r>
            <a:r>
              <a:rPr b="1" lang="en"/>
              <a:t>designed</a:t>
            </a:r>
            <a:endParaRPr b="1"/>
          </a:p>
          <a:p>
            <a:pPr indent="-298450" lvl="0" marL="457200" rtl="0" algn="l">
              <a:spcBef>
                <a:spcPts val="0"/>
              </a:spcBef>
              <a:spcAft>
                <a:spcPts val="0"/>
              </a:spcAft>
              <a:buSzPts val="1100"/>
              <a:buChar char="●"/>
            </a:pPr>
            <a:r>
              <a:rPr b="1" lang="en"/>
              <a:t>This design (Here is how we did it)</a:t>
            </a:r>
            <a:endParaRPr b="1"/>
          </a:p>
          <a:p>
            <a:pPr indent="-298450" lvl="0" marL="457200" rtl="0" algn="l">
              <a:spcBef>
                <a:spcPts val="0"/>
              </a:spcBef>
              <a:spcAft>
                <a:spcPts val="0"/>
              </a:spcAft>
              <a:buSzPts val="1100"/>
              <a:buChar char="●"/>
            </a:pPr>
            <a:r>
              <a:rPr b="1" lang="en"/>
              <a:t>Once the voltages and current </a:t>
            </a:r>
            <a:r>
              <a:rPr b="1" lang="en"/>
              <a:t>requirements were defined. We were able to size the</a:t>
            </a:r>
            <a:r>
              <a:rPr b="1" lang="en"/>
              <a:t> R1 resistor and C1 capacitor to drive the LED within nominal bounds</a:t>
            </a:r>
            <a:endParaRPr b="1"/>
          </a:p>
          <a:p>
            <a:pPr indent="-298450" lvl="0" marL="457200" rtl="0" algn="l">
              <a:spcBef>
                <a:spcPts val="0"/>
              </a:spcBef>
              <a:spcAft>
                <a:spcPts val="0"/>
              </a:spcAft>
              <a:buSzPts val="1100"/>
              <a:buChar char="●"/>
            </a:pPr>
            <a:r>
              <a:rPr b="1" lang="en"/>
              <a:t>The values are given as 0.9 </a:t>
            </a:r>
            <a:r>
              <a:rPr b="1" lang="en"/>
              <a:t>kilo Ohm</a:t>
            </a:r>
            <a:r>
              <a:rPr b="1" lang="en"/>
              <a:t> and 18 nanofarads </a:t>
            </a:r>
            <a:endParaRPr b="1"/>
          </a:p>
          <a:p>
            <a:pPr indent="-298450" lvl="0" marL="457200" rtl="0" algn="l">
              <a:spcBef>
                <a:spcPts val="0"/>
              </a:spcBef>
              <a:spcAft>
                <a:spcPts val="0"/>
              </a:spcAft>
              <a:buSzPts val="1100"/>
              <a:buChar char="●"/>
            </a:pPr>
            <a:r>
              <a:rPr b="1" lang="en"/>
              <a:t>Lastly a </a:t>
            </a:r>
            <a:r>
              <a:rPr b="1" lang="en"/>
              <a:t>potentiometer</a:t>
            </a:r>
            <a:r>
              <a:rPr b="1" lang="en"/>
              <a:t> will be used to vary the LED’s power input and optical output shown in Yellow</a:t>
            </a:r>
            <a:endParaRPr b="1"/>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7" name="Shape 1637"/>
        <p:cNvGrpSpPr/>
        <p:nvPr/>
      </p:nvGrpSpPr>
      <p:grpSpPr>
        <a:xfrm>
          <a:off x="0" y="0"/>
          <a:ext cx="0" cy="0"/>
          <a:chOff x="0" y="0"/>
          <a:chExt cx="0" cy="0"/>
        </a:xfrm>
      </p:grpSpPr>
      <p:sp>
        <p:nvSpPr>
          <p:cNvPr id="1638" name="Google Shape;1638;g1982e9c096e_1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9" name="Google Shape;1639;g1982e9c096e_1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After the optical output has been </a:t>
            </a:r>
            <a:r>
              <a:rPr b="1" lang="en"/>
              <a:t>engineered</a:t>
            </a:r>
            <a:r>
              <a:rPr b="1" lang="en"/>
              <a:t> I will now detail how the signal passes through the revised NanoSAM-2 boards. </a:t>
            </a:r>
            <a:endParaRPr b="1"/>
          </a:p>
          <a:p>
            <a:pPr indent="-298450" lvl="0" marL="457200" rtl="0" algn="l">
              <a:spcBef>
                <a:spcPts val="0"/>
              </a:spcBef>
              <a:spcAft>
                <a:spcPts val="0"/>
              </a:spcAft>
              <a:buSzPts val="1100"/>
              <a:buChar char="●"/>
            </a:pPr>
            <a:r>
              <a:rPr b="1" lang="en"/>
              <a:t>The expected incident optical power on the photodiode on orbit is given as 1.903 microwatts with bounds of .118 microwatts and 2.379 microwatts. </a:t>
            </a:r>
            <a:endParaRPr b="1"/>
          </a:p>
          <a:p>
            <a:pPr indent="-298450" lvl="0" marL="457200" rtl="0" algn="l">
              <a:spcBef>
                <a:spcPts val="0"/>
              </a:spcBef>
              <a:spcAft>
                <a:spcPts val="0"/>
              </a:spcAft>
              <a:buSzPts val="1100"/>
              <a:buChar char="●"/>
            </a:pPr>
            <a:r>
              <a:rPr b="1" lang="en"/>
              <a:t>This incident optical power corresponds to a photodiode response of 0.857 microamps with bounds of 0.0533 microamps and 1.07 microamps </a:t>
            </a:r>
            <a:r>
              <a:rPr b="1" lang="en"/>
              <a:t>respectively</a:t>
            </a:r>
            <a:r>
              <a:rPr b="1" lang="en"/>
              <a:t>.</a:t>
            </a:r>
            <a:endParaRPr b="1"/>
          </a:p>
          <a:p>
            <a:pPr indent="-298450" lvl="0" marL="457200" rtl="0" algn="l">
              <a:spcBef>
                <a:spcPts val="0"/>
              </a:spcBef>
              <a:spcAft>
                <a:spcPts val="0"/>
              </a:spcAft>
              <a:buSzPts val="1100"/>
              <a:buChar char="●"/>
            </a:pPr>
            <a:r>
              <a:rPr b="1" lang="en"/>
              <a:t>This Current will then be passed into a transimpedence amp to convert and the current to a voltage and </a:t>
            </a:r>
            <a:r>
              <a:rPr b="1" lang="en"/>
              <a:t>amplify</a:t>
            </a:r>
            <a:r>
              <a:rPr b="1" lang="en"/>
              <a:t> it. The signal is then passed into a lowpass filter to match the voltage bounds 0.165 V and 3.3V and frequency input </a:t>
            </a:r>
            <a:r>
              <a:rPr b="1" lang="en"/>
              <a:t>requirements</a:t>
            </a:r>
            <a:r>
              <a:rPr b="1" lang="en"/>
              <a:t> of the ADC such that the ADC can </a:t>
            </a:r>
            <a:r>
              <a:rPr b="1" lang="en"/>
              <a:t>discern</a:t>
            </a:r>
            <a:r>
              <a:rPr b="1" lang="en"/>
              <a:t> the signal.</a:t>
            </a:r>
            <a:endParaRPr b="1"/>
          </a:p>
          <a:p>
            <a:pPr indent="-298450" lvl="0" marL="457200" rtl="0" algn="l">
              <a:spcBef>
                <a:spcPts val="0"/>
              </a:spcBef>
              <a:spcAft>
                <a:spcPts val="0"/>
              </a:spcAft>
              <a:buSzPts val="1100"/>
              <a:buChar char="●"/>
            </a:pPr>
            <a:r>
              <a:rPr b="1" lang="en"/>
              <a:t>The voltage is inputted into the ADC with a expected voltage of 2.640 Volts and a lower bound of 0.165 Volts corresponding to our 200 SNR requirement, and an upper bound of 3.3 volts corresponding to the </a:t>
            </a:r>
            <a:r>
              <a:rPr b="1" lang="en"/>
              <a:t>reference</a:t>
            </a:r>
            <a:r>
              <a:rPr b="1" lang="en"/>
              <a:t> voltage of the ADC. </a:t>
            </a:r>
            <a:endParaRPr b="1"/>
          </a:p>
          <a:p>
            <a:pPr indent="-298450" lvl="0" marL="457200" rtl="0" algn="l">
              <a:spcBef>
                <a:spcPts val="0"/>
              </a:spcBef>
              <a:spcAft>
                <a:spcPts val="0"/>
              </a:spcAft>
              <a:buSzPts val="1100"/>
              <a:buChar char="●"/>
            </a:pPr>
            <a:r>
              <a:rPr b="1" lang="en"/>
              <a:t>Looking at the Power </a:t>
            </a:r>
            <a:r>
              <a:rPr b="1" lang="en"/>
              <a:t>requirement</a:t>
            </a:r>
            <a:r>
              <a:rPr b="1" lang="en"/>
              <a:t> of 8 W the </a:t>
            </a:r>
            <a:r>
              <a:rPr b="1" lang="en"/>
              <a:t>instrument</a:t>
            </a:r>
            <a:r>
              <a:rPr b="1" lang="en"/>
              <a:t> will be monitoring the power draw of both of the boards with current monitors on the outputs of the linear regulators.</a:t>
            </a:r>
            <a:endParaRPr b="1"/>
          </a:p>
          <a:p>
            <a:pPr indent="-298450" lvl="0" marL="457200" rtl="0" algn="l">
              <a:spcBef>
                <a:spcPts val="0"/>
              </a:spcBef>
              <a:spcAft>
                <a:spcPts val="0"/>
              </a:spcAft>
              <a:buSzPts val="1100"/>
              <a:buChar char="●"/>
            </a:pPr>
            <a:r>
              <a:rPr b="1" lang="en"/>
              <a:t>Lastly there will also be thermal monitoring devices on the photodiode and the two boards to ensure we are within nominal operating temperature, for if the temperature </a:t>
            </a:r>
            <a:r>
              <a:rPr b="1" lang="en"/>
              <a:t>fluctuates</a:t>
            </a:r>
            <a:r>
              <a:rPr b="1" lang="en"/>
              <a:t> by +/- 5 degrees </a:t>
            </a:r>
            <a:r>
              <a:rPr b="1" lang="en"/>
              <a:t>celsius</a:t>
            </a:r>
            <a:r>
              <a:rPr b="1" lang="en"/>
              <a:t> our SNR Model will be invalidated, that I will </a:t>
            </a:r>
            <a:r>
              <a:rPr b="1" lang="en"/>
              <a:t>detail</a:t>
            </a:r>
            <a:r>
              <a:rPr b="1" lang="en"/>
              <a:t> in subsequent slides.</a:t>
            </a:r>
            <a:endParaRPr b="1"/>
          </a:p>
          <a:p>
            <a:pPr indent="-298450" lvl="0" marL="457200" rtl="0" algn="l">
              <a:spcBef>
                <a:spcPts val="0"/>
              </a:spcBef>
              <a:spcAft>
                <a:spcPts val="0"/>
              </a:spcAft>
              <a:buSzPts val="1100"/>
              <a:buChar char="●"/>
            </a:pPr>
            <a:r>
              <a:rPr b="1" lang="en"/>
              <a:t>The software team will talk about what happens to the digital signal outputted from the ADC in subsequent slides.</a:t>
            </a:r>
            <a:endParaRPr b="1"/>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1" name="Shape 1661"/>
        <p:cNvGrpSpPr/>
        <p:nvPr/>
      </p:nvGrpSpPr>
      <p:grpSpPr>
        <a:xfrm>
          <a:off x="0" y="0"/>
          <a:ext cx="0" cy="0"/>
          <a:chOff x="0" y="0"/>
          <a:chExt cx="0" cy="0"/>
        </a:xfrm>
      </p:grpSpPr>
      <p:sp>
        <p:nvSpPr>
          <p:cNvPr id="1662" name="Google Shape;1662;g19f25402886_5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3" name="Google Shape;1663;g19f25402886_5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Now that I have detailed the operation of the </a:t>
            </a:r>
            <a:r>
              <a:rPr b="1" lang="en"/>
              <a:t>instrument, and the required signal bounds at each given component, the team was able to revise the sizing of the feedback resistor and capacitor based on the ADC input, we knew its voltage range is from 0.165 volts to satisfy the SNR requirement, and 3.3 Volts max to match its reference voltage, then we sized the capacitor based on the ADC’s sampling rate of 208 hz making the nyquist frequency of 104 Hz resulting prevent aliasing the ADC. </a:t>
            </a:r>
            <a:endParaRPr b="1"/>
          </a:p>
          <a:p>
            <a:pPr indent="-298450" lvl="0" marL="457200" rtl="0" algn="l">
              <a:spcBef>
                <a:spcPts val="0"/>
              </a:spcBef>
              <a:spcAft>
                <a:spcPts val="0"/>
              </a:spcAft>
              <a:buSzPts val="1100"/>
              <a:buChar char="●"/>
            </a:pPr>
            <a:r>
              <a:rPr b="1" lang="en"/>
              <a:t>The resistor is to be 3.75 Mega ohms and 408 picoFarads respectively completing the redesign of the analog signal processing board. </a:t>
            </a:r>
            <a:endParaRPr b="1"/>
          </a:p>
          <a:p>
            <a:pPr indent="-298450" lvl="0" marL="457200" rtl="0" algn="l">
              <a:spcBef>
                <a:spcPts val="0"/>
              </a:spcBef>
              <a:spcAft>
                <a:spcPts val="0"/>
              </a:spcAft>
              <a:buSzPts val="1100"/>
              <a:buChar char="●"/>
            </a:pPr>
            <a:r>
              <a:rPr b="1" lang="en"/>
              <a:t>With the Resistor and capacitor sized the team was able to model the SNR of the system. </a:t>
            </a:r>
            <a:endParaRPr b="1"/>
          </a:p>
          <a:p>
            <a:pPr indent="0" lvl="0" marL="0" rtl="0" algn="l">
              <a:spcBef>
                <a:spcPts val="0"/>
              </a:spcBef>
              <a:spcAft>
                <a:spcPts val="0"/>
              </a:spcAft>
              <a:buNone/>
            </a:pPr>
            <a:r>
              <a:t/>
            </a:r>
            <a:endParaRPr b="1"/>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8" name="Shape 1688"/>
        <p:cNvGrpSpPr/>
        <p:nvPr/>
      </p:nvGrpSpPr>
      <p:grpSpPr>
        <a:xfrm>
          <a:off x="0" y="0"/>
          <a:ext cx="0" cy="0"/>
          <a:chOff x="0" y="0"/>
          <a:chExt cx="0" cy="0"/>
        </a:xfrm>
      </p:grpSpPr>
      <p:sp>
        <p:nvSpPr>
          <p:cNvPr id="1689" name="Google Shape;1689;g19f25402886_5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0" name="Google Shape;1690;g19f25402886_5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The SNR of the system is defined by the Digitized </a:t>
            </a:r>
            <a:r>
              <a:rPr lang="en"/>
              <a:t>voltage</a:t>
            </a:r>
            <a:r>
              <a:rPr lang="en"/>
              <a:t> signal taken at the ADC and the subsequent sum of noise to get to that point.</a:t>
            </a:r>
            <a:endParaRPr/>
          </a:p>
          <a:p>
            <a:pPr indent="0" lvl="0" marL="0" rtl="0" algn="l">
              <a:spcBef>
                <a:spcPts val="0"/>
              </a:spcBef>
              <a:spcAft>
                <a:spcPts val="0"/>
              </a:spcAft>
              <a:buNone/>
            </a:pPr>
            <a:r>
              <a:rPr lang="en"/>
              <a:t>Responsivity is given by the LED average output wavelength of 680nm and the </a:t>
            </a:r>
            <a:r>
              <a:rPr lang="en"/>
              <a:t>temperature</a:t>
            </a:r>
            <a:r>
              <a:rPr lang="en"/>
              <a:t> of the senior projects room of 20.5 degrees </a:t>
            </a:r>
            <a:r>
              <a:rPr lang="en"/>
              <a:t>celsius</a:t>
            </a:r>
            <a:r>
              <a:rPr lang="en"/>
              <a:t> where we plan on </a:t>
            </a:r>
            <a:r>
              <a:rPr lang="en"/>
              <a:t>conducting our</a:t>
            </a:r>
            <a:r>
              <a:rPr lang="en"/>
              <a:t> tests</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5" name="Shape 1715"/>
        <p:cNvGrpSpPr/>
        <p:nvPr/>
      </p:nvGrpSpPr>
      <p:grpSpPr>
        <a:xfrm>
          <a:off x="0" y="0"/>
          <a:ext cx="0" cy="0"/>
          <a:chOff x="0" y="0"/>
          <a:chExt cx="0" cy="0"/>
        </a:xfrm>
      </p:grpSpPr>
      <p:sp>
        <p:nvSpPr>
          <p:cNvPr id="1716" name="Google Shape;1716;g19f25402886_5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7" name="Google Shape;1717;g19f25402886_5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temperature is set to 20.5 +/- 5 C due to the fact that we can reasonable control this within our lab area (Senior Projects Room) without the need for thermal control, and again this </a:t>
            </a:r>
            <a:r>
              <a:rPr lang="en"/>
              <a:t>temperature</a:t>
            </a:r>
            <a:r>
              <a:rPr lang="en"/>
              <a:t> is monitored to ensure that we will stay within this nominal temperature. After running a thermal </a:t>
            </a:r>
            <a:r>
              <a:rPr lang="en"/>
              <a:t>sensitivity</a:t>
            </a:r>
            <a:r>
              <a:rPr lang="en"/>
              <a:t> analysis we were able to ensure that these </a:t>
            </a:r>
            <a:r>
              <a:rPr lang="en"/>
              <a:t>temperature</a:t>
            </a:r>
            <a:r>
              <a:rPr lang="en"/>
              <a:t> bounds will not blow our SNR bounds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5" name="Shape 1745"/>
        <p:cNvGrpSpPr/>
        <p:nvPr/>
      </p:nvGrpSpPr>
      <p:grpSpPr>
        <a:xfrm>
          <a:off x="0" y="0"/>
          <a:ext cx="0" cy="0"/>
          <a:chOff x="0" y="0"/>
          <a:chExt cx="0" cy="0"/>
        </a:xfrm>
      </p:grpSpPr>
      <p:sp>
        <p:nvSpPr>
          <p:cNvPr id="1746" name="Google Shape;1746;g19f25402886_5_4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7" name="Google Shape;1747;g19f25402886_5_4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7" name="Shape 1797"/>
        <p:cNvGrpSpPr/>
        <p:nvPr/>
      </p:nvGrpSpPr>
      <p:grpSpPr>
        <a:xfrm>
          <a:off x="0" y="0"/>
          <a:ext cx="0" cy="0"/>
          <a:chOff x="0" y="0"/>
          <a:chExt cx="0" cy="0"/>
        </a:xfrm>
      </p:grpSpPr>
      <p:sp>
        <p:nvSpPr>
          <p:cNvPr id="1798" name="Google Shape;1798;g19a30781bca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9" name="Google Shape;1799;g19a30781bca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1" name="Shape 1821"/>
        <p:cNvGrpSpPr/>
        <p:nvPr/>
      </p:nvGrpSpPr>
      <p:grpSpPr>
        <a:xfrm>
          <a:off x="0" y="0"/>
          <a:ext cx="0" cy="0"/>
          <a:chOff x="0" y="0"/>
          <a:chExt cx="0" cy="0"/>
        </a:xfrm>
      </p:grpSpPr>
      <p:sp>
        <p:nvSpPr>
          <p:cNvPr id="1822" name="Google Shape;1822;g19a30781bca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3" name="Google Shape;1823;g19a30781bca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b="1"/>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1a199f19456_3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1a199f19456_3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1" name="Shape 1871"/>
        <p:cNvGrpSpPr/>
        <p:nvPr/>
      </p:nvGrpSpPr>
      <p:grpSpPr>
        <a:xfrm>
          <a:off x="0" y="0"/>
          <a:ext cx="0" cy="0"/>
          <a:chOff x="0" y="0"/>
          <a:chExt cx="0" cy="0"/>
        </a:xfrm>
      </p:grpSpPr>
      <p:sp>
        <p:nvSpPr>
          <p:cNvPr id="1872" name="Google Shape;1872;g196d512fe6a_1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3" name="Google Shape;1873;g196d512fe6a_1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7" name="Shape 1937"/>
        <p:cNvGrpSpPr/>
        <p:nvPr/>
      </p:nvGrpSpPr>
      <p:grpSpPr>
        <a:xfrm>
          <a:off x="0" y="0"/>
          <a:ext cx="0" cy="0"/>
          <a:chOff x="0" y="0"/>
          <a:chExt cx="0" cy="0"/>
        </a:xfrm>
      </p:grpSpPr>
      <p:sp>
        <p:nvSpPr>
          <p:cNvPr id="1938" name="Google Shape;1938;g196d512fe6a_1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9" name="Google Shape;1939;g196d512fe6a_1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5" name="Shape 1985"/>
        <p:cNvGrpSpPr/>
        <p:nvPr/>
      </p:nvGrpSpPr>
      <p:grpSpPr>
        <a:xfrm>
          <a:off x="0" y="0"/>
          <a:ext cx="0" cy="0"/>
          <a:chOff x="0" y="0"/>
          <a:chExt cx="0" cy="0"/>
        </a:xfrm>
      </p:grpSpPr>
      <p:sp>
        <p:nvSpPr>
          <p:cNvPr id="1986" name="Google Shape;1986;g18cecbdc84f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7" name="Google Shape;1987;g18cecbdc84f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3" name="Shape 2003"/>
        <p:cNvGrpSpPr/>
        <p:nvPr/>
      </p:nvGrpSpPr>
      <p:grpSpPr>
        <a:xfrm>
          <a:off x="0" y="0"/>
          <a:ext cx="0" cy="0"/>
          <a:chOff x="0" y="0"/>
          <a:chExt cx="0" cy="0"/>
        </a:xfrm>
      </p:grpSpPr>
      <p:sp>
        <p:nvSpPr>
          <p:cNvPr id="2004" name="Google Shape;2004;g18cecbdc84f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5" name="Google Shape;2005;g18cecbdc84f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Here </a:t>
            </a:r>
            <a:r>
              <a:rPr b="1" lang="en"/>
              <a:t>highlighted</a:t>
            </a:r>
            <a:r>
              <a:rPr b="1" lang="en"/>
              <a:t> in the Red box on the screen is the section of the NanoSAM-IV design that the mechanical team has had the opportunity to design, as you can see from a high level view, the Left side which contains the LED is connected to a breadboard with a voltage regulator that will allow the system to </a:t>
            </a:r>
            <a:r>
              <a:rPr b="1" lang="en"/>
              <a:t>receive</a:t>
            </a:r>
            <a:r>
              <a:rPr b="1" lang="en"/>
              <a:t> </a:t>
            </a:r>
            <a:r>
              <a:rPr b="1" lang="en"/>
              <a:t>precise</a:t>
            </a:r>
            <a:r>
              <a:rPr b="1" lang="en"/>
              <a:t> power, and on the right side, where the photodiode resides, connects to our two electronics boards</a:t>
            </a:r>
            <a:endParaRPr b="1"/>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4" name="Shape 2024"/>
        <p:cNvGrpSpPr/>
        <p:nvPr/>
      </p:nvGrpSpPr>
      <p:grpSpPr>
        <a:xfrm>
          <a:off x="0" y="0"/>
          <a:ext cx="0" cy="0"/>
          <a:chOff x="0" y="0"/>
          <a:chExt cx="0" cy="0"/>
        </a:xfrm>
      </p:grpSpPr>
      <p:sp>
        <p:nvSpPr>
          <p:cNvPr id="2025" name="Google Shape;2025;g1987a42ed22_4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6" name="Google Shape;2026;g1987a42ed22_4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Here we have an internal view of the mechanical </a:t>
            </a:r>
            <a:r>
              <a:rPr b="1" lang="en"/>
              <a:t>system</a:t>
            </a:r>
            <a:endParaRPr b="1"/>
          </a:p>
          <a:p>
            <a:pPr indent="-298450" lvl="0" marL="457200" rtl="0" algn="l">
              <a:spcBef>
                <a:spcPts val="0"/>
              </a:spcBef>
              <a:spcAft>
                <a:spcPts val="0"/>
              </a:spcAft>
              <a:buSzPts val="1100"/>
              <a:buChar char="-"/>
            </a:pPr>
            <a:r>
              <a:rPr b="1" lang="en"/>
              <a:t>First, we have the M680 LED purchased from thorlabs, secured to the Aluminum 6061 cube with loctite epoxy and supported by a aluminum 6061 block underneath that is attached directly to our cube.</a:t>
            </a:r>
            <a:endParaRPr b="1"/>
          </a:p>
          <a:p>
            <a:pPr indent="-298450" lvl="0" marL="457200" rtl="0" algn="l">
              <a:spcBef>
                <a:spcPts val="0"/>
              </a:spcBef>
              <a:spcAft>
                <a:spcPts val="0"/>
              </a:spcAft>
              <a:buSzPts val="1100"/>
              <a:buChar char="-"/>
            </a:pPr>
            <a:r>
              <a:rPr b="1" lang="en"/>
              <a:t>Second, the Aluminum 6061 Cube, which will be spray painted with Vanta Black paint which will dramatically reduce reflections of light inside by 98%. We will be manufacturing the system to not be opened once it is manufactured, this is to remove any excess light from outside of the testing apparatus. </a:t>
            </a:r>
            <a:endParaRPr b="1"/>
          </a:p>
          <a:p>
            <a:pPr indent="-298450" lvl="0" marL="457200" rtl="0" algn="l">
              <a:spcBef>
                <a:spcPts val="0"/>
              </a:spcBef>
              <a:spcAft>
                <a:spcPts val="0"/>
              </a:spcAft>
              <a:buSzPts val="1100"/>
              <a:buChar char="-"/>
            </a:pPr>
            <a:r>
              <a:rPr b="1" lang="en"/>
              <a:t>Third, we have our FD11A Photodiode that will be used to take light from the LED and turn it into electrical current, this will also be secured with loctite epoxy to ensure that there will not be any alignment fluctuations or stray light that may impact data collection</a:t>
            </a:r>
            <a:endParaRPr b="1"/>
          </a:p>
          <a:p>
            <a:pPr indent="-298450" lvl="0" marL="457200" rtl="0" algn="l">
              <a:spcBef>
                <a:spcPts val="0"/>
              </a:spcBef>
              <a:spcAft>
                <a:spcPts val="0"/>
              </a:spcAft>
              <a:buSzPts val="1100"/>
              <a:buChar char="-"/>
            </a:pPr>
            <a:r>
              <a:rPr b="1" lang="en"/>
              <a:t>Lastly, we have a thermistor next to the photodiode that will collect temperature data to make sure that the phototiode does not exceed our maximum temperature limits at any point during the test cycle</a:t>
            </a:r>
            <a:endParaRPr b="1"/>
          </a:p>
          <a:p>
            <a:pPr indent="0" lvl="0" marL="0" rtl="0" algn="l">
              <a:spcBef>
                <a:spcPts val="0"/>
              </a:spcBef>
              <a:spcAft>
                <a:spcPts val="0"/>
              </a:spcAft>
              <a:buNone/>
            </a:pPr>
            <a:r>
              <a:t/>
            </a:r>
            <a:endParaRPr b="1"/>
          </a:p>
          <a:p>
            <a:pPr indent="-298450" lvl="0" marL="457200" rtl="0" algn="l">
              <a:spcBef>
                <a:spcPts val="0"/>
              </a:spcBef>
              <a:spcAft>
                <a:spcPts val="0"/>
              </a:spcAft>
              <a:buSzPts val="1100"/>
              <a:buChar char="-"/>
            </a:pPr>
            <a:r>
              <a:rPr b="1" lang="en"/>
              <a:t>The primary governing equation we are using in this design is the inverse square law that takes into account the angle of the light emitted from the LED. We are able to use this equation due to three factors</a:t>
            </a:r>
            <a:endParaRPr b="1"/>
          </a:p>
          <a:p>
            <a:pPr indent="-298450" lvl="1" marL="914400" rtl="0" algn="l">
              <a:spcBef>
                <a:spcPts val="0"/>
              </a:spcBef>
              <a:spcAft>
                <a:spcPts val="0"/>
              </a:spcAft>
              <a:buSzPts val="1100"/>
              <a:buChar char="-"/>
            </a:pPr>
            <a:r>
              <a:rPr b="1" lang="en"/>
              <a:t>1. The inside of the cube will be painted with paint that removes 98.2 % of reflections from light</a:t>
            </a:r>
            <a:endParaRPr b="1"/>
          </a:p>
          <a:p>
            <a:pPr indent="-298450" lvl="1" marL="914400" rtl="0" algn="l">
              <a:spcBef>
                <a:spcPts val="0"/>
              </a:spcBef>
              <a:spcAft>
                <a:spcPts val="0"/>
              </a:spcAft>
              <a:buSzPts val="1100"/>
              <a:buChar char="-"/>
            </a:pPr>
            <a:r>
              <a:rPr b="1" lang="en"/>
              <a:t>2. The cube is much larger than the active area of the photodiode which allows the light more time to dissipate light</a:t>
            </a:r>
            <a:endParaRPr b="1"/>
          </a:p>
          <a:p>
            <a:pPr indent="-298450" lvl="1" marL="914400" rtl="0" algn="l">
              <a:spcBef>
                <a:spcPts val="0"/>
              </a:spcBef>
              <a:spcAft>
                <a:spcPts val="0"/>
              </a:spcAft>
              <a:buSzPts val="1100"/>
              <a:buChar char="-"/>
            </a:pPr>
            <a:r>
              <a:t/>
            </a:r>
            <a:endParaRPr b="1"/>
          </a:p>
          <a:p>
            <a:pPr indent="0" lvl="0" marL="0" rtl="0" algn="l">
              <a:spcBef>
                <a:spcPts val="0"/>
              </a:spcBef>
              <a:spcAft>
                <a:spcPts val="0"/>
              </a:spcAft>
              <a:buNone/>
            </a:pPr>
            <a:r>
              <a:t/>
            </a:r>
            <a:endParaRPr b="1"/>
          </a:p>
          <a:p>
            <a:pPr indent="-298450" lvl="0" marL="457200" rtl="0" algn="l">
              <a:spcBef>
                <a:spcPts val="0"/>
              </a:spcBef>
              <a:spcAft>
                <a:spcPts val="0"/>
              </a:spcAft>
              <a:buSzPts val="1100"/>
              <a:buChar char="-"/>
            </a:pPr>
            <a:r>
              <a:rPr b="1" lang="en"/>
              <a:t>LED output power was determined by the electrical team and we were able to design the distance and alignment so that we can achieve the optical power requirements of 29-586mW</a:t>
            </a:r>
            <a:endParaRPr b="1"/>
          </a:p>
          <a:p>
            <a:pPr indent="0" lvl="0" marL="0" rtl="0" algn="l">
              <a:spcBef>
                <a:spcPts val="0"/>
              </a:spcBef>
              <a:spcAft>
                <a:spcPts val="0"/>
              </a:spcAft>
              <a:buNone/>
            </a:pPr>
            <a:r>
              <a:t/>
            </a:r>
            <a:endParaRPr b="1"/>
          </a:p>
          <a:p>
            <a:pPr indent="-298450" lvl="0" marL="457200" rtl="0" algn="l">
              <a:spcBef>
                <a:spcPts val="0"/>
              </a:spcBef>
              <a:spcAft>
                <a:spcPts val="0"/>
              </a:spcAft>
              <a:buSzPts val="1100"/>
              <a:buChar char="-"/>
            </a:pPr>
            <a:r>
              <a:rPr b="1" lang="en"/>
              <a:t>In order to achieve the required photodiode signal determined by the system’s electronics we have determined that the distance between the photodiode and LED should be 12 mm apart with a ability to move 0.8 mm closer, or 35 mm further away to satisfy our requirements</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298450" lvl="0" marL="457200" rtl="0" algn="l">
              <a:spcBef>
                <a:spcPts val="0"/>
              </a:spcBef>
              <a:spcAft>
                <a:spcPts val="0"/>
              </a:spcAft>
              <a:buSzPts val="1100"/>
              <a:buChar char="-"/>
            </a:pPr>
            <a:r>
              <a:t/>
            </a:r>
            <a:endParaRPr b="1"/>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5" name="Shape 2055"/>
        <p:cNvGrpSpPr/>
        <p:nvPr/>
      </p:nvGrpSpPr>
      <p:grpSpPr>
        <a:xfrm>
          <a:off x="0" y="0"/>
          <a:ext cx="0" cy="0"/>
          <a:chOff x="0" y="0"/>
          <a:chExt cx="0" cy="0"/>
        </a:xfrm>
      </p:grpSpPr>
      <p:sp>
        <p:nvSpPr>
          <p:cNvPr id="2056" name="Google Shape;2056;g196d512fe6a_1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7" name="Google Shape;2057;g196d512fe6a_1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We will be using </a:t>
            </a:r>
            <a:r>
              <a:rPr b="1" lang="en"/>
              <a:t>aluminum</a:t>
            </a:r>
            <a:r>
              <a:rPr b="1" lang="en"/>
              <a:t> tape around edges to block ambient light from entering into the cube</a:t>
            </a:r>
            <a:endParaRPr b="1"/>
          </a:p>
          <a:p>
            <a:pPr indent="-298450" lvl="0" marL="457200" rtl="0" algn="l">
              <a:spcBef>
                <a:spcPts val="0"/>
              </a:spcBef>
              <a:spcAft>
                <a:spcPts val="0"/>
              </a:spcAft>
              <a:buSzPts val="1100"/>
              <a:buChar char="-"/>
            </a:pPr>
            <a:r>
              <a:rPr b="1" lang="en"/>
              <a:t>To manufacture the cube and keep alignment under appropriate bounds, we will be securing the LED and photodiode in Loctite epoxy,</a:t>
            </a:r>
            <a:endParaRPr b="1"/>
          </a:p>
          <a:p>
            <a:pPr indent="-298450" lvl="1" marL="1371600" rtl="0" algn="l">
              <a:spcBef>
                <a:spcPts val="0"/>
              </a:spcBef>
              <a:spcAft>
                <a:spcPts val="0"/>
              </a:spcAft>
              <a:buSzPts val="1100"/>
              <a:buChar char="-"/>
            </a:pPr>
            <a:r>
              <a:rPr b="1" lang="en"/>
              <a:t>This will form a high strength bond that sets in 10-20 minutes</a:t>
            </a:r>
            <a:endParaRPr b="1"/>
          </a:p>
          <a:p>
            <a:pPr indent="0" lvl="0" marL="0" rtl="0" algn="l">
              <a:spcBef>
                <a:spcPts val="0"/>
              </a:spcBef>
              <a:spcAft>
                <a:spcPts val="0"/>
              </a:spcAft>
              <a:buNone/>
            </a:pPr>
            <a:r>
              <a:t/>
            </a:r>
            <a:endParaRPr b="1"/>
          </a:p>
          <a:p>
            <a:pPr indent="-298450" lvl="0" marL="457200" rtl="0" algn="l">
              <a:spcBef>
                <a:spcPts val="0"/>
              </a:spcBef>
              <a:spcAft>
                <a:spcPts val="0"/>
              </a:spcAft>
              <a:buSzPts val="1100"/>
              <a:buChar char="-"/>
            </a:pPr>
            <a:r>
              <a:rPr b="1" lang="en"/>
              <a:t>To secure the sides to each other, we will be using four L-brackets on each side of our cube</a:t>
            </a:r>
            <a:endParaRPr b="1"/>
          </a:p>
          <a:p>
            <a:pPr indent="-298450" lvl="0" marL="457200" rtl="0" algn="l">
              <a:spcBef>
                <a:spcPts val="0"/>
              </a:spcBef>
              <a:spcAft>
                <a:spcPts val="0"/>
              </a:spcAft>
              <a:buSzPts val="1100"/>
              <a:buChar char="-"/>
            </a:pPr>
            <a:r>
              <a:rPr b="1" lang="en"/>
              <a:t>As one last manufacturing step, we will be spraying the inside of our cube with Vantablack paint, this will absorb 98.2% of the light within the cube</a:t>
            </a:r>
            <a:endParaRPr b="1"/>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6" name="Shape 2086"/>
        <p:cNvGrpSpPr/>
        <p:nvPr/>
      </p:nvGrpSpPr>
      <p:grpSpPr>
        <a:xfrm>
          <a:off x="0" y="0"/>
          <a:ext cx="0" cy="0"/>
          <a:chOff x="0" y="0"/>
          <a:chExt cx="0" cy="0"/>
        </a:xfrm>
      </p:grpSpPr>
      <p:sp>
        <p:nvSpPr>
          <p:cNvPr id="2087" name="Google Shape;2087;g19d3ca12829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8" name="Google Shape;2088;g19d3ca12829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Char char="-"/>
            </a:pPr>
            <a:r>
              <a:rPr lang="en" sz="1200">
                <a:solidFill>
                  <a:schemeClr val="dk1"/>
                </a:solidFill>
              </a:rPr>
              <a:t>We have determined the tolerance for alignment that is possible for the system that is </a:t>
            </a:r>
            <a:r>
              <a:rPr lang="en" sz="1200">
                <a:solidFill>
                  <a:schemeClr val="dk1"/>
                </a:solidFill>
              </a:rPr>
              <a:t>dictated by the SNR. Using our signal estimation code</a:t>
            </a:r>
            <a:endParaRPr sz="1200">
              <a:solidFill>
                <a:schemeClr val="dk1"/>
              </a:solidFill>
            </a:endParaRPr>
          </a:p>
          <a:p>
            <a:pPr indent="0" lvl="0" marL="914400" rtl="0" algn="l">
              <a:spcBef>
                <a:spcPts val="0"/>
              </a:spcBef>
              <a:spcAft>
                <a:spcPts val="0"/>
              </a:spcAft>
              <a:buNone/>
            </a:pPr>
            <a:r>
              <a:rPr lang="en" sz="1200">
                <a:solidFill>
                  <a:schemeClr val="dk1"/>
                </a:solidFill>
              </a:rPr>
              <a:t>We have found that the allowable viewing angle to achieve this SNR is at 19 degrees</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We used right triangle equations to calculate the allowable movement for the photodiode and LED, given the viewing angle of our chosen LED</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We have reached 4.13 mm as our maximum allowable movement</a:t>
            </a:r>
            <a:endParaRPr sz="1200">
              <a:solidFill>
                <a:schemeClr val="dk1"/>
              </a:solidFill>
            </a:endParaRPr>
          </a:p>
          <a:p>
            <a:pPr indent="0" lvl="0" marL="457200" rtl="0" algn="l">
              <a:spcBef>
                <a:spcPts val="0"/>
              </a:spcBef>
              <a:spcAft>
                <a:spcPts val="0"/>
              </a:spcAft>
              <a:buNone/>
            </a:pPr>
            <a:r>
              <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Alignment concerns have been modelled and verified through accelerometer test in lab that recorded, the worst case vibration</a:t>
            </a:r>
            <a:endParaRPr sz="1200">
              <a:solidFill>
                <a:schemeClr val="dk1"/>
              </a:solidFill>
            </a:endParaRPr>
          </a:p>
          <a:p>
            <a:pPr indent="0" lvl="0" marL="914400" rtl="0" algn="l">
              <a:spcBef>
                <a:spcPts val="0"/>
              </a:spcBef>
              <a:spcAft>
                <a:spcPts val="0"/>
              </a:spcAft>
              <a:buNone/>
            </a:pPr>
            <a:r>
              <a:rPr lang="en" sz="1200">
                <a:solidFill>
                  <a:schemeClr val="dk1"/>
                </a:solidFill>
              </a:rPr>
              <a:t>forces were then simulated in ANSYS Simulation software to show that we have a deformation of 10^-9 meter which is well within our bounds</a:t>
            </a:r>
            <a:endParaRPr sz="1200">
              <a:solidFill>
                <a:schemeClr val="dk1"/>
              </a:solidFill>
            </a:endParaRPr>
          </a:p>
          <a:p>
            <a:pPr indent="0" lvl="0" marL="91440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457200" rtl="0" algn="l">
              <a:spcBef>
                <a:spcPts val="0"/>
              </a:spcBef>
              <a:spcAft>
                <a:spcPts val="0"/>
              </a:spcAft>
              <a:buNone/>
            </a:pPr>
            <a:r>
              <a:t/>
            </a:r>
            <a:endParaRPr sz="1200">
              <a:solidFill>
                <a:schemeClr val="dk1"/>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2" name="Shape 2132"/>
        <p:cNvGrpSpPr/>
        <p:nvPr/>
      </p:nvGrpSpPr>
      <p:grpSpPr>
        <a:xfrm>
          <a:off x="0" y="0"/>
          <a:ext cx="0" cy="0"/>
          <a:chOff x="0" y="0"/>
          <a:chExt cx="0" cy="0"/>
        </a:xfrm>
      </p:grpSpPr>
      <p:sp>
        <p:nvSpPr>
          <p:cNvPr id="2133" name="Google Shape;2133;g1849b12077c_3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4" name="Google Shape;2134;g1849b12077c_3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0" name="Shape 2150"/>
        <p:cNvGrpSpPr/>
        <p:nvPr/>
      </p:nvGrpSpPr>
      <p:grpSpPr>
        <a:xfrm>
          <a:off x="0" y="0"/>
          <a:ext cx="0" cy="0"/>
          <a:chOff x="0" y="0"/>
          <a:chExt cx="0" cy="0"/>
        </a:xfrm>
      </p:grpSpPr>
      <p:sp>
        <p:nvSpPr>
          <p:cNvPr id="2151" name="Google Shape;2151;g18cecbdc84f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2" name="Google Shape;2152;g18cecbdc84f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Clr>
                <a:schemeClr val="dk1"/>
              </a:buClr>
              <a:buSzPts val="1200"/>
              <a:buChar char="●"/>
            </a:pPr>
            <a:r>
              <a:rPr b="1" lang="en" sz="1200">
                <a:solidFill>
                  <a:schemeClr val="dk1"/>
                </a:solidFill>
              </a:rPr>
              <a:t>In order to validate our design the NanoSAM IV team will need to </a:t>
            </a:r>
            <a:r>
              <a:rPr b="1" lang="en" sz="1200">
                <a:solidFill>
                  <a:schemeClr val="dk1"/>
                </a:solidFill>
              </a:rPr>
              <a:t>verify</a:t>
            </a:r>
            <a:r>
              <a:rPr b="1" lang="en" sz="1200">
                <a:solidFill>
                  <a:schemeClr val="dk1"/>
                </a:solidFill>
              </a:rPr>
              <a:t> that the system can satisfy </a:t>
            </a:r>
            <a:r>
              <a:rPr b="1" lang="en" sz="1200">
                <a:solidFill>
                  <a:schemeClr val="dk1"/>
                </a:solidFill>
              </a:rPr>
              <a:t>the</a:t>
            </a:r>
            <a:r>
              <a:rPr b="1" lang="en" sz="1200">
                <a:solidFill>
                  <a:schemeClr val="dk1"/>
                </a:solidFill>
              </a:rPr>
              <a:t> following mission objectives</a:t>
            </a:r>
            <a:endParaRPr b="1" sz="1200">
              <a:solidFill>
                <a:schemeClr val="dk1"/>
              </a:solidFill>
            </a:endParaRPr>
          </a:p>
          <a:p>
            <a:pPr indent="-304800" lvl="0" marL="457200" rtl="0" algn="l">
              <a:lnSpc>
                <a:spcPct val="100000"/>
              </a:lnSpc>
              <a:spcBef>
                <a:spcPts val="0"/>
              </a:spcBef>
              <a:spcAft>
                <a:spcPts val="0"/>
              </a:spcAft>
              <a:buClr>
                <a:schemeClr val="dk1"/>
              </a:buClr>
              <a:buSzPts val="1200"/>
              <a:buChar char="●"/>
            </a:pPr>
            <a:r>
              <a:rPr b="1" lang="en" sz="1200">
                <a:solidFill>
                  <a:schemeClr val="dk1"/>
                </a:solidFill>
              </a:rPr>
              <a:t>Firstly, the system needs to generate a response from PD that simulates the </a:t>
            </a:r>
            <a:r>
              <a:rPr b="1" lang="en" sz="1200">
                <a:solidFill>
                  <a:schemeClr val="dk1"/>
                </a:solidFill>
              </a:rPr>
              <a:t>expected,</a:t>
            </a:r>
            <a:r>
              <a:rPr b="1" lang="en" sz="1200">
                <a:solidFill>
                  <a:schemeClr val="dk1"/>
                </a:solidFill>
              </a:rPr>
              <a:t> on orbit, un-attenuated signal of the current NanoSAM II optics design</a:t>
            </a:r>
            <a:endParaRPr b="1" sz="1200">
              <a:solidFill>
                <a:schemeClr val="dk1"/>
              </a:solidFill>
            </a:endParaRPr>
          </a:p>
          <a:p>
            <a:pPr indent="-304800" lvl="0" marL="457200" rtl="0" algn="l">
              <a:lnSpc>
                <a:spcPct val="100000"/>
              </a:lnSpc>
              <a:spcBef>
                <a:spcPts val="0"/>
              </a:spcBef>
              <a:spcAft>
                <a:spcPts val="0"/>
              </a:spcAft>
              <a:buClr>
                <a:schemeClr val="dk1"/>
              </a:buClr>
              <a:buSzPts val="1200"/>
              <a:buChar char="●"/>
            </a:pPr>
            <a:r>
              <a:rPr b="1" lang="en" sz="1200">
                <a:solidFill>
                  <a:schemeClr val="dk1"/>
                </a:solidFill>
              </a:rPr>
              <a:t>The system must collect and digitize the irradiance data at an SNR of 200 or greater</a:t>
            </a:r>
            <a:endParaRPr b="1" sz="1200">
              <a:solidFill>
                <a:schemeClr val="dk1"/>
              </a:solidFill>
            </a:endParaRPr>
          </a:p>
          <a:p>
            <a:pPr indent="-304800" lvl="0" marL="457200" rtl="0" algn="l">
              <a:lnSpc>
                <a:spcPct val="100000"/>
              </a:lnSpc>
              <a:spcBef>
                <a:spcPts val="0"/>
              </a:spcBef>
              <a:spcAft>
                <a:spcPts val="0"/>
              </a:spcAft>
              <a:buClr>
                <a:schemeClr val="dk1"/>
              </a:buClr>
              <a:buSzPts val="1200"/>
              <a:buChar char="●"/>
            </a:pPr>
            <a:r>
              <a:rPr b="1" lang="en" sz="1200">
                <a:solidFill>
                  <a:schemeClr val="dk1"/>
                </a:solidFill>
              </a:rPr>
              <a:t>The system’s data collection must be </a:t>
            </a:r>
            <a:r>
              <a:rPr b="1" lang="en" sz="1200">
                <a:solidFill>
                  <a:schemeClr val="dk1"/>
                </a:solidFill>
              </a:rPr>
              <a:t>autonomously</a:t>
            </a:r>
            <a:r>
              <a:rPr b="1" lang="en" sz="1200">
                <a:solidFill>
                  <a:schemeClr val="dk1"/>
                </a:solidFill>
              </a:rPr>
              <a:t> controlled to match predicted orbital data collection windows</a:t>
            </a:r>
            <a:endParaRPr b="1" sz="1200">
              <a:solidFill>
                <a:schemeClr val="dk1"/>
              </a:solidFill>
            </a:endParaRPr>
          </a:p>
          <a:p>
            <a:pPr indent="-304800" lvl="0" marL="457200" rtl="0" algn="l">
              <a:lnSpc>
                <a:spcPct val="100000"/>
              </a:lnSpc>
              <a:spcBef>
                <a:spcPts val="0"/>
              </a:spcBef>
              <a:spcAft>
                <a:spcPts val="0"/>
              </a:spcAft>
              <a:buClr>
                <a:schemeClr val="dk1"/>
              </a:buClr>
              <a:buSzPts val="1200"/>
              <a:buChar char="●"/>
            </a:pPr>
            <a:r>
              <a:rPr b="1" lang="en" sz="1200">
                <a:solidFill>
                  <a:schemeClr val="dk1"/>
                </a:solidFill>
              </a:rPr>
              <a:t>Lastly, the system must be appraised of when light intensity falls below a threshold corresponding to an SNR of 200</a:t>
            </a:r>
            <a:endParaRPr b="1" sz="1200">
              <a:solidFill>
                <a:schemeClr val="dk1"/>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8" name="Shape 2168"/>
        <p:cNvGrpSpPr/>
        <p:nvPr/>
      </p:nvGrpSpPr>
      <p:grpSpPr>
        <a:xfrm>
          <a:off x="0" y="0"/>
          <a:ext cx="0" cy="0"/>
          <a:chOff x="0" y="0"/>
          <a:chExt cx="0" cy="0"/>
        </a:xfrm>
      </p:grpSpPr>
      <p:sp>
        <p:nvSpPr>
          <p:cNvPr id="2169" name="Google Shape;2169;g195449858ef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0" name="Google Shape;2170;g195449858ef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Clr>
                <a:schemeClr val="dk1"/>
              </a:buClr>
              <a:buSzPts val="1200"/>
              <a:buFont typeface="Calibri"/>
              <a:buChar char="●"/>
            </a:pPr>
            <a:r>
              <a:rPr b="1" lang="en" sz="1200">
                <a:solidFill>
                  <a:schemeClr val="dk1"/>
                </a:solidFill>
                <a:latin typeface="Calibri"/>
                <a:ea typeface="Calibri"/>
                <a:cs typeface="Calibri"/>
                <a:sym typeface="Calibri"/>
              </a:rPr>
              <a:t>The team has begun testing of the NSII PCB’s because they are critical to electronics and software testing</a:t>
            </a:r>
            <a:endParaRPr b="1" sz="1200">
              <a:solidFill>
                <a:schemeClr val="dk1"/>
              </a:solidFill>
              <a:latin typeface="Calibri"/>
              <a:ea typeface="Calibri"/>
              <a:cs typeface="Calibri"/>
              <a:sym typeface="Calibri"/>
            </a:endParaRPr>
          </a:p>
          <a:p>
            <a:pPr indent="-304800" lvl="0" marL="457200" rtl="0" algn="l">
              <a:lnSpc>
                <a:spcPct val="100000"/>
              </a:lnSpc>
              <a:spcBef>
                <a:spcPts val="0"/>
              </a:spcBef>
              <a:spcAft>
                <a:spcPts val="0"/>
              </a:spcAft>
              <a:buClr>
                <a:schemeClr val="dk1"/>
              </a:buClr>
              <a:buSzPts val="1200"/>
              <a:buFont typeface="Calibri"/>
              <a:buChar char="●"/>
            </a:pPr>
            <a:r>
              <a:rPr b="1" lang="en" sz="1200">
                <a:solidFill>
                  <a:schemeClr val="dk1"/>
                </a:solidFill>
                <a:latin typeface="Calibri"/>
                <a:ea typeface="Calibri"/>
                <a:cs typeface="Calibri"/>
                <a:sym typeface="Calibri"/>
              </a:rPr>
              <a:t>Objective - Verify Functionality of NanoSAM II PCB’s</a:t>
            </a:r>
            <a:endParaRPr b="1" sz="1200">
              <a:solidFill>
                <a:schemeClr val="dk1"/>
              </a:solidFill>
              <a:latin typeface="Calibri"/>
              <a:ea typeface="Calibri"/>
              <a:cs typeface="Calibri"/>
              <a:sym typeface="Calibri"/>
            </a:endParaRPr>
          </a:p>
          <a:p>
            <a:pPr indent="-304800" lvl="0" marL="457200" rtl="0" algn="l">
              <a:lnSpc>
                <a:spcPct val="100000"/>
              </a:lnSpc>
              <a:spcBef>
                <a:spcPts val="0"/>
              </a:spcBef>
              <a:spcAft>
                <a:spcPts val="0"/>
              </a:spcAft>
              <a:buClr>
                <a:schemeClr val="dk1"/>
              </a:buClr>
              <a:buSzPts val="1200"/>
              <a:buFont typeface="Calibri"/>
              <a:buChar char="●"/>
            </a:pPr>
            <a:r>
              <a:rPr b="1" lang="en" sz="1200">
                <a:solidFill>
                  <a:schemeClr val="dk1"/>
                </a:solidFill>
                <a:latin typeface="Calibri"/>
                <a:ea typeface="Calibri"/>
                <a:cs typeface="Calibri"/>
                <a:sym typeface="Calibri"/>
              </a:rPr>
              <a:t>Results - Microcontroller input voltage was low, due to software errors, which the team has since fixed</a:t>
            </a:r>
            <a:endParaRPr b="1" sz="1200">
              <a:solidFill>
                <a:schemeClr val="dk1"/>
              </a:solidFill>
              <a:latin typeface="Calibri"/>
              <a:ea typeface="Calibri"/>
              <a:cs typeface="Calibri"/>
              <a:sym typeface="Calibri"/>
            </a:endParaRPr>
          </a:p>
          <a:p>
            <a:pPr indent="-304800" lvl="0" marL="457200" rtl="0" algn="l">
              <a:lnSpc>
                <a:spcPct val="100000"/>
              </a:lnSpc>
              <a:spcBef>
                <a:spcPts val="0"/>
              </a:spcBef>
              <a:spcAft>
                <a:spcPts val="0"/>
              </a:spcAft>
              <a:buClr>
                <a:schemeClr val="dk1"/>
              </a:buClr>
              <a:buSzPts val="1200"/>
              <a:buFont typeface="Calibri"/>
              <a:buChar char="●"/>
            </a:pPr>
            <a:r>
              <a:rPr b="1" lang="en" sz="1200">
                <a:solidFill>
                  <a:schemeClr val="dk1"/>
                </a:solidFill>
                <a:latin typeface="Calibri"/>
                <a:ea typeface="Calibri"/>
                <a:cs typeface="Calibri"/>
                <a:sym typeface="Calibri"/>
              </a:rPr>
              <a:t>Moving Forward - make alterations to board (replace opamp, switch SPI pins) and start working on new rev PCB’s that fix these SPI errors</a:t>
            </a:r>
            <a:endParaRPr b="1" sz="30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a199f19456_3_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1a199f19456_3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7" name="Shape 2187"/>
        <p:cNvGrpSpPr/>
        <p:nvPr/>
      </p:nvGrpSpPr>
      <p:grpSpPr>
        <a:xfrm>
          <a:off x="0" y="0"/>
          <a:ext cx="0" cy="0"/>
          <a:chOff x="0" y="0"/>
          <a:chExt cx="0" cy="0"/>
        </a:xfrm>
      </p:grpSpPr>
      <p:sp>
        <p:nvSpPr>
          <p:cNvPr id="2188" name="Google Shape;2188;g18cecbdc84f_0_5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9" name="Google Shape;2189;g18cecbdc84f_0_5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In order to work towards </a:t>
            </a:r>
            <a:r>
              <a:rPr b="1" lang="en"/>
              <a:t>achieving</a:t>
            </a:r>
            <a:r>
              <a:rPr b="1" lang="en"/>
              <a:t> our mission objectives, each subteam will semi-independently work through a series of tests and integration tasks to very functional requirements derived from the mission objectives.</a:t>
            </a:r>
            <a:endParaRPr b="1"/>
          </a:p>
          <a:p>
            <a:pPr indent="-298450" lvl="0" marL="457200" rtl="0" algn="l">
              <a:spcBef>
                <a:spcPts val="0"/>
              </a:spcBef>
              <a:spcAft>
                <a:spcPts val="0"/>
              </a:spcAft>
              <a:buSzPts val="1100"/>
              <a:buChar char="●"/>
            </a:pPr>
            <a:r>
              <a:rPr b="1" lang="en"/>
              <a:t>After each subteam completes these tests, they will be ready to be integrated into the system</a:t>
            </a:r>
            <a:endParaRPr b="1"/>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5" name="Shape 2205"/>
        <p:cNvGrpSpPr/>
        <p:nvPr/>
      </p:nvGrpSpPr>
      <p:grpSpPr>
        <a:xfrm>
          <a:off x="0" y="0"/>
          <a:ext cx="0" cy="0"/>
          <a:chOff x="0" y="0"/>
          <a:chExt cx="0" cy="0"/>
        </a:xfrm>
      </p:grpSpPr>
      <p:sp>
        <p:nvSpPr>
          <p:cNvPr id="2206" name="Google Shape;2206;g195449858ef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7" name="Google Shape;2207;g195449858ef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Clr>
                <a:schemeClr val="dk1"/>
              </a:buClr>
              <a:buSzPts val="1200"/>
              <a:buChar char="●"/>
            </a:pPr>
            <a:r>
              <a:rPr b="1" lang="en" sz="1200">
                <a:solidFill>
                  <a:schemeClr val="dk1"/>
                </a:solidFill>
              </a:rPr>
              <a:t>The software team will verify the functionality of the communications between the ADC and microprocessor as well as the microprocessor and computer</a:t>
            </a:r>
            <a:endParaRPr b="1" sz="1200">
              <a:solidFill>
                <a:schemeClr val="dk1"/>
              </a:solidFill>
            </a:endParaRPr>
          </a:p>
          <a:p>
            <a:pPr indent="-304800" lvl="0" marL="457200" rtl="0" algn="l">
              <a:lnSpc>
                <a:spcPct val="100000"/>
              </a:lnSpc>
              <a:spcBef>
                <a:spcPts val="0"/>
              </a:spcBef>
              <a:spcAft>
                <a:spcPts val="0"/>
              </a:spcAft>
              <a:buClr>
                <a:schemeClr val="dk1"/>
              </a:buClr>
              <a:buSzPts val="1200"/>
              <a:buChar char="●"/>
            </a:pPr>
            <a:r>
              <a:rPr b="1" lang="en" sz="1200">
                <a:solidFill>
                  <a:schemeClr val="dk1"/>
                </a:solidFill>
              </a:rPr>
              <a:t>After verifying this functionality, the software team can begin testing features of the software that relate to the mission objectives: being the irradiance threshold, the orbital position and timing data, and that the microprocessor can handle </a:t>
            </a:r>
            <a:r>
              <a:rPr b="1" lang="en" sz="1200">
                <a:solidFill>
                  <a:schemeClr val="dk1"/>
                </a:solidFill>
              </a:rPr>
              <a:t>multiple</a:t>
            </a:r>
            <a:r>
              <a:rPr b="1" lang="en" sz="1200">
                <a:solidFill>
                  <a:schemeClr val="dk1"/>
                </a:solidFill>
              </a:rPr>
              <a:t> rounds of testing.</a:t>
            </a:r>
            <a:endParaRPr b="1" sz="1200">
              <a:solidFill>
                <a:schemeClr val="dk1"/>
              </a:solidFill>
            </a:endParaRPr>
          </a:p>
          <a:p>
            <a:pPr indent="-304800" lvl="0" marL="457200" rtl="0" algn="l">
              <a:lnSpc>
                <a:spcPct val="100000"/>
              </a:lnSpc>
              <a:spcBef>
                <a:spcPts val="0"/>
              </a:spcBef>
              <a:spcAft>
                <a:spcPts val="0"/>
              </a:spcAft>
              <a:buClr>
                <a:schemeClr val="dk1"/>
              </a:buClr>
              <a:buSzPts val="1200"/>
              <a:buChar char="●"/>
            </a:pPr>
            <a:r>
              <a:rPr b="1" lang="en" sz="1200">
                <a:solidFill>
                  <a:schemeClr val="dk1"/>
                </a:solidFill>
              </a:rPr>
              <a:t>Lastly, they will integrate all the code into a single loop and check that it is integrated properly, before being integrated into the system</a:t>
            </a:r>
            <a:endParaRPr b="1" sz="1200">
              <a:solidFill>
                <a:schemeClr val="dk1"/>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4" name="Shape 2224"/>
        <p:cNvGrpSpPr/>
        <p:nvPr/>
      </p:nvGrpSpPr>
      <p:grpSpPr>
        <a:xfrm>
          <a:off x="0" y="0"/>
          <a:ext cx="0" cy="0"/>
          <a:chOff x="0" y="0"/>
          <a:chExt cx="0" cy="0"/>
        </a:xfrm>
      </p:grpSpPr>
      <p:sp>
        <p:nvSpPr>
          <p:cNvPr id="2225" name="Google Shape;2225;g195449858ef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6" name="Google Shape;2226;g195449858ef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Clr>
                <a:schemeClr val="dk1"/>
              </a:buClr>
              <a:buSzPts val="1200"/>
              <a:buChar char="●"/>
            </a:pPr>
            <a:r>
              <a:rPr b="1" lang="en" sz="1200">
                <a:solidFill>
                  <a:schemeClr val="dk1"/>
                </a:solidFill>
              </a:rPr>
              <a:t>The electronics team has tested the NSII PCB’s so that they can conduct data collection tests with them once they are fixed, and also to allow software to verify communications.</a:t>
            </a:r>
            <a:endParaRPr b="1" sz="1200">
              <a:solidFill>
                <a:schemeClr val="dk1"/>
              </a:solidFill>
            </a:endParaRPr>
          </a:p>
          <a:p>
            <a:pPr indent="-304800" lvl="0" marL="457200" rtl="0" algn="l">
              <a:lnSpc>
                <a:spcPct val="100000"/>
              </a:lnSpc>
              <a:spcBef>
                <a:spcPts val="0"/>
              </a:spcBef>
              <a:spcAft>
                <a:spcPts val="0"/>
              </a:spcAft>
              <a:buClr>
                <a:schemeClr val="dk1"/>
              </a:buClr>
              <a:buSzPts val="1200"/>
              <a:buChar char="●"/>
            </a:pPr>
            <a:r>
              <a:rPr b="1" lang="en" sz="1200">
                <a:solidFill>
                  <a:schemeClr val="dk1"/>
                </a:solidFill>
              </a:rPr>
              <a:t>Once the boards are fully functional, the electronics team will conduct a series of tests that collect data from the photodiode in order to verify the SNR of the system meets the greater than 200 requirement, as well as verify the system can collect and output this irradiance data at all.</a:t>
            </a:r>
            <a:endParaRPr b="1" sz="1200">
              <a:solidFill>
                <a:schemeClr val="dk1"/>
              </a:solidFill>
            </a:endParaRPr>
          </a:p>
          <a:p>
            <a:pPr indent="-304800" lvl="0" marL="457200" rtl="0" algn="l">
              <a:lnSpc>
                <a:spcPct val="100000"/>
              </a:lnSpc>
              <a:spcBef>
                <a:spcPts val="0"/>
              </a:spcBef>
              <a:spcAft>
                <a:spcPts val="0"/>
              </a:spcAft>
              <a:buClr>
                <a:schemeClr val="dk1"/>
              </a:buClr>
              <a:buSzPts val="1200"/>
              <a:buChar char="●"/>
            </a:pPr>
            <a:r>
              <a:rPr b="1" lang="en" sz="1200">
                <a:solidFill>
                  <a:schemeClr val="dk1"/>
                </a:solidFill>
              </a:rPr>
              <a:t>The first signal test will use a power supply in place of the photodiode to simulate the signal before the LED is in our possession</a:t>
            </a:r>
            <a:endParaRPr b="1" sz="1200">
              <a:solidFill>
                <a:schemeClr val="dk1"/>
              </a:solidFill>
            </a:endParaRPr>
          </a:p>
          <a:p>
            <a:pPr indent="-304800" lvl="0" marL="457200" rtl="0" algn="l">
              <a:lnSpc>
                <a:spcPct val="100000"/>
              </a:lnSpc>
              <a:spcBef>
                <a:spcPts val="0"/>
              </a:spcBef>
              <a:spcAft>
                <a:spcPts val="0"/>
              </a:spcAft>
              <a:buClr>
                <a:schemeClr val="dk1"/>
              </a:buClr>
              <a:buSzPts val="1200"/>
              <a:buChar char="●"/>
            </a:pPr>
            <a:r>
              <a:rPr b="1" lang="en" sz="1200">
                <a:solidFill>
                  <a:schemeClr val="dk1"/>
                </a:solidFill>
              </a:rPr>
              <a:t>Once we have the LED, we will perform this test again with the photodiode generating the signal this time.</a:t>
            </a:r>
            <a:endParaRPr b="1" sz="1200">
              <a:solidFill>
                <a:schemeClr val="dk1"/>
              </a:solidFill>
            </a:endParaRPr>
          </a:p>
          <a:p>
            <a:pPr indent="-304800" lvl="0" marL="457200" rtl="0" algn="l">
              <a:lnSpc>
                <a:spcPct val="100000"/>
              </a:lnSpc>
              <a:spcBef>
                <a:spcPts val="0"/>
              </a:spcBef>
              <a:spcAft>
                <a:spcPts val="0"/>
              </a:spcAft>
              <a:buClr>
                <a:schemeClr val="dk1"/>
              </a:buClr>
              <a:buSzPts val="1200"/>
              <a:buChar char="●"/>
            </a:pPr>
            <a:r>
              <a:rPr b="1" lang="en" sz="1200">
                <a:solidFill>
                  <a:schemeClr val="dk1"/>
                </a:solidFill>
              </a:rPr>
              <a:t>Lastly, once software has verified the orbital model </a:t>
            </a:r>
            <a:r>
              <a:rPr b="1" lang="en" sz="1200">
                <a:solidFill>
                  <a:schemeClr val="dk1"/>
                </a:solidFill>
              </a:rPr>
              <a:t>position</a:t>
            </a:r>
            <a:r>
              <a:rPr b="1" lang="en" sz="1200">
                <a:solidFill>
                  <a:schemeClr val="dk1"/>
                </a:solidFill>
              </a:rPr>
              <a:t> and timing values are correct, the test will be ran again, this time being autonomously controlled by the orbital model software</a:t>
            </a:r>
            <a:endParaRPr b="1" sz="1200">
              <a:solidFill>
                <a:schemeClr val="dk1"/>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3" name="Shape 2243"/>
        <p:cNvGrpSpPr/>
        <p:nvPr/>
      </p:nvGrpSpPr>
      <p:grpSpPr>
        <a:xfrm>
          <a:off x="0" y="0"/>
          <a:ext cx="0" cy="0"/>
          <a:chOff x="0" y="0"/>
          <a:chExt cx="0" cy="0"/>
        </a:xfrm>
      </p:grpSpPr>
      <p:sp>
        <p:nvSpPr>
          <p:cNvPr id="2244" name="Google Shape;2244;g19942328b9e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5" name="Google Shape;2245;g19942328b9e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chemeClr val="dk1"/>
              </a:buClr>
              <a:buSzPts val="1400"/>
              <a:buChar char="●"/>
            </a:pPr>
            <a:r>
              <a:rPr b="1" lang="en" sz="1400">
                <a:solidFill>
                  <a:schemeClr val="dk1"/>
                </a:solidFill>
              </a:rPr>
              <a:t>An important model the team needs to verify is the SNR modeled by the equation in the bottom right corner of the image above. The model is important to verify because SNR defines how useful the data we collect is.</a:t>
            </a:r>
            <a:endParaRPr b="1" sz="1400">
              <a:solidFill>
                <a:schemeClr val="dk1"/>
              </a:solidFill>
            </a:endParaRPr>
          </a:p>
          <a:p>
            <a:pPr indent="-317500" lvl="0" marL="457200" rtl="0" algn="l">
              <a:lnSpc>
                <a:spcPct val="100000"/>
              </a:lnSpc>
              <a:spcBef>
                <a:spcPts val="0"/>
              </a:spcBef>
              <a:spcAft>
                <a:spcPts val="0"/>
              </a:spcAft>
              <a:buClr>
                <a:schemeClr val="dk1"/>
              </a:buClr>
              <a:buSzPts val="1400"/>
              <a:buChar char="●"/>
            </a:pPr>
            <a:r>
              <a:rPr b="1" lang="en" sz="1400">
                <a:solidFill>
                  <a:schemeClr val="dk1"/>
                </a:solidFill>
              </a:rPr>
              <a:t>In order to </a:t>
            </a:r>
            <a:r>
              <a:rPr b="1" lang="en" sz="1400">
                <a:solidFill>
                  <a:schemeClr val="dk1"/>
                </a:solidFill>
              </a:rPr>
              <a:t>verify</a:t>
            </a:r>
            <a:r>
              <a:rPr b="1" lang="en" sz="1400">
                <a:solidFill>
                  <a:schemeClr val="dk1"/>
                </a:solidFill>
              </a:rPr>
              <a:t> this model, we will perform a data collection test using the LED, PD, and Opamp</a:t>
            </a:r>
            <a:endParaRPr b="1" sz="1400">
              <a:solidFill>
                <a:schemeClr val="dk1"/>
              </a:solidFill>
            </a:endParaRPr>
          </a:p>
          <a:p>
            <a:pPr indent="-317500" lvl="0" marL="457200" rtl="0" algn="l">
              <a:lnSpc>
                <a:spcPct val="100000"/>
              </a:lnSpc>
              <a:spcBef>
                <a:spcPts val="0"/>
              </a:spcBef>
              <a:spcAft>
                <a:spcPts val="0"/>
              </a:spcAft>
              <a:buClr>
                <a:schemeClr val="dk1"/>
              </a:buClr>
              <a:buSzPts val="1400"/>
              <a:buChar char="●"/>
            </a:pPr>
            <a:r>
              <a:rPr b="1" lang="en" sz="1400">
                <a:solidFill>
                  <a:schemeClr val="dk1"/>
                </a:solidFill>
              </a:rPr>
              <a:t>While collecting data we will </a:t>
            </a:r>
            <a:r>
              <a:rPr b="1" lang="en" sz="1400">
                <a:solidFill>
                  <a:schemeClr val="dk1"/>
                </a:solidFill>
              </a:rPr>
              <a:t>monitor</a:t>
            </a:r>
            <a:r>
              <a:rPr b="1" lang="en" sz="1400">
                <a:solidFill>
                  <a:schemeClr val="dk1"/>
                </a:solidFill>
              </a:rPr>
              <a:t> the uncertainty in the voltage output of the opamp as well photodiode</a:t>
            </a:r>
            <a:endParaRPr b="1" sz="1400">
              <a:solidFill>
                <a:schemeClr val="dk1"/>
              </a:solidFill>
            </a:endParaRPr>
          </a:p>
          <a:p>
            <a:pPr indent="-317500" lvl="0" marL="457200" rtl="0" algn="l">
              <a:lnSpc>
                <a:spcPct val="100000"/>
              </a:lnSpc>
              <a:spcBef>
                <a:spcPts val="0"/>
              </a:spcBef>
              <a:spcAft>
                <a:spcPts val="0"/>
              </a:spcAft>
              <a:buClr>
                <a:schemeClr val="dk1"/>
              </a:buClr>
              <a:buSzPts val="1400"/>
              <a:buChar char="●"/>
            </a:pPr>
            <a:r>
              <a:rPr b="1" lang="en" sz="1400">
                <a:solidFill>
                  <a:schemeClr val="dk1"/>
                </a:solidFill>
              </a:rPr>
              <a:t>Some risks associated with the test is damaging the electronics by ESD or overvoltaging</a:t>
            </a:r>
            <a:endParaRPr b="1" sz="1400">
              <a:solidFill>
                <a:schemeClr val="dk1"/>
              </a:solidFill>
            </a:endParaRPr>
          </a:p>
          <a:p>
            <a:pPr indent="-317500" lvl="0" marL="457200" rtl="0" algn="l">
              <a:lnSpc>
                <a:spcPct val="100000"/>
              </a:lnSpc>
              <a:spcBef>
                <a:spcPts val="0"/>
              </a:spcBef>
              <a:spcAft>
                <a:spcPts val="0"/>
              </a:spcAft>
              <a:buClr>
                <a:schemeClr val="dk1"/>
              </a:buClr>
              <a:buSzPts val="1400"/>
              <a:buChar char="●"/>
            </a:pPr>
            <a:r>
              <a:rPr b="1" lang="en" sz="1400">
                <a:solidFill>
                  <a:schemeClr val="dk1"/>
                </a:solidFill>
              </a:rPr>
              <a:t>To </a:t>
            </a:r>
            <a:r>
              <a:rPr b="1" lang="en" sz="1400">
                <a:solidFill>
                  <a:schemeClr val="dk1"/>
                </a:solidFill>
              </a:rPr>
              <a:t>mitigate</a:t>
            </a:r>
            <a:r>
              <a:rPr b="1" lang="en" sz="1400">
                <a:solidFill>
                  <a:schemeClr val="dk1"/>
                </a:solidFill>
              </a:rPr>
              <a:t> this this the team will follow a strict procedure to prevent overvoltaging and wear ESD wrsitstrap at all times</a:t>
            </a:r>
            <a:endParaRPr b="1" sz="1400">
              <a:solidFill>
                <a:schemeClr val="dk1"/>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7" name="Shape 2267"/>
        <p:cNvGrpSpPr/>
        <p:nvPr/>
      </p:nvGrpSpPr>
      <p:grpSpPr>
        <a:xfrm>
          <a:off x="0" y="0"/>
          <a:ext cx="0" cy="0"/>
          <a:chOff x="0" y="0"/>
          <a:chExt cx="0" cy="0"/>
        </a:xfrm>
      </p:grpSpPr>
      <p:sp>
        <p:nvSpPr>
          <p:cNvPr id="2268" name="Google Shape;2268;g195449858ef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9" name="Google Shape;2269;g195449858ef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Clr>
                <a:schemeClr val="dk1"/>
              </a:buClr>
              <a:buSzPts val="1200"/>
              <a:buChar char="●"/>
            </a:pPr>
            <a:r>
              <a:rPr b="1" lang="en" sz="1200">
                <a:solidFill>
                  <a:schemeClr val="dk1"/>
                </a:solidFill>
              </a:rPr>
              <a:t>The mechanical team will need to verify that the LED functions as expected</a:t>
            </a:r>
            <a:endParaRPr b="1" sz="1200">
              <a:solidFill>
                <a:schemeClr val="dk1"/>
              </a:solidFill>
            </a:endParaRPr>
          </a:p>
          <a:p>
            <a:pPr indent="-304800" lvl="0" marL="457200" rtl="0" algn="l">
              <a:lnSpc>
                <a:spcPct val="100000"/>
              </a:lnSpc>
              <a:spcBef>
                <a:spcPts val="0"/>
              </a:spcBef>
              <a:spcAft>
                <a:spcPts val="0"/>
              </a:spcAft>
              <a:buClr>
                <a:schemeClr val="dk1"/>
              </a:buClr>
              <a:buSzPts val="1200"/>
              <a:buChar char="●"/>
            </a:pPr>
            <a:r>
              <a:rPr b="1" lang="en" sz="1200">
                <a:solidFill>
                  <a:schemeClr val="dk1"/>
                </a:solidFill>
              </a:rPr>
              <a:t>While this is going on they will also be working on fabrication of the LED and photodiode housing</a:t>
            </a:r>
            <a:endParaRPr b="1" sz="1200">
              <a:solidFill>
                <a:schemeClr val="dk1"/>
              </a:solidFill>
            </a:endParaRPr>
          </a:p>
          <a:p>
            <a:pPr indent="-304800" lvl="0" marL="457200" rtl="0" algn="l">
              <a:lnSpc>
                <a:spcPct val="100000"/>
              </a:lnSpc>
              <a:spcBef>
                <a:spcPts val="0"/>
              </a:spcBef>
              <a:spcAft>
                <a:spcPts val="0"/>
              </a:spcAft>
              <a:buClr>
                <a:schemeClr val="dk1"/>
              </a:buClr>
              <a:buSzPts val="1200"/>
              <a:buChar char="●"/>
            </a:pPr>
            <a:r>
              <a:rPr b="1" lang="en" sz="1200">
                <a:solidFill>
                  <a:schemeClr val="dk1"/>
                </a:solidFill>
              </a:rPr>
              <a:t>Once fabrication is complete the LED and photodiode will be aligned and attached to the housing </a:t>
            </a:r>
            <a:endParaRPr b="1" sz="1200">
              <a:solidFill>
                <a:schemeClr val="dk1"/>
              </a:solidFill>
            </a:endParaRPr>
          </a:p>
          <a:p>
            <a:pPr indent="-304800" lvl="0" marL="457200" rtl="0" algn="l">
              <a:lnSpc>
                <a:spcPct val="100000"/>
              </a:lnSpc>
              <a:spcBef>
                <a:spcPts val="0"/>
              </a:spcBef>
              <a:spcAft>
                <a:spcPts val="0"/>
              </a:spcAft>
              <a:buClr>
                <a:schemeClr val="dk1"/>
              </a:buClr>
              <a:buSzPts val="1200"/>
              <a:buChar char="●"/>
            </a:pPr>
            <a:r>
              <a:rPr b="1" lang="en" sz="1200">
                <a:solidFill>
                  <a:schemeClr val="dk1"/>
                </a:solidFill>
              </a:rPr>
              <a:t>Lastly, they will find the steady state temperature of the LED and Photodiode to ensure that the temp dependent noise doesn’t cause the SNR to fall below 200</a:t>
            </a:r>
            <a:endParaRPr b="1" sz="1200">
              <a:solidFill>
                <a:schemeClr val="dk1"/>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6" name="Shape 2286"/>
        <p:cNvGrpSpPr/>
        <p:nvPr/>
      </p:nvGrpSpPr>
      <p:grpSpPr>
        <a:xfrm>
          <a:off x="0" y="0"/>
          <a:ext cx="0" cy="0"/>
          <a:chOff x="0" y="0"/>
          <a:chExt cx="0" cy="0"/>
        </a:xfrm>
      </p:grpSpPr>
      <p:sp>
        <p:nvSpPr>
          <p:cNvPr id="2287" name="Google Shape;2287;g19942328b9e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8" name="Google Shape;2288;g19942328b9e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1150" lvl="0" marL="457200" rtl="0" algn="l">
              <a:lnSpc>
                <a:spcPct val="100000"/>
              </a:lnSpc>
              <a:spcBef>
                <a:spcPts val="0"/>
              </a:spcBef>
              <a:spcAft>
                <a:spcPts val="0"/>
              </a:spcAft>
              <a:buClr>
                <a:schemeClr val="dk1"/>
              </a:buClr>
              <a:buSzPts val="1300"/>
              <a:buChar char="●"/>
            </a:pPr>
            <a:r>
              <a:rPr b="1" lang="en" sz="1300">
                <a:solidFill>
                  <a:schemeClr val="dk1"/>
                </a:solidFill>
              </a:rPr>
              <a:t>Another </a:t>
            </a:r>
            <a:r>
              <a:rPr b="1" lang="en" sz="1300">
                <a:solidFill>
                  <a:schemeClr val="dk1"/>
                </a:solidFill>
              </a:rPr>
              <a:t>important</a:t>
            </a:r>
            <a:r>
              <a:rPr b="1" lang="en" sz="1300">
                <a:solidFill>
                  <a:schemeClr val="dk1"/>
                </a:solidFill>
              </a:rPr>
              <a:t> model to verify of the model that predicts how far the LED must be from the PD as well as how much one can move with respect to the other at that distance in order to induce the desired current of 0.857 uA.</a:t>
            </a:r>
            <a:endParaRPr b="1" sz="1300">
              <a:solidFill>
                <a:schemeClr val="dk1"/>
              </a:solidFill>
            </a:endParaRPr>
          </a:p>
          <a:p>
            <a:pPr indent="-311150" lvl="0" marL="457200" rtl="0" algn="l">
              <a:lnSpc>
                <a:spcPct val="100000"/>
              </a:lnSpc>
              <a:spcBef>
                <a:spcPts val="0"/>
              </a:spcBef>
              <a:spcAft>
                <a:spcPts val="0"/>
              </a:spcAft>
              <a:buClr>
                <a:schemeClr val="dk1"/>
              </a:buClr>
              <a:buSzPts val="1300"/>
              <a:buChar char="●"/>
            </a:pPr>
            <a:r>
              <a:rPr b="1" lang="en" sz="1300">
                <a:solidFill>
                  <a:schemeClr val="dk1"/>
                </a:solidFill>
              </a:rPr>
              <a:t>The test will involve hooking the photodiode output pins up to a DMM with a 3.75 Mohm resistor in series similar to the SNR verification test, fixing the LED in place, turning it on, and measuring the photodiode output. </a:t>
            </a:r>
            <a:endParaRPr b="1" sz="1300">
              <a:solidFill>
                <a:schemeClr val="dk1"/>
              </a:solidFill>
            </a:endParaRPr>
          </a:p>
          <a:p>
            <a:pPr indent="-311150" lvl="0" marL="457200" rtl="0" algn="l">
              <a:lnSpc>
                <a:spcPct val="100000"/>
              </a:lnSpc>
              <a:spcBef>
                <a:spcPts val="0"/>
              </a:spcBef>
              <a:spcAft>
                <a:spcPts val="0"/>
              </a:spcAft>
              <a:buClr>
                <a:schemeClr val="dk1"/>
              </a:buClr>
              <a:buSzPts val="1300"/>
              <a:buChar char="●"/>
            </a:pPr>
            <a:r>
              <a:rPr b="1" lang="en" sz="1300">
                <a:solidFill>
                  <a:schemeClr val="dk1"/>
                </a:solidFill>
              </a:rPr>
              <a:t>The photodiode will then be adjusted until the DMM shows the correct value for the desired output current, at which point </a:t>
            </a:r>
            <a:r>
              <a:rPr b="1" lang="en" sz="1300">
                <a:solidFill>
                  <a:schemeClr val="dk1"/>
                </a:solidFill>
              </a:rPr>
              <a:t>epoxy</a:t>
            </a:r>
            <a:r>
              <a:rPr b="1" lang="en" sz="1300">
                <a:solidFill>
                  <a:schemeClr val="dk1"/>
                </a:solidFill>
              </a:rPr>
              <a:t> will be applied to the diode sealing it into place.</a:t>
            </a:r>
            <a:endParaRPr b="1" sz="1300">
              <a:solidFill>
                <a:schemeClr val="dk1"/>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7" name="Shape 2307"/>
        <p:cNvGrpSpPr/>
        <p:nvPr/>
      </p:nvGrpSpPr>
      <p:grpSpPr>
        <a:xfrm>
          <a:off x="0" y="0"/>
          <a:ext cx="0" cy="0"/>
          <a:chOff x="0" y="0"/>
          <a:chExt cx="0" cy="0"/>
        </a:xfrm>
      </p:grpSpPr>
      <p:sp>
        <p:nvSpPr>
          <p:cNvPr id="2308" name="Google Shape;2308;g195449858ef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9" name="Google Shape;2309;g195449858ef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Once each subsystem has completed their independent testing and integration tasks, the hardware and software will be integrated into the full system to perform final testing that will verify all mission objectives are met</a:t>
            </a:r>
            <a:endParaRPr b="1"/>
          </a:p>
          <a:p>
            <a:pPr indent="-298450" lvl="0" marL="457200" rtl="0" algn="l">
              <a:spcBef>
                <a:spcPts val="0"/>
              </a:spcBef>
              <a:spcAft>
                <a:spcPts val="0"/>
              </a:spcAft>
              <a:buSzPts val="1100"/>
              <a:buChar char="●"/>
            </a:pPr>
            <a:r>
              <a:rPr b="1" lang="en"/>
              <a:t>The first test will make sure that the integration process didn’t cause anything to break</a:t>
            </a:r>
            <a:endParaRPr b="1"/>
          </a:p>
          <a:p>
            <a:pPr indent="-298450" lvl="0" marL="457200" rtl="0" algn="l">
              <a:spcBef>
                <a:spcPts val="0"/>
              </a:spcBef>
              <a:spcAft>
                <a:spcPts val="0"/>
              </a:spcAft>
              <a:buSzPts val="1100"/>
              <a:buChar char="●"/>
            </a:pPr>
            <a:r>
              <a:rPr b="1" lang="en"/>
              <a:t>The second test will be broken into 2 </a:t>
            </a:r>
            <a:r>
              <a:rPr b="1" lang="en"/>
              <a:t>independent</a:t>
            </a:r>
            <a:r>
              <a:rPr b="1" lang="en"/>
              <a:t> parts </a:t>
            </a:r>
            <a:r>
              <a:rPr b="1" lang="en"/>
              <a:t>that</a:t>
            </a:r>
            <a:r>
              <a:rPr b="1" lang="en"/>
              <a:t> will test the autonomous control of data collection with the integrated system and that the integrated system can detect when the irradiance falls below the 200 SNR equivalent threshold</a:t>
            </a:r>
            <a:endParaRPr b="1"/>
          </a:p>
          <a:p>
            <a:pPr indent="-298450" lvl="0" marL="457200" rtl="0" algn="l">
              <a:spcBef>
                <a:spcPts val="0"/>
              </a:spcBef>
              <a:spcAft>
                <a:spcPts val="0"/>
              </a:spcAft>
              <a:buSzPts val="1100"/>
              <a:buChar char="●"/>
            </a:pPr>
            <a:r>
              <a:rPr b="1" lang="en"/>
              <a:t>These tests will provide valuable data for Ball and for future NanoSAM teams, and with the completion of these tests all mission objectives will be satisfied which means we will have achieved mission success.</a:t>
            </a:r>
            <a:endParaRPr b="1"/>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0" name="Shape 2330"/>
        <p:cNvGrpSpPr/>
        <p:nvPr/>
      </p:nvGrpSpPr>
      <p:grpSpPr>
        <a:xfrm>
          <a:off x="0" y="0"/>
          <a:ext cx="0" cy="0"/>
          <a:chOff x="0" y="0"/>
          <a:chExt cx="0" cy="0"/>
        </a:xfrm>
      </p:grpSpPr>
      <p:sp>
        <p:nvSpPr>
          <p:cNvPr id="2331" name="Google Shape;2331;g1849b12077c_3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2" name="Google Shape;2332;g1849b12077c_3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8" name="Shape 2348"/>
        <p:cNvGrpSpPr/>
        <p:nvPr/>
      </p:nvGrpSpPr>
      <p:grpSpPr>
        <a:xfrm>
          <a:off x="0" y="0"/>
          <a:ext cx="0" cy="0"/>
          <a:chOff x="0" y="0"/>
          <a:chExt cx="0" cy="0"/>
        </a:xfrm>
      </p:grpSpPr>
      <p:sp>
        <p:nvSpPr>
          <p:cNvPr id="2349" name="Google Shape;2349;g19d4edcb4f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0" name="Google Shape;2350;g19d4edcb4f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This shows a big picture view of our Gantt Chart and critical path. </a:t>
            </a:r>
            <a:endParaRPr b="1"/>
          </a:p>
          <a:p>
            <a:pPr indent="-298450" lvl="0" marL="457200" rtl="0" algn="l">
              <a:spcBef>
                <a:spcPts val="0"/>
              </a:spcBef>
              <a:spcAft>
                <a:spcPts val="0"/>
              </a:spcAft>
              <a:buSzPts val="1100"/>
              <a:buChar char="●"/>
            </a:pPr>
            <a:r>
              <a:rPr b="1" lang="en"/>
              <a:t>Obviously this graphic is difficult to actually see detail, but we want to illustrate that the team DOES have a schedule in place for the testing that will take place next semester. </a:t>
            </a:r>
            <a:endParaRPr b="1"/>
          </a:p>
          <a:p>
            <a:pPr indent="-298450" lvl="0" marL="457200" rtl="0" algn="l">
              <a:spcBef>
                <a:spcPts val="0"/>
              </a:spcBef>
              <a:spcAft>
                <a:spcPts val="0"/>
              </a:spcAft>
              <a:buSzPts val="1100"/>
              <a:buChar char="●"/>
            </a:pPr>
            <a:r>
              <a:rPr b="1" lang="en"/>
              <a:t>NEXT SLIDE</a:t>
            </a:r>
            <a:endParaRPr b="1"/>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6" name="Shape 2366"/>
        <p:cNvGrpSpPr/>
        <p:nvPr/>
      </p:nvGrpSpPr>
      <p:grpSpPr>
        <a:xfrm>
          <a:off x="0" y="0"/>
          <a:ext cx="0" cy="0"/>
          <a:chOff x="0" y="0"/>
          <a:chExt cx="0" cy="0"/>
        </a:xfrm>
      </p:grpSpPr>
      <p:sp>
        <p:nvSpPr>
          <p:cNvPr id="2367" name="Google Shape;2367;g19d4edcb4f1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8" name="Google Shape;2368;g19d4edcb4f1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Our schedule is broken down into greater detail on our end.</a:t>
            </a:r>
            <a:endParaRPr b="1"/>
          </a:p>
          <a:p>
            <a:pPr indent="-298450" lvl="0" marL="457200" rtl="0" algn="l">
              <a:spcBef>
                <a:spcPts val="0"/>
              </a:spcBef>
              <a:spcAft>
                <a:spcPts val="0"/>
              </a:spcAft>
              <a:buSzPts val="1100"/>
              <a:buChar char="●"/>
            </a:pPr>
            <a:r>
              <a:rPr b="1" lang="en"/>
              <a:t>This slide is a breakdown for the Manufacturing &amp; Preliminary Testing phase specifically; each of the 3 phases are broken down similarly as backup slides</a:t>
            </a:r>
            <a:endParaRPr b="1"/>
          </a:p>
          <a:p>
            <a:pPr indent="-298450" lvl="0" marL="457200" rtl="0" algn="l">
              <a:spcBef>
                <a:spcPts val="0"/>
              </a:spcBef>
              <a:spcAft>
                <a:spcPts val="0"/>
              </a:spcAft>
              <a:buClr>
                <a:schemeClr val="dk1"/>
              </a:buClr>
              <a:buSzPts val="1100"/>
              <a:buChar char="●"/>
            </a:pPr>
            <a:r>
              <a:rPr b="1" lang="en">
                <a:solidFill>
                  <a:schemeClr val="dk1"/>
                </a:solidFill>
              </a:rPr>
              <a:t>Since many of the tasks can be completed in parallel, we kept the margins small in an attempt to keep tasks ahead of major deliverables. </a:t>
            </a:r>
            <a:endParaRPr b="1"/>
          </a:p>
          <a:p>
            <a:pPr indent="-298450" lvl="0" marL="457200" rtl="0" algn="l">
              <a:spcBef>
                <a:spcPts val="0"/>
              </a:spcBef>
              <a:spcAft>
                <a:spcPts val="0"/>
              </a:spcAft>
              <a:buSzPts val="1100"/>
              <a:buChar char="●"/>
            </a:pPr>
            <a:r>
              <a:rPr b="1" lang="en"/>
              <a:t>CLICK ANIMATION</a:t>
            </a:r>
            <a:endParaRPr b="1"/>
          </a:p>
          <a:p>
            <a:pPr indent="-298450" lvl="0" marL="457200" rtl="0" algn="l">
              <a:spcBef>
                <a:spcPts val="0"/>
              </a:spcBef>
              <a:spcAft>
                <a:spcPts val="0"/>
              </a:spcAft>
              <a:buSzPts val="1100"/>
              <a:buChar char="●"/>
            </a:pPr>
            <a:r>
              <a:rPr b="1" lang="en"/>
              <a:t>Before moving forward I want to point out that the functionality of our electronics boards is high risk to the project and drives our critical path to success.</a:t>
            </a:r>
            <a:endParaRPr b="1"/>
          </a:p>
          <a:p>
            <a:pPr indent="-298450" lvl="0" marL="457200" rtl="0" algn="l">
              <a:spcBef>
                <a:spcPts val="0"/>
              </a:spcBef>
              <a:spcAft>
                <a:spcPts val="0"/>
              </a:spcAft>
              <a:buSzPts val="1100"/>
              <a:buChar char="●"/>
            </a:pPr>
            <a:r>
              <a:rPr b="1" lang="en"/>
              <a:t>We are attempting to mitigate the risk by testing early and by breaking the testing into a series of 4 total iterations throughout the project.</a:t>
            </a:r>
            <a:endParaRPr b="1"/>
          </a:p>
          <a:p>
            <a:pPr indent="-298450" lvl="0" marL="457200" rtl="0" algn="l">
              <a:spcBef>
                <a:spcPts val="0"/>
              </a:spcBef>
              <a:spcAft>
                <a:spcPts val="0"/>
              </a:spcAft>
              <a:buSzPts val="1100"/>
              <a:buChar char="●"/>
            </a:pPr>
            <a:r>
              <a:rPr b="1" lang="en"/>
              <a:t>NEXT SLIDE</a:t>
            </a:r>
            <a:endParaRPr b="1"/>
          </a:p>
          <a:p>
            <a:pPr indent="0" lvl="0" marL="0" rtl="0" algn="l">
              <a:spcBef>
                <a:spcPts val="0"/>
              </a:spcBef>
              <a:spcAft>
                <a:spcPts val="0"/>
              </a:spcAft>
              <a:buNone/>
            </a:pPr>
            <a:r>
              <a:t/>
            </a:r>
            <a:endParaRPr b="1"/>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1a199f19456_3_4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1a199f19456_3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7" name="Shape 2387"/>
        <p:cNvGrpSpPr/>
        <p:nvPr/>
      </p:nvGrpSpPr>
      <p:grpSpPr>
        <a:xfrm>
          <a:off x="0" y="0"/>
          <a:ext cx="0" cy="0"/>
          <a:chOff x="0" y="0"/>
          <a:chExt cx="0" cy="0"/>
        </a:xfrm>
      </p:grpSpPr>
      <p:sp>
        <p:nvSpPr>
          <p:cNvPr id="2388" name="Google Shape;2388;g1a199f19456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9" name="Google Shape;2389;g1a199f19456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The 1st phase “Manufacturing &amp; Preliminary Testing” is a relatively short phase in preparation for Internal Design Review. </a:t>
            </a:r>
            <a:endParaRPr b="1"/>
          </a:p>
          <a:p>
            <a:pPr indent="-298450" lvl="1" marL="914400" rtl="0" algn="l">
              <a:spcBef>
                <a:spcPts val="0"/>
              </a:spcBef>
              <a:spcAft>
                <a:spcPts val="0"/>
              </a:spcAft>
              <a:buSzPts val="1100"/>
              <a:buChar char="○"/>
            </a:pPr>
            <a:r>
              <a:rPr b="1" lang="en"/>
              <a:t>The mechanical/optics team will be testing the functionality of the </a:t>
            </a:r>
            <a:r>
              <a:rPr b="1" lang="en">
                <a:highlight>
                  <a:schemeClr val="accent4"/>
                </a:highlight>
              </a:rPr>
              <a:t>LED/light source</a:t>
            </a:r>
            <a:r>
              <a:rPr b="1" lang="en"/>
              <a:t> while simultaneously having the LED/Photodiode </a:t>
            </a:r>
            <a:r>
              <a:rPr b="1" lang="en">
                <a:highlight>
                  <a:schemeClr val="accent4"/>
                </a:highlight>
              </a:rPr>
              <a:t>box manufactured.</a:t>
            </a:r>
            <a:endParaRPr b="1">
              <a:highlight>
                <a:schemeClr val="accent4"/>
              </a:highlight>
            </a:endParaRPr>
          </a:p>
          <a:p>
            <a:pPr indent="-298450" lvl="1" marL="914400" rtl="0" algn="l">
              <a:spcBef>
                <a:spcPts val="0"/>
              </a:spcBef>
              <a:spcAft>
                <a:spcPts val="0"/>
              </a:spcAft>
              <a:buSzPts val="1100"/>
              <a:buChar char="○"/>
            </a:pPr>
            <a:r>
              <a:rPr b="1" lang="en"/>
              <a:t>Software will be </a:t>
            </a:r>
            <a:r>
              <a:rPr b="1" lang="en">
                <a:highlight>
                  <a:schemeClr val="accent4"/>
                </a:highlight>
              </a:rPr>
              <a:t>testing the USB &amp; SPI comms </a:t>
            </a:r>
            <a:r>
              <a:rPr b="1" lang="en"/>
              <a:t>in parallel. </a:t>
            </a:r>
            <a:endParaRPr b="1"/>
          </a:p>
          <a:p>
            <a:pPr indent="-298450" lvl="1" marL="914400" rtl="0" algn="l">
              <a:spcBef>
                <a:spcPts val="0"/>
              </a:spcBef>
              <a:spcAft>
                <a:spcPts val="0"/>
              </a:spcAft>
              <a:buSzPts val="1100"/>
              <a:buChar char="○"/>
            </a:pPr>
            <a:r>
              <a:rPr b="1" lang="en"/>
              <a:t>Electronics focuses on their </a:t>
            </a:r>
            <a:r>
              <a:rPr b="1" lang="en">
                <a:highlight>
                  <a:schemeClr val="accent4"/>
                </a:highlight>
              </a:rPr>
              <a:t>1st iteration of signal testing</a:t>
            </a:r>
            <a:r>
              <a:rPr b="1" lang="en"/>
              <a:t> independently. </a:t>
            </a:r>
            <a:r>
              <a:rPr b="1" lang="en"/>
              <a:t> </a:t>
            </a:r>
            <a:endParaRPr b="1"/>
          </a:p>
          <a:p>
            <a:pPr indent="-298450" lvl="2" marL="1371600" rtl="0" algn="l">
              <a:spcBef>
                <a:spcPts val="0"/>
              </a:spcBef>
              <a:spcAft>
                <a:spcPts val="0"/>
              </a:spcAft>
              <a:buSzPts val="1100"/>
              <a:buChar char="■"/>
            </a:pPr>
            <a:r>
              <a:rPr b="1" lang="en"/>
              <a:t>Notice that we have this first level of testing early; this is because the signal testing is very important to the rest of the project &amp; subteams. </a:t>
            </a:r>
            <a:endParaRPr b="1"/>
          </a:p>
          <a:p>
            <a:pPr indent="-298450" lvl="0" marL="457200" rtl="0" algn="l">
              <a:spcBef>
                <a:spcPts val="0"/>
              </a:spcBef>
              <a:spcAft>
                <a:spcPts val="0"/>
              </a:spcAft>
              <a:buSzPts val="1100"/>
              <a:buChar char="●"/>
            </a:pPr>
            <a:r>
              <a:rPr b="1" lang="en"/>
              <a:t>In phase two, we prepare for the </a:t>
            </a:r>
            <a:r>
              <a:rPr b="1" lang="en">
                <a:solidFill>
                  <a:schemeClr val="dk1"/>
                </a:solidFill>
              </a:rPr>
              <a:t>Test Readiness deliverable with our</a:t>
            </a:r>
            <a:r>
              <a:rPr b="1" lang="en"/>
              <a:t> “Main Testing”tasks</a:t>
            </a:r>
            <a:r>
              <a:rPr b="1" lang="en"/>
              <a:t>.</a:t>
            </a:r>
            <a:endParaRPr b="1"/>
          </a:p>
          <a:p>
            <a:pPr indent="-298450" lvl="1" marL="914400" rtl="0" algn="l">
              <a:spcBef>
                <a:spcPts val="0"/>
              </a:spcBef>
              <a:spcAft>
                <a:spcPts val="0"/>
              </a:spcAft>
              <a:buSzPts val="1100"/>
              <a:buChar char="○"/>
            </a:pPr>
            <a:r>
              <a:rPr b="1" lang="en"/>
              <a:t>Mechanical/Optics will be </a:t>
            </a:r>
            <a:r>
              <a:rPr b="1" lang="en">
                <a:highlight>
                  <a:schemeClr val="accent4"/>
                </a:highlight>
              </a:rPr>
              <a:t>aligning and finalizing their manufactured assembly</a:t>
            </a:r>
            <a:r>
              <a:rPr b="1" lang="en"/>
              <a:t> from phase one and moving on to a</a:t>
            </a:r>
            <a:r>
              <a:rPr b="1" lang="en">
                <a:highlight>
                  <a:schemeClr val="accent4"/>
                </a:highlight>
              </a:rPr>
              <a:t> “Dark Test” as well as a Thermal Test. </a:t>
            </a:r>
            <a:endParaRPr b="1">
              <a:highlight>
                <a:schemeClr val="accent4"/>
              </a:highlight>
            </a:endParaRPr>
          </a:p>
          <a:p>
            <a:pPr indent="-298450" lvl="1" marL="914400" rtl="0" algn="l">
              <a:spcBef>
                <a:spcPts val="0"/>
              </a:spcBef>
              <a:spcAft>
                <a:spcPts val="0"/>
              </a:spcAft>
              <a:buSzPts val="1100"/>
              <a:buChar char="○"/>
            </a:pPr>
            <a:r>
              <a:rPr b="1" lang="en"/>
              <a:t>Software turns their attention to a </a:t>
            </a:r>
            <a:r>
              <a:rPr b="1" lang="en">
                <a:highlight>
                  <a:schemeClr val="accent4"/>
                </a:highlight>
              </a:rPr>
              <a:t>Threshold Irradiance Check, Orbital Simulation, and a “Stress Check” </a:t>
            </a:r>
            <a:endParaRPr b="1">
              <a:highlight>
                <a:schemeClr val="accent4"/>
              </a:highlight>
            </a:endParaRPr>
          </a:p>
          <a:p>
            <a:pPr indent="-298450" lvl="1" marL="914400" rtl="0" algn="l">
              <a:spcBef>
                <a:spcPts val="0"/>
              </a:spcBef>
              <a:spcAft>
                <a:spcPts val="0"/>
              </a:spcAft>
              <a:buSzPts val="1100"/>
              <a:buChar char="○"/>
            </a:pPr>
            <a:r>
              <a:rPr b="1" lang="en"/>
              <a:t>Electronics continues with their </a:t>
            </a:r>
            <a:r>
              <a:rPr b="1" lang="en">
                <a:highlight>
                  <a:schemeClr val="accent4"/>
                </a:highlight>
              </a:rPr>
              <a:t>2nd &amp; 3rd iterations of Signal Testing</a:t>
            </a:r>
            <a:endParaRPr b="1">
              <a:highlight>
                <a:schemeClr val="accent4"/>
              </a:highlight>
            </a:endParaRPr>
          </a:p>
          <a:p>
            <a:pPr indent="-298450" lvl="0" marL="457200" rtl="0" algn="l">
              <a:spcBef>
                <a:spcPts val="0"/>
              </a:spcBef>
              <a:spcAft>
                <a:spcPts val="0"/>
              </a:spcAft>
              <a:buSzPts val="1100"/>
              <a:buChar char="●"/>
            </a:pPr>
            <a:r>
              <a:rPr b="1" lang="en"/>
              <a:t>The 3rd and final phase is where we wrap up any loose ends in preparation for the SFR &amp; PFR deliverables.</a:t>
            </a:r>
            <a:endParaRPr b="1"/>
          </a:p>
          <a:p>
            <a:pPr indent="-298450" lvl="1" marL="914400" rtl="0" algn="l">
              <a:spcBef>
                <a:spcPts val="0"/>
              </a:spcBef>
              <a:spcAft>
                <a:spcPts val="0"/>
              </a:spcAft>
              <a:buSzPts val="1100"/>
              <a:buChar char="○"/>
            </a:pPr>
            <a:r>
              <a:rPr b="1" lang="en"/>
              <a:t>Software will be </a:t>
            </a:r>
            <a:r>
              <a:rPr b="1" lang="en">
                <a:highlight>
                  <a:schemeClr val="accent4"/>
                </a:highlight>
              </a:rPr>
              <a:t>finalizing their code</a:t>
            </a:r>
            <a:r>
              <a:rPr b="1" lang="en"/>
              <a:t> as well as doing a </a:t>
            </a:r>
            <a:r>
              <a:rPr b="1" lang="en">
                <a:highlight>
                  <a:schemeClr val="accent4"/>
                </a:highlight>
              </a:rPr>
              <a:t>MATLAB processing check</a:t>
            </a:r>
            <a:r>
              <a:rPr b="1" lang="en"/>
              <a:t>. They will also work with the Systems Engineer to </a:t>
            </a:r>
            <a:r>
              <a:rPr b="1" lang="en">
                <a:highlight>
                  <a:schemeClr val="accent4"/>
                </a:highlight>
              </a:rPr>
              <a:t>integrate their Orbital Model &amp; Data Collection.</a:t>
            </a:r>
            <a:endParaRPr b="1">
              <a:highlight>
                <a:schemeClr val="accent4"/>
              </a:highlight>
            </a:endParaRPr>
          </a:p>
          <a:p>
            <a:pPr indent="-298450" lvl="1" marL="914400" rtl="0" algn="l">
              <a:spcBef>
                <a:spcPts val="0"/>
              </a:spcBef>
              <a:spcAft>
                <a:spcPts val="0"/>
              </a:spcAft>
              <a:buSzPts val="1100"/>
              <a:buChar char="○"/>
            </a:pPr>
            <a:r>
              <a:rPr b="1" lang="en"/>
              <a:t>Electronics will work very closely with the team Systems Engineer to complete the </a:t>
            </a:r>
            <a:r>
              <a:rPr b="1" lang="en">
                <a:highlight>
                  <a:schemeClr val="accent4"/>
                </a:highlight>
              </a:rPr>
              <a:t>4th and final iteration of signal testing.</a:t>
            </a:r>
            <a:r>
              <a:rPr b="1" lang="en"/>
              <a:t> </a:t>
            </a:r>
            <a:endParaRPr b="1"/>
          </a:p>
          <a:p>
            <a:pPr indent="-298450" lvl="1" marL="914400" rtl="0" algn="l">
              <a:spcBef>
                <a:spcPts val="0"/>
              </a:spcBef>
              <a:spcAft>
                <a:spcPts val="0"/>
              </a:spcAft>
              <a:buSzPts val="1100"/>
              <a:buChar char="○"/>
            </a:pPr>
            <a:r>
              <a:rPr b="1" lang="en"/>
              <a:t>We expect that during this phase it may be necessary to move people from other sub-teams to reallocate help where it is needed. </a:t>
            </a:r>
            <a:endParaRPr b="1"/>
          </a:p>
          <a:p>
            <a:pPr indent="-298450" lvl="0" marL="457200" rtl="0" algn="l">
              <a:spcBef>
                <a:spcPts val="0"/>
              </a:spcBef>
              <a:spcAft>
                <a:spcPts val="0"/>
              </a:spcAft>
              <a:buSzPts val="1100"/>
              <a:buChar char="●"/>
            </a:pPr>
            <a:r>
              <a:rPr b="1" lang="en"/>
              <a:t>Each of these phases are broken into individual backup slides with greater detail if anyone wishes to see them broken down more clearly during Q&amp;A. </a:t>
            </a:r>
            <a:endParaRPr b="1"/>
          </a:p>
          <a:p>
            <a:pPr indent="-298450" lvl="0" marL="457200" rtl="0" algn="l">
              <a:spcBef>
                <a:spcPts val="0"/>
              </a:spcBef>
              <a:spcAft>
                <a:spcPts val="0"/>
              </a:spcAft>
              <a:buSzPts val="1100"/>
              <a:buChar char="●"/>
            </a:pPr>
            <a:r>
              <a:rPr b="1" lang="en"/>
              <a:t>NEXT SLIDE</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Mention critical path</a:t>
            </a:r>
            <a:endParaRPr b="1"/>
          </a:p>
          <a:p>
            <a:pPr indent="457200" lvl="0" marL="0" rtl="0" algn="l">
              <a:spcBef>
                <a:spcPts val="0"/>
              </a:spcBef>
              <a:spcAft>
                <a:spcPts val="0"/>
              </a:spcAft>
              <a:buNone/>
            </a:pPr>
            <a:r>
              <a:rPr b="1" lang="en"/>
              <a:t> A lot of our tasks depend on the electronics Boards being be functional. The critical path is strongly dependent on getting a signal (even a simulated signal)</a:t>
            </a:r>
            <a:endParaRPr b="1"/>
          </a:p>
          <a:p>
            <a:pPr indent="457200" lvl="0" marL="0" rtl="0" algn="l">
              <a:spcBef>
                <a:spcPts val="0"/>
              </a:spcBef>
              <a:spcAft>
                <a:spcPts val="0"/>
              </a:spcAft>
              <a:buNone/>
            </a:pPr>
            <a:r>
              <a:rPr b="1" lang="en"/>
              <a:t>Really relies on getting a reliable signal to pass through our boards</a:t>
            </a:r>
            <a:endParaRPr b="1"/>
          </a:p>
          <a:p>
            <a:pPr indent="0" lvl="0" marL="0" rtl="0" algn="l">
              <a:spcBef>
                <a:spcPts val="0"/>
              </a:spcBef>
              <a:spcAft>
                <a:spcPts val="0"/>
              </a:spcAft>
              <a:buNone/>
            </a:pPr>
            <a:r>
              <a:rPr b="1" lang="en"/>
              <a:t>Whats risky: making sure boards are functional, signal conditioning</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**try to spend like 2 minutes total on my section</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6" name="Shape 2406"/>
        <p:cNvGrpSpPr/>
        <p:nvPr/>
      </p:nvGrpSpPr>
      <p:grpSpPr>
        <a:xfrm>
          <a:off x="0" y="0"/>
          <a:ext cx="0" cy="0"/>
          <a:chOff x="0" y="0"/>
          <a:chExt cx="0" cy="0"/>
        </a:xfrm>
      </p:grpSpPr>
      <p:sp>
        <p:nvSpPr>
          <p:cNvPr id="2407" name="Google Shape;2407;g1a199f19456_3_1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8" name="Google Shape;2408;g1a199f19456_3_1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Our risk matrix depicts that the functionality of the board is a high risk with significant impact to the outcome of the project. </a:t>
            </a:r>
            <a:endParaRPr b="1"/>
          </a:p>
          <a:p>
            <a:pPr indent="-298450" lvl="0" marL="457200" rtl="0" algn="l">
              <a:spcBef>
                <a:spcPts val="0"/>
              </a:spcBef>
              <a:spcAft>
                <a:spcPts val="0"/>
              </a:spcAft>
              <a:buSzPts val="1100"/>
              <a:buChar char="●"/>
            </a:pPr>
            <a:r>
              <a:rPr b="1" lang="en"/>
              <a:t>The </a:t>
            </a:r>
            <a:r>
              <a:rPr b="1" lang="en"/>
              <a:t>functionality</a:t>
            </a:r>
            <a:r>
              <a:rPr b="1" lang="en"/>
              <a:t> of the code is also weighted to have a high impact. </a:t>
            </a:r>
            <a:endParaRPr b="1"/>
          </a:p>
          <a:p>
            <a:pPr indent="-298450" lvl="0" marL="457200" rtl="0" algn="l">
              <a:spcBef>
                <a:spcPts val="0"/>
              </a:spcBef>
              <a:spcAft>
                <a:spcPts val="0"/>
              </a:spcAft>
              <a:buSzPts val="1100"/>
              <a:buChar char="●"/>
            </a:pPr>
            <a:r>
              <a:rPr b="1" lang="en"/>
              <a:t>CLICK ANIMATION</a:t>
            </a:r>
            <a:endParaRPr b="1"/>
          </a:p>
          <a:p>
            <a:pPr indent="-298450" lvl="0" marL="457200" rtl="0" algn="l">
              <a:spcBef>
                <a:spcPts val="0"/>
              </a:spcBef>
              <a:spcAft>
                <a:spcPts val="0"/>
              </a:spcAft>
              <a:buSzPts val="1100"/>
              <a:buChar char="●"/>
            </a:pPr>
            <a:r>
              <a:rPr b="1" lang="en"/>
              <a:t>The team anticipates that the boards’ risk will be reduced by swapping new components into the old boards while at the same time having new boards </a:t>
            </a:r>
            <a:r>
              <a:rPr b="1" lang="en"/>
              <a:t>manufactured</a:t>
            </a:r>
            <a:r>
              <a:rPr b="1" lang="en"/>
              <a:t> with minor adjustments. </a:t>
            </a:r>
            <a:endParaRPr b="1"/>
          </a:p>
          <a:p>
            <a:pPr indent="-298450" lvl="1" marL="914400" rtl="0" algn="l">
              <a:spcBef>
                <a:spcPts val="0"/>
              </a:spcBef>
              <a:spcAft>
                <a:spcPts val="0"/>
              </a:spcAft>
              <a:buSzPts val="1100"/>
              <a:buChar char="○"/>
            </a:pPr>
            <a:r>
              <a:rPr b="1" lang="en"/>
              <a:t>Testing the boards over 4 separate iterations should also help to aid the electronics team in mitigating unforeseen issues. </a:t>
            </a:r>
            <a:endParaRPr b="1"/>
          </a:p>
          <a:p>
            <a:pPr indent="-298450" lvl="0" marL="457200" rtl="0" algn="l">
              <a:spcBef>
                <a:spcPts val="0"/>
              </a:spcBef>
              <a:spcAft>
                <a:spcPts val="0"/>
              </a:spcAft>
              <a:buSzPts val="1100"/>
              <a:buChar char="●"/>
            </a:pPr>
            <a:r>
              <a:rPr b="1" lang="en"/>
              <a:t>The software team has been scheduled for an entire month dedicated to finalizing &amp; debugging their code, which should help reduce the possibility of </a:t>
            </a:r>
            <a:r>
              <a:rPr b="1" lang="en"/>
              <a:t>detrimental</a:t>
            </a:r>
            <a:r>
              <a:rPr b="1" lang="en"/>
              <a:t> failure. </a:t>
            </a:r>
            <a:endParaRPr b="1"/>
          </a:p>
          <a:p>
            <a:pPr indent="-298450" lvl="0" marL="457200" rtl="0" algn="l">
              <a:spcBef>
                <a:spcPts val="0"/>
              </a:spcBef>
              <a:spcAft>
                <a:spcPts val="0"/>
              </a:spcAft>
              <a:buSzPts val="1100"/>
              <a:buChar char="●"/>
            </a:pPr>
            <a:r>
              <a:rPr b="1" lang="en">
                <a:solidFill>
                  <a:schemeClr val="dk1"/>
                </a:solidFill>
              </a:rPr>
              <a:t>Now I’ll hand things over to Benji to finish up with our Financial Cost Plan.</a:t>
            </a:r>
            <a:endParaRPr b="1"/>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8" name="Shape 2428"/>
        <p:cNvGrpSpPr/>
        <p:nvPr/>
      </p:nvGrpSpPr>
      <p:grpSpPr>
        <a:xfrm>
          <a:off x="0" y="0"/>
          <a:ext cx="0" cy="0"/>
          <a:chOff x="0" y="0"/>
          <a:chExt cx="0" cy="0"/>
        </a:xfrm>
      </p:grpSpPr>
      <p:sp>
        <p:nvSpPr>
          <p:cNvPr id="2429" name="Google Shape;2429;g1982e9c096e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0" name="Google Shape;2430;g1982e9c096e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The electronics team will be spending  around 730 dollars </a:t>
            </a:r>
            <a:r>
              <a:rPr b="1" lang="en"/>
              <a:t>purchasing</a:t>
            </a:r>
            <a:r>
              <a:rPr b="1" lang="en"/>
              <a:t> 3 times the </a:t>
            </a:r>
            <a:r>
              <a:rPr b="1" lang="en"/>
              <a:t>electrical</a:t>
            </a:r>
            <a:r>
              <a:rPr b="1" lang="en"/>
              <a:t> components, and will be able to replace all components on the boards, and light source circuit. </a:t>
            </a:r>
            <a:endParaRPr b="1"/>
          </a:p>
          <a:p>
            <a:pPr indent="-298450" lvl="0" marL="457200" rtl="0" algn="l">
              <a:spcBef>
                <a:spcPts val="0"/>
              </a:spcBef>
              <a:spcAft>
                <a:spcPts val="0"/>
              </a:spcAft>
              <a:buSzPts val="1100"/>
              <a:buChar char="●"/>
            </a:pPr>
            <a:r>
              <a:rPr b="1" lang="en"/>
              <a:t>The mechanical team will will use around 189 dollars, for the inhouse mechanical </a:t>
            </a:r>
            <a:r>
              <a:rPr b="1" lang="en"/>
              <a:t>construction</a:t>
            </a:r>
            <a:r>
              <a:rPr b="1" lang="en"/>
              <a:t> of the whole project.</a:t>
            </a:r>
            <a:endParaRPr b="1"/>
          </a:p>
          <a:p>
            <a:pPr indent="-298450" lvl="0" marL="457200" rtl="0" algn="l">
              <a:spcBef>
                <a:spcPts val="0"/>
              </a:spcBef>
              <a:spcAft>
                <a:spcPts val="0"/>
              </a:spcAft>
              <a:buSzPts val="1100"/>
              <a:buChar char="●"/>
            </a:pPr>
            <a:r>
              <a:rPr b="1" lang="en"/>
              <a:t>The optics team will be us around 338 dollars on the purchasing of the LED,  and required cables to power it. </a:t>
            </a:r>
            <a:endParaRPr b="1"/>
          </a:p>
          <a:p>
            <a:pPr indent="-298450" lvl="0" marL="457200" rtl="0" algn="l">
              <a:spcBef>
                <a:spcPts val="0"/>
              </a:spcBef>
              <a:spcAft>
                <a:spcPts val="0"/>
              </a:spcAft>
              <a:buSzPts val="1100"/>
              <a:buChar char="●"/>
            </a:pPr>
            <a:r>
              <a:rPr b="1" lang="en"/>
              <a:t>Looking at a left over budget of 2741 dollars that allows the team to expedite shipping if required to buy new parts on the fly</a:t>
            </a:r>
            <a:endParaRPr b="1"/>
          </a:p>
          <a:p>
            <a:pPr indent="-298450" lvl="0" marL="457200" rtl="0" algn="l">
              <a:spcBef>
                <a:spcPts val="0"/>
              </a:spcBef>
              <a:spcAft>
                <a:spcPts val="0"/>
              </a:spcAft>
              <a:buSzPts val="1100"/>
              <a:buChar char="●"/>
            </a:pPr>
            <a:r>
              <a:rPr b="1" lang="en"/>
              <a:t>We will also have the budget to outsource the </a:t>
            </a:r>
            <a:r>
              <a:rPr b="1" lang="en"/>
              <a:t>population</a:t>
            </a:r>
            <a:r>
              <a:rPr b="1" lang="en"/>
              <a:t> of the </a:t>
            </a:r>
            <a:r>
              <a:rPr b="1" lang="en"/>
              <a:t>electronics</a:t>
            </a:r>
            <a:r>
              <a:rPr b="1" lang="en"/>
              <a:t> boards, </a:t>
            </a:r>
            <a:r>
              <a:rPr b="1" lang="en"/>
              <a:t>mitigating</a:t>
            </a:r>
            <a:r>
              <a:rPr b="1" lang="en"/>
              <a:t> electronics </a:t>
            </a:r>
            <a:r>
              <a:rPr b="1" lang="en"/>
              <a:t>manufacturing</a:t>
            </a:r>
            <a:r>
              <a:rPr b="1" lang="en"/>
              <a:t> risks.</a:t>
            </a:r>
            <a:endParaRPr b="1"/>
          </a:p>
          <a:p>
            <a:pPr indent="-298450" lvl="0" marL="457200" rtl="0" algn="l">
              <a:spcBef>
                <a:spcPts val="0"/>
              </a:spcBef>
              <a:spcAft>
                <a:spcPts val="0"/>
              </a:spcAft>
              <a:buSzPts val="1100"/>
              <a:buChar char="●"/>
            </a:pPr>
            <a:r>
              <a:rPr b="1" lang="en"/>
              <a:t>With a budget </a:t>
            </a:r>
            <a:r>
              <a:rPr b="1" lang="en"/>
              <a:t>utilization</a:t>
            </a:r>
            <a:r>
              <a:rPr b="1" lang="en"/>
              <a:t> of around 32% the team is confident that we will not be financially </a:t>
            </a:r>
            <a:r>
              <a:rPr b="1" lang="en"/>
              <a:t>constrained</a:t>
            </a:r>
            <a:r>
              <a:rPr b="1" lang="en"/>
              <a:t> and will have room to outsource manufacturing and expedite shipping if </a:t>
            </a:r>
            <a:r>
              <a:rPr b="1" lang="en"/>
              <a:t>necessary, and all of the parts are available and ready for shipment</a:t>
            </a:r>
            <a:endParaRPr b="1"/>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5" name="Shape 2445"/>
        <p:cNvGrpSpPr/>
        <p:nvPr/>
      </p:nvGrpSpPr>
      <p:grpSpPr>
        <a:xfrm>
          <a:off x="0" y="0"/>
          <a:ext cx="0" cy="0"/>
          <a:chOff x="0" y="0"/>
          <a:chExt cx="0" cy="0"/>
        </a:xfrm>
      </p:grpSpPr>
      <p:sp>
        <p:nvSpPr>
          <p:cNvPr id="2446" name="Google Shape;2446;g18cecbdc84f_0_6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7" name="Google Shape;2447;g18cecbdc84f_0_6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4" name="Shape 2454"/>
        <p:cNvGrpSpPr/>
        <p:nvPr/>
      </p:nvGrpSpPr>
      <p:grpSpPr>
        <a:xfrm>
          <a:off x="0" y="0"/>
          <a:ext cx="0" cy="0"/>
          <a:chOff x="0" y="0"/>
          <a:chExt cx="0" cy="0"/>
        </a:xfrm>
      </p:grpSpPr>
      <p:sp>
        <p:nvSpPr>
          <p:cNvPr id="2455" name="Google Shape;2455;g18cecbdc84f_0_6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6" name="Google Shape;2456;g18cecbdc84f_0_6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3" name="Shape 2463"/>
        <p:cNvGrpSpPr/>
        <p:nvPr/>
      </p:nvGrpSpPr>
      <p:grpSpPr>
        <a:xfrm>
          <a:off x="0" y="0"/>
          <a:ext cx="0" cy="0"/>
          <a:chOff x="0" y="0"/>
          <a:chExt cx="0" cy="0"/>
        </a:xfrm>
      </p:grpSpPr>
      <p:sp>
        <p:nvSpPr>
          <p:cNvPr id="2464" name="Google Shape;2464;g18cecbdc84f_0_6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5" name="Google Shape;2465;g18cecbdc84f_0_6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9" name="Shape 2489"/>
        <p:cNvGrpSpPr/>
        <p:nvPr/>
      </p:nvGrpSpPr>
      <p:grpSpPr>
        <a:xfrm>
          <a:off x="0" y="0"/>
          <a:ext cx="0" cy="0"/>
          <a:chOff x="0" y="0"/>
          <a:chExt cx="0" cy="0"/>
        </a:xfrm>
      </p:grpSpPr>
      <p:sp>
        <p:nvSpPr>
          <p:cNvPr id="2490" name="Google Shape;2490;g18cecbdc84f_0_6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1" name="Google Shape;2491;g18cecbdc84f_0_6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5" name="Shape 2515"/>
        <p:cNvGrpSpPr/>
        <p:nvPr/>
      </p:nvGrpSpPr>
      <p:grpSpPr>
        <a:xfrm>
          <a:off x="0" y="0"/>
          <a:ext cx="0" cy="0"/>
          <a:chOff x="0" y="0"/>
          <a:chExt cx="0" cy="0"/>
        </a:xfrm>
      </p:grpSpPr>
      <p:sp>
        <p:nvSpPr>
          <p:cNvPr id="2516" name="Google Shape;2516;g18cecbdc84f_0_6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7" name="Google Shape;2517;g18cecbdc84f_0_6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1" name="Shape 2541"/>
        <p:cNvGrpSpPr/>
        <p:nvPr/>
      </p:nvGrpSpPr>
      <p:grpSpPr>
        <a:xfrm>
          <a:off x="0" y="0"/>
          <a:ext cx="0" cy="0"/>
          <a:chOff x="0" y="0"/>
          <a:chExt cx="0" cy="0"/>
        </a:xfrm>
      </p:grpSpPr>
      <p:sp>
        <p:nvSpPr>
          <p:cNvPr id="2542" name="Google Shape;2542;g1a192b804f2_0_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3" name="Google Shape;2543;g1a192b804f2_0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6" name="Shape 2566"/>
        <p:cNvGrpSpPr/>
        <p:nvPr/>
      </p:nvGrpSpPr>
      <p:grpSpPr>
        <a:xfrm>
          <a:off x="0" y="0"/>
          <a:ext cx="0" cy="0"/>
          <a:chOff x="0" y="0"/>
          <a:chExt cx="0" cy="0"/>
        </a:xfrm>
      </p:grpSpPr>
      <p:sp>
        <p:nvSpPr>
          <p:cNvPr id="2567" name="Google Shape;2567;g1a192b804f2_0_4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8" name="Google Shape;2568;g1a192b804f2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1a199f19456_3_5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1a199f19456_3_5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1" name="Shape 2591"/>
        <p:cNvGrpSpPr/>
        <p:nvPr/>
      </p:nvGrpSpPr>
      <p:grpSpPr>
        <a:xfrm>
          <a:off x="0" y="0"/>
          <a:ext cx="0" cy="0"/>
          <a:chOff x="0" y="0"/>
          <a:chExt cx="0" cy="0"/>
        </a:xfrm>
      </p:grpSpPr>
      <p:sp>
        <p:nvSpPr>
          <p:cNvPr id="2592" name="Google Shape;2592;g1a199f19456_1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3" name="Google Shape;2593;g1a199f19456_1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6" name="Shape 2616"/>
        <p:cNvGrpSpPr/>
        <p:nvPr/>
      </p:nvGrpSpPr>
      <p:grpSpPr>
        <a:xfrm>
          <a:off x="0" y="0"/>
          <a:ext cx="0" cy="0"/>
          <a:chOff x="0" y="0"/>
          <a:chExt cx="0" cy="0"/>
        </a:xfrm>
      </p:grpSpPr>
      <p:sp>
        <p:nvSpPr>
          <p:cNvPr id="2617" name="Google Shape;2617;g1a192b804f2_0_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8" name="Google Shape;2618;g1a192b804f2_0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3" name="Shape 2643"/>
        <p:cNvGrpSpPr/>
        <p:nvPr/>
      </p:nvGrpSpPr>
      <p:grpSpPr>
        <a:xfrm>
          <a:off x="0" y="0"/>
          <a:ext cx="0" cy="0"/>
          <a:chOff x="0" y="0"/>
          <a:chExt cx="0" cy="0"/>
        </a:xfrm>
      </p:grpSpPr>
      <p:sp>
        <p:nvSpPr>
          <p:cNvPr id="2644" name="Google Shape;2644;g1a192b804f2_0_4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5" name="Google Shape;2645;g1a192b804f2_0_4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8" name="Shape 2668"/>
        <p:cNvGrpSpPr/>
        <p:nvPr/>
      </p:nvGrpSpPr>
      <p:grpSpPr>
        <a:xfrm>
          <a:off x="0" y="0"/>
          <a:ext cx="0" cy="0"/>
          <a:chOff x="0" y="0"/>
          <a:chExt cx="0" cy="0"/>
        </a:xfrm>
      </p:grpSpPr>
      <p:sp>
        <p:nvSpPr>
          <p:cNvPr id="2669" name="Google Shape;2669;g1997d8e03e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0" name="Google Shape;2670;g1997d8e03e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Teensy Usage: </a:t>
            </a:r>
            <a:endParaRPr b="1"/>
          </a:p>
          <a:p>
            <a:pPr indent="0" lvl="0" marL="457200" rtl="0" algn="l">
              <a:spcBef>
                <a:spcPts val="0"/>
              </a:spcBef>
              <a:spcAft>
                <a:spcPts val="0"/>
              </a:spcAft>
              <a:buNone/>
            </a:pPr>
            <a:r>
              <a:rPr b="1" lang="en"/>
              <a:t>0.5% Flash Memory Used</a:t>
            </a:r>
            <a:endParaRPr b="1"/>
          </a:p>
          <a:p>
            <a:pPr indent="0" lvl="0" marL="457200" rtl="0" algn="l">
              <a:spcBef>
                <a:spcPts val="0"/>
              </a:spcBef>
              <a:spcAft>
                <a:spcPts val="0"/>
              </a:spcAft>
              <a:buNone/>
            </a:pPr>
            <a:r>
              <a:rPr b="1" lang="en"/>
              <a:t>7.2% RAM1 Used</a:t>
            </a:r>
            <a:endParaRPr b="1"/>
          </a:p>
          <a:p>
            <a:pPr indent="0" lvl="0" marL="457200" rtl="0" algn="l">
              <a:spcBef>
                <a:spcPts val="0"/>
              </a:spcBef>
              <a:spcAft>
                <a:spcPts val="0"/>
              </a:spcAft>
              <a:buNone/>
            </a:pPr>
            <a:r>
              <a:rPr b="1" lang="en"/>
              <a:t>2.41% RAM2 Used</a:t>
            </a:r>
            <a:endParaRPr b="1"/>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4" name="Shape 2694"/>
        <p:cNvGrpSpPr/>
        <p:nvPr/>
      </p:nvGrpSpPr>
      <p:grpSpPr>
        <a:xfrm>
          <a:off x="0" y="0"/>
          <a:ext cx="0" cy="0"/>
          <a:chOff x="0" y="0"/>
          <a:chExt cx="0" cy="0"/>
        </a:xfrm>
      </p:grpSpPr>
      <p:sp>
        <p:nvSpPr>
          <p:cNvPr id="2695" name="Google Shape;2695;g1997d8e03e9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6" name="Google Shape;2696;g1997d8e03e9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3" name="Shape 2713"/>
        <p:cNvGrpSpPr/>
        <p:nvPr/>
      </p:nvGrpSpPr>
      <p:grpSpPr>
        <a:xfrm>
          <a:off x="0" y="0"/>
          <a:ext cx="0" cy="0"/>
          <a:chOff x="0" y="0"/>
          <a:chExt cx="0" cy="0"/>
        </a:xfrm>
      </p:grpSpPr>
      <p:sp>
        <p:nvSpPr>
          <p:cNvPr id="2714" name="Google Shape;2714;g19a4da179b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5" name="Google Shape;2715;g19a4da179b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chemeClr val="dk1"/>
              </a:buClr>
              <a:buSzPts val="1300"/>
              <a:buFont typeface="Roboto"/>
              <a:buChar char="●"/>
            </a:pPr>
            <a:r>
              <a:rPr lang="en" sz="1300">
                <a:solidFill>
                  <a:schemeClr val="dk1"/>
                </a:solidFill>
                <a:latin typeface="Roboto"/>
                <a:ea typeface="Roboto"/>
                <a:cs typeface="Roboto"/>
                <a:sym typeface="Roboto"/>
              </a:rPr>
              <a:t>Timed 1000000 Iterations for Each Block</a:t>
            </a:r>
            <a:endParaRPr sz="1300">
              <a:solidFill>
                <a:schemeClr val="dk1"/>
              </a:solidFill>
              <a:latin typeface="Roboto"/>
              <a:ea typeface="Roboto"/>
              <a:cs typeface="Roboto"/>
              <a:sym typeface="Roboto"/>
            </a:endParaRPr>
          </a:p>
          <a:p>
            <a:pPr indent="-311150" lvl="0" marL="457200" rtl="0" algn="l">
              <a:spcBef>
                <a:spcPts val="0"/>
              </a:spcBef>
              <a:spcAft>
                <a:spcPts val="0"/>
              </a:spcAft>
              <a:buClr>
                <a:schemeClr val="dk1"/>
              </a:buClr>
              <a:buSzPts val="1300"/>
              <a:buFont typeface="Roboto"/>
              <a:buChar char="●"/>
            </a:pPr>
            <a:r>
              <a:rPr lang="en" sz="1300">
                <a:solidFill>
                  <a:schemeClr val="dk1"/>
                </a:solidFill>
                <a:latin typeface="Roboto"/>
                <a:ea typeface="Roboto"/>
                <a:cs typeface="Roboto"/>
                <a:sym typeface="Roboto"/>
              </a:rPr>
              <a:t>Calculated Average Runtime </a:t>
            </a:r>
            <a:endParaRPr sz="1300">
              <a:solidFill>
                <a:schemeClr val="dk1"/>
              </a:solidFill>
              <a:latin typeface="Roboto"/>
              <a:ea typeface="Roboto"/>
              <a:cs typeface="Roboto"/>
              <a:sym typeface="Roboto"/>
            </a:endParaRPr>
          </a:p>
          <a:p>
            <a:pPr indent="-311150" lvl="0" marL="457200" rtl="0" algn="l">
              <a:spcBef>
                <a:spcPts val="0"/>
              </a:spcBef>
              <a:spcAft>
                <a:spcPts val="0"/>
              </a:spcAft>
              <a:buClr>
                <a:schemeClr val="dk1"/>
              </a:buClr>
              <a:buSzPts val="1300"/>
              <a:buFont typeface="Roboto"/>
              <a:buChar char="●"/>
            </a:pPr>
            <a:r>
              <a:rPr lang="en" sz="1300">
                <a:solidFill>
                  <a:schemeClr val="dk1"/>
                </a:solidFill>
                <a:latin typeface="Roboto"/>
                <a:ea typeface="Roboto"/>
                <a:cs typeface="Roboto"/>
                <a:sym typeface="Roboto"/>
              </a:rPr>
              <a:t>Determine Data Loop Time</a:t>
            </a:r>
            <a:endParaRPr sz="1300">
              <a:solidFill>
                <a:schemeClr val="dk1"/>
              </a:solidFill>
              <a:latin typeface="Roboto"/>
              <a:ea typeface="Roboto"/>
              <a:cs typeface="Roboto"/>
              <a:sym typeface="Roboto"/>
            </a:endParaRPr>
          </a:p>
          <a:p>
            <a:pPr indent="-311150" lvl="0" marL="457200" rtl="0" algn="l">
              <a:spcBef>
                <a:spcPts val="0"/>
              </a:spcBef>
              <a:spcAft>
                <a:spcPts val="0"/>
              </a:spcAft>
              <a:buClr>
                <a:schemeClr val="dk1"/>
              </a:buClr>
              <a:buSzPts val="1300"/>
              <a:buFont typeface="Roboto"/>
              <a:buChar char="●"/>
            </a:pPr>
            <a:r>
              <a:rPr i="1" lang="en" sz="1300">
                <a:solidFill>
                  <a:schemeClr val="dk1"/>
                </a:solidFill>
                <a:latin typeface="Roboto"/>
                <a:ea typeface="Roboto"/>
                <a:cs typeface="Roboto"/>
                <a:sym typeface="Roboto"/>
              </a:rPr>
              <a:t>Still Need to Time SPI Sample</a:t>
            </a:r>
            <a:endParaRPr sz="1200">
              <a:solidFill>
                <a:schemeClr val="dk1"/>
              </a:solidFill>
              <a:latin typeface="Roboto"/>
              <a:ea typeface="Roboto"/>
              <a:cs typeface="Roboto"/>
              <a:sym typeface="Roboto"/>
            </a:endParaRPr>
          </a:p>
          <a:p>
            <a:pPr indent="0" lvl="0" marL="0" rtl="0" algn="l">
              <a:spcBef>
                <a:spcPts val="0"/>
              </a:spcBef>
              <a:spcAft>
                <a:spcPts val="0"/>
              </a:spcAft>
              <a:buNone/>
            </a:pPr>
            <a:r>
              <a:t/>
            </a:r>
            <a:endParaRPr sz="1300">
              <a:solidFill>
                <a:schemeClr val="dk1"/>
              </a:solidFill>
              <a:latin typeface="Roboto"/>
              <a:ea typeface="Roboto"/>
              <a:cs typeface="Roboto"/>
              <a:sym typeface="Roboto"/>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3" name="Shape 2763"/>
        <p:cNvGrpSpPr/>
        <p:nvPr/>
      </p:nvGrpSpPr>
      <p:grpSpPr>
        <a:xfrm>
          <a:off x="0" y="0"/>
          <a:ext cx="0" cy="0"/>
          <a:chOff x="0" y="0"/>
          <a:chExt cx="0" cy="0"/>
        </a:xfrm>
      </p:grpSpPr>
      <p:sp>
        <p:nvSpPr>
          <p:cNvPr id="2764" name="Google Shape;2764;g1a199f19456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5" name="Google Shape;2765;g1a199f19456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b="1"/>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5" name="Shape 2785"/>
        <p:cNvGrpSpPr/>
        <p:nvPr/>
      </p:nvGrpSpPr>
      <p:grpSpPr>
        <a:xfrm>
          <a:off x="0" y="0"/>
          <a:ext cx="0" cy="0"/>
          <a:chOff x="0" y="0"/>
          <a:chExt cx="0" cy="0"/>
        </a:xfrm>
      </p:grpSpPr>
      <p:sp>
        <p:nvSpPr>
          <p:cNvPr id="2786" name="Google Shape;2786;g18cecbdc84f_0_6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7" name="Google Shape;2787;g18cecbdc84f_0_6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1" name="Shape 2811"/>
        <p:cNvGrpSpPr/>
        <p:nvPr/>
      </p:nvGrpSpPr>
      <p:grpSpPr>
        <a:xfrm>
          <a:off x="0" y="0"/>
          <a:ext cx="0" cy="0"/>
          <a:chOff x="0" y="0"/>
          <a:chExt cx="0" cy="0"/>
        </a:xfrm>
      </p:grpSpPr>
      <p:sp>
        <p:nvSpPr>
          <p:cNvPr id="2812" name="Google Shape;2812;g19f25402886_5_4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3" name="Google Shape;2813;g19f25402886_5_4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8" name="Shape 2828"/>
        <p:cNvGrpSpPr/>
        <p:nvPr/>
      </p:nvGrpSpPr>
      <p:grpSpPr>
        <a:xfrm>
          <a:off x="0" y="0"/>
          <a:ext cx="0" cy="0"/>
          <a:chOff x="0" y="0"/>
          <a:chExt cx="0" cy="0"/>
        </a:xfrm>
      </p:grpSpPr>
      <p:sp>
        <p:nvSpPr>
          <p:cNvPr id="2829" name="Google Shape;2829;g19f25402886_5_5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0" name="Google Shape;2830;g19f25402886_5_5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1a199f19456_3_6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1a199f19456_3_6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8" name="Shape 2838"/>
        <p:cNvGrpSpPr/>
        <p:nvPr/>
      </p:nvGrpSpPr>
      <p:grpSpPr>
        <a:xfrm>
          <a:off x="0" y="0"/>
          <a:ext cx="0" cy="0"/>
          <a:chOff x="0" y="0"/>
          <a:chExt cx="0" cy="0"/>
        </a:xfrm>
      </p:grpSpPr>
      <p:sp>
        <p:nvSpPr>
          <p:cNvPr id="2839" name="Google Shape;2839;g19f25402886_5_5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0" name="Google Shape;2840;g19f25402886_5_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8" name="Shape 2848"/>
        <p:cNvGrpSpPr/>
        <p:nvPr/>
      </p:nvGrpSpPr>
      <p:grpSpPr>
        <a:xfrm>
          <a:off x="0" y="0"/>
          <a:ext cx="0" cy="0"/>
          <a:chOff x="0" y="0"/>
          <a:chExt cx="0" cy="0"/>
        </a:xfrm>
      </p:grpSpPr>
      <p:sp>
        <p:nvSpPr>
          <p:cNvPr id="2849" name="Google Shape;2849;g19f25402886_5_5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0" name="Google Shape;2850;g19f25402886_5_5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Write actual noise values, and define what I_pd is, and how the feedback resistor was sized.</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3" name="Shape 2863"/>
        <p:cNvGrpSpPr/>
        <p:nvPr/>
      </p:nvGrpSpPr>
      <p:grpSpPr>
        <a:xfrm>
          <a:off x="0" y="0"/>
          <a:ext cx="0" cy="0"/>
          <a:chOff x="0" y="0"/>
          <a:chExt cx="0" cy="0"/>
        </a:xfrm>
      </p:grpSpPr>
      <p:sp>
        <p:nvSpPr>
          <p:cNvPr id="2864" name="Google Shape;2864;g19f25402886_5_5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5" name="Google Shape;2865;g19f25402886_5_5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Write actual noise values, and define what I_pd is, and how the feedback resistor was sized.</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9" name="Shape 2879"/>
        <p:cNvGrpSpPr/>
        <p:nvPr/>
      </p:nvGrpSpPr>
      <p:grpSpPr>
        <a:xfrm>
          <a:off x="0" y="0"/>
          <a:ext cx="0" cy="0"/>
          <a:chOff x="0" y="0"/>
          <a:chExt cx="0" cy="0"/>
        </a:xfrm>
      </p:grpSpPr>
      <p:sp>
        <p:nvSpPr>
          <p:cNvPr id="2880" name="Google Shape;2880;g19f25402886_5_5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1" name="Google Shape;2881;g19f25402886_5_5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Write actual noise values, and define what I_pd is, and how the feedback resistor was sized.</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8" name="Shape 2898"/>
        <p:cNvGrpSpPr/>
        <p:nvPr/>
      </p:nvGrpSpPr>
      <p:grpSpPr>
        <a:xfrm>
          <a:off x="0" y="0"/>
          <a:ext cx="0" cy="0"/>
          <a:chOff x="0" y="0"/>
          <a:chExt cx="0" cy="0"/>
        </a:xfrm>
      </p:grpSpPr>
      <p:sp>
        <p:nvSpPr>
          <p:cNvPr id="2899" name="Google Shape;2899;g19f25402886_5_5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0" name="Google Shape;2900;g19f25402886_5_5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Write actual noise values, and define what I_pd is, and how the feedback resistor was sized.</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8" name="Shape 2918"/>
        <p:cNvGrpSpPr/>
        <p:nvPr/>
      </p:nvGrpSpPr>
      <p:grpSpPr>
        <a:xfrm>
          <a:off x="0" y="0"/>
          <a:ext cx="0" cy="0"/>
          <a:chOff x="0" y="0"/>
          <a:chExt cx="0" cy="0"/>
        </a:xfrm>
      </p:grpSpPr>
      <p:sp>
        <p:nvSpPr>
          <p:cNvPr id="2919" name="Google Shape;2919;g19f25402886_5_5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0" name="Google Shape;2920;g19f25402886_5_5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6" name="Shape 2936"/>
        <p:cNvGrpSpPr/>
        <p:nvPr/>
      </p:nvGrpSpPr>
      <p:grpSpPr>
        <a:xfrm>
          <a:off x="0" y="0"/>
          <a:ext cx="0" cy="0"/>
          <a:chOff x="0" y="0"/>
          <a:chExt cx="0" cy="0"/>
        </a:xfrm>
      </p:grpSpPr>
      <p:sp>
        <p:nvSpPr>
          <p:cNvPr id="2937" name="Google Shape;2937;g19f25402886_5_6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8" name="Google Shape;2938;g19f25402886_5_6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7" name="Shape 2947"/>
        <p:cNvGrpSpPr/>
        <p:nvPr/>
      </p:nvGrpSpPr>
      <p:grpSpPr>
        <a:xfrm>
          <a:off x="0" y="0"/>
          <a:ext cx="0" cy="0"/>
          <a:chOff x="0" y="0"/>
          <a:chExt cx="0" cy="0"/>
        </a:xfrm>
      </p:grpSpPr>
      <p:sp>
        <p:nvSpPr>
          <p:cNvPr id="2948" name="Google Shape;2948;g19f25402886_5_6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9" name="Google Shape;2949;g19f25402886_5_6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9" name="Shape 2959"/>
        <p:cNvGrpSpPr/>
        <p:nvPr/>
      </p:nvGrpSpPr>
      <p:grpSpPr>
        <a:xfrm>
          <a:off x="0" y="0"/>
          <a:ext cx="0" cy="0"/>
          <a:chOff x="0" y="0"/>
          <a:chExt cx="0" cy="0"/>
        </a:xfrm>
      </p:grpSpPr>
      <p:sp>
        <p:nvSpPr>
          <p:cNvPr id="2960" name="Google Shape;2960;g19f25402886_5_6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1" name="Google Shape;2961;g19f25402886_5_6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8" name="Shape 2978"/>
        <p:cNvGrpSpPr/>
        <p:nvPr/>
      </p:nvGrpSpPr>
      <p:grpSpPr>
        <a:xfrm>
          <a:off x="0" y="0"/>
          <a:ext cx="0" cy="0"/>
          <a:chOff x="0" y="0"/>
          <a:chExt cx="0" cy="0"/>
        </a:xfrm>
      </p:grpSpPr>
      <p:sp>
        <p:nvSpPr>
          <p:cNvPr id="2979" name="Google Shape;2979;g19f25402886_5_6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0" name="Google Shape;2980;g19f25402886_5_6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Begin by debriefing the project description</a:t>
            </a:r>
            <a:endParaRPr b="1"/>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6" name="Shape 56"/>
        <p:cNvGrpSpPr/>
        <p:nvPr/>
      </p:nvGrpSpPr>
      <p:grpSpPr>
        <a:xfrm>
          <a:off x="0" y="0"/>
          <a:ext cx="0" cy="0"/>
          <a:chOff x="0" y="0"/>
          <a:chExt cx="0" cy="0"/>
        </a:xfrm>
      </p:grpSpPr>
      <p:sp>
        <p:nvSpPr>
          <p:cNvPr id="57" name="Google Shape;57;p1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8" name="Google Shape;58;p1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9" name="Google Shape;59;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0" name="Google Shape;60;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1" name="Google Shape;61;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2" name="Shape 62"/>
        <p:cNvGrpSpPr/>
        <p:nvPr/>
      </p:nvGrpSpPr>
      <p:grpSpPr>
        <a:xfrm>
          <a:off x="0" y="0"/>
          <a:ext cx="0" cy="0"/>
          <a:chOff x="0" y="0"/>
          <a:chExt cx="0" cy="0"/>
        </a:xfrm>
      </p:grpSpPr>
      <p:sp>
        <p:nvSpPr>
          <p:cNvPr id="63" name="Google Shape;63;p15"/>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4" name="Google Shape;64;p15"/>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65" name="Google Shape;65;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6" name="Google Shape;66;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7" name="Google Shape;67;p15"/>
          <p:cNvSpPr txBox="1"/>
          <p:nvPr>
            <p:ph idx="12" type="sldNum"/>
          </p:nvPr>
        </p:nvSpPr>
        <p:spPr>
          <a:xfrm>
            <a:off x="7086600" y="488841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8" name="Shape 68"/>
        <p:cNvGrpSpPr/>
        <p:nvPr/>
      </p:nvGrpSpPr>
      <p:grpSpPr>
        <a:xfrm>
          <a:off x="0" y="0"/>
          <a:ext cx="0" cy="0"/>
          <a:chOff x="0" y="0"/>
          <a:chExt cx="0" cy="0"/>
        </a:xfrm>
      </p:grpSpPr>
      <p:sp>
        <p:nvSpPr>
          <p:cNvPr id="69" name="Google Shape;69;p16"/>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0" name="Google Shape;70;p16"/>
          <p:cNvSpPr txBox="1"/>
          <p:nvPr>
            <p:ph idx="1" type="body"/>
          </p:nvPr>
        </p:nvSpPr>
        <p:spPr>
          <a:xfrm>
            <a:off x="623888" y="3442097"/>
            <a:ext cx="7886700" cy="11250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71" name="Google Shape;71;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2" name="Google Shape;72;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3" name="Google Shape;73;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4" name="Shape 74"/>
        <p:cNvGrpSpPr/>
        <p:nvPr/>
      </p:nvGrpSpPr>
      <p:grpSpPr>
        <a:xfrm>
          <a:off x="0" y="0"/>
          <a:ext cx="0" cy="0"/>
          <a:chOff x="0" y="0"/>
          <a:chExt cx="0" cy="0"/>
        </a:xfrm>
      </p:grpSpPr>
      <p:sp>
        <p:nvSpPr>
          <p:cNvPr id="75" name="Google Shape;75;p1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6" name="Google Shape;76;p17"/>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7" name="Google Shape;77;p17"/>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8" name="Google Shape;78;p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9" name="Google Shape;79;p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0" name="Google Shape;80;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1" name="Shape 81"/>
        <p:cNvGrpSpPr/>
        <p:nvPr/>
      </p:nvGrpSpPr>
      <p:grpSpPr>
        <a:xfrm>
          <a:off x="0" y="0"/>
          <a:ext cx="0" cy="0"/>
          <a:chOff x="0" y="0"/>
          <a:chExt cx="0" cy="0"/>
        </a:xfrm>
      </p:grpSpPr>
      <p:sp>
        <p:nvSpPr>
          <p:cNvPr id="82" name="Google Shape;82;p18"/>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3" name="Google Shape;83;p18"/>
          <p:cNvSpPr txBox="1"/>
          <p:nvPr>
            <p:ph idx="1" type="body"/>
          </p:nvPr>
        </p:nvSpPr>
        <p:spPr>
          <a:xfrm>
            <a:off x="629841" y="1260872"/>
            <a:ext cx="38682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84" name="Google Shape;84;p18"/>
          <p:cNvSpPr txBox="1"/>
          <p:nvPr>
            <p:ph idx="2" type="body"/>
          </p:nvPr>
        </p:nvSpPr>
        <p:spPr>
          <a:xfrm>
            <a:off x="629841" y="1878806"/>
            <a:ext cx="3868200" cy="27633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5" name="Google Shape;85;p18"/>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86" name="Google Shape;86;p18"/>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7" name="Google Shape;87;p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8" name="Google Shape;88;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9" name="Google Shape;89;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0" name="Shape 90"/>
        <p:cNvGrpSpPr/>
        <p:nvPr/>
      </p:nvGrpSpPr>
      <p:grpSpPr>
        <a:xfrm>
          <a:off x="0" y="0"/>
          <a:ext cx="0" cy="0"/>
          <a:chOff x="0" y="0"/>
          <a:chExt cx="0" cy="0"/>
        </a:xfrm>
      </p:grpSpPr>
      <p:sp>
        <p:nvSpPr>
          <p:cNvPr id="91" name="Google Shape;91;p1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2" name="Google Shape;92;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3" name="Google Shape;93;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4" name="Google Shape;94;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5" name="Shape 95"/>
        <p:cNvGrpSpPr/>
        <p:nvPr/>
      </p:nvGrpSpPr>
      <p:grpSpPr>
        <a:xfrm>
          <a:off x="0" y="0"/>
          <a:ext cx="0" cy="0"/>
          <a:chOff x="0" y="0"/>
          <a:chExt cx="0" cy="0"/>
        </a:xfrm>
      </p:grpSpPr>
      <p:sp>
        <p:nvSpPr>
          <p:cNvPr id="96" name="Google Shape;96;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7" name="Google Shape;97;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8" name="Google Shape;98;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629841" y="342900"/>
            <a:ext cx="29493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1" name="Google Shape;101;p21"/>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02" name="Google Shape;102;p21"/>
          <p:cNvSpPr txBox="1"/>
          <p:nvPr>
            <p:ph idx="2"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03" name="Google Shape;103;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4" name="Google Shape;104;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5" name="Google Shape;105;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629841" y="342900"/>
            <a:ext cx="29493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8" name="Google Shape;108;p22"/>
          <p:cNvSpPr/>
          <p:nvPr>
            <p:ph idx="2" type="pic"/>
          </p:nvPr>
        </p:nvSpPr>
        <p:spPr>
          <a:xfrm>
            <a:off x="3887391" y="740569"/>
            <a:ext cx="4629300" cy="3655200"/>
          </a:xfrm>
          <a:prstGeom prst="rect">
            <a:avLst/>
          </a:prstGeom>
          <a:noFill/>
          <a:ln>
            <a:noFill/>
          </a:ln>
        </p:spPr>
      </p:sp>
      <p:sp>
        <p:nvSpPr>
          <p:cNvPr id="109" name="Google Shape;109;p22"/>
          <p:cNvSpPr txBox="1"/>
          <p:nvPr>
            <p:ph idx="1"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10" name="Google Shape;110;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1" name="Google Shape;111;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2" name="Google Shape;112;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5" name="Google Shape;115;p23"/>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6" name="Google Shape;116;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7" name="Google Shape;117;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8" name="Google Shape;118;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1" name="Google Shape;121;p24"/>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2" name="Google Shape;122;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3" name="Google Shape;123;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4" name="Google Shape;124;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AFCC"/>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Clr>
                <a:schemeClr val="dk1"/>
              </a:buClr>
              <a:buSzPts val="1100"/>
              <a:buNone/>
              <a:defRPr sz="1400">
                <a:solidFill>
                  <a:schemeClr val="dk1"/>
                </a:solidFill>
              </a:defRPr>
            </a:lvl2pPr>
            <a:lvl3pPr lvl="2" rtl="0">
              <a:spcBef>
                <a:spcPts val="0"/>
              </a:spcBef>
              <a:spcAft>
                <a:spcPts val="0"/>
              </a:spcAft>
              <a:buClr>
                <a:schemeClr val="dk1"/>
              </a:buClr>
              <a:buSzPts val="1100"/>
              <a:buNone/>
              <a:defRPr sz="1400">
                <a:solidFill>
                  <a:schemeClr val="dk1"/>
                </a:solidFill>
              </a:defRPr>
            </a:lvl3pPr>
            <a:lvl4pPr lvl="3" rtl="0">
              <a:spcBef>
                <a:spcPts val="0"/>
              </a:spcBef>
              <a:spcAft>
                <a:spcPts val="0"/>
              </a:spcAft>
              <a:buClr>
                <a:schemeClr val="dk1"/>
              </a:buClr>
              <a:buSzPts val="1100"/>
              <a:buNone/>
              <a:defRPr sz="1400">
                <a:solidFill>
                  <a:schemeClr val="dk1"/>
                </a:solidFill>
              </a:defRPr>
            </a:lvl4pPr>
            <a:lvl5pPr lvl="4" rtl="0">
              <a:spcBef>
                <a:spcPts val="0"/>
              </a:spcBef>
              <a:spcAft>
                <a:spcPts val="0"/>
              </a:spcAft>
              <a:buClr>
                <a:schemeClr val="dk1"/>
              </a:buClr>
              <a:buSzPts val="1100"/>
              <a:buNone/>
              <a:defRPr sz="1400">
                <a:solidFill>
                  <a:schemeClr val="dk1"/>
                </a:solidFill>
              </a:defRPr>
            </a:lvl5pPr>
            <a:lvl6pPr lvl="5" rtl="0">
              <a:spcBef>
                <a:spcPts val="0"/>
              </a:spcBef>
              <a:spcAft>
                <a:spcPts val="0"/>
              </a:spcAft>
              <a:buClr>
                <a:schemeClr val="dk1"/>
              </a:buClr>
              <a:buSzPts val="1100"/>
              <a:buNone/>
              <a:defRPr sz="1400">
                <a:solidFill>
                  <a:schemeClr val="dk1"/>
                </a:solidFill>
              </a:defRPr>
            </a:lvl6pPr>
            <a:lvl7pPr lvl="6" rtl="0">
              <a:spcBef>
                <a:spcPts val="0"/>
              </a:spcBef>
              <a:spcAft>
                <a:spcPts val="0"/>
              </a:spcAft>
              <a:buClr>
                <a:schemeClr val="dk1"/>
              </a:buClr>
              <a:buSzPts val="1100"/>
              <a:buNone/>
              <a:defRPr sz="1400">
                <a:solidFill>
                  <a:schemeClr val="dk1"/>
                </a:solidFill>
              </a:defRPr>
            </a:lvl7pPr>
            <a:lvl8pPr lvl="7" rtl="0">
              <a:spcBef>
                <a:spcPts val="0"/>
              </a:spcBef>
              <a:spcAft>
                <a:spcPts val="0"/>
              </a:spcAft>
              <a:buClr>
                <a:schemeClr val="dk1"/>
              </a:buClr>
              <a:buSzPts val="1100"/>
              <a:buNone/>
              <a:defRPr sz="1400">
                <a:solidFill>
                  <a:schemeClr val="dk1"/>
                </a:solidFill>
              </a:defRPr>
            </a:lvl8pPr>
            <a:lvl9pPr lvl="8" rtl="0">
              <a:spcBef>
                <a:spcPts val="0"/>
              </a:spcBef>
              <a:spcAft>
                <a:spcPts val="0"/>
              </a:spcAft>
              <a:buClr>
                <a:schemeClr val="dk1"/>
              </a:buClr>
              <a:buSzPts val="1100"/>
              <a:buNone/>
              <a:defRPr sz="1400">
                <a:solidFill>
                  <a:schemeClr val="dk1"/>
                </a:solidFill>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Clr>
                <a:schemeClr val="dk1"/>
              </a:buClr>
              <a:buSzPts val="1100"/>
              <a:buNone/>
              <a:defRPr b="0" i="0" sz="900" u="none" cap="none" strike="noStrike">
                <a:solidFill>
                  <a:schemeClr val="dk1"/>
                </a:solidFill>
                <a:latin typeface="Calibri"/>
                <a:ea typeface="Calibri"/>
                <a:cs typeface="Calibri"/>
                <a:sym typeface="Calibri"/>
              </a:defRPr>
            </a:lvl1pPr>
            <a:lvl2pPr lvl="1" marR="0" rtl="0" algn="l">
              <a:spcBef>
                <a:spcPts val="0"/>
              </a:spcBef>
              <a:spcAft>
                <a:spcPts val="0"/>
              </a:spcAft>
              <a:buClr>
                <a:schemeClr val="dk1"/>
              </a:buClr>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100"/>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Clr>
                <a:schemeClr val="dk1"/>
              </a:buClr>
              <a:buSzPts val="1100"/>
              <a:buNone/>
              <a:defRPr b="0" i="0" sz="900" u="none" cap="none" strike="noStrike">
                <a:solidFill>
                  <a:schemeClr val="dk1"/>
                </a:solidFill>
                <a:latin typeface="Calibri"/>
                <a:ea typeface="Calibri"/>
                <a:cs typeface="Calibri"/>
                <a:sym typeface="Calibri"/>
              </a:defRPr>
            </a:lvl1pPr>
            <a:lvl2pPr lvl="1" marR="0" rtl="0" algn="l">
              <a:spcBef>
                <a:spcPts val="0"/>
              </a:spcBef>
              <a:spcAft>
                <a:spcPts val="0"/>
              </a:spcAft>
              <a:buClr>
                <a:schemeClr val="dk1"/>
              </a:buClr>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100"/>
              <a:buNone/>
              <a:defRPr b="0" i="0" sz="14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chemeClr val="dk1"/>
                </a:solidFill>
                <a:latin typeface="Calibri"/>
                <a:ea typeface="Calibri"/>
                <a:cs typeface="Calibri"/>
                <a:sym typeface="Calibri"/>
              </a:defRPr>
            </a:lvl1pPr>
            <a:lvl2pPr indent="0" lvl="1" marL="0" marR="0" rtl="0" algn="r">
              <a:spcBef>
                <a:spcPts val="0"/>
              </a:spcBef>
              <a:buNone/>
              <a:defRPr b="0" i="0" sz="900" u="none" cap="none" strike="noStrike">
                <a:solidFill>
                  <a:schemeClr val="dk1"/>
                </a:solidFill>
                <a:latin typeface="Calibri"/>
                <a:ea typeface="Calibri"/>
                <a:cs typeface="Calibri"/>
                <a:sym typeface="Calibri"/>
              </a:defRPr>
            </a:lvl2pPr>
            <a:lvl3pPr indent="0" lvl="2" marL="0" marR="0" rtl="0" algn="r">
              <a:spcBef>
                <a:spcPts val="0"/>
              </a:spcBef>
              <a:buNone/>
              <a:defRPr b="0" i="0" sz="900" u="none" cap="none" strike="noStrike">
                <a:solidFill>
                  <a:schemeClr val="dk1"/>
                </a:solidFill>
                <a:latin typeface="Calibri"/>
                <a:ea typeface="Calibri"/>
                <a:cs typeface="Calibri"/>
                <a:sym typeface="Calibri"/>
              </a:defRPr>
            </a:lvl3pPr>
            <a:lvl4pPr indent="0" lvl="3" marL="0" marR="0" rtl="0" algn="r">
              <a:spcBef>
                <a:spcPts val="0"/>
              </a:spcBef>
              <a:buNone/>
              <a:defRPr b="0" i="0" sz="900" u="none" cap="none" strike="noStrike">
                <a:solidFill>
                  <a:schemeClr val="dk1"/>
                </a:solidFill>
                <a:latin typeface="Calibri"/>
                <a:ea typeface="Calibri"/>
                <a:cs typeface="Calibri"/>
                <a:sym typeface="Calibri"/>
              </a:defRPr>
            </a:lvl4pPr>
            <a:lvl5pPr indent="0" lvl="4" marL="0" marR="0" rtl="0" algn="r">
              <a:spcBef>
                <a:spcPts val="0"/>
              </a:spcBef>
              <a:buNone/>
              <a:defRPr b="0" i="0" sz="900" u="none" cap="none" strike="noStrike">
                <a:solidFill>
                  <a:schemeClr val="dk1"/>
                </a:solidFill>
                <a:latin typeface="Calibri"/>
                <a:ea typeface="Calibri"/>
                <a:cs typeface="Calibri"/>
                <a:sym typeface="Calibri"/>
              </a:defRPr>
            </a:lvl5pPr>
            <a:lvl6pPr indent="0" lvl="5" marL="0" marR="0" rtl="0" algn="r">
              <a:spcBef>
                <a:spcPts val="0"/>
              </a:spcBef>
              <a:buNone/>
              <a:defRPr b="0" i="0" sz="900" u="none" cap="none" strike="noStrike">
                <a:solidFill>
                  <a:schemeClr val="dk1"/>
                </a:solidFill>
                <a:latin typeface="Calibri"/>
                <a:ea typeface="Calibri"/>
                <a:cs typeface="Calibri"/>
                <a:sym typeface="Calibri"/>
              </a:defRPr>
            </a:lvl6pPr>
            <a:lvl7pPr indent="0" lvl="6" marL="0" marR="0" rtl="0" algn="r">
              <a:spcBef>
                <a:spcPts val="0"/>
              </a:spcBef>
              <a:buNone/>
              <a:defRPr b="0" i="0" sz="900" u="none" cap="none" strike="noStrike">
                <a:solidFill>
                  <a:schemeClr val="dk1"/>
                </a:solidFill>
                <a:latin typeface="Calibri"/>
                <a:ea typeface="Calibri"/>
                <a:cs typeface="Calibri"/>
                <a:sym typeface="Calibri"/>
              </a:defRPr>
            </a:lvl7pPr>
            <a:lvl8pPr indent="0" lvl="7" marL="0" marR="0" rtl="0" algn="r">
              <a:spcBef>
                <a:spcPts val="0"/>
              </a:spcBef>
              <a:buNone/>
              <a:defRPr b="0" i="0" sz="900" u="none" cap="none" strike="noStrike">
                <a:solidFill>
                  <a:schemeClr val="dk1"/>
                </a:solidFill>
                <a:latin typeface="Calibri"/>
                <a:ea typeface="Calibri"/>
                <a:cs typeface="Calibri"/>
                <a:sym typeface="Calibri"/>
              </a:defRPr>
            </a:lvl8pPr>
            <a:lvl9pPr indent="0" lvl="8" marL="0" marR="0" rtl="0" algn="r">
              <a:spcBef>
                <a:spcPts val="0"/>
              </a:spcBef>
              <a:buNone/>
              <a:defRPr b="0" i="0" sz="9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7.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0.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02.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1.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02.png"/><Relationship Id="rId6" Type="http://schemas.openxmlformats.org/officeDocument/2006/relationships/image" Target="../media/image110.png"/><Relationship Id="rId7" Type="http://schemas.openxmlformats.org/officeDocument/2006/relationships/image" Target="../media/image101.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2.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02.png"/><Relationship Id="rId6" Type="http://schemas.openxmlformats.org/officeDocument/2006/relationships/image" Target="../media/image11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3.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27.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4.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105.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5.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108.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6.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109.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7.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116.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8.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120.jpg"/><Relationship Id="rId7" Type="http://schemas.openxmlformats.org/officeDocument/2006/relationships/image" Target="../media/image117.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9.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1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0.xml"/><Relationship Id="rId3" Type="http://schemas.openxmlformats.org/officeDocument/2006/relationships/image" Target="../media/image4.png"/><Relationship Id="rId4" Type="http://schemas.openxmlformats.org/officeDocument/2006/relationships/image" Target="../media/image2.png"/><Relationship Id="rId10" Type="http://schemas.openxmlformats.org/officeDocument/2006/relationships/image" Target="../media/image118.png"/><Relationship Id="rId9" Type="http://schemas.openxmlformats.org/officeDocument/2006/relationships/image" Target="../media/image125.png"/><Relationship Id="rId5" Type="http://schemas.openxmlformats.org/officeDocument/2006/relationships/image" Target="../media/image7.png"/><Relationship Id="rId6" Type="http://schemas.openxmlformats.org/officeDocument/2006/relationships/image" Target="../media/image113.png"/><Relationship Id="rId7" Type="http://schemas.openxmlformats.org/officeDocument/2006/relationships/image" Target="../media/image114.png"/><Relationship Id="rId8" Type="http://schemas.openxmlformats.org/officeDocument/2006/relationships/image" Target="../media/image123.png"/></Relationships>
</file>

<file path=ppt/slides/_rels/slide111.xml.rels><?xml version="1.0" encoding="UTF-8" standalone="yes"?><Relationships xmlns="http://schemas.openxmlformats.org/package/2006/relationships"><Relationship Id="rId11" Type="http://schemas.openxmlformats.org/officeDocument/2006/relationships/image" Target="../media/image119.png"/><Relationship Id="rId10" Type="http://schemas.openxmlformats.org/officeDocument/2006/relationships/image" Target="../media/image124.png"/><Relationship Id="rId13" Type="http://schemas.openxmlformats.org/officeDocument/2006/relationships/image" Target="../media/image131.png"/><Relationship Id="rId12" Type="http://schemas.openxmlformats.org/officeDocument/2006/relationships/image" Target="../media/image128.png"/><Relationship Id="rId1" Type="http://schemas.openxmlformats.org/officeDocument/2006/relationships/slideLayout" Target="../slideLayouts/slideLayout13.xml"/><Relationship Id="rId2" Type="http://schemas.openxmlformats.org/officeDocument/2006/relationships/notesSlide" Target="../notesSlides/notesSlide111.xml"/><Relationship Id="rId3"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122.png"/><Relationship Id="rId5" Type="http://schemas.openxmlformats.org/officeDocument/2006/relationships/image" Target="../media/image7.png"/><Relationship Id="rId6" Type="http://schemas.openxmlformats.org/officeDocument/2006/relationships/image" Target="../media/image129.png"/><Relationship Id="rId7" Type="http://schemas.openxmlformats.org/officeDocument/2006/relationships/image" Target="../media/image121.png"/><Relationship Id="rId8" Type="http://schemas.openxmlformats.org/officeDocument/2006/relationships/image" Target="../media/image126.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2.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127.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3.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4.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5.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7.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6.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147.png"/><Relationship Id="rId7" Type="http://schemas.openxmlformats.org/officeDocument/2006/relationships/image" Target="../media/image146.png"/><Relationship Id="rId8" Type="http://schemas.openxmlformats.org/officeDocument/2006/relationships/image" Target="../media/image130.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7.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137.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8.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134.png"/><Relationship Id="rId7" Type="http://schemas.openxmlformats.org/officeDocument/2006/relationships/image" Target="../media/image151.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9.xml"/><Relationship Id="rId3" Type="http://schemas.openxmlformats.org/officeDocument/2006/relationships/comments" Target="../comments/comment15.xml"/><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7.png"/><Relationship Id="rId7" Type="http://schemas.openxmlformats.org/officeDocument/2006/relationships/image" Target="../media/image1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7.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0.xml"/><Relationship Id="rId3" Type="http://schemas.openxmlformats.org/officeDocument/2006/relationships/comments" Target="../comments/comment16.xml"/><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7.png"/><Relationship Id="rId7" Type="http://schemas.openxmlformats.org/officeDocument/2006/relationships/image" Target="../media/image45.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1.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133.jpg"/><Relationship Id="rId7" Type="http://schemas.openxmlformats.org/officeDocument/2006/relationships/image" Target="../media/image136.jp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2.xml"/><Relationship Id="rId3" Type="http://schemas.openxmlformats.org/officeDocument/2006/relationships/comments" Target="../comments/comment17.xml"/><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7.png"/><Relationship Id="rId7" Type="http://schemas.openxmlformats.org/officeDocument/2006/relationships/image" Target="../media/image135.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3.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7.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4.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5.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6.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7.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7.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56.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8.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141.png"/><Relationship Id="rId7" Type="http://schemas.openxmlformats.org/officeDocument/2006/relationships/image" Target="../media/image139.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9.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14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17.png"/><Relationship Id="rId7" Type="http://schemas.openxmlformats.org/officeDocument/2006/relationships/image" Target="../media/image14.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0.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140.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1.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145.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2.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138.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3.xml"/><Relationship Id="rId3" Type="http://schemas.openxmlformats.org/officeDocument/2006/relationships/image" Target="../media/image144.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4.xml"/><Relationship Id="rId3" Type="http://schemas.openxmlformats.org/officeDocument/2006/relationships/image" Target="../media/image142.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5.xml"/><Relationship Id="rId3" Type="http://schemas.openxmlformats.org/officeDocument/2006/relationships/image" Target="../media/image143.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6.xml"/><Relationship Id="rId3" Type="http://schemas.openxmlformats.org/officeDocument/2006/relationships/image" Target="../media/image150.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7.xml"/><Relationship Id="rId3" Type="http://schemas.openxmlformats.org/officeDocument/2006/relationships/image" Target="../media/image149.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8.xml"/><Relationship Id="rId3" Type="http://schemas.openxmlformats.org/officeDocument/2006/relationships/image" Target="../media/image154.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9.xml"/><Relationship Id="rId3" Type="http://schemas.openxmlformats.org/officeDocument/2006/relationships/image" Target="../media/image15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0.xml"/><Relationship Id="rId3" Type="http://schemas.openxmlformats.org/officeDocument/2006/relationships/image" Target="../media/image153.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1.xml"/><Relationship Id="rId3" Type="http://schemas.openxmlformats.org/officeDocument/2006/relationships/image" Target="../media/image15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84.png"/><Relationship Id="rId5"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7.png"/><Relationship Id="rId4" Type="http://schemas.openxmlformats.org/officeDocument/2006/relationships/image" Target="../media/image84.png"/><Relationship Id="rId5" Type="http://schemas.openxmlformats.org/officeDocument/2006/relationships/image" Target="../media/image7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84.png"/><Relationship Id="rId5" Type="http://schemas.openxmlformats.org/officeDocument/2006/relationships/image" Target="../media/image6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7.png"/><Relationship Id="rId4" Type="http://schemas.openxmlformats.org/officeDocument/2006/relationships/image" Target="../media/image84.png"/><Relationship Id="rId5" Type="http://schemas.openxmlformats.org/officeDocument/2006/relationships/image" Target="../media/image8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7.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comments" Target="../comments/comment1.xml"/><Relationship Id="rId4" Type="http://schemas.openxmlformats.org/officeDocument/2006/relationships/image" Target="../media/image7.png"/><Relationship Id="rId5" Type="http://schemas.openxmlformats.org/officeDocument/2006/relationships/image" Target="../media/image1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7.png"/><Relationship Id="rId4" Type="http://schemas.openxmlformats.org/officeDocument/2006/relationships/image" Target="../media/image20.png"/><Relationship Id="rId5"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7.png"/><Relationship Id="rId4" Type="http://schemas.openxmlformats.org/officeDocument/2006/relationships/image" Target="../media/image35.png"/><Relationship Id="rId5"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7.png"/><Relationship Id="rId4" Type="http://schemas.openxmlformats.org/officeDocument/2006/relationships/image" Target="../media/image35.png"/><Relationship Id="rId5"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7.png"/><Relationship Id="rId4" Type="http://schemas.openxmlformats.org/officeDocument/2006/relationships/image" Target="../media/image25.png"/><Relationship Id="rId5"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7.png"/><Relationship Id="rId4" Type="http://schemas.openxmlformats.org/officeDocument/2006/relationships/image" Target="../media/image29.png"/><Relationship Id="rId5"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7.png"/><Relationship Id="rId4" Type="http://schemas.openxmlformats.org/officeDocument/2006/relationships/image" Target="../media/image26.png"/><Relationship Id="rId5"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7.png"/><Relationship Id="rId4" Type="http://schemas.openxmlformats.org/officeDocument/2006/relationships/image" Target="../media/image24.png"/><Relationship Id="rId5"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7.png"/><Relationship Id="rId4" Type="http://schemas.openxmlformats.org/officeDocument/2006/relationships/image" Target="../media/image47.png"/><Relationship Id="rId5" Type="http://schemas.openxmlformats.org/officeDocument/2006/relationships/image" Target="../media/image1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7.png"/><Relationship Id="rId4" Type="http://schemas.openxmlformats.org/officeDocument/2006/relationships/image" Target="../media/image32.png"/><Relationship Id="rId5" Type="http://schemas.openxmlformats.org/officeDocument/2006/relationships/image" Target="../media/image1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7.png"/><Relationship Id="rId4" Type="http://schemas.openxmlformats.org/officeDocument/2006/relationships/image" Target="../media/image73.png"/><Relationship Id="rId5" Type="http://schemas.openxmlformats.org/officeDocument/2006/relationships/image" Target="../media/image1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comments" Target="../comments/comment2.xml"/><Relationship Id="rId4" Type="http://schemas.openxmlformats.org/officeDocument/2006/relationships/image" Target="../media/image7.png"/><Relationship Id="rId5" Type="http://schemas.openxmlformats.org/officeDocument/2006/relationships/image" Target="../media/image30.png"/><Relationship Id="rId6" Type="http://schemas.openxmlformats.org/officeDocument/2006/relationships/image" Target="../media/image1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28.jpg"/><Relationship Id="rId7" Type="http://schemas.openxmlformats.org/officeDocument/2006/relationships/image" Target="../media/image1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comments" Target="../comments/comment3.xml"/><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7.png"/><Relationship Id="rId7"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comments" Target="../comments/comment4.xml"/><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7.png"/><Relationship Id="rId7"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comments" Target="../comments/comment5.xml"/><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7.png"/><Relationship Id="rId7" Type="http://schemas.openxmlformats.org/officeDocument/2006/relationships/image" Target="../media/image3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comments" Target="../comments/comment6.xml"/><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7.png"/><Relationship Id="rId7" Type="http://schemas.openxmlformats.org/officeDocument/2006/relationships/image" Target="../media/image36.jpg"/><Relationship Id="rId8" Type="http://schemas.openxmlformats.org/officeDocument/2006/relationships/image" Target="../media/image3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4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42.jp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comments" Target="../comments/comment7.xml"/><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comments" Target="../comments/comment8.xml"/><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4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4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comments" Target="../comments/comment9.xml"/><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7.png"/><Relationship Id="rId7" Type="http://schemas.openxmlformats.org/officeDocument/2006/relationships/image" Target="../media/image14.png"/><Relationship Id="rId8" Type="http://schemas.openxmlformats.org/officeDocument/2006/relationships/image" Target="../media/image4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 Id="rId3"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50.jpg"/><Relationship Id="rId5" Type="http://schemas.openxmlformats.org/officeDocument/2006/relationships/image" Target="../media/image7.png"/><Relationship Id="rId6" Type="http://schemas.openxmlformats.org/officeDocument/2006/relationships/image" Target="../media/image14.png"/><Relationship Id="rId7" Type="http://schemas.openxmlformats.org/officeDocument/2006/relationships/image" Target="../media/image49.jpg"/><Relationship Id="rId8"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 Id="rId3" Type="http://schemas.openxmlformats.org/officeDocument/2006/relationships/comments" Target="../comments/comment10.xml"/><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7.png"/><Relationship Id="rId7" Type="http://schemas.openxmlformats.org/officeDocument/2006/relationships/image" Target="../media/image1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61.jpg"/><Relationship Id="rId7" Type="http://schemas.openxmlformats.org/officeDocument/2006/relationships/image" Target="../media/image6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5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5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2.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5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 Id="rId3" Type="http://schemas.openxmlformats.org/officeDocument/2006/relationships/image" Target="../media/image52.jp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4.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5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5.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14.png"/><Relationship Id="rId7" Type="http://schemas.openxmlformats.org/officeDocument/2006/relationships/image" Target="../media/image6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6.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48.png"/><Relationship Id="rId7" Type="http://schemas.openxmlformats.org/officeDocument/2006/relationships/image" Target="../media/image5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7.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8.xml"/><Relationship Id="rId3" Type="http://schemas.openxmlformats.org/officeDocument/2006/relationships/comments" Target="../comments/comment11.xml"/><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7.png"/><Relationship Id="rId7" Type="http://schemas.openxmlformats.org/officeDocument/2006/relationships/image" Target="../media/image6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9.xml"/><Relationship Id="rId3" Type="http://schemas.openxmlformats.org/officeDocument/2006/relationships/comments" Target="../comments/comment12.xml"/><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7.png"/><Relationship Id="rId7" Type="http://schemas.openxmlformats.org/officeDocument/2006/relationships/image" Target="../media/image5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0.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6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1.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2.xml"/><Relationship Id="rId3" Type="http://schemas.openxmlformats.org/officeDocument/2006/relationships/comments" Target="../comments/comment13.xml"/><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7.png"/><Relationship Id="rId7" Type="http://schemas.openxmlformats.org/officeDocument/2006/relationships/image" Target="../media/image6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3.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4.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5.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6.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7.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8.xml"/><Relationship Id="rId3" Type="http://schemas.openxmlformats.org/officeDocument/2006/relationships/image" Target="../media/image7.png"/><Relationship Id="rId4" Type="http://schemas.openxmlformats.org/officeDocument/2006/relationships/image" Target="../media/image9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9.xml"/><Relationship Id="rId3" Type="http://schemas.openxmlformats.org/officeDocument/2006/relationships/image" Target="../media/image7.png"/><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0.xml"/><Relationship Id="rId3" Type="http://schemas.openxmlformats.org/officeDocument/2006/relationships/image" Target="../media/image7.png"/><Relationship Id="rId4" Type="http://schemas.openxmlformats.org/officeDocument/2006/relationships/image" Target="../media/image77.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1.xml"/><Relationship Id="rId3" Type="http://schemas.openxmlformats.org/officeDocument/2006/relationships/image" Target="../media/image7.png"/><Relationship Id="rId4" Type="http://schemas.openxmlformats.org/officeDocument/2006/relationships/image" Target="../media/image9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2.xml"/><Relationship Id="rId3" Type="http://schemas.openxmlformats.org/officeDocument/2006/relationships/image" Target="../media/image7.png"/><Relationship Id="rId4" Type="http://schemas.openxmlformats.org/officeDocument/2006/relationships/image" Target="../media/image85.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3.xml"/><Relationship Id="rId3" Type="http://schemas.openxmlformats.org/officeDocument/2006/relationships/image" Target="../media/image69.png"/><Relationship Id="rId4" Type="http://schemas.openxmlformats.org/officeDocument/2006/relationships/image" Target="../media/image4.png"/><Relationship Id="rId9" Type="http://schemas.openxmlformats.org/officeDocument/2006/relationships/image" Target="../media/image71.png"/><Relationship Id="rId5" Type="http://schemas.openxmlformats.org/officeDocument/2006/relationships/image" Target="../media/image2.png"/><Relationship Id="rId6" Type="http://schemas.openxmlformats.org/officeDocument/2006/relationships/image" Target="../media/image7.png"/><Relationship Id="rId7" Type="http://schemas.openxmlformats.org/officeDocument/2006/relationships/image" Target="../media/image72.png"/><Relationship Id="rId8" Type="http://schemas.openxmlformats.org/officeDocument/2006/relationships/image" Target="../media/image7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4.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78.png"/><Relationship Id="rId7" Type="http://schemas.openxmlformats.org/officeDocument/2006/relationships/image" Target="../media/image83.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5.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81.png"/><Relationship Id="rId7" Type="http://schemas.openxmlformats.org/officeDocument/2006/relationships/image" Target="../media/image9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6.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80.png"/><Relationship Id="rId7" Type="http://schemas.openxmlformats.org/officeDocument/2006/relationships/image" Target="../media/image88.png"/><Relationship Id="rId8" Type="http://schemas.openxmlformats.org/officeDocument/2006/relationships/image" Target="../media/image9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7.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8.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9.xml"/><Relationship Id="rId3" Type="http://schemas.openxmlformats.org/officeDocument/2006/relationships/comments" Target="../comments/comment14.xml"/><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0.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8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1.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8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2.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8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3.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4.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5.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96.jpg"/><Relationship Id="rId7" Type="http://schemas.openxmlformats.org/officeDocument/2006/relationships/image" Target="../media/image90.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6.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96.jpg"/><Relationship Id="rId7" Type="http://schemas.openxmlformats.org/officeDocument/2006/relationships/image" Target="../media/image97.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7.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91.png"/><Relationship Id="rId7" Type="http://schemas.openxmlformats.org/officeDocument/2006/relationships/image" Target="../media/image103.png"/><Relationship Id="rId8" Type="http://schemas.openxmlformats.org/officeDocument/2006/relationships/image" Target="../media/image95.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8.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0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9.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0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28" name="Shape 128"/>
        <p:cNvGrpSpPr/>
        <p:nvPr/>
      </p:nvGrpSpPr>
      <p:grpSpPr>
        <a:xfrm>
          <a:off x="0" y="0"/>
          <a:ext cx="0" cy="0"/>
          <a:chOff x="0" y="0"/>
          <a:chExt cx="0" cy="0"/>
        </a:xfrm>
      </p:grpSpPr>
      <p:pic>
        <p:nvPicPr>
          <p:cNvPr id="129" name="Google Shape;129;p25"/>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130" name="Google Shape;130;p25"/>
          <p:cNvPicPr preferRelativeResize="0"/>
          <p:nvPr/>
        </p:nvPicPr>
        <p:blipFill>
          <a:blip r:embed="rId4">
            <a:alphaModFix/>
          </a:blip>
          <a:stretch>
            <a:fillRect/>
          </a:stretch>
        </p:blipFill>
        <p:spPr>
          <a:xfrm>
            <a:off x="0" y="0"/>
            <a:ext cx="841775" cy="841775"/>
          </a:xfrm>
          <a:prstGeom prst="rect">
            <a:avLst/>
          </a:prstGeom>
          <a:noFill/>
          <a:ln>
            <a:noFill/>
          </a:ln>
        </p:spPr>
      </p:pic>
      <p:sp>
        <p:nvSpPr>
          <p:cNvPr id="131" name="Google Shape;131;p25"/>
          <p:cNvSpPr txBox="1"/>
          <p:nvPr/>
        </p:nvSpPr>
        <p:spPr>
          <a:xfrm>
            <a:off x="1285325" y="92900"/>
            <a:ext cx="6238800" cy="96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chemeClr val="lt1"/>
                </a:solidFill>
                <a:latin typeface="Calibri"/>
                <a:ea typeface="Calibri"/>
                <a:cs typeface="Calibri"/>
                <a:sym typeface="Calibri"/>
              </a:rPr>
              <a:t>Critical </a:t>
            </a:r>
            <a:r>
              <a:rPr b="1" lang="en" sz="3600">
                <a:solidFill>
                  <a:schemeClr val="lt1"/>
                </a:solidFill>
                <a:latin typeface="Calibri"/>
                <a:ea typeface="Calibri"/>
                <a:cs typeface="Calibri"/>
                <a:sym typeface="Calibri"/>
              </a:rPr>
              <a:t>Design Review</a:t>
            </a:r>
            <a:endParaRPr b="1" sz="3600">
              <a:solidFill>
                <a:schemeClr val="lt1"/>
              </a:solidFill>
              <a:latin typeface="Calibri"/>
              <a:ea typeface="Calibri"/>
              <a:cs typeface="Calibri"/>
              <a:sym typeface="Calibri"/>
            </a:endParaRPr>
          </a:p>
          <a:p>
            <a:pPr indent="0" lvl="0" marL="0" rtl="0" algn="l">
              <a:spcBef>
                <a:spcPts val="0"/>
              </a:spcBef>
              <a:spcAft>
                <a:spcPts val="0"/>
              </a:spcAft>
              <a:buNone/>
            </a:pPr>
            <a:r>
              <a:rPr b="1" lang="en" sz="3600">
                <a:solidFill>
                  <a:schemeClr val="lt1"/>
                </a:solidFill>
                <a:latin typeface="Calibri"/>
                <a:ea typeface="Calibri"/>
                <a:cs typeface="Calibri"/>
                <a:sym typeface="Calibri"/>
              </a:rPr>
              <a:t>NanoSAM-IV </a:t>
            </a:r>
            <a:endParaRPr b="1" sz="3600">
              <a:solidFill>
                <a:schemeClr val="lt1"/>
              </a:solidFill>
              <a:latin typeface="Calibri"/>
              <a:ea typeface="Calibri"/>
              <a:cs typeface="Calibri"/>
              <a:sym typeface="Calibri"/>
            </a:endParaRPr>
          </a:p>
          <a:p>
            <a:pPr indent="0" lvl="0" marL="0" rtl="0" algn="l">
              <a:spcBef>
                <a:spcPts val="0"/>
              </a:spcBef>
              <a:spcAft>
                <a:spcPts val="0"/>
              </a:spcAft>
              <a:buNone/>
            </a:pPr>
            <a:r>
              <a:rPr b="1" lang="en" sz="2000">
                <a:solidFill>
                  <a:schemeClr val="lt1"/>
                </a:solidFill>
                <a:latin typeface="Calibri"/>
                <a:ea typeface="Calibri"/>
                <a:cs typeface="Calibri"/>
                <a:sym typeface="Calibri"/>
              </a:rPr>
              <a:t>Nano-Stratospheric Aerosol Measurement </a:t>
            </a:r>
            <a:endParaRPr b="1" sz="2000">
              <a:solidFill>
                <a:schemeClr val="lt1"/>
              </a:solidFill>
              <a:latin typeface="Calibri"/>
              <a:ea typeface="Calibri"/>
              <a:cs typeface="Calibri"/>
              <a:sym typeface="Calibri"/>
            </a:endParaRPr>
          </a:p>
        </p:txBody>
      </p:sp>
      <p:sp>
        <p:nvSpPr>
          <p:cNvPr id="132" name="Google Shape;132;p25"/>
          <p:cNvSpPr txBox="1"/>
          <p:nvPr/>
        </p:nvSpPr>
        <p:spPr>
          <a:xfrm>
            <a:off x="2968975" y="2953025"/>
            <a:ext cx="4037700" cy="25398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b="1" lang="en" sz="2400">
                <a:solidFill>
                  <a:schemeClr val="lt1"/>
                </a:solidFill>
                <a:latin typeface="Calibri"/>
                <a:ea typeface="Calibri"/>
                <a:cs typeface="Calibri"/>
                <a:sym typeface="Calibri"/>
              </a:rPr>
              <a:t>Team CU-LATR</a:t>
            </a:r>
            <a:endParaRPr b="1" sz="2400">
              <a:solidFill>
                <a:schemeClr val="lt1"/>
              </a:solidFill>
              <a:latin typeface="Calibri"/>
              <a:ea typeface="Calibri"/>
              <a:cs typeface="Calibri"/>
              <a:sym typeface="Calibri"/>
            </a:endParaRPr>
          </a:p>
          <a:p>
            <a:pPr indent="0" lvl="0" marL="457200" rtl="0" algn="l">
              <a:spcBef>
                <a:spcPts val="0"/>
              </a:spcBef>
              <a:spcAft>
                <a:spcPts val="0"/>
              </a:spcAft>
              <a:buNone/>
            </a:pPr>
            <a:r>
              <a:rPr b="1" lang="en" sz="1600">
                <a:solidFill>
                  <a:schemeClr val="lt1"/>
                </a:solidFill>
                <a:latin typeface="Calibri"/>
                <a:ea typeface="Calibri"/>
                <a:cs typeface="Calibri"/>
                <a:sym typeface="Calibri"/>
              </a:rPr>
              <a:t> </a:t>
            </a:r>
            <a:r>
              <a:rPr b="1" lang="en" sz="1600">
                <a:solidFill>
                  <a:schemeClr val="lt1"/>
                </a:solidFill>
                <a:latin typeface="Calibri"/>
                <a:ea typeface="Calibri"/>
                <a:cs typeface="Calibri"/>
                <a:sym typeface="Calibri"/>
              </a:rPr>
              <a:t>Presenting:					</a:t>
            </a:r>
            <a:endParaRPr b="1" sz="1600">
              <a:solidFill>
                <a:schemeClr val="lt1"/>
              </a:solidFill>
              <a:latin typeface="Calibri"/>
              <a:ea typeface="Calibri"/>
              <a:cs typeface="Calibri"/>
              <a:sym typeface="Calibri"/>
            </a:endParaRPr>
          </a:p>
          <a:p>
            <a:pPr indent="0" lvl="0" marL="457200" rtl="0" algn="l">
              <a:spcBef>
                <a:spcPts val="0"/>
              </a:spcBef>
              <a:spcAft>
                <a:spcPts val="0"/>
              </a:spcAft>
              <a:buNone/>
            </a:pPr>
            <a:r>
              <a:rPr lang="en" sz="1600">
                <a:solidFill>
                  <a:schemeClr val="lt1"/>
                </a:solidFill>
                <a:latin typeface="Calibri"/>
                <a:ea typeface="Calibri"/>
                <a:cs typeface="Calibri"/>
                <a:sym typeface="Calibri"/>
              </a:rPr>
              <a:t> </a:t>
            </a:r>
            <a:r>
              <a:rPr lang="en" sz="1600">
                <a:solidFill>
                  <a:schemeClr val="lt1"/>
                </a:solidFill>
                <a:latin typeface="Calibri"/>
                <a:ea typeface="Calibri"/>
                <a:cs typeface="Calibri"/>
                <a:sym typeface="Calibri"/>
              </a:rPr>
              <a:t>Gerald Yoho</a:t>
            </a:r>
            <a:r>
              <a:rPr lang="en" sz="1600">
                <a:solidFill>
                  <a:schemeClr val="lt1"/>
                </a:solidFill>
                <a:latin typeface="Calibri"/>
                <a:ea typeface="Calibri"/>
                <a:cs typeface="Calibri"/>
                <a:sym typeface="Calibri"/>
              </a:rPr>
              <a:t>		 CJ Kennedy  </a:t>
            </a:r>
            <a:endParaRPr sz="1600">
              <a:solidFill>
                <a:schemeClr val="lt1"/>
              </a:solidFill>
              <a:latin typeface="Calibri"/>
              <a:ea typeface="Calibri"/>
              <a:cs typeface="Calibri"/>
              <a:sym typeface="Calibri"/>
            </a:endParaRPr>
          </a:p>
          <a:p>
            <a:pPr indent="0" lvl="0" marL="514350" rtl="0" algn="l">
              <a:spcBef>
                <a:spcPts val="0"/>
              </a:spcBef>
              <a:spcAft>
                <a:spcPts val="0"/>
              </a:spcAft>
              <a:buNone/>
            </a:pPr>
            <a:r>
              <a:rPr lang="en" sz="1600">
                <a:solidFill>
                  <a:schemeClr val="lt1"/>
                </a:solidFill>
                <a:latin typeface="Calibri"/>
                <a:ea typeface="Calibri"/>
                <a:cs typeface="Calibri"/>
                <a:sym typeface="Calibri"/>
              </a:rPr>
              <a:t>Lucio Murillo</a:t>
            </a:r>
            <a:r>
              <a:rPr lang="en" sz="1600">
                <a:solidFill>
                  <a:schemeClr val="lt1"/>
                </a:solidFill>
                <a:latin typeface="Calibri"/>
                <a:ea typeface="Calibri"/>
                <a:cs typeface="Calibri"/>
                <a:sym typeface="Calibri"/>
              </a:rPr>
              <a:t> 		 </a:t>
            </a:r>
            <a:r>
              <a:rPr lang="en" sz="1600">
                <a:solidFill>
                  <a:schemeClr val="lt1"/>
                </a:solidFill>
                <a:latin typeface="Calibri"/>
                <a:ea typeface="Calibri"/>
                <a:cs typeface="Calibri"/>
                <a:sym typeface="Calibri"/>
              </a:rPr>
              <a:t>David Hightower</a:t>
            </a:r>
            <a:r>
              <a:rPr lang="en" sz="1600">
                <a:solidFill>
                  <a:schemeClr val="lt1"/>
                </a:solidFill>
                <a:latin typeface="Calibri"/>
                <a:ea typeface="Calibri"/>
                <a:cs typeface="Calibri"/>
                <a:sym typeface="Calibri"/>
              </a:rPr>
              <a:t>  </a:t>
            </a:r>
            <a:endParaRPr sz="1600">
              <a:solidFill>
                <a:schemeClr val="lt1"/>
              </a:solidFill>
              <a:latin typeface="Calibri"/>
              <a:ea typeface="Calibri"/>
              <a:cs typeface="Calibri"/>
              <a:sym typeface="Calibri"/>
            </a:endParaRPr>
          </a:p>
          <a:p>
            <a:pPr indent="0" lvl="0" marL="514350" rtl="0" algn="l">
              <a:spcBef>
                <a:spcPts val="0"/>
              </a:spcBef>
              <a:spcAft>
                <a:spcPts val="0"/>
              </a:spcAft>
              <a:buNone/>
            </a:pPr>
            <a:r>
              <a:rPr lang="en" sz="1600">
                <a:solidFill>
                  <a:schemeClr val="lt1"/>
                </a:solidFill>
                <a:latin typeface="Calibri"/>
                <a:ea typeface="Calibri"/>
                <a:cs typeface="Calibri"/>
                <a:sym typeface="Calibri"/>
              </a:rPr>
              <a:t>Jade Babcock-Chi</a:t>
            </a:r>
            <a:r>
              <a:rPr lang="en" sz="1600">
                <a:solidFill>
                  <a:schemeClr val="lt1"/>
                </a:solidFill>
                <a:latin typeface="Calibri"/>
                <a:ea typeface="Calibri"/>
                <a:cs typeface="Calibri"/>
                <a:sym typeface="Calibri"/>
              </a:rPr>
              <a:t>	</a:t>
            </a:r>
            <a:r>
              <a:rPr lang="en" sz="1600">
                <a:solidFill>
                  <a:schemeClr val="lt1"/>
                </a:solidFill>
                <a:latin typeface="Calibri"/>
                <a:ea typeface="Calibri"/>
                <a:cs typeface="Calibri"/>
                <a:sym typeface="Calibri"/>
              </a:rPr>
              <a:t> </a:t>
            </a:r>
            <a:r>
              <a:rPr lang="en" sz="1600">
                <a:solidFill>
                  <a:schemeClr val="lt1"/>
                </a:solidFill>
                <a:latin typeface="Calibri"/>
                <a:ea typeface="Calibri"/>
                <a:cs typeface="Calibri"/>
                <a:sym typeface="Calibri"/>
              </a:rPr>
              <a:t>Lucca Trapan</a:t>
            </a:r>
            <a:r>
              <a:rPr lang="en" sz="1600">
                <a:solidFill>
                  <a:schemeClr val="lt1"/>
                </a:solidFill>
                <a:latin typeface="Calibri"/>
                <a:ea typeface="Calibri"/>
                <a:cs typeface="Calibri"/>
                <a:sym typeface="Calibri"/>
              </a:rPr>
              <a:t>i</a:t>
            </a:r>
            <a:endParaRPr sz="1600">
              <a:solidFill>
                <a:schemeClr val="lt1"/>
              </a:solidFill>
              <a:latin typeface="Calibri"/>
              <a:ea typeface="Calibri"/>
              <a:cs typeface="Calibri"/>
              <a:sym typeface="Calibri"/>
            </a:endParaRPr>
          </a:p>
          <a:p>
            <a:pPr indent="0" lvl="0" marL="514350" rtl="0" algn="l">
              <a:spcBef>
                <a:spcPts val="0"/>
              </a:spcBef>
              <a:spcAft>
                <a:spcPts val="0"/>
              </a:spcAft>
              <a:buNone/>
            </a:pPr>
            <a:r>
              <a:rPr lang="en" sz="1600">
                <a:solidFill>
                  <a:schemeClr val="lt1"/>
                </a:solidFill>
                <a:latin typeface="Calibri"/>
                <a:ea typeface="Calibri"/>
                <a:cs typeface="Calibri"/>
                <a:sym typeface="Calibri"/>
              </a:rPr>
              <a:t>Benji Brandenburger</a:t>
            </a:r>
            <a:endParaRPr sz="1600">
              <a:solidFill>
                <a:schemeClr val="lt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sz="1600">
              <a:solidFill>
                <a:schemeClr val="lt1"/>
              </a:solidFill>
              <a:latin typeface="Calibri"/>
              <a:ea typeface="Calibri"/>
              <a:cs typeface="Calibri"/>
              <a:sym typeface="Calibri"/>
            </a:endParaRPr>
          </a:p>
          <a:p>
            <a:pPr indent="0" lvl="0" marL="457200" rtl="0" algn="l">
              <a:spcBef>
                <a:spcPts val="0"/>
              </a:spcBef>
              <a:spcAft>
                <a:spcPts val="0"/>
              </a:spcAft>
              <a:buNone/>
            </a:pPr>
            <a:r>
              <a:rPr lang="en" sz="1900">
                <a:solidFill>
                  <a:schemeClr val="lt1"/>
                </a:solidFill>
                <a:latin typeface="Calibri"/>
                <a:ea typeface="Calibri"/>
                <a:cs typeface="Calibri"/>
                <a:sym typeface="Calibri"/>
              </a:rPr>
              <a:t>    </a:t>
            </a:r>
            <a:endParaRPr sz="1900">
              <a:solidFill>
                <a:schemeClr val="lt1"/>
              </a:solidFill>
              <a:latin typeface="Calibri"/>
              <a:ea typeface="Calibri"/>
              <a:cs typeface="Calibri"/>
              <a:sym typeface="Calibri"/>
            </a:endParaRPr>
          </a:p>
          <a:p>
            <a:pPr indent="0" lvl="0" marL="457200" rtl="0" algn="l">
              <a:spcBef>
                <a:spcPts val="0"/>
              </a:spcBef>
              <a:spcAft>
                <a:spcPts val="0"/>
              </a:spcAft>
              <a:buNone/>
            </a:pPr>
            <a:r>
              <a:t/>
            </a:r>
            <a:endParaRPr>
              <a:solidFill>
                <a:schemeClr val="lt1"/>
              </a:solidFill>
              <a:latin typeface="Calibri"/>
              <a:ea typeface="Calibri"/>
              <a:cs typeface="Calibri"/>
              <a:sym typeface="Calibri"/>
            </a:endParaRPr>
          </a:p>
        </p:txBody>
      </p:sp>
      <p:sp>
        <p:nvSpPr>
          <p:cNvPr id="133" name="Google Shape;133;p25"/>
          <p:cNvSpPr txBox="1"/>
          <p:nvPr/>
        </p:nvSpPr>
        <p:spPr>
          <a:xfrm>
            <a:off x="3415800" y="1983150"/>
            <a:ext cx="5371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lt1"/>
                </a:solidFill>
                <a:latin typeface="Calibri"/>
                <a:ea typeface="Calibri"/>
                <a:cs typeface="Calibri"/>
                <a:sym typeface="Calibri"/>
              </a:rPr>
              <a:t>Industry Sponsor:</a:t>
            </a:r>
            <a:r>
              <a:rPr lang="en" sz="1600">
                <a:solidFill>
                  <a:schemeClr val="lt1"/>
                </a:solidFill>
                <a:latin typeface="Calibri"/>
                <a:ea typeface="Calibri"/>
                <a:cs typeface="Calibri"/>
                <a:sym typeface="Calibri"/>
              </a:rPr>
              <a:t>   Ball Aerospace</a:t>
            </a:r>
            <a:endParaRPr sz="1600">
              <a:solidFill>
                <a:schemeClr val="lt1"/>
              </a:solidFill>
              <a:latin typeface="Calibri"/>
              <a:ea typeface="Calibri"/>
              <a:cs typeface="Calibri"/>
              <a:sym typeface="Calibri"/>
            </a:endParaRPr>
          </a:p>
          <a:p>
            <a:pPr indent="0" lvl="0" marL="0" rtl="0" algn="l">
              <a:spcBef>
                <a:spcPts val="0"/>
              </a:spcBef>
              <a:spcAft>
                <a:spcPts val="0"/>
              </a:spcAft>
              <a:buNone/>
            </a:pPr>
            <a:r>
              <a:rPr b="1" lang="en" sz="1600">
                <a:solidFill>
                  <a:schemeClr val="lt1"/>
                </a:solidFill>
                <a:latin typeface="Calibri"/>
                <a:ea typeface="Calibri"/>
                <a:cs typeface="Calibri"/>
                <a:sym typeface="Calibri"/>
              </a:rPr>
              <a:t>Industry Advisors:  </a:t>
            </a:r>
            <a:r>
              <a:rPr lang="en" sz="1600">
                <a:solidFill>
                  <a:schemeClr val="lt1"/>
                </a:solidFill>
                <a:latin typeface="Calibri"/>
                <a:ea typeface="Calibri"/>
                <a:cs typeface="Calibri"/>
                <a:sym typeface="Calibri"/>
              </a:rPr>
              <a:t>Jaykob Velasquez, Jim Baer, Patrick Wessels</a:t>
            </a:r>
            <a:endParaRPr sz="16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600">
                <a:solidFill>
                  <a:schemeClr val="lt1"/>
                </a:solidFill>
                <a:latin typeface="Calibri"/>
                <a:ea typeface="Calibri"/>
                <a:cs typeface="Calibri"/>
                <a:sym typeface="Calibri"/>
              </a:rPr>
              <a:t>Faculty Advisor:      </a:t>
            </a:r>
            <a:r>
              <a:rPr lang="en" sz="1600">
                <a:solidFill>
                  <a:schemeClr val="lt1"/>
                </a:solidFill>
                <a:latin typeface="Calibri"/>
                <a:ea typeface="Calibri"/>
                <a:cs typeface="Calibri"/>
                <a:sym typeface="Calibri"/>
              </a:rPr>
              <a:t>Matt Rhode</a:t>
            </a:r>
            <a:endParaRPr sz="1600">
              <a:solidFill>
                <a:schemeClr val="lt1"/>
              </a:solidFill>
              <a:latin typeface="Calibri"/>
              <a:ea typeface="Calibri"/>
              <a:cs typeface="Calibri"/>
              <a:sym typeface="Calibri"/>
            </a:endParaRPr>
          </a:p>
        </p:txBody>
      </p:sp>
      <p:pic>
        <p:nvPicPr>
          <p:cNvPr id="134" name="Google Shape;134;p25"/>
          <p:cNvPicPr preferRelativeResize="0"/>
          <p:nvPr/>
        </p:nvPicPr>
        <p:blipFill>
          <a:blip r:embed="rId5">
            <a:alphaModFix/>
          </a:blip>
          <a:stretch>
            <a:fillRect/>
          </a:stretch>
        </p:blipFill>
        <p:spPr>
          <a:xfrm>
            <a:off x="243900" y="1685798"/>
            <a:ext cx="3171900" cy="3171900"/>
          </a:xfrm>
          <a:prstGeom prst="rect">
            <a:avLst/>
          </a:prstGeom>
          <a:noFill/>
          <a:ln>
            <a:noFill/>
          </a:ln>
        </p:spPr>
      </p:pic>
      <p:sp>
        <p:nvSpPr>
          <p:cNvPr id="135" name="Google Shape;135;p25"/>
          <p:cNvSpPr txBox="1"/>
          <p:nvPr/>
        </p:nvSpPr>
        <p:spPr>
          <a:xfrm>
            <a:off x="7006775" y="1008700"/>
            <a:ext cx="19236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600">
                <a:solidFill>
                  <a:schemeClr val="lt1"/>
                </a:solidFill>
                <a:latin typeface="Calibri"/>
                <a:ea typeface="Calibri"/>
                <a:cs typeface="Calibri"/>
                <a:sym typeface="Calibri"/>
              </a:rPr>
              <a:t>11/30/2022</a:t>
            </a:r>
            <a:endParaRPr b="1" sz="16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600">
                <a:solidFill>
                  <a:schemeClr val="lt1"/>
                </a:solidFill>
                <a:latin typeface="Calibri"/>
                <a:ea typeface="Calibri"/>
                <a:cs typeface="Calibri"/>
                <a:sym typeface="Calibri"/>
              </a:rPr>
              <a:t>12:40 PM-1:30 PM</a:t>
            </a:r>
            <a:endParaRPr>
              <a:latin typeface="Calibri"/>
              <a:ea typeface="Calibri"/>
              <a:cs typeface="Calibri"/>
              <a:sym typeface="Calibri"/>
            </a:endParaRPr>
          </a:p>
        </p:txBody>
      </p:sp>
      <p:sp>
        <p:nvSpPr>
          <p:cNvPr id="136" name="Google Shape;136;p25"/>
          <p:cNvSpPr txBox="1"/>
          <p:nvPr/>
        </p:nvSpPr>
        <p:spPr>
          <a:xfrm>
            <a:off x="6914975" y="3305750"/>
            <a:ext cx="2107200" cy="923400"/>
          </a:xfrm>
          <a:prstGeom prst="rect">
            <a:avLst/>
          </a:prstGeom>
          <a:noFill/>
          <a:ln>
            <a:noFill/>
          </a:ln>
        </p:spPr>
        <p:txBody>
          <a:bodyPr anchorCtr="0" anchor="t" bIns="91425" lIns="91425" spcFirstLastPara="1" rIns="91425" wrap="square" tIns="91425">
            <a:spAutoFit/>
          </a:bodyPr>
          <a:lstStyle/>
          <a:p>
            <a:pPr indent="0" lvl="0" marL="171450" rtl="0" algn="l">
              <a:spcBef>
                <a:spcPts val="0"/>
              </a:spcBef>
              <a:spcAft>
                <a:spcPts val="0"/>
              </a:spcAft>
              <a:buNone/>
            </a:pPr>
            <a:r>
              <a:rPr b="1" lang="en" sz="1600">
                <a:solidFill>
                  <a:schemeClr val="lt1"/>
                </a:solidFill>
                <a:latin typeface="Calibri"/>
                <a:ea typeface="Calibri"/>
                <a:cs typeface="Calibri"/>
                <a:sym typeface="Calibri"/>
              </a:rPr>
              <a:t>Not Presenting:</a:t>
            </a:r>
            <a:endParaRPr b="1" sz="1600">
              <a:solidFill>
                <a:schemeClr val="lt1"/>
              </a:solidFill>
              <a:latin typeface="Calibri"/>
              <a:ea typeface="Calibri"/>
              <a:cs typeface="Calibri"/>
              <a:sym typeface="Calibri"/>
            </a:endParaRPr>
          </a:p>
          <a:p>
            <a:pPr indent="0" lvl="0" marL="0" rtl="0" algn="l">
              <a:spcBef>
                <a:spcPts val="0"/>
              </a:spcBef>
              <a:spcAft>
                <a:spcPts val="0"/>
              </a:spcAft>
              <a:buNone/>
            </a:pPr>
            <a:r>
              <a:rPr lang="en" sz="1600">
                <a:solidFill>
                  <a:schemeClr val="lt1"/>
                </a:solidFill>
                <a:latin typeface="Calibri"/>
                <a:ea typeface="Calibri"/>
                <a:cs typeface="Calibri"/>
                <a:sym typeface="Calibri"/>
              </a:rPr>
              <a:t>    Abdoulaye Diallo</a:t>
            </a:r>
            <a:endParaRPr sz="16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600">
                <a:solidFill>
                  <a:schemeClr val="lt1"/>
                </a:solidFill>
                <a:latin typeface="Calibri"/>
                <a:ea typeface="Calibri"/>
                <a:cs typeface="Calibri"/>
                <a:sym typeface="Calibri"/>
              </a:rPr>
              <a:t>    </a:t>
            </a:r>
            <a:r>
              <a:rPr lang="en" sz="1600">
                <a:solidFill>
                  <a:schemeClr val="lt1"/>
                </a:solidFill>
                <a:latin typeface="Calibri"/>
                <a:ea typeface="Calibri"/>
                <a:cs typeface="Calibri"/>
                <a:sym typeface="Calibri"/>
              </a:rPr>
              <a:t>Garrett Bell</a:t>
            </a:r>
            <a:endParaRPr sz="1600">
              <a:solidFill>
                <a:schemeClr val="lt1"/>
              </a:solidFill>
              <a:latin typeface="Calibri"/>
              <a:ea typeface="Calibri"/>
              <a:cs typeface="Calibri"/>
              <a:sym typeface="Calibri"/>
            </a:endParaRPr>
          </a:p>
        </p:txBody>
      </p:sp>
      <p:sp>
        <p:nvSpPr>
          <p:cNvPr id="137" name="Google Shape;137;p25"/>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53" name="Shape 553"/>
        <p:cNvGrpSpPr/>
        <p:nvPr/>
      </p:nvGrpSpPr>
      <p:grpSpPr>
        <a:xfrm>
          <a:off x="0" y="0"/>
          <a:ext cx="0" cy="0"/>
          <a:chOff x="0" y="0"/>
          <a:chExt cx="0" cy="0"/>
        </a:xfrm>
      </p:grpSpPr>
      <p:grpSp>
        <p:nvGrpSpPr>
          <p:cNvPr id="554" name="Google Shape;554;p34"/>
          <p:cNvGrpSpPr/>
          <p:nvPr/>
        </p:nvGrpSpPr>
        <p:grpSpPr>
          <a:xfrm>
            <a:off x="26900" y="1506596"/>
            <a:ext cx="9117100" cy="7927800"/>
            <a:chOff x="26900" y="1506596"/>
            <a:chExt cx="9117100" cy="7927800"/>
          </a:xfrm>
        </p:grpSpPr>
        <p:sp>
          <p:nvSpPr>
            <p:cNvPr id="555" name="Google Shape;555;p34"/>
            <p:cNvSpPr/>
            <p:nvPr/>
          </p:nvSpPr>
          <p:spPr>
            <a:xfrm>
              <a:off x="608003" y="1506596"/>
              <a:ext cx="7927800" cy="7927800"/>
            </a:xfrm>
            <a:prstGeom prst="ellipse">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34"/>
            <p:cNvSpPr/>
            <p:nvPr/>
          </p:nvSpPr>
          <p:spPr>
            <a:xfrm>
              <a:off x="2324319" y="2725697"/>
              <a:ext cx="4374900" cy="4093800"/>
            </a:xfrm>
            <a:prstGeom prst="ellipse">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34"/>
            <p:cNvSpPr/>
            <p:nvPr/>
          </p:nvSpPr>
          <p:spPr>
            <a:xfrm>
              <a:off x="1700897" y="2086169"/>
              <a:ext cx="5742000" cy="5372700"/>
            </a:xfrm>
            <a:prstGeom prst="ellipse">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8" name="Google Shape;558;p34"/>
            <p:cNvPicPr preferRelativeResize="0"/>
            <p:nvPr/>
          </p:nvPicPr>
          <p:blipFill>
            <a:blip r:embed="rId3">
              <a:alphaModFix/>
            </a:blip>
            <a:stretch>
              <a:fillRect/>
            </a:stretch>
          </p:blipFill>
          <p:spPr>
            <a:xfrm>
              <a:off x="2696258" y="3017492"/>
              <a:ext cx="3751299" cy="3510284"/>
            </a:xfrm>
            <a:prstGeom prst="rect">
              <a:avLst/>
            </a:prstGeom>
            <a:noFill/>
            <a:ln>
              <a:noFill/>
            </a:ln>
          </p:spPr>
        </p:pic>
        <p:sp>
          <p:nvSpPr>
            <p:cNvPr id="559" name="Google Shape;559;p34"/>
            <p:cNvSpPr/>
            <p:nvPr/>
          </p:nvSpPr>
          <p:spPr>
            <a:xfrm>
              <a:off x="3946652" y="2278342"/>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34"/>
            <p:cNvSpPr/>
            <p:nvPr/>
          </p:nvSpPr>
          <p:spPr>
            <a:xfrm>
              <a:off x="4184241" y="2513387"/>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34"/>
            <p:cNvSpPr/>
            <p:nvPr/>
          </p:nvSpPr>
          <p:spPr>
            <a:xfrm>
              <a:off x="5035917" y="2360713"/>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34"/>
            <p:cNvSpPr/>
            <p:nvPr/>
          </p:nvSpPr>
          <p:spPr>
            <a:xfrm>
              <a:off x="5651265" y="2544866"/>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34"/>
            <p:cNvSpPr/>
            <p:nvPr/>
          </p:nvSpPr>
          <p:spPr>
            <a:xfrm>
              <a:off x="5910067" y="2811390"/>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34"/>
            <p:cNvSpPr/>
            <p:nvPr/>
          </p:nvSpPr>
          <p:spPr>
            <a:xfrm>
              <a:off x="3627204" y="2544866"/>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34"/>
            <p:cNvSpPr/>
            <p:nvPr/>
          </p:nvSpPr>
          <p:spPr>
            <a:xfrm>
              <a:off x="2915839" y="2939406"/>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34"/>
            <p:cNvSpPr/>
            <p:nvPr/>
          </p:nvSpPr>
          <p:spPr>
            <a:xfrm>
              <a:off x="2503831" y="3316632"/>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34"/>
            <p:cNvSpPr/>
            <p:nvPr/>
          </p:nvSpPr>
          <p:spPr>
            <a:xfrm>
              <a:off x="2091917" y="4113712"/>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34"/>
            <p:cNvSpPr/>
            <p:nvPr/>
          </p:nvSpPr>
          <p:spPr>
            <a:xfrm>
              <a:off x="6794916" y="4113712"/>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34"/>
            <p:cNvSpPr/>
            <p:nvPr/>
          </p:nvSpPr>
          <p:spPr>
            <a:xfrm>
              <a:off x="6646896" y="3316632"/>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34"/>
            <p:cNvSpPr/>
            <p:nvPr/>
          </p:nvSpPr>
          <p:spPr>
            <a:xfrm>
              <a:off x="6225263" y="3188616"/>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1" name="Google Shape;571;p34"/>
            <p:cNvPicPr preferRelativeResize="0"/>
            <p:nvPr/>
          </p:nvPicPr>
          <p:blipFill>
            <a:blip r:embed="rId4">
              <a:alphaModFix/>
            </a:blip>
            <a:stretch>
              <a:fillRect/>
            </a:stretch>
          </p:blipFill>
          <p:spPr>
            <a:xfrm>
              <a:off x="26900" y="2214762"/>
              <a:ext cx="841774" cy="841774"/>
            </a:xfrm>
            <a:prstGeom prst="rect">
              <a:avLst/>
            </a:prstGeom>
            <a:noFill/>
            <a:ln>
              <a:noFill/>
            </a:ln>
          </p:spPr>
        </p:pic>
        <p:sp>
          <p:nvSpPr>
            <p:cNvPr id="572" name="Google Shape;572;p34"/>
            <p:cNvSpPr/>
            <p:nvPr/>
          </p:nvSpPr>
          <p:spPr>
            <a:xfrm>
              <a:off x="3191567" y="2507838"/>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34"/>
            <p:cNvSpPr/>
            <p:nvPr/>
          </p:nvSpPr>
          <p:spPr>
            <a:xfrm>
              <a:off x="6596592" y="3752338"/>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34"/>
            <p:cNvSpPr/>
            <p:nvPr/>
          </p:nvSpPr>
          <p:spPr>
            <a:xfrm>
              <a:off x="4646392" y="2571738"/>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34"/>
            <p:cNvSpPr/>
            <p:nvPr/>
          </p:nvSpPr>
          <p:spPr>
            <a:xfrm>
              <a:off x="4576217" y="2250188"/>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6" name="Google Shape;576;p34"/>
            <p:cNvGrpSpPr/>
            <p:nvPr/>
          </p:nvGrpSpPr>
          <p:grpSpPr>
            <a:xfrm>
              <a:off x="6340750" y="1938253"/>
              <a:ext cx="475488" cy="138045"/>
              <a:chOff x="7431025" y="2540150"/>
              <a:chExt cx="720000" cy="253200"/>
            </a:xfrm>
          </p:grpSpPr>
          <p:sp>
            <p:nvSpPr>
              <p:cNvPr id="577" name="Google Shape;577;p34"/>
              <p:cNvSpPr/>
              <p:nvPr/>
            </p:nvSpPr>
            <p:spPr>
              <a:xfrm>
                <a:off x="7671025" y="2540150"/>
                <a:ext cx="240000" cy="253200"/>
              </a:xfrm>
              <a:prstGeom prst="ellipse">
                <a:avLst/>
              </a:prstGeom>
              <a:no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34"/>
              <p:cNvSpPr/>
              <p:nvPr/>
            </p:nvSpPr>
            <p:spPr>
              <a:xfrm>
                <a:off x="7431025" y="2540150"/>
                <a:ext cx="164100" cy="253200"/>
              </a:xfrm>
              <a:prstGeom prst="rect">
                <a:avLst/>
              </a:prstGeom>
              <a:no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34"/>
              <p:cNvSpPr/>
              <p:nvPr/>
            </p:nvSpPr>
            <p:spPr>
              <a:xfrm>
                <a:off x="7986925" y="2540150"/>
                <a:ext cx="164100" cy="253200"/>
              </a:xfrm>
              <a:prstGeom prst="rect">
                <a:avLst/>
              </a:prstGeom>
              <a:no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0" name="Google Shape;580;p34"/>
            <p:cNvGrpSpPr/>
            <p:nvPr/>
          </p:nvGrpSpPr>
          <p:grpSpPr>
            <a:xfrm>
              <a:off x="7307100" y="2792790"/>
              <a:ext cx="475488" cy="138045"/>
              <a:chOff x="7431025" y="2540150"/>
              <a:chExt cx="720000" cy="253200"/>
            </a:xfrm>
          </p:grpSpPr>
          <p:sp>
            <p:nvSpPr>
              <p:cNvPr id="581" name="Google Shape;581;p34"/>
              <p:cNvSpPr/>
              <p:nvPr/>
            </p:nvSpPr>
            <p:spPr>
              <a:xfrm>
                <a:off x="7671025" y="2540150"/>
                <a:ext cx="240000" cy="253200"/>
              </a:xfrm>
              <a:prstGeom prst="ellipse">
                <a:avLst/>
              </a:prstGeom>
              <a:no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34"/>
              <p:cNvSpPr/>
              <p:nvPr/>
            </p:nvSpPr>
            <p:spPr>
              <a:xfrm>
                <a:off x="7431025" y="2540150"/>
                <a:ext cx="164100" cy="253200"/>
              </a:xfrm>
              <a:prstGeom prst="rect">
                <a:avLst/>
              </a:prstGeom>
              <a:no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34"/>
              <p:cNvSpPr/>
              <p:nvPr/>
            </p:nvSpPr>
            <p:spPr>
              <a:xfrm>
                <a:off x="7986925" y="2540150"/>
                <a:ext cx="164100" cy="253200"/>
              </a:xfrm>
              <a:prstGeom prst="rect">
                <a:avLst/>
              </a:prstGeom>
              <a:no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4" name="Google Shape;584;p34"/>
            <p:cNvSpPr txBox="1"/>
            <p:nvPr/>
          </p:nvSpPr>
          <p:spPr>
            <a:xfrm>
              <a:off x="6533625" y="1541775"/>
              <a:ext cx="261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Calibri"/>
                  <a:ea typeface="Calibri"/>
                  <a:cs typeface="Calibri"/>
                  <a:sym typeface="Calibri"/>
                </a:rPr>
                <a:t>Receiving full un-attenuated light</a:t>
              </a:r>
              <a:endParaRPr>
                <a:solidFill>
                  <a:schemeClr val="lt1"/>
                </a:solidFill>
                <a:latin typeface="Calibri"/>
                <a:ea typeface="Calibri"/>
                <a:cs typeface="Calibri"/>
                <a:sym typeface="Calibri"/>
              </a:endParaRPr>
            </a:p>
          </p:txBody>
        </p:sp>
        <p:sp>
          <p:nvSpPr>
            <p:cNvPr id="585" name="Google Shape;585;p34"/>
            <p:cNvSpPr txBox="1"/>
            <p:nvPr/>
          </p:nvSpPr>
          <p:spPr>
            <a:xfrm>
              <a:off x="7835400" y="2338463"/>
              <a:ext cx="13086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Calibri"/>
                  <a:ea typeface="Calibri"/>
                  <a:cs typeface="Calibri"/>
                  <a:sym typeface="Calibri"/>
                </a:rPr>
                <a:t>Receiving attenuated light due to aerosols</a:t>
              </a:r>
              <a:endParaRPr>
                <a:solidFill>
                  <a:schemeClr val="lt1"/>
                </a:solidFill>
                <a:latin typeface="Calibri"/>
                <a:ea typeface="Calibri"/>
                <a:cs typeface="Calibri"/>
                <a:sym typeface="Calibri"/>
              </a:endParaRPr>
            </a:p>
          </p:txBody>
        </p:sp>
        <p:cxnSp>
          <p:nvCxnSpPr>
            <p:cNvPr id="586" name="Google Shape;586;p34"/>
            <p:cNvCxnSpPr/>
            <p:nvPr/>
          </p:nvCxnSpPr>
          <p:spPr>
            <a:xfrm>
              <a:off x="4941300" y="1946200"/>
              <a:ext cx="1175400" cy="35700"/>
            </a:xfrm>
            <a:prstGeom prst="straightConnector1">
              <a:avLst/>
            </a:prstGeom>
            <a:noFill/>
            <a:ln cap="flat" cmpd="sng" w="76200">
              <a:solidFill>
                <a:srgbClr val="ED7D31"/>
              </a:solidFill>
              <a:prstDash val="solid"/>
              <a:round/>
              <a:headEnd len="med" w="med" type="none"/>
              <a:tailEnd len="med" w="med" type="triangle"/>
            </a:ln>
          </p:spPr>
        </p:cxnSp>
        <p:cxnSp>
          <p:nvCxnSpPr>
            <p:cNvPr id="587" name="Google Shape;587;p34"/>
            <p:cNvCxnSpPr/>
            <p:nvPr/>
          </p:nvCxnSpPr>
          <p:spPr>
            <a:xfrm>
              <a:off x="4941300" y="2245538"/>
              <a:ext cx="1175400" cy="35700"/>
            </a:xfrm>
            <a:prstGeom prst="straightConnector1">
              <a:avLst/>
            </a:prstGeom>
            <a:noFill/>
            <a:ln cap="flat" cmpd="sng" w="38100">
              <a:solidFill>
                <a:srgbClr val="ED7D31"/>
              </a:solidFill>
              <a:prstDash val="solid"/>
              <a:round/>
              <a:headEnd len="med" w="med" type="none"/>
              <a:tailEnd len="med" w="med" type="triangle"/>
            </a:ln>
          </p:spPr>
        </p:cxnSp>
        <p:cxnSp>
          <p:nvCxnSpPr>
            <p:cNvPr id="588" name="Google Shape;588;p34"/>
            <p:cNvCxnSpPr/>
            <p:nvPr/>
          </p:nvCxnSpPr>
          <p:spPr>
            <a:xfrm>
              <a:off x="4941300" y="2530075"/>
              <a:ext cx="1175400" cy="35700"/>
            </a:xfrm>
            <a:prstGeom prst="straightConnector1">
              <a:avLst/>
            </a:prstGeom>
            <a:noFill/>
            <a:ln cap="flat" cmpd="sng" w="28575">
              <a:solidFill>
                <a:srgbClr val="ED7D31"/>
              </a:solidFill>
              <a:prstDash val="solid"/>
              <a:round/>
              <a:headEnd len="med" w="med" type="none"/>
              <a:tailEnd len="med" w="med" type="triangle"/>
            </a:ln>
          </p:spPr>
        </p:cxnSp>
        <p:cxnSp>
          <p:nvCxnSpPr>
            <p:cNvPr id="589" name="Google Shape;589;p34"/>
            <p:cNvCxnSpPr/>
            <p:nvPr/>
          </p:nvCxnSpPr>
          <p:spPr>
            <a:xfrm>
              <a:off x="4941300" y="2724188"/>
              <a:ext cx="1175400" cy="35700"/>
            </a:xfrm>
            <a:prstGeom prst="straightConnector1">
              <a:avLst/>
            </a:prstGeom>
            <a:noFill/>
            <a:ln cap="flat" cmpd="sng" w="19050">
              <a:solidFill>
                <a:srgbClr val="ED7D31"/>
              </a:solidFill>
              <a:prstDash val="solid"/>
              <a:round/>
              <a:headEnd len="med" w="med" type="none"/>
              <a:tailEnd len="med" w="med" type="triangle"/>
            </a:ln>
          </p:spPr>
        </p:cxnSp>
        <p:cxnSp>
          <p:nvCxnSpPr>
            <p:cNvPr id="590" name="Google Shape;590;p34"/>
            <p:cNvCxnSpPr/>
            <p:nvPr/>
          </p:nvCxnSpPr>
          <p:spPr>
            <a:xfrm rot="10800000">
              <a:off x="4571907" y="2086292"/>
              <a:ext cx="0" cy="931200"/>
            </a:xfrm>
            <a:prstGeom prst="straightConnector1">
              <a:avLst/>
            </a:prstGeom>
            <a:noFill/>
            <a:ln cap="flat" cmpd="sng" w="9525">
              <a:solidFill>
                <a:schemeClr val="lt1"/>
              </a:solidFill>
              <a:prstDash val="solid"/>
              <a:round/>
              <a:headEnd len="med" w="med" type="none"/>
              <a:tailEnd len="med" w="med" type="none"/>
            </a:ln>
          </p:spPr>
        </p:cxnSp>
        <p:sp>
          <p:nvSpPr>
            <p:cNvPr id="591" name="Google Shape;591;p34"/>
            <p:cNvSpPr txBox="1"/>
            <p:nvPr/>
          </p:nvSpPr>
          <p:spPr>
            <a:xfrm>
              <a:off x="4195700" y="1658163"/>
              <a:ext cx="752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Calibri"/>
                  <a:ea typeface="Calibri"/>
                  <a:cs typeface="Calibri"/>
                  <a:sym typeface="Calibri"/>
                </a:rPr>
                <a:t>150 km</a:t>
              </a:r>
              <a:endParaRPr>
                <a:solidFill>
                  <a:schemeClr val="lt1"/>
                </a:solidFill>
                <a:latin typeface="Calibri"/>
                <a:ea typeface="Calibri"/>
                <a:cs typeface="Calibri"/>
                <a:sym typeface="Calibri"/>
              </a:endParaRPr>
            </a:p>
          </p:txBody>
        </p:sp>
        <p:sp>
          <p:nvSpPr>
            <p:cNvPr id="592" name="Google Shape;592;p34"/>
            <p:cNvSpPr txBox="1"/>
            <p:nvPr/>
          </p:nvSpPr>
          <p:spPr>
            <a:xfrm>
              <a:off x="4066525" y="2661700"/>
              <a:ext cx="65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Calibri"/>
                  <a:ea typeface="Calibri"/>
                  <a:cs typeface="Calibri"/>
                  <a:sym typeface="Calibri"/>
                </a:rPr>
                <a:t>8 km</a:t>
              </a:r>
              <a:endParaRPr>
                <a:solidFill>
                  <a:schemeClr val="lt1"/>
                </a:solidFill>
                <a:latin typeface="Calibri"/>
                <a:ea typeface="Calibri"/>
                <a:cs typeface="Calibri"/>
                <a:sym typeface="Calibri"/>
              </a:endParaRPr>
            </a:p>
          </p:txBody>
        </p:sp>
      </p:grpSp>
      <p:sp>
        <p:nvSpPr>
          <p:cNvPr id="593" name="Google Shape;593;p34"/>
          <p:cNvSpPr/>
          <p:nvPr/>
        </p:nvSpPr>
        <p:spPr>
          <a:xfrm>
            <a:off x="5172723" y="7138909"/>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34"/>
          <p:cNvSpPr/>
          <p:nvPr/>
        </p:nvSpPr>
        <p:spPr>
          <a:xfrm>
            <a:off x="6794916" y="4943583"/>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34"/>
          <p:cNvSpPr/>
          <p:nvPr/>
        </p:nvSpPr>
        <p:spPr>
          <a:xfrm>
            <a:off x="7079742" y="5210107"/>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34"/>
          <p:cNvSpPr/>
          <p:nvPr/>
        </p:nvSpPr>
        <p:spPr>
          <a:xfrm>
            <a:off x="1927263" y="4815568"/>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34"/>
          <p:cNvSpPr/>
          <p:nvPr/>
        </p:nvSpPr>
        <p:spPr>
          <a:xfrm>
            <a:off x="2228723" y="5471385"/>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34"/>
          <p:cNvSpPr/>
          <p:nvPr/>
        </p:nvSpPr>
        <p:spPr>
          <a:xfrm>
            <a:off x="5910067" y="6605861"/>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34"/>
          <p:cNvSpPr/>
          <p:nvPr/>
        </p:nvSpPr>
        <p:spPr>
          <a:xfrm>
            <a:off x="6510090" y="6232002"/>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34"/>
          <p:cNvSpPr/>
          <p:nvPr/>
        </p:nvSpPr>
        <p:spPr>
          <a:xfrm>
            <a:off x="6794916" y="5743155"/>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34"/>
          <p:cNvSpPr/>
          <p:nvPr/>
        </p:nvSpPr>
        <p:spPr>
          <a:xfrm>
            <a:off x="4765108" y="7138909"/>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34"/>
          <p:cNvSpPr/>
          <p:nvPr/>
        </p:nvSpPr>
        <p:spPr>
          <a:xfrm>
            <a:off x="3946652" y="7138909"/>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34"/>
          <p:cNvSpPr/>
          <p:nvPr/>
        </p:nvSpPr>
        <p:spPr>
          <a:xfrm>
            <a:off x="5395080" y="6794299"/>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34"/>
          <p:cNvSpPr/>
          <p:nvPr/>
        </p:nvSpPr>
        <p:spPr>
          <a:xfrm>
            <a:off x="3176322" y="6794299"/>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34"/>
          <p:cNvSpPr/>
          <p:nvPr/>
        </p:nvSpPr>
        <p:spPr>
          <a:xfrm>
            <a:off x="2915839" y="6794299"/>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34"/>
          <p:cNvSpPr/>
          <p:nvPr/>
        </p:nvSpPr>
        <p:spPr>
          <a:xfrm>
            <a:off x="2640637" y="6232002"/>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34"/>
          <p:cNvSpPr/>
          <p:nvPr/>
        </p:nvSpPr>
        <p:spPr>
          <a:xfrm>
            <a:off x="2228723" y="5977151"/>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8" name="Google Shape;608;p34"/>
          <p:cNvPicPr preferRelativeResize="0"/>
          <p:nvPr/>
        </p:nvPicPr>
        <p:blipFill>
          <a:blip r:embed="rId5">
            <a:alphaModFix/>
          </a:blip>
          <a:stretch>
            <a:fillRect/>
          </a:stretch>
        </p:blipFill>
        <p:spPr>
          <a:xfrm>
            <a:off x="8302225" y="0"/>
            <a:ext cx="841775" cy="841775"/>
          </a:xfrm>
          <a:prstGeom prst="rect">
            <a:avLst/>
          </a:prstGeom>
          <a:noFill/>
          <a:ln>
            <a:noFill/>
          </a:ln>
        </p:spPr>
      </p:pic>
      <p:pic>
        <p:nvPicPr>
          <p:cNvPr id="609" name="Google Shape;609;p34"/>
          <p:cNvPicPr preferRelativeResize="0"/>
          <p:nvPr/>
        </p:nvPicPr>
        <p:blipFill>
          <a:blip r:embed="rId6">
            <a:alphaModFix/>
          </a:blip>
          <a:stretch>
            <a:fillRect/>
          </a:stretch>
        </p:blipFill>
        <p:spPr>
          <a:xfrm>
            <a:off x="0" y="0"/>
            <a:ext cx="841775" cy="841775"/>
          </a:xfrm>
          <a:prstGeom prst="rect">
            <a:avLst/>
          </a:prstGeom>
          <a:noFill/>
          <a:ln>
            <a:noFill/>
          </a:ln>
        </p:spPr>
      </p:pic>
      <p:sp>
        <p:nvSpPr>
          <p:cNvPr id="610" name="Google Shape;610;p34"/>
          <p:cNvSpPr txBox="1"/>
          <p:nvPr/>
        </p:nvSpPr>
        <p:spPr>
          <a:xfrm>
            <a:off x="881275" y="35550"/>
            <a:ext cx="75267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600">
                <a:solidFill>
                  <a:schemeClr val="lt1"/>
                </a:solidFill>
                <a:latin typeface="Calibri"/>
                <a:ea typeface="Calibri"/>
                <a:cs typeface="Calibri"/>
                <a:sym typeface="Calibri"/>
              </a:rPr>
              <a:t>The NanoSAM Mission</a:t>
            </a:r>
            <a:endParaRPr b="1" sz="4600">
              <a:solidFill>
                <a:schemeClr val="lt1"/>
              </a:solidFill>
              <a:latin typeface="Calibri"/>
              <a:ea typeface="Calibri"/>
              <a:cs typeface="Calibri"/>
              <a:sym typeface="Calibri"/>
            </a:endParaRPr>
          </a:p>
        </p:txBody>
      </p:sp>
      <p:pic>
        <p:nvPicPr>
          <p:cNvPr id="611" name="Google Shape;611;p34"/>
          <p:cNvPicPr preferRelativeResize="0"/>
          <p:nvPr/>
        </p:nvPicPr>
        <p:blipFill>
          <a:blip r:embed="rId7">
            <a:alphaModFix/>
          </a:blip>
          <a:stretch>
            <a:fillRect/>
          </a:stretch>
        </p:blipFill>
        <p:spPr>
          <a:xfrm>
            <a:off x="0" y="4753550"/>
            <a:ext cx="9144002" cy="417350"/>
          </a:xfrm>
          <a:prstGeom prst="rect">
            <a:avLst/>
          </a:prstGeom>
          <a:noFill/>
          <a:ln>
            <a:noFill/>
          </a:ln>
        </p:spPr>
      </p:pic>
      <p:sp>
        <p:nvSpPr>
          <p:cNvPr id="612" name="Google Shape;612;p34"/>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Purpose</a:t>
            </a:r>
            <a:endParaRPr b="1" u="sng">
              <a:latin typeface="Roboto"/>
              <a:ea typeface="Roboto"/>
              <a:cs typeface="Roboto"/>
              <a:sym typeface="Roboto"/>
            </a:endParaRPr>
          </a:p>
        </p:txBody>
      </p:sp>
      <p:sp>
        <p:nvSpPr>
          <p:cNvPr id="613" name="Google Shape;613;p34"/>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614" name="Google Shape;614;p34"/>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615" name="Google Shape;615;p34"/>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616" name="Google Shape;616;p34"/>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617" name="Google Shape;617;p34"/>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618" name="Google Shape;618;p34"/>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619" name="Google Shape;619;p34"/>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620" name="Google Shape;620;p34"/>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002" name="Shape 3002"/>
        <p:cNvGrpSpPr/>
        <p:nvPr/>
      </p:nvGrpSpPr>
      <p:grpSpPr>
        <a:xfrm>
          <a:off x="0" y="0"/>
          <a:ext cx="0" cy="0"/>
          <a:chOff x="0" y="0"/>
          <a:chExt cx="0" cy="0"/>
        </a:xfrm>
      </p:grpSpPr>
      <p:pic>
        <p:nvPicPr>
          <p:cNvPr id="3003" name="Google Shape;3003;p124"/>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3004" name="Google Shape;3004;p124"/>
          <p:cNvPicPr preferRelativeResize="0"/>
          <p:nvPr/>
        </p:nvPicPr>
        <p:blipFill>
          <a:blip r:embed="rId4">
            <a:alphaModFix/>
          </a:blip>
          <a:stretch>
            <a:fillRect/>
          </a:stretch>
        </p:blipFill>
        <p:spPr>
          <a:xfrm>
            <a:off x="0" y="0"/>
            <a:ext cx="841775" cy="841775"/>
          </a:xfrm>
          <a:prstGeom prst="rect">
            <a:avLst/>
          </a:prstGeom>
          <a:noFill/>
          <a:ln>
            <a:noFill/>
          </a:ln>
        </p:spPr>
      </p:pic>
      <p:sp>
        <p:nvSpPr>
          <p:cNvPr id="3005" name="Google Shape;3005;p124"/>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300">
                <a:solidFill>
                  <a:schemeClr val="lt1"/>
                </a:solidFill>
                <a:latin typeface="Calibri"/>
                <a:ea typeface="Calibri"/>
                <a:cs typeface="Calibri"/>
                <a:sym typeface="Calibri"/>
              </a:rPr>
              <a:t>LED Trade Flowdown</a:t>
            </a:r>
            <a:endParaRPr b="1" sz="4300">
              <a:solidFill>
                <a:schemeClr val="lt1"/>
              </a:solidFill>
              <a:latin typeface="Calibri"/>
              <a:ea typeface="Calibri"/>
              <a:cs typeface="Calibri"/>
              <a:sym typeface="Calibri"/>
            </a:endParaRPr>
          </a:p>
        </p:txBody>
      </p:sp>
      <p:pic>
        <p:nvPicPr>
          <p:cNvPr id="3006" name="Google Shape;3006;p124"/>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3007" name="Google Shape;3007;p124"/>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3008" name="Google Shape;3008;p124"/>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Electronics</a:t>
            </a:r>
            <a:endParaRPr b="1" u="sng">
              <a:latin typeface="Roboto"/>
              <a:ea typeface="Roboto"/>
              <a:cs typeface="Roboto"/>
              <a:sym typeface="Roboto"/>
            </a:endParaRPr>
          </a:p>
        </p:txBody>
      </p:sp>
      <p:sp>
        <p:nvSpPr>
          <p:cNvPr id="3009" name="Google Shape;3009;p124"/>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3010" name="Google Shape;3010;p124"/>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3011" name="Google Shape;3011;p124"/>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012" name="Google Shape;3012;p124"/>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3013" name="Google Shape;3013;p124"/>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3014" name="Google Shape;3014;p124"/>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3015" name="Google Shape;3015;p124"/>
          <p:cNvSpPr/>
          <p:nvPr/>
        </p:nvSpPr>
        <p:spPr>
          <a:xfrm>
            <a:off x="3002850" y="1186675"/>
            <a:ext cx="3156300" cy="640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latin typeface="Calibri"/>
                <a:ea typeface="Calibri"/>
                <a:cs typeface="Calibri"/>
                <a:sym typeface="Calibri"/>
              </a:rPr>
              <a:t>Mounted LED</a:t>
            </a:r>
            <a:endParaRPr sz="1700">
              <a:latin typeface="Calibri"/>
              <a:ea typeface="Calibri"/>
              <a:cs typeface="Calibri"/>
              <a:sym typeface="Calibri"/>
            </a:endParaRPr>
          </a:p>
        </p:txBody>
      </p:sp>
      <p:sp>
        <p:nvSpPr>
          <p:cNvPr id="3016" name="Google Shape;3016;p124"/>
          <p:cNvSpPr/>
          <p:nvPr/>
        </p:nvSpPr>
        <p:spPr>
          <a:xfrm>
            <a:off x="3348900" y="2251350"/>
            <a:ext cx="2446200" cy="640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latin typeface="Calibri"/>
                <a:ea typeface="Calibri"/>
                <a:cs typeface="Calibri"/>
                <a:sym typeface="Calibri"/>
              </a:rPr>
              <a:t>Warm visible</a:t>
            </a:r>
            <a:endParaRPr sz="1700">
              <a:latin typeface="Calibri"/>
              <a:ea typeface="Calibri"/>
              <a:cs typeface="Calibri"/>
              <a:sym typeface="Calibri"/>
            </a:endParaRPr>
          </a:p>
        </p:txBody>
      </p:sp>
      <p:sp>
        <p:nvSpPr>
          <p:cNvPr id="3017" name="Google Shape;3017;p124"/>
          <p:cNvSpPr/>
          <p:nvPr/>
        </p:nvSpPr>
        <p:spPr>
          <a:xfrm>
            <a:off x="3831750" y="3328600"/>
            <a:ext cx="1480500" cy="640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latin typeface="Calibri"/>
                <a:ea typeface="Calibri"/>
                <a:cs typeface="Calibri"/>
                <a:sym typeface="Calibri"/>
              </a:rPr>
              <a:t>M680L4</a:t>
            </a:r>
            <a:endParaRPr sz="1700">
              <a:latin typeface="Calibri"/>
              <a:ea typeface="Calibri"/>
              <a:cs typeface="Calibri"/>
              <a:sym typeface="Calibri"/>
            </a:endParaRPr>
          </a:p>
        </p:txBody>
      </p:sp>
      <p:sp>
        <p:nvSpPr>
          <p:cNvPr id="3018" name="Google Shape;3018;p124"/>
          <p:cNvSpPr txBox="1"/>
          <p:nvPr/>
        </p:nvSpPr>
        <p:spPr>
          <a:xfrm>
            <a:off x="192125" y="1306975"/>
            <a:ext cx="2377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Calibri"/>
                <a:ea typeface="Calibri"/>
                <a:cs typeface="Calibri"/>
                <a:sym typeface="Calibri"/>
              </a:rPr>
              <a:t>Lower Temperature Dependence</a:t>
            </a:r>
            <a:endParaRPr>
              <a:solidFill>
                <a:schemeClr val="lt1"/>
              </a:solidFill>
              <a:latin typeface="Calibri"/>
              <a:ea typeface="Calibri"/>
              <a:cs typeface="Calibri"/>
              <a:sym typeface="Calibri"/>
            </a:endParaRPr>
          </a:p>
        </p:txBody>
      </p:sp>
      <p:sp>
        <p:nvSpPr>
          <p:cNvPr id="3019" name="Google Shape;3019;p124"/>
          <p:cNvSpPr txBox="1"/>
          <p:nvPr/>
        </p:nvSpPr>
        <p:spPr>
          <a:xfrm>
            <a:off x="444100" y="2371650"/>
            <a:ext cx="255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Calibri"/>
                <a:ea typeface="Calibri"/>
                <a:cs typeface="Calibri"/>
                <a:sym typeface="Calibri"/>
              </a:rPr>
              <a:t>Spectrum range: [590-730] nm</a:t>
            </a:r>
            <a:endParaRPr>
              <a:solidFill>
                <a:schemeClr val="lt1"/>
              </a:solidFill>
              <a:latin typeface="Calibri"/>
              <a:ea typeface="Calibri"/>
              <a:cs typeface="Calibri"/>
              <a:sym typeface="Calibri"/>
            </a:endParaRPr>
          </a:p>
        </p:txBody>
      </p:sp>
      <p:sp>
        <p:nvSpPr>
          <p:cNvPr id="3020" name="Google Shape;3020;p124"/>
          <p:cNvSpPr txBox="1"/>
          <p:nvPr/>
        </p:nvSpPr>
        <p:spPr>
          <a:xfrm>
            <a:off x="971100" y="3436325"/>
            <a:ext cx="237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Calibri"/>
                <a:ea typeface="Calibri"/>
                <a:cs typeface="Calibri"/>
                <a:sym typeface="Calibri"/>
              </a:rPr>
              <a:t>Peak wavelength at 680[nm]</a:t>
            </a:r>
            <a:endParaRPr>
              <a:solidFill>
                <a:schemeClr val="lt1"/>
              </a:solidFill>
              <a:latin typeface="Calibri"/>
              <a:ea typeface="Calibri"/>
              <a:cs typeface="Calibri"/>
              <a:sym typeface="Calibri"/>
            </a:endParaRPr>
          </a:p>
        </p:txBody>
      </p:sp>
      <p:cxnSp>
        <p:nvCxnSpPr>
          <p:cNvPr id="3021" name="Google Shape;3021;p124"/>
          <p:cNvCxnSpPr>
            <a:endCxn id="3017" idx="3"/>
          </p:cNvCxnSpPr>
          <p:nvPr/>
        </p:nvCxnSpPr>
        <p:spPr>
          <a:xfrm flipH="1">
            <a:off x="5312250" y="3638200"/>
            <a:ext cx="1271400" cy="10800"/>
          </a:xfrm>
          <a:prstGeom prst="straightConnector1">
            <a:avLst/>
          </a:prstGeom>
          <a:noFill/>
          <a:ln cap="flat" cmpd="sng" w="28575">
            <a:solidFill>
              <a:schemeClr val="lt1"/>
            </a:solidFill>
            <a:prstDash val="solid"/>
            <a:round/>
            <a:headEnd len="med" w="med" type="none"/>
            <a:tailEnd len="med" w="med" type="triangle"/>
          </a:ln>
        </p:spPr>
      </p:cxnSp>
      <p:sp>
        <p:nvSpPr>
          <p:cNvPr id="3022" name="Google Shape;3022;p124"/>
          <p:cNvSpPr txBox="1"/>
          <p:nvPr/>
        </p:nvSpPr>
        <p:spPr>
          <a:xfrm>
            <a:off x="6559425" y="3390125"/>
            <a:ext cx="22059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chemeClr val="lt1"/>
                </a:solidFill>
                <a:latin typeface="Calibri"/>
                <a:ea typeface="Calibri"/>
                <a:cs typeface="Calibri"/>
                <a:sym typeface="Calibri"/>
              </a:rPr>
              <a:t>Selected LED</a:t>
            </a:r>
            <a:endParaRPr sz="1700">
              <a:solidFill>
                <a:schemeClr val="lt1"/>
              </a:solidFill>
              <a:latin typeface="Calibri"/>
              <a:ea typeface="Calibri"/>
              <a:cs typeface="Calibri"/>
              <a:sym typeface="Calibri"/>
            </a:endParaRPr>
          </a:p>
        </p:txBody>
      </p:sp>
      <p:cxnSp>
        <p:nvCxnSpPr>
          <p:cNvPr id="3023" name="Google Shape;3023;p124"/>
          <p:cNvCxnSpPr>
            <a:endCxn id="3016" idx="0"/>
          </p:cNvCxnSpPr>
          <p:nvPr/>
        </p:nvCxnSpPr>
        <p:spPr>
          <a:xfrm flipH="1">
            <a:off x="4572000" y="1827450"/>
            <a:ext cx="7200" cy="423900"/>
          </a:xfrm>
          <a:prstGeom prst="straightConnector1">
            <a:avLst/>
          </a:prstGeom>
          <a:noFill/>
          <a:ln cap="flat" cmpd="sng" w="9525">
            <a:solidFill>
              <a:schemeClr val="lt1"/>
            </a:solidFill>
            <a:prstDash val="solid"/>
            <a:round/>
            <a:headEnd len="med" w="med" type="none"/>
            <a:tailEnd len="med" w="med" type="triangle"/>
          </a:ln>
        </p:spPr>
      </p:cxnSp>
      <p:cxnSp>
        <p:nvCxnSpPr>
          <p:cNvPr id="3024" name="Google Shape;3024;p124"/>
          <p:cNvCxnSpPr>
            <a:stCxn id="3016" idx="2"/>
            <a:endCxn id="3017" idx="0"/>
          </p:cNvCxnSpPr>
          <p:nvPr/>
        </p:nvCxnSpPr>
        <p:spPr>
          <a:xfrm>
            <a:off x="4572000" y="2892150"/>
            <a:ext cx="0" cy="436500"/>
          </a:xfrm>
          <a:prstGeom prst="straightConnector1">
            <a:avLst/>
          </a:prstGeom>
          <a:noFill/>
          <a:ln cap="flat" cmpd="sng" w="9525">
            <a:solidFill>
              <a:schemeClr val="lt1"/>
            </a:solidFill>
            <a:prstDash val="solid"/>
            <a:round/>
            <a:headEnd len="med" w="med" type="none"/>
            <a:tailEnd len="med" w="med" type="triangle"/>
          </a:ln>
        </p:spPr>
      </p:cxnSp>
      <p:graphicFrame>
        <p:nvGraphicFramePr>
          <p:cNvPr id="3025" name="Google Shape;3025;p124"/>
          <p:cNvGraphicFramePr/>
          <p:nvPr/>
        </p:nvGraphicFramePr>
        <p:xfrm>
          <a:off x="6254000" y="3818600"/>
          <a:ext cx="3000000" cy="3000000"/>
        </p:xfrm>
        <a:graphic>
          <a:graphicData uri="http://schemas.openxmlformats.org/drawingml/2006/table">
            <a:tbl>
              <a:tblPr>
                <a:noFill/>
                <a:tableStyleId>{31E32F96-03ED-438F-A551-5A4A440BEC8A}</a:tableStyleId>
              </a:tblPr>
              <a:tblGrid>
                <a:gridCol w="1257875"/>
                <a:gridCol w="1183900"/>
              </a:tblGrid>
              <a:tr h="382675">
                <a:tc>
                  <a:txBody>
                    <a:bodyPr/>
                    <a:lstStyle/>
                    <a:p>
                      <a:pPr indent="0" lvl="0" marL="0" rtl="0" algn="l">
                        <a:spcBef>
                          <a:spcPts val="0"/>
                        </a:spcBef>
                        <a:spcAft>
                          <a:spcPts val="0"/>
                        </a:spcAft>
                        <a:buNone/>
                      </a:pPr>
                      <a:r>
                        <a:rPr lang="en">
                          <a:solidFill>
                            <a:schemeClr val="lt1"/>
                          </a:solidFill>
                          <a:latin typeface="Calibri"/>
                          <a:ea typeface="Calibri"/>
                          <a:cs typeface="Calibri"/>
                          <a:sym typeface="Calibri"/>
                        </a:rPr>
                        <a:t>Viewing angle</a:t>
                      </a:r>
                      <a:endParaRPr>
                        <a:solidFill>
                          <a:schemeClr val="lt1"/>
                        </a:solidFill>
                        <a:latin typeface="Calibri"/>
                        <a:ea typeface="Calibri"/>
                        <a:cs typeface="Calibri"/>
                        <a:sym typeface="Calibri"/>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Calibri"/>
                          <a:ea typeface="Calibri"/>
                          <a:cs typeface="Calibri"/>
                          <a:sym typeface="Calibri"/>
                        </a:rPr>
                        <a:t>18 [degrees]</a:t>
                      </a:r>
                      <a:endParaRPr>
                        <a:solidFill>
                          <a:schemeClr val="lt1"/>
                        </a:solidFill>
                        <a:latin typeface="Calibri"/>
                        <a:ea typeface="Calibri"/>
                        <a:cs typeface="Calibri"/>
                        <a:sym typeface="Calibri"/>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382675">
                <a:tc>
                  <a:txBody>
                    <a:bodyPr/>
                    <a:lstStyle/>
                    <a:p>
                      <a:pPr indent="0" lvl="0" marL="0" rtl="0" algn="l">
                        <a:spcBef>
                          <a:spcPts val="0"/>
                        </a:spcBef>
                        <a:spcAft>
                          <a:spcPts val="0"/>
                        </a:spcAft>
                        <a:buNone/>
                      </a:pPr>
                      <a:r>
                        <a:rPr lang="en">
                          <a:solidFill>
                            <a:schemeClr val="lt1"/>
                          </a:solidFill>
                          <a:latin typeface="Calibri"/>
                          <a:ea typeface="Calibri"/>
                          <a:cs typeface="Calibri"/>
                          <a:sym typeface="Calibri"/>
                        </a:rPr>
                        <a:t>Cost</a:t>
                      </a:r>
                      <a:endParaRPr>
                        <a:solidFill>
                          <a:schemeClr val="lt1"/>
                        </a:solidFill>
                        <a:latin typeface="Calibri"/>
                        <a:ea typeface="Calibri"/>
                        <a:cs typeface="Calibri"/>
                        <a:sym typeface="Calibri"/>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Calibri"/>
                          <a:ea typeface="Calibri"/>
                          <a:cs typeface="Calibri"/>
                          <a:sym typeface="Calibri"/>
                        </a:rPr>
                        <a:t>$225.94</a:t>
                      </a:r>
                      <a:endParaRPr>
                        <a:solidFill>
                          <a:schemeClr val="lt1"/>
                        </a:solidFill>
                        <a:latin typeface="Calibri"/>
                        <a:ea typeface="Calibri"/>
                        <a:cs typeface="Calibri"/>
                        <a:sym typeface="Calibri"/>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bl>
          </a:graphicData>
        </a:graphic>
      </p:graphicFrame>
      <p:sp>
        <p:nvSpPr>
          <p:cNvPr id="3026" name="Google Shape;3026;p124"/>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030" name="Shape 3030"/>
        <p:cNvGrpSpPr/>
        <p:nvPr/>
      </p:nvGrpSpPr>
      <p:grpSpPr>
        <a:xfrm>
          <a:off x="0" y="0"/>
          <a:ext cx="0" cy="0"/>
          <a:chOff x="0" y="0"/>
          <a:chExt cx="0" cy="0"/>
        </a:xfrm>
      </p:grpSpPr>
      <p:pic>
        <p:nvPicPr>
          <p:cNvPr id="3031" name="Google Shape;3031;p125"/>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3032" name="Google Shape;3032;p125"/>
          <p:cNvPicPr preferRelativeResize="0"/>
          <p:nvPr/>
        </p:nvPicPr>
        <p:blipFill>
          <a:blip r:embed="rId4">
            <a:alphaModFix/>
          </a:blip>
          <a:stretch>
            <a:fillRect/>
          </a:stretch>
        </p:blipFill>
        <p:spPr>
          <a:xfrm>
            <a:off x="0" y="0"/>
            <a:ext cx="841775" cy="841775"/>
          </a:xfrm>
          <a:prstGeom prst="rect">
            <a:avLst/>
          </a:prstGeom>
          <a:noFill/>
          <a:ln>
            <a:noFill/>
          </a:ln>
        </p:spPr>
      </p:pic>
      <p:sp>
        <p:nvSpPr>
          <p:cNvPr id="3033" name="Google Shape;3033;p125"/>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300">
                <a:solidFill>
                  <a:schemeClr val="lt1"/>
                </a:solidFill>
                <a:latin typeface="Calibri"/>
                <a:ea typeface="Calibri"/>
                <a:cs typeface="Calibri"/>
                <a:sym typeface="Calibri"/>
              </a:rPr>
              <a:t>LED Temperature Response</a:t>
            </a:r>
            <a:endParaRPr b="1" sz="4300">
              <a:solidFill>
                <a:schemeClr val="lt1"/>
              </a:solidFill>
              <a:latin typeface="Calibri"/>
              <a:ea typeface="Calibri"/>
              <a:cs typeface="Calibri"/>
              <a:sym typeface="Calibri"/>
            </a:endParaRPr>
          </a:p>
        </p:txBody>
      </p:sp>
      <p:pic>
        <p:nvPicPr>
          <p:cNvPr id="3034" name="Google Shape;3034;p125"/>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3035" name="Google Shape;3035;p125"/>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3036" name="Google Shape;3036;p125"/>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Electronics</a:t>
            </a:r>
            <a:endParaRPr b="1" u="sng">
              <a:latin typeface="Roboto"/>
              <a:ea typeface="Roboto"/>
              <a:cs typeface="Roboto"/>
              <a:sym typeface="Roboto"/>
            </a:endParaRPr>
          </a:p>
        </p:txBody>
      </p:sp>
      <p:sp>
        <p:nvSpPr>
          <p:cNvPr id="3037" name="Google Shape;3037;p125"/>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3038" name="Google Shape;3038;p125"/>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3039" name="Google Shape;3039;p125"/>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040" name="Google Shape;3040;p125"/>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3041" name="Google Shape;3041;p125"/>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3042" name="Google Shape;3042;p125"/>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3043" name="Google Shape;3043;p125"/>
          <p:cNvSpPr txBox="1"/>
          <p:nvPr/>
        </p:nvSpPr>
        <p:spPr>
          <a:xfrm>
            <a:off x="1042413" y="1297675"/>
            <a:ext cx="2377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Calibri"/>
                <a:ea typeface="Calibri"/>
                <a:cs typeface="Calibri"/>
                <a:sym typeface="Calibri"/>
              </a:rPr>
              <a:t>Temperature Dependence</a:t>
            </a:r>
            <a:endParaRPr>
              <a:solidFill>
                <a:schemeClr val="lt1"/>
              </a:solidFill>
              <a:latin typeface="Calibri"/>
              <a:ea typeface="Calibri"/>
              <a:cs typeface="Calibri"/>
              <a:sym typeface="Calibri"/>
            </a:endParaRPr>
          </a:p>
        </p:txBody>
      </p:sp>
      <p:sp>
        <p:nvSpPr>
          <p:cNvPr id="3044" name="Google Shape;3044;p125"/>
          <p:cNvSpPr txBox="1"/>
          <p:nvPr/>
        </p:nvSpPr>
        <p:spPr>
          <a:xfrm>
            <a:off x="5816450" y="1104088"/>
            <a:ext cx="255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Calibri"/>
                <a:ea typeface="Calibri"/>
                <a:cs typeface="Calibri"/>
                <a:sym typeface="Calibri"/>
              </a:rPr>
              <a:t>Spectrum range: [590-730] nm</a:t>
            </a:r>
            <a:endParaRPr>
              <a:solidFill>
                <a:schemeClr val="lt1"/>
              </a:solidFill>
              <a:latin typeface="Calibri"/>
              <a:ea typeface="Calibri"/>
              <a:cs typeface="Calibri"/>
              <a:sym typeface="Calibri"/>
            </a:endParaRPr>
          </a:p>
        </p:txBody>
      </p:sp>
      <p:sp>
        <p:nvSpPr>
          <p:cNvPr id="3045" name="Google Shape;3045;p125"/>
          <p:cNvSpPr txBox="1"/>
          <p:nvPr/>
        </p:nvSpPr>
        <p:spPr>
          <a:xfrm>
            <a:off x="5906900" y="1438063"/>
            <a:ext cx="237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Calibri"/>
                <a:ea typeface="Calibri"/>
                <a:cs typeface="Calibri"/>
                <a:sym typeface="Calibri"/>
              </a:rPr>
              <a:t>Peak wavelength at 680[nm]</a:t>
            </a:r>
            <a:endParaRPr>
              <a:solidFill>
                <a:schemeClr val="lt1"/>
              </a:solidFill>
              <a:latin typeface="Calibri"/>
              <a:ea typeface="Calibri"/>
              <a:cs typeface="Calibri"/>
              <a:sym typeface="Calibri"/>
            </a:endParaRPr>
          </a:p>
        </p:txBody>
      </p:sp>
      <p:pic>
        <p:nvPicPr>
          <p:cNvPr id="3046" name="Google Shape;3046;p125"/>
          <p:cNvPicPr preferRelativeResize="0"/>
          <p:nvPr/>
        </p:nvPicPr>
        <p:blipFill>
          <a:blip r:embed="rId6">
            <a:alphaModFix/>
          </a:blip>
          <a:stretch>
            <a:fillRect/>
          </a:stretch>
        </p:blipFill>
        <p:spPr>
          <a:xfrm>
            <a:off x="297400" y="1908375"/>
            <a:ext cx="3867844" cy="2608075"/>
          </a:xfrm>
          <a:prstGeom prst="rect">
            <a:avLst/>
          </a:prstGeom>
          <a:noFill/>
          <a:ln>
            <a:noFill/>
          </a:ln>
        </p:spPr>
      </p:pic>
      <p:pic>
        <p:nvPicPr>
          <p:cNvPr id="3047" name="Google Shape;3047;p125"/>
          <p:cNvPicPr preferRelativeResize="0"/>
          <p:nvPr/>
        </p:nvPicPr>
        <p:blipFill>
          <a:blip r:embed="rId7">
            <a:alphaModFix/>
          </a:blip>
          <a:stretch>
            <a:fillRect/>
          </a:stretch>
        </p:blipFill>
        <p:spPr>
          <a:xfrm>
            <a:off x="5051369" y="1907163"/>
            <a:ext cx="3772223" cy="2610488"/>
          </a:xfrm>
          <a:prstGeom prst="rect">
            <a:avLst/>
          </a:prstGeom>
          <a:noFill/>
          <a:ln>
            <a:noFill/>
          </a:ln>
        </p:spPr>
      </p:pic>
      <p:sp>
        <p:nvSpPr>
          <p:cNvPr id="3048" name="Google Shape;3048;p125"/>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052" name="Shape 3052"/>
        <p:cNvGrpSpPr/>
        <p:nvPr/>
      </p:nvGrpSpPr>
      <p:grpSpPr>
        <a:xfrm>
          <a:off x="0" y="0"/>
          <a:ext cx="0" cy="0"/>
          <a:chOff x="0" y="0"/>
          <a:chExt cx="0" cy="0"/>
        </a:xfrm>
      </p:grpSpPr>
      <p:pic>
        <p:nvPicPr>
          <p:cNvPr id="3053" name="Google Shape;3053;p126"/>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3054" name="Google Shape;3054;p126"/>
          <p:cNvPicPr preferRelativeResize="0"/>
          <p:nvPr/>
        </p:nvPicPr>
        <p:blipFill>
          <a:blip r:embed="rId4">
            <a:alphaModFix/>
          </a:blip>
          <a:stretch>
            <a:fillRect/>
          </a:stretch>
        </p:blipFill>
        <p:spPr>
          <a:xfrm>
            <a:off x="0" y="0"/>
            <a:ext cx="841775" cy="841775"/>
          </a:xfrm>
          <a:prstGeom prst="rect">
            <a:avLst/>
          </a:prstGeom>
          <a:noFill/>
          <a:ln>
            <a:noFill/>
          </a:ln>
        </p:spPr>
      </p:pic>
      <p:sp>
        <p:nvSpPr>
          <p:cNvPr id="3055" name="Google Shape;3055;p126"/>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300">
                <a:solidFill>
                  <a:schemeClr val="lt1"/>
                </a:solidFill>
                <a:latin typeface="Calibri"/>
                <a:ea typeface="Calibri"/>
                <a:cs typeface="Calibri"/>
                <a:sym typeface="Calibri"/>
              </a:rPr>
              <a:t>LED Power Input Response</a:t>
            </a:r>
            <a:endParaRPr b="1" sz="4300">
              <a:solidFill>
                <a:schemeClr val="lt1"/>
              </a:solidFill>
              <a:latin typeface="Calibri"/>
              <a:ea typeface="Calibri"/>
              <a:cs typeface="Calibri"/>
              <a:sym typeface="Calibri"/>
            </a:endParaRPr>
          </a:p>
        </p:txBody>
      </p:sp>
      <p:pic>
        <p:nvPicPr>
          <p:cNvPr id="3056" name="Google Shape;3056;p126"/>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3057" name="Google Shape;3057;p126"/>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3058" name="Google Shape;3058;p126"/>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Electronics</a:t>
            </a:r>
            <a:endParaRPr b="1" u="sng">
              <a:latin typeface="Roboto"/>
              <a:ea typeface="Roboto"/>
              <a:cs typeface="Roboto"/>
              <a:sym typeface="Roboto"/>
            </a:endParaRPr>
          </a:p>
        </p:txBody>
      </p:sp>
      <p:sp>
        <p:nvSpPr>
          <p:cNvPr id="3059" name="Google Shape;3059;p126"/>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3060" name="Google Shape;3060;p126"/>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3061" name="Google Shape;3061;p126"/>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062" name="Google Shape;3062;p126"/>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3063" name="Google Shape;3063;p126"/>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3064" name="Google Shape;3064;p126"/>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3065" name="Google Shape;3065;p126"/>
          <p:cNvSpPr txBox="1"/>
          <p:nvPr/>
        </p:nvSpPr>
        <p:spPr>
          <a:xfrm>
            <a:off x="192127" y="2263950"/>
            <a:ext cx="2724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Calibri"/>
                <a:ea typeface="Calibri"/>
                <a:cs typeface="Calibri"/>
                <a:sym typeface="Calibri"/>
              </a:rPr>
              <a:t>Optical Power Output = 0.18*V_Input*I_Input</a:t>
            </a:r>
            <a:endParaRPr>
              <a:solidFill>
                <a:schemeClr val="lt1"/>
              </a:solidFill>
              <a:latin typeface="Calibri"/>
              <a:ea typeface="Calibri"/>
              <a:cs typeface="Calibri"/>
              <a:sym typeface="Calibri"/>
            </a:endParaRPr>
          </a:p>
        </p:txBody>
      </p:sp>
      <p:pic>
        <p:nvPicPr>
          <p:cNvPr id="3066" name="Google Shape;3066;p126"/>
          <p:cNvPicPr preferRelativeResize="0"/>
          <p:nvPr/>
        </p:nvPicPr>
        <p:blipFill>
          <a:blip r:embed="rId6">
            <a:alphaModFix/>
          </a:blip>
          <a:stretch>
            <a:fillRect/>
          </a:stretch>
        </p:blipFill>
        <p:spPr>
          <a:xfrm>
            <a:off x="3372663" y="1239575"/>
            <a:ext cx="5139250" cy="3361575"/>
          </a:xfrm>
          <a:prstGeom prst="rect">
            <a:avLst/>
          </a:prstGeom>
          <a:noFill/>
          <a:ln>
            <a:noFill/>
          </a:ln>
        </p:spPr>
      </p:pic>
      <p:sp>
        <p:nvSpPr>
          <p:cNvPr id="3067" name="Google Shape;3067;p126"/>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071" name="Shape 3071"/>
        <p:cNvGrpSpPr/>
        <p:nvPr/>
      </p:nvGrpSpPr>
      <p:grpSpPr>
        <a:xfrm>
          <a:off x="0" y="0"/>
          <a:ext cx="0" cy="0"/>
          <a:chOff x="0" y="0"/>
          <a:chExt cx="0" cy="0"/>
        </a:xfrm>
      </p:grpSpPr>
      <p:pic>
        <p:nvPicPr>
          <p:cNvPr id="3072" name="Google Shape;3072;p127"/>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3073" name="Google Shape;3073;p127"/>
          <p:cNvPicPr preferRelativeResize="0"/>
          <p:nvPr/>
        </p:nvPicPr>
        <p:blipFill>
          <a:blip r:embed="rId4">
            <a:alphaModFix/>
          </a:blip>
          <a:stretch>
            <a:fillRect/>
          </a:stretch>
        </p:blipFill>
        <p:spPr>
          <a:xfrm>
            <a:off x="0" y="0"/>
            <a:ext cx="841775" cy="841775"/>
          </a:xfrm>
          <a:prstGeom prst="rect">
            <a:avLst/>
          </a:prstGeom>
          <a:noFill/>
          <a:ln>
            <a:noFill/>
          </a:ln>
        </p:spPr>
      </p:pic>
      <p:sp>
        <p:nvSpPr>
          <p:cNvPr id="3074" name="Google Shape;3074;p127"/>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300">
                <a:solidFill>
                  <a:schemeClr val="lt1"/>
                </a:solidFill>
                <a:latin typeface="Calibri"/>
                <a:ea typeface="Calibri"/>
                <a:cs typeface="Calibri"/>
                <a:sym typeface="Calibri"/>
              </a:rPr>
              <a:t>Overall electrical FBD </a:t>
            </a:r>
            <a:endParaRPr b="1" sz="4300">
              <a:solidFill>
                <a:schemeClr val="lt1"/>
              </a:solidFill>
              <a:latin typeface="Calibri"/>
              <a:ea typeface="Calibri"/>
              <a:cs typeface="Calibri"/>
              <a:sym typeface="Calibri"/>
            </a:endParaRPr>
          </a:p>
        </p:txBody>
      </p:sp>
      <p:pic>
        <p:nvPicPr>
          <p:cNvPr id="3075" name="Google Shape;3075;p127"/>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3076" name="Google Shape;3076;p127"/>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3077" name="Google Shape;3077;p127"/>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Electronics</a:t>
            </a:r>
            <a:endParaRPr b="1" u="sng">
              <a:latin typeface="Roboto"/>
              <a:ea typeface="Roboto"/>
              <a:cs typeface="Roboto"/>
              <a:sym typeface="Roboto"/>
            </a:endParaRPr>
          </a:p>
        </p:txBody>
      </p:sp>
      <p:sp>
        <p:nvSpPr>
          <p:cNvPr id="3078" name="Google Shape;3078;p127"/>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3079" name="Google Shape;3079;p127"/>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3080" name="Google Shape;3080;p127"/>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081" name="Google Shape;3081;p127"/>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3082" name="Google Shape;3082;p127"/>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3083" name="Google Shape;3083;p127"/>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pic>
        <p:nvPicPr>
          <p:cNvPr id="3084" name="Google Shape;3084;p127"/>
          <p:cNvPicPr preferRelativeResize="0"/>
          <p:nvPr/>
        </p:nvPicPr>
        <p:blipFill>
          <a:blip r:embed="rId6">
            <a:alphaModFix/>
          </a:blip>
          <a:stretch>
            <a:fillRect/>
          </a:stretch>
        </p:blipFill>
        <p:spPr>
          <a:xfrm>
            <a:off x="152400" y="1030550"/>
            <a:ext cx="8839204" cy="2539080"/>
          </a:xfrm>
          <a:prstGeom prst="rect">
            <a:avLst/>
          </a:prstGeom>
          <a:noFill/>
          <a:ln>
            <a:noFill/>
          </a:ln>
        </p:spPr>
      </p:pic>
      <p:sp>
        <p:nvSpPr>
          <p:cNvPr id="3085" name="Google Shape;3085;p127"/>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089" name="Shape 3089"/>
        <p:cNvGrpSpPr/>
        <p:nvPr/>
      </p:nvGrpSpPr>
      <p:grpSpPr>
        <a:xfrm>
          <a:off x="0" y="0"/>
          <a:ext cx="0" cy="0"/>
          <a:chOff x="0" y="0"/>
          <a:chExt cx="0" cy="0"/>
        </a:xfrm>
      </p:grpSpPr>
      <p:pic>
        <p:nvPicPr>
          <p:cNvPr id="3090" name="Google Shape;3090;p128"/>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3091" name="Google Shape;3091;p128"/>
          <p:cNvPicPr preferRelativeResize="0"/>
          <p:nvPr/>
        </p:nvPicPr>
        <p:blipFill>
          <a:blip r:embed="rId4">
            <a:alphaModFix/>
          </a:blip>
          <a:stretch>
            <a:fillRect/>
          </a:stretch>
        </p:blipFill>
        <p:spPr>
          <a:xfrm>
            <a:off x="0" y="0"/>
            <a:ext cx="841775" cy="841775"/>
          </a:xfrm>
          <a:prstGeom prst="rect">
            <a:avLst/>
          </a:prstGeom>
          <a:noFill/>
          <a:ln>
            <a:noFill/>
          </a:ln>
        </p:spPr>
      </p:pic>
      <p:pic>
        <p:nvPicPr>
          <p:cNvPr id="3092" name="Google Shape;3092;p128"/>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3093" name="Google Shape;3093;p128"/>
          <p:cNvSpPr txBox="1"/>
          <p:nvPr/>
        </p:nvSpPr>
        <p:spPr>
          <a:xfrm>
            <a:off x="808650" y="0"/>
            <a:ext cx="7526700" cy="54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Calibri"/>
                <a:ea typeface="Calibri"/>
                <a:cs typeface="Calibri"/>
                <a:sym typeface="Calibri"/>
              </a:rPr>
              <a:t>Analog Board (½)</a:t>
            </a:r>
            <a:endParaRPr b="1" sz="3000">
              <a:solidFill>
                <a:schemeClr val="lt1"/>
              </a:solidFill>
              <a:latin typeface="Calibri"/>
              <a:ea typeface="Calibri"/>
              <a:cs typeface="Calibri"/>
              <a:sym typeface="Calibri"/>
            </a:endParaRPr>
          </a:p>
        </p:txBody>
      </p:sp>
      <p:sp>
        <p:nvSpPr>
          <p:cNvPr id="3094" name="Google Shape;3094;p128"/>
          <p:cNvSpPr txBox="1"/>
          <p:nvPr>
            <p:ph idx="12" type="sldNum"/>
          </p:nvPr>
        </p:nvSpPr>
        <p:spPr>
          <a:xfrm>
            <a:off x="8720698" y="4765425"/>
            <a:ext cx="423300" cy="393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3095" name="Google Shape;3095;p128"/>
          <p:cNvPicPr preferRelativeResize="0"/>
          <p:nvPr/>
        </p:nvPicPr>
        <p:blipFill rotWithShape="1">
          <a:blip r:embed="rId6">
            <a:alphaModFix/>
          </a:blip>
          <a:srcRect b="38263" l="0" r="0" t="0"/>
          <a:stretch/>
        </p:blipFill>
        <p:spPr>
          <a:xfrm>
            <a:off x="497413" y="788625"/>
            <a:ext cx="8149175" cy="3903425"/>
          </a:xfrm>
          <a:prstGeom prst="rect">
            <a:avLst/>
          </a:prstGeom>
          <a:noFill/>
          <a:ln>
            <a:noFill/>
          </a:ln>
        </p:spPr>
      </p:pic>
      <p:sp>
        <p:nvSpPr>
          <p:cNvPr id="3096" name="Google Shape;3096;p128"/>
          <p:cNvSpPr txBox="1"/>
          <p:nvPr/>
        </p:nvSpPr>
        <p:spPr>
          <a:xfrm>
            <a:off x="672200" y="99338"/>
            <a:ext cx="3452700" cy="34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latin typeface="Times New Roman"/>
                <a:ea typeface="Times New Roman"/>
                <a:cs typeface="Times New Roman"/>
                <a:sym typeface="Times New Roman"/>
              </a:rPr>
              <a:t> </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100" name="Shape 3100"/>
        <p:cNvGrpSpPr/>
        <p:nvPr/>
      </p:nvGrpSpPr>
      <p:grpSpPr>
        <a:xfrm>
          <a:off x="0" y="0"/>
          <a:ext cx="0" cy="0"/>
          <a:chOff x="0" y="0"/>
          <a:chExt cx="0" cy="0"/>
        </a:xfrm>
      </p:grpSpPr>
      <p:pic>
        <p:nvPicPr>
          <p:cNvPr id="3101" name="Google Shape;3101;p129"/>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3102" name="Google Shape;3102;p129"/>
          <p:cNvPicPr preferRelativeResize="0"/>
          <p:nvPr/>
        </p:nvPicPr>
        <p:blipFill>
          <a:blip r:embed="rId4">
            <a:alphaModFix/>
          </a:blip>
          <a:stretch>
            <a:fillRect/>
          </a:stretch>
        </p:blipFill>
        <p:spPr>
          <a:xfrm>
            <a:off x="0" y="0"/>
            <a:ext cx="841775" cy="841775"/>
          </a:xfrm>
          <a:prstGeom prst="rect">
            <a:avLst/>
          </a:prstGeom>
          <a:noFill/>
          <a:ln>
            <a:noFill/>
          </a:ln>
        </p:spPr>
      </p:pic>
      <p:pic>
        <p:nvPicPr>
          <p:cNvPr id="3103" name="Google Shape;3103;p129"/>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3104" name="Google Shape;3104;p129"/>
          <p:cNvSpPr txBox="1"/>
          <p:nvPr/>
        </p:nvSpPr>
        <p:spPr>
          <a:xfrm>
            <a:off x="808650" y="0"/>
            <a:ext cx="7526700" cy="54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Calibri"/>
                <a:ea typeface="Calibri"/>
                <a:cs typeface="Calibri"/>
                <a:sym typeface="Calibri"/>
              </a:rPr>
              <a:t>Analog Board (2/2)</a:t>
            </a:r>
            <a:endParaRPr b="1" sz="3000">
              <a:solidFill>
                <a:schemeClr val="lt1"/>
              </a:solidFill>
              <a:latin typeface="Calibri"/>
              <a:ea typeface="Calibri"/>
              <a:cs typeface="Calibri"/>
              <a:sym typeface="Calibri"/>
            </a:endParaRPr>
          </a:p>
        </p:txBody>
      </p:sp>
      <p:sp>
        <p:nvSpPr>
          <p:cNvPr id="3105" name="Google Shape;3105;p129"/>
          <p:cNvSpPr txBox="1"/>
          <p:nvPr>
            <p:ph idx="12" type="sldNum"/>
          </p:nvPr>
        </p:nvSpPr>
        <p:spPr>
          <a:xfrm>
            <a:off x="8720698" y="4765425"/>
            <a:ext cx="423300" cy="393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3106" name="Google Shape;3106;p129"/>
          <p:cNvPicPr preferRelativeResize="0"/>
          <p:nvPr/>
        </p:nvPicPr>
        <p:blipFill rotWithShape="1">
          <a:blip r:embed="rId6">
            <a:alphaModFix/>
          </a:blip>
          <a:srcRect b="29927" l="0" r="0" t="0"/>
          <a:stretch/>
        </p:blipFill>
        <p:spPr>
          <a:xfrm>
            <a:off x="830288" y="615388"/>
            <a:ext cx="7483424" cy="4062766"/>
          </a:xfrm>
          <a:prstGeom prst="rect">
            <a:avLst/>
          </a:prstGeom>
          <a:noFill/>
          <a:ln>
            <a:noFill/>
          </a:ln>
        </p:spPr>
      </p:pic>
      <p:sp>
        <p:nvSpPr>
          <p:cNvPr id="3107" name="Google Shape;3107;p129"/>
          <p:cNvSpPr txBox="1"/>
          <p:nvPr/>
        </p:nvSpPr>
        <p:spPr>
          <a:xfrm>
            <a:off x="1262738" y="212275"/>
            <a:ext cx="3462300" cy="34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latin typeface="Times New Roman"/>
                <a:ea typeface="Times New Roman"/>
                <a:cs typeface="Times New Roman"/>
                <a:sym typeface="Times New Roman"/>
              </a:rPr>
              <a:t> </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111" name="Shape 3111"/>
        <p:cNvGrpSpPr/>
        <p:nvPr/>
      </p:nvGrpSpPr>
      <p:grpSpPr>
        <a:xfrm>
          <a:off x="0" y="0"/>
          <a:ext cx="0" cy="0"/>
          <a:chOff x="0" y="0"/>
          <a:chExt cx="0" cy="0"/>
        </a:xfrm>
      </p:grpSpPr>
      <p:pic>
        <p:nvPicPr>
          <p:cNvPr id="3112" name="Google Shape;3112;p130"/>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3113" name="Google Shape;3113;p130"/>
          <p:cNvPicPr preferRelativeResize="0"/>
          <p:nvPr/>
        </p:nvPicPr>
        <p:blipFill>
          <a:blip r:embed="rId4">
            <a:alphaModFix/>
          </a:blip>
          <a:stretch>
            <a:fillRect/>
          </a:stretch>
        </p:blipFill>
        <p:spPr>
          <a:xfrm>
            <a:off x="0" y="0"/>
            <a:ext cx="841775" cy="841775"/>
          </a:xfrm>
          <a:prstGeom prst="rect">
            <a:avLst/>
          </a:prstGeom>
          <a:noFill/>
          <a:ln>
            <a:noFill/>
          </a:ln>
        </p:spPr>
      </p:pic>
      <p:pic>
        <p:nvPicPr>
          <p:cNvPr id="3114" name="Google Shape;3114;p130"/>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3115" name="Google Shape;3115;p130"/>
          <p:cNvSpPr txBox="1"/>
          <p:nvPr/>
        </p:nvSpPr>
        <p:spPr>
          <a:xfrm>
            <a:off x="808650" y="0"/>
            <a:ext cx="7526700" cy="54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Calibri"/>
                <a:ea typeface="Calibri"/>
                <a:cs typeface="Calibri"/>
                <a:sym typeface="Calibri"/>
              </a:rPr>
              <a:t>Digital Board (½)</a:t>
            </a:r>
            <a:endParaRPr b="1" sz="3000">
              <a:solidFill>
                <a:schemeClr val="lt1"/>
              </a:solidFill>
              <a:latin typeface="Calibri"/>
              <a:ea typeface="Calibri"/>
              <a:cs typeface="Calibri"/>
              <a:sym typeface="Calibri"/>
            </a:endParaRPr>
          </a:p>
        </p:txBody>
      </p:sp>
      <p:sp>
        <p:nvSpPr>
          <p:cNvPr id="3116" name="Google Shape;3116;p130"/>
          <p:cNvSpPr txBox="1"/>
          <p:nvPr>
            <p:ph idx="12" type="sldNum"/>
          </p:nvPr>
        </p:nvSpPr>
        <p:spPr>
          <a:xfrm>
            <a:off x="8720698" y="4765425"/>
            <a:ext cx="423300" cy="393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3117" name="Google Shape;3117;p130"/>
          <p:cNvPicPr preferRelativeResize="0"/>
          <p:nvPr/>
        </p:nvPicPr>
        <p:blipFill rotWithShape="1">
          <a:blip r:embed="rId6">
            <a:alphaModFix/>
          </a:blip>
          <a:srcRect b="18099" l="0" r="0" t="0"/>
          <a:stretch/>
        </p:blipFill>
        <p:spPr>
          <a:xfrm>
            <a:off x="1145600" y="664250"/>
            <a:ext cx="6852801" cy="4323575"/>
          </a:xfrm>
          <a:prstGeom prst="rect">
            <a:avLst/>
          </a:prstGeom>
          <a:noFill/>
          <a:ln>
            <a:noFill/>
          </a:ln>
        </p:spPr>
      </p:pic>
      <p:sp>
        <p:nvSpPr>
          <p:cNvPr id="3118" name="Google Shape;3118;p130"/>
          <p:cNvSpPr txBox="1"/>
          <p:nvPr/>
        </p:nvSpPr>
        <p:spPr>
          <a:xfrm>
            <a:off x="304800" y="304800"/>
            <a:ext cx="2782200" cy="278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latin typeface="Times New Roman"/>
                <a:ea typeface="Times New Roman"/>
                <a:cs typeface="Times New Roman"/>
                <a:sym typeface="Times New Roman"/>
              </a:rPr>
              <a:t> </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122" name="Shape 3122"/>
        <p:cNvGrpSpPr/>
        <p:nvPr/>
      </p:nvGrpSpPr>
      <p:grpSpPr>
        <a:xfrm>
          <a:off x="0" y="0"/>
          <a:ext cx="0" cy="0"/>
          <a:chOff x="0" y="0"/>
          <a:chExt cx="0" cy="0"/>
        </a:xfrm>
      </p:grpSpPr>
      <p:pic>
        <p:nvPicPr>
          <p:cNvPr id="3123" name="Google Shape;3123;p131"/>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3124" name="Google Shape;3124;p131"/>
          <p:cNvPicPr preferRelativeResize="0"/>
          <p:nvPr/>
        </p:nvPicPr>
        <p:blipFill>
          <a:blip r:embed="rId4">
            <a:alphaModFix/>
          </a:blip>
          <a:stretch>
            <a:fillRect/>
          </a:stretch>
        </p:blipFill>
        <p:spPr>
          <a:xfrm>
            <a:off x="0" y="0"/>
            <a:ext cx="841775" cy="841775"/>
          </a:xfrm>
          <a:prstGeom prst="rect">
            <a:avLst/>
          </a:prstGeom>
          <a:noFill/>
          <a:ln>
            <a:noFill/>
          </a:ln>
        </p:spPr>
      </p:pic>
      <p:pic>
        <p:nvPicPr>
          <p:cNvPr id="3125" name="Google Shape;3125;p131"/>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3126" name="Google Shape;3126;p131"/>
          <p:cNvSpPr txBox="1"/>
          <p:nvPr/>
        </p:nvSpPr>
        <p:spPr>
          <a:xfrm>
            <a:off x="808650" y="0"/>
            <a:ext cx="7526700" cy="54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000">
                <a:solidFill>
                  <a:schemeClr val="lt1"/>
                </a:solidFill>
                <a:latin typeface="Calibri"/>
                <a:ea typeface="Calibri"/>
                <a:cs typeface="Calibri"/>
                <a:sym typeface="Calibri"/>
              </a:rPr>
              <a:t>Digital Board (2/2)</a:t>
            </a:r>
            <a:endParaRPr b="1" sz="3000">
              <a:solidFill>
                <a:schemeClr val="lt1"/>
              </a:solidFill>
              <a:latin typeface="Calibri"/>
              <a:ea typeface="Calibri"/>
              <a:cs typeface="Calibri"/>
              <a:sym typeface="Calibri"/>
            </a:endParaRPr>
          </a:p>
        </p:txBody>
      </p:sp>
      <p:sp>
        <p:nvSpPr>
          <p:cNvPr id="3127" name="Google Shape;3127;p131"/>
          <p:cNvSpPr txBox="1"/>
          <p:nvPr>
            <p:ph idx="12" type="sldNum"/>
          </p:nvPr>
        </p:nvSpPr>
        <p:spPr>
          <a:xfrm>
            <a:off x="8720698" y="4765425"/>
            <a:ext cx="423300" cy="393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3128" name="Google Shape;3128;p131"/>
          <p:cNvPicPr preferRelativeResize="0"/>
          <p:nvPr/>
        </p:nvPicPr>
        <p:blipFill>
          <a:blip r:embed="rId6">
            <a:alphaModFix/>
          </a:blip>
          <a:stretch>
            <a:fillRect/>
          </a:stretch>
        </p:blipFill>
        <p:spPr>
          <a:xfrm>
            <a:off x="2045788" y="749550"/>
            <a:ext cx="5052421" cy="3908749"/>
          </a:xfrm>
          <a:prstGeom prst="rect">
            <a:avLst/>
          </a:prstGeom>
          <a:noFill/>
          <a:ln>
            <a:noFill/>
          </a:ln>
        </p:spPr>
      </p:pic>
      <p:sp>
        <p:nvSpPr>
          <p:cNvPr id="3129" name="Google Shape;3129;p131"/>
          <p:cNvSpPr txBox="1"/>
          <p:nvPr/>
        </p:nvSpPr>
        <p:spPr>
          <a:xfrm>
            <a:off x="304800" y="3048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latin typeface="Times New Roman"/>
                <a:ea typeface="Times New Roman"/>
                <a:cs typeface="Times New Roman"/>
                <a:sym typeface="Times New Roman"/>
              </a:rPr>
              <a:t> </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133" name="Shape 3133"/>
        <p:cNvGrpSpPr/>
        <p:nvPr/>
      </p:nvGrpSpPr>
      <p:grpSpPr>
        <a:xfrm>
          <a:off x="0" y="0"/>
          <a:ext cx="0" cy="0"/>
          <a:chOff x="0" y="0"/>
          <a:chExt cx="0" cy="0"/>
        </a:xfrm>
      </p:grpSpPr>
      <p:pic>
        <p:nvPicPr>
          <p:cNvPr id="3134" name="Google Shape;3134;p132"/>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3135" name="Google Shape;3135;p132"/>
          <p:cNvPicPr preferRelativeResize="0"/>
          <p:nvPr/>
        </p:nvPicPr>
        <p:blipFill>
          <a:blip r:embed="rId4">
            <a:alphaModFix/>
          </a:blip>
          <a:stretch>
            <a:fillRect/>
          </a:stretch>
        </p:blipFill>
        <p:spPr>
          <a:xfrm>
            <a:off x="0" y="0"/>
            <a:ext cx="841775" cy="841775"/>
          </a:xfrm>
          <a:prstGeom prst="rect">
            <a:avLst/>
          </a:prstGeom>
          <a:noFill/>
          <a:ln>
            <a:noFill/>
          </a:ln>
        </p:spPr>
      </p:pic>
      <p:pic>
        <p:nvPicPr>
          <p:cNvPr id="3136" name="Google Shape;3136;p132"/>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3137" name="Google Shape;3137;p132"/>
          <p:cNvSpPr txBox="1"/>
          <p:nvPr/>
        </p:nvSpPr>
        <p:spPr>
          <a:xfrm>
            <a:off x="808650" y="0"/>
            <a:ext cx="7526700" cy="62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Calibri"/>
                <a:ea typeface="Calibri"/>
                <a:cs typeface="Calibri"/>
                <a:sym typeface="Calibri"/>
              </a:rPr>
              <a:t>NanoSAM-II PCB Design</a:t>
            </a:r>
            <a:endParaRPr b="1" sz="3000">
              <a:solidFill>
                <a:schemeClr val="lt1"/>
              </a:solidFill>
              <a:latin typeface="Calibri"/>
              <a:ea typeface="Calibri"/>
              <a:cs typeface="Calibri"/>
              <a:sym typeface="Calibri"/>
            </a:endParaRPr>
          </a:p>
        </p:txBody>
      </p:sp>
      <p:pic>
        <p:nvPicPr>
          <p:cNvPr id="3138" name="Google Shape;3138;p132"/>
          <p:cNvPicPr preferRelativeResize="0"/>
          <p:nvPr/>
        </p:nvPicPr>
        <p:blipFill>
          <a:blip r:embed="rId6">
            <a:alphaModFix/>
          </a:blip>
          <a:stretch>
            <a:fillRect/>
          </a:stretch>
        </p:blipFill>
        <p:spPr>
          <a:xfrm>
            <a:off x="104725" y="1113900"/>
            <a:ext cx="4683000" cy="2781474"/>
          </a:xfrm>
          <a:prstGeom prst="rect">
            <a:avLst/>
          </a:prstGeom>
          <a:noFill/>
          <a:ln>
            <a:noFill/>
          </a:ln>
        </p:spPr>
      </p:pic>
      <p:pic>
        <p:nvPicPr>
          <p:cNvPr id="3139" name="Google Shape;3139;p132"/>
          <p:cNvPicPr preferRelativeResize="0"/>
          <p:nvPr/>
        </p:nvPicPr>
        <p:blipFill>
          <a:blip r:embed="rId7">
            <a:alphaModFix/>
          </a:blip>
          <a:stretch>
            <a:fillRect/>
          </a:stretch>
        </p:blipFill>
        <p:spPr>
          <a:xfrm>
            <a:off x="4825991" y="1113900"/>
            <a:ext cx="4195161" cy="2781473"/>
          </a:xfrm>
          <a:prstGeom prst="rect">
            <a:avLst/>
          </a:prstGeom>
          <a:noFill/>
          <a:ln>
            <a:noFill/>
          </a:ln>
        </p:spPr>
      </p:pic>
      <p:sp>
        <p:nvSpPr>
          <p:cNvPr id="3140" name="Google Shape;3140;p132"/>
          <p:cNvSpPr txBox="1"/>
          <p:nvPr/>
        </p:nvSpPr>
        <p:spPr>
          <a:xfrm>
            <a:off x="919825" y="3925775"/>
            <a:ext cx="30528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lt1"/>
                </a:solidFill>
                <a:latin typeface="Calibri"/>
                <a:ea typeface="Calibri"/>
                <a:cs typeface="Calibri"/>
                <a:sym typeface="Calibri"/>
              </a:rPr>
              <a:t>Analog Board</a:t>
            </a:r>
            <a:endParaRPr b="1" sz="1600">
              <a:solidFill>
                <a:schemeClr val="lt1"/>
              </a:solidFill>
              <a:latin typeface="Calibri"/>
              <a:ea typeface="Calibri"/>
              <a:cs typeface="Calibri"/>
              <a:sym typeface="Calibri"/>
            </a:endParaRPr>
          </a:p>
        </p:txBody>
      </p:sp>
      <p:sp>
        <p:nvSpPr>
          <p:cNvPr id="3141" name="Google Shape;3141;p132"/>
          <p:cNvSpPr txBox="1"/>
          <p:nvPr/>
        </p:nvSpPr>
        <p:spPr>
          <a:xfrm>
            <a:off x="5397175" y="3925775"/>
            <a:ext cx="30528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lt1"/>
                </a:solidFill>
                <a:latin typeface="Calibri"/>
                <a:ea typeface="Calibri"/>
                <a:cs typeface="Calibri"/>
                <a:sym typeface="Calibri"/>
              </a:rPr>
              <a:t>Digital Board</a:t>
            </a:r>
            <a:endParaRPr b="1" sz="1600">
              <a:solidFill>
                <a:schemeClr val="lt1"/>
              </a:solidFill>
              <a:latin typeface="Calibri"/>
              <a:ea typeface="Calibri"/>
              <a:cs typeface="Calibri"/>
              <a:sym typeface="Calibri"/>
            </a:endParaRPr>
          </a:p>
        </p:txBody>
      </p:sp>
      <p:sp>
        <p:nvSpPr>
          <p:cNvPr id="3142" name="Google Shape;3142;p132"/>
          <p:cNvSpPr txBox="1"/>
          <p:nvPr>
            <p:ph idx="12" type="sldNum"/>
          </p:nvPr>
        </p:nvSpPr>
        <p:spPr>
          <a:xfrm>
            <a:off x="8557072" y="4765425"/>
            <a:ext cx="551700" cy="393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146" name="Shape 3146"/>
        <p:cNvGrpSpPr/>
        <p:nvPr/>
      </p:nvGrpSpPr>
      <p:grpSpPr>
        <a:xfrm>
          <a:off x="0" y="0"/>
          <a:ext cx="0" cy="0"/>
          <a:chOff x="0" y="0"/>
          <a:chExt cx="0" cy="0"/>
        </a:xfrm>
      </p:grpSpPr>
      <p:pic>
        <p:nvPicPr>
          <p:cNvPr id="3147" name="Google Shape;3147;p133"/>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3148" name="Google Shape;3148;p133"/>
          <p:cNvPicPr preferRelativeResize="0"/>
          <p:nvPr/>
        </p:nvPicPr>
        <p:blipFill>
          <a:blip r:embed="rId4">
            <a:alphaModFix/>
          </a:blip>
          <a:stretch>
            <a:fillRect/>
          </a:stretch>
        </p:blipFill>
        <p:spPr>
          <a:xfrm>
            <a:off x="0" y="0"/>
            <a:ext cx="841775" cy="841775"/>
          </a:xfrm>
          <a:prstGeom prst="rect">
            <a:avLst/>
          </a:prstGeom>
          <a:noFill/>
          <a:ln>
            <a:noFill/>
          </a:ln>
        </p:spPr>
      </p:pic>
      <p:sp>
        <p:nvSpPr>
          <p:cNvPr id="3149" name="Google Shape;3149;p133"/>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300">
                <a:solidFill>
                  <a:schemeClr val="lt1"/>
                </a:solidFill>
                <a:latin typeface="Calibri"/>
                <a:ea typeface="Calibri"/>
                <a:cs typeface="Calibri"/>
                <a:sym typeface="Calibri"/>
              </a:rPr>
              <a:t>Design Space </a:t>
            </a:r>
            <a:endParaRPr b="1" sz="4300">
              <a:solidFill>
                <a:schemeClr val="lt1"/>
              </a:solidFill>
              <a:latin typeface="Calibri"/>
              <a:ea typeface="Calibri"/>
              <a:cs typeface="Calibri"/>
              <a:sym typeface="Calibri"/>
            </a:endParaRPr>
          </a:p>
        </p:txBody>
      </p:sp>
      <p:pic>
        <p:nvPicPr>
          <p:cNvPr id="3150" name="Google Shape;3150;p133"/>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3151" name="Google Shape;3151;p133"/>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3152" name="Google Shape;3152;p133"/>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Electronics</a:t>
            </a:r>
            <a:endParaRPr b="1" u="sng">
              <a:latin typeface="Roboto"/>
              <a:ea typeface="Roboto"/>
              <a:cs typeface="Roboto"/>
              <a:sym typeface="Roboto"/>
            </a:endParaRPr>
          </a:p>
        </p:txBody>
      </p:sp>
      <p:sp>
        <p:nvSpPr>
          <p:cNvPr id="3153" name="Google Shape;3153;p133"/>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3154" name="Google Shape;3154;p133"/>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3155" name="Google Shape;3155;p133"/>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156" name="Google Shape;3156;p133"/>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3157" name="Google Shape;3157;p133"/>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3158" name="Google Shape;3158;p133"/>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3159" name="Google Shape;3159;p133"/>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graphicFrame>
        <p:nvGraphicFramePr>
          <p:cNvPr id="3160" name="Google Shape;3160;p133"/>
          <p:cNvGraphicFramePr/>
          <p:nvPr/>
        </p:nvGraphicFramePr>
        <p:xfrm>
          <a:off x="743200" y="1205150"/>
          <a:ext cx="3000000" cy="3000000"/>
        </p:xfrm>
        <a:graphic>
          <a:graphicData uri="http://schemas.openxmlformats.org/drawingml/2006/table">
            <a:tbl>
              <a:tblPr>
                <a:noFill/>
                <a:tableStyleId>{31E32F96-03ED-438F-A551-5A4A440BEC8A}</a:tableStyleId>
              </a:tblPr>
              <a:tblGrid>
                <a:gridCol w="2026300"/>
                <a:gridCol w="1809750"/>
                <a:gridCol w="1809750"/>
                <a:gridCol w="1809750"/>
              </a:tblGrid>
              <a:tr h="381000">
                <a:tc>
                  <a:txBody>
                    <a:bodyPr/>
                    <a:lstStyle/>
                    <a:p>
                      <a:pPr indent="0" lvl="0" marL="0" rtl="0" algn="l">
                        <a:spcBef>
                          <a:spcPts val="0"/>
                        </a:spcBef>
                        <a:spcAft>
                          <a:spcPts val="0"/>
                        </a:spcAft>
                        <a:buNone/>
                      </a:pPr>
                      <a:r>
                        <a:rPr lang="en">
                          <a:solidFill>
                            <a:schemeClr val="lt1"/>
                          </a:solidFill>
                          <a:latin typeface="Calibri"/>
                          <a:ea typeface="Calibri"/>
                          <a:cs typeface="Calibri"/>
                          <a:sym typeface="Calibri"/>
                        </a:rPr>
                        <a:t>Metric</a:t>
                      </a:r>
                      <a:endParaRPr>
                        <a:solidFill>
                          <a:schemeClr val="lt1"/>
                        </a:solidFill>
                        <a:latin typeface="Calibri"/>
                        <a:ea typeface="Calibri"/>
                        <a:cs typeface="Calibri"/>
                        <a:sym typeface="Calibri"/>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Calibri"/>
                          <a:ea typeface="Calibri"/>
                          <a:cs typeface="Calibri"/>
                          <a:sym typeface="Calibri"/>
                        </a:rPr>
                        <a:t>Lower bound</a:t>
                      </a:r>
                      <a:endParaRPr>
                        <a:solidFill>
                          <a:schemeClr val="lt1"/>
                        </a:solidFill>
                        <a:latin typeface="Calibri"/>
                        <a:ea typeface="Calibri"/>
                        <a:cs typeface="Calibri"/>
                        <a:sym typeface="Calibri"/>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Calibri"/>
                          <a:ea typeface="Calibri"/>
                          <a:cs typeface="Calibri"/>
                          <a:sym typeface="Calibri"/>
                        </a:rPr>
                        <a:t>Desired value</a:t>
                      </a:r>
                      <a:endParaRPr>
                        <a:solidFill>
                          <a:schemeClr val="lt1"/>
                        </a:solidFill>
                        <a:latin typeface="Calibri"/>
                        <a:ea typeface="Calibri"/>
                        <a:cs typeface="Calibri"/>
                        <a:sym typeface="Calibri"/>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Calibri"/>
                          <a:ea typeface="Calibri"/>
                          <a:cs typeface="Calibri"/>
                          <a:sym typeface="Calibri"/>
                        </a:rPr>
                        <a:t>Upper bound</a:t>
                      </a:r>
                      <a:endParaRPr>
                        <a:solidFill>
                          <a:schemeClr val="lt1"/>
                        </a:solidFill>
                        <a:latin typeface="Calibri"/>
                        <a:ea typeface="Calibri"/>
                        <a:cs typeface="Calibri"/>
                        <a:sym typeface="Calibri"/>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chemeClr val="lt1"/>
                          </a:solidFill>
                          <a:latin typeface="Calibri"/>
                          <a:ea typeface="Calibri"/>
                          <a:cs typeface="Calibri"/>
                          <a:sym typeface="Calibri"/>
                        </a:rPr>
                        <a:t>Signal voltage [V]</a:t>
                      </a:r>
                      <a:endParaRPr>
                        <a:solidFill>
                          <a:schemeClr val="lt1"/>
                        </a:solidFill>
                        <a:latin typeface="Calibri"/>
                        <a:ea typeface="Calibri"/>
                        <a:cs typeface="Calibri"/>
                        <a:sym typeface="Calibri"/>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Calibri"/>
                          <a:ea typeface="Calibri"/>
                          <a:cs typeface="Calibri"/>
                          <a:sym typeface="Calibri"/>
                        </a:rPr>
                        <a:t>0.1642</a:t>
                      </a:r>
                      <a:endParaRPr>
                        <a:solidFill>
                          <a:schemeClr val="lt1"/>
                        </a:solidFill>
                        <a:latin typeface="Calibri"/>
                        <a:ea typeface="Calibri"/>
                        <a:cs typeface="Calibri"/>
                        <a:sym typeface="Calibri"/>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Calibri"/>
                          <a:ea typeface="Calibri"/>
                          <a:cs typeface="Calibri"/>
                          <a:sym typeface="Calibri"/>
                        </a:rPr>
                        <a:t>2.64</a:t>
                      </a:r>
                      <a:endParaRPr>
                        <a:solidFill>
                          <a:schemeClr val="lt1"/>
                        </a:solidFill>
                        <a:latin typeface="Calibri"/>
                        <a:ea typeface="Calibri"/>
                        <a:cs typeface="Calibri"/>
                        <a:sym typeface="Calibri"/>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Calibri"/>
                          <a:ea typeface="Calibri"/>
                          <a:cs typeface="Calibri"/>
                          <a:sym typeface="Calibri"/>
                        </a:rPr>
                        <a:t>3.3</a:t>
                      </a:r>
                      <a:endParaRPr>
                        <a:solidFill>
                          <a:schemeClr val="lt1"/>
                        </a:solidFill>
                        <a:latin typeface="Calibri"/>
                        <a:ea typeface="Calibri"/>
                        <a:cs typeface="Calibri"/>
                        <a:sym typeface="Calibri"/>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chemeClr val="lt1"/>
                          </a:solidFill>
                          <a:latin typeface="Calibri"/>
                          <a:ea typeface="Calibri"/>
                          <a:cs typeface="Calibri"/>
                          <a:sym typeface="Calibri"/>
                        </a:rPr>
                        <a:t>SNR </a:t>
                      </a:r>
                      <a:endParaRPr>
                        <a:solidFill>
                          <a:schemeClr val="lt1"/>
                        </a:solidFill>
                        <a:latin typeface="Calibri"/>
                        <a:ea typeface="Calibri"/>
                        <a:cs typeface="Calibri"/>
                        <a:sym typeface="Calibri"/>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Calibri"/>
                          <a:ea typeface="Calibri"/>
                          <a:cs typeface="Calibri"/>
                          <a:sym typeface="Calibri"/>
                        </a:rPr>
                        <a:t>201</a:t>
                      </a:r>
                      <a:endParaRPr>
                        <a:solidFill>
                          <a:schemeClr val="lt1"/>
                        </a:solidFill>
                        <a:latin typeface="Calibri"/>
                        <a:ea typeface="Calibri"/>
                        <a:cs typeface="Calibri"/>
                        <a:sym typeface="Calibri"/>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Calibri"/>
                          <a:ea typeface="Calibri"/>
                          <a:cs typeface="Calibri"/>
                          <a:sym typeface="Calibri"/>
                        </a:rPr>
                        <a:t>3232.1</a:t>
                      </a:r>
                      <a:endParaRPr>
                        <a:solidFill>
                          <a:schemeClr val="lt1"/>
                        </a:solidFill>
                        <a:latin typeface="Calibri"/>
                        <a:ea typeface="Calibri"/>
                        <a:cs typeface="Calibri"/>
                        <a:sym typeface="Calibri"/>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Calibri"/>
                          <a:ea typeface="Calibri"/>
                          <a:cs typeface="Calibri"/>
                          <a:sym typeface="Calibri"/>
                        </a:rPr>
                        <a:t>4040.2</a:t>
                      </a:r>
                      <a:endParaRPr>
                        <a:solidFill>
                          <a:schemeClr val="lt1"/>
                        </a:solidFill>
                        <a:latin typeface="Calibri"/>
                        <a:ea typeface="Calibri"/>
                        <a:cs typeface="Calibri"/>
                        <a:sym typeface="Calibri"/>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chemeClr val="lt1"/>
                          </a:solidFill>
                          <a:latin typeface="Calibri"/>
                          <a:ea typeface="Calibri"/>
                          <a:cs typeface="Calibri"/>
                          <a:sym typeface="Calibri"/>
                        </a:rPr>
                        <a:t>Photocurrent [A]</a:t>
                      </a:r>
                      <a:endParaRPr>
                        <a:solidFill>
                          <a:schemeClr val="lt1"/>
                        </a:solidFill>
                        <a:latin typeface="Calibri"/>
                        <a:ea typeface="Calibri"/>
                        <a:cs typeface="Calibri"/>
                        <a:sym typeface="Calibri"/>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Calibri"/>
                          <a:ea typeface="Calibri"/>
                          <a:cs typeface="Calibri"/>
                          <a:sym typeface="Calibri"/>
                        </a:rPr>
                        <a:t>5.33e-08</a:t>
                      </a:r>
                      <a:endParaRPr>
                        <a:solidFill>
                          <a:schemeClr val="lt1"/>
                        </a:solidFill>
                        <a:latin typeface="Calibri"/>
                        <a:ea typeface="Calibri"/>
                        <a:cs typeface="Calibri"/>
                        <a:sym typeface="Calibri"/>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Calibri"/>
                          <a:ea typeface="Calibri"/>
                          <a:cs typeface="Calibri"/>
                          <a:sym typeface="Calibri"/>
                        </a:rPr>
                        <a:t>8.57e-07</a:t>
                      </a:r>
                      <a:endParaRPr>
                        <a:solidFill>
                          <a:schemeClr val="lt1"/>
                        </a:solidFill>
                        <a:latin typeface="Calibri"/>
                        <a:ea typeface="Calibri"/>
                        <a:cs typeface="Calibri"/>
                        <a:sym typeface="Calibri"/>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Calibri"/>
                          <a:ea typeface="Calibri"/>
                          <a:cs typeface="Calibri"/>
                          <a:sym typeface="Calibri"/>
                        </a:rPr>
                        <a:t>1.07e-06</a:t>
                      </a:r>
                      <a:endParaRPr>
                        <a:solidFill>
                          <a:schemeClr val="lt1"/>
                        </a:solidFill>
                        <a:latin typeface="Calibri"/>
                        <a:ea typeface="Calibri"/>
                        <a:cs typeface="Calibri"/>
                        <a:sym typeface="Calibri"/>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chemeClr val="lt1"/>
                          </a:solidFill>
                          <a:latin typeface="Calibri"/>
                          <a:ea typeface="Calibri"/>
                          <a:cs typeface="Calibri"/>
                          <a:sym typeface="Calibri"/>
                        </a:rPr>
                        <a:t>Light incident power [W]</a:t>
                      </a:r>
                      <a:endParaRPr>
                        <a:solidFill>
                          <a:schemeClr val="lt1"/>
                        </a:solidFill>
                        <a:latin typeface="Calibri"/>
                        <a:ea typeface="Calibri"/>
                        <a:cs typeface="Calibri"/>
                        <a:sym typeface="Calibri"/>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Calibri"/>
                          <a:ea typeface="Calibri"/>
                          <a:cs typeface="Calibri"/>
                          <a:sym typeface="Calibri"/>
                        </a:rPr>
                        <a:t>1.18e-07</a:t>
                      </a:r>
                      <a:endParaRPr>
                        <a:solidFill>
                          <a:schemeClr val="lt1"/>
                        </a:solidFill>
                        <a:latin typeface="Calibri"/>
                        <a:ea typeface="Calibri"/>
                        <a:cs typeface="Calibri"/>
                        <a:sym typeface="Calibri"/>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Calibri"/>
                          <a:ea typeface="Calibri"/>
                          <a:cs typeface="Calibri"/>
                          <a:sym typeface="Calibri"/>
                        </a:rPr>
                        <a:t>1.9e-06</a:t>
                      </a:r>
                      <a:endParaRPr>
                        <a:solidFill>
                          <a:schemeClr val="lt1"/>
                        </a:solidFill>
                        <a:latin typeface="Calibri"/>
                        <a:ea typeface="Calibri"/>
                        <a:cs typeface="Calibri"/>
                        <a:sym typeface="Calibri"/>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Calibri"/>
                          <a:ea typeface="Calibri"/>
                          <a:cs typeface="Calibri"/>
                          <a:sym typeface="Calibri"/>
                        </a:rPr>
                        <a:t>2.38e-06</a:t>
                      </a:r>
                      <a:endParaRPr>
                        <a:solidFill>
                          <a:schemeClr val="lt1"/>
                        </a:solidFill>
                        <a:latin typeface="Calibri"/>
                        <a:ea typeface="Calibri"/>
                        <a:cs typeface="Calibri"/>
                        <a:sym typeface="Calibri"/>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graphicFrame>
        <p:nvGraphicFramePr>
          <p:cNvPr id="3161" name="Google Shape;3161;p133"/>
          <p:cNvGraphicFramePr/>
          <p:nvPr/>
        </p:nvGraphicFramePr>
        <p:xfrm>
          <a:off x="743200" y="3427815"/>
          <a:ext cx="3000000" cy="3000000"/>
        </p:xfrm>
        <a:graphic>
          <a:graphicData uri="http://schemas.openxmlformats.org/drawingml/2006/table">
            <a:tbl>
              <a:tblPr>
                <a:noFill/>
                <a:tableStyleId>{31E32F96-03ED-438F-A551-5A4A440BEC8A}</a:tableStyleId>
              </a:tblPr>
              <a:tblGrid>
                <a:gridCol w="2419025"/>
                <a:gridCol w="2419025"/>
              </a:tblGrid>
              <a:tr h="396200">
                <a:tc>
                  <a:txBody>
                    <a:bodyPr/>
                    <a:lstStyle/>
                    <a:p>
                      <a:pPr indent="0" lvl="0" marL="0" rtl="0" algn="l">
                        <a:spcBef>
                          <a:spcPts val="0"/>
                        </a:spcBef>
                        <a:spcAft>
                          <a:spcPts val="0"/>
                        </a:spcAft>
                        <a:buNone/>
                      </a:pPr>
                      <a:r>
                        <a:rPr lang="en">
                          <a:solidFill>
                            <a:schemeClr val="lt1"/>
                          </a:solidFill>
                          <a:latin typeface="Calibri"/>
                          <a:ea typeface="Calibri"/>
                          <a:cs typeface="Calibri"/>
                          <a:sym typeface="Calibri"/>
                        </a:rPr>
                        <a:t>Metric</a:t>
                      </a:r>
                      <a:endParaRPr>
                        <a:solidFill>
                          <a:schemeClr val="lt1"/>
                        </a:solidFill>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a:solidFill>
                            <a:schemeClr val="lt1"/>
                          </a:solidFill>
                          <a:latin typeface="Calibri"/>
                          <a:ea typeface="Calibri"/>
                          <a:cs typeface="Calibri"/>
                          <a:sym typeface="Calibri"/>
                        </a:rPr>
                        <a:t>Value</a:t>
                      </a:r>
                      <a:endParaRPr>
                        <a:solidFill>
                          <a:schemeClr val="lt1"/>
                        </a:solidFill>
                        <a:latin typeface="Calibri"/>
                        <a:ea typeface="Calibri"/>
                        <a:cs typeface="Calibri"/>
                        <a:sym typeface="Calibri"/>
                      </a:endParaRPr>
                    </a:p>
                  </a:txBody>
                  <a:tcPr marT="91425" marB="91425" marR="91425" marL="91425"/>
                </a:tc>
              </a:tr>
              <a:tr h="402675">
                <a:tc>
                  <a:txBody>
                    <a:bodyPr/>
                    <a:lstStyle/>
                    <a:p>
                      <a:pPr indent="0" lvl="0" marL="0" rtl="0" algn="l">
                        <a:spcBef>
                          <a:spcPts val="0"/>
                        </a:spcBef>
                        <a:spcAft>
                          <a:spcPts val="0"/>
                        </a:spcAft>
                        <a:buNone/>
                      </a:pPr>
                      <a:r>
                        <a:rPr lang="en">
                          <a:solidFill>
                            <a:schemeClr val="lt1"/>
                          </a:solidFill>
                          <a:latin typeface="Calibri"/>
                          <a:ea typeface="Calibri"/>
                          <a:cs typeface="Calibri"/>
                          <a:sym typeface="Calibri"/>
                        </a:rPr>
                        <a:t>Feedback resistor [Mohm]</a:t>
                      </a:r>
                      <a:endParaRPr>
                        <a:solidFill>
                          <a:schemeClr val="lt1"/>
                        </a:solidFill>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a:solidFill>
                            <a:schemeClr val="lt1"/>
                          </a:solidFill>
                          <a:latin typeface="Calibri"/>
                          <a:ea typeface="Calibri"/>
                          <a:cs typeface="Calibri"/>
                          <a:sym typeface="Calibri"/>
                        </a:rPr>
                        <a:t>3.080513</a:t>
                      </a:r>
                      <a:endParaRPr>
                        <a:solidFill>
                          <a:schemeClr val="lt1"/>
                        </a:solidFill>
                        <a:latin typeface="Calibri"/>
                        <a:ea typeface="Calibri"/>
                        <a:cs typeface="Calibri"/>
                        <a:sym typeface="Calibri"/>
                      </a:endParaRPr>
                    </a:p>
                  </a:txBody>
                  <a:tcPr marT="91425" marB="91425" marR="91425" marL="91425"/>
                </a:tc>
              </a:tr>
              <a:tr h="396200">
                <a:tc>
                  <a:txBody>
                    <a:bodyPr/>
                    <a:lstStyle/>
                    <a:p>
                      <a:pPr indent="0" lvl="0" marL="0" rtl="0" algn="l">
                        <a:spcBef>
                          <a:spcPts val="0"/>
                        </a:spcBef>
                        <a:spcAft>
                          <a:spcPts val="0"/>
                        </a:spcAft>
                        <a:buNone/>
                      </a:pPr>
                      <a:r>
                        <a:rPr lang="en">
                          <a:solidFill>
                            <a:schemeClr val="lt1"/>
                          </a:solidFill>
                          <a:latin typeface="Calibri"/>
                          <a:ea typeface="Calibri"/>
                          <a:cs typeface="Calibri"/>
                          <a:sym typeface="Calibri"/>
                        </a:rPr>
                        <a:t>ADC Reference voltage [V]</a:t>
                      </a:r>
                      <a:endParaRPr>
                        <a:solidFill>
                          <a:schemeClr val="lt1"/>
                        </a:solidFill>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a:solidFill>
                            <a:schemeClr val="lt1"/>
                          </a:solidFill>
                          <a:latin typeface="Calibri"/>
                          <a:ea typeface="Calibri"/>
                          <a:cs typeface="Calibri"/>
                          <a:sym typeface="Calibri"/>
                        </a:rPr>
                        <a:t>3.3</a:t>
                      </a:r>
                      <a:endParaRPr>
                        <a:solidFill>
                          <a:schemeClr val="lt1"/>
                        </a:solidFill>
                        <a:latin typeface="Calibri"/>
                        <a:ea typeface="Calibri"/>
                        <a:cs typeface="Calibri"/>
                        <a:sym typeface="Calibri"/>
                      </a:endParaRPr>
                    </a:p>
                  </a:txBody>
                  <a:tcPr marT="91425" marB="91425" marR="91425" marL="91425"/>
                </a:tc>
              </a:tr>
            </a:tbl>
          </a:graphicData>
        </a:graphic>
      </p:graphicFrame>
      <p:pic>
        <p:nvPicPr>
          <p:cNvPr id="3162" name="Google Shape;3162;p133"/>
          <p:cNvPicPr preferRelativeResize="0"/>
          <p:nvPr/>
        </p:nvPicPr>
        <p:blipFill>
          <a:blip r:embed="rId6">
            <a:alphaModFix/>
          </a:blip>
          <a:stretch>
            <a:fillRect/>
          </a:stretch>
        </p:blipFill>
        <p:spPr>
          <a:xfrm>
            <a:off x="5986138" y="3668175"/>
            <a:ext cx="2219325" cy="7143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24" name="Shape 624"/>
        <p:cNvGrpSpPr/>
        <p:nvPr/>
      </p:nvGrpSpPr>
      <p:grpSpPr>
        <a:xfrm>
          <a:off x="0" y="0"/>
          <a:ext cx="0" cy="0"/>
          <a:chOff x="0" y="0"/>
          <a:chExt cx="0" cy="0"/>
        </a:xfrm>
      </p:grpSpPr>
      <p:sp>
        <p:nvSpPr>
          <p:cNvPr id="625" name="Google Shape;625;p35"/>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b="1" lang="en" sz="3600">
                <a:solidFill>
                  <a:schemeClr val="lt1"/>
                </a:solidFill>
              </a:rPr>
              <a:t>The NanoSAM-IV Mission Statement</a:t>
            </a:r>
            <a:endParaRPr b="1" sz="3600">
              <a:solidFill>
                <a:schemeClr val="lt1"/>
              </a:solidFill>
            </a:endParaRPr>
          </a:p>
        </p:txBody>
      </p:sp>
      <p:sp>
        <p:nvSpPr>
          <p:cNvPr id="626" name="Google Shape;626;p35"/>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lang="en" sz="2600">
                <a:solidFill>
                  <a:schemeClr val="lt1"/>
                </a:solidFill>
              </a:rPr>
              <a:t>The NanoSAM-IV team will create a laboratory simulation of the Ball Aerospace SAM program missions focusing specifically on collecting and processing simulated solar irradiance data at zero aerosol </a:t>
            </a:r>
            <a:r>
              <a:rPr lang="en" sz="2600">
                <a:solidFill>
                  <a:schemeClr val="lt1"/>
                </a:solidFill>
              </a:rPr>
              <a:t>attenuation (full signal)</a:t>
            </a:r>
            <a:r>
              <a:rPr lang="en" sz="2600">
                <a:solidFill>
                  <a:schemeClr val="lt1"/>
                </a:solidFill>
              </a:rPr>
              <a:t> in an automated fashion.</a:t>
            </a:r>
            <a:endParaRPr sz="2600">
              <a:solidFill>
                <a:schemeClr val="lt1"/>
              </a:solidFill>
            </a:endParaRPr>
          </a:p>
        </p:txBody>
      </p:sp>
      <p:pic>
        <p:nvPicPr>
          <p:cNvPr id="627" name="Google Shape;627;p35"/>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628" name="Google Shape;628;p35"/>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Purpose</a:t>
            </a:r>
            <a:endParaRPr b="1" u="sng">
              <a:latin typeface="Roboto"/>
              <a:ea typeface="Roboto"/>
              <a:cs typeface="Roboto"/>
              <a:sym typeface="Roboto"/>
            </a:endParaRPr>
          </a:p>
        </p:txBody>
      </p:sp>
      <p:sp>
        <p:nvSpPr>
          <p:cNvPr id="629" name="Google Shape;629;p35"/>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630" name="Google Shape;630;p35"/>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631" name="Google Shape;631;p35"/>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632" name="Google Shape;632;p35"/>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633" name="Google Shape;633;p35"/>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634" name="Google Shape;634;p35"/>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635" name="Google Shape;635;p35"/>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166" name="Shape 3166"/>
        <p:cNvGrpSpPr/>
        <p:nvPr/>
      </p:nvGrpSpPr>
      <p:grpSpPr>
        <a:xfrm>
          <a:off x="0" y="0"/>
          <a:ext cx="0" cy="0"/>
          <a:chOff x="0" y="0"/>
          <a:chExt cx="0" cy="0"/>
        </a:xfrm>
      </p:grpSpPr>
      <p:pic>
        <p:nvPicPr>
          <p:cNvPr id="3167" name="Google Shape;3167;p134"/>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3168" name="Google Shape;3168;p134"/>
          <p:cNvPicPr preferRelativeResize="0"/>
          <p:nvPr/>
        </p:nvPicPr>
        <p:blipFill>
          <a:blip r:embed="rId4">
            <a:alphaModFix/>
          </a:blip>
          <a:stretch>
            <a:fillRect/>
          </a:stretch>
        </p:blipFill>
        <p:spPr>
          <a:xfrm>
            <a:off x="0" y="0"/>
            <a:ext cx="841775" cy="841775"/>
          </a:xfrm>
          <a:prstGeom prst="rect">
            <a:avLst/>
          </a:prstGeom>
          <a:noFill/>
          <a:ln>
            <a:noFill/>
          </a:ln>
        </p:spPr>
      </p:pic>
      <p:sp>
        <p:nvSpPr>
          <p:cNvPr id="3169" name="Google Shape;3169;p134"/>
          <p:cNvSpPr txBox="1"/>
          <p:nvPr/>
        </p:nvSpPr>
        <p:spPr>
          <a:xfrm>
            <a:off x="841775" y="0"/>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300">
                <a:solidFill>
                  <a:schemeClr val="lt1"/>
                </a:solidFill>
                <a:latin typeface="Calibri"/>
                <a:ea typeface="Calibri"/>
                <a:cs typeface="Calibri"/>
                <a:sym typeface="Calibri"/>
              </a:rPr>
              <a:t>Design Space Flowdown</a:t>
            </a:r>
            <a:endParaRPr b="1" sz="4300">
              <a:solidFill>
                <a:schemeClr val="lt1"/>
              </a:solidFill>
              <a:latin typeface="Calibri"/>
              <a:ea typeface="Calibri"/>
              <a:cs typeface="Calibri"/>
              <a:sym typeface="Calibri"/>
            </a:endParaRPr>
          </a:p>
        </p:txBody>
      </p:sp>
      <p:pic>
        <p:nvPicPr>
          <p:cNvPr id="3170" name="Google Shape;3170;p134"/>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3171" name="Google Shape;3171;p134"/>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3172" name="Google Shape;3172;p134"/>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Electronics</a:t>
            </a:r>
            <a:endParaRPr b="1" u="sng">
              <a:latin typeface="Roboto"/>
              <a:ea typeface="Roboto"/>
              <a:cs typeface="Roboto"/>
              <a:sym typeface="Roboto"/>
            </a:endParaRPr>
          </a:p>
        </p:txBody>
      </p:sp>
      <p:sp>
        <p:nvSpPr>
          <p:cNvPr id="3173" name="Google Shape;3173;p134"/>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3174" name="Google Shape;3174;p134"/>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3175" name="Google Shape;3175;p134"/>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176" name="Google Shape;3176;p134"/>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3177" name="Google Shape;3177;p134"/>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3178" name="Google Shape;3178;p134"/>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3179" name="Google Shape;3179;p134"/>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3180" name="Google Shape;3180;p134"/>
          <p:cNvPicPr preferRelativeResize="0"/>
          <p:nvPr/>
        </p:nvPicPr>
        <p:blipFill>
          <a:blip r:embed="rId6">
            <a:alphaModFix/>
          </a:blip>
          <a:stretch>
            <a:fillRect/>
          </a:stretch>
        </p:blipFill>
        <p:spPr>
          <a:xfrm>
            <a:off x="1443038" y="1169438"/>
            <a:ext cx="6257925" cy="300163"/>
          </a:xfrm>
          <a:prstGeom prst="rect">
            <a:avLst/>
          </a:prstGeom>
          <a:noFill/>
          <a:ln>
            <a:noFill/>
          </a:ln>
        </p:spPr>
      </p:pic>
      <p:cxnSp>
        <p:nvCxnSpPr>
          <p:cNvPr id="3181" name="Google Shape;3181;p134"/>
          <p:cNvCxnSpPr>
            <a:endCxn id="3180" idx="1"/>
          </p:cNvCxnSpPr>
          <p:nvPr/>
        </p:nvCxnSpPr>
        <p:spPr>
          <a:xfrm flipH="1" rot="10800000">
            <a:off x="1162238" y="1319519"/>
            <a:ext cx="280800" cy="293400"/>
          </a:xfrm>
          <a:prstGeom prst="straightConnector1">
            <a:avLst/>
          </a:prstGeom>
          <a:noFill/>
          <a:ln cap="flat" cmpd="sng" w="9525">
            <a:solidFill>
              <a:schemeClr val="lt1"/>
            </a:solidFill>
            <a:prstDash val="solid"/>
            <a:round/>
            <a:headEnd len="med" w="med" type="none"/>
            <a:tailEnd len="med" w="med" type="triangle"/>
          </a:ln>
        </p:spPr>
      </p:cxnSp>
      <p:cxnSp>
        <p:nvCxnSpPr>
          <p:cNvPr id="3182" name="Google Shape;3182;p134"/>
          <p:cNvCxnSpPr>
            <a:endCxn id="3180" idx="2"/>
          </p:cNvCxnSpPr>
          <p:nvPr/>
        </p:nvCxnSpPr>
        <p:spPr>
          <a:xfrm flipH="1" rot="10800000">
            <a:off x="4566600" y="1469600"/>
            <a:ext cx="5400" cy="501900"/>
          </a:xfrm>
          <a:prstGeom prst="straightConnector1">
            <a:avLst/>
          </a:prstGeom>
          <a:noFill/>
          <a:ln cap="flat" cmpd="sng" w="9525">
            <a:solidFill>
              <a:schemeClr val="lt1"/>
            </a:solidFill>
            <a:prstDash val="solid"/>
            <a:round/>
            <a:headEnd len="med" w="med" type="none"/>
            <a:tailEnd len="med" w="med" type="triangle"/>
          </a:ln>
        </p:spPr>
      </p:cxnSp>
      <p:sp>
        <p:nvSpPr>
          <p:cNvPr id="3183" name="Google Shape;3183;p134"/>
          <p:cNvSpPr/>
          <p:nvPr/>
        </p:nvSpPr>
        <p:spPr>
          <a:xfrm>
            <a:off x="3704247" y="1768075"/>
            <a:ext cx="1735500" cy="356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Calibri"/>
                <a:ea typeface="Calibri"/>
                <a:cs typeface="Calibri"/>
                <a:sym typeface="Calibri"/>
              </a:rPr>
              <a:t>80% of ADC reference voltage</a:t>
            </a:r>
            <a:endParaRPr sz="1000">
              <a:latin typeface="Calibri"/>
              <a:ea typeface="Calibri"/>
              <a:cs typeface="Calibri"/>
              <a:sym typeface="Calibri"/>
            </a:endParaRPr>
          </a:p>
        </p:txBody>
      </p:sp>
      <p:sp>
        <p:nvSpPr>
          <p:cNvPr id="3184" name="Google Shape;3184;p134"/>
          <p:cNvSpPr/>
          <p:nvPr/>
        </p:nvSpPr>
        <p:spPr>
          <a:xfrm>
            <a:off x="6994900" y="1658250"/>
            <a:ext cx="1860900" cy="280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Calibri"/>
                <a:ea typeface="Calibri"/>
                <a:cs typeface="Calibri"/>
                <a:sym typeface="Calibri"/>
              </a:rPr>
              <a:t>ADC reference voltage of 3.3 [V]</a:t>
            </a:r>
            <a:endParaRPr sz="1000">
              <a:latin typeface="Calibri"/>
              <a:ea typeface="Calibri"/>
              <a:cs typeface="Calibri"/>
              <a:sym typeface="Calibri"/>
            </a:endParaRPr>
          </a:p>
        </p:txBody>
      </p:sp>
      <p:cxnSp>
        <p:nvCxnSpPr>
          <p:cNvPr id="3185" name="Google Shape;3185;p134"/>
          <p:cNvCxnSpPr>
            <a:stCxn id="3184" idx="0"/>
            <a:endCxn id="3180" idx="3"/>
          </p:cNvCxnSpPr>
          <p:nvPr/>
        </p:nvCxnSpPr>
        <p:spPr>
          <a:xfrm rot="10800000">
            <a:off x="7700950" y="1319550"/>
            <a:ext cx="224400" cy="338700"/>
          </a:xfrm>
          <a:prstGeom prst="straightConnector1">
            <a:avLst/>
          </a:prstGeom>
          <a:noFill/>
          <a:ln cap="flat" cmpd="sng" w="9525">
            <a:solidFill>
              <a:schemeClr val="lt1"/>
            </a:solidFill>
            <a:prstDash val="solid"/>
            <a:round/>
            <a:headEnd len="med" w="med" type="none"/>
            <a:tailEnd len="med" w="med" type="triangle"/>
          </a:ln>
        </p:spPr>
      </p:cxnSp>
      <p:cxnSp>
        <p:nvCxnSpPr>
          <p:cNvPr id="3186" name="Google Shape;3186;p134"/>
          <p:cNvCxnSpPr/>
          <p:nvPr/>
        </p:nvCxnSpPr>
        <p:spPr>
          <a:xfrm>
            <a:off x="159825" y="1002550"/>
            <a:ext cx="0" cy="1612800"/>
          </a:xfrm>
          <a:prstGeom prst="straightConnector1">
            <a:avLst/>
          </a:prstGeom>
          <a:noFill/>
          <a:ln cap="flat" cmpd="sng" w="28575">
            <a:solidFill>
              <a:srgbClr val="FF0000"/>
            </a:solidFill>
            <a:prstDash val="solid"/>
            <a:round/>
            <a:headEnd len="med" w="med" type="none"/>
            <a:tailEnd len="med" w="med" type="none"/>
          </a:ln>
        </p:spPr>
      </p:cxnSp>
      <p:cxnSp>
        <p:nvCxnSpPr>
          <p:cNvPr id="3187" name="Google Shape;3187;p134"/>
          <p:cNvCxnSpPr/>
          <p:nvPr/>
        </p:nvCxnSpPr>
        <p:spPr>
          <a:xfrm>
            <a:off x="159825" y="2593550"/>
            <a:ext cx="8877600" cy="14400"/>
          </a:xfrm>
          <a:prstGeom prst="straightConnector1">
            <a:avLst/>
          </a:prstGeom>
          <a:noFill/>
          <a:ln cap="flat" cmpd="sng" w="28575">
            <a:solidFill>
              <a:srgbClr val="FF0000"/>
            </a:solidFill>
            <a:prstDash val="solid"/>
            <a:round/>
            <a:headEnd len="med" w="med" type="none"/>
            <a:tailEnd len="med" w="med" type="none"/>
          </a:ln>
        </p:spPr>
      </p:cxnSp>
      <p:cxnSp>
        <p:nvCxnSpPr>
          <p:cNvPr id="3188" name="Google Shape;3188;p134"/>
          <p:cNvCxnSpPr/>
          <p:nvPr/>
        </p:nvCxnSpPr>
        <p:spPr>
          <a:xfrm>
            <a:off x="133225" y="989350"/>
            <a:ext cx="8877600" cy="14400"/>
          </a:xfrm>
          <a:prstGeom prst="straightConnector1">
            <a:avLst/>
          </a:prstGeom>
          <a:noFill/>
          <a:ln cap="flat" cmpd="sng" w="28575">
            <a:solidFill>
              <a:srgbClr val="FF0000"/>
            </a:solidFill>
            <a:prstDash val="solid"/>
            <a:round/>
            <a:headEnd len="med" w="med" type="none"/>
            <a:tailEnd len="med" w="med" type="none"/>
          </a:ln>
        </p:spPr>
      </p:cxnSp>
      <p:cxnSp>
        <p:nvCxnSpPr>
          <p:cNvPr id="3189" name="Google Shape;3189;p134"/>
          <p:cNvCxnSpPr/>
          <p:nvPr/>
        </p:nvCxnSpPr>
        <p:spPr>
          <a:xfrm flipH="1" rot="-5400000">
            <a:off x="7914013" y="1484600"/>
            <a:ext cx="1583700" cy="663000"/>
          </a:xfrm>
          <a:prstGeom prst="bentConnector3">
            <a:avLst>
              <a:gd fmla="val -912" name="adj1"/>
            </a:avLst>
          </a:prstGeom>
          <a:noFill/>
          <a:ln cap="flat" cmpd="sng" w="28575">
            <a:solidFill>
              <a:srgbClr val="FF0000"/>
            </a:solidFill>
            <a:prstDash val="solid"/>
            <a:round/>
            <a:headEnd len="med" w="med" type="none"/>
            <a:tailEnd len="med" w="med" type="none"/>
          </a:ln>
        </p:spPr>
      </p:cxnSp>
      <p:cxnSp>
        <p:nvCxnSpPr>
          <p:cNvPr id="3190" name="Google Shape;3190;p134"/>
          <p:cNvCxnSpPr/>
          <p:nvPr/>
        </p:nvCxnSpPr>
        <p:spPr>
          <a:xfrm>
            <a:off x="4569575" y="2600800"/>
            <a:ext cx="7200" cy="486900"/>
          </a:xfrm>
          <a:prstGeom prst="straightConnector1">
            <a:avLst/>
          </a:prstGeom>
          <a:noFill/>
          <a:ln cap="flat" cmpd="sng" w="28575">
            <a:solidFill>
              <a:schemeClr val="lt1"/>
            </a:solidFill>
            <a:prstDash val="solid"/>
            <a:round/>
            <a:headEnd len="med" w="med" type="none"/>
            <a:tailEnd len="med" w="med" type="triangle"/>
          </a:ln>
        </p:spPr>
      </p:cxnSp>
      <p:cxnSp>
        <p:nvCxnSpPr>
          <p:cNvPr id="3191" name="Google Shape;3191;p134"/>
          <p:cNvCxnSpPr/>
          <p:nvPr/>
        </p:nvCxnSpPr>
        <p:spPr>
          <a:xfrm>
            <a:off x="145300" y="3116600"/>
            <a:ext cx="8921100" cy="21900"/>
          </a:xfrm>
          <a:prstGeom prst="straightConnector1">
            <a:avLst/>
          </a:prstGeom>
          <a:noFill/>
          <a:ln cap="flat" cmpd="sng" w="28575">
            <a:solidFill>
              <a:srgbClr val="0000FF"/>
            </a:solidFill>
            <a:prstDash val="solid"/>
            <a:round/>
            <a:headEnd len="med" w="med" type="none"/>
            <a:tailEnd len="med" w="med" type="none"/>
          </a:ln>
        </p:spPr>
      </p:cxnSp>
      <p:cxnSp>
        <p:nvCxnSpPr>
          <p:cNvPr id="3192" name="Google Shape;3192;p134"/>
          <p:cNvCxnSpPr/>
          <p:nvPr/>
        </p:nvCxnSpPr>
        <p:spPr>
          <a:xfrm>
            <a:off x="159825" y="3116600"/>
            <a:ext cx="8928600" cy="1554600"/>
          </a:xfrm>
          <a:prstGeom prst="bentConnector3">
            <a:avLst>
              <a:gd fmla="val -81" name="adj1"/>
            </a:avLst>
          </a:prstGeom>
          <a:noFill/>
          <a:ln cap="flat" cmpd="sng" w="28575">
            <a:solidFill>
              <a:srgbClr val="0000FF"/>
            </a:solidFill>
            <a:prstDash val="solid"/>
            <a:round/>
            <a:headEnd len="med" w="med" type="none"/>
            <a:tailEnd len="med" w="med" type="none"/>
          </a:ln>
        </p:spPr>
      </p:cxnSp>
      <p:cxnSp>
        <p:nvCxnSpPr>
          <p:cNvPr id="3193" name="Google Shape;3193;p134"/>
          <p:cNvCxnSpPr/>
          <p:nvPr/>
        </p:nvCxnSpPr>
        <p:spPr>
          <a:xfrm flipH="1" rot="-5400000">
            <a:off x="8100325" y="3675950"/>
            <a:ext cx="1554600" cy="435900"/>
          </a:xfrm>
          <a:prstGeom prst="bentConnector3">
            <a:avLst>
              <a:gd fmla="val 1402" name="adj1"/>
            </a:avLst>
          </a:prstGeom>
          <a:noFill/>
          <a:ln cap="flat" cmpd="sng" w="28575">
            <a:solidFill>
              <a:srgbClr val="0000FF"/>
            </a:solidFill>
            <a:prstDash val="solid"/>
            <a:round/>
            <a:headEnd len="med" w="med" type="none"/>
            <a:tailEnd len="med" w="med" type="none"/>
          </a:ln>
        </p:spPr>
      </p:cxnSp>
      <p:pic>
        <p:nvPicPr>
          <p:cNvPr id="3194" name="Google Shape;3194;p134"/>
          <p:cNvPicPr preferRelativeResize="0"/>
          <p:nvPr/>
        </p:nvPicPr>
        <p:blipFill>
          <a:blip r:embed="rId7">
            <a:alphaModFix/>
          </a:blip>
          <a:stretch>
            <a:fillRect/>
          </a:stretch>
        </p:blipFill>
        <p:spPr>
          <a:xfrm>
            <a:off x="1955500" y="3229997"/>
            <a:ext cx="5438775" cy="300150"/>
          </a:xfrm>
          <a:prstGeom prst="rect">
            <a:avLst/>
          </a:prstGeom>
          <a:noFill/>
          <a:ln>
            <a:noFill/>
          </a:ln>
        </p:spPr>
      </p:pic>
      <p:cxnSp>
        <p:nvCxnSpPr>
          <p:cNvPr id="3195" name="Google Shape;3195;p134"/>
          <p:cNvCxnSpPr/>
          <p:nvPr/>
        </p:nvCxnSpPr>
        <p:spPr>
          <a:xfrm flipH="1" rot="10800000">
            <a:off x="1688800" y="3368100"/>
            <a:ext cx="266700" cy="280800"/>
          </a:xfrm>
          <a:prstGeom prst="straightConnector1">
            <a:avLst/>
          </a:prstGeom>
          <a:noFill/>
          <a:ln cap="flat" cmpd="sng" w="9525">
            <a:solidFill>
              <a:schemeClr val="lt1"/>
            </a:solidFill>
            <a:prstDash val="solid"/>
            <a:round/>
            <a:headEnd len="med" w="med" type="none"/>
            <a:tailEnd len="med" w="med" type="triangle"/>
          </a:ln>
        </p:spPr>
      </p:cxnSp>
      <p:sp>
        <p:nvSpPr>
          <p:cNvPr id="3196" name="Google Shape;3196;p134"/>
          <p:cNvSpPr/>
          <p:nvPr/>
        </p:nvSpPr>
        <p:spPr>
          <a:xfrm>
            <a:off x="841775" y="3647150"/>
            <a:ext cx="1735500" cy="356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Calibri"/>
                <a:ea typeface="Calibri"/>
                <a:cs typeface="Calibri"/>
                <a:sym typeface="Calibri"/>
              </a:rPr>
              <a:t>Performance requirements provided by customer</a:t>
            </a:r>
            <a:endParaRPr sz="1000">
              <a:latin typeface="Calibri"/>
              <a:ea typeface="Calibri"/>
              <a:cs typeface="Calibri"/>
              <a:sym typeface="Calibri"/>
            </a:endParaRPr>
          </a:p>
        </p:txBody>
      </p:sp>
      <p:cxnSp>
        <p:nvCxnSpPr>
          <p:cNvPr id="3197" name="Google Shape;3197;p134"/>
          <p:cNvCxnSpPr/>
          <p:nvPr/>
        </p:nvCxnSpPr>
        <p:spPr>
          <a:xfrm flipH="1" rot="10800000">
            <a:off x="4569575" y="3530050"/>
            <a:ext cx="2400" cy="363900"/>
          </a:xfrm>
          <a:prstGeom prst="straightConnector1">
            <a:avLst/>
          </a:prstGeom>
          <a:noFill/>
          <a:ln cap="flat" cmpd="sng" w="9525">
            <a:solidFill>
              <a:schemeClr val="lt1"/>
            </a:solidFill>
            <a:prstDash val="solid"/>
            <a:round/>
            <a:headEnd len="med" w="med" type="none"/>
            <a:tailEnd len="med" w="med" type="triangle"/>
          </a:ln>
        </p:spPr>
      </p:cxnSp>
      <p:pic>
        <p:nvPicPr>
          <p:cNvPr id="3198" name="Google Shape;3198;p134"/>
          <p:cNvPicPr preferRelativeResize="0"/>
          <p:nvPr/>
        </p:nvPicPr>
        <p:blipFill>
          <a:blip r:embed="rId8">
            <a:alphaModFix/>
          </a:blip>
          <a:stretch>
            <a:fillRect/>
          </a:stretch>
        </p:blipFill>
        <p:spPr>
          <a:xfrm>
            <a:off x="3425400" y="3893950"/>
            <a:ext cx="2295525" cy="457200"/>
          </a:xfrm>
          <a:prstGeom prst="rect">
            <a:avLst/>
          </a:prstGeom>
          <a:noFill/>
          <a:ln>
            <a:noFill/>
          </a:ln>
        </p:spPr>
      </p:pic>
      <p:pic>
        <p:nvPicPr>
          <p:cNvPr id="3199" name="Google Shape;3199;p134"/>
          <p:cNvPicPr preferRelativeResize="0"/>
          <p:nvPr/>
        </p:nvPicPr>
        <p:blipFill>
          <a:blip r:embed="rId9">
            <a:alphaModFix/>
          </a:blip>
          <a:stretch>
            <a:fillRect/>
          </a:stretch>
        </p:blipFill>
        <p:spPr>
          <a:xfrm>
            <a:off x="6865688" y="3721713"/>
            <a:ext cx="1933575" cy="457200"/>
          </a:xfrm>
          <a:prstGeom prst="rect">
            <a:avLst/>
          </a:prstGeom>
          <a:noFill/>
          <a:ln>
            <a:noFill/>
          </a:ln>
        </p:spPr>
      </p:pic>
      <p:cxnSp>
        <p:nvCxnSpPr>
          <p:cNvPr id="3200" name="Google Shape;3200;p134"/>
          <p:cNvCxnSpPr>
            <a:endCxn id="3194" idx="3"/>
          </p:cNvCxnSpPr>
          <p:nvPr/>
        </p:nvCxnSpPr>
        <p:spPr>
          <a:xfrm rot="10800000">
            <a:off x="7394275" y="3380072"/>
            <a:ext cx="535500" cy="365100"/>
          </a:xfrm>
          <a:prstGeom prst="straightConnector1">
            <a:avLst/>
          </a:prstGeom>
          <a:noFill/>
          <a:ln cap="flat" cmpd="sng" w="9525">
            <a:solidFill>
              <a:schemeClr val="lt1"/>
            </a:solidFill>
            <a:prstDash val="solid"/>
            <a:round/>
            <a:headEnd len="med" w="med" type="none"/>
            <a:tailEnd len="med" w="med" type="triangle"/>
          </a:ln>
        </p:spPr>
      </p:cxnSp>
      <p:sp>
        <p:nvSpPr>
          <p:cNvPr id="3201" name="Google Shape;3201;p134"/>
          <p:cNvSpPr txBox="1"/>
          <p:nvPr/>
        </p:nvSpPr>
        <p:spPr>
          <a:xfrm>
            <a:off x="159825" y="4271000"/>
            <a:ext cx="253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000FF"/>
                </a:solidFill>
                <a:latin typeface="Calibri"/>
                <a:ea typeface="Calibri"/>
                <a:cs typeface="Calibri"/>
                <a:sym typeface="Calibri"/>
              </a:rPr>
              <a:t>SNR bounds</a:t>
            </a:r>
            <a:endParaRPr>
              <a:solidFill>
                <a:srgbClr val="0000FF"/>
              </a:solidFill>
              <a:latin typeface="Calibri"/>
              <a:ea typeface="Calibri"/>
              <a:cs typeface="Calibri"/>
              <a:sym typeface="Calibri"/>
            </a:endParaRPr>
          </a:p>
        </p:txBody>
      </p:sp>
      <p:sp>
        <p:nvSpPr>
          <p:cNvPr id="3202" name="Google Shape;3202;p134"/>
          <p:cNvSpPr txBox="1"/>
          <p:nvPr/>
        </p:nvSpPr>
        <p:spPr>
          <a:xfrm>
            <a:off x="133225" y="2158388"/>
            <a:ext cx="253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latin typeface="Calibri"/>
                <a:ea typeface="Calibri"/>
                <a:cs typeface="Calibri"/>
                <a:sym typeface="Calibri"/>
              </a:rPr>
              <a:t>Signal voltage bounds</a:t>
            </a:r>
            <a:endParaRPr>
              <a:solidFill>
                <a:srgbClr val="FF0000"/>
              </a:solidFill>
              <a:latin typeface="Calibri"/>
              <a:ea typeface="Calibri"/>
              <a:cs typeface="Calibri"/>
              <a:sym typeface="Calibri"/>
            </a:endParaRPr>
          </a:p>
        </p:txBody>
      </p:sp>
      <p:sp>
        <p:nvSpPr>
          <p:cNvPr id="3203" name="Google Shape;3203;p134"/>
          <p:cNvSpPr/>
          <p:nvPr/>
        </p:nvSpPr>
        <p:spPr>
          <a:xfrm>
            <a:off x="8472450" y="2163563"/>
            <a:ext cx="363000" cy="3561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alibri"/>
                <a:ea typeface="Calibri"/>
                <a:cs typeface="Calibri"/>
                <a:sym typeface="Calibri"/>
              </a:rPr>
              <a:t>1</a:t>
            </a:r>
            <a:endParaRPr>
              <a:latin typeface="Calibri"/>
              <a:ea typeface="Calibri"/>
              <a:cs typeface="Calibri"/>
              <a:sym typeface="Calibri"/>
            </a:endParaRPr>
          </a:p>
        </p:txBody>
      </p:sp>
      <p:sp>
        <p:nvSpPr>
          <p:cNvPr id="3204" name="Google Shape;3204;p134"/>
          <p:cNvSpPr/>
          <p:nvPr/>
        </p:nvSpPr>
        <p:spPr>
          <a:xfrm>
            <a:off x="8595800" y="4243013"/>
            <a:ext cx="363000" cy="356100"/>
          </a:xfrm>
          <a:prstGeom prst="ellipse">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alibri"/>
                <a:ea typeface="Calibri"/>
                <a:cs typeface="Calibri"/>
                <a:sym typeface="Calibri"/>
              </a:rPr>
              <a:t>2</a:t>
            </a:r>
            <a:endParaRPr>
              <a:latin typeface="Calibri"/>
              <a:ea typeface="Calibri"/>
              <a:cs typeface="Calibri"/>
              <a:sym typeface="Calibri"/>
            </a:endParaRPr>
          </a:p>
        </p:txBody>
      </p:sp>
      <p:pic>
        <p:nvPicPr>
          <p:cNvPr id="3205" name="Google Shape;3205;p134"/>
          <p:cNvPicPr preferRelativeResize="0"/>
          <p:nvPr/>
        </p:nvPicPr>
        <p:blipFill>
          <a:blip r:embed="rId10">
            <a:alphaModFix/>
          </a:blip>
          <a:stretch>
            <a:fillRect/>
          </a:stretch>
        </p:blipFill>
        <p:spPr>
          <a:xfrm>
            <a:off x="192125" y="1612875"/>
            <a:ext cx="2381250" cy="20955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209" name="Shape 3209"/>
        <p:cNvGrpSpPr/>
        <p:nvPr/>
      </p:nvGrpSpPr>
      <p:grpSpPr>
        <a:xfrm>
          <a:off x="0" y="0"/>
          <a:ext cx="0" cy="0"/>
          <a:chOff x="0" y="0"/>
          <a:chExt cx="0" cy="0"/>
        </a:xfrm>
      </p:grpSpPr>
      <p:pic>
        <p:nvPicPr>
          <p:cNvPr id="3210" name="Google Shape;3210;p135"/>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3211" name="Google Shape;3211;p135"/>
          <p:cNvPicPr preferRelativeResize="0"/>
          <p:nvPr/>
        </p:nvPicPr>
        <p:blipFill>
          <a:blip r:embed="rId4">
            <a:alphaModFix/>
          </a:blip>
          <a:stretch>
            <a:fillRect/>
          </a:stretch>
        </p:blipFill>
        <p:spPr>
          <a:xfrm>
            <a:off x="0" y="0"/>
            <a:ext cx="841775" cy="841775"/>
          </a:xfrm>
          <a:prstGeom prst="rect">
            <a:avLst/>
          </a:prstGeom>
          <a:noFill/>
          <a:ln>
            <a:noFill/>
          </a:ln>
        </p:spPr>
      </p:pic>
      <p:sp>
        <p:nvSpPr>
          <p:cNvPr id="3212" name="Google Shape;3212;p135"/>
          <p:cNvSpPr txBox="1"/>
          <p:nvPr/>
        </p:nvSpPr>
        <p:spPr>
          <a:xfrm>
            <a:off x="428625" y="0"/>
            <a:ext cx="83706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300">
                <a:solidFill>
                  <a:schemeClr val="lt1"/>
                </a:solidFill>
                <a:latin typeface="Calibri"/>
                <a:ea typeface="Calibri"/>
                <a:cs typeface="Calibri"/>
                <a:sym typeface="Calibri"/>
              </a:rPr>
              <a:t>Design Space Flowdown (cont.)</a:t>
            </a:r>
            <a:endParaRPr b="1" sz="4300">
              <a:solidFill>
                <a:schemeClr val="lt1"/>
              </a:solidFill>
              <a:latin typeface="Calibri"/>
              <a:ea typeface="Calibri"/>
              <a:cs typeface="Calibri"/>
              <a:sym typeface="Calibri"/>
            </a:endParaRPr>
          </a:p>
        </p:txBody>
      </p:sp>
      <p:pic>
        <p:nvPicPr>
          <p:cNvPr id="3213" name="Google Shape;3213;p135"/>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3214" name="Google Shape;3214;p135"/>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3215" name="Google Shape;3215;p135"/>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Electronics</a:t>
            </a:r>
            <a:endParaRPr b="1" u="sng">
              <a:latin typeface="Roboto"/>
              <a:ea typeface="Roboto"/>
              <a:cs typeface="Roboto"/>
              <a:sym typeface="Roboto"/>
            </a:endParaRPr>
          </a:p>
        </p:txBody>
      </p:sp>
      <p:sp>
        <p:nvSpPr>
          <p:cNvPr id="3216" name="Google Shape;3216;p135"/>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3217" name="Google Shape;3217;p135"/>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3218" name="Google Shape;3218;p135"/>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219" name="Google Shape;3219;p135"/>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3220" name="Google Shape;3220;p135"/>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3221" name="Google Shape;3221;p135"/>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3222" name="Google Shape;3222;p135"/>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cxnSp>
        <p:nvCxnSpPr>
          <p:cNvPr id="3223" name="Google Shape;3223;p135"/>
          <p:cNvCxnSpPr>
            <a:stCxn id="3224" idx="0"/>
            <a:endCxn id="3225" idx="1"/>
          </p:cNvCxnSpPr>
          <p:nvPr/>
        </p:nvCxnSpPr>
        <p:spPr>
          <a:xfrm flipH="1" rot="10800000">
            <a:off x="1203025" y="1281800"/>
            <a:ext cx="240000" cy="320400"/>
          </a:xfrm>
          <a:prstGeom prst="straightConnector1">
            <a:avLst/>
          </a:prstGeom>
          <a:noFill/>
          <a:ln cap="flat" cmpd="sng" w="9525">
            <a:solidFill>
              <a:schemeClr val="lt1"/>
            </a:solidFill>
            <a:prstDash val="solid"/>
            <a:round/>
            <a:headEnd len="med" w="med" type="none"/>
            <a:tailEnd len="med" w="med" type="triangle"/>
          </a:ln>
        </p:spPr>
      </p:cxnSp>
      <p:cxnSp>
        <p:nvCxnSpPr>
          <p:cNvPr id="3226" name="Google Shape;3226;p135"/>
          <p:cNvCxnSpPr>
            <a:endCxn id="3225" idx="2"/>
          </p:cNvCxnSpPr>
          <p:nvPr/>
        </p:nvCxnSpPr>
        <p:spPr>
          <a:xfrm flipH="1" rot="10800000">
            <a:off x="4569588" y="1431925"/>
            <a:ext cx="2400" cy="333300"/>
          </a:xfrm>
          <a:prstGeom prst="straightConnector1">
            <a:avLst/>
          </a:prstGeom>
          <a:noFill/>
          <a:ln cap="flat" cmpd="sng" w="9525">
            <a:solidFill>
              <a:schemeClr val="lt1"/>
            </a:solidFill>
            <a:prstDash val="solid"/>
            <a:round/>
            <a:headEnd len="med" w="med" type="none"/>
            <a:tailEnd len="med" w="med" type="triangle"/>
          </a:ln>
        </p:spPr>
      </p:cxnSp>
      <p:cxnSp>
        <p:nvCxnSpPr>
          <p:cNvPr id="3227" name="Google Shape;3227;p135"/>
          <p:cNvCxnSpPr>
            <a:stCxn id="3228" idx="0"/>
            <a:endCxn id="3229" idx="3"/>
          </p:cNvCxnSpPr>
          <p:nvPr/>
        </p:nvCxnSpPr>
        <p:spPr>
          <a:xfrm rot="10800000">
            <a:off x="7701075" y="1319550"/>
            <a:ext cx="131400" cy="338700"/>
          </a:xfrm>
          <a:prstGeom prst="straightConnector1">
            <a:avLst/>
          </a:prstGeom>
          <a:noFill/>
          <a:ln cap="flat" cmpd="sng" w="9525">
            <a:solidFill>
              <a:schemeClr val="lt1"/>
            </a:solidFill>
            <a:prstDash val="solid"/>
            <a:round/>
            <a:headEnd len="med" w="med" type="none"/>
            <a:tailEnd len="med" w="med" type="triangle"/>
          </a:ln>
        </p:spPr>
      </p:cxnSp>
      <p:cxnSp>
        <p:nvCxnSpPr>
          <p:cNvPr id="3230" name="Google Shape;3230;p135"/>
          <p:cNvCxnSpPr/>
          <p:nvPr/>
        </p:nvCxnSpPr>
        <p:spPr>
          <a:xfrm>
            <a:off x="4569575" y="2600800"/>
            <a:ext cx="0" cy="305100"/>
          </a:xfrm>
          <a:prstGeom prst="straightConnector1">
            <a:avLst/>
          </a:prstGeom>
          <a:noFill/>
          <a:ln cap="flat" cmpd="sng" w="28575">
            <a:solidFill>
              <a:schemeClr val="lt1"/>
            </a:solidFill>
            <a:prstDash val="solid"/>
            <a:round/>
            <a:headEnd len="med" w="med" type="none"/>
            <a:tailEnd len="med" w="med" type="triangle"/>
          </a:ln>
        </p:spPr>
      </p:cxnSp>
      <p:cxnSp>
        <p:nvCxnSpPr>
          <p:cNvPr id="3231" name="Google Shape;3231;p135"/>
          <p:cNvCxnSpPr>
            <a:endCxn id="3232" idx="1"/>
          </p:cNvCxnSpPr>
          <p:nvPr/>
        </p:nvCxnSpPr>
        <p:spPr>
          <a:xfrm flipH="1" rot="10800000">
            <a:off x="1688813" y="3231450"/>
            <a:ext cx="338100" cy="417300"/>
          </a:xfrm>
          <a:prstGeom prst="straightConnector1">
            <a:avLst/>
          </a:prstGeom>
          <a:noFill/>
          <a:ln cap="flat" cmpd="sng" w="9525">
            <a:solidFill>
              <a:schemeClr val="lt1"/>
            </a:solidFill>
            <a:prstDash val="solid"/>
            <a:round/>
            <a:headEnd len="med" w="med" type="none"/>
            <a:tailEnd len="med" w="med" type="triangle"/>
          </a:ln>
        </p:spPr>
      </p:cxnSp>
      <p:cxnSp>
        <p:nvCxnSpPr>
          <p:cNvPr id="3233" name="Google Shape;3233;p135"/>
          <p:cNvCxnSpPr>
            <a:stCxn id="3234" idx="0"/>
            <a:endCxn id="3232" idx="2"/>
          </p:cNvCxnSpPr>
          <p:nvPr/>
        </p:nvCxnSpPr>
        <p:spPr>
          <a:xfrm rot="10800000">
            <a:off x="4710588" y="3391550"/>
            <a:ext cx="0" cy="531600"/>
          </a:xfrm>
          <a:prstGeom prst="straightConnector1">
            <a:avLst/>
          </a:prstGeom>
          <a:noFill/>
          <a:ln cap="flat" cmpd="sng" w="9525">
            <a:solidFill>
              <a:schemeClr val="lt1"/>
            </a:solidFill>
            <a:prstDash val="solid"/>
            <a:round/>
            <a:headEnd len="med" w="med" type="none"/>
            <a:tailEnd len="med" w="med" type="triangle"/>
          </a:ln>
        </p:spPr>
      </p:cxnSp>
      <p:cxnSp>
        <p:nvCxnSpPr>
          <p:cNvPr id="3235" name="Google Shape;3235;p135"/>
          <p:cNvCxnSpPr>
            <a:endCxn id="3232" idx="3"/>
          </p:cNvCxnSpPr>
          <p:nvPr/>
        </p:nvCxnSpPr>
        <p:spPr>
          <a:xfrm rot="10800000">
            <a:off x="7394288" y="3231450"/>
            <a:ext cx="535500" cy="497700"/>
          </a:xfrm>
          <a:prstGeom prst="straightConnector1">
            <a:avLst/>
          </a:prstGeom>
          <a:noFill/>
          <a:ln cap="flat" cmpd="sng" w="9525">
            <a:solidFill>
              <a:schemeClr val="lt1"/>
            </a:solidFill>
            <a:prstDash val="solid"/>
            <a:round/>
            <a:headEnd len="med" w="med" type="none"/>
            <a:tailEnd len="med" w="med" type="triangle"/>
          </a:ln>
        </p:spPr>
      </p:cxnSp>
      <p:pic>
        <p:nvPicPr>
          <p:cNvPr id="3225" name="Google Shape;3225;p135"/>
          <p:cNvPicPr preferRelativeResize="0"/>
          <p:nvPr/>
        </p:nvPicPr>
        <p:blipFill>
          <a:blip r:embed="rId6">
            <a:alphaModFix/>
          </a:blip>
          <a:stretch>
            <a:fillRect/>
          </a:stretch>
        </p:blipFill>
        <p:spPr>
          <a:xfrm>
            <a:off x="1443025" y="1131775"/>
            <a:ext cx="6257925" cy="300150"/>
          </a:xfrm>
          <a:prstGeom prst="rect">
            <a:avLst/>
          </a:prstGeom>
          <a:noFill/>
          <a:ln>
            <a:noFill/>
          </a:ln>
        </p:spPr>
      </p:pic>
      <p:pic>
        <p:nvPicPr>
          <p:cNvPr id="3224" name="Google Shape;3224;p135"/>
          <p:cNvPicPr preferRelativeResize="0"/>
          <p:nvPr/>
        </p:nvPicPr>
        <p:blipFill>
          <a:blip r:embed="rId7">
            <a:alphaModFix/>
          </a:blip>
          <a:stretch>
            <a:fillRect/>
          </a:stretch>
        </p:blipFill>
        <p:spPr>
          <a:xfrm>
            <a:off x="183850" y="1602200"/>
            <a:ext cx="2038350" cy="495300"/>
          </a:xfrm>
          <a:prstGeom prst="rect">
            <a:avLst/>
          </a:prstGeom>
          <a:noFill/>
          <a:ln>
            <a:noFill/>
          </a:ln>
        </p:spPr>
      </p:pic>
      <p:pic>
        <p:nvPicPr>
          <p:cNvPr id="3236" name="Google Shape;3236;p135"/>
          <p:cNvPicPr preferRelativeResize="0"/>
          <p:nvPr/>
        </p:nvPicPr>
        <p:blipFill>
          <a:blip r:embed="rId8">
            <a:alphaModFix/>
          </a:blip>
          <a:stretch>
            <a:fillRect/>
          </a:stretch>
        </p:blipFill>
        <p:spPr>
          <a:xfrm>
            <a:off x="3252775" y="1768713"/>
            <a:ext cx="2638425" cy="495300"/>
          </a:xfrm>
          <a:prstGeom prst="rect">
            <a:avLst/>
          </a:prstGeom>
          <a:noFill/>
          <a:ln>
            <a:noFill/>
          </a:ln>
        </p:spPr>
      </p:pic>
      <p:pic>
        <p:nvPicPr>
          <p:cNvPr id="3228" name="Google Shape;3228;p135"/>
          <p:cNvPicPr preferRelativeResize="0"/>
          <p:nvPr/>
        </p:nvPicPr>
        <p:blipFill>
          <a:blip r:embed="rId9">
            <a:alphaModFix/>
          </a:blip>
          <a:stretch>
            <a:fillRect/>
          </a:stretch>
        </p:blipFill>
        <p:spPr>
          <a:xfrm>
            <a:off x="6732338" y="1658250"/>
            <a:ext cx="2200275" cy="495300"/>
          </a:xfrm>
          <a:prstGeom prst="rect">
            <a:avLst/>
          </a:prstGeom>
          <a:noFill/>
          <a:ln>
            <a:noFill/>
          </a:ln>
        </p:spPr>
      </p:pic>
      <p:cxnSp>
        <p:nvCxnSpPr>
          <p:cNvPr id="3237" name="Google Shape;3237;p135"/>
          <p:cNvCxnSpPr/>
          <p:nvPr/>
        </p:nvCxnSpPr>
        <p:spPr>
          <a:xfrm flipH="1">
            <a:off x="160050" y="995275"/>
            <a:ext cx="8899200" cy="1605600"/>
          </a:xfrm>
          <a:prstGeom prst="bentConnector3">
            <a:avLst>
              <a:gd fmla="val 100982" name="adj1"/>
            </a:avLst>
          </a:prstGeom>
          <a:noFill/>
          <a:ln cap="flat" cmpd="sng" w="28575">
            <a:solidFill>
              <a:srgbClr val="00FF00"/>
            </a:solidFill>
            <a:prstDash val="solid"/>
            <a:round/>
            <a:headEnd len="med" w="med" type="none"/>
            <a:tailEnd len="med" w="med" type="none"/>
          </a:ln>
        </p:spPr>
      </p:cxnSp>
      <p:cxnSp>
        <p:nvCxnSpPr>
          <p:cNvPr id="3238" name="Google Shape;3238;p135"/>
          <p:cNvCxnSpPr/>
          <p:nvPr/>
        </p:nvCxnSpPr>
        <p:spPr>
          <a:xfrm flipH="1" rot="10800000">
            <a:off x="159825" y="995200"/>
            <a:ext cx="8870400" cy="1605600"/>
          </a:xfrm>
          <a:prstGeom prst="bentConnector3">
            <a:avLst>
              <a:gd fmla="val 100081" name="adj1"/>
            </a:avLst>
          </a:prstGeom>
          <a:noFill/>
          <a:ln cap="flat" cmpd="sng" w="28575">
            <a:solidFill>
              <a:srgbClr val="00FF00"/>
            </a:solidFill>
            <a:prstDash val="solid"/>
            <a:round/>
            <a:headEnd len="med" w="med" type="none"/>
            <a:tailEnd len="med" w="med" type="none"/>
          </a:ln>
        </p:spPr>
      </p:cxnSp>
      <p:pic>
        <p:nvPicPr>
          <p:cNvPr id="3239" name="Google Shape;3239;p135"/>
          <p:cNvPicPr preferRelativeResize="0"/>
          <p:nvPr/>
        </p:nvPicPr>
        <p:blipFill>
          <a:blip r:embed="rId10">
            <a:alphaModFix/>
          </a:blip>
          <a:stretch>
            <a:fillRect/>
          </a:stretch>
        </p:blipFill>
        <p:spPr>
          <a:xfrm>
            <a:off x="7207513" y="3775325"/>
            <a:ext cx="1381125" cy="438150"/>
          </a:xfrm>
          <a:prstGeom prst="rect">
            <a:avLst/>
          </a:prstGeom>
          <a:noFill/>
          <a:ln>
            <a:noFill/>
          </a:ln>
        </p:spPr>
      </p:pic>
      <p:pic>
        <p:nvPicPr>
          <p:cNvPr id="3234" name="Google Shape;3234;p135"/>
          <p:cNvPicPr preferRelativeResize="0"/>
          <p:nvPr/>
        </p:nvPicPr>
        <p:blipFill>
          <a:blip r:embed="rId11">
            <a:alphaModFix/>
          </a:blip>
          <a:stretch>
            <a:fillRect/>
          </a:stretch>
        </p:blipFill>
        <p:spPr>
          <a:xfrm>
            <a:off x="3834288" y="3923150"/>
            <a:ext cx="1752600" cy="438150"/>
          </a:xfrm>
          <a:prstGeom prst="rect">
            <a:avLst/>
          </a:prstGeom>
          <a:noFill/>
          <a:ln>
            <a:noFill/>
          </a:ln>
        </p:spPr>
      </p:pic>
      <p:pic>
        <p:nvPicPr>
          <p:cNvPr id="3240" name="Google Shape;3240;p135"/>
          <p:cNvPicPr preferRelativeResize="0"/>
          <p:nvPr/>
        </p:nvPicPr>
        <p:blipFill>
          <a:blip r:embed="rId12">
            <a:alphaModFix/>
          </a:blip>
          <a:stretch>
            <a:fillRect/>
          </a:stretch>
        </p:blipFill>
        <p:spPr>
          <a:xfrm>
            <a:off x="1046625" y="3648900"/>
            <a:ext cx="1247775" cy="438150"/>
          </a:xfrm>
          <a:prstGeom prst="rect">
            <a:avLst/>
          </a:prstGeom>
          <a:noFill/>
          <a:ln>
            <a:noFill/>
          </a:ln>
        </p:spPr>
      </p:pic>
      <p:pic>
        <p:nvPicPr>
          <p:cNvPr id="3232" name="Google Shape;3232;p135"/>
          <p:cNvPicPr preferRelativeResize="0"/>
          <p:nvPr/>
        </p:nvPicPr>
        <p:blipFill>
          <a:blip r:embed="rId13">
            <a:alphaModFix/>
          </a:blip>
          <a:stretch>
            <a:fillRect/>
          </a:stretch>
        </p:blipFill>
        <p:spPr>
          <a:xfrm>
            <a:off x="2026913" y="3071250"/>
            <a:ext cx="5367375" cy="320400"/>
          </a:xfrm>
          <a:prstGeom prst="rect">
            <a:avLst/>
          </a:prstGeom>
          <a:noFill/>
          <a:ln>
            <a:noFill/>
          </a:ln>
        </p:spPr>
      </p:pic>
      <p:cxnSp>
        <p:nvCxnSpPr>
          <p:cNvPr id="3241" name="Google Shape;3241;p135"/>
          <p:cNvCxnSpPr/>
          <p:nvPr/>
        </p:nvCxnSpPr>
        <p:spPr>
          <a:xfrm flipH="1">
            <a:off x="207925" y="2913200"/>
            <a:ext cx="8836800" cy="1598400"/>
          </a:xfrm>
          <a:prstGeom prst="bentConnector3">
            <a:avLst>
              <a:gd fmla="val 100051" name="adj1"/>
            </a:avLst>
          </a:prstGeom>
          <a:noFill/>
          <a:ln cap="flat" cmpd="sng" w="28575">
            <a:solidFill>
              <a:srgbClr val="FF9900"/>
            </a:solidFill>
            <a:prstDash val="solid"/>
            <a:round/>
            <a:headEnd len="med" w="med" type="none"/>
            <a:tailEnd len="med" w="med" type="none"/>
          </a:ln>
        </p:spPr>
      </p:cxnSp>
      <p:cxnSp>
        <p:nvCxnSpPr>
          <p:cNvPr id="3242" name="Google Shape;3242;p135"/>
          <p:cNvCxnSpPr/>
          <p:nvPr/>
        </p:nvCxnSpPr>
        <p:spPr>
          <a:xfrm flipH="1" rot="10800000">
            <a:off x="175138" y="2905900"/>
            <a:ext cx="8870400" cy="1605600"/>
          </a:xfrm>
          <a:prstGeom prst="bentConnector3">
            <a:avLst>
              <a:gd fmla="val 100081" name="adj1"/>
            </a:avLst>
          </a:prstGeom>
          <a:noFill/>
          <a:ln cap="flat" cmpd="sng" w="28575">
            <a:solidFill>
              <a:srgbClr val="FF9900"/>
            </a:solidFill>
            <a:prstDash val="solid"/>
            <a:round/>
            <a:headEnd len="med" w="med" type="none"/>
            <a:tailEnd len="med" w="med" type="none"/>
          </a:ln>
        </p:spPr>
      </p:cxnSp>
      <p:sp>
        <p:nvSpPr>
          <p:cNvPr id="3243" name="Google Shape;3243;p135"/>
          <p:cNvSpPr txBox="1"/>
          <p:nvPr/>
        </p:nvSpPr>
        <p:spPr>
          <a:xfrm>
            <a:off x="203425" y="4111400"/>
            <a:ext cx="253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9900"/>
                </a:solidFill>
                <a:latin typeface="Calibri"/>
                <a:ea typeface="Calibri"/>
                <a:cs typeface="Calibri"/>
                <a:sym typeface="Calibri"/>
              </a:rPr>
              <a:t>Incident Light Power bounds</a:t>
            </a:r>
            <a:endParaRPr>
              <a:solidFill>
                <a:srgbClr val="FF9900"/>
              </a:solidFill>
              <a:latin typeface="Calibri"/>
              <a:ea typeface="Calibri"/>
              <a:cs typeface="Calibri"/>
              <a:sym typeface="Calibri"/>
            </a:endParaRPr>
          </a:p>
        </p:txBody>
      </p:sp>
      <p:sp>
        <p:nvSpPr>
          <p:cNvPr id="3244" name="Google Shape;3244;p135"/>
          <p:cNvSpPr txBox="1"/>
          <p:nvPr/>
        </p:nvSpPr>
        <p:spPr>
          <a:xfrm>
            <a:off x="108825" y="2136625"/>
            <a:ext cx="253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0FF00"/>
                </a:solidFill>
                <a:latin typeface="Calibri"/>
                <a:ea typeface="Calibri"/>
                <a:cs typeface="Calibri"/>
                <a:sym typeface="Calibri"/>
              </a:rPr>
              <a:t>Photocurrent bounds</a:t>
            </a:r>
            <a:endParaRPr>
              <a:solidFill>
                <a:srgbClr val="00FF00"/>
              </a:solidFill>
              <a:latin typeface="Calibri"/>
              <a:ea typeface="Calibri"/>
              <a:cs typeface="Calibri"/>
              <a:sym typeface="Calibri"/>
            </a:endParaRPr>
          </a:p>
        </p:txBody>
      </p:sp>
      <p:sp>
        <p:nvSpPr>
          <p:cNvPr id="3245" name="Google Shape;3245;p135"/>
          <p:cNvSpPr/>
          <p:nvPr/>
        </p:nvSpPr>
        <p:spPr>
          <a:xfrm>
            <a:off x="8541613" y="2190350"/>
            <a:ext cx="363000" cy="356100"/>
          </a:xfrm>
          <a:prstGeom prst="ellipse">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alibri"/>
                <a:ea typeface="Calibri"/>
                <a:cs typeface="Calibri"/>
                <a:sym typeface="Calibri"/>
              </a:rPr>
              <a:t>3</a:t>
            </a:r>
            <a:endParaRPr>
              <a:latin typeface="Calibri"/>
              <a:ea typeface="Calibri"/>
              <a:cs typeface="Calibri"/>
              <a:sym typeface="Calibri"/>
            </a:endParaRPr>
          </a:p>
        </p:txBody>
      </p:sp>
      <p:sp>
        <p:nvSpPr>
          <p:cNvPr id="3246" name="Google Shape;3246;p135"/>
          <p:cNvSpPr/>
          <p:nvPr/>
        </p:nvSpPr>
        <p:spPr>
          <a:xfrm>
            <a:off x="8658150" y="4133438"/>
            <a:ext cx="363000" cy="356100"/>
          </a:xfrm>
          <a:prstGeom prst="ellipse">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alibri"/>
                <a:ea typeface="Calibri"/>
                <a:cs typeface="Calibri"/>
                <a:sym typeface="Calibri"/>
              </a:rPr>
              <a:t>4</a:t>
            </a:r>
            <a:endParaRPr>
              <a:latin typeface="Calibri"/>
              <a:ea typeface="Calibri"/>
              <a:cs typeface="Calibri"/>
              <a:sym typeface="Calibri"/>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250" name="Shape 3250"/>
        <p:cNvGrpSpPr/>
        <p:nvPr/>
      </p:nvGrpSpPr>
      <p:grpSpPr>
        <a:xfrm>
          <a:off x="0" y="0"/>
          <a:ext cx="0" cy="0"/>
          <a:chOff x="0" y="0"/>
          <a:chExt cx="0" cy="0"/>
        </a:xfrm>
      </p:grpSpPr>
      <p:pic>
        <p:nvPicPr>
          <p:cNvPr id="3251" name="Google Shape;3251;p136"/>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3252" name="Google Shape;3252;p136"/>
          <p:cNvPicPr preferRelativeResize="0"/>
          <p:nvPr/>
        </p:nvPicPr>
        <p:blipFill>
          <a:blip r:embed="rId4">
            <a:alphaModFix/>
          </a:blip>
          <a:stretch>
            <a:fillRect/>
          </a:stretch>
        </p:blipFill>
        <p:spPr>
          <a:xfrm>
            <a:off x="0" y="0"/>
            <a:ext cx="841775" cy="841775"/>
          </a:xfrm>
          <a:prstGeom prst="rect">
            <a:avLst/>
          </a:prstGeom>
          <a:noFill/>
          <a:ln>
            <a:noFill/>
          </a:ln>
        </p:spPr>
      </p:pic>
      <p:sp>
        <p:nvSpPr>
          <p:cNvPr id="3253" name="Google Shape;3253;p136"/>
          <p:cNvSpPr txBox="1"/>
          <p:nvPr/>
        </p:nvSpPr>
        <p:spPr>
          <a:xfrm>
            <a:off x="841775" y="0"/>
            <a:ext cx="75267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chemeClr val="lt1"/>
                </a:solidFill>
                <a:latin typeface="Calibri"/>
                <a:ea typeface="Calibri"/>
                <a:cs typeface="Calibri"/>
                <a:sym typeface="Calibri"/>
              </a:rPr>
              <a:t>Power Budget</a:t>
            </a:r>
            <a:endParaRPr b="1" sz="3600">
              <a:solidFill>
                <a:schemeClr val="lt1"/>
              </a:solidFill>
              <a:latin typeface="Calibri"/>
              <a:ea typeface="Calibri"/>
              <a:cs typeface="Calibri"/>
              <a:sym typeface="Calibri"/>
            </a:endParaRPr>
          </a:p>
        </p:txBody>
      </p:sp>
      <p:pic>
        <p:nvPicPr>
          <p:cNvPr id="3254" name="Google Shape;3254;p136"/>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3255" name="Google Shape;3255;p136"/>
          <p:cNvSpPr txBox="1"/>
          <p:nvPr/>
        </p:nvSpPr>
        <p:spPr>
          <a:xfrm>
            <a:off x="841775" y="4762125"/>
            <a:ext cx="1992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u="sng">
              <a:latin typeface="Roboto"/>
              <a:ea typeface="Roboto"/>
              <a:cs typeface="Roboto"/>
              <a:sym typeface="Roboto"/>
            </a:endParaRPr>
          </a:p>
        </p:txBody>
      </p:sp>
      <p:sp>
        <p:nvSpPr>
          <p:cNvPr id="3256" name="Google Shape;3256;p136"/>
          <p:cNvSpPr txBox="1"/>
          <p:nvPr/>
        </p:nvSpPr>
        <p:spPr>
          <a:xfrm>
            <a:off x="5215225" y="4762125"/>
            <a:ext cx="2950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257" name="Google Shape;3257;p136"/>
          <p:cNvSpPr txBox="1"/>
          <p:nvPr/>
        </p:nvSpPr>
        <p:spPr>
          <a:xfrm>
            <a:off x="2833775" y="4762125"/>
            <a:ext cx="958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258" name="Google Shape;3258;p136"/>
          <p:cNvSpPr txBox="1"/>
          <p:nvPr/>
        </p:nvSpPr>
        <p:spPr>
          <a:xfrm>
            <a:off x="3732000" y="4762125"/>
            <a:ext cx="168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259" name="Google Shape;3259;p136"/>
          <p:cNvSpPr txBox="1"/>
          <p:nvPr>
            <p:ph idx="12" type="sldNum"/>
          </p:nvPr>
        </p:nvSpPr>
        <p:spPr>
          <a:xfrm>
            <a:off x="8595308" y="4777292"/>
            <a:ext cx="548700" cy="393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3260" name="Google Shape;3260;p136"/>
          <p:cNvPicPr preferRelativeResize="0"/>
          <p:nvPr/>
        </p:nvPicPr>
        <p:blipFill>
          <a:blip r:embed="rId6">
            <a:alphaModFix/>
          </a:blip>
          <a:stretch>
            <a:fillRect/>
          </a:stretch>
        </p:blipFill>
        <p:spPr>
          <a:xfrm>
            <a:off x="1590762" y="746500"/>
            <a:ext cx="6028726" cy="392100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264" name="Shape 3264"/>
        <p:cNvGrpSpPr/>
        <p:nvPr/>
      </p:nvGrpSpPr>
      <p:grpSpPr>
        <a:xfrm>
          <a:off x="0" y="0"/>
          <a:ext cx="0" cy="0"/>
          <a:chOff x="0" y="0"/>
          <a:chExt cx="0" cy="0"/>
        </a:xfrm>
      </p:grpSpPr>
      <p:pic>
        <p:nvPicPr>
          <p:cNvPr id="3265" name="Google Shape;3265;p137"/>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3266" name="Google Shape;3266;p137"/>
          <p:cNvPicPr preferRelativeResize="0"/>
          <p:nvPr/>
        </p:nvPicPr>
        <p:blipFill>
          <a:blip r:embed="rId4">
            <a:alphaModFix/>
          </a:blip>
          <a:stretch>
            <a:fillRect/>
          </a:stretch>
        </p:blipFill>
        <p:spPr>
          <a:xfrm>
            <a:off x="0" y="0"/>
            <a:ext cx="841775" cy="841775"/>
          </a:xfrm>
          <a:prstGeom prst="rect">
            <a:avLst/>
          </a:prstGeom>
          <a:noFill/>
          <a:ln>
            <a:noFill/>
          </a:ln>
        </p:spPr>
      </p:pic>
      <p:sp>
        <p:nvSpPr>
          <p:cNvPr id="3267" name="Google Shape;3267;p137"/>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300">
                <a:solidFill>
                  <a:schemeClr val="lt1"/>
                </a:solidFill>
                <a:latin typeface="Calibri"/>
                <a:ea typeface="Calibri"/>
                <a:cs typeface="Calibri"/>
                <a:sym typeface="Calibri"/>
              </a:rPr>
              <a:t>How Electronics Boards Work</a:t>
            </a:r>
            <a:endParaRPr b="1" sz="4300">
              <a:solidFill>
                <a:schemeClr val="lt1"/>
              </a:solidFill>
              <a:latin typeface="Calibri"/>
              <a:ea typeface="Calibri"/>
              <a:cs typeface="Calibri"/>
              <a:sym typeface="Calibri"/>
            </a:endParaRPr>
          </a:p>
        </p:txBody>
      </p:sp>
      <p:sp>
        <p:nvSpPr>
          <p:cNvPr id="3268" name="Google Shape;3268;p137"/>
          <p:cNvSpPr txBox="1"/>
          <p:nvPr/>
        </p:nvSpPr>
        <p:spPr>
          <a:xfrm>
            <a:off x="593250" y="1036275"/>
            <a:ext cx="7957500" cy="2339700"/>
          </a:xfrm>
          <a:prstGeom prst="rect">
            <a:avLst/>
          </a:prstGeom>
          <a:noFill/>
          <a:ln>
            <a:noFill/>
          </a:ln>
        </p:spPr>
        <p:txBody>
          <a:bodyPr anchorCtr="0" anchor="t" bIns="91425" lIns="91425" spcFirstLastPara="1" rIns="91425" wrap="square" tIns="91425">
            <a:spAutoFit/>
          </a:bodyPr>
          <a:lstStyle/>
          <a:p>
            <a:pPr indent="-355600" lvl="0" marL="457200" rtl="0" algn="l">
              <a:lnSpc>
                <a:spcPct val="150000"/>
              </a:lnSpc>
              <a:spcBef>
                <a:spcPts val="0"/>
              </a:spcBef>
              <a:spcAft>
                <a:spcPts val="0"/>
              </a:spcAft>
              <a:buClr>
                <a:schemeClr val="lt1"/>
              </a:buClr>
              <a:buSzPts val="2000"/>
              <a:buFont typeface="Calibri"/>
              <a:buChar char="●"/>
            </a:pPr>
            <a:r>
              <a:rPr b="1" lang="en" sz="2000">
                <a:solidFill>
                  <a:schemeClr val="lt1"/>
                </a:solidFill>
                <a:latin typeface="Calibri"/>
                <a:ea typeface="Calibri"/>
                <a:cs typeface="Calibri"/>
                <a:sym typeface="Calibri"/>
              </a:rPr>
              <a:t>Show boards and label individual components.  </a:t>
            </a:r>
            <a:endParaRPr b="1" sz="2000">
              <a:solidFill>
                <a:schemeClr val="lt1"/>
              </a:solidFill>
              <a:latin typeface="Calibri"/>
              <a:ea typeface="Calibri"/>
              <a:cs typeface="Calibri"/>
              <a:sym typeface="Calibri"/>
            </a:endParaRPr>
          </a:p>
          <a:p>
            <a:pPr indent="-355600" lvl="1" marL="914400" rtl="0" algn="l">
              <a:lnSpc>
                <a:spcPct val="150000"/>
              </a:lnSpc>
              <a:spcBef>
                <a:spcPts val="0"/>
              </a:spcBef>
              <a:spcAft>
                <a:spcPts val="0"/>
              </a:spcAft>
              <a:buClr>
                <a:schemeClr val="lt1"/>
              </a:buClr>
              <a:buSzPts val="2000"/>
              <a:buFont typeface="Calibri"/>
              <a:buChar char="○"/>
            </a:pPr>
            <a:r>
              <a:rPr b="1" lang="en" sz="2000">
                <a:solidFill>
                  <a:schemeClr val="lt1"/>
                </a:solidFill>
                <a:latin typeface="Calibri"/>
                <a:ea typeface="Calibri"/>
                <a:cs typeface="Calibri"/>
                <a:sym typeface="Calibri"/>
              </a:rPr>
              <a:t>Narrate how the boards work</a:t>
            </a:r>
            <a:endParaRPr b="1" sz="2000">
              <a:solidFill>
                <a:schemeClr val="lt1"/>
              </a:solidFill>
              <a:latin typeface="Calibri"/>
              <a:ea typeface="Calibri"/>
              <a:cs typeface="Calibri"/>
              <a:sym typeface="Calibri"/>
            </a:endParaRPr>
          </a:p>
          <a:p>
            <a:pPr indent="-355600" lvl="1" marL="914400" rtl="0" algn="l">
              <a:lnSpc>
                <a:spcPct val="150000"/>
              </a:lnSpc>
              <a:spcBef>
                <a:spcPts val="0"/>
              </a:spcBef>
              <a:spcAft>
                <a:spcPts val="0"/>
              </a:spcAft>
              <a:buClr>
                <a:schemeClr val="lt1"/>
              </a:buClr>
              <a:buSzPts val="2000"/>
              <a:buFont typeface="Calibri"/>
              <a:buChar char="○"/>
            </a:pPr>
            <a:r>
              <a:rPr b="1" lang="en" sz="2000">
                <a:solidFill>
                  <a:schemeClr val="lt1"/>
                </a:solidFill>
                <a:latin typeface="Calibri"/>
                <a:ea typeface="Calibri"/>
                <a:cs typeface="Calibri"/>
                <a:sym typeface="Calibri"/>
              </a:rPr>
              <a:t>Include both/all boards (maybe on two separate slides)</a:t>
            </a:r>
            <a:endParaRPr b="1" sz="2000">
              <a:solidFill>
                <a:schemeClr val="lt1"/>
              </a:solidFill>
              <a:latin typeface="Calibri"/>
              <a:ea typeface="Calibri"/>
              <a:cs typeface="Calibri"/>
              <a:sym typeface="Calibri"/>
            </a:endParaRPr>
          </a:p>
          <a:p>
            <a:pPr indent="-355600" lvl="0" marL="457200" rtl="0" algn="l">
              <a:lnSpc>
                <a:spcPct val="150000"/>
              </a:lnSpc>
              <a:spcBef>
                <a:spcPts val="0"/>
              </a:spcBef>
              <a:spcAft>
                <a:spcPts val="0"/>
              </a:spcAft>
              <a:buClr>
                <a:schemeClr val="lt1"/>
              </a:buClr>
              <a:buSzPts val="2000"/>
              <a:buFont typeface="Calibri"/>
              <a:buChar char="●"/>
            </a:pPr>
            <a:r>
              <a:rPr b="1" lang="en" sz="2000">
                <a:solidFill>
                  <a:schemeClr val="lt1"/>
                </a:solidFill>
                <a:latin typeface="Calibri"/>
                <a:ea typeface="Calibri"/>
                <a:cs typeface="Calibri"/>
                <a:sym typeface="Calibri"/>
              </a:rPr>
              <a:t>Equations used (maybe a different slide)</a:t>
            </a:r>
            <a:endParaRPr b="1" sz="2000">
              <a:solidFill>
                <a:schemeClr val="lt1"/>
              </a:solidFill>
              <a:latin typeface="Calibri"/>
              <a:ea typeface="Calibri"/>
              <a:cs typeface="Calibri"/>
              <a:sym typeface="Calibri"/>
            </a:endParaRPr>
          </a:p>
          <a:p>
            <a:pPr indent="0" lvl="0" marL="457200" rtl="0" algn="l">
              <a:lnSpc>
                <a:spcPct val="150000"/>
              </a:lnSpc>
              <a:spcBef>
                <a:spcPts val="0"/>
              </a:spcBef>
              <a:spcAft>
                <a:spcPts val="0"/>
              </a:spcAft>
              <a:buNone/>
            </a:pPr>
            <a:r>
              <a:t/>
            </a:r>
            <a:endParaRPr b="1" sz="2000">
              <a:solidFill>
                <a:schemeClr val="lt1"/>
              </a:solidFill>
              <a:latin typeface="Calibri"/>
              <a:ea typeface="Calibri"/>
              <a:cs typeface="Calibri"/>
              <a:sym typeface="Calibri"/>
            </a:endParaRPr>
          </a:p>
        </p:txBody>
      </p:sp>
      <p:pic>
        <p:nvPicPr>
          <p:cNvPr id="3269" name="Google Shape;3269;p137"/>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3270" name="Google Shape;3270;p137"/>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3271" name="Google Shape;3271;p137"/>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Electronics</a:t>
            </a:r>
            <a:endParaRPr b="1" u="sng">
              <a:latin typeface="Roboto"/>
              <a:ea typeface="Roboto"/>
              <a:cs typeface="Roboto"/>
              <a:sym typeface="Roboto"/>
            </a:endParaRPr>
          </a:p>
        </p:txBody>
      </p:sp>
      <p:sp>
        <p:nvSpPr>
          <p:cNvPr id="3272" name="Google Shape;3272;p137"/>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3273" name="Google Shape;3273;p137"/>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3274" name="Google Shape;3274;p137"/>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275" name="Google Shape;3275;p137"/>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3276" name="Google Shape;3276;p137"/>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3277" name="Google Shape;3277;p137"/>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3278" name="Google Shape;3278;p137"/>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282" name="Shape 3282"/>
        <p:cNvGrpSpPr/>
        <p:nvPr/>
      </p:nvGrpSpPr>
      <p:grpSpPr>
        <a:xfrm>
          <a:off x="0" y="0"/>
          <a:ext cx="0" cy="0"/>
          <a:chOff x="0" y="0"/>
          <a:chExt cx="0" cy="0"/>
        </a:xfrm>
      </p:grpSpPr>
      <p:pic>
        <p:nvPicPr>
          <p:cNvPr id="3283" name="Google Shape;3283;p138"/>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3284" name="Google Shape;3284;p138"/>
          <p:cNvPicPr preferRelativeResize="0"/>
          <p:nvPr/>
        </p:nvPicPr>
        <p:blipFill>
          <a:blip r:embed="rId4">
            <a:alphaModFix/>
          </a:blip>
          <a:stretch>
            <a:fillRect/>
          </a:stretch>
        </p:blipFill>
        <p:spPr>
          <a:xfrm>
            <a:off x="0" y="0"/>
            <a:ext cx="841775" cy="841775"/>
          </a:xfrm>
          <a:prstGeom prst="rect">
            <a:avLst/>
          </a:prstGeom>
          <a:noFill/>
          <a:ln>
            <a:noFill/>
          </a:ln>
        </p:spPr>
      </p:pic>
      <p:sp>
        <p:nvSpPr>
          <p:cNvPr id="3285" name="Google Shape;3285;p138"/>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300">
                <a:solidFill>
                  <a:schemeClr val="lt1"/>
                </a:solidFill>
                <a:latin typeface="Calibri"/>
                <a:ea typeface="Calibri"/>
                <a:cs typeface="Calibri"/>
                <a:sym typeface="Calibri"/>
              </a:rPr>
              <a:t>How Electronics Boards Work</a:t>
            </a:r>
            <a:endParaRPr b="1" sz="4300">
              <a:solidFill>
                <a:schemeClr val="lt1"/>
              </a:solidFill>
              <a:latin typeface="Calibri"/>
              <a:ea typeface="Calibri"/>
              <a:cs typeface="Calibri"/>
              <a:sym typeface="Calibri"/>
            </a:endParaRPr>
          </a:p>
        </p:txBody>
      </p:sp>
      <p:sp>
        <p:nvSpPr>
          <p:cNvPr id="3286" name="Google Shape;3286;p138"/>
          <p:cNvSpPr txBox="1"/>
          <p:nvPr/>
        </p:nvSpPr>
        <p:spPr>
          <a:xfrm>
            <a:off x="593250" y="1036275"/>
            <a:ext cx="7957500" cy="3724800"/>
          </a:xfrm>
          <a:prstGeom prst="rect">
            <a:avLst/>
          </a:prstGeom>
          <a:noFill/>
          <a:ln>
            <a:noFill/>
          </a:ln>
        </p:spPr>
        <p:txBody>
          <a:bodyPr anchorCtr="0" anchor="t" bIns="91425" lIns="91425" spcFirstLastPara="1" rIns="91425" wrap="square" tIns="91425">
            <a:spAutoFit/>
          </a:bodyPr>
          <a:lstStyle/>
          <a:p>
            <a:pPr indent="-355600" lvl="0" marL="457200" rtl="0" algn="l">
              <a:lnSpc>
                <a:spcPct val="150000"/>
              </a:lnSpc>
              <a:spcBef>
                <a:spcPts val="0"/>
              </a:spcBef>
              <a:spcAft>
                <a:spcPts val="0"/>
              </a:spcAft>
              <a:buClr>
                <a:schemeClr val="lt1"/>
              </a:buClr>
              <a:buSzPts val="2000"/>
              <a:buFont typeface="Calibri"/>
              <a:buChar char="●"/>
            </a:pPr>
            <a:r>
              <a:rPr b="1" lang="en" sz="2000">
                <a:solidFill>
                  <a:schemeClr val="lt1"/>
                </a:solidFill>
                <a:latin typeface="Calibri"/>
                <a:ea typeface="Calibri"/>
                <a:cs typeface="Calibri"/>
                <a:sym typeface="Calibri"/>
              </a:rPr>
              <a:t>Answer the question of how these boards achieve our goals and why we are using them </a:t>
            </a:r>
            <a:endParaRPr b="1" sz="2000">
              <a:solidFill>
                <a:schemeClr val="lt1"/>
              </a:solidFill>
              <a:latin typeface="Calibri"/>
              <a:ea typeface="Calibri"/>
              <a:cs typeface="Calibri"/>
              <a:sym typeface="Calibri"/>
            </a:endParaRPr>
          </a:p>
          <a:p>
            <a:pPr indent="-355600" lvl="1" marL="914400" rtl="0" algn="l">
              <a:lnSpc>
                <a:spcPct val="150000"/>
              </a:lnSpc>
              <a:spcBef>
                <a:spcPts val="0"/>
              </a:spcBef>
              <a:spcAft>
                <a:spcPts val="0"/>
              </a:spcAft>
              <a:buClr>
                <a:schemeClr val="lt1"/>
              </a:buClr>
              <a:buSzPts val="2000"/>
              <a:buFont typeface="Calibri"/>
              <a:buChar char="○"/>
            </a:pPr>
            <a:r>
              <a:rPr b="1" lang="en" sz="2000">
                <a:solidFill>
                  <a:schemeClr val="lt1"/>
                </a:solidFill>
                <a:latin typeface="Calibri"/>
                <a:ea typeface="Calibri"/>
                <a:cs typeface="Calibri"/>
                <a:sym typeface="Calibri"/>
              </a:rPr>
              <a:t>SNR modeling, sensitivity analysis, thermal, etc.</a:t>
            </a:r>
            <a:endParaRPr b="1" sz="2000">
              <a:solidFill>
                <a:schemeClr val="lt1"/>
              </a:solidFill>
              <a:latin typeface="Calibri"/>
              <a:ea typeface="Calibri"/>
              <a:cs typeface="Calibri"/>
              <a:sym typeface="Calibri"/>
            </a:endParaRPr>
          </a:p>
          <a:p>
            <a:pPr indent="-355600" lvl="0" marL="457200" rtl="0" algn="l">
              <a:lnSpc>
                <a:spcPct val="150000"/>
              </a:lnSpc>
              <a:spcBef>
                <a:spcPts val="0"/>
              </a:spcBef>
              <a:spcAft>
                <a:spcPts val="0"/>
              </a:spcAft>
              <a:buClr>
                <a:schemeClr val="lt1"/>
              </a:buClr>
              <a:buSzPts val="2000"/>
              <a:buFont typeface="Calibri"/>
              <a:buChar char="●"/>
            </a:pPr>
            <a:r>
              <a:rPr b="1" lang="en" sz="2000">
                <a:solidFill>
                  <a:schemeClr val="lt1"/>
                </a:solidFill>
                <a:latin typeface="Calibri"/>
                <a:ea typeface="Calibri"/>
                <a:cs typeface="Calibri"/>
                <a:sym typeface="Calibri"/>
              </a:rPr>
              <a:t>Show flow of current from photodiode to boards, introduce the photodiode in context of larger NanoSAM 4 embedded system </a:t>
            </a:r>
            <a:endParaRPr b="1" sz="2000">
              <a:solidFill>
                <a:schemeClr val="lt1"/>
              </a:solidFill>
              <a:latin typeface="Calibri"/>
              <a:ea typeface="Calibri"/>
              <a:cs typeface="Calibri"/>
              <a:sym typeface="Calibri"/>
            </a:endParaRPr>
          </a:p>
          <a:p>
            <a:pPr indent="-355600" lvl="1" marL="914400" rtl="0" algn="l">
              <a:lnSpc>
                <a:spcPct val="150000"/>
              </a:lnSpc>
              <a:spcBef>
                <a:spcPts val="0"/>
              </a:spcBef>
              <a:spcAft>
                <a:spcPts val="0"/>
              </a:spcAft>
              <a:buClr>
                <a:schemeClr val="lt1"/>
              </a:buClr>
              <a:buSzPts val="2000"/>
              <a:buFont typeface="Calibri"/>
              <a:buChar char="○"/>
            </a:pPr>
            <a:r>
              <a:rPr b="1" lang="en" sz="2000">
                <a:solidFill>
                  <a:schemeClr val="lt1"/>
                </a:solidFill>
                <a:latin typeface="Calibri"/>
                <a:ea typeface="Calibri"/>
                <a:cs typeface="Calibri"/>
                <a:sym typeface="Calibri"/>
              </a:rPr>
              <a:t>Photodiode must give us an analog signal to be digitized</a:t>
            </a:r>
            <a:endParaRPr b="1" sz="2000">
              <a:solidFill>
                <a:schemeClr val="lt1"/>
              </a:solidFill>
              <a:latin typeface="Calibri"/>
              <a:ea typeface="Calibri"/>
              <a:cs typeface="Calibri"/>
              <a:sym typeface="Calibri"/>
            </a:endParaRPr>
          </a:p>
          <a:p>
            <a:pPr indent="-355600" lvl="1" marL="914400" rtl="0" algn="l">
              <a:lnSpc>
                <a:spcPct val="150000"/>
              </a:lnSpc>
              <a:spcBef>
                <a:spcPts val="0"/>
              </a:spcBef>
              <a:spcAft>
                <a:spcPts val="0"/>
              </a:spcAft>
              <a:buClr>
                <a:schemeClr val="lt1"/>
              </a:buClr>
              <a:buSzPts val="2000"/>
              <a:buFont typeface="Calibri"/>
              <a:buChar char="○"/>
            </a:pPr>
            <a:r>
              <a:rPr b="1" lang="en" sz="2000">
                <a:solidFill>
                  <a:schemeClr val="lt1"/>
                </a:solidFill>
                <a:latin typeface="Calibri"/>
                <a:ea typeface="Calibri"/>
                <a:cs typeface="Calibri"/>
                <a:sym typeface="Calibri"/>
              </a:rPr>
              <a:t>Discuss photodiode, show how it achieves our goals</a:t>
            </a:r>
            <a:endParaRPr b="1" sz="2000">
              <a:solidFill>
                <a:schemeClr val="lt1"/>
              </a:solidFill>
              <a:latin typeface="Calibri"/>
              <a:ea typeface="Calibri"/>
              <a:cs typeface="Calibri"/>
              <a:sym typeface="Calibri"/>
            </a:endParaRPr>
          </a:p>
          <a:p>
            <a:pPr indent="-355600" lvl="2" marL="1371600" rtl="0" algn="l">
              <a:lnSpc>
                <a:spcPct val="150000"/>
              </a:lnSpc>
              <a:spcBef>
                <a:spcPts val="0"/>
              </a:spcBef>
              <a:spcAft>
                <a:spcPts val="0"/>
              </a:spcAft>
              <a:buClr>
                <a:schemeClr val="lt1"/>
              </a:buClr>
              <a:buSzPts val="2000"/>
              <a:buFont typeface="Calibri"/>
              <a:buChar char="■"/>
            </a:pPr>
            <a:r>
              <a:rPr b="1" lang="en" sz="2000">
                <a:solidFill>
                  <a:schemeClr val="lt1"/>
                </a:solidFill>
                <a:latin typeface="Calibri"/>
                <a:ea typeface="Calibri"/>
                <a:cs typeface="Calibri"/>
                <a:sym typeface="Calibri"/>
              </a:rPr>
              <a:t>This is where photodiode signal requirement will come in</a:t>
            </a:r>
            <a:endParaRPr b="1" sz="2000">
              <a:solidFill>
                <a:schemeClr val="lt1"/>
              </a:solidFill>
              <a:latin typeface="Calibri"/>
              <a:ea typeface="Calibri"/>
              <a:cs typeface="Calibri"/>
              <a:sym typeface="Calibri"/>
            </a:endParaRPr>
          </a:p>
        </p:txBody>
      </p:sp>
      <p:pic>
        <p:nvPicPr>
          <p:cNvPr id="3287" name="Google Shape;3287;p138"/>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3288" name="Google Shape;3288;p138"/>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3289" name="Google Shape;3289;p138"/>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Electronics</a:t>
            </a:r>
            <a:endParaRPr b="1" u="sng">
              <a:latin typeface="Roboto"/>
              <a:ea typeface="Roboto"/>
              <a:cs typeface="Roboto"/>
              <a:sym typeface="Roboto"/>
            </a:endParaRPr>
          </a:p>
        </p:txBody>
      </p:sp>
      <p:sp>
        <p:nvSpPr>
          <p:cNvPr id="3290" name="Google Shape;3290;p138"/>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3291" name="Google Shape;3291;p138"/>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3292" name="Google Shape;3292;p138"/>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293" name="Google Shape;3293;p138"/>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3294" name="Google Shape;3294;p138"/>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3295" name="Google Shape;3295;p138"/>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3296" name="Google Shape;3296;p138"/>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300" name="Shape 3300"/>
        <p:cNvGrpSpPr/>
        <p:nvPr/>
      </p:nvGrpSpPr>
      <p:grpSpPr>
        <a:xfrm>
          <a:off x="0" y="0"/>
          <a:ext cx="0" cy="0"/>
          <a:chOff x="0" y="0"/>
          <a:chExt cx="0" cy="0"/>
        </a:xfrm>
      </p:grpSpPr>
      <p:pic>
        <p:nvPicPr>
          <p:cNvPr id="3301" name="Google Shape;3301;p139"/>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3302" name="Google Shape;3302;p139"/>
          <p:cNvPicPr preferRelativeResize="0"/>
          <p:nvPr/>
        </p:nvPicPr>
        <p:blipFill>
          <a:blip r:embed="rId4">
            <a:alphaModFix/>
          </a:blip>
          <a:stretch>
            <a:fillRect/>
          </a:stretch>
        </p:blipFill>
        <p:spPr>
          <a:xfrm>
            <a:off x="0" y="0"/>
            <a:ext cx="841775" cy="841775"/>
          </a:xfrm>
          <a:prstGeom prst="rect">
            <a:avLst/>
          </a:prstGeom>
          <a:noFill/>
          <a:ln>
            <a:noFill/>
          </a:ln>
        </p:spPr>
      </p:pic>
      <p:pic>
        <p:nvPicPr>
          <p:cNvPr id="3303" name="Google Shape;3303;p139"/>
          <p:cNvPicPr preferRelativeResize="0"/>
          <p:nvPr/>
        </p:nvPicPr>
        <p:blipFill>
          <a:blip r:embed="rId5">
            <a:alphaModFix/>
          </a:blip>
          <a:stretch>
            <a:fillRect/>
          </a:stretch>
        </p:blipFill>
        <p:spPr>
          <a:xfrm>
            <a:off x="2379622" y="-185662"/>
            <a:ext cx="4031074" cy="4031076"/>
          </a:xfrm>
          <a:prstGeom prst="rect">
            <a:avLst/>
          </a:prstGeom>
          <a:noFill/>
          <a:ln>
            <a:noFill/>
          </a:ln>
        </p:spPr>
      </p:pic>
      <p:sp>
        <p:nvSpPr>
          <p:cNvPr id="3304" name="Google Shape;3304;p139"/>
          <p:cNvSpPr txBox="1"/>
          <p:nvPr/>
        </p:nvSpPr>
        <p:spPr>
          <a:xfrm>
            <a:off x="768475" y="3504425"/>
            <a:ext cx="7526700" cy="961500"/>
          </a:xfrm>
          <a:prstGeom prst="rect">
            <a:avLst/>
          </a:prstGeom>
          <a:noFill/>
          <a:ln>
            <a:noFill/>
          </a:ln>
        </p:spPr>
        <p:txBody>
          <a:bodyPr anchorCtr="0" anchor="t" bIns="91425" lIns="91425" spcFirstLastPara="1" rIns="91425" wrap="square" tIns="91425">
            <a:noAutofit/>
          </a:bodyPr>
          <a:lstStyle/>
          <a:p>
            <a:pPr indent="0" lvl="0" marL="0" rtl="0" algn="ctr">
              <a:lnSpc>
                <a:spcPct val="75000"/>
              </a:lnSpc>
              <a:spcBef>
                <a:spcPts val="0"/>
              </a:spcBef>
              <a:spcAft>
                <a:spcPts val="0"/>
              </a:spcAft>
              <a:buNone/>
            </a:pPr>
            <a:r>
              <a:rPr b="1" lang="en" sz="4600">
                <a:solidFill>
                  <a:schemeClr val="lt1"/>
                </a:solidFill>
                <a:latin typeface="Calibri"/>
                <a:ea typeface="Calibri"/>
                <a:cs typeface="Calibri"/>
                <a:sym typeface="Calibri"/>
              </a:rPr>
              <a:t>Mechanical</a:t>
            </a:r>
            <a:endParaRPr b="1" sz="4600">
              <a:solidFill>
                <a:schemeClr val="lt1"/>
              </a:solidFill>
              <a:latin typeface="Calibri"/>
              <a:ea typeface="Calibri"/>
              <a:cs typeface="Calibri"/>
              <a:sym typeface="Calibri"/>
            </a:endParaRPr>
          </a:p>
          <a:p>
            <a:pPr indent="0" lvl="0" marL="0" rtl="0" algn="ctr">
              <a:lnSpc>
                <a:spcPct val="75000"/>
              </a:lnSpc>
              <a:spcBef>
                <a:spcPts val="0"/>
              </a:spcBef>
              <a:spcAft>
                <a:spcPts val="0"/>
              </a:spcAft>
              <a:buNone/>
            </a:pPr>
            <a:r>
              <a:rPr b="1" lang="en" sz="4600">
                <a:solidFill>
                  <a:schemeClr val="lt1"/>
                </a:solidFill>
                <a:latin typeface="Calibri"/>
                <a:ea typeface="Calibri"/>
                <a:cs typeface="Calibri"/>
                <a:sym typeface="Calibri"/>
              </a:rPr>
              <a:t>Backup</a:t>
            </a:r>
            <a:endParaRPr b="1" sz="4600">
              <a:solidFill>
                <a:schemeClr val="lt1"/>
              </a:solidFill>
              <a:latin typeface="Calibri"/>
              <a:ea typeface="Calibri"/>
              <a:cs typeface="Calibri"/>
              <a:sym typeface="Calibri"/>
            </a:endParaRPr>
          </a:p>
        </p:txBody>
      </p:sp>
      <p:pic>
        <p:nvPicPr>
          <p:cNvPr id="3305" name="Google Shape;3305;p139"/>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3306" name="Google Shape;3306;p139"/>
          <p:cNvSpPr txBox="1"/>
          <p:nvPr/>
        </p:nvSpPr>
        <p:spPr>
          <a:xfrm>
            <a:off x="0" y="4762125"/>
            <a:ext cx="183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Purpose &amp; Objective</a:t>
            </a:r>
            <a:endParaRPr b="1">
              <a:latin typeface="Roboto"/>
              <a:ea typeface="Roboto"/>
              <a:cs typeface="Roboto"/>
              <a:sym typeface="Roboto"/>
            </a:endParaRPr>
          </a:p>
        </p:txBody>
      </p:sp>
      <p:sp>
        <p:nvSpPr>
          <p:cNvPr id="3307" name="Google Shape;3307;p139"/>
          <p:cNvSpPr txBox="1"/>
          <p:nvPr/>
        </p:nvSpPr>
        <p:spPr>
          <a:xfrm>
            <a:off x="448695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3308" name="Google Shape;3308;p139"/>
          <p:cNvSpPr txBox="1"/>
          <p:nvPr/>
        </p:nvSpPr>
        <p:spPr>
          <a:xfrm>
            <a:off x="1832700"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3309" name="Google Shape;3309;p139"/>
          <p:cNvSpPr txBox="1"/>
          <p:nvPr/>
        </p:nvSpPr>
        <p:spPr>
          <a:xfrm>
            <a:off x="3186413"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3310" name="Google Shape;3310;p139"/>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311" name="Google Shape;3311;p139"/>
          <p:cNvSpPr txBox="1"/>
          <p:nvPr/>
        </p:nvSpPr>
        <p:spPr>
          <a:xfrm>
            <a:off x="5848725" y="4762125"/>
            <a:ext cx="199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Verification/Validation</a:t>
            </a:r>
            <a:endParaRPr>
              <a:latin typeface="Roboto"/>
              <a:ea typeface="Roboto"/>
              <a:cs typeface="Roboto"/>
              <a:sym typeface="Roboto"/>
            </a:endParaRPr>
          </a:p>
        </p:txBody>
      </p:sp>
      <p:sp>
        <p:nvSpPr>
          <p:cNvPr id="3312" name="Google Shape;3312;p139"/>
          <p:cNvSpPr txBox="1"/>
          <p:nvPr/>
        </p:nvSpPr>
        <p:spPr>
          <a:xfrm>
            <a:off x="78987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pic>
        <p:nvPicPr>
          <p:cNvPr id="3313" name="Google Shape;3313;p139"/>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3314" name="Google Shape;3314;p139"/>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3315" name="Google Shape;3315;p139"/>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3316" name="Google Shape;3316;p139"/>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3317" name="Google Shape;3317;p139"/>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3318" name="Google Shape;3318;p139"/>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319" name="Google Shape;3319;p139"/>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3320" name="Google Shape;3320;p139"/>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3321" name="Google Shape;3321;p139"/>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Mechanical</a:t>
            </a:r>
            <a:endParaRPr b="1" u="sng">
              <a:latin typeface="Roboto"/>
              <a:ea typeface="Roboto"/>
              <a:cs typeface="Roboto"/>
              <a:sym typeface="Roboto"/>
            </a:endParaRPr>
          </a:p>
        </p:txBody>
      </p:sp>
      <p:sp>
        <p:nvSpPr>
          <p:cNvPr id="3322" name="Google Shape;3322;p139"/>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326" name="Shape 3326"/>
        <p:cNvGrpSpPr/>
        <p:nvPr/>
      </p:nvGrpSpPr>
      <p:grpSpPr>
        <a:xfrm>
          <a:off x="0" y="0"/>
          <a:ext cx="0" cy="0"/>
          <a:chOff x="0" y="0"/>
          <a:chExt cx="0" cy="0"/>
        </a:xfrm>
      </p:grpSpPr>
      <p:pic>
        <p:nvPicPr>
          <p:cNvPr id="3327" name="Google Shape;3327;p140"/>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3328" name="Google Shape;3328;p140"/>
          <p:cNvPicPr preferRelativeResize="0"/>
          <p:nvPr/>
        </p:nvPicPr>
        <p:blipFill>
          <a:blip r:embed="rId4">
            <a:alphaModFix/>
          </a:blip>
          <a:stretch>
            <a:fillRect/>
          </a:stretch>
        </p:blipFill>
        <p:spPr>
          <a:xfrm>
            <a:off x="0" y="0"/>
            <a:ext cx="841775" cy="841775"/>
          </a:xfrm>
          <a:prstGeom prst="rect">
            <a:avLst/>
          </a:prstGeom>
          <a:noFill/>
          <a:ln>
            <a:noFill/>
          </a:ln>
        </p:spPr>
      </p:pic>
      <p:sp>
        <p:nvSpPr>
          <p:cNvPr id="3329" name="Google Shape;3329;p140"/>
          <p:cNvSpPr txBox="1"/>
          <p:nvPr/>
        </p:nvSpPr>
        <p:spPr>
          <a:xfrm>
            <a:off x="808650" y="0"/>
            <a:ext cx="7526700" cy="961500"/>
          </a:xfrm>
          <a:prstGeom prst="rect">
            <a:avLst/>
          </a:prstGeom>
          <a:noFill/>
          <a:ln>
            <a:noFill/>
          </a:ln>
        </p:spPr>
        <p:txBody>
          <a:bodyPr anchorCtr="0" anchor="t" bIns="91425" lIns="91425" spcFirstLastPara="1" rIns="91425" wrap="square" tIns="91425">
            <a:noAutofit/>
          </a:bodyPr>
          <a:lstStyle/>
          <a:p>
            <a:pPr indent="0" lvl="0" marL="0" rtl="0" algn="ctr">
              <a:lnSpc>
                <a:spcPct val="75000"/>
              </a:lnSpc>
              <a:spcBef>
                <a:spcPts val="0"/>
              </a:spcBef>
              <a:spcAft>
                <a:spcPts val="0"/>
              </a:spcAft>
              <a:buNone/>
            </a:pPr>
            <a:r>
              <a:rPr b="1" lang="en" sz="4600">
                <a:solidFill>
                  <a:schemeClr val="lt1"/>
                </a:solidFill>
                <a:latin typeface="Calibri"/>
                <a:ea typeface="Calibri"/>
                <a:cs typeface="Calibri"/>
                <a:sym typeface="Calibri"/>
              </a:rPr>
              <a:t>Mechanical</a:t>
            </a:r>
            <a:endParaRPr b="1" sz="4600">
              <a:solidFill>
                <a:schemeClr val="lt1"/>
              </a:solidFill>
              <a:latin typeface="Calibri"/>
              <a:ea typeface="Calibri"/>
              <a:cs typeface="Calibri"/>
              <a:sym typeface="Calibri"/>
            </a:endParaRPr>
          </a:p>
          <a:p>
            <a:pPr indent="0" lvl="0" marL="0" rtl="0" algn="ctr">
              <a:lnSpc>
                <a:spcPct val="75000"/>
              </a:lnSpc>
              <a:spcBef>
                <a:spcPts val="0"/>
              </a:spcBef>
              <a:spcAft>
                <a:spcPts val="0"/>
              </a:spcAft>
              <a:buNone/>
            </a:pPr>
            <a:r>
              <a:rPr b="1" lang="en" sz="4600">
                <a:solidFill>
                  <a:schemeClr val="lt1"/>
                </a:solidFill>
                <a:latin typeface="Calibri"/>
                <a:ea typeface="Calibri"/>
                <a:cs typeface="Calibri"/>
                <a:sym typeface="Calibri"/>
              </a:rPr>
              <a:t>Backup</a:t>
            </a:r>
            <a:endParaRPr b="1" sz="4600">
              <a:solidFill>
                <a:schemeClr val="lt1"/>
              </a:solidFill>
              <a:latin typeface="Calibri"/>
              <a:ea typeface="Calibri"/>
              <a:cs typeface="Calibri"/>
              <a:sym typeface="Calibri"/>
            </a:endParaRPr>
          </a:p>
        </p:txBody>
      </p:sp>
      <p:pic>
        <p:nvPicPr>
          <p:cNvPr id="3330" name="Google Shape;3330;p140"/>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3331" name="Google Shape;3331;p140"/>
          <p:cNvSpPr txBox="1"/>
          <p:nvPr/>
        </p:nvSpPr>
        <p:spPr>
          <a:xfrm>
            <a:off x="0" y="4762125"/>
            <a:ext cx="183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Purpose &amp; Objective</a:t>
            </a:r>
            <a:endParaRPr b="1">
              <a:latin typeface="Roboto"/>
              <a:ea typeface="Roboto"/>
              <a:cs typeface="Roboto"/>
              <a:sym typeface="Roboto"/>
            </a:endParaRPr>
          </a:p>
        </p:txBody>
      </p:sp>
      <p:sp>
        <p:nvSpPr>
          <p:cNvPr id="3332" name="Google Shape;3332;p140"/>
          <p:cNvSpPr txBox="1"/>
          <p:nvPr/>
        </p:nvSpPr>
        <p:spPr>
          <a:xfrm>
            <a:off x="448695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3333" name="Google Shape;3333;p140"/>
          <p:cNvSpPr txBox="1"/>
          <p:nvPr/>
        </p:nvSpPr>
        <p:spPr>
          <a:xfrm>
            <a:off x="1832700"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3334" name="Google Shape;3334;p140"/>
          <p:cNvSpPr txBox="1"/>
          <p:nvPr/>
        </p:nvSpPr>
        <p:spPr>
          <a:xfrm>
            <a:off x="3186413"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3335" name="Google Shape;3335;p140"/>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336" name="Google Shape;3336;p140"/>
          <p:cNvSpPr txBox="1"/>
          <p:nvPr/>
        </p:nvSpPr>
        <p:spPr>
          <a:xfrm>
            <a:off x="5848725" y="4762125"/>
            <a:ext cx="199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Verification/Validation</a:t>
            </a:r>
            <a:endParaRPr>
              <a:latin typeface="Roboto"/>
              <a:ea typeface="Roboto"/>
              <a:cs typeface="Roboto"/>
              <a:sym typeface="Roboto"/>
            </a:endParaRPr>
          </a:p>
        </p:txBody>
      </p:sp>
      <p:sp>
        <p:nvSpPr>
          <p:cNvPr id="3337" name="Google Shape;3337;p140"/>
          <p:cNvSpPr txBox="1"/>
          <p:nvPr/>
        </p:nvSpPr>
        <p:spPr>
          <a:xfrm>
            <a:off x="78987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pic>
        <p:nvPicPr>
          <p:cNvPr id="3338" name="Google Shape;3338;p140"/>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3339" name="Google Shape;3339;p140"/>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3340" name="Google Shape;3340;p140"/>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3341" name="Google Shape;3341;p140"/>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3342" name="Google Shape;3342;p140"/>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3343" name="Google Shape;3343;p140"/>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344" name="Google Shape;3344;p140"/>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3345" name="Google Shape;3345;p140"/>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3346" name="Google Shape;3346;p140"/>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Mechanical</a:t>
            </a:r>
            <a:endParaRPr b="1" u="sng">
              <a:latin typeface="Roboto"/>
              <a:ea typeface="Roboto"/>
              <a:cs typeface="Roboto"/>
              <a:sym typeface="Roboto"/>
            </a:endParaRPr>
          </a:p>
        </p:txBody>
      </p:sp>
      <p:pic>
        <p:nvPicPr>
          <p:cNvPr id="3347" name="Google Shape;3347;p140"/>
          <p:cNvPicPr preferRelativeResize="0"/>
          <p:nvPr/>
        </p:nvPicPr>
        <p:blipFill>
          <a:blip r:embed="rId6">
            <a:alphaModFix/>
          </a:blip>
          <a:stretch>
            <a:fillRect/>
          </a:stretch>
        </p:blipFill>
        <p:spPr>
          <a:xfrm>
            <a:off x="0" y="1571625"/>
            <a:ext cx="3018250" cy="2263688"/>
          </a:xfrm>
          <a:prstGeom prst="rect">
            <a:avLst/>
          </a:prstGeom>
          <a:noFill/>
          <a:ln>
            <a:noFill/>
          </a:ln>
        </p:spPr>
      </p:pic>
      <p:pic>
        <p:nvPicPr>
          <p:cNvPr id="3348" name="Google Shape;3348;p140"/>
          <p:cNvPicPr preferRelativeResize="0"/>
          <p:nvPr/>
        </p:nvPicPr>
        <p:blipFill>
          <a:blip r:embed="rId7">
            <a:alphaModFix/>
          </a:blip>
          <a:stretch>
            <a:fillRect/>
          </a:stretch>
        </p:blipFill>
        <p:spPr>
          <a:xfrm>
            <a:off x="3002850" y="1571624"/>
            <a:ext cx="3018250" cy="2263675"/>
          </a:xfrm>
          <a:prstGeom prst="rect">
            <a:avLst/>
          </a:prstGeom>
          <a:noFill/>
          <a:ln>
            <a:noFill/>
          </a:ln>
        </p:spPr>
      </p:pic>
      <p:pic>
        <p:nvPicPr>
          <p:cNvPr id="3349" name="Google Shape;3349;p140"/>
          <p:cNvPicPr preferRelativeResize="0"/>
          <p:nvPr/>
        </p:nvPicPr>
        <p:blipFill>
          <a:blip r:embed="rId8">
            <a:alphaModFix/>
          </a:blip>
          <a:stretch>
            <a:fillRect/>
          </a:stretch>
        </p:blipFill>
        <p:spPr>
          <a:xfrm>
            <a:off x="5887024" y="1571625"/>
            <a:ext cx="3202501" cy="2263675"/>
          </a:xfrm>
          <a:prstGeom prst="rect">
            <a:avLst/>
          </a:prstGeom>
          <a:noFill/>
          <a:ln>
            <a:noFill/>
          </a:ln>
        </p:spPr>
      </p:pic>
      <p:sp>
        <p:nvSpPr>
          <p:cNvPr id="3350" name="Google Shape;3350;p140"/>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354" name="Shape 3354"/>
        <p:cNvGrpSpPr/>
        <p:nvPr/>
      </p:nvGrpSpPr>
      <p:grpSpPr>
        <a:xfrm>
          <a:off x="0" y="0"/>
          <a:ext cx="0" cy="0"/>
          <a:chOff x="0" y="0"/>
          <a:chExt cx="0" cy="0"/>
        </a:xfrm>
      </p:grpSpPr>
      <p:pic>
        <p:nvPicPr>
          <p:cNvPr id="3355" name="Google Shape;3355;p141"/>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3356" name="Google Shape;3356;p141"/>
          <p:cNvPicPr preferRelativeResize="0"/>
          <p:nvPr/>
        </p:nvPicPr>
        <p:blipFill>
          <a:blip r:embed="rId4">
            <a:alphaModFix/>
          </a:blip>
          <a:stretch>
            <a:fillRect/>
          </a:stretch>
        </p:blipFill>
        <p:spPr>
          <a:xfrm>
            <a:off x="0" y="0"/>
            <a:ext cx="841775" cy="841775"/>
          </a:xfrm>
          <a:prstGeom prst="rect">
            <a:avLst/>
          </a:prstGeom>
          <a:noFill/>
          <a:ln>
            <a:noFill/>
          </a:ln>
        </p:spPr>
      </p:pic>
      <p:sp>
        <p:nvSpPr>
          <p:cNvPr id="3357" name="Google Shape;3357;p141"/>
          <p:cNvSpPr txBox="1"/>
          <p:nvPr/>
        </p:nvSpPr>
        <p:spPr>
          <a:xfrm>
            <a:off x="808650" y="0"/>
            <a:ext cx="7526700" cy="961500"/>
          </a:xfrm>
          <a:prstGeom prst="rect">
            <a:avLst/>
          </a:prstGeom>
          <a:noFill/>
          <a:ln>
            <a:noFill/>
          </a:ln>
        </p:spPr>
        <p:txBody>
          <a:bodyPr anchorCtr="0" anchor="t" bIns="91425" lIns="91425" spcFirstLastPara="1" rIns="91425" wrap="square" tIns="91425">
            <a:noAutofit/>
          </a:bodyPr>
          <a:lstStyle/>
          <a:p>
            <a:pPr indent="0" lvl="0" marL="0" rtl="0" algn="ctr">
              <a:lnSpc>
                <a:spcPct val="75000"/>
              </a:lnSpc>
              <a:spcBef>
                <a:spcPts val="0"/>
              </a:spcBef>
              <a:spcAft>
                <a:spcPts val="0"/>
              </a:spcAft>
              <a:buNone/>
            </a:pPr>
            <a:r>
              <a:rPr b="1" lang="en" sz="4600">
                <a:solidFill>
                  <a:schemeClr val="lt1"/>
                </a:solidFill>
                <a:latin typeface="Calibri"/>
                <a:ea typeface="Calibri"/>
                <a:cs typeface="Calibri"/>
                <a:sym typeface="Calibri"/>
              </a:rPr>
              <a:t>Mechanical</a:t>
            </a:r>
            <a:endParaRPr b="1" sz="4600">
              <a:solidFill>
                <a:schemeClr val="lt1"/>
              </a:solidFill>
              <a:latin typeface="Calibri"/>
              <a:ea typeface="Calibri"/>
              <a:cs typeface="Calibri"/>
              <a:sym typeface="Calibri"/>
            </a:endParaRPr>
          </a:p>
          <a:p>
            <a:pPr indent="0" lvl="0" marL="0" rtl="0" algn="ctr">
              <a:lnSpc>
                <a:spcPct val="75000"/>
              </a:lnSpc>
              <a:spcBef>
                <a:spcPts val="0"/>
              </a:spcBef>
              <a:spcAft>
                <a:spcPts val="0"/>
              </a:spcAft>
              <a:buNone/>
            </a:pPr>
            <a:r>
              <a:rPr b="1" lang="en" sz="4600">
                <a:solidFill>
                  <a:schemeClr val="lt1"/>
                </a:solidFill>
                <a:latin typeface="Calibri"/>
                <a:ea typeface="Calibri"/>
                <a:cs typeface="Calibri"/>
                <a:sym typeface="Calibri"/>
              </a:rPr>
              <a:t>Backup</a:t>
            </a:r>
            <a:endParaRPr b="1" sz="4600">
              <a:solidFill>
                <a:schemeClr val="lt1"/>
              </a:solidFill>
              <a:latin typeface="Calibri"/>
              <a:ea typeface="Calibri"/>
              <a:cs typeface="Calibri"/>
              <a:sym typeface="Calibri"/>
            </a:endParaRPr>
          </a:p>
        </p:txBody>
      </p:sp>
      <p:pic>
        <p:nvPicPr>
          <p:cNvPr id="3358" name="Google Shape;3358;p141"/>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3359" name="Google Shape;3359;p141"/>
          <p:cNvSpPr txBox="1"/>
          <p:nvPr/>
        </p:nvSpPr>
        <p:spPr>
          <a:xfrm>
            <a:off x="0" y="4762125"/>
            <a:ext cx="183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Purpose &amp; Objective</a:t>
            </a:r>
            <a:endParaRPr b="1">
              <a:latin typeface="Roboto"/>
              <a:ea typeface="Roboto"/>
              <a:cs typeface="Roboto"/>
              <a:sym typeface="Roboto"/>
            </a:endParaRPr>
          </a:p>
        </p:txBody>
      </p:sp>
      <p:sp>
        <p:nvSpPr>
          <p:cNvPr id="3360" name="Google Shape;3360;p141"/>
          <p:cNvSpPr txBox="1"/>
          <p:nvPr/>
        </p:nvSpPr>
        <p:spPr>
          <a:xfrm>
            <a:off x="448695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3361" name="Google Shape;3361;p141"/>
          <p:cNvSpPr txBox="1"/>
          <p:nvPr/>
        </p:nvSpPr>
        <p:spPr>
          <a:xfrm>
            <a:off x="1832700"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3362" name="Google Shape;3362;p141"/>
          <p:cNvSpPr txBox="1"/>
          <p:nvPr/>
        </p:nvSpPr>
        <p:spPr>
          <a:xfrm>
            <a:off x="3186413"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3363" name="Google Shape;3363;p141"/>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364" name="Google Shape;3364;p141"/>
          <p:cNvSpPr txBox="1"/>
          <p:nvPr/>
        </p:nvSpPr>
        <p:spPr>
          <a:xfrm>
            <a:off x="5848725" y="4762125"/>
            <a:ext cx="199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Verification/Validation</a:t>
            </a:r>
            <a:endParaRPr>
              <a:latin typeface="Roboto"/>
              <a:ea typeface="Roboto"/>
              <a:cs typeface="Roboto"/>
              <a:sym typeface="Roboto"/>
            </a:endParaRPr>
          </a:p>
        </p:txBody>
      </p:sp>
      <p:sp>
        <p:nvSpPr>
          <p:cNvPr id="3365" name="Google Shape;3365;p141"/>
          <p:cNvSpPr txBox="1"/>
          <p:nvPr/>
        </p:nvSpPr>
        <p:spPr>
          <a:xfrm>
            <a:off x="78987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pic>
        <p:nvPicPr>
          <p:cNvPr id="3366" name="Google Shape;3366;p141"/>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3367" name="Google Shape;3367;p141"/>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3368" name="Google Shape;3368;p141"/>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3369" name="Google Shape;3369;p141"/>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3370" name="Google Shape;3370;p141"/>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3371" name="Google Shape;3371;p141"/>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372" name="Google Shape;3372;p141"/>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3373" name="Google Shape;3373;p141"/>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3374" name="Google Shape;3374;p141"/>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Mechanical</a:t>
            </a:r>
            <a:endParaRPr b="1" u="sng">
              <a:latin typeface="Roboto"/>
              <a:ea typeface="Roboto"/>
              <a:cs typeface="Roboto"/>
              <a:sym typeface="Roboto"/>
            </a:endParaRPr>
          </a:p>
        </p:txBody>
      </p:sp>
      <p:sp>
        <p:nvSpPr>
          <p:cNvPr id="3375" name="Google Shape;3375;p141"/>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3376" name="Google Shape;3376;p141"/>
          <p:cNvPicPr preferRelativeResize="0"/>
          <p:nvPr/>
        </p:nvPicPr>
        <p:blipFill>
          <a:blip r:embed="rId6">
            <a:alphaModFix/>
          </a:blip>
          <a:stretch>
            <a:fillRect/>
          </a:stretch>
        </p:blipFill>
        <p:spPr>
          <a:xfrm>
            <a:off x="1190525" y="1113900"/>
            <a:ext cx="6210625" cy="348725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380" name="Shape 3380"/>
        <p:cNvGrpSpPr/>
        <p:nvPr/>
      </p:nvGrpSpPr>
      <p:grpSpPr>
        <a:xfrm>
          <a:off x="0" y="0"/>
          <a:ext cx="0" cy="0"/>
          <a:chOff x="0" y="0"/>
          <a:chExt cx="0" cy="0"/>
        </a:xfrm>
      </p:grpSpPr>
      <p:pic>
        <p:nvPicPr>
          <p:cNvPr id="3381" name="Google Shape;3381;p142"/>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3382" name="Google Shape;3382;p142"/>
          <p:cNvPicPr preferRelativeResize="0"/>
          <p:nvPr/>
        </p:nvPicPr>
        <p:blipFill>
          <a:blip r:embed="rId4">
            <a:alphaModFix/>
          </a:blip>
          <a:stretch>
            <a:fillRect/>
          </a:stretch>
        </p:blipFill>
        <p:spPr>
          <a:xfrm>
            <a:off x="0" y="0"/>
            <a:ext cx="841775" cy="841775"/>
          </a:xfrm>
          <a:prstGeom prst="rect">
            <a:avLst/>
          </a:prstGeom>
          <a:noFill/>
          <a:ln>
            <a:noFill/>
          </a:ln>
        </p:spPr>
      </p:pic>
      <p:sp>
        <p:nvSpPr>
          <p:cNvPr id="3383" name="Google Shape;3383;p142"/>
          <p:cNvSpPr txBox="1"/>
          <p:nvPr/>
        </p:nvSpPr>
        <p:spPr>
          <a:xfrm>
            <a:off x="881275" y="118950"/>
            <a:ext cx="7526700" cy="961500"/>
          </a:xfrm>
          <a:prstGeom prst="rect">
            <a:avLst/>
          </a:prstGeom>
          <a:noFill/>
          <a:ln>
            <a:noFill/>
          </a:ln>
        </p:spPr>
        <p:txBody>
          <a:bodyPr anchorCtr="0" anchor="t" bIns="91425" lIns="91425" spcFirstLastPara="1" rIns="91425" wrap="square" tIns="91425">
            <a:noAutofit/>
          </a:bodyPr>
          <a:lstStyle/>
          <a:p>
            <a:pPr indent="0" lvl="0" marL="0" rtl="0" algn="ctr">
              <a:lnSpc>
                <a:spcPct val="75000"/>
              </a:lnSpc>
              <a:spcBef>
                <a:spcPts val="0"/>
              </a:spcBef>
              <a:spcAft>
                <a:spcPts val="0"/>
              </a:spcAft>
              <a:buNone/>
            </a:pPr>
            <a:r>
              <a:rPr b="1" lang="en" sz="4600">
                <a:solidFill>
                  <a:schemeClr val="lt1"/>
                </a:solidFill>
                <a:latin typeface="Calibri"/>
                <a:ea typeface="Calibri"/>
                <a:cs typeface="Calibri"/>
                <a:sym typeface="Calibri"/>
              </a:rPr>
              <a:t>Mechanical</a:t>
            </a:r>
            <a:endParaRPr b="1" sz="4600">
              <a:solidFill>
                <a:schemeClr val="lt1"/>
              </a:solidFill>
              <a:latin typeface="Calibri"/>
              <a:ea typeface="Calibri"/>
              <a:cs typeface="Calibri"/>
              <a:sym typeface="Calibri"/>
            </a:endParaRPr>
          </a:p>
          <a:p>
            <a:pPr indent="0" lvl="0" marL="0" rtl="0" algn="ctr">
              <a:lnSpc>
                <a:spcPct val="75000"/>
              </a:lnSpc>
              <a:spcBef>
                <a:spcPts val="0"/>
              </a:spcBef>
              <a:spcAft>
                <a:spcPts val="0"/>
              </a:spcAft>
              <a:buNone/>
            </a:pPr>
            <a:r>
              <a:rPr b="1" lang="en" sz="4600">
                <a:solidFill>
                  <a:schemeClr val="lt1"/>
                </a:solidFill>
                <a:latin typeface="Calibri"/>
                <a:ea typeface="Calibri"/>
                <a:cs typeface="Calibri"/>
                <a:sym typeface="Calibri"/>
              </a:rPr>
              <a:t>Backup</a:t>
            </a:r>
            <a:endParaRPr b="1" sz="4600">
              <a:solidFill>
                <a:schemeClr val="lt1"/>
              </a:solidFill>
              <a:latin typeface="Calibri"/>
              <a:ea typeface="Calibri"/>
              <a:cs typeface="Calibri"/>
              <a:sym typeface="Calibri"/>
            </a:endParaRPr>
          </a:p>
        </p:txBody>
      </p:sp>
      <p:pic>
        <p:nvPicPr>
          <p:cNvPr id="3384" name="Google Shape;3384;p142"/>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3385" name="Google Shape;3385;p142"/>
          <p:cNvSpPr txBox="1"/>
          <p:nvPr/>
        </p:nvSpPr>
        <p:spPr>
          <a:xfrm>
            <a:off x="0" y="4762125"/>
            <a:ext cx="183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Purpose &amp; Objective</a:t>
            </a:r>
            <a:endParaRPr b="1">
              <a:latin typeface="Roboto"/>
              <a:ea typeface="Roboto"/>
              <a:cs typeface="Roboto"/>
              <a:sym typeface="Roboto"/>
            </a:endParaRPr>
          </a:p>
        </p:txBody>
      </p:sp>
      <p:sp>
        <p:nvSpPr>
          <p:cNvPr id="3386" name="Google Shape;3386;p142"/>
          <p:cNvSpPr txBox="1"/>
          <p:nvPr/>
        </p:nvSpPr>
        <p:spPr>
          <a:xfrm>
            <a:off x="448695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3387" name="Google Shape;3387;p142"/>
          <p:cNvSpPr txBox="1"/>
          <p:nvPr/>
        </p:nvSpPr>
        <p:spPr>
          <a:xfrm>
            <a:off x="1832700"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3388" name="Google Shape;3388;p142"/>
          <p:cNvSpPr txBox="1"/>
          <p:nvPr/>
        </p:nvSpPr>
        <p:spPr>
          <a:xfrm>
            <a:off x="3186413"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3389" name="Google Shape;3389;p142"/>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390" name="Google Shape;3390;p142"/>
          <p:cNvSpPr txBox="1"/>
          <p:nvPr/>
        </p:nvSpPr>
        <p:spPr>
          <a:xfrm>
            <a:off x="5848725" y="4762125"/>
            <a:ext cx="199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Verification/Validation</a:t>
            </a:r>
            <a:endParaRPr>
              <a:latin typeface="Roboto"/>
              <a:ea typeface="Roboto"/>
              <a:cs typeface="Roboto"/>
              <a:sym typeface="Roboto"/>
            </a:endParaRPr>
          </a:p>
        </p:txBody>
      </p:sp>
      <p:sp>
        <p:nvSpPr>
          <p:cNvPr id="3391" name="Google Shape;3391;p142"/>
          <p:cNvSpPr txBox="1"/>
          <p:nvPr/>
        </p:nvSpPr>
        <p:spPr>
          <a:xfrm>
            <a:off x="78987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pic>
        <p:nvPicPr>
          <p:cNvPr id="3392" name="Google Shape;3392;p142"/>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3393" name="Google Shape;3393;p142"/>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3394" name="Google Shape;3394;p142"/>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3395" name="Google Shape;3395;p142"/>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3396" name="Google Shape;3396;p142"/>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3397" name="Google Shape;3397;p142"/>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398" name="Google Shape;3398;p142"/>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3399" name="Google Shape;3399;p142"/>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3400" name="Google Shape;3400;p142"/>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Mechanical</a:t>
            </a:r>
            <a:endParaRPr b="1" u="sng">
              <a:latin typeface="Roboto"/>
              <a:ea typeface="Roboto"/>
              <a:cs typeface="Roboto"/>
              <a:sym typeface="Roboto"/>
            </a:endParaRPr>
          </a:p>
        </p:txBody>
      </p:sp>
      <p:sp>
        <p:nvSpPr>
          <p:cNvPr id="3401" name="Google Shape;3401;p142"/>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3402" name="Google Shape;3402;p142"/>
          <p:cNvPicPr preferRelativeResize="0"/>
          <p:nvPr/>
        </p:nvPicPr>
        <p:blipFill>
          <a:blip r:embed="rId6">
            <a:alphaModFix/>
          </a:blip>
          <a:stretch>
            <a:fillRect/>
          </a:stretch>
        </p:blipFill>
        <p:spPr>
          <a:xfrm>
            <a:off x="-1" y="1551588"/>
            <a:ext cx="4431523" cy="2983775"/>
          </a:xfrm>
          <a:prstGeom prst="rect">
            <a:avLst/>
          </a:prstGeom>
          <a:noFill/>
          <a:ln>
            <a:noFill/>
          </a:ln>
        </p:spPr>
      </p:pic>
      <p:pic>
        <p:nvPicPr>
          <p:cNvPr id="3403" name="Google Shape;3403;p142"/>
          <p:cNvPicPr preferRelativeResize="0"/>
          <p:nvPr/>
        </p:nvPicPr>
        <p:blipFill>
          <a:blip r:embed="rId7">
            <a:alphaModFix/>
          </a:blip>
          <a:stretch>
            <a:fillRect/>
          </a:stretch>
        </p:blipFill>
        <p:spPr>
          <a:xfrm>
            <a:off x="4431535" y="1654201"/>
            <a:ext cx="4926289" cy="277855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407" name="Shape 3407"/>
        <p:cNvGrpSpPr/>
        <p:nvPr/>
      </p:nvGrpSpPr>
      <p:grpSpPr>
        <a:xfrm>
          <a:off x="0" y="0"/>
          <a:ext cx="0" cy="0"/>
          <a:chOff x="0" y="0"/>
          <a:chExt cx="0" cy="0"/>
        </a:xfrm>
      </p:grpSpPr>
      <p:pic>
        <p:nvPicPr>
          <p:cNvPr id="3408" name="Google Shape;3408;p143"/>
          <p:cNvPicPr preferRelativeResize="0"/>
          <p:nvPr/>
        </p:nvPicPr>
        <p:blipFill>
          <a:blip r:embed="rId4">
            <a:alphaModFix/>
          </a:blip>
          <a:stretch>
            <a:fillRect/>
          </a:stretch>
        </p:blipFill>
        <p:spPr>
          <a:xfrm>
            <a:off x="8302225" y="0"/>
            <a:ext cx="841775" cy="841775"/>
          </a:xfrm>
          <a:prstGeom prst="rect">
            <a:avLst/>
          </a:prstGeom>
          <a:noFill/>
          <a:ln>
            <a:noFill/>
          </a:ln>
        </p:spPr>
      </p:pic>
      <p:pic>
        <p:nvPicPr>
          <p:cNvPr id="3409" name="Google Shape;3409;p143"/>
          <p:cNvPicPr preferRelativeResize="0"/>
          <p:nvPr/>
        </p:nvPicPr>
        <p:blipFill>
          <a:blip r:embed="rId5">
            <a:alphaModFix/>
          </a:blip>
          <a:stretch>
            <a:fillRect/>
          </a:stretch>
        </p:blipFill>
        <p:spPr>
          <a:xfrm>
            <a:off x="0" y="0"/>
            <a:ext cx="841775" cy="841775"/>
          </a:xfrm>
          <a:prstGeom prst="rect">
            <a:avLst/>
          </a:prstGeom>
          <a:noFill/>
          <a:ln>
            <a:noFill/>
          </a:ln>
        </p:spPr>
      </p:pic>
      <p:sp>
        <p:nvSpPr>
          <p:cNvPr id="3410" name="Google Shape;3410;p143"/>
          <p:cNvSpPr txBox="1"/>
          <p:nvPr/>
        </p:nvSpPr>
        <p:spPr>
          <a:xfrm>
            <a:off x="808650" y="0"/>
            <a:ext cx="7526700" cy="961500"/>
          </a:xfrm>
          <a:prstGeom prst="rect">
            <a:avLst/>
          </a:prstGeom>
          <a:noFill/>
          <a:ln>
            <a:noFill/>
          </a:ln>
        </p:spPr>
        <p:txBody>
          <a:bodyPr anchorCtr="0" anchor="t" bIns="91425" lIns="91425" spcFirstLastPara="1" rIns="91425" wrap="square" tIns="91425">
            <a:noAutofit/>
          </a:bodyPr>
          <a:lstStyle/>
          <a:p>
            <a:pPr indent="0" lvl="0" marL="0" rtl="0" algn="ctr">
              <a:lnSpc>
                <a:spcPct val="75000"/>
              </a:lnSpc>
              <a:spcBef>
                <a:spcPts val="0"/>
              </a:spcBef>
              <a:spcAft>
                <a:spcPts val="0"/>
              </a:spcAft>
              <a:buNone/>
            </a:pPr>
            <a:r>
              <a:rPr b="1" lang="en" sz="4600">
                <a:solidFill>
                  <a:schemeClr val="lt1"/>
                </a:solidFill>
                <a:latin typeface="Calibri"/>
                <a:ea typeface="Calibri"/>
                <a:cs typeface="Calibri"/>
                <a:sym typeface="Calibri"/>
              </a:rPr>
              <a:t>Thermal Verification</a:t>
            </a:r>
            <a:endParaRPr b="1" sz="4600">
              <a:solidFill>
                <a:schemeClr val="lt1"/>
              </a:solidFill>
              <a:latin typeface="Calibri"/>
              <a:ea typeface="Calibri"/>
              <a:cs typeface="Calibri"/>
              <a:sym typeface="Calibri"/>
            </a:endParaRPr>
          </a:p>
        </p:txBody>
      </p:sp>
      <p:pic>
        <p:nvPicPr>
          <p:cNvPr id="3411" name="Google Shape;3411;p143"/>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3412" name="Google Shape;3412;p143"/>
          <p:cNvSpPr txBox="1"/>
          <p:nvPr/>
        </p:nvSpPr>
        <p:spPr>
          <a:xfrm>
            <a:off x="0" y="4762125"/>
            <a:ext cx="183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Purpose &amp; Objective</a:t>
            </a:r>
            <a:endParaRPr b="1">
              <a:latin typeface="Roboto"/>
              <a:ea typeface="Roboto"/>
              <a:cs typeface="Roboto"/>
              <a:sym typeface="Roboto"/>
            </a:endParaRPr>
          </a:p>
        </p:txBody>
      </p:sp>
      <p:sp>
        <p:nvSpPr>
          <p:cNvPr id="3413" name="Google Shape;3413;p143"/>
          <p:cNvSpPr txBox="1"/>
          <p:nvPr/>
        </p:nvSpPr>
        <p:spPr>
          <a:xfrm>
            <a:off x="448695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3414" name="Google Shape;3414;p143"/>
          <p:cNvSpPr txBox="1"/>
          <p:nvPr/>
        </p:nvSpPr>
        <p:spPr>
          <a:xfrm>
            <a:off x="1832700"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3415" name="Google Shape;3415;p143"/>
          <p:cNvSpPr txBox="1"/>
          <p:nvPr/>
        </p:nvSpPr>
        <p:spPr>
          <a:xfrm>
            <a:off x="3186413"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3416" name="Google Shape;3416;p143"/>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417" name="Google Shape;3417;p143"/>
          <p:cNvSpPr txBox="1"/>
          <p:nvPr/>
        </p:nvSpPr>
        <p:spPr>
          <a:xfrm>
            <a:off x="5848725" y="4762125"/>
            <a:ext cx="199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Verification/Validation</a:t>
            </a:r>
            <a:endParaRPr>
              <a:latin typeface="Roboto"/>
              <a:ea typeface="Roboto"/>
              <a:cs typeface="Roboto"/>
              <a:sym typeface="Roboto"/>
            </a:endParaRPr>
          </a:p>
        </p:txBody>
      </p:sp>
      <p:sp>
        <p:nvSpPr>
          <p:cNvPr id="3418" name="Google Shape;3418;p143"/>
          <p:cNvSpPr txBox="1"/>
          <p:nvPr/>
        </p:nvSpPr>
        <p:spPr>
          <a:xfrm>
            <a:off x="78987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pic>
        <p:nvPicPr>
          <p:cNvPr id="3419" name="Google Shape;3419;p143"/>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3420" name="Google Shape;3420;p143"/>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3421" name="Google Shape;3421;p143"/>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3422" name="Google Shape;3422;p143"/>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3423" name="Google Shape;3423;p143"/>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3424" name="Google Shape;3424;p143"/>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425" name="Google Shape;3425;p143"/>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3426" name="Google Shape;3426;p143"/>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3427" name="Google Shape;3427;p143"/>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Mechanical</a:t>
            </a:r>
            <a:endParaRPr b="1" u="sng">
              <a:latin typeface="Roboto"/>
              <a:ea typeface="Roboto"/>
              <a:cs typeface="Roboto"/>
              <a:sym typeface="Roboto"/>
            </a:endParaRPr>
          </a:p>
        </p:txBody>
      </p:sp>
      <p:sp>
        <p:nvSpPr>
          <p:cNvPr id="3428" name="Google Shape;3428;p143"/>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3429" name="Google Shape;3429;p143"/>
          <p:cNvSpPr txBox="1"/>
          <p:nvPr/>
        </p:nvSpPr>
        <p:spPr>
          <a:xfrm>
            <a:off x="130775" y="900850"/>
            <a:ext cx="4751400" cy="3170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lt1"/>
                </a:solidFill>
                <a:latin typeface="Calibri"/>
                <a:ea typeface="Calibri"/>
                <a:cs typeface="Calibri"/>
                <a:sym typeface="Calibri"/>
              </a:rPr>
              <a:t>Governing Equation: Radiation Heat Transfer Equation solved for time </a:t>
            </a:r>
            <a:endParaRPr sz="1500">
              <a:solidFill>
                <a:schemeClr val="lt1"/>
              </a:solidFill>
              <a:latin typeface="Calibri"/>
              <a:ea typeface="Calibri"/>
              <a:cs typeface="Calibri"/>
              <a:sym typeface="Calibri"/>
            </a:endParaRPr>
          </a:p>
          <a:p>
            <a:pPr indent="0" lvl="0" marL="0" rtl="0" algn="l">
              <a:spcBef>
                <a:spcPts val="0"/>
              </a:spcBef>
              <a:spcAft>
                <a:spcPts val="0"/>
              </a:spcAft>
              <a:buNone/>
            </a:pPr>
            <a:r>
              <a:t/>
            </a:r>
            <a:endParaRPr sz="1500">
              <a:solidFill>
                <a:schemeClr val="lt1"/>
              </a:solidFill>
              <a:latin typeface="Calibri"/>
              <a:ea typeface="Calibri"/>
              <a:cs typeface="Calibri"/>
              <a:sym typeface="Calibri"/>
            </a:endParaRPr>
          </a:p>
          <a:p>
            <a:pPr indent="0" lvl="0" marL="0" rtl="0" algn="l">
              <a:spcBef>
                <a:spcPts val="0"/>
              </a:spcBef>
              <a:spcAft>
                <a:spcPts val="0"/>
              </a:spcAft>
              <a:buNone/>
            </a:pPr>
            <a:r>
              <a:rPr lang="en" sz="1500">
                <a:solidFill>
                  <a:schemeClr val="lt1"/>
                </a:solidFill>
                <a:latin typeface="Calibri"/>
                <a:ea typeface="Calibri"/>
                <a:cs typeface="Calibri"/>
                <a:sym typeface="Calibri"/>
              </a:rPr>
              <a:t>Assumptions:</a:t>
            </a:r>
            <a:endParaRPr sz="1500">
              <a:solidFill>
                <a:schemeClr val="lt1"/>
              </a:solidFill>
              <a:latin typeface="Calibri"/>
              <a:ea typeface="Calibri"/>
              <a:cs typeface="Calibri"/>
              <a:sym typeface="Calibri"/>
            </a:endParaRPr>
          </a:p>
          <a:p>
            <a:pPr indent="-323850" lvl="0" marL="457200" rtl="0" algn="l">
              <a:spcBef>
                <a:spcPts val="0"/>
              </a:spcBef>
              <a:spcAft>
                <a:spcPts val="0"/>
              </a:spcAft>
              <a:buClr>
                <a:schemeClr val="lt1"/>
              </a:buClr>
              <a:buSzPts val="1500"/>
              <a:buFont typeface="Calibri"/>
              <a:buAutoNum type="arabicPeriod"/>
            </a:pPr>
            <a:r>
              <a:rPr lang="en" sz="1500">
                <a:solidFill>
                  <a:schemeClr val="lt1"/>
                </a:solidFill>
                <a:latin typeface="Calibri"/>
                <a:ea typeface="Calibri"/>
                <a:cs typeface="Calibri"/>
                <a:sym typeface="Calibri"/>
              </a:rPr>
              <a:t>Q_rad produces the anticipated energy output on provided spec sheet (ThorLabs)</a:t>
            </a:r>
            <a:endParaRPr sz="1500">
              <a:solidFill>
                <a:schemeClr val="lt1"/>
              </a:solidFill>
              <a:latin typeface="Calibri"/>
              <a:ea typeface="Calibri"/>
              <a:cs typeface="Calibri"/>
              <a:sym typeface="Calibri"/>
            </a:endParaRPr>
          </a:p>
          <a:p>
            <a:pPr indent="-323850" lvl="0" marL="457200" rtl="0" algn="l">
              <a:spcBef>
                <a:spcPts val="0"/>
              </a:spcBef>
              <a:spcAft>
                <a:spcPts val="0"/>
              </a:spcAft>
              <a:buClr>
                <a:schemeClr val="lt1"/>
              </a:buClr>
              <a:buSzPts val="1500"/>
              <a:buFont typeface="Calibri"/>
              <a:buAutoNum type="arabicPeriod"/>
            </a:pPr>
            <a:r>
              <a:rPr lang="en" sz="1500">
                <a:solidFill>
                  <a:schemeClr val="lt1"/>
                </a:solidFill>
                <a:latin typeface="Calibri"/>
                <a:ea typeface="Calibri"/>
                <a:cs typeface="Calibri"/>
                <a:sym typeface="Calibri"/>
              </a:rPr>
              <a:t>Photodiode active area with absorptivity of 𝛼 = 0.65</a:t>
            </a:r>
            <a:endParaRPr sz="1500">
              <a:solidFill>
                <a:schemeClr val="lt1"/>
              </a:solidFill>
              <a:latin typeface="Calibri"/>
              <a:ea typeface="Calibri"/>
              <a:cs typeface="Calibri"/>
              <a:sym typeface="Calibri"/>
            </a:endParaRPr>
          </a:p>
          <a:p>
            <a:pPr indent="0" lvl="0" marL="0" rtl="0" algn="l">
              <a:spcBef>
                <a:spcPts val="0"/>
              </a:spcBef>
              <a:spcAft>
                <a:spcPts val="0"/>
              </a:spcAft>
              <a:buNone/>
            </a:pPr>
            <a:r>
              <a:t/>
            </a:r>
            <a:endParaRPr sz="1500">
              <a:solidFill>
                <a:schemeClr val="lt1"/>
              </a:solidFill>
              <a:latin typeface="Calibri"/>
              <a:ea typeface="Calibri"/>
              <a:cs typeface="Calibri"/>
              <a:sym typeface="Calibri"/>
            </a:endParaRPr>
          </a:p>
          <a:p>
            <a:pPr indent="0" lvl="0" marL="0" rtl="0" algn="l">
              <a:spcBef>
                <a:spcPts val="0"/>
              </a:spcBef>
              <a:spcAft>
                <a:spcPts val="0"/>
              </a:spcAft>
              <a:buNone/>
            </a:pPr>
            <a:r>
              <a:rPr lang="en" sz="1500">
                <a:solidFill>
                  <a:schemeClr val="lt1"/>
                </a:solidFill>
                <a:latin typeface="Calibri"/>
                <a:ea typeface="Calibri"/>
                <a:cs typeface="Calibri"/>
                <a:sym typeface="Calibri"/>
              </a:rPr>
              <a:t>Derived change in time and solved to achieve the time until the photodiode will reach a heat of 25.5℃</a:t>
            </a:r>
            <a:endParaRPr sz="1500">
              <a:solidFill>
                <a:schemeClr val="lt1"/>
              </a:solidFill>
              <a:latin typeface="Calibri"/>
              <a:ea typeface="Calibri"/>
              <a:cs typeface="Calibri"/>
              <a:sym typeface="Calibri"/>
            </a:endParaRPr>
          </a:p>
          <a:p>
            <a:pPr indent="0" lvl="0" marL="0" rtl="0" algn="l">
              <a:spcBef>
                <a:spcPts val="0"/>
              </a:spcBef>
              <a:spcAft>
                <a:spcPts val="0"/>
              </a:spcAft>
              <a:buNone/>
            </a:pPr>
            <a:r>
              <a:t/>
            </a:r>
            <a:endParaRPr sz="1500">
              <a:solidFill>
                <a:schemeClr val="lt1"/>
              </a:solidFill>
              <a:latin typeface="Calibri"/>
              <a:ea typeface="Calibri"/>
              <a:cs typeface="Calibri"/>
              <a:sym typeface="Calibri"/>
            </a:endParaRPr>
          </a:p>
          <a:p>
            <a:pPr indent="0" lvl="0" marL="0" rtl="0" algn="l">
              <a:spcBef>
                <a:spcPts val="0"/>
              </a:spcBef>
              <a:spcAft>
                <a:spcPts val="0"/>
              </a:spcAft>
              <a:buNone/>
            </a:pPr>
            <a:r>
              <a:rPr lang="en" sz="1500">
                <a:solidFill>
                  <a:schemeClr val="lt1"/>
                </a:solidFill>
                <a:latin typeface="Calibri"/>
                <a:ea typeface="Calibri"/>
                <a:cs typeface="Calibri"/>
                <a:sym typeface="Calibri"/>
              </a:rPr>
              <a:t>Time to Heat =   ̴66 Minutes continuous operation</a:t>
            </a:r>
            <a:endParaRPr sz="1500">
              <a:solidFill>
                <a:schemeClr val="lt1"/>
              </a:solidFill>
              <a:latin typeface="Calibri"/>
              <a:ea typeface="Calibri"/>
              <a:cs typeface="Calibri"/>
              <a:sym typeface="Calibri"/>
            </a:endParaRPr>
          </a:p>
          <a:p>
            <a:pPr indent="0" lvl="0" marL="0" rtl="0" algn="l">
              <a:spcBef>
                <a:spcPts val="0"/>
              </a:spcBef>
              <a:spcAft>
                <a:spcPts val="0"/>
              </a:spcAft>
              <a:buNone/>
            </a:pPr>
            <a:r>
              <a:t/>
            </a:r>
            <a:endParaRPr>
              <a:solidFill>
                <a:schemeClr val="lt1"/>
              </a:solidFill>
              <a:latin typeface="Calibri"/>
              <a:ea typeface="Calibri"/>
              <a:cs typeface="Calibri"/>
              <a:sym typeface="Calibri"/>
            </a:endParaRPr>
          </a:p>
        </p:txBody>
      </p:sp>
      <p:sp>
        <p:nvSpPr>
          <p:cNvPr id="3430" name="Google Shape;3430;p143"/>
          <p:cNvSpPr txBox="1"/>
          <p:nvPr/>
        </p:nvSpPr>
        <p:spPr>
          <a:xfrm>
            <a:off x="5753750" y="2964050"/>
            <a:ext cx="341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lt1"/>
              </a:solidFill>
              <a:latin typeface="Calibri"/>
              <a:ea typeface="Calibri"/>
              <a:cs typeface="Calibri"/>
              <a:sym typeface="Calibri"/>
            </a:endParaRPr>
          </a:p>
        </p:txBody>
      </p:sp>
      <p:pic>
        <p:nvPicPr>
          <p:cNvPr id="3431" name="Google Shape;3431;p143"/>
          <p:cNvPicPr preferRelativeResize="0"/>
          <p:nvPr/>
        </p:nvPicPr>
        <p:blipFill>
          <a:blip r:embed="rId7">
            <a:alphaModFix/>
          </a:blip>
          <a:stretch>
            <a:fillRect/>
          </a:stretch>
        </p:blipFill>
        <p:spPr>
          <a:xfrm>
            <a:off x="4967216" y="900838"/>
            <a:ext cx="4055832" cy="15650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39" name="Shape 639"/>
        <p:cNvGrpSpPr/>
        <p:nvPr/>
      </p:nvGrpSpPr>
      <p:grpSpPr>
        <a:xfrm>
          <a:off x="0" y="0"/>
          <a:ext cx="0" cy="0"/>
          <a:chOff x="0" y="0"/>
          <a:chExt cx="0" cy="0"/>
        </a:xfrm>
      </p:grpSpPr>
      <p:pic>
        <p:nvPicPr>
          <p:cNvPr id="640" name="Google Shape;640;p36"/>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641" name="Google Shape;641;p36"/>
          <p:cNvPicPr preferRelativeResize="0"/>
          <p:nvPr/>
        </p:nvPicPr>
        <p:blipFill>
          <a:blip r:embed="rId4">
            <a:alphaModFix/>
          </a:blip>
          <a:stretch>
            <a:fillRect/>
          </a:stretch>
        </p:blipFill>
        <p:spPr>
          <a:xfrm>
            <a:off x="0" y="0"/>
            <a:ext cx="841775" cy="841775"/>
          </a:xfrm>
          <a:prstGeom prst="rect">
            <a:avLst/>
          </a:prstGeom>
          <a:noFill/>
          <a:ln>
            <a:noFill/>
          </a:ln>
        </p:spPr>
      </p:pic>
      <p:pic>
        <p:nvPicPr>
          <p:cNvPr id="642" name="Google Shape;642;p36"/>
          <p:cNvPicPr preferRelativeResize="0"/>
          <p:nvPr/>
        </p:nvPicPr>
        <p:blipFill>
          <a:blip r:embed="rId5">
            <a:alphaModFix/>
          </a:blip>
          <a:stretch>
            <a:fillRect/>
          </a:stretch>
        </p:blipFill>
        <p:spPr>
          <a:xfrm>
            <a:off x="2379622" y="-185662"/>
            <a:ext cx="4031074" cy="4031076"/>
          </a:xfrm>
          <a:prstGeom prst="rect">
            <a:avLst/>
          </a:prstGeom>
          <a:noFill/>
          <a:ln>
            <a:noFill/>
          </a:ln>
        </p:spPr>
      </p:pic>
      <p:sp>
        <p:nvSpPr>
          <p:cNvPr id="643" name="Google Shape;643;p36"/>
          <p:cNvSpPr txBox="1"/>
          <p:nvPr/>
        </p:nvSpPr>
        <p:spPr>
          <a:xfrm>
            <a:off x="768475" y="3504425"/>
            <a:ext cx="75267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600">
                <a:solidFill>
                  <a:schemeClr val="lt1"/>
                </a:solidFill>
                <a:latin typeface="Calibri"/>
                <a:ea typeface="Calibri"/>
                <a:cs typeface="Calibri"/>
                <a:sym typeface="Calibri"/>
              </a:rPr>
              <a:t>Design Solutions</a:t>
            </a:r>
            <a:endParaRPr b="1" sz="4600">
              <a:solidFill>
                <a:schemeClr val="lt1"/>
              </a:solidFill>
              <a:latin typeface="Calibri"/>
              <a:ea typeface="Calibri"/>
              <a:cs typeface="Calibri"/>
              <a:sym typeface="Calibri"/>
            </a:endParaRPr>
          </a:p>
        </p:txBody>
      </p:sp>
      <p:pic>
        <p:nvPicPr>
          <p:cNvPr id="644" name="Google Shape;644;p36"/>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645" name="Google Shape;645;p36"/>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646" name="Google Shape;646;p36"/>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647" name="Google Shape;647;p36"/>
          <p:cNvSpPr txBox="1"/>
          <p:nvPr/>
        </p:nvSpPr>
        <p:spPr>
          <a:xfrm>
            <a:off x="1285636" y="4762125"/>
            <a:ext cx="1622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Design Solution</a:t>
            </a:r>
            <a:endParaRPr b="1" u="sng">
              <a:latin typeface="Roboto"/>
              <a:ea typeface="Roboto"/>
              <a:cs typeface="Roboto"/>
              <a:sym typeface="Roboto"/>
            </a:endParaRPr>
          </a:p>
        </p:txBody>
      </p:sp>
      <p:sp>
        <p:nvSpPr>
          <p:cNvPr id="648" name="Google Shape;648;p36"/>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649" name="Google Shape;649;p36"/>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650" name="Google Shape;650;p36"/>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651" name="Google Shape;651;p36"/>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652" name="Google Shape;652;p36"/>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653" name="Google Shape;653;p36"/>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435" name="Shape 3435"/>
        <p:cNvGrpSpPr/>
        <p:nvPr/>
      </p:nvGrpSpPr>
      <p:grpSpPr>
        <a:xfrm>
          <a:off x="0" y="0"/>
          <a:ext cx="0" cy="0"/>
          <a:chOff x="0" y="0"/>
          <a:chExt cx="0" cy="0"/>
        </a:xfrm>
      </p:grpSpPr>
      <p:pic>
        <p:nvPicPr>
          <p:cNvPr id="3436" name="Google Shape;3436;p144"/>
          <p:cNvPicPr preferRelativeResize="0"/>
          <p:nvPr/>
        </p:nvPicPr>
        <p:blipFill>
          <a:blip r:embed="rId4">
            <a:alphaModFix/>
          </a:blip>
          <a:stretch>
            <a:fillRect/>
          </a:stretch>
        </p:blipFill>
        <p:spPr>
          <a:xfrm>
            <a:off x="8302225" y="0"/>
            <a:ext cx="841775" cy="841775"/>
          </a:xfrm>
          <a:prstGeom prst="rect">
            <a:avLst/>
          </a:prstGeom>
          <a:noFill/>
          <a:ln>
            <a:noFill/>
          </a:ln>
        </p:spPr>
      </p:pic>
      <p:pic>
        <p:nvPicPr>
          <p:cNvPr id="3437" name="Google Shape;3437;p144"/>
          <p:cNvPicPr preferRelativeResize="0"/>
          <p:nvPr/>
        </p:nvPicPr>
        <p:blipFill>
          <a:blip r:embed="rId5">
            <a:alphaModFix/>
          </a:blip>
          <a:stretch>
            <a:fillRect/>
          </a:stretch>
        </p:blipFill>
        <p:spPr>
          <a:xfrm>
            <a:off x="0" y="0"/>
            <a:ext cx="841775" cy="841775"/>
          </a:xfrm>
          <a:prstGeom prst="rect">
            <a:avLst/>
          </a:prstGeom>
          <a:noFill/>
          <a:ln>
            <a:noFill/>
          </a:ln>
        </p:spPr>
      </p:pic>
      <p:sp>
        <p:nvSpPr>
          <p:cNvPr id="3438" name="Google Shape;3438;p144"/>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300">
                <a:solidFill>
                  <a:schemeClr val="lt1"/>
                </a:solidFill>
                <a:latin typeface="Calibri"/>
                <a:ea typeface="Calibri"/>
                <a:cs typeface="Calibri"/>
                <a:sym typeface="Calibri"/>
              </a:rPr>
              <a:t>Light Intensity Calculations</a:t>
            </a:r>
            <a:endParaRPr b="1" sz="4300">
              <a:solidFill>
                <a:schemeClr val="lt1"/>
              </a:solidFill>
              <a:latin typeface="Calibri"/>
              <a:ea typeface="Calibri"/>
              <a:cs typeface="Calibri"/>
              <a:sym typeface="Calibri"/>
            </a:endParaRPr>
          </a:p>
        </p:txBody>
      </p:sp>
      <p:sp>
        <p:nvSpPr>
          <p:cNvPr id="3439" name="Google Shape;3439;p144"/>
          <p:cNvSpPr txBox="1"/>
          <p:nvPr/>
        </p:nvSpPr>
        <p:spPr>
          <a:xfrm>
            <a:off x="593250" y="1036275"/>
            <a:ext cx="7957500" cy="3309300"/>
          </a:xfrm>
          <a:prstGeom prst="rect">
            <a:avLst/>
          </a:prstGeom>
          <a:noFill/>
          <a:ln>
            <a:noFill/>
          </a:ln>
        </p:spPr>
        <p:txBody>
          <a:bodyPr anchorCtr="0" anchor="t" bIns="91425" lIns="91425" spcFirstLastPara="1" rIns="91425" wrap="square" tIns="91425">
            <a:spAutoFit/>
          </a:bodyPr>
          <a:lstStyle/>
          <a:p>
            <a:pPr indent="0" lvl="0" marL="457200" rtl="0" algn="l">
              <a:lnSpc>
                <a:spcPct val="150000"/>
              </a:lnSpc>
              <a:spcBef>
                <a:spcPts val="0"/>
              </a:spcBef>
              <a:spcAft>
                <a:spcPts val="0"/>
              </a:spcAft>
              <a:buNone/>
            </a:pPr>
            <a:r>
              <a:rPr lang="en">
                <a:solidFill>
                  <a:schemeClr val="lt1"/>
                </a:solidFill>
              </a:rPr>
              <a:t>The Inverse Square Law:</a:t>
            </a:r>
            <a:endParaRPr>
              <a:solidFill>
                <a:schemeClr val="lt1"/>
              </a:solidFill>
            </a:endParaRPr>
          </a:p>
          <a:p>
            <a:pPr indent="0" lvl="0" marL="457200" rtl="0" algn="ctr">
              <a:lnSpc>
                <a:spcPct val="150000"/>
              </a:lnSpc>
              <a:spcBef>
                <a:spcPts val="0"/>
              </a:spcBef>
              <a:spcAft>
                <a:spcPts val="0"/>
              </a:spcAft>
              <a:buNone/>
            </a:pPr>
            <a:r>
              <a:t/>
            </a:r>
            <a:endParaRPr>
              <a:solidFill>
                <a:schemeClr val="lt1"/>
              </a:solidFill>
            </a:endParaRPr>
          </a:p>
          <a:p>
            <a:pPr indent="0" lvl="0" marL="457200" rtl="0" algn="ctr">
              <a:lnSpc>
                <a:spcPct val="150000"/>
              </a:lnSpc>
              <a:spcBef>
                <a:spcPts val="0"/>
              </a:spcBef>
              <a:spcAft>
                <a:spcPts val="0"/>
              </a:spcAft>
              <a:buNone/>
            </a:pPr>
            <a:r>
              <a:t/>
            </a:r>
            <a:endParaRPr>
              <a:solidFill>
                <a:schemeClr val="lt1"/>
              </a:solidFill>
            </a:endParaRPr>
          </a:p>
          <a:p>
            <a:pPr indent="0" lvl="0" marL="457200" rtl="0" algn="ctr">
              <a:lnSpc>
                <a:spcPct val="150000"/>
              </a:lnSpc>
              <a:spcBef>
                <a:spcPts val="0"/>
              </a:spcBef>
              <a:spcAft>
                <a:spcPts val="0"/>
              </a:spcAft>
              <a:buNone/>
            </a:pPr>
            <a:r>
              <a:t/>
            </a:r>
            <a:endParaRPr>
              <a:solidFill>
                <a:schemeClr val="lt1"/>
              </a:solidFill>
            </a:endParaRPr>
          </a:p>
          <a:p>
            <a:pPr indent="0" lvl="0" marL="0" rtl="0" algn="l">
              <a:lnSpc>
                <a:spcPct val="150000"/>
              </a:lnSpc>
              <a:spcBef>
                <a:spcPts val="0"/>
              </a:spcBef>
              <a:spcAft>
                <a:spcPts val="0"/>
              </a:spcAft>
              <a:buNone/>
            </a:pPr>
            <a:r>
              <a:rPr lang="en">
                <a:solidFill>
                  <a:schemeClr val="lt1"/>
                </a:solidFill>
              </a:rPr>
              <a:t>	</a:t>
            </a:r>
            <a:endParaRPr>
              <a:solidFill>
                <a:schemeClr val="lt1"/>
              </a:solidFill>
            </a:endParaRPr>
          </a:p>
          <a:p>
            <a:pPr indent="0" lvl="0" marL="0" rtl="0" algn="l">
              <a:lnSpc>
                <a:spcPct val="150000"/>
              </a:lnSpc>
              <a:spcBef>
                <a:spcPts val="0"/>
              </a:spcBef>
              <a:spcAft>
                <a:spcPts val="0"/>
              </a:spcAft>
              <a:buNone/>
            </a:pPr>
            <a:r>
              <a:t/>
            </a:r>
            <a:endParaRPr>
              <a:solidFill>
                <a:schemeClr val="lt1"/>
              </a:solidFill>
            </a:endParaRPr>
          </a:p>
          <a:p>
            <a:pPr indent="0" lvl="0" marL="0" rtl="0" algn="l">
              <a:lnSpc>
                <a:spcPct val="150000"/>
              </a:lnSpc>
              <a:spcBef>
                <a:spcPts val="0"/>
              </a:spcBef>
              <a:spcAft>
                <a:spcPts val="0"/>
              </a:spcAft>
              <a:buNone/>
            </a:pPr>
            <a:r>
              <a:t/>
            </a:r>
            <a:endParaRPr>
              <a:solidFill>
                <a:schemeClr val="lt1"/>
              </a:solidFill>
            </a:endParaRPr>
          </a:p>
          <a:p>
            <a:pPr indent="0" lvl="0" marL="0" rtl="0" algn="l">
              <a:lnSpc>
                <a:spcPct val="150000"/>
              </a:lnSpc>
              <a:spcBef>
                <a:spcPts val="0"/>
              </a:spcBef>
              <a:spcAft>
                <a:spcPts val="0"/>
              </a:spcAft>
              <a:buNone/>
            </a:pPr>
            <a:r>
              <a:t/>
            </a:r>
            <a:endParaRPr>
              <a:solidFill>
                <a:schemeClr val="lt1"/>
              </a:solidFill>
            </a:endParaRPr>
          </a:p>
          <a:p>
            <a:pPr indent="0" lvl="0" marL="457200" rtl="0" algn="l">
              <a:lnSpc>
                <a:spcPct val="150000"/>
              </a:lnSpc>
              <a:spcBef>
                <a:spcPts val="0"/>
              </a:spcBef>
              <a:spcAft>
                <a:spcPts val="0"/>
              </a:spcAft>
              <a:buNone/>
            </a:pPr>
            <a:r>
              <a:t/>
            </a:r>
            <a:endParaRPr>
              <a:solidFill>
                <a:schemeClr val="lt1"/>
              </a:solidFill>
            </a:endParaRPr>
          </a:p>
          <a:p>
            <a:pPr indent="0" lvl="0" marL="457200" rtl="0" algn="l">
              <a:lnSpc>
                <a:spcPct val="150000"/>
              </a:lnSpc>
              <a:spcBef>
                <a:spcPts val="0"/>
              </a:spcBef>
              <a:spcAft>
                <a:spcPts val="0"/>
              </a:spcAft>
              <a:buNone/>
            </a:pPr>
            <a:r>
              <a:t/>
            </a:r>
            <a:endParaRPr>
              <a:solidFill>
                <a:schemeClr val="lt1"/>
              </a:solidFill>
            </a:endParaRPr>
          </a:p>
        </p:txBody>
      </p:sp>
      <p:pic>
        <p:nvPicPr>
          <p:cNvPr id="3440" name="Google Shape;3440;p144"/>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3441" name="Google Shape;3441;p144"/>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3442" name="Google Shape;3442;p144"/>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3443" name="Google Shape;3443;p144"/>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3444" name="Google Shape;3444;p144"/>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3445" name="Google Shape;3445;p144"/>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446" name="Google Shape;3446;p144"/>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3447" name="Google Shape;3447;p144"/>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3448" name="Google Shape;3448;p144"/>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Mechanical</a:t>
            </a:r>
            <a:endParaRPr b="1" u="sng">
              <a:latin typeface="Roboto"/>
              <a:ea typeface="Roboto"/>
              <a:cs typeface="Roboto"/>
              <a:sym typeface="Roboto"/>
            </a:endParaRPr>
          </a:p>
        </p:txBody>
      </p:sp>
      <p:pic>
        <p:nvPicPr>
          <p:cNvPr id="3449" name="Google Shape;3449;p144"/>
          <p:cNvPicPr preferRelativeResize="0"/>
          <p:nvPr/>
        </p:nvPicPr>
        <p:blipFill>
          <a:blip r:embed="rId7">
            <a:alphaModFix/>
          </a:blip>
          <a:stretch>
            <a:fillRect/>
          </a:stretch>
        </p:blipFill>
        <p:spPr>
          <a:xfrm>
            <a:off x="109813" y="2571749"/>
            <a:ext cx="8924375" cy="2155975"/>
          </a:xfrm>
          <a:prstGeom prst="rect">
            <a:avLst/>
          </a:prstGeom>
          <a:noFill/>
          <a:ln>
            <a:noFill/>
          </a:ln>
        </p:spPr>
      </p:pic>
      <p:sp>
        <p:nvSpPr>
          <p:cNvPr id="3450" name="Google Shape;3450;p144"/>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454" name="Shape 3454"/>
        <p:cNvGrpSpPr/>
        <p:nvPr/>
      </p:nvGrpSpPr>
      <p:grpSpPr>
        <a:xfrm>
          <a:off x="0" y="0"/>
          <a:ext cx="0" cy="0"/>
          <a:chOff x="0" y="0"/>
          <a:chExt cx="0" cy="0"/>
        </a:xfrm>
      </p:grpSpPr>
      <p:pic>
        <p:nvPicPr>
          <p:cNvPr id="3455" name="Google Shape;3455;p145"/>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3456" name="Google Shape;3456;p145"/>
          <p:cNvPicPr preferRelativeResize="0"/>
          <p:nvPr/>
        </p:nvPicPr>
        <p:blipFill>
          <a:blip r:embed="rId4">
            <a:alphaModFix/>
          </a:blip>
          <a:stretch>
            <a:fillRect/>
          </a:stretch>
        </p:blipFill>
        <p:spPr>
          <a:xfrm>
            <a:off x="0" y="0"/>
            <a:ext cx="841775" cy="841775"/>
          </a:xfrm>
          <a:prstGeom prst="rect">
            <a:avLst/>
          </a:prstGeom>
          <a:noFill/>
          <a:ln>
            <a:noFill/>
          </a:ln>
        </p:spPr>
      </p:pic>
      <p:sp>
        <p:nvSpPr>
          <p:cNvPr id="3457" name="Google Shape;3457;p145"/>
          <p:cNvSpPr txBox="1"/>
          <p:nvPr/>
        </p:nvSpPr>
        <p:spPr>
          <a:xfrm>
            <a:off x="808650" y="0"/>
            <a:ext cx="7526700" cy="961500"/>
          </a:xfrm>
          <a:prstGeom prst="rect">
            <a:avLst/>
          </a:prstGeom>
          <a:noFill/>
          <a:ln>
            <a:noFill/>
          </a:ln>
        </p:spPr>
        <p:txBody>
          <a:bodyPr anchorCtr="0" anchor="t" bIns="91425" lIns="91425" spcFirstLastPara="1" rIns="91425" wrap="square" tIns="91425">
            <a:noAutofit/>
          </a:bodyPr>
          <a:lstStyle/>
          <a:p>
            <a:pPr indent="0" lvl="0" marL="0" rtl="0" algn="l">
              <a:lnSpc>
                <a:spcPct val="75000"/>
              </a:lnSpc>
              <a:spcBef>
                <a:spcPts val="0"/>
              </a:spcBef>
              <a:spcAft>
                <a:spcPts val="0"/>
              </a:spcAft>
              <a:buNone/>
            </a:pPr>
            <a:r>
              <a:rPr b="1" lang="en" sz="2400">
                <a:solidFill>
                  <a:schemeClr val="lt1"/>
                </a:solidFill>
                <a:latin typeface="Calibri"/>
                <a:ea typeface="Calibri"/>
                <a:cs typeface="Calibri"/>
                <a:sym typeface="Calibri"/>
              </a:rPr>
              <a:t>On-orbit Signal Calculations</a:t>
            </a:r>
            <a:endParaRPr b="1" sz="2400">
              <a:solidFill>
                <a:schemeClr val="lt1"/>
              </a:solidFill>
              <a:latin typeface="Calibri"/>
              <a:ea typeface="Calibri"/>
              <a:cs typeface="Calibri"/>
              <a:sym typeface="Calibri"/>
            </a:endParaRPr>
          </a:p>
        </p:txBody>
      </p:sp>
      <p:pic>
        <p:nvPicPr>
          <p:cNvPr id="3458" name="Google Shape;3458;p145"/>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3459" name="Google Shape;3459;p145"/>
          <p:cNvSpPr txBox="1"/>
          <p:nvPr/>
        </p:nvSpPr>
        <p:spPr>
          <a:xfrm>
            <a:off x="0" y="4762125"/>
            <a:ext cx="183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Purpose &amp; Objective</a:t>
            </a:r>
            <a:endParaRPr b="1">
              <a:latin typeface="Roboto"/>
              <a:ea typeface="Roboto"/>
              <a:cs typeface="Roboto"/>
              <a:sym typeface="Roboto"/>
            </a:endParaRPr>
          </a:p>
        </p:txBody>
      </p:sp>
      <p:sp>
        <p:nvSpPr>
          <p:cNvPr id="3460" name="Google Shape;3460;p145"/>
          <p:cNvSpPr txBox="1"/>
          <p:nvPr/>
        </p:nvSpPr>
        <p:spPr>
          <a:xfrm>
            <a:off x="448695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3461" name="Google Shape;3461;p145"/>
          <p:cNvSpPr txBox="1"/>
          <p:nvPr/>
        </p:nvSpPr>
        <p:spPr>
          <a:xfrm>
            <a:off x="1832700"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3462" name="Google Shape;3462;p145"/>
          <p:cNvSpPr txBox="1"/>
          <p:nvPr/>
        </p:nvSpPr>
        <p:spPr>
          <a:xfrm>
            <a:off x="3186413"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3463" name="Google Shape;3463;p145"/>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464" name="Google Shape;3464;p145"/>
          <p:cNvSpPr txBox="1"/>
          <p:nvPr/>
        </p:nvSpPr>
        <p:spPr>
          <a:xfrm>
            <a:off x="5848725" y="4762125"/>
            <a:ext cx="199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Verification/Validation</a:t>
            </a:r>
            <a:endParaRPr>
              <a:latin typeface="Roboto"/>
              <a:ea typeface="Roboto"/>
              <a:cs typeface="Roboto"/>
              <a:sym typeface="Roboto"/>
            </a:endParaRPr>
          </a:p>
        </p:txBody>
      </p:sp>
      <p:sp>
        <p:nvSpPr>
          <p:cNvPr id="3465" name="Google Shape;3465;p145"/>
          <p:cNvSpPr txBox="1"/>
          <p:nvPr/>
        </p:nvSpPr>
        <p:spPr>
          <a:xfrm>
            <a:off x="78987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pic>
        <p:nvPicPr>
          <p:cNvPr id="3466" name="Google Shape;3466;p145"/>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3467" name="Google Shape;3467;p145"/>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3468" name="Google Shape;3468;p145"/>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3469" name="Google Shape;3469;p145"/>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3470" name="Google Shape;3470;p145"/>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3471" name="Google Shape;3471;p145"/>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472" name="Google Shape;3472;p145"/>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3473" name="Google Shape;3473;p145"/>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3474" name="Google Shape;3474;p145"/>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Mechanical</a:t>
            </a:r>
            <a:endParaRPr b="1" u="sng">
              <a:latin typeface="Roboto"/>
              <a:ea typeface="Roboto"/>
              <a:cs typeface="Roboto"/>
              <a:sym typeface="Roboto"/>
            </a:endParaRPr>
          </a:p>
        </p:txBody>
      </p:sp>
      <p:sp>
        <p:nvSpPr>
          <p:cNvPr id="3475" name="Google Shape;3475;p145"/>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3476" name="Google Shape;3476;p145"/>
          <p:cNvPicPr preferRelativeResize="0"/>
          <p:nvPr/>
        </p:nvPicPr>
        <p:blipFill>
          <a:blip r:embed="rId6">
            <a:alphaModFix/>
          </a:blip>
          <a:stretch>
            <a:fillRect/>
          </a:stretch>
        </p:blipFill>
        <p:spPr>
          <a:xfrm>
            <a:off x="0" y="1002750"/>
            <a:ext cx="4648755" cy="3759376"/>
          </a:xfrm>
          <a:prstGeom prst="rect">
            <a:avLst/>
          </a:prstGeom>
          <a:noFill/>
          <a:ln>
            <a:noFill/>
          </a:ln>
        </p:spPr>
      </p:pic>
      <p:pic>
        <p:nvPicPr>
          <p:cNvPr id="3477" name="Google Shape;3477;p145"/>
          <p:cNvPicPr preferRelativeResize="0"/>
          <p:nvPr/>
        </p:nvPicPr>
        <p:blipFill>
          <a:blip r:embed="rId7">
            <a:alphaModFix/>
          </a:blip>
          <a:stretch>
            <a:fillRect/>
          </a:stretch>
        </p:blipFill>
        <p:spPr>
          <a:xfrm>
            <a:off x="4648748" y="-12"/>
            <a:ext cx="3653475" cy="4753637"/>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481" name="Shape 3481"/>
        <p:cNvGrpSpPr/>
        <p:nvPr/>
      </p:nvGrpSpPr>
      <p:grpSpPr>
        <a:xfrm>
          <a:off x="0" y="0"/>
          <a:ext cx="0" cy="0"/>
          <a:chOff x="0" y="0"/>
          <a:chExt cx="0" cy="0"/>
        </a:xfrm>
      </p:grpSpPr>
      <p:pic>
        <p:nvPicPr>
          <p:cNvPr id="3482" name="Google Shape;3482;p146"/>
          <p:cNvPicPr preferRelativeResize="0"/>
          <p:nvPr/>
        </p:nvPicPr>
        <p:blipFill>
          <a:blip r:embed="rId4">
            <a:alphaModFix/>
          </a:blip>
          <a:stretch>
            <a:fillRect/>
          </a:stretch>
        </p:blipFill>
        <p:spPr>
          <a:xfrm>
            <a:off x="8302225" y="0"/>
            <a:ext cx="841775" cy="841775"/>
          </a:xfrm>
          <a:prstGeom prst="rect">
            <a:avLst/>
          </a:prstGeom>
          <a:noFill/>
          <a:ln>
            <a:noFill/>
          </a:ln>
        </p:spPr>
      </p:pic>
      <p:pic>
        <p:nvPicPr>
          <p:cNvPr id="3483" name="Google Shape;3483;p146"/>
          <p:cNvPicPr preferRelativeResize="0"/>
          <p:nvPr/>
        </p:nvPicPr>
        <p:blipFill>
          <a:blip r:embed="rId5">
            <a:alphaModFix/>
          </a:blip>
          <a:stretch>
            <a:fillRect/>
          </a:stretch>
        </p:blipFill>
        <p:spPr>
          <a:xfrm>
            <a:off x="0" y="0"/>
            <a:ext cx="841775" cy="841775"/>
          </a:xfrm>
          <a:prstGeom prst="rect">
            <a:avLst/>
          </a:prstGeom>
          <a:noFill/>
          <a:ln>
            <a:noFill/>
          </a:ln>
        </p:spPr>
      </p:pic>
      <p:sp>
        <p:nvSpPr>
          <p:cNvPr id="3484" name="Google Shape;3484;p146"/>
          <p:cNvSpPr txBox="1"/>
          <p:nvPr/>
        </p:nvSpPr>
        <p:spPr>
          <a:xfrm>
            <a:off x="593250" y="1036275"/>
            <a:ext cx="7957500" cy="492600"/>
          </a:xfrm>
          <a:prstGeom prst="rect">
            <a:avLst/>
          </a:prstGeom>
          <a:noFill/>
          <a:ln>
            <a:noFill/>
          </a:ln>
        </p:spPr>
        <p:txBody>
          <a:bodyPr anchorCtr="0" anchor="t" bIns="91425" lIns="91425" spcFirstLastPara="1" rIns="91425" wrap="square" tIns="91425">
            <a:spAutoFit/>
          </a:bodyPr>
          <a:lstStyle/>
          <a:p>
            <a:pPr indent="0" lvl="0" marL="457200" rtl="0" algn="l">
              <a:lnSpc>
                <a:spcPct val="150000"/>
              </a:lnSpc>
              <a:spcBef>
                <a:spcPts val="0"/>
              </a:spcBef>
              <a:spcAft>
                <a:spcPts val="0"/>
              </a:spcAft>
              <a:buNone/>
            </a:pPr>
            <a:r>
              <a:t/>
            </a:r>
            <a:endParaRPr b="1" sz="2000">
              <a:solidFill>
                <a:schemeClr val="lt1"/>
              </a:solidFill>
              <a:latin typeface="Calibri"/>
              <a:ea typeface="Calibri"/>
              <a:cs typeface="Calibri"/>
              <a:sym typeface="Calibri"/>
            </a:endParaRPr>
          </a:p>
        </p:txBody>
      </p:sp>
      <p:pic>
        <p:nvPicPr>
          <p:cNvPr id="3485" name="Google Shape;3485;p146"/>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3486" name="Google Shape;3486;p146"/>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3487" name="Google Shape;3487;p146"/>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3488" name="Google Shape;3488;p146"/>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3489" name="Google Shape;3489;p146"/>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3490" name="Google Shape;3490;p146"/>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491" name="Google Shape;3491;p146"/>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3492" name="Google Shape;3492;p146"/>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3493" name="Google Shape;3493;p146"/>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Mechanical</a:t>
            </a:r>
            <a:endParaRPr b="1" u="sng">
              <a:latin typeface="Roboto"/>
              <a:ea typeface="Roboto"/>
              <a:cs typeface="Roboto"/>
              <a:sym typeface="Roboto"/>
            </a:endParaRPr>
          </a:p>
        </p:txBody>
      </p:sp>
      <p:pic>
        <p:nvPicPr>
          <p:cNvPr id="3494" name="Google Shape;3494;p146"/>
          <p:cNvPicPr preferRelativeResize="0"/>
          <p:nvPr/>
        </p:nvPicPr>
        <p:blipFill rotWithShape="1">
          <a:blip r:embed="rId7">
            <a:alphaModFix/>
          </a:blip>
          <a:srcRect b="1496" l="4266" r="4567" t="4949"/>
          <a:stretch/>
        </p:blipFill>
        <p:spPr>
          <a:xfrm>
            <a:off x="3469675" y="8575"/>
            <a:ext cx="4772143" cy="4753550"/>
          </a:xfrm>
          <a:prstGeom prst="rect">
            <a:avLst/>
          </a:prstGeom>
          <a:noFill/>
          <a:ln>
            <a:noFill/>
          </a:ln>
        </p:spPr>
      </p:pic>
      <p:sp>
        <p:nvSpPr>
          <p:cNvPr id="3495" name="Google Shape;3495;p146"/>
          <p:cNvSpPr/>
          <p:nvPr/>
        </p:nvSpPr>
        <p:spPr>
          <a:xfrm>
            <a:off x="4792100" y="1486350"/>
            <a:ext cx="2127300" cy="2170800"/>
          </a:xfrm>
          <a:prstGeom prst="ellipse">
            <a:avLst/>
          </a:prstGeom>
          <a:no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6" name="Google Shape;3496;p146"/>
          <p:cNvSpPr/>
          <p:nvPr/>
        </p:nvSpPr>
        <p:spPr>
          <a:xfrm>
            <a:off x="5154950" y="1868100"/>
            <a:ext cx="1363800" cy="1375500"/>
          </a:xfrm>
          <a:prstGeom prst="ellipse">
            <a:avLst/>
          </a:prstGeom>
          <a:no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7" name="Google Shape;3497;p146"/>
          <p:cNvSpPr/>
          <p:nvPr/>
        </p:nvSpPr>
        <p:spPr>
          <a:xfrm>
            <a:off x="4434800" y="1183050"/>
            <a:ext cx="2804100" cy="2777400"/>
          </a:xfrm>
          <a:prstGeom prst="ellipse">
            <a:avLst/>
          </a:prstGeom>
          <a:no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8" name="Google Shape;3498;p146"/>
          <p:cNvSpPr/>
          <p:nvPr/>
        </p:nvSpPr>
        <p:spPr>
          <a:xfrm>
            <a:off x="4124150" y="914225"/>
            <a:ext cx="3425400" cy="3299100"/>
          </a:xfrm>
          <a:prstGeom prst="ellipse">
            <a:avLst/>
          </a:prstGeom>
          <a:no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9" name="Google Shape;3499;p146"/>
          <p:cNvSpPr/>
          <p:nvPr/>
        </p:nvSpPr>
        <p:spPr>
          <a:xfrm>
            <a:off x="5443100" y="2167500"/>
            <a:ext cx="787500" cy="776700"/>
          </a:xfrm>
          <a:prstGeom prst="ellipse">
            <a:avLst/>
          </a:prstGeom>
          <a:no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500" name="Google Shape;3500;p146"/>
          <p:cNvCxnSpPr/>
          <p:nvPr/>
        </p:nvCxnSpPr>
        <p:spPr>
          <a:xfrm flipH="1">
            <a:off x="5827175" y="922175"/>
            <a:ext cx="15900" cy="1462800"/>
          </a:xfrm>
          <a:prstGeom prst="straightConnector1">
            <a:avLst/>
          </a:prstGeom>
          <a:noFill/>
          <a:ln cap="flat" cmpd="sng" w="9525">
            <a:solidFill>
              <a:srgbClr val="FFFF00"/>
            </a:solidFill>
            <a:prstDash val="solid"/>
            <a:round/>
            <a:headEnd len="med" w="med" type="none"/>
            <a:tailEnd len="med" w="med" type="none"/>
          </a:ln>
        </p:spPr>
      </p:cxnSp>
      <p:cxnSp>
        <p:nvCxnSpPr>
          <p:cNvPr id="3501" name="Google Shape;3501;p146"/>
          <p:cNvCxnSpPr/>
          <p:nvPr/>
        </p:nvCxnSpPr>
        <p:spPr>
          <a:xfrm>
            <a:off x="5827175" y="2710875"/>
            <a:ext cx="20700" cy="1502400"/>
          </a:xfrm>
          <a:prstGeom prst="straightConnector1">
            <a:avLst/>
          </a:prstGeom>
          <a:noFill/>
          <a:ln cap="flat" cmpd="sng" w="9525">
            <a:solidFill>
              <a:srgbClr val="FFFF00"/>
            </a:solidFill>
            <a:prstDash val="solid"/>
            <a:round/>
            <a:headEnd len="med" w="med" type="none"/>
            <a:tailEnd len="med" w="med" type="none"/>
          </a:ln>
        </p:spPr>
      </p:cxnSp>
      <p:sp>
        <p:nvSpPr>
          <p:cNvPr id="3502" name="Google Shape;3502;p146"/>
          <p:cNvSpPr/>
          <p:nvPr/>
        </p:nvSpPr>
        <p:spPr>
          <a:xfrm rot="-5400000">
            <a:off x="4207400" y="825900"/>
            <a:ext cx="3315300" cy="3459900"/>
          </a:xfrm>
          <a:prstGeom prst="blockArc">
            <a:avLst>
              <a:gd fmla="val 10800000" name="adj1"/>
              <a:gd fmla="val 21544916" name="adj2"/>
              <a:gd fmla="val 8631" name="adj3"/>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3" name="Google Shape;3503;p146"/>
          <p:cNvSpPr txBox="1"/>
          <p:nvPr/>
        </p:nvSpPr>
        <p:spPr>
          <a:xfrm>
            <a:off x="4066525" y="2340575"/>
            <a:ext cx="6747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dk1"/>
                </a:solidFill>
                <a:latin typeface="Calibri"/>
                <a:ea typeface="Calibri"/>
                <a:cs typeface="Calibri"/>
                <a:sym typeface="Calibri"/>
              </a:rPr>
              <a:t>dA</a:t>
            </a:r>
            <a:endParaRPr b="1" sz="1700">
              <a:solidFill>
                <a:schemeClr val="dk1"/>
              </a:solidFill>
              <a:latin typeface="Calibri"/>
              <a:ea typeface="Calibri"/>
              <a:cs typeface="Calibri"/>
              <a:sym typeface="Calibri"/>
            </a:endParaRPr>
          </a:p>
        </p:txBody>
      </p:sp>
      <p:sp>
        <p:nvSpPr>
          <p:cNvPr id="3504" name="Google Shape;3504;p146"/>
          <p:cNvSpPr txBox="1"/>
          <p:nvPr/>
        </p:nvSpPr>
        <p:spPr>
          <a:xfrm>
            <a:off x="4124150" y="2371650"/>
            <a:ext cx="674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Calibri"/>
                <a:ea typeface="Calibri"/>
                <a:cs typeface="Calibri"/>
                <a:sym typeface="Calibri"/>
              </a:rPr>
              <a:t>I_2</a:t>
            </a:r>
            <a:endParaRPr b="1">
              <a:solidFill>
                <a:schemeClr val="dk1"/>
              </a:solidFill>
              <a:latin typeface="Calibri"/>
              <a:ea typeface="Calibri"/>
              <a:cs typeface="Calibri"/>
              <a:sym typeface="Calibri"/>
            </a:endParaRPr>
          </a:p>
        </p:txBody>
      </p:sp>
      <p:sp>
        <p:nvSpPr>
          <p:cNvPr id="3505" name="Google Shape;3505;p146"/>
          <p:cNvSpPr txBox="1"/>
          <p:nvPr/>
        </p:nvSpPr>
        <p:spPr>
          <a:xfrm>
            <a:off x="3777375" y="2363675"/>
            <a:ext cx="674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Calibri"/>
                <a:ea typeface="Calibri"/>
                <a:cs typeface="Calibri"/>
                <a:sym typeface="Calibri"/>
              </a:rPr>
              <a:t>I_1</a:t>
            </a:r>
            <a:endParaRPr b="1">
              <a:solidFill>
                <a:schemeClr val="dk1"/>
              </a:solidFill>
              <a:latin typeface="Calibri"/>
              <a:ea typeface="Calibri"/>
              <a:cs typeface="Calibri"/>
              <a:sym typeface="Calibri"/>
            </a:endParaRPr>
          </a:p>
        </p:txBody>
      </p:sp>
      <p:sp>
        <p:nvSpPr>
          <p:cNvPr id="3506" name="Google Shape;3506;p146"/>
          <p:cNvSpPr txBox="1"/>
          <p:nvPr/>
        </p:nvSpPr>
        <p:spPr>
          <a:xfrm>
            <a:off x="4452075" y="2371650"/>
            <a:ext cx="674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Calibri"/>
                <a:ea typeface="Calibri"/>
                <a:cs typeface="Calibri"/>
                <a:sym typeface="Calibri"/>
              </a:rPr>
              <a:t>I_3</a:t>
            </a:r>
            <a:endParaRPr b="1">
              <a:solidFill>
                <a:schemeClr val="dk1"/>
              </a:solidFill>
              <a:latin typeface="Calibri"/>
              <a:ea typeface="Calibri"/>
              <a:cs typeface="Calibri"/>
              <a:sym typeface="Calibri"/>
            </a:endParaRPr>
          </a:p>
        </p:txBody>
      </p:sp>
      <p:sp>
        <p:nvSpPr>
          <p:cNvPr id="3507" name="Google Shape;3507;p146"/>
          <p:cNvSpPr txBox="1"/>
          <p:nvPr/>
        </p:nvSpPr>
        <p:spPr>
          <a:xfrm>
            <a:off x="4788175" y="2355750"/>
            <a:ext cx="674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Calibri"/>
                <a:ea typeface="Calibri"/>
                <a:cs typeface="Calibri"/>
                <a:sym typeface="Calibri"/>
              </a:rPr>
              <a:t>I_…</a:t>
            </a:r>
            <a:endParaRPr b="1">
              <a:solidFill>
                <a:schemeClr val="dk1"/>
              </a:solidFill>
              <a:latin typeface="Calibri"/>
              <a:ea typeface="Calibri"/>
              <a:cs typeface="Calibri"/>
              <a:sym typeface="Calibri"/>
            </a:endParaRPr>
          </a:p>
        </p:txBody>
      </p:sp>
      <p:sp>
        <p:nvSpPr>
          <p:cNvPr id="3508" name="Google Shape;3508;p146"/>
          <p:cNvSpPr txBox="1"/>
          <p:nvPr/>
        </p:nvSpPr>
        <p:spPr>
          <a:xfrm>
            <a:off x="5126763" y="2371650"/>
            <a:ext cx="674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Calibri"/>
                <a:ea typeface="Calibri"/>
                <a:cs typeface="Calibri"/>
                <a:sym typeface="Calibri"/>
              </a:rPr>
              <a:t>I_n</a:t>
            </a:r>
            <a:endParaRPr b="1">
              <a:solidFill>
                <a:schemeClr val="dk1"/>
              </a:solidFill>
              <a:latin typeface="Calibri"/>
              <a:ea typeface="Calibri"/>
              <a:cs typeface="Calibri"/>
              <a:sym typeface="Calibri"/>
            </a:endParaRPr>
          </a:p>
        </p:txBody>
      </p:sp>
      <p:cxnSp>
        <p:nvCxnSpPr>
          <p:cNvPr id="3509" name="Google Shape;3509;p146"/>
          <p:cNvCxnSpPr/>
          <p:nvPr/>
        </p:nvCxnSpPr>
        <p:spPr>
          <a:xfrm flipH="1">
            <a:off x="5949925" y="751550"/>
            <a:ext cx="751500" cy="1659600"/>
          </a:xfrm>
          <a:prstGeom prst="straightConnector1">
            <a:avLst/>
          </a:prstGeom>
          <a:noFill/>
          <a:ln cap="flat" cmpd="sng" w="28575">
            <a:solidFill>
              <a:srgbClr val="FF0000"/>
            </a:solidFill>
            <a:prstDash val="solid"/>
            <a:round/>
            <a:headEnd len="med" w="med" type="none"/>
            <a:tailEnd len="med" w="med" type="triangle"/>
          </a:ln>
        </p:spPr>
      </p:cxnSp>
      <p:sp>
        <p:nvSpPr>
          <p:cNvPr id="3510" name="Google Shape;3510;p146"/>
          <p:cNvSpPr txBox="1"/>
          <p:nvPr/>
        </p:nvSpPr>
        <p:spPr>
          <a:xfrm>
            <a:off x="6596600" y="395375"/>
            <a:ext cx="13638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dk1"/>
                </a:solidFill>
                <a:latin typeface="Calibri"/>
                <a:ea typeface="Calibri"/>
                <a:cs typeface="Calibri"/>
                <a:sym typeface="Calibri"/>
              </a:rPr>
              <a:t>Photodiode</a:t>
            </a:r>
            <a:endParaRPr b="1" sz="1700">
              <a:solidFill>
                <a:schemeClr val="dk1"/>
              </a:solidFill>
              <a:latin typeface="Calibri"/>
              <a:ea typeface="Calibri"/>
              <a:cs typeface="Calibri"/>
              <a:sym typeface="Calibri"/>
            </a:endParaRPr>
          </a:p>
        </p:txBody>
      </p:sp>
      <p:cxnSp>
        <p:nvCxnSpPr>
          <p:cNvPr id="3511" name="Google Shape;3511;p146"/>
          <p:cNvCxnSpPr>
            <a:endCxn id="3508" idx="3"/>
          </p:cNvCxnSpPr>
          <p:nvPr/>
        </p:nvCxnSpPr>
        <p:spPr>
          <a:xfrm rot="10800000">
            <a:off x="5801463" y="2571750"/>
            <a:ext cx="1296600" cy="1363500"/>
          </a:xfrm>
          <a:prstGeom prst="straightConnector1">
            <a:avLst/>
          </a:prstGeom>
          <a:noFill/>
          <a:ln cap="flat" cmpd="sng" w="28575">
            <a:solidFill>
              <a:srgbClr val="FF0000"/>
            </a:solidFill>
            <a:prstDash val="solid"/>
            <a:round/>
            <a:headEnd len="med" w="med" type="none"/>
            <a:tailEnd len="med" w="med" type="triangle"/>
          </a:ln>
        </p:spPr>
      </p:cxnSp>
      <p:sp>
        <p:nvSpPr>
          <p:cNvPr id="3512" name="Google Shape;3512;p146"/>
          <p:cNvSpPr/>
          <p:nvPr/>
        </p:nvSpPr>
        <p:spPr>
          <a:xfrm>
            <a:off x="6995100" y="3789125"/>
            <a:ext cx="787500" cy="776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3" name="Google Shape;3513;p146"/>
          <p:cNvSpPr/>
          <p:nvPr/>
        </p:nvSpPr>
        <p:spPr>
          <a:xfrm>
            <a:off x="7233775" y="4008325"/>
            <a:ext cx="315900" cy="313200"/>
          </a:xfrm>
          <a:prstGeom prst="rect">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4" name="Google Shape;3514;p146"/>
          <p:cNvSpPr txBox="1"/>
          <p:nvPr/>
        </p:nvSpPr>
        <p:spPr>
          <a:xfrm>
            <a:off x="5949925" y="4269913"/>
            <a:ext cx="13638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dk1"/>
                </a:solidFill>
                <a:latin typeface="Calibri"/>
                <a:ea typeface="Calibri"/>
                <a:cs typeface="Calibri"/>
                <a:sym typeface="Calibri"/>
              </a:rPr>
              <a:t>Active Area</a:t>
            </a:r>
            <a:endParaRPr b="1" sz="1700">
              <a:solidFill>
                <a:schemeClr val="dk1"/>
              </a:solidFill>
              <a:latin typeface="Calibri"/>
              <a:ea typeface="Calibri"/>
              <a:cs typeface="Calibri"/>
              <a:sym typeface="Calibri"/>
            </a:endParaRPr>
          </a:p>
        </p:txBody>
      </p:sp>
      <p:sp>
        <p:nvSpPr>
          <p:cNvPr id="3515" name="Google Shape;3515;p146"/>
          <p:cNvSpPr txBox="1"/>
          <p:nvPr/>
        </p:nvSpPr>
        <p:spPr>
          <a:xfrm>
            <a:off x="0" y="1036275"/>
            <a:ext cx="3585300" cy="769500"/>
          </a:xfrm>
          <a:prstGeom prst="rect">
            <a:avLst/>
          </a:prstGeom>
          <a:noFill/>
          <a:ln>
            <a:noFill/>
          </a:ln>
        </p:spPr>
        <p:txBody>
          <a:bodyPr anchorCtr="0" anchor="t" bIns="91425" lIns="91425" spcFirstLastPara="1" rIns="91425" wrap="square" tIns="91425">
            <a:spAutoFit/>
          </a:bodyPr>
          <a:lstStyle/>
          <a:p>
            <a:pPr indent="-304800" lvl="0" marL="457200" rtl="0" algn="l">
              <a:lnSpc>
                <a:spcPct val="200000"/>
              </a:lnSpc>
              <a:spcBef>
                <a:spcPts val="0"/>
              </a:spcBef>
              <a:spcAft>
                <a:spcPts val="0"/>
              </a:spcAft>
              <a:buClr>
                <a:schemeClr val="lt1"/>
              </a:buClr>
              <a:buSzPts val="1200"/>
              <a:buFont typeface="Calibri"/>
              <a:buAutoNum type="arabicPeriod"/>
            </a:pPr>
            <a:r>
              <a:rPr lang="en" sz="1200">
                <a:solidFill>
                  <a:schemeClr val="lt1"/>
                </a:solidFill>
                <a:latin typeface="Calibri"/>
                <a:ea typeface="Calibri"/>
                <a:cs typeface="Calibri"/>
                <a:sym typeface="Calibri"/>
              </a:rPr>
              <a:t>P = I_0*(I_1*dA_1 + I_2*dA_2 +...+ I_n*dA_n)</a:t>
            </a:r>
            <a:endParaRPr sz="1200">
              <a:solidFill>
                <a:schemeClr val="lt1"/>
              </a:solidFill>
              <a:latin typeface="Calibri"/>
              <a:ea typeface="Calibri"/>
              <a:cs typeface="Calibri"/>
              <a:sym typeface="Calibri"/>
            </a:endParaRPr>
          </a:p>
          <a:p>
            <a:pPr indent="-317500" lvl="0" marL="457200" rtl="0" algn="l">
              <a:lnSpc>
                <a:spcPct val="200000"/>
              </a:lnSpc>
              <a:spcBef>
                <a:spcPts val="0"/>
              </a:spcBef>
              <a:spcAft>
                <a:spcPts val="0"/>
              </a:spcAft>
              <a:buClr>
                <a:schemeClr val="lt1"/>
              </a:buClr>
              <a:buSzPts val="1400"/>
              <a:buFont typeface="Calibri"/>
              <a:buAutoNum type="arabicPeriod"/>
            </a:pPr>
            <a:r>
              <a:rPr lang="en">
                <a:solidFill>
                  <a:schemeClr val="lt1"/>
                </a:solidFill>
                <a:latin typeface="Calibri"/>
                <a:ea typeface="Calibri"/>
                <a:cs typeface="Calibri"/>
                <a:sym typeface="Calibri"/>
              </a:rPr>
              <a:t>Output Current  = P/Response</a:t>
            </a:r>
            <a:endParaRPr>
              <a:solidFill>
                <a:schemeClr val="lt1"/>
              </a:solidFill>
              <a:latin typeface="Calibri"/>
              <a:ea typeface="Calibri"/>
              <a:cs typeface="Calibri"/>
              <a:sym typeface="Calibri"/>
            </a:endParaRPr>
          </a:p>
        </p:txBody>
      </p:sp>
      <p:sp>
        <p:nvSpPr>
          <p:cNvPr id="3516" name="Google Shape;3516;p146"/>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9"/>
                                        </p:tgtEl>
                                        <p:attrNameLst>
                                          <p:attrName>style.visibility</p:attrName>
                                        </p:attrNameLst>
                                      </p:cBhvr>
                                      <p:to>
                                        <p:strVal val="visible"/>
                                      </p:to>
                                    </p:set>
                                    <p:animEffect filter="fade" transition="in">
                                      <p:cBhvr>
                                        <p:cTn dur="1000"/>
                                        <p:tgtEl>
                                          <p:spTgt spid="3509"/>
                                        </p:tgtEl>
                                      </p:cBhvr>
                                    </p:animEffect>
                                  </p:childTnLst>
                                </p:cTn>
                              </p:par>
                              <p:par>
                                <p:cTn fill="hold" nodeType="withEffect" presetClass="entr" presetID="10" presetSubtype="0">
                                  <p:stCondLst>
                                    <p:cond delay="0"/>
                                  </p:stCondLst>
                                  <p:childTnLst>
                                    <p:set>
                                      <p:cBhvr>
                                        <p:cTn dur="1" fill="hold">
                                          <p:stCondLst>
                                            <p:cond delay="0"/>
                                          </p:stCondLst>
                                        </p:cTn>
                                        <p:tgtEl>
                                          <p:spTgt spid="3510"/>
                                        </p:tgtEl>
                                        <p:attrNameLst>
                                          <p:attrName>style.visibility</p:attrName>
                                        </p:attrNameLst>
                                      </p:cBhvr>
                                      <p:to>
                                        <p:strVal val="visible"/>
                                      </p:to>
                                    </p:set>
                                    <p:animEffect filter="fade" transition="in">
                                      <p:cBhvr>
                                        <p:cTn dur="1000"/>
                                        <p:tgtEl>
                                          <p:spTgt spid="35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3510"/>
                                        </p:tgtEl>
                                      </p:cBhvr>
                                    </p:animEffect>
                                    <p:set>
                                      <p:cBhvr>
                                        <p:cTn dur="1" fill="hold">
                                          <p:stCondLst>
                                            <p:cond delay="1000"/>
                                          </p:stCondLst>
                                        </p:cTn>
                                        <p:tgtEl>
                                          <p:spTgt spid="351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3509"/>
                                        </p:tgtEl>
                                      </p:cBhvr>
                                    </p:animEffect>
                                    <p:set>
                                      <p:cBhvr>
                                        <p:cTn dur="1" fill="hold">
                                          <p:stCondLst>
                                            <p:cond delay="1000"/>
                                          </p:stCondLst>
                                        </p:cTn>
                                        <p:tgtEl>
                                          <p:spTgt spid="350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3504"/>
                                        </p:tgtEl>
                                      </p:cBhvr>
                                    </p:animEffect>
                                    <p:set>
                                      <p:cBhvr>
                                        <p:cTn dur="1" fill="hold">
                                          <p:stCondLst>
                                            <p:cond delay="1000"/>
                                          </p:stCondLst>
                                        </p:cTn>
                                        <p:tgtEl>
                                          <p:spTgt spid="350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2"/>
                                        </p:tgtEl>
                                        <p:attrNameLst>
                                          <p:attrName>style.visibility</p:attrName>
                                        </p:attrNameLst>
                                      </p:cBhvr>
                                      <p:to>
                                        <p:strVal val="visible"/>
                                      </p:to>
                                    </p:set>
                                    <p:animEffect filter="fade" transition="in">
                                      <p:cBhvr>
                                        <p:cTn dur="1000"/>
                                        <p:tgtEl>
                                          <p:spTgt spid="35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3"/>
                                        </p:tgtEl>
                                        <p:attrNameLst>
                                          <p:attrName>style.visibility</p:attrName>
                                        </p:attrNameLst>
                                      </p:cBhvr>
                                      <p:to>
                                        <p:strVal val="visible"/>
                                      </p:to>
                                    </p:set>
                                    <p:animEffect filter="fade" transition="in">
                                      <p:cBhvr>
                                        <p:cTn dur="1000"/>
                                        <p:tgtEl>
                                          <p:spTgt spid="35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11"/>
                                        </p:tgtEl>
                                        <p:attrNameLst>
                                          <p:attrName>style.visibility</p:attrName>
                                        </p:attrNameLst>
                                      </p:cBhvr>
                                      <p:to>
                                        <p:strVal val="visible"/>
                                      </p:to>
                                    </p:set>
                                    <p:animEffect filter="fade" transition="in">
                                      <p:cBhvr>
                                        <p:cTn dur="1000"/>
                                        <p:tgtEl>
                                          <p:spTgt spid="3511"/>
                                        </p:tgtEl>
                                      </p:cBhvr>
                                    </p:animEffect>
                                  </p:childTnLst>
                                </p:cTn>
                              </p:par>
                              <p:par>
                                <p:cTn fill="hold" nodeType="withEffect" presetClass="entr" presetID="10" presetSubtype="0">
                                  <p:stCondLst>
                                    <p:cond delay="0"/>
                                  </p:stCondLst>
                                  <p:childTnLst>
                                    <p:set>
                                      <p:cBhvr>
                                        <p:cTn dur="1" fill="hold">
                                          <p:stCondLst>
                                            <p:cond delay="0"/>
                                          </p:stCondLst>
                                        </p:cTn>
                                        <p:tgtEl>
                                          <p:spTgt spid="3512"/>
                                        </p:tgtEl>
                                        <p:attrNameLst>
                                          <p:attrName>style.visibility</p:attrName>
                                        </p:attrNameLst>
                                      </p:cBhvr>
                                      <p:to>
                                        <p:strVal val="visible"/>
                                      </p:to>
                                    </p:set>
                                    <p:animEffect filter="fade" transition="in">
                                      <p:cBhvr>
                                        <p:cTn dur="1000"/>
                                        <p:tgtEl>
                                          <p:spTgt spid="3512"/>
                                        </p:tgtEl>
                                      </p:cBhvr>
                                    </p:animEffect>
                                  </p:childTnLst>
                                </p:cTn>
                              </p:par>
                              <p:par>
                                <p:cTn fill="hold" nodeType="withEffect" presetClass="entr" presetID="10" presetSubtype="0">
                                  <p:stCondLst>
                                    <p:cond delay="0"/>
                                  </p:stCondLst>
                                  <p:childTnLst>
                                    <p:set>
                                      <p:cBhvr>
                                        <p:cTn dur="1" fill="hold">
                                          <p:stCondLst>
                                            <p:cond delay="0"/>
                                          </p:stCondLst>
                                        </p:cTn>
                                        <p:tgtEl>
                                          <p:spTgt spid="3513"/>
                                        </p:tgtEl>
                                        <p:attrNameLst>
                                          <p:attrName>style.visibility</p:attrName>
                                        </p:attrNameLst>
                                      </p:cBhvr>
                                      <p:to>
                                        <p:strVal val="visible"/>
                                      </p:to>
                                    </p:set>
                                    <p:animEffect filter="fade" transition="in">
                                      <p:cBhvr>
                                        <p:cTn dur="1000"/>
                                        <p:tgtEl>
                                          <p:spTgt spid="3513"/>
                                        </p:tgtEl>
                                      </p:cBhvr>
                                    </p:animEffect>
                                  </p:childTnLst>
                                </p:cTn>
                              </p:par>
                              <p:par>
                                <p:cTn fill="hold" nodeType="withEffect" presetClass="entr" presetID="10" presetSubtype="0">
                                  <p:stCondLst>
                                    <p:cond delay="0"/>
                                  </p:stCondLst>
                                  <p:childTnLst>
                                    <p:set>
                                      <p:cBhvr>
                                        <p:cTn dur="1" fill="hold">
                                          <p:stCondLst>
                                            <p:cond delay="0"/>
                                          </p:stCondLst>
                                        </p:cTn>
                                        <p:tgtEl>
                                          <p:spTgt spid="3514"/>
                                        </p:tgtEl>
                                        <p:attrNameLst>
                                          <p:attrName>style.visibility</p:attrName>
                                        </p:attrNameLst>
                                      </p:cBhvr>
                                      <p:to>
                                        <p:strVal val="visible"/>
                                      </p:to>
                                    </p:set>
                                    <p:animEffect filter="fade" transition="in">
                                      <p:cBhvr>
                                        <p:cTn dur="1000"/>
                                        <p:tgtEl>
                                          <p:spTgt spid="35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520" name="Shape 3520"/>
        <p:cNvGrpSpPr/>
        <p:nvPr/>
      </p:nvGrpSpPr>
      <p:grpSpPr>
        <a:xfrm>
          <a:off x="0" y="0"/>
          <a:ext cx="0" cy="0"/>
          <a:chOff x="0" y="0"/>
          <a:chExt cx="0" cy="0"/>
        </a:xfrm>
      </p:grpSpPr>
      <p:pic>
        <p:nvPicPr>
          <p:cNvPr id="3521" name="Google Shape;3521;p147"/>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3522" name="Google Shape;3522;p147"/>
          <p:cNvPicPr preferRelativeResize="0"/>
          <p:nvPr/>
        </p:nvPicPr>
        <p:blipFill>
          <a:blip r:embed="rId4">
            <a:alphaModFix/>
          </a:blip>
          <a:stretch>
            <a:fillRect/>
          </a:stretch>
        </p:blipFill>
        <p:spPr>
          <a:xfrm>
            <a:off x="0" y="0"/>
            <a:ext cx="841775" cy="841775"/>
          </a:xfrm>
          <a:prstGeom prst="rect">
            <a:avLst/>
          </a:prstGeom>
          <a:noFill/>
          <a:ln>
            <a:noFill/>
          </a:ln>
        </p:spPr>
      </p:pic>
      <p:pic>
        <p:nvPicPr>
          <p:cNvPr id="3523" name="Google Shape;3523;p147"/>
          <p:cNvPicPr preferRelativeResize="0"/>
          <p:nvPr/>
        </p:nvPicPr>
        <p:blipFill>
          <a:blip r:embed="rId5">
            <a:alphaModFix/>
          </a:blip>
          <a:stretch>
            <a:fillRect/>
          </a:stretch>
        </p:blipFill>
        <p:spPr>
          <a:xfrm>
            <a:off x="2379622" y="-185662"/>
            <a:ext cx="4031074" cy="4031076"/>
          </a:xfrm>
          <a:prstGeom prst="rect">
            <a:avLst/>
          </a:prstGeom>
          <a:noFill/>
          <a:ln>
            <a:noFill/>
          </a:ln>
        </p:spPr>
      </p:pic>
      <p:sp>
        <p:nvSpPr>
          <p:cNvPr id="3524" name="Google Shape;3524;p147"/>
          <p:cNvSpPr txBox="1"/>
          <p:nvPr/>
        </p:nvSpPr>
        <p:spPr>
          <a:xfrm>
            <a:off x="768475" y="3504425"/>
            <a:ext cx="7526700" cy="961500"/>
          </a:xfrm>
          <a:prstGeom prst="rect">
            <a:avLst/>
          </a:prstGeom>
          <a:noFill/>
          <a:ln>
            <a:noFill/>
          </a:ln>
        </p:spPr>
        <p:txBody>
          <a:bodyPr anchorCtr="0" anchor="t" bIns="91425" lIns="91425" spcFirstLastPara="1" rIns="91425" wrap="square" tIns="91425">
            <a:noAutofit/>
          </a:bodyPr>
          <a:lstStyle/>
          <a:p>
            <a:pPr indent="0" lvl="0" marL="0" rtl="0" algn="ctr">
              <a:lnSpc>
                <a:spcPct val="75000"/>
              </a:lnSpc>
              <a:spcBef>
                <a:spcPts val="0"/>
              </a:spcBef>
              <a:spcAft>
                <a:spcPts val="0"/>
              </a:spcAft>
              <a:buNone/>
            </a:pPr>
            <a:r>
              <a:rPr b="1" lang="en" sz="4600">
                <a:solidFill>
                  <a:schemeClr val="lt1"/>
                </a:solidFill>
                <a:latin typeface="Calibri"/>
                <a:ea typeface="Calibri"/>
                <a:cs typeface="Calibri"/>
                <a:sym typeface="Calibri"/>
              </a:rPr>
              <a:t>Verification &amp; Validation</a:t>
            </a:r>
            <a:endParaRPr b="1" sz="4600">
              <a:solidFill>
                <a:schemeClr val="lt1"/>
              </a:solidFill>
              <a:latin typeface="Calibri"/>
              <a:ea typeface="Calibri"/>
              <a:cs typeface="Calibri"/>
              <a:sym typeface="Calibri"/>
            </a:endParaRPr>
          </a:p>
          <a:p>
            <a:pPr indent="0" lvl="0" marL="0" rtl="0" algn="ctr">
              <a:lnSpc>
                <a:spcPct val="75000"/>
              </a:lnSpc>
              <a:spcBef>
                <a:spcPts val="0"/>
              </a:spcBef>
              <a:spcAft>
                <a:spcPts val="0"/>
              </a:spcAft>
              <a:buNone/>
            </a:pPr>
            <a:r>
              <a:rPr b="1" lang="en" sz="4600">
                <a:solidFill>
                  <a:schemeClr val="lt1"/>
                </a:solidFill>
                <a:latin typeface="Calibri"/>
                <a:ea typeface="Calibri"/>
                <a:cs typeface="Calibri"/>
                <a:sym typeface="Calibri"/>
              </a:rPr>
              <a:t>Backup</a:t>
            </a:r>
            <a:endParaRPr b="1" sz="4600">
              <a:solidFill>
                <a:schemeClr val="lt1"/>
              </a:solidFill>
              <a:latin typeface="Calibri"/>
              <a:ea typeface="Calibri"/>
              <a:cs typeface="Calibri"/>
              <a:sym typeface="Calibri"/>
            </a:endParaRPr>
          </a:p>
        </p:txBody>
      </p:sp>
      <p:pic>
        <p:nvPicPr>
          <p:cNvPr id="3525" name="Google Shape;3525;p147"/>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3526" name="Google Shape;3526;p147"/>
          <p:cNvSpPr txBox="1"/>
          <p:nvPr/>
        </p:nvSpPr>
        <p:spPr>
          <a:xfrm>
            <a:off x="0" y="4762125"/>
            <a:ext cx="183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Purpose &amp; Objective</a:t>
            </a:r>
            <a:endParaRPr b="1">
              <a:latin typeface="Roboto"/>
              <a:ea typeface="Roboto"/>
              <a:cs typeface="Roboto"/>
              <a:sym typeface="Roboto"/>
            </a:endParaRPr>
          </a:p>
        </p:txBody>
      </p:sp>
      <p:sp>
        <p:nvSpPr>
          <p:cNvPr id="3527" name="Google Shape;3527;p147"/>
          <p:cNvSpPr txBox="1"/>
          <p:nvPr/>
        </p:nvSpPr>
        <p:spPr>
          <a:xfrm>
            <a:off x="448695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3528" name="Google Shape;3528;p147"/>
          <p:cNvSpPr txBox="1"/>
          <p:nvPr/>
        </p:nvSpPr>
        <p:spPr>
          <a:xfrm>
            <a:off x="1832700"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3529" name="Google Shape;3529;p147"/>
          <p:cNvSpPr txBox="1"/>
          <p:nvPr/>
        </p:nvSpPr>
        <p:spPr>
          <a:xfrm>
            <a:off x="3186413"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3530" name="Google Shape;3530;p147"/>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531" name="Google Shape;3531;p147"/>
          <p:cNvSpPr txBox="1"/>
          <p:nvPr/>
        </p:nvSpPr>
        <p:spPr>
          <a:xfrm>
            <a:off x="5848725" y="4762125"/>
            <a:ext cx="199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Verification/Validation</a:t>
            </a:r>
            <a:endParaRPr>
              <a:latin typeface="Roboto"/>
              <a:ea typeface="Roboto"/>
              <a:cs typeface="Roboto"/>
              <a:sym typeface="Roboto"/>
            </a:endParaRPr>
          </a:p>
        </p:txBody>
      </p:sp>
      <p:sp>
        <p:nvSpPr>
          <p:cNvPr id="3532" name="Google Shape;3532;p147"/>
          <p:cNvSpPr txBox="1"/>
          <p:nvPr/>
        </p:nvSpPr>
        <p:spPr>
          <a:xfrm>
            <a:off x="78987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pic>
        <p:nvPicPr>
          <p:cNvPr id="3533" name="Google Shape;3533;p147"/>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3534" name="Google Shape;3534;p147"/>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3535" name="Google Shape;3535;p147"/>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3536" name="Google Shape;3536;p147"/>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3537" name="Google Shape;3537;p147"/>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3538" name="Google Shape;3538;p147"/>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539" name="Google Shape;3539;p147"/>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Testing</a:t>
            </a:r>
            <a:endParaRPr b="1" u="sng">
              <a:latin typeface="Roboto"/>
              <a:ea typeface="Roboto"/>
              <a:cs typeface="Roboto"/>
              <a:sym typeface="Roboto"/>
            </a:endParaRPr>
          </a:p>
        </p:txBody>
      </p:sp>
      <p:sp>
        <p:nvSpPr>
          <p:cNvPr id="3540" name="Google Shape;3540;p147"/>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3541" name="Google Shape;3541;p147"/>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3542" name="Google Shape;3542;p147"/>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546" name="Shape 3546"/>
        <p:cNvGrpSpPr/>
        <p:nvPr/>
      </p:nvGrpSpPr>
      <p:grpSpPr>
        <a:xfrm>
          <a:off x="0" y="0"/>
          <a:ext cx="0" cy="0"/>
          <a:chOff x="0" y="0"/>
          <a:chExt cx="0" cy="0"/>
        </a:xfrm>
      </p:grpSpPr>
      <p:pic>
        <p:nvPicPr>
          <p:cNvPr id="3547" name="Google Shape;3547;p148"/>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3548" name="Google Shape;3548;p148"/>
          <p:cNvPicPr preferRelativeResize="0"/>
          <p:nvPr/>
        </p:nvPicPr>
        <p:blipFill>
          <a:blip r:embed="rId4">
            <a:alphaModFix/>
          </a:blip>
          <a:stretch>
            <a:fillRect/>
          </a:stretch>
        </p:blipFill>
        <p:spPr>
          <a:xfrm>
            <a:off x="0" y="0"/>
            <a:ext cx="841775" cy="841775"/>
          </a:xfrm>
          <a:prstGeom prst="rect">
            <a:avLst/>
          </a:prstGeom>
          <a:noFill/>
          <a:ln>
            <a:noFill/>
          </a:ln>
        </p:spPr>
      </p:pic>
      <p:pic>
        <p:nvPicPr>
          <p:cNvPr id="3549" name="Google Shape;3549;p148"/>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3550" name="Google Shape;3550;p148"/>
          <p:cNvSpPr txBox="1"/>
          <p:nvPr/>
        </p:nvSpPr>
        <p:spPr>
          <a:xfrm>
            <a:off x="0" y="4762125"/>
            <a:ext cx="183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Purpose &amp; Objective</a:t>
            </a:r>
            <a:endParaRPr b="1">
              <a:latin typeface="Roboto"/>
              <a:ea typeface="Roboto"/>
              <a:cs typeface="Roboto"/>
              <a:sym typeface="Roboto"/>
            </a:endParaRPr>
          </a:p>
        </p:txBody>
      </p:sp>
      <p:sp>
        <p:nvSpPr>
          <p:cNvPr id="3551" name="Google Shape;3551;p148"/>
          <p:cNvSpPr txBox="1"/>
          <p:nvPr/>
        </p:nvSpPr>
        <p:spPr>
          <a:xfrm>
            <a:off x="448695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3552" name="Google Shape;3552;p148"/>
          <p:cNvSpPr txBox="1"/>
          <p:nvPr/>
        </p:nvSpPr>
        <p:spPr>
          <a:xfrm>
            <a:off x="1832700"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3553" name="Google Shape;3553;p148"/>
          <p:cNvSpPr txBox="1"/>
          <p:nvPr/>
        </p:nvSpPr>
        <p:spPr>
          <a:xfrm>
            <a:off x="3186413"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3554" name="Google Shape;3554;p148"/>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555" name="Google Shape;3555;p148"/>
          <p:cNvSpPr txBox="1"/>
          <p:nvPr/>
        </p:nvSpPr>
        <p:spPr>
          <a:xfrm>
            <a:off x="5848725" y="4762125"/>
            <a:ext cx="199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Verification/Validation</a:t>
            </a:r>
            <a:endParaRPr>
              <a:latin typeface="Roboto"/>
              <a:ea typeface="Roboto"/>
              <a:cs typeface="Roboto"/>
              <a:sym typeface="Roboto"/>
            </a:endParaRPr>
          </a:p>
        </p:txBody>
      </p:sp>
      <p:sp>
        <p:nvSpPr>
          <p:cNvPr id="3556" name="Google Shape;3556;p148"/>
          <p:cNvSpPr txBox="1"/>
          <p:nvPr/>
        </p:nvSpPr>
        <p:spPr>
          <a:xfrm>
            <a:off x="78987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pic>
        <p:nvPicPr>
          <p:cNvPr id="3557" name="Google Shape;3557;p148"/>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3558" name="Google Shape;3558;p148"/>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3559" name="Google Shape;3559;p148"/>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3560" name="Google Shape;3560;p148"/>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3561" name="Google Shape;3561;p148"/>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3562" name="Google Shape;3562;p148"/>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563" name="Google Shape;3563;p148"/>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Testing</a:t>
            </a:r>
            <a:endParaRPr b="1" u="sng">
              <a:latin typeface="Roboto"/>
              <a:ea typeface="Roboto"/>
              <a:cs typeface="Roboto"/>
              <a:sym typeface="Roboto"/>
            </a:endParaRPr>
          </a:p>
        </p:txBody>
      </p:sp>
      <p:sp>
        <p:nvSpPr>
          <p:cNvPr id="3564" name="Google Shape;3564;p148"/>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3565" name="Google Shape;3565;p148"/>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graphicFrame>
        <p:nvGraphicFramePr>
          <p:cNvPr id="3566" name="Google Shape;3566;p148"/>
          <p:cNvGraphicFramePr/>
          <p:nvPr/>
        </p:nvGraphicFramePr>
        <p:xfrm>
          <a:off x="2834875" y="24675"/>
          <a:ext cx="3000000" cy="3000000"/>
        </p:xfrm>
        <a:graphic>
          <a:graphicData uri="http://schemas.openxmlformats.org/drawingml/2006/table">
            <a:tbl>
              <a:tblPr>
                <a:noFill/>
                <a:tableStyleId>{31E32F96-03ED-438F-A551-5A4A440BEC8A}</a:tableStyleId>
              </a:tblPr>
              <a:tblGrid>
                <a:gridCol w="1809750"/>
                <a:gridCol w="1809750"/>
              </a:tblGrid>
              <a:tr h="381000">
                <a:tc>
                  <a:txBody>
                    <a:bodyPr/>
                    <a:lstStyle/>
                    <a:p>
                      <a:pPr indent="0" lvl="0" marL="0" rtl="0" algn="l">
                        <a:spcBef>
                          <a:spcPts val="0"/>
                        </a:spcBef>
                        <a:spcAft>
                          <a:spcPts val="0"/>
                        </a:spcAft>
                        <a:buNone/>
                      </a:pPr>
                      <a:r>
                        <a:rPr lang="en">
                          <a:solidFill>
                            <a:schemeClr val="lt1"/>
                          </a:solidFill>
                        </a:rPr>
                        <a:t>Test Name:</a:t>
                      </a:r>
                      <a:endParaRPr>
                        <a:solidFill>
                          <a:schemeClr val="lt1"/>
                        </a:solidFill>
                      </a:endParaRPr>
                    </a:p>
                  </a:txBody>
                  <a:tcPr marT="91425" marB="91425" marR="91425" marL="91425"/>
                </a:tc>
                <a:tc>
                  <a:txBody>
                    <a:bodyPr/>
                    <a:lstStyle/>
                    <a:p>
                      <a:pPr indent="0" lvl="0" marL="0" rtl="0" algn="l">
                        <a:spcBef>
                          <a:spcPts val="0"/>
                        </a:spcBef>
                        <a:spcAft>
                          <a:spcPts val="0"/>
                        </a:spcAft>
                        <a:buNone/>
                      </a:pPr>
                      <a:r>
                        <a:rPr lang="en">
                          <a:solidFill>
                            <a:schemeClr val="lt1"/>
                          </a:solidFill>
                        </a:rPr>
                        <a:t>Alignment Test</a:t>
                      </a:r>
                      <a:endParaRPr>
                        <a:solidFill>
                          <a:schemeClr val="lt1"/>
                        </a:solidFill>
                      </a:endParaRPr>
                    </a:p>
                  </a:txBody>
                  <a:tcPr marT="91425" marB="91425" marR="91425" marL="91425"/>
                </a:tc>
              </a:tr>
              <a:tr h="381000">
                <a:tc>
                  <a:txBody>
                    <a:bodyPr/>
                    <a:lstStyle/>
                    <a:p>
                      <a:pPr indent="0" lvl="0" marL="0" rtl="0" algn="l">
                        <a:spcBef>
                          <a:spcPts val="0"/>
                        </a:spcBef>
                        <a:spcAft>
                          <a:spcPts val="0"/>
                        </a:spcAft>
                        <a:buNone/>
                      </a:pPr>
                      <a:r>
                        <a:rPr lang="en">
                          <a:solidFill>
                            <a:schemeClr val="lt1"/>
                          </a:solidFill>
                        </a:rPr>
                        <a:t>Subteam:</a:t>
                      </a:r>
                      <a:endParaRPr>
                        <a:solidFill>
                          <a:schemeClr val="lt1"/>
                        </a:solidFill>
                      </a:endParaRPr>
                    </a:p>
                  </a:txBody>
                  <a:tcPr marT="91425" marB="91425" marR="91425" marL="91425"/>
                </a:tc>
                <a:tc>
                  <a:txBody>
                    <a:bodyPr/>
                    <a:lstStyle/>
                    <a:p>
                      <a:pPr indent="0" lvl="0" marL="0" rtl="0" algn="l">
                        <a:spcBef>
                          <a:spcPts val="0"/>
                        </a:spcBef>
                        <a:spcAft>
                          <a:spcPts val="0"/>
                        </a:spcAft>
                        <a:buNone/>
                      </a:pPr>
                      <a:r>
                        <a:rPr lang="en">
                          <a:solidFill>
                            <a:schemeClr val="lt1"/>
                          </a:solidFill>
                        </a:rPr>
                        <a:t>Mechanical</a:t>
                      </a:r>
                      <a:endParaRPr>
                        <a:solidFill>
                          <a:schemeClr val="lt1"/>
                        </a:solidFill>
                      </a:endParaRPr>
                    </a:p>
                  </a:txBody>
                  <a:tcPr marT="91425" marB="91425" marR="91425" marL="91425"/>
                </a:tc>
              </a:tr>
            </a:tbl>
          </a:graphicData>
        </a:graphic>
      </p:graphicFrame>
      <p:graphicFrame>
        <p:nvGraphicFramePr>
          <p:cNvPr id="3567" name="Google Shape;3567;p148"/>
          <p:cNvGraphicFramePr/>
          <p:nvPr/>
        </p:nvGraphicFramePr>
        <p:xfrm>
          <a:off x="158613" y="1482050"/>
          <a:ext cx="3000000" cy="3000000"/>
        </p:xfrm>
        <a:graphic>
          <a:graphicData uri="http://schemas.openxmlformats.org/drawingml/2006/table">
            <a:tbl>
              <a:tblPr>
                <a:noFill/>
                <a:tableStyleId>{31E32F96-03ED-438F-A551-5A4A440BEC8A}</a:tableStyleId>
              </a:tblPr>
              <a:tblGrid>
                <a:gridCol w="4501675"/>
                <a:gridCol w="4325100"/>
              </a:tblGrid>
              <a:tr h="313675">
                <a:tc>
                  <a:txBody>
                    <a:bodyPr/>
                    <a:lstStyle/>
                    <a:p>
                      <a:pPr indent="0" lvl="0" marL="0" rtl="0" algn="l">
                        <a:spcBef>
                          <a:spcPts val="0"/>
                        </a:spcBef>
                        <a:spcAft>
                          <a:spcPts val="0"/>
                        </a:spcAft>
                        <a:buNone/>
                      </a:pPr>
                      <a:r>
                        <a:rPr lang="en" sz="1000">
                          <a:solidFill>
                            <a:schemeClr val="lt1"/>
                          </a:solidFill>
                        </a:rPr>
                        <a:t>Requirements Test Will Satisfy:</a:t>
                      </a:r>
                      <a:endParaRPr sz="1000">
                        <a:solidFill>
                          <a:schemeClr val="lt1"/>
                        </a:solidFill>
                      </a:endParaRPr>
                    </a:p>
                  </a:txBody>
                  <a:tcPr marT="91425" marB="91425" marR="91425" marL="91425"/>
                </a:tc>
                <a:tc>
                  <a:txBody>
                    <a:bodyPr/>
                    <a:lstStyle/>
                    <a:p>
                      <a:pPr indent="0" lvl="0" marL="0" rtl="0" algn="l">
                        <a:spcBef>
                          <a:spcPts val="0"/>
                        </a:spcBef>
                        <a:spcAft>
                          <a:spcPts val="0"/>
                        </a:spcAft>
                        <a:buNone/>
                      </a:pPr>
                      <a:r>
                        <a:rPr lang="en" sz="1000">
                          <a:solidFill>
                            <a:schemeClr val="lt1"/>
                          </a:solidFill>
                        </a:rPr>
                        <a:t>Description</a:t>
                      </a:r>
                      <a:r>
                        <a:rPr lang="en" sz="1000">
                          <a:solidFill>
                            <a:schemeClr val="lt1"/>
                          </a:solidFill>
                        </a:rPr>
                        <a:t>: </a:t>
                      </a:r>
                      <a:endParaRPr sz="1000">
                        <a:solidFill>
                          <a:schemeClr val="lt1"/>
                        </a:solidFill>
                      </a:endParaRPr>
                    </a:p>
                  </a:txBody>
                  <a:tcPr marT="91425" marB="91425" marR="91425" marL="91425"/>
                </a:tc>
              </a:tr>
              <a:tr h="528100">
                <a:tc>
                  <a:txBody>
                    <a:bodyPr/>
                    <a:lstStyle/>
                    <a:p>
                      <a:pPr indent="0" lvl="0" marL="0" rtl="0" algn="l">
                        <a:spcBef>
                          <a:spcPts val="0"/>
                        </a:spcBef>
                        <a:spcAft>
                          <a:spcPts val="0"/>
                        </a:spcAft>
                        <a:buClr>
                          <a:schemeClr val="dk1"/>
                        </a:buClr>
                        <a:buSzPts val="1100"/>
                        <a:buFont typeface="Arial"/>
                        <a:buNone/>
                      </a:pPr>
                      <a:r>
                        <a:rPr b="1" lang="en" sz="800">
                          <a:solidFill>
                            <a:schemeClr val="lt1"/>
                          </a:solidFill>
                        </a:rPr>
                        <a:t>MECH-01</a:t>
                      </a:r>
                      <a:endParaRPr sz="1000">
                        <a:solidFill>
                          <a:schemeClr val="lt1"/>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b="1" lang="en" sz="750">
                          <a:solidFill>
                            <a:schemeClr val="lt1"/>
                          </a:solidFill>
                        </a:rPr>
                        <a:t>The relative position of the light source and photodiode can not fluctuate more than - 0.8  mm and + 35mm in distance, and 4.13mm in vertical alignment</a:t>
                      </a:r>
                      <a:endParaRPr sz="1000">
                        <a:solidFill>
                          <a:schemeClr val="lt1"/>
                        </a:solidFill>
                      </a:endParaRPr>
                    </a:p>
                  </a:txBody>
                  <a:tcPr marT="91425" marB="91425" marR="91425" marL="91425"/>
                </a:tc>
              </a:tr>
            </a:tbl>
          </a:graphicData>
        </a:graphic>
      </p:graphicFrame>
      <p:sp>
        <p:nvSpPr>
          <p:cNvPr id="3568" name="Google Shape;3568;p148"/>
          <p:cNvSpPr txBox="1"/>
          <p:nvPr/>
        </p:nvSpPr>
        <p:spPr>
          <a:xfrm>
            <a:off x="817075" y="841775"/>
            <a:ext cx="7655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Calibri"/>
                <a:ea typeface="Calibri"/>
                <a:cs typeface="Calibri"/>
                <a:sym typeface="Calibri"/>
              </a:rPr>
              <a:t>Test Objectives:</a:t>
            </a:r>
            <a:endParaRPr>
              <a:solidFill>
                <a:schemeClr val="lt1"/>
              </a:solidFill>
              <a:latin typeface="Calibri"/>
              <a:ea typeface="Calibri"/>
              <a:cs typeface="Calibri"/>
              <a:sym typeface="Calibri"/>
            </a:endParaRPr>
          </a:p>
          <a:p>
            <a:pPr indent="-317500" lvl="0" marL="457200" rtl="0" algn="l">
              <a:spcBef>
                <a:spcPts val="0"/>
              </a:spcBef>
              <a:spcAft>
                <a:spcPts val="0"/>
              </a:spcAft>
              <a:buClr>
                <a:schemeClr val="lt1"/>
              </a:buClr>
              <a:buSzPts val="1400"/>
              <a:buFont typeface="Calibri"/>
              <a:buAutoNum type="arabicPeriod"/>
            </a:pPr>
            <a:r>
              <a:rPr lang="en">
                <a:solidFill>
                  <a:schemeClr val="lt1"/>
                </a:solidFill>
                <a:latin typeface="Calibri"/>
                <a:ea typeface="Calibri"/>
                <a:cs typeface="Calibri"/>
                <a:sym typeface="Calibri"/>
              </a:rPr>
              <a:t>Insure the LED and Photodiode are aligned</a:t>
            </a:r>
            <a:endParaRPr>
              <a:solidFill>
                <a:schemeClr val="lt1"/>
              </a:solidFill>
              <a:latin typeface="Calibri"/>
              <a:ea typeface="Calibri"/>
              <a:cs typeface="Calibri"/>
              <a:sym typeface="Calibri"/>
            </a:endParaRPr>
          </a:p>
        </p:txBody>
      </p:sp>
      <p:sp>
        <p:nvSpPr>
          <p:cNvPr id="3569" name="Google Shape;3569;p148"/>
          <p:cNvSpPr txBox="1"/>
          <p:nvPr/>
        </p:nvSpPr>
        <p:spPr>
          <a:xfrm>
            <a:off x="158625" y="2366725"/>
            <a:ext cx="45018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Calibri"/>
                <a:ea typeface="Calibri"/>
                <a:cs typeface="Calibri"/>
                <a:sym typeface="Calibri"/>
              </a:rPr>
              <a:t>Equipment and Training Needed:</a:t>
            </a:r>
            <a:endParaRPr>
              <a:solidFill>
                <a:schemeClr val="lt1"/>
              </a:solidFill>
              <a:latin typeface="Calibri"/>
              <a:ea typeface="Calibri"/>
              <a:cs typeface="Calibri"/>
              <a:sym typeface="Calibri"/>
            </a:endParaRPr>
          </a:p>
          <a:p>
            <a:pPr indent="-317500" lvl="0" marL="457200" rtl="0" algn="l">
              <a:spcBef>
                <a:spcPts val="0"/>
              </a:spcBef>
              <a:spcAft>
                <a:spcPts val="0"/>
              </a:spcAft>
              <a:buClr>
                <a:schemeClr val="lt1"/>
              </a:buClr>
              <a:buSzPts val="1400"/>
              <a:buFont typeface="Calibri"/>
              <a:buChar char="●"/>
            </a:pPr>
            <a:r>
              <a:rPr lang="en">
                <a:solidFill>
                  <a:schemeClr val="lt1"/>
                </a:solidFill>
                <a:latin typeface="Calibri"/>
                <a:ea typeface="Calibri"/>
                <a:cs typeface="Calibri"/>
                <a:sym typeface="Calibri"/>
              </a:rPr>
              <a:t>Equipment:</a:t>
            </a:r>
            <a:endParaRPr>
              <a:solidFill>
                <a:schemeClr val="lt1"/>
              </a:solidFill>
              <a:latin typeface="Calibri"/>
              <a:ea typeface="Calibri"/>
              <a:cs typeface="Calibri"/>
              <a:sym typeface="Calibri"/>
            </a:endParaRPr>
          </a:p>
          <a:p>
            <a:pPr indent="-317500" lvl="1" marL="914400" rtl="0" algn="l">
              <a:spcBef>
                <a:spcPts val="0"/>
              </a:spcBef>
              <a:spcAft>
                <a:spcPts val="0"/>
              </a:spcAft>
              <a:buClr>
                <a:schemeClr val="lt1"/>
              </a:buClr>
              <a:buSzPts val="1400"/>
              <a:buFont typeface="Calibri"/>
              <a:buChar char="○"/>
            </a:pPr>
            <a:r>
              <a:rPr lang="en">
                <a:solidFill>
                  <a:schemeClr val="lt1"/>
                </a:solidFill>
                <a:latin typeface="Calibri"/>
                <a:ea typeface="Calibri"/>
                <a:cs typeface="Calibri"/>
                <a:sym typeface="Calibri"/>
              </a:rPr>
              <a:t>LED, LED power supply, Testing box, Photodiode, Photodiode power supply, </a:t>
            </a:r>
            <a:r>
              <a:rPr lang="en">
                <a:solidFill>
                  <a:schemeClr val="lt1"/>
                </a:solidFill>
                <a:latin typeface="Calibri"/>
                <a:ea typeface="Calibri"/>
                <a:cs typeface="Calibri"/>
                <a:sym typeface="Calibri"/>
              </a:rPr>
              <a:t>multimeter</a:t>
            </a:r>
            <a:endParaRPr>
              <a:solidFill>
                <a:schemeClr val="lt1"/>
              </a:solidFill>
              <a:latin typeface="Calibri"/>
              <a:ea typeface="Calibri"/>
              <a:cs typeface="Calibri"/>
              <a:sym typeface="Calibri"/>
            </a:endParaRPr>
          </a:p>
          <a:p>
            <a:pPr indent="-317500" lvl="0" marL="457200" rtl="0" algn="l">
              <a:spcBef>
                <a:spcPts val="0"/>
              </a:spcBef>
              <a:spcAft>
                <a:spcPts val="0"/>
              </a:spcAft>
              <a:buClr>
                <a:schemeClr val="lt1"/>
              </a:buClr>
              <a:buSzPts val="1400"/>
              <a:buFont typeface="Calibri"/>
              <a:buChar char="●"/>
            </a:pPr>
            <a:r>
              <a:rPr lang="en">
                <a:solidFill>
                  <a:schemeClr val="lt1"/>
                </a:solidFill>
                <a:latin typeface="Calibri"/>
                <a:ea typeface="Calibri"/>
                <a:cs typeface="Calibri"/>
                <a:sym typeface="Calibri"/>
              </a:rPr>
              <a:t>Training:</a:t>
            </a:r>
            <a:endParaRPr>
              <a:solidFill>
                <a:schemeClr val="lt1"/>
              </a:solidFill>
              <a:latin typeface="Calibri"/>
              <a:ea typeface="Calibri"/>
              <a:cs typeface="Calibri"/>
              <a:sym typeface="Calibri"/>
            </a:endParaRPr>
          </a:p>
          <a:p>
            <a:pPr indent="0" lvl="0" marL="914400" rtl="0" algn="l">
              <a:spcBef>
                <a:spcPts val="0"/>
              </a:spcBef>
              <a:spcAft>
                <a:spcPts val="0"/>
              </a:spcAft>
              <a:buNone/>
            </a:pPr>
            <a:r>
              <a:t/>
            </a:r>
            <a:endParaRPr>
              <a:solidFill>
                <a:schemeClr val="lt1"/>
              </a:solidFill>
              <a:latin typeface="Calibri"/>
              <a:ea typeface="Calibri"/>
              <a:cs typeface="Calibri"/>
              <a:sym typeface="Calibri"/>
            </a:endParaRPr>
          </a:p>
          <a:p>
            <a:pPr indent="0" lvl="0" marL="914400" rtl="0" algn="l">
              <a:spcBef>
                <a:spcPts val="0"/>
              </a:spcBef>
              <a:spcAft>
                <a:spcPts val="0"/>
              </a:spcAft>
              <a:buNone/>
            </a:pPr>
            <a:r>
              <a:t/>
            </a:r>
            <a:endParaRPr>
              <a:solidFill>
                <a:schemeClr val="lt1"/>
              </a:solidFill>
              <a:latin typeface="Calibri"/>
              <a:ea typeface="Calibri"/>
              <a:cs typeface="Calibri"/>
              <a:sym typeface="Calibri"/>
            </a:endParaRPr>
          </a:p>
        </p:txBody>
      </p:sp>
      <p:graphicFrame>
        <p:nvGraphicFramePr>
          <p:cNvPr id="3570" name="Google Shape;3570;p148"/>
          <p:cNvGraphicFramePr/>
          <p:nvPr/>
        </p:nvGraphicFramePr>
        <p:xfrm>
          <a:off x="1025125" y="3902675"/>
          <a:ext cx="3000000" cy="3000000"/>
        </p:xfrm>
        <a:graphic>
          <a:graphicData uri="http://schemas.openxmlformats.org/drawingml/2006/table">
            <a:tbl>
              <a:tblPr>
                <a:noFill/>
                <a:tableStyleId>{31E32F96-03ED-438F-A551-5A4A440BEC8A}</a:tableStyleId>
              </a:tblPr>
              <a:tblGrid>
                <a:gridCol w="3619500"/>
                <a:gridCol w="3619500"/>
              </a:tblGrid>
              <a:tr h="381000">
                <a:tc>
                  <a:txBody>
                    <a:bodyPr/>
                    <a:lstStyle/>
                    <a:p>
                      <a:pPr indent="0" lvl="0" marL="0" rtl="0" algn="l">
                        <a:spcBef>
                          <a:spcPts val="0"/>
                        </a:spcBef>
                        <a:spcAft>
                          <a:spcPts val="0"/>
                        </a:spcAft>
                        <a:buNone/>
                      </a:pPr>
                      <a:r>
                        <a:rPr lang="en">
                          <a:solidFill>
                            <a:schemeClr val="lt1"/>
                          </a:solidFill>
                        </a:rPr>
                        <a:t>Expected Results:</a:t>
                      </a:r>
                      <a:endParaRPr>
                        <a:solidFill>
                          <a:schemeClr val="lt1"/>
                        </a:solidFill>
                      </a:endParaRPr>
                    </a:p>
                  </a:txBody>
                  <a:tcPr marT="91425" marB="91425" marR="91425" marL="91425"/>
                </a:tc>
                <a:tc>
                  <a:txBody>
                    <a:bodyPr/>
                    <a:lstStyle/>
                    <a:p>
                      <a:pPr indent="0" lvl="0" marL="0" rtl="0" algn="l">
                        <a:spcBef>
                          <a:spcPts val="0"/>
                        </a:spcBef>
                        <a:spcAft>
                          <a:spcPts val="0"/>
                        </a:spcAft>
                        <a:buNone/>
                      </a:pPr>
                      <a:r>
                        <a:rPr lang="en">
                          <a:solidFill>
                            <a:schemeClr val="lt1"/>
                          </a:solidFill>
                        </a:rPr>
                        <a:t>Actual Results:</a:t>
                      </a:r>
                      <a:endParaRPr>
                        <a:solidFill>
                          <a:schemeClr val="lt1"/>
                        </a:solidFill>
                      </a:endParaRPr>
                    </a:p>
                  </a:txBody>
                  <a:tcPr marT="91425" marB="91425" marR="91425" marL="91425"/>
                </a:tc>
              </a:tr>
              <a:tr h="381000">
                <a:tc>
                  <a:txBody>
                    <a:bodyPr/>
                    <a:lstStyle/>
                    <a:p>
                      <a:pPr indent="0" lvl="0" marL="0" rtl="0" algn="l">
                        <a:spcBef>
                          <a:spcPts val="0"/>
                        </a:spcBef>
                        <a:spcAft>
                          <a:spcPts val="0"/>
                        </a:spcAft>
                        <a:buNone/>
                      </a:pPr>
                      <a:r>
                        <a:rPr lang="en">
                          <a:solidFill>
                            <a:schemeClr val="lt1"/>
                          </a:solidFill>
                        </a:rPr>
                        <a:t>The proper current signal of 0.857 uA </a:t>
                      </a:r>
                      <a:endParaRPr>
                        <a:solidFill>
                          <a:schemeClr val="lt1"/>
                        </a:solidFill>
                      </a:endParaRPr>
                    </a:p>
                  </a:txBody>
                  <a:tcPr marT="91425" marB="91425" marR="91425" marL="91425"/>
                </a:tc>
                <a:tc>
                  <a:txBody>
                    <a:bodyPr/>
                    <a:lstStyle/>
                    <a:p>
                      <a:pPr indent="0" lvl="0" marL="0" rtl="0" algn="l">
                        <a:spcBef>
                          <a:spcPts val="0"/>
                        </a:spcBef>
                        <a:spcAft>
                          <a:spcPts val="0"/>
                        </a:spcAft>
                        <a:buNone/>
                      </a:pPr>
                      <a:r>
                        <a:t/>
                      </a:r>
                      <a:endParaRPr>
                        <a:solidFill>
                          <a:schemeClr val="lt1"/>
                        </a:solidFill>
                      </a:endParaRPr>
                    </a:p>
                  </a:txBody>
                  <a:tcPr marT="91425" marB="91425" marR="91425" marL="91425"/>
                </a:tc>
              </a:tr>
            </a:tbl>
          </a:graphicData>
        </a:graphic>
      </p:graphicFrame>
      <p:sp>
        <p:nvSpPr>
          <p:cNvPr id="3571" name="Google Shape;3571;p148"/>
          <p:cNvSpPr txBox="1"/>
          <p:nvPr/>
        </p:nvSpPr>
        <p:spPr>
          <a:xfrm>
            <a:off x="4691425" y="2360775"/>
            <a:ext cx="42495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Calibri"/>
                <a:ea typeface="Calibri"/>
                <a:cs typeface="Calibri"/>
                <a:sym typeface="Calibri"/>
              </a:rPr>
              <a:t>Risks:</a:t>
            </a:r>
            <a:endParaRPr>
              <a:solidFill>
                <a:schemeClr val="lt1"/>
              </a:solidFill>
              <a:latin typeface="Calibri"/>
              <a:ea typeface="Calibri"/>
              <a:cs typeface="Calibri"/>
              <a:sym typeface="Calibri"/>
            </a:endParaRPr>
          </a:p>
          <a:p>
            <a:pPr indent="-317500" lvl="0" marL="457200" rtl="0" algn="l">
              <a:spcBef>
                <a:spcPts val="0"/>
              </a:spcBef>
              <a:spcAft>
                <a:spcPts val="0"/>
              </a:spcAft>
              <a:buClr>
                <a:schemeClr val="lt1"/>
              </a:buClr>
              <a:buSzPts val="1400"/>
              <a:buFont typeface="Calibri"/>
              <a:buChar char="●"/>
            </a:pPr>
            <a:r>
              <a:rPr lang="en">
                <a:solidFill>
                  <a:schemeClr val="lt1"/>
                </a:solidFill>
                <a:latin typeface="Calibri"/>
                <a:ea typeface="Calibri"/>
                <a:cs typeface="Calibri"/>
                <a:sym typeface="Calibri"/>
              </a:rPr>
              <a:t>No safety risks to personnel, improper alignment will affect SNR </a:t>
            </a:r>
            <a:endParaRPr>
              <a:solidFill>
                <a:schemeClr val="lt1"/>
              </a:solidFill>
              <a:latin typeface="Calibri"/>
              <a:ea typeface="Calibri"/>
              <a:cs typeface="Calibri"/>
              <a:sym typeface="Calibri"/>
            </a:endParaRPr>
          </a:p>
        </p:txBody>
      </p:sp>
      <p:sp>
        <p:nvSpPr>
          <p:cNvPr id="3572" name="Google Shape;3572;p148"/>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576" name="Shape 3576"/>
        <p:cNvGrpSpPr/>
        <p:nvPr/>
      </p:nvGrpSpPr>
      <p:grpSpPr>
        <a:xfrm>
          <a:off x="0" y="0"/>
          <a:ext cx="0" cy="0"/>
          <a:chOff x="0" y="0"/>
          <a:chExt cx="0" cy="0"/>
        </a:xfrm>
      </p:grpSpPr>
      <p:pic>
        <p:nvPicPr>
          <p:cNvPr id="3577" name="Google Shape;3577;p149"/>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3578" name="Google Shape;3578;p149"/>
          <p:cNvPicPr preferRelativeResize="0"/>
          <p:nvPr/>
        </p:nvPicPr>
        <p:blipFill>
          <a:blip r:embed="rId4">
            <a:alphaModFix/>
          </a:blip>
          <a:stretch>
            <a:fillRect/>
          </a:stretch>
        </p:blipFill>
        <p:spPr>
          <a:xfrm>
            <a:off x="0" y="0"/>
            <a:ext cx="841775" cy="841775"/>
          </a:xfrm>
          <a:prstGeom prst="rect">
            <a:avLst/>
          </a:prstGeom>
          <a:noFill/>
          <a:ln>
            <a:noFill/>
          </a:ln>
        </p:spPr>
      </p:pic>
      <p:pic>
        <p:nvPicPr>
          <p:cNvPr id="3579" name="Google Shape;3579;p149"/>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3580" name="Google Shape;3580;p149"/>
          <p:cNvSpPr txBox="1"/>
          <p:nvPr/>
        </p:nvSpPr>
        <p:spPr>
          <a:xfrm>
            <a:off x="0" y="4762125"/>
            <a:ext cx="183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Purpose &amp; Objective</a:t>
            </a:r>
            <a:endParaRPr b="1">
              <a:latin typeface="Roboto"/>
              <a:ea typeface="Roboto"/>
              <a:cs typeface="Roboto"/>
              <a:sym typeface="Roboto"/>
            </a:endParaRPr>
          </a:p>
        </p:txBody>
      </p:sp>
      <p:sp>
        <p:nvSpPr>
          <p:cNvPr id="3581" name="Google Shape;3581;p149"/>
          <p:cNvSpPr txBox="1"/>
          <p:nvPr/>
        </p:nvSpPr>
        <p:spPr>
          <a:xfrm>
            <a:off x="448695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3582" name="Google Shape;3582;p149"/>
          <p:cNvSpPr txBox="1"/>
          <p:nvPr/>
        </p:nvSpPr>
        <p:spPr>
          <a:xfrm>
            <a:off x="1832700"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3583" name="Google Shape;3583;p149"/>
          <p:cNvSpPr txBox="1"/>
          <p:nvPr/>
        </p:nvSpPr>
        <p:spPr>
          <a:xfrm>
            <a:off x="3186413"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3584" name="Google Shape;3584;p149"/>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585" name="Google Shape;3585;p149"/>
          <p:cNvSpPr txBox="1"/>
          <p:nvPr/>
        </p:nvSpPr>
        <p:spPr>
          <a:xfrm>
            <a:off x="5848725" y="4762125"/>
            <a:ext cx="199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Verification/Validation</a:t>
            </a:r>
            <a:endParaRPr>
              <a:latin typeface="Roboto"/>
              <a:ea typeface="Roboto"/>
              <a:cs typeface="Roboto"/>
              <a:sym typeface="Roboto"/>
            </a:endParaRPr>
          </a:p>
        </p:txBody>
      </p:sp>
      <p:sp>
        <p:nvSpPr>
          <p:cNvPr id="3586" name="Google Shape;3586;p149"/>
          <p:cNvSpPr txBox="1"/>
          <p:nvPr/>
        </p:nvSpPr>
        <p:spPr>
          <a:xfrm>
            <a:off x="78987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pic>
        <p:nvPicPr>
          <p:cNvPr id="3587" name="Google Shape;3587;p149"/>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3588" name="Google Shape;3588;p149"/>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3589" name="Google Shape;3589;p149"/>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3590" name="Google Shape;3590;p149"/>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3591" name="Google Shape;3591;p149"/>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3592" name="Google Shape;3592;p149"/>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593" name="Google Shape;3593;p149"/>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Testing</a:t>
            </a:r>
            <a:endParaRPr b="1" u="sng">
              <a:latin typeface="Roboto"/>
              <a:ea typeface="Roboto"/>
              <a:cs typeface="Roboto"/>
              <a:sym typeface="Roboto"/>
            </a:endParaRPr>
          </a:p>
        </p:txBody>
      </p:sp>
      <p:sp>
        <p:nvSpPr>
          <p:cNvPr id="3594" name="Google Shape;3594;p149"/>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3595" name="Google Shape;3595;p149"/>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graphicFrame>
        <p:nvGraphicFramePr>
          <p:cNvPr id="3596" name="Google Shape;3596;p149"/>
          <p:cNvGraphicFramePr/>
          <p:nvPr/>
        </p:nvGraphicFramePr>
        <p:xfrm>
          <a:off x="2834875" y="24675"/>
          <a:ext cx="3000000" cy="3000000"/>
        </p:xfrm>
        <a:graphic>
          <a:graphicData uri="http://schemas.openxmlformats.org/drawingml/2006/table">
            <a:tbl>
              <a:tblPr>
                <a:noFill/>
                <a:tableStyleId>{31E32F96-03ED-438F-A551-5A4A440BEC8A}</a:tableStyleId>
              </a:tblPr>
              <a:tblGrid>
                <a:gridCol w="1809750"/>
                <a:gridCol w="1809750"/>
              </a:tblGrid>
              <a:tr h="381000">
                <a:tc>
                  <a:txBody>
                    <a:bodyPr/>
                    <a:lstStyle/>
                    <a:p>
                      <a:pPr indent="0" lvl="0" marL="0" rtl="0" algn="l">
                        <a:spcBef>
                          <a:spcPts val="0"/>
                        </a:spcBef>
                        <a:spcAft>
                          <a:spcPts val="0"/>
                        </a:spcAft>
                        <a:buNone/>
                      </a:pPr>
                      <a:r>
                        <a:rPr lang="en">
                          <a:solidFill>
                            <a:schemeClr val="lt1"/>
                          </a:solidFill>
                        </a:rPr>
                        <a:t>Test Name:</a:t>
                      </a:r>
                      <a:endParaRPr>
                        <a:solidFill>
                          <a:schemeClr val="lt1"/>
                        </a:solidFill>
                      </a:endParaRPr>
                    </a:p>
                  </a:txBody>
                  <a:tcPr marT="91425" marB="91425" marR="91425" marL="91425"/>
                </a:tc>
                <a:tc>
                  <a:txBody>
                    <a:bodyPr/>
                    <a:lstStyle/>
                    <a:p>
                      <a:pPr indent="0" lvl="0" marL="0" rtl="0" algn="l">
                        <a:spcBef>
                          <a:spcPts val="0"/>
                        </a:spcBef>
                        <a:spcAft>
                          <a:spcPts val="0"/>
                        </a:spcAft>
                        <a:buNone/>
                      </a:pPr>
                      <a:r>
                        <a:rPr lang="en">
                          <a:solidFill>
                            <a:schemeClr val="lt1"/>
                          </a:solidFill>
                        </a:rPr>
                        <a:t>Ambient </a:t>
                      </a:r>
                      <a:r>
                        <a:rPr lang="en">
                          <a:solidFill>
                            <a:schemeClr val="lt1"/>
                          </a:solidFill>
                        </a:rPr>
                        <a:t>Noise</a:t>
                      </a:r>
                      <a:r>
                        <a:rPr lang="en">
                          <a:solidFill>
                            <a:schemeClr val="lt1"/>
                          </a:solidFill>
                        </a:rPr>
                        <a:t> Test</a:t>
                      </a:r>
                      <a:endParaRPr>
                        <a:solidFill>
                          <a:schemeClr val="lt1"/>
                        </a:solidFill>
                      </a:endParaRPr>
                    </a:p>
                  </a:txBody>
                  <a:tcPr marT="91425" marB="91425" marR="91425" marL="91425"/>
                </a:tc>
              </a:tr>
              <a:tr h="381000">
                <a:tc>
                  <a:txBody>
                    <a:bodyPr/>
                    <a:lstStyle/>
                    <a:p>
                      <a:pPr indent="0" lvl="0" marL="0" rtl="0" algn="l">
                        <a:spcBef>
                          <a:spcPts val="0"/>
                        </a:spcBef>
                        <a:spcAft>
                          <a:spcPts val="0"/>
                        </a:spcAft>
                        <a:buNone/>
                      </a:pPr>
                      <a:r>
                        <a:rPr lang="en">
                          <a:solidFill>
                            <a:schemeClr val="lt1"/>
                          </a:solidFill>
                        </a:rPr>
                        <a:t>Subteam:</a:t>
                      </a:r>
                      <a:endParaRPr>
                        <a:solidFill>
                          <a:schemeClr val="lt1"/>
                        </a:solidFill>
                      </a:endParaRPr>
                    </a:p>
                  </a:txBody>
                  <a:tcPr marT="91425" marB="91425" marR="91425" marL="91425"/>
                </a:tc>
                <a:tc>
                  <a:txBody>
                    <a:bodyPr/>
                    <a:lstStyle/>
                    <a:p>
                      <a:pPr indent="0" lvl="0" marL="0" rtl="0" algn="l">
                        <a:spcBef>
                          <a:spcPts val="0"/>
                        </a:spcBef>
                        <a:spcAft>
                          <a:spcPts val="0"/>
                        </a:spcAft>
                        <a:buNone/>
                      </a:pPr>
                      <a:r>
                        <a:rPr lang="en">
                          <a:solidFill>
                            <a:schemeClr val="lt1"/>
                          </a:solidFill>
                        </a:rPr>
                        <a:t>Mechanical</a:t>
                      </a:r>
                      <a:endParaRPr>
                        <a:solidFill>
                          <a:schemeClr val="lt1"/>
                        </a:solidFill>
                      </a:endParaRPr>
                    </a:p>
                  </a:txBody>
                  <a:tcPr marT="91425" marB="91425" marR="91425" marL="91425"/>
                </a:tc>
              </a:tr>
            </a:tbl>
          </a:graphicData>
        </a:graphic>
      </p:graphicFrame>
      <p:graphicFrame>
        <p:nvGraphicFramePr>
          <p:cNvPr id="3597" name="Google Shape;3597;p149"/>
          <p:cNvGraphicFramePr/>
          <p:nvPr/>
        </p:nvGraphicFramePr>
        <p:xfrm>
          <a:off x="158613" y="1482050"/>
          <a:ext cx="3000000" cy="3000000"/>
        </p:xfrm>
        <a:graphic>
          <a:graphicData uri="http://schemas.openxmlformats.org/drawingml/2006/table">
            <a:tbl>
              <a:tblPr>
                <a:noFill/>
                <a:tableStyleId>{31E32F96-03ED-438F-A551-5A4A440BEC8A}</a:tableStyleId>
              </a:tblPr>
              <a:tblGrid>
                <a:gridCol w="4501675"/>
                <a:gridCol w="4325100"/>
              </a:tblGrid>
              <a:tr h="313675">
                <a:tc>
                  <a:txBody>
                    <a:bodyPr/>
                    <a:lstStyle/>
                    <a:p>
                      <a:pPr indent="0" lvl="0" marL="0" rtl="0" algn="l">
                        <a:spcBef>
                          <a:spcPts val="0"/>
                        </a:spcBef>
                        <a:spcAft>
                          <a:spcPts val="0"/>
                        </a:spcAft>
                        <a:buNone/>
                      </a:pPr>
                      <a:r>
                        <a:rPr lang="en" sz="1000">
                          <a:solidFill>
                            <a:schemeClr val="lt1"/>
                          </a:solidFill>
                        </a:rPr>
                        <a:t>Requirements Test Will Satisfy:</a:t>
                      </a:r>
                      <a:endParaRPr sz="1000">
                        <a:solidFill>
                          <a:schemeClr val="lt1"/>
                        </a:solidFill>
                      </a:endParaRPr>
                    </a:p>
                  </a:txBody>
                  <a:tcPr marT="91425" marB="91425" marR="91425" marL="91425"/>
                </a:tc>
                <a:tc>
                  <a:txBody>
                    <a:bodyPr/>
                    <a:lstStyle/>
                    <a:p>
                      <a:pPr indent="0" lvl="0" marL="0" rtl="0" algn="l">
                        <a:spcBef>
                          <a:spcPts val="0"/>
                        </a:spcBef>
                        <a:spcAft>
                          <a:spcPts val="0"/>
                        </a:spcAft>
                        <a:buNone/>
                      </a:pPr>
                      <a:r>
                        <a:rPr lang="en" sz="1000">
                          <a:solidFill>
                            <a:schemeClr val="lt1"/>
                          </a:solidFill>
                        </a:rPr>
                        <a:t>Description: </a:t>
                      </a:r>
                      <a:endParaRPr sz="1000">
                        <a:solidFill>
                          <a:schemeClr val="lt1"/>
                        </a:solidFill>
                      </a:endParaRPr>
                    </a:p>
                  </a:txBody>
                  <a:tcPr marT="91425" marB="91425" marR="91425" marL="91425"/>
                </a:tc>
              </a:tr>
              <a:tr h="528100">
                <a:tc>
                  <a:txBody>
                    <a:bodyPr/>
                    <a:lstStyle/>
                    <a:p>
                      <a:pPr indent="0" lvl="0" marL="0" rtl="0" algn="l">
                        <a:spcBef>
                          <a:spcPts val="0"/>
                        </a:spcBef>
                        <a:spcAft>
                          <a:spcPts val="0"/>
                        </a:spcAft>
                        <a:buClr>
                          <a:schemeClr val="dk1"/>
                        </a:buClr>
                        <a:buSzPts val="1100"/>
                        <a:buFont typeface="Arial"/>
                        <a:buNone/>
                      </a:pPr>
                      <a:r>
                        <a:rPr b="1" lang="en" sz="1200">
                          <a:solidFill>
                            <a:schemeClr val="lt1"/>
                          </a:solidFill>
                        </a:rPr>
                        <a:t>OPT-01.01</a:t>
                      </a:r>
                      <a:endParaRPr sz="1000">
                        <a:solidFill>
                          <a:schemeClr val="lt1"/>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b="1" lang="en" sz="1150">
                          <a:solidFill>
                            <a:schemeClr val="lt1"/>
                          </a:solidFill>
                        </a:rPr>
                        <a:t>The current that the photodiode produces can not exceed the bounds of 0.0533 - 1.07 μA</a:t>
                      </a:r>
                      <a:endParaRPr sz="1000">
                        <a:solidFill>
                          <a:schemeClr val="lt1"/>
                        </a:solidFill>
                      </a:endParaRPr>
                    </a:p>
                  </a:txBody>
                  <a:tcPr marT="91425" marB="91425" marR="91425" marL="91425"/>
                </a:tc>
              </a:tr>
            </a:tbl>
          </a:graphicData>
        </a:graphic>
      </p:graphicFrame>
      <p:sp>
        <p:nvSpPr>
          <p:cNvPr id="3598" name="Google Shape;3598;p149"/>
          <p:cNvSpPr txBox="1"/>
          <p:nvPr/>
        </p:nvSpPr>
        <p:spPr>
          <a:xfrm>
            <a:off x="817075" y="841775"/>
            <a:ext cx="7655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latin typeface="Calibri"/>
                <a:ea typeface="Calibri"/>
                <a:cs typeface="Calibri"/>
                <a:sym typeface="Calibri"/>
              </a:rPr>
              <a:t>Test Objectives:</a:t>
            </a:r>
            <a:endParaRPr sz="1200">
              <a:solidFill>
                <a:schemeClr val="lt1"/>
              </a:solidFill>
              <a:latin typeface="Calibri"/>
              <a:ea typeface="Calibri"/>
              <a:cs typeface="Calibri"/>
              <a:sym typeface="Calibri"/>
            </a:endParaRPr>
          </a:p>
          <a:p>
            <a:pPr indent="-304800" lvl="0" marL="457200" rtl="0" algn="l">
              <a:spcBef>
                <a:spcPts val="0"/>
              </a:spcBef>
              <a:spcAft>
                <a:spcPts val="0"/>
              </a:spcAft>
              <a:buClr>
                <a:schemeClr val="lt1"/>
              </a:buClr>
              <a:buSzPts val="1200"/>
              <a:buFont typeface="Calibri"/>
              <a:buAutoNum type="arabicPeriod"/>
            </a:pPr>
            <a:r>
              <a:rPr lang="en" sz="1200">
                <a:solidFill>
                  <a:schemeClr val="lt1"/>
                </a:solidFill>
                <a:latin typeface="Calibri"/>
                <a:ea typeface="Calibri"/>
                <a:cs typeface="Calibri"/>
                <a:sym typeface="Calibri"/>
              </a:rPr>
              <a:t>Show that Test box is sufficiently closed and </a:t>
            </a:r>
            <a:r>
              <a:rPr lang="en" sz="1200">
                <a:solidFill>
                  <a:schemeClr val="lt1"/>
                </a:solidFill>
                <a:latin typeface="Calibri"/>
                <a:ea typeface="Calibri"/>
                <a:cs typeface="Calibri"/>
                <a:sym typeface="Calibri"/>
              </a:rPr>
              <a:t>external</a:t>
            </a:r>
            <a:r>
              <a:rPr lang="en" sz="1200">
                <a:solidFill>
                  <a:schemeClr val="lt1"/>
                </a:solidFill>
                <a:latin typeface="Calibri"/>
                <a:ea typeface="Calibri"/>
                <a:cs typeface="Calibri"/>
                <a:sym typeface="Calibri"/>
              </a:rPr>
              <a:t> ambient light does not affect output signal from photodiode</a:t>
            </a:r>
            <a:endParaRPr sz="1200">
              <a:solidFill>
                <a:schemeClr val="lt1"/>
              </a:solidFill>
              <a:latin typeface="Calibri"/>
              <a:ea typeface="Calibri"/>
              <a:cs typeface="Calibri"/>
              <a:sym typeface="Calibri"/>
            </a:endParaRPr>
          </a:p>
        </p:txBody>
      </p:sp>
      <p:sp>
        <p:nvSpPr>
          <p:cNvPr id="3599" name="Google Shape;3599;p149"/>
          <p:cNvSpPr txBox="1"/>
          <p:nvPr/>
        </p:nvSpPr>
        <p:spPr>
          <a:xfrm>
            <a:off x="158625" y="2366725"/>
            <a:ext cx="45018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Calibri"/>
                <a:ea typeface="Calibri"/>
                <a:cs typeface="Calibri"/>
                <a:sym typeface="Calibri"/>
              </a:rPr>
              <a:t>Equipment and Training Needed:</a:t>
            </a:r>
            <a:endParaRPr>
              <a:solidFill>
                <a:schemeClr val="lt1"/>
              </a:solidFill>
              <a:latin typeface="Calibri"/>
              <a:ea typeface="Calibri"/>
              <a:cs typeface="Calibri"/>
              <a:sym typeface="Calibri"/>
            </a:endParaRPr>
          </a:p>
          <a:p>
            <a:pPr indent="-317500" lvl="0" marL="457200" rtl="0" algn="l">
              <a:spcBef>
                <a:spcPts val="0"/>
              </a:spcBef>
              <a:spcAft>
                <a:spcPts val="0"/>
              </a:spcAft>
              <a:buClr>
                <a:schemeClr val="lt1"/>
              </a:buClr>
              <a:buSzPts val="1400"/>
              <a:buFont typeface="Calibri"/>
              <a:buChar char="●"/>
            </a:pPr>
            <a:r>
              <a:rPr lang="en">
                <a:solidFill>
                  <a:schemeClr val="lt1"/>
                </a:solidFill>
                <a:latin typeface="Calibri"/>
                <a:ea typeface="Calibri"/>
                <a:cs typeface="Calibri"/>
                <a:sym typeface="Calibri"/>
              </a:rPr>
              <a:t>Equipment:</a:t>
            </a:r>
            <a:endParaRPr>
              <a:solidFill>
                <a:schemeClr val="lt1"/>
              </a:solidFill>
              <a:latin typeface="Calibri"/>
              <a:ea typeface="Calibri"/>
              <a:cs typeface="Calibri"/>
              <a:sym typeface="Calibri"/>
            </a:endParaRPr>
          </a:p>
          <a:p>
            <a:pPr indent="-317500" lvl="1" marL="914400" rtl="0" algn="l">
              <a:spcBef>
                <a:spcPts val="0"/>
              </a:spcBef>
              <a:spcAft>
                <a:spcPts val="0"/>
              </a:spcAft>
              <a:buClr>
                <a:schemeClr val="lt1"/>
              </a:buClr>
              <a:buSzPts val="1400"/>
              <a:buFont typeface="Calibri"/>
              <a:buChar char="○"/>
            </a:pPr>
            <a:r>
              <a:rPr lang="en">
                <a:solidFill>
                  <a:schemeClr val="lt1"/>
                </a:solidFill>
                <a:latin typeface="Calibri"/>
                <a:ea typeface="Calibri"/>
                <a:cs typeface="Calibri"/>
                <a:sym typeface="Calibri"/>
              </a:rPr>
              <a:t>LED, Testing box, Photodiode, Photodiode power supply, multimeter</a:t>
            </a:r>
            <a:endParaRPr>
              <a:solidFill>
                <a:schemeClr val="lt1"/>
              </a:solidFill>
              <a:latin typeface="Calibri"/>
              <a:ea typeface="Calibri"/>
              <a:cs typeface="Calibri"/>
              <a:sym typeface="Calibri"/>
            </a:endParaRPr>
          </a:p>
          <a:p>
            <a:pPr indent="-317500" lvl="0" marL="457200" rtl="0" algn="l">
              <a:spcBef>
                <a:spcPts val="0"/>
              </a:spcBef>
              <a:spcAft>
                <a:spcPts val="0"/>
              </a:spcAft>
              <a:buClr>
                <a:schemeClr val="lt1"/>
              </a:buClr>
              <a:buSzPts val="1400"/>
              <a:buFont typeface="Calibri"/>
              <a:buChar char="●"/>
            </a:pPr>
            <a:r>
              <a:rPr lang="en">
                <a:solidFill>
                  <a:schemeClr val="lt1"/>
                </a:solidFill>
                <a:latin typeface="Calibri"/>
                <a:ea typeface="Calibri"/>
                <a:cs typeface="Calibri"/>
                <a:sym typeface="Calibri"/>
              </a:rPr>
              <a:t>Training:</a:t>
            </a:r>
            <a:endParaRPr>
              <a:solidFill>
                <a:schemeClr val="lt1"/>
              </a:solidFill>
              <a:latin typeface="Calibri"/>
              <a:ea typeface="Calibri"/>
              <a:cs typeface="Calibri"/>
              <a:sym typeface="Calibri"/>
            </a:endParaRPr>
          </a:p>
          <a:p>
            <a:pPr indent="0" lvl="0" marL="914400" rtl="0" algn="l">
              <a:spcBef>
                <a:spcPts val="0"/>
              </a:spcBef>
              <a:spcAft>
                <a:spcPts val="0"/>
              </a:spcAft>
              <a:buNone/>
            </a:pPr>
            <a:r>
              <a:t/>
            </a:r>
            <a:endParaRPr>
              <a:solidFill>
                <a:schemeClr val="lt1"/>
              </a:solidFill>
              <a:latin typeface="Calibri"/>
              <a:ea typeface="Calibri"/>
              <a:cs typeface="Calibri"/>
              <a:sym typeface="Calibri"/>
            </a:endParaRPr>
          </a:p>
          <a:p>
            <a:pPr indent="0" lvl="0" marL="914400" rtl="0" algn="l">
              <a:spcBef>
                <a:spcPts val="0"/>
              </a:spcBef>
              <a:spcAft>
                <a:spcPts val="0"/>
              </a:spcAft>
              <a:buNone/>
            </a:pPr>
            <a:r>
              <a:t/>
            </a:r>
            <a:endParaRPr>
              <a:solidFill>
                <a:schemeClr val="lt1"/>
              </a:solidFill>
              <a:latin typeface="Calibri"/>
              <a:ea typeface="Calibri"/>
              <a:cs typeface="Calibri"/>
              <a:sym typeface="Calibri"/>
            </a:endParaRPr>
          </a:p>
        </p:txBody>
      </p:sp>
      <p:graphicFrame>
        <p:nvGraphicFramePr>
          <p:cNvPr id="3600" name="Google Shape;3600;p149"/>
          <p:cNvGraphicFramePr/>
          <p:nvPr/>
        </p:nvGraphicFramePr>
        <p:xfrm>
          <a:off x="1025125" y="3902675"/>
          <a:ext cx="3000000" cy="3000000"/>
        </p:xfrm>
        <a:graphic>
          <a:graphicData uri="http://schemas.openxmlformats.org/drawingml/2006/table">
            <a:tbl>
              <a:tblPr>
                <a:noFill/>
                <a:tableStyleId>{31E32F96-03ED-438F-A551-5A4A440BEC8A}</a:tableStyleId>
              </a:tblPr>
              <a:tblGrid>
                <a:gridCol w="3619500"/>
                <a:gridCol w="3619500"/>
              </a:tblGrid>
              <a:tr h="381000">
                <a:tc>
                  <a:txBody>
                    <a:bodyPr/>
                    <a:lstStyle/>
                    <a:p>
                      <a:pPr indent="0" lvl="0" marL="0" rtl="0" algn="l">
                        <a:spcBef>
                          <a:spcPts val="0"/>
                        </a:spcBef>
                        <a:spcAft>
                          <a:spcPts val="0"/>
                        </a:spcAft>
                        <a:buNone/>
                      </a:pPr>
                      <a:r>
                        <a:rPr lang="en">
                          <a:solidFill>
                            <a:schemeClr val="lt1"/>
                          </a:solidFill>
                        </a:rPr>
                        <a:t>Expected Results:</a:t>
                      </a:r>
                      <a:endParaRPr>
                        <a:solidFill>
                          <a:schemeClr val="lt1"/>
                        </a:solidFill>
                      </a:endParaRPr>
                    </a:p>
                  </a:txBody>
                  <a:tcPr marT="91425" marB="91425" marR="91425" marL="91425"/>
                </a:tc>
                <a:tc>
                  <a:txBody>
                    <a:bodyPr/>
                    <a:lstStyle/>
                    <a:p>
                      <a:pPr indent="0" lvl="0" marL="0" rtl="0" algn="l">
                        <a:spcBef>
                          <a:spcPts val="0"/>
                        </a:spcBef>
                        <a:spcAft>
                          <a:spcPts val="0"/>
                        </a:spcAft>
                        <a:buNone/>
                      </a:pPr>
                      <a:r>
                        <a:rPr lang="en">
                          <a:solidFill>
                            <a:schemeClr val="lt1"/>
                          </a:solidFill>
                        </a:rPr>
                        <a:t>Actual Results:</a:t>
                      </a:r>
                      <a:endParaRPr>
                        <a:solidFill>
                          <a:schemeClr val="lt1"/>
                        </a:solidFill>
                      </a:endParaRPr>
                    </a:p>
                  </a:txBody>
                  <a:tcPr marT="91425" marB="91425" marR="91425" marL="91425"/>
                </a:tc>
              </a:tr>
              <a:tr h="381000">
                <a:tc>
                  <a:txBody>
                    <a:bodyPr/>
                    <a:lstStyle/>
                    <a:p>
                      <a:pPr indent="0" lvl="0" marL="0" rtl="0" algn="l">
                        <a:spcBef>
                          <a:spcPts val="0"/>
                        </a:spcBef>
                        <a:spcAft>
                          <a:spcPts val="0"/>
                        </a:spcAft>
                        <a:buNone/>
                      </a:pPr>
                      <a:r>
                        <a:rPr lang="en">
                          <a:solidFill>
                            <a:schemeClr val="lt1"/>
                          </a:solidFill>
                        </a:rPr>
                        <a:t>Dark Current of 1.00*10^-9 A</a:t>
                      </a:r>
                      <a:endParaRPr>
                        <a:solidFill>
                          <a:schemeClr val="lt1"/>
                        </a:solidFill>
                      </a:endParaRPr>
                    </a:p>
                  </a:txBody>
                  <a:tcPr marT="91425" marB="91425" marR="91425" marL="91425"/>
                </a:tc>
                <a:tc>
                  <a:txBody>
                    <a:bodyPr/>
                    <a:lstStyle/>
                    <a:p>
                      <a:pPr indent="0" lvl="0" marL="0" rtl="0" algn="l">
                        <a:spcBef>
                          <a:spcPts val="0"/>
                        </a:spcBef>
                        <a:spcAft>
                          <a:spcPts val="0"/>
                        </a:spcAft>
                        <a:buNone/>
                      </a:pPr>
                      <a:r>
                        <a:t/>
                      </a:r>
                      <a:endParaRPr>
                        <a:solidFill>
                          <a:schemeClr val="lt1"/>
                        </a:solidFill>
                      </a:endParaRPr>
                    </a:p>
                  </a:txBody>
                  <a:tcPr marT="91425" marB="91425" marR="91425" marL="91425"/>
                </a:tc>
              </a:tr>
            </a:tbl>
          </a:graphicData>
        </a:graphic>
      </p:graphicFrame>
      <p:sp>
        <p:nvSpPr>
          <p:cNvPr id="3601" name="Google Shape;3601;p149"/>
          <p:cNvSpPr txBox="1"/>
          <p:nvPr/>
        </p:nvSpPr>
        <p:spPr>
          <a:xfrm>
            <a:off x="4691425" y="2360775"/>
            <a:ext cx="42495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Calibri"/>
                <a:ea typeface="Calibri"/>
                <a:cs typeface="Calibri"/>
                <a:sym typeface="Calibri"/>
              </a:rPr>
              <a:t>Risks:</a:t>
            </a:r>
            <a:endParaRPr>
              <a:solidFill>
                <a:schemeClr val="lt1"/>
              </a:solidFill>
              <a:latin typeface="Calibri"/>
              <a:ea typeface="Calibri"/>
              <a:cs typeface="Calibri"/>
              <a:sym typeface="Calibri"/>
            </a:endParaRPr>
          </a:p>
          <a:p>
            <a:pPr indent="-317500" lvl="0" marL="457200" rtl="0" algn="l">
              <a:spcBef>
                <a:spcPts val="0"/>
              </a:spcBef>
              <a:spcAft>
                <a:spcPts val="0"/>
              </a:spcAft>
              <a:buClr>
                <a:schemeClr val="lt1"/>
              </a:buClr>
              <a:buSzPts val="1400"/>
              <a:buFont typeface="Calibri"/>
              <a:buChar char="●"/>
            </a:pPr>
            <a:r>
              <a:rPr lang="en">
                <a:solidFill>
                  <a:schemeClr val="lt1"/>
                </a:solidFill>
                <a:latin typeface="Calibri"/>
                <a:ea typeface="Calibri"/>
                <a:cs typeface="Calibri"/>
                <a:sym typeface="Calibri"/>
              </a:rPr>
              <a:t>No safety risks to personnel, to much ambient noise will affect the signal and thus the SNR </a:t>
            </a:r>
            <a:endParaRPr>
              <a:solidFill>
                <a:schemeClr val="lt1"/>
              </a:solidFill>
              <a:latin typeface="Calibri"/>
              <a:ea typeface="Calibri"/>
              <a:cs typeface="Calibri"/>
              <a:sym typeface="Calibri"/>
            </a:endParaRPr>
          </a:p>
        </p:txBody>
      </p:sp>
      <p:sp>
        <p:nvSpPr>
          <p:cNvPr id="3602" name="Google Shape;3602;p149"/>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606" name="Shape 3606"/>
        <p:cNvGrpSpPr/>
        <p:nvPr/>
      </p:nvGrpSpPr>
      <p:grpSpPr>
        <a:xfrm>
          <a:off x="0" y="0"/>
          <a:ext cx="0" cy="0"/>
          <a:chOff x="0" y="0"/>
          <a:chExt cx="0" cy="0"/>
        </a:xfrm>
      </p:grpSpPr>
      <p:pic>
        <p:nvPicPr>
          <p:cNvPr id="3607" name="Google Shape;3607;p150"/>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3608" name="Google Shape;3608;p150"/>
          <p:cNvPicPr preferRelativeResize="0"/>
          <p:nvPr/>
        </p:nvPicPr>
        <p:blipFill>
          <a:blip r:embed="rId4">
            <a:alphaModFix/>
          </a:blip>
          <a:stretch>
            <a:fillRect/>
          </a:stretch>
        </p:blipFill>
        <p:spPr>
          <a:xfrm>
            <a:off x="0" y="0"/>
            <a:ext cx="841775" cy="841775"/>
          </a:xfrm>
          <a:prstGeom prst="rect">
            <a:avLst/>
          </a:prstGeom>
          <a:noFill/>
          <a:ln>
            <a:noFill/>
          </a:ln>
        </p:spPr>
      </p:pic>
      <p:pic>
        <p:nvPicPr>
          <p:cNvPr id="3609" name="Google Shape;3609;p150"/>
          <p:cNvPicPr preferRelativeResize="0"/>
          <p:nvPr/>
        </p:nvPicPr>
        <p:blipFill>
          <a:blip r:embed="rId5">
            <a:alphaModFix/>
          </a:blip>
          <a:stretch>
            <a:fillRect/>
          </a:stretch>
        </p:blipFill>
        <p:spPr>
          <a:xfrm>
            <a:off x="2379622" y="-185662"/>
            <a:ext cx="4031074" cy="4031076"/>
          </a:xfrm>
          <a:prstGeom prst="rect">
            <a:avLst/>
          </a:prstGeom>
          <a:noFill/>
          <a:ln>
            <a:noFill/>
          </a:ln>
        </p:spPr>
      </p:pic>
      <p:sp>
        <p:nvSpPr>
          <p:cNvPr id="3610" name="Google Shape;3610;p150"/>
          <p:cNvSpPr txBox="1"/>
          <p:nvPr/>
        </p:nvSpPr>
        <p:spPr>
          <a:xfrm>
            <a:off x="343663" y="3504425"/>
            <a:ext cx="8103000" cy="961500"/>
          </a:xfrm>
          <a:prstGeom prst="rect">
            <a:avLst/>
          </a:prstGeom>
          <a:noFill/>
          <a:ln>
            <a:noFill/>
          </a:ln>
        </p:spPr>
        <p:txBody>
          <a:bodyPr anchorCtr="0" anchor="t" bIns="91425" lIns="91425" spcFirstLastPara="1" rIns="91425" wrap="square" tIns="91425">
            <a:noAutofit/>
          </a:bodyPr>
          <a:lstStyle/>
          <a:p>
            <a:pPr indent="0" lvl="0" marL="0" rtl="0" algn="ctr">
              <a:lnSpc>
                <a:spcPct val="75000"/>
              </a:lnSpc>
              <a:spcBef>
                <a:spcPts val="0"/>
              </a:spcBef>
              <a:spcAft>
                <a:spcPts val="0"/>
              </a:spcAft>
              <a:buNone/>
            </a:pPr>
            <a:r>
              <a:rPr b="1" lang="en" sz="4600">
                <a:solidFill>
                  <a:schemeClr val="lt1"/>
                </a:solidFill>
                <a:latin typeface="Calibri"/>
                <a:ea typeface="Calibri"/>
                <a:cs typeface="Calibri"/>
                <a:sym typeface="Calibri"/>
              </a:rPr>
              <a:t>Planning &amp; Project Management</a:t>
            </a:r>
            <a:endParaRPr b="1" sz="4600">
              <a:solidFill>
                <a:schemeClr val="lt1"/>
              </a:solidFill>
              <a:latin typeface="Calibri"/>
              <a:ea typeface="Calibri"/>
              <a:cs typeface="Calibri"/>
              <a:sym typeface="Calibri"/>
            </a:endParaRPr>
          </a:p>
          <a:p>
            <a:pPr indent="0" lvl="0" marL="0" rtl="0" algn="ctr">
              <a:lnSpc>
                <a:spcPct val="75000"/>
              </a:lnSpc>
              <a:spcBef>
                <a:spcPts val="0"/>
              </a:spcBef>
              <a:spcAft>
                <a:spcPts val="0"/>
              </a:spcAft>
              <a:buNone/>
            </a:pPr>
            <a:r>
              <a:rPr b="1" lang="en" sz="4600">
                <a:solidFill>
                  <a:schemeClr val="lt1"/>
                </a:solidFill>
                <a:latin typeface="Calibri"/>
                <a:ea typeface="Calibri"/>
                <a:cs typeface="Calibri"/>
                <a:sym typeface="Calibri"/>
              </a:rPr>
              <a:t>Backup</a:t>
            </a:r>
            <a:endParaRPr b="1" sz="4600">
              <a:solidFill>
                <a:schemeClr val="lt1"/>
              </a:solidFill>
              <a:latin typeface="Calibri"/>
              <a:ea typeface="Calibri"/>
              <a:cs typeface="Calibri"/>
              <a:sym typeface="Calibri"/>
            </a:endParaRPr>
          </a:p>
        </p:txBody>
      </p:sp>
      <p:pic>
        <p:nvPicPr>
          <p:cNvPr id="3611" name="Google Shape;3611;p150"/>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3612" name="Google Shape;3612;p150"/>
          <p:cNvSpPr txBox="1"/>
          <p:nvPr/>
        </p:nvSpPr>
        <p:spPr>
          <a:xfrm>
            <a:off x="0" y="4762125"/>
            <a:ext cx="183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Purpose &amp; Objective</a:t>
            </a:r>
            <a:endParaRPr b="1">
              <a:latin typeface="Roboto"/>
              <a:ea typeface="Roboto"/>
              <a:cs typeface="Roboto"/>
              <a:sym typeface="Roboto"/>
            </a:endParaRPr>
          </a:p>
        </p:txBody>
      </p:sp>
      <p:sp>
        <p:nvSpPr>
          <p:cNvPr id="3613" name="Google Shape;3613;p150"/>
          <p:cNvSpPr txBox="1"/>
          <p:nvPr/>
        </p:nvSpPr>
        <p:spPr>
          <a:xfrm>
            <a:off x="448695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3614" name="Google Shape;3614;p150"/>
          <p:cNvSpPr txBox="1"/>
          <p:nvPr/>
        </p:nvSpPr>
        <p:spPr>
          <a:xfrm>
            <a:off x="1832700"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3615" name="Google Shape;3615;p150"/>
          <p:cNvSpPr txBox="1"/>
          <p:nvPr/>
        </p:nvSpPr>
        <p:spPr>
          <a:xfrm>
            <a:off x="3186413"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3616" name="Google Shape;3616;p150"/>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617" name="Google Shape;3617;p150"/>
          <p:cNvSpPr txBox="1"/>
          <p:nvPr/>
        </p:nvSpPr>
        <p:spPr>
          <a:xfrm>
            <a:off x="5848725" y="4762125"/>
            <a:ext cx="199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Verification/Validation</a:t>
            </a:r>
            <a:endParaRPr>
              <a:latin typeface="Roboto"/>
              <a:ea typeface="Roboto"/>
              <a:cs typeface="Roboto"/>
              <a:sym typeface="Roboto"/>
            </a:endParaRPr>
          </a:p>
        </p:txBody>
      </p:sp>
      <p:sp>
        <p:nvSpPr>
          <p:cNvPr id="3618" name="Google Shape;3618;p150"/>
          <p:cNvSpPr txBox="1"/>
          <p:nvPr/>
        </p:nvSpPr>
        <p:spPr>
          <a:xfrm>
            <a:off x="78987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pic>
        <p:nvPicPr>
          <p:cNvPr id="3619" name="Google Shape;3619;p150"/>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3620" name="Google Shape;3620;p150"/>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3621" name="Google Shape;3621;p150"/>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3622" name="Google Shape;3622;p150"/>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3623" name="Google Shape;3623;p150"/>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3624" name="Google Shape;3624;p150"/>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625" name="Google Shape;3625;p150"/>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3626" name="Google Shape;3626;p150"/>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Planning</a:t>
            </a:r>
            <a:endParaRPr b="1" u="sng">
              <a:latin typeface="Roboto"/>
              <a:ea typeface="Roboto"/>
              <a:cs typeface="Roboto"/>
              <a:sym typeface="Roboto"/>
            </a:endParaRPr>
          </a:p>
        </p:txBody>
      </p:sp>
      <p:sp>
        <p:nvSpPr>
          <p:cNvPr id="3627" name="Google Shape;3627;p150"/>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3628" name="Google Shape;3628;p150"/>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632" name="Shape 3632"/>
        <p:cNvGrpSpPr/>
        <p:nvPr/>
      </p:nvGrpSpPr>
      <p:grpSpPr>
        <a:xfrm>
          <a:off x="0" y="0"/>
          <a:ext cx="0" cy="0"/>
          <a:chOff x="0" y="0"/>
          <a:chExt cx="0" cy="0"/>
        </a:xfrm>
      </p:grpSpPr>
      <p:pic>
        <p:nvPicPr>
          <p:cNvPr id="3633" name="Google Shape;3633;p151"/>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3634" name="Google Shape;3634;p151"/>
          <p:cNvPicPr preferRelativeResize="0"/>
          <p:nvPr/>
        </p:nvPicPr>
        <p:blipFill>
          <a:blip r:embed="rId4">
            <a:alphaModFix/>
          </a:blip>
          <a:stretch>
            <a:fillRect/>
          </a:stretch>
        </p:blipFill>
        <p:spPr>
          <a:xfrm>
            <a:off x="0" y="0"/>
            <a:ext cx="841775" cy="841775"/>
          </a:xfrm>
          <a:prstGeom prst="rect">
            <a:avLst/>
          </a:prstGeom>
          <a:noFill/>
          <a:ln>
            <a:noFill/>
          </a:ln>
        </p:spPr>
      </p:pic>
      <p:sp>
        <p:nvSpPr>
          <p:cNvPr id="3635" name="Google Shape;3635;p151"/>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300">
                <a:solidFill>
                  <a:schemeClr val="lt1"/>
                </a:solidFill>
                <a:latin typeface="Calibri"/>
                <a:ea typeface="Calibri"/>
                <a:cs typeface="Calibri"/>
                <a:sym typeface="Calibri"/>
              </a:rPr>
              <a:t>Work Plan/Schedule</a:t>
            </a:r>
            <a:endParaRPr b="1" sz="4300">
              <a:solidFill>
                <a:schemeClr val="lt1"/>
              </a:solidFill>
              <a:latin typeface="Calibri"/>
              <a:ea typeface="Calibri"/>
              <a:cs typeface="Calibri"/>
              <a:sym typeface="Calibri"/>
            </a:endParaRPr>
          </a:p>
        </p:txBody>
      </p:sp>
      <p:pic>
        <p:nvPicPr>
          <p:cNvPr id="3636" name="Google Shape;3636;p151"/>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3637" name="Google Shape;3637;p151"/>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3638" name="Google Shape;3638;p151"/>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3639" name="Google Shape;3639;p151"/>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3640" name="Google Shape;3640;p151"/>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3641" name="Google Shape;3641;p151"/>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642" name="Google Shape;3642;p151"/>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3643" name="Google Shape;3643;p151"/>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Planning</a:t>
            </a:r>
            <a:endParaRPr b="1" u="sng">
              <a:latin typeface="Roboto"/>
              <a:ea typeface="Roboto"/>
              <a:cs typeface="Roboto"/>
              <a:sym typeface="Roboto"/>
            </a:endParaRPr>
          </a:p>
        </p:txBody>
      </p:sp>
      <p:sp>
        <p:nvSpPr>
          <p:cNvPr id="3644" name="Google Shape;3644;p151"/>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pic>
        <p:nvPicPr>
          <p:cNvPr id="3645" name="Google Shape;3645;p151"/>
          <p:cNvPicPr preferRelativeResize="0"/>
          <p:nvPr/>
        </p:nvPicPr>
        <p:blipFill>
          <a:blip r:embed="rId6">
            <a:alphaModFix/>
          </a:blip>
          <a:stretch>
            <a:fillRect/>
          </a:stretch>
        </p:blipFill>
        <p:spPr>
          <a:xfrm>
            <a:off x="0" y="1335346"/>
            <a:ext cx="9144003" cy="2652103"/>
          </a:xfrm>
          <a:prstGeom prst="rect">
            <a:avLst/>
          </a:prstGeom>
          <a:noFill/>
          <a:ln>
            <a:noFill/>
          </a:ln>
        </p:spPr>
      </p:pic>
      <p:sp>
        <p:nvSpPr>
          <p:cNvPr id="3646" name="Google Shape;3646;p151"/>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650" name="Shape 3650"/>
        <p:cNvGrpSpPr/>
        <p:nvPr/>
      </p:nvGrpSpPr>
      <p:grpSpPr>
        <a:xfrm>
          <a:off x="0" y="0"/>
          <a:ext cx="0" cy="0"/>
          <a:chOff x="0" y="0"/>
          <a:chExt cx="0" cy="0"/>
        </a:xfrm>
      </p:grpSpPr>
      <p:pic>
        <p:nvPicPr>
          <p:cNvPr id="3651" name="Google Shape;3651;p152"/>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3652" name="Google Shape;3652;p152"/>
          <p:cNvPicPr preferRelativeResize="0"/>
          <p:nvPr/>
        </p:nvPicPr>
        <p:blipFill>
          <a:blip r:embed="rId4">
            <a:alphaModFix/>
          </a:blip>
          <a:stretch>
            <a:fillRect/>
          </a:stretch>
        </p:blipFill>
        <p:spPr>
          <a:xfrm>
            <a:off x="0" y="0"/>
            <a:ext cx="841775" cy="841775"/>
          </a:xfrm>
          <a:prstGeom prst="rect">
            <a:avLst/>
          </a:prstGeom>
          <a:noFill/>
          <a:ln>
            <a:noFill/>
          </a:ln>
        </p:spPr>
      </p:pic>
      <p:sp>
        <p:nvSpPr>
          <p:cNvPr id="3653" name="Google Shape;3653;p152"/>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300">
                <a:solidFill>
                  <a:schemeClr val="lt1"/>
                </a:solidFill>
                <a:latin typeface="Calibri"/>
                <a:ea typeface="Calibri"/>
                <a:cs typeface="Calibri"/>
                <a:sym typeface="Calibri"/>
              </a:rPr>
              <a:t>Work Plan/Schedule</a:t>
            </a:r>
            <a:endParaRPr b="1" sz="4300">
              <a:solidFill>
                <a:schemeClr val="lt1"/>
              </a:solidFill>
              <a:latin typeface="Calibri"/>
              <a:ea typeface="Calibri"/>
              <a:cs typeface="Calibri"/>
              <a:sym typeface="Calibri"/>
            </a:endParaRPr>
          </a:p>
        </p:txBody>
      </p:sp>
      <p:pic>
        <p:nvPicPr>
          <p:cNvPr id="3654" name="Google Shape;3654;p152"/>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3655" name="Google Shape;3655;p152"/>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3656" name="Google Shape;3656;p152"/>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3657" name="Google Shape;3657;p152"/>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3658" name="Google Shape;3658;p152"/>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3659" name="Google Shape;3659;p152"/>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660" name="Google Shape;3660;p152"/>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3661" name="Google Shape;3661;p152"/>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Planning</a:t>
            </a:r>
            <a:endParaRPr b="1" u="sng">
              <a:latin typeface="Roboto"/>
              <a:ea typeface="Roboto"/>
              <a:cs typeface="Roboto"/>
              <a:sym typeface="Roboto"/>
            </a:endParaRPr>
          </a:p>
        </p:txBody>
      </p:sp>
      <p:sp>
        <p:nvSpPr>
          <p:cNvPr id="3662" name="Google Shape;3662;p152"/>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pic>
        <p:nvPicPr>
          <p:cNvPr id="3663" name="Google Shape;3663;p152"/>
          <p:cNvPicPr preferRelativeResize="0"/>
          <p:nvPr/>
        </p:nvPicPr>
        <p:blipFill>
          <a:blip r:embed="rId6">
            <a:alphaModFix/>
          </a:blip>
          <a:stretch>
            <a:fillRect/>
          </a:stretch>
        </p:blipFill>
        <p:spPr>
          <a:xfrm>
            <a:off x="0" y="1231017"/>
            <a:ext cx="9144003" cy="1875233"/>
          </a:xfrm>
          <a:prstGeom prst="rect">
            <a:avLst/>
          </a:prstGeom>
          <a:noFill/>
          <a:ln>
            <a:noFill/>
          </a:ln>
        </p:spPr>
      </p:pic>
      <p:pic>
        <p:nvPicPr>
          <p:cNvPr id="3664" name="Google Shape;3664;p152"/>
          <p:cNvPicPr preferRelativeResize="0"/>
          <p:nvPr/>
        </p:nvPicPr>
        <p:blipFill>
          <a:blip r:embed="rId7">
            <a:alphaModFix/>
          </a:blip>
          <a:stretch>
            <a:fillRect/>
          </a:stretch>
        </p:blipFill>
        <p:spPr>
          <a:xfrm>
            <a:off x="0" y="3468115"/>
            <a:ext cx="9144003" cy="821535"/>
          </a:xfrm>
          <a:prstGeom prst="rect">
            <a:avLst/>
          </a:prstGeom>
          <a:noFill/>
          <a:ln>
            <a:noFill/>
          </a:ln>
        </p:spPr>
      </p:pic>
      <p:sp>
        <p:nvSpPr>
          <p:cNvPr id="3665" name="Google Shape;3665;p152"/>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669" name="Shape 3669"/>
        <p:cNvGrpSpPr/>
        <p:nvPr/>
      </p:nvGrpSpPr>
      <p:grpSpPr>
        <a:xfrm>
          <a:off x="0" y="0"/>
          <a:ext cx="0" cy="0"/>
          <a:chOff x="0" y="0"/>
          <a:chExt cx="0" cy="0"/>
        </a:xfrm>
      </p:grpSpPr>
      <p:pic>
        <p:nvPicPr>
          <p:cNvPr id="3670" name="Google Shape;3670;p153"/>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3671" name="Google Shape;3671;p153"/>
          <p:cNvPicPr preferRelativeResize="0"/>
          <p:nvPr/>
        </p:nvPicPr>
        <p:blipFill>
          <a:blip r:embed="rId4">
            <a:alphaModFix/>
          </a:blip>
          <a:stretch>
            <a:fillRect/>
          </a:stretch>
        </p:blipFill>
        <p:spPr>
          <a:xfrm>
            <a:off x="0" y="0"/>
            <a:ext cx="841775" cy="841775"/>
          </a:xfrm>
          <a:prstGeom prst="rect">
            <a:avLst/>
          </a:prstGeom>
          <a:noFill/>
          <a:ln>
            <a:noFill/>
          </a:ln>
        </p:spPr>
      </p:pic>
      <p:sp>
        <p:nvSpPr>
          <p:cNvPr id="3672" name="Google Shape;3672;p153"/>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300">
                <a:solidFill>
                  <a:schemeClr val="lt1"/>
                </a:solidFill>
                <a:latin typeface="Calibri"/>
                <a:ea typeface="Calibri"/>
                <a:cs typeface="Calibri"/>
                <a:sym typeface="Calibri"/>
              </a:rPr>
              <a:t>Work Plan/Schedule</a:t>
            </a:r>
            <a:endParaRPr b="1" sz="4300">
              <a:solidFill>
                <a:schemeClr val="lt1"/>
              </a:solidFill>
              <a:latin typeface="Calibri"/>
              <a:ea typeface="Calibri"/>
              <a:cs typeface="Calibri"/>
              <a:sym typeface="Calibri"/>
            </a:endParaRPr>
          </a:p>
        </p:txBody>
      </p:sp>
      <p:pic>
        <p:nvPicPr>
          <p:cNvPr id="3673" name="Google Shape;3673;p153"/>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3674" name="Google Shape;3674;p153"/>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3675" name="Google Shape;3675;p153"/>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3676" name="Google Shape;3676;p153"/>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3677" name="Google Shape;3677;p153"/>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3678" name="Google Shape;3678;p153"/>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679" name="Google Shape;3679;p153"/>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3680" name="Google Shape;3680;p153"/>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Planning</a:t>
            </a:r>
            <a:endParaRPr b="1" u="sng">
              <a:latin typeface="Roboto"/>
              <a:ea typeface="Roboto"/>
              <a:cs typeface="Roboto"/>
              <a:sym typeface="Roboto"/>
            </a:endParaRPr>
          </a:p>
        </p:txBody>
      </p:sp>
      <p:sp>
        <p:nvSpPr>
          <p:cNvPr id="3681" name="Google Shape;3681;p153"/>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3682" name="Google Shape;3682;p153"/>
          <p:cNvSpPr txBox="1"/>
          <p:nvPr/>
        </p:nvSpPr>
        <p:spPr>
          <a:xfrm>
            <a:off x="4990900" y="1188825"/>
            <a:ext cx="4006200" cy="3263100"/>
          </a:xfrm>
          <a:prstGeom prst="rect">
            <a:avLst/>
          </a:prstGeom>
          <a:noFill/>
          <a:ln>
            <a:noFill/>
          </a:ln>
        </p:spPr>
        <p:txBody>
          <a:bodyPr anchorCtr="0" anchor="t" bIns="91425" lIns="91425" spcFirstLastPara="1" rIns="91425" wrap="square" tIns="91425">
            <a:spAutoFit/>
          </a:bodyPr>
          <a:lstStyle/>
          <a:p>
            <a:pPr indent="-355600" lvl="0" marL="457200" rtl="0" algn="l">
              <a:lnSpc>
                <a:spcPct val="150000"/>
              </a:lnSpc>
              <a:spcBef>
                <a:spcPts val="0"/>
              </a:spcBef>
              <a:spcAft>
                <a:spcPts val="0"/>
              </a:spcAft>
              <a:buClr>
                <a:schemeClr val="lt1"/>
              </a:buClr>
              <a:buSzPts val="2000"/>
              <a:buFont typeface="Calibri"/>
              <a:buAutoNum type="arabicPeriod"/>
            </a:pPr>
            <a:r>
              <a:rPr b="1" lang="en" sz="2000">
                <a:solidFill>
                  <a:schemeClr val="lt1"/>
                </a:solidFill>
                <a:latin typeface="Calibri"/>
                <a:ea typeface="Calibri"/>
                <a:cs typeface="Calibri"/>
                <a:sym typeface="Calibri"/>
              </a:rPr>
              <a:t>Manufacturing/Prelim. Testing</a:t>
            </a:r>
            <a:endParaRPr b="1" sz="2000">
              <a:solidFill>
                <a:schemeClr val="lt1"/>
              </a:solidFill>
              <a:latin typeface="Calibri"/>
              <a:ea typeface="Calibri"/>
              <a:cs typeface="Calibri"/>
              <a:sym typeface="Calibri"/>
            </a:endParaRPr>
          </a:p>
          <a:p>
            <a:pPr indent="-355600" lvl="1" marL="914400" rtl="0" algn="l">
              <a:lnSpc>
                <a:spcPct val="150000"/>
              </a:lnSpc>
              <a:spcBef>
                <a:spcPts val="0"/>
              </a:spcBef>
              <a:spcAft>
                <a:spcPts val="0"/>
              </a:spcAft>
              <a:buClr>
                <a:schemeClr val="lt1"/>
              </a:buClr>
              <a:buSzPts val="2000"/>
              <a:buFont typeface="Calibri"/>
              <a:buChar char="○"/>
            </a:pPr>
            <a:r>
              <a:rPr b="1" lang="en" sz="2000">
                <a:solidFill>
                  <a:schemeClr val="lt1"/>
                </a:solidFill>
                <a:latin typeface="Calibri"/>
                <a:ea typeface="Calibri"/>
                <a:cs typeface="Calibri"/>
                <a:sym typeface="Calibri"/>
              </a:rPr>
              <a:t>Internal Design Review</a:t>
            </a:r>
            <a:endParaRPr b="1" sz="2000">
              <a:solidFill>
                <a:schemeClr val="lt1"/>
              </a:solidFill>
              <a:latin typeface="Calibri"/>
              <a:ea typeface="Calibri"/>
              <a:cs typeface="Calibri"/>
              <a:sym typeface="Calibri"/>
            </a:endParaRPr>
          </a:p>
          <a:p>
            <a:pPr indent="-355600" lvl="0" marL="457200" rtl="0" algn="l">
              <a:lnSpc>
                <a:spcPct val="150000"/>
              </a:lnSpc>
              <a:spcBef>
                <a:spcPts val="0"/>
              </a:spcBef>
              <a:spcAft>
                <a:spcPts val="0"/>
              </a:spcAft>
              <a:buClr>
                <a:schemeClr val="lt1"/>
              </a:buClr>
              <a:buSzPts val="2000"/>
              <a:buFont typeface="Calibri"/>
              <a:buAutoNum type="arabicPeriod"/>
            </a:pPr>
            <a:r>
              <a:rPr b="1" lang="en" sz="2000">
                <a:solidFill>
                  <a:schemeClr val="lt1"/>
                </a:solidFill>
                <a:latin typeface="Calibri"/>
                <a:ea typeface="Calibri"/>
                <a:cs typeface="Calibri"/>
                <a:sym typeface="Calibri"/>
              </a:rPr>
              <a:t>Main Testing</a:t>
            </a:r>
            <a:endParaRPr b="1" sz="2000">
              <a:solidFill>
                <a:schemeClr val="lt1"/>
              </a:solidFill>
              <a:latin typeface="Calibri"/>
              <a:ea typeface="Calibri"/>
              <a:cs typeface="Calibri"/>
              <a:sym typeface="Calibri"/>
            </a:endParaRPr>
          </a:p>
          <a:p>
            <a:pPr indent="-355600" lvl="1" marL="914400" rtl="0" algn="l">
              <a:lnSpc>
                <a:spcPct val="150000"/>
              </a:lnSpc>
              <a:spcBef>
                <a:spcPts val="0"/>
              </a:spcBef>
              <a:spcAft>
                <a:spcPts val="0"/>
              </a:spcAft>
              <a:buClr>
                <a:schemeClr val="lt1"/>
              </a:buClr>
              <a:buSzPts val="2000"/>
              <a:buFont typeface="Calibri"/>
              <a:buChar char="○"/>
            </a:pPr>
            <a:r>
              <a:rPr b="1" lang="en" sz="2000">
                <a:solidFill>
                  <a:schemeClr val="lt1"/>
                </a:solidFill>
                <a:latin typeface="Calibri"/>
                <a:ea typeface="Calibri"/>
                <a:cs typeface="Calibri"/>
                <a:sym typeface="Calibri"/>
              </a:rPr>
              <a:t>Test Readiness Review</a:t>
            </a:r>
            <a:endParaRPr b="1" sz="2000">
              <a:solidFill>
                <a:schemeClr val="lt1"/>
              </a:solidFill>
              <a:latin typeface="Calibri"/>
              <a:ea typeface="Calibri"/>
              <a:cs typeface="Calibri"/>
              <a:sym typeface="Calibri"/>
            </a:endParaRPr>
          </a:p>
          <a:p>
            <a:pPr indent="-355600" lvl="0" marL="457200" rtl="0" algn="l">
              <a:lnSpc>
                <a:spcPct val="150000"/>
              </a:lnSpc>
              <a:spcBef>
                <a:spcPts val="0"/>
              </a:spcBef>
              <a:spcAft>
                <a:spcPts val="0"/>
              </a:spcAft>
              <a:buClr>
                <a:schemeClr val="lt1"/>
              </a:buClr>
              <a:buSzPts val="2000"/>
              <a:buFont typeface="Calibri"/>
              <a:buAutoNum type="arabicPeriod"/>
            </a:pPr>
            <a:r>
              <a:rPr b="1" lang="en" sz="2000">
                <a:solidFill>
                  <a:schemeClr val="lt1"/>
                </a:solidFill>
                <a:latin typeface="Calibri"/>
                <a:ea typeface="Calibri"/>
                <a:cs typeface="Calibri"/>
                <a:sym typeface="Calibri"/>
              </a:rPr>
              <a:t>Wrap-Up</a:t>
            </a:r>
            <a:endParaRPr b="1" sz="2000">
              <a:solidFill>
                <a:schemeClr val="lt1"/>
              </a:solidFill>
              <a:latin typeface="Calibri"/>
              <a:ea typeface="Calibri"/>
              <a:cs typeface="Calibri"/>
              <a:sym typeface="Calibri"/>
            </a:endParaRPr>
          </a:p>
          <a:p>
            <a:pPr indent="-355600" lvl="1" marL="914400" rtl="0" algn="l">
              <a:lnSpc>
                <a:spcPct val="150000"/>
              </a:lnSpc>
              <a:spcBef>
                <a:spcPts val="0"/>
              </a:spcBef>
              <a:spcAft>
                <a:spcPts val="0"/>
              </a:spcAft>
              <a:buClr>
                <a:schemeClr val="lt1"/>
              </a:buClr>
              <a:buSzPts val="2000"/>
              <a:buFont typeface="Calibri"/>
              <a:buChar char="○"/>
            </a:pPr>
            <a:r>
              <a:rPr b="1" lang="en" sz="2000">
                <a:solidFill>
                  <a:schemeClr val="lt1"/>
                </a:solidFill>
                <a:latin typeface="Calibri"/>
                <a:ea typeface="Calibri"/>
                <a:cs typeface="Calibri"/>
                <a:sym typeface="Calibri"/>
              </a:rPr>
              <a:t>Spring Final Review</a:t>
            </a:r>
            <a:endParaRPr b="1" sz="2000">
              <a:solidFill>
                <a:schemeClr val="lt1"/>
              </a:solidFill>
              <a:latin typeface="Calibri"/>
              <a:ea typeface="Calibri"/>
              <a:cs typeface="Calibri"/>
              <a:sym typeface="Calibri"/>
            </a:endParaRPr>
          </a:p>
          <a:p>
            <a:pPr indent="-355600" lvl="1" marL="914400" rtl="0" algn="l">
              <a:lnSpc>
                <a:spcPct val="150000"/>
              </a:lnSpc>
              <a:spcBef>
                <a:spcPts val="0"/>
              </a:spcBef>
              <a:spcAft>
                <a:spcPts val="0"/>
              </a:spcAft>
              <a:buClr>
                <a:schemeClr val="lt1"/>
              </a:buClr>
              <a:buSzPts val="2000"/>
              <a:buFont typeface="Calibri"/>
              <a:buChar char="○"/>
            </a:pPr>
            <a:r>
              <a:rPr b="1" lang="en" sz="2000">
                <a:solidFill>
                  <a:schemeClr val="lt1"/>
                </a:solidFill>
                <a:latin typeface="Calibri"/>
                <a:ea typeface="Calibri"/>
                <a:cs typeface="Calibri"/>
                <a:sym typeface="Calibri"/>
              </a:rPr>
              <a:t>Project Final Report</a:t>
            </a:r>
            <a:endParaRPr b="1" sz="2000">
              <a:solidFill>
                <a:schemeClr val="lt1"/>
              </a:solidFill>
              <a:latin typeface="Calibri"/>
              <a:ea typeface="Calibri"/>
              <a:cs typeface="Calibri"/>
              <a:sym typeface="Calibri"/>
            </a:endParaRPr>
          </a:p>
        </p:txBody>
      </p:sp>
      <p:pic>
        <p:nvPicPr>
          <p:cNvPr id="3683" name="Google Shape;3683;p153"/>
          <p:cNvPicPr preferRelativeResize="0"/>
          <p:nvPr/>
        </p:nvPicPr>
        <p:blipFill>
          <a:blip r:embed="rId6">
            <a:alphaModFix/>
          </a:blip>
          <a:stretch>
            <a:fillRect/>
          </a:stretch>
        </p:blipFill>
        <p:spPr>
          <a:xfrm>
            <a:off x="0" y="1188825"/>
            <a:ext cx="4894690" cy="3321550"/>
          </a:xfrm>
          <a:prstGeom prst="rect">
            <a:avLst/>
          </a:prstGeom>
          <a:noFill/>
          <a:ln>
            <a:noFill/>
          </a:ln>
        </p:spPr>
      </p:pic>
      <p:sp>
        <p:nvSpPr>
          <p:cNvPr id="3684" name="Google Shape;3684;p153"/>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57" name="Shape 657"/>
        <p:cNvGrpSpPr/>
        <p:nvPr/>
      </p:nvGrpSpPr>
      <p:grpSpPr>
        <a:xfrm>
          <a:off x="0" y="0"/>
          <a:ext cx="0" cy="0"/>
          <a:chOff x="0" y="0"/>
          <a:chExt cx="0" cy="0"/>
        </a:xfrm>
      </p:grpSpPr>
      <p:pic>
        <p:nvPicPr>
          <p:cNvPr id="658" name="Google Shape;658;p37"/>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659" name="Google Shape;659;p37"/>
          <p:cNvPicPr preferRelativeResize="0"/>
          <p:nvPr/>
        </p:nvPicPr>
        <p:blipFill>
          <a:blip r:embed="rId4">
            <a:alphaModFix/>
          </a:blip>
          <a:stretch>
            <a:fillRect/>
          </a:stretch>
        </p:blipFill>
        <p:spPr>
          <a:xfrm>
            <a:off x="0" y="0"/>
            <a:ext cx="841775" cy="841775"/>
          </a:xfrm>
          <a:prstGeom prst="rect">
            <a:avLst/>
          </a:prstGeom>
          <a:noFill/>
          <a:ln>
            <a:noFill/>
          </a:ln>
        </p:spPr>
      </p:pic>
      <p:sp>
        <p:nvSpPr>
          <p:cNvPr id="660" name="Google Shape;660;p37"/>
          <p:cNvSpPr txBox="1"/>
          <p:nvPr/>
        </p:nvSpPr>
        <p:spPr>
          <a:xfrm>
            <a:off x="593250" y="81500"/>
            <a:ext cx="7957500" cy="59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chemeClr val="lt1"/>
                </a:solidFill>
                <a:latin typeface="Calibri"/>
                <a:ea typeface="Calibri"/>
                <a:cs typeface="Calibri"/>
                <a:sym typeface="Calibri"/>
              </a:rPr>
              <a:t>The NanoSAM-IV Design</a:t>
            </a:r>
            <a:endParaRPr b="1" sz="3600">
              <a:solidFill>
                <a:schemeClr val="lt1"/>
              </a:solidFill>
              <a:latin typeface="Calibri"/>
              <a:ea typeface="Calibri"/>
              <a:cs typeface="Calibri"/>
              <a:sym typeface="Calibri"/>
            </a:endParaRPr>
          </a:p>
        </p:txBody>
      </p:sp>
      <p:pic>
        <p:nvPicPr>
          <p:cNvPr id="661" name="Google Shape;661;p37"/>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662" name="Google Shape;662;p37"/>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663" name="Google Shape;663;p37"/>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664" name="Google Shape;664;p37"/>
          <p:cNvSpPr txBox="1"/>
          <p:nvPr/>
        </p:nvSpPr>
        <p:spPr>
          <a:xfrm>
            <a:off x="1285636" y="4762125"/>
            <a:ext cx="1622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Design Solution</a:t>
            </a:r>
            <a:endParaRPr b="1" u="sng">
              <a:latin typeface="Roboto"/>
              <a:ea typeface="Roboto"/>
              <a:cs typeface="Roboto"/>
              <a:sym typeface="Roboto"/>
            </a:endParaRPr>
          </a:p>
        </p:txBody>
      </p:sp>
      <p:sp>
        <p:nvSpPr>
          <p:cNvPr id="665" name="Google Shape;665;p37"/>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666" name="Google Shape;666;p37"/>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667" name="Google Shape;667;p37"/>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668" name="Google Shape;668;p37"/>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669" name="Google Shape;669;p37"/>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grpSp>
        <p:nvGrpSpPr>
          <p:cNvPr id="670" name="Google Shape;670;p37"/>
          <p:cNvGrpSpPr/>
          <p:nvPr/>
        </p:nvGrpSpPr>
        <p:grpSpPr>
          <a:xfrm>
            <a:off x="1393138" y="841775"/>
            <a:ext cx="6357734" cy="3789500"/>
            <a:chOff x="1393138" y="841775"/>
            <a:chExt cx="6357734" cy="3789500"/>
          </a:xfrm>
        </p:grpSpPr>
        <p:grpSp>
          <p:nvGrpSpPr>
            <p:cNvPr id="671" name="Google Shape;671;p37"/>
            <p:cNvGrpSpPr/>
            <p:nvPr/>
          </p:nvGrpSpPr>
          <p:grpSpPr>
            <a:xfrm>
              <a:off x="1393138" y="841775"/>
              <a:ext cx="6357734" cy="3759374"/>
              <a:chOff x="1393138" y="841775"/>
              <a:chExt cx="6357734" cy="3759374"/>
            </a:xfrm>
          </p:grpSpPr>
          <p:pic>
            <p:nvPicPr>
              <p:cNvPr id="672" name="Google Shape;672;p37"/>
              <p:cNvPicPr preferRelativeResize="0"/>
              <p:nvPr/>
            </p:nvPicPr>
            <p:blipFill>
              <a:blip r:embed="rId6">
                <a:alphaModFix/>
              </a:blip>
              <a:stretch>
                <a:fillRect/>
              </a:stretch>
            </p:blipFill>
            <p:spPr>
              <a:xfrm>
                <a:off x="1393138" y="841775"/>
                <a:ext cx="6357734" cy="3759374"/>
              </a:xfrm>
              <a:prstGeom prst="rect">
                <a:avLst/>
              </a:prstGeom>
              <a:noFill/>
              <a:ln>
                <a:noFill/>
              </a:ln>
            </p:spPr>
          </p:pic>
          <p:cxnSp>
            <p:nvCxnSpPr>
              <p:cNvPr id="673" name="Google Shape;673;p37"/>
              <p:cNvCxnSpPr/>
              <p:nvPr/>
            </p:nvCxnSpPr>
            <p:spPr>
              <a:xfrm>
                <a:off x="1655525" y="1238475"/>
                <a:ext cx="227400" cy="556200"/>
              </a:xfrm>
              <a:prstGeom prst="straightConnector1">
                <a:avLst/>
              </a:prstGeom>
              <a:noFill/>
              <a:ln cap="flat" cmpd="sng" w="9525">
                <a:solidFill>
                  <a:schemeClr val="dk1"/>
                </a:solidFill>
                <a:prstDash val="solid"/>
                <a:round/>
                <a:headEnd len="med" w="med" type="none"/>
                <a:tailEnd len="med" w="med" type="triangle"/>
              </a:ln>
            </p:spPr>
          </p:cxnSp>
          <p:sp>
            <p:nvSpPr>
              <p:cNvPr id="674" name="Google Shape;674;p37"/>
              <p:cNvSpPr txBox="1"/>
              <p:nvPr/>
            </p:nvSpPr>
            <p:spPr>
              <a:xfrm>
                <a:off x="1393150" y="913125"/>
                <a:ext cx="1541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Calibri"/>
                    <a:ea typeface="Calibri"/>
                    <a:cs typeface="Calibri"/>
                    <a:sym typeface="Calibri"/>
                  </a:rPr>
                  <a:t>DC Benchtop Power</a:t>
                </a:r>
                <a:endParaRPr sz="1200">
                  <a:latin typeface="Calibri"/>
                  <a:ea typeface="Calibri"/>
                  <a:cs typeface="Calibri"/>
                  <a:sym typeface="Calibri"/>
                </a:endParaRPr>
              </a:p>
            </p:txBody>
          </p:sp>
          <p:cxnSp>
            <p:nvCxnSpPr>
              <p:cNvPr id="675" name="Google Shape;675;p37"/>
              <p:cNvCxnSpPr/>
              <p:nvPr/>
            </p:nvCxnSpPr>
            <p:spPr>
              <a:xfrm flipH="1">
                <a:off x="3172175" y="1744000"/>
                <a:ext cx="50400" cy="1175400"/>
              </a:xfrm>
              <a:prstGeom prst="straightConnector1">
                <a:avLst/>
              </a:prstGeom>
              <a:noFill/>
              <a:ln cap="flat" cmpd="sng" w="9525">
                <a:solidFill>
                  <a:schemeClr val="dk1"/>
                </a:solidFill>
                <a:prstDash val="solid"/>
                <a:round/>
                <a:headEnd len="med" w="med" type="none"/>
                <a:tailEnd len="med" w="med" type="triangle"/>
              </a:ln>
            </p:spPr>
          </p:cxnSp>
          <p:sp>
            <p:nvSpPr>
              <p:cNvPr id="676" name="Google Shape;676;p37"/>
              <p:cNvSpPr txBox="1"/>
              <p:nvPr/>
            </p:nvSpPr>
            <p:spPr>
              <a:xfrm>
                <a:off x="2819550" y="1138525"/>
                <a:ext cx="1365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Calibri"/>
                    <a:ea typeface="Calibri"/>
                    <a:cs typeface="Calibri"/>
                    <a:sym typeface="Calibri"/>
                  </a:rPr>
                  <a:t>Light source electronics</a:t>
                </a:r>
                <a:endParaRPr sz="1200">
                  <a:latin typeface="Calibri"/>
                  <a:ea typeface="Calibri"/>
                  <a:cs typeface="Calibri"/>
                  <a:sym typeface="Calibri"/>
                </a:endParaRPr>
              </a:p>
            </p:txBody>
          </p:sp>
          <p:cxnSp>
            <p:nvCxnSpPr>
              <p:cNvPr id="677" name="Google Shape;677;p37"/>
              <p:cNvCxnSpPr>
                <a:stCxn id="676" idx="3"/>
              </p:cNvCxnSpPr>
              <p:nvPr/>
            </p:nvCxnSpPr>
            <p:spPr>
              <a:xfrm flipH="1">
                <a:off x="4094550" y="1415575"/>
                <a:ext cx="90000" cy="935100"/>
              </a:xfrm>
              <a:prstGeom prst="straightConnector1">
                <a:avLst/>
              </a:prstGeom>
              <a:noFill/>
              <a:ln cap="flat" cmpd="sng" w="9525">
                <a:solidFill>
                  <a:schemeClr val="dk1"/>
                </a:solidFill>
                <a:prstDash val="solid"/>
                <a:round/>
                <a:headEnd len="med" w="med" type="none"/>
                <a:tailEnd len="med" w="med" type="triangle"/>
              </a:ln>
            </p:spPr>
          </p:cxnSp>
          <p:sp>
            <p:nvSpPr>
              <p:cNvPr id="678" name="Google Shape;678;p37"/>
              <p:cNvSpPr txBox="1"/>
              <p:nvPr/>
            </p:nvSpPr>
            <p:spPr>
              <a:xfrm>
                <a:off x="3930300" y="935200"/>
                <a:ext cx="935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Calibri"/>
                    <a:ea typeface="Calibri"/>
                    <a:cs typeface="Calibri"/>
                    <a:sym typeface="Calibri"/>
                  </a:rPr>
                  <a:t>Optical Test Bench</a:t>
                </a:r>
                <a:endParaRPr sz="1200">
                  <a:latin typeface="Calibri"/>
                  <a:ea typeface="Calibri"/>
                  <a:cs typeface="Calibri"/>
                  <a:sym typeface="Calibri"/>
                </a:endParaRPr>
              </a:p>
            </p:txBody>
          </p:sp>
          <p:cxnSp>
            <p:nvCxnSpPr>
              <p:cNvPr id="679" name="Google Shape;679;p37"/>
              <p:cNvCxnSpPr/>
              <p:nvPr/>
            </p:nvCxnSpPr>
            <p:spPr>
              <a:xfrm flipH="1">
                <a:off x="4941350" y="1491225"/>
                <a:ext cx="214800" cy="1339500"/>
              </a:xfrm>
              <a:prstGeom prst="straightConnector1">
                <a:avLst/>
              </a:prstGeom>
              <a:noFill/>
              <a:ln cap="flat" cmpd="sng" w="9525">
                <a:solidFill>
                  <a:schemeClr val="dk2"/>
                </a:solidFill>
                <a:prstDash val="solid"/>
                <a:round/>
                <a:headEnd len="med" w="med" type="none"/>
                <a:tailEnd len="med" w="med" type="triangle"/>
              </a:ln>
            </p:spPr>
          </p:cxnSp>
          <p:sp>
            <p:nvSpPr>
              <p:cNvPr id="680" name="Google Shape;680;p37"/>
              <p:cNvSpPr txBox="1"/>
              <p:nvPr/>
            </p:nvSpPr>
            <p:spPr>
              <a:xfrm>
                <a:off x="4865400" y="935200"/>
                <a:ext cx="1478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Calibri"/>
                    <a:ea typeface="Calibri"/>
                    <a:cs typeface="Calibri"/>
                    <a:sym typeface="Calibri"/>
                  </a:rPr>
                  <a:t>Analog and Digital Boards</a:t>
                </a:r>
                <a:endParaRPr sz="1200">
                  <a:latin typeface="Calibri"/>
                  <a:ea typeface="Calibri"/>
                  <a:cs typeface="Calibri"/>
                  <a:sym typeface="Calibri"/>
                </a:endParaRPr>
              </a:p>
            </p:txBody>
          </p:sp>
          <p:sp>
            <p:nvSpPr>
              <p:cNvPr id="681" name="Google Shape;681;p37"/>
              <p:cNvSpPr txBox="1"/>
              <p:nvPr/>
            </p:nvSpPr>
            <p:spPr>
              <a:xfrm>
                <a:off x="6344100" y="913125"/>
                <a:ext cx="1308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Calibri"/>
                    <a:ea typeface="Calibri"/>
                    <a:cs typeface="Calibri"/>
                    <a:sym typeface="Calibri"/>
                  </a:rPr>
                  <a:t>Computer running software and storing data</a:t>
                </a:r>
                <a:endParaRPr sz="1200">
                  <a:latin typeface="Calibri"/>
                  <a:ea typeface="Calibri"/>
                  <a:cs typeface="Calibri"/>
                  <a:sym typeface="Calibri"/>
                </a:endParaRPr>
              </a:p>
            </p:txBody>
          </p:sp>
        </p:grpSp>
        <p:sp>
          <p:nvSpPr>
            <p:cNvPr id="682" name="Google Shape;682;p37"/>
            <p:cNvSpPr/>
            <p:nvPr/>
          </p:nvSpPr>
          <p:spPr>
            <a:xfrm>
              <a:off x="4572000" y="2628625"/>
              <a:ext cx="716100" cy="10413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37"/>
            <p:cNvSpPr txBox="1"/>
            <p:nvPr/>
          </p:nvSpPr>
          <p:spPr>
            <a:xfrm>
              <a:off x="4183050" y="3892375"/>
              <a:ext cx="1680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0000"/>
                  </a:solidFill>
                  <a:latin typeface="Calibri"/>
                  <a:ea typeface="Calibri"/>
                  <a:cs typeface="Calibri"/>
                  <a:sym typeface="Calibri"/>
                </a:rPr>
                <a:t>Previous years manufactured boards, not our design</a:t>
              </a:r>
              <a:endParaRPr sz="1200">
                <a:solidFill>
                  <a:srgbClr val="FF0000"/>
                </a:solidFill>
                <a:latin typeface="Calibri"/>
                <a:ea typeface="Calibri"/>
                <a:cs typeface="Calibri"/>
                <a:sym typeface="Calibri"/>
              </a:endParaRPr>
            </a:p>
          </p:txBody>
        </p:sp>
      </p:grpSp>
      <p:grpSp>
        <p:nvGrpSpPr>
          <p:cNvPr id="684" name="Google Shape;684;p37"/>
          <p:cNvGrpSpPr/>
          <p:nvPr/>
        </p:nvGrpSpPr>
        <p:grpSpPr>
          <a:xfrm>
            <a:off x="969700" y="881950"/>
            <a:ext cx="7204598" cy="3749326"/>
            <a:chOff x="1402425" y="1227800"/>
            <a:chExt cx="7204598" cy="3749326"/>
          </a:xfrm>
        </p:grpSpPr>
        <p:grpSp>
          <p:nvGrpSpPr>
            <p:cNvPr id="685" name="Google Shape;685;p37"/>
            <p:cNvGrpSpPr/>
            <p:nvPr/>
          </p:nvGrpSpPr>
          <p:grpSpPr>
            <a:xfrm>
              <a:off x="1402425" y="1227800"/>
              <a:ext cx="7204598" cy="3749326"/>
              <a:chOff x="1097625" y="923000"/>
              <a:chExt cx="7204598" cy="3749326"/>
            </a:xfrm>
          </p:grpSpPr>
          <p:grpSp>
            <p:nvGrpSpPr>
              <p:cNvPr id="686" name="Google Shape;686;p37"/>
              <p:cNvGrpSpPr/>
              <p:nvPr/>
            </p:nvGrpSpPr>
            <p:grpSpPr>
              <a:xfrm>
                <a:off x="1097625" y="923000"/>
                <a:ext cx="7204598" cy="3749326"/>
                <a:chOff x="1097625" y="923000"/>
                <a:chExt cx="7204598" cy="3749326"/>
              </a:xfrm>
            </p:grpSpPr>
            <p:grpSp>
              <p:nvGrpSpPr>
                <p:cNvPr id="687" name="Google Shape;687;p37"/>
                <p:cNvGrpSpPr/>
                <p:nvPr/>
              </p:nvGrpSpPr>
              <p:grpSpPr>
                <a:xfrm>
                  <a:off x="1097625" y="923000"/>
                  <a:ext cx="7204598" cy="3749326"/>
                  <a:chOff x="1097625" y="923000"/>
                  <a:chExt cx="7204598" cy="3749326"/>
                </a:xfrm>
              </p:grpSpPr>
              <p:pic>
                <p:nvPicPr>
                  <p:cNvPr id="688" name="Google Shape;688;p37"/>
                  <p:cNvPicPr preferRelativeResize="0"/>
                  <p:nvPr/>
                </p:nvPicPr>
                <p:blipFill>
                  <a:blip r:embed="rId7">
                    <a:alphaModFix/>
                  </a:blip>
                  <a:stretch>
                    <a:fillRect/>
                  </a:stretch>
                </p:blipFill>
                <p:spPr>
                  <a:xfrm>
                    <a:off x="1097625" y="923000"/>
                    <a:ext cx="7204598" cy="3749326"/>
                  </a:xfrm>
                  <a:prstGeom prst="rect">
                    <a:avLst/>
                  </a:prstGeom>
                  <a:noFill/>
                  <a:ln>
                    <a:noFill/>
                  </a:ln>
                </p:spPr>
              </p:pic>
              <p:cxnSp>
                <p:nvCxnSpPr>
                  <p:cNvPr id="689" name="Google Shape;689;p37"/>
                  <p:cNvCxnSpPr/>
                  <p:nvPr/>
                </p:nvCxnSpPr>
                <p:spPr>
                  <a:xfrm>
                    <a:off x="1554425" y="1718725"/>
                    <a:ext cx="12600" cy="783600"/>
                  </a:xfrm>
                  <a:prstGeom prst="straightConnector1">
                    <a:avLst/>
                  </a:prstGeom>
                  <a:noFill/>
                  <a:ln cap="flat" cmpd="sng" w="9525">
                    <a:solidFill>
                      <a:schemeClr val="dk1"/>
                    </a:solidFill>
                    <a:prstDash val="solid"/>
                    <a:round/>
                    <a:headEnd len="med" w="med" type="none"/>
                    <a:tailEnd len="med" w="med" type="triangle"/>
                  </a:ln>
                </p:spPr>
              </p:cxnSp>
              <p:sp>
                <p:nvSpPr>
                  <p:cNvPr id="690" name="Google Shape;690;p37"/>
                  <p:cNvSpPr txBox="1"/>
                  <p:nvPr/>
                </p:nvSpPr>
                <p:spPr>
                  <a:xfrm>
                    <a:off x="1285625" y="1164625"/>
                    <a:ext cx="841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Calibri"/>
                        <a:ea typeface="Calibri"/>
                        <a:cs typeface="Calibri"/>
                        <a:sym typeface="Calibri"/>
                      </a:rPr>
                      <a:t>LED Heat Sink</a:t>
                    </a:r>
                    <a:endParaRPr sz="1200">
                      <a:latin typeface="Calibri"/>
                      <a:ea typeface="Calibri"/>
                      <a:cs typeface="Calibri"/>
                      <a:sym typeface="Calibri"/>
                    </a:endParaRPr>
                  </a:p>
                </p:txBody>
              </p:sp>
              <p:cxnSp>
                <p:nvCxnSpPr>
                  <p:cNvPr id="691" name="Google Shape;691;p37"/>
                  <p:cNvCxnSpPr/>
                  <p:nvPr/>
                </p:nvCxnSpPr>
                <p:spPr>
                  <a:xfrm>
                    <a:off x="2641250" y="1491225"/>
                    <a:ext cx="12600" cy="1048800"/>
                  </a:xfrm>
                  <a:prstGeom prst="straightConnector1">
                    <a:avLst/>
                  </a:prstGeom>
                  <a:noFill/>
                  <a:ln cap="flat" cmpd="sng" w="9525">
                    <a:solidFill>
                      <a:schemeClr val="dk1"/>
                    </a:solidFill>
                    <a:prstDash val="solid"/>
                    <a:round/>
                    <a:headEnd len="med" w="med" type="none"/>
                    <a:tailEnd len="med" w="med" type="triangle"/>
                  </a:ln>
                </p:spPr>
              </p:cxnSp>
              <p:sp>
                <p:nvSpPr>
                  <p:cNvPr id="692" name="Google Shape;692;p37"/>
                  <p:cNvSpPr txBox="1"/>
                  <p:nvPr/>
                </p:nvSpPr>
                <p:spPr>
                  <a:xfrm>
                    <a:off x="2274775" y="1005525"/>
                    <a:ext cx="909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Calibri"/>
                        <a:ea typeface="Calibri"/>
                        <a:cs typeface="Calibri"/>
                        <a:sym typeface="Calibri"/>
                      </a:rPr>
                      <a:t>LED Mount Plate</a:t>
                    </a:r>
                    <a:endParaRPr sz="1200">
                      <a:latin typeface="Calibri"/>
                      <a:ea typeface="Calibri"/>
                      <a:cs typeface="Calibri"/>
                      <a:sym typeface="Calibri"/>
                    </a:endParaRPr>
                  </a:p>
                </p:txBody>
              </p:sp>
              <p:cxnSp>
                <p:nvCxnSpPr>
                  <p:cNvPr id="693" name="Google Shape;693;p37"/>
                  <p:cNvCxnSpPr/>
                  <p:nvPr/>
                </p:nvCxnSpPr>
                <p:spPr>
                  <a:xfrm flipH="1">
                    <a:off x="3664950" y="2274775"/>
                    <a:ext cx="720300" cy="707700"/>
                  </a:xfrm>
                  <a:prstGeom prst="straightConnector1">
                    <a:avLst/>
                  </a:prstGeom>
                  <a:noFill/>
                  <a:ln cap="flat" cmpd="sng" w="9525">
                    <a:solidFill>
                      <a:schemeClr val="dk1"/>
                    </a:solidFill>
                    <a:prstDash val="solid"/>
                    <a:round/>
                    <a:headEnd len="med" w="med" type="none"/>
                    <a:tailEnd len="med" w="med" type="triangle"/>
                  </a:ln>
                </p:spPr>
              </p:cxnSp>
              <p:sp>
                <p:nvSpPr>
                  <p:cNvPr id="694" name="Google Shape;694;p37"/>
                  <p:cNvSpPr txBox="1"/>
                  <p:nvPr/>
                </p:nvSpPr>
                <p:spPr>
                  <a:xfrm>
                    <a:off x="4284150" y="1925875"/>
                    <a:ext cx="417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Calibri"/>
                        <a:ea typeface="Calibri"/>
                        <a:cs typeface="Calibri"/>
                        <a:sym typeface="Calibri"/>
                      </a:rPr>
                      <a:t>LED</a:t>
                    </a:r>
                    <a:endParaRPr sz="1200">
                      <a:latin typeface="Calibri"/>
                      <a:ea typeface="Calibri"/>
                      <a:cs typeface="Calibri"/>
                      <a:sym typeface="Calibri"/>
                    </a:endParaRPr>
                  </a:p>
                </p:txBody>
              </p:sp>
              <p:cxnSp>
                <p:nvCxnSpPr>
                  <p:cNvPr id="695" name="Google Shape;695;p37"/>
                  <p:cNvCxnSpPr/>
                  <p:nvPr/>
                </p:nvCxnSpPr>
                <p:spPr>
                  <a:xfrm flipH="1" rot="10800000">
                    <a:off x="6028125" y="3032950"/>
                    <a:ext cx="1011000" cy="1086900"/>
                  </a:xfrm>
                  <a:prstGeom prst="straightConnector1">
                    <a:avLst/>
                  </a:prstGeom>
                  <a:noFill/>
                  <a:ln cap="flat" cmpd="sng" w="9525">
                    <a:solidFill>
                      <a:schemeClr val="dk1"/>
                    </a:solidFill>
                    <a:prstDash val="solid"/>
                    <a:round/>
                    <a:headEnd len="med" w="med" type="none"/>
                    <a:tailEnd len="med" w="med" type="triangle"/>
                  </a:ln>
                </p:spPr>
              </p:cxnSp>
              <p:sp>
                <p:nvSpPr>
                  <p:cNvPr id="696" name="Google Shape;696;p37"/>
                  <p:cNvSpPr txBox="1"/>
                  <p:nvPr/>
                </p:nvSpPr>
                <p:spPr>
                  <a:xfrm>
                    <a:off x="5364200" y="4044025"/>
                    <a:ext cx="1156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Calibri"/>
                        <a:ea typeface="Calibri"/>
                        <a:cs typeface="Calibri"/>
                        <a:sym typeface="Calibri"/>
                      </a:rPr>
                      <a:t>Photodiode</a:t>
                    </a:r>
                    <a:endParaRPr sz="1200">
                      <a:latin typeface="Calibri"/>
                      <a:ea typeface="Calibri"/>
                      <a:cs typeface="Calibri"/>
                      <a:sym typeface="Calibri"/>
                    </a:endParaRPr>
                  </a:p>
                </p:txBody>
              </p:sp>
              <p:cxnSp>
                <p:nvCxnSpPr>
                  <p:cNvPr id="697" name="Google Shape;697;p37"/>
                  <p:cNvCxnSpPr/>
                  <p:nvPr/>
                </p:nvCxnSpPr>
                <p:spPr>
                  <a:xfrm>
                    <a:off x="6103950" y="2363225"/>
                    <a:ext cx="947700" cy="366600"/>
                  </a:xfrm>
                  <a:prstGeom prst="straightConnector1">
                    <a:avLst/>
                  </a:prstGeom>
                  <a:noFill/>
                  <a:ln cap="flat" cmpd="sng" w="9525">
                    <a:solidFill>
                      <a:schemeClr val="dk1"/>
                    </a:solidFill>
                    <a:prstDash val="solid"/>
                    <a:round/>
                    <a:headEnd len="med" w="med" type="none"/>
                    <a:tailEnd len="med" w="med" type="triangle"/>
                  </a:ln>
                </p:spPr>
              </p:cxnSp>
              <p:sp>
                <p:nvSpPr>
                  <p:cNvPr id="698" name="Google Shape;698;p37"/>
                  <p:cNvSpPr txBox="1"/>
                  <p:nvPr/>
                </p:nvSpPr>
                <p:spPr>
                  <a:xfrm>
                    <a:off x="5487350" y="2096250"/>
                    <a:ext cx="909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Calibri"/>
                        <a:ea typeface="Calibri"/>
                        <a:cs typeface="Calibri"/>
                        <a:sym typeface="Calibri"/>
                      </a:rPr>
                      <a:t>Thermistor</a:t>
                    </a:r>
                    <a:endParaRPr sz="1200">
                      <a:latin typeface="Calibri"/>
                      <a:ea typeface="Calibri"/>
                      <a:cs typeface="Calibri"/>
                      <a:sym typeface="Calibri"/>
                    </a:endParaRPr>
                  </a:p>
                </p:txBody>
              </p:sp>
              <p:sp>
                <p:nvSpPr>
                  <p:cNvPr id="699" name="Google Shape;699;p37"/>
                  <p:cNvSpPr/>
                  <p:nvPr/>
                </p:nvSpPr>
                <p:spPr>
                  <a:xfrm>
                    <a:off x="1225850" y="2230125"/>
                    <a:ext cx="2439000" cy="20112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37"/>
                  <p:cNvSpPr txBox="1"/>
                  <p:nvPr/>
                </p:nvSpPr>
                <p:spPr>
                  <a:xfrm>
                    <a:off x="1553225" y="1491225"/>
                    <a:ext cx="1086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0000"/>
                        </a:solidFill>
                        <a:latin typeface="Calibri"/>
                        <a:ea typeface="Calibri"/>
                        <a:cs typeface="Calibri"/>
                        <a:sym typeface="Calibri"/>
                      </a:rPr>
                      <a:t>Entire OTS product, not our design</a:t>
                    </a:r>
                    <a:endParaRPr sz="1200">
                      <a:solidFill>
                        <a:srgbClr val="FF0000"/>
                      </a:solidFill>
                      <a:latin typeface="Calibri"/>
                      <a:ea typeface="Calibri"/>
                      <a:cs typeface="Calibri"/>
                      <a:sym typeface="Calibri"/>
                    </a:endParaRPr>
                  </a:p>
                </p:txBody>
              </p:sp>
            </p:grpSp>
            <p:cxnSp>
              <p:nvCxnSpPr>
                <p:cNvPr id="701" name="Google Shape;701;p37"/>
                <p:cNvCxnSpPr/>
                <p:nvPr/>
              </p:nvCxnSpPr>
              <p:spPr>
                <a:xfrm>
                  <a:off x="7395375" y="3002700"/>
                  <a:ext cx="0" cy="667200"/>
                </a:xfrm>
                <a:prstGeom prst="straightConnector1">
                  <a:avLst/>
                </a:prstGeom>
                <a:noFill/>
                <a:ln cap="flat" cmpd="sng" w="38100">
                  <a:solidFill>
                    <a:schemeClr val="dk2"/>
                  </a:solidFill>
                  <a:prstDash val="solid"/>
                  <a:round/>
                  <a:headEnd len="med" w="med" type="none"/>
                  <a:tailEnd len="med" w="med" type="none"/>
                </a:ln>
              </p:spPr>
            </p:cxnSp>
          </p:grpSp>
          <p:cxnSp>
            <p:nvCxnSpPr>
              <p:cNvPr id="702" name="Google Shape;702;p37"/>
              <p:cNvCxnSpPr/>
              <p:nvPr/>
            </p:nvCxnSpPr>
            <p:spPr>
              <a:xfrm>
                <a:off x="3437425" y="1693425"/>
                <a:ext cx="3728100" cy="25200"/>
              </a:xfrm>
              <a:prstGeom prst="straightConnector1">
                <a:avLst/>
              </a:prstGeom>
              <a:noFill/>
              <a:ln cap="flat" cmpd="sng" w="19050">
                <a:solidFill>
                  <a:schemeClr val="dk1"/>
                </a:solidFill>
                <a:prstDash val="solid"/>
                <a:round/>
                <a:headEnd len="med" w="med" type="stealth"/>
                <a:tailEnd len="med" w="med" type="triangle"/>
              </a:ln>
            </p:spPr>
          </p:cxnSp>
          <p:sp>
            <p:nvSpPr>
              <p:cNvPr id="703" name="Google Shape;703;p37"/>
              <p:cNvSpPr txBox="1"/>
              <p:nvPr/>
            </p:nvSpPr>
            <p:spPr>
              <a:xfrm>
                <a:off x="4756525" y="1323200"/>
                <a:ext cx="692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12 mm</a:t>
                </a:r>
                <a:endParaRPr>
                  <a:latin typeface="Calibri"/>
                  <a:ea typeface="Calibri"/>
                  <a:cs typeface="Calibri"/>
                  <a:sym typeface="Calibri"/>
                </a:endParaRPr>
              </a:p>
            </p:txBody>
          </p:sp>
        </p:grpSp>
        <p:sp>
          <p:nvSpPr>
            <p:cNvPr id="704" name="Google Shape;704;p37"/>
            <p:cNvSpPr txBox="1"/>
            <p:nvPr/>
          </p:nvSpPr>
          <p:spPr>
            <a:xfrm>
              <a:off x="4647825" y="1227800"/>
              <a:ext cx="130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Aluminum 661</a:t>
              </a:r>
              <a:endParaRPr>
                <a:latin typeface="Calibri"/>
                <a:ea typeface="Calibri"/>
                <a:cs typeface="Calibri"/>
                <a:sym typeface="Calibri"/>
              </a:endParaRPr>
            </a:p>
          </p:txBody>
        </p:sp>
      </p:grpSp>
      <p:sp>
        <p:nvSpPr>
          <p:cNvPr id="705" name="Google Shape;705;p37"/>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6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670"/>
                                        </p:tgtEl>
                                      </p:cBhvr>
                                    </p:animEffect>
                                    <p:set>
                                      <p:cBhvr>
                                        <p:cTn dur="1" fill="hold">
                                          <p:stCondLst>
                                            <p:cond delay="1000"/>
                                          </p:stCondLst>
                                        </p:cTn>
                                        <p:tgtEl>
                                          <p:spTgt spid="670"/>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684"/>
                                        </p:tgtEl>
                                        <p:attrNameLst>
                                          <p:attrName>style.visibility</p:attrName>
                                        </p:attrNameLst>
                                      </p:cBhvr>
                                      <p:to>
                                        <p:strVal val="visible"/>
                                      </p:to>
                                    </p:set>
                                    <p:anim calcmode="lin" valueType="num">
                                      <p:cBhvr additive="base">
                                        <p:cTn dur="1000"/>
                                        <p:tgtEl>
                                          <p:spTgt spid="684"/>
                                        </p:tgtEl>
                                        <p:attrNameLst>
                                          <p:attrName>ppt_w</p:attrName>
                                        </p:attrNameLst>
                                      </p:cBhvr>
                                      <p:tavLst>
                                        <p:tav fmla="" tm="0">
                                          <p:val>
                                            <p:strVal val="0"/>
                                          </p:val>
                                        </p:tav>
                                        <p:tav fmla="" tm="100000">
                                          <p:val>
                                            <p:strVal val="#ppt_w"/>
                                          </p:val>
                                        </p:tav>
                                      </p:tavLst>
                                    </p:anim>
                                    <p:anim calcmode="lin" valueType="num">
                                      <p:cBhvr additive="base">
                                        <p:cTn dur="1000"/>
                                        <p:tgtEl>
                                          <p:spTgt spid="68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684"/>
                                        </p:tgtEl>
                                      </p:cBhvr>
                                    </p:animEffect>
                                    <p:set>
                                      <p:cBhvr>
                                        <p:cTn dur="1" fill="hold">
                                          <p:stCondLst>
                                            <p:cond delay="1000"/>
                                          </p:stCondLst>
                                        </p:cTn>
                                        <p:tgtEl>
                                          <p:spTgt spid="684"/>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70"/>
                                        </p:tgtEl>
                                        <p:attrNameLst>
                                          <p:attrName>style.visibility</p:attrName>
                                        </p:attrNameLst>
                                      </p:cBhvr>
                                      <p:to>
                                        <p:strVal val="visible"/>
                                      </p:to>
                                    </p:set>
                                    <p:animEffect filter="fade" transition="in">
                                      <p:cBhvr>
                                        <p:cTn dur="1000"/>
                                        <p:tgtEl>
                                          <p:spTgt spid="6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688" name="Shape 3688"/>
        <p:cNvGrpSpPr/>
        <p:nvPr/>
      </p:nvGrpSpPr>
      <p:grpSpPr>
        <a:xfrm>
          <a:off x="0" y="0"/>
          <a:ext cx="0" cy="0"/>
          <a:chOff x="0" y="0"/>
          <a:chExt cx="0" cy="0"/>
        </a:xfrm>
      </p:grpSpPr>
      <p:pic>
        <p:nvPicPr>
          <p:cNvPr id="3689" name="Google Shape;3689;p154"/>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3690" name="Google Shape;3690;p154"/>
          <p:cNvPicPr preferRelativeResize="0"/>
          <p:nvPr/>
        </p:nvPicPr>
        <p:blipFill>
          <a:blip r:embed="rId4">
            <a:alphaModFix/>
          </a:blip>
          <a:stretch>
            <a:fillRect/>
          </a:stretch>
        </p:blipFill>
        <p:spPr>
          <a:xfrm>
            <a:off x="0" y="0"/>
            <a:ext cx="841775" cy="841775"/>
          </a:xfrm>
          <a:prstGeom prst="rect">
            <a:avLst/>
          </a:prstGeom>
          <a:noFill/>
          <a:ln>
            <a:noFill/>
          </a:ln>
        </p:spPr>
      </p:pic>
      <p:sp>
        <p:nvSpPr>
          <p:cNvPr id="3691" name="Google Shape;3691;p154"/>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300">
                <a:solidFill>
                  <a:schemeClr val="lt1"/>
                </a:solidFill>
                <a:latin typeface="Calibri"/>
                <a:ea typeface="Calibri"/>
                <a:cs typeface="Calibri"/>
                <a:sym typeface="Calibri"/>
              </a:rPr>
              <a:t>Work Plan/Schedule</a:t>
            </a:r>
            <a:endParaRPr b="1" sz="4300">
              <a:solidFill>
                <a:schemeClr val="lt1"/>
              </a:solidFill>
              <a:latin typeface="Calibri"/>
              <a:ea typeface="Calibri"/>
              <a:cs typeface="Calibri"/>
              <a:sym typeface="Calibri"/>
            </a:endParaRPr>
          </a:p>
        </p:txBody>
      </p:sp>
      <p:pic>
        <p:nvPicPr>
          <p:cNvPr id="3692" name="Google Shape;3692;p154"/>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3693" name="Google Shape;3693;p154"/>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3694" name="Google Shape;3694;p154"/>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3695" name="Google Shape;3695;p154"/>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3696" name="Google Shape;3696;p154"/>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3697" name="Google Shape;3697;p154"/>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698" name="Google Shape;3698;p154"/>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3699" name="Google Shape;3699;p154"/>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Planning</a:t>
            </a:r>
            <a:endParaRPr b="1" u="sng">
              <a:latin typeface="Roboto"/>
              <a:ea typeface="Roboto"/>
              <a:cs typeface="Roboto"/>
              <a:sym typeface="Roboto"/>
            </a:endParaRPr>
          </a:p>
        </p:txBody>
      </p:sp>
      <p:sp>
        <p:nvSpPr>
          <p:cNvPr id="3700" name="Google Shape;3700;p154"/>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pic>
        <p:nvPicPr>
          <p:cNvPr id="3701" name="Google Shape;3701;p154"/>
          <p:cNvPicPr preferRelativeResize="0"/>
          <p:nvPr/>
        </p:nvPicPr>
        <p:blipFill>
          <a:blip r:embed="rId6">
            <a:alphaModFix/>
          </a:blip>
          <a:stretch>
            <a:fillRect/>
          </a:stretch>
        </p:blipFill>
        <p:spPr>
          <a:xfrm>
            <a:off x="152400" y="1239575"/>
            <a:ext cx="8839196" cy="3234696"/>
          </a:xfrm>
          <a:prstGeom prst="rect">
            <a:avLst/>
          </a:prstGeom>
          <a:noFill/>
          <a:ln>
            <a:noFill/>
          </a:ln>
        </p:spPr>
      </p:pic>
      <p:sp>
        <p:nvSpPr>
          <p:cNvPr id="3702" name="Google Shape;3702;p154"/>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706" name="Shape 3706"/>
        <p:cNvGrpSpPr/>
        <p:nvPr/>
      </p:nvGrpSpPr>
      <p:grpSpPr>
        <a:xfrm>
          <a:off x="0" y="0"/>
          <a:ext cx="0" cy="0"/>
          <a:chOff x="0" y="0"/>
          <a:chExt cx="0" cy="0"/>
        </a:xfrm>
      </p:grpSpPr>
      <p:pic>
        <p:nvPicPr>
          <p:cNvPr id="3707" name="Google Shape;3707;p155"/>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3708" name="Google Shape;3708;p155"/>
          <p:cNvPicPr preferRelativeResize="0"/>
          <p:nvPr/>
        </p:nvPicPr>
        <p:blipFill>
          <a:blip r:embed="rId4">
            <a:alphaModFix/>
          </a:blip>
          <a:stretch>
            <a:fillRect/>
          </a:stretch>
        </p:blipFill>
        <p:spPr>
          <a:xfrm>
            <a:off x="0" y="0"/>
            <a:ext cx="841775" cy="841775"/>
          </a:xfrm>
          <a:prstGeom prst="rect">
            <a:avLst/>
          </a:prstGeom>
          <a:noFill/>
          <a:ln>
            <a:noFill/>
          </a:ln>
        </p:spPr>
      </p:pic>
      <p:sp>
        <p:nvSpPr>
          <p:cNvPr id="3709" name="Google Shape;3709;p155"/>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300">
                <a:solidFill>
                  <a:schemeClr val="lt1"/>
                </a:solidFill>
                <a:latin typeface="Calibri"/>
                <a:ea typeface="Calibri"/>
                <a:cs typeface="Calibri"/>
                <a:sym typeface="Calibri"/>
              </a:rPr>
              <a:t>Work Plan/Schedule</a:t>
            </a:r>
            <a:endParaRPr b="1" sz="4300">
              <a:solidFill>
                <a:schemeClr val="lt1"/>
              </a:solidFill>
              <a:latin typeface="Calibri"/>
              <a:ea typeface="Calibri"/>
              <a:cs typeface="Calibri"/>
              <a:sym typeface="Calibri"/>
            </a:endParaRPr>
          </a:p>
        </p:txBody>
      </p:sp>
      <p:pic>
        <p:nvPicPr>
          <p:cNvPr id="3710" name="Google Shape;3710;p155"/>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3711" name="Google Shape;3711;p155"/>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3712" name="Google Shape;3712;p155"/>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3713" name="Google Shape;3713;p155"/>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3714" name="Google Shape;3714;p155"/>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3715" name="Google Shape;3715;p155"/>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716" name="Google Shape;3716;p155"/>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3717" name="Google Shape;3717;p155"/>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Planning</a:t>
            </a:r>
            <a:endParaRPr b="1" u="sng">
              <a:latin typeface="Roboto"/>
              <a:ea typeface="Roboto"/>
              <a:cs typeface="Roboto"/>
              <a:sym typeface="Roboto"/>
            </a:endParaRPr>
          </a:p>
        </p:txBody>
      </p:sp>
      <p:sp>
        <p:nvSpPr>
          <p:cNvPr id="3718" name="Google Shape;3718;p155"/>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pic>
        <p:nvPicPr>
          <p:cNvPr id="3719" name="Google Shape;3719;p155"/>
          <p:cNvPicPr preferRelativeResize="0"/>
          <p:nvPr/>
        </p:nvPicPr>
        <p:blipFill>
          <a:blip r:embed="rId6">
            <a:alphaModFix/>
          </a:blip>
          <a:stretch>
            <a:fillRect/>
          </a:stretch>
        </p:blipFill>
        <p:spPr>
          <a:xfrm>
            <a:off x="618599" y="1239575"/>
            <a:ext cx="7906803" cy="3361575"/>
          </a:xfrm>
          <a:prstGeom prst="rect">
            <a:avLst/>
          </a:prstGeom>
          <a:noFill/>
          <a:ln>
            <a:noFill/>
          </a:ln>
        </p:spPr>
      </p:pic>
      <p:sp>
        <p:nvSpPr>
          <p:cNvPr id="3720" name="Google Shape;3720;p155"/>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724" name="Shape 3724"/>
        <p:cNvGrpSpPr/>
        <p:nvPr/>
      </p:nvGrpSpPr>
      <p:grpSpPr>
        <a:xfrm>
          <a:off x="0" y="0"/>
          <a:ext cx="0" cy="0"/>
          <a:chOff x="0" y="0"/>
          <a:chExt cx="0" cy="0"/>
        </a:xfrm>
      </p:grpSpPr>
      <p:pic>
        <p:nvPicPr>
          <p:cNvPr id="3725" name="Google Shape;3725;p156"/>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3726" name="Google Shape;3726;p156"/>
          <p:cNvPicPr preferRelativeResize="0"/>
          <p:nvPr/>
        </p:nvPicPr>
        <p:blipFill>
          <a:blip r:embed="rId4">
            <a:alphaModFix/>
          </a:blip>
          <a:stretch>
            <a:fillRect/>
          </a:stretch>
        </p:blipFill>
        <p:spPr>
          <a:xfrm>
            <a:off x="0" y="0"/>
            <a:ext cx="841775" cy="841775"/>
          </a:xfrm>
          <a:prstGeom prst="rect">
            <a:avLst/>
          </a:prstGeom>
          <a:noFill/>
          <a:ln>
            <a:noFill/>
          </a:ln>
        </p:spPr>
      </p:pic>
      <p:sp>
        <p:nvSpPr>
          <p:cNvPr id="3727" name="Google Shape;3727;p156"/>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300">
                <a:solidFill>
                  <a:schemeClr val="lt1"/>
                </a:solidFill>
                <a:latin typeface="Calibri"/>
                <a:ea typeface="Calibri"/>
                <a:cs typeface="Calibri"/>
                <a:sym typeface="Calibri"/>
              </a:rPr>
              <a:t>Work Plan/Schedule</a:t>
            </a:r>
            <a:endParaRPr b="1" sz="4300">
              <a:solidFill>
                <a:schemeClr val="lt1"/>
              </a:solidFill>
              <a:latin typeface="Calibri"/>
              <a:ea typeface="Calibri"/>
              <a:cs typeface="Calibri"/>
              <a:sym typeface="Calibri"/>
            </a:endParaRPr>
          </a:p>
        </p:txBody>
      </p:sp>
      <p:pic>
        <p:nvPicPr>
          <p:cNvPr id="3728" name="Google Shape;3728;p156"/>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3729" name="Google Shape;3729;p156"/>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3730" name="Google Shape;3730;p156"/>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3731" name="Google Shape;3731;p156"/>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3732" name="Google Shape;3732;p156"/>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3733" name="Google Shape;3733;p156"/>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734" name="Google Shape;3734;p156"/>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3735" name="Google Shape;3735;p156"/>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Planning</a:t>
            </a:r>
            <a:endParaRPr b="1" u="sng">
              <a:latin typeface="Roboto"/>
              <a:ea typeface="Roboto"/>
              <a:cs typeface="Roboto"/>
              <a:sym typeface="Roboto"/>
            </a:endParaRPr>
          </a:p>
        </p:txBody>
      </p:sp>
      <p:sp>
        <p:nvSpPr>
          <p:cNvPr id="3736" name="Google Shape;3736;p156"/>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pic>
        <p:nvPicPr>
          <p:cNvPr id="3737" name="Google Shape;3737;p156"/>
          <p:cNvPicPr preferRelativeResize="0"/>
          <p:nvPr/>
        </p:nvPicPr>
        <p:blipFill>
          <a:blip r:embed="rId6">
            <a:alphaModFix/>
          </a:blip>
          <a:stretch>
            <a:fillRect/>
          </a:stretch>
        </p:blipFill>
        <p:spPr>
          <a:xfrm>
            <a:off x="152400" y="1663100"/>
            <a:ext cx="8839201" cy="2514517"/>
          </a:xfrm>
          <a:prstGeom prst="rect">
            <a:avLst/>
          </a:prstGeom>
          <a:noFill/>
          <a:ln>
            <a:noFill/>
          </a:ln>
        </p:spPr>
      </p:pic>
      <p:sp>
        <p:nvSpPr>
          <p:cNvPr id="3738" name="Google Shape;3738;p156"/>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1"/>
        </a:solidFill>
      </p:bgPr>
    </p:bg>
    <p:spTree>
      <p:nvGrpSpPr>
        <p:cNvPr id="3742" name="Shape 3742"/>
        <p:cNvGrpSpPr/>
        <p:nvPr/>
      </p:nvGrpSpPr>
      <p:grpSpPr>
        <a:xfrm>
          <a:off x="0" y="0"/>
          <a:ext cx="0" cy="0"/>
          <a:chOff x="0" y="0"/>
          <a:chExt cx="0" cy="0"/>
        </a:xfrm>
      </p:grpSpPr>
      <p:sp>
        <p:nvSpPr>
          <p:cNvPr id="3743" name="Google Shape;3743;p157"/>
          <p:cNvSpPr txBox="1"/>
          <p:nvPr>
            <p:ph type="ctrTitle"/>
          </p:nvPr>
        </p:nvSpPr>
        <p:spPr>
          <a:xfrm>
            <a:off x="1143000" y="841772"/>
            <a:ext cx="6858000" cy="17907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t/>
            </a:r>
            <a:endParaRPr/>
          </a:p>
        </p:txBody>
      </p:sp>
      <p:sp>
        <p:nvSpPr>
          <p:cNvPr id="3744" name="Google Shape;3744;p157"/>
          <p:cNvSpPr txBox="1"/>
          <p:nvPr>
            <p:ph idx="1" type="subTitle"/>
          </p:nvPr>
        </p:nvSpPr>
        <p:spPr>
          <a:xfrm>
            <a:off x="1143000" y="2701529"/>
            <a:ext cx="6858000" cy="12417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t/>
            </a:r>
            <a:endParaRPr/>
          </a:p>
        </p:txBody>
      </p:sp>
      <p:pic>
        <p:nvPicPr>
          <p:cNvPr id="3745" name="Google Shape;3745;p157"/>
          <p:cNvPicPr preferRelativeResize="0"/>
          <p:nvPr/>
        </p:nvPicPr>
        <p:blipFill>
          <a:blip r:embed="rId3">
            <a:alphaModFix/>
          </a:blip>
          <a:stretch>
            <a:fillRect/>
          </a:stretch>
        </p:blipFill>
        <p:spPr>
          <a:xfrm>
            <a:off x="0" y="171450"/>
            <a:ext cx="9143999" cy="4800600"/>
          </a:xfrm>
          <a:prstGeom prst="rect">
            <a:avLst/>
          </a:prstGeom>
          <a:noFill/>
          <a:ln>
            <a:noFill/>
          </a:ln>
        </p:spPr>
      </p:pic>
      <p:sp>
        <p:nvSpPr>
          <p:cNvPr id="3746" name="Google Shape;3746;p157"/>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1"/>
        </a:solidFill>
      </p:bgPr>
    </p:bg>
    <p:spTree>
      <p:nvGrpSpPr>
        <p:cNvPr id="3750" name="Shape 3750"/>
        <p:cNvGrpSpPr/>
        <p:nvPr/>
      </p:nvGrpSpPr>
      <p:grpSpPr>
        <a:xfrm>
          <a:off x="0" y="0"/>
          <a:ext cx="0" cy="0"/>
          <a:chOff x="0" y="0"/>
          <a:chExt cx="0" cy="0"/>
        </a:xfrm>
      </p:grpSpPr>
      <p:sp>
        <p:nvSpPr>
          <p:cNvPr id="3751" name="Google Shape;3751;p158"/>
          <p:cNvSpPr txBox="1"/>
          <p:nvPr>
            <p:ph type="ctrTitle"/>
          </p:nvPr>
        </p:nvSpPr>
        <p:spPr>
          <a:xfrm>
            <a:off x="1143000" y="841772"/>
            <a:ext cx="6858000" cy="17907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t/>
            </a:r>
            <a:endParaRPr/>
          </a:p>
        </p:txBody>
      </p:sp>
      <p:sp>
        <p:nvSpPr>
          <p:cNvPr id="3752" name="Google Shape;3752;p158"/>
          <p:cNvSpPr txBox="1"/>
          <p:nvPr>
            <p:ph idx="1" type="subTitle"/>
          </p:nvPr>
        </p:nvSpPr>
        <p:spPr>
          <a:xfrm>
            <a:off x="1143000" y="2701529"/>
            <a:ext cx="6858000" cy="12417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t/>
            </a:r>
            <a:endParaRPr/>
          </a:p>
        </p:txBody>
      </p:sp>
      <p:pic>
        <p:nvPicPr>
          <p:cNvPr id="3753" name="Google Shape;3753;p158"/>
          <p:cNvPicPr preferRelativeResize="0"/>
          <p:nvPr/>
        </p:nvPicPr>
        <p:blipFill>
          <a:blip r:embed="rId3">
            <a:alphaModFix/>
          </a:blip>
          <a:stretch>
            <a:fillRect/>
          </a:stretch>
        </p:blipFill>
        <p:spPr>
          <a:xfrm>
            <a:off x="0" y="99338"/>
            <a:ext cx="9144001" cy="4944824"/>
          </a:xfrm>
          <a:prstGeom prst="rect">
            <a:avLst/>
          </a:prstGeom>
          <a:noFill/>
          <a:ln>
            <a:noFill/>
          </a:ln>
        </p:spPr>
      </p:pic>
      <p:sp>
        <p:nvSpPr>
          <p:cNvPr id="3754" name="Google Shape;3754;p158"/>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1"/>
        </a:solidFill>
      </p:bgPr>
    </p:bg>
    <p:spTree>
      <p:nvGrpSpPr>
        <p:cNvPr id="3758" name="Shape 3758"/>
        <p:cNvGrpSpPr/>
        <p:nvPr/>
      </p:nvGrpSpPr>
      <p:grpSpPr>
        <a:xfrm>
          <a:off x="0" y="0"/>
          <a:ext cx="0" cy="0"/>
          <a:chOff x="0" y="0"/>
          <a:chExt cx="0" cy="0"/>
        </a:xfrm>
      </p:grpSpPr>
      <p:sp>
        <p:nvSpPr>
          <p:cNvPr id="3759" name="Google Shape;3759;p159"/>
          <p:cNvSpPr txBox="1"/>
          <p:nvPr>
            <p:ph type="ctrTitle"/>
          </p:nvPr>
        </p:nvSpPr>
        <p:spPr>
          <a:xfrm>
            <a:off x="1143000" y="841772"/>
            <a:ext cx="6858000" cy="17907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t/>
            </a:r>
            <a:endParaRPr/>
          </a:p>
        </p:txBody>
      </p:sp>
      <p:sp>
        <p:nvSpPr>
          <p:cNvPr id="3760" name="Google Shape;3760;p159"/>
          <p:cNvSpPr txBox="1"/>
          <p:nvPr>
            <p:ph idx="1" type="subTitle"/>
          </p:nvPr>
        </p:nvSpPr>
        <p:spPr>
          <a:xfrm>
            <a:off x="1143000" y="2701529"/>
            <a:ext cx="6858000" cy="12417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t/>
            </a:r>
            <a:endParaRPr/>
          </a:p>
        </p:txBody>
      </p:sp>
      <p:pic>
        <p:nvPicPr>
          <p:cNvPr id="3761" name="Google Shape;3761;p159"/>
          <p:cNvPicPr preferRelativeResize="0"/>
          <p:nvPr/>
        </p:nvPicPr>
        <p:blipFill>
          <a:blip r:embed="rId3">
            <a:alphaModFix/>
          </a:blip>
          <a:stretch>
            <a:fillRect/>
          </a:stretch>
        </p:blipFill>
        <p:spPr>
          <a:xfrm>
            <a:off x="0" y="377606"/>
            <a:ext cx="9144000" cy="4388288"/>
          </a:xfrm>
          <a:prstGeom prst="rect">
            <a:avLst/>
          </a:prstGeom>
          <a:noFill/>
          <a:ln>
            <a:noFill/>
          </a:ln>
        </p:spPr>
      </p:pic>
      <p:sp>
        <p:nvSpPr>
          <p:cNvPr id="3762" name="Google Shape;3762;p159"/>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1"/>
        </a:solidFill>
      </p:bgPr>
    </p:bg>
    <p:spTree>
      <p:nvGrpSpPr>
        <p:cNvPr id="3766" name="Shape 3766"/>
        <p:cNvGrpSpPr/>
        <p:nvPr/>
      </p:nvGrpSpPr>
      <p:grpSpPr>
        <a:xfrm>
          <a:off x="0" y="0"/>
          <a:ext cx="0" cy="0"/>
          <a:chOff x="0" y="0"/>
          <a:chExt cx="0" cy="0"/>
        </a:xfrm>
      </p:grpSpPr>
      <p:sp>
        <p:nvSpPr>
          <p:cNvPr id="3767" name="Google Shape;3767;p160"/>
          <p:cNvSpPr txBox="1"/>
          <p:nvPr>
            <p:ph type="ctrTitle"/>
          </p:nvPr>
        </p:nvSpPr>
        <p:spPr>
          <a:xfrm>
            <a:off x="1143000" y="841772"/>
            <a:ext cx="6858000" cy="17907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t/>
            </a:r>
            <a:endParaRPr/>
          </a:p>
        </p:txBody>
      </p:sp>
      <p:sp>
        <p:nvSpPr>
          <p:cNvPr id="3768" name="Google Shape;3768;p160"/>
          <p:cNvSpPr txBox="1"/>
          <p:nvPr>
            <p:ph idx="1" type="subTitle"/>
          </p:nvPr>
        </p:nvSpPr>
        <p:spPr>
          <a:xfrm>
            <a:off x="1143000" y="2701529"/>
            <a:ext cx="6858000" cy="12417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t/>
            </a:r>
            <a:endParaRPr/>
          </a:p>
        </p:txBody>
      </p:sp>
      <p:pic>
        <p:nvPicPr>
          <p:cNvPr id="3769" name="Google Shape;3769;p160"/>
          <p:cNvPicPr preferRelativeResize="0"/>
          <p:nvPr/>
        </p:nvPicPr>
        <p:blipFill>
          <a:blip r:embed="rId3">
            <a:alphaModFix/>
          </a:blip>
          <a:stretch>
            <a:fillRect/>
          </a:stretch>
        </p:blipFill>
        <p:spPr>
          <a:xfrm>
            <a:off x="0" y="472178"/>
            <a:ext cx="9144000" cy="4199145"/>
          </a:xfrm>
          <a:prstGeom prst="rect">
            <a:avLst/>
          </a:prstGeom>
          <a:noFill/>
          <a:ln>
            <a:noFill/>
          </a:ln>
        </p:spPr>
      </p:pic>
      <p:sp>
        <p:nvSpPr>
          <p:cNvPr id="3770" name="Google Shape;3770;p160"/>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1"/>
        </a:solidFill>
      </p:bgPr>
    </p:bg>
    <p:spTree>
      <p:nvGrpSpPr>
        <p:cNvPr id="3774" name="Shape 3774"/>
        <p:cNvGrpSpPr/>
        <p:nvPr/>
      </p:nvGrpSpPr>
      <p:grpSpPr>
        <a:xfrm>
          <a:off x="0" y="0"/>
          <a:ext cx="0" cy="0"/>
          <a:chOff x="0" y="0"/>
          <a:chExt cx="0" cy="0"/>
        </a:xfrm>
      </p:grpSpPr>
      <p:sp>
        <p:nvSpPr>
          <p:cNvPr id="3775" name="Google Shape;3775;p161"/>
          <p:cNvSpPr txBox="1"/>
          <p:nvPr>
            <p:ph type="ctrTitle"/>
          </p:nvPr>
        </p:nvSpPr>
        <p:spPr>
          <a:xfrm>
            <a:off x="1143000" y="841772"/>
            <a:ext cx="6858000" cy="17907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t/>
            </a:r>
            <a:endParaRPr/>
          </a:p>
        </p:txBody>
      </p:sp>
      <p:sp>
        <p:nvSpPr>
          <p:cNvPr id="3776" name="Google Shape;3776;p161"/>
          <p:cNvSpPr txBox="1"/>
          <p:nvPr>
            <p:ph idx="1" type="subTitle"/>
          </p:nvPr>
        </p:nvSpPr>
        <p:spPr>
          <a:xfrm>
            <a:off x="1143000" y="2701529"/>
            <a:ext cx="6858000" cy="12417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t/>
            </a:r>
            <a:endParaRPr/>
          </a:p>
        </p:txBody>
      </p:sp>
      <p:pic>
        <p:nvPicPr>
          <p:cNvPr id="3777" name="Google Shape;3777;p161"/>
          <p:cNvPicPr preferRelativeResize="0"/>
          <p:nvPr/>
        </p:nvPicPr>
        <p:blipFill>
          <a:blip r:embed="rId3">
            <a:alphaModFix/>
          </a:blip>
          <a:stretch>
            <a:fillRect/>
          </a:stretch>
        </p:blipFill>
        <p:spPr>
          <a:xfrm>
            <a:off x="0" y="266145"/>
            <a:ext cx="9143999" cy="4611211"/>
          </a:xfrm>
          <a:prstGeom prst="rect">
            <a:avLst/>
          </a:prstGeom>
          <a:noFill/>
          <a:ln>
            <a:noFill/>
          </a:ln>
        </p:spPr>
      </p:pic>
      <p:sp>
        <p:nvSpPr>
          <p:cNvPr id="3778" name="Google Shape;3778;p161"/>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1"/>
        </a:solidFill>
      </p:bgPr>
    </p:bg>
    <p:spTree>
      <p:nvGrpSpPr>
        <p:cNvPr id="3782" name="Shape 3782"/>
        <p:cNvGrpSpPr/>
        <p:nvPr/>
      </p:nvGrpSpPr>
      <p:grpSpPr>
        <a:xfrm>
          <a:off x="0" y="0"/>
          <a:ext cx="0" cy="0"/>
          <a:chOff x="0" y="0"/>
          <a:chExt cx="0" cy="0"/>
        </a:xfrm>
      </p:grpSpPr>
      <p:sp>
        <p:nvSpPr>
          <p:cNvPr id="3783" name="Google Shape;3783;p162"/>
          <p:cNvSpPr txBox="1"/>
          <p:nvPr>
            <p:ph type="ctrTitle"/>
          </p:nvPr>
        </p:nvSpPr>
        <p:spPr>
          <a:xfrm>
            <a:off x="1143000" y="841772"/>
            <a:ext cx="6858000" cy="17907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t/>
            </a:r>
            <a:endParaRPr/>
          </a:p>
        </p:txBody>
      </p:sp>
      <p:sp>
        <p:nvSpPr>
          <p:cNvPr id="3784" name="Google Shape;3784;p162"/>
          <p:cNvSpPr txBox="1"/>
          <p:nvPr>
            <p:ph idx="1" type="subTitle"/>
          </p:nvPr>
        </p:nvSpPr>
        <p:spPr>
          <a:xfrm>
            <a:off x="1143000" y="2701529"/>
            <a:ext cx="6858000" cy="12417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t/>
            </a:r>
            <a:endParaRPr/>
          </a:p>
        </p:txBody>
      </p:sp>
      <p:pic>
        <p:nvPicPr>
          <p:cNvPr id="3785" name="Google Shape;3785;p162"/>
          <p:cNvPicPr preferRelativeResize="0"/>
          <p:nvPr/>
        </p:nvPicPr>
        <p:blipFill>
          <a:blip r:embed="rId3">
            <a:alphaModFix/>
          </a:blip>
          <a:stretch>
            <a:fillRect/>
          </a:stretch>
        </p:blipFill>
        <p:spPr>
          <a:xfrm>
            <a:off x="0" y="421516"/>
            <a:ext cx="9144002" cy="4300469"/>
          </a:xfrm>
          <a:prstGeom prst="rect">
            <a:avLst/>
          </a:prstGeom>
          <a:noFill/>
          <a:ln>
            <a:noFill/>
          </a:ln>
        </p:spPr>
      </p:pic>
      <p:sp>
        <p:nvSpPr>
          <p:cNvPr id="3786" name="Google Shape;3786;p162"/>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1"/>
        </a:solidFill>
      </p:bgPr>
    </p:bg>
    <p:spTree>
      <p:nvGrpSpPr>
        <p:cNvPr id="3790" name="Shape 3790"/>
        <p:cNvGrpSpPr/>
        <p:nvPr/>
      </p:nvGrpSpPr>
      <p:grpSpPr>
        <a:xfrm>
          <a:off x="0" y="0"/>
          <a:ext cx="0" cy="0"/>
          <a:chOff x="0" y="0"/>
          <a:chExt cx="0" cy="0"/>
        </a:xfrm>
      </p:grpSpPr>
      <p:sp>
        <p:nvSpPr>
          <p:cNvPr id="3791" name="Google Shape;3791;p163"/>
          <p:cNvSpPr txBox="1"/>
          <p:nvPr>
            <p:ph type="ctrTitle"/>
          </p:nvPr>
        </p:nvSpPr>
        <p:spPr>
          <a:xfrm>
            <a:off x="1143000" y="841772"/>
            <a:ext cx="6858000" cy="17907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t/>
            </a:r>
            <a:endParaRPr/>
          </a:p>
        </p:txBody>
      </p:sp>
      <p:sp>
        <p:nvSpPr>
          <p:cNvPr id="3792" name="Google Shape;3792;p163"/>
          <p:cNvSpPr txBox="1"/>
          <p:nvPr>
            <p:ph idx="1" type="subTitle"/>
          </p:nvPr>
        </p:nvSpPr>
        <p:spPr>
          <a:xfrm>
            <a:off x="1143000" y="2701529"/>
            <a:ext cx="6858000" cy="12417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t/>
            </a:r>
            <a:endParaRPr/>
          </a:p>
        </p:txBody>
      </p:sp>
      <p:pic>
        <p:nvPicPr>
          <p:cNvPr id="3793" name="Google Shape;3793;p163"/>
          <p:cNvPicPr preferRelativeResize="0"/>
          <p:nvPr/>
        </p:nvPicPr>
        <p:blipFill>
          <a:blip r:embed="rId3">
            <a:alphaModFix/>
          </a:blip>
          <a:stretch>
            <a:fillRect/>
          </a:stretch>
        </p:blipFill>
        <p:spPr>
          <a:xfrm>
            <a:off x="220411" y="0"/>
            <a:ext cx="8703177" cy="5143499"/>
          </a:xfrm>
          <a:prstGeom prst="rect">
            <a:avLst/>
          </a:prstGeom>
          <a:noFill/>
          <a:ln>
            <a:noFill/>
          </a:ln>
        </p:spPr>
      </p:pic>
      <p:sp>
        <p:nvSpPr>
          <p:cNvPr id="3794" name="Google Shape;3794;p163"/>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09" name="Shape 709"/>
        <p:cNvGrpSpPr/>
        <p:nvPr/>
      </p:nvGrpSpPr>
      <p:grpSpPr>
        <a:xfrm>
          <a:off x="0" y="0"/>
          <a:ext cx="0" cy="0"/>
          <a:chOff x="0" y="0"/>
          <a:chExt cx="0" cy="0"/>
        </a:xfrm>
      </p:grpSpPr>
      <p:pic>
        <p:nvPicPr>
          <p:cNvPr id="710" name="Google Shape;710;p38"/>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711" name="Google Shape;711;p38"/>
          <p:cNvPicPr preferRelativeResize="0"/>
          <p:nvPr/>
        </p:nvPicPr>
        <p:blipFill>
          <a:blip r:embed="rId4">
            <a:alphaModFix/>
          </a:blip>
          <a:stretch>
            <a:fillRect/>
          </a:stretch>
        </p:blipFill>
        <p:spPr>
          <a:xfrm>
            <a:off x="0" y="0"/>
            <a:ext cx="841775" cy="841775"/>
          </a:xfrm>
          <a:prstGeom prst="rect">
            <a:avLst/>
          </a:prstGeom>
          <a:noFill/>
          <a:ln>
            <a:noFill/>
          </a:ln>
        </p:spPr>
      </p:pic>
      <p:sp>
        <p:nvSpPr>
          <p:cNvPr id="712" name="Google Shape;712;p38"/>
          <p:cNvSpPr txBox="1"/>
          <p:nvPr/>
        </p:nvSpPr>
        <p:spPr>
          <a:xfrm>
            <a:off x="593250" y="48375"/>
            <a:ext cx="7957500" cy="71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chemeClr val="lt1"/>
                </a:solidFill>
                <a:latin typeface="Calibri"/>
                <a:ea typeface="Calibri"/>
                <a:cs typeface="Calibri"/>
                <a:sym typeface="Calibri"/>
              </a:rPr>
              <a:t>The NanoSAM-IV FBD</a:t>
            </a:r>
            <a:endParaRPr b="1" sz="3600">
              <a:solidFill>
                <a:schemeClr val="lt1"/>
              </a:solidFill>
              <a:latin typeface="Calibri"/>
              <a:ea typeface="Calibri"/>
              <a:cs typeface="Calibri"/>
              <a:sym typeface="Calibri"/>
            </a:endParaRPr>
          </a:p>
        </p:txBody>
      </p:sp>
      <p:pic>
        <p:nvPicPr>
          <p:cNvPr id="713" name="Google Shape;713;p38"/>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714" name="Google Shape;714;p38"/>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715" name="Google Shape;715;p38"/>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716" name="Google Shape;716;p38"/>
          <p:cNvSpPr txBox="1"/>
          <p:nvPr/>
        </p:nvSpPr>
        <p:spPr>
          <a:xfrm>
            <a:off x="1285636" y="4762125"/>
            <a:ext cx="1622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Design Solution</a:t>
            </a:r>
            <a:endParaRPr b="1" u="sng">
              <a:latin typeface="Roboto"/>
              <a:ea typeface="Roboto"/>
              <a:cs typeface="Roboto"/>
              <a:sym typeface="Roboto"/>
            </a:endParaRPr>
          </a:p>
        </p:txBody>
      </p:sp>
      <p:sp>
        <p:nvSpPr>
          <p:cNvPr id="717" name="Google Shape;717;p38"/>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718" name="Google Shape;718;p38"/>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719" name="Google Shape;719;p38"/>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720" name="Google Shape;720;p38"/>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721" name="Google Shape;721;p38"/>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722" name="Google Shape;722;p38"/>
          <p:cNvSpPr/>
          <p:nvPr/>
        </p:nvSpPr>
        <p:spPr>
          <a:xfrm>
            <a:off x="4157625" y="1202701"/>
            <a:ext cx="2300100" cy="1441507"/>
          </a:xfrm>
          <a:prstGeom prst="rect">
            <a:avLst/>
          </a:prstGeom>
          <a:noFill/>
          <a:ln cap="flat" cmpd="sng" w="952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38"/>
          <p:cNvSpPr/>
          <p:nvPr/>
        </p:nvSpPr>
        <p:spPr>
          <a:xfrm>
            <a:off x="4269323" y="2135001"/>
            <a:ext cx="896475" cy="433362"/>
          </a:xfrm>
          <a:prstGeom prst="flowChartProcess">
            <a:avLst/>
          </a:prstGeom>
          <a:solidFill>
            <a:srgbClr val="70AD4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FFFFFF"/>
                </a:solidFill>
                <a:latin typeface="Calibri"/>
                <a:ea typeface="Calibri"/>
                <a:cs typeface="Calibri"/>
                <a:sym typeface="Calibri"/>
              </a:rPr>
              <a:t>Amp</a:t>
            </a:r>
            <a:endParaRPr sz="1100">
              <a:solidFill>
                <a:srgbClr val="FFFFFF"/>
              </a:solidFill>
              <a:latin typeface="Calibri"/>
              <a:ea typeface="Calibri"/>
              <a:cs typeface="Calibri"/>
              <a:sym typeface="Calibri"/>
            </a:endParaRPr>
          </a:p>
        </p:txBody>
      </p:sp>
      <p:sp>
        <p:nvSpPr>
          <p:cNvPr id="724" name="Google Shape;724;p38"/>
          <p:cNvSpPr/>
          <p:nvPr/>
        </p:nvSpPr>
        <p:spPr>
          <a:xfrm>
            <a:off x="4269336" y="1341397"/>
            <a:ext cx="896475" cy="433362"/>
          </a:xfrm>
          <a:prstGeom prst="flowChartProcess">
            <a:avLst/>
          </a:prstGeom>
          <a:solidFill>
            <a:srgbClr val="70AD4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Calibri"/>
                <a:ea typeface="Calibri"/>
                <a:cs typeface="Calibri"/>
                <a:sym typeface="Calibri"/>
              </a:rPr>
              <a:t>Linear Regulator 5V</a:t>
            </a:r>
            <a:endParaRPr sz="1000">
              <a:solidFill>
                <a:srgbClr val="FFFFFF"/>
              </a:solidFill>
              <a:latin typeface="Calibri"/>
              <a:ea typeface="Calibri"/>
              <a:cs typeface="Calibri"/>
              <a:sym typeface="Calibri"/>
            </a:endParaRPr>
          </a:p>
        </p:txBody>
      </p:sp>
      <p:sp>
        <p:nvSpPr>
          <p:cNvPr id="725" name="Google Shape;725;p38"/>
          <p:cNvSpPr/>
          <p:nvPr/>
        </p:nvSpPr>
        <p:spPr>
          <a:xfrm>
            <a:off x="5455861" y="1341397"/>
            <a:ext cx="896475" cy="433362"/>
          </a:xfrm>
          <a:prstGeom prst="flowChartProcess">
            <a:avLst/>
          </a:prstGeom>
          <a:solidFill>
            <a:srgbClr val="70AD4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Calibri"/>
                <a:ea typeface="Calibri"/>
                <a:cs typeface="Calibri"/>
                <a:sym typeface="Calibri"/>
              </a:rPr>
              <a:t>Linear Regulator 3.3V</a:t>
            </a:r>
            <a:endParaRPr sz="1000">
              <a:solidFill>
                <a:srgbClr val="FFFFFF"/>
              </a:solidFill>
              <a:latin typeface="Calibri"/>
              <a:ea typeface="Calibri"/>
              <a:cs typeface="Calibri"/>
              <a:sym typeface="Calibri"/>
            </a:endParaRPr>
          </a:p>
        </p:txBody>
      </p:sp>
      <p:sp>
        <p:nvSpPr>
          <p:cNvPr id="726" name="Google Shape;726;p38"/>
          <p:cNvSpPr/>
          <p:nvPr/>
        </p:nvSpPr>
        <p:spPr>
          <a:xfrm>
            <a:off x="5455848" y="2135001"/>
            <a:ext cx="896475" cy="433362"/>
          </a:xfrm>
          <a:prstGeom prst="flowChartProcess">
            <a:avLst/>
          </a:prstGeom>
          <a:solidFill>
            <a:srgbClr val="70AD4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Calibri"/>
                <a:ea typeface="Calibri"/>
                <a:cs typeface="Calibri"/>
                <a:sym typeface="Calibri"/>
              </a:rPr>
              <a:t>Filter</a:t>
            </a:r>
            <a:endParaRPr sz="1200">
              <a:solidFill>
                <a:srgbClr val="FFFFFF"/>
              </a:solidFill>
              <a:latin typeface="Calibri"/>
              <a:ea typeface="Calibri"/>
              <a:cs typeface="Calibri"/>
              <a:sym typeface="Calibri"/>
            </a:endParaRPr>
          </a:p>
        </p:txBody>
      </p:sp>
      <p:sp>
        <p:nvSpPr>
          <p:cNvPr id="727" name="Google Shape;727;p38"/>
          <p:cNvSpPr txBox="1"/>
          <p:nvPr/>
        </p:nvSpPr>
        <p:spPr>
          <a:xfrm>
            <a:off x="4892063" y="1765643"/>
            <a:ext cx="998400" cy="369331"/>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u="sng">
                <a:solidFill>
                  <a:srgbClr val="FFFFFF"/>
                </a:solidFill>
                <a:latin typeface="Calibri"/>
                <a:ea typeface="Calibri"/>
                <a:cs typeface="Calibri"/>
                <a:sym typeface="Calibri"/>
              </a:rPr>
              <a:t>Analog Boar</a:t>
            </a:r>
            <a:r>
              <a:rPr b="1" lang="en" sz="1200" u="sng">
                <a:solidFill>
                  <a:srgbClr val="FFFFFF"/>
                </a:solidFill>
                <a:latin typeface="Calibri"/>
                <a:ea typeface="Calibri"/>
                <a:cs typeface="Calibri"/>
                <a:sym typeface="Calibri"/>
              </a:rPr>
              <a:t>d</a:t>
            </a:r>
            <a:endParaRPr b="1" sz="1200" u="sng">
              <a:solidFill>
                <a:srgbClr val="FFFFFF"/>
              </a:solidFill>
              <a:latin typeface="Calibri"/>
              <a:ea typeface="Calibri"/>
              <a:cs typeface="Calibri"/>
              <a:sym typeface="Calibri"/>
            </a:endParaRPr>
          </a:p>
        </p:txBody>
      </p:sp>
      <p:sp>
        <p:nvSpPr>
          <p:cNvPr id="728" name="Google Shape;728;p38"/>
          <p:cNvSpPr/>
          <p:nvPr/>
        </p:nvSpPr>
        <p:spPr>
          <a:xfrm>
            <a:off x="4152100" y="3082427"/>
            <a:ext cx="1851000" cy="1515300"/>
          </a:xfrm>
          <a:prstGeom prst="rect">
            <a:avLst/>
          </a:prstGeom>
          <a:noFill/>
          <a:ln cap="flat" cmpd="sng" w="9525">
            <a:solidFill>
              <a:srgbClr val="FFC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38"/>
          <p:cNvSpPr/>
          <p:nvPr/>
        </p:nvSpPr>
        <p:spPr>
          <a:xfrm>
            <a:off x="4884989" y="3144870"/>
            <a:ext cx="1012559" cy="454656"/>
          </a:xfrm>
          <a:prstGeom prst="flowChartProcess">
            <a:avLst/>
          </a:prstGeom>
          <a:solidFill>
            <a:srgbClr val="70AD4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latin typeface="Calibri"/>
                <a:ea typeface="Calibri"/>
                <a:cs typeface="Calibri"/>
                <a:sym typeface="Calibri"/>
              </a:rPr>
              <a:t>ADC</a:t>
            </a:r>
            <a:endParaRPr sz="1500">
              <a:solidFill>
                <a:srgbClr val="FFFFFF"/>
              </a:solidFill>
              <a:latin typeface="Calibri"/>
              <a:ea typeface="Calibri"/>
              <a:cs typeface="Calibri"/>
              <a:sym typeface="Calibri"/>
            </a:endParaRPr>
          </a:p>
        </p:txBody>
      </p:sp>
      <p:sp>
        <p:nvSpPr>
          <p:cNvPr id="730" name="Google Shape;730;p38"/>
          <p:cNvSpPr txBox="1"/>
          <p:nvPr/>
        </p:nvSpPr>
        <p:spPr>
          <a:xfrm>
            <a:off x="4152088" y="3419383"/>
            <a:ext cx="732900" cy="61572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u="sng">
                <a:solidFill>
                  <a:srgbClr val="FFFFFF"/>
                </a:solidFill>
                <a:latin typeface="Calibri"/>
                <a:ea typeface="Calibri"/>
                <a:cs typeface="Calibri"/>
                <a:sym typeface="Calibri"/>
              </a:rPr>
              <a:t>Digital </a:t>
            </a:r>
            <a:endParaRPr b="1" u="sng">
              <a:solidFill>
                <a:srgbClr val="FFFFFF"/>
              </a:solidFill>
              <a:latin typeface="Calibri"/>
              <a:ea typeface="Calibri"/>
              <a:cs typeface="Calibri"/>
              <a:sym typeface="Calibri"/>
            </a:endParaRPr>
          </a:p>
          <a:p>
            <a:pPr indent="0" lvl="0" marL="0" rtl="0" algn="l">
              <a:spcBef>
                <a:spcPts val="0"/>
              </a:spcBef>
              <a:spcAft>
                <a:spcPts val="0"/>
              </a:spcAft>
              <a:buNone/>
            </a:pPr>
            <a:r>
              <a:rPr b="1" lang="en" u="sng">
                <a:solidFill>
                  <a:srgbClr val="FFFFFF"/>
                </a:solidFill>
                <a:latin typeface="Calibri"/>
                <a:ea typeface="Calibri"/>
                <a:cs typeface="Calibri"/>
                <a:sym typeface="Calibri"/>
              </a:rPr>
              <a:t>Board</a:t>
            </a:r>
            <a:endParaRPr b="1" u="sng">
              <a:solidFill>
                <a:srgbClr val="FFFFFF"/>
              </a:solidFill>
              <a:latin typeface="Calibri"/>
              <a:ea typeface="Calibri"/>
              <a:cs typeface="Calibri"/>
              <a:sym typeface="Calibri"/>
            </a:endParaRPr>
          </a:p>
        </p:txBody>
      </p:sp>
      <p:sp>
        <p:nvSpPr>
          <p:cNvPr id="731" name="Google Shape;731;p38"/>
          <p:cNvSpPr txBox="1"/>
          <p:nvPr/>
        </p:nvSpPr>
        <p:spPr>
          <a:xfrm>
            <a:off x="5932213" y="4214016"/>
            <a:ext cx="1147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B9BD5"/>
                </a:solidFill>
                <a:latin typeface="Calibri"/>
                <a:ea typeface="Calibri"/>
                <a:cs typeface="Calibri"/>
                <a:sym typeface="Calibri"/>
              </a:rPr>
              <a:t>USB Protocol</a:t>
            </a:r>
            <a:endParaRPr>
              <a:solidFill>
                <a:srgbClr val="5B9BD5"/>
              </a:solidFill>
              <a:latin typeface="Calibri"/>
              <a:ea typeface="Calibri"/>
              <a:cs typeface="Calibri"/>
              <a:sym typeface="Calibri"/>
            </a:endParaRPr>
          </a:p>
        </p:txBody>
      </p:sp>
      <p:sp>
        <p:nvSpPr>
          <p:cNvPr id="732" name="Google Shape;732;p38"/>
          <p:cNvSpPr/>
          <p:nvPr/>
        </p:nvSpPr>
        <p:spPr>
          <a:xfrm>
            <a:off x="7090875" y="2134971"/>
            <a:ext cx="2022000" cy="2362500"/>
          </a:xfrm>
          <a:prstGeom prst="rect">
            <a:avLst/>
          </a:prstGeom>
          <a:noFill/>
          <a:ln cap="flat" cmpd="sng" w="952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38"/>
          <p:cNvSpPr txBox="1"/>
          <p:nvPr/>
        </p:nvSpPr>
        <p:spPr>
          <a:xfrm>
            <a:off x="7204563" y="2174244"/>
            <a:ext cx="179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u="sng">
                <a:solidFill>
                  <a:srgbClr val="FFFFFF"/>
                </a:solidFill>
                <a:latin typeface="Calibri"/>
                <a:ea typeface="Calibri"/>
                <a:cs typeface="Calibri"/>
                <a:sym typeface="Calibri"/>
              </a:rPr>
              <a:t>Computer</a:t>
            </a:r>
            <a:endParaRPr b="1" u="sng">
              <a:solidFill>
                <a:srgbClr val="FFFFFF"/>
              </a:solidFill>
              <a:latin typeface="Calibri"/>
              <a:ea typeface="Calibri"/>
              <a:cs typeface="Calibri"/>
              <a:sym typeface="Calibri"/>
            </a:endParaRPr>
          </a:p>
        </p:txBody>
      </p:sp>
      <p:sp>
        <p:nvSpPr>
          <p:cNvPr id="734" name="Google Shape;734;p38"/>
          <p:cNvSpPr/>
          <p:nvPr/>
        </p:nvSpPr>
        <p:spPr>
          <a:xfrm>
            <a:off x="7136986" y="3984067"/>
            <a:ext cx="896475" cy="433362"/>
          </a:xfrm>
          <a:prstGeom prst="flowChartProcess">
            <a:avLst/>
          </a:prstGeom>
          <a:solidFill>
            <a:srgbClr val="5B9BD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Calibri"/>
                <a:ea typeface="Calibri"/>
                <a:cs typeface="Calibri"/>
                <a:sym typeface="Calibri"/>
              </a:rPr>
              <a:t>Commands to Teensy</a:t>
            </a:r>
            <a:endParaRPr sz="1100">
              <a:solidFill>
                <a:srgbClr val="FFFFFF"/>
              </a:solidFill>
              <a:latin typeface="Calibri"/>
              <a:ea typeface="Calibri"/>
              <a:cs typeface="Calibri"/>
              <a:sym typeface="Calibri"/>
            </a:endParaRPr>
          </a:p>
        </p:txBody>
      </p:sp>
      <p:sp>
        <p:nvSpPr>
          <p:cNvPr id="735" name="Google Shape;735;p38"/>
          <p:cNvSpPr/>
          <p:nvPr/>
        </p:nvSpPr>
        <p:spPr>
          <a:xfrm>
            <a:off x="7136998" y="3438157"/>
            <a:ext cx="896475" cy="433362"/>
          </a:xfrm>
          <a:prstGeom prst="flowChartProcess">
            <a:avLst/>
          </a:prstGeom>
          <a:solidFill>
            <a:srgbClr val="FF00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latin typeface="Calibri"/>
                <a:ea typeface="Calibri"/>
                <a:cs typeface="Calibri"/>
                <a:sym typeface="Calibri"/>
              </a:rPr>
              <a:t>Local Storage</a:t>
            </a:r>
            <a:endParaRPr sz="1500">
              <a:solidFill>
                <a:srgbClr val="FFFFFF"/>
              </a:solidFill>
              <a:latin typeface="Calibri"/>
              <a:ea typeface="Calibri"/>
              <a:cs typeface="Calibri"/>
              <a:sym typeface="Calibri"/>
            </a:endParaRPr>
          </a:p>
        </p:txBody>
      </p:sp>
      <p:sp>
        <p:nvSpPr>
          <p:cNvPr id="736" name="Google Shape;736;p38"/>
          <p:cNvSpPr/>
          <p:nvPr/>
        </p:nvSpPr>
        <p:spPr>
          <a:xfrm>
            <a:off x="7137011" y="2639995"/>
            <a:ext cx="896475" cy="433362"/>
          </a:xfrm>
          <a:prstGeom prst="flowChartProcess">
            <a:avLst/>
          </a:prstGeom>
          <a:solidFill>
            <a:srgbClr val="5B9BD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Calibri"/>
                <a:ea typeface="Calibri"/>
                <a:cs typeface="Calibri"/>
                <a:sym typeface="Calibri"/>
              </a:rPr>
              <a:t>Data Parsing</a:t>
            </a:r>
            <a:endParaRPr sz="1000">
              <a:solidFill>
                <a:srgbClr val="FFFFFF"/>
              </a:solidFill>
              <a:latin typeface="Calibri"/>
              <a:ea typeface="Calibri"/>
              <a:cs typeface="Calibri"/>
              <a:sym typeface="Calibri"/>
            </a:endParaRPr>
          </a:p>
          <a:p>
            <a:pPr indent="0" lvl="0" marL="0" rtl="0" algn="l">
              <a:spcBef>
                <a:spcPts val="0"/>
              </a:spcBef>
              <a:spcAft>
                <a:spcPts val="0"/>
              </a:spcAft>
              <a:buNone/>
            </a:pPr>
            <a:r>
              <a:rPr lang="en" sz="1000">
                <a:solidFill>
                  <a:srgbClr val="FFFFFF"/>
                </a:solidFill>
                <a:latin typeface="Calibri"/>
                <a:ea typeface="Calibri"/>
                <a:cs typeface="Calibri"/>
                <a:sym typeface="Calibri"/>
              </a:rPr>
              <a:t>/Processing</a:t>
            </a:r>
            <a:endParaRPr sz="1100">
              <a:solidFill>
                <a:srgbClr val="FFFFFF"/>
              </a:solidFill>
              <a:latin typeface="Calibri"/>
              <a:ea typeface="Calibri"/>
              <a:cs typeface="Calibri"/>
              <a:sym typeface="Calibri"/>
            </a:endParaRPr>
          </a:p>
        </p:txBody>
      </p:sp>
      <p:cxnSp>
        <p:nvCxnSpPr>
          <p:cNvPr id="737" name="Google Shape;737;p38"/>
          <p:cNvCxnSpPr/>
          <p:nvPr/>
        </p:nvCxnSpPr>
        <p:spPr>
          <a:xfrm flipH="1" rot="10800000">
            <a:off x="5939070" y="4186660"/>
            <a:ext cx="1179600" cy="13200"/>
          </a:xfrm>
          <a:prstGeom prst="straightConnector1">
            <a:avLst/>
          </a:prstGeom>
          <a:noFill/>
          <a:ln cap="flat" cmpd="sng" w="228600">
            <a:solidFill>
              <a:srgbClr val="4285F4"/>
            </a:solidFill>
            <a:prstDash val="solid"/>
            <a:round/>
            <a:headEnd len="med" w="med" type="none"/>
            <a:tailEnd len="med" w="med" type="none"/>
          </a:ln>
        </p:spPr>
      </p:cxnSp>
      <p:sp>
        <p:nvSpPr>
          <p:cNvPr id="738" name="Google Shape;738;p38"/>
          <p:cNvSpPr/>
          <p:nvPr/>
        </p:nvSpPr>
        <p:spPr>
          <a:xfrm>
            <a:off x="350113" y="3190878"/>
            <a:ext cx="896475" cy="433362"/>
          </a:xfrm>
          <a:prstGeom prst="flowChartProcess">
            <a:avLst/>
          </a:prstGeom>
          <a:solidFill>
            <a:srgbClr val="FF99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latin typeface="Calibri"/>
                <a:ea typeface="Calibri"/>
                <a:cs typeface="Calibri"/>
                <a:sym typeface="Calibri"/>
              </a:rPr>
              <a:t>Light source</a:t>
            </a:r>
            <a:endParaRPr>
              <a:solidFill>
                <a:srgbClr val="FFFFFF"/>
              </a:solidFill>
              <a:latin typeface="Calibri"/>
              <a:ea typeface="Calibri"/>
              <a:cs typeface="Calibri"/>
              <a:sym typeface="Calibri"/>
            </a:endParaRPr>
          </a:p>
        </p:txBody>
      </p:sp>
      <p:sp>
        <p:nvSpPr>
          <p:cNvPr id="739" name="Google Shape;739;p38"/>
          <p:cNvSpPr/>
          <p:nvPr/>
        </p:nvSpPr>
        <p:spPr>
          <a:xfrm>
            <a:off x="2453511" y="3190877"/>
            <a:ext cx="896475" cy="433362"/>
          </a:xfrm>
          <a:prstGeom prst="flowChartProcess">
            <a:avLst/>
          </a:prstGeom>
          <a:solidFill>
            <a:srgbClr val="70AD4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FFFFFF"/>
                </a:solidFill>
                <a:latin typeface="Calibri"/>
                <a:ea typeface="Calibri"/>
                <a:cs typeface="Calibri"/>
                <a:sym typeface="Calibri"/>
              </a:rPr>
              <a:t>Photodiode</a:t>
            </a:r>
            <a:endParaRPr sz="1100">
              <a:solidFill>
                <a:srgbClr val="FFFFFF"/>
              </a:solidFill>
              <a:latin typeface="Calibri"/>
              <a:ea typeface="Calibri"/>
              <a:cs typeface="Calibri"/>
              <a:sym typeface="Calibri"/>
            </a:endParaRPr>
          </a:p>
        </p:txBody>
      </p:sp>
      <p:grpSp>
        <p:nvGrpSpPr>
          <p:cNvPr id="740" name="Google Shape;740;p38"/>
          <p:cNvGrpSpPr/>
          <p:nvPr/>
        </p:nvGrpSpPr>
        <p:grpSpPr>
          <a:xfrm>
            <a:off x="1246586" y="3288188"/>
            <a:ext cx="1190114" cy="238739"/>
            <a:chOff x="3080550" y="1449374"/>
            <a:chExt cx="1570900" cy="273300"/>
          </a:xfrm>
        </p:grpSpPr>
        <p:cxnSp>
          <p:nvCxnSpPr>
            <p:cNvPr id="741" name="Google Shape;741;p38"/>
            <p:cNvCxnSpPr/>
            <p:nvPr/>
          </p:nvCxnSpPr>
          <p:spPr>
            <a:xfrm flipH="1" rot="10800000">
              <a:off x="3080550" y="1449374"/>
              <a:ext cx="400200" cy="273300"/>
            </a:xfrm>
            <a:prstGeom prst="curvedConnector3">
              <a:avLst>
                <a:gd fmla="val 50000" name="adj1"/>
              </a:avLst>
            </a:prstGeom>
            <a:noFill/>
            <a:ln cap="flat" cmpd="sng" w="28575">
              <a:solidFill>
                <a:srgbClr val="FF9900"/>
              </a:solidFill>
              <a:prstDash val="solid"/>
              <a:round/>
              <a:headEnd len="med" w="med" type="none"/>
              <a:tailEnd len="med" w="med" type="none"/>
            </a:ln>
          </p:spPr>
        </p:cxnSp>
        <p:cxnSp>
          <p:nvCxnSpPr>
            <p:cNvPr id="742" name="Google Shape;742;p38"/>
            <p:cNvCxnSpPr/>
            <p:nvPr/>
          </p:nvCxnSpPr>
          <p:spPr>
            <a:xfrm>
              <a:off x="3480760" y="1449374"/>
              <a:ext cx="400200" cy="273300"/>
            </a:xfrm>
            <a:prstGeom prst="curvedConnector3">
              <a:avLst>
                <a:gd fmla="val 50000" name="adj1"/>
              </a:avLst>
            </a:prstGeom>
            <a:noFill/>
            <a:ln cap="flat" cmpd="sng" w="28575">
              <a:solidFill>
                <a:srgbClr val="FF9900"/>
              </a:solidFill>
              <a:prstDash val="solid"/>
              <a:round/>
              <a:headEnd len="med" w="med" type="none"/>
              <a:tailEnd len="med" w="med" type="none"/>
            </a:ln>
          </p:spPr>
        </p:cxnSp>
        <p:cxnSp>
          <p:nvCxnSpPr>
            <p:cNvPr id="743" name="Google Shape;743;p38"/>
            <p:cNvCxnSpPr/>
            <p:nvPr/>
          </p:nvCxnSpPr>
          <p:spPr>
            <a:xfrm flipH="1">
              <a:off x="3880942" y="1449374"/>
              <a:ext cx="400200" cy="273300"/>
            </a:xfrm>
            <a:prstGeom prst="curvedConnector3">
              <a:avLst>
                <a:gd fmla="val 50000" name="adj1"/>
              </a:avLst>
            </a:prstGeom>
            <a:noFill/>
            <a:ln cap="flat" cmpd="sng" w="28575">
              <a:solidFill>
                <a:srgbClr val="FF9900"/>
              </a:solidFill>
              <a:prstDash val="solid"/>
              <a:round/>
              <a:headEnd len="med" w="med" type="none"/>
              <a:tailEnd len="med" w="med" type="none"/>
            </a:ln>
          </p:spPr>
        </p:cxnSp>
        <p:cxnSp>
          <p:nvCxnSpPr>
            <p:cNvPr id="744" name="Google Shape;744;p38"/>
            <p:cNvCxnSpPr/>
            <p:nvPr/>
          </p:nvCxnSpPr>
          <p:spPr>
            <a:xfrm>
              <a:off x="4251250" y="1449374"/>
              <a:ext cx="400200" cy="273300"/>
            </a:xfrm>
            <a:prstGeom prst="curvedConnector3">
              <a:avLst>
                <a:gd fmla="val 50000" name="adj1"/>
              </a:avLst>
            </a:prstGeom>
            <a:noFill/>
            <a:ln cap="flat" cmpd="sng" w="28575">
              <a:solidFill>
                <a:srgbClr val="FF9900"/>
              </a:solidFill>
              <a:prstDash val="solid"/>
              <a:round/>
              <a:headEnd len="med" w="med" type="none"/>
              <a:tailEnd len="med" w="med" type="none"/>
            </a:ln>
          </p:spPr>
        </p:cxnSp>
      </p:grpSp>
      <p:sp>
        <p:nvSpPr>
          <p:cNvPr id="745" name="Google Shape;745;p38"/>
          <p:cNvSpPr/>
          <p:nvPr/>
        </p:nvSpPr>
        <p:spPr>
          <a:xfrm>
            <a:off x="1401813" y="2863067"/>
            <a:ext cx="896475" cy="353370"/>
          </a:xfrm>
          <a:prstGeom prst="flowChartProcess">
            <a:avLst/>
          </a:prstGeom>
          <a:noFill/>
          <a:ln cap="flat" cmpd="sng" w="9525">
            <a:solidFill>
              <a:srgbClr val="ED7D3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FFFFFF"/>
                </a:solidFill>
                <a:latin typeface="Calibri"/>
                <a:ea typeface="Calibri"/>
                <a:cs typeface="Calibri"/>
                <a:sym typeface="Calibri"/>
              </a:rPr>
              <a:t>Light at ~680 nm</a:t>
            </a:r>
            <a:endParaRPr>
              <a:solidFill>
                <a:srgbClr val="FFFFFF"/>
              </a:solidFill>
              <a:latin typeface="Calibri"/>
              <a:ea typeface="Calibri"/>
              <a:cs typeface="Calibri"/>
              <a:sym typeface="Calibri"/>
            </a:endParaRPr>
          </a:p>
        </p:txBody>
      </p:sp>
      <p:sp>
        <p:nvSpPr>
          <p:cNvPr id="746" name="Google Shape;746;p38"/>
          <p:cNvSpPr/>
          <p:nvPr/>
        </p:nvSpPr>
        <p:spPr>
          <a:xfrm>
            <a:off x="175588" y="2402305"/>
            <a:ext cx="3348900" cy="1274876"/>
          </a:xfrm>
          <a:prstGeom prst="rect">
            <a:avLst/>
          </a:prstGeom>
          <a:noFill/>
          <a:ln cap="flat" cmpd="sng" w="9525">
            <a:solidFill>
              <a:srgbClr val="ED7D3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38"/>
          <p:cNvSpPr txBox="1"/>
          <p:nvPr/>
        </p:nvSpPr>
        <p:spPr>
          <a:xfrm>
            <a:off x="889763" y="2392867"/>
            <a:ext cx="2413800" cy="400066"/>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u="sng">
                <a:solidFill>
                  <a:srgbClr val="FFFFFF"/>
                </a:solidFill>
                <a:latin typeface="Calibri"/>
                <a:ea typeface="Calibri"/>
                <a:cs typeface="Calibri"/>
                <a:sym typeface="Calibri"/>
              </a:rPr>
              <a:t>Optical Testing Bench</a:t>
            </a:r>
            <a:endParaRPr b="1" u="sng">
              <a:solidFill>
                <a:srgbClr val="FFFFFF"/>
              </a:solidFill>
              <a:latin typeface="Calibri"/>
              <a:ea typeface="Calibri"/>
              <a:cs typeface="Calibri"/>
              <a:sym typeface="Calibri"/>
            </a:endParaRPr>
          </a:p>
        </p:txBody>
      </p:sp>
      <p:sp>
        <p:nvSpPr>
          <p:cNvPr id="748" name="Google Shape;748;p38"/>
          <p:cNvSpPr/>
          <p:nvPr/>
        </p:nvSpPr>
        <p:spPr>
          <a:xfrm>
            <a:off x="2453511" y="2698565"/>
            <a:ext cx="896475" cy="433362"/>
          </a:xfrm>
          <a:prstGeom prst="flowChartProcess">
            <a:avLst/>
          </a:prstGeom>
          <a:solidFill>
            <a:srgbClr val="70AD4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Calibri"/>
                <a:ea typeface="Calibri"/>
                <a:cs typeface="Calibri"/>
                <a:sym typeface="Calibri"/>
              </a:rPr>
              <a:t>Thermistor</a:t>
            </a:r>
            <a:endParaRPr sz="1200">
              <a:solidFill>
                <a:srgbClr val="FFFFFF"/>
              </a:solidFill>
              <a:latin typeface="Calibri"/>
              <a:ea typeface="Calibri"/>
              <a:cs typeface="Calibri"/>
              <a:sym typeface="Calibri"/>
            </a:endParaRPr>
          </a:p>
        </p:txBody>
      </p:sp>
      <p:sp>
        <p:nvSpPr>
          <p:cNvPr id="749" name="Google Shape;749;p38"/>
          <p:cNvSpPr/>
          <p:nvPr/>
        </p:nvSpPr>
        <p:spPr>
          <a:xfrm>
            <a:off x="1901501" y="1408176"/>
            <a:ext cx="896475" cy="433362"/>
          </a:xfrm>
          <a:prstGeom prst="flowChartProcess">
            <a:avLst/>
          </a:prstGeom>
          <a:solidFill>
            <a:srgbClr val="A5A5A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FFFFFF"/>
                </a:solidFill>
                <a:latin typeface="Calibri"/>
                <a:ea typeface="Calibri"/>
                <a:cs typeface="Calibri"/>
                <a:sym typeface="Calibri"/>
              </a:rPr>
              <a:t>DC Bench Power </a:t>
            </a:r>
            <a:endParaRPr sz="1100">
              <a:solidFill>
                <a:srgbClr val="FFFFFF"/>
              </a:solidFill>
              <a:latin typeface="Calibri"/>
              <a:ea typeface="Calibri"/>
              <a:cs typeface="Calibri"/>
              <a:sym typeface="Calibri"/>
            </a:endParaRPr>
          </a:p>
        </p:txBody>
      </p:sp>
      <p:sp>
        <p:nvSpPr>
          <p:cNvPr id="750" name="Google Shape;750;p38"/>
          <p:cNvSpPr/>
          <p:nvPr/>
        </p:nvSpPr>
        <p:spPr>
          <a:xfrm>
            <a:off x="175588" y="935186"/>
            <a:ext cx="1147200" cy="1387530"/>
          </a:xfrm>
          <a:prstGeom prst="flowChartProcess">
            <a:avLst/>
          </a:prstGeom>
          <a:solidFill>
            <a:srgbClr val="70AD4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FFFFFF"/>
                </a:solidFill>
                <a:latin typeface="Calibri"/>
                <a:ea typeface="Calibri"/>
                <a:cs typeface="Calibri"/>
                <a:sym typeface="Calibri"/>
              </a:rPr>
              <a:t>Light Source Electronics:</a:t>
            </a:r>
            <a:endParaRPr b="1" sz="1200">
              <a:solidFill>
                <a:srgbClr val="FFFFFF"/>
              </a:solidFill>
              <a:latin typeface="Calibri"/>
              <a:ea typeface="Calibri"/>
              <a:cs typeface="Calibri"/>
              <a:sym typeface="Calibri"/>
            </a:endParaRPr>
          </a:p>
          <a:p>
            <a:pPr indent="0" lvl="0" marL="0" rtl="0" algn="l">
              <a:spcBef>
                <a:spcPts val="0"/>
              </a:spcBef>
              <a:spcAft>
                <a:spcPts val="0"/>
              </a:spcAft>
              <a:buNone/>
            </a:pPr>
            <a:r>
              <a:rPr lang="en" sz="1200">
                <a:solidFill>
                  <a:srgbClr val="FFFFFF"/>
                </a:solidFill>
                <a:latin typeface="Calibri"/>
                <a:ea typeface="Calibri"/>
                <a:cs typeface="Calibri"/>
                <a:sym typeface="Calibri"/>
              </a:rPr>
              <a:t>-Linear Regulator</a:t>
            </a:r>
            <a:endParaRPr sz="1200">
              <a:solidFill>
                <a:srgbClr val="FFFFFF"/>
              </a:solidFill>
              <a:latin typeface="Calibri"/>
              <a:ea typeface="Calibri"/>
              <a:cs typeface="Calibri"/>
              <a:sym typeface="Calibri"/>
            </a:endParaRPr>
          </a:p>
          <a:p>
            <a:pPr indent="0" lvl="0" marL="0" rtl="0" algn="l">
              <a:spcBef>
                <a:spcPts val="0"/>
              </a:spcBef>
              <a:spcAft>
                <a:spcPts val="0"/>
              </a:spcAft>
              <a:buNone/>
            </a:pPr>
            <a:r>
              <a:rPr lang="en" sz="1200">
                <a:solidFill>
                  <a:srgbClr val="FFFFFF"/>
                </a:solidFill>
                <a:latin typeface="Calibri"/>
                <a:ea typeface="Calibri"/>
                <a:cs typeface="Calibri"/>
                <a:sym typeface="Calibri"/>
              </a:rPr>
              <a:t>-Low Pass Filter</a:t>
            </a:r>
            <a:endParaRPr sz="1200">
              <a:solidFill>
                <a:srgbClr val="FFFFFF"/>
              </a:solidFill>
              <a:latin typeface="Calibri"/>
              <a:ea typeface="Calibri"/>
              <a:cs typeface="Calibri"/>
              <a:sym typeface="Calibri"/>
            </a:endParaRPr>
          </a:p>
          <a:p>
            <a:pPr indent="0" lvl="0" marL="0" rtl="0" algn="l">
              <a:spcBef>
                <a:spcPts val="0"/>
              </a:spcBef>
              <a:spcAft>
                <a:spcPts val="0"/>
              </a:spcAft>
              <a:buNone/>
            </a:pPr>
            <a:r>
              <a:rPr lang="en" sz="1200">
                <a:solidFill>
                  <a:srgbClr val="FFFFFF"/>
                </a:solidFill>
                <a:latin typeface="Calibri"/>
                <a:ea typeface="Calibri"/>
                <a:cs typeface="Calibri"/>
                <a:sym typeface="Calibri"/>
              </a:rPr>
              <a:t>-Potentiometer</a:t>
            </a:r>
            <a:endParaRPr sz="1200">
              <a:solidFill>
                <a:srgbClr val="FFFFFF"/>
              </a:solidFill>
              <a:latin typeface="Calibri"/>
              <a:ea typeface="Calibri"/>
              <a:cs typeface="Calibri"/>
              <a:sym typeface="Calibri"/>
            </a:endParaRPr>
          </a:p>
        </p:txBody>
      </p:sp>
      <p:cxnSp>
        <p:nvCxnSpPr>
          <p:cNvPr id="751" name="Google Shape;751;p38"/>
          <p:cNvCxnSpPr>
            <a:stCxn id="749" idx="1"/>
            <a:endCxn id="750" idx="3"/>
          </p:cNvCxnSpPr>
          <p:nvPr/>
        </p:nvCxnSpPr>
        <p:spPr>
          <a:xfrm flipH="1">
            <a:off x="1322801" y="1624857"/>
            <a:ext cx="578700" cy="4200"/>
          </a:xfrm>
          <a:prstGeom prst="straightConnector1">
            <a:avLst/>
          </a:prstGeom>
          <a:noFill/>
          <a:ln cap="flat" cmpd="sng" w="19050">
            <a:solidFill>
              <a:srgbClr val="FFFFFF"/>
            </a:solidFill>
            <a:prstDash val="solid"/>
            <a:round/>
            <a:headEnd len="med" w="med" type="none"/>
            <a:tailEnd len="med" w="med" type="triangle"/>
          </a:ln>
        </p:spPr>
      </p:cxnSp>
      <p:sp>
        <p:nvSpPr>
          <p:cNvPr id="752" name="Google Shape;752;p38"/>
          <p:cNvSpPr txBox="1"/>
          <p:nvPr/>
        </p:nvSpPr>
        <p:spPr>
          <a:xfrm>
            <a:off x="175581" y="3888899"/>
            <a:ext cx="664800" cy="400066"/>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Calibri"/>
                <a:ea typeface="Calibri"/>
                <a:cs typeface="Calibri"/>
                <a:sym typeface="Calibri"/>
              </a:rPr>
              <a:t>Power</a:t>
            </a:r>
            <a:endParaRPr>
              <a:solidFill>
                <a:srgbClr val="FFFFFF"/>
              </a:solidFill>
              <a:latin typeface="Calibri"/>
              <a:ea typeface="Calibri"/>
              <a:cs typeface="Calibri"/>
              <a:sym typeface="Calibri"/>
            </a:endParaRPr>
          </a:p>
        </p:txBody>
      </p:sp>
      <p:cxnSp>
        <p:nvCxnSpPr>
          <p:cNvPr id="753" name="Google Shape;753;p38"/>
          <p:cNvCxnSpPr>
            <a:stCxn id="752" idx="3"/>
          </p:cNvCxnSpPr>
          <p:nvPr/>
        </p:nvCxnSpPr>
        <p:spPr>
          <a:xfrm>
            <a:off x="840381" y="4088932"/>
            <a:ext cx="562500" cy="9000"/>
          </a:xfrm>
          <a:prstGeom prst="straightConnector1">
            <a:avLst/>
          </a:prstGeom>
          <a:noFill/>
          <a:ln cap="flat" cmpd="sng" w="38100">
            <a:solidFill>
              <a:srgbClr val="FFFFFF"/>
            </a:solidFill>
            <a:prstDash val="solid"/>
            <a:round/>
            <a:headEnd len="med" w="med" type="none"/>
            <a:tailEnd len="med" w="med" type="triangle"/>
          </a:ln>
        </p:spPr>
      </p:cxnSp>
      <p:sp>
        <p:nvSpPr>
          <p:cNvPr id="754" name="Google Shape;754;p38"/>
          <p:cNvSpPr txBox="1"/>
          <p:nvPr/>
        </p:nvSpPr>
        <p:spPr>
          <a:xfrm>
            <a:off x="159500" y="4439455"/>
            <a:ext cx="808800" cy="400066"/>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latin typeface="Calibri"/>
                <a:ea typeface="Calibri"/>
                <a:cs typeface="Calibri"/>
                <a:sym typeface="Calibri"/>
              </a:rPr>
              <a:t>Current</a:t>
            </a:r>
            <a:endParaRPr>
              <a:solidFill>
                <a:srgbClr val="FF0000"/>
              </a:solidFill>
              <a:latin typeface="Calibri"/>
              <a:ea typeface="Calibri"/>
              <a:cs typeface="Calibri"/>
              <a:sym typeface="Calibri"/>
            </a:endParaRPr>
          </a:p>
        </p:txBody>
      </p:sp>
      <p:cxnSp>
        <p:nvCxnSpPr>
          <p:cNvPr id="755" name="Google Shape;755;p38"/>
          <p:cNvCxnSpPr/>
          <p:nvPr/>
        </p:nvCxnSpPr>
        <p:spPr>
          <a:xfrm>
            <a:off x="883699" y="4612190"/>
            <a:ext cx="553500" cy="2032"/>
          </a:xfrm>
          <a:prstGeom prst="straightConnector1">
            <a:avLst/>
          </a:prstGeom>
          <a:noFill/>
          <a:ln cap="flat" cmpd="sng" w="38100">
            <a:solidFill>
              <a:srgbClr val="FF0000"/>
            </a:solidFill>
            <a:prstDash val="solid"/>
            <a:round/>
            <a:headEnd len="med" w="med" type="none"/>
            <a:tailEnd len="med" w="med" type="triangle"/>
          </a:ln>
        </p:spPr>
      </p:cxnSp>
      <p:sp>
        <p:nvSpPr>
          <p:cNvPr id="756" name="Google Shape;756;p38"/>
          <p:cNvSpPr txBox="1"/>
          <p:nvPr/>
        </p:nvSpPr>
        <p:spPr>
          <a:xfrm>
            <a:off x="1710700" y="4314607"/>
            <a:ext cx="732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rgbClr val="FFFF00"/>
                </a:solidFill>
                <a:latin typeface="Calibri"/>
                <a:ea typeface="Calibri"/>
                <a:cs typeface="Calibri"/>
                <a:sym typeface="Calibri"/>
              </a:rPr>
              <a:t>Software Commands</a:t>
            </a:r>
            <a:endParaRPr sz="900">
              <a:solidFill>
                <a:srgbClr val="FFFF00"/>
              </a:solidFill>
              <a:latin typeface="Calibri"/>
              <a:ea typeface="Calibri"/>
              <a:cs typeface="Calibri"/>
              <a:sym typeface="Calibri"/>
            </a:endParaRPr>
          </a:p>
        </p:txBody>
      </p:sp>
      <p:cxnSp>
        <p:nvCxnSpPr>
          <p:cNvPr id="757" name="Google Shape;757;p38"/>
          <p:cNvCxnSpPr/>
          <p:nvPr/>
        </p:nvCxnSpPr>
        <p:spPr>
          <a:xfrm rot="10727001">
            <a:off x="2442964" y="4510186"/>
            <a:ext cx="494511" cy="9605"/>
          </a:xfrm>
          <a:prstGeom prst="straightConnector1">
            <a:avLst/>
          </a:prstGeom>
          <a:noFill/>
          <a:ln cap="flat" cmpd="sng" w="38100">
            <a:solidFill>
              <a:srgbClr val="FFFF00"/>
            </a:solidFill>
            <a:prstDash val="solid"/>
            <a:round/>
            <a:headEnd len="med" w="med" type="stealth"/>
            <a:tailEnd len="med" w="med" type="none"/>
          </a:ln>
        </p:spPr>
      </p:cxnSp>
      <p:sp>
        <p:nvSpPr>
          <p:cNvPr id="758" name="Google Shape;758;p38"/>
          <p:cNvSpPr txBox="1"/>
          <p:nvPr/>
        </p:nvSpPr>
        <p:spPr>
          <a:xfrm>
            <a:off x="1722213" y="3791391"/>
            <a:ext cx="5625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FF00FF"/>
                </a:solidFill>
                <a:latin typeface="Calibri"/>
                <a:ea typeface="Calibri"/>
                <a:cs typeface="Calibri"/>
                <a:sym typeface="Calibri"/>
              </a:rPr>
              <a:t>DigitalData</a:t>
            </a:r>
            <a:endParaRPr sz="1100">
              <a:solidFill>
                <a:srgbClr val="FF00FF"/>
              </a:solidFill>
              <a:latin typeface="Calibri"/>
              <a:ea typeface="Calibri"/>
              <a:cs typeface="Calibri"/>
              <a:sym typeface="Calibri"/>
            </a:endParaRPr>
          </a:p>
        </p:txBody>
      </p:sp>
      <p:cxnSp>
        <p:nvCxnSpPr>
          <p:cNvPr id="759" name="Google Shape;759;p38"/>
          <p:cNvCxnSpPr>
            <a:stCxn id="758" idx="3"/>
          </p:cNvCxnSpPr>
          <p:nvPr/>
        </p:nvCxnSpPr>
        <p:spPr>
          <a:xfrm flipH="1" rot="10800000">
            <a:off x="2284713" y="4046391"/>
            <a:ext cx="600600" cy="6600"/>
          </a:xfrm>
          <a:prstGeom prst="straightConnector1">
            <a:avLst/>
          </a:prstGeom>
          <a:noFill/>
          <a:ln cap="flat" cmpd="sng" w="38100">
            <a:solidFill>
              <a:srgbClr val="FF00FF"/>
            </a:solidFill>
            <a:prstDash val="solid"/>
            <a:round/>
            <a:headEnd len="med" w="med" type="none"/>
            <a:tailEnd len="med" w="med" type="triangle"/>
          </a:ln>
        </p:spPr>
      </p:cxnSp>
      <p:cxnSp>
        <p:nvCxnSpPr>
          <p:cNvPr id="760" name="Google Shape;760;p38"/>
          <p:cNvCxnSpPr/>
          <p:nvPr/>
        </p:nvCxnSpPr>
        <p:spPr>
          <a:xfrm flipH="1">
            <a:off x="745588" y="2322716"/>
            <a:ext cx="3600" cy="888019"/>
          </a:xfrm>
          <a:prstGeom prst="straightConnector1">
            <a:avLst/>
          </a:prstGeom>
          <a:noFill/>
          <a:ln cap="flat" cmpd="sng" w="19050">
            <a:solidFill>
              <a:srgbClr val="FF0000"/>
            </a:solidFill>
            <a:prstDash val="solid"/>
            <a:round/>
            <a:headEnd len="med" w="med" type="none"/>
            <a:tailEnd len="med" w="med" type="triangle"/>
          </a:ln>
        </p:spPr>
      </p:cxnSp>
      <p:cxnSp>
        <p:nvCxnSpPr>
          <p:cNvPr id="761" name="Google Shape;761;p38"/>
          <p:cNvCxnSpPr>
            <a:stCxn id="723" idx="3"/>
            <a:endCxn id="726" idx="1"/>
          </p:cNvCxnSpPr>
          <p:nvPr/>
        </p:nvCxnSpPr>
        <p:spPr>
          <a:xfrm>
            <a:off x="5165798" y="2351682"/>
            <a:ext cx="290100" cy="0"/>
          </a:xfrm>
          <a:prstGeom prst="straightConnector1">
            <a:avLst/>
          </a:prstGeom>
          <a:noFill/>
          <a:ln cap="flat" cmpd="sng" w="19050">
            <a:solidFill>
              <a:srgbClr val="FF0000"/>
            </a:solidFill>
            <a:prstDash val="solid"/>
            <a:round/>
            <a:headEnd len="med" w="med" type="none"/>
            <a:tailEnd len="med" w="med" type="triangle"/>
          </a:ln>
        </p:spPr>
      </p:cxnSp>
      <p:cxnSp>
        <p:nvCxnSpPr>
          <p:cNvPr id="762" name="Google Shape;762;p38"/>
          <p:cNvCxnSpPr>
            <a:stCxn id="729" idx="2"/>
            <a:endCxn id="763" idx="0"/>
          </p:cNvCxnSpPr>
          <p:nvPr/>
        </p:nvCxnSpPr>
        <p:spPr>
          <a:xfrm>
            <a:off x="5391269" y="3599526"/>
            <a:ext cx="0" cy="359700"/>
          </a:xfrm>
          <a:prstGeom prst="straightConnector1">
            <a:avLst/>
          </a:prstGeom>
          <a:noFill/>
          <a:ln cap="flat" cmpd="sng" w="19050">
            <a:solidFill>
              <a:srgbClr val="FF00FF"/>
            </a:solidFill>
            <a:prstDash val="solid"/>
            <a:round/>
            <a:headEnd len="med" w="med" type="none"/>
            <a:tailEnd len="med" w="med" type="triangle"/>
          </a:ln>
        </p:spPr>
      </p:cxnSp>
      <p:cxnSp>
        <p:nvCxnSpPr>
          <p:cNvPr id="764" name="Google Shape;764;p38"/>
          <p:cNvCxnSpPr/>
          <p:nvPr/>
        </p:nvCxnSpPr>
        <p:spPr>
          <a:xfrm flipH="1" rot="10800000">
            <a:off x="5947463" y="4163478"/>
            <a:ext cx="1162800" cy="9000"/>
          </a:xfrm>
          <a:prstGeom prst="straightConnector1">
            <a:avLst/>
          </a:prstGeom>
          <a:noFill/>
          <a:ln cap="flat" cmpd="sng" w="19050">
            <a:solidFill>
              <a:srgbClr val="FF00FF"/>
            </a:solidFill>
            <a:prstDash val="solid"/>
            <a:round/>
            <a:headEnd len="med" w="med" type="none"/>
            <a:tailEnd len="med" w="med" type="triangle"/>
          </a:ln>
        </p:spPr>
      </p:cxnSp>
      <p:cxnSp>
        <p:nvCxnSpPr>
          <p:cNvPr id="765" name="Google Shape;765;p38"/>
          <p:cNvCxnSpPr/>
          <p:nvPr/>
        </p:nvCxnSpPr>
        <p:spPr>
          <a:xfrm flipH="1" rot="972">
            <a:off x="5964424" y="4233196"/>
            <a:ext cx="1060500" cy="9000"/>
          </a:xfrm>
          <a:prstGeom prst="straightConnector1">
            <a:avLst/>
          </a:prstGeom>
          <a:noFill/>
          <a:ln cap="flat" cmpd="sng" w="19050">
            <a:solidFill>
              <a:srgbClr val="FFFF00"/>
            </a:solidFill>
            <a:prstDash val="solid"/>
            <a:round/>
            <a:headEnd len="med" w="med" type="none"/>
            <a:tailEnd len="med" w="med" type="triangle"/>
          </a:ln>
        </p:spPr>
      </p:cxnSp>
      <p:sp>
        <p:nvSpPr>
          <p:cNvPr id="766" name="Google Shape;766;p38"/>
          <p:cNvSpPr/>
          <p:nvPr/>
        </p:nvSpPr>
        <p:spPr>
          <a:xfrm>
            <a:off x="8102700" y="2640000"/>
            <a:ext cx="896475" cy="433350"/>
          </a:xfrm>
          <a:prstGeom prst="flowChartProcess">
            <a:avLst/>
          </a:prstGeom>
          <a:solidFill>
            <a:srgbClr val="5B9BD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Calibri"/>
                <a:ea typeface="Calibri"/>
                <a:cs typeface="Calibri"/>
                <a:sym typeface="Calibri"/>
              </a:rPr>
              <a:t>Orbital Model </a:t>
            </a:r>
            <a:endParaRPr sz="1300">
              <a:solidFill>
                <a:srgbClr val="FFFFFF"/>
              </a:solidFill>
              <a:latin typeface="Calibri"/>
              <a:ea typeface="Calibri"/>
              <a:cs typeface="Calibri"/>
              <a:sym typeface="Calibri"/>
            </a:endParaRPr>
          </a:p>
        </p:txBody>
      </p:sp>
      <p:cxnSp>
        <p:nvCxnSpPr>
          <p:cNvPr id="767" name="Google Shape;767;p38"/>
          <p:cNvCxnSpPr>
            <a:endCxn id="723" idx="0"/>
          </p:cNvCxnSpPr>
          <p:nvPr/>
        </p:nvCxnSpPr>
        <p:spPr>
          <a:xfrm flipH="1" rot="10800000">
            <a:off x="3361561" y="2135001"/>
            <a:ext cx="1356000" cy="1277100"/>
          </a:xfrm>
          <a:prstGeom prst="bentConnector4">
            <a:avLst>
              <a:gd fmla="val 33472" name="adj1"/>
              <a:gd fmla="val 118646" name="adj2"/>
            </a:avLst>
          </a:prstGeom>
          <a:noFill/>
          <a:ln cap="flat" cmpd="sng" w="19050">
            <a:solidFill>
              <a:srgbClr val="FF0000"/>
            </a:solidFill>
            <a:prstDash val="solid"/>
            <a:round/>
            <a:headEnd len="med" w="med" type="none"/>
            <a:tailEnd len="med" w="med" type="triangle"/>
          </a:ln>
        </p:spPr>
      </p:cxnSp>
      <p:cxnSp>
        <p:nvCxnSpPr>
          <p:cNvPr id="768" name="Google Shape;768;p38"/>
          <p:cNvCxnSpPr>
            <a:stCxn id="726" idx="2"/>
            <a:endCxn id="729" idx="0"/>
          </p:cNvCxnSpPr>
          <p:nvPr/>
        </p:nvCxnSpPr>
        <p:spPr>
          <a:xfrm rot="5400000">
            <a:off x="5359436" y="2600313"/>
            <a:ext cx="576600" cy="512700"/>
          </a:xfrm>
          <a:prstGeom prst="bentConnector3">
            <a:avLst>
              <a:gd fmla="val 49992" name="adj1"/>
            </a:avLst>
          </a:prstGeom>
          <a:noFill/>
          <a:ln cap="flat" cmpd="sng" w="19050">
            <a:solidFill>
              <a:srgbClr val="FF0000"/>
            </a:solidFill>
            <a:prstDash val="solid"/>
            <a:round/>
            <a:headEnd len="med" w="med" type="none"/>
            <a:tailEnd len="med" w="med" type="triangle"/>
          </a:ln>
        </p:spPr>
      </p:cxnSp>
      <p:sp>
        <p:nvSpPr>
          <p:cNvPr id="763" name="Google Shape;763;p38"/>
          <p:cNvSpPr/>
          <p:nvPr/>
        </p:nvSpPr>
        <p:spPr>
          <a:xfrm>
            <a:off x="4884989" y="3959370"/>
            <a:ext cx="1012559" cy="454656"/>
          </a:xfrm>
          <a:prstGeom prst="flowChartProcess">
            <a:avLst/>
          </a:prstGeom>
          <a:solidFill>
            <a:srgbClr val="70AD4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Calibri"/>
                <a:ea typeface="Calibri"/>
                <a:cs typeface="Calibri"/>
                <a:sym typeface="Calibri"/>
              </a:rPr>
              <a:t>Teensy</a:t>
            </a:r>
            <a:endParaRPr sz="1000">
              <a:solidFill>
                <a:srgbClr val="FFFFFF"/>
              </a:solidFill>
              <a:latin typeface="Calibri"/>
              <a:ea typeface="Calibri"/>
              <a:cs typeface="Calibri"/>
              <a:sym typeface="Calibri"/>
            </a:endParaRPr>
          </a:p>
          <a:p>
            <a:pPr indent="0" lvl="0" marL="0" rtl="0" algn="l">
              <a:spcBef>
                <a:spcPts val="0"/>
              </a:spcBef>
              <a:spcAft>
                <a:spcPts val="0"/>
              </a:spcAft>
              <a:buNone/>
            </a:pPr>
            <a:r>
              <a:rPr lang="en" sz="1000">
                <a:solidFill>
                  <a:srgbClr val="FFFFFF"/>
                </a:solidFill>
                <a:latin typeface="Calibri"/>
                <a:ea typeface="Calibri"/>
                <a:cs typeface="Calibri"/>
                <a:sym typeface="Calibri"/>
              </a:rPr>
              <a:t>Microprocessor</a:t>
            </a:r>
            <a:endParaRPr sz="1000">
              <a:solidFill>
                <a:srgbClr val="FFFFFF"/>
              </a:solidFill>
              <a:latin typeface="Calibri"/>
              <a:ea typeface="Calibri"/>
              <a:cs typeface="Calibri"/>
              <a:sym typeface="Calibri"/>
            </a:endParaRPr>
          </a:p>
        </p:txBody>
      </p:sp>
      <p:cxnSp>
        <p:nvCxnSpPr>
          <p:cNvPr id="769" name="Google Shape;769;p38"/>
          <p:cNvCxnSpPr>
            <a:stCxn id="749" idx="0"/>
            <a:endCxn id="722" idx="0"/>
          </p:cNvCxnSpPr>
          <p:nvPr/>
        </p:nvCxnSpPr>
        <p:spPr>
          <a:xfrm rot="-5400000">
            <a:off x="3725988" y="-173574"/>
            <a:ext cx="205500" cy="2958000"/>
          </a:xfrm>
          <a:prstGeom prst="bentConnector3">
            <a:avLst>
              <a:gd fmla="val 215864" name="adj1"/>
            </a:avLst>
          </a:prstGeom>
          <a:noFill/>
          <a:ln cap="flat" cmpd="sng" w="19050">
            <a:solidFill>
              <a:schemeClr val="lt1"/>
            </a:solidFill>
            <a:prstDash val="solid"/>
            <a:round/>
            <a:headEnd len="med" w="med" type="none"/>
            <a:tailEnd len="med" w="med" type="stealth"/>
          </a:ln>
        </p:spPr>
      </p:cxnSp>
      <p:cxnSp>
        <p:nvCxnSpPr>
          <p:cNvPr id="770" name="Google Shape;770;p38"/>
          <p:cNvCxnSpPr>
            <a:stCxn id="724" idx="1"/>
            <a:endCxn id="748" idx="0"/>
          </p:cNvCxnSpPr>
          <p:nvPr/>
        </p:nvCxnSpPr>
        <p:spPr>
          <a:xfrm flipH="1">
            <a:off x="2901636" y="1558078"/>
            <a:ext cx="1367700" cy="1140600"/>
          </a:xfrm>
          <a:prstGeom prst="bentConnector2">
            <a:avLst/>
          </a:prstGeom>
          <a:noFill/>
          <a:ln cap="flat" cmpd="sng" w="19050">
            <a:solidFill>
              <a:schemeClr val="lt1"/>
            </a:solidFill>
            <a:prstDash val="solid"/>
            <a:round/>
            <a:headEnd len="med" w="med" type="none"/>
            <a:tailEnd len="med" w="med" type="stealth"/>
          </a:ln>
        </p:spPr>
      </p:cxnSp>
      <p:cxnSp>
        <p:nvCxnSpPr>
          <p:cNvPr id="771" name="Google Shape;771;p38"/>
          <p:cNvCxnSpPr/>
          <p:nvPr/>
        </p:nvCxnSpPr>
        <p:spPr>
          <a:xfrm rot="5400000">
            <a:off x="2262100" y="2287500"/>
            <a:ext cx="2072700" cy="631800"/>
          </a:xfrm>
          <a:prstGeom prst="bentConnector3">
            <a:avLst>
              <a:gd fmla="val 112188" name="adj1"/>
            </a:avLst>
          </a:prstGeom>
          <a:noFill/>
          <a:ln cap="flat" cmpd="sng" w="19050">
            <a:solidFill>
              <a:schemeClr val="lt1"/>
            </a:solidFill>
            <a:prstDash val="solid"/>
            <a:round/>
            <a:headEnd len="med" w="med" type="none"/>
            <a:tailEnd len="med" w="med" type="stealth"/>
          </a:ln>
        </p:spPr>
      </p:cxnSp>
      <p:cxnSp>
        <p:nvCxnSpPr>
          <p:cNvPr id="772" name="Google Shape;772;p38"/>
          <p:cNvCxnSpPr>
            <a:stCxn id="725" idx="3"/>
            <a:endCxn id="728" idx="3"/>
          </p:cNvCxnSpPr>
          <p:nvPr/>
        </p:nvCxnSpPr>
        <p:spPr>
          <a:xfrm flipH="1">
            <a:off x="6003136" y="1558078"/>
            <a:ext cx="349200" cy="2282100"/>
          </a:xfrm>
          <a:prstGeom prst="bentConnector3">
            <a:avLst>
              <a:gd fmla="val -109819" name="adj1"/>
            </a:avLst>
          </a:prstGeom>
          <a:noFill/>
          <a:ln cap="flat" cmpd="sng" w="19050">
            <a:solidFill>
              <a:schemeClr val="lt1"/>
            </a:solidFill>
            <a:prstDash val="solid"/>
            <a:round/>
            <a:headEnd len="med" w="med" type="none"/>
            <a:tailEnd len="med" w="med" type="stealth"/>
          </a:ln>
        </p:spPr>
      </p:cxnSp>
      <p:cxnSp>
        <p:nvCxnSpPr>
          <p:cNvPr id="773" name="Google Shape;773;p38"/>
          <p:cNvCxnSpPr>
            <a:stCxn id="748" idx="3"/>
            <a:endCxn id="763" idx="1"/>
          </p:cNvCxnSpPr>
          <p:nvPr/>
        </p:nvCxnSpPr>
        <p:spPr>
          <a:xfrm>
            <a:off x="3349986" y="2915246"/>
            <a:ext cx="1535100" cy="1271400"/>
          </a:xfrm>
          <a:prstGeom prst="bentConnector3">
            <a:avLst>
              <a:gd fmla="val 41096" name="adj1"/>
            </a:avLst>
          </a:prstGeom>
          <a:noFill/>
          <a:ln cap="flat" cmpd="sng" w="19050">
            <a:solidFill>
              <a:srgbClr val="FF0000"/>
            </a:solidFill>
            <a:prstDash val="solid"/>
            <a:round/>
            <a:headEnd len="med" w="med" type="none"/>
            <a:tailEnd len="med" w="med" type="stealth"/>
          </a:ln>
        </p:spPr>
      </p:cxnSp>
      <p:cxnSp>
        <p:nvCxnSpPr>
          <p:cNvPr id="774" name="Google Shape;774;p38"/>
          <p:cNvCxnSpPr>
            <a:stCxn id="766" idx="2"/>
            <a:endCxn id="734" idx="3"/>
          </p:cNvCxnSpPr>
          <p:nvPr/>
        </p:nvCxnSpPr>
        <p:spPr>
          <a:xfrm rot="5400000">
            <a:off x="7728488" y="3378300"/>
            <a:ext cx="1127400" cy="517500"/>
          </a:xfrm>
          <a:prstGeom prst="bentConnector2">
            <a:avLst/>
          </a:prstGeom>
          <a:noFill/>
          <a:ln cap="flat" cmpd="sng" w="19050">
            <a:solidFill>
              <a:srgbClr val="FFFF00"/>
            </a:solidFill>
            <a:prstDash val="solid"/>
            <a:round/>
            <a:headEnd len="med" w="med" type="none"/>
            <a:tailEnd len="med" w="med" type="stealth"/>
          </a:ln>
        </p:spPr>
      </p:cxnSp>
      <p:cxnSp>
        <p:nvCxnSpPr>
          <p:cNvPr id="775" name="Google Shape;775;p38"/>
          <p:cNvCxnSpPr>
            <a:stCxn id="735" idx="0"/>
            <a:endCxn id="736" idx="2"/>
          </p:cNvCxnSpPr>
          <p:nvPr/>
        </p:nvCxnSpPr>
        <p:spPr>
          <a:xfrm rot="-5400000">
            <a:off x="7403136" y="3255457"/>
            <a:ext cx="364800" cy="600"/>
          </a:xfrm>
          <a:prstGeom prst="bentConnector3">
            <a:avLst>
              <a:gd fmla="val 50000" name="adj1"/>
            </a:avLst>
          </a:prstGeom>
          <a:noFill/>
          <a:ln cap="flat" cmpd="sng" w="19050">
            <a:solidFill>
              <a:srgbClr val="FF00FF"/>
            </a:solidFill>
            <a:prstDash val="solid"/>
            <a:round/>
            <a:headEnd len="med" w="med" type="none"/>
            <a:tailEnd len="med" w="med" type="stealth"/>
          </a:ln>
        </p:spPr>
      </p:cxnSp>
      <p:sp>
        <p:nvSpPr>
          <p:cNvPr id="776" name="Google Shape;776;p38"/>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1"/>
        </a:solidFill>
      </p:bgPr>
    </p:bg>
    <p:spTree>
      <p:nvGrpSpPr>
        <p:cNvPr id="3798" name="Shape 3798"/>
        <p:cNvGrpSpPr/>
        <p:nvPr/>
      </p:nvGrpSpPr>
      <p:grpSpPr>
        <a:xfrm>
          <a:off x="0" y="0"/>
          <a:ext cx="0" cy="0"/>
          <a:chOff x="0" y="0"/>
          <a:chExt cx="0" cy="0"/>
        </a:xfrm>
      </p:grpSpPr>
      <p:sp>
        <p:nvSpPr>
          <p:cNvPr id="3799" name="Google Shape;3799;p164"/>
          <p:cNvSpPr txBox="1"/>
          <p:nvPr>
            <p:ph type="ctrTitle"/>
          </p:nvPr>
        </p:nvSpPr>
        <p:spPr>
          <a:xfrm>
            <a:off x="1143000" y="841772"/>
            <a:ext cx="6858000" cy="17907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t/>
            </a:r>
            <a:endParaRPr/>
          </a:p>
        </p:txBody>
      </p:sp>
      <p:sp>
        <p:nvSpPr>
          <p:cNvPr id="3800" name="Google Shape;3800;p164"/>
          <p:cNvSpPr txBox="1"/>
          <p:nvPr>
            <p:ph idx="1" type="subTitle"/>
          </p:nvPr>
        </p:nvSpPr>
        <p:spPr>
          <a:xfrm>
            <a:off x="1143000" y="2701529"/>
            <a:ext cx="6858000" cy="12417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t/>
            </a:r>
            <a:endParaRPr/>
          </a:p>
        </p:txBody>
      </p:sp>
      <p:pic>
        <p:nvPicPr>
          <p:cNvPr id="3801" name="Google Shape;3801;p164"/>
          <p:cNvPicPr preferRelativeResize="0"/>
          <p:nvPr/>
        </p:nvPicPr>
        <p:blipFill>
          <a:blip r:embed="rId3">
            <a:alphaModFix/>
          </a:blip>
          <a:stretch>
            <a:fillRect/>
          </a:stretch>
        </p:blipFill>
        <p:spPr>
          <a:xfrm>
            <a:off x="0" y="197680"/>
            <a:ext cx="9144001" cy="4748141"/>
          </a:xfrm>
          <a:prstGeom prst="rect">
            <a:avLst/>
          </a:prstGeom>
          <a:noFill/>
          <a:ln>
            <a:noFill/>
          </a:ln>
        </p:spPr>
      </p:pic>
      <p:sp>
        <p:nvSpPr>
          <p:cNvPr id="3802" name="Google Shape;3802;p164"/>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1"/>
        </a:solidFill>
      </p:bgPr>
    </p:bg>
    <p:spTree>
      <p:nvGrpSpPr>
        <p:cNvPr id="3806" name="Shape 3806"/>
        <p:cNvGrpSpPr/>
        <p:nvPr/>
      </p:nvGrpSpPr>
      <p:grpSpPr>
        <a:xfrm>
          <a:off x="0" y="0"/>
          <a:ext cx="0" cy="0"/>
          <a:chOff x="0" y="0"/>
          <a:chExt cx="0" cy="0"/>
        </a:xfrm>
      </p:grpSpPr>
      <p:sp>
        <p:nvSpPr>
          <p:cNvPr id="3807" name="Google Shape;3807;p165"/>
          <p:cNvSpPr txBox="1"/>
          <p:nvPr>
            <p:ph type="ctrTitle"/>
          </p:nvPr>
        </p:nvSpPr>
        <p:spPr>
          <a:xfrm>
            <a:off x="1143000" y="841772"/>
            <a:ext cx="6858000" cy="17907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t/>
            </a:r>
            <a:endParaRPr/>
          </a:p>
        </p:txBody>
      </p:sp>
      <p:sp>
        <p:nvSpPr>
          <p:cNvPr id="3808" name="Google Shape;3808;p165"/>
          <p:cNvSpPr txBox="1"/>
          <p:nvPr>
            <p:ph idx="1" type="subTitle"/>
          </p:nvPr>
        </p:nvSpPr>
        <p:spPr>
          <a:xfrm>
            <a:off x="1143000" y="2701529"/>
            <a:ext cx="6858000" cy="12417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t/>
            </a:r>
            <a:endParaRPr/>
          </a:p>
        </p:txBody>
      </p:sp>
      <p:pic>
        <p:nvPicPr>
          <p:cNvPr id="3809" name="Google Shape;3809;p165"/>
          <p:cNvPicPr preferRelativeResize="0"/>
          <p:nvPr/>
        </p:nvPicPr>
        <p:blipFill>
          <a:blip r:embed="rId3">
            <a:alphaModFix/>
          </a:blip>
          <a:stretch>
            <a:fillRect/>
          </a:stretch>
        </p:blipFill>
        <p:spPr>
          <a:xfrm>
            <a:off x="0" y="698098"/>
            <a:ext cx="9144000" cy="3747304"/>
          </a:xfrm>
          <a:prstGeom prst="rect">
            <a:avLst/>
          </a:prstGeom>
          <a:noFill/>
          <a:ln>
            <a:noFill/>
          </a:ln>
        </p:spPr>
      </p:pic>
      <p:sp>
        <p:nvSpPr>
          <p:cNvPr id="3810" name="Google Shape;3810;p165"/>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80" name="Shape 780"/>
        <p:cNvGrpSpPr/>
        <p:nvPr/>
      </p:nvGrpSpPr>
      <p:grpSpPr>
        <a:xfrm>
          <a:off x="0" y="0"/>
          <a:ext cx="0" cy="0"/>
          <a:chOff x="0" y="0"/>
          <a:chExt cx="0" cy="0"/>
        </a:xfrm>
      </p:grpSpPr>
      <p:pic>
        <p:nvPicPr>
          <p:cNvPr id="781" name="Google Shape;781;p39"/>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782" name="Google Shape;782;p39"/>
          <p:cNvPicPr preferRelativeResize="0"/>
          <p:nvPr/>
        </p:nvPicPr>
        <p:blipFill>
          <a:blip r:embed="rId4">
            <a:alphaModFix/>
          </a:blip>
          <a:stretch>
            <a:fillRect/>
          </a:stretch>
        </p:blipFill>
        <p:spPr>
          <a:xfrm>
            <a:off x="0" y="0"/>
            <a:ext cx="841775" cy="841775"/>
          </a:xfrm>
          <a:prstGeom prst="rect">
            <a:avLst/>
          </a:prstGeom>
          <a:noFill/>
          <a:ln>
            <a:noFill/>
          </a:ln>
        </p:spPr>
      </p:pic>
      <p:sp>
        <p:nvSpPr>
          <p:cNvPr id="783" name="Google Shape;783;p39"/>
          <p:cNvSpPr txBox="1"/>
          <p:nvPr/>
        </p:nvSpPr>
        <p:spPr>
          <a:xfrm>
            <a:off x="593250" y="48375"/>
            <a:ext cx="7957500" cy="71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chemeClr val="lt1"/>
                </a:solidFill>
                <a:latin typeface="Calibri"/>
                <a:ea typeface="Calibri"/>
                <a:cs typeface="Calibri"/>
                <a:sym typeface="Calibri"/>
              </a:rPr>
              <a:t>The NanoSAM-IV is Required To…</a:t>
            </a:r>
            <a:endParaRPr b="1" sz="3600">
              <a:solidFill>
                <a:schemeClr val="lt1"/>
              </a:solidFill>
              <a:latin typeface="Calibri"/>
              <a:ea typeface="Calibri"/>
              <a:cs typeface="Calibri"/>
              <a:sym typeface="Calibri"/>
            </a:endParaRPr>
          </a:p>
        </p:txBody>
      </p:sp>
      <p:pic>
        <p:nvPicPr>
          <p:cNvPr id="784" name="Google Shape;784;p39"/>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785" name="Google Shape;785;p39"/>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786" name="Google Shape;786;p39"/>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787" name="Google Shape;787;p39"/>
          <p:cNvSpPr txBox="1"/>
          <p:nvPr/>
        </p:nvSpPr>
        <p:spPr>
          <a:xfrm>
            <a:off x="1285636" y="4762125"/>
            <a:ext cx="1622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Design Solution</a:t>
            </a:r>
            <a:endParaRPr b="1" u="sng">
              <a:latin typeface="Roboto"/>
              <a:ea typeface="Roboto"/>
              <a:cs typeface="Roboto"/>
              <a:sym typeface="Roboto"/>
            </a:endParaRPr>
          </a:p>
        </p:txBody>
      </p:sp>
      <p:sp>
        <p:nvSpPr>
          <p:cNvPr id="788" name="Google Shape;788;p39"/>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789" name="Google Shape;789;p39"/>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790" name="Google Shape;790;p39"/>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791" name="Google Shape;791;p39"/>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792" name="Google Shape;792;p39"/>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793" name="Google Shape;793;p39"/>
          <p:cNvSpPr/>
          <p:nvPr/>
        </p:nvSpPr>
        <p:spPr>
          <a:xfrm>
            <a:off x="4157625" y="1202701"/>
            <a:ext cx="2300100" cy="1441500"/>
          </a:xfrm>
          <a:prstGeom prst="rect">
            <a:avLst/>
          </a:prstGeom>
          <a:noFill/>
          <a:ln cap="flat" cmpd="sng" w="952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39"/>
          <p:cNvSpPr/>
          <p:nvPr/>
        </p:nvSpPr>
        <p:spPr>
          <a:xfrm>
            <a:off x="4269323" y="2135001"/>
            <a:ext cx="896475" cy="433362"/>
          </a:xfrm>
          <a:prstGeom prst="flowChartProcess">
            <a:avLst/>
          </a:prstGeom>
          <a:solidFill>
            <a:srgbClr val="70AD4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FFFFFF"/>
                </a:solidFill>
                <a:latin typeface="Calibri"/>
                <a:ea typeface="Calibri"/>
                <a:cs typeface="Calibri"/>
                <a:sym typeface="Calibri"/>
              </a:rPr>
              <a:t>Amp</a:t>
            </a:r>
            <a:endParaRPr sz="1100">
              <a:solidFill>
                <a:srgbClr val="FFFFFF"/>
              </a:solidFill>
              <a:latin typeface="Calibri"/>
              <a:ea typeface="Calibri"/>
              <a:cs typeface="Calibri"/>
              <a:sym typeface="Calibri"/>
            </a:endParaRPr>
          </a:p>
        </p:txBody>
      </p:sp>
      <p:sp>
        <p:nvSpPr>
          <p:cNvPr id="795" name="Google Shape;795;p39"/>
          <p:cNvSpPr/>
          <p:nvPr/>
        </p:nvSpPr>
        <p:spPr>
          <a:xfrm>
            <a:off x="4269336" y="1341397"/>
            <a:ext cx="896475" cy="433362"/>
          </a:xfrm>
          <a:prstGeom prst="flowChartProcess">
            <a:avLst/>
          </a:prstGeom>
          <a:solidFill>
            <a:srgbClr val="70AD4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Calibri"/>
                <a:ea typeface="Calibri"/>
                <a:cs typeface="Calibri"/>
                <a:sym typeface="Calibri"/>
              </a:rPr>
              <a:t>Linear Regulator 5V</a:t>
            </a:r>
            <a:endParaRPr sz="1000">
              <a:solidFill>
                <a:srgbClr val="FFFFFF"/>
              </a:solidFill>
              <a:latin typeface="Calibri"/>
              <a:ea typeface="Calibri"/>
              <a:cs typeface="Calibri"/>
              <a:sym typeface="Calibri"/>
            </a:endParaRPr>
          </a:p>
        </p:txBody>
      </p:sp>
      <p:sp>
        <p:nvSpPr>
          <p:cNvPr id="796" name="Google Shape;796;p39"/>
          <p:cNvSpPr/>
          <p:nvPr/>
        </p:nvSpPr>
        <p:spPr>
          <a:xfrm>
            <a:off x="5455861" y="1341397"/>
            <a:ext cx="896475" cy="433362"/>
          </a:xfrm>
          <a:prstGeom prst="flowChartProcess">
            <a:avLst/>
          </a:prstGeom>
          <a:solidFill>
            <a:srgbClr val="70AD4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Calibri"/>
                <a:ea typeface="Calibri"/>
                <a:cs typeface="Calibri"/>
                <a:sym typeface="Calibri"/>
              </a:rPr>
              <a:t>Linear Regulator 3.3V</a:t>
            </a:r>
            <a:endParaRPr sz="1000">
              <a:solidFill>
                <a:srgbClr val="FFFFFF"/>
              </a:solidFill>
              <a:latin typeface="Calibri"/>
              <a:ea typeface="Calibri"/>
              <a:cs typeface="Calibri"/>
              <a:sym typeface="Calibri"/>
            </a:endParaRPr>
          </a:p>
        </p:txBody>
      </p:sp>
      <p:sp>
        <p:nvSpPr>
          <p:cNvPr id="797" name="Google Shape;797;p39"/>
          <p:cNvSpPr/>
          <p:nvPr/>
        </p:nvSpPr>
        <p:spPr>
          <a:xfrm>
            <a:off x="5455848" y="2135001"/>
            <a:ext cx="896475" cy="433362"/>
          </a:xfrm>
          <a:prstGeom prst="flowChartProcess">
            <a:avLst/>
          </a:prstGeom>
          <a:solidFill>
            <a:srgbClr val="70AD4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Calibri"/>
                <a:ea typeface="Calibri"/>
                <a:cs typeface="Calibri"/>
                <a:sym typeface="Calibri"/>
              </a:rPr>
              <a:t>Filter</a:t>
            </a:r>
            <a:endParaRPr sz="1200">
              <a:solidFill>
                <a:srgbClr val="FFFFFF"/>
              </a:solidFill>
              <a:latin typeface="Calibri"/>
              <a:ea typeface="Calibri"/>
              <a:cs typeface="Calibri"/>
              <a:sym typeface="Calibri"/>
            </a:endParaRPr>
          </a:p>
        </p:txBody>
      </p:sp>
      <p:sp>
        <p:nvSpPr>
          <p:cNvPr id="798" name="Google Shape;798;p39"/>
          <p:cNvSpPr txBox="1"/>
          <p:nvPr/>
        </p:nvSpPr>
        <p:spPr>
          <a:xfrm>
            <a:off x="4892063" y="1765643"/>
            <a:ext cx="998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u="sng">
                <a:solidFill>
                  <a:srgbClr val="FFFFFF"/>
                </a:solidFill>
                <a:latin typeface="Calibri"/>
                <a:ea typeface="Calibri"/>
                <a:cs typeface="Calibri"/>
                <a:sym typeface="Calibri"/>
              </a:rPr>
              <a:t>Analog Boar</a:t>
            </a:r>
            <a:r>
              <a:rPr b="1" lang="en" sz="1200" u="sng">
                <a:solidFill>
                  <a:srgbClr val="FFFFFF"/>
                </a:solidFill>
                <a:latin typeface="Calibri"/>
                <a:ea typeface="Calibri"/>
                <a:cs typeface="Calibri"/>
                <a:sym typeface="Calibri"/>
              </a:rPr>
              <a:t>d</a:t>
            </a:r>
            <a:endParaRPr b="1" sz="1200" u="sng">
              <a:solidFill>
                <a:srgbClr val="FFFFFF"/>
              </a:solidFill>
              <a:latin typeface="Calibri"/>
              <a:ea typeface="Calibri"/>
              <a:cs typeface="Calibri"/>
              <a:sym typeface="Calibri"/>
            </a:endParaRPr>
          </a:p>
        </p:txBody>
      </p:sp>
      <p:sp>
        <p:nvSpPr>
          <p:cNvPr id="799" name="Google Shape;799;p39"/>
          <p:cNvSpPr/>
          <p:nvPr/>
        </p:nvSpPr>
        <p:spPr>
          <a:xfrm>
            <a:off x="4152100" y="3082427"/>
            <a:ext cx="1851000" cy="1515300"/>
          </a:xfrm>
          <a:prstGeom prst="rect">
            <a:avLst/>
          </a:prstGeom>
          <a:noFill/>
          <a:ln cap="flat" cmpd="sng" w="9525">
            <a:solidFill>
              <a:srgbClr val="FFC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39"/>
          <p:cNvSpPr/>
          <p:nvPr/>
        </p:nvSpPr>
        <p:spPr>
          <a:xfrm>
            <a:off x="4884989" y="3144870"/>
            <a:ext cx="1012559" cy="454656"/>
          </a:xfrm>
          <a:prstGeom prst="flowChartProcess">
            <a:avLst/>
          </a:prstGeom>
          <a:solidFill>
            <a:srgbClr val="70AD4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latin typeface="Calibri"/>
                <a:ea typeface="Calibri"/>
                <a:cs typeface="Calibri"/>
                <a:sym typeface="Calibri"/>
              </a:rPr>
              <a:t>ADC</a:t>
            </a:r>
            <a:endParaRPr sz="1500">
              <a:solidFill>
                <a:srgbClr val="FFFFFF"/>
              </a:solidFill>
              <a:latin typeface="Calibri"/>
              <a:ea typeface="Calibri"/>
              <a:cs typeface="Calibri"/>
              <a:sym typeface="Calibri"/>
            </a:endParaRPr>
          </a:p>
        </p:txBody>
      </p:sp>
      <p:sp>
        <p:nvSpPr>
          <p:cNvPr id="801" name="Google Shape;801;p39"/>
          <p:cNvSpPr txBox="1"/>
          <p:nvPr/>
        </p:nvSpPr>
        <p:spPr>
          <a:xfrm>
            <a:off x="4152088" y="3419383"/>
            <a:ext cx="732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u="sng">
                <a:solidFill>
                  <a:srgbClr val="FFFFFF"/>
                </a:solidFill>
                <a:latin typeface="Calibri"/>
                <a:ea typeface="Calibri"/>
                <a:cs typeface="Calibri"/>
                <a:sym typeface="Calibri"/>
              </a:rPr>
              <a:t>Digital </a:t>
            </a:r>
            <a:endParaRPr b="1" u="sng">
              <a:solidFill>
                <a:srgbClr val="FFFFFF"/>
              </a:solidFill>
              <a:latin typeface="Calibri"/>
              <a:ea typeface="Calibri"/>
              <a:cs typeface="Calibri"/>
              <a:sym typeface="Calibri"/>
            </a:endParaRPr>
          </a:p>
          <a:p>
            <a:pPr indent="0" lvl="0" marL="0" rtl="0" algn="l">
              <a:spcBef>
                <a:spcPts val="0"/>
              </a:spcBef>
              <a:spcAft>
                <a:spcPts val="0"/>
              </a:spcAft>
              <a:buNone/>
            </a:pPr>
            <a:r>
              <a:rPr b="1" lang="en" u="sng">
                <a:solidFill>
                  <a:srgbClr val="FFFFFF"/>
                </a:solidFill>
                <a:latin typeface="Calibri"/>
                <a:ea typeface="Calibri"/>
                <a:cs typeface="Calibri"/>
                <a:sym typeface="Calibri"/>
              </a:rPr>
              <a:t>Board</a:t>
            </a:r>
            <a:endParaRPr b="1" u="sng">
              <a:solidFill>
                <a:srgbClr val="FFFFFF"/>
              </a:solidFill>
              <a:latin typeface="Calibri"/>
              <a:ea typeface="Calibri"/>
              <a:cs typeface="Calibri"/>
              <a:sym typeface="Calibri"/>
            </a:endParaRPr>
          </a:p>
        </p:txBody>
      </p:sp>
      <p:sp>
        <p:nvSpPr>
          <p:cNvPr id="802" name="Google Shape;802;p39"/>
          <p:cNvSpPr txBox="1"/>
          <p:nvPr/>
        </p:nvSpPr>
        <p:spPr>
          <a:xfrm>
            <a:off x="5932213" y="4214016"/>
            <a:ext cx="1147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B9BD5"/>
                </a:solidFill>
                <a:latin typeface="Calibri"/>
                <a:ea typeface="Calibri"/>
                <a:cs typeface="Calibri"/>
                <a:sym typeface="Calibri"/>
              </a:rPr>
              <a:t>USB Protocol</a:t>
            </a:r>
            <a:endParaRPr>
              <a:solidFill>
                <a:srgbClr val="5B9BD5"/>
              </a:solidFill>
              <a:latin typeface="Calibri"/>
              <a:ea typeface="Calibri"/>
              <a:cs typeface="Calibri"/>
              <a:sym typeface="Calibri"/>
            </a:endParaRPr>
          </a:p>
        </p:txBody>
      </p:sp>
      <p:sp>
        <p:nvSpPr>
          <p:cNvPr id="803" name="Google Shape;803;p39"/>
          <p:cNvSpPr/>
          <p:nvPr/>
        </p:nvSpPr>
        <p:spPr>
          <a:xfrm>
            <a:off x="7090875" y="2134971"/>
            <a:ext cx="2022000" cy="2362500"/>
          </a:xfrm>
          <a:prstGeom prst="rect">
            <a:avLst/>
          </a:prstGeom>
          <a:noFill/>
          <a:ln cap="flat" cmpd="sng" w="952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39"/>
          <p:cNvSpPr txBox="1"/>
          <p:nvPr/>
        </p:nvSpPr>
        <p:spPr>
          <a:xfrm>
            <a:off x="7204563" y="2174244"/>
            <a:ext cx="179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u="sng">
                <a:solidFill>
                  <a:srgbClr val="FFFFFF"/>
                </a:solidFill>
                <a:latin typeface="Calibri"/>
                <a:ea typeface="Calibri"/>
                <a:cs typeface="Calibri"/>
                <a:sym typeface="Calibri"/>
              </a:rPr>
              <a:t>Computer</a:t>
            </a:r>
            <a:endParaRPr b="1" u="sng">
              <a:solidFill>
                <a:srgbClr val="FFFFFF"/>
              </a:solidFill>
              <a:latin typeface="Calibri"/>
              <a:ea typeface="Calibri"/>
              <a:cs typeface="Calibri"/>
              <a:sym typeface="Calibri"/>
            </a:endParaRPr>
          </a:p>
        </p:txBody>
      </p:sp>
      <p:sp>
        <p:nvSpPr>
          <p:cNvPr id="805" name="Google Shape;805;p39"/>
          <p:cNvSpPr/>
          <p:nvPr/>
        </p:nvSpPr>
        <p:spPr>
          <a:xfrm>
            <a:off x="7136986" y="3984067"/>
            <a:ext cx="896475" cy="433362"/>
          </a:xfrm>
          <a:prstGeom prst="flowChartProcess">
            <a:avLst/>
          </a:prstGeom>
          <a:solidFill>
            <a:srgbClr val="5B9BD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Calibri"/>
                <a:ea typeface="Calibri"/>
                <a:cs typeface="Calibri"/>
                <a:sym typeface="Calibri"/>
              </a:rPr>
              <a:t>Commands to Teensy</a:t>
            </a:r>
            <a:endParaRPr sz="1100">
              <a:solidFill>
                <a:srgbClr val="FFFFFF"/>
              </a:solidFill>
              <a:latin typeface="Calibri"/>
              <a:ea typeface="Calibri"/>
              <a:cs typeface="Calibri"/>
              <a:sym typeface="Calibri"/>
            </a:endParaRPr>
          </a:p>
        </p:txBody>
      </p:sp>
      <p:sp>
        <p:nvSpPr>
          <p:cNvPr id="806" name="Google Shape;806;p39"/>
          <p:cNvSpPr/>
          <p:nvPr/>
        </p:nvSpPr>
        <p:spPr>
          <a:xfrm>
            <a:off x="7136998" y="3438157"/>
            <a:ext cx="896475" cy="433362"/>
          </a:xfrm>
          <a:prstGeom prst="flowChartProcess">
            <a:avLst/>
          </a:prstGeom>
          <a:solidFill>
            <a:srgbClr val="FF00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latin typeface="Calibri"/>
                <a:ea typeface="Calibri"/>
                <a:cs typeface="Calibri"/>
                <a:sym typeface="Calibri"/>
              </a:rPr>
              <a:t>Local Storage</a:t>
            </a:r>
            <a:endParaRPr sz="1500">
              <a:solidFill>
                <a:srgbClr val="FFFFFF"/>
              </a:solidFill>
              <a:latin typeface="Calibri"/>
              <a:ea typeface="Calibri"/>
              <a:cs typeface="Calibri"/>
              <a:sym typeface="Calibri"/>
            </a:endParaRPr>
          </a:p>
        </p:txBody>
      </p:sp>
      <p:sp>
        <p:nvSpPr>
          <p:cNvPr id="807" name="Google Shape;807;p39"/>
          <p:cNvSpPr/>
          <p:nvPr/>
        </p:nvSpPr>
        <p:spPr>
          <a:xfrm>
            <a:off x="7137011" y="2639995"/>
            <a:ext cx="896475" cy="433362"/>
          </a:xfrm>
          <a:prstGeom prst="flowChartProcess">
            <a:avLst/>
          </a:prstGeom>
          <a:solidFill>
            <a:srgbClr val="5B9BD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Calibri"/>
                <a:ea typeface="Calibri"/>
                <a:cs typeface="Calibri"/>
                <a:sym typeface="Calibri"/>
              </a:rPr>
              <a:t>Data Parsing</a:t>
            </a:r>
            <a:endParaRPr sz="1000">
              <a:solidFill>
                <a:srgbClr val="FFFFFF"/>
              </a:solidFill>
              <a:latin typeface="Calibri"/>
              <a:ea typeface="Calibri"/>
              <a:cs typeface="Calibri"/>
              <a:sym typeface="Calibri"/>
            </a:endParaRPr>
          </a:p>
          <a:p>
            <a:pPr indent="0" lvl="0" marL="0" rtl="0" algn="l">
              <a:spcBef>
                <a:spcPts val="0"/>
              </a:spcBef>
              <a:spcAft>
                <a:spcPts val="0"/>
              </a:spcAft>
              <a:buNone/>
            </a:pPr>
            <a:r>
              <a:rPr lang="en" sz="1000">
                <a:solidFill>
                  <a:srgbClr val="FFFFFF"/>
                </a:solidFill>
                <a:latin typeface="Calibri"/>
                <a:ea typeface="Calibri"/>
                <a:cs typeface="Calibri"/>
                <a:sym typeface="Calibri"/>
              </a:rPr>
              <a:t>/Processing</a:t>
            </a:r>
            <a:endParaRPr sz="1100">
              <a:solidFill>
                <a:srgbClr val="FFFFFF"/>
              </a:solidFill>
              <a:latin typeface="Calibri"/>
              <a:ea typeface="Calibri"/>
              <a:cs typeface="Calibri"/>
              <a:sym typeface="Calibri"/>
            </a:endParaRPr>
          </a:p>
        </p:txBody>
      </p:sp>
      <p:cxnSp>
        <p:nvCxnSpPr>
          <p:cNvPr id="808" name="Google Shape;808;p39"/>
          <p:cNvCxnSpPr/>
          <p:nvPr/>
        </p:nvCxnSpPr>
        <p:spPr>
          <a:xfrm flipH="1" rot="10800000">
            <a:off x="5939070" y="4186660"/>
            <a:ext cx="1179600" cy="13200"/>
          </a:xfrm>
          <a:prstGeom prst="straightConnector1">
            <a:avLst/>
          </a:prstGeom>
          <a:noFill/>
          <a:ln cap="flat" cmpd="sng" w="228600">
            <a:solidFill>
              <a:srgbClr val="4285F4"/>
            </a:solidFill>
            <a:prstDash val="solid"/>
            <a:round/>
            <a:headEnd len="med" w="med" type="none"/>
            <a:tailEnd len="med" w="med" type="none"/>
          </a:ln>
        </p:spPr>
      </p:cxnSp>
      <p:sp>
        <p:nvSpPr>
          <p:cNvPr id="809" name="Google Shape;809;p39"/>
          <p:cNvSpPr/>
          <p:nvPr/>
        </p:nvSpPr>
        <p:spPr>
          <a:xfrm>
            <a:off x="350113" y="3190878"/>
            <a:ext cx="896475" cy="433362"/>
          </a:xfrm>
          <a:prstGeom prst="flowChartProcess">
            <a:avLst/>
          </a:prstGeom>
          <a:solidFill>
            <a:srgbClr val="FF99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latin typeface="Calibri"/>
                <a:ea typeface="Calibri"/>
                <a:cs typeface="Calibri"/>
                <a:sym typeface="Calibri"/>
              </a:rPr>
              <a:t>Light source</a:t>
            </a:r>
            <a:endParaRPr>
              <a:solidFill>
                <a:srgbClr val="FFFFFF"/>
              </a:solidFill>
              <a:latin typeface="Calibri"/>
              <a:ea typeface="Calibri"/>
              <a:cs typeface="Calibri"/>
              <a:sym typeface="Calibri"/>
            </a:endParaRPr>
          </a:p>
        </p:txBody>
      </p:sp>
      <p:sp>
        <p:nvSpPr>
          <p:cNvPr id="810" name="Google Shape;810;p39"/>
          <p:cNvSpPr/>
          <p:nvPr/>
        </p:nvSpPr>
        <p:spPr>
          <a:xfrm>
            <a:off x="2453511" y="3190877"/>
            <a:ext cx="896475" cy="433362"/>
          </a:xfrm>
          <a:prstGeom prst="flowChartProcess">
            <a:avLst/>
          </a:prstGeom>
          <a:solidFill>
            <a:srgbClr val="70AD4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FFFFFF"/>
                </a:solidFill>
                <a:latin typeface="Calibri"/>
                <a:ea typeface="Calibri"/>
                <a:cs typeface="Calibri"/>
                <a:sym typeface="Calibri"/>
              </a:rPr>
              <a:t>Photodiode</a:t>
            </a:r>
            <a:endParaRPr sz="1100">
              <a:solidFill>
                <a:srgbClr val="FFFFFF"/>
              </a:solidFill>
              <a:latin typeface="Calibri"/>
              <a:ea typeface="Calibri"/>
              <a:cs typeface="Calibri"/>
              <a:sym typeface="Calibri"/>
            </a:endParaRPr>
          </a:p>
        </p:txBody>
      </p:sp>
      <p:grpSp>
        <p:nvGrpSpPr>
          <p:cNvPr id="811" name="Google Shape;811;p39"/>
          <p:cNvGrpSpPr/>
          <p:nvPr/>
        </p:nvGrpSpPr>
        <p:grpSpPr>
          <a:xfrm>
            <a:off x="1246586" y="3288129"/>
            <a:ext cx="1190114" cy="238728"/>
            <a:chOff x="3080550" y="1449374"/>
            <a:chExt cx="1570900" cy="273300"/>
          </a:xfrm>
        </p:grpSpPr>
        <p:cxnSp>
          <p:nvCxnSpPr>
            <p:cNvPr id="812" name="Google Shape;812;p39"/>
            <p:cNvCxnSpPr/>
            <p:nvPr/>
          </p:nvCxnSpPr>
          <p:spPr>
            <a:xfrm flipH="1" rot="10800000">
              <a:off x="3080550" y="1449374"/>
              <a:ext cx="400200" cy="273300"/>
            </a:xfrm>
            <a:prstGeom prst="curvedConnector3">
              <a:avLst>
                <a:gd fmla="val 50000" name="adj1"/>
              </a:avLst>
            </a:prstGeom>
            <a:noFill/>
            <a:ln cap="flat" cmpd="sng" w="28575">
              <a:solidFill>
                <a:srgbClr val="FF9900"/>
              </a:solidFill>
              <a:prstDash val="solid"/>
              <a:round/>
              <a:headEnd len="med" w="med" type="none"/>
              <a:tailEnd len="med" w="med" type="none"/>
            </a:ln>
          </p:spPr>
        </p:cxnSp>
        <p:cxnSp>
          <p:nvCxnSpPr>
            <p:cNvPr id="813" name="Google Shape;813;p39"/>
            <p:cNvCxnSpPr/>
            <p:nvPr/>
          </p:nvCxnSpPr>
          <p:spPr>
            <a:xfrm>
              <a:off x="3480760" y="1449374"/>
              <a:ext cx="400200" cy="273300"/>
            </a:xfrm>
            <a:prstGeom prst="curvedConnector3">
              <a:avLst>
                <a:gd fmla="val 50000" name="adj1"/>
              </a:avLst>
            </a:prstGeom>
            <a:noFill/>
            <a:ln cap="flat" cmpd="sng" w="28575">
              <a:solidFill>
                <a:srgbClr val="FF9900"/>
              </a:solidFill>
              <a:prstDash val="solid"/>
              <a:round/>
              <a:headEnd len="med" w="med" type="none"/>
              <a:tailEnd len="med" w="med" type="none"/>
            </a:ln>
          </p:spPr>
        </p:cxnSp>
        <p:cxnSp>
          <p:nvCxnSpPr>
            <p:cNvPr id="814" name="Google Shape;814;p39"/>
            <p:cNvCxnSpPr/>
            <p:nvPr/>
          </p:nvCxnSpPr>
          <p:spPr>
            <a:xfrm flipH="1">
              <a:off x="3880942" y="1449374"/>
              <a:ext cx="400200" cy="273300"/>
            </a:xfrm>
            <a:prstGeom prst="curvedConnector3">
              <a:avLst>
                <a:gd fmla="val 50000" name="adj1"/>
              </a:avLst>
            </a:prstGeom>
            <a:noFill/>
            <a:ln cap="flat" cmpd="sng" w="28575">
              <a:solidFill>
                <a:srgbClr val="FF9900"/>
              </a:solidFill>
              <a:prstDash val="solid"/>
              <a:round/>
              <a:headEnd len="med" w="med" type="none"/>
              <a:tailEnd len="med" w="med" type="none"/>
            </a:ln>
          </p:spPr>
        </p:cxnSp>
        <p:cxnSp>
          <p:nvCxnSpPr>
            <p:cNvPr id="815" name="Google Shape;815;p39"/>
            <p:cNvCxnSpPr/>
            <p:nvPr/>
          </p:nvCxnSpPr>
          <p:spPr>
            <a:xfrm>
              <a:off x="4251250" y="1449374"/>
              <a:ext cx="400200" cy="273300"/>
            </a:xfrm>
            <a:prstGeom prst="curvedConnector3">
              <a:avLst>
                <a:gd fmla="val 50000" name="adj1"/>
              </a:avLst>
            </a:prstGeom>
            <a:noFill/>
            <a:ln cap="flat" cmpd="sng" w="28575">
              <a:solidFill>
                <a:srgbClr val="FF9900"/>
              </a:solidFill>
              <a:prstDash val="solid"/>
              <a:round/>
              <a:headEnd len="med" w="med" type="none"/>
              <a:tailEnd len="med" w="med" type="none"/>
            </a:ln>
          </p:spPr>
        </p:cxnSp>
      </p:grpSp>
      <p:sp>
        <p:nvSpPr>
          <p:cNvPr id="816" name="Google Shape;816;p39"/>
          <p:cNvSpPr/>
          <p:nvPr/>
        </p:nvSpPr>
        <p:spPr>
          <a:xfrm>
            <a:off x="1401813" y="2863067"/>
            <a:ext cx="896475" cy="353370"/>
          </a:xfrm>
          <a:prstGeom prst="flowChartProcess">
            <a:avLst/>
          </a:prstGeom>
          <a:noFill/>
          <a:ln cap="flat" cmpd="sng" w="9525">
            <a:solidFill>
              <a:srgbClr val="ED7D3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FFFFFF"/>
                </a:solidFill>
                <a:latin typeface="Calibri"/>
                <a:ea typeface="Calibri"/>
                <a:cs typeface="Calibri"/>
                <a:sym typeface="Calibri"/>
              </a:rPr>
              <a:t>Light at ~680 nm</a:t>
            </a:r>
            <a:endParaRPr>
              <a:solidFill>
                <a:srgbClr val="FFFFFF"/>
              </a:solidFill>
              <a:latin typeface="Calibri"/>
              <a:ea typeface="Calibri"/>
              <a:cs typeface="Calibri"/>
              <a:sym typeface="Calibri"/>
            </a:endParaRPr>
          </a:p>
        </p:txBody>
      </p:sp>
      <p:sp>
        <p:nvSpPr>
          <p:cNvPr id="817" name="Google Shape;817;p39"/>
          <p:cNvSpPr/>
          <p:nvPr/>
        </p:nvSpPr>
        <p:spPr>
          <a:xfrm>
            <a:off x="175588" y="2402305"/>
            <a:ext cx="3348900" cy="1275000"/>
          </a:xfrm>
          <a:prstGeom prst="rect">
            <a:avLst/>
          </a:prstGeom>
          <a:noFill/>
          <a:ln cap="flat" cmpd="sng" w="9525">
            <a:solidFill>
              <a:srgbClr val="ED7D3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39"/>
          <p:cNvSpPr txBox="1"/>
          <p:nvPr/>
        </p:nvSpPr>
        <p:spPr>
          <a:xfrm>
            <a:off x="889763" y="2392867"/>
            <a:ext cx="241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u="sng">
                <a:solidFill>
                  <a:srgbClr val="FFFFFF"/>
                </a:solidFill>
                <a:latin typeface="Calibri"/>
                <a:ea typeface="Calibri"/>
                <a:cs typeface="Calibri"/>
                <a:sym typeface="Calibri"/>
              </a:rPr>
              <a:t>Optical Testing Bench</a:t>
            </a:r>
            <a:endParaRPr b="1" u="sng">
              <a:solidFill>
                <a:srgbClr val="FFFFFF"/>
              </a:solidFill>
              <a:latin typeface="Calibri"/>
              <a:ea typeface="Calibri"/>
              <a:cs typeface="Calibri"/>
              <a:sym typeface="Calibri"/>
            </a:endParaRPr>
          </a:p>
        </p:txBody>
      </p:sp>
      <p:sp>
        <p:nvSpPr>
          <p:cNvPr id="819" name="Google Shape;819;p39"/>
          <p:cNvSpPr/>
          <p:nvPr/>
        </p:nvSpPr>
        <p:spPr>
          <a:xfrm>
            <a:off x="2453511" y="2698565"/>
            <a:ext cx="896475" cy="433362"/>
          </a:xfrm>
          <a:prstGeom prst="flowChartProcess">
            <a:avLst/>
          </a:prstGeom>
          <a:solidFill>
            <a:srgbClr val="70AD4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Calibri"/>
                <a:ea typeface="Calibri"/>
                <a:cs typeface="Calibri"/>
                <a:sym typeface="Calibri"/>
              </a:rPr>
              <a:t>Thermistor</a:t>
            </a:r>
            <a:endParaRPr sz="1200">
              <a:solidFill>
                <a:srgbClr val="FFFFFF"/>
              </a:solidFill>
              <a:latin typeface="Calibri"/>
              <a:ea typeface="Calibri"/>
              <a:cs typeface="Calibri"/>
              <a:sym typeface="Calibri"/>
            </a:endParaRPr>
          </a:p>
        </p:txBody>
      </p:sp>
      <p:sp>
        <p:nvSpPr>
          <p:cNvPr id="820" name="Google Shape;820;p39"/>
          <p:cNvSpPr/>
          <p:nvPr/>
        </p:nvSpPr>
        <p:spPr>
          <a:xfrm>
            <a:off x="1901501" y="1408176"/>
            <a:ext cx="896475" cy="433362"/>
          </a:xfrm>
          <a:prstGeom prst="flowChartProcess">
            <a:avLst/>
          </a:prstGeom>
          <a:solidFill>
            <a:srgbClr val="A5A5A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FFFFFF"/>
                </a:solidFill>
                <a:latin typeface="Calibri"/>
                <a:ea typeface="Calibri"/>
                <a:cs typeface="Calibri"/>
                <a:sym typeface="Calibri"/>
              </a:rPr>
              <a:t>DC Bench Power </a:t>
            </a:r>
            <a:endParaRPr sz="1100">
              <a:solidFill>
                <a:srgbClr val="FFFFFF"/>
              </a:solidFill>
              <a:latin typeface="Calibri"/>
              <a:ea typeface="Calibri"/>
              <a:cs typeface="Calibri"/>
              <a:sym typeface="Calibri"/>
            </a:endParaRPr>
          </a:p>
        </p:txBody>
      </p:sp>
      <p:sp>
        <p:nvSpPr>
          <p:cNvPr id="821" name="Google Shape;821;p39"/>
          <p:cNvSpPr/>
          <p:nvPr/>
        </p:nvSpPr>
        <p:spPr>
          <a:xfrm>
            <a:off x="175588" y="935186"/>
            <a:ext cx="1147200" cy="1387530"/>
          </a:xfrm>
          <a:prstGeom prst="flowChartProcess">
            <a:avLst/>
          </a:prstGeom>
          <a:solidFill>
            <a:srgbClr val="70AD4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FFFFFF"/>
                </a:solidFill>
                <a:latin typeface="Calibri"/>
                <a:ea typeface="Calibri"/>
                <a:cs typeface="Calibri"/>
                <a:sym typeface="Calibri"/>
              </a:rPr>
              <a:t>Light Source Electronics:</a:t>
            </a:r>
            <a:endParaRPr b="1" sz="1200">
              <a:solidFill>
                <a:srgbClr val="FFFFFF"/>
              </a:solidFill>
              <a:latin typeface="Calibri"/>
              <a:ea typeface="Calibri"/>
              <a:cs typeface="Calibri"/>
              <a:sym typeface="Calibri"/>
            </a:endParaRPr>
          </a:p>
          <a:p>
            <a:pPr indent="0" lvl="0" marL="0" rtl="0" algn="l">
              <a:spcBef>
                <a:spcPts val="0"/>
              </a:spcBef>
              <a:spcAft>
                <a:spcPts val="0"/>
              </a:spcAft>
              <a:buNone/>
            </a:pPr>
            <a:r>
              <a:rPr lang="en" sz="1200">
                <a:solidFill>
                  <a:srgbClr val="FFFFFF"/>
                </a:solidFill>
                <a:latin typeface="Calibri"/>
                <a:ea typeface="Calibri"/>
                <a:cs typeface="Calibri"/>
                <a:sym typeface="Calibri"/>
              </a:rPr>
              <a:t>-Linear Regulator</a:t>
            </a:r>
            <a:endParaRPr sz="1200">
              <a:solidFill>
                <a:srgbClr val="FFFFFF"/>
              </a:solidFill>
              <a:latin typeface="Calibri"/>
              <a:ea typeface="Calibri"/>
              <a:cs typeface="Calibri"/>
              <a:sym typeface="Calibri"/>
            </a:endParaRPr>
          </a:p>
          <a:p>
            <a:pPr indent="0" lvl="0" marL="0" rtl="0" algn="l">
              <a:spcBef>
                <a:spcPts val="0"/>
              </a:spcBef>
              <a:spcAft>
                <a:spcPts val="0"/>
              </a:spcAft>
              <a:buNone/>
            </a:pPr>
            <a:r>
              <a:rPr lang="en" sz="1200">
                <a:solidFill>
                  <a:srgbClr val="FFFFFF"/>
                </a:solidFill>
                <a:latin typeface="Calibri"/>
                <a:ea typeface="Calibri"/>
                <a:cs typeface="Calibri"/>
                <a:sym typeface="Calibri"/>
              </a:rPr>
              <a:t>-Low Pass Filter</a:t>
            </a:r>
            <a:endParaRPr sz="1200">
              <a:solidFill>
                <a:srgbClr val="FFFFFF"/>
              </a:solidFill>
              <a:latin typeface="Calibri"/>
              <a:ea typeface="Calibri"/>
              <a:cs typeface="Calibri"/>
              <a:sym typeface="Calibri"/>
            </a:endParaRPr>
          </a:p>
          <a:p>
            <a:pPr indent="0" lvl="0" marL="0" rtl="0" algn="l">
              <a:spcBef>
                <a:spcPts val="0"/>
              </a:spcBef>
              <a:spcAft>
                <a:spcPts val="0"/>
              </a:spcAft>
              <a:buNone/>
            </a:pPr>
            <a:r>
              <a:rPr lang="en" sz="1200">
                <a:solidFill>
                  <a:srgbClr val="FFFFFF"/>
                </a:solidFill>
                <a:latin typeface="Calibri"/>
                <a:ea typeface="Calibri"/>
                <a:cs typeface="Calibri"/>
                <a:sym typeface="Calibri"/>
              </a:rPr>
              <a:t>-Potentiometer</a:t>
            </a:r>
            <a:endParaRPr sz="1200">
              <a:solidFill>
                <a:srgbClr val="FFFFFF"/>
              </a:solidFill>
              <a:latin typeface="Calibri"/>
              <a:ea typeface="Calibri"/>
              <a:cs typeface="Calibri"/>
              <a:sym typeface="Calibri"/>
            </a:endParaRPr>
          </a:p>
        </p:txBody>
      </p:sp>
      <p:cxnSp>
        <p:nvCxnSpPr>
          <p:cNvPr id="822" name="Google Shape;822;p39"/>
          <p:cNvCxnSpPr>
            <a:stCxn id="820" idx="1"/>
            <a:endCxn id="821" idx="3"/>
          </p:cNvCxnSpPr>
          <p:nvPr/>
        </p:nvCxnSpPr>
        <p:spPr>
          <a:xfrm flipH="1">
            <a:off x="1322801" y="1624857"/>
            <a:ext cx="578700" cy="4200"/>
          </a:xfrm>
          <a:prstGeom prst="straightConnector1">
            <a:avLst/>
          </a:prstGeom>
          <a:noFill/>
          <a:ln cap="flat" cmpd="sng" w="19050">
            <a:solidFill>
              <a:srgbClr val="FFFFFF"/>
            </a:solidFill>
            <a:prstDash val="solid"/>
            <a:round/>
            <a:headEnd len="med" w="med" type="none"/>
            <a:tailEnd len="med" w="med" type="triangle"/>
          </a:ln>
        </p:spPr>
      </p:cxnSp>
      <p:cxnSp>
        <p:nvCxnSpPr>
          <p:cNvPr id="823" name="Google Shape;823;p39"/>
          <p:cNvCxnSpPr/>
          <p:nvPr/>
        </p:nvCxnSpPr>
        <p:spPr>
          <a:xfrm flipH="1">
            <a:off x="745588" y="2322716"/>
            <a:ext cx="3600" cy="888000"/>
          </a:xfrm>
          <a:prstGeom prst="straightConnector1">
            <a:avLst/>
          </a:prstGeom>
          <a:noFill/>
          <a:ln cap="flat" cmpd="sng" w="19050">
            <a:solidFill>
              <a:srgbClr val="FF0000"/>
            </a:solidFill>
            <a:prstDash val="solid"/>
            <a:round/>
            <a:headEnd len="med" w="med" type="none"/>
            <a:tailEnd len="med" w="med" type="triangle"/>
          </a:ln>
        </p:spPr>
      </p:cxnSp>
      <p:cxnSp>
        <p:nvCxnSpPr>
          <p:cNvPr id="824" name="Google Shape;824;p39"/>
          <p:cNvCxnSpPr>
            <a:stCxn id="794" idx="3"/>
            <a:endCxn id="797" idx="1"/>
          </p:cNvCxnSpPr>
          <p:nvPr/>
        </p:nvCxnSpPr>
        <p:spPr>
          <a:xfrm>
            <a:off x="5165798" y="2351682"/>
            <a:ext cx="290100" cy="0"/>
          </a:xfrm>
          <a:prstGeom prst="straightConnector1">
            <a:avLst/>
          </a:prstGeom>
          <a:noFill/>
          <a:ln cap="flat" cmpd="sng" w="19050">
            <a:solidFill>
              <a:srgbClr val="FF0000"/>
            </a:solidFill>
            <a:prstDash val="solid"/>
            <a:round/>
            <a:headEnd len="med" w="med" type="none"/>
            <a:tailEnd len="med" w="med" type="triangle"/>
          </a:ln>
        </p:spPr>
      </p:cxnSp>
      <p:cxnSp>
        <p:nvCxnSpPr>
          <p:cNvPr id="825" name="Google Shape;825;p39"/>
          <p:cNvCxnSpPr>
            <a:stCxn id="800" idx="2"/>
            <a:endCxn id="826" idx="0"/>
          </p:cNvCxnSpPr>
          <p:nvPr/>
        </p:nvCxnSpPr>
        <p:spPr>
          <a:xfrm>
            <a:off x="5391269" y="3599526"/>
            <a:ext cx="0" cy="359700"/>
          </a:xfrm>
          <a:prstGeom prst="straightConnector1">
            <a:avLst/>
          </a:prstGeom>
          <a:noFill/>
          <a:ln cap="flat" cmpd="sng" w="19050">
            <a:solidFill>
              <a:srgbClr val="FF00FF"/>
            </a:solidFill>
            <a:prstDash val="solid"/>
            <a:round/>
            <a:headEnd len="med" w="med" type="none"/>
            <a:tailEnd len="med" w="med" type="triangle"/>
          </a:ln>
        </p:spPr>
      </p:cxnSp>
      <p:cxnSp>
        <p:nvCxnSpPr>
          <p:cNvPr id="827" name="Google Shape;827;p39"/>
          <p:cNvCxnSpPr/>
          <p:nvPr/>
        </p:nvCxnSpPr>
        <p:spPr>
          <a:xfrm flipH="1" rot="10800000">
            <a:off x="5947463" y="4163478"/>
            <a:ext cx="1162800" cy="9000"/>
          </a:xfrm>
          <a:prstGeom prst="straightConnector1">
            <a:avLst/>
          </a:prstGeom>
          <a:noFill/>
          <a:ln cap="flat" cmpd="sng" w="19050">
            <a:solidFill>
              <a:srgbClr val="FF00FF"/>
            </a:solidFill>
            <a:prstDash val="solid"/>
            <a:round/>
            <a:headEnd len="med" w="med" type="none"/>
            <a:tailEnd len="med" w="med" type="triangle"/>
          </a:ln>
        </p:spPr>
      </p:cxnSp>
      <p:cxnSp>
        <p:nvCxnSpPr>
          <p:cNvPr id="828" name="Google Shape;828;p39"/>
          <p:cNvCxnSpPr/>
          <p:nvPr/>
        </p:nvCxnSpPr>
        <p:spPr>
          <a:xfrm flipH="1" rot="972">
            <a:off x="5964424" y="4233196"/>
            <a:ext cx="1060500" cy="9000"/>
          </a:xfrm>
          <a:prstGeom prst="straightConnector1">
            <a:avLst/>
          </a:prstGeom>
          <a:noFill/>
          <a:ln cap="flat" cmpd="sng" w="19050">
            <a:solidFill>
              <a:srgbClr val="FFFF00"/>
            </a:solidFill>
            <a:prstDash val="solid"/>
            <a:round/>
            <a:headEnd len="med" w="med" type="none"/>
            <a:tailEnd len="med" w="med" type="triangle"/>
          </a:ln>
        </p:spPr>
      </p:cxnSp>
      <p:sp>
        <p:nvSpPr>
          <p:cNvPr id="829" name="Google Shape;829;p39"/>
          <p:cNvSpPr/>
          <p:nvPr/>
        </p:nvSpPr>
        <p:spPr>
          <a:xfrm>
            <a:off x="8102700" y="2640000"/>
            <a:ext cx="896475" cy="433350"/>
          </a:xfrm>
          <a:prstGeom prst="flowChartProcess">
            <a:avLst/>
          </a:prstGeom>
          <a:solidFill>
            <a:srgbClr val="5B9BD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Calibri"/>
                <a:ea typeface="Calibri"/>
                <a:cs typeface="Calibri"/>
                <a:sym typeface="Calibri"/>
              </a:rPr>
              <a:t>Orbital Model </a:t>
            </a:r>
            <a:endParaRPr sz="1300">
              <a:solidFill>
                <a:srgbClr val="FFFFFF"/>
              </a:solidFill>
              <a:latin typeface="Calibri"/>
              <a:ea typeface="Calibri"/>
              <a:cs typeface="Calibri"/>
              <a:sym typeface="Calibri"/>
            </a:endParaRPr>
          </a:p>
        </p:txBody>
      </p:sp>
      <p:cxnSp>
        <p:nvCxnSpPr>
          <p:cNvPr id="830" name="Google Shape;830;p39"/>
          <p:cNvCxnSpPr>
            <a:endCxn id="794" idx="0"/>
          </p:cNvCxnSpPr>
          <p:nvPr/>
        </p:nvCxnSpPr>
        <p:spPr>
          <a:xfrm flipH="1" rot="10800000">
            <a:off x="3361561" y="2135001"/>
            <a:ext cx="1356000" cy="1277100"/>
          </a:xfrm>
          <a:prstGeom prst="bentConnector4">
            <a:avLst>
              <a:gd fmla="val 33472" name="adj1"/>
              <a:gd fmla="val 118646" name="adj2"/>
            </a:avLst>
          </a:prstGeom>
          <a:noFill/>
          <a:ln cap="flat" cmpd="sng" w="19050">
            <a:solidFill>
              <a:srgbClr val="FF0000"/>
            </a:solidFill>
            <a:prstDash val="solid"/>
            <a:round/>
            <a:headEnd len="med" w="med" type="none"/>
            <a:tailEnd len="med" w="med" type="triangle"/>
          </a:ln>
        </p:spPr>
      </p:cxnSp>
      <p:cxnSp>
        <p:nvCxnSpPr>
          <p:cNvPr id="831" name="Google Shape;831;p39"/>
          <p:cNvCxnSpPr>
            <a:stCxn id="797" idx="2"/>
            <a:endCxn id="800" idx="0"/>
          </p:cNvCxnSpPr>
          <p:nvPr/>
        </p:nvCxnSpPr>
        <p:spPr>
          <a:xfrm rot="5400000">
            <a:off x="5359436" y="2600313"/>
            <a:ext cx="576600" cy="512700"/>
          </a:xfrm>
          <a:prstGeom prst="bentConnector3">
            <a:avLst>
              <a:gd fmla="val 49992" name="adj1"/>
            </a:avLst>
          </a:prstGeom>
          <a:noFill/>
          <a:ln cap="flat" cmpd="sng" w="19050">
            <a:solidFill>
              <a:srgbClr val="FF0000"/>
            </a:solidFill>
            <a:prstDash val="solid"/>
            <a:round/>
            <a:headEnd len="med" w="med" type="none"/>
            <a:tailEnd len="med" w="med" type="triangle"/>
          </a:ln>
        </p:spPr>
      </p:cxnSp>
      <p:sp>
        <p:nvSpPr>
          <p:cNvPr id="826" name="Google Shape;826;p39"/>
          <p:cNvSpPr/>
          <p:nvPr/>
        </p:nvSpPr>
        <p:spPr>
          <a:xfrm>
            <a:off x="4884989" y="3959370"/>
            <a:ext cx="1012559" cy="454656"/>
          </a:xfrm>
          <a:prstGeom prst="flowChartProcess">
            <a:avLst/>
          </a:prstGeom>
          <a:solidFill>
            <a:srgbClr val="70AD4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Calibri"/>
                <a:ea typeface="Calibri"/>
                <a:cs typeface="Calibri"/>
                <a:sym typeface="Calibri"/>
              </a:rPr>
              <a:t>Teensy</a:t>
            </a:r>
            <a:endParaRPr sz="1000">
              <a:solidFill>
                <a:srgbClr val="FFFFFF"/>
              </a:solidFill>
              <a:latin typeface="Calibri"/>
              <a:ea typeface="Calibri"/>
              <a:cs typeface="Calibri"/>
              <a:sym typeface="Calibri"/>
            </a:endParaRPr>
          </a:p>
          <a:p>
            <a:pPr indent="0" lvl="0" marL="0" rtl="0" algn="l">
              <a:spcBef>
                <a:spcPts val="0"/>
              </a:spcBef>
              <a:spcAft>
                <a:spcPts val="0"/>
              </a:spcAft>
              <a:buNone/>
            </a:pPr>
            <a:r>
              <a:rPr lang="en" sz="1000">
                <a:solidFill>
                  <a:srgbClr val="FFFFFF"/>
                </a:solidFill>
                <a:latin typeface="Calibri"/>
                <a:ea typeface="Calibri"/>
                <a:cs typeface="Calibri"/>
                <a:sym typeface="Calibri"/>
              </a:rPr>
              <a:t>Microprocessor</a:t>
            </a:r>
            <a:endParaRPr sz="1000">
              <a:solidFill>
                <a:srgbClr val="FFFFFF"/>
              </a:solidFill>
              <a:latin typeface="Calibri"/>
              <a:ea typeface="Calibri"/>
              <a:cs typeface="Calibri"/>
              <a:sym typeface="Calibri"/>
            </a:endParaRPr>
          </a:p>
        </p:txBody>
      </p:sp>
      <p:cxnSp>
        <p:nvCxnSpPr>
          <p:cNvPr id="832" name="Google Shape;832;p39"/>
          <p:cNvCxnSpPr>
            <a:stCxn id="820" idx="0"/>
            <a:endCxn id="793" idx="0"/>
          </p:cNvCxnSpPr>
          <p:nvPr/>
        </p:nvCxnSpPr>
        <p:spPr>
          <a:xfrm rot="-5400000">
            <a:off x="3725988" y="-173574"/>
            <a:ext cx="205500" cy="2958000"/>
          </a:xfrm>
          <a:prstGeom prst="bentConnector3">
            <a:avLst>
              <a:gd fmla="val 215864" name="adj1"/>
            </a:avLst>
          </a:prstGeom>
          <a:noFill/>
          <a:ln cap="flat" cmpd="sng" w="19050">
            <a:solidFill>
              <a:schemeClr val="lt1"/>
            </a:solidFill>
            <a:prstDash val="solid"/>
            <a:round/>
            <a:headEnd len="med" w="med" type="none"/>
            <a:tailEnd len="med" w="med" type="stealth"/>
          </a:ln>
        </p:spPr>
      </p:cxnSp>
      <p:cxnSp>
        <p:nvCxnSpPr>
          <p:cNvPr id="833" name="Google Shape;833;p39"/>
          <p:cNvCxnSpPr>
            <a:stCxn id="795" idx="1"/>
            <a:endCxn id="819" idx="0"/>
          </p:cNvCxnSpPr>
          <p:nvPr/>
        </p:nvCxnSpPr>
        <p:spPr>
          <a:xfrm flipH="1">
            <a:off x="2901636" y="1558078"/>
            <a:ext cx="1367700" cy="1140600"/>
          </a:xfrm>
          <a:prstGeom prst="bentConnector2">
            <a:avLst/>
          </a:prstGeom>
          <a:noFill/>
          <a:ln cap="flat" cmpd="sng" w="19050">
            <a:solidFill>
              <a:schemeClr val="lt1"/>
            </a:solidFill>
            <a:prstDash val="solid"/>
            <a:round/>
            <a:headEnd len="med" w="med" type="none"/>
            <a:tailEnd len="med" w="med" type="stealth"/>
          </a:ln>
        </p:spPr>
      </p:cxnSp>
      <p:cxnSp>
        <p:nvCxnSpPr>
          <p:cNvPr id="834" name="Google Shape;834;p39"/>
          <p:cNvCxnSpPr/>
          <p:nvPr/>
        </p:nvCxnSpPr>
        <p:spPr>
          <a:xfrm rot="5400000">
            <a:off x="2262100" y="2287500"/>
            <a:ext cx="2072700" cy="631800"/>
          </a:xfrm>
          <a:prstGeom prst="bentConnector3">
            <a:avLst>
              <a:gd fmla="val 112188" name="adj1"/>
            </a:avLst>
          </a:prstGeom>
          <a:noFill/>
          <a:ln cap="flat" cmpd="sng" w="19050">
            <a:solidFill>
              <a:schemeClr val="lt1"/>
            </a:solidFill>
            <a:prstDash val="solid"/>
            <a:round/>
            <a:headEnd len="med" w="med" type="none"/>
            <a:tailEnd len="med" w="med" type="stealth"/>
          </a:ln>
        </p:spPr>
      </p:cxnSp>
      <p:cxnSp>
        <p:nvCxnSpPr>
          <p:cNvPr id="835" name="Google Shape;835;p39"/>
          <p:cNvCxnSpPr>
            <a:stCxn id="796" idx="3"/>
            <a:endCxn id="799" idx="3"/>
          </p:cNvCxnSpPr>
          <p:nvPr/>
        </p:nvCxnSpPr>
        <p:spPr>
          <a:xfrm flipH="1">
            <a:off x="6003136" y="1558078"/>
            <a:ext cx="349200" cy="2282100"/>
          </a:xfrm>
          <a:prstGeom prst="bentConnector3">
            <a:avLst>
              <a:gd fmla="val -109819" name="adj1"/>
            </a:avLst>
          </a:prstGeom>
          <a:noFill/>
          <a:ln cap="flat" cmpd="sng" w="19050">
            <a:solidFill>
              <a:schemeClr val="lt1"/>
            </a:solidFill>
            <a:prstDash val="solid"/>
            <a:round/>
            <a:headEnd len="med" w="med" type="none"/>
            <a:tailEnd len="med" w="med" type="stealth"/>
          </a:ln>
        </p:spPr>
      </p:cxnSp>
      <p:cxnSp>
        <p:nvCxnSpPr>
          <p:cNvPr id="836" name="Google Shape;836;p39"/>
          <p:cNvCxnSpPr>
            <a:stCxn id="819" idx="3"/>
            <a:endCxn id="826" idx="1"/>
          </p:cNvCxnSpPr>
          <p:nvPr/>
        </p:nvCxnSpPr>
        <p:spPr>
          <a:xfrm>
            <a:off x="3349986" y="2915246"/>
            <a:ext cx="1535100" cy="1271400"/>
          </a:xfrm>
          <a:prstGeom prst="bentConnector3">
            <a:avLst>
              <a:gd fmla="val 41096" name="adj1"/>
            </a:avLst>
          </a:prstGeom>
          <a:noFill/>
          <a:ln cap="flat" cmpd="sng" w="19050">
            <a:solidFill>
              <a:srgbClr val="FF0000"/>
            </a:solidFill>
            <a:prstDash val="solid"/>
            <a:round/>
            <a:headEnd len="med" w="med" type="none"/>
            <a:tailEnd len="med" w="med" type="stealth"/>
          </a:ln>
        </p:spPr>
      </p:cxnSp>
      <p:cxnSp>
        <p:nvCxnSpPr>
          <p:cNvPr id="837" name="Google Shape;837;p39"/>
          <p:cNvCxnSpPr>
            <a:stCxn id="829" idx="2"/>
            <a:endCxn id="805" idx="3"/>
          </p:cNvCxnSpPr>
          <p:nvPr/>
        </p:nvCxnSpPr>
        <p:spPr>
          <a:xfrm rot="5400000">
            <a:off x="7728488" y="3378300"/>
            <a:ext cx="1127400" cy="517500"/>
          </a:xfrm>
          <a:prstGeom prst="bentConnector2">
            <a:avLst/>
          </a:prstGeom>
          <a:noFill/>
          <a:ln cap="flat" cmpd="sng" w="19050">
            <a:solidFill>
              <a:srgbClr val="FFFF00"/>
            </a:solidFill>
            <a:prstDash val="solid"/>
            <a:round/>
            <a:headEnd len="med" w="med" type="none"/>
            <a:tailEnd len="med" w="med" type="stealth"/>
          </a:ln>
        </p:spPr>
      </p:cxnSp>
      <p:cxnSp>
        <p:nvCxnSpPr>
          <p:cNvPr id="838" name="Google Shape;838;p39"/>
          <p:cNvCxnSpPr>
            <a:stCxn id="806" idx="0"/>
            <a:endCxn id="807" idx="2"/>
          </p:cNvCxnSpPr>
          <p:nvPr/>
        </p:nvCxnSpPr>
        <p:spPr>
          <a:xfrm rot="-5400000">
            <a:off x="7403136" y="3255457"/>
            <a:ext cx="364800" cy="600"/>
          </a:xfrm>
          <a:prstGeom prst="bentConnector3">
            <a:avLst>
              <a:gd fmla="val 50000" name="adj1"/>
            </a:avLst>
          </a:prstGeom>
          <a:noFill/>
          <a:ln cap="flat" cmpd="sng" w="19050">
            <a:solidFill>
              <a:srgbClr val="FF00FF"/>
            </a:solidFill>
            <a:prstDash val="solid"/>
            <a:round/>
            <a:headEnd len="med" w="med" type="none"/>
            <a:tailEnd len="med" w="med" type="stealth"/>
          </a:ln>
        </p:spPr>
      </p:cxnSp>
      <p:grpSp>
        <p:nvGrpSpPr>
          <p:cNvPr id="839" name="Google Shape;839;p39"/>
          <p:cNvGrpSpPr/>
          <p:nvPr/>
        </p:nvGrpSpPr>
        <p:grpSpPr>
          <a:xfrm>
            <a:off x="2604750" y="3600738"/>
            <a:ext cx="2683250" cy="794025"/>
            <a:chOff x="-67125" y="3614388"/>
            <a:chExt cx="2683250" cy="794025"/>
          </a:xfrm>
        </p:grpSpPr>
        <p:cxnSp>
          <p:nvCxnSpPr>
            <p:cNvPr id="840" name="Google Shape;840;p39"/>
            <p:cNvCxnSpPr/>
            <p:nvPr/>
          </p:nvCxnSpPr>
          <p:spPr>
            <a:xfrm flipH="1" rot="10800000">
              <a:off x="1668125" y="3614388"/>
              <a:ext cx="948000" cy="702900"/>
            </a:xfrm>
            <a:prstGeom prst="straightConnector1">
              <a:avLst/>
            </a:prstGeom>
            <a:noFill/>
            <a:ln cap="flat" cmpd="sng" w="76200">
              <a:solidFill>
                <a:schemeClr val="accent1"/>
              </a:solidFill>
              <a:prstDash val="solid"/>
              <a:round/>
              <a:headEnd len="med" w="med" type="none"/>
              <a:tailEnd len="med" w="med" type="triangle"/>
            </a:ln>
          </p:spPr>
        </p:cxnSp>
        <p:sp>
          <p:nvSpPr>
            <p:cNvPr id="841" name="Google Shape;841;p39"/>
            <p:cNvSpPr txBox="1"/>
            <p:nvPr/>
          </p:nvSpPr>
          <p:spPr>
            <a:xfrm>
              <a:off x="-67125" y="3854313"/>
              <a:ext cx="1794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latin typeface="Calibri"/>
                  <a:ea typeface="Calibri"/>
                  <a:cs typeface="Calibri"/>
                  <a:sym typeface="Calibri"/>
                </a:rPr>
                <a:t>Achieve an SNR of at </a:t>
              </a:r>
              <a:endParaRPr sz="1200">
                <a:solidFill>
                  <a:schemeClr val="lt1"/>
                </a:solidFill>
                <a:latin typeface="Calibri"/>
                <a:ea typeface="Calibri"/>
                <a:cs typeface="Calibri"/>
                <a:sym typeface="Calibri"/>
              </a:endParaRPr>
            </a:p>
            <a:p>
              <a:pPr indent="0" lvl="0" marL="0" rtl="0" algn="l">
                <a:spcBef>
                  <a:spcPts val="0"/>
                </a:spcBef>
                <a:spcAft>
                  <a:spcPts val="0"/>
                </a:spcAft>
                <a:buNone/>
              </a:pPr>
              <a:r>
                <a:rPr lang="en" sz="1200">
                  <a:solidFill>
                    <a:schemeClr val="lt1"/>
                  </a:solidFill>
                  <a:latin typeface="Calibri"/>
                  <a:ea typeface="Calibri"/>
                  <a:cs typeface="Calibri"/>
                  <a:sym typeface="Calibri"/>
                </a:rPr>
                <a:t>least 200 at ADC</a:t>
              </a:r>
              <a:endParaRPr sz="1200">
                <a:solidFill>
                  <a:schemeClr val="lt1"/>
                </a:solidFill>
                <a:latin typeface="Calibri"/>
                <a:ea typeface="Calibri"/>
                <a:cs typeface="Calibri"/>
                <a:sym typeface="Calibri"/>
              </a:endParaRPr>
            </a:p>
          </p:txBody>
        </p:sp>
      </p:grpSp>
      <p:grpSp>
        <p:nvGrpSpPr>
          <p:cNvPr id="842" name="Google Shape;842;p39"/>
          <p:cNvGrpSpPr/>
          <p:nvPr/>
        </p:nvGrpSpPr>
        <p:grpSpPr>
          <a:xfrm>
            <a:off x="5966300" y="1104425"/>
            <a:ext cx="3120175" cy="2199750"/>
            <a:chOff x="5966300" y="1104425"/>
            <a:chExt cx="3120175" cy="2199750"/>
          </a:xfrm>
        </p:grpSpPr>
        <p:cxnSp>
          <p:nvCxnSpPr>
            <p:cNvPr id="843" name="Google Shape;843;p39"/>
            <p:cNvCxnSpPr/>
            <p:nvPr/>
          </p:nvCxnSpPr>
          <p:spPr>
            <a:xfrm flipH="1">
              <a:off x="5966300" y="2413775"/>
              <a:ext cx="959100" cy="890400"/>
            </a:xfrm>
            <a:prstGeom prst="straightConnector1">
              <a:avLst/>
            </a:prstGeom>
            <a:noFill/>
            <a:ln cap="flat" cmpd="sng" w="76200">
              <a:solidFill>
                <a:schemeClr val="accent1"/>
              </a:solidFill>
              <a:prstDash val="solid"/>
              <a:round/>
              <a:headEnd len="med" w="med" type="none"/>
              <a:tailEnd len="med" w="med" type="triangle"/>
            </a:ln>
          </p:spPr>
        </p:cxnSp>
        <p:sp>
          <p:nvSpPr>
            <p:cNvPr id="844" name="Google Shape;844;p39"/>
            <p:cNvSpPr txBox="1"/>
            <p:nvPr/>
          </p:nvSpPr>
          <p:spPr>
            <a:xfrm>
              <a:off x="6848475" y="1104425"/>
              <a:ext cx="22380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Calibri"/>
                  <a:ea typeface="Calibri"/>
                  <a:cs typeface="Calibri"/>
                  <a:sym typeface="Calibri"/>
                </a:rPr>
                <a:t>Digitize photodiode signal and store as data along with housekeeping (temperature, current, timing)</a:t>
              </a:r>
              <a:endParaRPr>
                <a:solidFill>
                  <a:schemeClr val="lt1"/>
                </a:solidFill>
                <a:latin typeface="Calibri"/>
                <a:ea typeface="Calibri"/>
                <a:cs typeface="Calibri"/>
                <a:sym typeface="Calibri"/>
              </a:endParaRPr>
            </a:p>
          </p:txBody>
        </p:sp>
      </p:grpSp>
      <p:grpSp>
        <p:nvGrpSpPr>
          <p:cNvPr id="845" name="Google Shape;845;p39"/>
          <p:cNvGrpSpPr/>
          <p:nvPr/>
        </p:nvGrpSpPr>
        <p:grpSpPr>
          <a:xfrm>
            <a:off x="152400" y="3766788"/>
            <a:ext cx="2616125" cy="974775"/>
            <a:chOff x="0" y="3614388"/>
            <a:chExt cx="2616125" cy="974775"/>
          </a:xfrm>
        </p:grpSpPr>
        <p:cxnSp>
          <p:nvCxnSpPr>
            <p:cNvPr id="846" name="Google Shape;846;p39"/>
            <p:cNvCxnSpPr/>
            <p:nvPr/>
          </p:nvCxnSpPr>
          <p:spPr>
            <a:xfrm flipH="1" rot="10800000">
              <a:off x="1668125" y="3614388"/>
              <a:ext cx="948000" cy="702900"/>
            </a:xfrm>
            <a:prstGeom prst="straightConnector1">
              <a:avLst/>
            </a:prstGeom>
            <a:noFill/>
            <a:ln cap="flat" cmpd="sng" w="76200">
              <a:solidFill>
                <a:schemeClr val="accent1"/>
              </a:solidFill>
              <a:prstDash val="solid"/>
              <a:round/>
              <a:headEnd len="med" w="med" type="none"/>
              <a:tailEnd len="med" w="med" type="triangle"/>
            </a:ln>
          </p:spPr>
        </p:cxnSp>
        <p:sp>
          <p:nvSpPr>
            <p:cNvPr id="847" name="Google Shape;847;p39"/>
            <p:cNvSpPr txBox="1"/>
            <p:nvPr/>
          </p:nvSpPr>
          <p:spPr>
            <a:xfrm>
              <a:off x="0" y="3850263"/>
              <a:ext cx="1794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latin typeface="Calibri"/>
                  <a:ea typeface="Calibri"/>
                  <a:cs typeface="Calibri"/>
                  <a:sym typeface="Calibri"/>
                </a:rPr>
                <a:t>Generate an analog signal from the photodiode of  .857 microamps</a:t>
              </a:r>
              <a:endParaRPr sz="1200">
                <a:solidFill>
                  <a:schemeClr val="lt1"/>
                </a:solidFill>
                <a:latin typeface="Calibri"/>
                <a:ea typeface="Calibri"/>
                <a:cs typeface="Calibri"/>
                <a:sym typeface="Calibri"/>
              </a:endParaRPr>
            </a:p>
          </p:txBody>
        </p:sp>
      </p:grpSp>
      <p:grpSp>
        <p:nvGrpSpPr>
          <p:cNvPr id="848" name="Google Shape;848;p39"/>
          <p:cNvGrpSpPr/>
          <p:nvPr/>
        </p:nvGrpSpPr>
        <p:grpSpPr>
          <a:xfrm>
            <a:off x="6951825" y="894675"/>
            <a:ext cx="2300100" cy="1975500"/>
            <a:chOff x="6951825" y="894675"/>
            <a:chExt cx="2300100" cy="1975500"/>
          </a:xfrm>
        </p:grpSpPr>
        <p:cxnSp>
          <p:nvCxnSpPr>
            <p:cNvPr id="849" name="Google Shape;849;p39"/>
            <p:cNvCxnSpPr>
              <a:stCxn id="850" idx="2"/>
            </p:cNvCxnSpPr>
            <p:nvPr/>
          </p:nvCxnSpPr>
          <p:spPr>
            <a:xfrm>
              <a:off x="8101875" y="2156775"/>
              <a:ext cx="0" cy="713400"/>
            </a:xfrm>
            <a:prstGeom prst="straightConnector1">
              <a:avLst/>
            </a:prstGeom>
            <a:noFill/>
            <a:ln cap="flat" cmpd="sng" w="76200">
              <a:solidFill>
                <a:schemeClr val="accent1"/>
              </a:solidFill>
              <a:prstDash val="solid"/>
              <a:round/>
              <a:headEnd len="med" w="med" type="none"/>
              <a:tailEnd len="med" w="med" type="triangle"/>
            </a:ln>
          </p:spPr>
        </p:cxnSp>
        <p:sp>
          <p:nvSpPr>
            <p:cNvPr id="850" name="Google Shape;850;p39"/>
            <p:cNvSpPr txBox="1"/>
            <p:nvPr/>
          </p:nvSpPr>
          <p:spPr>
            <a:xfrm>
              <a:off x="6951825" y="894675"/>
              <a:ext cx="23001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Calibri"/>
                  <a:ea typeface="Calibri"/>
                  <a:cs typeface="Calibri"/>
                  <a:sym typeface="Calibri"/>
                </a:rPr>
                <a:t>Create an orbital model in software to automate data collection and implement software to detect when signal is below threshold.</a:t>
              </a:r>
              <a:endParaRPr>
                <a:solidFill>
                  <a:schemeClr val="lt1"/>
                </a:solidFill>
                <a:latin typeface="Calibri"/>
                <a:ea typeface="Calibri"/>
                <a:cs typeface="Calibri"/>
                <a:sym typeface="Calibri"/>
              </a:endParaRPr>
            </a:p>
          </p:txBody>
        </p:sp>
      </p:grpSp>
      <p:grpSp>
        <p:nvGrpSpPr>
          <p:cNvPr id="851" name="Google Shape;851;p39"/>
          <p:cNvGrpSpPr/>
          <p:nvPr/>
        </p:nvGrpSpPr>
        <p:grpSpPr>
          <a:xfrm>
            <a:off x="841775" y="564375"/>
            <a:ext cx="4476300" cy="471900"/>
            <a:chOff x="841775" y="564375"/>
            <a:chExt cx="4476300" cy="471900"/>
          </a:xfrm>
        </p:grpSpPr>
        <p:sp>
          <p:nvSpPr>
            <p:cNvPr id="852" name="Google Shape;852;p39"/>
            <p:cNvSpPr txBox="1"/>
            <p:nvPr/>
          </p:nvSpPr>
          <p:spPr>
            <a:xfrm>
              <a:off x="841775" y="564375"/>
              <a:ext cx="3224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Calibri"/>
                  <a:ea typeface="Calibri"/>
                  <a:cs typeface="Calibri"/>
                  <a:sym typeface="Calibri"/>
                </a:rPr>
                <a:t>Total board power draw of at most 8 W</a:t>
              </a:r>
              <a:endParaRPr>
                <a:solidFill>
                  <a:schemeClr val="lt1"/>
                </a:solidFill>
                <a:latin typeface="Calibri"/>
                <a:ea typeface="Calibri"/>
                <a:cs typeface="Calibri"/>
                <a:sym typeface="Calibri"/>
              </a:endParaRPr>
            </a:p>
          </p:txBody>
        </p:sp>
        <p:cxnSp>
          <p:nvCxnSpPr>
            <p:cNvPr id="853" name="Google Shape;853;p39"/>
            <p:cNvCxnSpPr>
              <a:stCxn id="852" idx="3"/>
            </p:cNvCxnSpPr>
            <p:nvPr/>
          </p:nvCxnSpPr>
          <p:spPr>
            <a:xfrm>
              <a:off x="4066475" y="764475"/>
              <a:ext cx="1251600" cy="271800"/>
            </a:xfrm>
            <a:prstGeom prst="straightConnector1">
              <a:avLst/>
            </a:prstGeom>
            <a:noFill/>
            <a:ln cap="flat" cmpd="sng" w="76200">
              <a:solidFill>
                <a:schemeClr val="accent1"/>
              </a:solidFill>
              <a:prstDash val="solid"/>
              <a:round/>
              <a:headEnd len="med" w="med" type="none"/>
              <a:tailEnd len="med" w="med" type="triangle"/>
            </a:ln>
          </p:spPr>
        </p:cxnSp>
      </p:grpSp>
      <p:sp>
        <p:nvSpPr>
          <p:cNvPr id="854" name="Google Shape;854;p39"/>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845"/>
                                        </p:tgtEl>
                                        <p:attrNameLst>
                                          <p:attrName>style.visibility</p:attrName>
                                        </p:attrNameLst>
                                      </p:cBhvr>
                                      <p:to>
                                        <p:strVal val="visible"/>
                                      </p:to>
                                    </p:set>
                                    <p:anim calcmode="lin" valueType="num">
                                      <p:cBhvr additive="base">
                                        <p:cTn dur="1200"/>
                                        <p:tgtEl>
                                          <p:spTgt spid="84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845"/>
                                        </p:tgtEl>
                                        <p:attrNameLst>
                                          <p:attrName>style.visibility</p:attrName>
                                        </p:attrNameLst>
                                      </p:cBhvr>
                                      <p:to>
                                        <p:strVal val="hidden"/>
                                      </p:to>
                                    </p:set>
                                  </p:childTnLst>
                                </p:cTn>
                              </p:par>
                            </p:childTnLst>
                          </p:cTn>
                        </p:par>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839"/>
                                        </p:tgtEl>
                                        <p:attrNameLst>
                                          <p:attrName>style.visibility</p:attrName>
                                        </p:attrNameLst>
                                      </p:cBhvr>
                                      <p:to>
                                        <p:strVal val="visible"/>
                                      </p:to>
                                    </p:set>
                                    <p:anim calcmode="lin" valueType="num">
                                      <p:cBhvr additive="base">
                                        <p:cTn dur="1000"/>
                                        <p:tgtEl>
                                          <p:spTgt spid="83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839"/>
                                        </p:tgtEl>
                                        <p:attrNameLst>
                                          <p:attrName>style.visibility</p:attrName>
                                        </p:attrNameLst>
                                      </p:cBhvr>
                                      <p:to>
                                        <p:strVal val="hidden"/>
                                      </p:to>
                                    </p:set>
                                  </p:childTnLst>
                                </p:cTn>
                              </p:par>
                            </p:childTnLst>
                          </p:cTn>
                        </p:par>
                        <p:par>
                          <p:cTn fill="hold">
                            <p:stCondLst>
                              <p:cond delay="0"/>
                            </p:stCondLst>
                            <p:childTnLst>
                              <p:par>
                                <p:cTn fill="hold" nodeType="afterEffect" presetClass="entr" presetID="2" presetSubtype="2">
                                  <p:stCondLst>
                                    <p:cond delay="0"/>
                                  </p:stCondLst>
                                  <p:childTnLst>
                                    <p:set>
                                      <p:cBhvr>
                                        <p:cTn dur="1" fill="hold">
                                          <p:stCondLst>
                                            <p:cond delay="0"/>
                                          </p:stCondLst>
                                        </p:cTn>
                                        <p:tgtEl>
                                          <p:spTgt spid="842"/>
                                        </p:tgtEl>
                                        <p:attrNameLst>
                                          <p:attrName>style.visibility</p:attrName>
                                        </p:attrNameLst>
                                      </p:cBhvr>
                                      <p:to>
                                        <p:strVal val="visible"/>
                                      </p:to>
                                    </p:set>
                                    <p:anim calcmode="lin" valueType="num">
                                      <p:cBhvr additive="base">
                                        <p:cTn dur="1000"/>
                                        <p:tgtEl>
                                          <p:spTgt spid="84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842"/>
                                        </p:tgtEl>
                                        <p:attrNameLst>
                                          <p:attrName>style.visibility</p:attrName>
                                        </p:attrNameLst>
                                      </p:cBhvr>
                                      <p:to>
                                        <p:strVal val="hidden"/>
                                      </p:to>
                                    </p:set>
                                  </p:childTnLst>
                                </p:cTn>
                              </p:par>
                            </p:childTnLst>
                          </p:cTn>
                        </p:par>
                        <p:par>
                          <p:cTn fill="hold">
                            <p:stCondLst>
                              <p:cond delay="0"/>
                            </p:stCondLst>
                            <p:childTnLst>
                              <p:par>
                                <p:cTn fill="hold" nodeType="afterEffect" presetClass="entr" presetID="2" presetSubtype="1">
                                  <p:stCondLst>
                                    <p:cond delay="0"/>
                                  </p:stCondLst>
                                  <p:childTnLst>
                                    <p:set>
                                      <p:cBhvr>
                                        <p:cTn dur="1" fill="hold">
                                          <p:stCondLst>
                                            <p:cond delay="0"/>
                                          </p:stCondLst>
                                        </p:cTn>
                                        <p:tgtEl>
                                          <p:spTgt spid="848"/>
                                        </p:tgtEl>
                                        <p:attrNameLst>
                                          <p:attrName>style.visibility</p:attrName>
                                        </p:attrNameLst>
                                      </p:cBhvr>
                                      <p:to>
                                        <p:strVal val="visible"/>
                                      </p:to>
                                    </p:set>
                                    <p:anim calcmode="lin" valueType="num">
                                      <p:cBhvr additive="base">
                                        <p:cTn dur="1000"/>
                                        <p:tgtEl>
                                          <p:spTgt spid="84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848"/>
                                        </p:tgtEl>
                                        <p:attrNameLst>
                                          <p:attrName>style.visibility</p:attrName>
                                        </p:attrNameLst>
                                      </p:cBhvr>
                                      <p:to>
                                        <p:strVal val="hidden"/>
                                      </p:to>
                                    </p:set>
                                  </p:childTnLst>
                                </p:cTn>
                              </p:par>
                            </p:childTnLst>
                          </p:cTn>
                        </p:par>
                        <p:par>
                          <p:cTn fill="hold">
                            <p:stCondLst>
                              <p:cond delay="0"/>
                            </p:stCondLst>
                            <p:childTnLst>
                              <p:par>
                                <p:cTn fill="hold" nodeType="afterEffect" presetClass="entr" presetID="2" presetSubtype="1">
                                  <p:stCondLst>
                                    <p:cond delay="0"/>
                                  </p:stCondLst>
                                  <p:childTnLst>
                                    <p:set>
                                      <p:cBhvr>
                                        <p:cTn dur="1" fill="hold">
                                          <p:stCondLst>
                                            <p:cond delay="0"/>
                                          </p:stCondLst>
                                        </p:cTn>
                                        <p:tgtEl>
                                          <p:spTgt spid="851"/>
                                        </p:tgtEl>
                                        <p:attrNameLst>
                                          <p:attrName>style.visibility</p:attrName>
                                        </p:attrNameLst>
                                      </p:cBhvr>
                                      <p:to>
                                        <p:strVal val="visible"/>
                                      </p:to>
                                    </p:set>
                                    <p:anim calcmode="lin" valueType="num">
                                      <p:cBhvr additive="base">
                                        <p:cTn dur="1000"/>
                                        <p:tgtEl>
                                          <p:spTgt spid="85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58" name="Shape 858"/>
        <p:cNvGrpSpPr/>
        <p:nvPr/>
      </p:nvGrpSpPr>
      <p:grpSpPr>
        <a:xfrm>
          <a:off x="0" y="0"/>
          <a:ext cx="0" cy="0"/>
          <a:chOff x="0" y="0"/>
          <a:chExt cx="0" cy="0"/>
        </a:xfrm>
      </p:grpSpPr>
      <p:grpSp>
        <p:nvGrpSpPr>
          <p:cNvPr id="859" name="Google Shape;859;p40"/>
          <p:cNvGrpSpPr/>
          <p:nvPr/>
        </p:nvGrpSpPr>
        <p:grpSpPr>
          <a:xfrm>
            <a:off x="7001000" y="818675"/>
            <a:ext cx="2112000" cy="3869800"/>
            <a:chOff x="7001000" y="818675"/>
            <a:chExt cx="2112000" cy="3869800"/>
          </a:xfrm>
        </p:grpSpPr>
        <p:sp>
          <p:nvSpPr>
            <p:cNvPr id="860" name="Google Shape;860;p40"/>
            <p:cNvSpPr/>
            <p:nvPr/>
          </p:nvSpPr>
          <p:spPr>
            <a:xfrm>
              <a:off x="7001000" y="1987875"/>
              <a:ext cx="2112000" cy="2700600"/>
            </a:xfrm>
            <a:prstGeom prst="rect">
              <a:avLst/>
            </a:prstGeom>
            <a:noFill/>
            <a:ln cap="flat" cmpd="sng" w="762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40"/>
            <p:cNvSpPr txBox="1"/>
            <p:nvPr/>
          </p:nvSpPr>
          <p:spPr>
            <a:xfrm>
              <a:off x="7001000" y="818675"/>
              <a:ext cx="21120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Calibri"/>
                  <a:ea typeface="Calibri"/>
                  <a:cs typeface="Calibri"/>
                  <a:sym typeface="Calibri"/>
                </a:rPr>
                <a:t>Software is critical to the mission of actually collecting and storing data and controlling collection times.</a:t>
              </a:r>
              <a:endParaRPr>
                <a:solidFill>
                  <a:schemeClr val="lt1"/>
                </a:solidFill>
                <a:latin typeface="Calibri"/>
                <a:ea typeface="Calibri"/>
                <a:cs typeface="Calibri"/>
                <a:sym typeface="Calibri"/>
              </a:endParaRPr>
            </a:p>
          </p:txBody>
        </p:sp>
      </p:grpSp>
      <p:pic>
        <p:nvPicPr>
          <p:cNvPr id="862" name="Google Shape;862;p40"/>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863" name="Google Shape;863;p40"/>
          <p:cNvPicPr preferRelativeResize="0"/>
          <p:nvPr/>
        </p:nvPicPr>
        <p:blipFill>
          <a:blip r:embed="rId4">
            <a:alphaModFix/>
          </a:blip>
          <a:stretch>
            <a:fillRect/>
          </a:stretch>
        </p:blipFill>
        <p:spPr>
          <a:xfrm>
            <a:off x="0" y="0"/>
            <a:ext cx="841775" cy="841775"/>
          </a:xfrm>
          <a:prstGeom prst="rect">
            <a:avLst/>
          </a:prstGeom>
          <a:noFill/>
          <a:ln>
            <a:noFill/>
          </a:ln>
        </p:spPr>
      </p:pic>
      <p:sp>
        <p:nvSpPr>
          <p:cNvPr id="864" name="Google Shape;864;p40"/>
          <p:cNvSpPr txBox="1"/>
          <p:nvPr/>
        </p:nvSpPr>
        <p:spPr>
          <a:xfrm>
            <a:off x="593250" y="48375"/>
            <a:ext cx="7957500" cy="71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chemeClr val="lt1"/>
                </a:solidFill>
                <a:latin typeface="Calibri"/>
                <a:ea typeface="Calibri"/>
                <a:cs typeface="Calibri"/>
                <a:sym typeface="Calibri"/>
              </a:rPr>
              <a:t>CPE’s Based on Requirements</a:t>
            </a:r>
            <a:endParaRPr b="1" sz="3600">
              <a:solidFill>
                <a:schemeClr val="lt1"/>
              </a:solidFill>
              <a:latin typeface="Calibri"/>
              <a:ea typeface="Calibri"/>
              <a:cs typeface="Calibri"/>
              <a:sym typeface="Calibri"/>
            </a:endParaRPr>
          </a:p>
        </p:txBody>
      </p:sp>
      <p:pic>
        <p:nvPicPr>
          <p:cNvPr id="865" name="Google Shape;865;p40"/>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866" name="Google Shape;866;p40"/>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867" name="Google Shape;867;p40"/>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868" name="Google Shape;868;p40"/>
          <p:cNvSpPr txBox="1"/>
          <p:nvPr/>
        </p:nvSpPr>
        <p:spPr>
          <a:xfrm>
            <a:off x="1285636" y="4762125"/>
            <a:ext cx="1622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Design Solution</a:t>
            </a:r>
            <a:endParaRPr b="1" u="sng">
              <a:latin typeface="Roboto"/>
              <a:ea typeface="Roboto"/>
              <a:cs typeface="Roboto"/>
              <a:sym typeface="Roboto"/>
            </a:endParaRPr>
          </a:p>
        </p:txBody>
      </p:sp>
      <p:sp>
        <p:nvSpPr>
          <p:cNvPr id="869" name="Google Shape;869;p40"/>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870" name="Google Shape;870;p40"/>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871" name="Google Shape;871;p40"/>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872" name="Google Shape;872;p40"/>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873" name="Google Shape;873;p40"/>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874" name="Google Shape;874;p40"/>
          <p:cNvSpPr/>
          <p:nvPr/>
        </p:nvSpPr>
        <p:spPr>
          <a:xfrm>
            <a:off x="4157625" y="1202701"/>
            <a:ext cx="2300100" cy="1441500"/>
          </a:xfrm>
          <a:prstGeom prst="rect">
            <a:avLst/>
          </a:prstGeom>
          <a:noFill/>
          <a:ln cap="flat" cmpd="sng" w="952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40"/>
          <p:cNvSpPr/>
          <p:nvPr/>
        </p:nvSpPr>
        <p:spPr>
          <a:xfrm>
            <a:off x="4269323" y="2135001"/>
            <a:ext cx="896475" cy="433362"/>
          </a:xfrm>
          <a:prstGeom prst="flowChartProcess">
            <a:avLst/>
          </a:prstGeom>
          <a:solidFill>
            <a:srgbClr val="70AD4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FFFFFF"/>
                </a:solidFill>
                <a:latin typeface="Calibri"/>
                <a:ea typeface="Calibri"/>
                <a:cs typeface="Calibri"/>
                <a:sym typeface="Calibri"/>
              </a:rPr>
              <a:t>Amp</a:t>
            </a:r>
            <a:endParaRPr sz="1100">
              <a:solidFill>
                <a:srgbClr val="FFFFFF"/>
              </a:solidFill>
              <a:latin typeface="Calibri"/>
              <a:ea typeface="Calibri"/>
              <a:cs typeface="Calibri"/>
              <a:sym typeface="Calibri"/>
            </a:endParaRPr>
          </a:p>
        </p:txBody>
      </p:sp>
      <p:sp>
        <p:nvSpPr>
          <p:cNvPr id="876" name="Google Shape;876;p40"/>
          <p:cNvSpPr/>
          <p:nvPr/>
        </p:nvSpPr>
        <p:spPr>
          <a:xfrm>
            <a:off x="4269336" y="1341397"/>
            <a:ext cx="896475" cy="433362"/>
          </a:xfrm>
          <a:prstGeom prst="flowChartProcess">
            <a:avLst/>
          </a:prstGeom>
          <a:solidFill>
            <a:srgbClr val="70AD4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Calibri"/>
                <a:ea typeface="Calibri"/>
                <a:cs typeface="Calibri"/>
                <a:sym typeface="Calibri"/>
              </a:rPr>
              <a:t>Linear Regulator 5V</a:t>
            </a:r>
            <a:endParaRPr sz="1000">
              <a:solidFill>
                <a:srgbClr val="FFFFFF"/>
              </a:solidFill>
              <a:latin typeface="Calibri"/>
              <a:ea typeface="Calibri"/>
              <a:cs typeface="Calibri"/>
              <a:sym typeface="Calibri"/>
            </a:endParaRPr>
          </a:p>
        </p:txBody>
      </p:sp>
      <p:sp>
        <p:nvSpPr>
          <p:cNvPr id="877" name="Google Shape;877;p40"/>
          <p:cNvSpPr/>
          <p:nvPr/>
        </p:nvSpPr>
        <p:spPr>
          <a:xfrm>
            <a:off x="5455861" y="1341397"/>
            <a:ext cx="896475" cy="433362"/>
          </a:xfrm>
          <a:prstGeom prst="flowChartProcess">
            <a:avLst/>
          </a:prstGeom>
          <a:solidFill>
            <a:srgbClr val="70AD4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Calibri"/>
                <a:ea typeface="Calibri"/>
                <a:cs typeface="Calibri"/>
                <a:sym typeface="Calibri"/>
              </a:rPr>
              <a:t>Linear Regulator 3.3V</a:t>
            </a:r>
            <a:endParaRPr sz="1000">
              <a:solidFill>
                <a:srgbClr val="FFFFFF"/>
              </a:solidFill>
              <a:latin typeface="Calibri"/>
              <a:ea typeface="Calibri"/>
              <a:cs typeface="Calibri"/>
              <a:sym typeface="Calibri"/>
            </a:endParaRPr>
          </a:p>
        </p:txBody>
      </p:sp>
      <p:sp>
        <p:nvSpPr>
          <p:cNvPr id="878" name="Google Shape;878;p40"/>
          <p:cNvSpPr/>
          <p:nvPr/>
        </p:nvSpPr>
        <p:spPr>
          <a:xfrm>
            <a:off x="5455848" y="2135001"/>
            <a:ext cx="896475" cy="433362"/>
          </a:xfrm>
          <a:prstGeom prst="flowChartProcess">
            <a:avLst/>
          </a:prstGeom>
          <a:solidFill>
            <a:srgbClr val="70AD4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Calibri"/>
                <a:ea typeface="Calibri"/>
                <a:cs typeface="Calibri"/>
                <a:sym typeface="Calibri"/>
              </a:rPr>
              <a:t>Filter</a:t>
            </a:r>
            <a:endParaRPr sz="1200">
              <a:solidFill>
                <a:srgbClr val="FFFFFF"/>
              </a:solidFill>
              <a:latin typeface="Calibri"/>
              <a:ea typeface="Calibri"/>
              <a:cs typeface="Calibri"/>
              <a:sym typeface="Calibri"/>
            </a:endParaRPr>
          </a:p>
        </p:txBody>
      </p:sp>
      <p:sp>
        <p:nvSpPr>
          <p:cNvPr id="879" name="Google Shape;879;p40"/>
          <p:cNvSpPr txBox="1"/>
          <p:nvPr/>
        </p:nvSpPr>
        <p:spPr>
          <a:xfrm>
            <a:off x="4892063" y="1765643"/>
            <a:ext cx="998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u="sng">
                <a:solidFill>
                  <a:srgbClr val="FFFFFF"/>
                </a:solidFill>
                <a:latin typeface="Calibri"/>
                <a:ea typeface="Calibri"/>
                <a:cs typeface="Calibri"/>
                <a:sym typeface="Calibri"/>
              </a:rPr>
              <a:t>Analog Boar</a:t>
            </a:r>
            <a:r>
              <a:rPr b="1" lang="en" sz="1200" u="sng">
                <a:solidFill>
                  <a:srgbClr val="FFFFFF"/>
                </a:solidFill>
                <a:latin typeface="Calibri"/>
                <a:ea typeface="Calibri"/>
                <a:cs typeface="Calibri"/>
                <a:sym typeface="Calibri"/>
              </a:rPr>
              <a:t>d</a:t>
            </a:r>
            <a:endParaRPr b="1" sz="1200" u="sng">
              <a:solidFill>
                <a:srgbClr val="FFFFFF"/>
              </a:solidFill>
              <a:latin typeface="Calibri"/>
              <a:ea typeface="Calibri"/>
              <a:cs typeface="Calibri"/>
              <a:sym typeface="Calibri"/>
            </a:endParaRPr>
          </a:p>
        </p:txBody>
      </p:sp>
      <p:sp>
        <p:nvSpPr>
          <p:cNvPr id="880" name="Google Shape;880;p40"/>
          <p:cNvSpPr/>
          <p:nvPr/>
        </p:nvSpPr>
        <p:spPr>
          <a:xfrm>
            <a:off x="4152100" y="3082427"/>
            <a:ext cx="1851000" cy="1515300"/>
          </a:xfrm>
          <a:prstGeom prst="rect">
            <a:avLst/>
          </a:prstGeom>
          <a:noFill/>
          <a:ln cap="flat" cmpd="sng" w="9525">
            <a:solidFill>
              <a:srgbClr val="FFC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40"/>
          <p:cNvSpPr/>
          <p:nvPr/>
        </p:nvSpPr>
        <p:spPr>
          <a:xfrm>
            <a:off x="4884989" y="3144870"/>
            <a:ext cx="1012559" cy="454656"/>
          </a:xfrm>
          <a:prstGeom prst="flowChartProcess">
            <a:avLst/>
          </a:prstGeom>
          <a:solidFill>
            <a:srgbClr val="70AD4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latin typeface="Calibri"/>
                <a:ea typeface="Calibri"/>
                <a:cs typeface="Calibri"/>
                <a:sym typeface="Calibri"/>
              </a:rPr>
              <a:t>ADC</a:t>
            </a:r>
            <a:endParaRPr sz="1500">
              <a:solidFill>
                <a:srgbClr val="FFFFFF"/>
              </a:solidFill>
              <a:latin typeface="Calibri"/>
              <a:ea typeface="Calibri"/>
              <a:cs typeface="Calibri"/>
              <a:sym typeface="Calibri"/>
            </a:endParaRPr>
          </a:p>
        </p:txBody>
      </p:sp>
      <p:sp>
        <p:nvSpPr>
          <p:cNvPr id="882" name="Google Shape;882;p40"/>
          <p:cNvSpPr txBox="1"/>
          <p:nvPr/>
        </p:nvSpPr>
        <p:spPr>
          <a:xfrm>
            <a:off x="4152088" y="3419383"/>
            <a:ext cx="732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u="sng">
                <a:solidFill>
                  <a:srgbClr val="FFFFFF"/>
                </a:solidFill>
                <a:latin typeface="Calibri"/>
                <a:ea typeface="Calibri"/>
                <a:cs typeface="Calibri"/>
                <a:sym typeface="Calibri"/>
              </a:rPr>
              <a:t>Digital </a:t>
            </a:r>
            <a:endParaRPr b="1" u="sng">
              <a:solidFill>
                <a:srgbClr val="FFFFFF"/>
              </a:solidFill>
              <a:latin typeface="Calibri"/>
              <a:ea typeface="Calibri"/>
              <a:cs typeface="Calibri"/>
              <a:sym typeface="Calibri"/>
            </a:endParaRPr>
          </a:p>
          <a:p>
            <a:pPr indent="0" lvl="0" marL="0" rtl="0" algn="l">
              <a:spcBef>
                <a:spcPts val="0"/>
              </a:spcBef>
              <a:spcAft>
                <a:spcPts val="0"/>
              </a:spcAft>
              <a:buNone/>
            </a:pPr>
            <a:r>
              <a:rPr b="1" lang="en" u="sng">
                <a:solidFill>
                  <a:srgbClr val="FFFFFF"/>
                </a:solidFill>
                <a:latin typeface="Calibri"/>
                <a:ea typeface="Calibri"/>
                <a:cs typeface="Calibri"/>
                <a:sym typeface="Calibri"/>
              </a:rPr>
              <a:t>Board</a:t>
            </a:r>
            <a:endParaRPr b="1" u="sng">
              <a:solidFill>
                <a:srgbClr val="FFFFFF"/>
              </a:solidFill>
              <a:latin typeface="Calibri"/>
              <a:ea typeface="Calibri"/>
              <a:cs typeface="Calibri"/>
              <a:sym typeface="Calibri"/>
            </a:endParaRPr>
          </a:p>
        </p:txBody>
      </p:sp>
      <p:sp>
        <p:nvSpPr>
          <p:cNvPr id="883" name="Google Shape;883;p40"/>
          <p:cNvSpPr txBox="1"/>
          <p:nvPr/>
        </p:nvSpPr>
        <p:spPr>
          <a:xfrm>
            <a:off x="5932213" y="4214016"/>
            <a:ext cx="1147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B9BD5"/>
                </a:solidFill>
                <a:latin typeface="Calibri"/>
                <a:ea typeface="Calibri"/>
                <a:cs typeface="Calibri"/>
                <a:sym typeface="Calibri"/>
              </a:rPr>
              <a:t>USB Protocol</a:t>
            </a:r>
            <a:endParaRPr>
              <a:solidFill>
                <a:srgbClr val="5B9BD5"/>
              </a:solidFill>
              <a:latin typeface="Calibri"/>
              <a:ea typeface="Calibri"/>
              <a:cs typeface="Calibri"/>
              <a:sym typeface="Calibri"/>
            </a:endParaRPr>
          </a:p>
        </p:txBody>
      </p:sp>
      <p:sp>
        <p:nvSpPr>
          <p:cNvPr id="884" name="Google Shape;884;p40"/>
          <p:cNvSpPr/>
          <p:nvPr/>
        </p:nvSpPr>
        <p:spPr>
          <a:xfrm>
            <a:off x="7090875" y="2134971"/>
            <a:ext cx="2022000" cy="2362500"/>
          </a:xfrm>
          <a:prstGeom prst="rect">
            <a:avLst/>
          </a:prstGeom>
          <a:noFill/>
          <a:ln cap="flat" cmpd="sng" w="952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40"/>
          <p:cNvSpPr txBox="1"/>
          <p:nvPr/>
        </p:nvSpPr>
        <p:spPr>
          <a:xfrm>
            <a:off x="7204563" y="2174244"/>
            <a:ext cx="179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u="sng">
                <a:solidFill>
                  <a:srgbClr val="FFFFFF"/>
                </a:solidFill>
                <a:latin typeface="Calibri"/>
                <a:ea typeface="Calibri"/>
                <a:cs typeface="Calibri"/>
                <a:sym typeface="Calibri"/>
              </a:rPr>
              <a:t>Computer</a:t>
            </a:r>
            <a:endParaRPr b="1" u="sng">
              <a:solidFill>
                <a:srgbClr val="FFFFFF"/>
              </a:solidFill>
              <a:latin typeface="Calibri"/>
              <a:ea typeface="Calibri"/>
              <a:cs typeface="Calibri"/>
              <a:sym typeface="Calibri"/>
            </a:endParaRPr>
          </a:p>
        </p:txBody>
      </p:sp>
      <p:sp>
        <p:nvSpPr>
          <p:cNvPr id="886" name="Google Shape;886;p40"/>
          <p:cNvSpPr/>
          <p:nvPr/>
        </p:nvSpPr>
        <p:spPr>
          <a:xfrm>
            <a:off x="7136986" y="3984067"/>
            <a:ext cx="896475" cy="433362"/>
          </a:xfrm>
          <a:prstGeom prst="flowChartProcess">
            <a:avLst/>
          </a:prstGeom>
          <a:solidFill>
            <a:srgbClr val="5B9BD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Calibri"/>
                <a:ea typeface="Calibri"/>
                <a:cs typeface="Calibri"/>
                <a:sym typeface="Calibri"/>
              </a:rPr>
              <a:t>Commands to Teensy</a:t>
            </a:r>
            <a:endParaRPr sz="1100">
              <a:solidFill>
                <a:srgbClr val="FFFFFF"/>
              </a:solidFill>
              <a:latin typeface="Calibri"/>
              <a:ea typeface="Calibri"/>
              <a:cs typeface="Calibri"/>
              <a:sym typeface="Calibri"/>
            </a:endParaRPr>
          </a:p>
        </p:txBody>
      </p:sp>
      <p:sp>
        <p:nvSpPr>
          <p:cNvPr id="887" name="Google Shape;887;p40"/>
          <p:cNvSpPr/>
          <p:nvPr/>
        </p:nvSpPr>
        <p:spPr>
          <a:xfrm>
            <a:off x="7136998" y="3438157"/>
            <a:ext cx="896475" cy="433362"/>
          </a:xfrm>
          <a:prstGeom prst="flowChartProcess">
            <a:avLst/>
          </a:prstGeom>
          <a:solidFill>
            <a:srgbClr val="FF00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latin typeface="Calibri"/>
                <a:ea typeface="Calibri"/>
                <a:cs typeface="Calibri"/>
                <a:sym typeface="Calibri"/>
              </a:rPr>
              <a:t>Local Storage</a:t>
            </a:r>
            <a:endParaRPr sz="1500">
              <a:solidFill>
                <a:srgbClr val="FFFFFF"/>
              </a:solidFill>
              <a:latin typeface="Calibri"/>
              <a:ea typeface="Calibri"/>
              <a:cs typeface="Calibri"/>
              <a:sym typeface="Calibri"/>
            </a:endParaRPr>
          </a:p>
        </p:txBody>
      </p:sp>
      <p:sp>
        <p:nvSpPr>
          <p:cNvPr id="888" name="Google Shape;888;p40"/>
          <p:cNvSpPr/>
          <p:nvPr/>
        </p:nvSpPr>
        <p:spPr>
          <a:xfrm>
            <a:off x="7137011" y="2639995"/>
            <a:ext cx="896475" cy="433362"/>
          </a:xfrm>
          <a:prstGeom prst="flowChartProcess">
            <a:avLst/>
          </a:prstGeom>
          <a:solidFill>
            <a:srgbClr val="5B9BD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Calibri"/>
                <a:ea typeface="Calibri"/>
                <a:cs typeface="Calibri"/>
                <a:sym typeface="Calibri"/>
              </a:rPr>
              <a:t>Data Parsing</a:t>
            </a:r>
            <a:endParaRPr sz="1000">
              <a:solidFill>
                <a:srgbClr val="FFFFFF"/>
              </a:solidFill>
              <a:latin typeface="Calibri"/>
              <a:ea typeface="Calibri"/>
              <a:cs typeface="Calibri"/>
              <a:sym typeface="Calibri"/>
            </a:endParaRPr>
          </a:p>
          <a:p>
            <a:pPr indent="0" lvl="0" marL="0" rtl="0" algn="l">
              <a:spcBef>
                <a:spcPts val="0"/>
              </a:spcBef>
              <a:spcAft>
                <a:spcPts val="0"/>
              </a:spcAft>
              <a:buNone/>
            </a:pPr>
            <a:r>
              <a:rPr lang="en" sz="1000">
                <a:solidFill>
                  <a:srgbClr val="FFFFFF"/>
                </a:solidFill>
                <a:latin typeface="Calibri"/>
                <a:ea typeface="Calibri"/>
                <a:cs typeface="Calibri"/>
                <a:sym typeface="Calibri"/>
              </a:rPr>
              <a:t>/Processing</a:t>
            </a:r>
            <a:endParaRPr sz="1100">
              <a:solidFill>
                <a:srgbClr val="FFFFFF"/>
              </a:solidFill>
              <a:latin typeface="Calibri"/>
              <a:ea typeface="Calibri"/>
              <a:cs typeface="Calibri"/>
              <a:sym typeface="Calibri"/>
            </a:endParaRPr>
          </a:p>
        </p:txBody>
      </p:sp>
      <p:cxnSp>
        <p:nvCxnSpPr>
          <p:cNvPr id="889" name="Google Shape;889;p40"/>
          <p:cNvCxnSpPr/>
          <p:nvPr/>
        </p:nvCxnSpPr>
        <p:spPr>
          <a:xfrm flipH="1" rot="10800000">
            <a:off x="5939070" y="4186660"/>
            <a:ext cx="1179600" cy="13200"/>
          </a:xfrm>
          <a:prstGeom prst="straightConnector1">
            <a:avLst/>
          </a:prstGeom>
          <a:noFill/>
          <a:ln cap="flat" cmpd="sng" w="228600">
            <a:solidFill>
              <a:srgbClr val="4285F4"/>
            </a:solidFill>
            <a:prstDash val="solid"/>
            <a:round/>
            <a:headEnd len="med" w="med" type="none"/>
            <a:tailEnd len="med" w="med" type="none"/>
          </a:ln>
        </p:spPr>
      </p:cxnSp>
      <p:sp>
        <p:nvSpPr>
          <p:cNvPr id="890" name="Google Shape;890;p40"/>
          <p:cNvSpPr/>
          <p:nvPr/>
        </p:nvSpPr>
        <p:spPr>
          <a:xfrm>
            <a:off x="350113" y="3190878"/>
            <a:ext cx="896475" cy="433362"/>
          </a:xfrm>
          <a:prstGeom prst="flowChartProcess">
            <a:avLst/>
          </a:prstGeom>
          <a:solidFill>
            <a:srgbClr val="FF99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latin typeface="Calibri"/>
                <a:ea typeface="Calibri"/>
                <a:cs typeface="Calibri"/>
                <a:sym typeface="Calibri"/>
              </a:rPr>
              <a:t>Light source</a:t>
            </a:r>
            <a:endParaRPr>
              <a:solidFill>
                <a:srgbClr val="FFFFFF"/>
              </a:solidFill>
              <a:latin typeface="Calibri"/>
              <a:ea typeface="Calibri"/>
              <a:cs typeface="Calibri"/>
              <a:sym typeface="Calibri"/>
            </a:endParaRPr>
          </a:p>
        </p:txBody>
      </p:sp>
      <p:sp>
        <p:nvSpPr>
          <p:cNvPr id="891" name="Google Shape;891;p40"/>
          <p:cNvSpPr/>
          <p:nvPr/>
        </p:nvSpPr>
        <p:spPr>
          <a:xfrm>
            <a:off x="2453511" y="3190877"/>
            <a:ext cx="896475" cy="433362"/>
          </a:xfrm>
          <a:prstGeom prst="flowChartProcess">
            <a:avLst/>
          </a:prstGeom>
          <a:solidFill>
            <a:srgbClr val="70AD4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FFFFFF"/>
                </a:solidFill>
                <a:latin typeface="Calibri"/>
                <a:ea typeface="Calibri"/>
                <a:cs typeface="Calibri"/>
                <a:sym typeface="Calibri"/>
              </a:rPr>
              <a:t>Photodiode</a:t>
            </a:r>
            <a:endParaRPr sz="1100">
              <a:solidFill>
                <a:srgbClr val="FFFFFF"/>
              </a:solidFill>
              <a:latin typeface="Calibri"/>
              <a:ea typeface="Calibri"/>
              <a:cs typeface="Calibri"/>
              <a:sym typeface="Calibri"/>
            </a:endParaRPr>
          </a:p>
        </p:txBody>
      </p:sp>
      <p:grpSp>
        <p:nvGrpSpPr>
          <p:cNvPr id="892" name="Google Shape;892;p40"/>
          <p:cNvGrpSpPr/>
          <p:nvPr/>
        </p:nvGrpSpPr>
        <p:grpSpPr>
          <a:xfrm>
            <a:off x="1246586" y="3288129"/>
            <a:ext cx="1190114" cy="238728"/>
            <a:chOff x="3080550" y="1449374"/>
            <a:chExt cx="1570900" cy="273300"/>
          </a:xfrm>
        </p:grpSpPr>
        <p:cxnSp>
          <p:nvCxnSpPr>
            <p:cNvPr id="893" name="Google Shape;893;p40"/>
            <p:cNvCxnSpPr/>
            <p:nvPr/>
          </p:nvCxnSpPr>
          <p:spPr>
            <a:xfrm flipH="1" rot="10800000">
              <a:off x="3080550" y="1449374"/>
              <a:ext cx="400200" cy="273300"/>
            </a:xfrm>
            <a:prstGeom prst="curvedConnector3">
              <a:avLst>
                <a:gd fmla="val 50000" name="adj1"/>
              </a:avLst>
            </a:prstGeom>
            <a:noFill/>
            <a:ln cap="flat" cmpd="sng" w="28575">
              <a:solidFill>
                <a:srgbClr val="FF9900"/>
              </a:solidFill>
              <a:prstDash val="solid"/>
              <a:round/>
              <a:headEnd len="med" w="med" type="none"/>
              <a:tailEnd len="med" w="med" type="none"/>
            </a:ln>
          </p:spPr>
        </p:cxnSp>
        <p:cxnSp>
          <p:nvCxnSpPr>
            <p:cNvPr id="894" name="Google Shape;894;p40"/>
            <p:cNvCxnSpPr/>
            <p:nvPr/>
          </p:nvCxnSpPr>
          <p:spPr>
            <a:xfrm>
              <a:off x="3480760" y="1449374"/>
              <a:ext cx="400200" cy="273300"/>
            </a:xfrm>
            <a:prstGeom prst="curvedConnector3">
              <a:avLst>
                <a:gd fmla="val 50000" name="adj1"/>
              </a:avLst>
            </a:prstGeom>
            <a:noFill/>
            <a:ln cap="flat" cmpd="sng" w="28575">
              <a:solidFill>
                <a:srgbClr val="FF9900"/>
              </a:solidFill>
              <a:prstDash val="solid"/>
              <a:round/>
              <a:headEnd len="med" w="med" type="none"/>
              <a:tailEnd len="med" w="med" type="none"/>
            </a:ln>
          </p:spPr>
        </p:cxnSp>
        <p:cxnSp>
          <p:nvCxnSpPr>
            <p:cNvPr id="895" name="Google Shape;895;p40"/>
            <p:cNvCxnSpPr/>
            <p:nvPr/>
          </p:nvCxnSpPr>
          <p:spPr>
            <a:xfrm flipH="1">
              <a:off x="3880942" y="1449374"/>
              <a:ext cx="400200" cy="273300"/>
            </a:xfrm>
            <a:prstGeom prst="curvedConnector3">
              <a:avLst>
                <a:gd fmla="val 50000" name="adj1"/>
              </a:avLst>
            </a:prstGeom>
            <a:noFill/>
            <a:ln cap="flat" cmpd="sng" w="28575">
              <a:solidFill>
                <a:srgbClr val="FF9900"/>
              </a:solidFill>
              <a:prstDash val="solid"/>
              <a:round/>
              <a:headEnd len="med" w="med" type="none"/>
              <a:tailEnd len="med" w="med" type="none"/>
            </a:ln>
          </p:spPr>
        </p:cxnSp>
        <p:cxnSp>
          <p:nvCxnSpPr>
            <p:cNvPr id="896" name="Google Shape;896;p40"/>
            <p:cNvCxnSpPr/>
            <p:nvPr/>
          </p:nvCxnSpPr>
          <p:spPr>
            <a:xfrm>
              <a:off x="4251250" y="1449374"/>
              <a:ext cx="400200" cy="273300"/>
            </a:xfrm>
            <a:prstGeom prst="curvedConnector3">
              <a:avLst>
                <a:gd fmla="val 50000" name="adj1"/>
              </a:avLst>
            </a:prstGeom>
            <a:noFill/>
            <a:ln cap="flat" cmpd="sng" w="28575">
              <a:solidFill>
                <a:srgbClr val="FF9900"/>
              </a:solidFill>
              <a:prstDash val="solid"/>
              <a:round/>
              <a:headEnd len="med" w="med" type="none"/>
              <a:tailEnd len="med" w="med" type="none"/>
            </a:ln>
          </p:spPr>
        </p:cxnSp>
      </p:grpSp>
      <p:sp>
        <p:nvSpPr>
          <p:cNvPr id="897" name="Google Shape;897;p40"/>
          <p:cNvSpPr/>
          <p:nvPr/>
        </p:nvSpPr>
        <p:spPr>
          <a:xfrm>
            <a:off x="1401813" y="2863067"/>
            <a:ext cx="896475" cy="353370"/>
          </a:xfrm>
          <a:prstGeom prst="flowChartProcess">
            <a:avLst/>
          </a:prstGeom>
          <a:noFill/>
          <a:ln cap="flat" cmpd="sng" w="9525">
            <a:solidFill>
              <a:srgbClr val="ED7D3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FFFFFF"/>
                </a:solidFill>
                <a:latin typeface="Calibri"/>
                <a:ea typeface="Calibri"/>
                <a:cs typeface="Calibri"/>
                <a:sym typeface="Calibri"/>
              </a:rPr>
              <a:t>Light at ~680 nm</a:t>
            </a:r>
            <a:endParaRPr>
              <a:solidFill>
                <a:srgbClr val="FFFFFF"/>
              </a:solidFill>
              <a:latin typeface="Calibri"/>
              <a:ea typeface="Calibri"/>
              <a:cs typeface="Calibri"/>
              <a:sym typeface="Calibri"/>
            </a:endParaRPr>
          </a:p>
        </p:txBody>
      </p:sp>
      <p:sp>
        <p:nvSpPr>
          <p:cNvPr id="898" name="Google Shape;898;p40"/>
          <p:cNvSpPr/>
          <p:nvPr/>
        </p:nvSpPr>
        <p:spPr>
          <a:xfrm>
            <a:off x="175588" y="2402305"/>
            <a:ext cx="3348900" cy="1275000"/>
          </a:xfrm>
          <a:prstGeom prst="rect">
            <a:avLst/>
          </a:prstGeom>
          <a:noFill/>
          <a:ln cap="flat" cmpd="sng" w="9525">
            <a:solidFill>
              <a:srgbClr val="ED7D3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40"/>
          <p:cNvSpPr txBox="1"/>
          <p:nvPr/>
        </p:nvSpPr>
        <p:spPr>
          <a:xfrm>
            <a:off x="889763" y="2392867"/>
            <a:ext cx="241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u="sng">
                <a:solidFill>
                  <a:srgbClr val="FFFFFF"/>
                </a:solidFill>
                <a:latin typeface="Calibri"/>
                <a:ea typeface="Calibri"/>
                <a:cs typeface="Calibri"/>
                <a:sym typeface="Calibri"/>
              </a:rPr>
              <a:t>Optical Testing Bench</a:t>
            </a:r>
            <a:endParaRPr b="1" u="sng">
              <a:solidFill>
                <a:srgbClr val="FFFFFF"/>
              </a:solidFill>
              <a:latin typeface="Calibri"/>
              <a:ea typeface="Calibri"/>
              <a:cs typeface="Calibri"/>
              <a:sym typeface="Calibri"/>
            </a:endParaRPr>
          </a:p>
        </p:txBody>
      </p:sp>
      <p:sp>
        <p:nvSpPr>
          <p:cNvPr id="900" name="Google Shape;900;p40"/>
          <p:cNvSpPr/>
          <p:nvPr/>
        </p:nvSpPr>
        <p:spPr>
          <a:xfrm>
            <a:off x="2453511" y="2698565"/>
            <a:ext cx="896475" cy="433362"/>
          </a:xfrm>
          <a:prstGeom prst="flowChartProcess">
            <a:avLst/>
          </a:prstGeom>
          <a:solidFill>
            <a:srgbClr val="70AD4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Calibri"/>
                <a:ea typeface="Calibri"/>
                <a:cs typeface="Calibri"/>
                <a:sym typeface="Calibri"/>
              </a:rPr>
              <a:t>Thermistor</a:t>
            </a:r>
            <a:endParaRPr sz="1200">
              <a:solidFill>
                <a:srgbClr val="FFFFFF"/>
              </a:solidFill>
              <a:latin typeface="Calibri"/>
              <a:ea typeface="Calibri"/>
              <a:cs typeface="Calibri"/>
              <a:sym typeface="Calibri"/>
            </a:endParaRPr>
          </a:p>
        </p:txBody>
      </p:sp>
      <p:sp>
        <p:nvSpPr>
          <p:cNvPr id="901" name="Google Shape;901;p40"/>
          <p:cNvSpPr/>
          <p:nvPr/>
        </p:nvSpPr>
        <p:spPr>
          <a:xfrm>
            <a:off x="1901501" y="1408176"/>
            <a:ext cx="896475" cy="433362"/>
          </a:xfrm>
          <a:prstGeom prst="flowChartProcess">
            <a:avLst/>
          </a:prstGeom>
          <a:solidFill>
            <a:srgbClr val="A5A5A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FFFFFF"/>
                </a:solidFill>
                <a:latin typeface="Calibri"/>
                <a:ea typeface="Calibri"/>
                <a:cs typeface="Calibri"/>
                <a:sym typeface="Calibri"/>
              </a:rPr>
              <a:t>DC Bench Power </a:t>
            </a:r>
            <a:endParaRPr sz="1100">
              <a:solidFill>
                <a:srgbClr val="FFFFFF"/>
              </a:solidFill>
              <a:latin typeface="Calibri"/>
              <a:ea typeface="Calibri"/>
              <a:cs typeface="Calibri"/>
              <a:sym typeface="Calibri"/>
            </a:endParaRPr>
          </a:p>
        </p:txBody>
      </p:sp>
      <p:sp>
        <p:nvSpPr>
          <p:cNvPr id="902" name="Google Shape;902;p40"/>
          <p:cNvSpPr/>
          <p:nvPr/>
        </p:nvSpPr>
        <p:spPr>
          <a:xfrm>
            <a:off x="175588" y="935186"/>
            <a:ext cx="1147200" cy="1387530"/>
          </a:xfrm>
          <a:prstGeom prst="flowChartProcess">
            <a:avLst/>
          </a:prstGeom>
          <a:solidFill>
            <a:srgbClr val="70AD4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FFFFFF"/>
                </a:solidFill>
                <a:latin typeface="Calibri"/>
                <a:ea typeface="Calibri"/>
                <a:cs typeface="Calibri"/>
                <a:sym typeface="Calibri"/>
              </a:rPr>
              <a:t>Light Source Electronics:</a:t>
            </a:r>
            <a:endParaRPr b="1" sz="1200">
              <a:solidFill>
                <a:srgbClr val="FFFFFF"/>
              </a:solidFill>
              <a:latin typeface="Calibri"/>
              <a:ea typeface="Calibri"/>
              <a:cs typeface="Calibri"/>
              <a:sym typeface="Calibri"/>
            </a:endParaRPr>
          </a:p>
          <a:p>
            <a:pPr indent="0" lvl="0" marL="0" rtl="0" algn="l">
              <a:spcBef>
                <a:spcPts val="0"/>
              </a:spcBef>
              <a:spcAft>
                <a:spcPts val="0"/>
              </a:spcAft>
              <a:buNone/>
            </a:pPr>
            <a:r>
              <a:rPr lang="en" sz="1200">
                <a:solidFill>
                  <a:srgbClr val="FFFFFF"/>
                </a:solidFill>
                <a:latin typeface="Calibri"/>
                <a:ea typeface="Calibri"/>
                <a:cs typeface="Calibri"/>
                <a:sym typeface="Calibri"/>
              </a:rPr>
              <a:t>-Linear Regulator</a:t>
            </a:r>
            <a:endParaRPr sz="1200">
              <a:solidFill>
                <a:srgbClr val="FFFFFF"/>
              </a:solidFill>
              <a:latin typeface="Calibri"/>
              <a:ea typeface="Calibri"/>
              <a:cs typeface="Calibri"/>
              <a:sym typeface="Calibri"/>
            </a:endParaRPr>
          </a:p>
          <a:p>
            <a:pPr indent="0" lvl="0" marL="0" rtl="0" algn="l">
              <a:spcBef>
                <a:spcPts val="0"/>
              </a:spcBef>
              <a:spcAft>
                <a:spcPts val="0"/>
              </a:spcAft>
              <a:buNone/>
            </a:pPr>
            <a:r>
              <a:rPr lang="en" sz="1200">
                <a:solidFill>
                  <a:srgbClr val="FFFFFF"/>
                </a:solidFill>
                <a:latin typeface="Calibri"/>
                <a:ea typeface="Calibri"/>
                <a:cs typeface="Calibri"/>
                <a:sym typeface="Calibri"/>
              </a:rPr>
              <a:t>-Low Pass Filter</a:t>
            </a:r>
            <a:endParaRPr sz="1200">
              <a:solidFill>
                <a:srgbClr val="FFFFFF"/>
              </a:solidFill>
              <a:latin typeface="Calibri"/>
              <a:ea typeface="Calibri"/>
              <a:cs typeface="Calibri"/>
              <a:sym typeface="Calibri"/>
            </a:endParaRPr>
          </a:p>
          <a:p>
            <a:pPr indent="0" lvl="0" marL="0" rtl="0" algn="l">
              <a:spcBef>
                <a:spcPts val="0"/>
              </a:spcBef>
              <a:spcAft>
                <a:spcPts val="0"/>
              </a:spcAft>
              <a:buNone/>
            </a:pPr>
            <a:r>
              <a:rPr lang="en" sz="1200">
                <a:solidFill>
                  <a:srgbClr val="FFFFFF"/>
                </a:solidFill>
                <a:latin typeface="Calibri"/>
                <a:ea typeface="Calibri"/>
                <a:cs typeface="Calibri"/>
                <a:sym typeface="Calibri"/>
              </a:rPr>
              <a:t>-Potentiometer</a:t>
            </a:r>
            <a:endParaRPr sz="1200">
              <a:solidFill>
                <a:srgbClr val="FFFFFF"/>
              </a:solidFill>
              <a:latin typeface="Calibri"/>
              <a:ea typeface="Calibri"/>
              <a:cs typeface="Calibri"/>
              <a:sym typeface="Calibri"/>
            </a:endParaRPr>
          </a:p>
        </p:txBody>
      </p:sp>
      <p:cxnSp>
        <p:nvCxnSpPr>
          <p:cNvPr id="903" name="Google Shape;903;p40"/>
          <p:cNvCxnSpPr>
            <a:stCxn id="901" idx="1"/>
            <a:endCxn id="902" idx="3"/>
          </p:cNvCxnSpPr>
          <p:nvPr/>
        </p:nvCxnSpPr>
        <p:spPr>
          <a:xfrm flipH="1">
            <a:off x="1322801" y="1624857"/>
            <a:ext cx="578700" cy="4200"/>
          </a:xfrm>
          <a:prstGeom prst="straightConnector1">
            <a:avLst/>
          </a:prstGeom>
          <a:noFill/>
          <a:ln cap="flat" cmpd="sng" w="19050">
            <a:solidFill>
              <a:srgbClr val="FFFFFF"/>
            </a:solidFill>
            <a:prstDash val="solid"/>
            <a:round/>
            <a:headEnd len="med" w="med" type="none"/>
            <a:tailEnd len="med" w="med" type="triangle"/>
          </a:ln>
        </p:spPr>
      </p:cxnSp>
      <p:cxnSp>
        <p:nvCxnSpPr>
          <p:cNvPr id="904" name="Google Shape;904;p40"/>
          <p:cNvCxnSpPr/>
          <p:nvPr/>
        </p:nvCxnSpPr>
        <p:spPr>
          <a:xfrm flipH="1">
            <a:off x="745588" y="2322716"/>
            <a:ext cx="3600" cy="888000"/>
          </a:xfrm>
          <a:prstGeom prst="straightConnector1">
            <a:avLst/>
          </a:prstGeom>
          <a:noFill/>
          <a:ln cap="flat" cmpd="sng" w="19050">
            <a:solidFill>
              <a:srgbClr val="FF0000"/>
            </a:solidFill>
            <a:prstDash val="solid"/>
            <a:round/>
            <a:headEnd len="med" w="med" type="none"/>
            <a:tailEnd len="med" w="med" type="triangle"/>
          </a:ln>
        </p:spPr>
      </p:cxnSp>
      <p:cxnSp>
        <p:nvCxnSpPr>
          <p:cNvPr id="905" name="Google Shape;905;p40"/>
          <p:cNvCxnSpPr>
            <a:stCxn id="875" idx="3"/>
            <a:endCxn id="878" idx="1"/>
          </p:cNvCxnSpPr>
          <p:nvPr/>
        </p:nvCxnSpPr>
        <p:spPr>
          <a:xfrm>
            <a:off x="5165798" y="2351682"/>
            <a:ext cx="290100" cy="0"/>
          </a:xfrm>
          <a:prstGeom prst="straightConnector1">
            <a:avLst/>
          </a:prstGeom>
          <a:noFill/>
          <a:ln cap="flat" cmpd="sng" w="19050">
            <a:solidFill>
              <a:srgbClr val="FF0000"/>
            </a:solidFill>
            <a:prstDash val="solid"/>
            <a:round/>
            <a:headEnd len="med" w="med" type="none"/>
            <a:tailEnd len="med" w="med" type="triangle"/>
          </a:ln>
        </p:spPr>
      </p:cxnSp>
      <p:cxnSp>
        <p:nvCxnSpPr>
          <p:cNvPr id="906" name="Google Shape;906;p40"/>
          <p:cNvCxnSpPr>
            <a:stCxn id="881" idx="2"/>
            <a:endCxn id="907" idx="0"/>
          </p:cNvCxnSpPr>
          <p:nvPr/>
        </p:nvCxnSpPr>
        <p:spPr>
          <a:xfrm>
            <a:off x="5391269" y="3599526"/>
            <a:ext cx="0" cy="359700"/>
          </a:xfrm>
          <a:prstGeom prst="straightConnector1">
            <a:avLst/>
          </a:prstGeom>
          <a:noFill/>
          <a:ln cap="flat" cmpd="sng" w="19050">
            <a:solidFill>
              <a:srgbClr val="FF00FF"/>
            </a:solidFill>
            <a:prstDash val="solid"/>
            <a:round/>
            <a:headEnd len="med" w="med" type="none"/>
            <a:tailEnd len="med" w="med" type="triangle"/>
          </a:ln>
        </p:spPr>
      </p:cxnSp>
      <p:cxnSp>
        <p:nvCxnSpPr>
          <p:cNvPr id="908" name="Google Shape;908;p40"/>
          <p:cNvCxnSpPr/>
          <p:nvPr/>
        </p:nvCxnSpPr>
        <p:spPr>
          <a:xfrm flipH="1" rot="10800000">
            <a:off x="5947463" y="4163478"/>
            <a:ext cx="1162800" cy="9000"/>
          </a:xfrm>
          <a:prstGeom prst="straightConnector1">
            <a:avLst/>
          </a:prstGeom>
          <a:noFill/>
          <a:ln cap="flat" cmpd="sng" w="19050">
            <a:solidFill>
              <a:srgbClr val="FF00FF"/>
            </a:solidFill>
            <a:prstDash val="solid"/>
            <a:round/>
            <a:headEnd len="med" w="med" type="none"/>
            <a:tailEnd len="med" w="med" type="triangle"/>
          </a:ln>
        </p:spPr>
      </p:cxnSp>
      <p:cxnSp>
        <p:nvCxnSpPr>
          <p:cNvPr id="909" name="Google Shape;909;p40"/>
          <p:cNvCxnSpPr/>
          <p:nvPr/>
        </p:nvCxnSpPr>
        <p:spPr>
          <a:xfrm flipH="1" rot="972">
            <a:off x="5964424" y="4233196"/>
            <a:ext cx="1060500" cy="9000"/>
          </a:xfrm>
          <a:prstGeom prst="straightConnector1">
            <a:avLst/>
          </a:prstGeom>
          <a:noFill/>
          <a:ln cap="flat" cmpd="sng" w="19050">
            <a:solidFill>
              <a:srgbClr val="FFFF00"/>
            </a:solidFill>
            <a:prstDash val="solid"/>
            <a:round/>
            <a:headEnd len="med" w="med" type="none"/>
            <a:tailEnd len="med" w="med" type="triangle"/>
          </a:ln>
        </p:spPr>
      </p:cxnSp>
      <p:sp>
        <p:nvSpPr>
          <p:cNvPr id="910" name="Google Shape;910;p40"/>
          <p:cNvSpPr/>
          <p:nvPr/>
        </p:nvSpPr>
        <p:spPr>
          <a:xfrm>
            <a:off x="8102700" y="2640000"/>
            <a:ext cx="896475" cy="433350"/>
          </a:xfrm>
          <a:prstGeom prst="flowChartProcess">
            <a:avLst/>
          </a:prstGeom>
          <a:solidFill>
            <a:srgbClr val="5B9BD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Calibri"/>
                <a:ea typeface="Calibri"/>
                <a:cs typeface="Calibri"/>
                <a:sym typeface="Calibri"/>
              </a:rPr>
              <a:t>Orbital Model </a:t>
            </a:r>
            <a:endParaRPr sz="1300">
              <a:solidFill>
                <a:srgbClr val="FFFFFF"/>
              </a:solidFill>
              <a:latin typeface="Calibri"/>
              <a:ea typeface="Calibri"/>
              <a:cs typeface="Calibri"/>
              <a:sym typeface="Calibri"/>
            </a:endParaRPr>
          </a:p>
        </p:txBody>
      </p:sp>
      <p:cxnSp>
        <p:nvCxnSpPr>
          <p:cNvPr id="911" name="Google Shape;911;p40"/>
          <p:cNvCxnSpPr>
            <a:endCxn id="875" idx="0"/>
          </p:cNvCxnSpPr>
          <p:nvPr/>
        </p:nvCxnSpPr>
        <p:spPr>
          <a:xfrm flipH="1" rot="10800000">
            <a:off x="3361561" y="2135001"/>
            <a:ext cx="1356000" cy="1277100"/>
          </a:xfrm>
          <a:prstGeom prst="bentConnector4">
            <a:avLst>
              <a:gd fmla="val 33472" name="adj1"/>
              <a:gd fmla="val 118646" name="adj2"/>
            </a:avLst>
          </a:prstGeom>
          <a:noFill/>
          <a:ln cap="flat" cmpd="sng" w="19050">
            <a:solidFill>
              <a:srgbClr val="FF0000"/>
            </a:solidFill>
            <a:prstDash val="solid"/>
            <a:round/>
            <a:headEnd len="med" w="med" type="none"/>
            <a:tailEnd len="med" w="med" type="triangle"/>
          </a:ln>
        </p:spPr>
      </p:cxnSp>
      <p:cxnSp>
        <p:nvCxnSpPr>
          <p:cNvPr id="912" name="Google Shape;912;p40"/>
          <p:cNvCxnSpPr>
            <a:stCxn id="878" idx="2"/>
            <a:endCxn id="881" idx="0"/>
          </p:cNvCxnSpPr>
          <p:nvPr/>
        </p:nvCxnSpPr>
        <p:spPr>
          <a:xfrm rot="5400000">
            <a:off x="5359436" y="2600313"/>
            <a:ext cx="576600" cy="512700"/>
          </a:xfrm>
          <a:prstGeom prst="bentConnector3">
            <a:avLst>
              <a:gd fmla="val 49992" name="adj1"/>
            </a:avLst>
          </a:prstGeom>
          <a:noFill/>
          <a:ln cap="flat" cmpd="sng" w="19050">
            <a:solidFill>
              <a:srgbClr val="FF0000"/>
            </a:solidFill>
            <a:prstDash val="solid"/>
            <a:round/>
            <a:headEnd len="med" w="med" type="none"/>
            <a:tailEnd len="med" w="med" type="triangle"/>
          </a:ln>
        </p:spPr>
      </p:cxnSp>
      <p:sp>
        <p:nvSpPr>
          <p:cNvPr id="907" name="Google Shape;907;p40"/>
          <p:cNvSpPr/>
          <p:nvPr/>
        </p:nvSpPr>
        <p:spPr>
          <a:xfrm>
            <a:off x="4884989" y="3959370"/>
            <a:ext cx="1012559" cy="454656"/>
          </a:xfrm>
          <a:prstGeom prst="flowChartProcess">
            <a:avLst/>
          </a:prstGeom>
          <a:solidFill>
            <a:srgbClr val="70AD4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Calibri"/>
                <a:ea typeface="Calibri"/>
                <a:cs typeface="Calibri"/>
                <a:sym typeface="Calibri"/>
              </a:rPr>
              <a:t>Teensy</a:t>
            </a:r>
            <a:endParaRPr sz="1000">
              <a:solidFill>
                <a:srgbClr val="FFFFFF"/>
              </a:solidFill>
              <a:latin typeface="Calibri"/>
              <a:ea typeface="Calibri"/>
              <a:cs typeface="Calibri"/>
              <a:sym typeface="Calibri"/>
            </a:endParaRPr>
          </a:p>
          <a:p>
            <a:pPr indent="0" lvl="0" marL="0" rtl="0" algn="l">
              <a:spcBef>
                <a:spcPts val="0"/>
              </a:spcBef>
              <a:spcAft>
                <a:spcPts val="0"/>
              </a:spcAft>
              <a:buNone/>
            </a:pPr>
            <a:r>
              <a:rPr lang="en" sz="1000">
                <a:solidFill>
                  <a:srgbClr val="FFFFFF"/>
                </a:solidFill>
                <a:latin typeface="Calibri"/>
                <a:ea typeface="Calibri"/>
                <a:cs typeface="Calibri"/>
                <a:sym typeface="Calibri"/>
              </a:rPr>
              <a:t>Microprocessor</a:t>
            </a:r>
            <a:endParaRPr sz="1000">
              <a:solidFill>
                <a:srgbClr val="FFFFFF"/>
              </a:solidFill>
              <a:latin typeface="Calibri"/>
              <a:ea typeface="Calibri"/>
              <a:cs typeface="Calibri"/>
              <a:sym typeface="Calibri"/>
            </a:endParaRPr>
          </a:p>
        </p:txBody>
      </p:sp>
      <p:cxnSp>
        <p:nvCxnSpPr>
          <p:cNvPr id="913" name="Google Shape;913;p40"/>
          <p:cNvCxnSpPr>
            <a:stCxn id="901" idx="0"/>
            <a:endCxn id="874" idx="0"/>
          </p:cNvCxnSpPr>
          <p:nvPr/>
        </p:nvCxnSpPr>
        <p:spPr>
          <a:xfrm rot="-5400000">
            <a:off x="3725988" y="-173574"/>
            <a:ext cx="205500" cy="2958000"/>
          </a:xfrm>
          <a:prstGeom prst="bentConnector3">
            <a:avLst>
              <a:gd fmla="val 215864" name="adj1"/>
            </a:avLst>
          </a:prstGeom>
          <a:noFill/>
          <a:ln cap="flat" cmpd="sng" w="19050">
            <a:solidFill>
              <a:schemeClr val="lt1"/>
            </a:solidFill>
            <a:prstDash val="solid"/>
            <a:round/>
            <a:headEnd len="med" w="med" type="none"/>
            <a:tailEnd len="med" w="med" type="stealth"/>
          </a:ln>
        </p:spPr>
      </p:cxnSp>
      <p:cxnSp>
        <p:nvCxnSpPr>
          <p:cNvPr id="914" name="Google Shape;914;p40"/>
          <p:cNvCxnSpPr>
            <a:stCxn id="876" idx="1"/>
            <a:endCxn id="900" idx="0"/>
          </p:cNvCxnSpPr>
          <p:nvPr/>
        </p:nvCxnSpPr>
        <p:spPr>
          <a:xfrm flipH="1">
            <a:off x="2901636" y="1558078"/>
            <a:ext cx="1367700" cy="1140600"/>
          </a:xfrm>
          <a:prstGeom prst="bentConnector2">
            <a:avLst/>
          </a:prstGeom>
          <a:noFill/>
          <a:ln cap="flat" cmpd="sng" w="19050">
            <a:solidFill>
              <a:schemeClr val="lt1"/>
            </a:solidFill>
            <a:prstDash val="solid"/>
            <a:round/>
            <a:headEnd len="med" w="med" type="none"/>
            <a:tailEnd len="med" w="med" type="stealth"/>
          </a:ln>
        </p:spPr>
      </p:cxnSp>
      <p:cxnSp>
        <p:nvCxnSpPr>
          <p:cNvPr id="915" name="Google Shape;915;p40"/>
          <p:cNvCxnSpPr/>
          <p:nvPr/>
        </p:nvCxnSpPr>
        <p:spPr>
          <a:xfrm rot="5400000">
            <a:off x="2262100" y="2287500"/>
            <a:ext cx="2072700" cy="631800"/>
          </a:xfrm>
          <a:prstGeom prst="bentConnector3">
            <a:avLst>
              <a:gd fmla="val 112188" name="adj1"/>
            </a:avLst>
          </a:prstGeom>
          <a:noFill/>
          <a:ln cap="flat" cmpd="sng" w="19050">
            <a:solidFill>
              <a:schemeClr val="lt1"/>
            </a:solidFill>
            <a:prstDash val="solid"/>
            <a:round/>
            <a:headEnd len="med" w="med" type="none"/>
            <a:tailEnd len="med" w="med" type="stealth"/>
          </a:ln>
        </p:spPr>
      </p:cxnSp>
      <p:cxnSp>
        <p:nvCxnSpPr>
          <p:cNvPr id="916" name="Google Shape;916;p40"/>
          <p:cNvCxnSpPr>
            <a:stCxn id="877" idx="3"/>
            <a:endCxn id="880" idx="3"/>
          </p:cNvCxnSpPr>
          <p:nvPr/>
        </p:nvCxnSpPr>
        <p:spPr>
          <a:xfrm flipH="1">
            <a:off x="6003136" y="1558078"/>
            <a:ext cx="349200" cy="2282100"/>
          </a:xfrm>
          <a:prstGeom prst="bentConnector3">
            <a:avLst>
              <a:gd fmla="val -109819" name="adj1"/>
            </a:avLst>
          </a:prstGeom>
          <a:noFill/>
          <a:ln cap="flat" cmpd="sng" w="19050">
            <a:solidFill>
              <a:schemeClr val="lt1"/>
            </a:solidFill>
            <a:prstDash val="solid"/>
            <a:round/>
            <a:headEnd len="med" w="med" type="none"/>
            <a:tailEnd len="med" w="med" type="stealth"/>
          </a:ln>
        </p:spPr>
      </p:cxnSp>
      <p:cxnSp>
        <p:nvCxnSpPr>
          <p:cNvPr id="917" name="Google Shape;917;p40"/>
          <p:cNvCxnSpPr>
            <a:stCxn id="900" idx="3"/>
            <a:endCxn id="907" idx="1"/>
          </p:cNvCxnSpPr>
          <p:nvPr/>
        </p:nvCxnSpPr>
        <p:spPr>
          <a:xfrm>
            <a:off x="3349986" y="2915246"/>
            <a:ext cx="1535100" cy="1271400"/>
          </a:xfrm>
          <a:prstGeom prst="bentConnector3">
            <a:avLst>
              <a:gd fmla="val 41096" name="adj1"/>
            </a:avLst>
          </a:prstGeom>
          <a:noFill/>
          <a:ln cap="flat" cmpd="sng" w="19050">
            <a:solidFill>
              <a:srgbClr val="FF0000"/>
            </a:solidFill>
            <a:prstDash val="solid"/>
            <a:round/>
            <a:headEnd len="med" w="med" type="none"/>
            <a:tailEnd len="med" w="med" type="stealth"/>
          </a:ln>
        </p:spPr>
      </p:cxnSp>
      <p:cxnSp>
        <p:nvCxnSpPr>
          <p:cNvPr id="918" name="Google Shape;918;p40"/>
          <p:cNvCxnSpPr>
            <a:stCxn id="910" idx="2"/>
            <a:endCxn id="886" idx="3"/>
          </p:cNvCxnSpPr>
          <p:nvPr/>
        </p:nvCxnSpPr>
        <p:spPr>
          <a:xfrm rot="5400000">
            <a:off x="7728488" y="3378300"/>
            <a:ext cx="1127400" cy="517500"/>
          </a:xfrm>
          <a:prstGeom prst="bentConnector2">
            <a:avLst/>
          </a:prstGeom>
          <a:noFill/>
          <a:ln cap="flat" cmpd="sng" w="19050">
            <a:solidFill>
              <a:srgbClr val="FFFF00"/>
            </a:solidFill>
            <a:prstDash val="solid"/>
            <a:round/>
            <a:headEnd len="med" w="med" type="none"/>
            <a:tailEnd len="med" w="med" type="stealth"/>
          </a:ln>
        </p:spPr>
      </p:cxnSp>
      <p:cxnSp>
        <p:nvCxnSpPr>
          <p:cNvPr id="919" name="Google Shape;919;p40"/>
          <p:cNvCxnSpPr>
            <a:stCxn id="887" idx="0"/>
            <a:endCxn id="888" idx="2"/>
          </p:cNvCxnSpPr>
          <p:nvPr/>
        </p:nvCxnSpPr>
        <p:spPr>
          <a:xfrm rot="-5400000">
            <a:off x="7403136" y="3255457"/>
            <a:ext cx="364800" cy="600"/>
          </a:xfrm>
          <a:prstGeom prst="bentConnector3">
            <a:avLst>
              <a:gd fmla="val 50000" name="adj1"/>
            </a:avLst>
          </a:prstGeom>
          <a:noFill/>
          <a:ln cap="flat" cmpd="sng" w="19050">
            <a:solidFill>
              <a:srgbClr val="FF00FF"/>
            </a:solidFill>
            <a:prstDash val="solid"/>
            <a:round/>
            <a:headEnd len="med" w="med" type="none"/>
            <a:tailEnd len="med" w="med" type="stealth"/>
          </a:ln>
        </p:spPr>
      </p:cxnSp>
      <p:grpSp>
        <p:nvGrpSpPr>
          <p:cNvPr id="920" name="Google Shape;920;p40"/>
          <p:cNvGrpSpPr/>
          <p:nvPr/>
        </p:nvGrpSpPr>
        <p:grpSpPr>
          <a:xfrm>
            <a:off x="3803200" y="576875"/>
            <a:ext cx="4843950" cy="4111675"/>
            <a:chOff x="3803200" y="576875"/>
            <a:chExt cx="4843950" cy="4111675"/>
          </a:xfrm>
        </p:grpSpPr>
        <p:sp>
          <p:nvSpPr>
            <p:cNvPr id="921" name="Google Shape;921;p40"/>
            <p:cNvSpPr/>
            <p:nvPr/>
          </p:nvSpPr>
          <p:spPr>
            <a:xfrm>
              <a:off x="3803200" y="758250"/>
              <a:ext cx="2958000" cy="3930300"/>
            </a:xfrm>
            <a:prstGeom prst="rect">
              <a:avLst/>
            </a:prstGeom>
            <a:noFill/>
            <a:ln cap="flat" cmpd="sng" w="762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40"/>
            <p:cNvSpPr txBox="1"/>
            <p:nvPr/>
          </p:nvSpPr>
          <p:spPr>
            <a:xfrm>
              <a:off x="7025050" y="576875"/>
              <a:ext cx="16221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Calibri"/>
                  <a:ea typeface="Calibri"/>
                  <a:cs typeface="Calibri"/>
                  <a:sym typeface="Calibri"/>
                </a:rPr>
                <a:t>Most critical project element is the electronics boards</a:t>
              </a:r>
              <a:endParaRPr>
                <a:solidFill>
                  <a:schemeClr val="lt1"/>
                </a:solidFill>
                <a:latin typeface="Calibri"/>
                <a:ea typeface="Calibri"/>
                <a:cs typeface="Calibri"/>
                <a:sym typeface="Calibri"/>
              </a:endParaRPr>
            </a:p>
          </p:txBody>
        </p:sp>
      </p:grpSp>
      <p:grpSp>
        <p:nvGrpSpPr>
          <p:cNvPr id="923" name="Google Shape;923;p40"/>
          <p:cNvGrpSpPr/>
          <p:nvPr/>
        </p:nvGrpSpPr>
        <p:grpSpPr>
          <a:xfrm>
            <a:off x="31325" y="2347450"/>
            <a:ext cx="3404600" cy="2512925"/>
            <a:chOff x="31325" y="2347450"/>
            <a:chExt cx="3404600" cy="2512925"/>
          </a:xfrm>
        </p:grpSpPr>
        <p:sp>
          <p:nvSpPr>
            <p:cNvPr id="924" name="Google Shape;924;p40"/>
            <p:cNvSpPr/>
            <p:nvPr/>
          </p:nvSpPr>
          <p:spPr>
            <a:xfrm>
              <a:off x="87025" y="2347450"/>
              <a:ext cx="3348900" cy="1441500"/>
            </a:xfrm>
            <a:prstGeom prst="rect">
              <a:avLst/>
            </a:prstGeom>
            <a:noFill/>
            <a:ln cap="flat" cmpd="sng" w="762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40"/>
            <p:cNvSpPr txBox="1"/>
            <p:nvPr/>
          </p:nvSpPr>
          <p:spPr>
            <a:xfrm>
              <a:off x="31325" y="3813675"/>
              <a:ext cx="30330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Calibri"/>
                  <a:ea typeface="Calibri"/>
                  <a:cs typeface="Calibri"/>
                  <a:sym typeface="Calibri"/>
                </a:rPr>
                <a:t>Because of the photodiode signal requirement, the choice and performance of the light source is critical to enabling this signal.</a:t>
              </a:r>
              <a:endParaRPr>
                <a:solidFill>
                  <a:schemeClr val="lt1"/>
                </a:solidFill>
                <a:latin typeface="Calibri"/>
                <a:ea typeface="Calibri"/>
                <a:cs typeface="Calibri"/>
                <a:sym typeface="Calibri"/>
              </a:endParaRPr>
            </a:p>
          </p:txBody>
        </p:sp>
      </p:grpSp>
      <p:sp>
        <p:nvSpPr>
          <p:cNvPr id="926" name="Google Shape;926;p40"/>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920"/>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8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859"/>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9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30" name="Shape 930"/>
        <p:cNvGrpSpPr/>
        <p:nvPr/>
      </p:nvGrpSpPr>
      <p:grpSpPr>
        <a:xfrm>
          <a:off x="0" y="0"/>
          <a:ext cx="0" cy="0"/>
          <a:chOff x="0" y="0"/>
          <a:chExt cx="0" cy="0"/>
        </a:xfrm>
      </p:grpSpPr>
      <p:pic>
        <p:nvPicPr>
          <p:cNvPr id="931" name="Google Shape;931;p41"/>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932" name="Google Shape;932;p41"/>
          <p:cNvPicPr preferRelativeResize="0"/>
          <p:nvPr/>
        </p:nvPicPr>
        <p:blipFill>
          <a:blip r:embed="rId4">
            <a:alphaModFix/>
          </a:blip>
          <a:stretch>
            <a:fillRect/>
          </a:stretch>
        </p:blipFill>
        <p:spPr>
          <a:xfrm>
            <a:off x="0" y="0"/>
            <a:ext cx="841775" cy="841775"/>
          </a:xfrm>
          <a:prstGeom prst="rect">
            <a:avLst/>
          </a:prstGeom>
          <a:noFill/>
          <a:ln>
            <a:noFill/>
          </a:ln>
        </p:spPr>
      </p:pic>
      <p:pic>
        <p:nvPicPr>
          <p:cNvPr id="933" name="Google Shape;933;p41"/>
          <p:cNvPicPr preferRelativeResize="0"/>
          <p:nvPr/>
        </p:nvPicPr>
        <p:blipFill>
          <a:blip r:embed="rId5">
            <a:alphaModFix/>
          </a:blip>
          <a:stretch>
            <a:fillRect/>
          </a:stretch>
        </p:blipFill>
        <p:spPr>
          <a:xfrm>
            <a:off x="2379622" y="-185662"/>
            <a:ext cx="4031074" cy="4031076"/>
          </a:xfrm>
          <a:prstGeom prst="rect">
            <a:avLst/>
          </a:prstGeom>
          <a:noFill/>
          <a:ln>
            <a:noFill/>
          </a:ln>
        </p:spPr>
      </p:pic>
      <p:sp>
        <p:nvSpPr>
          <p:cNvPr id="934" name="Google Shape;934;p41"/>
          <p:cNvSpPr txBox="1"/>
          <p:nvPr/>
        </p:nvSpPr>
        <p:spPr>
          <a:xfrm>
            <a:off x="768475" y="3504425"/>
            <a:ext cx="75267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600">
                <a:solidFill>
                  <a:schemeClr val="lt1"/>
                </a:solidFill>
                <a:latin typeface="Calibri"/>
                <a:ea typeface="Calibri"/>
                <a:cs typeface="Calibri"/>
                <a:sym typeface="Calibri"/>
              </a:rPr>
              <a:t>Software</a:t>
            </a:r>
            <a:endParaRPr b="1" sz="4600">
              <a:solidFill>
                <a:schemeClr val="lt1"/>
              </a:solidFill>
              <a:latin typeface="Calibri"/>
              <a:ea typeface="Calibri"/>
              <a:cs typeface="Calibri"/>
              <a:sym typeface="Calibri"/>
            </a:endParaRPr>
          </a:p>
        </p:txBody>
      </p:sp>
      <p:pic>
        <p:nvPicPr>
          <p:cNvPr id="935" name="Google Shape;935;p41"/>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936" name="Google Shape;936;p41"/>
          <p:cNvSpPr txBox="1"/>
          <p:nvPr/>
        </p:nvSpPr>
        <p:spPr>
          <a:xfrm>
            <a:off x="0" y="4762125"/>
            <a:ext cx="183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Purpose &amp; Objective</a:t>
            </a:r>
            <a:endParaRPr b="1">
              <a:latin typeface="Roboto"/>
              <a:ea typeface="Roboto"/>
              <a:cs typeface="Roboto"/>
              <a:sym typeface="Roboto"/>
            </a:endParaRPr>
          </a:p>
        </p:txBody>
      </p:sp>
      <p:sp>
        <p:nvSpPr>
          <p:cNvPr id="937" name="Google Shape;937;p41"/>
          <p:cNvSpPr txBox="1"/>
          <p:nvPr/>
        </p:nvSpPr>
        <p:spPr>
          <a:xfrm>
            <a:off x="448695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938" name="Google Shape;938;p41"/>
          <p:cNvSpPr txBox="1"/>
          <p:nvPr/>
        </p:nvSpPr>
        <p:spPr>
          <a:xfrm>
            <a:off x="1832700"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939" name="Google Shape;939;p41"/>
          <p:cNvSpPr txBox="1"/>
          <p:nvPr/>
        </p:nvSpPr>
        <p:spPr>
          <a:xfrm>
            <a:off x="3186413"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940" name="Google Shape;940;p41"/>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941" name="Google Shape;941;p41"/>
          <p:cNvSpPr txBox="1"/>
          <p:nvPr/>
        </p:nvSpPr>
        <p:spPr>
          <a:xfrm>
            <a:off x="5848725" y="4762125"/>
            <a:ext cx="199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Verification/Validation</a:t>
            </a:r>
            <a:endParaRPr>
              <a:latin typeface="Roboto"/>
              <a:ea typeface="Roboto"/>
              <a:cs typeface="Roboto"/>
              <a:sym typeface="Roboto"/>
            </a:endParaRPr>
          </a:p>
        </p:txBody>
      </p:sp>
      <p:sp>
        <p:nvSpPr>
          <p:cNvPr id="942" name="Google Shape;942;p41"/>
          <p:cNvSpPr txBox="1"/>
          <p:nvPr/>
        </p:nvSpPr>
        <p:spPr>
          <a:xfrm>
            <a:off x="78987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pic>
        <p:nvPicPr>
          <p:cNvPr id="943" name="Google Shape;943;p41"/>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944" name="Google Shape;944;p41"/>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945" name="Google Shape;945;p41"/>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946" name="Google Shape;946;p41"/>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947" name="Google Shape;947;p41"/>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Software</a:t>
            </a:r>
            <a:endParaRPr b="1" u="sng">
              <a:latin typeface="Roboto"/>
              <a:ea typeface="Roboto"/>
              <a:cs typeface="Roboto"/>
              <a:sym typeface="Roboto"/>
            </a:endParaRPr>
          </a:p>
        </p:txBody>
      </p:sp>
      <p:sp>
        <p:nvSpPr>
          <p:cNvPr id="948" name="Google Shape;948;p41"/>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949" name="Google Shape;949;p41"/>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950" name="Google Shape;950;p41"/>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951" name="Google Shape;951;p41"/>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952" name="Google Shape;952;p41"/>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56" name="Shape 956"/>
        <p:cNvGrpSpPr/>
        <p:nvPr/>
      </p:nvGrpSpPr>
      <p:grpSpPr>
        <a:xfrm>
          <a:off x="0" y="0"/>
          <a:ext cx="0" cy="0"/>
          <a:chOff x="0" y="0"/>
          <a:chExt cx="0" cy="0"/>
        </a:xfrm>
      </p:grpSpPr>
      <p:pic>
        <p:nvPicPr>
          <p:cNvPr id="957" name="Google Shape;957;p42"/>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958" name="Google Shape;958;p42"/>
          <p:cNvSpPr txBox="1"/>
          <p:nvPr/>
        </p:nvSpPr>
        <p:spPr>
          <a:xfrm>
            <a:off x="0" y="4762125"/>
            <a:ext cx="183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Purpose &amp; Objective</a:t>
            </a:r>
            <a:endParaRPr b="1">
              <a:latin typeface="Roboto"/>
              <a:ea typeface="Roboto"/>
              <a:cs typeface="Roboto"/>
              <a:sym typeface="Roboto"/>
            </a:endParaRPr>
          </a:p>
        </p:txBody>
      </p:sp>
      <p:sp>
        <p:nvSpPr>
          <p:cNvPr id="959" name="Google Shape;959;p42"/>
          <p:cNvSpPr txBox="1"/>
          <p:nvPr/>
        </p:nvSpPr>
        <p:spPr>
          <a:xfrm>
            <a:off x="448695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960" name="Google Shape;960;p42"/>
          <p:cNvSpPr txBox="1"/>
          <p:nvPr/>
        </p:nvSpPr>
        <p:spPr>
          <a:xfrm>
            <a:off x="1832700"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961" name="Google Shape;961;p42"/>
          <p:cNvSpPr txBox="1"/>
          <p:nvPr/>
        </p:nvSpPr>
        <p:spPr>
          <a:xfrm>
            <a:off x="3186413"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962" name="Google Shape;962;p42"/>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963" name="Google Shape;963;p42"/>
          <p:cNvSpPr txBox="1"/>
          <p:nvPr/>
        </p:nvSpPr>
        <p:spPr>
          <a:xfrm>
            <a:off x="5848725" y="4762125"/>
            <a:ext cx="199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Verification/Validation</a:t>
            </a:r>
            <a:endParaRPr>
              <a:latin typeface="Roboto"/>
              <a:ea typeface="Roboto"/>
              <a:cs typeface="Roboto"/>
              <a:sym typeface="Roboto"/>
            </a:endParaRPr>
          </a:p>
        </p:txBody>
      </p:sp>
      <p:sp>
        <p:nvSpPr>
          <p:cNvPr id="964" name="Google Shape;964;p42"/>
          <p:cNvSpPr txBox="1"/>
          <p:nvPr/>
        </p:nvSpPr>
        <p:spPr>
          <a:xfrm>
            <a:off x="78987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pic>
        <p:nvPicPr>
          <p:cNvPr id="965" name="Google Shape;965;p42"/>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966" name="Google Shape;966;p42"/>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967" name="Google Shape;967;p42"/>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968" name="Google Shape;968;p42"/>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969" name="Google Shape;969;p42"/>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Software</a:t>
            </a:r>
            <a:endParaRPr b="1" u="sng">
              <a:latin typeface="Roboto"/>
              <a:ea typeface="Roboto"/>
              <a:cs typeface="Roboto"/>
              <a:sym typeface="Roboto"/>
            </a:endParaRPr>
          </a:p>
        </p:txBody>
      </p:sp>
      <p:sp>
        <p:nvSpPr>
          <p:cNvPr id="970" name="Google Shape;970;p42"/>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971" name="Google Shape;971;p42"/>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972" name="Google Shape;972;p42"/>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973" name="Google Shape;973;p42"/>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pic>
        <p:nvPicPr>
          <p:cNvPr id="974" name="Google Shape;974;p42"/>
          <p:cNvPicPr preferRelativeResize="0"/>
          <p:nvPr/>
        </p:nvPicPr>
        <p:blipFill>
          <a:blip r:embed="rId4">
            <a:alphaModFix/>
          </a:blip>
          <a:stretch>
            <a:fillRect/>
          </a:stretch>
        </p:blipFill>
        <p:spPr>
          <a:xfrm>
            <a:off x="152400" y="1544088"/>
            <a:ext cx="8839203" cy="2082769"/>
          </a:xfrm>
          <a:prstGeom prst="rect">
            <a:avLst/>
          </a:prstGeom>
          <a:noFill/>
          <a:ln>
            <a:noFill/>
          </a:ln>
        </p:spPr>
      </p:pic>
      <p:sp>
        <p:nvSpPr>
          <p:cNvPr id="975" name="Google Shape;975;p42"/>
          <p:cNvSpPr txBox="1"/>
          <p:nvPr/>
        </p:nvSpPr>
        <p:spPr>
          <a:xfrm>
            <a:off x="593250" y="125675"/>
            <a:ext cx="7957500" cy="61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Calibri"/>
                <a:ea typeface="Calibri"/>
                <a:cs typeface="Calibri"/>
                <a:sym typeface="Calibri"/>
              </a:rPr>
              <a:t>Software Role in NanoSAM-IV</a:t>
            </a:r>
            <a:endParaRPr b="1" sz="3000">
              <a:solidFill>
                <a:schemeClr val="lt1"/>
              </a:solidFill>
              <a:latin typeface="Calibri"/>
              <a:ea typeface="Calibri"/>
              <a:cs typeface="Calibri"/>
              <a:sym typeface="Calibri"/>
            </a:endParaRPr>
          </a:p>
        </p:txBody>
      </p:sp>
      <p:sp>
        <p:nvSpPr>
          <p:cNvPr id="976" name="Google Shape;976;p42"/>
          <p:cNvSpPr/>
          <p:nvPr/>
        </p:nvSpPr>
        <p:spPr>
          <a:xfrm>
            <a:off x="4196375" y="1850625"/>
            <a:ext cx="4638900" cy="1469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42"/>
          <p:cNvSpPr txBox="1"/>
          <p:nvPr/>
        </p:nvSpPr>
        <p:spPr>
          <a:xfrm>
            <a:off x="6020075" y="1530375"/>
            <a:ext cx="130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SOFTWARE</a:t>
            </a:r>
            <a:endParaRPr b="1">
              <a:latin typeface="Calibri"/>
              <a:ea typeface="Calibri"/>
              <a:cs typeface="Calibri"/>
              <a:sym typeface="Calibri"/>
            </a:endParaRPr>
          </a:p>
        </p:txBody>
      </p:sp>
      <p:sp>
        <p:nvSpPr>
          <p:cNvPr id="978" name="Google Shape;978;p42"/>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7"/>
                                        </p:tgtEl>
                                        <p:attrNameLst>
                                          <p:attrName>style.visibility</p:attrName>
                                        </p:attrNameLst>
                                      </p:cBhvr>
                                      <p:to>
                                        <p:strVal val="visible"/>
                                      </p:to>
                                    </p:set>
                                    <p:animEffect filter="fade" transition="in">
                                      <p:cBhvr>
                                        <p:cTn dur="1000"/>
                                        <p:tgtEl>
                                          <p:spTgt spid="977"/>
                                        </p:tgtEl>
                                      </p:cBhvr>
                                    </p:animEffect>
                                  </p:childTnLst>
                                </p:cTn>
                              </p:par>
                              <p:par>
                                <p:cTn fill="hold" nodeType="withEffect" presetClass="entr" presetID="10" presetSubtype="0">
                                  <p:stCondLst>
                                    <p:cond delay="0"/>
                                  </p:stCondLst>
                                  <p:childTnLst>
                                    <p:set>
                                      <p:cBhvr>
                                        <p:cTn dur="1" fill="hold">
                                          <p:stCondLst>
                                            <p:cond delay="0"/>
                                          </p:stCondLst>
                                        </p:cTn>
                                        <p:tgtEl>
                                          <p:spTgt spid="976"/>
                                        </p:tgtEl>
                                        <p:attrNameLst>
                                          <p:attrName>style.visibility</p:attrName>
                                        </p:attrNameLst>
                                      </p:cBhvr>
                                      <p:to>
                                        <p:strVal val="visible"/>
                                      </p:to>
                                    </p:set>
                                    <p:animEffect filter="fade" transition="in">
                                      <p:cBhvr>
                                        <p:cTn dur="1000"/>
                                        <p:tgtEl>
                                          <p:spTgt spid="9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82" name="Shape 982"/>
        <p:cNvGrpSpPr/>
        <p:nvPr/>
      </p:nvGrpSpPr>
      <p:grpSpPr>
        <a:xfrm>
          <a:off x="0" y="0"/>
          <a:ext cx="0" cy="0"/>
          <a:chOff x="0" y="0"/>
          <a:chExt cx="0" cy="0"/>
        </a:xfrm>
      </p:grpSpPr>
      <p:pic>
        <p:nvPicPr>
          <p:cNvPr id="983" name="Google Shape;983;p43"/>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984" name="Google Shape;984;p43"/>
          <p:cNvSpPr txBox="1"/>
          <p:nvPr/>
        </p:nvSpPr>
        <p:spPr>
          <a:xfrm>
            <a:off x="0" y="4762125"/>
            <a:ext cx="183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Purpose &amp; Objective</a:t>
            </a:r>
            <a:endParaRPr b="1">
              <a:latin typeface="Roboto"/>
              <a:ea typeface="Roboto"/>
              <a:cs typeface="Roboto"/>
              <a:sym typeface="Roboto"/>
            </a:endParaRPr>
          </a:p>
        </p:txBody>
      </p:sp>
      <p:sp>
        <p:nvSpPr>
          <p:cNvPr id="985" name="Google Shape;985;p43"/>
          <p:cNvSpPr txBox="1"/>
          <p:nvPr/>
        </p:nvSpPr>
        <p:spPr>
          <a:xfrm>
            <a:off x="448695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986" name="Google Shape;986;p43"/>
          <p:cNvSpPr txBox="1"/>
          <p:nvPr/>
        </p:nvSpPr>
        <p:spPr>
          <a:xfrm>
            <a:off x="1832700"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987" name="Google Shape;987;p43"/>
          <p:cNvSpPr txBox="1"/>
          <p:nvPr/>
        </p:nvSpPr>
        <p:spPr>
          <a:xfrm>
            <a:off x="3186413"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988" name="Google Shape;988;p43"/>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989" name="Google Shape;989;p43"/>
          <p:cNvSpPr txBox="1"/>
          <p:nvPr/>
        </p:nvSpPr>
        <p:spPr>
          <a:xfrm>
            <a:off x="5848725" y="4762125"/>
            <a:ext cx="199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Verification/Validation</a:t>
            </a:r>
            <a:endParaRPr>
              <a:latin typeface="Roboto"/>
              <a:ea typeface="Roboto"/>
              <a:cs typeface="Roboto"/>
              <a:sym typeface="Roboto"/>
            </a:endParaRPr>
          </a:p>
        </p:txBody>
      </p:sp>
      <p:sp>
        <p:nvSpPr>
          <p:cNvPr id="990" name="Google Shape;990;p43"/>
          <p:cNvSpPr txBox="1"/>
          <p:nvPr/>
        </p:nvSpPr>
        <p:spPr>
          <a:xfrm>
            <a:off x="78987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pic>
        <p:nvPicPr>
          <p:cNvPr id="991" name="Google Shape;991;p43"/>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992" name="Google Shape;992;p43"/>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993" name="Google Shape;993;p43"/>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994" name="Google Shape;994;p43"/>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995" name="Google Shape;995;p43"/>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Software</a:t>
            </a:r>
            <a:endParaRPr b="1" u="sng">
              <a:latin typeface="Roboto"/>
              <a:ea typeface="Roboto"/>
              <a:cs typeface="Roboto"/>
              <a:sym typeface="Roboto"/>
            </a:endParaRPr>
          </a:p>
        </p:txBody>
      </p:sp>
      <p:sp>
        <p:nvSpPr>
          <p:cNvPr id="996" name="Google Shape;996;p43"/>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997" name="Google Shape;997;p43"/>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998" name="Google Shape;998;p43"/>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999" name="Google Shape;999;p43"/>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1000" name="Google Shape;1000;p43"/>
          <p:cNvSpPr txBox="1"/>
          <p:nvPr/>
        </p:nvSpPr>
        <p:spPr>
          <a:xfrm>
            <a:off x="1698175" y="0"/>
            <a:ext cx="58929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Calibri"/>
                <a:ea typeface="Calibri"/>
                <a:cs typeface="Calibri"/>
                <a:sym typeface="Calibri"/>
              </a:rPr>
              <a:t>Orbit Timing Diagram</a:t>
            </a:r>
            <a:endParaRPr b="1" sz="3000">
              <a:solidFill>
                <a:schemeClr val="lt1"/>
              </a:solidFill>
              <a:latin typeface="Calibri"/>
              <a:ea typeface="Calibri"/>
              <a:cs typeface="Calibri"/>
              <a:sym typeface="Calibri"/>
            </a:endParaRPr>
          </a:p>
          <a:p>
            <a:pPr indent="0" lvl="0" marL="0" rtl="0" algn="ctr">
              <a:spcBef>
                <a:spcPts val="0"/>
              </a:spcBef>
              <a:spcAft>
                <a:spcPts val="0"/>
              </a:spcAft>
              <a:buNone/>
            </a:pPr>
            <a:r>
              <a:t/>
            </a:r>
            <a:endParaRPr b="1" sz="3000">
              <a:solidFill>
                <a:schemeClr val="lt1"/>
              </a:solidFill>
              <a:latin typeface="Calibri"/>
              <a:ea typeface="Calibri"/>
              <a:cs typeface="Calibri"/>
              <a:sym typeface="Calibri"/>
            </a:endParaRPr>
          </a:p>
        </p:txBody>
      </p:sp>
      <p:pic>
        <p:nvPicPr>
          <p:cNvPr id="1001" name="Google Shape;1001;p43"/>
          <p:cNvPicPr preferRelativeResize="0"/>
          <p:nvPr/>
        </p:nvPicPr>
        <p:blipFill rotWithShape="1">
          <a:blip r:embed="rId4">
            <a:alphaModFix/>
          </a:blip>
          <a:srcRect b="7079" l="6173" r="11181" t="2504"/>
          <a:stretch/>
        </p:blipFill>
        <p:spPr>
          <a:xfrm flipH="1" rot="10800000">
            <a:off x="8620011" y="4333957"/>
            <a:ext cx="465725" cy="300050"/>
          </a:xfrm>
          <a:prstGeom prst="rect">
            <a:avLst/>
          </a:prstGeom>
          <a:noFill/>
          <a:ln>
            <a:noFill/>
          </a:ln>
        </p:spPr>
      </p:pic>
      <p:pic>
        <p:nvPicPr>
          <p:cNvPr id="1002" name="Google Shape;1002;p43"/>
          <p:cNvPicPr preferRelativeResize="0"/>
          <p:nvPr/>
        </p:nvPicPr>
        <p:blipFill rotWithShape="1">
          <a:blip r:embed="rId5">
            <a:alphaModFix/>
          </a:blip>
          <a:srcRect b="911" l="0" r="13292" t="0"/>
          <a:stretch/>
        </p:blipFill>
        <p:spPr>
          <a:xfrm>
            <a:off x="1300275" y="550088"/>
            <a:ext cx="6688701" cy="4150426"/>
          </a:xfrm>
          <a:prstGeom prst="rect">
            <a:avLst/>
          </a:prstGeom>
          <a:noFill/>
          <a:ln>
            <a:noFill/>
          </a:ln>
        </p:spPr>
      </p:pic>
      <p:sp>
        <p:nvSpPr>
          <p:cNvPr id="1003" name="Google Shape;1003;p43"/>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41" name="Shape 141"/>
        <p:cNvGrpSpPr/>
        <p:nvPr/>
      </p:nvGrpSpPr>
      <p:grpSpPr>
        <a:xfrm>
          <a:off x="0" y="0"/>
          <a:ext cx="0" cy="0"/>
          <a:chOff x="0" y="0"/>
          <a:chExt cx="0" cy="0"/>
        </a:xfrm>
      </p:grpSpPr>
      <p:pic>
        <p:nvPicPr>
          <p:cNvPr id="142" name="Google Shape;142;p26"/>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143" name="Google Shape;143;p26"/>
          <p:cNvPicPr preferRelativeResize="0"/>
          <p:nvPr/>
        </p:nvPicPr>
        <p:blipFill>
          <a:blip r:embed="rId4">
            <a:alphaModFix/>
          </a:blip>
          <a:stretch>
            <a:fillRect/>
          </a:stretch>
        </p:blipFill>
        <p:spPr>
          <a:xfrm>
            <a:off x="0" y="0"/>
            <a:ext cx="841775" cy="841775"/>
          </a:xfrm>
          <a:prstGeom prst="rect">
            <a:avLst/>
          </a:prstGeom>
          <a:noFill/>
          <a:ln>
            <a:noFill/>
          </a:ln>
        </p:spPr>
      </p:pic>
      <p:sp>
        <p:nvSpPr>
          <p:cNvPr id="144" name="Google Shape;144;p26"/>
          <p:cNvSpPr txBox="1"/>
          <p:nvPr/>
        </p:nvSpPr>
        <p:spPr>
          <a:xfrm>
            <a:off x="421225" y="910300"/>
            <a:ext cx="8446800" cy="3263100"/>
          </a:xfrm>
          <a:prstGeom prst="rect">
            <a:avLst/>
          </a:prstGeom>
          <a:noFill/>
          <a:ln>
            <a:noFill/>
          </a:ln>
        </p:spPr>
        <p:txBody>
          <a:bodyPr anchorCtr="0" anchor="t" bIns="91425" lIns="91425" spcFirstLastPara="1" rIns="91425" wrap="square" tIns="91425">
            <a:spAutoFit/>
          </a:bodyPr>
          <a:lstStyle/>
          <a:p>
            <a:pPr indent="-355600" lvl="0" marL="457200" rtl="0" algn="l">
              <a:lnSpc>
                <a:spcPct val="150000"/>
              </a:lnSpc>
              <a:spcBef>
                <a:spcPts val="0"/>
              </a:spcBef>
              <a:spcAft>
                <a:spcPts val="0"/>
              </a:spcAft>
              <a:buClr>
                <a:schemeClr val="lt1"/>
              </a:buClr>
              <a:buSzPts val="2000"/>
              <a:buFont typeface="Calibri"/>
              <a:buAutoNum type="arabicPeriod"/>
            </a:pPr>
            <a:r>
              <a:rPr b="1" lang="en" sz="2000">
                <a:solidFill>
                  <a:schemeClr val="lt1"/>
                </a:solidFill>
                <a:latin typeface="Calibri"/>
                <a:ea typeface="Calibri"/>
                <a:cs typeface="Calibri"/>
                <a:sym typeface="Calibri"/>
              </a:rPr>
              <a:t>Project Purpose &amp; Objectives</a:t>
            </a:r>
            <a:endParaRPr sz="2000">
              <a:solidFill>
                <a:schemeClr val="lt1"/>
              </a:solidFill>
              <a:latin typeface="Calibri"/>
              <a:ea typeface="Calibri"/>
              <a:cs typeface="Calibri"/>
              <a:sym typeface="Calibri"/>
            </a:endParaRPr>
          </a:p>
          <a:p>
            <a:pPr indent="-355600" lvl="0" marL="457200" rtl="0" algn="l">
              <a:lnSpc>
                <a:spcPct val="150000"/>
              </a:lnSpc>
              <a:spcBef>
                <a:spcPts val="0"/>
              </a:spcBef>
              <a:spcAft>
                <a:spcPts val="0"/>
              </a:spcAft>
              <a:buClr>
                <a:schemeClr val="lt1"/>
              </a:buClr>
              <a:buSzPts val="2000"/>
              <a:buFont typeface="Calibri"/>
              <a:buAutoNum type="arabicPeriod"/>
            </a:pPr>
            <a:r>
              <a:rPr b="1" lang="en" sz="2000">
                <a:solidFill>
                  <a:schemeClr val="lt1"/>
                </a:solidFill>
                <a:latin typeface="Calibri"/>
                <a:ea typeface="Calibri"/>
                <a:cs typeface="Calibri"/>
                <a:sym typeface="Calibri"/>
              </a:rPr>
              <a:t>Design Solutions</a:t>
            </a:r>
            <a:endParaRPr sz="2000">
              <a:solidFill>
                <a:schemeClr val="lt1"/>
              </a:solidFill>
              <a:latin typeface="Calibri"/>
              <a:ea typeface="Calibri"/>
              <a:cs typeface="Calibri"/>
              <a:sym typeface="Calibri"/>
            </a:endParaRPr>
          </a:p>
          <a:p>
            <a:pPr indent="-355600" lvl="0" marL="457200" rtl="0" algn="l">
              <a:lnSpc>
                <a:spcPct val="150000"/>
              </a:lnSpc>
              <a:spcBef>
                <a:spcPts val="0"/>
              </a:spcBef>
              <a:spcAft>
                <a:spcPts val="0"/>
              </a:spcAft>
              <a:buClr>
                <a:schemeClr val="lt1"/>
              </a:buClr>
              <a:buSzPts val="2000"/>
              <a:buFont typeface="Calibri"/>
              <a:buAutoNum type="arabicPeriod"/>
            </a:pPr>
            <a:r>
              <a:rPr b="1" lang="en" sz="2000">
                <a:solidFill>
                  <a:schemeClr val="lt1"/>
                </a:solidFill>
                <a:latin typeface="Calibri"/>
                <a:ea typeface="Calibri"/>
                <a:cs typeface="Calibri"/>
                <a:sym typeface="Calibri"/>
              </a:rPr>
              <a:t>Software</a:t>
            </a:r>
            <a:endParaRPr sz="2000">
              <a:solidFill>
                <a:schemeClr val="lt1"/>
              </a:solidFill>
              <a:latin typeface="Calibri"/>
              <a:ea typeface="Calibri"/>
              <a:cs typeface="Calibri"/>
              <a:sym typeface="Calibri"/>
            </a:endParaRPr>
          </a:p>
          <a:p>
            <a:pPr indent="-355600" lvl="0" marL="457200" rtl="0" algn="l">
              <a:lnSpc>
                <a:spcPct val="150000"/>
              </a:lnSpc>
              <a:spcBef>
                <a:spcPts val="0"/>
              </a:spcBef>
              <a:spcAft>
                <a:spcPts val="0"/>
              </a:spcAft>
              <a:buClr>
                <a:schemeClr val="lt1"/>
              </a:buClr>
              <a:buSzPts val="2000"/>
              <a:buFont typeface="Calibri"/>
              <a:buAutoNum type="arabicPeriod"/>
            </a:pPr>
            <a:r>
              <a:rPr b="1" lang="en" sz="2000">
                <a:solidFill>
                  <a:schemeClr val="lt1"/>
                </a:solidFill>
                <a:latin typeface="Calibri"/>
                <a:ea typeface="Calibri"/>
                <a:cs typeface="Calibri"/>
                <a:sym typeface="Calibri"/>
              </a:rPr>
              <a:t>Electronics</a:t>
            </a:r>
            <a:endParaRPr sz="2000">
              <a:solidFill>
                <a:schemeClr val="lt1"/>
              </a:solidFill>
              <a:latin typeface="Calibri"/>
              <a:ea typeface="Calibri"/>
              <a:cs typeface="Calibri"/>
              <a:sym typeface="Calibri"/>
            </a:endParaRPr>
          </a:p>
          <a:p>
            <a:pPr indent="-355600" lvl="0" marL="457200" rtl="0" algn="l">
              <a:lnSpc>
                <a:spcPct val="150000"/>
              </a:lnSpc>
              <a:spcBef>
                <a:spcPts val="0"/>
              </a:spcBef>
              <a:spcAft>
                <a:spcPts val="0"/>
              </a:spcAft>
              <a:buClr>
                <a:schemeClr val="lt1"/>
              </a:buClr>
              <a:buSzPts val="2000"/>
              <a:buFont typeface="Calibri"/>
              <a:buAutoNum type="arabicPeriod"/>
            </a:pPr>
            <a:r>
              <a:rPr b="1" lang="en" sz="2000">
                <a:solidFill>
                  <a:schemeClr val="lt1"/>
                </a:solidFill>
                <a:latin typeface="Calibri"/>
                <a:ea typeface="Calibri"/>
                <a:cs typeface="Calibri"/>
                <a:sym typeface="Calibri"/>
              </a:rPr>
              <a:t>Mechanical</a:t>
            </a:r>
            <a:endParaRPr b="1" sz="2000">
              <a:solidFill>
                <a:schemeClr val="lt1"/>
              </a:solidFill>
              <a:latin typeface="Calibri"/>
              <a:ea typeface="Calibri"/>
              <a:cs typeface="Calibri"/>
              <a:sym typeface="Calibri"/>
            </a:endParaRPr>
          </a:p>
          <a:p>
            <a:pPr indent="-355600" lvl="0" marL="457200" rtl="0" algn="l">
              <a:lnSpc>
                <a:spcPct val="150000"/>
              </a:lnSpc>
              <a:spcBef>
                <a:spcPts val="0"/>
              </a:spcBef>
              <a:spcAft>
                <a:spcPts val="0"/>
              </a:spcAft>
              <a:buClr>
                <a:schemeClr val="lt1"/>
              </a:buClr>
              <a:buSzPts val="2000"/>
              <a:buFont typeface="Calibri"/>
              <a:buAutoNum type="arabicPeriod"/>
            </a:pPr>
            <a:r>
              <a:rPr b="1" lang="en" sz="2000">
                <a:solidFill>
                  <a:schemeClr val="lt1"/>
                </a:solidFill>
                <a:latin typeface="Calibri"/>
                <a:ea typeface="Calibri"/>
                <a:cs typeface="Calibri"/>
                <a:sym typeface="Calibri"/>
              </a:rPr>
              <a:t>Verification &amp; Validation</a:t>
            </a:r>
            <a:endParaRPr sz="2000">
              <a:solidFill>
                <a:schemeClr val="lt1"/>
              </a:solidFill>
              <a:latin typeface="Calibri"/>
              <a:ea typeface="Calibri"/>
              <a:cs typeface="Calibri"/>
              <a:sym typeface="Calibri"/>
            </a:endParaRPr>
          </a:p>
          <a:p>
            <a:pPr indent="-355600" lvl="0" marL="457200" rtl="0" algn="l">
              <a:lnSpc>
                <a:spcPct val="150000"/>
              </a:lnSpc>
              <a:spcBef>
                <a:spcPts val="0"/>
              </a:spcBef>
              <a:spcAft>
                <a:spcPts val="0"/>
              </a:spcAft>
              <a:buClr>
                <a:schemeClr val="lt1"/>
              </a:buClr>
              <a:buSzPts val="2000"/>
              <a:buFont typeface="Calibri"/>
              <a:buAutoNum type="arabicPeriod"/>
            </a:pPr>
            <a:r>
              <a:rPr b="1" lang="en" sz="2000">
                <a:solidFill>
                  <a:schemeClr val="lt1"/>
                </a:solidFill>
                <a:latin typeface="Calibri"/>
                <a:ea typeface="Calibri"/>
                <a:cs typeface="Calibri"/>
                <a:sym typeface="Calibri"/>
              </a:rPr>
              <a:t>Planning &amp; Project Management</a:t>
            </a:r>
            <a:endParaRPr b="1" sz="2000">
              <a:solidFill>
                <a:schemeClr val="lt1"/>
              </a:solidFill>
              <a:latin typeface="Calibri"/>
              <a:ea typeface="Calibri"/>
              <a:cs typeface="Calibri"/>
              <a:sym typeface="Calibri"/>
            </a:endParaRPr>
          </a:p>
        </p:txBody>
      </p:sp>
      <p:sp>
        <p:nvSpPr>
          <p:cNvPr id="145" name="Google Shape;145;p26"/>
          <p:cNvSpPr txBox="1"/>
          <p:nvPr/>
        </p:nvSpPr>
        <p:spPr>
          <a:xfrm>
            <a:off x="889900" y="57150"/>
            <a:ext cx="7233600" cy="73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chemeClr val="lt1"/>
                </a:solidFill>
                <a:latin typeface="Calibri"/>
                <a:ea typeface="Calibri"/>
                <a:cs typeface="Calibri"/>
                <a:sym typeface="Calibri"/>
              </a:rPr>
              <a:t>Critical </a:t>
            </a:r>
            <a:r>
              <a:rPr b="1" lang="en" sz="3600">
                <a:solidFill>
                  <a:schemeClr val="lt1"/>
                </a:solidFill>
                <a:latin typeface="Calibri"/>
                <a:ea typeface="Calibri"/>
                <a:cs typeface="Calibri"/>
                <a:sym typeface="Calibri"/>
              </a:rPr>
              <a:t>Design Review Outline</a:t>
            </a:r>
            <a:endParaRPr b="1" sz="3600">
              <a:solidFill>
                <a:schemeClr val="lt1"/>
              </a:solidFill>
              <a:latin typeface="Calibri"/>
              <a:ea typeface="Calibri"/>
              <a:cs typeface="Calibri"/>
              <a:sym typeface="Calibri"/>
            </a:endParaRPr>
          </a:p>
        </p:txBody>
      </p:sp>
      <p:pic>
        <p:nvPicPr>
          <p:cNvPr id="146" name="Google Shape;146;p26"/>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147" name="Google Shape;147;p26"/>
          <p:cNvSpPr txBox="1"/>
          <p:nvPr/>
        </p:nvSpPr>
        <p:spPr>
          <a:xfrm>
            <a:off x="0" y="4762125"/>
            <a:ext cx="183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 &amp; Objective</a:t>
            </a:r>
            <a:endParaRPr>
              <a:latin typeface="Roboto"/>
              <a:ea typeface="Roboto"/>
              <a:cs typeface="Roboto"/>
              <a:sym typeface="Roboto"/>
            </a:endParaRPr>
          </a:p>
        </p:txBody>
      </p:sp>
      <p:sp>
        <p:nvSpPr>
          <p:cNvPr id="148" name="Google Shape;148;p26"/>
          <p:cNvSpPr txBox="1"/>
          <p:nvPr/>
        </p:nvSpPr>
        <p:spPr>
          <a:xfrm>
            <a:off x="448695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Electronics</a:t>
            </a:r>
            <a:endParaRPr>
              <a:latin typeface="Roboto"/>
              <a:ea typeface="Roboto"/>
              <a:cs typeface="Roboto"/>
              <a:sym typeface="Roboto"/>
            </a:endParaRPr>
          </a:p>
        </p:txBody>
      </p:sp>
      <p:sp>
        <p:nvSpPr>
          <p:cNvPr id="149" name="Google Shape;149;p26"/>
          <p:cNvSpPr txBox="1"/>
          <p:nvPr/>
        </p:nvSpPr>
        <p:spPr>
          <a:xfrm>
            <a:off x="1832700"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50" name="Google Shape;150;p26"/>
          <p:cNvSpPr txBox="1"/>
          <p:nvPr/>
        </p:nvSpPr>
        <p:spPr>
          <a:xfrm>
            <a:off x="3186413"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Software</a:t>
            </a:r>
            <a:endParaRPr>
              <a:latin typeface="Roboto"/>
              <a:ea typeface="Roboto"/>
              <a:cs typeface="Roboto"/>
              <a:sym typeface="Roboto"/>
            </a:endParaRPr>
          </a:p>
        </p:txBody>
      </p:sp>
      <p:sp>
        <p:nvSpPr>
          <p:cNvPr id="151" name="Google Shape;151;p26"/>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52" name="Google Shape;152;p26"/>
          <p:cNvSpPr txBox="1"/>
          <p:nvPr/>
        </p:nvSpPr>
        <p:spPr>
          <a:xfrm>
            <a:off x="5848725" y="4762125"/>
            <a:ext cx="199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Verification/Validation</a:t>
            </a:r>
            <a:endParaRPr>
              <a:latin typeface="Roboto"/>
              <a:ea typeface="Roboto"/>
              <a:cs typeface="Roboto"/>
              <a:sym typeface="Roboto"/>
            </a:endParaRPr>
          </a:p>
        </p:txBody>
      </p:sp>
      <p:sp>
        <p:nvSpPr>
          <p:cNvPr id="153" name="Google Shape;153;p26"/>
          <p:cNvSpPr txBox="1"/>
          <p:nvPr/>
        </p:nvSpPr>
        <p:spPr>
          <a:xfrm>
            <a:off x="78987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pic>
        <p:nvPicPr>
          <p:cNvPr id="154" name="Google Shape;154;p26"/>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155" name="Google Shape;155;p26"/>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156" name="Google Shape;156;p26"/>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157" name="Google Shape;157;p26"/>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58" name="Google Shape;158;p26"/>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159" name="Google Shape;159;p26"/>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60" name="Google Shape;160;p26"/>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161" name="Google Shape;161;p26"/>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162" name="Google Shape;162;p26"/>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163" name="Google Shape;163;p26"/>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07" name="Shape 1007"/>
        <p:cNvGrpSpPr/>
        <p:nvPr/>
      </p:nvGrpSpPr>
      <p:grpSpPr>
        <a:xfrm>
          <a:off x="0" y="0"/>
          <a:ext cx="0" cy="0"/>
          <a:chOff x="0" y="0"/>
          <a:chExt cx="0" cy="0"/>
        </a:xfrm>
      </p:grpSpPr>
      <p:pic>
        <p:nvPicPr>
          <p:cNvPr id="1008" name="Google Shape;1008;p44"/>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1009" name="Google Shape;1009;p44"/>
          <p:cNvSpPr txBox="1"/>
          <p:nvPr/>
        </p:nvSpPr>
        <p:spPr>
          <a:xfrm>
            <a:off x="0" y="4762125"/>
            <a:ext cx="183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Purpose &amp; Objective</a:t>
            </a:r>
            <a:endParaRPr b="1">
              <a:latin typeface="Roboto"/>
              <a:ea typeface="Roboto"/>
              <a:cs typeface="Roboto"/>
              <a:sym typeface="Roboto"/>
            </a:endParaRPr>
          </a:p>
        </p:txBody>
      </p:sp>
      <p:sp>
        <p:nvSpPr>
          <p:cNvPr id="1010" name="Google Shape;1010;p44"/>
          <p:cNvSpPr txBox="1"/>
          <p:nvPr/>
        </p:nvSpPr>
        <p:spPr>
          <a:xfrm>
            <a:off x="448695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1011" name="Google Shape;1011;p44"/>
          <p:cNvSpPr txBox="1"/>
          <p:nvPr/>
        </p:nvSpPr>
        <p:spPr>
          <a:xfrm>
            <a:off x="1832700"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012" name="Google Shape;1012;p44"/>
          <p:cNvSpPr txBox="1"/>
          <p:nvPr/>
        </p:nvSpPr>
        <p:spPr>
          <a:xfrm>
            <a:off x="3186413"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1013" name="Google Shape;1013;p44"/>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014" name="Google Shape;1014;p44"/>
          <p:cNvSpPr txBox="1"/>
          <p:nvPr/>
        </p:nvSpPr>
        <p:spPr>
          <a:xfrm>
            <a:off x="5848725" y="4762125"/>
            <a:ext cx="199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Verification/Validation</a:t>
            </a:r>
            <a:endParaRPr>
              <a:latin typeface="Roboto"/>
              <a:ea typeface="Roboto"/>
              <a:cs typeface="Roboto"/>
              <a:sym typeface="Roboto"/>
            </a:endParaRPr>
          </a:p>
        </p:txBody>
      </p:sp>
      <p:sp>
        <p:nvSpPr>
          <p:cNvPr id="1015" name="Google Shape;1015;p44"/>
          <p:cNvSpPr txBox="1"/>
          <p:nvPr/>
        </p:nvSpPr>
        <p:spPr>
          <a:xfrm>
            <a:off x="78987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pic>
        <p:nvPicPr>
          <p:cNvPr id="1016" name="Google Shape;1016;p44"/>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1017" name="Google Shape;1017;p44"/>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1018" name="Google Shape;1018;p44"/>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1019" name="Google Shape;1019;p44"/>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020" name="Google Shape;1020;p44"/>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Software</a:t>
            </a:r>
            <a:endParaRPr b="1" u="sng">
              <a:latin typeface="Roboto"/>
              <a:ea typeface="Roboto"/>
              <a:cs typeface="Roboto"/>
              <a:sym typeface="Roboto"/>
            </a:endParaRPr>
          </a:p>
        </p:txBody>
      </p:sp>
      <p:sp>
        <p:nvSpPr>
          <p:cNvPr id="1021" name="Google Shape;1021;p44"/>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022" name="Google Shape;1022;p44"/>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1023" name="Google Shape;1023;p44"/>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1024" name="Google Shape;1024;p44"/>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1025" name="Google Shape;1025;p44"/>
          <p:cNvSpPr txBox="1"/>
          <p:nvPr/>
        </p:nvSpPr>
        <p:spPr>
          <a:xfrm>
            <a:off x="1698175" y="0"/>
            <a:ext cx="58929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Calibri"/>
                <a:ea typeface="Calibri"/>
                <a:cs typeface="Calibri"/>
                <a:sym typeface="Calibri"/>
              </a:rPr>
              <a:t>Orbit Timing Diagram</a:t>
            </a:r>
            <a:endParaRPr b="1" sz="3000">
              <a:solidFill>
                <a:schemeClr val="lt1"/>
              </a:solidFill>
              <a:latin typeface="Calibri"/>
              <a:ea typeface="Calibri"/>
              <a:cs typeface="Calibri"/>
              <a:sym typeface="Calibri"/>
            </a:endParaRPr>
          </a:p>
          <a:p>
            <a:pPr indent="0" lvl="0" marL="0" rtl="0" algn="ctr">
              <a:spcBef>
                <a:spcPts val="0"/>
              </a:spcBef>
              <a:spcAft>
                <a:spcPts val="0"/>
              </a:spcAft>
              <a:buNone/>
            </a:pPr>
            <a:r>
              <a:t/>
            </a:r>
            <a:endParaRPr b="1" sz="3000">
              <a:solidFill>
                <a:schemeClr val="lt1"/>
              </a:solidFill>
              <a:latin typeface="Calibri"/>
              <a:ea typeface="Calibri"/>
              <a:cs typeface="Calibri"/>
              <a:sym typeface="Calibri"/>
            </a:endParaRPr>
          </a:p>
        </p:txBody>
      </p:sp>
      <p:pic>
        <p:nvPicPr>
          <p:cNvPr id="1026" name="Google Shape;1026;p44"/>
          <p:cNvPicPr preferRelativeResize="0"/>
          <p:nvPr/>
        </p:nvPicPr>
        <p:blipFill rotWithShape="1">
          <a:blip r:embed="rId4">
            <a:alphaModFix/>
          </a:blip>
          <a:srcRect b="7079" l="6173" r="11181" t="2504"/>
          <a:stretch/>
        </p:blipFill>
        <p:spPr>
          <a:xfrm flipH="1" rot="10800000">
            <a:off x="8620011" y="4333957"/>
            <a:ext cx="465725" cy="300050"/>
          </a:xfrm>
          <a:prstGeom prst="rect">
            <a:avLst/>
          </a:prstGeom>
          <a:noFill/>
          <a:ln>
            <a:noFill/>
          </a:ln>
        </p:spPr>
      </p:pic>
      <p:pic>
        <p:nvPicPr>
          <p:cNvPr id="1027" name="Google Shape;1027;p44"/>
          <p:cNvPicPr preferRelativeResize="0"/>
          <p:nvPr/>
        </p:nvPicPr>
        <p:blipFill rotWithShape="1">
          <a:blip r:embed="rId5">
            <a:alphaModFix/>
          </a:blip>
          <a:srcRect b="1613" l="0" r="13179" t="0"/>
          <a:stretch/>
        </p:blipFill>
        <p:spPr>
          <a:xfrm>
            <a:off x="1303775" y="560313"/>
            <a:ext cx="6681702" cy="4111225"/>
          </a:xfrm>
          <a:prstGeom prst="rect">
            <a:avLst/>
          </a:prstGeom>
          <a:noFill/>
          <a:ln>
            <a:noFill/>
          </a:ln>
        </p:spPr>
      </p:pic>
      <p:sp>
        <p:nvSpPr>
          <p:cNvPr id="1028" name="Google Shape;1028;p44"/>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32" name="Shape 1032"/>
        <p:cNvGrpSpPr/>
        <p:nvPr/>
      </p:nvGrpSpPr>
      <p:grpSpPr>
        <a:xfrm>
          <a:off x="0" y="0"/>
          <a:ext cx="0" cy="0"/>
          <a:chOff x="0" y="0"/>
          <a:chExt cx="0" cy="0"/>
        </a:xfrm>
      </p:grpSpPr>
      <p:pic>
        <p:nvPicPr>
          <p:cNvPr id="1033" name="Google Shape;1033;p45"/>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1034" name="Google Shape;1034;p45"/>
          <p:cNvSpPr txBox="1"/>
          <p:nvPr/>
        </p:nvSpPr>
        <p:spPr>
          <a:xfrm>
            <a:off x="0" y="4762125"/>
            <a:ext cx="183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Purpose &amp; Objective</a:t>
            </a:r>
            <a:endParaRPr b="1">
              <a:latin typeface="Roboto"/>
              <a:ea typeface="Roboto"/>
              <a:cs typeface="Roboto"/>
              <a:sym typeface="Roboto"/>
            </a:endParaRPr>
          </a:p>
        </p:txBody>
      </p:sp>
      <p:sp>
        <p:nvSpPr>
          <p:cNvPr id="1035" name="Google Shape;1035;p45"/>
          <p:cNvSpPr txBox="1"/>
          <p:nvPr/>
        </p:nvSpPr>
        <p:spPr>
          <a:xfrm>
            <a:off x="448695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1036" name="Google Shape;1036;p45"/>
          <p:cNvSpPr txBox="1"/>
          <p:nvPr/>
        </p:nvSpPr>
        <p:spPr>
          <a:xfrm>
            <a:off x="1832700"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037" name="Google Shape;1037;p45"/>
          <p:cNvSpPr txBox="1"/>
          <p:nvPr/>
        </p:nvSpPr>
        <p:spPr>
          <a:xfrm>
            <a:off x="3186413"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1038" name="Google Shape;1038;p45"/>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039" name="Google Shape;1039;p45"/>
          <p:cNvSpPr txBox="1"/>
          <p:nvPr/>
        </p:nvSpPr>
        <p:spPr>
          <a:xfrm>
            <a:off x="5848725" y="4762125"/>
            <a:ext cx="199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Verification/Validation</a:t>
            </a:r>
            <a:endParaRPr>
              <a:latin typeface="Roboto"/>
              <a:ea typeface="Roboto"/>
              <a:cs typeface="Roboto"/>
              <a:sym typeface="Roboto"/>
            </a:endParaRPr>
          </a:p>
        </p:txBody>
      </p:sp>
      <p:sp>
        <p:nvSpPr>
          <p:cNvPr id="1040" name="Google Shape;1040;p45"/>
          <p:cNvSpPr txBox="1"/>
          <p:nvPr/>
        </p:nvSpPr>
        <p:spPr>
          <a:xfrm>
            <a:off x="78987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pic>
        <p:nvPicPr>
          <p:cNvPr id="1041" name="Google Shape;1041;p45"/>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1042" name="Google Shape;1042;p45"/>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1043" name="Google Shape;1043;p45"/>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1044" name="Google Shape;1044;p45"/>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045" name="Google Shape;1045;p45"/>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Software</a:t>
            </a:r>
            <a:endParaRPr b="1" u="sng">
              <a:latin typeface="Roboto"/>
              <a:ea typeface="Roboto"/>
              <a:cs typeface="Roboto"/>
              <a:sym typeface="Roboto"/>
            </a:endParaRPr>
          </a:p>
        </p:txBody>
      </p:sp>
      <p:sp>
        <p:nvSpPr>
          <p:cNvPr id="1046" name="Google Shape;1046;p45"/>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047" name="Google Shape;1047;p45"/>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1048" name="Google Shape;1048;p45"/>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1049" name="Google Shape;1049;p45"/>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1050" name="Google Shape;1050;p45"/>
          <p:cNvSpPr txBox="1"/>
          <p:nvPr/>
        </p:nvSpPr>
        <p:spPr>
          <a:xfrm>
            <a:off x="1698175" y="0"/>
            <a:ext cx="58929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Calibri"/>
                <a:ea typeface="Calibri"/>
                <a:cs typeface="Calibri"/>
                <a:sym typeface="Calibri"/>
              </a:rPr>
              <a:t>Orbit Timing Diagram</a:t>
            </a:r>
            <a:endParaRPr b="1" sz="3000">
              <a:solidFill>
                <a:schemeClr val="lt1"/>
              </a:solidFill>
              <a:latin typeface="Calibri"/>
              <a:ea typeface="Calibri"/>
              <a:cs typeface="Calibri"/>
              <a:sym typeface="Calibri"/>
            </a:endParaRPr>
          </a:p>
          <a:p>
            <a:pPr indent="0" lvl="0" marL="0" rtl="0" algn="ctr">
              <a:spcBef>
                <a:spcPts val="0"/>
              </a:spcBef>
              <a:spcAft>
                <a:spcPts val="0"/>
              </a:spcAft>
              <a:buNone/>
            </a:pPr>
            <a:r>
              <a:t/>
            </a:r>
            <a:endParaRPr b="1" sz="3000">
              <a:solidFill>
                <a:schemeClr val="lt1"/>
              </a:solidFill>
              <a:latin typeface="Calibri"/>
              <a:ea typeface="Calibri"/>
              <a:cs typeface="Calibri"/>
              <a:sym typeface="Calibri"/>
            </a:endParaRPr>
          </a:p>
        </p:txBody>
      </p:sp>
      <p:pic>
        <p:nvPicPr>
          <p:cNvPr id="1051" name="Google Shape;1051;p45"/>
          <p:cNvPicPr preferRelativeResize="0"/>
          <p:nvPr/>
        </p:nvPicPr>
        <p:blipFill rotWithShape="1">
          <a:blip r:embed="rId4">
            <a:alphaModFix/>
          </a:blip>
          <a:srcRect b="7079" l="6173" r="11181" t="2504"/>
          <a:stretch/>
        </p:blipFill>
        <p:spPr>
          <a:xfrm flipH="1" rot="10800000">
            <a:off x="8620011" y="4333957"/>
            <a:ext cx="465725" cy="300050"/>
          </a:xfrm>
          <a:prstGeom prst="rect">
            <a:avLst/>
          </a:prstGeom>
          <a:noFill/>
          <a:ln>
            <a:noFill/>
          </a:ln>
        </p:spPr>
      </p:pic>
      <p:pic>
        <p:nvPicPr>
          <p:cNvPr id="1052" name="Google Shape;1052;p45"/>
          <p:cNvPicPr preferRelativeResize="0"/>
          <p:nvPr/>
        </p:nvPicPr>
        <p:blipFill rotWithShape="1">
          <a:blip r:embed="rId5">
            <a:alphaModFix/>
          </a:blip>
          <a:srcRect b="675" l="0" r="13314" t="0"/>
          <a:stretch/>
        </p:blipFill>
        <p:spPr>
          <a:xfrm>
            <a:off x="1298675" y="554700"/>
            <a:ext cx="6691901" cy="4163225"/>
          </a:xfrm>
          <a:prstGeom prst="rect">
            <a:avLst/>
          </a:prstGeom>
          <a:noFill/>
          <a:ln>
            <a:noFill/>
          </a:ln>
        </p:spPr>
      </p:pic>
      <p:sp>
        <p:nvSpPr>
          <p:cNvPr id="1053" name="Google Shape;1053;p45"/>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57" name="Shape 1057"/>
        <p:cNvGrpSpPr/>
        <p:nvPr/>
      </p:nvGrpSpPr>
      <p:grpSpPr>
        <a:xfrm>
          <a:off x="0" y="0"/>
          <a:ext cx="0" cy="0"/>
          <a:chOff x="0" y="0"/>
          <a:chExt cx="0" cy="0"/>
        </a:xfrm>
      </p:grpSpPr>
      <p:pic>
        <p:nvPicPr>
          <p:cNvPr id="1058" name="Google Shape;1058;p46"/>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1059" name="Google Shape;1059;p46"/>
          <p:cNvSpPr txBox="1"/>
          <p:nvPr/>
        </p:nvSpPr>
        <p:spPr>
          <a:xfrm>
            <a:off x="0" y="4762125"/>
            <a:ext cx="183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Purpose &amp; Objective</a:t>
            </a:r>
            <a:endParaRPr b="1">
              <a:latin typeface="Roboto"/>
              <a:ea typeface="Roboto"/>
              <a:cs typeface="Roboto"/>
              <a:sym typeface="Roboto"/>
            </a:endParaRPr>
          </a:p>
        </p:txBody>
      </p:sp>
      <p:sp>
        <p:nvSpPr>
          <p:cNvPr id="1060" name="Google Shape;1060;p46"/>
          <p:cNvSpPr txBox="1"/>
          <p:nvPr/>
        </p:nvSpPr>
        <p:spPr>
          <a:xfrm>
            <a:off x="448695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1061" name="Google Shape;1061;p46"/>
          <p:cNvSpPr txBox="1"/>
          <p:nvPr/>
        </p:nvSpPr>
        <p:spPr>
          <a:xfrm>
            <a:off x="1832700"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062" name="Google Shape;1062;p46"/>
          <p:cNvSpPr txBox="1"/>
          <p:nvPr/>
        </p:nvSpPr>
        <p:spPr>
          <a:xfrm>
            <a:off x="3186413"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1063" name="Google Shape;1063;p46"/>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064" name="Google Shape;1064;p46"/>
          <p:cNvSpPr txBox="1"/>
          <p:nvPr/>
        </p:nvSpPr>
        <p:spPr>
          <a:xfrm>
            <a:off x="5848725" y="4762125"/>
            <a:ext cx="199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Verification/Validation</a:t>
            </a:r>
            <a:endParaRPr>
              <a:latin typeface="Roboto"/>
              <a:ea typeface="Roboto"/>
              <a:cs typeface="Roboto"/>
              <a:sym typeface="Roboto"/>
            </a:endParaRPr>
          </a:p>
        </p:txBody>
      </p:sp>
      <p:sp>
        <p:nvSpPr>
          <p:cNvPr id="1065" name="Google Shape;1065;p46"/>
          <p:cNvSpPr txBox="1"/>
          <p:nvPr/>
        </p:nvSpPr>
        <p:spPr>
          <a:xfrm>
            <a:off x="78987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pic>
        <p:nvPicPr>
          <p:cNvPr id="1066" name="Google Shape;1066;p46"/>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1067" name="Google Shape;1067;p46"/>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1068" name="Google Shape;1068;p46"/>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1069" name="Google Shape;1069;p46"/>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070" name="Google Shape;1070;p46"/>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Software</a:t>
            </a:r>
            <a:endParaRPr b="1" u="sng">
              <a:latin typeface="Roboto"/>
              <a:ea typeface="Roboto"/>
              <a:cs typeface="Roboto"/>
              <a:sym typeface="Roboto"/>
            </a:endParaRPr>
          </a:p>
        </p:txBody>
      </p:sp>
      <p:sp>
        <p:nvSpPr>
          <p:cNvPr id="1071" name="Google Shape;1071;p46"/>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072" name="Google Shape;1072;p46"/>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1073" name="Google Shape;1073;p46"/>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1074" name="Google Shape;1074;p46"/>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1075" name="Google Shape;1075;p46"/>
          <p:cNvSpPr txBox="1"/>
          <p:nvPr/>
        </p:nvSpPr>
        <p:spPr>
          <a:xfrm>
            <a:off x="1698175" y="0"/>
            <a:ext cx="58929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Calibri"/>
                <a:ea typeface="Calibri"/>
                <a:cs typeface="Calibri"/>
                <a:sym typeface="Calibri"/>
              </a:rPr>
              <a:t>Orbit Timing Diagram</a:t>
            </a:r>
            <a:endParaRPr b="1" sz="3000">
              <a:solidFill>
                <a:schemeClr val="lt1"/>
              </a:solidFill>
              <a:latin typeface="Calibri"/>
              <a:ea typeface="Calibri"/>
              <a:cs typeface="Calibri"/>
              <a:sym typeface="Calibri"/>
            </a:endParaRPr>
          </a:p>
          <a:p>
            <a:pPr indent="0" lvl="0" marL="0" rtl="0" algn="ctr">
              <a:spcBef>
                <a:spcPts val="0"/>
              </a:spcBef>
              <a:spcAft>
                <a:spcPts val="0"/>
              </a:spcAft>
              <a:buNone/>
            </a:pPr>
            <a:r>
              <a:t/>
            </a:r>
            <a:endParaRPr b="1" sz="3000">
              <a:solidFill>
                <a:schemeClr val="lt1"/>
              </a:solidFill>
              <a:latin typeface="Calibri"/>
              <a:ea typeface="Calibri"/>
              <a:cs typeface="Calibri"/>
              <a:sym typeface="Calibri"/>
            </a:endParaRPr>
          </a:p>
        </p:txBody>
      </p:sp>
      <p:pic>
        <p:nvPicPr>
          <p:cNvPr id="1076" name="Google Shape;1076;p46"/>
          <p:cNvPicPr preferRelativeResize="0"/>
          <p:nvPr/>
        </p:nvPicPr>
        <p:blipFill rotWithShape="1">
          <a:blip r:embed="rId4">
            <a:alphaModFix/>
          </a:blip>
          <a:srcRect b="7079" l="6173" r="11181" t="2504"/>
          <a:stretch/>
        </p:blipFill>
        <p:spPr>
          <a:xfrm flipH="1" rot="10800000">
            <a:off x="8620011" y="4333957"/>
            <a:ext cx="465725" cy="300050"/>
          </a:xfrm>
          <a:prstGeom prst="rect">
            <a:avLst/>
          </a:prstGeom>
          <a:noFill/>
          <a:ln>
            <a:noFill/>
          </a:ln>
        </p:spPr>
      </p:pic>
      <p:pic>
        <p:nvPicPr>
          <p:cNvPr id="1077" name="Google Shape;1077;p46"/>
          <p:cNvPicPr preferRelativeResize="0"/>
          <p:nvPr/>
        </p:nvPicPr>
        <p:blipFill rotWithShape="1">
          <a:blip r:embed="rId5">
            <a:alphaModFix/>
          </a:blip>
          <a:srcRect b="7663" l="0" r="12349" t="0"/>
          <a:stretch/>
        </p:blipFill>
        <p:spPr>
          <a:xfrm>
            <a:off x="1268550" y="565075"/>
            <a:ext cx="6752148" cy="4188474"/>
          </a:xfrm>
          <a:prstGeom prst="rect">
            <a:avLst/>
          </a:prstGeom>
          <a:noFill/>
          <a:ln>
            <a:noFill/>
          </a:ln>
        </p:spPr>
      </p:pic>
      <p:sp>
        <p:nvSpPr>
          <p:cNvPr id="1078" name="Google Shape;1078;p46"/>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82" name="Shape 1082"/>
        <p:cNvGrpSpPr/>
        <p:nvPr/>
      </p:nvGrpSpPr>
      <p:grpSpPr>
        <a:xfrm>
          <a:off x="0" y="0"/>
          <a:ext cx="0" cy="0"/>
          <a:chOff x="0" y="0"/>
          <a:chExt cx="0" cy="0"/>
        </a:xfrm>
      </p:grpSpPr>
      <p:pic>
        <p:nvPicPr>
          <p:cNvPr id="1083" name="Google Shape;1083;p47"/>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1084" name="Google Shape;1084;p47"/>
          <p:cNvSpPr txBox="1"/>
          <p:nvPr/>
        </p:nvSpPr>
        <p:spPr>
          <a:xfrm>
            <a:off x="0" y="4762125"/>
            <a:ext cx="183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Purpose &amp; Objective</a:t>
            </a:r>
            <a:endParaRPr b="1">
              <a:latin typeface="Roboto"/>
              <a:ea typeface="Roboto"/>
              <a:cs typeface="Roboto"/>
              <a:sym typeface="Roboto"/>
            </a:endParaRPr>
          </a:p>
        </p:txBody>
      </p:sp>
      <p:sp>
        <p:nvSpPr>
          <p:cNvPr id="1085" name="Google Shape;1085;p47"/>
          <p:cNvSpPr txBox="1"/>
          <p:nvPr/>
        </p:nvSpPr>
        <p:spPr>
          <a:xfrm>
            <a:off x="448695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1086" name="Google Shape;1086;p47"/>
          <p:cNvSpPr txBox="1"/>
          <p:nvPr/>
        </p:nvSpPr>
        <p:spPr>
          <a:xfrm>
            <a:off x="1832700"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087" name="Google Shape;1087;p47"/>
          <p:cNvSpPr txBox="1"/>
          <p:nvPr/>
        </p:nvSpPr>
        <p:spPr>
          <a:xfrm>
            <a:off x="3186413"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1088" name="Google Shape;1088;p47"/>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089" name="Google Shape;1089;p47"/>
          <p:cNvSpPr txBox="1"/>
          <p:nvPr/>
        </p:nvSpPr>
        <p:spPr>
          <a:xfrm>
            <a:off x="5848725" y="4762125"/>
            <a:ext cx="199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Verification/Validation</a:t>
            </a:r>
            <a:endParaRPr>
              <a:latin typeface="Roboto"/>
              <a:ea typeface="Roboto"/>
              <a:cs typeface="Roboto"/>
              <a:sym typeface="Roboto"/>
            </a:endParaRPr>
          </a:p>
        </p:txBody>
      </p:sp>
      <p:sp>
        <p:nvSpPr>
          <p:cNvPr id="1090" name="Google Shape;1090;p47"/>
          <p:cNvSpPr txBox="1"/>
          <p:nvPr/>
        </p:nvSpPr>
        <p:spPr>
          <a:xfrm>
            <a:off x="78987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pic>
        <p:nvPicPr>
          <p:cNvPr id="1091" name="Google Shape;1091;p47"/>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1092" name="Google Shape;1092;p47"/>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1093" name="Google Shape;1093;p47"/>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1094" name="Google Shape;1094;p47"/>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095" name="Google Shape;1095;p47"/>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Software</a:t>
            </a:r>
            <a:endParaRPr b="1" u="sng">
              <a:latin typeface="Roboto"/>
              <a:ea typeface="Roboto"/>
              <a:cs typeface="Roboto"/>
              <a:sym typeface="Roboto"/>
            </a:endParaRPr>
          </a:p>
        </p:txBody>
      </p:sp>
      <p:sp>
        <p:nvSpPr>
          <p:cNvPr id="1096" name="Google Shape;1096;p47"/>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097" name="Google Shape;1097;p47"/>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1098" name="Google Shape;1098;p47"/>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1099" name="Google Shape;1099;p47"/>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1100" name="Google Shape;1100;p47"/>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Calibri"/>
                <a:ea typeface="Calibri"/>
                <a:cs typeface="Calibri"/>
                <a:sym typeface="Calibri"/>
              </a:rPr>
              <a:t>Irradiance Threshold</a:t>
            </a:r>
            <a:endParaRPr b="1" sz="3000">
              <a:solidFill>
                <a:schemeClr val="lt1"/>
              </a:solidFill>
              <a:latin typeface="Calibri"/>
              <a:ea typeface="Calibri"/>
              <a:cs typeface="Calibri"/>
              <a:sym typeface="Calibri"/>
            </a:endParaRPr>
          </a:p>
          <a:p>
            <a:pPr indent="0" lvl="0" marL="0" rtl="0" algn="ctr">
              <a:spcBef>
                <a:spcPts val="0"/>
              </a:spcBef>
              <a:spcAft>
                <a:spcPts val="0"/>
              </a:spcAft>
              <a:buNone/>
            </a:pPr>
            <a:r>
              <a:t/>
            </a:r>
            <a:endParaRPr b="1" sz="3000">
              <a:solidFill>
                <a:schemeClr val="lt1"/>
              </a:solidFill>
              <a:latin typeface="Calibri"/>
              <a:ea typeface="Calibri"/>
              <a:cs typeface="Calibri"/>
              <a:sym typeface="Calibri"/>
            </a:endParaRPr>
          </a:p>
        </p:txBody>
      </p:sp>
      <p:sp>
        <p:nvSpPr>
          <p:cNvPr id="1101" name="Google Shape;1101;p47"/>
          <p:cNvSpPr txBox="1"/>
          <p:nvPr/>
        </p:nvSpPr>
        <p:spPr>
          <a:xfrm>
            <a:off x="788050" y="3798250"/>
            <a:ext cx="1156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NanoSAM on Orbit</a:t>
            </a:r>
            <a:endParaRPr>
              <a:latin typeface="Calibri"/>
              <a:ea typeface="Calibri"/>
              <a:cs typeface="Calibri"/>
              <a:sym typeface="Calibri"/>
            </a:endParaRPr>
          </a:p>
        </p:txBody>
      </p:sp>
      <p:pic>
        <p:nvPicPr>
          <p:cNvPr id="1102" name="Google Shape;1102;p47"/>
          <p:cNvPicPr preferRelativeResize="0"/>
          <p:nvPr/>
        </p:nvPicPr>
        <p:blipFill>
          <a:blip r:embed="rId4">
            <a:alphaModFix/>
          </a:blip>
          <a:stretch>
            <a:fillRect/>
          </a:stretch>
        </p:blipFill>
        <p:spPr>
          <a:xfrm>
            <a:off x="285337" y="932900"/>
            <a:ext cx="8573327" cy="3579201"/>
          </a:xfrm>
          <a:prstGeom prst="rect">
            <a:avLst/>
          </a:prstGeom>
          <a:noFill/>
          <a:ln>
            <a:noFill/>
          </a:ln>
        </p:spPr>
      </p:pic>
      <p:sp>
        <p:nvSpPr>
          <p:cNvPr id="1103" name="Google Shape;1103;p47"/>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07" name="Shape 1107"/>
        <p:cNvGrpSpPr/>
        <p:nvPr/>
      </p:nvGrpSpPr>
      <p:grpSpPr>
        <a:xfrm>
          <a:off x="0" y="0"/>
          <a:ext cx="0" cy="0"/>
          <a:chOff x="0" y="0"/>
          <a:chExt cx="0" cy="0"/>
        </a:xfrm>
      </p:grpSpPr>
      <p:pic>
        <p:nvPicPr>
          <p:cNvPr id="1108" name="Google Shape;1108;p48"/>
          <p:cNvPicPr preferRelativeResize="0"/>
          <p:nvPr/>
        </p:nvPicPr>
        <p:blipFill>
          <a:blip r:embed="rId4">
            <a:alphaModFix/>
          </a:blip>
          <a:stretch>
            <a:fillRect/>
          </a:stretch>
        </p:blipFill>
        <p:spPr>
          <a:xfrm>
            <a:off x="0" y="4753550"/>
            <a:ext cx="9144002" cy="417350"/>
          </a:xfrm>
          <a:prstGeom prst="rect">
            <a:avLst/>
          </a:prstGeom>
          <a:noFill/>
          <a:ln>
            <a:noFill/>
          </a:ln>
        </p:spPr>
      </p:pic>
      <p:sp>
        <p:nvSpPr>
          <p:cNvPr id="1109" name="Google Shape;1109;p48"/>
          <p:cNvSpPr txBox="1"/>
          <p:nvPr/>
        </p:nvSpPr>
        <p:spPr>
          <a:xfrm>
            <a:off x="0" y="4762125"/>
            <a:ext cx="183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Purpose &amp; Objective</a:t>
            </a:r>
            <a:endParaRPr b="1">
              <a:latin typeface="Roboto"/>
              <a:ea typeface="Roboto"/>
              <a:cs typeface="Roboto"/>
              <a:sym typeface="Roboto"/>
            </a:endParaRPr>
          </a:p>
        </p:txBody>
      </p:sp>
      <p:sp>
        <p:nvSpPr>
          <p:cNvPr id="1110" name="Google Shape;1110;p48"/>
          <p:cNvSpPr txBox="1"/>
          <p:nvPr/>
        </p:nvSpPr>
        <p:spPr>
          <a:xfrm>
            <a:off x="448695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1111" name="Google Shape;1111;p48"/>
          <p:cNvSpPr txBox="1"/>
          <p:nvPr/>
        </p:nvSpPr>
        <p:spPr>
          <a:xfrm>
            <a:off x="1832700"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112" name="Google Shape;1112;p48"/>
          <p:cNvSpPr txBox="1"/>
          <p:nvPr/>
        </p:nvSpPr>
        <p:spPr>
          <a:xfrm>
            <a:off x="3186413"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1113" name="Google Shape;1113;p48"/>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114" name="Google Shape;1114;p48"/>
          <p:cNvSpPr txBox="1"/>
          <p:nvPr/>
        </p:nvSpPr>
        <p:spPr>
          <a:xfrm>
            <a:off x="5848725" y="4762125"/>
            <a:ext cx="199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Verification/Validation</a:t>
            </a:r>
            <a:endParaRPr>
              <a:latin typeface="Roboto"/>
              <a:ea typeface="Roboto"/>
              <a:cs typeface="Roboto"/>
              <a:sym typeface="Roboto"/>
            </a:endParaRPr>
          </a:p>
        </p:txBody>
      </p:sp>
      <p:sp>
        <p:nvSpPr>
          <p:cNvPr id="1115" name="Google Shape;1115;p48"/>
          <p:cNvSpPr txBox="1"/>
          <p:nvPr/>
        </p:nvSpPr>
        <p:spPr>
          <a:xfrm>
            <a:off x="78987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pic>
        <p:nvPicPr>
          <p:cNvPr id="1116" name="Google Shape;1116;p48"/>
          <p:cNvPicPr preferRelativeResize="0"/>
          <p:nvPr/>
        </p:nvPicPr>
        <p:blipFill>
          <a:blip r:embed="rId4">
            <a:alphaModFix/>
          </a:blip>
          <a:stretch>
            <a:fillRect/>
          </a:stretch>
        </p:blipFill>
        <p:spPr>
          <a:xfrm>
            <a:off x="0" y="4753550"/>
            <a:ext cx="9144002" cy="417350"/>
          </a:xfrm>
          <a:prstGeom prst="rect">
            <a:avLst/>
          </a:prstGeom>
          <a:noFill/>
          <a:ln>
            <a:noFill/>
          </a:ln>
        </p:spPr>
      </p:pic>
      <p:sp>
        <p:nvSpPr>
          <p:cNvPr id="1117" name="Google Shape;1117;p48"/>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1118" name="Google Shape;1118;p48"/>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1119" name="Google Shape;1119;p48"/>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120" name="Google Shape;1120;p48"/>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Software</a:t>
            </a:r>
            <a:endParaRPr b="1" u="sng">
              <a:latin typeface="Roboto"/>
              <a:ea typeface="Roboto"/>
              <a:cs typeface="Roboto"/>
              <a:sym typeface="Roboto"/>
            </a:endParaRPr>
          </a:p>
        </p:txBody>
      </p:sp>
      <p:sp>
        <p:nvSpPr>
          <p:cNvPr id="1121" name="Google Shape;1121;p48"/>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122" name="Google Shape;1122;p48"/>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1123" name="Google Shape;1123;p48"/>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1124" name="Google Shape;1124;p48"/>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1125" name="Google Shape;1125;p48"/>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Calibri"/>
                <a:ea typeface="Calibri"/>
                <a:cs typeface="Calibri"/>
                <a:sym typeface="Calibri"/>
              </a:rPr>
              <a:t>Irradiance Threshold</a:t>
            </a:r>
            <a:endParaRPr b="1" sz="3000">
              <a:solidFill>
                <a:schemeClr val="lt1"/>
              </a:solidFill>
              <a:latin typeface="Calibri"/>
              <a:ea typeface="Calibri"/>
              <a:cs typeface="Calibri"/>
              <a:sym typeface="Calibri"/>
            </a:endParaRPr>
          </a:p>
          <a:p>
            <a:pPr indent="0" lvl="0" marL="0" rtl="0" algn="ctr">
              <a:spcBef>
                <a:spcPts val="0"/>
              </a:spcBef>
              <a:spcAft>
                <a:spcPts val="0"/>
              </a:spcAft>
              <a:buNone/>
            </a:pPr>
            <a:r>
              <a:t/>
            </a:r>
            <a:endParaRPr b="1" sz="3000">
              <a:solidFill>
                <a:schemeClr val="lt1"/>
              </a:solidFill>
              <a:latin typeface="Calibri"/>
              <a:ea typeface="Calibri"/>
              <a:cs typeface="Calibri"/>
              <a:sym typeface="Calibri"/>
            </a:endParaRPr>
          </a:p>
        </p:txBody>
      </p:sp>
      <p:sp>
        <p:nvSpPr>
          <p:cNvPr id="1126" name="Google Shape;1126;p48"/>
          <p:cNvSpPr txBox="1"/>
          <p:nvPr/>
        </p:nvSpPr>
        <p:spPr>
          <a:xfrm>
            <a:off x="788050" y="3798250"/>
            <a:ext cx="1156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NanoSAM on Orbit</a:t>
            </a:r>
            <a:endParaRPr>
              <a:latin typeface="Calibri"/>
              <a:ea typeface="Calibri"/>
              <a:cs typeface="Calibri"/>
              <a:sym typeface="Calibri"/>
            </a:endParaRPr>
          </a:p>
        </p:txBody>
      </p:sp>
      <p:pic>
        <p:nvPicPr>
          <p:cNvPr id="1127" name="Google Shape;1127;p48"/>
          <p:cNvPicPr preferRelativeResize="0"/>
          <p:nvPr/>
        </p:nvPicPr>
        <p:blipFill>
          <a:blip r:embed="rId5">
            <a:alphaModFix/>
          </a:blip>
          <a:stretch>
            <a:fillRect/>
          </a:stretch>
        </p:blipFill>
        <p:spPr>
          <a:xfrm>
            <a:off x="1873613" y="682200"/>
            <a:ext cx="5542024" cy="3918950"/>
          </a:xfrm>
          <a:prstGeom prst="rect">
            <a:avLst/>
          </a:prstGeom>
          <a:noFill/>
          <a:ln>
            <a:noFill/>
          </a:ln>
        </p:spPr>
      </p:pic>
      <p:sp>
        <p:nvSpPr>
          <p:cNvPr id="1128" name="Google Shape;1128;p48"/>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32" name="Shape 1132"/>
        <p:cNvGrpSpPr/>
        <p:nvPr/>
      </p:nvGrpSpPr>
      <p:grpSpPr>
        <a:xfrm>
          <a:off x="0" y="0"/>
          <a:ext cx="0" cy="0"/>
          <a:chOff x="0" y="0"/>
          <a:chExt cx="0" cy="0"/>
        </a:xfrm>
      </p:grpSpPr>
      <p:pic>
        <p:nvPicPr>
          <p:cNvPr id="1133" name="Google Shape;1133;p49"/>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1134" name="Google Shape;1134;p49"/>
          <p:cNvSpPr txBox="1"/>
          <p:nvPr/>
        </p:nvSpPr>
        <p:spPr>
          <a:xfrm>
            <a:off x="0" y="4762125"/>
            <a:ext cx="183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Purpose &amp; Objective</a:t>
            </a:r>
            <a:endParaRPr b="1">
              <a:latin typeface="Roboto"/>
              <a:ea typeface="Roboto"/>
              <a:cs typeface="Roboto"/>
              <a:sym typeface="Roboto"/>
            </a:endParaRPr>
          </a:p>
        </p:txBody>
      </p:sp>
      <p:sp>
        <p:nvSpPr>
          <p:cNvPr id="1135" name="Google Shape;1135;p49"/>
          <p:cNvSpPr txBox="1"/>
          <p:nvPr/>
        </p:nvSpPr>
        <p:spPr>
          <a:xfrm>
            <a:off x="448695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1136" name="Google Shape;1136;p49"/>
          <p:cNvSpPr txBox="1"/>
          <p:nvPr/>
        </p:nvSpPr>
        <p:spPr>
          <a:xfrm>
            <a:off x="1832700"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137" name="Google Shape;1137;p49"/>
          <p:cNvSpPr txBox="1"/>
          <p:nvPr/>
        </p:nvSpPr>
        <p:spPr>
          <a:xfrm>
            <a:off x="3186413"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1138" name="Google Shape;1138;p49"/>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139" name="Google Shape;1139;p49"/>
          <p:cNvSpPr txBox="1"/>
          <p:nvPr/>
        </p:nvSpPr>
        <p:spPr>
          <a:xfrm>
            <a:off x="5848725" y="4762125"/>
            <a:ext cx="199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Verification/Validation</a:t>
            </a:r>
            <a:endParaRPr>
              <a:latin typeface="Roboto"/>
              <a:ea typeface="Roboto"/>
              <a:cs typeface="Roboto"/>
              <a:sym typeface="Roboto"/>
            </a:endParaRPr>
          </a:p>
        </p:txBody>
      </p:sp>
      <p:sp>
        <p:nvSpPr>
          <p:cNvPr id="1140" name="Google Shape;1140;p49"/>
          <p:cNvSpPr txBox="1"/>
          <p:nvPr/>
        </p:nvSpPr>
        <p:spPr>
          <a:xfrm>
            <a:off x="78987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pic>
        <p:nvPicPr>
          <p:cNvPr id="1141" name="Google Shape;1141;p49"/>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1142" name="Google Shape;1142;p49"/>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1143" name="Google Shape;1143;p49"/>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1144" name="Google Shape;1144;p49"/>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145" name="Google Shape;1145;p49"/>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Software</a:t>
            </a:r>
            <a:endParaRPr b="1" u="sng">
              <a:latin typeface="Roboto"/>
              <a:ea typeface="Roboto"/>
              <a:cs typeface="Roboto"/>
              <a:sym typeface="Roboto"/>
            </a:endParaRPr>
          </a:p>
        </p:txBody>
      </p:sp>
      <p:sp>
        <p:nvSpPr>
          <p:cNvPr id="1146" name="Google Shape;1146;p49"/>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147" name="Google Shape;1147;p49"/>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1148" name="Google Shape;1148;p49"/>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1149" name="Google Shape;1149;p49"/>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1150" name="Google Shape;1150;p49"/>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Calibri"/>
                <a:ea typeface="Calibri"/>
                <a:cs typeface="Calibri"/>
                <a:sym typeface="Calibri"/>
              </a:rPr>
              <a:t>Software Design Objectives</a:t>
            </a:r>
            <a:endParaRPr b="1" sz="3000">
              <a:solidFill>
                <a:schemeClr val="lt1"/>
              </a:solidFill>
              <a:latin typeface="Calibri"/>
              <a:ea typeface="Calibri"/>
              <a:cs typeface="Calibri"/>
              <a:sym typeface="Calibri"/>
            </a:endParaRPr>
          </a:p>
          <a:p>
            <a:pPr indent="0" lvl="0" marL="0" rtl="0" algn="ctr">
              <a:spcBef>
                <a:spcPts val="0"/>
              </a:spcBef>
              <a:spcAft>
                <a:spcPts val="0"/>
              </a:spcAft>
              <a:buNone/>
            </a:pPr>
            <a:r>
              <a:t/>
            </a:r>
            <a:endParaRPr b="1" sz="3000">
              <a:solidFill>
                <a:schemeClr val="lt1"/>
              </a:solidFill>
              <a:latin typeface="Calibri"/>
              <a:ea typeface="Calibri"/>
              <a:cs typeface="Calibri"/>
              <a:sym typeface="Calibri"/>
            </a:endParaRPr>
          </a:p>
        </p:txBody>
      </p:sp>
      <p:sp>
        <p:nvSpPr>
          <p:cNvPr id="1151" name="Google Shape;1151;p49"/>
          <p:cNvSpPr txBox="1"/>
          <p:nvPr/>
        </p:nvSpPr>
        <p:spPr>
          <a:xfrm>
            <a:off x="788050" y="3798250"/>
            <a:ext cx="1156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NanoSAM on Orbit</a:t>
            </a:r>
            <a:endParaRPr>
              <a:latin typeface="Calibri"/>
              <a:ea typeface="Calibri"/>
              <a:cs typeface="Calibri"/>
              <a:sym typeface="Calibri"/>
            </a:endParaRPr>
          </a:p>
        </p:txBody>
      </p:sp>
      <p:sp>
        <p:nvSpPr>
          <p:cNvPr id="1152" name="Google Shape;1152;p49"/>
          <p:cNvSpPr txBox="1"/>
          <p:nvPr/>
        </p:nvSpPr>
        <p:spPr>
          <a:xfrm>
            <a:off x="593250" y="1036275"/>
            <a:ext cx="7957500" cy="2662800"/>
          </a:xfrm>
          <a:prstGeom prst="rect">
            <a:avLst/>
          </a:prstGeom>
          <a:noFill/>
          <a:ln>
            <a:noFill/>
          </a:ln>
        </p:spPr>
        <p:txBody>
          <a:bodyPr anchorCtr="0" anchor="t" bIns="91425" lIns="91425" spcFirstLastPara="1" rIns="91425" wrap="square" tIns="91425">
            <a:spAutoFit/>
          </a:bodyPr>
          <a:lstStyle/>
          <a:p>
            <a:pPr indent="-355600" lvl="0" marL="457200" rtl="0" algn="l">
              <a:lnSpc>
                <a:spcPct val="150000"/>
              </a:lnSpc>
              <a:spcBef>
                <a:spcPts val="0"/>
              </a:spcBef>
              <a:spcAft>
                <a:spcPts val="0"/>
              </a:spcAft>
              <a:buClr>
                <a:schemeClr val="lt1"/>
              </a:buClr>
              <a:buSzPts val="2000"/>
              <a:buFont typeface="Calibri"/>
              <a:buAutoNum type="arabicPeriod"/>
            </a:pPr>
            <a:r>
              <a:rPr b="1" lang="en" sz="2000">
                <a:solidFill>
                  <a:schemeClr val="lt1"/>
                </a:solidFill>
                <a:latin typeface="Calibri"/>
                <a:ea typeface="Calibri"/>
                <a:cs typeface="Calibri"/>
                <a:sym typeface="Calibri"/>
              </a:rPr>
              <a:t>Start and stop data collection</a:t>
            </a:r>
            <a:endParaRPr b="1" sz="2000">
              <a:solidFill>
                <a:schemeClr val="lt1"/>
              </a:solidFill>
              <a:latin typeface="Calibri"/>
              <a:ea typeface="Calibri"/>
              <a:cs typeface="Calibri"/>
              <a:sym typeface="Calibri"/>
            </a:endParaRPr>
          </a:p>
          <a:p>
            <a:pPr indent="-342900" lvl="1" marL="914400" rtl="0" algn="l">
              <a:lnSpc>
                <a:spcPct val="150000"/>
              </a:lnSpc>
              <a:spcBef>
                <a:spcPts val="0"/>
              </a:spcBef>
              <a:spcAft>
                <a:spcPts val="0"/>
              </a:spcAft>
              <a:buClr>
                <a:schemeClr val="lt1"/>
              </a:buClr>
              <a:buSzPts val="1800"/>
              <a:buFont typeface="Calibri"/>
              <a:buAutoNum type="alphaLcPeriod"/>
            </a:pPr>
            <a:r>
              <a:rPr lang="en" sz="1800">
                <a:solidFill>
                  <a:schemeClr val="lt1"/>
                </a:solidFill>
                <a:latin typeface="Calibri"/>
                <a:ea typeface="Calibri"/>
                <a:cs typeface="Calibri"/>
                <a:sym typeface="Calibri"/>
              </a:rPr>
              <a:t>NanoSAM simulated orbital position</a:t>
            </a:r>
            <a:endParaRPr sz="1800">
              <a:solidFill>
                <a:schemeClr val="lt1"/>
              </a:solidFill>
              <a:latin typeface="Calibri"/>
              <a:ea typeface="Calibri"/>
              <a:cs typeface="Calibri"/>
              <a:sym typeface="Calibri"/>
            </a:endParaRPr>
          </a:p>
          <a:p>
            <a:pPr indent="-342900" lvl="1" marL="914400" rtl="0" algn="l">
              <a:lnSpc>
                <a:spcPct val="150000"/>
              </a:lnSpc>
              <a:spcBef>
                <a:spcPts val="0"/>
              </a:spcBef>
              <a:spcAft>
                <a:spcPts val="0"/>
              </a:spcAft>
              <a:buClr>
                <a:schemeClr val="lt1"/>
              </a:buClr>
              <a:buSzPts val="1800"/>
              <a:buFont typeface="Calibri"/>
              <a:buAutoNum type="alphaLcPeriod"/>
            </a:pPr>
            <a:r>
              <a:rPr lang="en" sz="1800">
                <a:solidFill>
                  <a:schemeClr val="lt1"/>
                </a:solidFill>
                <a:latin typeface="Calibri"/>
                <a:ea typeface="Calibri"/>
                <a:cs typeface="Calibri"/>
                <a:sym typeface="Calibri"/>
              </a:rPr>
              <a:t>Threshold irradiance</a:t>
            </a:r>
            <a:endParaRPr sz="1800">
              <a:solidFill>
                <a:schemeClr val="lt1"/>
              </a:solidFill>
              <a:latin typeface="Calibri"/>
              <a:ea typeface="Calibri"/>
              <a:cs typeface="Calibri"/>
              <a:sym typeface="Calibri"/>
            </a:endParaRPr>
          </a:p>
          <a:p>
            <a:pPr indent="-355600" lvl="0" marL="457200" rtl="0" algn="l">
              <a:lnSpc>
                <a:spcPct val="150000"/>
              </a:lnSpc>
              <a:spcBef>
                <a:spcPts val="0"/>
              </a:spcBef>
              <a:spcAft>
                <a:spcPts val="0"/>
              </a:spcAft>
              <a:buClr>
                <a:schemeClr val="lt1"/>
              </a:buClr>
              <a:buSzPts val="2000"/>
              <a:buFont typeface="Calibri"/>
              <a:buAutoNum type="arabicPeriod"/>
            </a:pPr>
            <a:r>
              <a:rPr b="1" lang="en" sz="2000">
                <a:solidFill>
                  <a:schemeClr val="lt1"/>
                </a:solidFill>
                <a:latin typeface="Calibri"/>
                <a:ea typeface="Calibri"/>
                <a:cs typeface="Calibri"/>
                <a:sym typeface="Calibri"/>
              </a:rPr>
              <a:t>Detect when we are below an irradiance threshold </a:t>
            </a:r>
            <a:endParaRPr b="1" sz="2000">
              <a:solidFill>
                <a:schemeClr val="lt1"/>
              </a:solidFill>
              <a:latin typeface="Calibri"/>
              <a:ea typeface="Calibri"/>
              <a:cs typeface="Calibri"/>
              <a:sym typeface="Calibri"/>
            </a:endParaRPr>
          </a:p>
          <a:p>
            <a:pPr indent="-342900" lvl="1" marL="914400" rtl="0" algn="l">
              <a:lnSpc>
                <a:spcPct val="150000"/>
              </a:lnSpc>
              <a:spcBef>
                <a:spcPts val="0"/>
              </a:spcBef>
              <a:spcAft>
                <a:spcPts val="0"/>
              </a:spcAft>
              <a:buClr>
                <a:schemeClr val="lt1"/>
              </a:buClr>
              <a:buSzPts val="1800"/>
              <a:buFont typeface="Calibri"/>
              <a:buAutoNum type="alphaLcPeriod"/>
            </a:pPr>
            <a:r>
              <a:rPr lang="en" sz="1800">
                <a:solidFill>
                  <a:schemeClr val="lt1"/>
                </a:solidFill>
                <a:latin typeface="Calibri"/>
                <a:ea typeface="Calibri"/>
                <a:cs typeface="Calibri"/>
                <a:sym typeface="Calibri"/>
              </a:rPr>
              <a:t>Edge of solar disk during scanning</a:t>
            </a:r>
            <a:endParaRPr sz="1800">
              <a:solidFill>
                <a:schemeClr val="lt1"/>
              </a:solidFill>
              <a:latin typeface="Calibri"/>
              <a:ea typeface="Calibri"/>
              <a:cs typeface="Calibri"/>
              <a:sym typeface="Calibri"/>
            </a:endParaRPr>
          </a:p>
          <a:p>
            <a:pPr indent="-355600" lvl="0" marL="457200" rtl="0" algn="l">
              <a:lnSpc>
                <a:spcPct val="150000"/>
              </a:lnSpc>
              <a:spcBef>
                <a:spcPts val="0"/>
              </a:spcBef>
              <a:spcAft>
                <a:spcPts val="0"/>
              </a:spcAft>
              <a:buClr>
                <a:schemeClr val="lt1"/>
              </a:buClr>
              <a:buSzPts val="2000"/>
              <a:buFont typeface="Calibri"/>
              <a:buAutoNum type="arabicPeriod"/>
            </a:pPr>
            <a:r>
              <a:rPr b="1" lang="en" sz="2000">
                <a:solidFill>
                  <a:schemeClr val="lt1"/>
                </a:solidFill>
                <a:latin typeface="Calibri"/>
                <a:ea typeface="Calibri"/>
                <a:cs typeface="Calibri"/>
                <a:sym typeface="Calibri"/>
              </a:rPr>
              <a:t>Facilitate transfer of data through the entire system</a:t>
            </a:r>
            <a:endParaRPr b="1" sz="2000">
              <a:solidFill>
                <a:schemeClr val="lt1"/>
              </a:solidFill>
              <a:latin typeface="Calibri"/>
              <a:ea typeface="Calibri"/>
              <a:cs typeface="Calibri"/>
              <a:sym typeface="Calibri"/>
            </a:endParaRPr>
          </a:p>
        </p:txBody>
      </p:sp>
      <p:sp>
        <p:nvSpPr>
          <p:cNvPr id="1153" name="Google Shape;1153;p49"/>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57" name="Shape 1157"/>
        <p:cNvGrpSpPr/>
        <p:nvPr/>
      </p:nvGrpSpPr>
      <p:grpSpPr>
        <a:xfrm>
          <a:off x="0" y="0"/>
          <a:ext cx="0" cy="0"/>
          <a:chOff x="0" y="0"/>
          <a:chExt cx="0" cy="0"/>
        </a:xfrm>
      </p:grpSpPr>
      <p:pic>
        <p:nvPicPr>
          <p:cNvPr id="1158" name="Google Shape;1158;p50"/>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1159" name="Google Shape;1159;p50"/>
          <p:cNvSpPr txBox="1"/>
          <p:nvPr/>
        </p:nvSpPr>
        <p:spPr>
          <a:xfrm>
            <a:off x="0" y="4762125"/>
            <a:ext cx="183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Purpose &amp; Objective</a:t>
            </a:r>
            <a:endParaRPr b="1">
              <a:latin typeface="Roboto"/>
              <a:ea typeface="Roboto"/>
              <a:cs typeface="Roboto"/>
              <a:sym typeface="Roboto"/>
            </a:endParaRPr>
          </a:p>
        </p:txBody>
      </p:sp>
      <p:sp>
        <p:nvSpPr>
          <p:cNvPr id="1160" name="Google Shape;1160;p50"/>
          <p:cNvSpPr txBox="1"/>
          <p:nvPr/>
        </p:nvSpPr>
        <p:spPr>
          <a:xfrm>
            <a:off x="448695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1161" name="Google Shape;1161;p50"/>
          <p:cNvSpPr txBox="1"/>
          <p:nvPr/>
        </p:nvSpPr>
        <p:spPr>
          <a:xfrm>
            <a:off x="1832700"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162" name="Google Shape;1162;p50"/>
          <p:cNvSpPr txBox="1"/>
          <p:nvPr/>
        </p:nvSpPr>
        <p:spPr>
          <a:xfrm>
            <a:off x="3186413"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1163" name="Google Shape;1163;p50"/>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164" name="Google Shape;1164;p50"/>
          <p:cNvSpPr txBox="1"/>
          <p:nvPr/>
        </p:nvSpPr>
        <p:spPr>
          <a:xfrm>
            <a:off x="5848725" y="4762125"/>
            <a:ext cx="199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Verification/Validation</a:t>
            </a:r>
            <a:endParaRPr>
              <a:latin typeface="Roboto"/>
              <a:ea typeface="Roboto"/>
              <a:cs typeface="Roboto"/>
              <a:sym typeface="Roboto"/>
            </a:endParaRPr>
          </a:p>
        </p:txBody>
      </p:sp>
      <p:sp>
        <p:nvSpPr>
          <p:cNvPr id="1165" name="Google Shape;1165;p50"/>
          <p:cNvSpPr txBox="1"/>
          <p:nvPr/>
        </p:nvSpPr>
        <p:spPr>
          <a:xfrm>
            <a:off x="78987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pic>
        <p:nvPicPr>
          <p:cNvPr id="1166" name="Google Shape;1166;p50"/>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1167" name="Google Shape;1167;p50"/>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1168" name="Google Shape;1168;p50"/>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1169" name="Google Shape;1169;p50"/>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170" name="Google Shape;1170;p50"/>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Software</a:t>
            </a:r>
            <a:endParaRPr b="1" u="sng">
              <a:latin typeface="Roboto"/>
              <a:ea typeface="Roboto"/>
              <a:cs typeface="Roboto"/>
              <a:sym typeface="Roboto"/>
            </a:endParaRPr>
          </a:p>
        </p:txBody>
      </p:sp>
      <p:sp>
        <p:nvSpPr>
          <p:cNvPr id="1171" name="Google Shape;1171;p50"/>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172" name="Google Shape;1172;p50"/>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1173" name="Google Shape;1173;p50"/>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1174" name="Google Shape;1174;p50"/>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1175" name="Google Shape;1175;p50"/>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Calibri"/>
                <a:ea typeface="Calibri"/>
                <a:cs typeface="Calibri"/>
                <a:sym typeface="Calibri"/>
              </a:rPr>
              <a:t>Software FBD</a:t>
            </a:r>
            <a:endParaRPr b="1" sz="3000">
              <a:solidFill>
                <a:schemeClr val="lt1"/>
              </a:solidFill>
              <a:latin typeface="Calibri"/>
              <a:ea typeface="Calibri"/>
              <a:cs typeface="Calibri"/>
              <a:sym typeface="Calibri"/>
            </a:endParaRPr>
          </a:p>
        </p:txBody>
      </p:sp>
      <p:sp>
        <p:nvSpPr>
          <p:cNvPr id="1176" name="Google Shape;1176;p50"/>
          <p:cNvSpPr txBox="1"/>
          <p:nvPr/>
        </p:nvSpPr>
        <p:spPr>
          <a:xfrm>
            <a:off x="3828425" y="2966075"/>
            <a:ext cx="666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Calibri"/>
                <a:ea typeface="Calibri"/>
                <a:cs typeface="Calibri"/>
                <a:sym typeface="Calibri"/>
              </a:rPr>
              <a:t>50 Hz</a:t>
            </a:r>
            <a:endParaRPr sz="1100">
              <a:latin typeface="Calibri"/>
              <a:ea typeface="Calibri"/>
              <a:cs typeface="Calibri"/>
              <a:sym typeface="Calibri"/>
            </a:endParaRPr>
          </a:p>
        </p:txBody>
      </p:sp>
      <p:pic>
        <p:nvPicPr>
          <p:cNvPr id="1177" name="Google Shape;1177;p50"/>
          <p:cNvPicPr preferRelativeResize="0"/>
          <p:nvPr/>
        </p:nvPicPr>
        <p:blipFill>
          <a:blip r:embed="rId4">
            <a:alphaModFix/>
          </a:blip>
          <a:stretch>
            <a:fillRect/>
          </a:stretch>
        </p:blipFill>
        <p:spPr>
          <a:xfrm>
            <a:off x="671412" y="717990"/>
            <a:ext cx="7801173" cy="3962835"/>
          </a:xfrm>
          <a:prstGeom prst="rect">
            <a:avLst/>
          </a:prstGeom>
          <a:noFill/>
          <a:ln>
            <a:noFill/>
          </a:ln>
        </p:spPr>
      </p:pic>
      <p:sp>
        <p:nvSpPr>
          <p:cNvPr id="1178" name="Google Shape;1178;p50"/>
          <p:cNvSpPr/>
          <p:nvPr/>
        </p:nvSpPr>
        <p:spPr>
          <a:xfrm>
            <a:off x="867850" y="1210650"/>
            <a:ext cx="2763600" cy="3139200"/>
          </a:xfrm>
          <a:prstGeom prst="rect">
            <a:avLst/>
          </a:pr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50"/>
          <p:cNvSpPr txBox="1"/>
          <p:nvPr/>
        </p:nvSpPr>
        <p:spPr>
          <a:xfrm>
            <a:off x="2068150" y="810450"/>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CJ</a:t>
            </a:r>
            <a:endParaRPr b="1">
              <a:latin typeface="Calibri"/>
              <a:ea typeface="Calibri"/>
              <a:cs typeface="Calibri"/>
              <a:sym typeface="Calibri"/>
            </a:endParaRPr>
          </a:p>
        </p:txBody>
      </p:sp>
      <p:sp>
        <p:nvSpPr>
          <p:cNvPr id="1180" name="Google Shape;1180;p50"/>
          <p:cNvSpPr txBox="1"/>
          <p:nvPr/>
        </p:nvSpPr>
        <p:spPr>
          <a:xfrm>
            <a:off x="5542850" y="810450"/>
            <a:ext cx="666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Jade</a:t>
            </a:r>
            <a:endParaRPr b="1">
              <a:latin typeface="Calibri"/>
              <a:ea typeface="Calibri"/>
              <a:cs typeface="Calibri"/>
              <a:sym typeface="Calibri"/>
            </a:endParaRPr>
          </a:p>
        </p:txBody>
      </p:sp>
      <p:sp>
        <p:nvSpPr>
          <p:cNvPr id="1181" name="Google Shape;1181;p50"/>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182" name="Google Shape;1182;p50"/>
          <p:cNvSpPr/>
          <p:nvPr/>
        </p:nvSpPr>
        <p:spPr>
          <a:xfrm>
            <a:off x="4007675" y="3926050"/>
            <a:ext cx="308100" cy="230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t>20</a:t>
            </a:r>
            <a:endParaRPr b="1" sz="800"/>
          </a:p>
        </p:txBody>
      </p:sp>
      <p:pic>
        <p:nvPicPr>
          <p:cNvPr id="1183" name="Google Shape;1183;p50"/>
          <p:cNvPicPr preferRelativeResize="0"/>
          <p:nvPr/>
        </p:nvPicPr>
        <p:blipFill rotWithShape="1">
          <a:blip r:embed="rId5">
            <a:alphaModFix/>
          </a:blip>
          <a:srcRect b="0" l="18012" r="0" t="0"/>
          <a:stretch/>
        </p:blipFill>
        <p:spPr>
          <a:xfrm>
            <a:off x="3675650" y="2534718"/>
            <a:ext cx="231775" cy="205582"/>
          </a:xfrm>
          <a:prstGeom prst="rect">
            <a:avLst/>
          </a:prstGeom>
          <a:noFill/>
          <a:ln>
            <a:noFill/>
          </a:ln>
        </p:spPr>
      </p:pic>
      <p:sp>
        <p:nvSpPr>
          <p:cNvPr id="1184" name="Google Shape;1184;p50"/>
          <p:cNvSpPr/>
          <p:nvPr/>
        </p:nvSpPr>
        <p:spPr>
          <a:xfrm>
            <a:off x="3675650" y="1210650"/>
            <a:ext cx="4401000" cy="3139200"/>
          </a:xfrm>
          <a:prstGeom prst="rect">
            <a:avLst/>
          </a:prstGeom>
          <a:noFill/>
          <a:ln cap="flat" cmpd="sng" w="1905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8"/>
                                        </p:tgtEl>
                                        <p:attrNameLst>
                                          <p:attrName>style.visibility</p:attrName>
                                        </p:attrNameLst>
                                      </p:cBhvr>
                                      <p:to>
                                        <p:strVal val="visible"/>
                                      </p:to>
                                    </p:set>
                                    <p:animEffect filter="fade" transition="in">
                                      <p:cBhvr>
                                        <p:cTn dur="1000"/>
                                        <p:tgtEl>
                                          <p:spTgt spid="1178"/>
                                        </p:tgtEl>
                                      </p:cBhvr>
                                    </p:animEffect>
                                  </p:childTnLst>
                                </p:cTn>
                              </p:par>
                              <p:par>
                                <p:cTn fill="hold" nodeType="withEffect" presetClass="entr" presetID="10" presetSubtype="0">
                                  <p:stCondLst>
                                    <p:cond delay="0"/>
                                  </p:stCondLst>
                                  <p:childTnLst>
                                    <p:set>
                                      <p:cBhvr>
                                        <p:cTn dur="1" fill="hold">
                                          <p:stCondLst>
                                            <p:cond delay="0"/>
                                          </p:stCondLst>
                                        </p:cTn>
                                        <p:tgtEl>
                                          <p:spTgt spid="1179"/>
                                        </p:tgtEl>
                                        <p:attrNameLst>
                                          <p:attrName>style.visibility</p:attrName>
                                        </p:attrNameLst>
                                      </p:cBhvr>
                                      <p:to>
                                        <p:strVal val="visible"/>
                                      </p:to>
                                    </p:set>
                                    <p:animEffect filter="fade" transition="in">
                                      <p:cBhvr>
                                        <p:cTn dur="1000"/>
                                        <p:tgtEl>
                                          <p:spTgt spid="1179"/>
                                        </p:tgtEl>
                                      </p:cBhvr>
                                    </p:animEffect>
                                  </p:childTnLst>
                                </p:cTn>
                              </p:par>
                              <p:par>
                                <p:cTn fill="hold" nodeType="withEffect" presetClass="entr" presetID="10" presetSubtype="0">
                                  <p:stCondLst>
                                    <p:cond delay="0"/>
                                  </p:stCondLst>
                                  <p:childTnLst>
                                    <p:set>
                                      <p:cBhvr>
                                        <p:cTn dur="1" fill="hold">
                                          <p:stCondLst>
                                            <p:cond delay="0"/>
                                          </p:stCondLst>
                                        </p:cTn>
                                        <p:tgtEl>
                                          <p:spTgt spid="1180"/>
                                        </p:tgtEl>
                                        <p:attrNameLst>
                                          <p:attrName>style.visibility</p:attrName>
                                        </p:attrNameLst>
                                      </p:cBhvr>
                                      <p:to>
                                        <p:strVal val="visible"/>
                                      </p:to>
                                    </p:set>
                                    <p:animEffect filter="fade" transition="in">
                                      <p:cBhvr>
                                        <p:cTn dur="1000"/>
                                        <p:tgtEl>
                                          <p:spTgt spid="11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88" name="Shape 1188"/>
        <p:cNvGrpSpPr/>
        <p:nvPr/>
      </p:nvGrpSpPr>
      <p:grpSpPr>
        <a:xfrm>
          <a:off x="0" y="0"/>
          <a:ext cx="0" cy="0"/>
          <a:chOff x="0" y="0"/>
          <a:chExt cx="0" cy="0"/>
        </a:xfrm>
      </p:grpSpPr>
      <p:pic>
        <p:nvPicPr>
          <p:cNvPr id="1189" name="Google Shape;1189;p51"/>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1190" name="Google Shape;1190;p51"/>
          <p:cNvSpPr txBox="1"/>
          <p:nvPr/>
        </p:nvSpPr>
        <p:spPr>
          <a:xfrm>
            <a:off x="0" y="4762125"/>
            <a:ext cx="183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Purpose &amp; Objective</a:t>
            </a:r>
            <a:endParaRPr b="1">
              <a:latin typeface="Roboto"/>
              <a:ea typeface="Roboto"/>
              <a:cs typeface="Roboto"/>
              <a:sym typeface="Roboto"/>
            </a:endParaRPr>
          </a:p>
        </p:txBody>
      </p:sp>
      <p:sp>
        <p:nvSpPr>
          <p:cNvPr id="1191" name="Google Shape;1191;p51"/>
          <p:cNvSpPr txBox="1"/>
          <p:nvPr/>
        </p:nvSpPr>
        <p:spPr>
          <a:xfrm>
            <a:off x="448695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1192" name="Google Shape;1192;p51"/>
          <p:cNvSpPr txBox="1"/>
          <p:nvPr/>
        </p:nvSpPr>
        <p:spPr>
          <a:xfrm>
            <a:off x="1832700"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193" name="Google Shape;1193;p51"/>
          <p:cNvSpPr txBox="1"/>
          <p:nvPr/>
        </p:nvSpPr>
        <p:spPr>
          <a:xfrm>
            <a:off x="3186413"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1194" name="Google Shape;1194;p51"/>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195" name="Google Shape;1195;p51"/>
          <p:cNvSpPr txBox="1"/>
          <p:nvPr/>
        </p:nvSpPr>
        <p:spPr>
          <a:xfrm>
            <a:off x="5848725" y="4762125"/>
            <a:ext cx="199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Verification/Validation</a:t>
            </a:r>
            <a:endParaRPr>
              <a:latin typeface="Roboto"/>
              <a:ea typeface="Roboto"/>
              <a:cs typeface="Roboto"/>
              <a:sym typeface="Roboto"/>
            </a:endParaRPr>
          </a:p>
        </p:txBody>
      </p:sp>
      <p:sp>
        <p:nvSpPr>
          <p:cNvPr id="1196" name="Google Shape;1196;p51"/>
          <p:cNvSpPr txBox="1"/>
          <p:nvPr/>
        </p:nvSpPr>
        <p:spPr>
          <a:xfrm>
            <a:off x="78987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pic>
        <p:nvPicPr>
          <p:cNvPr id="1197" name="Google Shape;1197;p51"/>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1198" name="Google Shape;1198;p51"/>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1199" name="Google Shape;1199;p51"/>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1200" name="Google Shape;1200;p51"/>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201" name="Google Shape;1201;p51"/>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Software</a:t>
            </a:r>
            <a:endParaRPr b="1" u="sng">
              <a:latin typeface="Roboto"/>
              <a:ea typeface="Roboto"/>
              <a:cs typeface="Roboto"/>
              <a:sym typeface="Roboto"/>
            </a:endParaRPr>
          </a:p>
        </p:txBody>
      </p:sp>
      <p:sp>
        <p:nvSpPr>
          <p:cNvPr id="1202" name="Google Shape;1202;p51"/>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203" name="Google Shape;1203;p51"/>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1204" name="Google Shape;1204;p51"/>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1205" name="Google Shape;1205;p51"/>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1206" name="Google Shape;1206;p51"/>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000">
                <a:solidFill>
                  <a:schemeClr val="lt1"/>
                </a:solidFill>
                <a:latin typeface="Calibri"/>
                <a:ea typeface="Calibri"/>
                <a:cs typeface="Calibri"/>
                <a:sym typeface="Calibri"/>
              </a:rPr>
              <a:t>Computer Interface &amp; Satellite Bus</a:t>
            </a:r>
            <a:endParaRPr b="1" sz="3000">
              <a:solidFill>
                <a:schemeClr val="lt1"/>
              </a:solidFill>
              <a:latin typeface="Calibri"/>
              <a:ea typeface="Calibri"/>
              <a:cs typeface="Calibri"/>
              <a:sym typeface="Calibri"/>
            </a:endParaRPr>
          </a:p>
          <a:p>
            <a:pPr indent="0" lvl="0" marL="0" rtl="0" algn="ctr">
              <a:spcBef>
                <a:spcPts val="0"/>
              </a:spcBef>
              <a:spcAft>
                <a:spcPts val="0"/>
              </a:spcAft>
              <a:buNone/>
            </a:pPr>
            <a:r>
              <a:t/>
            </a:r>
            <a:endParaRPr b="1" sz="3000">
              <a:solidFill>
                <a:schemeClr val="lt1"/>
              </a:solidFill>
              <a:latin typeface="Calibri"/>
              <a:ea typeface="Calibri"/>
              <a:cs typeface="Calibri"/>
              <a:sym typeface="Calibri"/>
            </a:endParaRPr>
          </a:p>
        </p:txBody>
      </p:sp>
      <p:pic>
        <p:nvPicPr>
          <p:cNvPr id="1207" name="Google Shape;1207;p51"/>
          <p:cNvPicPr preferRelativeResize="0"/>
          <p:nvPr/>
        </p:nvPicPr>
        <p:blipFill>
          <a:blip r:embed="rId4">
            <a:alphaModFix/>
          </a:blip>
          <a:stretch>
            <a:fillRect/>
          </a:stretch>
        </p:blipFill>
        <p:spPr>
          <a:xfrm>
            <a:off x="682363" y="651175"/>
            <a:ext cx="7924526" cy="4051238"/>
          </a:xfrm>
          <a:prstGeom prst="rect">
            <a:avLst/>
          </a:prstGeom>
          <a:noFill/>
          <a:ln>
            <a:noFill/>
          </a:ln>
        </p:spPr>
      </p:pic>
      <p:sp>
        <p:nvSpPr>
          <p:cNvPr id="1208" name="Google Shape;1208;p51"/>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1209" name="Google Shape;1209;p51"/>
          <p:cNvPicPr preferRelativeResize="0"/>
          <p:nvPr/>
        </p:nvPicPr>
        <p:blipFill>
          <a:blip r:embed="rId5">
            <a:alphaModFix/>
          </a:blip>
          <a:stretch>
            <a:fillRect/>
          </a:stretch>
        </p:blipFill>
        <p:spPr>
          <a:xfrm>
            <a:off x="958750" y="2426877"/>
            <a:ext cx="231775" cy="1685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213" name="Shape 1213"/>
        <p:cNvGrpSpPr/>
        <p:nvPr/>
      </p:nvGrpSpPr>
      <p:grpSpPr>
        <a:xfrm>
          <a:off x="0" y="0"/>
          <a:ext cx="0" cy="0"/>
          <a:chOff x="0" y="0"/>
          <a:chExt cx="0" cy="0"/>
        </a:xfrm>
      </p:grpSpPr>
      <p:pic>
        <p:nvPicPr>
          <p:cNvPr id="1214" name="Google Shape;1214;p52"/>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1215" name="Google Shape;1215;p52"/>
          <p:cNvSpPr txBox="1"/>
          <p:nvPr/>
        </p:nvSpPr>
        <p:spPr>
          <a:xfrm>
            <a:off x="0" y="4762125"/>
            <a:ext cx="183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Purpose &amp; Objective</a:t>
            </a:r>
            <a:endParaRPr b="1">
              <a:latin typeface="Roboto"/>
              <a:ea typeface="Roboto"/>
              <a:cs typeface="Roboto"/>
              <a:sym typeface="Roboto"/>
            </a:endParaRPr>
          </a:p>
        </p:txBody>
      </p:sp>
      <p:sp>
        <p:nvSpPr>
          <p:cNvPr id="1216" name="Google Shape;1216;p52"/>
          <p:cNvSpPr txBox="1"/>
          <p:nvPr/>
        </p:nvSpPr>
        <p:spPr>
          <a:xfrm>
            <a:off x="448695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1217" name="Google Shape;1217;p52"/>
          <p:cNvSpPr txBox="1"/>
          <p:nvPr/>
        </p:nvSpPr>
        <p:spPr>
          <a:xfrm>
            <a:off x="1832700"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218" name="Google Shape;1218;p52"/>
          <p:cNvSpPr txBox="1"/>
          <p:nvPr/>
        </p:nvSpPr>
        <p:spPr>
          <a:xfrm>
            <a:off x="3186413"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1219" name="Google Shape;1219;p52"/>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220" name="Google Shape;1220;p52"/>
          <p:cNvSpPr txBox="1"/>
          <p:nvPr/>
        </p:nvSpPr>
        <p:spPr>
          <a:xfrm>
            <a:off x="5848725" y="4762125"/>
            <a:ext cx="199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Verification/Validation</a:t>
            </a:r>
            <a:endParaRPr>
              <a:latin typeface="Roboto"/>
              <a:ea typeface="Roboto"/>
              <a:cs typeface="Roboto"/>
              <a:sym typeface="Roboto"/>
            </a:endParaRPr>
          </a:p>
        </p:txBody>
      </p:sp>
      <p:sp>
        <p:nvSpPr>
          <p:cNvPr id="1221" name="Google Shape;1221;p52"/>
          <p:cNvSpPr txBox="1"/>
          <p:nvPr/>
        </p:nvSpPr>
        <p:spPr>
          <a:xfrm>
            <a:off x="78987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pic>
        <p:nvPicPr>
          <p:cNvPr id="1222" name="Google Shape;1222;p52"/>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1223" name="Google Shape;1223;p52"/>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1224" name="Google Shape;1224;p52"/>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1225" name="Google Shape;1225;p52"/>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226" name="Google Shape;1226;p52"/>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Software</a:t>
            </a:r>
            <a:endParaRPr b="1" u="sng">
              <a:latin typeface="Roboto"/>
              <a:ea typeface="Roboto"/>
              <a:cs typeface="Roboto"/>
              <a:sym typeface="Roboto"/>
            </a:endParaRPr>
          </a:p>
        </p:txBody>
      </p:sp>
      <p:sp>
        <p:nvSpPr>
          <p:cNvPr id="1227" name="Google Shape;1227;p52"/>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228" name="Google Shape;1228;p52"/>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1229" name="Google Shape;1229;p52"/>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1230" name="Google Shape;1230;p52"/>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1231" name="Google Shape;1231;p52"/>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Calibri"/>
                <a:ea typeface="Calibri"/>
                <a:cs typeface="Calibri"/>
                <a:sym typeface="Calibri"/>
              </a:rPr>
              <a:t>Computer Interface &amp; Satellite Bus</a:t>
            </a:r>
            <a:endParaRPr b="1" sz="3000">
              <a:solidFill>
                <a:schemeClr val="lt1"/>
              </a:solidFill>
              <a:latin typeface="Calibri"/>
              <a:ea typeface="Calibri"/>
              <a:cs typeface="Calibri"/>
              <a:sym typeface="Calibri"/>
            </a:endParaRPr>
          </a:p>
        </p:txBody>
      </p:sp>
      <p:sp>
        <p:nvSpPr>
          <p:cNvPr id="1232" name="Google Shape;1232;p52"/>
          <p:cNvSpPr txBox="1"/>
          <p:nvPr/>
        </p:nvSpPr>
        <p:spPr>
          <a:xfrm>
            <a:off x="1832700" y="-274525"/>
            <a:ext cx="120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COMMANDS</a:t>
            </a:r>
            <a:endParaRPr b="1">
              <a:latin typeface="Calibri"/>
              <a:ea typeface="Calibri"/>
              <a:cs typeface="Calibri"/>
              <a:sym typeface="Calibri"/>
            </a:endParaRPr>
          </a:p>
        </p:txBody>
      </p:sp>
      <p:sp>
        <p:nvSpPr>
          <p:cNvPr id="1233" name="Google Shape;1233;p52"/>
          <p:cNvSpPr txBox="1"/>
          <p:nvPr/>
        </p:nvSpPr>
        <p:spPr>
          <a:xfrm>
            <a:off x="3415075" y="-291125"/>
            <a:ext cx="155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POST-PROCESSING</a:t>
            </a:r>
            <a:endParaRPr b="1">
              <a:latin typeface="Calibri"/>
              <a:ea typeface="Calibri"/>
              <a:cs typeface="Calibri"/>
              <a:sym typeface="Calibri"/>
            </a:endParaRPr>
          </a:p>
        </p:txBody>
      </p:sp>
      <p:sp>
        <p:nvSpPr>
          <p:cNvPr id="1234" name="Google Shape;1234;p52"/>
          <p:cNvSpPr txBox="1"/>
          <p:nvPr/>
        </p:nvSpPr>
        <p:spPr>
          <a:xfrm>
            <a:off x="2867450" y="-314975"/>
            <a:ext cx="908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DATA STORAGE</a:t>
            </a:r>
            <a:endParaRPr b="1">
              <a:latin typeface="Calibri"/>
              <a:ea typeface="Calibri"/>
              <a:cs typeface="Calibri"/>
              <a:sym typeface="Calibri"/>
            </a:endParaRPr>
          </a:p>
        </p:txBody>
      </p:sp>
      <p:sp>
        <p:nvSpPr>
          <p:cNvPr id="1235" name="Google Shape;1235;p52"/>
          <p:cNvSpPr txBox="1"/>
          <p:nvPr/>
        </p:nvSpPr>
        <p:spPr>
          <a:xfrm>
            <a:off x="681600" y="-274525"/>
            <a:ext cx="120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TEENSY CODE</a:t>
            </a:r>
            <a:endParaRPr b="1">
              <a:latin typeface="Calibri"/>
              <a:ea typeface="Calibri"/>
              <a:cs typeface="Calibri"/>
              <a:sym typeface="Calibri"/>
            </a:endParaRPr>
          </a:p>
        </p:txBody>
      </p:sp>
      <p:pic>
        <p:nvPicPr>
          <p:cNvPr id="1236" name="Google Shape;1236;p52"/>
          <p:cNvPicPr preferRelativeResize="0"/>
          <p:nvPr/>
        </p:nvPicPr>
        <p:blipFill>
          <a:blip r:embed="rId4">
            <a:alphaModFix/>
          </a:blip>
          <a:stretch>
            <a:fillRect/>
          </a:stretch>
        </p:blipFill>
        <p:spPr>
          <a:xfrm>
            <a:off x="682363" y="651175"/>
            <a:ext cx="7924526" cy="4051238"/>
          </a:xfrm>
          <a:prstGeom prst="rect">
            <a:avLst/>
          </a:prstGeom>
          <a:noFill/>
          <a:ln>
            <a:noFill/>
          </a:ln>
        </p:spPr>
      </p:pic>
      <p:sp>
        <p:nvSpPr>
          <p:cNvPr id="1237" name="Google Shape;1237;p52"/>
          <p:cNvSpPr/>
          <p:nvPr/>
        </p:nvSpPr>
        <p:spPr>
          <a:xfrm>
            <a:off x="5173850" y="1506725"/>
            <a:ext cx="2055900" cy="1849200"/>
          </a:xfrm>
          <a:prstGeom prst="roundRect">
            <a:avLst>
              <a:gd fmla="val 16667" name="adj"/>
            </a:avLst>
          </a:prstGeom>
          <a:solidFill>
            <a:srgbClr val="EEEEEE"/>
          </a:solidFill>
          <a:ln cap="flat" cmpd="sng" w="9525">
            <a:solidFill>
              <a:schemeClr val="dk2"/>
            </a:solidFill>
            <a:prstDash val="solid"/>
            <a:round/>
            <a:headEnd len="sm" w="sm" type="none"/>
            <a:tailEnd len="sm" w="sm" type="none"/>
          </a:ln>
        </p:spPr>
        <p:txBody>
          <a:bodyPr anchorCtr="0" anchor="ctr" bIns="91425" lIns="114300" spcFirstLastPara="1" rIns="91425" wrap="square" tIns="91425">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900">
                <a:solidFill>
                  <a:schemeClr val="dk1"/>
                </a:solidFill>
                <a:latin typeface="Calibri"/>
                <a:ea typeface="Calibri"/>
                <a:cs typeface="Calibri"/>
                <a:sym typeface="Calibri"/>
              </a:rPr>
              <a:t>20 Bytes of Data:</a:t>
            </a:r>
            <a:endParaRPr b="1" sz="900">
              <a:solidFill>
                <a:schemeClr val="dk1"/>
              </a:solidFill>
              <a:latin typeface="Calibri"/>
              <a:ea typeface="Calibri"/>
              <a:cs typeface="Calibri"/>
              <a:sym typeface="Calibri"/>
            </a:endParaRPr>
          </a:p>
          <a:p>
            <a:pPr indent="0" lvl="0" marL="0" rtl="0" algn="l">
              <a:spcBef>
                <a:spcPts val="0"/>
              </a:spcBef>
              <a:spcAft>
                <a:spcPts val="0"/>
              </a:spcAft>
              <a:buNone/>
            </a:pPr>
            <a:r>
              <a:rPr lang="en" sz="900">
                <a:solidFill>
                  <a:schemeClr val="dk1"/>
                </a:solidFill>
                <a:latin typeface="Calibri"/>
                <a:ea typeface="Calibri"/>
                <a:cs typeface="Calibri"/>
                <a:sym typeface="Calibri"/>
              </a:rPr>
              <a:t>(1 byte) Header</a:t>
            </a:r>
            <a:endParaRPr sz="900">
              <a:solidFill>
                <a:schemeClr val="dk1"/>
              </a:solidFill>
              <a:latin typeface="Calibri"/>
              <a:ea typeface="Calibri"/>
              <a:cs typeface="Calibri"/>
              <a:sym typeface="Calibri"/>
            </a:endParaRPr>
          </a:p>
          <a:p>
            <a:pPr indent="0" lvl="0" marL="0" rtl="0" algn="l">
              <a:spcBef>
                <a:spcPts val="0"/>
              </a:spcBef>
              <a:spcAft>
                <a:spcPts val="0"/>
              </a:spcAft>
              <a:buNone/>
            </a:pPr>
            <a:r>
              <a:rPr lang="en" sz="900">
                <a:solidFill>
                  <a:schemeClr val="dk1"/>
                </a:solidFill>
                <a:latin typeface="Calibri"/>
                <a:ea typeface="Calibri"/>
                <a:cs typeface="Calibri"/>
                <a:sym typeface="Calibri"/>
              </a:rPr>
              <a:t>(4 byte) Time</a:t>
            </a:r>
            <a:endParaRPr sz="900">
              <a:solidFill>
                <a:schemeClr val="dk1"/>
              </a:solidFill>
              <a:latin typeface="Calibri"/>
              <a:ea typeface="Calibri"/>
              <a:cs typeface="Calibri"/>
              <a:sym typeface="Calibri"/>
            </a:endParaRPr>
          </a:p>
          <a:p>
            <a:pPr indent="0" lvl="0" marL="0" rtl="0" algn="l">
              <a:spcBef>
                <a:spcPts val="0"/>
              </a:spcBef>
              <a:spcAft>
                <a:spcPts val="0"/>
              </a:spcAft>
              <a:buNone/>
            </a:pPr>
            <a:r>
              <a:rPr lang="en" sz="900">
                <a:solidFill>
                  <a:schemeClr val="dk1"/>
                </a:solidFill>
                <a:latin typeface="Calibri"/>
                <a:ea typeface="Calibri"/>
                <a:cs typeface="Calibri"/>
                <a:sym typeface="Calibri"/>
              </a:rPr>
              <a:t>(2 byte) Irradiance Data</a:t>
            </a:r>
            <a:endParaRPr sz="900">
              <a:solidFill>
                <a:schemeClr val="dk1"/>
              </a:solidFill>
              <a:latin typeface="Calibri"/>
              <a:ea typeface="Calibri"/>
              <a:cs typeface="Calibri"/>
              <a:sym typeface="Calibri"/>
            </a:endParaRPr>
          </a:p>
          <a:p>
            <a:pPr indent="0" lvl="0" marL="0" rtl="0" algn="l">
              <a:spcBef>
                <a:spcPts val="0"/>
              </a:spcBef>
              <a:spcAft>
                <a:spcPts val="0"/>
              </a:spcAft>
              <a:buNone/>
            </a:pPr>
            <a:r>
              <a:rPr lang="en" sz="900">
                <a:solidFill>
                  <a:schemeClr val="dk1"/>
                </a:solidFill>
                <a:latin typeface="Calibri"/>
                <a:ea typeface="Calibri"/>
                <a:cs typeface="Calibri"/>
                <a:sym typeface="Calibri"/>
              </a:rPr>
              <a:t>(1 byte) Threshold Flag</a:t>
            </a:r>
            <a:endParaRPr sz="900">
              <a:solidFill>
                <a:schemeClr val="dk1"/>
              </a:solidFill>
              <a:latin typeface="Calibri"/>
              <a:ea typeface="Calibri"/>
              <a:cs typeface="Calibri"/>
              <a:sym typeface="Calibri"/>
            </a:endParaRPr>
          </a:p>
          <a:p>
            <a:pPr indent="0" lvl="0" marL="0" rtl="0" algn="l">
              <a:spcBef>
                <a:spcPts val="0"/>
              </a:spcBef>
              <a:spcAft>
                <a:spcPts val="0"/>
              </a:spcAft>
              <a:buNone/>
            </a:pPr>
            <a:r>
              <a:rPr lang="en" sz="900">
                <a:solidFill>
                  <a:schemeClr val="dk1"/>
                </a:solidFill>
                <a:latin typeface="Calibri"/>
                <a:ea typeface="Calibri"/>
                <a:cs typeface="Calibri"/>
                <a:sym typeface="Calibri"/>
              </a:rPr>
              <a:t>(1 byte) Sun Flag</a:t>
            </a:r>
            <a:endParaRPr sz="900">
              <a:solidFill>
                <a:schemeClr val="dk1"/>
              </a:solidFill>
              <a:latin typeface="Calibri"/>
              <a:ea typeface="Calibri"/>
              <a:cs typeface="Calibri"/>
              <a:sym typeface="Calibri"/>
            </a:endParaRPr>
          </a:p>
          <a:p>
            <a:pPr indent="0" lvl="0" marL="0" rtl="0" algn="l">
              <a:spcBef>
                <a:spcPts val="0"/>
              </a:spcBef>
              <a:spcAft>
                <a:spcPts val="0"/>
              </a:spcAft>
              <a:buNone/>
            </a:pPr>
            <a:r>
              <a:rPr lang="en" sz="900">
                <a:solidFill>
                  <a:schemeClr val="dk1"/>
                </a:solidFill>
                <a:latin typeface="Calibri"/>
                <a:ea typeface="Calibri"/>
                <a:cs typeface="Calibri"/>
                <a:sym typeface="Calibri"/>
              </a:rPr>
              <a:t>(2 byte) Photodiode Temperature</a:t>
            </a:r>
            <a:endParaRPr sz="900">
              <a:solidFill>
                <a:schemeClr val="dk1"/>
              </a:solidFill>
              <a:latin typeface="Calibri"/>
              <a:ea typeface="Calibri"/>
              <a:cs typeface="Calibri"/>
              <a:sym typeface="Calibri"/>
            </a:endParaRPr>
          </a:p>
          <a:p>
            <a:pPr indent="0" lvl="0" marL="0" rtl="0" algn="l">
              <a:spcBef>
                <a:spcPts val="0"/>
              </a:spcBef>
              <a:spcAft>
                <a:spcPts val="0"/>
              </a:spcAft>
              <a:buNone/>
            </a:pPr>
            <a:r>
              <a:rPr lang="en" sz="900">
                <a:solidFill>
                  <a:schemeClr val="dk1"/>
                </a:solidFill>
                <a:latin typeface="Calibri"/>
                <a:ea typeface="Calibri"/>
                <a:cs typeface="Calibri"/>
                <a:sym typeface="Calibri"/>
              </a:rPr>
              <a:t>(2 byte) Analog Board Temperature</a:t>
            </a:r>
            <a:endParaRPr sz="900">
              <a:solidFill>
                <a:schemeClr val="dk1"/>
              </a:solidFill>
              <a:latin typeface="Calibri"/>
              <a:ea typeface="Calibri"/>
              <a:cs typeface="Calibri"/>
              <a:sym typeface="Calibri"/>
            </a:endParaRPr>
          </a:p>
          <a:p>
            <a:pPr indent="0" lvl="0" marL="0" rtl="0" algn="l">
              <a:spcBef>
                <a:spcPts val="0"/>
              </a:spcBef>
              <a:spcAft>
                <a:spcPts val="0"/>
              </a:spcAft>
              <a:buNone/>
            </a:pPr>
            <a:r>
              <a:rPr lang="en" sz="900">
                <a:solidFill>
                  <a:schemeClr val="dk1"/>
                </a:solidFill>
                <a:latin typeface="Calibri"/>
                <a:ea typeface="Calibri"/>
                <a:cs typeface="Calibri"/>
                <a:sym typeface="Calibri"/>
              </a:rPr>
              <a:t>(2 byte) Digital Board Temperature</a:t>
            </a:r>
            <a:endParaRPr sz="900">
              <a:solidFill>
                <a:schemeClr val="dk1"/>
              </a:solidFill>
              <a:latin typeface="Calibri"/>
              <a:ea typeface="Calibri"/>
              <a:cs typeface="Calibri"/>
              <a:sym typeface="Calibri"/>
            </a:endParaRPr>
          </a:p>
          <a:p>
            <a:pPr indent="0" lvl="0" marL="0" rtl="0" algn="l">
              <a:spcBef>
                <a:spcPts val="0"/>
              </a:spcBef>
              <a:spcAft>
                <a:spcPts val="0"/>
              </a:spcAft>
              <a:buNone/>
            </a:pPr>
            <a:r>
              <a:rPr lang="en" sz="900">
                <a:solidFill>
                  <a:schemeClr val="dk1"/>
                </a:solidFill>
                <a:latin typeface="Calibri"/>
                <a:ea typeface="Calibri"/>
                <a:cs typeface="Calibri"/>
                <a:sym typeface="Calibri"/>
              </a:rPr>
              <a:t>(2 byte) Analog Board Current</a:t>
            </a:r>
            <a:endParaRPr sz="900">
              <a:solidFill>
                <a:schemeClr val="dk1"/>
              </a:solidFill>
              <a:latin typeface="Calibri"/>
              <a:ea typeface="Calibri"/>
              <a:cs typeface="Calibri"/>
              <a:sym typeface="Calibri"/>
            </a:endParaRPr>
          </a:p>
          <a:p>
            <a:pPr indent="0" lvl="0" marL="0" rtl="0" algn="l">
              <a:spcBef>
                <a:spcPts val="0"/>
              </a:spcBef>
              <a:spcAft>
                <a:spcPts val="0"/>
              </a:spcAft>
              <a:buNone/>
            </a:pPr>
            <a:r>
              <a:rPr lang="en" sz="900">
                <a:solidFill>
                  <a:schemeClr val="dk1"/>
                </a:solidFill>
                <a:latin typeface="Calibri"/>
                <a:ea typeface="Calibri"/>
                <a:cs typeface="Calibri"/>
                <a:sym typeface="Calibri"/>
              </a:rPr>
              <a:t>(2 byte) Digital Board Current</a:t>
            </a:r>
            <a:endParaRPr sz="900">
              <a:solidFill>
                <a:schemeClr val="dk1"/>
              </a:solidFill>
              <a:latin typeface="Calibri"/>
              <a:ea typeface="Calibri"/>
              <a:cs typeface="Calibri"/>
              <a:sym typeface="Calibri"/>
            </a:endParaRPr>
          </a:p>
          <a:p>
            <a:pPr indent="0" lvl="0" marL="0" rtl="0" algn="l">
              <a:spcBef>
                <a:spcPts val="0"/>
              </a:spcBef>
              <a:spcAft>
                <a:spcPts val="0"/>
              </a:spcAft>
              <a:buNone/>
            </a:pPr>
            <a:r>
              <a:rPr lang="en" sz="900">
                <a:solidFill>
                  <a:schemeClr val="dk1"/>
                </a:solidFill>
                <a:latin typeface="Calibri"/>
                <a:ea typeface="Calibri"/>
                <a:cs typeface="Calibri"/>
                <a:sym typeface="Calibri"/>
              </a:rPr>
              <a:t>(1 byte) End of Message</a:t>
            </a:r>
            <a:endParaRPr sz="9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p>
        </p:txBody>
      </p:sp>
      <p:sp>
        <p:nvSpPr>
          <p:cNvPr id="1238" name="Google Shape;1238;p52"/>
          <p:cNvSpPr/>
          <p:nvPr/>
        </p:nvSpPr>
        <p:spPr>
          <a:xfrm>
            <a:off x="3086400" y="1236325"/>
            <a:ext cx="998400" cy="6156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52"/>
          <p:cNvSpPr txBox="1"/>
          <p:nvPr/>
        </p:nvSpPr>
        <p:spPr>
          <a:xfrm>
            <a:off x="2984550" y="946525"/>
            <a:ext cx="120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TEENSY CODE</a:t>
            </a:r>
            <a:endParaRPr b="1">
              <a:latin typeface="Calibri"/>
              <a:ea typeface="Calibri"/>
              <a:cs typeface="Calibri"/>
              <a:sym typeface="Calibri"/>
            </a:endParaRPr>
          </a:p>
        </p:txBody>
      </p:sp>
      <p:sp>
        <p:nvSpPr>
          <p:cNvPr id="1240" name="Google Shape;1240;p52"/>
          <p:cNvSpPr/>
          <p:nvPr/>
        </p:nvSpPr>
        <p:spPr>
          <a:xfrm>
            <a:off x="3086400" y="1851925"/>
            <a:ext cx="998400" cy="19212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52"/>
          <p:cNvSpPr txBox="1"/>
          <p:nvPr/>
        </p:nvSpPr>
        <p:spPr>
          <a:xfrm>
            <a:off x="2984550" y="3680375"/>
            <a:ext cx="1202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COMMANDS</a:t>
            </a:r>
            <a:endParaRPr b="1">
              <a:latin typeface="Calibri"/>
              <a:ea typeface="Calibri"/>
              <a:cs typeface="Calibri"/>
              <a:sym typeface="Calibri"/>
            </a:endParaRPr>
          </a:p>
          <a:p>
            <a:pPr indent="0" lvl="0" marL="0" rtl="0" algn="l">
              <a:spcBef>
                <a:spcPts val="0"/>
              </a:spcBef>
              <a:spcAft>
                <a:spcPts val="0"/>
              </a:spcAft>
              <a:buNone/>
            </a:pPr>
            <a:r>
              <a:rPr b="1" lang="en">
                <a:latin typeface="Calibri"/>
                <a:ea typeface="Calibri"/>
                <a:cs typeface="Calibri"/>
                <a:sym typeface="Calibri"/>
              </a:rPr>
              <a:t>&amp; READ DATA</a:t>
            </a:r>
            <a:endParaRPr b="1">
              <a:latin typeface="Calibri"/>
              <a:ea typeface="Calibri"/>
              <a:cs typeface="Calibri"/>
              <a:sym typeface="Calibri"/>
            </a:endParaRPr>
          </a:p>
        </p:txBody>
      </p:sp>
      <p:sp>
        <p:nvSpPr>
          <p:cNvPr id="1242" name="Google Shape;1242;p52"/>
          <p:cNvSpPr/>
          <p:nvPr/>
        </p:nvSpPr>
        <p:spPr>
          <a:xfrm>
            <a:off x="4161450" y="3775475"/>
            <a:ext cx="821100" cy="5205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52"/>
          <p:cNvSpPr txBox="1"/>
          <p:nvPr/>
        </p:nvSpPr>
        <p:spPr>
          <a:xfrm>
            <a:off x="4117800" y="3225525"/>
            <a:ext cx="908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DATA STORAGE</a:t>
            </a:r>
            <a:endParaRPr b="1">
              <a:latin typeface="Calibri"/>
              <a:ea typeface="Calibri"/>
              <a:cs typeface="Calibri"/>
              <a:sym typeface="Calibri"/>
            </a:endParaRPr>
          </a:p>
        </p:txBody>
      </p:sp>
      <p:sp>
        <p:nvSpPr>
          <p:cNvPr id="1244" name="Google Shape;1244;p52"/>
          <p:cNvSpPr/>
          <p:nvPr/>
        </p:nvSpPr>
        <p:spPr>
          <a:xfrm>
            <a:off x="5059200" y="3775475"/>
            <a:ext cx="2723400" cy="5205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52"/>
          <p:cNvSpPr txBox="1"/>
          <p:nvPr/>
        </p:nvSpPr>
        <p:spPr>
          <a:xfrm>
            <a:off x="5426000" y="3440925"/>
            <a:ext cx="155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POST-PROCESSING</a:t>
            </a:r>
            <a:endParaRPr b="1">
              <a:latin typeface="Calibri"/>
              <a:ea typeface="Calibri"/>
              <a:cs typeface="Calibri"/>
              <a:sym typeface="Calibri"/>
            </a:endParaRPr>
          </a:p>
        </p:txBody>
      </p:sp>
      <p:sp>
        <p:nvSpPr>
          <p:cNvPr id="1246" name="Google Shape;1246;p52"/>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1247" name="Google Shape;1247;p52"/>
          <p:cNvPicPr preferRelativeResize="0"/>
          <p:nvPr/>
        </p:nvPicPr>
        <p:blipFill>
          <a:blip r:embed="rId5">
            <a:alphaModFix/>
          </a:blip>
          <a:stretch>
            <a:fillRect/>
          </a:stretch>
        </p:blipFill>
        <p:spPr>
          <a:xfrm>
            <a:off x="964669" y="2426877"/>
            <a:ext cx="231775" cy="168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32"/>
                                        </p:tgtEl>
                                        <p:attrNameLst>
                                          <p:attrName>style.visibility</p:attrName>
                                        </p:attrNameLst>
                                      </p:cBhvr>
                                      <p:to>
                                        <p:strVal val="visible"/>
                                      </p:to>
                                    </p:set>
                                    <p:animEffect filter="fade" transition="in">
                                      <p:cBhvr>
                                        <p:cTn dur="1000"/>
                                        <p:tgtEl>
                                          <p:spTgt spid="1232"/>
                                        </p:tgtEl>
                                      </p:cBhvr>
                                    </p:animEffect>
                                  </p:childTnLst>
                                </p:cTn>
                              </p:par>
                              <p:par>
                                <p:cTn fill="hold" nodeType="withEffect" presetClass="entr" presetID="10" presetSubtype="0">
                                  <p:stCondLst>
                                    <p:cond delay="0"/>
                                  </p:stCondLst>
                                  <p:childTnLst>
                                    <p:set>
                                      <p:cBhvr>
                                        <p:cTn dur="1" fill="hold">
                                          <p:stCondLst>
                                            <p:cond delay="0"/>
                                          </p:stCondLst>
                                        </p:cTn>
                                        <p:tgtEl>
                                          <p:spTgt spid="1233"/>
                                        </p:tgtEl>
                                        <p:attrNameLst>
                                          <p:attrName>style.visibility</p:attrName>
                                        </p:attrNameLst>
                                      </p:cBhvr>
                                      <p:to>
                                        <p:strVal val="visible"/>
                                      </p:to>
                                    </p:set>
                                    <p:animEffect filter="fade" transition="in">
                                      <p:cBhvr>
                                        <p:cTn dur="1000"/>
                                        <p:tgtEl>
                                          <p:spTgt spid="1233"/>
                                        </p:tgtEl>
                                      </p:cBhvr>
                                    </p:animEffect>
                                  </p:childTnLst>
                                </p:cTn>
                              </p:par>
                              <p:par>
                                <p:cTn fill="hold" nodeType="withEffect" presetClass="entr" presetID="10" presetSubtype="0">
                                  <p:stCondLst>
                                    <p:cond delay="0"/>
                                  </p:stCondLst>
                                  <p:childTnLst>
                                    <p:set>
                                      <p:cBhvr>
                                        <p:cTn dur="1" fill="hold">
                                          <p:stCondLst>
                                            <p:cond delay="0"/>
                                          </p:stCondLst>
                                        </p:cTn>
                                        <p:tgtEl>
                                          <p:spTgt spid="1234"/>
                                        </p:tgtEl>
                                        <p:attrNameLst>
                                          <p:attrName>style.visibility</p:attrName>
                                        </p:attrNameLst>
                                      </p:cBhvr>
                                      <p:to>
                                        <p:strVal val="visible"/>
                                      </p:to>
                                    </p:set>
                                    <p:animEffect filter="fade" transition="in">
                                      <p:cBhvr>
                                        <p:cTn dur="1000"/>
                                        <p:tgtEl>
                                          <p:spTgt spid="12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9"/>
                                        </p:tgtEl>
                                        <p:attrNameLst>
                                          <p:attrName>style.visibility</p:attrName>
                                        </p:attrNameLst>
                                      </p:cBhvr>
                                      <p:to>
                                        <p:strVal val="visible"/>
                                      </p:to>
                                    </p:set>
                                    <p:animEffect filter="fade" transition="in">
                                      <p:cBhvr>
                                        <p:cTn dur="1000"/>
                                        <p:tgtEl>
                                          <p:spTgt spid="1239"/>
                                        </p:tgtEl>
                                      </p:cBhvr>
                                    </p:animEffect>
                                  </p:childTnLst>
                                </p:cTn>
                              </p:par>
                              <p:par>
                                <p:cTn fill="hold" nodeType="withEffect" presetClass="entr" presetID="10" presetSubtype="0">
                                  <p:stCondLst>
                                    <p:cond delay="0"/>
                                  </p:stCondLst>
                                  <p:childTnLst>
                                    <p:set>
                                      <p:cBhvr>
                                        <p:cTn dur="1" fill="hold">
                                          <p:stCondLst>
                                            <p:cond delay="0"/>
                                          </p:stCondLst>
                                        </p:cTn>
                                        <p:tgtEl>
                                          <p:spTgt spid="1238"/>
                                        </p:tgtEl>
                                        <p:attrNameLst>
                                          <p:attrName>style.visibility</p:attrName>
                                        </p:attrNameLst>
                                      </p:cBhvr>
                                      <p:to>
                                        <p:strVal val="visible"/>
                                      </p:to>
                                    </p:set>
                                    <p:animEffect filter="fade" transition="in">
                                      <p:cBhvr>
                                        <p:cTn dur="1000"/>
                                        <p:tgtEl>
                                          <p:spTgt spid="12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0"/>
                                        </p:tgtEl>
                                        <p:attrNameLst>
                                          <p:attrName>style.visibility</p:attrName>
                                        </p:attrNameLst>
                                      </p:cBhvr>
                                      <p:to>
                                        <p:strVal val="visible"/>
                                      </p:to>
                                    </p:set>
                                    <p:animEffect filter="fade" transition="in">
                                      <p:cBhvr>
                                        <p:cTn dur="1000"/>
                                        <p:tgtEl>
                                          <p:spTgt spid="1240"/>
                                        </p:tgtEl>
                                      </p:cBhvr>
                                    </p:animEffect>
                                  </p:childTnLst>
                                </p:cTn>
                              </p:par>
                              <p:par>
                                <p:cTn fill="hold" nodeType="withEffect" presetClass="entr" presetID="10" presetSubtype="0">
                                  <p:stCondLst>
                                    <p:cond delay="0"/>
                                  </p:stCondLst>
                                  <p:childTnLst>
                                    <p:set>
                                      <p:cBhvr>
                                        <p:cTn dur="1" fill="hold">
                                          <p:stCondLst>
                                            <p:cond delay="0"/>
                                          </p:stCondLst>
                                        </p:cTn>
                                        <p:tgtEl>
                                          <p:spTgt spid="1241"/>
                                        </p:tgtEl>
                                        <p:attrNameLst>
                                          <p:attrName>style.visibility</p:attrName>
                                        </p:attrNameLst>
                                      </p:cBhvr>
                                      <p:to>
                                        <p:strVal val="visible"/>
                                      </p:to>
                                    </p:set>
                                    <p:animEffect filter="fade" transition="in">
                                      <p:cBhvr>
                                        <p:cTn dur="1000"/>
                                        <p:tgtEl>
                                          <p:spTgt spid="12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3"/>
                                        </p:tgtEl>
                                        <p:attrNameLst>
                                          <p:attrName>style.visibility</p:attrName>
                                        </p:attrNameLst>
                                      </p:cBhvr>
                                      <p:to>
                                        <p:strVal val="visible"/>
                                      </p:to>
                                    </p:set>
                                    <p:animEffect filter="fade" transition="in">
                                      <p:cBhvr>
                                        <p:cTn dur="1000"/>
                                        <p:tgtEl>
                                          <p:spTgt spid="1243"/>
                                        </p:tgtEl>
                                      </p:cBhvr>
                                    </p:animEffect>
                                  </p:childTnLst>
                                </p:cTn>
                              </p:par>
                              <p:par>
                                <p:cTn fill="hold" nodeType="withEffect" presetClass="entr" presetID="10" presetSubtype="0">
                                  <p:stCondLst>
                                    <p:cond delay="0"/>
                                  </p:stCondLst>
                                  <p:childTnLst>
                                    <p:set>
                                      <p:cBhvr>
                                        <p:cTn dur="1" fill="hold">
                                          <p:stCondLst>
                                            <p:cond delay="0"/>
                                          </p:stCondLst>
                                        </p:cTn>
                                        <p:tgtEl>
                                          <p:spTgt spid="1242"/>
                                        </p:tgtEl>
                                        <p:attrNameLst>
                                          <p:attrName>style.visibility</p:attrName>
                                        </p:attrNameLst>
                                      </p:cBhvr>
                                      <p:to>
                                        <p:strVal val="visible"/>
                                      </p:to>
                                    </p:set>
                                    <p:animEffect filter="fade" transition="in">
                                      <p:cBhvr>
                                        <p:cTn dur="1000"/>
                                        <p:tgtEl>
                                          <p:spTgt spid="12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5"/>
                                        </p:tgtEl>
                                        <p:attrNameLst>
                                          <p:attrName>style.visibility</p:attrName>
                                        </p:attrNameLst>
                                      </p:cBhvr>
                                      <p:to>
                                        <p:strVal val="visible"/>
                                      </p:to>
                                    </p:set>
                                    <p:animEffect filter="fade" transition="in">
                                      <p:cBhvr>
                                        <p:cTn dur="1000"/>
                                        <p:tgtEl>
                                          <p:spTgt spid="1245"/>
                                        </p:tgtEl>
                                      </p:cBhvr>
                                    </p:animEffect>
                                  </p:childTnLst>
                                </p:cTn>
                              </p:par>
                              <p:par>
                                <p:cTn fill="hold" nodeType="withEffect" presetClass="entr" presetID="10" presetSubtype="0">
                                  <p:stCondLst>
                                    <p:cond delay="0"/>
                                  </p:stCondLst>
                                  <p:childTnLst>
                                    <p:set>
                                      <p:cBhvr>
                                        <p:cTn dur="1" fill="hold">
                                          <p:stCondLst>
                                            <p:cond delay="0"/>
                                          </p:stCondLst>
                                        </p:cTn>
                                        <p:tgtEl>
                                          <p:spTgt spid="1244"/>
                                        </p:tgtEl>
                                        <p:attrNameLst>
                                          <p:attrName>style.visibility</p:attrName>
                                        </p:attrNameLst>
                                      </p:cBhvr>
                                      <p:to>
                                        <p:strVal val="visible"/>
                                      </p:to>
                                    </p:set>
                                    <p:animEffect filter="fade" transition="in">
                                      <p:cBhvr>
                                        <p:cTn dur="1000"/>
                                        <p:tgtEl>
                                          <p:spTgt spid="12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7"/>
                                        </p:tgtEl>
                                        <p:attrNameLst>
                                          <p:attrName>style.visibility</p:attrName>
                                        </p:attrNameLst>
                                      </p:cBhvr>
                                      <p:to>
                                        <p:strVal val="visible"/>
                                      </p:to>
                                    </p:set>
                                    <p:animEffect filter="fade" transition="in">
                                      <p:cBhvr>
                                        <p:cTn dur="1000"/>
                                        <p:tgtEl>
                                          <p:spTgt spid="12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251" name="Shape 1251"/>
        <p:cNvGrpSpPr/>
        <p:nvPr/>
      </p:nvGrpSpPr>
      <p:grpSpPr>
        <a:xfrm>
          <a:off x="0" y="0"/>
          <a:ext cx="0" cy="0"/>
          <a:chOff x="0" y="0"/>
          <a:chExt cx="0" cy="0"/>
        </a:xfrm>
      </p:grpSpPr>
      <p:pic>
        <p:nvPicPr>
          <p:cNvPr id="1252" name="Google Shape;1252;p53"/>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1253" name="Google Shape;1253;p53"/>
          <p:cNvSpPr txBox="1"/>
          <p:nvPr/>
        </p:nvSpPr>
        <p:spPr>
          <a:xfrm>
            <a:off x="0" y="4762125"/>
            <a:ext cx="183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Purpose &amp; Objective</a:t>
            </a:r>
            <a:endParaRPr b="1">
              <a:latin typeface="Roboto"/>
              <a:ea typeface="Roboto"/>
              <a:cs typeface="Roboto"/>
              <a:sym typeface="Roboto"/>
            </a:endParaRPr>
          </a:p>
        </p:txBody>
      </p:sp>
      <p:sp>
        <p:nvSpPr>
          <p:cNvPr id="1254" name="Google Shape;1254;p53"/>
          <p:cNvSpPr txBox="1"/>
          <p:nvPr/>
        </p:nvSpPr>
        <p:spPr>
          <a:xfrm>
            <a:off x="448695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1255" name="Google Shape;1255;p53"/>
          <p:cNvSpPr txBox="1"/>
          <p:nvPr/>
        </p:nvSpPr>
        <p:spPr>
          <a:xfrm>
            <a:off x="1832700"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256" name="Google Shape;1256;p53"/>
          <p:cNvSpPr txBox="1"/>
          <p:nvPr/>
        </p:nvSpPr>
        <p:spPr>
          <a:xfrm>
            <a:off x="3186413"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1257" name="Google Shape;1257;p53"/>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258" name="Google Shape;1258;p53"/>
          <p:cNvSpPr txBox="1"/>
          <p:nvPr/>
        </p:nvSpPr>
        <p:spPr>
          <a:xfrm>
            <a:off x="5848725" y="4762125"/>
            <a:ext cx="199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Verification/Validation</a:t>
            </a:r>
            <a:endParaRPr>
              <a:latin typeface="Roboto"/>
              <a:ea typeface="Roboto"/>
              <a:cs typeface="Roboto"/>
              <a:sym typeface="Roboto"/>
            </a:endParaRPr>
          </a:p>
        </p:txBody>
      </p:sp>
      <p:sp>
        <p:nvSpPr>
          <p:cNvPr id="1259" name="Google Shape;1259;p53"/>
          <p:cNvSpPr txBox="1"/>
          <p:nvPr/>
        </p:nvSpPr>
        <p:spPr>
          <a:xfrm>
            <a:off x="78987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pic>
        <p:nvPicPr>
          <p:cNvPr id="1260" name="Google Shape;1260;p53"/>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1261" name="Google Shape;1261;p53"/>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1262" name="Google Shape;1262;p53"/>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1263" name="Google Shape;1263;p53"/>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264" name="Google Shape;1264;p53"/>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Software</a:t>
            </a:r>
            <a:endParaRPr b="1" u="sng">
              <a:latin typeface="Roboto"/>
              <a:ea typeface="Roboto"/>
              <a:cs typeface="Roboto"/>
              <a:sym typeface="Roboto"/>
            </a:endParaRPr>
          </a:p>
        </p:txBody>
      </p:sp>
      <p:sp>
        <p:nvSpPr>
          <p:cNvPr id="1265" name="Google Shape;1265;p53"/>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266" name="Google Shape;1266;p53"/>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1267" name="Google Shape;1267;p53"/>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1268" name="Google Shape;1268;p53"/>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1269" name="Google Shape;1269;p53"/>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000">
                <a:solidFill>
                  <a:schemeClr val="lt1"/>
                </a:solidFill>
                <a:latin typeface="Calibri"/>
                <a:ea typeface="Calibri"/>
                <a:cs typeface="Calibri"/>
                <a:sym typeface="Calibri"/>
              </a:rPr>
              <a:t>Computer Interface &amp; Satellite Bus</a:t>
            </a:r>
            <a:endParaRPr b="1" sz="3000">
              <a:solidFill>
                <a:schemeClr val="lt1"/>
              </a:solidFill>
              <a:latin typeface="Calibri"/>
              <a:ea typeface="Calibri"/>
              <a:cs typeface="Calibri"/>
              <a:sym typeface="Calibri"/>
            </a:endParaRPr>
          </a:p>
          <a:p>
            <a:pPr indent="0" lvl="0" marL="0" rtl="0" algn="ctr">
              <a:spcBef>
                <a:spcPts val="0"/>
              </a:spcBef>
              <a:spcAft>
                <a:spcPts val="0"/>
              </a:spcAft>
              <a:buNone/>
            </a:pPr>
            <a:r>
              <a:t/>
            </a:r>
            <a:endParaRPr b="1" sz="3000">
              <a:solidFill>
                <a:schemeClr val="lt1"/>
              </a:solidFill>
              <a:latin typeface="Calibri"/>
              <a:ea typeface="Calibri"/>
              <a:cs typeface="Calibri"/>
              <a:sym typeface="Calibri"/>
            </a:endParaRPr>
          </a:p>
        </p:txBody>
      </p:sp>
      <p:pic>
        <p:nvPicPr>
          <p:cNvPr id="1270" name="Google Shape;1270;p53"/>
          <p:cNvPicPr preferRelativeResize="0"/>
          <p:nvPr/>
        </p:nvPicPr>
        <p:blipFill>
          <a:blip r:embed="rId4">
            <a:alphaModFix/>
          </a:blip>
          <a:stretch>
            <a:fillRect/>
          </a:stretch>
        </p:blipFill>
        <p:spPr>
          <a:xfrm>
            <a:off x="700750" y="668050"/>
            <a:ext cx="7887775" cy="4032476"/>
          </a:xfrm>
          <a:prstGeom prst="rect">
            <a:avLst/>
          </a:prstGeom>
          <a:noFill/>
          <a:ln>
            <a:noFill/>
          </a:ln>
        </p:spPr>
      </p:pic>
      <p:sp>
        <p:nvSpPr>
          <p:cNvPr id="1271" name="Google Shape;1271;p53"/>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1272" name="Google Shape;1272;p53"/>
          <p:cNvPicPr preferRelativeResize="0"/>
          <p:nvPr/>
        </p:nvPicPr>
        <p:blipFill>
          <a:blip r:embed="rId5">
            <a:alphaModFix/>
          </a:blip>
          <a:stretch>
            <a:fillRect/>
          </a:stretch>
        </p:blipFill>
        <p:spPr>
          <a:xfrm>
            <a:off x="970588" y="2437364"/>
            <a:ext cx="231775" cy="1685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67" name="Shape 167"/>
        <p:cNvGrpSpPr/>
        <p:nvPr/>
      </p:nvGrpSpPr>
      <p:grpSpPr>
        <a:xfrm>
          <a:off x="0" y="0"/>
          <a:ext cx="0" cy="0"/>
          <a:chOff x="0" y="0"/>
          <a:chExt cx="0" cy="0"/>
        </a:xfrm>
      </p:grpSpPr>
      <p:pic>
        <p:nvPicPr>
          <p:cNvPr id="168" name="Google Shape;168;p27"/>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169" name="Google Shape;169;p27"/>
          <p:cNvPicPr preferRelativeResize="0"/>
          <p:nvPr/>
        </p:nvPicPr>
        <p:blipFill>
          <a:blip r:embed="rId4">
            <a:alphaModFix/>
          </a:blip>
          <a:stretch>
            <a:fillRect/>
          </a:stretch>
        </p:blipFill>
        <p:spPr>
          <a:xfrm>
            <a:off x="0" y="0"/>
            <a:ext cx="841775" cy="841775"/>
          </a:xfrm>
          <a:prstGeom prst="rect">
            <a:avLst/>
          </a:prstGeom>
          <a:noFill/>
          <a:ln>
            <a:noFill/>
          </a:ln>
        </p:spPr>
      </p:pic>
      <p:pic>
        <p:nvPicPr>
          <p:cNvPr id="170" name="Google Shape;170;p27"/>
          <p:cNvPicPr preferRelativeResize="0"/>
          <p:nvPr/>
        </p:nvPicPr>
        <p:blipFill>
          <a:blip r:embed="rId5">
            <a:alphaModFix/>
          </a:blip>
          <a:stretch>
            <a:fillRect/>
          </a:stretch>
        </p:blipFill>
        <p:spPr>
          <a:xfrm>
            <a:off x="2379622" y="-185662"/>
            <a:ext cx="4031074" cy="4031076"/>
          </a:xfrm>
          <a:prstGeom prst="rect">
            <a:avLst/>
          </a:prstGeom>
          <a:noFill/>
          <a:ln>
            <a:noFill/>
          </a:ln>
        </p:spPr>
      </p:pic>
      <p:sp>
        <p:nvSpPr>
          <p:cNvPr id="171" name="Google Shape;171;p27"/>
          <p:cNvSpPr txBox="1"/>
          <p:nvPr/>
        </p:nvSpPr>
        <p:spPr>
          <a:xfrm>
            <a:off x="768475" y="3504425"/>
            <a:ext cx="75267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600">
                <a:solidFill>
                  <a:schemeClr val="lt1"/>
                </a:solidFill>
                <a:latin typeface="Calibri"/>
                <a:ea typeface="Calibri"/>
                <a:cs typeface="Calibri"/>
                <a:sym typeface="Calibri"/>
              </a:rPr>
              <a:t>Project Purpose &amp; Objectives</a:t>
            </a:r>
            <a:endParaRPr b="1" sz="4600">
              <a:solidFill>
                <a:schemeClr val="lt1"/>
              </a:solidFill>
              <a:latin typeface="Calibri"/>
              <a:ea typeface="Calibri"/>
              <a:cs typeface="Calibri"/>
              <a:sym typeface="Calibri"/>
            </a:endParaRPr>
          </a:p>
        </p:txBody>
      </p:sp>
      <p:pic>
        <p:nvPicPr>
          <p:cNvPr id="172" name="Google Shape;172;p27"/>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173" name="Google Shape;173;p27"/>
          <p:cNvSpPr txBox="1"/>
          <p:nvPr/>
        </p:nvSpPr>
        <p:spPr>
          <a:xfrm>
            <a:off x="0" y="4762125"/>
            <a:ext cx="183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Purpose &amp; Objective</a:t>
            </a:r>
            <a:endParaRPr b="1">
              <a:latin typeface="Roboto"/>
              <a:ea typeface="Roboto"/>
              <a:cs typeface="Roboto"/>
              <a:sym typeface="Roboto"/>
            </a:endParaRPr>
          </a:p>
        </p:txBody>
      </p:sp>
      <p:sp>
        <p:nvSpPr>
          <p:cNvPr id="174" name="Google Shape;174;p27"/>
          <p:cNvSpPr txBox="1"/>
          <p:nvPr/>
        </p:nvSpPr>
        <p:spPr>
          <a:xfrm>
            <a:off x="448695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175" name="Google Shape;175;p27"/>
          <p:cNvSpPr txBox="1"/>
          <p:nvPr/>
        </p:nvSpPr>
        <p:spPr>
          <a:xfrm>
            <a:off x="1832700"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76" name="Google Shape;176;p27"/>
          <p:cNvSpPr txBox="1"/>
          <p:nvPr/>
        </p:nvSpPr>
        <p:spPr>
          <a:xfrm>
            <a:off x="3186413"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177" name="Google Shape;177;p27"/>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78" name="Google Shape;178;p27"/>
          <p:cNvSpPr txBox="1"/>
          <p:nvPr/>
        </p:nvSpPr>
        <p:spPr>
          <a:xfrm>
            <a:off x="5848725" y="4762125"/>
            <a:ext cx="199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Verification/Validation</a:t>
            </a:r>
            <a:endParaRPr>
              <a:latin typeface="Roboto"/>
              <a:ea typeface="Roboto"/>
              <a:cs typeface="Roboto"/>
              <a:sym typeface="Roboto"/>
            </a:endParaRPr>
          </a:p>
        </p:txBody>
      </p:sp>
      <p:sp>
        <p:nvSpPr>
          <p:cNvPr id="179" name="Google Shape;179;p27"/>
          <p:cNvSpPr txBox="1"/>
          <p:nvPr/>
        </p:nvSpPr>
        <p:spPr>
          <a:xfrm>
            <a:off x="78987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pic>
        <p:nvPicPr>
          <p:cNvPr id="180" name="Google Shape;180;p27"/>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181" name="Google Shape;181;p27"/>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Purpose</a:t>
            </a:r>
            <a:endParaRPr b="1" u="sng">
              <a:latin typeface="Roboto"/>
              <a:ea typeface="Roboto"/>
              <a:cs typeface="Roboto"/>
              <a:sym typeface="Roboto"/>
            </a:endParaRPr>
          </a:p>
        </p:txBody>
      </p:sp>
      <p:sp>
        <p:nvSpPr>
          <p:cNvPr id="182" name="Google Shape;182;p27"/>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183" name="Google Shape;183;p27"/>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84" name="Google Shape;184;p27"/>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185" name="Google Shape;185;p27"/>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86" name="Google Shape;186;p27"/>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187" name="Google Shape;187;p27"/>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188" name="Google Shape;188;p27"/>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189" name="Google Shape;189;p27"/>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276" name="Shape 1276"/>
        <p:cNvGrpSpPr/>
        <p:nvPr/>
      </p:nvGrpSpPr>
      <p:grpSpPr>
        <a:xfrm>
          <a:off x="0" y="0"/>
          <a:ext cx="0" cy="0"/>
          <a:chOff x="0" y="0"/>
          <a:chExt cx="0" cy="0"/>
        </a:xfrm>
      </p:grpSpPr>
      <p:pic>
        <p:nvPicPr>
          <p:cNvPr id="1277" name="Google Shape;1277;p54"/>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1278" name="Google Shape;1278;p54"/>
          <p:cNvSpPr txBox="1"/>
          <p:nvPr/>
        </p:nvSpPr>
        <p:spPr>
          <a:xfrm>
            <a:off x="0" y="4762125"/>
            <a:ext cx="183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Purpose &amp; Objective</a:t>
            </a:r>
            <a:endParaRPr b="1">
              <a:latin typeface="Roboto"/>
              <a:ea typeface="Roboto"/>
              <a:cs typeface="Roboto"/>
              <a:sym typeface="Roboto"/>
            </a:endParaRPr>
          </a:p>
        </p:txBody>
      </p:sp>
      <p:sp>
        <p:nvSpPr>
          <p:cNvPr id="1279" name="Google Shape;1279;p54"/>
          <p:cNvSpPr txBox="1"/>
          <p:nvPr/>
        </p:nvSpPr>
        <p:spPr>
          <a:xfrm>
            <a:off x="448695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1280" name="Google Shape;1280;p54"/>
          <p:cNvSpPr txBox="1"/>
          <p:nvPr/>
        </p:nvSpPr>
        <p:spPr>
          <a:xfrm>
            <a:off x="1832700"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281" name="Google Shape;1281;p54"/>
          <p:cNvSpPr txBox="1"/>
          <p:nvPr/>
        </p:nvSpPr>
        <p:spPr>
          <a:xfrm>
            <a:off x="3186413"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1282" name="Google Shape;1282;p54"/>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283" name="Google Shape;1283;p54"/>
          <p:cNvSpPr txBox="1"/>
          <p:nvPr/>
        </p:nvSpPr>
        <p:spPr>
          <a:xfrm>
            <a:off x="5848725" y="4762125"/>
            <a:ext cx="199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Verification/Validation</a:t>
            </a:r>
            <a:endParaRPr>
              <a:latin typeface="Roboto"/>
              <a:ea typeface="Roboto"/>
              <a:cs typeface="Roboto"/>
              <a:sym typeface="Roboto"/>
            </a:endParaRPr>
          </a:p>
        </p:txBody>
      </p:sp>
      <p:sp>
        <p:nvSpPr>
          <p:cNvPr id="1284" name="Google Shape;1284;p54"/>
          <p:cNvSpPr txBox="1"/>
          <p:nvPr/>
        </p:nvSpPr>
        <p:spPr>
          <a:xfrm>
            <a:off x="78987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pic>
        <p:nvPicPr>
          <p:cNvPr id="1285" name="Google Shape;1285;p54"/>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1286" name="Google Shape;1286;p54"/>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1287" name="Google Shape;1287;p54"/>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1288" name="Google Shape;1288;p54"/>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289" name="Google Shape;1289;p54"/>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Software</a:t>
            </a:r>
            <a:endParaRPr b="1" u="sng">
              <a:latin typeface="Roboto"/>
              <a:ea typeface="Roboto"/>
              <a:cs typeface="Roboto"/>
              <a:sym typeface="Roboto"/>
            </a:endParaRPr>
          </a:p>
        </p:txBody>
      </p:sp>
      <p:sp>
        <p:nvSpPr>
          <p:cNvPr id="1290" name="Google Shape;1290;p54"/>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291" name="Google Shape;1291;p54"/>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1292" name="Google Shape;1292;p54"/>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1293" name="Google Shape;1293;p54"/>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1294" name="Google Shape;1294;p54"/>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000">
                <a:solidFill>
                  <a:schemeClr val="lt1"/>
                </a:solidFill>
                <a:latin typeface="Calibri"/>
                <a:ea typeface="Calibri"/>
                <a:cs typeface="Calibri"/>
                <a:sym typeface="Calibri"/>
              </a:rPr>
              <a:t>Computer Interface &amp; Satellite Bus</a:t>
            </a:r>
            <a:endParaRPr b="1" sz="3000">
              <a:solidFill>
                <a:schemeClr val="lt1"/>
              </a:solidFill>
              <a:latin typeface="Calibri"/>
              <a:ea typeface="Calibri"/>
              <a:cs typeface="Calibri"/>
              <a:sym typeface="Calibri"/>
            </a:endParaRPr>
          </a:p>
          <a:p>
            <a:pPr indent="0" lvl="0" marL="0" rtl="0" algn="ctr">
              <a:spcBef>
                <a:spcPts val="0"/>
              </a:spcBef>
              <a:spcAft>
                <a:spcPts val="0"/>
              </a:spcAft>
              <a:buNone/>
            </a:pPr>
            <a:r>
              <a:t/>
            </a:r>
            <a:endParaRPr b="1" sz="3000">
              <a:solidFill>
                <a:schemeClr val="lt1"/>
              </a:solidFill>
              <a:latin typeface="Calibri"/>
              <a:ea typeface="Calibri"/>
              <a:cs typeface="Calibri"/>
              <a:sym typeface="Calibri"/>
            </a:endParaRPr>
          </a:p>
        </p:txBody>
      </p:sp>
      <p:sp>
        <p:nvSpPr>
          <p:cNvPr id="1295" name="Google Shape;1295;p54"/>
          <p:cNvSpPr txBox="1"/>
          <p:nvPr/>
        </p:nvSpPr>
        <p:spPr>
          <a:xfrm>
            <a:off x="1190525" y="1337175"/>
            <a:ext cx="1203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Calibri"/>
                <a:ea typeface="Calibri"/>
                <a:cs typeface="Calibri"/>
                <a:sym typeface="Calibri"/>
              </a:rPr>
              <a:t>“M1” = Start</a:t>
            </a:r>
            <a:endParaRPr sz="1000">
              <a:latin typeface="Calibri"/>
              <a:ea typeface="Calibri"/>
              <a:cs typeface="Calibri"/>
              <a:sym typeface="Calibri"/>
            </a:endParaRPr>
          </a:p>
          <a:p>
            <a:pPr indent="0" lvl="0" marL="0" rtl="0" algn="l">
              <a:spcBef>
                <a:spcPts val="0"/>
              </a:spcBef>
              <a:spcAft>
                <a:spcPts val="0"/>
              </a:spcAft>
              <a:buNone/>
            </a:pPr>
            <a:r>
              <a:rPr lang="en" sz="1000">
                <a:latin typeface="Calibri"/>
                <a:ea typeface="Calibri"/>
                <a:cs typeface="Calibri"/>
                <a:sym typeface="Calibri"/>
              </a:rPr>
              <a:t>“S “ = Stop</a:t>
            </a:r>
            <a:endParaRPr sz="1000">
              <a:latin typeface="Calibri"/>
              <a:ea typeface="Calibri"/>
              <a:cs typeface="Calibri"/>
              <a:sym typeface="Calibri"/>
            </a:endParaRPr>
          </a:p>
        </p:txBody>
      </p:sp>
      <p:pic>
        <p:nvPicPr>
          <p:cNvPr id="1296" name="Google Shape;1296;p54"/>
          <p:cNvPicPr preferRelativeResize="0"/>
          <p:nvPr/>
        </p:nvPicPr>
        <p:blipFill>
          <a:blip r:embed="rId4">
            <a:alphaModFix/>
          </a:blip>
          <a:stretch>
            <a:fillRect/>
          </a:stretch>
        </p:blipFill>
        <p:spPr>
          <a:xfrm>
            <a:off x="719888" y="689652"/>
            <a:ext cx="7849477" cy="4012900"/>
          </a:xfrm>
          <a:prstGeom prst="rect">
            <a:avLst/>
          </a:prstGeom>
          <a:noFill/>
          <a:ln>
            <a:noFill/>
          </a:ln>
        </p:spPr>
      </p:pic>
      <p:sp>
        <p:nvSpPr>
          <p:cNvPr id="1297" name="Google Shape;1297;p54"/>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1298" name="Google Shape;1298;p54"/>
          <p:cNvPicPr preferRelativeResize="0"/>
          <p:nvPr/>
        </p:nvPicPr>
        <p:blipFill>
          <a:blip r:embed="rId5">
            <a:alphaModFix/>
          </a:blip>
          <a:stretch>
            <a:fillRect/>
          </a:stretch>
        </p:blipFill>
        <p:spPr>
          <a:xfrm>
            <a:off x="1013950" y="2449201"/>
            <a:ext cx="231775" cy="1685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02" name="Shape 1302"/>
        <p:cNvGrpSpPr/>
        <p:nvPr/>
      </p:nvGrpSpPr>
      <p:grpSpPr>
        <a:xfrm>
          <a:off x="0" y="0"/>
          <a:ext cx="0" cy="0"/>
          <a:chOff x="0" y="0"/>
          <a:chExt cx="0" cy="0"/>
        </a:xfrm>
      </p:grpSpPr>
      <p:pic>
        <p:nvPicPr>
          <p:cNvPr id="1303" name="Google Shape;1303;p55"/>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1304" name="Google Shape;1304;p55"/>
          <p:cNvSpPr txBox="1"/>
          <p:nvPr/>
        </p:nvSpPr>
        <p:spPr>
          <a:xfrm>
            <a:off x="0" y="4762125"/>
            <a:ext cx="183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Purpose &amp; Objective</a:t>
            </a:r>
            <a:endParaRPr b="1">
              <a:latin typeface="Roboto"/>
              <a:ea typeface="Roboto"/>
              <a:cs typeface="Roboto"/>
              <a:sym typeface="Roboto"/>
            </a:endParaRPr>
          </a:p>
        </p:txBody>
      </p:sp>
      <p:sp>
        <p:nvSpPr>
          <p:cNvPr id="1305" name="Google Shape;1305;p55"/>
          <p:cNvSpPr txBox="1"/>
          <p:nvPr/>
        </p:nvSpPr>
        <p:spPr>
          <a:xfrm>
            <a:off x="448695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1306" name="Google Shape;1306;p55"/>
          <p:cNvSpPr txBox="1"/>
          <p:nvPr/>
        </p:nvSpPr>
        <p:spPr>
          <a:xfrm>
            <a:off x="1832700"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307" name="Google Shape;1307;p55"/>
          <p:cNvSpPr txBox="1"/>
          <p:nvPr/>
        </p:nvSpPr>
        <p:spPr>
          <a:xfrm>
            <a:off x="3186413"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1308" name="Google Shape;1308;p55"/>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309" name="Google Shape;1309;p55"/>
          <p:cNvSpPr txBox="1"/>
          <p:nvPr/>
        </p:nvSpPr>
        <p:spPr>
          <a:xfrm>
            <a:off x="5848725" y="4762125"/>
            <a:ext cx="199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Verification/Validation</a:t>
            </a:r>
            <a:endParaRPr>
              <a:latin typeface="Roboto"/>
              <a:ea typeface="Roboto"/>
              <a:cs typeface="Roboto"/>
              <a:sym typeface="Roboto"/>
            </a:endParaRPr>
          </a:p>
        </p:txBody>
      </p:sp>
      <p:sp>
        <p:nvSpPr>
          <p:cNvPr id="1310" name="Google Shape;1310;p55"/>
          <p:cNvSpPr txBox="1"/>
          <p:nvPr/>
        </p:nvSpPr>
        <p:spPr>
          <a:xfrm>
            <a:off x="78987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pic>
        <p:nvPicPr>
          <p:cNvPr id="1311" name="Google Shape;1311;p55"/>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1312" name="Google Shape;1312;p55"/>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1313" name="Google Shape;1313;p55"/>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1314" name="Google Shape;1314;p55"/>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315" name="Google Shape;1315;p55"/>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Software</a:t>
            </a:r>
            <a:endParaRPr b="1" u="sng">
              <a:latin typeface="Roboto"/>
              <a:ea typeface="Roboto"/>
              <a:cs typeface="Roboto"/>
              <a:sym typeface="Roboto"/>
            </a:endParaRPr>
          </a:p>
        </p:txBody>
      </p:sp>
      <p:sp>
        <p:nvSpPr>
          <p:cNvPr id="1316" name="Google Shape;1316;p55"/>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317" name="Google Shape;1317;p55"/>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1318" name="Google Shape;1318;p55"/>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1319" name="Google Shape;1319;p55"/>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1320" name="Google Shape;1320;p55"/>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000">
                <a:solidFill>
                  <a:schemeClr val="lt1"/>
                </a:solidFill>
                <a:latin typeface="Calibri"/>
                <a:ea typeface="Calibri"/>
                <a:cs typeface="Calibri"/>
                <a:sym typeface="Calibri"/>
              </a:rPr>
              <a:t>Computer Interface &amp; Satellite Bus</a:t>
            </a:r>
            <a:endParaRPr b="1" sz="3000">
              <a:solidFill>
                <a:schemeClr val="lt1"/>
              </a:solidFill>
              <a:latin typeface="Calibri"/>
              <a:ea typeface="Calibri"/>
              <a:cs typeface="Calibri"/>
              <a:sym typeface="Calibri"/>
            </a:endParaRPr>
          </a:p>
          <a:p>
            <a:pPr indent="0" lvl="0" marL="0" rtl="0" algn="ctr">
              <a:spcBef>
                <a:spcPts val="0"/>
              </a:spcBef>
              <a:spcAft>
                <a:spcPts val="0"/>
              </a:spcAft>
              <a:buNone/>
            </a:pPr>
            <a:r>
              <a:t/>
            </a:r>
            <a:endParaRPr b="1" sz="3000">
              <a:solidFill>
                <a:schemeClr val="lt1"/>
              </a:solidFill>
              <a:latin typeface="Calibri"/>
              <a:ea typeface="Calibri"/>
              <a:cs typeface="Calibri"/>
              <a:sym typeface="Calibri"/>
            </a:endParaRPr>
          </a:p>
        </p:txBody>
      </p:sp>
      <p:pic>
        <p:nvPicPr>
          <p:cNvPr id="1321" name="Google Shape;1321;p55"/>
          <p:cNvPicPr preferRelativeResize="0"/>
          <p:nvPr/>
        </p:nvPicPr>
        <p:blipFill>
          <a:blip r:embed="rId4">
            <a:alphaModFix/>
          </a:blip>
          <a:stretch>
            <a:fillRect/>
          </a:stretch>
        </p:blipFill>
        <p:spPr>
          <a:xfrm>
            <a:off x="709525" y="659275"/>
            <a:ext cx="7870177" cy="4023451"/>
          </a:xfrm>
          <a:prstGeom prst="rect">
            <a:avLst/>
          </a:prstGeom>
          <a:noFill/>
          <a:ln>
            <a:noFill/>
          </a:ln>
        </p:spPr>
      </p:pic>
      <p:sp>
        <p:nvSpPr>
          <p:cNvPr id="1322" name="Google Shape;1322;p55"/>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1323" name="Google Shape;1323;p55"/>
          <p:cNvPicPr preferRelativeResize="0"/>
          <p:nvPr/>
        </p:nvPicPr>
        <p:blipFill>
          <a:blip r:embed="rId5">
            <a:alphaModFix/>
          </a:blip>
          <a:stretch>
            <a:fillRect/>
          </a:stretch>
        </p:blipFill>
        <p:spPr>
          <a:xfrm>
            <a:off x="1004750" y="2420958"/>
            <a:ext cx="231775" cy="1685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27" name="Shape 1327"/>
        <p:cNvGrpSpPr/>
        <p:nvPr/>
      </p:nvGrpSpPr>
      <p:grpSpPr>
        <a:xfrm>
          <a:off x="0" y="0"/>
          <a:ext cx="0" cy="0"/>
          <a:chOff x="0" y="0"/>
          <a:chExt cx="0" cy="0"/>
        </a:xfrm>
      </p:grpSpPr>
      <p:pic>
        <p:nvPicPr>
          <p:cNvPr id="1328" name="Google Shape;1328;p56"/>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1329" name="Google Shape;1329;p56"/>
          <p:cNvSpPr txBox="1"/>
          <p:nvPr/>
        </p:nvSpPr>
        <p:spPr>
          <a:xfrm>
            <a:off x="0" y="4762125"/>
            <a:ext cx="183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Purpose &amp; Objective</a:t>
            </a:r>
            <a:endParaRPr b="1">
              <a:latin typeface="Roboto"/>
              <a:ea typeface="Roboto"/>
              <a:cs typeface="Roboto"/>
              <a:sym typeface="Roboto"/>
            </a:endParaRPr>
          </a:p>
        </p:txBody>
      </p:sp>
      <p:sp>
        <p:nvSpPr>
          <p:cNvPr id="1330" name="Google Shape;1330;p56"/>
          <p:cNvSpPr txBox="1"/>
          <p:nvPr/>
        </p:nvSpPr>
        <p:spPr>
          <a:xfrm>
            <a:off x="448695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1331" name="Google Shape;1331;p56"/>
          <p:cNvSpPr txBox="1"/>
          <p:nvPr/>
        </p:nvSpPr>
        <p:spPr>
          <a:xfrm>
            <a:off x="1832700"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332" name="Google Shape;1332;p56"/>
          <p:cNvSpPr txBox="1"/>
          <p:nvPr/>
        </p:nvSpPr>
        <p:spPr>
          <a:xfrm>
            <a:off x="3186413"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1333" name="Google Shape;1333;p56"/>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334" name="Google Shape;1334;p56"/>
          <p:cNvSpPr txBox="1"/>
          <p:nvPr/>
        </p:nvSpPr>
        <p:spPr>
          <a:xfrm>
            <a:off x="5848725" y="4762125"/>
            <a:ext cx="199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Verification/Validation</a:t>
            </a:r>
            <a:endParaRPr>
              <a:latin typeface="Roboto"/>
              <a:ea typeface="Roboto"/>
              <a:cs typeface="Roboto"/>
              <a:sym typeface="Roboto"/>
            </a:endParaRPr>
          </a:p>
        </p:txBody>
      </p:sp>
      <p:sp>
        <p:nvSpPr>
          <p:cNvPr id="1335" name="Google Shape;1335;p56"/>
          <p:cNvSpPr txBox="1"/>
          <p:nvPr/>
        </p:nvSpPr>
        <p:spPr>
          <a:xfrm>
            <a:off x="78987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pic>
        <p:nvPicPr>
          <p:cNvPr id="1336" name="Google Shape;1336;p56"/>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1337" name="Google Shape;1337;p56"/>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1338" name="Google Shape;1338;p56"/>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1339" name="Google Shape;1339;p56"/>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340" name="Google Shape;1340;p56"/>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Software</a:t>
            </a:r>
            <a:endParaRPr b="1" u="sng">
              <a:latin typeface="Roboto"/>
              <a:ea typeface="Roboto"/>
              <a:cs typeface="Roboto"/>
              <a:sym typeface="Roboto"/>
            </a:endParaRPr>
          </a:p>
        </p:txBody>
      </p:sp>
      <p:sp>
        <p:nvSpPr>
          <p:cNvPr id="1341" name="Google Shape;1341;p56"/>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342" name="Google Shape;1342;p56"/>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1343" name="Google Shape;1343;p56"/>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1344" name="Google Shape;1344;p56"/>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1345" name="Google Shape;1345;p56"/>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000">
                <a:solidFill>
                  <a:schemeClr val="lt1"/>
                </a:solidFill>
                <a:latin typeface="Calibri"/>
                <a:ea typeface="Calibri"/>
                <a:cs typeface="Calibri"/>
                <a:sym typeface="Calibri"/>
              </a:rPr>
              <a:t>Computer Interface &amp; Satellite Bus</a:t>
            </a:r>
            <a:endParaRPr b="1" sz="3000">
              <a:solidFill>
                <a:schemeClr val="lt1"/>
              </a:solidFill>
              <a:latin typeface="Calibri"/>
              <a:ea typeface="Calibri"/>
              <a:cs typeface="Calibri"/>
              <a:sym typeface="Calibri"/>
            </a:endParaRPr>
          </a:p>
          <a:p>
            <a:pPr indent="0" lvl="0" marL="0" rtl="0" algn="ctr">
              <a:spcBef>
                <a:spcPts val="0"/>
              </a:spcBef>
              <a:spcAft>
                <a:spcPts val="0"/>
              </a:spcAft>
              <a:buNone/>
            </a:pPr>
            <a:r>
              <a:t/>
            </a:r>
            <a:endParaRPr b="1" sz="3000">
              <a:solidFill>
                <a:schemeClr val="lt1"/>
              </a:solidFill>
              <a:latin typeface="Calibri"/>
              <a:ea typeface="Calibri"/>
              <a:cs typeface="Calibri"/>
              <a:sym typeface="Calibri"/>
            </a:endParaRPr>
          </a:p>
        </p:txBody>
      </p:sp>
      <p:pic>
        <p:nvPicPr>
          <p:cNvPr id="1346" name="Google Shape;1346;p56"/>
          <p:cNvPicPr preferRelativeResize="0"/>
          <p:nvPr/>
        </p:nvPicPr>
        <p:blipFill>
          <a:blip r:embed="rId4">
            <a:alphaModFix/>
          </a:blip>
          <a:stretch>
            <a:fillRect/>
          </a:stretch>
        </p:blipFill>
        <p:spPr>
          <a:xfrm>
            <a:off x="695662" y="669525"/>
            <a:ext cx="7897923" cy="4037664"/>
          </a:xfrm>
          <a:prstGeom prst="rect">
            <a:avLst/>
          </a:prstGeom>
          <a:noFill/>
          <a:ln>
            <a:noFill/>
          </a:ln>
        </p:spPr>
      </p:pic>
      <p:sp>
        <p:nvSpPr>
          <p:cNvPr id="1347" name="Google Shape;1347;p56"/>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1348" name="Google Shape;1348;p56"/>
          <p:cNvPicPr preferRelativeResize="0"/>
          <p:nvPr/>
        </p:nvPicPr>
        <p:blipFill>
          <a:blip r:embed="rId5">
            <a:alphaModFix/>
          </a:blip>
          <a:stretch>
            <a:fillRect/>
          </a:stretch>
        </p:blipFill>
        <p:spPr>
          <a:xfrm>
            <a:off x="982425" y="2437389"/>
            <a:ext cx="231775" cy="1685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52" name="Shape 1352"/>
        <p:cNvGrpSpPr/>
        <p:nvPr/>
      </p:nvGrpSpPr>
      <p:grpSpPr>
        <a:xfrm>
          <a:off x="0" y="0"/>
          <a:ext cx="0" cy="0"/>
          <a:chOff x="0" y="0"/>
          <a:chExt cx="0" cy="0"/>
        </a:xfrm>
      </p:grpSpPr>
      <p:pic>
        <p:nvPicPr>
          <p:cNvPr id="1353" name="Google Shape;1353;p57"/>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1354" name="Google Shape;1354;p57"/>
          <p:cNvSpPr txBox="1"/>
          <p:nvPr/>
        </p:nvSpPr>
        <p:spPr>
          <a:xfrm>
            <a:off x="0" y="4762125"/>
            <a:ext cx="183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Purpose &amp; Objective</a:t>
            </a:r>
            <a:endParaRPr b="1">
              <a:latin typeface="Roboto"/>
              <a:ea typeface="Roboto"/>
              <a:cs typeface="Roboto"/>
              <a:sym typeface="Roboto"/>
            </a:endParaRPr>
          </a:p>
        </p:txBody>
      </p:sp>
      <p:sp>
        <p:nvSpPr>
          <p:cNvPr id="1355" name="Google Shape;1355;p57"/>
          <p:cNvSpPr txBox="1"/>
          <p:nvPr/>
        </p:nvSpPr>
        <p:spPr>
          <a:xfrm>
            <a:off x="448695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1356" name="Google Shape;1356;p57"/>
          <p:cNvSpPr txBox="1"/>
          <p:nvPr/>
        </p:nvSpPr>
        <p:spPr>
          <a:xfrm>
            <a:off x="1832700"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357" name="Google Shape;1357;p57"/>
          <p:cNvSpPr txBox="1"/>
          <p:nvPr/>
        </p:nvSpPr>
        <p:spPr>
          <a:xfrm>
            <a:off x="3186413"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1358" name="Google Shape;1358;p57"/>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359" name="Google Shape;1359;p57"/>
          <p:cNvSpPr txBox="1"/>
          <p:nvPr/>
        </p:nvSpPr>
        <p:spPr>
          <a:xfrm>
            <a:off x="5848725" y="4762125"/>
            <a:ext cx="199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Verification/Validation</a:t>
            </a:r>
            <a:endParaRPr>
              <a:latin typeface="Roboto"/>
              <a:ea typeface="Roboto"/>
              <a:cs typeface="Roboto"/>
              <a:sym typeface="Roboto"/>
            </a:endParaRPr>
          </a:p>
        </p:txBody>
      </p:sp>
      <p:sp>
        <p:nvSpPr>
          <p:cNvPr id="1360" name="Google Shape;1360;p57"/>
          <p:cNvSpPr txBox="1"/>
          <p:nvPr/>
        </p:nvSpPr>
        <p:spPr>
          <a:xfrm>
            <a:off x="78987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pic>
        <p:nvPicPr>
          <p:cNvPr id="1361" name="Google Shape;1361;p57"/>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1362" name="Google Shape;1362;p57"/>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1363" name="Google Shape;1363;p57"/>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1364" name="Google Shape;1364;p57"/>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365" name="Google Shape;1365;p57"/>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Software</a:t>
            </a:r>
            <a:endParaRPr b="1" u="sng">
              <a:latin typeface="Roboto"/>
              <a:ea typeface="Roboto"/>
              <a:cs typeface="Roboto"/>
              <a:sym typeface="Roboto"/>
            </a:endParaRPr>
          </a:p>
        </p:txBody>
      </p:sp>
      <p:sp>
        <p:nvSpPr>
          <p:cNvPr id="1366" name="Google Shape;1366;p57"/>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367" name="Google Shape;1367;p57"/>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1368" name="Google Shape;1368;p57"/>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1369" name="Google Shape;1369;p57"/>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1370" name="Google Shape;1370;p57"/>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000">
                <a:solidFill>
                  <a:schemeClr val="lt1"/>
                </a:solidFill>
                <a:latin typeface="Calibri"/>
                <a:ea typeface="Calibri"/>
                <a:cs typeface="Calibri"/>
                <a:sym typeface="Calibri"/>
              </a:rPr>
              <a:t>Computer Interface &amp; Satellite Bus</a:t>
            </a:r>
            <a:endParaRPr b="1" sz="3000">
              <a:solidFill>
                <a:schemeClr val="lt1"/>
              </a:solidFill>
              <a:latin typeface="Calibri"/>
              <a:ea typeface="Calibri"/>
              <a:cs typeface="Calibri"/>
              <a:sym typeface="Calibri"/>
            </a:endParaRPr>
          </a:p>
          <a:p>
            <a:pPr indent="0" lvl="0" marL="0" rtl="0" algn="ctr">
              <a:spcBef>
                <a:spcPts val="0"/>
              </a:spcBef>
              <a:spcAft>
                <a:spcPts val="0"/>
              </a:spcAft>
              <a:buNone/>
            </a:pPr>
            <a:r>
              <a:t/>
            </a:r>
            <a:endParaRPr b="1" sz="3000">
              <a:solidFill>
                <a:schemeClr val="lt1"/>
              </a:solidFill>
              <a:latin typeface="Calibri"/>
              <a:ea typeface="Calibri"/>
              <a:cs typeface="Calibri"/>
              <a:sym typeface="Calibri"/>
            </a:endParaRPr>
          </a:p>
        </p:txBody>
      </p:sp>
      <p:sp>
        <p:nvSpPr>
          <p:cNvPr id="1371" name="Google Shape;1371;p57"/>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1372" name="Google Shape;1372;p57"/>
          <p:cNvPicPr preferRelativeResize="0"/>
          <p:nvPr/>
        </p:nvPicPr>
        <p:blipFill>
          <a:blip r:embed="rId4">
            <a:alphaModFix/>
          </a:blip>
          <a:stretch>
            <a:fillRect/>
          </a:stretch>
        </p:blipFill>
        <p:spPr>
          <a:xfrm>
            <a:off x="682350" y="669325"/>
            <a:ext cx="7924526" cy="4047403"/>
          </a:xfrm>
          <a:prstGeom prst="rect">
            <a:avLst/>
          </a:prstGeom>
          <a:noFill/>
          <a:ln>
            <a:noFill/>
          </a:ln>
        </p:spPr>
      </p:pic>
      <p:pic>
        <p:nvPicPr>
          <p:cNvPr id="1373" name="Google Shape;1373;p57"/>
          <p:cNvPicPr preferRelativeResize="0"/>
          <p:nvPr/>
        </p:nvPicPr>
        <p:blipFill>
          <a:blip r:embed="rId5">
            <a:alphaModFix/>
          </a:blip>
          <a:stretch>
            <a:fillRect/>
          </a:stretch>
        </p:blipFill>
        <p:spPr>
          <a:xfrm>
            <a:off x="970588" y="2443282"/>
            <a:ext cx="231775" cy="168550"/>
          </a:xfrm>
          <a:prstGeom prst="rect">
            <a:avLst/>
          </a:prstGeom>
          <a:noFill/>
          <a:ln>
            <a:noFill/>
          </a:ln>
        </p:spPr>
      </p:pic>
      <p:pic>
        <p:nvPicPr>
          <p:cNvPr id="1374" name="Google Shape;1374;p57"/>
          <p:cNvPicPr preferRelativeResize="0"/>
          <p:nvPr/>
        </p:nvPicPr>
        <p:blipFill rotWithShape="1">
          <a:blip r:embed="rId5">
            <a:alphaModFix/>
          </a:blip>
          <a:srcRect b="-10" l="21803" r="11680" t="10"/>
          <a:stretch/>
        </p:blipFill>
        <p:spPr>
          <a:xfrm>
            <a:off x="4648525" y="1836700"/>
            <a:ext cx="154175" cy="1685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78" name="Shape 1378"/>
        <p:cNvGrpSpPr/>
        <p:nvPr/>
      </p:nvGrpSpPr>
      <p:grpSpPr>
        <a:xfrm>
          <a:off x="0" y="0"/>
          <a:ext cx="0" cy="0"/>
          <a:chOff x="0" y="0"/>
          <a:chExt cx="0" cy="0"/>
        </a:xfrm>
      </p:grpSpPr>
      <p:pic>
        <p:nvPicPr>
          <p:cNvPr id="1379" name="Google Shape;1379;p58"/>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1380" name="Google Shape;1380;p58"/>
          <p:cNvSpPr txBox="1"/>
          <p:nvPr/>
        </p:nvSpPr>
        <p:spPr>
          <a:xfrm>
            <a:off x="0" y="4762125"/>
            <a:ext cx="183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Purpose &amp; Objective</a:t>
            </a:r>
            <a:endParaRPr b="1">
              <a:latin typeface="Roboto"/>
              <a:ea typeface="Roboto"/>
              <a:cs typeface="Roboto"/>
              <a:sym typeface="Roboto"/>
            </a:endParaRPr>
          </a:p>
        </p:txBody>
      </p:sp>
      <p:sp>
        <p:nvSpPr>
          <p:cNvPr id="1381" name="Google Shape;1381;p58"/>
          <p:cNvSpPr txBox="1"/>
          <p:nvPr/>
        </p:nvSpPr>
        <p:spPr>
          <a:xfrm>
            <a:off x="448695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1382" name="Google Shape;1382;p58"/>
          <p:cNvSpPr txBox="1"/>
          <p:nvPr/>
        </p:nvSpPr>
        <p:spPr>
          <a:xfrm>
            <a:off x="1832700"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383" name="Google Shape;1383;p58"/>
          <p:cNvSpPr txBox="1"/>
          <p:nvPr/>
        </p:nvSpPr>
        <p:spPr>
          <a:xfrm>
            <a:off x="3186413"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1384" name="Google Shape;1384;p58"/>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385" name="Google Shape;1385;p58"/>
          <p:cNvSpPr txBox="1"/>
          <p:nvPr/>
        </p:nvSpPr>
        <p:spPr>
          <a:xfrm>
            <a:off x="5848725" y="4762125"/>
            <a:ext cx="199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Verification/Validation</a:t>
            </a:r>
            <a:endParaRPr>
              <a:latin typeface="Roboto"/>
              <a:ea typeface="Roboto"/>
              <a:cs typeface="Roboto"/>
              <a:sym typeface="Roboto"/>
            </a:endParaRPr>
          </a:p>
        </p:txBody>
      </p:sp>
      <p:sp>
        <p:nvSpPr>
          <p:cNvPr id="1386" name="Google Shape;1386;p58"/>
          <p:cNvSpPr txBox="1"/>
          <p:nvPr/>
        </p:nvSpPr>
        <p:spPr>
          <a:xfrm>
            <a:off x="78987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pic>
        <p:nvPicPr>
          <p:cNvPr id="1387" name="Google Shape;1387;p58"/>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1388" name="Google Shape;1388;p58"/>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1389" name="Google Shape;1389;p58"/>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1390" name="Google Shape;1390;p58"/>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391" name="Google Shape;1391;p58"/>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Software</a:t>
            </a:r>
            <a:endParaRPr b="1" u="sng">
              <a:latin typeface="Roboto"/>
              <a:ea typeface="Roboto"/>
              <a:cs typeface="Roboto"/>
              <a:sym typeface="Roboto"/>
            </a:endParaRPr>
          </a:p>
        </p:txBody>
      </p:sp>
      <p:sp>
        <p:nvSpPr>
          <p:cNvPr id="1392" name="Google Shape;1392;p58"/>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393" name="Google Shape;1393;p58"/>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1394" name="Google Shape;1394;p58"/>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1395" name="Google Shape;1395;p58"/>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1396" name="Google Shape;1396;p58"/>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Calibri"/>
                <a:ea typeface="Calibri"/>
                <a:cs typeface="Calibri"/>
                <a:sym typeface="Calibri"/>
              </a:rPr>
              <a:t>Computer Interface &amp; Satellite Bus</a:t>
            </a:r>
            <a:endParaRPr b="1" sz="3000">
              <a:solidFill>
                <a:schemeClr val="lt1"/>
              </a:solidFill>
              <a:latin typeface="Calibri"/>
              <a:ea typeface="Calibri"/>
              <a:cs typeface="Calibri"/>
              <a:sym typeface="Calibri"/>
            </a:endParaRPr>
          </a:p>
          <a:p>
            <a:pPr indent="0" lvl="0" marL="0" rtl="0" algn="ctr">
              <a:spcBef>
                <a:spcPts val="0"/>
              </a:spcBef>
              <a:spcAft>
                <a:spcPts val="0"/>
              </a:spcAft>
              <a:buNone/>
            </a:pPr>
            <a:r>
              <a:t/>
            </a:r>
            <a:endParaRPr b="1" sz="3000">
              <a:solidFill>
                <a:schemeClr val="lt1"/>
              </a:solidFill>
              <a:latin typeface="Calibri"/>
              <a:ea typeface="Calibri"/>
              <a:cs typeface="Calibri"/>
              <a:sym typeface="Calibri"/>
            </a:endParaRPr>
          </a:p>
        </p:txBody>
      </p:sp>
      <p:pic>
        <p:nvPicPr>
          <p:cNvPr id="1397" name="Google Shape;1397;p58"/>
          <p:cNvPicPr preferRelativeResize="0"/>
          <p:nvPr/>
        </p:nvPicPr>
        <p:blipFill>
          <a:blip r:embed="rId4">
            <a:alphaModFix/>
          </a:blip>
          <a:stretch>
            <a:fillRect/>
          </a:stretch>
        </p:blipFill>
        <p:spPr>
          <a:xfrm>
            <a:off x="707100" y="678900"/>
            <a:ext cx="7875052" cy="4025951"/>
          </a:xfrm>
          <a:prstGeom prst="rect">
            <a:avLst/>
          </a:prstGeom>
          <a:noFill/>
          <a:ln>
            <a:noFill/>
          </a:ln>
        </p:spPr>
      </p:pic>
      <p:sp>
        <p:nvSpPr>
          <p:cNvPr id="1398" name="Google Shape;1398;p58"/>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1399" name="Google Shape;1399;p58"/>
          <p:cNvPicPr preferRelativeResize="0"/>
          <p:nvPr/>
        </p:nvPicPr>
        <p:blipFill>
          <a:blip r:embed="rId5">
            <a:alphaModFix/>
          </a:blip>
          <a:stretch>
            <a:fillRect/>
          </a:stretch>
        </p:blipFill>
        <p:spPr>
          <a:xfrm>
            <a:off x="1008031" y="2443282"/>
            <a:ext cx="231775" cy="1685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403" name="Shape 1403"/>
        <p:cNvGrpSpPr/>
        <p:nvPr/>
      </p:nvGrpSpPr>
      <p:grpSpPr>
        <a:xfrm>
          <a:off x="0" y="0"/>
          <a:ext cx="0" cy="0"/>
          <a:chOff x="0" y="0"/>
          <a:chExt cx="0" cy="0"/>
        </a:xfrm>
      </p:grpSpPr>
      <p:pic>
        <p:nvPicPr>
          <p:cNvPr id="1404" name="Google Shape;1404;p59"/>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1405" name="Google Shape;1405;p59"/>
          <p:cNvSpPr txBox="1"/>
          <p:nvPr/>
        </p:nvSpPr>
        <p:spPr>
          <a:xfrm>
            <a:off x="0" y="4762125"/>
            <a:ext cx="183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Purpose &amp; Objective</a:t>
            </a:r>
            <a:endParaRPr b="1">
              <a:latin typeface="Roboto"/>
              <a:ea typeface="Roboto"/>
              <a:cs typeface="Roboto"/>
              <a:sym typeface="Roboto"/>
            </a:endParaRPr>
          </a:p>
        </p:txBody>
      </p:sp>
      <p:sp>
        <p:nvSpPr>
          <p:cNvPr id="1406" name="Google Shape;1406;p59"/>
          <p:cNvSpPr txBox="1"/>
          <p:nvPr/>
        </p:nvSpPr>
        <p:spPr>
          <a:xfrm>
            <a:off x="448695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1407" name="Google Shape;1407;p59"/>
          <p:cNvSpPr txBox="1"/>
          <p:nvPr/>
        </p:nvSpPr>
        <p:spPr>
          <a:xfrm>
            <a:off x="1832700"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408" name="Google Shape;1408;p59"/>
          <p:cNvSpPr txBox="1"/>
          <p:nvPr/>
        </p:nvSpPr>
        <p:spPr>
          <a:xfrm>
            <a:off x="3186413"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1409" name="Google Shape;1409;p59"/>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410" name="Google Shape;1410;p59"/>
          <p:cNvSpPr txBox="1"/>
          <p:nvPr/>
        </p:nvSpPr>
        <p:spPr>
          <a:xfrm>
            <a:off x="5848725" y="4762125"/>
            <a:ext cx="199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Verification/Validation</a:t>
            </a:r>
            <a:endParaRPr>
              <a:latin typeface="Roboto"/>
              <a:ea typeface="Roboto"/>
              <a:cs typeface="Roboto"/>
              <a:sym typeface="Roboto"/>
            </a:endParaRPr>
          </a:p>
        </p:txBody>
      </p:sp>
      <p:sp>
        <p:nvSpPr>
          <p:cNvPr id="1411" name="Google Shape;1411;p59"/>
          <p:cNvSpPr txBox="1"/>
          <p:nvPr/>
        </p:nvSpPr>
        <p:spPr>
          <a:xfrm>
            <a:off x="78987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pic>
        <p:nvPicPr>
          <p:cNvPr id="1412" name="Google Shape;1412;p59"/>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1413" name="Google Shape;1413;p59"/>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1414" name="Google Shape;1414;p59"/>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1415" name="Google Shape;1415;p59"/>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416" name="Google Shape;1416;p59"/>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Software</a:t>
            </a:r>
            <a:endParaRPr b="1" u="sng">
              <a:latin typeface="Roboto"/>
              <a:ea typeface="Roboto"/>
              <a:cs typeface="Roboto"/>
              <a:sym typeface="Roboto"/>
            </a:endParaRPr>
          </a:p>
        </p:txBody>
      </p:sp>
      <p:sp>
        <p:nvSpPr>
          <p:cNvPr id="1417" name="Google Shape;1417;p59"/>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418" name="Google Shape;1418;p59"/>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1419" name="Google Shape;1419;p59"/>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1420" name="Google Shape;1420;p59"/>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1421" name="Google Shape;1421;p59"/>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Calibri"/>
                <a:ea typeface="Calibri"/>
                <a:cs typeface="Calibri"/>
                <a:sym typeface="Calibri"/>
              </a:rPr>
              <a:t>Computer Interface &amp; Satellite Bus</a:t>
            </a:r>
            <a:endParaRPr b="1" sz="3000">
              <a:solidFill>
                <a:schemeClr val="lt1"/>
              </a:solidFill>
              <a:latin typeface="Calibri"/>
              <a:ea typeface="Calibri"/>
              <a:cs typeface="Calibri"/>
              <a:sym typeface="Calibri"/>
            </a:endParaRPr>
          </a:p>
          <a:p>
            <a:pPr indent="0" lvl="0" marL="0" rtl="0" algn="ctr">
              <a:spcBef>
                <a:spcPts val="0"/>
              </a:spcBef>
              <a:spcAft>
                <a:spcPts val="0"/>
              </a:spcAft>
              <a:buNone/>
            </a:pPr>
            <a:r>
              <a:t/>
            </a:r>
            <a:endParaRPr b="1" sz="3000">
              <a:solidFill>
                <a:schemeClr val="lt1"/>
              </a:solidFill>
              <a:latin typeface="Calibri"/>
              <a:ea typeface="Calibri"/>
              <a:cs typeface="Calibri"/>
              <a:sym typeface="Calibri"/>
            </a:endParaRPr>
          </a:p>
        </p:txBody>
      </p:sp>
      <p:sp>
        <p:nvSpPr>
          <p:cNvPr id="1422" name="Google Shape;1422;p59"/>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1423" name="Google Shape;1423;p59"/>
          <p:cNvPicPr preferRelativeResize="0"/>
          <p:nvPr/>
        </p:nvPicPr>
        <p:blipFill>
          <a:blip r:embed="rId4">
            <a:alphaModFix/>
          </a:blip>
          <a:stretch>
            <a:fillRect/>
          </a:stretch>
        </p:blipFill>
        <p:spPr>
          <a:xfrm>
            <a:off x="665875" y="634375"/>
            <a:ext cx="7957499" cy="4064243"/>
          </a:xfrm>
          <a:prstGeom prst="rect">
            <a:avLst/>
          </a:prstGeom>
          <a:noFill/>
          <a:ln>
            <a:noFill/>
          </a:ln>
        </p:spPr>
      </p:pic>
      <p:pic>
        <p:nvPicPr>
          <p:cNvPr id="1424" name="Google Shape;1424;p59"/>
          <p:cNvPicPr preferRelativeResize="0"/>
          <p:nvPr/>
        </p:nvPicPr>
        <p:blipFill>
          <a:blip r:embed="rId5">
            <a:alphaModFix/>
          </a:blip>
          <a:stretch>
            <a:fillRect/>
          </a:stretch>
        </p:blipFill>
        <p:spPr>
          <a:xfrm>
            <a:off x="958750" y="2415039"/>
            <a:ext cx="231775" cy="1685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428" name="Shape 1428"/>
        <p:cNvGrpSpPr/>
        <p:nvPr/>
      </p:nvGrpSpPr>
      <p:grpSpPr>
        <a:xfrm>
          <a:off x="0" y="0"/>
          <a:ext cx="0" cy="0"/>
          <a:chOff x="0" y="0"/>
          <a:chExt cx="0" cy="0"/>
        </a:xfrm>
      </p:grpSpPr>
      <p:pic>
        <p:nvPicPr>
          <p:cNvPr id="1429" name="Google Shape;1429;p60"/>
          <p:cNvPicPr preferRelativeResize="0"/>
          <p:nvPr/>
        </p:nvPicPr>
        <p:blipFill>
          <a:blip r:embed="rId4">
            <a:alphaModFix/>
          </a:blip>
          <a:stretch>
            <a:fillRect/>
          </a:stretch>
        </p:blipFill>
        <p:spPr>
          <a:xfrm>
            <a:off x="0" y="4753550"/>
            <a:ext cx="9144002" cy="417350"/>
          </a:xfrm>
          <a:prstGeom prst="rect">
            <a:avLst/>
          </a:prstGeom>
          <a:noFill/>
          <a:ln>
            <a:noFill/>
          </a:ln>
        </p:spPr>
      </p:pic>
      <p:sp>
        <p:nvSpPr>
          <p:cNvPr id="1430" name="Google Shape;1430;p60"/>
          <p:cNvSpPr txBox="1"/>
          <p:nvPr/>
        </p:nvSpPr>
        <p:spPr>
          <a:xfrm>
            <a:off x="0" y="4762125"/>
            <a:ext cx="183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Purpose &amp; Objective</a:t>
            </a:r>
            <a:endParaRPr b="1">
              <a:latin typeface="Roboto"/>
              <a:ea typeface="Roboto"/>
              <a:cs typeface="Roboto"/>
              <a:sym typeface="Roboto"/>
            </a:endParaRPr>
          </a:p>
        </p:txBody>
      </p:sp>
      <p:sp>
        <p:nvSpPr>
          <p:cNvPr id="1431" name="Google Shape;1431;p60"/>
          <p:cNvSpPr txBox="1"/>
          <p:nvPr/>
        </p:nvSpPr>
        <p:spPr>
          <a:xfrm>
            <a:off x="448695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1432" name="Google Shape;1432;p60"/>
          <p:cNvSpPr txBox="1"/>
          <p:nvPr/>
        </p:nvSpPr>
        <p:spPr>
          <a:xfrm>
            <a:off x="1832700"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433" name="Google Shape;1433;p60"/>
          <p:cNvSpPr txBox="1"/>
          <p:nvPr/>
        </p:nvSpPr>
        <p:spPr>
          <a:xfrm>
            <a:off x="3186413"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1434" name="Google Shape;1434;p60"/>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435" name="Google Shape;1435;p60"/>
          <p:cNvSpPr txBox="1"/>
          <p:nvPr/>
        </p:nvSpPr>
        <p:spPr>
          <a:xfrm>
            <a:off x="5848725" y="4762125"/>
            <a:ext cx="199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Verification/Validation</a:t>
            </a:r>
            <a:endParaRPr>
              <a:latin typeface="Roboto"/>
              <a:ea typeface="Roboto"/>
              <a:cs typeface="Roboto"/>
              <a:sym typeface="Roboto"/>
            </a:endParaRPr>
          </a:p>
        </p:txBody>
      </p:sp>
      <p:sp>
        <p:nvSpPr>
          <p:cNvPr id="1436" name="Google Shape;1436;p60"/>
          <p:cNvSpPr txBox="1"/>
          <p:nvPr/>
        </p:nvSpPr>
        <p:spPr>
          <a:xfrm>
            <a:off x="78987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pic>
        <p:nvPicPr>
          <p:cNvPr id="1437" name="Google Shape;1437;p60"/>
          <p:cNvPicPr preferRelativeResize="0"/>
          <p:nvPr/>
        </p:nvPicPr>
        <p:blipFill>
          <a:blip r:embed="rId4">
            <a:alphaModFix/>
          </a:blip>
          <a:stretch>
            <a:fillRect/>
          </a:stretch>
        </p:blipFill>
        <p:spPr>
          <a:xfrm>
            <a:off x="0" y="4753550"/>
            <a:ext cx="9144002" cy="417350"/>
          </a:xfrm>
          <a:prstGeom prst="rect">
            <a:avLst/>
          </a:prstGeom>
          <a:noFill/>
          <a:ln>
            <a:noFill/>
          </a:ln>
        </p:spPr>
      </p:pic>
      <p:sp>
        <p:nvSpPr>
          <p:cNvPr id="1438" name="Google Shape;1438;p60"/>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1439" name="Google Shape;1439;p60"/>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1440" name="Google Shape;1440;p60"/>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441" name="Google Shape;1441;p60"/>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Software</a:t>
            </a:r>
            <a:endParaRPr b="1" u="sng">
              <a:latin typeface="Roboto"/>
              <a:ea typeface="Roboto"/>
              <a:cs typeface="Roboto"/>
              <a:sym typeface="Roboto"/>
            </a:endParaRPr>
          </a:p>
        </p:txBody>
      </p:sp>
      <p:sp>
        <p:nvSpPr>
          <p:cNvPr id="1442" name="Google Shape;1442;p60"/>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443" name="Google Shape;1443;p60"/>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1444" name="Google Shape;1444;p60"/>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1445" name="Google Shape;1445;p60"/>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1446" name="Google Shape;1446;p60"/>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Calibri"/>
                <a:ea typeface="Calibri"/>
                <a:cs typeface="Calibri"/>
                <a:sym typeface="Calibri"/>
              </a:rPr>
              <a:t>Software FBD</a:t>
            </a:r>
            <a:endParaRPr b="1" sz="3000">
              <a:solidFill>
                <a:schemeClr val="lt1"/>
              </a:solidFill>
              <a:latin typeface="Calibri"/>
              <a:ea typeface="Calibri"/>
              <a:cs typeface="Calibri"/>
              <a:sym typeface="Calibri"/>
            </a:endParaRPr>
          </a:p>
        </p:txBody>
      </p:sp>
      <p:sp>
        <p:nvSpPr>
          <p:cNvPr id="1447" name="Google Shape;1447;p60"/>
          <p:cNvSpPr txBox="1"/>
          <p:nvPr/>
        </p:nvSpPr>
        <p:spPr>
          <a:xfrm>
            <a:off x="3828425" y="2966075"/>
            <a:ext cx="666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Calibri"/>
                <a:ea typeface="Calibri"/>
                <a:cs typeface="Calibri"/>
                <a:sym typeface="Calibri"/>
              </a:rPr>
              <a:t>50 Hz</a:t>
            </a:r>
            <a:endParaRPr sz="1100">
              <a:latin typeface="Calibri"/>
              <a:ea typeface="Calibri"/>
              <a:cs typeface="Calibri"/>
              <a:sym typeface="Calibri"/>
            </a:endParaRPr>
          </a:p>
        </p:txBody>
      </p:sp>
      <p:pic>
        <p:nvPicPr>
          <p:cNvPr id="1448" name="Google Shape;1448;p60"/>
          <p:cNvPicPr preferRelativeResize="0"/>
          <p:nvPr/>
        </p:nvPicPr>
        <p:blipFill>
          <a:blip r:embed="rId5">
            <a:alphaModFix/>
          </a:blip>
          <a:stretch>
            <a:fillRect/>
          </a:stretch>
        </p:blipFill>
        <p:spPr>
          <a:xfrm>
            <a:off x="646675" y="718010"/>
            <a:ext cx="7850650" cy="3987977"/>
          </a:xfrm>
          <a:prstGeom prst="rect">
            <a:avLst/>
          </a:prstGeom>
          <a:noFill/>
          <a:ln>
            <a:noFill/>
          </a:ln>
        </p:spPr>
      </p:pic>
      <p:sp>
        <p:nvSpPr>
          <p:cNvPr id="1449" name="Google Shape;1449;p60"/>
          <p:cNvSpPr/>
          <p:nvPr/>
        </p:nvSpPr>
        <p:spPr>
          <a:xfrm>
            <a:off x="836450" y="1756700"/>
            <a:ext cx="1308600" cy="15633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60"/>
          <p:cNvSpPr txBox="1"/>
          <p:nvPr/>
        </p:nvSpPr>
        <p:spPr>
          <a:xfrm>
            <a:off x="836450" y="1356500"/>
            <a:ext cx="544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Ben</a:t>
            </a:r>
            <a:endParaRPr b="1">
              <a:latin typeface="Calibri"/>
              <a:ea typeface="Calibri"/>
              <a:cs typeface="Calibri"/>
              <a:sym typeface="Calibri"/>
            </a:endParaRPr>
          </a:p>
        </p:txBody>
      </p:sp>
      <p:sp>
        <p:nvSpPr>
          <p:cNvPr id="1451" name="Google Shape;1451;p60"/>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1452" name="Google Shape;1452;p60"/>
          <p:cNvPicPr preferRelativeResize="0"/>
          <p:nvPr/>
        </p:nvPicPr>
        <p:blipFill>
          <a:blip r:embed="rId6">
            <a:alphaModFix/>
          </a:blip>
          <a:stretch>
            <a:fillRect/>
          </a:stretch>
        </p:blipFill>
        <p:spPr>
          <a:xfrm>
            <a:off x="3676633" y="2553667"/>
            <a:ext cx="231775" cy="168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0"/>
                                        </p:tgtEl>
                                        <p:attrNameLst>
                                          <p:attrName>style.visibility</p:attrName>
                                        </p:attrNameLst>
                                      </p:cBhvr>
                                      <p:to>
                                        <p:strVal val="visible"/>
                                      </p:to>
                                    </p:set>
                                    <p:animEffect filter="fade" transition="in">
                                      <p:cBhvr>
                                        <p:cTn dur="1000"/>
                                        <p:tgtEl>
                                          <p:spTgt spid="1450"/>
                                        </p:tgtEl>
                                      </p:cBhvr>
                                    </p:animEffect>
                                  </p:childTnLst>
                                </p:cTn>
                              </p:par>
                              <p:par>
                                <p:cTn fill="hold" nodeType="withEffect" presetClass="entr" presetID="10" presetSubtype="0">
                                  <p:stCondLst>
                                    <p:cond delay="0"/>
                                  </p:stCondLst>
                                  <p:childTnLst>
                                    <p:set>
                                      <p:cBhvr>
                                        <p:cTn dur="1" fill="hold">
                                          <p:stCondLst>
                                            <p:cond delay="0"/>
                                          </p:stCondLst>
                                        </p:cTn>
                                        <p:tgtEl>
                                          <p:spTgt spid="1449"/>
                                        </p:tgtEl>
                                        <p:attrNameLst>
                                          <p:attrName>style.visibility</p:attrName>
                                        </p:attrNameLst>
                                      </p:cBhvr>
                                      <p:to>
                                        <p:strVal val="visible"/>
                                      </p:to>
                                    </p:set>
                                    <p:animEffect filter="fade" transition="in">
                                      <p:cBhvr>
                                        <p:cTn dur="1000"/>
                                        <p:tgtEl>
                                          <p:spTgt spid="14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456" name="Shape 1456"/>
        <p:cNvGrpSpPr/>
        <p:nvPr/>
      </p:nvGrpSpPr>
      <p:grpSpPr>
        <a:xfrm>
          <a:off x="0" y="0"/>
          <a:ext cx="0" cy="0"/>
          <a:chOff x="0" y="0"/>
          <a:chExt cx="0" cy="0"/>
        </a:xfrm>
      </p:grpSpPr>
      <p:pic>
        <p:nvPicPr>
          <p:cNvPr id="1457" name="Google Shape;1457;p61"/>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1458" name="Google Shape;1458;p61"/>
          <p:cNvPicPr preferRelativeResize="0"/>
          <p:nvPr/>
        </p:nvPicPr>
        <p:blipFill>
          <a:blip r:embed="rId4">
            <a:alphaModFix/>
          </a:blip>
          <a:stretch>
            <a:fillRect/>
          </a:stretch>
        </p:blipFill>
        <p:spPr>
          <a:xfrm>
            <a:off x="0" y="0"/>
            <a:ext cx="841775" cy="841775"/>
          </a:xfrm>
          <a:prstGeom prst="rect">
            <a:avLst/>
          </a:prstGeom>
          <a:noFill/>
          <a:ln>
            <a:noFill/>
          </a:ln>
        </p:spPr>
      </p:pic>
      <p:pic>
        <p:nvPicPr>
          <p:cNvPr id="1459" name="Google Shape;1459;p61"/>
          <p:cNvPicPr preferRelativeResize="0"/>
          <p:nvPr/>
        </p:nvPicPr>
        <p:blipFill>
          <a:blip r:embed="rId5">
            <a:alphaModFix/>
          </a:blip>
          <a:stretch>
            <a:fillRect/>
          </a:stretch>
        </p:blipFill>
        <p:spPr>
          <a:xfrm>
            <a:off x="2379622" y="-185662"/>
            <a:ext cx="4031074" cy="4031076"/>
          </a:xfrm>
          <a:prstGeom prst="rect">
            <a:avLst/>
          </a:prstGeom>
          <a:noFill/>
          <a:ln>
            <a:noFill/>
          </a:ln>
        </p:spPr>
      </p:pic>
      <p:sp>
        <p:nvSpPr>
          <p:cNvPr id="1460" name="Google Shape;1460;p61"/>
          <p:cNvSpPr txBox="1"/>
          <p:nvPr/>
        </p:nvSpPr>
        <p:spPr>
          <a:xfrm>
            <a:off x="230775" y="3395600"/>
            <a:ext cx="8550300" cy="107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600">
                <a:solidFill>
                  <a:schemeClr val="lt1"/>
                </a:solidFill>
                <a:latin typeface="Calibri"/>
                <a:ea typeface="Calibri"/>
                <a:cs typeface="Calibri"/>
                <a:sym typeface="Calibri"/>
              </a:rPr>
              <a:t>Electronics</a:t>
            </a:r>
            <a:endParaRPr b="1" sz="4600">
              <a:solidFill>
                <a:schemeClr val="lt1"/>
              </a:solidFill>
              <a:latin typeface="Calibri"/>
              <a:ea typeface="Calibri"/>
              <a:cs typeface="Calibri"/>
              <a:sym typeface="Calibri"/>
            </a:endParaRPr>
          </a:p>
          <a:p>
            <a:pPr indent="0" lvl="0" marL="0" rtl="0" algn="ctr">
              <a:spcBef>
                <a:spcPts val="0"/>
              </a:spcBef>
              <a:spcAft>
                <a:spcPts val="0"/>
              </a:spcAft>
              <a:buNone/>
            </a:pPr>
            <a:r>
              <a:t/>
            </a:r>
            <a:endParaRPr b="1" sz="4600">
              <a:solidFill>
                <a:schemeClr val="lt1"/>
              </a:solidFill>
              <a:latin typeface="Calibri"/>
              <a:ea typeface="Calibri"/>
              <a:cs typeface="Calibri"/>
              <a:sym typeface="Calibri"/>
            </a:endParaRPr>
          </a:p>
        </p:txBody>
      </p:sp>
      <p:pic>
        <p:nvPicPr>
          <p:cNvPr id="1461" name="Google Shape;1461;p61"/>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1462" name="Google Shape;1462;p61"/>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1463" name="Google Shape;1463;p61"/>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Electronics</a:t>
            </a:r>
            <a:endParaRPr b="1" u="sng">
              <a:latin typeface="Roboto"/>
              <a:ea typeface="Roboto"/>
              <a:cs typeface="Roboto"/>
              <a:sym typeface="Roboto"/>
            </a:endParaRPr>
          </a:p>
        </p:txBody>
      </p:sp>
      <p:sp>
        <p:nvSpPr>
          <p:cNvPr id="1464" name="Google Shape;1464;p61"/>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465" name="Google Shape;1465;p61"/>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1466" name="Google Shape;1466;p61"/>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467" name="Google Shape;1467;p61"/>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1468" name="Google Shape;1468;p61"/>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1469" name="Google Shape;1469;p61"/>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1470" name="Google Shape;1470;p61"/>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474" name="Shape 1474"/>
        <p:cNvGrpSpPr/>
        <p:nvPr/>
      </p:nvGrpSpPr>
      <p:grpSpPr>
        <a:xfrm>
          <a:off x="0" y="0"/>
          <a:ext cx="0" cy="0"/>
          <a:chOff x="0" y="0"/>
          <a:chExt cx="0" cy="0"/>
        </a:xfrm>
      </p:grpSpPr>
      <p:sp>
        <p:nvSpPr>
          <p:cNvPr id="1475" name="Google Shape;1475;p62"/>
          <p:cNvSpPr/>
          <p:nvPr/>
        </p:nvSpPr>
        <p:spPr>
          <a:xfrm rot="-340">
            <a:off x="1129388" y="1508774"/>
            <a:ext cx="3035700" cy="1965600"/>
          </a:xfrm>
          <a:prstGeom prst="roundRect">
            <a:avLst>
              <a:gd fmla="val 16667" name="adj"/>
            </a:avLst>
          </a:prstGeom>
          <a:noFill/>
          <a:ln cap="flat" cmpd="sng" w="76200">
            <a:solidFill>
              <a:srgbClr val="00FF00"/>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76" name="Google Shape;1476;p62"/>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1477" name="Google Shape;1477;p62"/>
          <p:cNvPicPr preferRelativeResize="0"/>
          <p:nvPr/>
        </p:nvPicPr>
        <p:blipFill>
          <a:blip r:embed="rId4">
            <a:alphaModFix/>
          </a:blip>
          <a:stretch>
            <a:fillRect/>
          </a:stretch>
        </p:blipFill>
        <p:spPr>
          <a:xfrm>
            <a:off x="0" y="0"/>
            <a:ext cx="841775" cy="841775"/>
          </a:xfrm>
          <a:prstGeom prst="rect">
            <a:avLst/>
          </a:prstGeom>
          <a:noFill/>
          <a:ln>
            <a:noFill/>
          </a:ln>
        </p:spPr>
      </p:pic>
      <p:pic>
        <p:nvPicPr>
          <p:cNvPr id="1478" name="Google Shape;1478;p62"/>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1479" name="Google Shape;1479;p62"/>
          <p:cNvSpPr txBox="1"/>
          <p:nvPr/>
        </p:nvSpPr>
        <p:spPr>
          <a:xfrm>
            <a:off x="1052075" y="0"/>
            <a:ext cx="6823500" cy="66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Calibri"/>
                <a:ea typeface="Calibri"/>
                <a:cs typeface="Calibri"/>
                <a:sym typeface="Calibri"/>
              </a:rPr>
              <a:t>Electrical &amp; Optical Requirements</a:t>
            </a:r>
            <a:endParaRPr b="1" sz="3000">
              <a:solidFill>
                <a:schemeClr val="lt1"/>
              </a:solidFill>
              <a:latin typeface="Calibri"/>
              <a:ea typeface="Calibri"/>
              <a:cs typeface="Calibri"/>
              <a:sym typeface="Calibri"/>
            </a:endParaRPr>
          </a:p>
        </p:txBody>
      </p:sp>
      <p:sp>
        <p:nvSpPr>
          <p:cNvPr id="1480" name="Google Shape;1480;p62"/>
          <p:cNvSpPr txBox="1"/>
          <p:nvPr>
            <p:ph idx="12" type="sldNum"/>
          </p:nvPr>
        </p:nvSpPr>
        <p:spPr>
          <a:xfrm>
            <a:off x="8673973" y="4765425"/>
            <a:ext cx="435000" cy="393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1481" name="Google Shape;1481;p62"/>
          <p:cNvPicPr preferRelativeResize="0"/>
          <p:nvPr/>
        </p:nvPicPr>
        <p:blipFill rotWithShape="1">
          <a:blip r:embed="rId6">
            <a:alphaModFix/>
          </a:blip>
          <a:srcRect b="32765" l="27826" r="28585" t="46239"/>
          <a:stretch/>
        </p:blipFill>
        <p:spPr>
          <a:xfrm rot="219315">
            <a:off x="837955" y="1318732"/>
            <a:ext cx="7460450" cy="2874650"/>
          </a:xfrm>
          <a:prstGeom prst="rect">
            <a:avLst/>
          </a:prstGeom>
          <a:noFill/>
          <a:ln>
            <a:noFill/>
          </a:ln>
        </p:spPr>
      </p:pic>
      <p:sp>
        <p:nvSpPr>
          <p:cNvPr id="1482" name="Google Shape;1482;p62"/>
          <p:cNvSpPr txBox="1"/>
          <p:nvPr/>
        </p:nvSpPr>
        <p:spPr>
          <a:xfrm rot="219415">
            <a:off x="870030" y="1703228"/>
            <a:ext cx="1476907" cy="400113"/>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483" name="Google Shape;1483;p62"/>
          <p:cNvSpPr txBox="1"/>
          <p:nvPr/>
        </p:nvSpPr>
        <p:spPr>
          <a:xfrm rot="219503">
            <a:off x="1821241" y="1621755"/>
            <a:ext cx="771071" cy="400113"/>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484" name="Google Shape;1484;p62"/>
          <p:cNvSpPr txBox="1"/>
          <p:nvPr/>
        </p:nvSpPr>
        <p:spPr>
          <a:xfrm rot="-443">
            <a:off x="6046677" y="975328"/>
            <a:ext cx="2329200" cy="7695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solidFill>
                  <a:srgbClr val="222222"/>
                </a:solidFill>
                <a:latin typeface="Calibri"/>
                <a:ea typeface="Calibri"/>
                <a:cs typeface="Calibri"/>
                <a:sym typeface="Calibri"/>
              </a:rPr>
              <a:t>Two Revised NanoSAM- II Boards</a:t>
            </a:r>
            <a:endParaRPr b="1" sz="1900">
              <a:solidFill>
                <a:srgbClr val="222222"/>
              </a:solidFill>
              <a:latin typeface="Calibri"/>
              <a:ea typeface="Calibri"/>
              <a:cs typeface="Calibri"/>
              <a:sym typeface="Calibri"/>
            </a:endParaRPr>
          </a:p>
        </p:txBody>
      </p:sp>
      <p:sp>
        <p:nvSpPr>
          <p:cNvPr id="1485" name="Google Shape;1485;p62"/>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1486" name="Google Shape;1486;p62"/>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Electronics</a:t>
            </a:r>
            <a:endParaRPr b="1" u="sng">
              <a:latin typeface="Roboto"/>
              <a:ea typeface="Roboto"/>
              <a:cs typeface="Roboto"/>
              <a:sym typeface="Roboto"/>
            </a:endParaRPr>
          </a:p>
        </p:txBody>
      </p:sp>
      <p:sp>
        <p:nvSpPr>
          <p:cNvPr id="1487" name="Google Shape;1487;p62"/>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488" name="Google Shape;1488;p62"/>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1489" name="Google Shape;1489;p62"/>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1490" name="Google Shape;1490;p62"/>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1491" name="Google Shape;1491;p62"/>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1492" name="Google Shape;1492;p62"/>
          <p:cNvSpPr txBox="1"/>
          <p:nvPr/>
        </p:nvSpPr>
        <p:spPr>
          <a:xfrm rot="-2851">
            <a:off x="2752787" y="1415738"/>
            <a:ext cx="3978901" cy="492600"/>
          </a:xfrm>
          <a:prstGeom prst="rect">
            <a:avLst/>
          </a:prstGeom>
          <a:noFill/>
          <a:ln>
            <a:noFill/>
          </a:ln>
        </p:spPr>
        <p:txBody>
          <a:bodyPr anchorCtr="0" anchor="t" bIns="91425" lIns="91425" spcFirstLastPara="1" rIns="91425" wrap="square" tIns="91425">
            <a:spAutoFit/>
          </a:bodyPr>
          <a:lstStyle/>
          <a:p>
            <a:pPr indent="0" lvl="0" marL="457200" rtl="0" algn="l">
              <a:lnSpc>
                <a:spcPct val="150000"/>
              </a:lnSpc>
              <a:spcBef>
                <a:spcPts val="0"/>
              </a:spcBef>
              <a:spcAft>
                <a:spcPts val="0"/>
              </a:spcAft>
              <a:buNone/>
            </a:pPr>
            <a:r>
              <a:t/>
            </a:r>
            <a:endParaRPr b="1" sz="2000">
              <a:solidFill>
                <a:schemeClr val="lt1"/>
              </a:solidFill>
              <a:latin typeface="Calibri"/>
              <a:ea typeface="Calibri"/>
              <a:cs typeface="Calibri"/>
              <a:sym typeface="Calibri"/>
            </a:endParaRPr>
          </a:p>
        </p:txBody>
      </p:sp>
      <p:pic>
        <p:nvPicPr>
          <p:cNvPr id="1493" name="Google Shape;1493;p62"/>
          <p:cNvPicPr preferRelativeResize="0"/>
          <p:nvPr/>
        </p:nvPicPr>
        <p:blipFill rotWithShape="1">
          <a:blip r:embed="rId7">
            <a:alphaModFix/>
          </a:blip>
          <a:srcRect b="0" l="0" r="13591" t="0"/>
          <a:stretch/>
        </p:blipFill>
        <p:spPr>
          <a:xfrm rot="-2986">
            <a:off x="3005584" y="1359184"/>
            <a:ext cx="3112685" cy="1874654"/>
          </a:xfrm>
          <a:prstGeom prst="rect">
            <a:avLst/>
          </a:prstGeom>
          <a:noFill/>
          <a:ln>
            <a:noFill/>
          </a:ln>
        </p:spPr>
      </p:pic>
      <p:sp>
        <p:nvSpPr>
          <p:cNvPr id="1494" name="Google Shape;1494;p62"/>
          <p:cNvSpPr txBox="1"/>
          <p:nvPr/>
        </p:nvSpPr>
        <p:spPr>
          <a:xfrm rot="-3735">
            <a:off x="3384689" y="1703167"/>
            <a:ext cx="55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LED</a:t>
            </a:r>
            <a:endParaRPr>
              <a:latin typeface="Calibri"/>
              <a:ea typeface="Calibri"/>
              <a:cs typeface="Calibri"/>
              <a:sym typeface="Calibri"/>
            </a:endParaRPr>
          </a:p>
        </p:txBody>
      </p:sp>
      <p:sp>
        <p:nvSpPr>
          <p:cNvPr id="1495" name="Google Shape;1495;p62"/>
          <p:cNvSpPr/>
          <p:nvPr/>
        </p:nvSpPr>
        <p:spPr>
          <a:xfrm rot="-3155">
            <a:off x="3052177" y="2110128"/>
            <a:ext cx="1307701" cy="6339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62"/>
          <p:cNvSpPr/>
          <p:nvPr/>
        </p:nvSpPr>
        <p:spPr>
          <a:xfrm rot="-3003">
            <a:off x="4052250" y="1478125"/>
            <a:ext cx="2060401" cy="1736401"/>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62"/>
          <p:cNvSpPr txBox="1"/>
          <p:nvPr/>
        </p:nvSpPr>
        <p:spPr>
          <a:xfrm rot="-2407">
            <a:off x="4636815" y="2663352"/>
            <a:ext cx="1285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Calibri"/>
                <a:ea typeface="Calibri"/>
                <a:cs typeface="Calibri"/>
                <a:sym typeface="Calibri"/>
              </a:rPr>
              <a:t>Photodiode</a:t>
            </a:r>
            <a:endParaRPr>
              <a:latin typeface="Calibri"/>
              <a:ea typeface="Calibri"/>
              <a:cs typeface="Calibri"/>
              <a:sym typeface="Calibri"/>
            </a:endParaRPr>
          </a:p>
        </p:txBody>
      </p:sp>
      <p:sp>
        <p:nvSpPr>
          <p:cNvPr id="1498" name="Google Shape;1498;p62"/>
          <p:cNvSpPr/>
          <p:nvPr/>
        </p:nvSpPr>
        <p:spPr>
          <a:xfrm rot="-4901">
            <a:off x="5959690" y="2325277"/>
            <a:ext cx="420900" cy="104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62"/>
          <p:cNvSpPr/>
          <p:nvPr/>
        </p:nvSpPr>
        <p:spPr>
          <a:xfrm>
            <a:off x="5994937" y="2220659"/>
            <a:ext cx="117600" cy="1329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62"/>
          <p:cNvSpPr txBox="1"/>
          <p:nvPr/>
        </p:nvSpPr>
        <p:spPr>
          <a:xfrm rot="-4000">
            <a:off x="4855245" y="1572376"/>
            <a:ext cx="1031401" cy="6618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t/>
            </a:r>
            <a:endParaRPr sz="1300">
              <a:solidFill>
                <a:srgbClr val="333333"/>
              </a:solidFill>
              <a:latin typeface="Calibri"/>
              <a:ea typeface="Calibri"/>
              <a:cs typeface="Calibri"/>
              <a:sym typeface="Calibri"/>
            </a:endParaRPr>
          </a:p>
          <a:p>
            <a:pPr indent="0" lvl="0" marL="0" rtl="0" algn="ctr">
              <a:lnSpc>
                <a:spcPct val="100000"/>
              </a:lnSpc>
              <a:spcBef>
                <a:spcPts val="600"/>
              </a:spcBef>
              <a:spcAft>
                <a:spcPts val="0"/>
              </a:spcAft>
              <a:buNone/>
            </a:pPr>
            <a:r>
              <a:rPr lang="en" sz="1300">
                <a:latin typeface="Calibri"/>
                <a:ea typeface="Calibri"/>
                <a:cs typeface="Calibri"/>
                <a:sym typeface="Calibri"/>
              </a:rPr>
              <a:t>Thermistor</a:t>
            </a:r>
            <a:endParaRPr sz="1300">
              <a:latin typeface="Calibri"/>
              <a:ea typeface="Calibri"/>
              <a:cs typeface="Calibri"/>
              <a:sym typeface="Calibri"/>
            </a:endParaRPr>
          </a:p>
        </p:txBody>
      </p:sp>
      <p:cxnSp>
        <p:nvCxnSpPr>
          <p:cNvPr id="1501" name="Google Shape;1501;p62"/>
          <p:cNvCxnSpPr/>
          <p:nvPr/>
        </p:nvCxnSpPr>
        <p:spPr>
          <a:xfrm rot="-3205">
            <a:off x="4277904" y="2414050"/>
            <a:ext cx="1608901" cy="1800"/>
          </a:xfrm>
          <a:prstGeom prst="straightConnector1">
            <a:avLst/>
          </a:prstGeom>
          <a:noFill/>
          <a:ln cap="flat" cmpd="sng" w="28575">
            <a:solidFill>
              <a:srgbClr val="FF0000"/>
            </a:solidFill>
            <a:prstDash val="solid"/>
            <a:round/>
            <a:headEnd len="med" w="med" type="none"/>
            <a:tailEnd len="med" w="med" type="none"/>
          </a:ln>
        </p:spPr>
      </p:cxnSp>
      <p:sp>
        <p:nvSpPr>
          <p:cNvPr id="1502" name="Google Shape;1502;p62"/>
          <p:cNvSpPr txBox="1"/>
          <p:nvPr/>
        </p:nvSpPr>
        <p:spPr>
          <a:xfrm rot="1019">
            <a:off x="965675" y="975625"/>
            <a:ext cx="3035700" cy="4770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solidFill>
                  <a:srgbClr val="222222"/>
                </a:solidFill>
                <a:latin typeface="Calibri"/>
                <a:ea typeface="Calibri"/>
                <a:cs typeface="Calibri"/>
                <a:sym typeface="Calibri"/>
              </a:rPr>
              <a:t>Light Source Circuit</a:t>
            </a:r>
            <a:endParaRPr b="1" sz="1900">
              <a:solidFill>
                <a:srgbClr val="222222"/>
              </a:solidFill>
              <a:latin typeface="Calibri"/>
              <a:ea typeface="Calibri"/>
              <a:cs typeface="Calibri"/>
              <a:sym typeface="Calibri"/>
            </a:endParaRPr>
          </a:p>
        </p:txBody>
      </p:sp>
      <p:sp>
        <p:nvSpPr>
          <p:cNvPr id="1503" name="Google Shape;1503;p62"/>
          <p:cNvSpPr/>
          <p:nvPr/>
        </p:nvSpPr>
        <p:spPr>
          <a:xfrm rot="-542">
            <a:off x="6051705" y="1910156"/>
            <a:ext cx="1902000" cy="1452300"/>
          </a:xfrm>
          <a:prstGeom prst="roundRect">
            <a:avLst>
              <a:gd fmla="val 16667" name="adj"/>
            </a:avLst>
          </a:prstGeom>
          <a:noFill/>
          <a:ln cap="flat" cmpd="sng" w="76200">
            <a:solidFill>
              <a:srgbClr val="0000FF"/>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04" name="Google Shape;1504;p62"/>
          <p:cNvCxnSpPr/>
          <p:nvPr/>
        </p:nvCxnSpPr>
        <p:spPr>
          <a:xfrm>
            <a:off x="5748175" y="2120100"/>
            <a:ext cx="298500" cy="134400"/>
          </a:xfrm>
          <a:prstGeom prst="straightConnector1">
            <a:avLst/>
          </a:prstGeom>
          <a:noFill/>
          <a:ln cap="flat" cmpd="sng" w="28575">
            <a:solidFill>
              <a:srgbClr val="FF0000"/>
            </a:solidFill>
            <a:prstDash val="solid"/>
            <a:round/>
            <a:headEnd len="med" w="med" type="none"/>
            <a:tailEnd len="med" w="med" type="triangle"/>
          </a:ln>
        </p:spPr>
      </p:cxnSp>
      <p:cxnSp>
        <p:nvCxnSpPr>
          <p:cNvPr id="1505" name="Google Shape;1505;p62"/>
          <p:cNvCxnSpPr>
            <a:endCxn id="1498" idx="1"/>
          </p:cNvCxnSpPr>
          <p:nvPr/>
        </p:nvCxnSpPr>
        <p:spPr>
          <a:xfrm flipH="1" rot="10800000">
            <a:off x="5703490" y="2377927"/>
            <a:ext cx="256200" cy="451500"/>
          </a:xfrm>
          <a:prstGeom prst="straightConnector1">
            <a:avLst/>
          </a:prstGeom>
          <a:noFill/>
          <a:ln cap="flat" cmpd="sng" w="38100">
            <a:solidFill>
              <a:srgbClr val="FF0000"/>
            </a:solidFill>
            <a:prstDash val="solid"/>
            <a:round/>
            <a:headEnd len="med" w="med" type="none"/>
            <a:tailEnd len="med" w="med" type="triangle"/>
          </a:ln>
        </p:spPr>
      </p:cxnSp>
      <p:sp>
        <p:nvSpPr>
          <p:cNvPr id="1506" name="Google Shape;1506;p62"/>
          <p:cNvSpPr/>
          <p:nvPr/>
        </p:nvSpPr>
        <p:spPr>
          <a:xfrm>
            <a:off x="4001325" y="977925"/>
            <a:ext cx="2157600" cy="451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62"/>
          <p:cNvSpPr/>
          <p:nvPr/>
        </p:nvSpPr>
        <p:spPr>
          <a:xfrm>
            <a:off x="1074975" y="1612475"/>
            <a:ext cx="3202800" cy="1750200"/>
          </a:xfrm>
          <a:prstGeom prst="roundRect">
            <a:avLst>
              <a:gd fmla="val 16667" name="adj"/>
            </a:avLst>
          </a:prstGeom>
          <a:noFill/>
          <a:ln cap="flat" cmpd="sng" w="76200">
            <a:solidFill>
              <a:srgbClr val="00FF00"/>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62"/>
          <p:cNvSpPr txBox="1"/>
          <p:nvPr/>
        </p:nvSpPr>
        <p:spPr>
          <a:xfrm>
            <a:off x="4153025" y="975625"/>
            <a:ext cx="18144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latin typeface="Calibri"/>
                <a:ea typeface="Calibri"/>
                <a:cs typeface="Calibri"/>
                <a:sym typeface="Calibri"/>
              </a:rPr>
              <a:t>Optical Box</a:t>
            </a:r>
            <a:endParaRPr b="1" sz="1900">
              <a:latin typeface="Calibri"/>
              <a:ea typeface="Calibri"/>
              <a:cs typeface="Calibri"/>
              <a:sym typeface="Calibri"/>
            </a:endParaRPr>
          </a:p>
        </p:txBody>
      </p:sp>
      <p:sp>
        <p:nvSpPr>
          <p:cNvPr id="1509" name="Google Shape;1509;p62"/>
          <p:cNvSpPr/>
          <p:nvPr/>
        </p:nvSpPr>
        <p:spPr>
          <a:xfrm>
            <a:off x="594075" y="3508625"/>
            <a:ext cx="8079900" cy="1198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62"/>
          <p:cNvSpPr/>
          <p:nvPr/>
        </p:nvSpPr>
        <p:spPr>
          <a:xfrm>
            <a:off x="594075" y="975175"/>
            <a:ext cx="421200" cy="3497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62"/>
          <p:cNvSpPr/>
          <p:nvPr/>
        </p:nvSpPr>
        <p:spPr>
          <a:xfrm>
            <a:off x="8252775" y="975175"/>
            <a:ext cx="421200" cy="3497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62"/>
          <p:cNvSpPr txBox="1"/>
          <p:nvPr/>
        </p:nvSpPr>
        <p:spPr>
          <a:xfrm>
            <a:off x="3866363" y="3602625"/>
            <a:ext cx="2093100" cy="103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rgbClr val="3A414A"/>
                </a:solidFill>
                <a:latin typeface="Times New Roman"/>
                <a:ea typeface="Times New Roman"/>
                <a:cs typeface="Times New Roman"/>
                <a:sym typeface="Times New Roman"/>
              </a:rPr>
              <a:t>Photodiode Requirements:</a:t>
            </a:r>
            <a:endParaRPr b="1" u="sng">
              <a:solidFill>
                <a:srgbClr val="3A414A"/>
              </a:solidFill>
              <a:latin typeface="Times New Roman"/>
              <a:ea typeface="Times New Roman"/>
              <a:cs typeface="Times New Roman"/>
              <a:sym typeface="Times New Roman"/>
            </a:endParaRPr>
          </a:p>
          <a:p>
            <a:pPr indent="0" lvl="0" marL="0" rtl="0" algn="ctr">
              <a:spcBef>
                <a:spcPts val="0"/>
              </a:spcBef>
              <a:spcAft>
                <a:spcPts val="0"/>
              </a:spcAft>
              <a:buNone/>
            </a:pPr>
            <a:r>
              <a:rPr lang="en" sz="1300">
                <a:solidFill>
                  <a:srgbClr val="3A414A"/>
                </a:solidFill>
                <a:latin typeface="Times New Roman"/>
                <a:ea typeface="Times New Roman"/>
                <a:cs typeface="Times New Roman"/>
                <a:sym typeface="Times New Roman"/>
              </a:rPr>
              <a:t>0.118 µW  &lt; P</a:t>
            </a:r>
            <a:r>
              <a:rPr baseline="-25000" lang="en" sz="1300">
                <a:solidFill>
                  <a:srgbClr val="3A414A"/>
                </a:solidFill>
                <a:latin typeface="Times New Roman"/>
                <a:ea typeface="Times New Roman"/>
                <a:cs typeface="Times New Roman"/>
                <a:sym typeface="Times New Roman"/>
              </a:rPr>
              <a:t>PD</a:t>
            </a:r>
            <a:r>
              <a:rPr lang="en" sz="1300">
                <a:solidFill>
                  <a:srgbClr val="3A414A"/>
                </a:solidFill>
                <a:latin typeface="Times New Roman"/>
                <a:ea typeface="Times New Roman"/>
                <a:cs typeface="Times New Roman"/>
                <a:sym typeface="Times New Roman"/>
              </a:rPr>
              <a:t>&lt; </a:t>
            </a:r>
            <a:r>
              <a:rPr lang="en" sz="1300">
                <a:solidFill>
                  <a:schemeClr val="dk1"/>
                </a:solidFill>
                <a:latin typeface="Times New Roman"/>
                <a:ea typeface="Times New Roman"/>
                <a:cs typeface="Times New Roman"/>
                <a:sym typeface="Times New Roman"/>
              </a:rPr>
              <a:t>2.37 µW </a:t>
            </a:r>
            <a:endParaRPr sz="1300">
              <a:solidFill>
                <a:srgbClr val="3A414A"/>
              </a:solidFill>
              <a:latin typeface="Times New Roman"/>
              <a:ea typeface="Times New Roman"/>
              <a:cs typeface="Times New Roman"/>
              <a:sym typeface="Times New Roman"/>
            </a:endParaRPr>
          </a:p>
          <a:p>
            <a:pPr indent="0" lvl="0" marL="0" rtl="0" algn="ctr">
              <a:spcBef>
                <a:spcPts val="0"/>
              </a:spcBef>
              <a:spcAft>
                <a:spcPts val="0"/>
              </a:spcAft>
              <a:buNone/>
            </a:pPr>
            <a:r>
              <a:rPr lang="en" sz="1300">
                <a:solidFill>
                  <a:srgbClr val="3A414A"/>
                </a:solidFill>
                <a:latin typeface="Times New Roman"/>
                <a:ea typeface="Times New Roman"/>
                <a:cs typeface="Times New Roman"/>
                <a:sym typeface="Times New Roman"/>
              </a:rPr>
              <a:t>53.3 nA &lt; I</a:t>
            </a:r>
            <a:r>
              <a:rPr baseline="-25000" lang="en" sz="1300">
                <a:solidFill>
                  <a:srgbClr val="3A414A"/>
                </a:solidFill>
                <a:latin typeface="Times New Roman"/>
                <a:ea typeface="Times New Roman"/>
                <a:cs typeface="Times New Roman"/>
                <a:sym typeface="Times New Roman"/>
              </a:rPr>
              <a:t>PD</a:t>
            </a:r>
            <a:r>
              <a:rPr lang="en" sz="1300">
                <a:solidFill>
                  <a:srgbClr val="3A414A"/>
                </a:solidFill>
                <a:latin typeface="Times New Roman"/>
                <a:ea typeface="Times New Roman"/>
                <a:cs typeface="Times New Roman"/>
                <a:sym typeface="Times New Roman"/>
              </a:rPr>
              <a:t>&lt; </a:t>
            </a:r>
            <a:r>
              <a:rPr lang="en" sz="1300">
                <a:solidFill>
                  <a:schemeClr val="dk1"/>
                </a:solidFill>
                <a:latin typeface="Times New Roman"/>
                <a:ea typeface="Times New Roman"/>
                <a:cs typeface="Times New Roman"/>
                <a:sym typeface="Times New Roman"/>
              </a:rPr>
              <a:t>1.</a:t>
            </a:r>
            <a:r>
              <a:rPr lang="en" sz="1300">
                <a:solidFill>
                  <a:schemeClr val="dk1"/>
                </a:solidFill>
                <a:latin typeface="Times New Roman"/>
                <a:ea typeface="Times New Roman"/>
                <a:cs typeface="Times New Roman"/>
                <a:sym typeface="Times New Roman"/>
              </a:rPr>
              <a:t>07</a:t>
            </a:r>
            <a:r>
              <a:rPr lang="en" sz="1300">
                <a:solidFill>
                  <a:schemeClr val="dk1"/>
                </a:solidFill>
                <a:latin typeface="Times New Roman"/>
                <a:ea typeface="Times New Roman"/>
                <a:cs typeface="Times New Roman"/>
                <a:sym typeface="Times New Roman"/>
              </a:rPr>
              <a:t> µA</a:t>
            </a:r>
            <a:r>
              <a:rPr lang="en">
                <a:solidFill>
                  <a:srgbClr val="3A414A"/>
                </a:solidFill>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sp>
        <p:nvSpPr>
          <p:cNvPr id="1513" name="Google Shape;1513;p62"/>
          <p:cNvSpPr txBox="1"/>
          <p:nvPr/>
        </p:nvSpPr>
        <p:spPr>
          <a:xfrm>
            <a:off x="1129400" y="3690863"/>
            <a:ext cx="2531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rgbClr val="3A414A"/>
                </a:solidFill>
                <a:latin typeface="Times New Roman"/>
                <a:ea typeface="Times New Roman"/>
                <a:cs typeface="Times New Roman"/>
                <a:sym typeface="Times New Roman"/>
              </a:rPr>
              <a:t>Light Source Requirements</a:t>
            </a:r>
            <a:r>
              <a:rPr b="1" lang="en" u="sng">
                <a:solidFill>
                  <a:srgbClr val="3A414A"/>
                </a:solidFill>
                <a:latin typeface="Times New Roman"/>
                <a:ea typeface="Times New Roman"/>
                <a:cs typeface="Times New Roman"/>
                <a:sym typeface="Times New Roman"/>
              </a:rPr>
              <a:t>:</a:t>
            </a:r>
            <a:r>
              <a:rPr lang="en">
                <a:solidFill>
                  <a:srgbClr val="3A414A"/>
                </a:solidFill>
                <a:latin typeface="Times New Roman"/>
                <a:ea typeface="Times New Roman"/>
                <a:cs typeface="Times New Roman"/>
                <a:sym typeface="Times New Roman"/>
              </a:rPr>
              <a:t> </a:t>
            </a:r>
            <a:endParaRPr sz="130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lang="en" sz="1300">
                <a:solidFill>
                  <a:srgbClr val="3A414A"/>
                </a:solidFill>
                <a:latin typeface="Times New Roman"/>
                <a:ea typeface="Times New Roman"/>
                <a:cs typeface="Times New Roman"/>
                <a:sym typeface="Times New Roman"/>
              </a:rPr>
              <a:t>29 mW &lt; P</a:t>
            </a:r>
            <a:r>
              <a:rPr baseline="-25000" lang="en" sz="1300">
                <a:solidFill>
                  <a:srgbClr val="3A414A"/>
                </a:solidFill>
                <a:latin typeface="Times New Roman"/>
                <a:ea typeface="Times New Roman"/>
                <a:cs typeface="Times New Roman"/>
                <a:sym typeface="Times New Roman"/>
              </a:rPr>
              <a:t>LED,Output</a:t>
            </a:r>
            <a:r>
              <a:rPr lang="en" sz="1300">
                <a:solidFill>
                  <a:srgbClr val="3A414A"/>
                </a:solidFill>
                <a:latin typeface="Times New Roman"/>
                <a:ea typeface="Times New Roman"/>
                <a:cs typeface="Times New Roman"/>
                <a:sym typeface="Times New Roman"/>
              </a:rPr>
              <a:t>&lt; </a:t>
            </a:r>
            <a:r>
              <a:rPr lang="en" sz="1300">
                <a:solidFill>
                  <a:schemeClr val="dk1"/>
                </a:solidFill>
                <a:latin typeface="Times New Roman"/>
                <a:ea typeface="Times New Roman"/>
                <a:cs typeface="Times New Roman"/>
                <a:sym typeface="Times New Roman"/>
              </a:rPr>
              <a:t>586 mW</a:t>
            </a:r>
            <a:r>
              <a:rPr lang="en">
                <a:solidFill>
                  <a:srgbClr val="3A414A"/>
                </a:solidFill>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sp>
        <p:nvSpPr>
          <p:cNvPr id="1514" name="Google Shape;1514;p62"/>
          <p:cNvSpPr txBox="1"/>
          <p:nvPr/>
        </p:nvSpPr>
        <p:spPr>
          <a:xfrm>
            <a:off x="6164725" y="3710475"/>
            <a:ext cx="2211300" cy="815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rgbClr val="3A414A"/>
                </a:solidFill>
                <a:latin typeface="Times New Roman"/>
                <a:ea typeface="Times New Roman"/>
                <a:cs typeface="Times New Roman"/>
                <a:sym typeface="Times New Roman"/>
              </a:rPr>
              <a:t>Board</a:t>
            </a:r>
            <a:r>
              <a:rPr b="1" lang="en" u="sng">
                <a:solidFill>
                  <a:srgbClr val="3A414A"/>
                </a:solidFill>
                <a:latin typeface="Times New Roman"/>
                <a:ea typeface="Times New Roman"/>
                <a:cs typeface="Times New Roman"/>
                <a:sym typeface="Times New Roman"/>
              </a:rPr>
              <a:t> Requirements:</a:t>
            </a:r>
            <a:endParaRPr b="1" u="sng">
              <a:solidFill>
                <a:srgbClr val="3A414A"/>
              </a:solidFill>
              <a:latin typeface="Times New Roman"/>
              <a:ea typeface="Times New Roman"/>
              <a:cs typeface="Times New Roman"/>
              <a:sym typeface="Times New Roman"/>
            </a:endParaRPr>
          </a:p>
          <a:p>
            <a:pPr indent="0" lvl="0" marL="0" rtl="0" algn="ctr">
              <a:spcBef>
                <a:spcPts val="0"/>
              </a:spcBef>
              <a:spcAft>
                <a:spcPts val="0"/>
              </a:spcAft>
              <a:buNone/>
            </a:pPr>
            <a:r>
              <a:rPr lang="en" sz="1300">
                <a:solidFill>
                  <a:srgbClr val="3A414A"/>
                </a:solidFill>
                <a:latin typeface="Times New Roman"/>
                <a:ea typeface="Times New Roman"/>
                <a:cs typeface="Times New Roman"/>
                <a:sym typeface="Times New Roman"/>
              </a:rPr>
              <a:t>Power Draw &lt; 8W </a:t>
            </a:r>
            <a:r>
              <a:rPr lang="en" sz="1300">
                <a:solidFill>
                  <a:schemeClr val="dk1"/>
                </a:solidFill>
                <a:latin typeface="Times New Roman"/>
                <a:ea typeface="Times New Roman"/>
                <a:cs typeface="Times New Roman"/>
                <a:sym typeface="Times New Roman"/>
              </a:rPr>
              <a:t> </a:t>
            </a:r>
            <a:endParaRPr sz="1300">
              <a:solidFill>
                <a:srgbClr val="3A414A"/>
              </a:solidFill>
              <a:latin typeface="Times New Roman"/>
              <a:ea typeface="Times New Roman"/>
              <a:cs typeface="Times New Roman"/>
              <a:sym typeface="Times New Roman"/>
            </a:endParaRPr>
          </a:p>
          <a:p>
            <a:pPr indent="0" lvl="0" marL="0" rtl="0" algn="ctr">
              <a:spcBef>
                <a:spcPts val="0"/>
              </a:spcBef>
              <a:spcAft>
                <a:spcPts val="0"/>
              </a:spcAft>
              <a:buNone/>
            </a:pPr>
            <a:r>
              <a:rPr lang="en" sz="1300">
                <a:solidFill>
                  <a:srgbClr val="3A414A"/>
                </a:solidFill>
                <a:latin typeface="Times New Roman"/>
                <a:ea typeface="Times New Roman"/>
                <a:cs typeface="Times New Roman"/>
                <a:sym typeface="Times New Roman"/>
              </a:rPr>
              <a:t>Signal Processing SNR &gt; 200</a:t>
            </a:r>
            <a:r>
              <a:rPr lang="en">
                <a:solidFill>
                  <a:srgbClr val="3A414A"/>
                </a:solidFill>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sp>
        <p:nvSpPr>
          <p:cNvPr id="1515" name="Google Shape;1515;p62"/>
          <p:cNvSpPr txBox="1"/>
          <p:nvPr/>
        </p:nvSpPr>
        <p:spPr>
          <a:xfrm>
            <a:off x="4634325" y="2101800"/>
            <a:ext cx="795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Calibri"/>
                <a:ea typeface="Calibri"/>
                <a:cs typeface="Calibri"/>
                <a:sym typeface="Calibri"/>
              </a:rPr>
              <a:t>12 mm</a:t>
            </a:r>
            <a:endParaRPr sz="12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3"/>
                                        </p:tgtEl>
                                        <p:attrNameLst>
                                          <p:attrName>style.visibility</p:attrName>
                                        </p:attrNameLst>
                                      </p:cBhvr>
                                      <p:to>
                                        <p:strVal val="visible"/>
                                      </p:to>
                                    </p:set>
                                    <p:animEffect filter="fade" transition="in">
                                      <p:cBhvr>
                                        <p:cTn dur="1000"/>
                                        <p:tgtEl>
                                          <p:spTgt spid="151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512"/>
                                        </p:tgtEl>
                                        <p:attrNameLst>
                                          <p:attrName>style.visibility</p:attrName>
                                        </p:attrNameLst>
                                      </p:cBhvr>
                                      <p:to>
                                        <p:strVal val="visible"/>
                                      </p:to>
                                    </p:set>
                                    <p:animEffect filter="fade" transition="in">
                                      <p:cBhvr>
                                        <p:cTn dur="1000"/>
                                        <p:tgtEl>
                                          <p:spTgt spid="1512"/>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514"/>
                                        </p:tgtEl>
                                        <p:attrNameLst>
                                          <p:attrName>style.visibility</p:attrName>
                                        </p:attrNameLst>
                                      </p:cBhvr>
                                      <p:to>
                                        <p:strVal val="visible"/>
                                      </p:to>
                                    </p:set>
                                    <p:animEffect filter="fade" transition="in">
                                      <p:cBhvr>
                                        <p:cTn dur="1000"/>
                                        <p:tgtEl>
                                          <p:spTgt spid="15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519" name="Shape 1519"/>
        <p:cNvGrpSpPr/>
        <p:nvPr/>
      </p:nvGrpSpPr>
      <p:grpSpPr>
        <a:xfrm>
          <a:off x="0" y="0"/>
          <a:ext cx="0" cy="0"/>
          <a:chOff x="0" y="0"/>
          <a:chExt cx="0" cy="0"/>
        </a:xfrm>
      </p:grpSpPr>
      <p:sp>
        <p:nvSpPr>
          <p:cNvPr id="1520" name="Google Shape;1520;p63"/>
          <p:cNvSpPr/>
          <p:nvPr/>
        </p:nvSpPr>
        <p:spPr>
          <a:xfrm>
            <a:off x="152475" y="3531025"/>
            <a:ext cx="8839200" cy="117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21" name="Google Shape;1521;p63"/>
          <p:cNvPicPr preferRelativeResize="0"/>
          <p:nvPr/>
        </p:nvPicPr>
        <p:blipFill>
          <a:blip r:embed="rId4">
            <a:alphaModFix/>
          </a:blip>
          <a:stretch>
            <a:fillRect/>
          </a:stretch>
        </p:blipFill>
        <p:spPr>
          <a:xfrm>
            <a:off x="8302225" y="0"/>
            <a:ext cx="841775" cy="841775"/>
          </a:xfrm>
          <a:prstGeom prst="rect">
            <a:avLst/>
          </a:prstGeom>
          <a:noFill/>
          <a:ln>
            <a:noFill/>
          </a:ln>
        </p:spPr>
      </p:pic>
      <p:pic>
        <p:nvPicPr>
          <p:cNvPr id="1522" name="Google Shape;1522;p63"/>
          <p:cNvPicPr preferRelativeResize="0"/>
          <p:nvPr/>
        </p:nvPicPr>
        <p:blipFill>
          <a:blip r:embed="rId5">
            <a:alphaModFix/>
          </a:blip>
          <a:stretch>
            <a:fillRect/>
          </a:stretch>
        </p:blipFill>
        <p:spPr>
          <a:xfrm>
            <a:off x="0" y="0"/>
            <a:ext cx="841775" cy="841775"/>
          </a:xfrm>
          <a:prstGeom prst="rect">
            <a:avLst/>
          </a:prstGeom>
          <a:noFill/>
          <a:ln>
            <a:noFill/>
          </a:ln>
        </p:spPr>
      </p:pic>
      <p:pic>
        <p:nvPicPr>
          <p:cNvPr id="1523" name="Google Shape;1523;p63"/>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1524" name="Google Shape;1524;p63"/>
          <p:cNvSpPr txBox="1"/>
          <p:nvPr/>
        </p:nvSpPr>
        <p:spPr>
          <a:xfrm>
            <a:off x="1052075" y="0"/>
            <a:ext cx="6823500" cy="66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Calibri"/>
                <a:ea typeface="Calibri"/>
                <a:cs typeface="Calibri"/>
                <a:sym typeface="Calibri"/>
              </a:rPr>
              <a:t>Electrical &amp; Optical FBD</a:t>
            </a:r>
            <a:endParaRPr b="1" sz="3000">
              <a:solidFill>
                <a:schemeClr val="lt1"/>
              </a:solidFill>
              <a:latin typeface="Calibri"/>
              <a:ea typeface="Calibri"/>
              <a:cs typeface="Calibri"/>
              <a:sym typeface="Calibri"/>
            </a:endParaRPr>
          </a:p>
        </p:txBody>
      </p:sp>
      <p:sp>
        <p:nvSpPr>
          <p:cNvPr id="1525" name="Google Shape;1525;p63"/>
          <p:cNvSpPr txBox="1"/>
          <p:nvPr>
            <p:ph idx="12" type="sldNum"/>
          </p:nvPr>
        </p:nvSpPr>
        <p:spPr>
          <a:xfrm>
            <a:off x="8673973" y="4765425"/>
            <a:ext cx="435000" cy="393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1526" name="Google Shape;1526;p63"/>
          <p:cNvPicPr preferRelativeResize="0"/>
          <p:nvPr/>
        </p:nvPicPr>
        <p:blipFill>
          <a:blip r:embed="rId7">
            <a:alphaModFix/>
          </a:blip>
          <a:stretch>
            <a:fillRect/>
          </a:stretch>
        </p:blipFill>
        <p:spPr>
          <a:xfrm>
            <a:off x="152400" y="994175"/>
            <a:ext cx="8839204" cy="2539080"/>
          </a:xfrm>
          <a:prstGeom prst="rect">
            <a:avLst/>
          </a:prstGeom>
          <a:noFill/>
          <a:ln>
            <a:noFill/>
          </a:ln>
        </p:spPr>
      </p:pic>
      <p:sp>
        <p:nvSpPr>
          <p:cNvPr id="1527" name="Google Shape;1527;p63"/>
          <p:cNvSpPr txBox="1"/>
          <p:nvPr/>
        </p:nvSpPr>
        <p:spPr>
          <a:xfrm>
            <a:off x="3577463" y="3605125"/>
            <a:ext cx="2093100" cy="10314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rgbClr val="3A414A"/>
                </a:solidFill>
                <a:latin typeface="Times New Roman"/>
                <a:ea typeface="Times New Roman"/>
                <a:cs typeface="Times New Roman"/>
                <a:sym typeface="Times New Roman"/>
              </a:rPr>
              <a:t>Photodiode Requirements:</a:t>
            </a:r>
            <a:endParaRPr b="1" u="sng">
              <a:solidFill>
                <a:srgbClr val="3A414A"/>
              </a:solidFill>
              <a:latin typeface="Times New Roman"/>
              <a:ea typeface="Times New Roman"/>
              <a:cs typeface="Times New Roman"/>
              <a:sym typeface="Times New Roman"/>
            </a:endParaRPr>
          </a:p>
          <a:p>
            <a:pPr indent="0" lvl="0" marL="0" rtl="0" algn="ctr">
              <a:spcBef>
                <a:spcPts val="0"/>
              </a:spcBef>
              <a:spcAft>
                <a:spcPts val="0"/>
              </a:spcAft>
              <a:buNone/>
            </a:pPr>
            <a:r>
              <a:rPr lang="en" sz="1300">
                <a:solidFill>
                  <a:srgbClr val="3A414A"/>
                </a:solidFill>
                <a:latin typeface="Times New Roman"/>
                <a:ea typeface="Times New Roman"/>
                <a:cs typeface="Times New Roman"/>
                <a:sym typeface="Times New Roman"/>
              </a:rPr>
              <a:t>0.118 µW  &lt; P</a:t>
            </a:r>
            <a:r>
              <a:rPr baseline="-25000" lang="en" sz="1300">
                <a:solidFill>
                  <a:srgbClr val="3A414A"/>
                </a:solidFill>
                <a:latin typeface="Times New Roman"/>
                <a:ea typeface="Times New Roman"/>
                <a:cs typeface="Times New Roman"/>
                <a:sym typeface="Times New Roman"/>
              </a:rPr>
              <a:t>PD</a:t>
            </a:r>
            <a:r>
              <a:rPr lang="en" sz="1300">
                <a:solidFill>
                  <a:srgbClr val="3A414A"/>
                </a:solidFill>
                <a:latin typeface="Times New Roman"/>
                <a:ea typeface="Times New Roman"/>
                <a:cs typeface="Times New Roman"/>
                <a:sym typeface="Times New Roman"/>
              </a:rPr>
              <a:t>&lt; </a:t>
            </a:r>
            <a:r>
              <a:rPr lang="en" sz="1300">
                <a:solidFill>
                  <a:schemeClr val="dk1"/>
                </a:solidFill>
                <a:latin typeface="Times New Roman"/>
                <a:ea typeface="Times New Roman"/>
                <a:cs typeface="Times New Roman"/>
                <a:sym typeface="Times New Roman"/>
              </a:rPr>
              <a:t>2.37 µW </a:t>
            </a:r>
            <a:endParaRPr sz="1300">
              <a:solidFill>
                <a:srgbClr val="3A414A"/>
              </a:solidFill>
              <a:latin typeface="Times New Roman"/>
              <a:ea typeface="Times New Roman"/>
              <a:cs typeface="Times New Roman"/>
              <a:sym typeface="Times New Roman"/>
            </a:endParaRPr>
          </a:p>
          <a:p>
            <a:pPr indent="0" lvl="0" marL="0" rtl="0" algn="ctr">
              <a:spcBef>
                <a:spcPts val="0"/>
              </a:spcBef>
              <a:spcAft>
                <a:spcPts val="0"/>
              </a:spcAft>
              <a:buNone/>
            </a:pPr>
            <a:r>
              <a:rPr lang="en" sz="1300">
                <a:solidFill>
                  <a:srgbClr val="3A414A"/>
                </a:solidFill>
                <a:latin typeface="Times New Roman"/>
                <a:ea typeface="Times New Roman"/>
                <a:cs typeface="Times New Roman"/>
                <a:sym typeface="Times New Roman"/>
              </a:rPr>
              <a:t>53.3 nA &lt; I</a:t>
            </a:r>
            <a:r>
              <a:rPr baseline="-25000" lang="en" sz="1300">
                <a:solidFill>
                  <a:srgbClr val="3A414A"/>
                </a:solidFill>
                <a:latin typeface="Times New Roman"/>
                <a:ea typeface="Times New Roman"/>
                <a:cs typeface="Times New Roman"/>
                <a:sym typeface="Times New Roman"/>
              </a:rPr>
              <a:t>PD</a:t>
            </a:r>
            <a:r>
              <a:rPr lang="en" sz="1300">
                <a:solidFill>
                  <a:srgbClr val="3A414A"/>
                </a:solidFill>
                <a:latin typeface="Times New Roman"/>
                <a:ea typeface="Times New Roman"/>
                <a:cs typeface="Times New Roman"/>
                <a:sym typeface="Times New Roman"/>
              </a:rPr>
              <a:t>&lt; </a:t>
            </a:r>
            <a:r>
              <a:rPr lang="en" sz="1300">
                <a:solidFill>
                  <a:schemeClr val="dk1"/>
                </a:solidFill>
                <a:latin typeface="Times New Roman"/>
                <a:ea typeface="Times New Roman"/>
                <a:cs typeface="Times New Roman"/>
                <a:sym typeface="Times New Roman"/>
              </a:rPr>
              <a:t>1.</a:t>
            </a:r>
            <a:r>
              <a:rPr lang="en" sz="1300">
                <a:solidFill>
                  <a:schemeClr val="dk1"/>
                </a:solidFill>
                <a:latin typeface="Times New Roman"/>
                <a:ea typeface="Times New Roman"/>
                <a:cs typeface="Times New Roman"/>
                <a:sym typeface="Times New Roman"/>
              </a:rPr>
              <a:t>07</a:t>
            </a:r>
            <a:r>
              <a:rPr lang="en" sz="1300">
                <a:solidFill>
                  <a:schemeClr val="dk1"/>
                </a:solidFill>
                <a:latin typeface="Times New Roman"/>
                <a:ea typeface="Times New Roman"/>
                <a:cs typeface="Times New Roman"/>
                <a:sym typeface="Times New Roman"/>
              </a:rPr>
              <a:t> µA</a:t>
            </a:r>
            <a:r>
              <a:rPr lang="en">
                <a:solidFill>
                  <a:srgbClr val="3A414A"/>
                </a:solidFill>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sp>
        <p:nvSpPr>
          <p:cNvPr id="1528" name="Google Shape;1528;p63"/>
          <p:cNvSpPr txBox="1"/>
          <p:nvPr/>
        </p:nvSpPr>
        <p:spPr>
          <a:xfrm>
            <a:off x="788075" y="3813013"/>
            <a:ext cx="2531700" cy="6156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rgbClr val="3A414A"/>
                </a:solidFill>
                <a:latin typeface="Times New Roman"/>
                <a:ea typeface="Times New Roman"/>
                <a:cs typeface="Times New Roman"/>
                <a:sym typeface="Times New Roman"/>
              </a:rPr>
              <a:t>Light Source Requirements:</a:t>
            </a:r>
            <a:r>
              <a:rPr lang="en">
                <a:solidFill>
                  <a:srgbClr val="3A414A"/>
                </a:solidFill>
                <a:latin typeface="Times New Roman"/>
                <a:ea typeface="Times New Roman"/>
                <a:cs typeface="Times New Roman"/>
                <a:sym typeface="Times New Roman"/>
              </a:rPr>
              <a:t> </a:t>
            </a:r>
            <a:endParaRPr sz="130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lang="en" sz="1300">
                <a:solidFill>
                  <a:srgbClr val="3A414A"/>
                </a:solidFill>
                <a:latin typeface="Times New Roman"/>
                <a:ea typeface="Times New Roman"/>
                <a:cs typeface="Times New Roman"/>
                <a:sym typeface="Times New Roman"/>
              </a:rPr>
              <a:t>29 mW &lt; P</a:t>
            </a:r>
            <a:r>
              <a:rPr baseline="-25000" lang="en" sz="1300">
                <a:solidFill>
                  <a:srgbClr val="3A414A"/>
                </a:solidFill>
                <a:latin typeface="Times New Roman"/>
                <a:ea typeface="Times New Roman"/>
                <a:cs typeface="Times New Roman"/>
                <a:sym typeface="Times New Roman"/>
              </a:rPr>
              <a:t>LED,Output</a:t>
            </a:r>
            <a:r>
              <a:rPr lang="en" sz="1300">
                <a:solidFill>
                  <a:srgbClr val="3A414A"/>
                </a:solidFill>
                <a:latin typeface="Times New Roman"/>
                <a:ea typeface="Times New Roman"/>
                <a:cs typeface="Times New Roman"/>
                <a:sym typeface="Times New Roman"/>
              </a:rPr>
              <a:t>&lt; </a:t>
            </a:r>
            <a:r>
              <a:rPr lang="en" sz="1300">
                <a:solidFill>
                  <a:schemeClr val="dk1"/>
                </a:solidFill>
                <a:latin typeface="Times New Roman"/>
                <a:ea typeface="Times New Roman"/>
                <a:cs typeface="Times New Roman"/>
                <a:sym typeface="Times New Roman"/>
              </a:rPr>
              <a:t>586 mW</a:t>
            </a:r>
            <a:r>
              <a:rPr lang="en">
                <a:solidFill>
                  <a:srgbClr val="3A414A"/>
                </a:solidFill>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sp>
        <p:nvSpPr>
          <p:cNvPr id="1529" name="Google Shape;1529;p63"/>
          <p:cNvSpPr txBox="1"/>
          <p:nvPr/>
        </p:nvSpPr>
        <p:spPr>
          <a:xfrm>
            <a:off x="5928275" y="3612926"/>
            <a:ext cx="2211300" cy="10158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rgbClr val="3A414A"/>
                </a:solidFill>
                <a:latin typeface="Times New Roman"/>
                <a:ea typeface="Times New Roman"/>
                <a:cs typeface="Times New Roman"/>
                <a:sym typeface="Times New Roman"/>
              </a:rPr>
              <a:t>Board Requirements:</a:t>
            </a:r>
            <a:endParaRPr b="1" u="sng">
              <a:solidFill>
                <a:srgbClr val="3A414A"/>
              </a:solidFill>
              <a:latin typeface="Times New Roman"/>
              <a:ea typeface="Times New Roman"/>
              <a:cs typeface="Times New Roman"/>
              <a:sym typeface="Times New Roman"/>
            </a:endParaRPr>
          </a:p>
          <a:p>
            <a:pPr indent="0" lvl="0" marL="0" rtl="0" algn="ctr">
              <a:spcBef>
                <a:spcPts val="0"/>
              </a:spcBef>
              <a:spcAft>
                <a:spcPts val="0"/>
              </a:spcAft>
              <a:buNone/>
            </a:pPr>
            <a:r>
              <a:rPr lang="en" sz="1300">
                <a:solidFill>
                  <a:srgbClr val="3A414A"/>
                </a:solidFill>
                <a:latin typeface="Times New Roman"/>
                <a:ea typeface="Times New Roman"/>
                <a:cs typeface="Times New Roman"/>
                <a:sym typeface="Times New Roman"/>
              </a:rPr>
              <a:t>Power Draw &lt; 8W </a:t>
            </a:r>
            <a:r>
              <a:rPr lang="en" sz="1300">
                <a:solidFill>
                  <a:schemeClr val="dk1"/>
                </a:solidFill>
                <a:latin typeface="Times New Roman"/>
                <a:ea typeface="Times New Roman"/>
                <a:cs typeface="Times New Roman"/>
                <a:sym typeface="Times New Roman"/>
              </a:rPr>
              <a:t> </a:t>
            </a:r>
            <a:endParaRPr sz="1300">
              <a:solidFill>
                <a:srgbClr val="3A414A"/>
              </a:solidFill>
              <a:latin typeface="Times New Roman"/>
              <a:ea typeface="Times New Roman"/>
              <a:cs typeface="Times New Roman"/>
              <a:sym typeface="Times New Roman"/>
            </a:endParaRPr>
          </a:p>
          <a:p>
            <a:pPr indent="0" lvl="0" marL="0" rtl="0" algn="ctr">
              <a:spcBef>
                <a:spcPts val="0"/>
              </a:spcBef>
              <a:spcAft>
                <a:spcPts val="0"/>
              </a:spcAft>
              <a:buNone/>
            </a:pPr>
            <a:r>
              <a:rPr lang="en" sz="1300">
                <a:solidFill>
                  <a:srgbClr val="3A414A"/>
                </a:solidFill>
                <a:latin typeface="Times New Roman"/>
                <a:ea typeface="Times New Roman"/>
                <a:cs typeface="Times New Roman"/>
                <a:sym typeface="Times New Roman"/>
              </a:rPr>
              <a:t>Signal Processing SNR &gt; 200</a:t>
            </a:r>
            <a:endParaRPr sz="1300">
              <a:solidFill>
                <a:srgbClr val="3A414A"/>
              </a:solidFill>
              <a:latin typeface="Times New Roman"/>
              <a:ea typeface="Times New Roman"/>
              <a:cs typeface="Times New Roman"/>
              <a:sym typeface="Times New Roman"/>
            </a:endParaRPr>
          </a:p>
          <a:p>
            <a:pPr indent="0" lvl="0" marL="0" rtl="0" algn="ctr">
              <a:spcBef>
                <a:spcPts val="0"/>
              </a:spcBef>
              <a:spcAft>
                <a:spcPts val="0"/>
              </a:spcAft>
              <a:buNone/>
            </a:pPr>
            <a:r>
              <a:rPr lang="en">
                <a:solidFill>
                  <a:srgbClr val="3A414A"/>
                </a:solidFill>
                <a:latin typeface="Times New Roman"/>
                <a:ea typeface="Times New Roman"/>
                <a:cs typeface="Times New Roman"/>
                <a:sym typeface="Times New Roman"/>
              </a:rPr>
              <a:t>0.165 V &lt; V</a:t>
            </a:r>
            <a:r>
              <a:rPr baseline="-25000" lang="en">
                <a:solidFill>
                  <a:srgbClr val="3A414A"/>
                </a:solidFill>
                <a:latin typeface="Times New Roman"/>
                <a:ea typeface="Times New Roman"/>
                <a:cs typeface="Times New Roman"/>
                <a:sym typeface="Times New Roman"/>
              </a:rPr>
              <a:t>Input,ADC</a:t>
            </a:r>
            <a:r>
              <a:rPr lang="en">
                <a:solidFill>
                  <a:srgbClr val="3A414A"/>
                </a:solidFill>
                <a:latin typeface="Times New Roman"/>
                <a:ea typeface="Times New Roman"/>
                <a:cs typeface="Times New Roman"/>
                <a:sym typeface="Times New Roman"/>
              </a:rPr>
              <a:t> &lt; 3.3 V</a:t>
            </a:r>
            <a:r>
              <a:rPr lang="en">
                <a:solidFill>
                  <a:srgbClr val="3A414A"/>
                </a:solidFill>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cxnSp>
        <p:nvCxnSpPr>
          <p:cNvPr id="1530" name="Google Shape;1530;p63"/>
          <p:cNvCxnSpPr/>
          <p:nvPr/>
        </p:nvCxnSpPr>
        <p:spPr>
          <a:xfrm>
            <a:off x="778650" y="2425750"/>
            <a:ext cx="883500" cy="1362900"/>
          </a:xfrm>
          <a:prstGeom prst="straightConnector1">
            <a:avLst/>
          </a:prstGeom>
          <a:noFill/>
          <a:ln cap="flat" cmpd="sng" w="38100">
            <a:solidFill>
              <a:srgbClr val="FF0000"/>
            </a:solidFill>
            <a:prstDash val="solid"/>
            <a:round/>
            <a:headEnd len="med" w="med" type="none"/>
            <a:tailEnd len="med" w="med" type="triangle"/>
          </a:ln>
        </p:spPr>
      </p:cxnSp>
      <p:cxnSp>
        <p:nvCxnSpPr>
          <p:cNvPr id="1531" name="Google Shape;1531;p63"/>
          <p:cNvCxnSpPr/>
          <p:nvPr/>
        </p:nvCxnSpPr>
        <p:spPr>
          <a:xfrm>
            <a:off x="2860000" y="2440725"/>
            <a:ext cx="748800" cy="1205400"/>
          </a:xfrm>
          <a:prstGeom prst="straightConnector1">
            <a:avLst/>
          </a:prstGeom>
          <a:noFill/>
          <a:ln cap="flat" cmpd="sng" w="38100">
            <a:solidFill>
              <a:srgbClr val="FF0000"/>
            </a:solidFill>
            <a:prstDash val="solid"/>
            <a:round/>
            <a:headEnd len="med" w="med" type="none"/>
            <a:tailEnd len="med" w="med" type="triangle"/>
          </a:ln>
        </p:spPr>
      </p:cxnSp>
      <p:cxnSp>
        <p:nvCxnSpPr>
          <p:cNvPr id="1532" name="Google Shape;1532;p63"/>
          <p:cNvCxnSpPr/>
          <p:nvPr/>
        </p:nvCxnSpPr>
        <p:spPr>
          <a:xfrm>
            <a:off x="6069175" y="3292150"/>
            <a:ext cx="474300" cy="301500"/>
          </a:xfrm>
          <a:prstGeom prst="straightConnector1">
            <a:avLst/>
          </a:prstGeom>
          <a:noFill/>
          <a:ln cap="flat" cmpd="sng" w="38100">
            <a:solidFill>
              <a:srgbClr val="FF0000"/>
            </a:solidFill>
            <a:prstDash val="solid"/>
            <a:round/>
            <a:headEnd len="med" w="med" type="none"/>
            <a:tailEnd len="med" w="med" type="triangle"/>
          </a:ln>
        </p:spPr>
      </p:cxnSp>
      <p:sp>
        <p:nvSpPr>
          <p:cNvPr id="1533" name="Google Shape;1533;p63"/>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1534" name="Google Shape;1534;p63"/>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Electronics</a:t>
            </a:r>
            <a:endParaRPr b="1" u="sng">
              <a:latin typeface="Roboto"/>
              <a:ea typeface="Roboto"/>
              <a:cs typeface="Roboto"/>
              <a:sym typeface="Roboto"/>
            </a:endParaRPr>
          </a:p>
        </p:txBody>
      </p:sp>
      <p:sp>
        <p:nvSpPr>
          <p:cNvPr id="1535" name="Google Shape;1535;p63"/>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536" name="Google Shape;1536;p63"/>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1537" name="Google Shape;1537;p63"/>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1538" name="Google Shape;1538;p63"/>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1539" name="Google Shape;1539;p63"/>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93" name="Shape 193"/>
        <p:cNvGrpSpPr/>
        <p:nvPr/>
      </p:nvGrpSpPr>
      <p:grpSpPr>
        <a:xfrm>
          <a:off x="0" y="0"/>
          <a:ext cx="0" cy="0"/>
          <a:chOff x="0" y="0"/>
          <a:chExt cx="0" cy="0"/>
        </a:xfrm>
      </p:grpSpPr>
      <p:pic>
        <p:nvPicPr>
          <p:cNvPr id="194" name="Google Shape;194;p28"/>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195" name="Google Shape;195;p28"/>
          <p:cNvPicPr preferRelativeResize="0"/>
          <p:nvPr/>
        </p:nvPicPr>
        <p:blipFill>
          <a:blip r:embed="rId4">
            <a:alphaModFix/>
          </a:blip>
          <a:stretch>
            <a:fillRect/>
          </a:stretch>
        </p:blipFill>
        <p:spPr>
          <a:xfrm>
            <a:off x="0" y="0"/>
            <a:ext cx="841775" cy="841775"/>
          </a:xfrm>
          <a:prstGeom prst="rect">
            <a:avLst/>
          </a:prstGeom>
          <a:noFill/>
          <a:ln>
            <a:noFill/>
          </a:ln>
        </p:spPr>
      </p:pic>
      <p:sp>
        <p:nvSpPr>
          <p:cNvPr id="196" name="Google Shape;196;p28"/>
          <p:cNvSpPr txBox="1"/>
          <p:nvPr/>
        </p:nvSpPr>
        <p:spPr>
          <a:xfrm>
            <a:off x="808650" y="99175"/>
            <a:ext cx="7526700" cy="79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chemeClr val="lt1"/>
                </a:solidFill>
                <a:latin typeface="Calibri"/>
                <a:ea typeface="Calibri"/>
                <a:cs typeface="Calibri"/>
                <a:sym typeface="Calibri"/>
              </a:rPr>
              <a:t>SAM and NanoSAM</a:t>
            </a:r>
            <a:endParaRPr b="1" sz="3600">
              <a:solidFill>
                <a:schemeClr val="lt1"/>
              </a:solidFill>
              <a:latin typeface="Calibri"/>
              <a:ea typeface="Calibri"/>
              <a:cs typeface="Calibri"/>
              <a:sym typeface="Calibri"/>
            </a:endParaRPr>
          </a:p>
        </p:txBody>
      </p:sp>
      <p:pic>
        <p:nvPicPr>
          <p:cNvPr id="197" name="Google Shape;197;p28"/>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198" name="Google Shape;198;p28"/>
          <p:cNvSpPr txBox="1"/>
          <p:nvPr/>
        </p:nvSpPr>
        <p:spPr>
          <a:xfrm>
            <a:off x="0" y="4762125"/>
            <a:ext cx="183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Purpose &amp; Objective</a:t>
            </a:r>
            <a:endParaRPr b="1">
              <a:latin typeface="Roboto"/>
              <a:ea typeface="Roboto"/>
              <a:cs typeface="Roboto"/>
              <a:sym typeface="Roboto"/>
            </a:endParaRPr>
          </a:p>
        </p:txBody>
      </p:sp>
      <p:sp>
        <p:nvSpPr>
          <p:cNvPr id="199" name="Google Shape;199;p28"/>
          <p:cNvSpPr txBox="1"/>
          <p:nvPr/>
        </p:nvSpPr>
        <p:spPr>
          <a:xfrm>
            <a:off x="448695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200" name="Google Shape;200;p28"/>
          <p:cNvSpPr txBox="1"/>
          <p:nvPr/>
        </p:nvSpPr>
        <p:spPr>
          <a:xfrm>
            <a:off x="1832700" y="4762125"/>
            <a:ext cx="1445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01" name="Google Shape;201;p28"/>
          <p:cNvSpPr txBox="1"/>
          <p:nvPr/>
        </p:nvSpPr>
        <p:spPr>
          <a:xfrm>
            <a:off x="3186413"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202" name="Google Shape;202;p28"/>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03" name="Google Shape;203;p28"/>
          <p:cNvSpPr txBox="1"/>
          <p:nvPr/>
        </p:nvSpPr>
        <p:spPr>
          <a:xfrm>
            <a:off x="5848725" y="4762125"/>
            <a:ext cx="199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Verification/Validation</a:t>
            </a:r>
            <a:endParaRPr>
              <a:latin typeface="Roboto"/>
              <a:ea typeface="Roboto"/>
              <a:cs typeface="Roboto"/>
              <a:sym typeface="Roboto"/>
            </a:endParaRPr>
          </a:p>
        </p:txBody>
      </p:sp>
      <p:sp>
        <p:nvSpPr>
          <p:cNvPr id="204" name="Google Shape;204;p28"/>
          <p:cNvSpPr txBox="1"/>
          <p:nvPr/>
        </p:nvSpPr>
        <p:spPr>
          <a:xfrm>
            <a:off x="78987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pic>
        <p:nvPicPr>
          <p:cNvPr id="205" name="Google Shape;205;p28"/>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206" name="Google Shape;206;p28"/>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Purpose</a:t>
            </a:r>
            <a:endParaRPr b="1" u="sng">
              <a:latin typeface="Roboto"/>
              <a:ea typeface="Roboto"/>
              <a:cs typeface="Roboto"/>
              <a:sym typeface="Roboto"/>
            </a:endParaRPr>
          </a:p>
        </p:txBody>
      </p:sp>
      <p:sp>
        <p:nvSpPr>
          <p:cNvPr id="207" name="Google Shape;207;p28"/>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208" name="Google Shape;208;p28"/>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09" name="Google Shape;209;p28"/>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210" name="Google Shape;210;p28"/>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11" name="Google Shape;211;p28"/>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212" name="Google Shape;212;p28"/>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213" name="Google Shape;213;p28"/>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grpSp>
        <p:nvGrpSpPr>
          <p:cNvPr id="214" name="Google Shape;214;p28"/>
          <p:cNvGrpSpPr/>
          <p:nvPr/>
        </p:nvGrpSpPr>
        <p:grpSpPr>
          <a:xfrm>
            <a:off x="841775" y="2891875"/>
            <a:ext cx="2253325" cy="1754700"/>
            <a:chOff x="841775" y="2891875"/>
            <a:chExt cx="2253325" cy="1754700"/>
          </a:xfrm>
        </p:grpSpPr>
        <p:sp>
          <p:nvSpPr>
            <p:cNvPr id="215" name="Google Shape;215;p28"/>
            <p:cNvSpPr txBox="1"/>
            <p:nvPr/>
          </p:nvSpPr>
          <p:spPr>
            <a:xfrm>
              <a:off x="841775" y="2891875"/>
              <a:ext cx="606900" cy="175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400">
                  <a:solidFill>
                    <a:schemeClr val="lt1"/>
                  </a:solidFill>
                  <a:latin typeface="Calibri"/>
                  <a:ea typeface="Calibri"/>
                  <a:cs typeface="Calibri"/>
                  <a:sym typeface="Calibri"/>
                </a:rPr>
                <a:t>S</a:t>
              </a:r>
              <a:endParaRPr sz="3400">
                <a:solidFill>
                  <a:schemeClr val="lt1"/>
                </a:solidFill>
                <a:latin typeface="Calibri"/>
                <a:ea typeface="Calibri"/>
                <a:cs typeface="Calibri"/>
                <a:sym typeface="Calibri"/>
              </a:endParaRPr>
            </a:p>
            <a:p>
              <a:pPr indent="0" lvl="0" marL="0" rtl="0" algn="l">
                <a:spcBef>
                  <a:spcPts val="0"/>
                </a:spcBef>
                <a:spcAft>
                  <a:spcPts val="0"/>
                </a:spcAft>
                <a:buNone/>
              </a:pPr>
              <a:r>
                <a:rPr lang="en" sz="3400">
                  <a:solidFill>
                    <a:schemeClr val="lt1"/>
                  </a:solidFill>
                  <a:latin typeface="Calibri"/>
                  <a:ea typeface="Calibri"/>
                  <a:cs typeface="Calibri"/>
                  <a:sym typeface="Calibri"/>
                </a:rPr>
                <a:t>A</a:t>
              </a:r>
              <a:endParaRPr sz="3400">
                <a:solidFill>
                  <a:schemeClr val="lt1"/>
                </a:solidFill>
                <a:latin typeface="Calibri"/>
                <a:ea typeface="Calibri"/>
                <a:cs typeface="Calibri"/>
                <a:sym typeface="Calibri"/>
              </a:endParaRPr>
            </a:p>
            <a:p>
              <a:pPr indent="0" lvl="0" marL="0" rtl="0" algn="l">
                <a:spcBef>
                  <a:spcPts val="0"/>
                </a:spcBef>
                <a:spcAft>
                  <a:spcPts val="0"/>
                </a:spcAft>
                <a:buNone/>
              </a:pPr>
              <a:r>
                <a:rPr lang="en" sz="3400">
                  <a:solidFill>
                    <a:schemeClr val="lt1"/>
                  </a:solidFill>
                  <a:latin typeface="Calibri"/>
                  <a:ea typeface="Calibri"/>
                  <a:cs typeface="Calibri"/>
                  <a:sym typeface="Calibri"/>
                </a:rPr>
                <a:t>M</a:t>
              </a:r>
              <a:endParaRPr sz="3400">
                <a:solidFill>
                  <a:schemeClr val="lt1"/>
                </a:solidFill>
                <a:latin typeface="Calibri"/>
                <a:ea typeface="Calibri"/>
                <a:cs typeface="Calibri"/>
                <a:sym typeface="Calibri"/>
              </a:endParaRPr>
            </a:p>
          </p:txBody>
        </p:sp>
        <p:sp>
          <p:nvSpPr>
            <p:cNvPr id="216" name="Google Shape;216;p28"/>
            <p:cNvSpPr txBox="1"/>
            <p:nvPr/>
          </p:nvSpPr>
          <p:spPr>
            <a:xfrm>
              <a:off x="1098300" y="3030325"/>
              <a:ext cx="1996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latin typeface="Calibri"/>
                  <a:ea typeface="Calibri"/>
                  <a:cs typeface="Calibri"/>
                  <a:sym typeface="Calibri"/>
                </a:rPr>
                <a:t>tratospheric</a:t>
              </a:r>
              <a:endParaRPr sz="2000">
                <a:solidFill>
                  <a:schemeClr val="lt1"/>
                </a:solidFill>
                <a:latin typeface="Calibri"/>
                <a:ea typeface="Calibri"/>
                <a:cs typeface="Calibri"/>
                <a:sym typeface="Calibri"/>
              </a:endParaRPr>
            </a:p>
          </p:txBody>
        </p:sp>
        <p:sp>
          <p:nvSpPr>
            <p:cNvPr id="217" name="Google Shape;217;p28"/>
            <p:cNvSpPr txBox="1"/>
            <p:nvPr/>
          </p:nvSpPr>
          <p:spPr>
            <a:xfrm>
              <a:off x="1098300" y="3522925"/>
              <a:ext cx="1431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latin typeface="Calibri"/>
                  <a:ea typeface="Calibri"/>
                  <a:cs typeface="Calibri"/>
                  <a:sym typeface="Calibri"/>
                </a:rPr>
                <a:t>erosol</a:t>
              </a:r>
              <a:endParaRPr sz="2000">
                <a:solidFill>
                  <a:schemeClr val="lt1"/>
                </a:solidFill>
                <a:latin typeface="Calibri"/>
                <a:ea typeface="Calibri"/>
                <a:cs typeface="Calibri"/>
                <a:sym typeface="Calibri"/>
              </a:endParaRPr>
            </a:p>
          </p:txBody>
        </p:sp>
        <p:sp>
          <p:nvSpPr>
            <p:cNvPr id="218" name="Google Shape;218;p28"/>
            <p:cNvSpPr txBox="1"/>
            <p:nvPr/>
          </p:nvSpPr>
          <p:spPr>
            <a:xfrm>
              <a:off x="1190525" y="4087675"/>
              <a:ext cx="1431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latin typeface="Calibri"/>
                  <a:ea typeface="Calibri"/>
                  <a:cs typeface="Calibri"/>
                  <a:sym typeface="Calibri"/>
                </a:rPr>
                <a:t>easurement</a:t>
              </a:r>
              <a:endParaRPr sz="2000">
                <a:solidFill>
                  <a:schemeClr val="lt1"/>
                </a:solidFill>
                <a:latin typeface="Calibri"/>
                <a:ea typeface="Calibri"/>
                <a:cs typeface="Calibri"/>
                <a:sym typeface="Calibri"/>
              </a:endParaRPr>
            </a:p>
          </p:txBody>
        </p:sp>
      </p:grpSp>
      <p:sp>
        <p:nvSpPr>
          <p:cNvPr id="219" name="Google Shape;219;p28"/>
          <p:cNvSpPr/>
          <p:nvPr/>
        </p:nvSpPr>
        <p:spPr>
          <a:xfrm>
            <a:off x="3155250" y="1329650"/>
            <a:ext cx="1832700" cy="9615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8"/>
          <p:cNvSpPr txBox="1"/>
          <p:nvPr/>
        </p:nvSpPr>
        <p:spPr>
          <a:xfrm>
            <a:off x="5141025" y="2907325"/>
            <a:ext cx="37029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latin typeface="Calibri"/>
                <a:ea typeface="Calibri"/>
                <a:cs typeface="Calibri"/>
                <a:sym typeface="Calibri"/>
              </a:rPr>
              <a:t>Scientific</a:t>
            </a:r>
            <a:r>
              <a:rPr lang="en" sz="2000">
                <a:solidFill>
                  <a:schemeClr val="lt1"/>
                </a:solidFill>
                <a:latin typeface="Calibri"/>
                <a:ea typeface="Calibri"/>
                <a:cs typeface="Calibri"/>
                <a:sym typeface="Calibri"/>
              </a:rPr>
              <a:t> instrument to measure and characterize aerosols and particles present in Earth’s stratosphere for atmospheric science.</a:t>
            </a:r>
            <a:endParaRPr sz="2000">
              <a:solidFill>
                <a:schemeClr val="lt1"/>
              </a:solidFill>
              <a:latin typeface="Calibri"/>
              <a:ea typeface="Calibri"/>
              <a:cs typeface="Calibri"/>
              <a:sym typeface="Calibri"/>
            </a:endParaRPr>
          </a:p>
        </p:txBody>
      </p:sp>
      <p:sp>
        <p:nvSpPr>
          <p:cNvPr id="221" name="Google Shape;221;p28"/>
          <p:cNvSpPr txBox="1"/>
          <p:nvPr/>
        </p:nvSpPr>
        <p:spPr>
          <a:xfrm>
            <a:off x="841775" y="856225"/>
            <a:ext cx="470100" cy="227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400">
                <a:solidFill>
                  <a:schemeClr val="lt1"/>
                </a:solidFill>
                <a:latin typeface="Calibri"/>
                <a:ea typeface="Calibri"/>
                <a:cs typeface="Calibri"/>
                <a:sym typeface="Calibri"/>
              </a:rPr>
              <a:t>Na</a:t>
            </a:r>
            <a:endParaRPr b="1" sz="3400">
              <a:solidFill>
                <a:schemeClr val="lt1"/>
              </a:solidFill>
              <a:latin typeface="Calibri"/>
              <a:ea typeface="Calibri"/>
              <a:cs typeface="Calibri"/>
              <a:sym typeface="Calibri"/>
            </a:endParaRPr>
          </a:p>
          <a:p>
            <a:pPr indent="0" lvl="0" marL="0" rtl="0" algn="l">
              <a:spcBef>
                <a:spcPts val="0"/>
              </a:spcBef>
              <a:spcAft>
                <a:spcPts val="0"/>
              </a:spcAft>
              <a:buNone/>
            </a:pPr>
            <a:r>
              <a:rPr b="1" lang="en" sz="3400">
                <a:solidFill>
                  <a:schemeClr val="lt1"/>
                </a:solidFill>
                <a:latin typeface="Calibri"/>
                <a:ea typeface="Calibri"/>
                <a:cs typeface="Calibri"/>
                <a:sym typeface="Calibri"/>
              </a:rPr>
              <a:t>n</a:t>
            </a:r>
            <a:endParaRPr b="1" sz="3400">
              <a:solidFill>
                <a:schemeClr val="lt1"/>
              </a:solidFill>
              <a:latin typeface="Calibri"/>
              <a:ea typeface="Calibri"/>
              <a:cs typeface="Calibri"/>
              <a:sym typeface="Calibri"/>
            </a:endParaRPr>
          </a:p>
          <a:p>
            <a:pPr indent="0" lvl="0" marL="0" rtl="0" algn="l">
              <a:spcBef>
                <a:spcPts val="0"/>
              </a:spcBef>
              <a:spcAft>
                <a:spcPts val="0"/>
              </a:spcAft>
              <a:buNone/>
            </a:pPr>
            <a:r>
              <a:rPr b="1" lang="en" sz="3400">
                <a:solidFill>
                  <a:schemeClr val="lt1"/>
                </a:solidFill>
                <a:latin typeface="Calibri"/>
                <a:ea typeface="Calibri"/>
                <a:cs typeface="Calibri"/>
                <a:sym typeface="Calibri"/>
              </a:rPr>
              <a:t>o</a:t>
            </a:r>
            <a:endParaRPr b="1" sz="3400">
              <a:solidFill>
                <a:schemeClr val="lt1"/>
              </a:solidFill>
              <a:latin typeface="Calibri"/>
              <a:ea typeface="Calibri"/>
              <a:cs typeface="Calibri"/>
              <a:sym typeface="Calibri"/>
            </a:endParaRPr>
          </a:p>
        </p:txBody>
      </p:sp>
      <p:sp>
        <p:nvSpPr>
          <p:cNvPr id="222" name="Google Shape;222;p28"/>
          <p:cNvSpPr/>
          <p:nvPr/>
        </p:nvSpPr>
        <p:spPr>
          <a:xfrm>
            <a:off x="3155250" y="3288475"/>
            <a:ext cx="1832700" cy="9615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8"/>
          <p:cNvSpPr txBox="1"/>
          <p:nvPr/>
        </p:nvSpPr>
        <p:spPr>
          <a:xfrm>
            <a:off x="5141025" y="1256300"/>
            <a:ext cx="34122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latin typeface="Calibri"/>
                <a:ea typeface="Calibri"/>
                <a:cs typeface="Calibri"/>
                <a:sym typeface="Calibri"/>
              </a:rPr>
              <a:t>Reduce the SAM instrument form factor to a 0.5 U cubesat and put in orbit.</a:t>
            </a:r>
            <a:endParaRPr sz="2000">
              <a:solidFill>
                <a:schemeClr val="lt1"/>
              </a:solidFill>
              <a:latin typeface="Calibri"/>
              <a:ea typeface="Calibri"/>
              <a:cs typeface="Calibri"/>
              <a:sym typeface="Calibri"/>
            </a:endParaRPr>
          </a:p>
        </p:txBody>
      </p:sp>
      <p:sp>
        <p:nvSpPr>
          <p:cNvPr id="224" name="Google Shape;224;p28"/>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20"/>
                                        </p:tgtEl>
                                        <p:attrNameLst>
                                          <p:attrName>style.visibility</p:attrName>
                                        </p:attrNameLst>
                                      </p:cBhvr>
                                      <p:to>
                                        <p:strVal val="visible"/>
                                      </p:to>
                                    </p:set>
                                    <p:anim calcmode="lin" valueType="num">
                                      <p:cBhvr additive="base">
                                        <p:cTn dur="1000"/>
                                        <p:tgtEl>
                                          <p:spTgt spid="22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222"/>
                                        </p:tgtEl>
                                        <p:attrNameLst>
                                          <p:attrName>style.visibility</p:attrName>
                                        </p:attrNameLst>
                                      </p:cBhvr>
                                      <p:to>
                                        <p:strVal val="visible"/>
                                      </p:to>
                                    </p:set>
                                    <p:anim calcmode="lin" valueType="num">
                                      <p:cBhvr additive="base">
                                        <p:cTn dur="1000"/>
                                        <p:tgtEl>
                                          <p:spTgt spid="22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221"/>
                                        </p:tgtEl>
                                        <p:attrNameLst>
                                          <p:attrName>style.visibility</p:attrName>
                                        </p:attrNameLst>
                                      </p:cBhvr>
                                      <p:to>
                                        <p:strVal val="visible"/>
                                      </p:to>
                                    </p:set>
                                    <p:anim calcmode="lin" valueType="num">
                                      <p:cBhvr additive="base">
                                        <p:cTn dur="1000"/>
                                        <p:tgtEl>
                                          <p:spTgt spid="22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19"/>
                                        </p:tgtEl>
                                        <p:attrNameLst>
                                          <p:attrName>style.visibility</p:attrName>
                                        </p:attrNameLst>
                                      </p:cBhvr>
                                      <p:to>
                                        <p:strVal val="visible"/>
                                      </p:to>
                                    </p:set>
                                    <p:anim calcmode="lin" valueType="num">
                                      <p:cBhvr additive="base">
                                        <p:cTn dur="1000"/>
                                        <p:tgtEl>
                                          <p:spTgt spid="21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223"/>
                                        </p:tgtEl>
                                        <p:attrNameLst>
                                          <p:attrName>style.visibility</p:attrName>
                                        </p:attrNameLst>
                                      </p:cBhvr>
                                      <p:to>
                                        <p:strVal val="visible"/>
                                      </p:to>
                                    </p:set>
                                    <p:anim calcmode="lin" valueType="num">
                                      <p:cBhvr additive="base">
                                        <p:cTn dur="1000"/>
                                        <p:tgtEl>
                                          <p:spTgt spid="22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543" name="Shape 1543"/>
        <p:cNvGrpSpPr/>
        <p:nvPr/>
      </p:nvGrpSpPr>
      <p:grpSpPr>
        <a:xfrm>
          <a:off x="0" y="0"/>
          <a:ext cx="0" cy="0"/>
          <a:chOff x="0" y="0"/>
          <a:chExt cx="0" cy="0"/>
        </a:xfrm>
      </p:grpSpPr>
      <p:pic>
        <p:nvPicPr>
          <p:cNvPr id="1544" name="Google Shape;1544;p64"/>
          <p:cNvPicPr preferRelativeResize="0"/>
          <p:nvPr/>
        </p:nvPicPr>
        <p:blipFill>
          <a:blip r:embed="rId4">
            <a:alphaModFix/>
          </a:blip>
          <a:stretch>
            <a:fillRect/>
          </a:stretch>
        </p:blipFill>
        <p:spPr>
          <a:xfrm>
            <a:off x="8302225" y="0"/>
            <a:ext cx="841775" cy="841775"/>
          </a:xfrm>
          <a:prstGeom prst="rect">
            <a:avLst/>
          </a:prstGeom>
          <a:noFill/>
          <a:ln>
            <a:noFill/>
          </a:ln>
        </p:spPr>
      </p:pic>
      <p:pic>
        <p:nvPicPr>
          <p:cNvPr id="1545" name="Google Shape;1545;p64"/>
          <p:cNvPicPr preferRelativeResize="0"/>
          <p:nvPr/>
        </p:nvPicPr>
        <p:blipFill>
          <a:blip r:embed="rId5">
            <a:alphaModFix/>
          </a:blip>
          <a:stretch>
            <a:fillRect/>
          </a:stretch>
        </p:blipFill>
        <p:spPr>
          <a:xfrm>
            <a:off x="0" y="0"/>
            <a:ext cx="841775" cy="841775"/>
          </a:xfrm>
          <a:prstGeom prst="rect">
            <a:avLst/>
          </a:prstGeom>
          <a:noFill/>
          <a:ln>
            <a:noFill/>
          </a:ln>
        </p:spPr>
      </p:pic>
      <p:pic>
        <p:nvPicPr>
          <p:cNvPr id="1546" name="Google Shape;1546;p64"/>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1547" name="Google Shape;1547;p64"/>
          <p:cNvSpPr txBox="1"/>
          <p:nvPr/>
        </p:nvSpPr>
        <p:spPr>
          <a:xfrm>
            <a:off x="1052075" y="0"/>
            <a:ext cx="6823500" cy="66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Calibri"/>
                <a:ea typeface="Calibri"/>
                <a:cs typeface="Calibri"/>
                <a:sym typeface="Calibri"/>
              </a:rPr>
              <a:t>Electrical Design</a:t>
            </a:r>
            <a:endParaRPr b="1" sz="3000">
              <a:solidFill>
                <a:schemeClr val="lt1"/>
              </a:solidFill>
              <a:latin typeface="Calibri"/>
              <a:ea typeface="Calibri"/>
              <a:cs typeface="Calibri"/>
              <a:sym typeface="Calibri"/>
            </a:endParaRPr>
          </a:p>
        </p:txBody>
      </p:sp>
      <p:sp>
        <p:nvSpPr>
          <p:cNvPr id="1548" name="Google Shape;1548;p64"/>
          <p:cNvSpPr txBox="1"/>
          <p:nvPr>
            <p:ph idx="12" type="sldNum"/>
          </p:nvPr>
        </p:nvSpPr>
        <p:spPr>
          <a:xfrm>
            <a:off x="8673973" y="4765425"/>
            <a:ext cx="435000" cy="393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1549" name="Google Shape;1549;p64"/>
          <p:cNvPicPr preferRelativeResize="0"/>
          <p:nvPr/>
        </p:nvPicPr>
        <p:blipFill>
          <a:blip r:embed="rId7">
            <a:alphaModFix/>
          </a:blip>
          <a:stretch>
            <a:fillRect/>
          </a:stretch>
        </p:blipFill>
        <p:spPr>
          <a:xfrm>
            <a:off x="0" y="949040"/>
            <a:ext cx="9144003" cy="3705821"/>
          </a:xfrm>
          <a:prstGeom prst="rect">
            <a:avLst/>
          </a:prstGeom>
          <a:noFill/>
          <a:ln>
            <a:noFill/>
          </a:ln>
        </p:spPr>
      </p:pic>
      <p:sp>
        <p:nvSpPr>
          <p:cNvPr id="1550" name="Google Shape;1550;p64"/>
          <p:cNvSpPr/>
          <p:nvPr/>
        </p:nvSpPr>
        <p:spPr>
          <a:xfrm>
            <a:off x="7131225" y="2668525"/>
            <a:ext cx="2012700" cy="1986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51" name="Google Shape;1551;p64"/>
          <p:cNvCxnSpPr/>
          <p:nvPr/>
        </p:nvCxnSpPr>
        <p:spPr>
          <a:xfrm>
            <a:off x="7212375" y="2969375"/>
            <a:ext cx="455400" cy="0"/>
          </a:xfrm>
          <a:prstGeom prst="straightConnector1">
            <a:avLst/>
          </a:prstGeom>
          <a:noFill/>
          <a:ln cap="flat" cmpd="sng" w="38100">
            <a:solidFill>
              <a:srgbClr val="0000FF"/>
            </a:solidFill>
            <a:prstDash val="dash"/>
            <a:round/>
            <a:headEnd len="med" w="med" type="none"/>
            <a:tailEnd len="med" w="med" type="none"/>
          </a:ln>
        </p:spPr>
      </p:cxnSp>
      <p:sp>
        <p:nvSpPr>
          <p:cNvPr id="1552" name="Google Shape;1552;p64"/>
          <p:cNvSpPr txBox="1"/>
          <p:nvPr/>
        </p:nvSpPr>
        <p:spPr>
          <a:xfrm>
            <a:off x="7667775" y="2769275"/>
            <a:ext cx="139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Revisions</a:t>
            </a:r>
            <a:endParaRPr>
              <a:latin typeface="Calibri"/>
              <a:ea typeface="Calibri"/>
              <a:cs typeface="Calibri"/>
              <a:sym typeface="Calibri"/>
            </a:endParaRPr>
          </a:p>
        </p:txBody>
      </p:sp>
      <p:cxnSp>
        <p:nvCxnSpPr>
          <p:cNvPr id="1553" name="Google Shape;1553;p64"/>
          <p:cNvCxnSpPr/>
          <p:nvPr/>
        </p:nvCxnSpPr>
        <p:spPr>
          <a:xfrm>
            <a:off x="7212375" y="3831875"/>
            <a:ext cx="455400" cy="0"/>
          </a:xfrm>
          <a:prstGeom prst="straightConnector1">
            <a:avLst/>
          </a:prstGeom>
          <a:noFill/>
          <a:ln cap="flat" cmpd="sng" w="38100">
            <a:solidFill>
              <a:srgbClr val="9900FF"/>
            </a:solidFill>
            <a:prstDash val="solid"/>
            <a:round/>
            <a:headEnd len="med" w="med" type="none"/>
            <a:tailEnd len="med" w="med" type="none"/>
          </a:ln>
        </p:spPr>
      </p:cxnSp>
      <p:sp>
        <p:nvSpPr>
          <p:cNvPr id="1554" name="Google Shape;1554;p64"/>
          <p:cNvSpPr txBox="1"/>
          <p:nvPr/>
        </p:nvSpPr>
        <p:spPr>
          <a:xfrm>
            <a:off x="7667775" y="3631775"/>
            <a:ext cx="139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Analog Board</a:t>
            </a:r>
            <a:endParaRPr>
              <a:latin typeface="Calibri"/>
              <a:ea typeface="Calibri"/>
              <a:cs typeface="Calibri"/>
              <a:sym typeface="Calibri"/>
            </a:endParaRPr>
          </a:p>
        </p:txBody>
      </p:sp>
      <p:cxnSp>
        <p:nvCxnSpPr>
          <p:cNvPr id="1555" name="Google Shape;1555;p64"/>
          <p:cNvCxnSpPr/>
          <p:nvPr/>
        </p:nvCxnSpPr>
        <p:spPr>
          <a:xfrm>
            <a:off x="7212375" y="4157300"/>
            <a:ext cx="455400" cy="0"/>
          </a:xfrm>
          <a:prstGeom prst="straightConnector1">
            <a:avLst/>
          </a:prstGeom>
          <a:noFill/>
          <a:ln cap="flat" cmpd="sng" w="38100">
            <a:solidFill>
              <a:schemeClr val="accent2"/>
            </a:solidFill>
            <a:prstDash val="solid"/>
            <a:round/>
            <a:headEnd len="med" w="med" type="none"/>
            <a:tailEnd len="med" w="med" type="none"/>
          </a:ln>
        </p:spPr>
      </p:cxnSp>
      <p:sp>
        <p:nvSpPr>
          <p:cNvPr id="1556" name="Google Shape;1556;p64"/>
          <p:cNvSpPr txBox="1"/>
          <p:nvPr/>
        </p:nvSpPr>
        <p:spPr>
          <a:xfrm>
            <a:off x="7667775" y="3957200"/>
            <a:ext cx="139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Digital Board</a:t>
            </a:r>
            <a:endParaRPr>
              <a:latin typeface="Calibri"/>
              <a:ea typeface="Calibri"/>
              <a:cs typeface="Calibri"/>
              <a:sym typeface="Calibri"/>
            </a:endParaRPr>
          </a:p>
        </p:txBody>
      </p:sp>
      <p:cxnSp>
        <p:nvCxnSpPr>
          <p:cNvPr id="1557" name="Google Shape;1557;p64"/>
          <p:cNvCxnSpPr/>
          <p:nvPr/>
        </p:nvCxnSpPr>
        <p:spPr>
          <a:xfrm>
            <a:off x="2076525" y="4571992"/>
            <a:ext cx="2304300" cy="0"/>
          </a:xfrm>
          <a:prstGeom prst="straightConnector1">
            <a:avLst/>
          </a:prstGeom>
          <a:noFill/>
          <a:ln cap="flat" cmpd="sng" w="38100">
            <a:solidFill>
              <a:srgbClr val="FF9900"/>
            </a:solidFill>
            <a:prstDash val="solid"/>
            <a:round/>
            <a:headEnd len="med" w="med" type="none"/>
            <a:tailEnd len="med" w="med" type="none"/>
          </a:ln>
        </p:spPr>
      </p:cxnSp>
      <p:cxnSp>
        <p:nvCxnSpPr>
          <p:cNvPr id="1558" name="Google Shape;1558;p64"/>
          <p:cNvCxnSpPr/>
          <p:nvPr/>
        </p:nvCxnSpPr>
        <p:spPr>
          <a:xfrm rot="10800000">
            <a:off x="2085625" y="3205900"/>
            <a:ext cx="0" cy="1375200"/>
          </a:xfrm>
          <a:prstGeom prst="straightConnector1">
            <a:avLst/>
          </a:prstGeom>
          <a:noFill/>
          <a:ln cap="flat" cmpd="sng" w="38100">
            <a:solidFill>
              <a:srgbClr val="FF9900"/>
            </a:solidFill>
            <a:prstDash val="solid"/>
            <a:round/>
            <a:headEnd len="med" w="med" type="none"/>
            <a:tailEnd len="med" w="med" type="none"/>
          </a:ln>
        </p:spPr>
      </p:cxnSp>
      <p:cxnSp>
        <p:nvCxnSpPr>
          <p:cNvPr id="1559" name="Google Shape;1559;p64"/>
          <p:cNvCxnSpPr/>
          <p:nvPr/>
        </p:nvCxnSpPr>
        <p:spPr>
          <a:xfrm>
            <a:off x="2103850" y="3224075"/>
            <a:ext cx="1739700" cy="0"/>
          </a:xfrm>
          <a:prstGeom prst="straightConnector1">
            <a:avLst/>
          </a:prstGeom>
          <a:noFill/>
          <a:ln cap="flat" cmpd="sng" w="38100">
            <a:solidFill>
              <a:srgbClr val="FF9900"/>
            </a:solidFill>
            <a:prstDash val="solid"/>
            <a:round/>
            <a:headEnd len="med" w="med" type="none"/>
            <a:tailEnd len="med" w="med" type="none"/>
          </a:ln>
        </p:spPr>
      </p:cxnSp>
      <p:cxnSp>
        <p:nvCxnSpPr>
          <p:cNvPr id="1560" name="Google Shape;1560;p64"/>
          <p:cNvCxnSpPr/>
          <p:nvPr/>
        </p:nvCxnSpPr>
        <p:spPr>
          <a:xfrm rot="10800000">
            <a:off x="3861600" y="2058375"/>
            <a:ext cx="0" cy="1174800"/>
          </a:xfrm>
          <a:prstGeom prst="straightConnector1">
            <a:avLst/>
          </a:prstGeom>
          <a:noFill/>
          <a:ln cap="flat" cmpd="sng" w="38100">
            <a:solidFill>
              <a:srgbClr val="FF9900"/>
            </a:solidFill>
            <a:prstDash val="solid"/>
            <a:round/>
            <a:headEnd len="med" w="med" type="none"/>
            <a:tailEnd len="med" w="med" type="none"/>
          </a:ln>
        </p:spPr>
      </p:cxnSp>
      <p:cxnSp>
        <p:nvCxnSpPr>
          <p:cNvPr id="1561" name="Google Shape;1561;p64"/>
          <p:cNvCxnSpPr/>
          <p:nvPr/>
        </p:nvCxnSpPr>
        <p:spPr>
          <a:xfrm>
            <a:off x="3870725" y="2067425"/>
            <a:ext cx="1484400" cy="0"/>
          </a:xfrm>
          <a:prstGeom prst="straightConnector1">
            <a:avLst/>
          </a:prstGeom>
          <a:noFill/>
          <a:ln cap="flat" cmpd="sng" w="38100">
            <a:solidFill>
              <a:srgbClr val="FF9900"/>
            </a:solidFill>
            <a:prstDash val="solid"/>
            <a:round/>
            <a:headEnd len="med" w="med" type="none"/>
            <a:tailEnd len="med" w="med" type="none"/>
          </a:ln>
        </p:spPr>
      </p:cxnSp>
      <p:cxnSp>
        <p:nvCxnSpPr>
          <p:cNvPr id="1562" name="Google Shape;1562;p64"/>
          <p:cNvCxnSpPr/>
          <p:nvPr/>
        </p:nvCxnSpPr>
        <p:spPr>
          <a:xfrm rot="10800000">
            <a:off x="5373475" y="1001825"/>
            <a:ext cx="0" cy="1065600"/>
          </a:xfrm>
          <a:prstGeom prst="straightConnector1">
            <a:avLst/>
          </a:prstGeom>
          <a:noFill/>
          <a:ln cap="flat" cmpd="sng" w="38100">
            <a:solidFill>
              <a:srgbClr val="FF9900"/>
            </a:solidFill>
            <a:prstDash val="solid"/>
            <a:round/>
            <a:headEnd len="med" w="med" type="none"/>
            <a:tailEnd len="med" w="med" type="none"/>
          </a:ln>
        </p:spPr>
      </p:cxnSp>
      <p:cxnSp>
        <p:nvCxnSpPr>
          <p:cNvPr id="1563" name="Google Shape;1563;p64"/>
          <p:cNvCxnSpPr/>
          <p:nvPr/>
        </p:nvCxnSpPr>
        <p:spPr>
          <a:xfrm>
            <a:off x="5382575" y="1001835"/>
            <a:ext cx="1703100" cy="0"/>
          </a:xfrm>
          <a:prstGeom prst="straightConnector1">
            <a:avLst/>
          </a:prstGeom>
          <a:noFill/>
          <a:ln cap="flat" cmpd="sng" w="38100">
            <a:solidFill>
              <a:srgbClr val="FF9900"/>
            </a:solidFill>
            <a:prstDash val="solid"/>
            <a:round/>
            <a:headEnd len="med" w="med" type="none"/>
            <a:tailEnd len="med" w="med" type="none"/>
          </a:ln>
        </p:spPr>
      </p:cxnSp>
      <p:cxnSp>
        <p:nvCxnSpPr>
          <p:cNvPr id="1564" name="Google Shape;1564;p64"/>
          <p:cNvCxnSpPr/>
          <p:nvPr/>
        </p:nvCxnSpPr>
        <p:spPr>
          <a:xfrm>
            <a:off x="7085700" y="1020050"/>
            <a:ext cx="0" cy="3224100"/>
          </a:xfrm>
          <a:prstGeom prst="straightConnector1">
            <a:avLst/>
          </a:prstGeom>
          <a:noFill/>
          <a:ln cap="flat" cmpd="sng" w="38100">
            <a:solidFill>
              <a:srgbClr val="FF9900"/>
            </a:solidFill>
            <a:prstDash val="solid"/>
            <a:round/>
            <a:headEnd len="med" w="med" type="none"/>
            <a:tailEnd len="med" w="med" type="none"/>
          </a:ln>
        </p:spPr>
      </p:cxnSp>
      <p:cxnSp>
        <p:nvCxnSpPr>
          <p:cNvPr id="1565" name="Google Shape;1565;p64"/>
          <p:cNvCxnSpPr/>
          <p:nvPr/>
        </p:nvCxnSpPr>
        <p:spPr>
          <a:xfrm>
            <a:off x="4380750" y="4235025"/>
            <a:ext cx="2705100" cy="0"/>
          </a:xfrm>
          <a:prstGeom prst="straightConnector1">
            <a:avLst/>
          </a:prstGeom>
          <a:noFill/>
          <a:ln cap="flat" cmpd="sng" w="38100">
            <a:solidFill>
              <a:srgbClr val="FF9900"/>
            </a:solidFill>
            <a:prstDash val="solid"/>
            <a:round/>
            <a:headEnd len="med" w="med" type="none"/>
            <a:tailEnd len="med" w="med" type="none"/>
          </a:ln>
        </p:spPr>
      </p:cxnSp>
      <p:cxnSp>
        <p:nvCxnSpPr>
          <p:cNvPr id="1566" name="Google Shape;1566;p64"/>
          <p:cNvCxnSpPr/>
          <p:nvPr/>
        </p:nvCxnSpPr>
        <p:spPr>
          <a:xfrm>
            <a:off x="4371642" y="4235025"/>
            <a:ext cx="0" cy="336900"/>
          </a:xfrm>
          <a:prstGeom prst="straightConnector1">
            <a:avLst/>
          </a:prstGeom>
          <a:noFill/>
          <a:ln cap="flat" cmpd="sng" w="38100">
            <a:solidFill>
              <a:srgbClr val="FF9900"/>
            </a:solidFill>
            <a:prstDash val="solid"/>
            <a:round/>
            <a:headEnd len="med" w="med" type="none"/>
            <a:tailEnd len="med" w="med" type="none"/>
          </a:ln>
        </p:spPr>
      </p:cxnSp>
      <p:cxnSp>
        <p:nvCxnSpPr>
          <p:cNvPr id="1567" name="Google Shape;1567;p64"/>
          <p:cNvCxnSpPr/>
          <p:nvPr/>
        </p:nvCxnSpPr>
        <p:spPr>
          <a:xfrm rot="10800000">
            <a:off x="2045855" y="3169470"/>
            <a:ext cx="0" cy="1375200"/>
          </a:xfrm>
          <a:prstGeom prst="straightConnector1">
            <a:avLst/>
          </a:prstGeom>
          <a:noFill/>
          <a:ln cap="flat" cmpd="sng" w="38100">
            <a:solidFill>
              <a:srgbClr val="9900FF"/>
            </a:solidFill>
            <a:prstDash val="solid"/>
            <a:round/>
            <a:headEnd len="med" w="med" type="none"/>
            <a:tailEnd len="med" w="med" type="none"/>
          </a:ln>
        </p:spPr>
      </p:cxnSp>
      <p:cxnSp>
        <p:nvCxnSpPr>
          <p:cNvPr id="1568" name="Google Shape;1568;p64"/>
          <p:cNvCxnSpPr/>
          <p:nvPr/>
        </p:nvCxnSpPr>
        <p:spPr>
          <a:xfrm>
            <a:off x="2064080" y="3187645"/>
            <a:ext cx="1739700" cy="0"/>
          </a:xfrm>
          <a:prstGeom prst="straightConnector1">
            <a:avLst/>
          </a:prstGeom>
          <a:noFill/>
          <a:ln cap="flat" cmpd="sng" w="38100">
            <a:solidFill>
              <a:srgbClr val="9900FF"/>
            </a:solidFill>
            <a:prstDash val="solid"/>
            <a:round/>
            <a:headEnd len="med" w="med" type="none"/>
            <a:tailEnd len="med" w="med" type="none"/>
          </a:ln>
        </p:spPr>
      </p:cxnSp>
      <p:cxnSp>
        <p:nvCxnSpPr>
          <p:cNvPr id="1569" name="Google Shape;1569;p64"/>
          <p:cNvCxnSpPr/>
          <p:nvPr/>
        </p:nvCxnSpPr>
        <p:spPr>
          <a:xfrm rot="10800000">
            <a:off x="3821830" y="2021945"/>
            <a:ext cx="0" cy="1174800"/>
          </a:xfrm>
          <a:prstGeom prst="straightConnector1">
            <a:avLst/>
          </a:prstGeom>
          <a:noFill/>
          <a:ln cap="flat" cmpd="sng" w="38100">
            <a:solidFill>
              <a:srgbClr val="9900FF"/>
            </a:solidFill>
            <a:prstDash val="solid"/>
            <a:round/>
            <a:headEnd len="med" w="med" type="none"/>
            <a:tailEnd len="med" w="med" type="none"/>
          </a:ln>
        </p:spPr>
      </p:cxnSp>
      <p:cxnSp>
        <p:nvCxnSpPr>
          <p:cNvPr id="1570" name="Google Shape;1570;p64"/>
          <p:cNvCxnSpPr/>
          <p:nvPr/>
        </p:nvCxnSpPr>
        <p:spPr>
          <a:xfrm>
            <a:off x="3830955" y="2030995"/>
            <a:ext cx="1484400" cy="0"/>
          </a:xfrm>
          <a:prstGeom prst="straightConnector1">
            <a:avLst/>
          </a:prstGeom>
          <a:noFill/>
          <a:ln cap="flat" cmpd="sng" w="38100">
            <a:solidFill>
              <a:srgbClr val="9900FF"/>
            </a:solidFill>
            <a:prstDash val="solid"/>
            <a:round/>
            <a:headEnd len="med" w="med" type="none"/>
            <a:tailEnd len="med" w="med" type="none"/>
          </a:ln>
        </p:spPr>
      </p:cxnSp>
      <p:cxnSp>
        <p:nvCxnSpPr>
          <p:cNvPr id="1571" name="Google Shape;1571;p64"/>
          <p:cNvCxnSpPr/>
          <p:nvPr/>
        </p:nvCxnSpPr>
        <p:spPr>
          <a:xfrm rot="10800000">
            <a:off x="5333705" y="965395"/>
            <a:ext cx="0" cy="1065600"/>
          </a:xfrm>
          <a:prstGeom prst="straightConnector1">
            <a:avLst/>
          </a:prstGeom>
          <a:noFill/>
          <a:ln cap="flat" cmpd="sng" w="38100">
            <a:solidFill>
              <a:srgbClr val="9900FF"/>
            </a:solidFill>
            <a:prstDash val="solid"/>
            <a:round/>
            <a:headEnd len="med" w="med" type="none"/>
            <a:tailEnd len="med" w="med" type="none"/>
          </a:ln>
        </p:spPr>
      </p:cxnSp>
      <p:cxnSp>
        <p:nvCxnSpPr>
          <p:cNvPr id="1572" name="Google Shape;1572;p64"/>
          <p:cNvCxnSpPr/>
          <p:nvPr/>
        </p:nvCxnSpPr>
        <p:spPr>
          <a:xfrm rot="10800000">
            <a:off x="1183950" y="1001835"/>
            <a:ext cx="4162200" cy="0"/>
          </a:xfrm>
          <a:prstGeom prst="straightConnector1">
            <a:avLst/>
          </a:prstGeom>
          <a:noFill/>
          <a:ln cap="flat" cmpd="sng" w="38100">
            <a:solidFill>
              <a:srgbClr val="9900FF"/>
            </a:solidFill>
            <a:prstDash val="solid"/>
            <a:round/>
            <a:headEnd len="med" w="med" type="none"/>
            <a:tailEnd len="med" w="med" type="none"/>
          </a:ln>
        </p:spPr>
      </p:cxnSp>
      <p:cxnSp>
        <p:nvCxnSpPr>
          <p:cNvPr id="1573" name="Google Shape;1573;p64"/>
          <p:cNvCxnSpPr/>
          <p:nvPr/>
        </p:nvCxnSpPr>
        <p:spPr>
          <a:xfrm flipH="1">
            <a:off x="1165675" y="1010950"/>
            <a:ext cx="18300" cy="1639500"/>
          </a:xfrm>
          <a:prstGeom prst="straightConnector1">
            <a:avLst/>
          </a:prstGeom>
          <a:noFill/>
          <a:ln cap="flat" cmpd="sng" w="38100">
            <a:solidFill>
              <a:srgbClr val="9900FF"/>
            </a:solidFill>
            <a:prstDash val="solid"/>
            <a:round/>
            <a:headEnd len="med" w="med" type="none"/>
            <a:tailEnd len="med" w="med" type="none"/>
          </a:ln>
        </p:spPr>
      </p:cxnSp>
      <p:cxnSp>
        <p:nvCxnSpPr>
          <p:cNvPr id="1574" name="Google Shape;1574;p64"/>
          <p:cNvCxnSpPr/>
          <p:nvPr/>
        </p:nvCxnSpPr>
        <p:spPr>
          <a:xfrm>
            <a:off x="54650" y="2622975"/>
            <a:ext cx="1111200" cy="0"/>
          </a:xfrm>
          <a:prstGeom prst="straightConnector1">
            <a:avLst/>
          </a:prstGeom>
          <a:noFill/>
          <a:ln cap="flat" cmpd="sng" w="38100">
            <a:solidFill>
              <a:srgbClr val="9900FF"/>
            </a:solidFill>
            <a:prstDash val="solid"/>
            <a:round/>
            <a:headEnd len="med" w="med" type="none"/>
            <a:tailEnd len="med" w="med" type="none"/>
          </a:ln>
        </p:spPr>
      </p:cxnSp>
      <p:cxnSp>
        <p:nvCxnSpPr>
          <p:cNvPr id="1575" name="Google Shape;1575;p64"/>
          <p:cNvCxnSpPr/>
          <p:nvPr/>
        </p:nvCxnSpPr>
        <p:spPr>
          <a:xfrm>
            <a:off x="45542" y="2622975"/>
            <a:ext cx="0" cy="1949100"/>
          </a:xfrm>
          <a:prstGeom prst="straightConnector1">
            <a:avLst/>
          </a:prstGeom>
          <a:noFill/>
          <a:ln cap="flat" cmpd="sng" w="38100">
            <a:solidFill>
              <a:srgbClr val="9900FF"/>
            </a:solidFill>
            <a:prstDash val="solid"/>
            <a:round/>
            <a:headEnd len="med" w="med" type="none"/>
            <a:tailEnd len="med" w="med" type="none"/>
          </a:ln>
        </p:spPr>
      </p:cxnSp>
      <p:cxnSp>
        <p:nvCxnSpPr>
          <p:cNvPr id="1576" name="Google Shape;1576;p64"/>
          <p:cNvCxnSpPr/>
          <p:nvPr/>
        </p:nvCxnSpPr>
        <p:spPr>
          <a:xfrm>
            <a:off x="54650" y="4562892"/>
            <a:ext cx="2012700" cy="0"/>
          </a:xfrm>
          <a:prstGeom prst="straightConnector1">
            <a:avLst/>
          </a:prstGeom>
          <a:noFill/>
          <a:ln cap="flat" cmpd="sng" w="38100">
            <a:solidFill>
              <a:srgbClr val="9900FF"/>
            </a:solidFill>
            <a:prstDash val="solid"/>
            <a:round/>
            <a:headEnd len="med" w="med" type="none"/>
            <a:tailEnd len="med" w="med" type="none"/>
          </a:ln>
        </p:spPr>
      </p:cxnSp>
      <p:sp>
        <p:nvSpPr>
          <p:cNvPr id="1577" name="Google Shape;1577;p64"/>
          <p:cNvSpPr/>
          <p:nvPr/>
        </p:nvSpPr>
        <p:spPr>
          <a:xfrm>
            <a:off x="1234225" y="1739775"/>
            <a:ext cx="632700" cy="883200"/>
          </a:xfrm>
          <a:prstGeom prst="rect">
            <a:avLst/>
          </a:prstGeom>
          <a:noFill/>
          <a:ln cap="flat" cmpd="sng" w="38100">
            <a:solidFill>
              <a:srgbClr val="0000F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78" name="Google Shape;1578;p64"/>
          <p:cNvCxnSpPr/>
          <p:nvPr/>
        </p:nvCxnSpPr>
        <p:spPr>
          <a:xfrm>
            <a:off x="7212375" y="3408275"/>
            <a:ext cx="455400" cy="0"/>
          </a:xfrm>
          <a:prstGeom prst="straightConnector1">
            <a:avLst/>
          </a:prstGeom>
          <a:noFill/>
          <a:ln cap="flat" cmpd="sng" w="38100">
            <a:solidFill>
              <a:srgbClr val="00FF00"/>
            </a:solidFill>
            <a:prstDash val="dash"/>
            <a:round/>
            <a:headEnd len="med" w="med" type="none"/>
            <a:tailEnd len="med" w="med" type="none"/>
          </a:ln>
        </p:spPr>
      </p:cxnSp>
      <p:sp>
        <p:nvSpPr>
          <p:cNvPr id="1579" name="Google Shape;1579;p64"/>
          <p:cNvSpPr txBox="1"/>
          <p:nvPr/>
        </p:nvSpPr>
        <p:spPr>
          <a:xfrm>
            <a:off x="7667775" y="3100475"/>
            <a:ext cx="1395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Light Source Design</a:t>
            </a:r>
            <a:endParaRPr>
              <a:latin typeface="Calibri"/>
              <a:ea typeface="Calibri"/>
              <a:cs typeface="Calibri"/>
              <a:sym typeface="Calibri"/>
            </a:endParaRPr>
          </a:p>
        </p:txBody>
      </p:sp>
      <p:sp>
        <p:nvSpPr>
          <p:cNvPr id="1580" name="Google Shape;1580;p64"/>
          <p:cNvSpPr/>
          <p:nvPr/>
        </p:nvSpPr>
        <p:spPr>
          <a:xfrm>
            <a:off x="45550" y="1539125"/>
            <a:ext cx="1006500" cy="983700"/>
          </a:xfrm>
          <a:prstGeom prst="rect">
            <a:avLst/>
          </a:prstGeom>
          <a:noFill/>
          <a:ln cap="flat" cmpd="sng" w="38100">
            <a:solidFill>
              <a:srgbClr val="00FF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64"/>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1582" name="Google Shape;1582;p64"/>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Electronics</a:t>
            </a:r>
            <a:endParaRPr b="1" u="sng">
              <a:latin typeface="Roboto"/>
              <a:ea typeface="Roboto"/>
              <a:cs typeface="Roboto"/>
              <a:sym typeface="Roboto"/>
            </a:endParaRPr>
          </a:p>
        </p:txBody>
      </p:sp>
      <p:sp>
        <p:nvSpPr>
          <p:cNvPr id="1583" name="Google Shape;1583;p64"/>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584" name="Google Shape;1584;p64"/>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1585" name="Google Shape;1585;p64"/>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1586" name="Google Shape;1586;p64"/>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1587" name="Google Shape;1587;p64"/>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591" name="Shape 1591"/>
        <p:cNvGrpSpPr/>
        <p:nvPr/>
      </p:nvGrpSpPr>
      <p:grpSpPr>
        <a:xfrm>
          <a:off x="0" y="0"/>
          <a:ext cx="0" cy="0"/>
          <a:chOff x="0" y="0"/>
          <a:chExt cx="0" cy="0"/>
        </a:xfrm>
      </p:grpSpPr>
      <p:pic>
        <p:nvPicPr>
          <p:cNvPr id="1592" name="Google Shape;1592;p65"/>
          <p:cNvPicPr preferRelativeResize="0"/>
          <p:nvPr/>
        </p:nvPicPr>
        <p:blipFill>
          <a:blip r:embed="rId4">
            <a:alphaModFix/>
          </a:blip>
          <a:stretch>
            <a:fillRect/>
          </a:stretch>
        </p:blipFill>
        <p:spPr>
          <a:xfrm>
            <a:off x="8302225" y="0"/>
            <a:ext cx="841775" cy="841775"/>
          </a:xfrm>
          <a:prstGeom prst="rect">
            <a:avLst/>
          </a:prstGeom>
          <a:noFill/>
          <a:ln>
            <a:noFill/>
          </a:ln>
        </p:spPr>
      </p:pic>
      <p:pic>
        <p:nvPicPr>
          <p:cNvPr id="1593" name="Google Shape;1593;p65"/>
          <p:cNvPicPr preferRelativeResize="0"/>
          <p:nvPr/>
        </p:nvPicPr>
        <p:blipFill>
          <a:blip r:embed="rId5">
            <a:alphaModFix/>
          </a:blip>
          <a:stretch>
            <a:fillRect/>
          </a:stretch>
        </p:blipFill>
        <p:spPr>
          <a:xfrm>
            <a:off x="0" y="0"/>
            <a:ext cx="841775" cy="841775"/>
          </a:xfrm>
          <a:prstGeom prst="rect">
            <a:avLst/>
          </a:prstGeom>
          <a:noFill/>
          <a:ln>
            <a:noFill/>
          </a:ln>
        </p:spPr>
      </p:pic>
      <p:sp>
        <p:nvSpPr>
          <p:cNvPr id="1594" name="Google Shape;1594;p65"/>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300">
                <a:solidFill>
                  <a:schemeClr val="lt1"/>
                </a:solidFill>
                <a:latin typeface="Calibri"/>
                <a:ea typeface="Calibri"/>
                <a:cs typeface="Calibri"/>
                <a:sym typeface="Calibri"/>
              </a:rPr>
              <a:t>Detailed Light Source</a:t>
            </a:r>
            <a:r>
              <a:rPr b="1" lang="en" sz="4300">
                <a:solidFill>
                  <a:schemeClr val="lt1"/>
                </a:solidFill>
                <a:latin typeface="Calibri"/>
                <a:ea typeface="Calibri"/>
                <a:cs typeface="Calibri"/>
                <a:sym typeface="Calibri"/>
              </a:rPr>
              <a:t> FBD </a:t>
            </a:r>
            <a:endParaRPr b="1" sz="4300">
              <a:solidFill>
                <a:schemeClr val="lt1"/>
              </a:solidFill>
              <a:latin typeface="Calibri"/>
              <a:ea typeface="Calibri"/>
              <a:cs typeface="Calibri"/>
              <a:sym typeface="Calibri"/>
            </a:endParaRPr>
          </a:p>
        </p:txBody>
      </p:sp>
      <p:pic>
        <p:nvPicPr>
          <p:cNvPr id="1595" name="Google Shape;1595;p65"/>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1596" name="Google Shape;1596;p65"/>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1597" name="Google Shape;1597;p65"/>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Electronics</a:t>
            </a:r>
            <a:endParaRPr b="1" u="sng">
              <a:latin typeface="Roboto"/>
              <a:ea typeface="Roboto"/>
              <a:cs typeface="Roboto"/>
              <a:sym typeface="Roboto"/>
            </a:endParaRPr>
          </a:p>
        </p:txBody>
      </p:sp>
      <p:sp>
        <p:nvSpPr>
          <p:cNvPr id="1598" name="Google Shape;1598;p65"/>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599" name="Google Shape;1599;p65"/>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1600" name="Google Shape;1600;p65"/>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601" name="Google Shape;1601;p65"/>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1602" name="Google Shape;1602;p65"/>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1603" name="Google Shape;1603;p65"/>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pic>
        <p:nvPicPr>
          <p:cNvPr id="1604" name="Google Shape;1604;p65"/>
          <p:cNvPicPr preferRelativeResize="0"/>
          <p:nvPr/>
        </p:nvPicPr>
        <p:blipFill>
          <a:blip r:embed="rId7">
            <a:alphaModFix/>
          </a:blip>
          <a:stretch>
            <a:fillRect/>
          </a:stretch>
        </p:blipFill>
        <p:spPr>
          <a:xfrm>
            <a:off x="152400" y="1239575"/>
            <a:ext cx="8839200" cy="2528948"/>
          </a:xfrm>
          <a:prstGeom prst="rect">
            <a:avLst/>
          </a:prstGeom>
          <a:noFill/>
          <a:ln>
            <a:noFill/>
          </a:ln>
        </p:spPr>
      </p:pic>
      <p:sp>
        <p:nvSpPr>
          <p:cNvPr id="1605" name="Google Shape;1605;p65"/>
          <p:cNvSpPr/>
          <p:nvPr/>
        </p:nvSpPr>
        <p:spPr>
          <a:xfrm>
            <a:off x="1127250" y="3008471"/>
            <a:ext cx="7472700" cy="515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65"/>
          <p:cNvSpPr txBox="1"/>
          <p:nvPr/>
        </p:nvSpPr>
        <p:spPr>
          <a:xfrm>
            <a:off x="3474325" y="2742675"/>
            <a:ext cx="23406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Times New Roman"/>
                <a:ea typeface="Times New Roman"/>
                <a:cs typeface="Times New Roman"/>
                <a:sym typeface="Times New Roman"/>
              </a:rPr>
              <a:t>I</a:t>
            </a:r>
            <a:r>
              <a:rPr b="1" baseline="-25000" lang="en" sz="1250">
                <a:solidFill>
                  <a:srgbClr val="3A414A"/>
                </a:solidFill>
                <a:latin typeface="Times New Roman"/>
                <a:ea typeface="Times New Roman"/>
                <a:cs typeface="Times New Roman"/>
                <a:sym typeface="Times New Roman"/>
              </a:rPr>
              <a:t>Nano</a:t>
            </a:r>
            <a:r>
              <a:rPr b="1" baseline="-25000" lang="en" sz="1250">
                <a:solidFill>
                  <a:srgbClr val="3A414A"/>
                </a:solidFill>
              </a:rPr>
              <a:t>SAM-IV</a:t>
            </a:r>
            <a:r>
              <a:rPr b="1" lang="en">
                <a:latin typeface="Calibri"/>
                <a:ea typeface="Calibri"/>
                <a:cs typeface="Calibri"/>
                <a:sym typeface="Calibri"/>
              </a:rPr>
              <a:t> = 600 mA</a:t>
            </a:r>
            <a:endParaRPr b="1">
              <a:latin typeface="Calibri"/>
              <a:ea typeface="Calibri"/>
              <a:cs typeface="Calibri"/>
              <a:sym typeface="Calibri"/>
            </a:endParaRPr>
          </a:p>
          <a:p>
            <a:pPr indent="0" lvl="0" marL="0" rtl="0" algn="ctr">
              <a:spcBef>
                <a:spcPts val="0"/>
              </a:spcBef>
              <a:spcAft>
                <a:spcPts val="0"/>
              </a:spcAft>
              <a:buNone/>
            </a:pPr>
            <a:r>
              <a:rPr lang="en">
                <a:latin typeface="Times New Roman"/>
                <a:ea typeface="Times New Roman"/>
                <a:cs typeface="Times New Roman"/>
                <a:sym typeface="Times New Roman"/>
              </a:rPr>
              <a:t>I</a:t>
            </a:r>
            <a:r>
              <a:rPr baseline="-25000" lang="en">
                <a:latin typeface="Calibri"/>
                <a:ea typeface="Calibri"/>
                <a:cs typeface="Calibri"/>
                <a:sym typeface="Calibri"/>
              </a:rPr>
              <a:t>Low</a:t>
            </a:r>
            <a:r>
              <a:rPr lang="en">
                <a:latin typeface="Calibri"/>
                <a:ea typeface="Calibri"/>
                <a:cs typeface="Calibri"/>
                <a:sym typeface="Calibri"/>
              </a:rPr>
              <a:t> = 82 mA</a:t>
            </a:r>
            <a:endParaRPr>
              <a:latin typeface="Calibri"/>
              <a:ea typeface="Calibri"/>
              <a:cs typeface="Calibri"/>
              <a:sym typeface="Calibri"/>
            </a:endParaRPr>
          </a:p>
          <a:p>
            <a:pPr indent="0" lvl="0" marL="0" rtl="0" algn="ctr">
              <a:spcBef>
                <a:spcPts val="0"/>
              </a:spcBef>
              <a:spcAft>
                <a:spcPts val="0"/>
              </a:spcAft>
              <a:buNone/>
            </a:pPr>
            <a:r>
              <a:rPr lang="en">
                <a:latin typeface="Times New Roman"/>
                <a:ea typeface="Times New Roman"/>
                <a:cs typeface="Times New Roman"/>
                <a:sym typeface="Times New Roman"/>
              </a:rPr>
              <a:t>I</a:t>
            </a:r>
            <a:r>
              <a:rPr baseline="-25000" lang="en">
                <a:latin typeface="Calibri"/>
                <a:ea typeface="Calibri"/>
                <a:cs typeface="Calibri"/>
                <a:sym typeface="Calibri"/>
              </a:rPr>
              <a:t>high</a:t>
            </a:r>
            <a:r>
              <a:rPr lang="en">
                <a:latin typeface="Calibri"/>
                <a:ea typeface="Calibri"/>
                <a:cs typeface="Calibri"/>
                <a:sym typeface="Calibri"/>
              </a:rPr>
              <a:t> = 1674 mA</a:t>
            </a:r>
            <a:endParaRPr>
              <a:latin typeface="Calibri"/>
              <a:ea typeface="Calibri"/>
              <a:cs typeface="Calibri"/>
              <a:sym typeface="Calibri"/>
            </a:endParaRPr>
          </a:p>
          <a:p>
            <a:pPr indent="0" lvl="0" marL="0" rtl="0" algn="ctr">
              <a:spcBef>
                <a:spcPts val="0"/>
              </a:spcBef>
              <a:spcAft>
                <a:spcPts val="0"/>
              </a:spcAft>
              <a:buNone/>
            </a:pPr>
            <a:r>
              <a:t/>
            </a:r>
            <a:endParaRPr>
              <a:latin typeface="Calibri"/>
              <a:ea typeface="Calibri"/>
              <a:cs typeface="Calibri"/>
              <a:sym typeface="Calibri"/>
            </a:endParaRPr>
          </a:p>
        </p:txBody>
      </p:sp>
      <p:sp>
        <p:nvSpPr>
          <p:cNvPr id="1607" name="Google Shape;1607;p65"/>
          <p:cNvSpPr txBox="1"/>
          <p:nvPr/>
        </p:nvSpPr>
        <p:spPr>
          <a:xfrm>
            <a:off x="6766075" y="2742675"/>
            <a:ext cx="23406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Calibri"/>
                <a:ea typeface="Calibri"/>
                <a:cs typeface="Calibri"/>
                <a:sym typeface="Calibri"/>
              </a:rPr>
              <a:t>P</a:t>
            </a:r>
            <a:r>
              <a:rPr b="1" baseline="-25000" lang="en" sz="1250">
                <a:solidFill>
                  <a:srgbClr val="3A414A"/>
                </a:solidFill>
                <a:latin typeface="Times New Roman"/>
                <a:ea typeface="Times New Roman"/>
                <a:cs typeface="Times New Roman"/>
                <a:sym typeface="Times New Roman"/>
              </a:rPr>
              <a:t>Nano</a:t>
            </a:r>
            <a:r>
              <a:rPr b="1" baseline="-25000" lang="en" sz="1250">
                <a:solidFill>
                  <a:srgbClr val="3A414A"/>
                </a:solidFill>
              </a:rPr>
              <a:t>SAM-IV</a:t>
            </a:r>
            <a:r>
              <a:rPr b="1" lang="en">
                <a:latin typeface="Calibri"/>
                <a:ea typeface="Calibri"/>
                <a:cs typeface="Calibri"/>
                <a:sym typeface="Calibri"/>
              </a:rPr>
              <a:t> = 210 mW</a:t>
            </a:r>
            <a:endParaRPr b="1">
              <a:latin typeface="Calibri"/>
              <a:ea typeface="Calibri"/>
              <a:cs typeface="Calibri"/>
              <a:sym typeface="Calibri"/>
            </a:endParaRPr>
          </a:p>
          <a:p>
            <a:pPr indent="0" lvl="0" marL="0" rtl="0" algn="ctr">
              <a:spcBef>
                <a:spcPts val="0"/>
              </a:spcBef>
              <a:spcAft>
                <a:spcPts val="0"/>
              </a:spcAft>
              <a:buNone/>
            </a:pPr>
            <a:r>
              <a:rPr lang="en">
                <a:latin typeface="Calibri"/>
                <a:ea typeface="Calibri"/>
                <a:cs typeface="Calibri"/>
                <a:sym typeface="Calibri"/>
              </a:rPr>
              <a:t>P</a:t>
            </a:r>
            <a:r>
              <a:rPr baseline="-25000" lang="en">
                <a:latin typeface="Calibri"/>
                <a:ea typeface="Calibri"/>
                <a:cs typeface="Calibri"/>
                <a:sym typeface="Calibri"/>
              </a:rPr>
              <a:t>Low</a:t>
            </a:r>
            <a:r>
              <a:rPr lang="en">
                <a:latin typeface="Calibri"/>
                <a:ea typeface="Calibri"/>
                <a:cs typeface="Calibri"/>
                <a:sym typeface="Calibri"/>
              </a:rPr>
              <a:t> = 29 mW</a:t>
            </a:r>
            <a:endParaRPr>
              <a:latin typeface="Calibri"/>
              <a:ea typeface="Calibri"/>
              <a:cs typeface="Calibri"/>
              <a:sym typeface="Calibri"/>
            </a:endParaRPr>
          </a:p>
          <a:p>
            <a:pPr indent="0" lvl="0" marL="0" rtl="0" algn="ctr">
              <a:spcBef>
                <a:spcPts val="0"/>
              </a:spcBef>
              <a:spcAft>
                <a:spcPts val="0"/>
              </a:spcAft>
              <a:buNone/>
            </a:pPr>
            <a:r>
              <a:rPr lang="en">
                <a:latin typeface="Calibri"/>
                <a:ea typeface="Calibri"/>
                <a:cs typeface="Calibri"/>
                <a:sym typeface="Calibri"/>
              </a:rPr>
              <a:t>P</a:t>
            </a:r>
            <a:r>
              <a:rPr baseline="-25000" lang="en">
                <a:latin typeface="Calibri"/>
                <a:ea typeface="Calibri"/>
                <a:cs typeface="Calibri"/>
                <a:sym typeface="Calibri"/>
              </a:rPr>
              <a:t>High</a:t>
            </a:r>
            <a:r>
              <a:rPr lang="en">
                <a:latin typeface="Calibri"/>
                <a:ea typeface="Calibri"/>
                <a:cs typeface="Calibri"/>
                <a:sym typeface="Calibri"/>
              </a:rPr>
              <a:t> = 586 mW</a:t>
            </a:r>
            <a:endParaRPr>
              <a:latin typeface="Calibri"/>
              <a:ea typeface="Calibri"/>
              <a:cs typeface="Calibri"/>
              <a:sym typeface="Calibri"/>
            </a:endParaRPr>
          </a:p>
          <a:p>
            <a:pPr indent="0" lvl="0" marL="0" rtl="0" algn="ctr">
              <a:spcBef>
                <a:spcPts val="0"/>
              </a:spcBef>
              <a:spcAft>
                <a:spcPts val="0"/>
              </a:spcAft>
              <a:buNone/>
            </a:pPr>
            <a:r>
              <a:t/>
            </a:r>
            <a:endParaRPr>
              <a:latin typeface="Calibri"/>
              <a:ea typeface="Calibri"/>
              <a:cs typeface="Calibri"/>
              <a:sym typeface="Calibri"/>
            </a:endParaRPr>
          </a:p>
        </p:txBody>
      </p:sp>
      <p:sp>
        <p:nvSpPr>
          <p:cNvPr id="1608" name="Google Shape;1608;p65"/>
          <p:cNvSpPr txBox="1"/>
          <p:nvPr/>
        </p:nvSpPr>
        <p:spPr>
          <a:xfrm>
            <a:off x="5660700" y="1607125"/>
            <a:ext cx="2166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Calibri"/>
                <a:ea typeface="Calibri"/>
                <a:cs typeface="Calibri"/>
                <a:sym typeface="Calibri"/>
              </a:rPr>
              <a:t>Viewing</a:t>
            </a:r>
            <a:r>
              <a:rPr b="1" lang="en">
                <a:latin typeface="Calibri"/>
                <a:ea typeface="Calibri"/>
                <a:cs typeface="Calibri"/>
                <a:sym typeface="Calibri"/>
              </a:rPr>
              <a:t> Angle: 20 deg</a:t>
            </a:r>
            <a:endParaRPr b="1">
              <a:latin typeface="Calibri"/>
              <a:ea typeface="Calibri"/>
              <a:cs typeface="Calibri"/>
              <a:sym typeface="Calibri"/>
            </a:endParaRPr>
          </a:p>
          <a:p>
            <a:pPr indent="0" lvl="0" marL="0" rtl="0" algn="ctr">
              <a:spcBef>
                <a:spcPts val="0"/>
              </a:spcBef>
              <a:spcAft>
                <a:spcPts val="0"/>
              </a:spcAft>
              <a:buNone/>
            </a:pPr>
            <a:r>
              <a:rPr b="1" lang="en">
                <a:latin typeface="Calibri"/>
                <a:ea typeface="Calibri"/>
                <a:cs typeface="Calibri"/>
                <a:sym typeface="Calibri"/>
              </a:rPr>
              <a:t>Wavelength: 680 nm</a:t>
            </a:r>
            <a:endParaRPr b="1">
              <a:latin typeface="Calibri"/>
              <a:ea typeface="Calibri"/>
              <a:cs typeface="Calibri"/>
              <a:sym typeface="Calibri"/>
            </a:endParaRPr>
          </a:p>
        </p:txBody>
      </p:sp>
      <p:sp>
        <p:nvSpPr>
          <p:cNvPr id="1609" name="Google Shape;1609;p65"/>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613" name="Shape 1613"/>
        <p:cNvGrpSpPr/>
        <p:nvPr/>
      </p:nvGrpSpPr>
      <p:grpSpPr>
        <a:xfrm>
          <a:off x="0" y="0"/>
          <a:ext cx="0" cy="0"/>
          <a:chOff x="0" y="0"/>
          <a:chExt cx="0" cy="0"/>
        </a:xfrm>
      </p:grpSpPr>
      <p:pic>
        <p:nvPicPr>
          <p:cNvPr id="1614" name="Google Shape;1614;p66"/>
          <p:cNvPicPr preferRelativeResize="0"/>
          <p:nvPr/>
        </p:nvPicPr>
        <p:blipFill>
          <a:blip r:embed="rId4">
            <a:alphaModFix/>
          </a:blip>
          <a:stretch>
            <a:fillRect/>
          </a:stretch>
        </p:blipFill>
        <p:spPr>
          <a:xfrm>
            <a:off x="8302225" y="0"/>
            <a:ext cx="841775" cy="841775"/>
          </a:xfrm>
          <a:prstGeom prst="rect">
            <a:avLst/>
          </a:prstGeom>
          <a:noFill/>
          <a:ln>
            <a:noFill/>
          </a:ln>
        </p:spPr>
      </p:pic>
      <p:pic>
        <p:nvPicPr>
          <p:cNvPr id="1615" name="Google Shape;1615;p66"/>
          <p:cNvPicPr preferRelativeResize="0"/>
          <p:nvPr/>
        </p:nvPicPr>
        <p:blipFill>
          <a:blip r:embed="rId5">
            <a:alphaModFix/>
          </a:blip>
          <a:stretch>
            <a:fillRect/>
          </a:stretch>
        </p:blipFill>
        <p:spPr>
          <a:xfrm>
            <a:off x="0" y="0"/>
            <a:ext cx="841775" cy="841775"/>
          </a:xfrm>
          <a:prstGeom prst="rect">
            <a:avLst/>
          </a:prstGeom>
          <a:noFill/>
          <a:ln>
            <a:noFill/>
          </a:ln>
        </p:spPr>
      </p:pic>
      <p:sp>
        <p:nvSpPr>
          <p:cNvPr id="1616" name="Google Shape;1616;p66"/>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300">
                <a:solidFill>
                  <a:schemeClr val="lt1"/>
                </a:solidFill>
                <a:latin typeface="Calibri"/>
                <a:ea typeface="Calibri"/>
                <a:cs typeface="Calibri"/>
                <a:sym typeface="Calibri"/>
              </a:rPr>
              <a:t>Light Source Electrical Diagram</a:t>
            </a:r>
            <a:r>
              <a:rPr b="1" lang="en" sz="4300">
                <a:solidFill>
                  <a:schemeClr val="lt1"/>
                </a:solidFill>
                <a:latin typeface="Calibri"/>
                <a:ea typeface="Calibri"/>
                <a:cs typeface="Calibri"/>
                <a:sym typeface="Calibri"/>
              </a:rPr>
              <a:t> </a:t>
            </a:r>
            <a:endParaRPr b="1" sz="4300">
              <a:solidFill>
                <a:schemeClr val="lt1"/>
              </a:solidFill>
              <a:latin typeface="Calibri"/>
              <a:ea typeface="Calibri"/>
              <a:cs typeface="Calibri"/>
              <a:sym typeface="Calibri"/>
            </a:endParaRPr>
          </a:p>
        </p:txBody>
      </p:sp>
      <p:pic>
        <p:nvPicPr>
          <p:cNvPr id="1617" name="Google Shape;1617;p66"/>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1618" name="Google Shape;1618;p66"/>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1619" name="Google Shape;1619;p66"/>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Electronics</a:t>
            </a:r>
            <a:endParaRPr b="1" u="sng">
              <a:latin typeface="Roboto"/>
              <a:ea typeface="Roboto"/>
              <a:cs typeface="Roboto"/>
              <a:sym typeface="Roboto"/>
            </a:endParaRPr>
          </a:p>
        </p:txBody>
      </p:sp>
      <p:sp>
        <p:nvSpPr>
          <p:cNvPr id="1620" name="Google Shape;1620;p66"/>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621" name="Google Shape;1621;p66"/>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1622" name="Google Shape;1622;p66"/>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623" name="Google Shape;1623;p66"/>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1624" name="Google Shape;1624;p66"/>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1625" name="Google Shape;1625;p66"/>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pic>
        <p:nvPicPr>
          <p:cNvPr id="1626" name="Google Shape;1626;p66"/>
          <p:cNvPicPr preferRelativeResize="0"/>
          <p:nvPr/>
        </p:nvPicPr>
        <p:blipFill rotWithShape="1">
          <a:blip r:embed="rId7">
            <a:alphaModFix/>
          </a:blip>
          <a:srcRect b="0" l="4876" r="4976" t="5615"/>
          <a:stretch/>
        </p:blipFill>
        <p:spPr>
          <a:xfrm>
            <a:off x="323075" y="914125"/>
            <a:ext cx="8497848" cy="3820700"/>
          </a:xfrm>
          <a:prstGeom prst="rect">
            <a:avLst/>
          </a:prstGeom>
          <a:noFill/>
          <a:ln>
            <a:noFill/>
          </a:ln>
        </p:spPr>
      </p:pic>
      <p:sp>
        <p:nvSpPr>
          <p:cNvPr id="1627" name="Google Shape;1627;p66"/>
          <p:cNvSpPr txBox="1"/>
          <p:nvPr/>
        </p:nvSpPr>
        <p:spPr>
          <a:xfrm>
            <a:off x="352050" y="3752350"/>
            <a:ext cx="23406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a:latin typeface="Times New Roman"/>
                <a:ea typeface="Times New Roman"/>
                <a:cs typeface="Times New Roman"/>
                <a:sym typeface="Times New Roman"/>
              </a:rPr>
              <a:t>I</a:t>
            </a:r>
            <a:r>
              <a:rPr b="1" baseline="-25000" lang="en" sz="1250">
                <a:solidFill>
                  <a:srgbClr val="3A414A"/>
                </a:solidFill>
                <a:latin typeface="Times New Roman"/>
                <a:ea typeface="Times New Roman"/>
                <a:cs typeface="Times New Roman"/>
                <a:sym typeface="Times New Roman"/>
              </a:rPr>
              <a:t>Nano</a:t>
            </a:r>
            <a:r>
              <a:rPr b="1" baseline="-25000" lang="en" sz="1250">
                <a:solidFill>
                  <a:srgbClr val="3A414A"/>
                </a:solidFill>
              </a:rPr>
              <a:t>SAM-IV</a:t>
            </a:r>
            <a:r>
              <a:rPr b="1" lang="en">
                <a:latin typeface="Calibri"/>
                <a:ea typeface="Calibri"/>
                <a:cs typeface="Calibri"/>
                <a:sym typeface="Calibri"/>
              </a:rPr>
              <a:t> = 600 mA</a:t>
            </a:r>
            <a:endParaRPr b="1">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lang="en">
                <a:latin typeface="Times New Roman"/>
                <a:ea typeface="Times New Roman"/>
                <a:cs typeface="Times New Roman"/>
                <a:sym typeface="Times New Roman"/>
              </a:rPr>
              <a:t>I</a:t>
            </a:r>
            <a:r>
              <a:rPr baseline="-25000" lang="en">
                <a:latin typeface="Calibri"/>
                <a:ea typeface="Calibri"/>
                <a:cs typeface="Calibri"/>
                <a:sym typeface="Calibri"/>
              </a:rPr>
              <a:t>Low</a:t>
            </a:r>
            <a:r>
              <a:rPr lang="en">
                <a:latin typeface="Calibri"/>
                <a:ea typeface="Calibri"/>
                <a:cs typeface="Calibri"/>
                <a:sym typeface="Calibri"/>
              </a:rPr>
              <a:t> = 82 mA</a:t>
            </a:r>
            <a:endParaRPr>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lang="en">
                <a:latin typeface="Times New Roman"/>
                <a:ea typeface="Times New Roman"/>
                <a:cs typeface="Times New Roman"/>
                <a:sym typeface="Times New Roman"/>
              </a:rPr>
              <a:t>I</a:t>
            </a:r>
            <a:r>
              <a:rPr baseline="-25000" lang="en">
                <a:latin typeface="Calibri"/>
                <a:ea typeface="Calibri"/>
                <a:cs typeface="Calibri"/>
                <a:sym typeface="Calibri"/>
              </a:rPr>
              <a:t>high</a:t>
            </a:r>
            <a:r>
              <a:rPr lang="en">
                <a:latin typeface="Calibri"/>
                <a:ea typeface="Calibri"/>
                <a:cs typeface="Calibri"/>
                <a:sym typeface="Calibri"/>
              </a:rPr>
              <a:t> = 1674 mA</a:t>
            </a:r>
            <a:endParaRPr>
              <a:latin typeface="Calibri"/>
              <a:ea typeface="Calibri"/>
              <a:cs typeface="Calibri"/>
              <a:sym typeface="Calibri"/>
            </a:endParaRPr>
          </a:p>
          <a:p>
            <a:pPr indent="0" lvl="0" marL="0" rtl="0" algn="ctr">
              <a:spcBef>
                <a:spcPts val="0"/>
              </a:spcBef>
              <a:spcAft>
                <a:spcPts val="0"/>
              </a:spcAft>
              <a:buNone/>
            </a:pPr>
            <a:r>
              <a:t/>
            </a:r>
            <a:endParaRPr>
              <a:latin typeface="Calibri"/>
              <a:ea typeface="Calibri"/>
              <a:cs typeface="Calibri"/>
              <a:sym typeface="Calibri"/>
            </a:endParaRPr>
          </a:p>
        </p:txBody>
      </p:sp>
      <p:sp>
        <p:nvSpPr>
          <p:cNvPr id="1628" name="Google Shape;1628;p66"/>
          <p:cNvSpPr txBox="1"/>
          <p:nvPr/>
        </p:nvSpPr>
        <p:spPr>
          <a:xfrm>
            <a:off x="1968500" y="914125"/>
            <a:ext cx="1308600" cy="7233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a:latin typeface="Calibri"/>
                <a:ea typeface="Calibri"/>
                <a:cs typeface="Calibri"/>
                <a:sym typeface="Calibri"/>
              </a:rPr>
              <a:t>V</a:t>
            </a:r>
            <a:r>
              <a:rPr b="1" baseline="-25000" lang="en">
                <a:latin typeface="Calibri"/>
                <a:ea typeface="Calibri"/>
                <a:cs typeface="Calibri"/>
                <a:sym typeface="Calibri"/>
              </a:rPr>
              <a:t>Power,Supply</a:t>
            </a:r>
            <a:endParaRPr b="1" baseline="-25000">
              <a:latin typeface="Calibri"/>
              <a:ea typeface="Calibri"/>
              <a:cs typeface="Calibri"/>
              <a:sym typeface="Calibri"/>
            </a:endParaRPr>
          </a:p>
          <a:p>
            <a:pPr indent="0" lvl="0" marL="0" rtl="0" algn="ctr">
              <a:lnSpc>
                <a:spcPct val="150000"/>
              </a:lnSpc>
              <a:spcBef>
                <a:spcPts val="0"/>
              </a:spcBef>
              <a:spcAft>
                <a:spcPts val="0"/>
              </a:spcAft>
              <a:buNone/>
            </a:pPr>
            <a:r>
              <a:rPr b="1" lang="en">
                <a:latin typeface="Calibri"/>
                <a:ea typeface="Calibri"/>
                <a:cs typeface="Calibri"/>
                <a:sym typeface="Calibri"/>
              </a:rPr>
              <a:t>3 V +/- 10 mV</a:t>
            </a:r>
            <a:endParaRPr b="1">
              <a:latin typeface="Calibri"/>
              <a:ea typeface="Calibri"/>
              <a:cs typeface="Calibri"/>
              <a:sym typeface="Calibri"/>
            </a:endParaRPr>
          </a:p>
        </p:txBody>
      </p:sp>
      <p:sp>
        <p:nvSpPr>
          <p:cNvPr id="1629" name="Google Shape;1629;p66"/>
          <p:cNvSpPr txBox="1"/>
          <p:nvPr/>
        </p:nvSpPr>
        <p:spPr>
          <a:xfrm>
            <a:off x="3532150" y="914125"/>
            <a:ext cx="1431900" cy="7233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a:latin typeface="Calibri"/>
                <a:ea typeface="Calibri"/>
                <a:cs typeface="Calibri"/>
                <a:sym typeface="Calibri"/>
              </a:rPr>
              <a:t>V</a:t>
            </a:r>
            <a:r>
              <a:rPr b="1" baseline="-25000" lang="en">
                <a:latin typeface="Calibri"/>
                <a:ea typeface="Calibri"/>
                <a:cs typeface="Calibri"/>
                <a:sym typeface="Calibri"/>
              </a:rPr>
              <a:t>Linear,Regulator</a:t>
            </a:r>
            <a:endParaRPr b="1" baseline="-25000">
              <a:latin typeface="Calibri"/>
              <a:ea typeface="Calibri"/>
              <a:cs typeface="Calibri"/>
              <a:sym typeface="Calibri"/>
            </a:endParaRPr>
          </a:p>
          <a:p>
            <a:pPr indent="0" lvl="0" marL="0" rtl="0" algn="ctr">
              <a:lnSpc>
                <a:spcPct val="150000"/>
              </a:lnSpc>
              <a:spcBef>
                <a:spcPts val="0"/>
              </a:spcBef>
              <a:spcAft>
                <a:spcPts val="0"/>
              </a:spcAft>
              <a:buNone/>
            </a:pPr>
            <a:r>
              <a:rPr b="1" lang="en">
                <a:latin typeface="Calibri"/>
                <a:ea typeface="Calibri"/>
                <a:cs typeface="Calibri"/>
                <a:sym typeface="Calibri"/>
              </a:rPr>
              <a:t>2.5</a:t>
            </a:r>
            <a:r>
              <a:rPr b="1" lang="en">
                <a:latin typeface="Calibri"/>
                <a:ea typeface="Calibri"/>
                <a:cs typeface="Calibri"/>
                <a:sym typeface="Calibri"/>
              </a:rPr>
              <a:t> V +/- 60 uV</a:t>
            </a:r>
            <a:endParaRPr b="1">
              <a:latin typeface="Calibri"/>
              <a:ea typeface="Calibri"/>
              <a:cs typeface="Calibri"/>
              <a:sym typeface="Calibri"/>
            </a:endParaRPr>
          </a:p>
        </p:txBody>
      </p:sp>
      <p:sp>
        <p:nvSpPr>
          <p:cNvPr id="1630" name="Google Shape;1630;p66"/>
          <p:cNvSpPr txBox="1"/>
          <p:nvPr/>
        </p:nvSpPr>
        <p:spPr>
          <a:xfrm>
            <a:off x="5551500" y="1141800"/>
            <a:ext cx="1395000" cy="7233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a:latin typeface="Calibri"/>
                <a:ea typeface="Calibri"/>
                <a:cs typeface="Calibri"/>
                <a:sym typeface="Calibri"/>
              </a:rPr>
              <a:t>V</a:t>
            </a:r>
            <a:r>
              <a:rPr b="1" baseline="-25000" lang="en">
                <a:latin typeface="Calibri"/>
                <a:ea typeface="Calibri"/>
                <a:cs typeface="Calibri"/>
                <a:sym typeface="Calibri"/>
              </a:rPr>
              <a:t>Filter</a:t>
            </a:r>
            <a:endParaRPr b="1" baseline="-25000">
              <a:latin typeface="Calibri"/>
              <a:ea typeface="Calibri"/>
              <a:cs typeface="Calibri"/>
              <a:sym typeface="Calibri"/>
            </a:endParaRPr>
          </a:p>
          <a:p>
            <a:pPr indent="0" lvl="0" marL="0" rtl="0" algn="ctr">
              <a:lnSpc>
                <a:spcPct val="150000"/>
              </a:lnSpc>
              <a:spcBef>
                <a:spcPts val="0"/>
              </a:spcBef>
              <a:spcAft>
                <a:spcPts val="0"/>
              </a:spcAft>
              <a:buNone/>
            </a:pPr>
            <a:r>
              <a:rPr b="1" lang="en">
                <a:latin typeface="Calibri"/>
                <a:ea typeface="Calibri"/>
                <a:cs typeface="Calibri"/>
                <a:sym typeface="Calibri"/>
              </a:rPr>
              <a:t>2.5 V +/- 60 uV</a:t>
            </a:r>
            <a:endParaRPr b="1">
              <a:latin typeface="Calibri"/>
              <a:ea typeface="Calibri"/>
              <a:cs typeface="Calibri"/>
              <a:sym typeface="Calibri"/>
            </a:endParaRPr>
          </a:p>
        </p:txBody>
      </p:sp>
      <p:pic>
        <p:nvPicPr>
          <p:cNvPr id="1631" name="Google Shape;1631;p66"/>
          <p:cNvPicPr preferRelativeResize="0"/>
          <p:nvPr/>
        </p:nvPicPr>
        <p:blipFill>
          <a:blip r:embed="rId8">
            <a:alphaModFix/>
          </a:blip>
          <a:stretch>
            <a:fillRect/>
          </a:stretch>
        </p:blipFill>
        <p:spPr>
          <a:xfrm>
            <a:off x="6826009" y="2467839"/>
            <a:ext cx="583734" cy="417351"/>
          </a:xfrm>
          <a:prstGeom prst="rect">
            <a:avLst/>
          </a:prstGeom>
          <a:noFill/>
          <a:ln cap="flat" cmpd="sng" w="38100">
            <a:solidFill>
              <a:srgbClr val="FFC000"/>
            </a:solidFill>
            <a:prstDash val="dash"/>
            <a:round/>
            <a:headEnd len="sm" w="sm" type="none"/>
            <a:tailEnd len="sm" w="sm" type="none"/>
          </a:ln>
        </p:spPr>
      </p:pic>
      <p:sp>
        <p:nvSpPr>
          <p:cNvPr id="1632" name="Google Shape;1632;p66"/>
          <p:cNvSpPr txBox="1"/>
          <p:nvPr/>
        </p:nvSpPr>
        <p:spPr>
          <a:xfrm>
            <a:off x="2521200" y="3967900"/>
            <a:ext cx="2340600" cy="615600"/>
          </a:xfrm>
          <a:prstGeom prst="rect">
            <a:avLst/>
          </a:prstGeom>
          <a:solidFill>
            <a:srgbClr val="00AFCC"/>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Calibri"/>
                <a:ea typeface="Calibri"/>
                <a:cs typeface="Calibri"/>
                <a:sym typeface="Calibri"/>
              </a:rPr>
              <a:t>R</a:t>
            </a:r>
            <a:r>
              <a:rPr b="1" baseline="-25000" lang="en">
                <a:latin typeface="Calibri"/>
                <a:ea typeface="Calibri"/>
                <a:cs typeface="Calibri"/>
                <a:sym typeface="Calibri"/>
              </a:rPr>
              <a:t>1</a:t>
            </a:r>
            <a:r>
              <a:rPr b="1" lang="en">
                <a:latin typeface="Calibri"/>
                <a:ea typeface="Calibri"/>
                <a:cs typeface="Calibri"/>
                <a:sym typeface="Calibri"/>
              </a:rPr>
              <a:t> = 0.9 KΩ</a:t>
            </a:r>
            <a:r>
              <a:rPr lang="en">
                <a:latin typeface="Calibri"/>
                <a:ea typeface="Calibri"/>
                <a:cs typeface="Calibri"/>
                <a:sym typeface="Calibri"/>
              </a:rPr>
              <a:t> </a:t>
            </a:r>
            <a:endParaRPr>
              <a:latin typeface="Calibri"/>
              <a:ea typeface="Calibri"/>
              <a:cs typeface="Calibri"/>
              <a:sym typeface="Calibri"/>
            </a:endParaRPr>
          </a:p>
          <a:p>
            <a:pPr indent="0" lvl="0" marL="0" rtl="0" algn="ctr">
              <a:spcBef>
                <a:spcPts val="0"/>
              </a:spcBef>
              <a:spcAft>
                <a:spcPts val="0"/>
              </a:spcAft>
              <a:buNone/>
            </a:pPr>
            <a:r>
              <a:rPr b="1" lang="en">
                <a:latin typeface="Calibri"/>
                <a:ea typeface="Calibri"/>
                <a:cs typeface="Calibri"/>
                <a:sym typeface="Calibri"/>
              </a:rPr>
              <a:t>C</a:t>
            </a:r>
            <a:r>
              <a:rPr b="1" baseline="-25000" lang="en">
                <a:latin typeface="Calibri"/>
                <a:ea typeface="Calibri"/>
                <a:cs typeface="Calibri"/>
                <a:sym typeface="Calibri"/>
              </a:rPr>
              <a:t>1</a:t>
            </a:r>
            <a:r>
              <a:rPr b="1" lang="en">
                <a:latin typeface="Calibri"/>
                <a:ea typeface="Calibri"/>
                <a:cs typeface="Calibri"/>
                <a:sym typeface="Calibri"/>
              </a:rPr>
              <a:t> = 18 nF</a:t>
            </a:r>
            <a:endParaRPr b="1">
              <a:latin typeface="Calibri"/>
              <a:ea typeface="Calibri"/>
              <a:cs typeface="Calibri"/>
              <a:sym typeface="Calibri"/>
            </a:endParaRPr>
          </a:p>
        </p:txBody>
      </p:sp>
      <p:sp>
        <p:nvSpPr>
          <p:cNvPr id="1633" name="Google Shape;1633;p66"/>
          <p:cNvSpPr txBox="1"/>
          <p:nvPr/>
        </p:nvSpPr>
        <p:spPr>
          <a:xfrm>
            <a:off x="6803400" y="917975"/>
            <a:ext cx="23406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Calibri"/>
                <a:ea typeface="Calibri"/>
                <a:cs typeface="Calibri"/>
                <a:sym typeface="Calibri"/>
              </a:rPr>
              <a:t>P</a:t>
            </a:r>
            <a:r>
              <a:rPr b="1" baseline="-25000" lang="en" sz="1250">
                <a:solidFill>
                  <a:srgbClr val="3A414A"/>
                </a:solidFill>
                <a:latin typeface="Times New Roman"/>
                <a:ea typeface="Times New Roman"/>
                <a:cs typeface="Times New Roman"/>
                <a:sym typeface="Times New Roman"/>
              </a:rPr>
              <a:t>Nano</a:t>
            </a:r>
            <a:r>
              <a:rPr b="1" baseline="-25000" lang="en" sz="1250">
                <a:solidFill>
                  <a:srgbClr val="3A414A"/>
                </a:solidFill>
              </a:rPr>
              <a:t>SAM-IV</a:t>
            </a:r>
            <a:r>
              <a:rPr b="1" lang="en">
                <a:latin typeface="Calibri"/>
                <a:ea typeface="Calibri"/>
                <a:cs typeface="Calibri"/>
                <a:sym typeface="Calibri"/>
              </a:rPr>
              <a:t> = 210 mW</a:t>
            </a:r>
            <a:endParaRPr b="1">
              <a:latin typeface="Calibri"/>
              <a:ea typeface="Calibri"/>
              <a:cs typeface="Calibri"/>
              <a:sym typeface="Calibri"/>
            </a:endParaRPr>
          </a:p>
          <a:p>
            <a:pPr indent="0" lvl="0" marL="0" rtl="0" algn="ctr">
              <a:spcBef>
                <a:spcPts val="0"/>
              </a:spcBef>
              <a:spcAft>
                <a:spcPts val="0"/>
              </a:spcAft>
              <a:buNone/>
            </a:pPr>
            <a:r>
              <a:rPr lang="en">
                <a:latin typeface="Calibri"/>
                <a:ea typeface="Calibri"/>
                <a:cs typeface="Calibri"/>
                <a:sym typeface="Calibri"/>
              </a:rPr>
              <a:t>P</a:t>
            </a:r>
            <a:r>
              <a:rPr baseline="-25000" lang="en">
                <a:latin typeface="Calibri"/>
                <a:ea typeface="Calibri"/>
                <a:cs typeface="Calibri"/>
                <a:sym typeface="Calibri"/>
              </a:rPr>
              <a:t>Low</a:t>
            </a:r>
            <a:r>
              <a:rPr lang="en">
                <a:latin typeface="Calibri"/>
                <a:ea typeface="Calibri"/>
                <a:cs typeface="Calibri"/>
                <a:sym typeface="Calibri"/>
              </a:rPr>
              <a:t> = 29 mW</a:t>
            </a:r>
            <a:endParaRPr>
              <a:latin typeface="Calibri"/>
              <a:ea typeface="Calibri"/>
              <a:cs typeface="Calibri"/>
              <a:sym typeface="Calibri"/>
            </a:endParaRPr>
          </a:p>
          <a:p>
            <a:pPr indent="0" lvl="0" marL="0" rtl="0" algn="ctr">
              <a:spcBef>
                <a:spcPts val="0"/>
              </a:spcBef>
              <a:spcAft>
                <a:spcPts val="0"/>
              </a:spcAft>
              <a:buNone/>
            </a:pPr>
            <a:r>
              <a:rPr lang="en">
                <a:latin typeface="Calibri"/>
                <a:ea typeface="Calibri"/>
                <a:cs typeface="Calibri"/>
                <a:sym typeface="Calibri"/>
              </a:rPr>
              <a:t>P</a:t>
            </a:r>
            <a:r>
              <a:rPr baseline="-25000" lang="en">
                <a:latin typeface="Calibri"/>
                <a:ea typeface="Calibri"/>
                <a:cs typeface="Calibri"/>
                <a:sym typeface="Calibri"/>
              </a:rPr>
              <a:t>High</a:t>
            </a:r>
            <a:r>
              <a:rPr lang="en">
                <a:latin typeface="Calibri"/>
                <a:ea typeface="Calibri"/>
                <a:cs typeface="Calibri"/>
                <a:sym typeface="Calibri"/>
              </a:rPr>
              <a:t> = 586 mW</a:t>
            </a:r>
            <a:endParaRPr>
              <a:latin typeface="Calibri"/>
              <a:ea typeface="Calibri"/>
              <a:cs typeface="Calibri"/>
              <a:sym typeface="Calibri"/>
            </a:endParaRPr>
          </a:p>
          <a:p>
            <a:pPr indent="0" lvl="0" marL="0" rtl="0" algn="ctr">
              <a:spcBef>
                <a:spcPts val="0"/>
              </a:spcBef>
              <a:spcAft>
                <a:spcPts val="0"/>
              </a:spcAft>
              <a:buNone/>
            </a:pPr>
            <a:r>
              <a:t/>
            </a:r>
            <a:endParaRPr>
              <a:latin typeface="Calibri"/>
              <a:ea typeface="Calibri"/>
              <a:cs typeface="Calibri"/>
              <a:sym typeface="Calibri"/>
            </a:endParaRPr>
          </a:p>
        </p:txBody>
      </p:sp>
      <p:sp>
        <p:nvSpPr>
          <p:cNvPr id="1634" name="Google Shape;1634;p66"/>
          <p:cNvSpPr/>
          <p:nvPr/>
        </p:nvSpPr>
        <p:spPr>
          <a:xfrm>
            <a:off x="5810625" y="2486375"/>
            <a:ext cx="841800" cy="841800"/>
          </a:xfrm>
          <a:prstGeom prst="rect">
            <a:avLst/>
          </a:prstGeom>
          <a:noFill/>
          <a:ln cap="flat" cmpd="sng" w="28575">
            <a:solidFill>
              <a:srgbClr val="00AF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35" name="Google Shape;1635;p66"/>
          <p:cNvCxnSpPr/>
          <p:nvPr/>
        </p:nvCxnSpPr>
        <p:spPr>
          <a:xfrm flipH="1">
            <a:off x="4881650" y="3315150"/>
            <a:ext cx="965400" cy="683100"/>
          </a:xfrm>
          <a:prstGeom prst="straightConnector1">
            <a:avLst/>
          </a:prstGeom>
          <a:noFill/>
          <a:ln cap="flat" cmpd="sng" w="38100">
            <a:solidFill>
              <a:srgbClr val="00AFCC"/>
            </a:solidFill>
            <a:prstDash val="solid"/>
            <a:round/>
            <a:headEnd len="med" w="med" type="none"/>
            <a:tailEnd len="med" w="med" type="triangle"/>
          </a:ln>
        </p:spPr>
      </p:cxnSp>
      <p:sp>
        <p:nvSpPr>
          <p:cNvPr id="1636" name="Google Shape;1636;p66"/>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4"/>
                                        </p:tgtEl>
                                        <p:attrNameLst>
                                          <p:attrName>style.visibility</p:attrName>
                                        </p:attrNameLst>
                                      </p:cBhvr>
                                      <p:to>
                                        <p:strVal val="visible"/>
                                      </p:to>
                                    </p:set>
                                    <p:animEffect filter="fade" transition="in">
                                      <p:cBhvr>
                                        <p:cTn dur="1000"/>
                                        <p:tgtEl>
                                          <p:spTgt spid="1634"/>
                                        </p:tgtEl>
                                      </p:cBhvr>
                                    </p:animEffect>
                                  </p:childTnLst>
                                </p:cTn>
                              </p:par>
                              <p:par>
                                <p:cTn fill="hold" nodeType="withEffect" presetClass="entr" presetID="10" presetSubtype="0">
                                  <p:stCondLst>
                                    <p:cond delay="0"/>
                                  </p:stCondLst>
                                  <p:childTnLst>
                                    <p:set>
                                      <p:cBhvr>
                                        <p:cTn dur="1" fill="hold">
                                          <p:stCondLst>
                                            <p:cond delay="0"/>
                                          </p:stCondLst>
                                        </p:cTn>
                                        <p:tgtEl>
                                          <p:spTgt spid="1635"/>
                                        </p:tgtEl>
                                        <p:attrNameLst>
                                          <p:attrName>style.visibility</p:attrName>
                                        </p:attrNameLst>
                                      </p:cBhvr>
                                      <p:to>
                                        <p:strVal val="visible"/>
                                      </p:to>
                                    </p:set>
                                    <p:animEffect filter="fade" transition="in">
                                      <p:cBhvr>
                                        <p:cTn dur="1000"/>
                                        <p:tgtEl>
                                          <p:spTgt spid="1635"/>
                                        </p:tgtEl>
                                      </p:cBhvr>
                                    </p:animEffect>
                                  </p:childTnLst>
                                </p:cTn>
                              </p:par>
                              <p:par>
                                <p:cTn fill="hold" nodeType="withEffect" presetClass="entr" presetID="10" presetSubtype="0">
                                  <p:stCondLst>
                                    <p:cond delay="0"/>
                                  </p:stCondLst>
                                  <p:childTnLst>
                                    <p:set>
                                      <p:cBhvr>
                                        <p:cTn dur="1" fill="hold">
                                          <p:stCondLst>
                                            <p:cond delay="0"/>
                                          </p:stCondLst>
                                        </p:cTn>
                                        <p:tgtEl>
                                          <p:spTgt spid="1632"/>
                                        </p:tgtEl>
                                        <p:attrNameLst>
                                          <p:attrName>style.visibility</p:attrName>
                                        </p:attrNameLst>
                                      </p:cBhvr>
                                      <p:to>
                                        <p:strVal val="visible"/>
                                      </p:to>
                                    </p:set>
                                    <p:animEffect filter="fade" transition="in">
                                      <p:cBhvr>
                                        <p:cTn dur="1000"/>
                                        <p:tgtEl>
                                          <p:spTgt spid="16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640" name="Shape 1640"/>
        <p:cNvGrpSpPr/>
        <p:nvPr/>
      </p:nvGrpSpPr>
      <p:grpSpPr>
        <a:xfrm>
          <a:off x="0" y="0"/>
          <a:ext cx="0" cy="0"/>
          <a:chOff x="0" y="0"/>
          <a:chExt cx="0" cy="0"/>
        </a:xfrm>
      </p:grpSpPr>
      <p:pic>
        <p:nvPicPr>
          <p:cNvPr id="1641" name="Google Shape;1641;p67"/>
          <p:cNvPicPr preferRelativeResize="0"/>
          <p:nvPr/>
        </p:nvPicPr>
        <p:blipFill>
          <a:blip r:embed="rId3">
            <a:alphaModFix/>
          </a:blip>
          <a:stretch>
            <a:fillRect/>
          </a:stretch>
        </p:blipFill>
        <p:spPr>
          <a:xfrm>
            <a:off x="120475" y="1102450"/>
            <a:ext cx="8976024" cy="2970125"/>
          </a:xfrm>
          <a:prstGeom prst="rect">
            <a:avLst/>
          </a:prstGeom>
          <a:noFill/>
          <a:ln>
            <a:noFill/>
          </a:ln>
        </p:spPr>
      </p:pic>
      <p:pic>
        <p:nvPicPr>
          <p:cNvPr id="1642" name="Google Shape;1642;p67"/>
          <p:cNvPicPr preferRelativeResize="0"/>
          <p:nvPr/>
        </p:nvPicPr>
        <p:blipFill>
          <a:blip r:embed="rId4">
            <a:alphaModFix/>
          </a:blip>
          <a:stretch>
            <a:fillRect/>
          </a:stretch>
        </p:blipFill>
        <p:spPr>
          <a:xfrm>
            <a:off x="8302225" y="0"/>
            <a:ext cx="841775" cy="841775"/>
          </a:xfrm>
          <a:prstGeom prst="rect">
            <a:avLst/>
          </a:prstGeom>
          <a:noFill/>
          <a:ln>
            <a:noFill/>
          </a:ln>
        </p:spPr>
      </p:pic>
      <p:pic>
        <p:nvPicPr>
          <p:cNvPr id="1643" name="Google Shape;1643;p67"/>
          <p:cNvPicPr preferRelativeResize="0"/>
          <p:nvPr/>
        </p:nvPicPr>
        <p:blipFill>
          <a:blip r:embed="rId5">
            <a:alphaModFix/>
          </a:blip>
          <a:stretch>
            <a:fillRect/>
          </a:stretch>
        </p:blipFill>
        <p:spPr>
          <a:xfrm>
            <a:off x="0" y="0"/>
            <a:ext cx="841775" cy="841775"/>
          </a:xfrm>
          <a:prstGeom prst="rect">
            <a:avLst/>
          </a:prstGeom>
          <a:noFill/>
          <a:ln>
            <a:noFill/>
          </a:ln>
        </p:spPr>
      </p:pic>
      <p:sp>
        <p:nvSpPr>
          <p:cNvPr id="1644" name="Google Shape;1644;p67"/>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300">
                <a:solidFill>
                  <a:schemeClr val="lt1"/>
                </a:solidFill>
                <a:latin typeface="Calibri"/>
                <a:ea typeface="Calibri"/>
                <a:cs typeface="Calibri"/>
                <a:sym typeface="Calibri"/>
              </a:rPr>
              <a:t>Detailed Instrument</a:t>
            </a:r>
            <a:r>
              <a:rPr b="1" lang="en" sz="4300">
                <a:solidFill>
                  <a:schemeClr val="lt1"/>
                </a:solidFill>
                <a:latin typeface="Calibri"/>
                <a:ea typeface="Calibri"/>
                <a:cs typeface="Calibri"/>
                <a:sym typeface="Calibri"/>
              </a:rPr>
              <a:t> FBD </a:t>
            </a:r>
            <a:endParaRPr b="1" sz="4300">
              <a:solidFill>
                <a:schemeClr val="lt1"/>
              </a:solidFill>
              <a:latin typeface="Calibri"/>
              <a:ea typeface="Calibri"/>
              <a:cs typeface="Calibri"/>
              <a:sym typeface="Calibri"/>
            </a:endParaRPr>
          </a:p>
        </p:txBody>
      </p:sp>
      <p:pic>
        <p:nvPicPr>
          <p:cNvPr id="1645" name="Google Shape;1645;p67"/>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1646" name="Google Shape;1646;p67"/>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1647" name="Google Shape;1647;p67"/>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Electronics</a:t>
            </a:r>
            <a:endParaRPr b="1" u="sng">
              <a:latin typeface="Roboto"/>
              <a:ea typeface="Roboto"/>
              <a:cs typeface="Roboto"/>
              <a:sym typeface="Roboto"/>
            </a:endParaRPr>
          </a:p>
        </p:txBody>
      </p:sp>
      <p:sp>
        <p:nvSpPr>
          <p:cNvPr id="1648" name="Google Shape;1648;p67"/>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649" name="Google Shape;1649;p67"/>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1650" name="Google Shape;1650;p67"/>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651" name="Google Shape;1651;p67"/>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1652" name="Google Shape;1652;p67"/>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1653" name="Google Shape;1653;p67"/>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1654" name="Google Shape;1654;p67"/>
          <p:cNvSpPr/>
          <p:nvPr/>
        </p:nvSpPr>
        <p:spPr>
          <a:xfrm>
            <a:off x="120475" y="2168600"/>
            <a:ext cx="945300" cy="4002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67"/>
          <p:cNvSpPr txBox="1"/>
          <p:nvPr/>
        </p:nvSpPr>
        <p:spPr>
          <a:xfrm>
            <a:off x="-196950" y="2088150"/>
            <a:ext cx="16653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00">
                <a:latin typeface="Times New Roman"/>
                <a:ea typeface="Times New Roman"/>
                <a:cs typeface="Times New Roman"/>
                <a:sym typeface="Times New Roman"/>
              </a:rPr>
              <a:t>P</a:t>
            </a:r>
            <a:r>
              <a:rPr b="1" baseline="-25000" lang="en" sz="900">
                <a:solidFill>
                  <a:srgbClr val="3A414A"/>
                </a:solidFill>
                <a:latin typeface="Times New Roman"/>
                <a:ea typeface="Times New Roman"/>
                <a:cs typeface="Times New Roman"/>
                <a:sym typeface="Times New Roman"/>
              </a:rPr>
              <a:t>Nano</a:t>
            </a:r>
            <a:r>
              <a:rPr b="1" baseline="-25000" lang="en" sz="900">
                <a:solidFill>
                  <a:srgbClr val="3A414A"/>
                </a:solidFill>
              </a:rPr>
              <a:t>SAM-IV</a:t>
            </a:r>
            <a:r>
              <a:rPr b="1" lang="en" sz="900">
                <a:latin typeface="Calibri"/>
                <a:ea typeface="Calibri"/>
                <a:cs typeface="Calibri"/>
                <a:sym typeface="Calibri"/>
              </a:rPr>
              <a:t> = 1.903 μW</a:t>
            </a:r>
            <a:endParaRPr b="1" sz="900">
              <a:latin typeface="Calibri"/>
              <a:ea typeface="Calibri"/>
              <a:cs typeface="Calibri"/>
              <a:sym typeface="Calibri"/>
            </a:endParaRPr>
          </a:p>
          <a:p>
            <a:pPr indent="0" lvl="0" marL="0" rtl="0" algn="ctr">
              <a:spcBef>
                <a:spcPts val="0"/>
              </a:spcBef>
              <a:spcAft>
                <a:spcPts val="0"/>
              </a:spcAft>
              <a:buNone/>
            </a:pPr>
            <a:r>
              <a:rPr lang="en" sz="900">
                <a:latin typeface="Times New Roman"/>
                <a:ea typeface="Times New Roman"/>
                <a:cs typeface="Times New Roman"/>
                <a:sym typeface="Times New Roman"/>
              </a:rPr>
              <a:t>P</a:t>
            </a:r>
            <a:r>
              <a:rPr baseline="-25000" lang="en" sz="900">
                <a:latin typeface="Calibri"/>
                <a:ea typeface="Calibri"/>
                <a:cs typeface="Calibri"/>
                <a:sym typeface="Calibri"/>
              </a:rPr>
              <a:t>Low</a:t>
            </a:r>
            <a:r>
              <a:rPr lang="en" sz="900">
                <a:latin typeface="Calibri"/>
                <a:ea typeface="Calibri"/>
                <a:cs typeface="Calibri"/>
                <a:sym typeface="Calibri"/>
              </a:rPr>
              <a:t> = 0.1184 </a:t>
            </a:r>
            <a:r>
              <a:rPr lang="en" sz="900">
                <a:solidFill>
                  <a:schemeClr val="dk1"/>
                </a:solidFill>
                <a:latin typeface="Calibri"/>
                <a:ea typeface="Calibri"/>
                <a:cs typeface="Calibri"/>
                <a:sym typeface="Calibri"/>
              </a:rPr>
              <a:t>μW</a:t>
            </a:r>
            <a:endParaRPr sz="900">
              <a:latin typeface="Calibri"/>
              <a:ea typeface="Calibri"/>
              <a:cs typeface="Calibri"/>
              <a:sym typeface="Calibri"/>
            </a:endParaRPr>
          </a:p>
          <a:p>
            <a:pPr indent="0" lvl="0" marL="0" rtl="0" algn="ctr">
              <a:spcBef>
                <a:spcPts val="0"/>
              </a:spcBef>
              <a:spcAft>
                <a:spcPts val="0"/>
              </a:spcAft>
              <a:buNone/>
            </a:pPr>
            <a:r>
              <a:rPr lang="en" sz="900">
                <a:latin typeface="Times New Roman"/>
                <a:ea typeface="Times New Roman"/>
                <a:cs typeface="Times New Roman"/>
                <a:sym typeface="Times New Roman"/>
              </a:rPr>
              <a:t>P</a:t>
            </a:r>
            <a:r>
              <a:rPr baseline="-25000" lang="en" sz="900">
                <a:latin typeface="Calibri"/>
                <a:ea typeface="Calibri"/>
                <a:cs typeface="Calibri"/>
                <a:sym typeface="Calibri"/>
              </a:rPr>
              <a:t>high</a:t>
            </a:r>
            <a:r>
              <a:rPr lang="en" sz="900">
                <a:latin typeface="Calibri"/>
                <a:ea typeface="Calibri"/>
                <a:cs typeface="Calibri"/>
                <a:sym typeface="Calibri"/>
              </a:rPr>
              <a:t> = 2.379 </a:t>
            </a:r>
            <a:r>
              <a:rPr lang="en" sz="900">
                <a:solidFill>
                  <a:schemeClr val="dk1"/>
                </a:solidFill>
                <a:latin typeface="Calibri"/>
                <a:ea typeface="Calibri"/>
                <a:cs typeface="Calibri"/>
                <a:sym typeface="Calibri"/>
              </a:rPr>
              <a:t>μW</a:t>
            </a:r>
            <a:endParaRPr sz="900">
              <a:latin typeface="Calibri"/>
              <a:ea typeface="Calibri"/>
              <a:cs typeface="Calibri"/>
              <a:sym typeface="Calibri"/>
            </a:endParaRPr>
          </a:p>
          <a:p>
            <a:pPr indent="0" lvl="0" marL="0" rtl="0" algn="ctr">
              <a:spcBef>
                <a:spcPts val="0"/>
              </a:spcBef>
              <a:spcAft>
                <a:spcPts val="0"/>
              </a:spcAft>
              <a:buNone/>
            </a:pPr>
            <a:r>
              <a:t/>
            </a:r>
            <a:endParaRPr sz="900">
              <a:latin typeface="Calibri"/>
              <a:ea typeface="Calibri"/>
              <a:cs typeface="Calibri"/>
              <a:sym typeface="Calibri"/>
            </a:endParaRPr>
          </a:p>
        </p:txBody>
      </p:sp>
      <p:sp>
        <p:nvSpPr>
          <p:cNvPr id="1656" name="Google Shape;1656;p67"/>
          <p:cNvSpPr/>
          <p:nvPr/>
        </p:nvSpPr>
        <p:spPr>
          <a:xfrm>
            <a:off x="2358075" y="2168600"/>
            <a:ext cx="945300" cy="4002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67"/>
          <p:cNvSpPr/>
          <p:nvPr/>
        </p:nvSpPr>
        <p:spPr>
          <a:xfrm>
            <a:off x="6088785" y="1926625"/>
            <a:ext cx="897900" cy="4002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67"/>
          <p:cNvSpPr txBox="1"/>
          <p:nvPr/>
        </p:nvSpPr>
        <p:spPr>
          <a:xfrm>
            <a:off x="2016597" y="2088150"/>
            <a:ext cx="16653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00">
                <a:latin typeface="Times New Roman"/>
                <a:ea typeface="Times New Roman"/>
                <a:cs typeface="Times New Roman"/>
                <a:sym typeface="Times New Roman"/>
              </a:rPr>
              <a:t>I</a:t>
            </a:r>
            <a:r>
              <a:rPr b="1" baseline="-25000" lang="en" sz="900">
                <a:solidFill>
                  <a:srgbClr val="3A414A"/>
                </a:solidFill>
                <a:latin typeface="Times New Roman"/>
                <a:ea typeface="Times New Roman"/>
                <a:cs typeface="Times New Roman"/>
                <a:sym typeface="Times New Roman"/>
              </a:rPr>
              <a:t>Nano</a:t>
            </a:r>
            <a:r>
              <a:rPr b="1" baseline="-25000" lang="en" sz="900">
                <a:solidFill>
                  <a:srgbClr val="3A414A"/>
                </a:solidFill>
              </a:rPr>
              <a:t>SAM-IV</a:t>
            </a:r>
            <a:r>
              <a:rPr b="1" lang="en" sz="900">
                <a:latin typeface="Calibri"/>
                <a:ea typeface="Calibri"/>
                <a:cs typeface="Calibri"/>
                <a:sym typeface="Calibri"/>
              </a:rPr>
              <a:t> = 0.857 μA</a:t>
            </a:r>
            <a:endParaRPr b="1" sz="900">
              <a:latin typeface="Calibri"/>
              <a:ea typeface="Calibri"/>
              <a:cs typeface="Calibri"/>
              <a:sym typeface="Calibri"/>
            </a:endParaRPr>
          </a:p>
          <a:p>
            <a:pPr indent="0" lvl="0" marL="0" rtl="0" algn="ctr">
              <a:spcBef>
                <a:spcPts val="0"/>
              </a:spcBef>
              <a:spcAft>
                <a:spcPts val="0"/>
              </a:spcAft>
              <a:buNone/>
            </a:pPr>
            <a:r>
              <a:rPr lang="en" sz="900">
                <a:latin typeface="Times New Roman"/>
                <a:ea typeface="Times New Roman"/>
                <a:cs typeface="Times New Roman"/>
                <a:sym typeface="Times New Roman"/>
              </a:rPr>
              <a:t>I</a:t>
            </a:r>
            <a:r>
              <a:rPr baseline="-25000" lang="en" sz="900">
                <a:latin typeface="Calibri"/>
                <a:ea typeface="Calibri"/>
                <a:cs typeface="Calibri"/>
                <a:sym typeface="Calibri"/>
              </a:rPr>
              <a:t>Low</a:t>
            </a:r>
            <a:r>
              <a:rPr lang="en" sz="900">
                <a:latin typeface="Calibri"/>
                <a:ea typeface="Calibri"/>
                <a:cs typeface="Calibri"/>
                <a:sym typeface="Calibri"/>
              </a:rPr>
              <a:t> = 0.0533 </a:t>
            </a:r>
            <a:r>
              <a:rPr lang="en" sz="900">
                <a:solidFill>
                  <a:schemeClr val="dk1"/>
                </a:solidFill>
                <a:latin typeface="Calibri"/>
                <a:ea typeface="Calibri"/>
                <a:cs typeface="Calibri"/>
                <a:sym typeface="Calibri"/>
              </a:rPr>
              <a:t>μA</a:t>
            </a:r>
            <a:endParaRPr sz="900">
              <a:latin typeface="Calibri"/>
              <a:ea typeface="Calibri"/>
              <a:cs typeface="Calibri"/>
              <a:sym typeface="Calibri"/>
            </a:endParaRPr>
          </a:p>
          <a:p>
            <a:pPr indent="0" lvl="0" marL="0" rtl="0" algn="ctr">
              <a:spcBef>
                <a:spcPts val="0"/>
              </a:spcBef>
              <a:spcAft>
                <a:spcPts val="0"/>
              </a:spcAft>
              <a:buNone/>
            </a:pPr>
            <a:r>
              <a:rPr lang="en" sz="900">
                <a:latin typeface="Times New Roman"/>
                <a:ea typeface="Times New Roman"/>
                <a:cs typeface="Times New Roman"/>
                <a:sym typeface="Times New Roman"/>
              </a:rPr>
              <a:t>I</a:t>
            </a:r>
            <a:r>
              <a:rPr baseline="-25000" lang="en" sz="900">
                <a:latin typeface="Calibri"/>
                <a:ea typeface="Calibri"/>
                <a:cs typeface="Calibri"/>
                <a:sym typeface="Calibri"/>
              </a:rPr>
              <a:t>high</a:t>
            </a:r>
            <a:r>
              <a:rPr lang="en" sz="900">
                <a:latin typeface="Calibri"/>
                <a:ea typeface="Calibri"/>
                <a:cs typeface="Calibri"/>
                <a:sym typeface="Calibri"/>
              </a:rPr>
              <a:t> = 1.07 </a:t>
            </a:r>
            <a:r>
              <a:rPr lang="en" sz="900">
                <a:solidFill>
                  <a:schemeClr val="dk1"/>
                </a:solidFill>
                <a:latin typeface="Calibri"/>
                <a:ea typeface="Calibri"/>
                <a:cs typeface="Calibri"/>
                <a:sym typeface="Calibri"/>
              </a:rPr>
              <a:t>μA</a:t>
            </a:r>
            <a:endParaRPr sz="900">
              <a:latin typeface="Calibri"/>
              <a:ea typeface="Calibri"/>
              <a:cs typeface="Calibri"/>
              <a:sym typeface="Calibri"/>
            </a:endParaRPr>
          </a:p>
          <a:p>
            <a:pPr indent="0" lvl="0" marL="0" rtl="0" algn="ctr">
              <a:spcBef>
                <a:spcPts val="0"/>
              </a:spcBef>
              <a:spcAft>
                <a:spcPts val="0"/>
              </a:spcAft>
              <a:buNone/>
            </a:pPr>
            <a:r>
              <a:t/>
            </a:r>
            <a:endParaRPr sz="900">
              <a:latin typeface="Calibri"/>
              <a:ea typeface="Calibri"/>
              <a:cs typeface="Calibri"/>
              <a:sym typeface="Calibri"/>
            </a:endParaRPr>
          </a:p>
        </p:txBody>
      </p:sp>
      <p:sp>
        <p:nvSpPr>
          <p:cNvPr id="1659" name="Google Shape;1659;p67"/>
          <p:cNvSpPr txBox="1"/>
          <p:nvPr/>
        </p:nvSpPr>
        <p:spPr>
          <a:xfrm>
            <a:off x="5705068" y="1838112"/>
            <a:ext cx="1665300" cy="763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800">
                <a:latin typeface="Times New Roman"/>
                <a:ea typeface="Times New Roman"/>
                <a:cs typeface="Times New Roman"/>
                <a:sym typeface="Times New Roman"/>
              </a:rPr>
              <a:t>V</a:t>
            </a:r>
            <a:r>
              <a:rPr b="1" baseline="-25000" lang="en" sz="800">
                <a:solidFill>
                  <a:srgbClr val="3A414A"/>
                </a:solidFill>
                <a:latin typeface="Times New Roman"/>
                <a:ea typeface="Times New Roman"/>
                <a:cs typeface="Times New Roman"/>
                <a:sym typeface="Times New Roman"/>
              </a:rPr>
              <a:t>Nano</a:t>
            </a:r>
            <a:r>
              <a:rPr b="1" baseline="-25000" lang="en" sz="800">
                <a:solidFill>
                  <a:srgbClr val="3A414A"/>
                </a:solidFill>
              </a:rPr>
              <a:t>SAM-IV</a:t>
            </a:r>
            <a:r>
              <a:rPr b="1" lang="en" sz="800">
                <a:latin typeface="Calibri"/>
                <a:ea typeface="Calibri"/>
                <a:cs typeface="Calibri"/>
                <a:sym typeface="Calibri"/>
              </a:rPr>
              <a:t> = 2.640 V</a:t>
            </a:r>
            <a:endParaRPr b="1" sz="800">
              <a:latin typeface="Calibri"/>
              <a:ea typeface="Calibri"/>
              <a:cs typeface="Calibri"/>
              <a:sym typeface="Calibri"/>
            </a:endParaRPr>
          </a:p>
          <a:p>
            <a:pPr indent="0" lvl="0" marL="0" rtl="0" algn="ctr">
              <a:lnSpc>
                <a:spcPct val="115000"/>
              </a:lnSpc>
              <a:spcBef>
                <a:spcPts val="0"/>
              </a:spcBef>
              <a:spcAft>
                <a:spcPts val="0"/>
              </a:spcAft>
              <a:buNone/>
            </a:pPr>
            <a:r>
              <a:rPr lang="en" sz="800">
                <a:latin typeface="Times New Roman"/>
                <a:ea typeface="Times New Roman"/>
                <a:cs typeface="Times New Roman"/>
                <a:sym typeface="Times New Roman"/>
              </a:rPr>
              <a:t>V</a:t>
            </a:r>
            <a:r>
              <a:rPr baseline="-25000" lang="en" sz="800">
                <a:latin typeface="Calibri"/>
                <a:ea typeface="Calibri"/>
                <a:cs typeface="Calibri"/>
                <a:sym typeface="Calibri"/>
              </a:rPr>
              <a:t>Low</a:t>
            </a:r>
            <a:r>
              <a:rPr lang="en" sz="800">
                <a:latin typeface="Calibri"/>
                <a:ea typeface="Calibri"/>
                <a:cs typeface="Calibri"/>
                <a:sym typeface="Calibri"/>
              </a:rPr>
              <a:t> = 0.165 </a:t>
            </a:r>
            <a:r>
              <a:rPr lang="en" sz="800">
                <a:solidFill>
                  <a:schemeClr val="dk1"/>
                </a:solidFill>
                <a:latin typeface="Calibri"/>
                <a:ea typeface="Calibri"/>
                <a:cs typeface="Calibri"/>
                <a:sym typeface="Calibri"/>
              </a:rPr>
              <a:t>V</a:t>
            </a:r>
            <a:endParaRPr sz="800">
              <a:latin typeface="Calibri"/>
              <a:ea typeface="Calibri"/>
              <a:cs typeface="Calibri"/>
              <a:sym typeface="Calibri"/>
            </a:endParaRPr>
          </a:p>
          <a:p>
            <a:pPr indent="0" lvl="0" marL="0" rtl="0" algn="ctr">
              <a:lnSpc>
                <a:spcPct val="115000"/>
              </a:lnSpc>
              <a:spcBef>
                <a:spcPts val="0"/>
              </a:spcBef>
              <a:spcAft>
                <a:spcPts val="0"/>
              </a:spcAft>
              <a:buNone/>
            </a:pPr>
            <a:r>
              <a:rPr lang="en" sz="800">
                <a:latin typeface="Times New Roman"/>
                <a:ea typeface="Times New Roman"/>
                <a:cs typeface="Times New Roman"/>
                <a:sym typeface="Times New Roman"/>
              </a:rPr>
              <a:t>V</a:t>
            </a:r>
            <a:r>
              <a:rPr baseline="-25000" lang="en" sz="800">
                <a:latin typeface="Calibri"/>
                <a:ea typeface="Calibri"/>
                <a:cs typeface="Calibri"/>
                <a:sym typeface="Calibri"/>
              </a:rPr>
              <a:t>high</a:t>
            </a:r>
            <a:r>
              <a:rPr lang="en" sz="800">
                <a:latin typeface="Calibri"/>
                <a:ea typeface="Calibri"/>
                <a:cs typeface="Calibri"/>
                <a:sym typeface="Calibri"/>
              </a:rPr>
              <a:t> = 3.3 </a:t>
            </a:r>
            <a:r>
              <a:rPr lang="en" sz="800">
                <a:solidFill>
                  <a:schemeClr val="dk1"/>
                </a:solidFill>
                <a:latin typeface="Calibri"/>
                <a:ea typeface="Calibri"/>
                <a:cs typeface="Calibri"/>
                <a:sym typeface="Calibri"/>
              </a:rPr>
              <a:t>V</a:t>
            </a:r>
            <a:endParaRPr sz="800">
              <a:latin typeface="Calibri"/>
              <a:ea typeface="Calibri"/>
              <a:cs typeface="Calibri"/>
              <a:sym typeface="Calibri"/>
            </a:endParaRPr>
          </a:p>
          <a:p>
            <a:pPr indent="0" lvl="0" marL="0" rtl="0" algn="ctr">
              <a:spcBef>
                <a:spcPts val="0"/>
              </a:spcBef>
              <a:spcAft>
                <a:spcPts val="0"/>
              </a:spcAft>
              <a:buNone/>
            </a:pPr>
            <a:r>
              <a:t/>
            </a:r>
            <a:endParaRPr sz="1000">
              <a:latin typeface="Calibri"/>
              <a:ea typeface="Calibri"/>
              <a:cs typeface="Calibri"/>
              <a:sym typeface="Calibri"/>
            </a:endParaRPr>
          </a:p>
        </p:txBody>
      </p:sp>
      <p:sp>
        <p:nvSpPr>
          <p:cNvPr id="1660" name="Google Shape;1660;p67"/>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664" name="Shape 1664"/>
        <p:cNvGrpSpPr/>
        <p:nvPr/>
      </p:nvGrpSpPr>
      <p:grpSpPr>
        <a:xfrm>
          <a:off x="0" y="0"/>
          <a:ext cx="0" cy="0"/>
          <a:chOff x="0" y="0"/>
          <a:chExt cx="0" cy="0"/>
        </a:xfrm>
      </p:grpSpPr>
      <p:pic>
        <p:nvPicPr>
          <p:cNvPr id="1665" name="Google Shape;1665;p68"/>
          <p:cNvPicPr preferRelativeResize="0"/>
          <p:nvPr/>
        </p:nvPicPr>
        <p:blipFill rotWithShape="1">
          <a:blip r:embed="rId3">
            <a:alphaModFix/>
          </a:blip>
          <a:srcRect b="5810" l="1393" r="2480" t="11538"/>
          <a:stretch/>
        </p:blipFill>
        <p:spPr>
          <a:xfrm>
            <a:off x="112800" y="1001225"/>
            <a:ext cx="9031199" cy="3060150"/>
          </a:xfrm>
          <a:prstGeom prst="rect">
            <a:avLst/>
          </a:prstGeom>
          <a:noFill/>
          <a:ln>
            <a:noFill/>
          </a:ln>
        </p:spPr>
      </p:pic>
      <p:pic>
        <p:nvPicPr>
          <p:cNvPr id="1666" name="Google Shape;1666;p68"/>
          <p:cNvPicPr preferRelativeResize="0"/>
          <p:nvPr/>
        </p:nvPicPr>
        <p:blipFill>
          <a:blip r:embed="rId4">
            <a:alphaModFix/>
          </a:blip>
          <a:stretch>
            <a:fillRect/>
          </a:stretch>
        </p:blipFill>
        <p:spPr>
          <a:xfrm>
            <a:off x="8302225" y="0"/>
            <a:ext cx="841775" cy="841775"/>
          </a:xfrm>
          <a:prstGeom prst="rect">
            <a:avLst/>
          </a:prstGeom>
          <a:noFill/>
          <a:ln>
            <a:noFill/>
          </a:ln>
        </p:spPr>
      </p:pic>
      <p:pic>
        <p:nvPicPr>
          <p:cNvPr id="1667" name="Google Shape;1667;p68"/>
          <p:cNvPicPr preferRelativeResize="0"/>
          <p:nvPr/>
        </p:nvPicPr>
        <p:blipFill>
          <a:blip r:embed="rId5">
            <a:alphaModFix/>
          </a:blip>
          <a:stretch>
            <a:fillRect/>
          </a:stretch>
        </p:blipFill>
        <p:spPr>
          <a:xfrm>
            <a:off x="0" y="0"/>
            <a:ext cx="841775" cy="841775"/>
          </a:xfrm>
          <a:prstGeom prst="rect">
            <a:avLst/>
          </a:prstGeom>
          <a:noFill/>
          <a:ln>
            <a:noFill/>
          </a:ln>
        </p:spPr>
      </p:pic>
      <p:sp>
        <p:nvSpPr>
          <p:cNvPr id="1668" name="Google Shape;1668;p68"/>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300">
                <a:solidFill>
                  <a:schemeClr val="lt1"/>
                </a:solidFill>
                <a:latin typeface="Calibri"/>
                <a:ea typeface="Calibri"/>
                <a:cs typeface="Calibri"/>
                <a:sym typeface="Calibri"/>
              </a:rPr>
              <a:t>Instrument Electrical Diagram</a:t>
            </a:r>
            <a:r>
              <a:rPr b="1" lang="en" sz="4300">
                <a:solidFill>
                  <a:schemeClr val="lt1"/>
                </a:solidFill>
                <a:latin typeface="Calibri"/>
                <a:ea typeface="Calibri"/>
                <a:cs typeface="Calibri"/>
                <a:sym typeface="Calibri"/>
              </a:rPr>
              <a:t> </a:t>
            </a:r>
            <a:endParaRPr b="1" sz="4300">
              <a:solidFill>
                <a:schemeClr val="lt1"/>
              </a:solidFill>
              <a:latin typeface="Calibri"/>
              <a:ea typeface="Calibri"/>
              <a:cs typeface="Calibri"/>
              <a:sym typeface="Calibri"/>
            </a:endParaRPr>
          </a:p>
        </p:txBody>
      </p:sp>
      <p:pic>
        <p:nvPicPr>
          <p:cNvPr id="1669" name="Google Shape;1669;p68"/>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1670" name="Google Shape;1670;p68"/>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1671" name="Google Shape;1671;p68"/>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Electronics</a:t>
            </a:r>
            <a:endParaRPr b="1" u="sng">
              <a:latin typeface="Roboto"/>
              <a:ea typeface="Roboto"/>
              <a:cs typeface="Roboto"/>
              <a:sym typeface="Roboto"/>
            </a:endParaRPr>
          </a:p>
        </p:txBody>
      </p:sp>
      <p:sp>
        <p:nvSpPr>
          <p:cNvPr id="1672" name="Google Shape;1672;p68"/>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673" name="Google Shape;1673;p68"/>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1674" name="Google Shape;1674;p68"/>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675" name="Google Shape;1675;p68"/>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1676" name="Google Shape;1676;p68"/>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1677" name="Google Shape;1677;p68"/>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1678" name="Google Shape;1678;p68"/>
          <p:cNvSpPr txBox="1"/>
          <p:nvPr/>
        </p:nvSpPr>
        <p:spPr>
          <a:xfrm>
            <a:off x="108825" y="1224475"/>
            <a:ext cx="21585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a:latin typeface="Calibri"/>
                <a:ea typeface="Calibri"/>
                <a:cs typeface="Calibri"/>
                <a:sym typeface="Calibri"/>
              </a:rPr>
              <a:t>P</a:t>
            </a:r>
            <a:r>
              <a:rPr b="1" baseline="-25000" lang="en">
                <a:latin typeface="Calibri"/>
                <a:ea typeface="Calibri"/>
                <a:cs typeface="Calibri"/>
                <a:sym typeface="Calibri"/>
              </a:rPr>
              <a:t>PD,NanoSAM-IV</a:t>
            </a:r>
            <a:r>
              <a:rPr b="1" lang="en">
                <a:latin typeface="Calibri"/>
                <a:ea typeface="Calibri"/>
                <a:cs typeface="Calibri"/>
                <a:sym typeface="Calibri"/>
              </a:rPr>
              <a:t> = 1.903  µW</a:t>
            </a:r>
            <a:endParaRPr b="1">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lang="en">
                <a:latin typeface="Calibri"/>
                <a:ea typeface="Calibri"/>
                <a:cs typeface="Calibri"/>
                <a:sym typeface="Calibri"/>
              </a:rPr>
              <a:t>P</a:t>
            </a:r>
            <a:r>
              <a:rPr baseline="-25000" lang="en">
                <a:latin typeface="Calibri"/>
                <a:ea typeface="Calibri"/>
                <a:cs typeface="Calibri"/>
                <a:sym typeface="Calibri"/>
              </a:rPr>
              <a:t>PD,Low</a:t>
            </a:r>
            <a:r>
              <a:rPr lang="en">
                <a:latin typeface="Calibri"/>
                <a:ea typeface="Calibri"/>
                <a:cs typeface="Calibri"/>
                <a:sym typeface="Calibri"/>
              </a:rPr>
              <a:t> = 0.1184 µW</a:t>
            </a:r>
            <a:endParaRPr>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lang="en">
                <a:latin typeface="Calibri"/>
                <a:ea typeface="Calibri"/>
                <a:cs typeface="Calibri"/>
                <a:sym typeface="Calibri"/>
              </a:rPr>
              <a:t>P</a:t>
            </a:r>
            <a:r>
              <a:rPr baseline="-25000" lang="en">
                <a:latin typeface="Calibri"/>
                <a:ea typeface="Calibri"/>
                <a:cs typeface="Calibri"/>
                <a:sym typeface="Calibri"/>
              </a:rPr>
              <a:t>PD,High</a:t>
            </a:r>
            <a:r>
              <a:rPr lang="en">
                <a:latin typeface="Calibri"/>
                <a:ea typeface="Calibri"/>
                <a:cs typeface="Calibri"/>
                <a:sym typeface="Calibri"/>
              </a:rPr>
              <a:t> = 2.379 µW</a:t>
            </a:r>
            <a:endParaRPr>
              <a:latin typeface="Calibri"/>
              <a:ea typeface="Calibri"/>
              <a:cs typeface="Calibri"/>
              <a:sym typeface="Calibri"/>
            </a:endParaRPr>
          </a:p>
          <a:p>
            <a:pPr indent="0" lvl="0" marL="0" rtl="0" algn="ctr">
              <a:spcBef>
                <a:spcPts val="0"/>
              </a:spcBef>
              <a:spcAft>
                <a:spcPts val="0"/>
              </a:spcAft>
              <a:buNone/>
            </a:pPr>
            <a:r>
              <a:t/>
            </a:r>
            <a:endParaRPr>
              <a:latin typeface="Calibri"/>
              <a:ea typeface="Calibri"/>
              <a:cs typeface="Calibri"/>
              <a:sym typeface="Calibri"/>
            </a:endParaRPr>
          </a:p>
        </p:txBody>
      </p:sp>
      <p:sp>
        <p:nvSpPr>
          <p:cNvPr id="1679" name="Google Shape;1679;p68"/>
          <p:cNvSpPr txBox="1"/>
          <p:nvPr/>
        </p:nvSpPr>
        <p:spPr>
          <a:xfrm>
            <a:off x="151950" y="3280350"/>
            <a:ext cx="21585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50">
                <a:solidFill>
                  <a:srgbClr val="3A414A"/>
                </a:solidFill>
                <a:latin typeface="Times New Roman"/>
                <a:ea typeface="Times New Roman"/>
                <a:cs typeface="Times New Roman"/>
                <a:sym typeface="Times New Roman"/>
              </a:rPr>
              <a:t>I</a:t>
            </a:r>
            <a:r>
              <a:rPr b="1" baseline="-25000" lang="en" sz="1250">
                <a:solidFill>
                  <a:srgbClr val="3A414A"/>
                </a:solidFill>
                <a:latin typeface="Times New Roman"/>
                <a:ea typeface="Times New Roman"/>
                <a:cs typeface="Times New Roman"/>
                <a:sym typeface="Times New Roman"/>
              </a:rPr>
              <a:t>PD,Nano</a:t>
            </a:r>
            <a:r>
              <a:rPr b="1" baseline="-25000" lang="en" sz="1250">
                <a:solidFill>
                  <a:srgbClr val="3A414A"/>
                </a:solidFill>
              </a:rPr>
              <a:t>SAM-IV</a:t>
            </a:r>
            <a:r>
              <a:rPr b="1" lang="en" sz="1250">
                <a:solidFill>
                  <a:srgbClr val="3A414A"/>
                </a:solidFill>
              </a:rPr>
              <a:t> = 0.857 </a:t>
            </a:r>
            <a:r>
              <a:rPr b="1" lang="en">
                <a:solidFill>
                  <a:schemeClr val="dk1"/>
                </a:solidFill>
              </a:rPr>
              <a:t>µ</a:t>
            </a:r>
            <a:r>
              <a:rPr b="1" lang="en" sz="1250">
                <a:solidFill>
                  <a:srgbClr val="3A414A"/>
                </a:solidFill>
              </a:rPr>
              <a:t>A</a:t>
            </a:r>
            <a:endParaRPr b="1" sz="1250">
              <a:solidFill>
                <a:srgbClr val="3A414A"/>
              </a:solidFill>
            </a:endParaRPr>
          </a:p>
          <a:p>
            <a:pPr indent="0" lvl="0" marL="0" rtl="0" algn="ctr">
              <a:spcBef>
                <a:spcPts val="0"/>
              </a:spcBef>
              <a:spcAft>
                <a:spcPts val="0"/>
              </a:spcAft>
              <a:buNone/>
            </a:pPr>
            <a:r>
              <a:rPr lang="en" sz="1250">
                <a:solidFill>
                  <a:srgbClr val="3A414A"/>
                </a:solidFill>
                <a:latin typeface="Times New Roman"/>
                <a:ea typeface="Times New Roman"/>
                <a:cs typeface="Times New Roman"/>
                <a:sym typeface="Times New Roman"/>
              </a:rPr>
              <a:t>I</a:t>
            </a:r>
            <a:r>
              <a:rPr baseline="-25000" lang="en" sz="1250">
                <a:solidFill>
                  <a:srgbClr val="3A414A"/>
                </a:solidFill>
                <a:latin typeface="Times New Roman"/>
                <a:ea typeface="Times New Roman"/>
                <a:cs typeface="Times New Roman"/>
                <a:sym typeface="Times New Roman"/>
              </a:rPr>
              <a:t>PD,</a:t>
            </a:r>
            <a:r>
              <a:rPr baseline="-25000" lang="en" sz="1250">
                <a:solidFill>
                  <a:srgbClr val="3A414A"/>
                </a:solidFill>
              </a:rPr>
              <a:t>Low</a:t>
            </a:r>
            <a:r>
              <a:rPr lang="en" sz="1250">
                <a:solidFill>
                  <a:srgbClr val="3A414A"/>
                </a:solidFill>
              </a:rPr>
              <a:t> = 0.0533 </a:t>
            </a:r>
            <a:r>
              <a:rPr lang="en">
                <a:solidFill>
                  <a:schemeClr val="dk1"/>
                </a:solidFill>
              </a:rPr>
              <a:t>µ</a:t>
            </a:r>
            <a:r>
              <a:rPr lang="en" sz="1250">
                <a:solidFill>
                  <a:srgbClr val="3A414A"/>
                </a:solidFill>
              </a:rPr>
              <a:t>A</a:t>
            </a:r>
            <a:endParaRPr sz="1250">
              <a:solidFill>
                <a:srgbClr val="3A414A"/>
              </a:solidFill>
            </a:endParaRPr>
          </a:p>
          <a:p>
            <a:pPr indent="0" lvl="0" marL="0" rtl="0" algn="ctr">
              <a:spcBef>
                <a:spcPts val="0"/>
              </a:spcBef>
              <a:spcAft>
                <a:spcPts val="0"/>
              </a:spcAft>
              <a:buNone/>
            </a:pPr>
            <a:r>
              <a:rPr lang="en" sz="1250">
                <a:solidFill>
                  <a:srgbClr val="3A414A"/>
                </a:solidFill>
                <a:latin typeface="Times New Roman"/>
                <a:ea typeface="Times New Roman"/>
                <a:cs typeface="Times New Roman"/>
                <a:sym typeface="Times New Roman"/>
              </a:rPr>
              <a:t>I</a:t>
            </a:r>
            <a:r>
              <a:rPr baseline="-25000" lang="en" sz="1250">
                <a:solidFill>
                  <a:srgbClr val="3A414A"/>
                </a:solidFill>
                <a:latin typeface="Times New Roman"/>
                <a:ea typeface="Times New Roman"/>
                <a:cs typeface="Times New Roman"/>
                <a:sym typeface="Times New Roman"/>
              </a:rPr>
              <a:t>PD,</a:t>
            </a:r>
            <a:r>
              <a:rPr baseline="-25000" lang="en" sz="1250">
                <a:solidFill>
                  <a:srgbClr val="3A414A"/>
                </a:solidFill>
              </a:rPr>
              <a:t>High</a:t>
            </a:r>
            <a:r>
              <a:rPr lang="en" sz="1250">
                <a:solidFill>
                  <a:srgbClr val="3A414A"/>
                </a:solidFill>
              </a:rPr>
              <a:t> 1.07 </a:t>
            </a:r>
            <a:r>
              <a:rPr lang="en">
                <a:solidFill>
                  <a:schemeClr val="dk1"/>
                </a:solidFill>
              </a:rPr>
              <a:t>µ</a:t>
            </a:r>
            <a:r>
              <a:rPr lang="en" sz="1250">
                <a:solidFill>
                  <a:srgbClr val="3A414A"/>
                </a:solidFill>
              </a:rPr>
              <a:t>A</a:t>
            </a:r>
            <a:endParaRPr>
              <a:latin typeface="Calibri"/>
              <a:ea typeface="Calibri"/>
              <a:cs typeface="Calibri"/>
              <a:sym typeface="Calibri"/>
            </a:endParaRPr>
          </a:p>
          <a:p>
            <a:pPr indent="0" lvl="0" marL="0" rtl="0" algn="ctr">
              <a:spcBef>
                <a:spcPts val="0"/>
              </a:spcBef>
              <a:spcAft>
                <a:spcPts val="0"/>
              </a:spcAft>
              <a:buNone/>
            </a:pPr>
            <a:r>
              <a:t/>
            </a:r>
            <a:endParaRPr>
              <a:latin typeface="Calibri"/>
              <a:ea typeface="Calibri"/>
              <a:cs typeface="Calibri"/>
              <a:sym typeface="Calibri"/>
            </a:endParaRPr>
          </a:p>
        </p:txBody>
      </p:sp>
      <p:sp>
        <p:nvSpPr>
          <p:cNvPr id="1680" name="Google Shape;1680;p68"/>
          <p:cNvSpPr txBox="1"/>
          <p:nvPr/>
        </p:nvSpPr>
        <p:spPr>
          <a:xfrm>
            <a:off x="4213900" y="1041675"/>
            <a:ext cx="21585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3A414A"/>
                </a:solidFill>
                <a:latin typeface="Calibri"/>
                <a:ea typeface="Calibri"/>
                <a:cs typeface="Calibri"/>
                <a:sym typeface="Calibri"/>
              </a:rPr>
              <a:t>V</a:t>
            </a:r>
            <a:r>
              <a:rPr b="1" baseline="-25000" lang="en">
                <a:solidFill>
                  <a:srgbClr val="3A414A"/>
                </a:solidFill>
                <a:latin typeface="Calibri"/>
                <a:ea typeface="Calibri"/>
                <a:cs typeface="Calibri"/>
                <a:sym typeface="Calibri"/>
              </a:rPr>
              <a:t>OpAmp,NanoSAM-IV</a:t>
            </a:r>
            <a:r>
              <a:rPr b="1" lang="en">
                <a:solidFill>
                  <a:srgbClr val="3A414A"/>
                </a:solidFill>
                <a:latin typeface="Calibri"/>
                <a:ea typeface="Calibri"/>
                <a:cs typeface="Calibri"/>
                <a:sym typeface="Calibri"/>
              </a:rPr>
              <a:t> = 2.640 V</a:t>
            </a:r>
            <a:endParaRPr b="1">
              <a:solidFill>
                <a:srgbClr val="3A414A"/>
              </a:solidFill>
              <a:latin typeface="Calibri"/>
              <a:ea typeface="Calibri"/>
              <a:cs typeface="Calibri"/>
              <a:sym typeface="Calibri"/>
            </a:endParaRPr>
          </a:p>
          <a:p>
            <a:pPr indent="0" lvl="0" marL="0" rtl="0" algn="ctr">
              <a:spcBef>
                <a:spcPts val="0"/>
              </a:spcBef>
              <a:spcAft>
                <a:spcPts val="0"/>
              </a:spcAft>
              <a:buNone/>
            </a:pPr>
            <a:r>
              <a:rPr lang="en">
                <a:solidFill>
                  <a:srgbClr val="3A414A"/>
                </a:solidFill>
                <a:latin typeface="Calibri"/>
                <a:ea typeface="Calibri"/>
                <a:cs typeface="Calibri"/>
                <a:sym typeface="Calibri"/>
              </a:rPr>
              <a:t>V</a:t>
            </a:r>
            <a:r>
              <a:rPr baseline="-25000" lang="en">
                <a:solidFill>
                  <a:srgbClr val="3A414A"/>
                </a:solidFill>
                <a:latin typeface="Calibri"/>
                <a:ea typeface="Calibri"/>
                <a:cs typeface="Calibri"/>
                <a:sym typeface="Calibri"/>
              </a:rPr>
              <a:t>OpAmp,Low</a:t>
            </a:r>
            <a:r>
              <a:rPr lang="en">
                <a:solidFill>
                  <a:srgbClr val="3A414A"/>
                </a:solidFill>
                <a:latin typeface="Calibri"/>
                <a:ea typeface="Calibri"/>
                <a:cs typeface="Calibri"/>
                <a:sym typeface="Calibri"/>
              </a:rPr>
              <a:t> = 0.165 V</a:t>
            </a:r>
            <a:endParaRPr>
              <a:solidFill>
                <a:srgbClr val="3A414A"/>
              </a:solidFill>
              <a:latin typeface="Calibri"/>
              <a:ea typeface="Calibri"/>
              <a:cs typeface="Calibri"/>
              <a:sym typeface="Calibri"/>
            </a:endParaRPr>
          </a:p>
          <a:p>
            <a:pPr indent="0" lvl="0" marL="0" rtl="0" algn="ctr">
              <a:spcBef>
                <a:spcPts val="0"/>
              </a:spcBef>
              <a:spcAft>
                <a:spcPts val="0"/>
              </a:spcAft>
              <a:buNone/>
            </a:pPr>
            <a:r>
              <a:rPr lang="en">
                <a:solidFill>
                  <a:srgbClr val="3A414A"/>
                </a:solidFill>
                <a:latin typeface="Calibri"/>
                <a:ea typeface="Calibri"/>
                <a:cs typeface="Calibri"/>
                <a:sym typeface="Calibri"/>
              </a:rPr>
              <a:t>V</a:t>
            </a:r>
            <a:r>
              <a:rPr baseline="-25000" lang="en">
                <a:solidFill>
                  <a:srgbClr val="3A414A"/>
                </a:solidFill>
                <a:latin typeface="Calibri"/>
                <a:ea typeface="Calibri"/>
                <a:cs typeface="Calibri"/>
                <a:sym typeface="Calibri"/>
              </a:rPr>
              <a:t>OpAmp,High</a:t>
            </a:r>
            <a:r>
              <a:rPr lang="en">
                <a:solidFill>
                  <a:srgbClr val="3A414A"/>
                </a:solidFill>
                <a:latin typeface="Calibri"/>
                <a:ea typeface="Calibri"/>
                <a:cs typeface="Calibri"/>
                <a:sym typeface="Calibri"/>
              </a:rPr>
              <a:t> = 3.3 V</a:t>
            </a:r>
            <a:endParaRPr b="1">
              <a:latin typeface="Calibri"/>
              <a:ea typeface="Calibri"/>
              <a:cs typeface="Calibri"/>
              <a:sym typeface="Calibri"/>
            </a:endParaRPr>
          </a:p>
          <a:p>
            <a:pPr indent="0" lvl="0" marL="0" rtl="0" algn="ctr">
              <a:spcBef>
                <a:spcPts val="0"/>
              </a:spcBef>
              <a:spcAft>
                <a:spcPts val="0"/>
              </a:spcAft>
              <a:buNone/>
            </a:pPr>
            <a:r>
              <a:t/>
            </a:r>
            <a:endParaRPr>
              <a:latin typeface="Calibri"/>
              <a:ea typeface="Calibri"/>
              <a:cs typeface="Calibri"/>
              <a:sym typeface="Calibri"/>
            </a:endParaRPr>
          </a:p>
        </p:txBody>
      </p:sp>
      <p:sp>
        <p:nvSpPr>
          <p:cNvPr id="1681" name="Google Shape;1681;p68"/>
          <p:cNvSpPr txBox="1"/>
          <p:nvPr/>
        </p:nvSpPr>
        <p:spPr>
          <a:xfrm>
            <a:off x="5436500" y="3220850"/>
            <a:ext cx="2158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Calibri"/>
                <a:ea typeface="Calibri"/>
                <a:cs typeface="Calibri"/>
                <a:sym typeface="Calibri"/>
              </a:rPr>
              <a:t>LSB = 5.04*10</a:t>
            </a:r>
            <a:r>
              <a:rPr baseline="30000" lang="en">
                <a:latin typeface="Calibri"/>
                <a:ea typeface="Calibri"/>
                <a:cs typeface="Calibri"/>
                <a:sym typeface="Calibri"/>
              </a:rPr>
              <a:t>-5</a:t>
            </a:r>
            <a:r>
              <a:rPr lang="en">
                <a:latin typeface="Calibri"/>
                <a:ea typeface="Calibri"/>
                <a:cs typeface="Calibri"/>
                <a:sym typeface="Calibri"/>
              </a:rPr>
              <a:t> (V/Bin)</a:t>
            </a:r>
            <a:endParaRPr>
              <a:latin typeface="Calibri"/>
              <a:ea typeface="Calibri"/>
              <a:cs typeface="Calibri"/>
              <a:sym typeface="Calibri"/>
            </a:endParaRPr>
          </a:p>
        </p:txBody>
      </p:sp>
      <p:sp>
        <p:nvSpPr>
          <p:cNvPr id="1682" name="Google Shape;1682;p68"/>
          <p:cNvSpPr txBox="1"/>
          <p:nvPr/>
        </p:nvSpPr>
        <p:spPr>
          <a:xfrm>
            <a:off x="7320600" y="3220850"/>
            <a:ext cx="21585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3A414A"/>
                </a:solidFill>
                <a:latin typeface="Calibri"/>
                <a:ea typeface="Calibri"/>
                <a:cs typeface="Calibri"/>
                <a:sym typeface="Calibri"/>
              </a:rPr>
              <a:t>SNR</a:t>
            </a:r>
            <a:r>
              <a:rPr b="1" baseline="-25000" lang="en" sz="1250">
                <a:solidFill>
                  <a:srgbClr val="3A414A"/>
                </a:solidFill>
                <a:latin typeface="Times New Roman"/>
                <a:ea typeface="Times New Roman"/>
                <a:cs typeface="Times New Roman"/>
                <a:sym typeface="Times New Roman"/>
              </a:rPr>
              <a:t>Nano</a:t>
            </a:r>
            <a:r>
              <a:rPr b="1" baseline="-25000" lang="en" sz="1250">
                <a:solidFill>
                  <a:srgbClr val="3A414A"/>
                </a:solidFill>
              </a:rPr>
              <a:t>SAM-IV</a:t>
            </a:r>
            <a:r>
              <a:rPr b="1" lang="en">
                <a:solidFill>
                  <a:srgbClr val="3A414A"/>
                </a:solidFill>
                <a:latin typeface="Calibri"/>
                <a:ea typeface="Calibri"/>
                <a:cs typeface="Calibri"/>
                <a:sym typeface="Calibri"/>
              </a:rPr>
              <a:t> = 3231 </a:t>
            </a:r>
            <a:endParaRPr b="1">
              <a:solidFill>
                <a:srgbClr val="3A414A"/>
              </a:solidFill>
              <a:latin typeface="Calibri"/>
              <a:ea typeface="Calibri"/>
              <a:cs typeface="Calibri"/>
              <a:sym typeface="Calibri"/>
            </a:endParaRPr>
          </a:p>
          <a:p>
            <a:pPr indent="0" lvl="0" marL="0" rtl="0" algn="ctr">
              <a:spcBef>
                <a:spcPts val="0"/>
              </a:spcBef>
              <a:spcAft>
                <a:spcPts val="0"/>
              </a:spcAft>
              <a:buNone/>
            </a:pPr>
            <a:r>
              <a:rPr lang="en">
                <a:solidFill>
                  <a:srgbClr val="3A414A"/>
                </a:solidFill>
                <a:latin typeface="Calibri"/>
                <a:ea typeface="Calibri"/>
                <a:cs typeface="Calibri"/>
                <a:sym typeface="Calibri"/>
              </a:rPr>
              <a:t>SNR</a:t>
            </a:r>
            <a:r>
              <a:rPr baseline="-25000" lang="en">
                <a:solidFill>
                  <a:srgbClr val="3A414A"/>
                </a:solidFill>
                <a:latin typeface="Calibri"/>
                <a:ea typeface="Calibri"/>
                <a:cs typeface="Calibri"/>
                <a:sym typeface="Calibri"/>
              </a:rPr>
              <a:t>Low</a:t>
            </a:r>
            <a:r>
              <a:rPr lang="en">
                <a:solidFill>
                  <a:srgbClr val="3A414A"/>
                </a:solidFill>
                <a:latin typeface="Calibri"/>
                <a:ea typeface="Calibri"/>
                <a:cs typeface="Calibri"/>
                <a:sym typeface="Calibri"/>
              </a:rPr>
              <a:t> = 200 </a:t>
            </a:r>
            <a:endParaRPr>
              <a:solidFill>
                <a:srgbClr val="3A414A"/>
              </a:solidFill>
              <a:latin typeface="Calibri"/>
              <a:ea typeface="Calibri"/>
              <a:cs typeface="Calibri"/>
              <a:sym typeface="Calibri"/>
            </a:endParaRPr>
          </a:p>
          <a:p>
            <a:pPr indent="0" lvl="0" marL="0" rtl="0" algn="ctr">
              <a:spcBef>
                <a:spcPts val="0"/>
              </a:spcBef>
              <a:spcAft>
                <a:spcPts val="0"/>
              </a:spcAft>
              <a:buNone/>
            </a:pPr>
            <a:r>
              <a:rPr lang="en">
                <a:solidFill>
                  <a:srgbClr val="3A414A"/>
                </a:solidFill>
                <a:latin typeface="Calibri"/>
                <a:ea typeface="Calibri"/>
                <a:cs typeface="Calibri"/>
                <a:sym typeface="Calibri"/>
              </a:rPr>
              <a:t>SNR</a:t>
            </a:r>
            <a:r>
              <a:rPr baseline="-25000" lang="en">
                <a:solidFill>
                  <a:srgbClr val="3A414A"/>
                </a:solidFill>
                <a:latin typeface="Calibri"/>
                <a:ea typeface="Calibri"/>
                <a:cs typeface="Calibri"/>
                <a:sym typeface="Calibri"/>
              </a:rPr>
              <a:t>High</a:t>
            </a:r>
            <a:r>
              <a:rPr lang="en">
                <a:solidFill>
                  <a:srgbClr val="3A414A"/>
                </a:solidFill>
                <a:latin typeface="Calibri"/>
                <a:ea typeface="Calibri"/>
                <a:cs typeface="Calibri"/>
                <a:sym typeface="Calibri"/>
              </a:rPr>
              <a:t> = 4042 </a:t>
            </a:r>
            <a:endParaRPr b="1">
              <a:latin typeface="Calibri"/>
              <a:ea typeface="Calibri"/>
              <a:cs typeface="Calibri"/>
              <a:sym typeface="Calibri"/>
            </a:endParaRPr>
          </a:p>
          <a:p>
            <a:pPr indent="0" lvl="0" marL="0" rtl="0" algn="ctr">
              <a:spcBef>
                <a:spcPts val="0"/>
              </a:spcBef>
              <a:spcAft>
                <a:spcPts val="0"/>
              </a:spcAft>
              <a:buNone/>
            </a:pPr>
            <a:r>
              <a:t/>
            </a:r>
            <a:endParaRPr>
              <a:latin typeface="Calibri"/>
              <a:ea typeface="Calibri"/>
              <a:cs typeface="Calibri"/>
              <a:sym typeface="Calibri"/>
            </a:endParaRPr>
          </a:p>
        </p:txBody>
      </p:sp>
      <p:sp>
        <p:nvSpPr>
          <p:cNvPr id="1683" name="Google Shape;1683;p68"/>
          <p:cNvSpPr txBox="1"/>
          <p:nvPr/>
        </p:nvSpPr>
        <p:spPr>
          <a:xfrm>
            <a:off x="7535225" y="1439875"/>
            <a:ext cx="17148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3A414A"/>
                </a:solidFill>
                <a:latin typeface="Calibri"/>
                <a:ea typeface="Calibri"/>
                <a:cs typeface="Calibri"/>
                <a:sym typeface="Calibri"/>
              </a:rPr>
              <a:t>Bin</a:t>
            </a:r>
            <a:r>
              <a:rPr b="1" baseline="-25000" lang="en">
                <a:solidFill>
                  <a:srgbClr val="3A414A"/>
                </a:solidFill>
                <a:latin typeface="Calibri"/>
                <a:ea typeface="Calibri"/>
                <a:cs typeface="Calibri"/>
                <a:sym typeface="Calibri"/>
              </a:rPr>
              <a:t>Nano</a:t>
            </a:r>
            <a:r>
              <a:rPr b="1" baseline="-25000" lang="en">
                <a:solidFill>
                  <a:srgbClr val="3A414A"/>
                </a:solidFill>
                <a:latin typeface="Calibri"/>
                <a:ea typeface="Calibri"/>
                <a:cs typeface="Calibri"/>
                <a:sym typeface="Calibri"/>
              </a:rPr>
              <a:t>SAM-IV</a:t>
            </a:r>
            <a:r>
              <a:rPr b="1" lang="en">
                <a:solidFill>
                  <a:srgbClr val="3A414A"/>
                </a:solidFill>
                <a:latin typeface="Calibri"/>
                <a:ea typeface="Calibri"/>
                <a:cs typeface="Calibri"/>
                <a:sym typeface="Calibri"/>
              </a:rPr>
              <a:t> = 52428 </a:t>
            </a:r>
            <a:endParaRPr b="1">
              <a:solidFill>
                <a:srgbClr val="3A414A"/>
              </a:solidFill>
              <a:latin typeface="Calibri"/>
              <a:ea typeface="Calibri"/>
              <a:cs typeface="Calibri"/>
              <a:sym typeface="Calibri"/>
            </a:endParaRPr>
          </a:p>
          <a:p>
            <a:pPr indent="0" lvl="0" marL="0" rtl="0" algn="ctr">
              <a:spcBef>
                <a:spcPts val="0"/>
              </a:spcBef>
              <a:spcAft>
                <a:spcPts val="0"/>
              </a:spcAft>
              <a:buNone/>
            </a:pPr>
            <a:r>
              <a:rPr lang="en">
                <a:solidFill>
                  <a:srgbClr val="3A414A"/>
                </a:solidFill>
                <a:latin typeface="Calibri"/>
                <a:ea typeface="Calibri"/>
                <a:cs typeface="Calibri"/>
                <a:sym typeface="Calibri"/>
              </a:rPr>
              <a:t>Bin</a:t>
            </a:r>
            <a:r>
              <a:rPr baseline="-25000" lang="en">
                <a:solidFill>
                  <a:srgbClr val="3A414A"/>
                </a:solidFill>
                <a:latin typeface="Calibri"/>
                <a:ea typeface="Calibri"/>
                <a:cs typeface="Calibri"/>
                <a:sym typeface="Calibri"/>
              </a:rPr>
              <a:t>Low</a:t>
            </a:r>
            <a:r>
              <a:rPr lang="en">
                <a:solidFill>
                  <a:srgbClr val="3A414A"/>
                </a:solidFill>
                <a:latin typeface="Calibri"/>
                <a:ea typeface="Calibri"/>
                <a:cs typeface="Calibri"/>
                <a:sym typeface="Calibri"/>
              </a:rPr>
              <a:t> = 3277</a:t>
            </a:r>
            <a:endParaRPr>
              <a:solidFill>
                <a:srgbClr val="3A414A"/>
              </a:solidFill>
              <a:latin typeface="Calibri"/>
              <a:ea typeface="Calibri"/>
              <a:cs typeface="Calibri"/>
              <a:sym typeface="Calibri"/>
            </a:endParaRPr>
          </a:p>
          <a:p>
            <a:pPr indent="0" lvl="0" marL="0" rtl="0" algn="ctr">
              <a:spcBef>
                <a:spcPts val="0"/>
              </a:spcBef>
              <a:spcAft>
                <a:spcPts val="0"/>
              </a:spcAft>
              <a:buNone/>
            </a:pPr>
            <a:r>
              <a:rPr lang="en">
                <a:solidFill>
                  <a:srgbClr val="3A414A"/>
                </a:solidFill>
                <a:latin typeface="Calibri"/>
                <a:ea typeface="Calibri"/>
                <a:cs typeface="Calibri"/>
                <a:sym typeface="Calibri"/>
              </a:rPr>
              <a:t>Bin</a:t>
            </a:r>
            <a:r>
              <a:rPr baseline="-25000" lang="en">
                <a:solidFill>
                  <a:srgbClr val="3A414A"/>
                </a:solidFill>
                <a:latin typeface="Calibri"/>
                <a:ea typeface="Calibri"/>
                <a:cs typeface="Calibri"/>
                <a:sym typeface="Calibri"/>
              </a:rPr>
              <a:t>High</a:t>
            </a:r>
            <a:r>
              <a:rPr lang="en">
                <a:solidFill>
                  <a:srgbClr val="3A414A"/>
                </a:solidFill>
                <a:latin typeface="Calibri"/>
                <a:ea typeface="Calibri"/>
                <a:cs typeface="Calibri"/>
                <a:sym typeface="Calibri"/>
              </a:rPr>
              <a:t> = 65536</a:t>
            </a:r>
            <a:endParaRPr/>
          </a:p>
        </p:txBody>
      </p:sp>
      <p:sp>
        <p:nvSpPr>
          <p:cNvPr id="1684" name="Google Shape;1684;p68"/>
          <p:cNvSpPr txBox="1"/>
          <p:nvPr/>
        </p:nvSpPr>
        <p:spPr>
          <a:xfrm>
            <a:off x="3401700" y="4119888"/>
            <a:ext cx="2340600" cy="615600"/>
          </a:xfrm>
          <a:prstGeom prst="rect">
            <a:avLst/>
          </a:prstGeom>
          <a:solidFill>
            <a:srgbClr val="00AFCC"/>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Calibri"/>
                <a:ea typeface="Calibri"/>
                <a:cs typeface="Calibri"/>
                <a:sym typeface="Calibri"/>
              </a:rPr>
              <a:t>R</a:t>
            </a:r>
            <a:r>
              <a:rPr b="1" baseline="-25000" lang="en">
                <a:latin typeface="Calibri"/>
                <a:ea typeface="Calibri"/>
                <a:cs typeface="Calibri"/>
                <a:sym typeface="Calibri"/>
              </a:rPr>
              <a:t>2</a:t>
            </a:r>
            <a:r>
              <a:rPr b="1" lang="en">
                <a:latin typeface="Calibri"/>
                <a:ea typeface="Calibri"/>
                <a:cs typeface="Calibri"/>
                <a:sym typeface="Calibri"/>
              </a:rPr>
              <a:t> =</a:t>
            </a:r>
            <a:r>
              <a:rPr b="1" lang="en">
                <a:latin typeface="Calibri"/>
                <a:ea typeface="Calibri"/>
                <a:cs typeface="Calibri"/>
                <a:sym typeface="Calibri"/>
              </a:rPr>
              <a:t> 3.08 MΩ</a:t>
            </a:r>
            <a:endParaRPr b="1">
              <a:latin typeface="Calibri"/>
              <a:ea typeface="Calibri"/>
              <a:cs typeface="Calibri"/>
              <a:sym typeface="Calibri"/>
            </a:endParaRPr>
          </a:p>
          <a:p>
            <a:pPr indent="0" lvl="0" marL="0" rtl="0" algn="ctr">
              <a:spcBef>
                <a:spcPts val="0"/>
              </a:spcBef>
              <a:spcAft>
                <a:spcPts val="0"/>
              </a:spcAft>
              <a:buNone/>
            </a:pPr>
            <a:r>
              <a:rPr b="1" lang="en">
                <a:latin typeface="Calibri"/>
                <a:ea typeface="Calibri"/>
                <a:cs typeface="Calibri"/>
                <a:sym typeface="Calibri"/>
              </a:rPr>
              <a:t>C</a:t>
            </a:r>
            <a:r>
              <a:rPr b="1" baseline="-25000" lang="en">
                <a:latin typeface="Calibri"/>
                <a:ea typeface="Calibri"/>
                <a:cs typeface="Calibri"/>
                <a:sym typeface="Calibri"/>
              </a:rPr>
              <a:t>2</a:t>
            </a:r>
            <a:r>
              <a:rPr b="1" lang="en">
                <a:latin typeface="Calibri"/>
                <a:ea typeface="Calibri"/>
                <a:cs typeface="Calibri"/>
                <a:sym typeface="Calibri"/>
              </a:rPr>
              <a:t> = </a:t>
            </a:r>
            <a:r>
              <a:rPr b="1" lang="en">
                <a:latin typeface="Calibri"/>
                <a:ea typeface="Calibri"/>
                <a:cs typeface="Calibri"/>
                <a:sym typeface="Calibri"/>
              </a:rPr>
              <a:t>408</a:t>
            </a:r>
            <a:r>
              <a:rPr b="1" lang="en">
                <a:latin typeface="Calibri"/>
                <a:ea typeface="Calibri"/>
                <a:cs typeface="Calibri"/>
                <a:sym typeface="Calibri"/>
              </a:rPr>
              <a:t> pF</a:t>
            </a:r>
            <a:endParaRPr>
              <a:latin typeface="Calibri"/>
              <a:ea typeface="Calibri"/>
              <a:cs typeface="Calibri"/>
              <a:sym typeface="Calibri"/>
            </a:endParaRPr>
          </a:p>
        </p:txBody>
      </p:sp>
      <p:sp>
        <p:nvSpPr>
          <p:cNvPr id="1685" name="Google Shape;1685;p68"/>
          <p:cNvSpPr/>
          <p:nvPr/>
        </p:nvSpPr>
        <p:spPr>
          <a:xfrm>
            <a:off x="3014600" y="1502750"/>
            <a:ext cx="591900" cy="510000"/>
          </a:xfrm>
          <a:prstGeom prst="rect">
            <a:avLst/>
          </a:prstGeom>
          <a:noFill/>
          <a:ln cap="flat" cmpd="sng" w="28575">
            <a:solidFill>
              <a:srgbClr val="00AF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86" name="Google Shape;1686;p68"/>
          <p:cNvCxnSpPr>
            <a:endCxn id="1684" idx="0"/>
          </p:cNvCxnSpPr>
          <p:nvPr/>
        </p:nvCxnSpPr>
        <p:spPr>
          <a:xfrm>
            <a:off x="3606600" y="2021988"/>
            <a:ext cx="965400" cy="2097900"/>
          </a:xfrm>
          <a:prstGeom prst="straightConnector1">
            <a:avLst/>
          </a:prstGeom>
          <a:noFill/>
          <a:ln cap="flat" cmpd="sng" w="28575">
            <a:solidFill>
              <a:srgbClr val="00AFCC"/>
            </a:solidFill>
            <a:prstDash val="solid"/>
            <a:round/>
            <a:headEnd len="med" w="med" type="none"/>
            <a:tailEnd len="med" w="med" type="triangle"/>
          </a:ln>
        </p:spPr>
      </p:cxnSp>
      <p:sp>
        <p:nvSpPr>
          <p:cNvPr id="1687" name="Google Shape;1687;p68"/>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4"/>
                                        </p:tgtEl>
                                        <p:attrNameLst>
                                          <p:attrName>style.visibility</p:attrName>
                                        </p:attrNameLst>
                                      </p:cBhvr>
                                      <p:to>
                                        <p:strVal val="visible"/>
                                      </p:to>
                                    </p:set>
                                    <p:animEffect filter="fade" transition="in">
                                      <p:cBhvr>
                                        <p:cTn dur="1000"/>
                                        <p:tgtEl>
                                          <p:spTgt spid="1684"/>
                                        </p:tgtEl>
                                      </p:cBhvr>
                                    </p:animEffect>
                                  </p:childTnLst>
                                </p:cTn>
                              </p:par>
                              <p:par>
                                <p:cTn fill="hold" nodeType="withEffect" presetClass="entr" presetID="10" presetSubtype="0">
                                  <p:stCondLst>
                                    <p:cond delay="0"/>
                                  </p:stCondLst>
                                  <p:childTnLst>
                                    <p:set>
                                      <p:cBhvr>
                                        <p:cTn dur="1" fill="hold">
                                          <p:stCondLst>
                                            <p:cond delay="0"/>
                                          </p:stCondLst>
                                        </p:cTn>
                                        <p:tgtEl>
                                          <p:spTgt spid="1686"/>
                                        </p:tgtEl>
                                        <p:attrNameLst>
                                          <p:attrName>style.visibility</p:attrName>
                                        </p:attrNameLst>
                                      </p:cBhvr>
                                      <p:to>
                                        <p:strVal val="visible"/>
                                      </p:to>
                                    </p:set>
                                    <p:animEffect filter="fade" transition="in">
                                      <p:cBhvr>
                                        <p:cTn dur="1000"/>
                                        <p:tgtEl>
                                          <p:spTgt spid="1686"/>
                                        </p:tgtEl>
                                      </p:cBhvr>
                                    </p:animEffect>
                                  </p:childTnLst>
                                </p:cTn>
                              </p:par>
                              <p:par>
                                <p:cTn fill="hold" nodeType="withEffect" presetClass="entr" presetID="10" presetSubtype="0">
                                  <p:stCondLst>
                                    <p:cond delay="0"/>
                                  </p:stCondLst>
                                  <p:childTnLst>
                                    <p:set>
                                      <p:cBhvr>
                                        <p:cTn dur="1" fill="hold">
                                          <p:stCondLst>
                                            <p:cond delay="0"/>
                                          </p:stCondLst>
                                        </p:cTn>
                                        <p:tgtEl>
                                          <p:spTgt spid="1685"/>
                                        </p:tgtEl>
                                        <p:attrNameLst>
                                          <p:attrName>style.visibility</p:attrName>
                                        </p:attrNameLst>
                                      </p:cBhvr>
                                      <p:to>
                                        <p:strVal val="visible"/>
                                      </p:to>
                                    </p:set>
                                    <p:animEffect filter="fade" transition="in">
                                      <p:cBhvr>
                                        <p:cTn dur="1000"/>
                                        <p:tgtEl>
                                          <p:spTgt spid="16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691" name="Shape 1691"/>
        <p:cNvGrpSpPr/>
        <p:nvPr/>
      </p:nvGrpSpPr>
      <p:grpSpPr>
        <a:xfrm>
          <a:off x="0" y="0"/>
          <a:ext cx="0" cy="0"/>
          <a:chOff x="0" y="0"/>
          <a:chExt cx="0" cy="0"/>
        </a:xfrm>
      </p:grpSpPr>
      <p:sp>
        <p:nvSpPr>
          <p:cNvPr id="1692" name="Google Shape;1692;p69"/>
          <p:cNvSpPr/>
          <p:nvPr/>
        </p:nvSpPr>
        <p:spPr>
          <a:xfrm>
            <a:off x="841775" y="791925"/>
            <a:ext cx="7460400" cy="3970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93" name="Google Shape;1693;p69"/>
          <p:cNvPicPr preferRelativeResize="0"/>
          <p:nvPr/>
        </p:nvPicPr>
        <p:blipFill>
          <a:blip r:embed="rId4">
            <a:alphaModFix/>
          </a:blip>
          <a:stretch>
            <a:fillRect/>
          </a:stretch>
        </p:blipFill>
        <p:spPr>
          <a:xfrm>
            <a:off x="8302225" y="0"/>
            <a:ext cx="841775" cy="841775"/>
          </a:xfrm>
          <a:prstGeom prst="rect">
            <a:avLst/>
          </a:prstGeom>
          <a:noFill/>
          <a:ln>
            <a:noFill/>
          </a:ln>
        </p:spPr>
      </p:pic>
      <p:pic>
        <p:nvPicPr>
          <p:cNvPr id="1694" name="Google Shape;1694;p69"/>
          <p:cNvPicPr preferRelativeResize="0"/>
          <p:nvPr/>
        </p:nvPicPr>
        <p:blipFill>
          <a:blip r:embed="rId5">
            <a:alphaModFix/>
          </a:blip>
          <a:stretch>
            <a:fillRect/>
          </a:stretch>
        </p:blipFill>
        <p:spPr>
          <a:xfrm>
            <a:off x="0" y="0"/>
            <a:ext cx="841775" cy="841775"/>
          </a:xfrm>
          <a:prstGeom prst="rect">
            <a:avLst/>
          </a:prstGeom>
          <a:noFill/>
          <a:ln>
            <a:noFill/>
          </a:ln>
        </p:spPr>
      </p:pic>
      <p:sp>
        <p:nvSpPr>
          <p:cNvPr id="1695" name="Google Shape;1695;p69"/>
          <p:cNvSpPr txBox="1"/>
          <p:nvPr/>
        </p:nvSpPr>
        <p:spPr>
          <a:xfrm>
            <a:off x="841775" y="0"/>
            <a:ext cx="75267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chemeClr val="lt1"/>
                </a:solidFill>
                <a:latin typeface="Calibri"/>
                <a:ea typeface="Calibri"/>
                <a:cs typeface="Calibri"/>
                <a:sym typeface="Calibri"/>
              </a:rPr>
              <a:t>SNR Equation</a:t>
            </a:r>
            <a:endParaRPr b="1" sz="3600">
              <a:solidFill>
                <a:schemeClr val="lt1"/>
              </a:solidFill>
              <a:latin typeface="Calibri"/>
              <a:ea typeface="Calibri"/>
              <a:cs typeface="Calibri"/>
              <a:sym typeface="Calibri"/>
            </a:endParaRPr>
          </a:p>
        </p:txBody>
      </p:sp>
      <p:pic>
        <p:nvPicPr>
          <p:cNvPr id="1696" name="Google Shape;1696;p69"/>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1697" name="Google Shape;1697;p69"/>
          <p:cNvSpPr txBox="1"/>
          <p:nvPr/>
        </p:nvSpPr>
        <p:spPr>
          <a:xfrm>
            <a:off x="841775" y="4762125"/>
            <a:ext cx="1992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u="sng">
              <a:latin typeface="Roboto"/>
              <a:ea typeface="Roboto"/>
              <a:cs typeface="Roboto"/>
              <a:sym typeface="Roboto"/>
            </a:endParaRPr>
          </a:p>
        </p:txBody>
      </p:sp>
      <p:sp>
        <p:nvSpPr>
          <p:cNvPr id="1698" name="Google Shape;1698;p69"/>
          <p:cNvSpPr txBox="1"/>
          <p:nvPr/>
        </p:nvSpPr>
        <p:spPr>
          <a:xfrm>
            <a:off x="5215225" y="4762125"/>
            <a:ext cx="2950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699" name="Google Shape;1699;p69"/>
          <p:cNvSpPr txBox="1"/>
          <p:nvPr/>
        </p:nvSpPr>
        <p:spPr>
          <a:xfrm>
            <a:off x="2833775" y="4762125"/>
            <a:ext cx="958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700" name="Google Shape;1700;p69"/>
          <p:cNvSpPr txBox="1"/>
          <p:nvPr/>
        </p:nvSpPr>
        <p:spPr>
          <a:xfrm>
            <a:off x="3732000" y="4762125"/>
            <a:ext cx="168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701" name="Google Shape;1701;p69"/>
          <p:cNvSpPr txBox="1"/>
          <p:nvPr>
            <p:ph idx="12" type="sldNum"/>
          </p:nvPr>
        </p:nvSpPr>
        <p:spPr>
          <a:xfrm>
            <a:off x="8595308" y="4777292"/>
            <a:ext cx="548700" cy="393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grpSp>
        <p:nvGrpSpPr>
          <p:cNvPr id="1702" name="Google Shape;1702;p69"/>
          <p:cNvGrpSpPr/>
          <p:nvPr/>
        </p:nvGrpSpPr>
        <p:grpSpPr>
          <a:xfrm>
            <a:off x="957825" y="791925"/>
            <a:ext cx="6925450" cy="1065950"/>
            <a:chOff x="957825" y="791925"/>
            <a:chExt cx="6925450" cy="1065950"/>
          </a:xfrm>
        </p:grpSpPr>
        <p:sp>
          <p:nvSpPr>
            <p:cNvPr id="1703" name="Google Shape;1703;p69"/>
            <p:cNvSpPr txBox="1"/>
            <p:nvPr/>
          </p:nvSpPr>
          <p:spPr>
            <a:xfrm>
              <a:off x="957825" y="1096025"/>
              <a:ext cx="1455600" cy="5694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latin typeface="Times New Roman"/>
                  <a:ea typeface="Times New Roman"/>
                  <a:cs typeface="Times New Roman"/>
                  <a:sym typeface="Times New Roman"/>
                </a:rPr>
                <a:t>SNR</a:t>
              </a:r>
              <a:r>
                <a:rPr b="1" baseline="-25000" lang="en" sz="2500">
                  <a:latin typeface="Times New Roman"/>
                  <a:ea typeface="Times New Roman"/>
                  <a:cs typeface="Times New Roman"/>
                  <a:sym typeface="Times New Roman"/>
                </a:rPr>
                <a:t>Min</a:t>
              </a:r>
              <a:r>
                <a:rPr lang="en" sz="2500">
                  <a:latin typeface="Times New Roman"/>
                  <a:ea typeface="Times New Roman"/>
                  <a:cs typeface="Times New Roman"/>
                  <a:sym typeface="Times New Roman"/>
                </a:rPr>
                <a:t> =</a:t>
              </a:r>
              <a:endParaRPr sz="2500">
                <a:latin typeface="Times New Roman"/>
                <a:ea typeface="Times New Roman"/>
                <a:cs typeface="Times New Roman"/>
                <a:sym typeface="Times New Roman"/>
              </a:endParaRPr>
            </a:p>
          </p:txBody>
        </p:sp>
        <p:cxnSp>
          <p:nvCxnSpPr>
            <p:cNvPr id="1704" name="Google Shape;1704;p69"/>
            <p:cNvCxnSpPr/>
            <p:nvPr/>
          </p:nvCxnSpPr>
          <p:spPr>
            <a:xfrm>
              <a:off x="2461700" y="1392525"/>
              <a:ext cx="5412900" cy="0"/>
            </a:xfrm>
            <a:prstGeom prst="straightConnector1">
              <a:avLst/>
            </a:prstGeom>
            <a:noFill/>
            <a:ln cap="flat" cmpd="sng" w="38100">
              <a:solidFill>
                <a:schemeClr val="dk1"/>
              </a:solidFill>
              <a:prstDash val="solid"/>
              <a:round/>
              <a:headEnd len="med" w="med" type="none"/>
              <a:tailEnd len="med" w="med" type="none"/>
            </a:ln>
          </p:spPr>
        </p:cxnSp>
        <p:sp>
          <p:nvSpPr>
            <p:cNvPr id="1705" name="Google Shape;1705;p69"/>
            <p:cNvSpPr txBox="1"/>
            <p:nvPr/>
          </p:nvSpPr>
          <p:spPr>
            <a:xfrm>
              <a:off x="2490500" y="791925"/>
              <a:ext cx="53640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solidFill>
                    <a:schemeClr val="dk1"/>
                  </a:solidFill>
                  <a:latin typeface="Times New Roman"/>
                  <a:ea typeface="Times New Roman"/>
                  <a:cs typeface="Times New Roman"/>
                  <a:sym typeface="Times New Roman"/>
                </a:rPr>
                <a:t>V</a:t>
              </a:r>
              <a:r>
                <a:rPr b="1" baseline="-25000" lang="en" sz="2500">
                  <a:solidFill>
                    <a:schemeClr val="dk1"/>
                  </a:solidFill>
                  <a:latin typeface="Times New Roman"/>
                  <a:ea typeface="Times New Roman"/>
                  <a:cs typeface="Times New Roman"/>
                  <a:sym typeface="Times New Roman"/>
                </a:rPr>
                <a:t>Signal,</a:t>
              </a:r>
              <a:r>
                <a:rPr b="1" baseline="-25000" lang="en" sz="2500">
                  <a:solidFill>
                    <a:schemeClr val="dk1"/>
                  </a:solidFill>
                  <a:latin typeface="Times New Roman"/>
                  <a:ea typeface="Times New Roman"/>
                  <a:cs typeface="Times New Roman"/>
                  <a:sym typeface="Times New Roman"/>
                </a:rPr>
                <a:t>Digitized</a:t>
              </a:r>
              <a:r>
                <a:rPr b="1" baseline="-25000" lang="en" sz="2500">
                  <a:solidFill>
                    <a:schemeClr val="dk1"/>
                  </a:solidFill>
                  <a:latin typeface="Times New Roman"/>
                  <a:ea typeface="Times New Roman"/>
                  <a:cs typeface="Times New Roman"/>
                  <a:sym typeface="Times New Roman"/>
                </a:rPr>
                <a:t>,Min</a:t>
              </a:r>
              <a:r>
                <a:rPr lang="en" sz="2500">
                  <a:latin typeface="Times New Roman"/>
                  <a:ea typeface="Times New Roman"/>
                  <a:cs typeface="Times New Roman"/>
                  <a:sym typeface="Times New Roman"/>
                </a:rPr>
                <a:t>(V)</a:t>
              </a:r>
              <a:endParaRPr sz="2500">
                <a:latin typeface="Times New Roman"/>
                <a:ea typeface="Times New Roman"/>
                <a:cs typeface="Times New Roman"/>
                <a:sym typeface="Times New Roman"/>
              </a:endParaRPr>
            </a:p>
          </p:txBody>
        </p:sp>
        <p:sp>
          <p:nvSpPr>
            <p:cNvPr id="1706" name="Google Shape;1706;p69"/>
            <p:cNvSpPr txBox="1"/>
            <p:nvPr/>
          </p:nvSpPr>
          <p:spPr>
            <a:xfrm>
              <a:off x="2519275" y="1288475"/>
              <a:ext cx="53640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latin typeface="Times New Roman"/>
                  <a:ea typeface="Times New Roman"/>
                  <a:cs typeface="Times New Roman"/>
                  <a:sym typeface="Times New Roman"/>
                </a:rPr>
                <a:t>V</a:t>
              </a:r>
              <a:r>
                <a:rPr b="1" baseline="-25000" lang="en" sz="2500">
                  <a:latin typeface="Times New Roman"/>
                  <a:ea typeface="Times New Roman"/>
                  <a:cs typeface="Times New Roman"/>
                  <a:sym typeface="Times New Roman"/>
                </a:rPr>
                <a:t>Noise,Max</a:t>
              </a:r>
              <a:r>
                <a:rPr lang="en" sz="2500">
                  <a:latin typeface="Times New Roman"/>
                  <a:ea typeface="Times New Roman"/>
                  <a:cs typeface="Times New Roman"/>
                  <a:sym typeface="Times New Roman"/>
                </a:rPr>
                <a:t>(V)</a:t>
              </a:r>
              <a:endParaRPr sz="2500">
                <a:latin typeface="Times New Roman"/>
                <a:ea typeface="Times New Roman"/>
                <a:cs typeface="Times New Roman"/>
                <a:sym typeface="Times New Roman"/>
              </a:endParaRPr>
            </a:p>
          </p:txBody>
        </p:sp>
      </p:grpSp>
      <p:sp>
        <p:nvSpPr>
          <p:cNvPr id="1707" name="Google Shape;1707;p69"/>
          <p:cNvSpPr txBox="1"/>
          <p:nvPr/>
        </p:nvSpPr>
        <p:spPr>
          <a:xfrm>
            <a:off x="1298075" y="1946200"/>
            <a:ext cx="6547800" cy="29937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2000">
                <a:solidFill>
                  <a:schemeClr val="dk1"/>
                </a:solidFill>
                <a:latin typeface="Times New Roman"/>
                <a:ea typeface="Times New Roman"/>
                <a:cs typeface="Times New Roman"/>
                <a:sym typeface="Times New Roman"/>
              </a:rPr>
              <a:t>V</a:t>
            </a:r>
            <a:r>
              <a:rPr b="1" baseline="-25000" lang="en" sz="2000">
                <a:solidFill>
                  <a:schemeClr val="dk1"/>
                </a:solidFill>
                <a:latin typeface="Times New Roman"/>
                <a:ea typeface="Times New Roman"/>
                <a:cs typeface="Times New Roman"/>
                <a:sym typeface="Times New Roman"/>
              </a:rPr>
              <a:t>Signal,</a:t>
            </a:r>
            <a:r>
              <a:rPr b="1" baseline="-25000" lang="en" sz="2000">
                <a:solidFill>
                  <a:schemeClr val="dk1"/>
                </a:solidFill>
                <a:latin typeface="Times New Roman"/>
                <a:ea typeface="Times New Roman"/>
                <a:cs typeface="Times New Roman"/>
                <a:sym typeface="Times New Roman"/>
              </a:rPr>
              <a:t>Digitized</a:t>
            </a:r>
            <a:r>
              <a:rPr baseline="-25000" lang="en" sz="2000">
                <a:latin typeface="Times New Roman"/>
                <a:ea typeface="Times New Roman"/>
                <a:cs typeface="Times New Roman"/>
                <a:sym typeface="Times New Roman"/>
              </a:rPr>
              <a:t> </a:t>
            </a:r>
            <a:r>
              <a:rPr lang="en" sz="2000">
                <a:latin typeface="Times New Roman"/>
                <a:ea typeface="Times New Roman"/>
                <a:cs typeface="Times New Roman"/>
                <a:sym typeface="Times New Roman"/>
              </a:rPr>
              <a:t>= I</a:t>
            </a:r>
            <a:r>
              <a:rPr baseline="-25000" lang="en" sz="2000">
                <a:latin typeface="Times New Roman"/>
                <a:ea typeface="Times New Roman"/>
                <a:cs typeface="Times New Roman"/>
                <a:sym typeface="Times New Roman"/>
              </a:rPr>
              <a:t>PD</a:t>
            </a:r>
            <a:r>
              <a:rPr lang="en" sz="2000">
                <a:latin typeface="Times New Roman"/>
                <a:ea typeface="Times New Roman"/>
                <a:cs typeface="Times New Roman"/>
                <a:sym typeface="Times New Roman"/>
              </a:rPr>
              <a:t>R</a:t>
            </a:r>
            <a:r>
              <a:rPr baseline="-25000" lang="en" sz="2000">
                <a:latin typeface="Times New Roman"/>
                <a:ea typeface="Times New Roman"/>
                <a:cs typeface="Times New Roman"/>
                <a:sym typeface="Times New Roman"/>
              </a:rPr>
              <a:t>F</a:t>
            </a:r>
            <a:r>
              <a:rPr lang="en" sz="2000">
                <a:latin typeface="Times New Roman"/>
                <a:ea typeface="Times New Roman"/>
                <a:cs typeface="Times New Roman"/>
                <a:sym typeface="Times New Roman"/>
              </a:rPr>
              <a:t> (V+ Grounded)</a:t>
            </a:r>
            <a:endParaRPr b="1" sz="2000">
              <a:latin typeface="Times New Roman"/>
              <a:ea typeface="Times New Roman"/>
              <a:cs typeface="Times New Roman"/>
              <a:sym typeface="Times New Roman"/>
            </a:endParaRPr>
          </a:p>
          <a:p>
            <a:pPr indent="0" lvl="0" marL="0" rtl="0" algn="ctr">
              <a:lnSpc>
                <a:spcPct val="150000"/>
              </a:lnSpc>
              <a:spcBef>
                <a:spcPts val="0"/>
              </a:spcBef>
              <a:spcAft>
                <a:spcPts val="0"/>
              </a:spcAft>
              <a:buNone/>
            </a:pPr>
            <a:r>
              <a:rPr b="1" lang="en" sz="2000">
                <a:latin typeface="Times New Roman"/>
                <a:ea typeface="Times New Roman"/>
                <a:cs typeface="Times New Roman"/>
                <a:sym typeface="Times New Roman"/>
              </a:rPr>
              <a:t>I</a:t>
            </a:r>
            <a:r>
              <a:rPr b="1" baseline="-25000" lang="en" sz="2000">
                <a:latin typeface="Times New Roman"/>
                <a:ea typeface="Times New Roman"/>
                <a:cs typeface="Times New Roman"/>
                <a:sym typeface="Times New Roman"/>
              </a:rPr>
              <a:t>PD</a:t>
            </a:r>
            <a:r>
              <a:rPr baseline="-25000" lang="en" sz="2000">
                <a:latin typeface="Times New Roman"/>
                <a:ea typeface="Times New Roman"/>
                <a:cs typeface="Times New Roman"/>
                <a:sym typeface="Times New Roman"/>
              </a:rPr>
              <a:t> </a:t>
            </a:r>
            <a:r>
              <a:rPr lang="en" sz="2000">
                <a:latin typeface="Times New Roman"/>
                <a:ea typeface="Times New Roman"/>
                <a:cs typeface="Times New Roman"/>
                <a:sym typeface="Times New Roman"/>
              </a:rPr>
              <a:t>= </a:t>
            </a:r>
            <a:r>
              <a:rPr lang="en" sz="2000">
                <a:latin typeface="Caveat"/>
                <a:ea typeface="Caveat"/>
                <a:cs typeface="Caveat"/>
                <a:sym typeface="Caveat"/>
              </a:rPr>
              <a:t>R</a:t>
            </a:r>
            <a:r>
              <a:rPr lang="en" sz="2000">
                <a:latin typeface="Times New Roman"/>
                <a:ea typeface="Times New Roman"/>
                <a:cs typeface="Times New Roman"/>
                <a:sym typeface="Times New Roman"/>
              </a:rPr>
              <a:t> P</a:t>
            </a:r>
            <a:r>
              <a:rPr baseline="-25000" lang="en" sz="2000">
                <a:latin typeface="Times New Roman"/>
                <a:ea typeface="Times New Roman"/>
                <a:cs typeface="Times New Roman"/>
                <a:sym typeface="Times New Roman"/>
              </a:rPr>
              <a:t>Incident,PD</a:t>
            </a:r>
            <a:endParaRPr sz="2000">
              <a:latin typeface="Times New Roman"/>
              <a:ea typeface="Times New Roman"/>
              <a:cs typeface="Times New Roman"/>
              <a:sym typeface="Times New Roman"/>
            </a:endParaRPr>
          </a:p>
          <a:p>
            <a:pPr indent="0" lvl="0" marL="0" rtl="0" algn="ctr">
              <a:lnSpc>
                <a:spcPct val="150000"/>
              </a:lnSpc>
              <a:spcBef>
                <a:spcPts val="0"/>
              </a:spcBef>
              <a:spcAft>
                <a:spcPts val="0"/>
              </a:spcAft>
              <a:buNone/>
            </a:pPr>
            <a:r>
              <a:rPr b="1" lang="en" sz="2000">
                <a:solidFill>
                  <a:schemeClr val="dk1"/>
                </a:solidFill>
                <a:latin typeface="Caveat"/>
                <a:ea typeface="Caveat"/>
                <a:cs typeface="Caveat"/>
                <a:sym typeface="Caveat"/>
              </a:rPr>
              <a:t>R</a:t>
            </a:r>
            <a:r>
              <a:rPr lang="en" sz="2000">
                <a:solidFill>
                  <a:schemeClr val="dk1"/>
                </a:solidFill>
                <a:latin typeface="Caveat"/>
                <a:ea typeface="Caveat"/>
                <a:cs typeface="Caveat"/>
                <a:sym typeface="Caveat"/>
              </a:rPr>
              <a:t> </a:t>
            </a:r>
            <a:r>
              <a:rPr lang="en" sz="2000">
                <a:solidFill>
                  <a:schemeClr val="dk1"/>
                </a:solidFill>
                <a:latin typeface="Times New Roman"/>
                <a:ea typeface="Times New Roman"/>
                <a:cs typeface="Times New Roman"/>
                <a:sym typeface="Times New Roman"/>
              </a:rPr>
              <a:t>= </a:t>
            </a:r>
            <a:r>
              <a:rPr lang="en" sz="2000">
                <a:solidFill>
                  <a:schemeClr val="dk1"/>
                </a:solidFill>
                <a:latin typeface="Times New Roman"/>
                <a:ea typeface="Times New Roman"/>
                <a:cs typeface="Times New Roman"/>
                <a:sym typeface="Times New Roman"/>
              </a:rPr>
              <a:t>0.456</a:t>
            </a:r>
            <a:r>
              <a:rPr lang="en" sz="2000">
                <a:solidFill>
                  <a:schemeClr val="dk1"/>
                </a:solidFill>
                <a:latin typeface="Caveat"/>
                <a:ea typeface="Caveat"/>
                <a:cs typeface="Caveat"/>
                <a:sym typeface="Caveat"/>
              </a:rPr>
              <a:t> </a:t>
            </a:r>
            <a:r>
              <a:rPr lang="en" sz="2000">
                <a:solidFill>
                  <a:schemeClr val="dk1"/>
                </a:solidFill>
                <a:latin typeface="Times New Roman"/>
                <a:ea typeface="Times New Roman"/>
                <a:cs typeface="Times New Roman"/>
                <a:sym typeface="Times New Roman"/>
              </a:rPr>
              <a:t>Responsivity (Given 680nm and 20.5C)  </a:t>
            </a:r>
            <a:endParaRPr sz="2000">
              <a:solidFill>
                <a:schemeClr val="dk1"/>
              </a:solidFill>
              <a:latin typeface="Times New Roman"/>
              <a:ea typeface="Times New Roman"/>
              <a:cs typeface="Times New Roman"/>
              <a:sym typeface="Times New Roman"/>
            </a:endParaRPr>
          </a:p>
          <a:p>
            <a:pPr indent="0" lvl="0" marL="0" rtl="0" algn="ctr">
              <a:lnSpc>
                <a:spcPct val="150000"/>
              </a:lnSpc>
              <a:spcBef>
                <a:spcPts val="0"/>
              </a:spcBef>
              <a:spcAft>
                <a:spcPts val="0"/>
              </a:spcAft>
              <a:buNone/>
            </a:pPr>
            <a:r>
              <a:rPr b="1" lang="en" sz="2000">
                <a:solidFill>
                  <a:schemeClr val="dk1"/>
                </a:solidFill>
                <a:latin typeface="Times New Roman"/>
                <a:ea typeface="Times New Roman"/>
                <a:cs typeface="Times New Roman"/>
                <a:sym typeface="Times New Roman"/>
              </a:rPr>
              <a:t>P</a:t>
            </a:r>
            <a:r>
              <a:rPr b="1" baseline="-25000" lang="en" sz="2000">
                <a:solidFill>
                  <a:schemeClr val="dk1"/>
                </a:solidFill>
                <a:latin typeface="Times New Roman"/>
                <a:ea typeface="Times New Roman"/>
                <a:cs typeface="Times New Roman"/>
                <a:sym typeface="Times New Roman"/>
              </a:rPr>
              <a:t>Incident,PD</a:t>
            </a:r>
            <a:r>
              <a:rPr lang="en" sz="2000">
                <a:solidFill>
                  <a:schemeClr val="dk1"/>
                </a:solidFill>
                <a:latin typeface="Times New Roman"/>
                <a:ea typeface="Times New Roman"/>
                <a:cs typeface="Times New Roman"/>
                <a:sym typeface="Times New Roman"/>
              </a:rPr>
              <a:t> = Power Incident on </a:t>
            </a:r>
            <a:r>
              <a:rPr lang="en" sz="2000">
                <a:solidFill>
                  <a:schemeClr val="dk1"/>
                </a:solidFill>
                <a:latin typeface="Times New Roman"/>
                <a:ea typeface="Times New Roman"/>
                <a:cs typeface="Times New Roman"/>
                <a:sym typeface="Times New Roman"/>
              </a:rPr>
              <a:t>Photodiode</a:t>
            </a:r>
            <a:r>
              <a:rPr lang="en" sz="2000">
                <a:solidFill>
                  <a:schemeClr val="dk1"/>
                </a:solidFill>
                <a:latin typeface="Times New Roman"/>
                <a:ea typeface="Times New Roman"/>
                <a:cs typeface="Times New Roman"/>
                <a:sym typeface="Times New Roman"/>
              </a:rPr>
              <a:t> Area</a:t>
            </a:r>
            <a:endParaRPr sz="2000">
              <a:solidFill>
                <a:schemeClr val="dk1"/>
              </a:solidFill>
              <a:latin typeface="Times New Roman"/>
              <a:ea typeface="Times New Roman"/>
              <a:cs typeface="Times New Roman"/>
              <a:sym typeface="Times New Roman"/>
            </a:endParaRPr>
          </a:p>
          <a:p>
            <a:pPr indent="0" lvl="0" marL="0" rtl="0" algn="ctr">
              <a:lnSpc>
                <a:spcPct val="150000"/>
              </a:lnSpc>
              <a:spcBef>
                <a:spcPts val="0"/>
              </a:spcBef>
              <a:spcAft>
                <a:spcPts val="0"/>
              </a:spcAft>
              <a:buClr>
                <a:schemeClr val="dk1"/>
              </a:buClr>
              <a:buSzPts val="1100"/>
              <a:buFont typeface="Arial"/>
              <a:buNone/>
            </a:pPr>
            <a:r>
              <a:rPr b="1" lang="en" sz="2000">
                <a:solidFill>
                  <a:schemeClr val="dk1"/>
                </a:solidFill>
                <a:latin typeface="Times New Roman"/>
                <a:ea typeface="Times New Roman"/>
                <a:cs typeface="Times New Roman"/>
                <a:sym typeface="Times New Roman"/>
              </a:rPr>
              <a:t>R</a:t>
            </a:r>
            <a:r>
              <a:rPr b="1" baseline="-25000" lang="en" sz="2000">
                <a:solidFill>
                  <a:schemeClr val="dk1"/>
                </a:solidFill>
                <a:latin typeface="Times New Roman"/>
                <a:ea typeface="Times New Roman"/>
                <a:cs typeface="Times New Roman"/>
                <a:sym typeface="Times New Roman"/>
              </a:rPr>
              <a:t>F</a:t>
            </a:r>
            <a:r>
              <a:rPr lang="en" sz="2000">
                <a:solidFill>
                  <a:schemeClr val="dk1"/>
                </a:solidFill>
                <a:latin typeface="Times New Roman"/>
                <a:ea typeface="Times New Roman"/>
                <a:cs typeface="Times New Roman"/>
                <a:sym typeface="Times New Roman"/>
              </a:rPr>
              <a:t> = 3.75</a:t>
            </a:r>
            <a:r>
              <a:rPr lang="en" sz="2500">
                <a:solidFill>
                  <a:schemeClr val="dk1"/>
                </a:solidFill>
                <a:latin typeface="Times New Roman"/>
                <a:ea typeface="Times New Roman"/>
                <a:cs typeface="Times New Roman"/>
                <a:sym typeface="Times New Roman"/>
              </a:rPr>
              <a:t>(MΩ)</a:t>
            </a:r>
            <a:r>
              <a:rPr lang="en" sz="2000">
                <a:solidFill>
                  <a:schemeClr val="dk1"/>
                </a:solidFill>
                <a:latin typeface="Times New Roman"/>
                <a:ea typeface="Times New Roman"/>
                <a:cs typeface="Times New Roman"/>
                <a:sym typeface="Times New Roman"/>
              </a:rPr>
              <a:t> Feedback Resistor </a:t>
            </a:r>
            <a:endParaRPr sz="200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t/>
            </a:r>
            <a:endParaRPr sz="2500">
              <a:latin typeface="Times New Roman"/>
              <a:ea typeface="Times New Roman"/>
              <a:cs typeface="Times New Roman"/>
              <a:sym typeface="Times New Roman"/>
            </a:endParaRPr>
          </a:p>
        </p:txBody>
      </p:sp>
      <p:sp>
        <p:nvSpPr>
          <p:cNvPr id="1708" name="Google Shape;1708;p69"/>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1709" name="Google Shape;1709;p69"/>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Electronics</a:t>
            </a:r>
            <a:endParaRPr b="1" u="sng">
              <a:latin typeface="Roboto"/>
              <a:ea typeface="Roboto"/>
              <a:cs typeface="Roboto"/>
              <a:sym typeface="Roboto"/>
            </a:endParaRPr>
          </a:p>
        </p:txBody>
      </p:sp>
      <p:sp>
        <p:nvSpPr>
          <p:cNvPr id="1710" name="Google Shape;1710;p69"/>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711" name="Google Shape;1711;p69"/>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1712" name="Google Shape;1712;p69"/>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1713" name="Google Shape;1713;p69"/>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1714" name="Google Shape;1714;p69"/>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7">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18" name="Shape 1718"/>
        <p:cNvGrpSpPr/>
        <p:nvPr/>
      </p:nvGrpSpPr>
      <p:grpSpPr>
        <a:xfrm>
          <a:off x="0" y="0"/>
          <a:ext cx="0" cy="0"/>
          <a:chOff x="0" y="0"/>
          <a:chExt cx="0" cy="0"/>
        </a:xfrm>
      </p:grpSpPr>
      <p:pic>
        <p:nvPicPr>
          <p:cNvPr id="1719" name="Google Shape;1719;p70"/>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1720" name="Google Shape;1720;p70"/>
          <p:cNvSpPr/>
          <p:nvPr/>
        </p:nvSpPr>
        <p:spPr>
          <a:xfrm>
            <a:off x="841775" y="791925"/>
            <a:ext cx="7460400" cy="3961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21" name="Google Shape;1721;p70"/>
          <p:cNvPicPr preferRelativeResize="0"/>
          <p:nvPr/>
        </p:nvPicPr>
        <p:blipFill>
          <a:blip r:embed="rId4">
            <a:alphaModFix/>
          </a:blip>
          <a:stretch>
            <a:fillRect/>
          </a:stretch>
        </p:blipFill>
        <p:spPr>
          <a:xfrm>
            <a:off x="8302225" y="0"/>
            <a:ext cx="841775" cy="841775"/>
          </a:xfrm>
          <a:prstGeom prst="rect">
            <a:avLst/>
          </a:prstGeom>
          <a:noFill/>
          <a:ln>
            <a:noFill/>
          </a:ln>
        </p:spPr>
      </p:pic>
      <p:pic>
        <p:nvPicPr>
          <p:cNvPr id="1722" name="Google Shape;1722;p70"/>
          <p:cNvPicPr preferRelativeResize="0"/>
          <p:nvPr/>
        </p:nvPicPr>
        <p:blipFill>
          <a:blip r:embed="rId5">
            <a:alphaModFix/>
          </a:blip>
          <a:stretch>
            <a:fillRect/>
          </a:stretch>
        </p:blipFill>
        <p:spPr>
          <a:xfrm>
            <a:off x="0" y="0"/>
            <a:ext cx="841775" cy="841775"/>
          </a:xfrm>
          <a:prstGeom prst="rect">
            <a:avLst/>
          </a:prstGeom>
          <a:noFill/>
          <a:ln>
            <a:noFill/>
          </a:ln>
        </p:spPr>
      </p:pic>
      <p:sp>
        <p:nvSpPr>
          <p:cNvPr id="1723" name="Google Shape;1723;p70"/>
          <p:cNvSpPr txBox="1"/>
          <p:nvPr/>
        </p:nvSpPr>
        <p:spPr>
          <a:xfrm>
            <a:off x="841775" y="0"/>
            <a:ext cx="75267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chemeClr val="lt1"/>
                </a:solidFill>
                <a:latin typeface="Calibri"/>
                <a:ea typeface="Calibri"/>
                <a:cs typeface="Calibri"/>
                <a:sym typeface="Calibri"/>
              </a:rPr>
              <a:t>SNR Equation</a:t>
            </a:r>
            <a:endParaRPr b="1" sz="3600">
              <a:solidFill>
                <a:schemeClr val="lt1"/>
              </a:solidFill>
              <a:latin typeface="Calibri"/>
              <a:ea typeface="Calibri"/>
              <a:cs typeface="Calibri"/>
              <a:sym typeface="Calibri"/>
            </a:endParaRPr>
          </a:p>
        </p:txBody>
      </p:sp>
      <p:sp>
        <p:nvSpPr>
          <p:cNvPr id="1724" name="Google Shape;1724;p70"/>
          <p:cNvSpPr txBox="1"/>
          <p:nvPr/>
        </p:nvSpPr>
        <p:spPr>
          <a:xfrm>
            <a:off x="841775" y="4762125"/>
            <a:ext cx="1992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u="sng">
              <a:latin typeface="Roboto"/>
              <a:ea typeface="Roboto"/>
              <a:cs typeface="Roboto"/>
              <a:sym typeface="Roboto"/>
            </a:endParaRPr>
          </a:p>
        </p:txBody>
      </p:sp>
      <p:sp>
        <p:nvSpPr>
          <p:cNvPr id="1725" name="Google Shape;1725;p70"/>
          <p:cNvSpPr txBox="1"/>
          <p:nvPr/>
        </p:nvSpPr>
        <p:spPr>
          <a:xfrm>
            <a:off x="5215225" y="4762125"/>
            <a:ext cx="2950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726" name="Google Shape;1726;p70"/>
          <p:cNvSpPr txBox="1"/>
          <p:nvPr/>
        </p:nvSpPr>
        <p:spPr>
          <a:xfrm>
            <a:off x="2833775" y="4762125"/>
            <a:ext cx="958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727" name="Google Shape;1727;p70"/>
          <p:cNvSpPr txBox="1"/>
          <p:nvPr/>
        </p:nvSpPr>
        <p:spPr>
          <a:xfrm>
            <a:off x="3732000" y="4762125"/>
            <a:ext cx="168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728" name="Google Shape;1728;p70"/>
          <p:cNvSpPr txBox="1"/>
          <p:nvPr>
            <p:ph idx="12" type="sldNum"/>
          </p:nvPr>
        </p:nvSpPr>
        <p:spPr>
          <a:xfrm>
            <a:off x="8595308" y="4777292"/>
            <a:ext cx="548700" cy="393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729" name="Google Shape;1729;p70"/>
          <p:cNvSpPr txBox="1"/>
          <p:nvPr/>
        </p:nvSpPr>
        <p:spPr>
          <a:xfrm>
            <a:off x="1331225" y="1975900"/>
            <a:ext cx="6547800" cy="28014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2000">
                <a:latin typeface="Times New Roman"/>
                <a:ea typeface="Times New Roman"/>
                <a:cs typeface="Times New Roman"/>
                <a:sym typeface="Times New Roman"/>
              </a:rPr>
              <a:t>V</a:t>
            </a:r>
            <a:r>
              <a:rPr b="1" baseline="-25000" lang="en" sz="2000">
                <a:latin typeface="Times New Roman"/>
                <a:ea typeface="Times New Roman"/>
                <a:cs typeface="Times New Roman"/>
                <a:sym typeface="Times New Roman"/>
              </a:rPr>
              <a:t>Noise </a:t>
            </a:r>
            <a:r>
              <a:rPr lang="en" sz="2000">
                <a:latin typeface="Times New Roman"/>
                <a:ea typeface="Times New Roman"/>
                <a:cs typeface="Times New Roman"/>
                <a:sym typeface="Times New Roman"/>
              </a:rPr>
              <a:t>=    V</a:t>
            </a:r>
            <a:r>
              <a:rPr baseline="30000" lang="en" sz="2000">
                <a:latin typeface="Times New Roman"/>
                <a:ea typeface="Times New Roman"/>
                <a:cs typeface="Times New Roman"/>
                <a:sym typeface="Times New Roman"/>
              </a:rPr>
              <a:t>2</a:t>
            </a:r>
            <a:r>
              <a:rPr baseline="-25000" lang="en" sz="2000">
                <a:latin typeface="Times New Roman"/>
                <a:ea typeface="Times New Roman"/>
                <a:cs typeface="Times New Roman"/>
                <a:sym typeface="Times New Roman"/>
              </a:rPr>
              <a:t>Shot,PD </a:t>
            </a:r>
            <a:r>
              <a:rPr lang="en" sz="2000">
                <a:solidFill>
                  <a:schemeClr val="dk1"/>
                </a:solidFill>
                <a:latin typeface="Times New Roman"/>
                <a:ea typeface="Times New Roman"/>
                <a:cs typeface="Times New Roman"/>
                <a:sym typeface="Times New Roman"/>
              </a:rPr>
              <a:t>+ V</a:t>
            </a:r>
            <a:r>
              <a:rPr baseline="30000" lang="en" sz="2000">
                <a:solidFill>
                  <a:schemeClr val="dk1"/>
                </a:solidFill>
                <a:latin typeface="Times New Roman"/>
                <a:ea typeface="Times New Roman"/>
                <a:cs typeface="Times New Roman"/>
                <a:sym typeface="Times New Roman"/>
              </a:rPr>
              <a:t>2</a:t>
            </a:r>
            <a:r>
              <a:rPr baseline="-25000" lang="en" sz="2000">
                <a:solidFill>
                  <a:schemeClr val="dk1"/>
                </a:solidFill>
                <a:latin typeface="Times New Roman"/>
                <a:ea typeface="Times New Roman"/>
                <a:cs typeface="Times New Roman"/>
                <a:sym typeface="Times New Roman"/>
              </a:rPr>
              <a:t>Dark,PD </a:t>
            </a:r>
            <a:r>
              <a:rPr lang="en" sz="2000">
                <a:solidFill>
                  <a:schemeClr val="dk1"/>
                </a:solidFill>
                <a:latin typeface="Times New Roman"/>
                <a:ea typeface="Times New Roman"/>
                <a:cs typeface="Times New Roman"/>
                <a:sym typeface="Times New Roman"/>
              </a:rPr>
              <a:t>+ V</a:t>
            </a:r>
            <a:r>
              <a:rPr baseline="30000" lang="en" sz="2000">
                <a:solidFill>
                  <a:schemeClr val="dk1"/>
                </a:solidFill>
                <a:latin typeface="Times New Roman"/>
                <a:ea typeface="Times New Roman"/>
                <a:cs typeface="Times New Roman"/>
                <a:sym typeface="Times New Roman"/>
              </a:rPr>
              <a:t>2</a:t>
            </a:r>
            <a:r>
              <a:rPr baseline="-25000" lang="en" sz="2000">
                <a:solidFill>
                  <a:schemeClr val="dk1"/>
                </a:solidFill>
                <a:latin typeface="Times New Roman"/>
                <a:ea typeface="Times New Roman"/>
                <a:cs typeface="Times New Roman"/>
                <a:sym typeface="Times New Roman"/>
              </a:rPr>
              <a:t>Johnson </a:t>
            </a:r>
            <a:r>
              <a:rPr lang="en" sz="2000">
                <a:solidFill>
                  <a:schemeClr val="dk1"/>
                </a:solidFill>
                <a:latin typeface="Times New Roman"/>
                <a:ea typeface="Times New Roman"/>
                <a:cs typeface="Times New Roman"/>
                <a:sym typeface="Times New Roman"/>
              </a:rPr>
              <a:t>+ V</a:t>
            </a:r>
            <a:r>
              <a:rPr baseline="30000" lang="en" sz="2000">
                <a:solidFill>
                  <a:schemeClr val="dk1"/>
                </a:solidFill>
                <a:latin typeface="Times New Roman"/>
                <a:ea typeface="Times New Roman"/>
                <a:cs typeface="Times New Roman"/>
                <a:sym typeface="Times New Roman"/>
              </a:rPr>
              <a:t>2</a:t>
            </a:r>
            <a:r>
              <a:rPr baseline="-25000" lang="en" sz="2000">
                <a:solidFill>
                  <a:schemeClr val="dk1"/>
                </a:solidFill>
                <a:latin typeface="Times New Roman"/>
                <a:ea typeface="Times New Roman"/>
                <a:cs typeface="Times New Roman"/>
                <a:sym typeface="Times New Roman"/>
              </a:rPr>
              <a:t>OpAmp</a:t>
            </a:r>
            <a:r>
              <a:rPr lang="en" sz="2000">
                <a:solidFill>
                  <a:schemeClr val="dk1"/>
                </a:solidFill>
                <a:latin typeface="Times New Roman"/>
                <a:ea typeface="Times New Roman"/>
                <a:cs typeface="Times New Roman"/>
                <a:sym typeface="Times New Roman"/>
              </a:rPr>
              <a:t>+ V</a:t>
            </a:r>
            <a:r>
              <a:rPr baseline="30000" lang="en" sz="2000">
                <a:solidFill>
                  <a:schemeClr val="dk1"/>
                </a:solidFill>
                <a:latin typeface="Times New Roman"/>
                <a:ea typeface="Times New Roman"/>
                <a:cs typeface="Times New Roman"/>
                <a:sym typeface="Times New Roman"/>
              </a:rPr>
              <a:t>2</a:t>
            </a:r>
            <a:r>
              <a:rPr baseline="-25000" lang="en" sz="2000">
                <a:solidFill>
                  <a:schemeClr val="dk1"/>
                </a:solidFill>
                <a:latin typeface="Times New Roman"/>
                <a:ea typeface="Times New Roman"/>
                <a:cs typeface="Times New Roman"/>
                <a:sym typeface="Times New Roman"/>
              </a:rPr>
              <a:t>ADC</a:t>
            </a:r>
            <a:endParaRPr sz="2000">
              <a:solidFill>
                <a:schemeClr val="dk1"/>
              </a:solidFill>
              <a:latin typeface="Times New Roman"/>
              <a:ea typeface="Times New Roman"/>
              <a:cs typeface="Times New Roman"/>
              <a:sym typeface="Times New Roman"/>
            </a:endParaRPr>
          </a:p>
          <a:p>
            <a:pPr indent="0" lvl="0" marL="0" rtl="0" algn="ctr">
              <a:lnSpc>
                <a:spcPct val="150000"/>
              </a:lnSpc>
              <a:spcBef>
                <a:spcPts val="0"/>
              </a:spcBef>
              <a:spcAft>
                <a:spcPts val="0"/>
              </a:spcAft>
              <a:buNone/>
            </a:pPr>
            <a:r>
              <a:rPr b="1" lang="en" sz="2000">
                <a:solidFill>
                  <a:schemeClr val="dk1"/>
                </a:solidFill>
                <a:latin typeface="Times New Roman"/>
                <a:ea typeface="Times New Roman"/>
                <a:cs typeface="Times New Roman"/>
                <a:sym typeface="Times New Roman"/>
              </a:rPr>
              <a:t>V</a:t>
            </a:r>
            <a:r>
              <a:rPr b="1" baseline="30000" lang="en" sz="2000">
                <a:solidFill>
                  <a:schemeClr val="dk1"/>
                </a:solidFill>
                <a:latin typeface="Times New Roman"/>
                <a:ea typeface="Times New Roman"/>
                <a:cs typeface="Times New Roman"/>
                <a:sym typeface="Times New Roman"/>
              </a:rPr>
              <a:t>2</a:t>
            </a:r>
            <a:r>
              <a:rPr b="1" baseline="-25000" lang="en" sz="2000">
                <a:solidFill>
                  <a:schemeClr val="dk1"/>
                </a:solidFill>
                <a:latin typeface="Times New Roman"/>
                <a:ea typeface="Times New Roman"/>
                <a:cs typeface="Times New Roman"/>
                <a:sym typeface="Times New Roman"/>
              </a:rPr>
              <a:t>Shot</a:t>
            </a:r>
            <a:r>
              <a:rPr b="1" baseline="-25000" lang="en" sz="2000">
                <a:solidFill>
                  <a:schemeClr val="dk1"/>
                </a:solidFill>
                <a:latin typeface="Times New Roman"/>
                <a:ea typeface="Times New Roman"/>
                <a:cs typeface="Times New Roman"/>
                <a:sym typeface="Times New Roman"/>
              </a:rPr>
              <a:t>,PD</a:t>
            </a:r>
            <a:r>
              <a:rPr lang="en" sz="2000">
                <a:solidFill>
                  <a:schemeClr val="dk1"/>
                </a:solidFill>
                <a:latin typeface="Times New Roman"/>
                <a:ea typeface="Times New Roman"/>
                <a:cs typeface="Times New Roman"/>
                <a:sym typeface="Times New Roman"/>
              </a:rPr>
              <a:t>= 1.59*10</a:t>
            </a:r>
            <a:r>
              <a:rPr baseline="30000" lang="en" sz="2000">
                <a:solidFill>
                  <a:schemeClr val="dk1"/>
                </a:solidFill>
                <a:latin typeface="Times New Roman"/>
                <a:ea typeface="Times New Roman"/>
                <a:cs typeface="Times New Roman"/>
                <a:sym typeface="Times New Roman"/>
              </a:rPr>
              <a:t>-13</a:t>
            </a:r>
            <a:r>
              <a:rPr lang="en" sz="2000">
                <a:solidFill>
                  <a:schemeClr val="dk1"/>
                </a:solidFill>
                <a:latin typeface="Times New Roman"/>
                <a:ea typeface="Times New Roman"/>
                <a:cs typeface="Times New Roman"/>
                <a:sym typeface="Times New Roman"/>
              </a:rPr>
              <a:t> V (Expected Max)</a:t>
            </a:r>
            <a:endParaRPr sz="2000">
              <a:solidFill>
                <a:schemeClr val="dk1"/>
              </a:solidFill>
              <a:latin typeface="Times New Roman"/>
              <a:ea typeface="Times New Roman"/>
              <a:cs typeface="Times New Roman"/>
              <a:sym typeface="Times New Roman"/>
            </a:endParaRPr>
          </a:p>
          <a:p>
            <a:pPr indent="0" lvl="0" marL="0" rtl="0" algn="ctr">
              <a:lnSpc>
                <a:spcPct val="150000"/>
              </a:lnSpc>
              <a:spcBef>
                <a:spcPts val="0"/>
              </a:spcBef>
              <a:spcAft>
                <a:spcPts val="0"/>
              </a:spcAft>
              <a:buNone/>
            </a:pPr>
            <a:r>
              <a:rPr b="1" lang="en" sz="2000">
                <a:solidFill>
                  <a:schemeClr val="dk1"/>
                </a:solidFill>
                <a:latin typeface="Times New Roman"/>
                <a:ea typeface="Times New Roman"/>
                <a:cs typeface="Times New Roman"/>
                <a:sym typeface="Times New Roman"/>
              </a:rPr>
              <a:t>V</a:t>
            </a:r>
            <a:r>
              <a:rPr b="1" baseline="30000" lang="en" sz="2000">
                <a:solidFill>
                  <a:schemeClr val="dk1"/>
                </a:solidFill>
                <a:latin typeface="Times New Roman"/>
                <a:ea typeface="Times New Roman"/>
                <a:cs typeface="Times New Roman"/>
                <a:sym typeface="Times New Roman"/>
              </a:rPr>
              <a:t>2</a:t>
            </a:r>
            <a:r>
              <a:rPr b="1" baseline="-25000" lang="en" sz="2000">
                <a:solidFill>
                  <a:schemeClr val="dk1"/>
                </a:solidFill>
                <a:latin typeface="Times New Roman"/>
                <a:ea typeface="Times New Roman"/>
                <a:cs typeface="Times New Roman"/>
                <a:sym typeface="Times New Roman"/>
              </a:rPr>
              <a:t>Dark,PD</a:t>
            </a:r>
            <a:r>
              <a:rPr lang="en" sz="2000">
                <a:solidFill>
                  <a:schemeClr val="dk1"/>
                </a:solidFill>
                <a:latin typeface="Times New Roman"/>
                <a:ea typeface="Times New Roman"/>
                <a:cs typeface="Times New Roman"/>
                <a:sym typeface="Times New Roman"/>
              </a:rPr>
              <a:t>= 1.37*10</a:t>
            </a:r>
            <a:r>
              <a:rPr baseline="30000" lang="en" sz="2000">
                <a:solidFill>
                  <a:schemeClr val="dk1"/>
                </a:solidFill>
                <a:latin typeface="Times New Roman"/>
                <a:ea typeface="Times New Roman"/>
                <a:cs typeface="Times New Roman"/>
                <a:sym typeface="Times New Roman"/>
              </a:rPr>
              <a:t>-12</a:t>
            </a:r>
            <a:r>
              <a:rPr lang="en" sz="2000">
                <a:solidFill>
                  <a:schemeClr val="dk1"/>
                </a:solidFill>
                <a:latin typeface="Times New Roman"/>
                <a:ea typeface="Times New Roman"/>
                <a:cs typeface="Times New Roman"/>
                <a:sym typeface="Times New Roman"/>
              </a:rPr>
              <a:t> V (</a:t>
            </a:r>
            <a:r>
              <a:rPr lang="en" sz="2000">
                <a:solidFill>
                  <a:schemeClr val="dk1"/>
                </a:solidFill>
                <a:latin typeface="Times New Roman"/>
                <a:ea typeface="Times New Roman"/>
                <a:cs typeface="Times New Roman"/>
                <a:sym typeface="Times New Roman"/>
              </a:rPr>
              <a:t>Max</a:t>
            </a:r>
            <a:r>
              <a:rPr lang="en" sz="2000">
                <a:solidFill>
                  <a:schemeClr val="dk1"/>
                </a:solidFill>
                <a:latin typeface="Times New Roman"/>
                <a:ea typeface="Times New Roman"/>
                <a:cs typeface="Times New Roman"/>
                <a:sym typeface="Times New Roman"/>
              </a:rPr>
              <a:t> </a:t>
            </a:r>
            <a:r>
              <a:rPr lang="en" sz="2000">
                <a:solidFill>
                  <a:schemeClr val="dk1"/>
                </a:solidFill>
                <a:highlight>
                  <a:srgbClr val="FFFF00"/>
                </a:highlight>
                <a:latin typeface="Times New Roman"/>
                <a:ea typeface="Times New Roman"/>
                <a:cs typeface="Times New Roman"/>
                <a:sym typeface="Times New Roman"/>
              </a:rPr>
              <a:t>@ 20.5 +/- 5 C</a:t>
            </a:r>
            <a:r>
              <a:rPr lang="en" sz="2000">
                <a:solidFill>
                  <a:schemeClr val="dk1"/>
                </a:solidFill>
                <a:latin typeface="Times New Roman"/>
                <a:ea typeface="Times New Roman"/>
                <a:cs typeface="Times New Roman"/>
                <a:sym typeface="Times New Roman"/>
              </a:rPr>
              <a:t>)</a:t>
            </a:r>
            <a:endParaRPr sz="2000">
              <a:solidFill>
                <a:schemeClr val="dk1"/>
              </a:solidFill>
              <a:latin typeface="Times New Roman"/>
              <a:ea typeface="Times New Roman"/>
              <a:cs typeface="Times New Roman"/>
              <a:sym typeface="Times New Roman"/>
            </a:endParaRPr>
          </a:p>
          <a:p>
            <a:pPr indent="0" lvl="0" marL="0" rtl="0" algn="ctr">
              <a:lnSpc>
                <a:spcPct val="150000"/>
              </a:lnSpc>
              <a:spcBef>
                <a:spcPts val="0"/>
              </a:spcBef>
              <a:spcAft>
                <a:spcPts val="0"/>
              </a:spcAft>
              <a:buNone/>
            </a:pPr>
            <a:r>
              <a:rPr b="1" lang="en" sz="2000">
                <a:solidFill>
                  <a:schemeClr val="dk1"/>
                </a:solidFill>
                <a:latin typeface="Times New Roman"/>
                <a:ea typeface="Times New Roman"/>
                <a:cs typeface="Times New Roman"/>
                <a:sym typeface="Times New Roman"/>
              </a:rPr>
              <a:t>V</a:t>
            </a:r>
            <a:r>
              <a:rPr b="1" baseline="30000" lang="en" sz="2000">
                <a:solidFill>
                  <a:schemeClr val="dk1"/>
                </a:solidFill>
                <a:latin typeface="Times New Roman"/>
                <a:ea typeface="Times New Roman"/>
                <a:cs typeface="Times New Roman"/>
                <a:sym typeface="Times New Roman"/>
              </a:rPr>
              <a:t>2</a:t>
            </a:r>
            <a:r>
              <a:rPr b="1" baseline="-25000" lang="en" sz="2000">
                <a:solidFill>
                  <a:schemeClr val="dk1"/>
                </a:solidFill>
                <a:latin typeface="Times New Roman"/>
                <a:ea typeface="Times New Roman"/>
                <a:cs typeface="Times New Roman"/>
                <a:sym typeface="Times New Roman"/>
              </a:rPr>
              <a:t>Johnson</a:t>
            </a:r>
            <a:r>
              <a:rPr lang="en" sz="2000">
                <a:solidFill>
                  <a:schemeClr val="dk1"/>
                </a:solidFill>
                <a:latin typeface="Times New Roman"/>
                <a:ea typeface="Times New Roman"/>
                <a:cs typeface="Times New Roman"/>
                <a:sym typeface="Times New Roman"/>
              </a:rPr>
              <a:t>= 2.86*10</a:t>
            </a:r>
            <a:r>
              <a:rPr baseline="30000" lang="en" sz="2000">
                <a:solidFill>
                  <a:schemeClr val="dk1"/>
                </a:solidFill>
                <a:latin typeface="Times New Roman"/>
                <a:ea typeface="Times New Roman"/>
                <a:cs typeface="Times New Roman"/>
                <a:sym typeface="Times New Roman"/>
              </a:rPr>
              <a:t>-6</a:t>
            </a:r>
            <a:r>
              <a:rPr lang="en" sz="2000">
                <a:solidFill>
                  <a:schemeClr val="dk1"/>
                </a:solidFill>
                <a:latin typeface="Times New Roman"/>
                <a:ea typeface="Times New Roman"/>
                <a:cs typeface="Times New Roman"/>
                <a:sym typeface="Times New Roman"/>
              </a:rPr>
              <a:t> V (Max  </a:t>
            </a:r>
            <a:r>
              <a:rPr lang="en" sz="2000">
                <a:solidFill>
                  <a:schemeClr val="dk1"/>
                </a:solidFill>
                <a:highlight>
                  <a:srgbClr val="FFFF00"/>
                </a:highlight>
                <a:latin typeface="Times New Roman"/>
                <a:ea typeface="Times New Roman"/>
                <a:cs typeface="Times New Roman"/>
                <a:sym typeface="Times New Roman"/>
              </a:rPr>
              <a:t>@ 20.5 +/- 5 C</a:t>
            </a:r>
            <a:r>
              <a:rPr lang="en" sz="2000">
                <a:solidFill>
                  <a:schemeClr val="dk1"/>
                </a:solidFill>
                <a:latin typeface="Times New Roman"/>
                <a:ea typeface="Times New Roman"/>
                <a:cs typeface="Times New Roman"/>
                <a:sym typeface="Times New Roman"/>
              </a:rPr>
              <a:t>)</a:t>
            </a:r>
            <a:endParaRPr sz="2000">
              <a:solidFill>
                <a:schemeClr val="dk1"/>
              </a:solidFill>
              <a:latin typeface="Times New Roman"/>
              <a:ea typeface="Times New Roman"/>
              <a:cs typeface="Times New Roman"/>
              <a:sym typeface="Times New Roman"/>
            </a:endParaRPr>
          </a:p>
          <a:p>
            <a:pPr indent="0" lvl="0" marL="0" rtl="0" algn="ctr">
              <a:lnSpc>
                <a:spcPct val="150000"/>
              </a:lnSpc>
              <a:spcBef>
                <a:spcPts val="0"/>
              </a:spcBef>
              <a:spcAft>
                <a:spcPts val="0"/>
              </a:spcAft>
              <a:buNone/>
            </a:pPr>
            <a:r>
              <a:rPr b="1" lang="en" sz="2000">
                <a:solidFill>
                  <a:schemeClr val="dk1"/>
                </a:solidFill>
                <a:latin typeface="Times New Roman"/>
                <a:ea typeface="Times New Roman"/>
                <a:cs typeface="Times New Roman"/>
                <a:sym typeface="Times New Roman"/>
              </a:rPr>
              <a:t>V</a:t>
            </a:r>
            <a:r>
              <a:rPr b="1" baseline="30000" lang="en" sz="2000">
                <a:solidFill>
                  <a:schemeClr val="dk1"/>
                </a:solidFill>
                <a:latin typeface="Times New Roman"/>
                <a:ea typeface="Times New Roman"/>
                <a:cs typeface="Times New Roman"/>
                <a:sym typeface="Times New Roman"/>
              </a:rPr>
              <a:t>2</a:t>
            </a:r>
            <a:r>
              <a:rPr b="1" baseline="-25000" lang="en" sz="2000">
                <a:solidFill>
                  <a:schemeClr val="dk1"/>
                </a:solidFill>
                <a:latin typeface="Times New Roman"/>
                <a:ea typeface="Times New Roman"/>
                <a:cs typeface="Times New Roman"/>
                <a:sym typeface="Times New Roman"/>
              </a:rPr>
              <a:t>OpAmp</a:t>
            </a:r>
            <a:r>
              <a:rPr lang="en" sz="2000">
                <a:solidFill>
                  <a:schemeClr val="dk1"/>
                </a:solidFill>
                <a:latin typeface="Times New Roman"/>
                <a:ea typeface="Times New Roman"/>
                <a:cs typeface="Times New Roman"/>
                <a:sym typeface="Times New Roman"/>
              </a:rPr>
              <a:t>= 4.0*10</a:t>
            </a:r>
            <a:r>
              <a:rPr baseline="30000" lang="en" sz="2000">
                <a:solidFill>
                  <a:schemeClr val="dk1"/>
                </a:solidFill>
                <a:latin typeface="Times New Roman"/>
                <a:ea typeface="Times New Roman"/>
                <a:cs typeface="Times New Roman"/>
                <a:sym typeface="Times New Roman"/>
              </a:rPr>
              <a:t>-8 </a:t>
            </a:r>
            <a:r>
              <a:rPr lang="en" sz="2000">
                <a:solidFill>
                  <a:schemeClr val="dk1"/>
                </a:solidFill>
                <a:latin typeface="Times New Roman"/>
                <a:ea typeface="Times New Roman"/>
                <a:cs typeface="Times New Roman"/>
                <a:sym typeface="Times New Roman"/>
              </a:rPr>
              <a:t>V (Expected Max)</a:t>
            </a:r>
            <a:endParaRPr sz="2000">
              <a:solidFill>
                <a:schemeClr val="dk1"/>
              </a:solidFill>
              <a:latin typeface="Times New Roman"/>
              <a:ea typeface="Times New Roman"/>
              <a:cs typeface="Times New Roman"/>
              <a:sym typeface="Times New Roman"/>
            </a:endParaRPr>
          </a:p>
          <a:p>
            <a:pPr indent="0" lvl="0" marL="0" rtl="0" algn="ctr">
              <a:lnSpc>
                <a:spcPct val="150000"/>
              </a:lnSpc>
              <a:spcBef>
                <a:spcPts val="0"/>
              </a:spcBef>
              <a:spcAft>
                <a:spcPts val="0"/>
              </a:spcAft>
              <a:buClr>
                <a:schemeClr val="dk1"/>
              </a:buClr>
              <a:buSzPts val="1100"/>
              <a:buFont typeface="Arial"/>
              <a:buNone/>
            </a:pPr>
            <a:r>
              <a:rPr b="1" lang="en" sz="2000">
                <a:solidFill>
                  <a:schemeClr val="dk1"/>
                </a:solidFill>
                <a:latin typeface="Times New Roman"/>
                <a:ea typeface="Times New Roman"/>
                <a:cs typeface="Times New Roman"/>
                <a:sym typeface="Times New Roman"/>
              </a:rPr>
              <a:t>V</a:t>
            </a:r>
            <a:r>
              <a:rPr b="1" baseline="30000" lang="en" sz="2000">
                <a:solidFill>
                  <a:schemeClr val="dk1"/>
                </a:solidFill>
                <a:latin typeface="Times New Roman"/>
                <a:ea typeface="Times New Roman"/>
                <a:cs typeface="Times New Roman"/>
                <a:sym typeface="Times New Roman"/>
              </a:rPr>
              <a:t>2</a:t>
            </a:r>
            <a:r>
              <a:rPr b="1" baseline="-25000" lang="en" sz="2000">
                <a:solidFill>
                  <a:schemeClr val="dk1"/>
                </a:solidFill>
                <a:latin typeface="Times New Roman"/>
                <a:ea typeface="Times New Roman"/>
                <a:cs typeface="Times New Roman"/>
                <a:sym typeface="Times New Roman"/>
              </a:rPr>
              <a:t>ADC</a:t>
            </a:r>
            <a:r>
              <a:rPr baseline="-25000" lang="en" sz="2000">
                <a:solidFill>
                  <a:schemeClr val="dk1"/>
                </a:solidFill>
                <a:latin typeface="Times New Roman"/>
                <a:ea typeface="Times New Roman"/>
                <a:cs typeface="Times New Roman"/>
                <a:sym typeface="Times New Roman"/>
              </a:rPr>
              <a:t> </a:t>
            </a:r>
            <a:r>
              <a:rPr lang="en" sz="2000">
                <a:solidFill>
                  <a:schemeClr val="dk1"/>
                </a:solidFill>
                <a:latin typeface="Times New Roman"/>
                <a:ea typeface="Times New Roman"/>
                <a:cs typeface="Times New Roman"/>
                <a:sym typeface="Times New Roman"/>
              </a:rPr>
              <a:t>= 2.10*10</a:t>
            </a:r>
            <a:r>
              <a:rPr baseline="30000" lang="en" sz="2000">
                <a:solidFill>
                  <a:schemeClr val="dk1"/>
                </a:solidFill>
                <a:latin typeface="Times New Roman"/>
                <a:ea typeface="Times New Roman"/>
                <a:cs typeface="Times New Roman"/>
                <a:sym typeface="Times New Roman"/>
              </a:rPr>
              <a:t>-10</a:t>
            </a:r>
            <a:r>
              <a:rPr lang="en" sz="2000">
                <a:solidFill>
                  <a:schemeClr val="dk1"/>
                </a:solidFill>
                <a:latin typeface="Times New Roman"/>
                <a:ea typeface="Times New Roman"/>
                <a:cs typeface="Times New Roman"/>
                <a:sym typeface="Times New Roman"/>
              </a:rPr>
              <a:t> V (Datasheet </a:t>
            </a:r>
            <a:r>
              <a:rPr lang="en" sz="2000">
                <a:solidFill>
                  <a:schemeClr val="dk1"/>
                </a:solidFill>
                <a:highlight>
                  <a:srgbClr val="FFFF00"/>
                </a:highlight>
                <a:latin typeface="Times New Roman"/>
                <a:ea typeface="Times New Roman"/>
                <a:cs typeface="Times New Roman"/>
                <a:sym typeface="Times New Roman"/>
              </a:rPr>
              <a:t>@ 20.5 +/- 5 C</a:t>
            </a:r>
            <a:r>
              <a:rPr lang="en" sz="2000">
                <a:solidFill>
                  <a:schemeClr val="dk1"/>
                </a:solidFill>
                <a:latin typeface="Times New Roman"/>
                <a:ea typeface="Times New Roman"/>
                <a:cs typeface="Times New Roman"/>
                <a:sym typeface="Times New Roman"/>
              </a:rPr>
              <a:t>)</a:t>
            </a:r>
            <a:endParaRPr sz="2000">
              <a:solidFill>
                <a:schemeClr val="dk1"/>
              </a:solidFill>
              <a:latin typeface="Times New Roman"/>
              <a:ea typeface="Times New Roman"/>
              <a:cs typeface="Times New Roman"/>
              <a:sym typeface="Times New Roman"/>
            </a:endParaRPr>
          </a:p>
        </p:txBody>
      </p:sp>
      <p:cxnSp>
        <p:nvCxnSpPr>
          <p:cNvPr id="1730" name="Google Shape;1730;p70"/>
          <p:cNvCxnSpPr/>
          <p:nvPr/>
        </p:nvCxnSpPr>
        <p:spPr>
          <a:xfrm>
            <a:off x="2451273" y="2289917"/>
            <a:ext cx="76200" cy="205500"/>
          </a:xfrm>
          <a:prstGeom prst="straightConnector1">
            <a:avLst/>
          </a:prstGeom>
          <a:noFill/>
          <a:ln cap="flat" cmpd="sng" w="28575">
            <a:solidFill>
              <a:schemeClr val="dk1"/>
            </a:solidFill>
            <a:prstDash val="solid"/>
            <a:round/>
            <a:headEnd len="med" w="med" type="none"/>
            <a:tailEnd len="med" w="med" type="none"/>
          </a:ln>
        </p:spPr>
      </p:cxnSp>
      <p:cxnSp>
        <p:nvCxnSpPr>
          <p:cNvPr id="1731" name="Google Shape;1731;p70"/>
          <p:cNvCxnSpPr/>
          <p:nvPr/>
        </p:nvCxnSpPr>
        <p:spPr>
          <a:xfrm flipH="1" rot="10800000">
            <a:off x="2524047" y="1975900"/>
            <a:ext cx="76200" cy="510000"/>
          </a:xfrm>
          <a:prstGeom prst="straightConnector1">
            <a:avLst/>
          </a:prstGeom>
          <a:noFill/>
          <a:ln cap="flat" cmpd="sng" w="28575">
            <a:solidFill>
              <a:schemeClr val="dk1"/>
            </a:solidFill>
            <a:prstDash val="solid"/>
            <a:round/>
            <a:headEnd len="med" w="med" type="none"/>
            <a:tailEnd len="med" w="med" type="none"/>
          </a:ln>
        </p:spPr>
      </p:cxnSp>
      <p:cxnSp>
        <p:nvCxnSpPr>
          <p:cNvPr id="1732" name="Google Shape;1732;p70"/>
          <p:cNvCxnSpPr/>
          <p:nvPr/>
        </p:nvCxnSpPr>
        <p:spPr>
          <a:xfrm>
            <a:off x="2600150" y="1991127"/>
            <a:ext cx="5113800" cy="0"/>
          </a:xfrm>
          <a:prstGeom prst="straightConnector1">
            <a:avLst/>
          </a:prstGeom>
          <a:noFill/>
          <a:ln cap="flat" cmpd="sng" w="28575">
            <a:solidFill>
              <a:schemeClr val="dk1"/>
            </a:solidFill>
            <a:prstDash val="solid"/>
            <a:round/>
            <a:headEnd len="med" w="med" type="none"/>
            <a:tailEnd len="med" w="med" type="none"/>
          </a:ln>
        </p:spPr>
      </p:cxnSp>
      <p:grpSp>
        <p:nvGrpSpPr>
          <p:cNvPr id="1733" name="Google Shape;1733;p70"/>
          <p:cNvGrpSpPr/>
          <p:nvPr/>
        </p:nvGrpSpPr>
        <p:grpSpPr>
          <a:xfrm>
            <a:off x="957825" y="791925"/>
            <a:ext cx="6925450" cy="1065950"/>
            <a:chOff x="957825" y="791925"/>
            <a:chExt cx="6925450" cy="1065950"/>
          </a:xfrm>
        </p:grpSpPr>
        <p:sp>
          <p:nvSpPr>
            <p:cNvPr id="1734" name="Google Shape;1734;p70"/>
            <p:cNvSpPr txBox="1"/>
            <p:nvPr/>
          </p:nvSpPr>
          <p:spPr>
            <a:xfrm>
              <a:off x="957825" y="1096025"/>
              <a:ext cx="1455600" cy="5694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latin typeface="Times New Roman"/>
                  <a:ea typeface="Times New Roman"/>
                  <a:cs typeface="Times New Roman"/>
                  <a:sym typeface="Times New Roman"/>
                </a:rPr>
                <a:t>SNR</a:t>
              </a:r>
              <a:r>
                <a:rPr b="1" baseline="-25000" lang="en" sz="2500">
                  <a:latin typeface="Times New Roman"/>
                  <a:ea typeface="Times New Roman"/>
                  <a:cs typeface="Times New Roman"/>
                  <a:sym typeface="Times New Roman"/>
                </a:rPr>
                <a:t>Min</a:t>
              </a:r>
              <a:r>
                <a:rPr lang="en" sz="2500">
                  <a:latin typeface="Times New Roman"/>
                  <a:ea typeface="Times New Roman"/>
                  <a:cs typeface="Times New Roman"/>
                  <a:sym typeface="Times New Roman"/>
                </a:rPr>
                <a:t> =</a:t>
              </a:r>
              <a:endParaRPr sz="2500">
                <a:latin typeface="Times New Roman"/>
                <a:ea typeface="Times New Roman"/>
                <a:cs typeface="Times New Roman"/>
                <a:sym typeface="Times New Roman"/>
              </a:endParaRPr>
            </a:p>
          </p:txBody>
        </p:sp>
        <p:cxnSp>
          <p:nvCxnSpPr>
            <p:cNvPr id="1735" name="Google Shape;1735;p70"/>
            <p:cNvCxnSpPr/>
            <p:nvPr/>
          </p:nvCxnSpPr>
          <p:spPr>
            <a:xfrm>
              <a:off x="2461700" y="1392525"/>
              <a:ext cx="5412900" cy="0"/>
            </a:xfrm>
            <a:prstGeom prst="straightConnector1">
              <a:avLst/>
            </a:prstGeom>
            <a:noFill/>
            <a:ln cap="flat" cmpd="sng" w="38100">
              <a:solidFill>
                <a:schemeClr val="dk1"/>
              </a:solidFill>
              <a:prstDash val="solid"/>
              <a:round/>
              <a:headEnd len="med" w="med" type="none"/>
              <a:tailEnd len="med" w="med" type="none"/>
            </a:ln>
          </p:spPr>
        </p:cxnSp>
        <p:sp>
          <p:nvSpPr>
            <p:cNvPr id="1736" name="Google Shape;1736;p70"/>
            <p:cNvSpPr txBox="1"/>
            <p:nvPr/>
          </p:nvSpPr>
          <p:spPr>
            <a:xfrm>
              <a:off x="2490500" y="791925"/>
              <a:ext cx="53640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solidFill>
                    <a:schemeClr val="dk1"/>
                  </a:solidFill>
                  <a:latin typeface="Times New Roman"/>
                  <a:ea typeface="Times New Roman"/>
                  <a:cs typeface="Times New Roman"/>
                  <a:sym typeface="Times New Roman"/>
                </a:rPr>
                <a:t>V</a:t>
              </a:r>
              <a:r>
                <a:rPr b="1" baseline="-25000" lang="en" sz="2500">
                  <a:solidFill>
                    <a:schemeClr val="dk1"/>
                  </a:solidFill>
                  <a:latin typeface="Times New Roman"/>
                  <a:ea typeface="Times New Roman"/>
                  <a:cs typeface="Times New Roman"/>
                  <a:sym typeface="Times New Roman"/>
                </a:rPr>
                <a:t>Signal</a:t>
              </a:r>
              <a:r>
                <a:rPr b="1" baseline="-25000" lang="en" sz="2500">
                  <a:solidFill>
                    <a:schemeClr val="dk1"/>
                  </a:solidFill>
                  <a:latin typeface="Times New Roman"/>
                  <a:ea typeface="Times New Roman"/>
                  <a:cs typeface="Times New Roman"/>
                  <a:sym typeface="Times New Roman"/>
                </a:rPr>
                <a:t>,</a:t>
              </a:r>
              <a:r>
                <a:rPr b="1" baseline="-25000" lang="en" sz="2500">
                  <a:solidFill>
                    <a:schemeClr val="dk1"/>
                  </a:solidFill>
                  <a:latin typeface="Times New Roman"/>
                  <a:ea typeface="Times New Roman"/>
                  <a:cs typeface="Times New Roman"/>
                  <a:sym typeface="Times New Roman"/>
                </a:rPr>
                <a:t>Digitized</a:t>
              </a:r>
              <a:r>
                <a:rPr b="1" baseline="-25000" lang="en" sz="2500">
                  <a:solidFill>
                    <a:schemeClr val="dk1"/>
                  </a:solidFill>
                  <a:latin typeface="Times New Roman"/>
                  <a:ea typeface="Times New Roman"/>
                  <a:cs typeface="Times New Roman"/>
                  <a:sym typeface="Times New Roman"/>
                </a:rPr>
                <a:t>,Min</a:t>
              </a:r>
              <a:r>
                <a:rPr lang="en" sz="2500">
                  <a:latin typeface="Times New Roman"/>
                  <a:ea typeface="Times New Roman"/>
                  <a:cs typeface="Times New Roman"/>
                  <a:sym typeface="Times New Roman"/>
                </a:rPr>
                <a:t>(V)</a:t>
              </a:r>
              <a:endParaRPr sz="2500">
                <a:latin typeface="Times New Roman"/>
                <a:ea typeface="Times New Roman"/>
                <a:cs typeface="Times New Roman"/>
                <a:sym typeface="Times New Roman"/>
              </a:endParaRPr>
            </a:p>
          </p:txBody>
        </p:sp>
        <p:sp>
          <p:nvSpPr>
            <p:cNvPr id="1737" name="Google Shape;1737;p70"/>
            <p:cNvSpPr txBox="1"/>
            <p:nvPr/>
          </p:nvSpPr>
          <p:spPr>
            <a:xfrm>
              <a:off x="2519275" y="1288475"/>
              <a:ext cx="53640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latin typeface="Times New Roman"/>
                  <a:ea typeface="Times New Roman"/>
                  <a:cs typeface="Times New Roman"/>
                  <a:sym typeface="Times New Roman"/>
                </a:rPr>
                <a:t>V</a:t>
              </a:r>
              <a:r>
                <a:rPr b="1" baseline="-25000" lang="en" sz="2500">
                  <a:latin typeface="Times New Roman"/>
                  <a:ea typeface="Times New Roman"/>
                  <a:cs typeface="Times New Roman"/>
                  <a:sym typeface="Times New Roman"/>
                </a:rPr>
                <a:t>Noise,Max</a:t>
              </a:r>
              <a:r>
                <a:rPr lang="en" sz="2500">
                  <a:latin typeface="Times New Roman"/>
                  <a:ea typeface="Times New Roman"/>
                  <a:cs typeface="Times New Roman"/>
                  <a:sym typeface="Times New Roman"/>
                </a:rPr>
                <a:t>(V)</a:t>
              </a:r>
              <a:endParaRPr sz="2500">
                <a:latin typeface="Times New Roman"/>
                <a:ea typeface="Times New Roman"/>
                <a:cs typeface="Times New Roman"/>
                <a:sym typeface="Times New Roman"/>
              </a:endParaRPr>
            </a:p>
          </p:txBody>
        </p:sp>
      </p:grpSp>
      <p:sp>
        <p:nvSpPr>
          <p:cNvPr id="1738" name="Google Shape;1738;p70"/>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1739" name="Google Shape;1739;p70"/>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Electronics</a:t>
            </a:r>
            <a:endParaRPr b="1" u="sng">
              <a:latin typeface="Roboto"/>
              <a:ea typeface="Roboto"/>
              <a:cs typeface="Roboto"/>
              <a:sym typeface="Roboto"/>
            </a:endParaRPr>
          </a:p>
        </p:txBody>
      </p:sp>
      <p:sp>
        <p:nvSpPr>
          <p:cNvPr id="1740" name="Google Shape;1740;p70"/>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741" name="Google Shape;1741;p70"/>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1742" name="Google Shape;1742;p70"/>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1743" name="Google Shape;1743;p70"/>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1744" name="Google Shape;1744;p70"/>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2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2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2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2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2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29">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48" name="Shape 1748"/>
        <p:cNvGrpSpPr/>
        <p:nvPr/>
      </p:nvGrpSpPr>
      <p:grpSpPr>
        <a:xfrm>
          <a:off x="0" y="0"/>
          <a:ext cx="0" cy="0"/>
          <a:chOff x="0" y="0"/>
          <a:chExt cx="0" cy="0"/>
        </a:xfrm>
      </p:grpSpPr>
      <p:pic>
        <p:nvPicPr>
          <p:cNvPr id="1749" name="Google Shape;1749;p71"/>
          <p:cNvPicPr preferRelativeResize="0"/>
          <p:nvPr/>
        </p:nvPicPr>
        <p:blipFill>
          <a:blip r:embed="rId4">
            <a:alphaModFix/>
          </a:blip>
          <a:stretch>
            <a:fillRect/>
          </a:stretch>
        </p:blipFill>
        <p:spPr>
          <a:xfrm>
            <a:off x="8302225" y="0"/>
            <a:ext cx="841775" cy="841775"/>
          </a:xfrm>
          <a:prstGeom prst="rect">
            <a:avLst/>
          </a:prstGeom>
          <a:noFill/>
          <a:ln>
            <a:noFill/>
          </a:ln>
        </p:spPr>
      </p:pic>
      <p:pic>
        <p:nvPicPr>
          <p:cNvPr id="1750" name="Google Shape;1750;p71"/>
          <p:cNvPicPr preferRelativeResize="0"/>
          <p:nvPr/>
        </p:nvPicPr>
        <p:blipFill>
          <a:blip r:embed="rId5">
            <a:alphaModFix/>
          </a:blip>
          <a:stretch>
            <a:fillRect/>
          </a:stretch>
        </p:blipFill>
        <p:spPr>
          <a:xfrm>
            <a:off x="0" y="0"/>
            <a:ext cx="841775" cy="841775"/>
          </a:xfrm>
          <a:prstGeom prst="rect">
            <a:avLst/>
          </a:prstGeom>
          <a:noFill/>
          <a:ln>
            <a:noFill/>
          </a:ln>
        </p:spPr>
      </p:pic>
      <p:pic>
        <p:nvPicPr>
          <p:cNvPr id="1751" name="Google Shape;1751;p71"/>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1752" name="Google Shape;1752;p71"/>
          <p:cNvSpPr txBox="1"/>
          <p:nvPr/>
        </p:nvSpPr>
        <p:spPr>
          <a:xfrm>
            <a:off x="808650" y="0"/>
            <a:ext cx="75267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Calibri"/>
                <a:ea typeface="Calibri"/>
                <a:cs typeface="Calibri"/>
                <a:sym typeface="Calibri"/>
              </a:rPr>
              <a:t>Electronics</a:t>
            </a:r>
            <a:r>
              <a:rPr b="1" lang="en" sz="3000">
                <a:solidFill>
                  <a:schemeClr val="lt1"/>
                </a:solidFill>
                <a:latin typeface="Calibri"/>
                <a:ea typeface="Calibri"/>
                <a:cs typeface="Calibri"/>
                <a:sym typeface="Calibri"/>
              </a:rPr>
              <a:t> Design Space</a:t>
            </a:r>
            <a:endParaRPr b="1" sz="3000">
              <a:solidFill>
                <a:schemeClr val="lt1"/>
              </a:solidFill>
              <a:latin typeface="Calibri"/>
              <a:ea typeface="Calibri"/>
              <a:cs typeface="Calibri"/>
              <a:sym typeface="Calibri"/>
            </a:endParaRPr>
          </a:p>
        </p:txBody>
      </p:sp>
      <p:sp>
        <p:nvSpPr>
          <p:cNvPr id="1753" name="Google Shape;1753;p71"/>
          <p:cNvSpPr txBox="1"/>
          <p:nvPr>
            <p:ph idx="12" type="sldNum"/>
          </p:nvPr>
        </p:nvSpPr>
        <p:spPr>
          <a:xfrm>
            <a:off x="8673973" y="4765425"/>
            <a:ext cx="435000" cy="393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754" name="Google Shape;1754;p71"/>
          <p:cNvSpPr/>
          <p:nvPr/>
        </p:nvSpPr>
        <p:spPr>
          <a:xfrm>
            <a:off x="974850" y="711175"/>
            <a:ext cx="7194300" cy="4042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55" name="Google Shape;1755;p71"/>
          <p:cNvGrpSpPr/>
          <p:nvPr/>
        </p:nvGrpSpPr>
        <p:grpSpPr>
          <a:xfrm>
            <a:off x="1553550" y="1081800"/>
            <a:ext cx="6019500" cy="2979900"/>
            <a:chOff x="1504875" y="1212900"/>
            <a:chExt cx="6019500" cy="2979900"/>
          </a:xfrm>
        </p:grpSpPr>
        <p:cxnSp>
          <p:nvCxnSpPr>
            <p:cNvPr id="1756" name="Google Shape;1756;p71"/>
            <p:cNvCxnSpPr/>
            <p:nvPr/>
          </p:nvCxnSpPr>
          <p:spPr>
            <a:xfrm>
              <a:off x="1504875" y="1212900"/>
              <a:ext cx="0" cy="2979900"/>
            </a:xfrm>
            <a:prstGeom prst="straightConnector1">
              <a:avLst/>
            </a:prstGeom>
            <a:noFill/>
            <a:ln cap="flat" cmpd="sng" w="38100">
              <a:solidFill>
                <a:schemeClr val="dk1"/>
              </a:solidFill>
              <a:prstDash val="solid"/>
              <a:round/>
              <a:headEnd len="med" w="med" type="none"/>
              <a:tailEnd len="med" w="med" type="none"/>
            </a:ln>
          </p:spPr>
        </p:cxnSp>
        <p:cxnSp>
          <p:nvCxnSpPr>
            <p:cNvPr id="1757" name="Google Shape;1757;p71"/>
            <p:cNvCxnSpPr/>
            <p:nvPr/>
          </p:nvCxnSpPr>
          <p:spPr>
            <a:xfrm>
              <a:off x="1504875" y="4192800"/>
              <a:ext cx="6019500" cy="0"/>
            </a:xfrm>
            <a:prstGeom prst="straightConnector1">
              <a:avLst/>
            </a:prstGeom>
            <a:noFill/>
            <a:ln cap="flat" cmpd="sng" w="38100">
              <a:solidFill>
                <a:schemeClr val="dk1"/>
              </a:solidFill>
              <a:prstDash val="solid"/>
              <a:round/>
              <a:headEnd len="med" w="med" type="none"/>
              <a:tailEnd len="med" w="med" type="none"/>
            </a:ln>
          </p:spPr>
        </p:cxnSp>
      </p:grpSp>
      <p:sp>
        <p:nvSpPr>
          <p:cNvPr id="1758" name="Google Shape;1758;p71"/>
          <p:cNvSpPr txBox="1"/>
          <p:nvPr/>
        </p:nvSpPr>
        <p:spPr>
          <a:xfrm>
            <a:off x="2941475" y="4015500"/>
            <a:ext cx="37296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t>Power </a:t>
            </a:r>
            <a:r>
              <a:rPr lang="en" sz="1800"/>
              <a:t>Incident</a:t>
            </a:r>
            <a:r>
              <a:rPr lang="en" sz="1800"/>
              <a:t> on PD </a:t>
            </a:r>
            <a:endParaRPr sz="1800"/>
          </a:p>
          <a:p>
            <a:pPr indent="0" lvl="0" marL="0" rtl="0" algn="ctr">
              <a:spcBef>
                <a:spcPts val="0"/>
              </a:spcBef>
              <a:spcAft>
                <a:spcPts val="0"/>
              </a:spcAft>
              <a:buNone/>
            </a:pPr>
            <a:r>
              <a:rPr lang="en" sz="2000">
                <a:solidFill>
                  <a:schemeClr val="dk1"/>
                </a:solidFill>
                <a:latin typeface="Times New Roman"/>
                <a:ea typeface="Times New Roman"/>
                <a:cs typeface="Times New Roman"/>
                <a:sym typeface="Times New Roman"/>
              </a:rPr>
              <a:t>P</a:t>
            </a:r>
            <a:r>
              <a:rPr baseline="-25000" lang="en" sz="2000">
                <a:solidFill>
                  <a:schemeClr val="dk1"/>
                </a:solidFill>
                <a:latin typeface="Times New Roman"/>
                <a:ea typeface="Times New Roman"/>
                <a:cs typeface="Times New Roman"/>
                <a:sym typeface="Times New Roman"/>
              </a:rPr>
              <a:t>Incident,PD</a:t>
            </a:r>
            <a:r>
              <a:rPr lang="en" sz="1800"/>
              <a:t>   </a:t>
            </a:r>
            <a:endParaRPr sz="1800"/>
          </a:p>
        </p:txBody>
      </p:sp>
      <p:sp>
        <p:nvSpPr>
          <p:cNvPr id="1759" name="Google Shape;1759;p71"/>
          <p:cNvSpPr txBox="1"/>
          <p:nvPr/>
        </p:nvSpPr>
        <p:spPr>
          <a:xfrm>
            <a:off x="1010725" y="1250300"/>
            <a:ext cx="435000" cy="3032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P</a:t>
            </a:r>
            <a:endParaRPr/>
          </a:p>
          <a:p>
            <a:pPr indent="0" lvl="0" marL="0" rtl="0" algn="ctr">
              <a:spcBef>
                <a:spcPts val="0"/>
              </a:spcBef>
              <a:spcAft>
                <a:spcPts val="0"/>
              </a:spcAft>
              <a:buNone/>
            </a:pPr>
            <a:r>
              <a:rPr lang="en"/>
              <a:t>D</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C</a:t>
            </a:r>
            <a:endParaRPr/>
          </a:p>
          <a:p>
            <a:pPr indent="0" lvl="0" marL="0" rtl="0" algn="ctr">
              <a:spcBef>
                <a:spcPts val="0"/>
              </a:spcBef>
              <a:spcAft>
                <a:spcPts val="0"/>
              </a:spcAft>
              <a:buNone/>
            </a:pPr>
            <a:r>
              <a:rPr lang="en"/>
              <a:t>U</a:t>
            </a:r>
            <a:endParaRPr/>
          </a:p>
          <a:p>
            <a:pPr indent="0" lvl="0" marL="0" rtl="0" algn="ctr">
              <a:spcBef>
                <a:spcPts val="0"/>
              </a:spcBef>
              <a:spcAft>
                <a:spcPts val="0"/>
              </a:spcAft>
              <a:buNone/>
            </a:pPr>
            <a:r>
              <a:rPr lang="en"/>
              <a:t>R</a:t>
            </a:r>
            <a:endParaRPr/>
          </a:p>
          <a:p>
            <a:pPr indent="0" lvl="0" marL="0" rtl="0" algn="ctr">
              <a:spcBef>
                <a:spcPts val="0"/>
              </a:spcBef>
              <a:spcAft>
                <a:spcPts val="0"/>
              </a:spcAft>
              <a:buNone/>
            </a:pPr>
            <a:r>
              <a:rPr lang="en"/>
              <a:t>R</a:t>
            </a:r>
            <a:endParaRPr/>
          </a:p>
          <a:p>
            <a:pPr indent="0" lvl="0" marL="0" rtl="0" algn="ctr">
              <a:spcBef>
                <a:spcPts val="0"/>
              </a:spcBef>
              <a:spcAft>
                <a:spcPts val="0"/>
              </a:spcAft>
              <a:buNone/>
            </a:pPr>
            <a:r>
              <a:rPr lang="en"/>
              <a:t>E</a:t>
            </a:r>
            <a:endParaRPr/>
          </a:p>
          <a:p>
            <a:pPr indent="0" lvl="0" marL="0" rtl="0" algn="ctr">
              <a:spcBef>
                <a:spcPts val="0"/>
              </a:spcBef>
              <a:spcAft>
                <a:spcPts val="0"/>
              </a:spcAft>
              <a:buNone/>
            </a:pPr>
            <a:r>
              <a:rPr lang="en"/>
              <a:t>N</a:t>
            </a:r>
            <a:endParaRPr/>
          </a:p>
          <a:p>
            <a:pPr indent="0" lvl="0" marL="0" rtl="0" algn="ctr">
              <a:spcBef>
                <a:spcPts val="0"/>
              </a:spcBef>
              <a:spcAft>
                <a:spcPts val="0"/>
              </a:spcAft>
              <a:buNone/>
            </a:pPr>
            <a:r>
              <a:rPr lang="en"/>
              <a:t>T</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sz="1700">
                <a:latin typeface="Times New Roman"/>
                <a:ea typeface="Times New Roman"/>
                <a:cs typeface="Times New Roman"/>
                <a:sym typeface="Times New Roman"/>
              </a:rPr>
              <a:t>I</a:t>
            </a:r>
            <a:r>
              <a:rPr baseline="-25000" lang="en" sz="1700"/>
              <a:t>PD</a:t>
            </a:r>
            <a:endParaRPr baseline="-25000" sz="1700"/>
          </a:p>
          <a:p>
            <a:pPr indent="0" lvl="0" marL="0" rtl="0" algn="ctr">
              <a:spcBef>
                <a:spcPts val="0"/>
              </a:spcBef>
              <a:spcAft>
                <a:spcPts val="0"/>
              </a:spcAft>
              <a:buNone/>
            </a:pPr>
            <a:r>
              <a:t/>
            </a:r>
            <a:endParaRPr/>
          </a:p>
        </p:txBody>
      </p:sp>
      <p:grpSp>
        <p:nvGrpSpPr>
          <p:cNvPr id="1760" name="Google Shape;1760;p71"/>
          <p:cNvGrpSpPr/>
          <p:nvPr/>
        </p:nvGrpSpPr>
        <p:grpSpPr>
          <a:xfrm>
            <a:off x="1557400" y="897825"/>
            <a:ext cx="5860120" cy="3719510"/>
            <a:chOff x="2039625" y="912100"/>
            <a:chExt cx="5860120" cy="3719510"/>
          </a:xfrm>
        </p:grpSpPr>
        <p:cxnSp>
          <p:nvCxnSpPr>
            <p:cNvPr id="1761" name="Google Shape;1761;p71"/>
            <p:cNvCxnSpPr/>
            <p:nvPr/>
          </p:nvCxnSpPr>
          <p:spPr>
            <a:xfrm rot="10800000">
              <a:off x="7561775" y="1334775"/>
              <a:ext cx="0" cy="2738100"/>
            </a:xfrm>
            <a:prstGeom prst="straightConnector1">
              <a:avLst/>
            </a:prstGeom>
            <a:noFill/>
            <a:ln cap="flat" cmpd="sng" w="38100">
              <a:solidFill>
                <a:srgbClr val="980000"/>
              </a:solidFill>
              <a:prstDash val="dash"/>
              <a:round/>
              <a:headEnd len="med" w="med" type="none"/>
              <a:tailEnd len="med" w="med" type="none"/>
            </a:ln>
          </p:spPr>
        </p:cxnSp>
        <p:cxnSp>
          <p:nvCxnSpPr>
            <p:cNvPr id="1762" name="Google Shape;1762;p71"/>
            <p:cNvCxnSpPr/>
            <p:nvPr/>
          </p:nvCxnSpPr>
          <p:spPr>
            <a:xfrm>
              <a:off x="2039625" y="1328275"/>
              <a:ext cx="5546100" cy="0"/>
            </a:xfrm>
            <a:prstGeom prst="straightConnector1">
              <a:avLst/>
            </a:prstGeom>
            <a:noFill/>
            <a:ln cap="flat" cmpd="sng" w="38100">
              <a:solidFill>
                <a:srgbClr val="980000"/>
              </a:solidFill>
              <a:prstDash val="dash"/>
              <a:round/>
              <a:headEnd len="med" w="med" type="none"/>
              <a:tailEnd len="med" w="med" type="none"/>
            </a:ln>
          </p:spPr>
        </p:cxnSp>
        <p:sp>
          <p:nvSpPr>
            <p:cNvPr id="1763" name="Google Shape;1763;p71"/>
            <p:cNvSpPr txBox="1"/>
            <p:nvPr/>
          </p:nvSpPr>
          <p:spPr>
            <a:xfrm>
              <a:off x="3716500" y="912100"/>
              <a:ext cx="257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PD SATURATION 0.54 mA</a:t>
              </a:r>
              <a:endParaRPr/>
            </a:p>
          </p:txBody>
        </p:sp>
        <p:sp>
          <p:nvSpPr>
            <p:cNvPr id="1764" name="Google Shape;1764;p71"/>
            <p:cNvSpPr txBox="1"/>
            <p:nvPr/>
          </p:nvSpPr>
          <p:spPr>
            <a:xfrm>
              <a:off x="7525345" y="1214610"/>
              <a:ext cx="374400" cy="341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PD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S</a:t>
              </a:r>
              <a:endParaRPr/>
            </a:p>
            <a:p>
              <a:pPr indent="0" lvl="0" marL="0" rtl="0" algn="ctr">
                <a:spcBef>
                  <a:spcPts val="0"/>
                </a:spcBef>
                <a:spcAft>
                  <a:spcPts val="0"/>
                </a:spcAft>
                <a:buNone/>
              </a:pPr>
              <a:r>
                <a:rPr lang="en"/>
                <a:t>A</a:t>
              </a:r>
              <a:endParaRPr/>
            </a:p>
            <a:p>
              <a:pPr indent="0" lvl="0" marL="0" rtl="0" algn="ctr">
                <a:spcBef>
                  <a:spcPts val="0"/>
                </a:spcBef>
                <a:spcAft>
                  <a:spcPts val="0"/>
                </a:spcAft>
                <a:buNone/>
              </a:pPr>
              <a:r>
                <a:rPr lang="en"/>
                <a:t>T</a:t>
              </a:r>
              <a:endParaRPr/>
            </a:p>
            <a:p>
              <a:pPr indent="0" lvl="0" marL="0" rtl="0" algn="ctr">
                <a:spcBef>
                  <a:spcPts val="0"/>
                </a:spcBef>
                <a:spcAft>
                  <a:spcPts val="0"/>
                </a:spcAft>
                <a:buNone/>
              </a:pPr>
              <a:r>
                <a:rPr lang="en"/>
                <a:t>U</a:t>
              </a:r>
              <a:endParaRPr/>
            </a:p>
            <a:p>
              <a:pPr indent="0" lvl="0" marL="0" rtl="0" algn="ctr">
                <a:spcBef>
                  <a:spcPts val="0"/>
                </a:spcBef>
                <a:spcAft>
                  <a:spcPts val="0"/>
                </a:spcAft>
                <a:buNone/>
              </a:pPr>
              <a:r>
                <a:rPr lang="en"/>
                <a:t>R</a:t>
              </a:r>
              <a:endParaRPr/>
            </a:p>
            <a:p>
              <a:pPr indent="0" lvl="0" marL="0" rtl="0" algn="ctr">
                <a:spcBef>
                  <a:spcPts val="0"/>
                </a:spcBef>
                <a:spcAft>
                  <a:spcPts val="0"/>
                </a:spcAft>
                <a:buNone/>
              </a:pPr>
              <a:r>
                <a:rPr lang="en"/>
                <a:t>A</a:t>
              </a:r>
              <a:endParaRPr/>
            </a:p>
            <a:p>
              <a:pPr indent="0" lvl="0" marL="0" rtl="0" algn="ctr">
                <a:spcBef>
                  <a:spcPts val="0"/>
                </a:spcBef>
                <a:spcAft>
                  <a:spcPts val="0"/>
                </a:spcAft>
                <a:buNone/>
              </a:pPr>
              <a:r>
                <a:rPr lang="en"/>
                <a:t>T</a:t>
              </a:r>
              <a:endParaRPr/>
            </a:p>
            <a:p>
              <a:pPr indent="0" lvl="0" marL="0" rtl="0" algn="ctr">
                <a:spcBef>
                  <a:spcPts val="0"/>
                </a:spcBef>
                <a:spcAft>
                  <a:spcPts val="0"/>
                </a:spcAft>
                <a:buNone/>
              </a:pPr>
              <a:r>
                <a:rPr lang="en"/>
                <a:t>I</a:t>
              </a:r>
              <a:endParaRPr/>
            </a:p>
            <a:p>
              <a:pPr indent="0" lvl="0" marL="0" rtl="0" algn="ctr">
                <a:spcBef>
                  <a:spcPts val="0"/>
                </a:spcBef>
                <a:spcAft>
                  <a:spcPts val="0"/>
                </a:spcAft>
                <a:buNone/>
              </a:pPr>
              <a:r>
                <a:rPr lang="en"/>
                <a:t>O</a:t>
              </a:r>
              <a:endParaRPr/>
            </a:p>
            <a:p>
              <a:pPr indent="0" lvl="0" marL="0" rtl="0" algn="ctr">
                <a:spcBef>
                  <a:spcPts val="0"/>
                </a:spcBef>
                <a:spcAft>
                  <a:spcPts val="0"/>
                </a:spcAft>
                <a:buNone/>
              </a:pPr>
              <a:r>
                <a:rPr lang="en"/>
                <a:t>N </a:t>
              </a:r>
              <a:endParaRPr/>
            </a:p>
            <a:p>
              <a:pPr indent="0" lvl="0" marL="0" rtl="0" algn="l">
                <a:spcBef>
                  <a:spcPts val="0"/>
                </a:spcBef>
                <a:spcAft>
                  <a:spcPts val="0"/>
                </a:spcAft>
                <a:buNone/>
              </a:pPr>
              <a:r>
                <a:t/>
              </a:r>
              <a:endParaRPr/>
            </a:p>
            <a:p>
              <a:pPr indent="0" lvl="0" marL="0" rtl="0" algn="ctr">
                <a:spcBef>
                  <a:spcPts val="0"/>
                </a:spcBef>
                <a:spcAft>
                  <a:spcPts val="0"/>
                </a:spcAft>
                <a:buNone/>
              </a:pPr>
              <a:r>
                <a:t/>
              </a:r>
              <a:endParaRPr/>
            </a:p>
          </p:txBody>
        </p:sp>
      </p:grpSp>
      <p:sp>
        <p:nvSpPr>
          <p:cNvPr id="1765" name="Google Shape;1765;p71"/>
          <p:cNvSpPr txBox="1"/>
          <p:nvPr/>
        </p:nvSpPr>
        <p:spPr>
          <a:xfrm>
            <a:off x="6789475" y="4140800"/>
            <a:ext cx="106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1 mW</a:t>
            </a:r>
            <a:endParaRPr/>
          </a:p>
        </p:txBody>
      </p:sp>
      <p:grpSp>
        <p:nvGrpSpPr>
          <p:cNvPr id="1766" name="Google Shape;1766;p71"/>
          <p:cNvGrpSpPr/>
          <p:nvPr/>
        </p:nvGrpSpPr>
        <p:grpSpPr>
          <a:xfrm>
            <a:off x="1556875" y="1638450"/>
            <a:ext cx="4909900" cy="2423100"/>
            <a:chOff x="1556875" y="1638450"/>
            <a:chExt cx="4909900" cy="2423100"/>
          </a:xfrm>
        </p:grpSpPr>
        <p:sp>
          <p:nvSpPr>
            <p:cNvPr id="1767" name="Google Shape;1767;p71"/>
            <p:cNvSpPr/>
            <p:nvPr/>
          </p:nvSpPr>
          <p:spPr>
            <a:xfrm>
              <a:off x="3182675" y="3199050"/>
              <a:ext cx="3284100" cy="862500"/>
            </a:xfrm>
            <a:prstGeom prst="rect">
              <a:avLst/>
            </a:prstGeom>
            <a:solidFill>
              <a:srgbClr val="00A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71"/>
            <p:cNvSpPr/>
            <p:nvPr/>
          </p:nvSpPr>
          <p:spPr>
            <a:xfrm>
              <a:off x="1556875" y="1638450"/>
              <a:ext cx="4909800" cy="1560600"/>
            </a:xfrm>
            <a:prstGeom prst="rect">
              <a:avLst/>
            </a:prstGeom>
            <a:solidFill>
              <a:srgbClr val="00A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769" name="Google Shape;1769;p71"/>
          <p:cNvCxnSpPr/>
          <p:nvPr/>
        </p:nvCxnSpPr>
        <p:spPr>
          <a:xfrm>
            <a:off x="1556800" y="1638450"/>
            <a:ext cx="4909800" cy="0"/>
          </a:xfrm>
          <a:prstGeom prst="straightConnector1">
            <a:avLst/>
          </a:prstGeom>
          <a:noFill/>
          <a:ln cap="flat" cmpd="sng" w="28575">
            <a:solidFill>
              <a:srgbClr val="9900FF"/>
            </a:solidFill>
            <a:prstDash val="dashDot"/>
            <a:round/>
            <a:headEnd len="med" w="med" type="none"/>
            <a:tailEnd len="med" w="med" type="none"/>
          </a:ln>
        </p:spPr>
      </p:cxnSp>
      <p:cxnSp>
        <p:nvCxnSpPr>
          <p:cNvPr id="1770" name="Google Shape;1770;p71"/>
          <p:cNvCxnSpPr/>
          <p:nvPr/>
        </p:nvCxnSpPr>
        <p:spPr>
          <a:xfrm>
            <a:off x="6455400" y="1628875"/>
            <a:ext cx="0" cy="2457300"/>
          </a:xfrm>
          <a:prstGeom prst="straightConnector1">
            <a:avLst/>
          </a:prstGeom>
          <a:noFill/>
          <a:ln cap="flat" cmpd="sng" w="28575">
            <a:solidFill>
              <a:srgbClr val="9900FF"/>
            </a:solidFill>
            <a:prstDash val="dashDot"/>
            <a:round/>
            <a:headEnd len="med" w="med" type="none"/>
            <a:tailEnd len="med" w="med" type="none"/>
          </a:ln>
        </p:spPr>
      </p:cxnSp>
      <p:sp>
        <p:nvSpPr>
          <p:cNvPr id="1771" name="Google Shape;1771;p71"/>
          <p:cNvSpPr txBox="1"/>
          <p:nvPr/>
        </p:nvSpPr>
        <p:spPr>
          <a:xfrm>
            <a:off x="6049948" y="1664700"/>
            <a:ext cx="106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SNR = 4042</a:t>
            </a:r>
            <a:endParaRPr>
              <a:latin typeface="Calibri"/>
              <a:ea typeface="Calibri"/>
              <a:cs typeface="Calibri"/>
              <a:sym typeface="Calibri"/>
            </a:endParaRPr>
          </a:p>
        </p:txBody>
      </p:sp>
      <p:grpSp>
        <p:nvGrpSpPr>
          <p:cNvPr id="1772" name="Google Shape;1772;p71"/>
          <p:cNvGrpSpPr/>
          <p:nvPr/>
        </p:nvGrpSpPr>
        <p:grpSpPr>
          <a:xfrm>
            <a:off x="1466325" y="1942525"/>
            <a:ext cx="4886588" cy="2166513"/>
            <a:chOff x="862163" y="1978938"/>
            <a:chExt cx="4886588" cy="2166513"/>
          </a:xfrm>
        </p:grpSpPr>
        <p:cxnSp>
          <p:nvCxnSpPr>
            <p:cNvPr id="1773" name="Google Shape;1773;p71"/>
            <p:cNvCxnSpPr/>
            <p:nvPr/>
          </p:nvCxnSpPr>
          <p:spPr>
            <a:xfrm>
              <a:off x="862163" y="2286763"/>
              <a:ext cx="3720900" cy="0"/>
            </a:xfrm>
            <a:prstGeom prst="straightConnector1">
              <a:avLst/>
            </a:prstGeom>
            <a:noFill/>
            <a:ln cap="flat" cmpd="sng" w="38100">
              <a:solidFill>
                <a:srgbClr val="6AA84F"/>
              </a:solidFill>
              <a:prstDash val="solid"/>
              <a:round/>
              <a:headEnd len="med" w="med" type="none"/>
              <a:tailEnd len="med" w="med" type="none"/>
            </a:ln>
          </p:spPr>
        </p:cxnSp>
        <p:cxnSp>
          <p:nvCxnSpPr>
            <p:cNvPr id="1774" name="Google Shape;1774;p71"/>
            <p:cNvCxnSpPr/>
            <p:nvPr/>
          </p:nvCxnSpPr>
          <p:spPr>
            <a:xfrm>
              <a:off x="4569475" y="2319350"/>
              <a:ext cx="0" cy="1826100"/>
            </a:xfrm>
            <a:prstGeom prst="straightConnector1">
              <a:avLst/>
            </a:prstGeom>
            <a:noFill/>
            <a:ln cap="flat" cmpd="sng" w="38100">
              <a:solidFill>
                <a:srgbClr val="6AA84F"/>
              </a:solidFill>
              <a:prstDash val="solid"/>
              <a:round/>
              <a:headEnd len="med" w="med" type="none"/>
              <a:tailEnd len="med" w="med" type="none"/>
            </a:ln>
          </p:spPr>
        </p:cxnSp>
        <p:sp>
          <p:nvSpPr>
            <p:cNvPr id="1775" name="Google Shape;1775;p71"/>
            <p:cNvSpPr/>
            <p:nvPr/>
          </p:nvSpPr>
          <p:spPr>
            <a:xfrm>
              <a:off x="4463300" y="2188775"/>
              <a:ext cx="208800" cy="195900"/>
            </a:xfrm>
            <a:prstGeom prst="ellipse">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71"/>
            <p:cNvSpPr txBox="1"/>
            <p:nvPr/>
          </p:nvSpPr>
          <p:spPr>
            <a:xfrm>
              <a:off x="1374113" y="1978938"/>
              <a:ext cx="29793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Nano</a:t>
              </a:r>
              <a:r>
                <a:rPr lang="en">
                  <a:solidFill>
                    <a:schemeClr val="dk1"/>
                  </a:solidFill>
                </a:rPr>
                <a:t>SAM IV CURRENT </a:t>
              </a:r>
              <a:r>
                <a:rPr lang="en"/>
                <a:t>0.857 µA</a:t>
              </a:r>
              <a:endParaRPr/>
            </a:p>
            <a:p>
              <a:pPr indent="0" lvl="0" marL="0" rtl="0" algn="ctr">
                <a:spcBef>
                  <a:spcPts val="0"/>
                </a:spcBef>
                <a:spcAft>
                  <a:spcPts val="0"/>
                </a:spcAft>
                <a:buNone/>
              </a:pPr>
              <a:r>
                <a:t/>
              </a:r>
              <a:endParaRPr/>
            </a:p>
          </p:txBody>
        </p:sp>
        <p:sp>
          <p:nvSpPr>
            <p:cNvPr id="1777" name="Google Shape;1777;p71"/>
            <p:cNvSpPr txBox="1"/>
            <p:nvPr/>
          </p:nvSpPr>
          <p:spPr>
            <a:xfrm>
              <a:off x="4262125" y="2353224"/>
              <a:ext cx="374400" cy="169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D </a:t>
              </a:r>
              <a:endParaRPr/>
            </a:p>
            <a:p>
              <a:pPr indent="0" lvl="0" marL="0" rtl="0" algn="ctr">
                <a:spcBef>
                  <a:spcPts val="0"/>
                </a:spcBef>
                <a:spcAft>
                  <a:spcPts val="0"/>
                </a:spcAft>
                <a:buNone/>
              </a:pPr>
              <a:r>
                <a:rPr lang="en"/>
                <a:t>E</a:t>
              </a:r>
              <a:endParaRPr/>
            </a:p>
            <a:p>
              <a:pPr indent="0" lvl="0" marL="0" rtl="0" algn="ctr">
                <a:spcBef>
                  <a:spcPts val="0"/>
                </a:spcBef>
                <a:spcAft>
                  <a:spcPts val="0"/>
                </a:spcAft>
                <a:buNone/>
              </a:pPr>
              <a:r>
                <a:rPr lang="en"/>
                <a:t>S</a:t>
              </a:r>
              <a:br>
                <a:rPr lang="en"/>
              </a:br>
              <a:r>
                <a:rPr lang="en"/>
                <a:t>I</a:t>
              </a:r>
              <a:br>
                <a:rPr lang="en"/>
              </a:br>
              <a:r>
                <a:rPr lang="en"/>
                <a:t>R</a:t>
              </a:r>
              <a:br>
                <a:rPr lang="en"/>
              </a:br>
              <a:r>
                <a:rPr lang="en"/>
                <a:t>E</a:t>
              </a:r>
              <a:br>
                <a:rPr lang="en"/>
              </a:br>
              <a:r>
                <a:rPr lang="en"/>
                <a:t>D</a:t>
              </a:r>
              <a:endParaRPr/>
            </a:p>
          </p:txBody>
        </p:sp>
        <p:sp>
          <p:nvSpPr>
            <p:cNvPr id="1778" name="Google Shape;1778;p71"/>
            <p:cNvSpPr txBox="1"/>
            <p:nvPr/>
          </p:nvSpPr>
          <p:spPr>
            <a:xfrm>
              <a:off x="4517575" y="2617713"/>
              <a:ext cx="3744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P</a:t>
              </a:r>
              <a:endParaRPr/>
            </a:p>
            <a:p>
              <a:pPr indent="0" lvl="0" marL="0" rtl="0" algn="ctr">
                <a:spcBef>
                  <a:spcPts val="0"/>
                </a:spcBef>
                <a:spcAft>
                  <a:spcPts val="0"/>
                </a:spcAft>
                <a:buNone/>
              </a:pPr>
              <a:r>
                <a:rPr lang="en"/>
                <a:t>O</a:t>
              </a:r>
              <a:br>
                <a:rPr lang="en"/>
              </a:br>
              <a:r>
                <a:rPr lang="en"/>
                <a:t>W</a:t>
              </a:r>
              <a:br>
                <a:rPr lang="en"/>
              </a:br>
              <a:r>
                <a:rPr lang="en"/>
                <a:t>E</a:t>
              </a:r>
              <a:br>
                <a:rPr lang="en"/>
              </a:br>
              <a:r>
                <a:rPr lang="en"/>
                <a:t>R</a:t>
              </a:r>
              <a:endParaRPr/>
            </a:p>
          </p:txBody>
        </p:sp>
        <p:sp>
          <p:nvSpPr>
            <p:cNvPr id="1779" name="Google Shape;1779;p71"/>
            <p:cNvSpPr txBox="1"/>
            <p:nvPr/>
          </p:nvSpPr>
          <p:spPr>
            <a:xfrm>
              <a:off x="4780975" y="2940963"/>
              <a:ext cx="841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1.90 </a:t>
              </a:r>
              <a:r>
                <a:rPr lang="en">
                  <a:solidFill>
                    <a:schemeClr val="dk1"/>
                  </a:solidFill>
                </a:rPr>
                <a:t>µW</a:t>
              </a:r>
              <a:r>
                <a:rPr lang="en"/>
                <a:t> </a:t>
              </a:r>
              <a:endParaRPr/>
            </a:p>
          </p:txBody>
        </p:sp>
        <p:sp>
          <p:nvSpPr>
            <p:cNvPr id="1780" name="Google Shape;1780;p71"/>
            <p:cNvSpPr txBox="1"/>
            <p:nvPr/>
          </p:nvSpPr>
          <p:spPr>
            <a:xfrm>
              <a:off x="4685550" y="2145241"/>
              <a:ext cx="106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SNR = 3231</a:t>
              </a:r>
              <a:endParaRPr>
                <a:latin typeface="Calibri"/>
                <a:ea typeface="Calibri"/>
                <a:cs typeface="Calibri"/>
                <a:sym typeface="Calibri"/>
              </a:endParaRPr>
            </a:p>
          </p:txBody>
        </p:sp>
      </p:grpSp>
      <p:sp>
        <p:nvSpPr>
          <p:cNvPr id="1781" name="Google Shape;1781;p71"/>
          <p:cNvSpPr txBox="1"/>
          <p:nvPr/>
        </p:nvSpPr>
        <p:spPr>
          <a:xfrm>
            <a:off x="6455400" y="2619250"/>
            <a:ext cx="841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2.37 </a:t>
            </a:r>
            <a:r>
              <a:rPr lang="en">
                <a:solidFill>
                  <a:schemeClr val="dk1"/>
                </a:solidFill>
              </a:rPr>
              <a:t>µW</a:t>
            </a:r>
            <a:r>
              <a:rPr lang="en"/>
              <a:t> </a:t>
            </a:r>
            <a:endParaRPr/>
          </a:p>
        </p:txBody>
      </p:sp>
      <p:sp>
        <p:nvSpPr>
          <p:cNvPr id="1782" name="Google Shape;1782;p71"/>
          <p:cNvSpPr txBox="1"/>
          <p:nvPr/>
        </p:nvSpPr>
        <p:spPr>
          <a:xfrm>
            <a:off x="2037343" y="1313100"/>
            <a:ext cx="4120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MAX CURRENT 	1.</a:t>
            </a:r>
            <a:r>
              <a:rPr lang="en"/>
              <a:t>07</a:t>
            </a:r>
            <a:r>
              <a:rPr lang="en"/>
              <a:t> </a:t>
            </a:r>
            <a:r>
              <a:rPr lang="en">
                <a:solidFill>
                  <a:schemeClr val="dk1"/>
                </a:solidFill>
              </a:rPr>
              <a:t>µA</a:t>
            </a:r>
            <a:r>
              <a:rPr lang="en"/>
              <a:t> </a:t>
            </a:r>
            <a:endParaRPr/>
          </a:p>
        </p:txBody>
      </p:sp>
      <p:grpSp>
        <p:nvGrpSpPr>
          <p:cNvPr id="1783" name="Google Shape;1783;p71"/>
          <p:cNvGrpSpPr/>
          <p:nvPr/>
        </p:nvGrpSpPr>
        <p:grpSpPr>
          <a:xfrm>
            <a:off x="1557275" y="2888200"/>
            <a:ext cx="2474325" cy="1183750"/>
            <a:chOff x="1557275" y="2888200"/>
            <a:chExt cx="2474325" cy="1183750"/>
          </a:xfrm>
        </p:grpSpPr>
        <p:cxnSp>
          <p:nvCxnSpPr>
            <p:cNvPr id="1784" name="Google Shape;1784;p71"/>
            <p:cNvCxnSpPr/>
            <p:nvPr/>
          </p:nvCxnSpPr>
          <p:spPr>
            <a:xfrm>
              <a:off x="1557275" y="3199825"/>
              <a:ext cx="1643700" cy="0"/>
            </a:xfrm>
            <a:prstGeom prst="straightConnector1">
              <a:avLst/>
            </a:prstGeom>
            <a:noFill/>
            <a:ln cap="flat" cmpd="sng" w="28575">
              <a:solidFill>
                <a:srgbClr val="FF9900"/>
              </a:solidFill>
              <a:prstDash val="dashDot"/>
              <a:round/>
              <a:headEnd len="med" w="med" type="none"/>
              <a:tailEnd len="med" w="med" type="none"/>
            </a:ln>
          </p:spPr>
        </p:cxnSp>
        <p:cxnSp>
          <p:nvCxnSpPr>
            <p:cNvPr id="1785" name="Google Shape;1785;p71"/>
            <p:cNvCxnSpPr/>
            <p:nvPr/>
          </p:nvCxnSpPr>
          <p:spPr>
            <a:xfrm>
              <a:off x="3189675" y="3190250"/>
              <a:ext cx="0" cy="881700"/>
            </a:xfrm>
            <a:prstGeom prst="straightConnector1">
              <a:avLst/>
            </a:prstGeom>
            <a:noFill/>
            <a:ln cap="flat" cmpd="sng" w="28575">
              <a:solidFill>
                <a:srgbClr val="FF9900"/>
              </a:solidFill>
              <a:prstDash val="dashDot"/>
              <a:round/>
              <a:headEnd len="med" w="med" type="none"/>
              <a:tailEnd len="med" w="med" type="none"/>
            </a:ln>
          </p:spPr>
        </p:cxnSp>
        <p:sp>
          <p:nvSpPr>
            <p:cNvPr id="1786" name="Google Shape;1786;p71"/>
            <p:cNvSpPr txBox="1"/>
            <p:nvPr/>
          </p:nvSpPr>
          <p:spPr>
            <a:xfrm>
              <a:off x="3189675" y="3348550"/>
              <a:ext cx="841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0.118 </a:t>
              </a:r>
              <a:r>
                <a:rPr lang="en">
                  <a:solidFill>
                    <a:schemeClr val="dk1"/>
                  </a:solidFill>
                </a:rPr>
                <a:t>µW</a:t>
              </a:r>
              <a:r>
                <a:rPr lang="en"/>
                <a:t> </a:t>
              </a:r>
              <a:endParaRPr/>
            </a:p>
          </p:txBody>
        </p:sp>
        <p:sp>
          <p:nvSpPr>
            <p:cNvPr id="1787" name="Google Shape;1787;p71"/>
            <p:cNvSpPr txBox="1"/>
            <p:nvPr/>
          </p:nvSpPr>
          <p:spPr>
            <a:xfrm>
              <a:off x="1595300" y="2888200"/>
              <a:ext cx="24363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MIN CURRENT @ 200 SNR 53.3 </a:t>
              </a:r>
              <a:r>
                <a:rPr lang="en">
                  <a:solidFill>
                    <a:schemeClr val="dk1"/>
                  </a:solidFill>
                </a:rPr>
                <a:t>nA                `</a:t>
              </a:r>
              <a:r>
                <a:rPr lang="en"/>
                <a:t> </a:t>
              </a:r>
              <a:endParaRPr/>
            </a:p>
          </p:txBody>
        </p:sp>
      </p:grpSp>
      <p:cxnSp>
        <p:nvCxnSpPr>
          <p:cNvPr id="1788" name="Google Shape;1788;p71"/>
          <p:cNvCxnSpPr/>
          <p:nvPr/>
        </p:nvCxnSpPr>
        <p:spPr>
          <a:xfrm flipH="1" rot="10800000">
            <a:off x="1584725" y="1311575"/>
            <a:ext cx="5501100" cy="2750400"/>
          </a:xfrm>
          <a:prstGeom prst="straightConnector1">
            <a:avLst/>
          </a:prstGeom>
          <a:noFill/>
          <a:ln cap="flat" cmpd="sng" w="38100">
            <a:solidFill>
              <a:srgbClr val="FF0000"/>
            </a:solidFill>
            <a:prstDash val="solid"/>
            <a:round/>
            <a:headEnd len="med" w="med" type="none"/>
            <a:tailEnd len="med" w="med" type="none"/>
          </a:ln>
        </p:spPr>
      </p:cxnSp>
      <p:cxnSp>
        <p:nvCxnSpPr>
          <p:cNvPr id="1789" name="Google Shape;1789;p71"/>
          <p:cNvCxnSpPr/>
          <p:nvPr/>
        </p:nvCxnSpPr>
        <p:spPr>
          <a:xfrm>
            <a:off x="7085825" y="1313100"/>
            <a:ext cx="1065600" cy="0"/>
          </a:xfrm>
          <a:prstGeom prst="straightConnector1">
            <a:avLst/>
          </a:prstGeom>
          <a:noFill/>
          <a:ln cap="flat" cmpd="sng" w="38100">
            <a:solidFill>
              <a:srgbClr val="FF0000"/>
            </a:solidFill>
            <a:prstDash val="solid"/>
            <a:round/>
            <a:headEnd len="med" w="med" type="none"/>
            <a:tailEnd len="med" w="med" type="none"/>
          </a:ln>
        </p:spPr>
      </p:cxnSp>
      <p:sp>
        <p:nvSpPr>
          <p:cNvPr id="1790" name="Google Shape;1790;p71"/>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1791" name="Google Shape;1791;p71"/>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Electronics</a:t>
            </a:r>
            <a:endParaRPr b="1" u="sng">
              <a:latin typeface="Roboto"/>
              <a:ea typeface="Roboto"/>
              <a:cs typeface="Roboto"/>
              <a:sym typeface="Roboto"/>
            </a:endParaRPr>
          </a:p>
        </p:txBody>
      </p:sp>
      <p:sp>
        <p:nvSpPr>
          <p:cNvPr id="1792" name="Google Shape;1792;p71"/>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793" name="Google Shape;1793;p71"/>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1794" name="Google Shape;1794;p71"/>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1795" name="Google Shape;1795;p71"/>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1796" name="Google Shape;1796;p71"/>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2"/>
                                        </p:tgtEl>
                                        <p:attrNameLst>
                                          <p:attrName>style.visibility</p:attrName>
                                        </p:attrNameLst>
                                      </p:cBhvr>
                                      <p:to>
                                        <p:strVal val="visible"/>
                                      </p:to>
                                    </p:set>
                                    <p:animEffect filter="fade" transition="in">
                                      <p:cBhvr>
                                        <p:cTn dur="1000"/>
                                        <p:tgtEl>
                                          <p:spTgt spid="17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0"/>
                                        </p:tgtEl>
                                        <p:attrNameLst>
                                          <p:attrName>style.visibility</p:attrName>
                                        </p:attrNameLst>
                                      </p:cBhvr>
                                      <p:to>
                                        <p:strVal val="visible"/>
                                      </p:to>
                                    </p:set>
                                    <p:animEffect filter="fade" transition="in">
                                      <p:cBhvr>
                                        <p:cTn dur="1000"/>
                                        <p:tgtEl>
                                          <p:spTgt spid="17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9"/>
                                        </p:tgtEl>
                                        <p:attrNameLst>
                                          <p:attrName>style.visibility</p:attrName>
                                        </p:attrNameLst>
                                      </p:cBhvr>
                                      <p:to>
                                        <p:strVal val="visible"/>
                                      </p:to>
                                    </p:set>
                                    <p:animEffect filter="fade" transition="in">
                                      <p:cBhvr>
                                        <p:cTn dur="1000"/>
                                        <p:tgtEl>
                                          <p:spTgt spid="1769"/>
                                        </p:tgtEl>
                                      </p:cBhvr>
                                    </p:animEffect>
                                  </p:childTnLst>
                                </p:cTn>
                              </p:par>
                              <p:par>
                                <p:cTn fill="hold" nodeType="withEffect" presetClass="entr" presetID="10" presetSubtype="0">
                                  <p:stCondLst>
                                    <p:cond delay="0"/>
                                  </p:stCondLst>
                                  <p:childTnLst>
                                    <p:set>
                                      <p:cBhvr>
                                        <p:cTn dur="1" fill="hold">
                                          <p:stCondLst>
                                            <p:cond delay="0"/>
                                          </p:stCondLst>
                                        </p:cTn>
                                        <p:tgtEl>
                                          <p:spTgt spid="1771"/>
                                        </p:tgtEl>
                                        <p:attrNameLst>
                                          <p:attrName>style.visibility</p:attrName>
                                        </p:attrNameLst>
                                      </p:cBhvr>
                                      <p:to>
                                        <p:strVal val="visible"/>
                                      </p:to>
                                    </p:set>
                                    <p:animEffect filter="fade" transition="in">
                                      <p:cBhvr>
                                        <p:cTn dur="1000"/>
                                        <p:tgtEl>
                                          <p:spTgt spid="1771"/>
                                        </p:tgtEl>
                                      </p:cBhvr>
                                    </p:animEffect>
                                  </p:childTnLst>
                                </p:cTn>
                              </p:par>
                              <p:par>
                                <p:cTn fill="hold" nodeType="withEffect" presetClass="entr" presetID="10" presetSubtype="0">
                                  <p:stCondLst>
                                    <p:cond delay="0"/>
                                  </p:stCondLst>
                                  <p:childTnLst>
                                    <p:set>
                                      <p:cBhvr>
                                        <p:cTn dur="1" fill="hold">
                                          <p:stCondLst>
                                            <p:cond delay="0"/>
                                          </p:stCondLst>
                                        </p:cTn>
                                        <p:tgtEl>
                                          <p:spTgt spid="1781"/>
                                        </p:tgtEl>
                                        <p:attrNameLst>
                                          <p:attrName>style.visibility</p:attrName>
                                        </p:attrNameLst>
                                      </p:cBhvr>
                                      <p:to>
                                        <p:strVal val="visible"/>
                                      </p:to>
                                    </p:set>
                                    <p:animEffect filter="fade" transition="in">
                                      <p:cBhvr>
                                        <p:cTn dur="1000"/>
                                        <p:tgtEl>
                                          <p:spTgt spid="1781"/>
                                        </p:tgtEl>
                                      </p:cBhvr>
                                    </p:animEffect>
                                  </p:childTnLst>
                                </p:cTn>
                              </p:par>
                              <p:par>
                                <p:cTn fill="hold" nodeType="withEffect" presetClass="entr" presetID="10" presetSubtype="0">
                                  <p:stCondLst>
                                    <p:cond delay="0"/>
                                  </p:stCondLst>
                                  <p:childTnLst>
                                    <p:set>
                                      <p:cBhvr>
                                        <p:cTn dur="1" fill="hold">
                                          <p:stCondLst>
                                            <p:cond delay="0"/>
                                          </p:stCondLst>
                                        </p:cTn>
                                        <p:tgtEl>
                                          <p:spTgt spid="1782"/>
                                        </p:tgtEl>
                                        <p:attrNameLst>
                                          <p:attrName>style.visibility</p:attrName>
                                        </p:attrNameLst>
                                      </p:cBhvr>
                                      <p:to>
                                        <p:strVal val="visible"/>
                                      </p:to>
                                    </p:set>
                                    <p:animEffect filter="fade" transition="in">
                                      <p:cBhvr>
                                        <p:cTn dur="1000"/>
                                        <p:tgtEl>
                                          <p:spTgt spid="1782"/>
                                        </p:tgtEl>
                                      </p:cBhvr>
                                    </p:animEffect>
                                  </p:childTnLst>
                                </p:cTn>
                              </p:par>
                              <p:par>
                                <p:cTn fill="hold" nodeType="withEffect" presetClass="entr" presetID="10" presetSubtype="0">
                                  <p:stCondLst>
                                    <p:cond delay="0"/>
                                  </p:stCondLst>
                                  <p:childTnLst>
                                    <p:set>
                                      <p:cBhvr>
                                        <p:cTn dur="1" fill="hold">
                                          <p:stCondLst>
                                            <p:cond delay="0"/>
                                          </p:stCondLst>
                                        </p:cTn>
                                        <p:tgtEl>
                                          <p:spTgt spid="1770"/>
                                        </p:tgtEl>
                                        <p:attrNameLst>
                                          <p:attrName>style.visibility</p:attrName>
                                        </p:attrNameLst>
                                      </p:cBhvr>
                                      <p:to>
                                        <p:strVal val="visible"/>
                                      </p:to>
                                    </p:set>
                                    <p:animEffect filter="fade" transition="in">
                                      <p:cBhvr>
                                        <p:cTn dur="1000"/>
                                        <p:tgtEl>
                                          <p:spTgt spid="17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3"/>
                                        </p:tgtEl>
                                        <p:attrNameLst>
                                          <p:attrName>style.visibility</p:attrName>
                                        </p:attrNameLst>
                                      </p:cBhvr>
                                      <p:to>
                                        <p:strVal val="visible"/>
                                      </p:to>
                                    </p:set>
                                    <p:animEffect filter="fade" transition="in">
                                      <p:cBhvr>
                                        <p:cTn dur="1000"/>
                                        <p:tgtEl>
                                          <p:spTgt spid="17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6"/>
                                        </p:tgtEl>
                                        <p:attrNameLst>
                                          <p:attrName>style.visibility</p:attrName>
                                        </p:attrNameLst>
                                      </p:cBhvr>
                                      <p:to>
                                        <p:strVal val="visible"/>
                                      </p:to>
                                    </p:set>
                                    <p:animEffect filter="fade" transition="in">
                                      <p:cBhvr>
                                        <p:cTn dur="1000"/>
                                        <p:tgtEl>
                                          <p:spTgt spid="17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800" name="Shape 1800"/>
        <p:cNvGrpSpPr/>
        <p:nvPr/>
      </p:nvGrpSpPr>
      <p:grpSpPr>
        <a:xfrm>
          <a:off x="0" y="0"/>
          <a:ext cx="0" cy="0"/>
          <a:chOff x="0" y="0"/>
          <a:chExt cx="0" cy="0"/>
        </a:xfrm>
      </p:grpSpPr>
      <p:pic>
        <p:nvPicPr>
          <p:cNvPr id="1801" name="Google Shape;1801;p72"/>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1802" name="Google Shape;1802;p72"/>
          <p:cNvPicPr preferRelativeResize="0"/>
          <p:nvPr/>
        </p:nvPicPr>
        <p:blipFill>
          <a:blip r:embed="rId4">
            <a:alphaModFix/>
          </a:blip>
          <a:stretch>
            <a:fillRect/>
          </a:stretch>
        </p:blipFill>
        <p:spPr>
          <a:xfrm>
            <a:off x="0" y="0"/>
            <a:ext cx="841775" cy="841775"/>
          </a:xfrm>
          <a:prstGeom prst="rect">
            <a:avLst/>
          </a:prstGeom>
          <a:noFill/>
          <a:ln>
            <a:noFill/>
          </a:ln>
        </p:spPr>
      </p:pic>
      <p:sp>
        <p:nvSpPr>
          <p:cNvPr id="1803" name="Google Shape;1803;p72"/>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300">
                <a:solidFill>
                  <a:schemeClr val="lt1"/>
                </a:solidFill>
                <a:latin typeface="Calibri"/>
                <a:ea typeface="Calibri"/>
                <a:cs typeface="Calibri"/>
                <a:sym typeface="Calibri"/>
              </a:rPr>
              <a:t>Detailed Instrument FBD </a:t>
            </a:r>
            <a:endParaRPr b="1" sz="4300">
              <a:solidFill>
                <a:schemeClr val="lt1"/>
              </a:solidFill>
              <a:latin typeface="Calibri"/>
              <a:ea typeface="Calibri"/>
              <a:cs typeface="Calibri"/>
              <a:sym typeface="Calibri"/>
            </a:endParaRPr>
          </a:p>
        </p:txBody>
      </p:sp>
      <p:pic>
        <p:nvPicPr>
          <p:cNvPr id="1804" name="Google Shape;1804;p72"/>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1805" name="Google Shape;1805;p72"/>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1806" name="Google Shape;1806;p72"/>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Electronics</a:t>
            </a:r>
            <a:endParaRPr b="1" u="sng">
              <a:latin typeface="Roboto"/>
              <a:ea typeface="Roboto"/>
              <a:cs typeface="Roboto"/>
              <a:sym typeface="Roboto"/>
            </a:endParaRPr>
          </a:p>
        </p:txBody>
      </p:sp>
      <p:sp>
        <p:nvSpPr>
          <p:cNvPr id="1807" name="Google Shape;1807;p72"/>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808" name="Google Shape;1808;p72"/>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1809" name="Google Shape;1809;p72"/>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810" name="Google Shape;1810;p72"/>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1811" name="Google Shape;1811;p72"/>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1812" name="Google Shape;1812;p72"/>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pic>
        <p:nvPicPr>
          <p:cNvPr id="1813" name="Google Shape;1813;p72"/>
          <p:cNvPicPr preferRelativeResize="0"/>
          <p:nvPr/>
        </p:nvPicPr>
        <p:blipFill>
          <a:blip r:embed="rId6">
            <a:alphaModFix/>
          </a:blip>
          <a:stretch>
            <a:fillRect/>
          </a:stretch>
        </p:blipFill>
        <p:spPr>
          <a:xfrm>
            <a:off x="120475" y="1102450"/>
            <a:ext cx="8976024" cy="2970125"/>
          </a:xfrm>
          <a:prstGeom prst="rect">
            <a:avLst/>
          </a:prstGeom>
          <a:noFill/>
          <a:ln>
            <a:noFill/>
          </a:ln>
        </p:spPr>
      </p:pic>
      <p:sp>
        <p:nvSpPr>
          <p:cNvPr id="1814" name="Google Shape;1814;p72"/>
          <p:cNvSpPr/>
          <p:nvPr/>
        </p:nvSpPr>
        <p:spPr>
          <a:xfrm>
            <a:off x="120475" y="2168600"/>
            <a:ext cx="945300" cy="4002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72"/>
          <p:cNvSpPr txBox="1"/>
          <p:nvPr/>
        </p:nvSpPr>
        <p:spPr>
          <a:xfrm>
            <a:off x="-196950" y="2088150"/>
            <a:ext cx="16653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00">
                <a:latin typeface="Times New Roman"/>
                <a:ea typeface="Times New Roman"/>
                <a:cs typeface="Times New Roman"/>
                <a:sym typeface="Times New Roman"/>
              </a:rPr>
              <a:t>P</a:t>
            </a:r>
            <a:r>
              <a:rPr b="1" baseline="-25000" lang="en" sz="900">
                <a:solidFill>
                  <a:srgbClr val="3A414A"/>
                </a:solidFill>
                <a:latin typeface="Times New Roman"/>
                <a:ea typeface="Times New Roman"/>
                <a:cs typeface="Times New Roman"/>
                <a:sym typeface="Times New Roman"/>
              </a:rPr>
              <a:t>Nano</a:t>
            </a:r>
            <a:r>
              <a:rPr b="1" baseline="-25000" lang="en" sz="900">
                <a:solidFill>
                  <a:srgbClr val="3A414A"/>
                </a:solidFill>
              </a:rPr>
              <a:t>SAM-IV</a:t>
            </a:r>
            <a:r>
              <a:rPr b="1" lang="en" sz="900">
                <a:latin typeface="Calibri"/>
                <a:ea typeface="Calibri"/>
                <a:cs typeface="Calibri"/>
                <a:sym typeface="Calibri"/>
              </a:rPr>
              <a:t> = 1.903 μW</a:t>
            </a:r>
            <a:endParaRPr b="1" sz="900">
              <a:latin typeface="Calibri"/>
              <a:ea typeface="Calibri"/>
              <a:cs typeface="Calibri"/>
              <a:sym typeface="Calibri"/>
            </a:endParaRPr>
          </a:p>
          <a:p>
            <a:pPr indent="0" lvl="0" marL="0" rtl="0" algn="ctr">
              <a:spcBef>
                <a:spcPts val="0"/>
              </a:spcBef>
              <a:spcAft>
                <a:spcPts val="0"/>
              </a:spcAft>
              <a:buNone/>
            </a:pPr>
            <a:r>
              <a:rPr lang="en" sz="900">
                <a:latin typeface="Times New Roman"/>
                <a:ea typeface="Times New Roman"/>
                <a:cs typeface="Times New Roman"/>
                <a:sym typeface="Times New Roman"/>
              </a:rPr>
              <a:t>P</a:t>
            </a:r>
            <a:r>
              <a:rPr baseline="-25000" lang="en" sz="900">
                <a:latin typeface="Calibri"/>
                <a:ea typeface="Calibri"/>
                <a:cs typeface="Calibri"/>
                <a:sym typeface="Calibri"/>
              </a:rPr>
              <a:t>Low</a:t>
            </a:r>
            <a:r>
              <a:rPr lang="en" sz="900">
                <a:latin typeface="Calibri"/>
                <a:ea typeface="Calibri"/>
                <a:cs typeface="Calibri"/>
                <a:sym typeface="Calibri"/>
              </a:rPr>
              <a:t> = 0.1184 </a:t>
            </a:r>
            <a:r>
              <a:rPr lang="en" sz="900">
                <a:solidFill>
                  <a:schemeClr val="dk1"/>
                </a:solidFill>
                <a:latin typeface="Calibri"/>
                <a:ea typeface="Calibri"/>
                <a:cs typeface="Calibri"/>
                <a:sym typeface="Calibri"/>
              </a:rPr>
              <a:t>μW</a:t>
            </a:r>
            <a:endParaRPr sz="900">
              <a:latin typeface="Calibri"/>
              <a:ea typeface="Calibri"/>
              <a:cs typeface="Calibri"/>
              <a:sym typeface="Calibri"/>
            </a:endParaRPr>
          </a:p>
          <a:p>
            <a:pPr indent="0" lvl="0" marL="0" rtl="0" algn="ctr">
              <a:spcBef>
                <a:spcPts val="0"/>
              </a:spcBef>
              <a:spcAft>
                <a:spcPts val="0"/>
              </a:spcAft>
              <a:buNone/>
            </a:pPr>
            <a:r>
              <a:rPr lang="en" sz="900">
                <a:latin typeface="Times New Roman"/>
                <a:ea typeface="Times New Roman"/>
                <a:cs typeface="Times New Roman"/>
                <a:sym typeface="Times New Roman"/>
              </a:rPr>
              <a:t>P</a:t>
            </a:r>
            <a:r>
              <a:rPr baseline="-25000" lang="en" sz="900">
                <a:latin typeface="Calibri"/>
                <a:ea typeface="Calibri"/>
                <a:cs typeface="Calibri"/>
                <a:sym typeface="Calibri"/>
              </a:rPr>
              <a:t>high</a:t>
            </a:r>
            <a:r>
              <a:rPr lang="en" sz="900">
                <a:latin typeface="Calibri"/>
                <a:ea typeface="Calibri"/>
                <a:cs typeface="Calibri"/>
                <a:sym typeface="Calibri"/>
              </a:rPr>
              <a:t> = 2.379 </a:t>
            </a:r>
            <a:r>
              <a:rPr lang="en" sz="900">
                <a:solidFill>
                  <a:schemeClr val="dk1"/>
                </a:solidFill>
                <a:latin typeface="Calibri"/>
                <a:ea typeface="Calibri"/>
                <a:cs typeface="Calibri"/>
                <a:sym typeface="Calibri"/>
              </a:rPr>
              <a:t>μW</a:t>
            </a:r>
            <a:endParaRPr sz="900">
              <a:latin typeface="Calibri"/>
              <a:ea typeface="Calibri"/>
              <a:cs typeface="Calibri"/>
              <a:sym typeface="Calibri"/>
            </a:endParaRPr>
          </a:p>
          <a:p>
            <a:pPr indent="0" lvl="0" marL="0" rtl="0" algn="ctr">
              <a:spcBef>
                <a:spcPts val="0"/>
              </a:spcBef>
              <a:spcAft>
                <a:spcPts val="0"/>
              </a:spcAft>
              <a:buNone/>
            </a:pPr>
            <a:r>
              <a:t/>
            </a:r>
            <a:endParaRPr sz="900">
              <a:latin typeface="Calibri"/>
              <a:ea typeface="Calibri"/>
              <a:cs typeface="Calibri"/>
              <a:sym typeface="Calibri"/>
            </a:endParaRPr>
          </a:p>
        </p:txBody>
      </p:sp>
      <p:sp>
        <p:nvSpPr>
          <p:cNvPr id="1816" name="Google Shape;1816;p72"/>
          <p:cNvSpPr/>
          <p:nvPr/>
        </p:nvSpPr>
        <p:spPr>
          <a:xfrm>
            <a:off x="2358075" y="2168600"/>
            <a:ext cx="945300" cy="4002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72"/>
          <p:cNvSpPr/>
          <p:nvPr/>
        </p:nvSpPr>
        <p:spPr>
          <a:xfrm>
            <a:off x="6088785" y="1926625"/>
            <a:ext cx="897900" cy="4002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72"/>
          <p:cNvSpPr txBox="1"/>
          <p:nvPr/>
        </p:nvSpPr>
        <p:spPr>
          <a:xfrm>
            <a:off x="2016597" y="2088150"/>
            <a:ext cx="16653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00">
                <a:latin typeface="Times New Roman"/>
                <a:ea typeface="Times New Roman"/>
                <a:cs typeface="Times New Roman"/>
                <a:sym typeface="Times New Roman"/>
              </a:rPr>
              <a:t>I</a:t>
            </a:r>
            <a:r>
              <a:rPr b="1" baseline="-25000" lang="en" sz="900">
                <a:solidFill>
                  <a:srgbClr val="3A414A"/>
                </a:solidFill>
                <a:latin typeface="Times New Roman"/>
                <a:ea typeface="Times New Roman"/>
                <a:cs typeface="Times New Roman"/>
                <a:sym typeface="Times New Roman"/>
              </a:rPr>
              <a:t>Nano</a:t>
            </a:r>
            <a:r>
              <a:rPr b="1" baseline="-25000" lang="en" sz="900">
                <a:solidFill>
                  <a:srgbClr val="3A414A"/>
                </a:solidFill>
              </a:rPr>
              <a:t>SAM-IV</a:t>
            </a:r>
            <a:r>
              <a:rPr b="1" lang="en" sz="900">
                <a:latin typeface="Calibri"/>
                <a:ea typeface="Calibri"/>
                <a:cs typeface="Calibri"/>
                <a:sym typeface="Calibri"/>
              </a:rPr>
              <a:t> = 0.857 μA</a:t>
            </a:r>
            <a:endParaRPr b="1" sz="900">
              <a:latin typeface="Calibri"/>
              <a:ea typeface="Calibri"/>
              <a:cs typeface="Calibri"/>
              <a:sym typeface="Calibri"/>
            </a:endParaRPr>
          </a:p>
          <a:p>
            <a:pPr indent="0" lvl="0" marL="0" rtl="0" algn="ctr">
              <a:spcBef>
                <a:spcPts val="0"/>
              </a:spcBef>
              <a:spcAft>
                <a:spcPts val="0"/>
              </a:spcAft>
              <a:buNone/>
            </a:pPr>
            <a:r>
              <a:rPr lang="en" sz="900">
                <a:latin typeface="Times New Roman"/>
                <a:ea typeface="Times New Roman"/>
                <a:cs typeface="Times New Roman"/>
                <a:sym typeface="Times New Roman"/>
              </a:rPr>
              <a:t>I</a:t>
            </a:r>
            <a:r>
              <a:rPr baseline="-25000" lang="en" sz="900">
                <a:latin typeface="Calibri"/>
                <a:ea typeface="Calibri"/>
                <a:cs typeface="Calibri"/>
                <a:sym typeface="Calibri"/>
              </a:rPr>
              <a:t>Low</a:t>
            </a:r>
            <a:r>
              <a:rPr lang="en" sz="900">
                <a:latin typeface="Calibri"/>
                <a:ea typeface="Calibri"/>
                <a:cs typeface="Calibri"/>
                <a:sym typeface="Calibri"/>
              </a:rPr>
              <a:t> = 0.0533 </a:t>
            </a:r>
            <a:r>
              <a:rPr lang="en" sz="900">
                <a:solidFill>
                  <a:schemeClr val="dk1"/>
                </a:solidFill>
                <a:latin typeface="Calibri"/>
                <a:ea typeface="Calibri"/>
                <a:cs typeface="Calibri"/>
                <a:sym typeface="Calibri"/>
              </a:rPr>
              <a:t>μA</a:t>
            </a:r>
            <a:endParaRPr sz="900">
              <a:latin typeface="Calibri"/>
              <a:ea typeface="Calibri"/>
              <a:cs typeface="Calibri"/>
              <a:sym typeface="Calibri"/>
            </a:endParaRPr>
          </a:p>
          <a:p>
            <a:pPr indent="0" lvl="0" marL="0" rtl="0" algn="ctr">
              <a:spcBef>
                <a:spcPts val="0"/>
              </a:spcBef>
              <a:spcAft>
                <a:spcPts val="0"/>
              </a:spcAft>
              <a:buNone/>
            </a:pPr>
            <a:r>
              <a:rPr lang="en" sz="900">
                <a:latin typeface="Times New Roman"/>
                <a:ea typeface="Times New Roman"/>
                <a:cs typeface="Times New Roman"/>
                <a:sym typeface="Times New Roman"/>
              </a:rPr>
              <a:t>I</a:t>
            </a:r>
            <a:r>
              <a:rPr baseline="-25000" lang="en" sz="900">
                <a:latin typeface="Calibri"/>
                <a:ea typeface="Calibri"/>
                <a:cs typeface="Calibri"/>
                <a:sym typeface="Calibri"/>
              </a:rPr>
              <a:t>high</a:t>
            </a:r>
            <a:r>
              <a:rPr lang="en" sz="900">
                <a:latin typeface="Calibri"/>
                <a:ea typeface="Calibri"/>
                <a:cs typeface="Calibri"/>
                <a:sym typeface="Calibri"/>
              </a:rPr>
              <a:t> = 1.07 </a:t>
            </a:r>
            <a:r>
              <a:rPr lang="en" sz="900">
                <a:solidFill>
                  <a:schemeClr val="dk1"/>
                </a:solidFill>
                <a:latin typeface="Calibri"/>
                <a:ea typeface="Calibri"/>
                <a:cs typeface="Calibri"/>
                <a:sym typeface="Calibri"/>
              </a:rPr>
              <a:t>μA</a:t>
            </a:r>
            <a:endParaRPr sz="900">
              <a:latin typeface="Calibri"/>
              <a:ea typeface="Calibri"/>
              <a:cs typeface="Calibri"/>
              <a:sym typeface="Calibri"/>
            </a:endParaRPr>
          </a:p>
          <a:p>
            <a:pPr indent="0" lvl="0" marL="0" rtl="0" algn="ctr">
              <a:spcBef>
                <a:spcPts val="0"/>
              </a:spcBef>
              <a:spcAft>
                <a:spcPts val="0"/>
              </a:spcAft>
              <a:buNone/>
            </a:pPr>
            <a:r>
              <a:t/>
            </a:r>
            <a:endParaRPr sz="900">
              <a:latin typeface="Calibri"/>
              <a:ea typeface="Calibri"/>
              <a:cs typeface="Calibri"/>
              <a:sym typeface="Calibri"/>
            </a:endParaRPr>
          </a:p>
        </p:txBody>
      </p:sp>
      <p:sp>
        <p:nvSpPr>
          <p:cNvPr id="1819" name="Google Shape;1819;p72"/>
          <p:cNvSpPr txBox="1"/>
          <p:nvPr/>
        </p:nvSpPr>
        <p:spPr>
          <a:xfrm>
            <a:off x="5705068" y="1838112"/>
            <a:ext cx="1665300" cy="763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800">
                <a:latin typeface="Times New Roman"/>
                <a:ea typeface="Times New Roman"/>
                <a:cs typeface="Times New Roman"/>
                <a:sym typeface="Times New Roman"/>
              </a:rPr>
              <a:t>V</a:t>
            </a:r>
            <a:r>
              <a:rPr b="1" baseline="-25000" lang="en" sz="800">
                <a:solidFill>
                  <a:srgbClr val="3A414A"/>
                </a:solidFill>
                <a:latin typeface="Times New Roman"/>
                <a:ea typeface="Times New Roman"/>
                <a:cs typeface="Times New Roman"/>
                <a:sym typeface="Times New Roman"/>
              </a:rPr>
              <a:t>Nano</a:t>
            </a:r>
            <a:r>
              <a:rPr b="1" baseline="-25000" lang="en" sz="800">
                <a:solidFill>
                  <a:srgbClr val="3A414A"/>
                </a:solidFill>
              </a:rPr>
              <a:t>SAM-IV</a:t>
            </a:r>
            <a:r>
              <a:rPr b="1" lang="en" sz="800">
                <a:latin typeface="Calibri"/>
                <a:ea typeface="Calibri"/>
                <a:cs typeface="Calibri"/>
                <a:sym typeface="Calibri"/>
              </a:rPr>
              <a:t> = 2.640 V</a:t>
            </a:r>
            <a:endParaRPr b="1" sz="800">
              <a:latin typeface="Calibri"/>
              <a:ea typeface="Calibri"/>
              <a:cs typeface="Calibri"/>
              <a:sym typeface="Calibri"/>
            </a:endParaRPr>
          </a:p>
          <a:p>
            <a:pPr indent="0" lvl="0" marL="0" rtl="0" algn="ctr">
              <a:lnSpc>
                <a:spcPct val="115000"/>
              </a:lnSpc>
              <a:spcBef>
                <a:spcPts val="0"/>
              </a:spcBef>
              <a:spcAft>
                <a:spcPts val="0"/>
              </a:spcAft>
              <a:buNone/>
            </a:pPr>
            <a:r>
              <a:rPr lang="en" sz="800">
                <a:latin typeface="Times New Roman"/>
                <a:ea typeface="Times New Roman"/>
                <a:cs typeface="Times New Roman"/>
                <a:sym typeface="Times New Roman"/>
              </a:rPr>
              <a:t>V</a:t>
            </a:r>
            <a:r>
              <a:rPr baseline="-25000" lang="en" sz="800">
                <a:latin typeface="Calibri"/>
                <a:ea typeface="Calibri"/>
                <a:cs typeface="Calibri"/>
                <a:sym typeface="Calibri"/>
              </a:rPr>
              <a:t>Low</a:t>
            </a:r>
            <a:r>
              <a:rPr lang="en" sz="800">
                <a:latin typeface="Calibri"/>
                <a:ea typeface="Calibri"/>
                <a:cs typeface="Calibri"/>
                <a:sym typeface="Calibri"/>
              </a:rPr>
              <a:t> = 0.165 </a:t>
            </a:r>
            <a:r>
              <a:rPr lang="en" sz="800">
                <a:solidFill>
                  <a:schemeClr val="dk1"/>
                </a:solidFill>
                <a:latin typeface="Calibri"/>
                <a:ea typeface="Calibri"/>
                <a:cs typeface="Calibri"/>
                <a:sym typeface="Calibri"/>
              </a:rPr>
              <a:t>V</a:t>
            </a:r>
            <a:endParaRPr sz="800">
              <a:latin typeface="Calibri"/>
              <a:ea typeface="Calibri"/>
              <a:cs typeface="Calibri"/>
              <a:sym typeface="Calibri"/>
            </a:endParaRPr>
          </a:p>
          <a:p>
            <a:pPr indent="0" lvl="0" marL="0" rtl="0" algn="ctr">
              <a:lnSpc>
                <a:spcPct val="115000"/>
              </a:lnSpc>
              <a:spcBef>
                <a:spcPts val="0"/>
              </a:spcBef>
              <a:spcAft>
                <a:spcPts val="0"/>
              </a:spcAft>
              <a:buNone/>
            </a:pPr>
            <a:r>
              <a:rPr lang="en" sz="800">
                <a:latin typeface="Times New Roman"/>
                <a:ea typeface="Times New Roman"/>
                <a:cs typeface="Times New Roman"/>
                <a:sym typeface="Times New Roman"/>
              </a:rPr>
              <a:t>V</a:t>
            </a:r>
            <a:r>
              <a:rPr baseline="-25000" lang="en" sz="800">
                <a:latin typeface="Calibri"/>
                <a:ea typeface="Calibri"/>
                <a:cs typeface="Calibri"/>
                <a:sym typeface="Calibri"/>
              </a:rPr>
              <a:t>high</a:t>
            </a:r>
            <a:r>
              <a:rPr lang="en" sz="800">
                <a:latin typeface="Calibri"/>
                <a:ea typeface="Calibri"/>
                <a:cs typeface="Calibri"/>
                <a:sym typeface="Calibri"/>
              </a:rPr>
              <a:t> = 3.3 </a:t>
            </a:r>
            <a:r>
              <a:rPr lang="en" sz="800">
                <a:solidFill>
                  <a:schemeClr val="dk1"/>
                </a:solidFill>
                <a:latin typeface="Calibri"/>
                <a:ea typeface="Calibri"/>
                <a:cs typeface="Calibri"/>
                <a:sym typeface="Calibri"/>
              </a:rPr>
              <a:t>V</a:t>
            </a:r>
            <a:endParaRPr sz="800">
              <a:latin typeface="Calibri"/>
              <a:ea typeface="Calibri"/>
              <a:cs typeface="Calibri"/>
              <a:sym typeface="Calibri"/>
            </a:endParaRPr>
          </a:p>
          <a:p>
            <a:pPr indent="0" lvl="0" marL="0" rtl="0" algn="ctr">
              <a:spcBef>
                <a:spcPts val="0"/>
              </a:spcBef>
              <a:spcAft>
                <a:spcPts val="0"/>
              </a:spcAft>
              <a:buNone/>
            </a:pPr>
            <a:r>
              <a:t/>
            </a:r>
            <a:endParaRPr sz="1000">
              <a:latin typeface="Calibri"/>
              <a:ea typeface="Calibri"/>
              <a:cs typeface="Calibri"/>
              <a:sym typeface="Calibri"/>
            </a:endParaRPr>
          </a:p>
        </p:txBody>
      </p:sp>
      <p:sp>
        <p:nvSpPr>
          <p:cNvPr id="1820" name="Google Shape;1820;p72"/>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824" name="Shape 1824"/>
        <p:cNvGrpSpPr/>
        <p:nvPr/>
      </p:nvGrpSpPr>
      <p:grpSpPr>
        <a:xfrm>
          <a:off x="0" y="0"/>
          <a:ext cx="0" cy="0"/>
          <a:chOff x="0" y="0"/>
          <a:chExt cx="0" cy="0"/>
        </a:xfrm>
      </p:grpSpPr>
      <p:pic>
        <p:nvPicPr>
          <p:cNvPr id="1825" name="Google Shape;1825;p73"/>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1826" name="Google Shape;1826;p73"/>
          <p:cNvPicPr preferRelativeResize="0"/>
          <p:nvPr/>
        </p:nvPicPr>
        <p:blipFill>
          <a:blip r:embed="rId4">
            <a:alphaModFix/>
          </a:blip>
          <a:stretch>
            <a:fillRect/>
          </a:stretch>
        </p:blipFill>
        <p:spPr>
          <a:xfrm>
            <a:off x="0" y="0"/>
            <a:ext cx="841775" cy="841775"/>
          </a:xfrm>
          <a:prstGeom prst="rect">
            <a:avLst/>
          </a:prstGeom>
          <a:noFill/>
          <a:ln>
            <a:noFill/>
          </a:ln>
        </p:spPr>
      </p:pic>
      <p:sp>
        <p:nvSpPr>
          <p:cNvPr id="1827" name="Google Shape;1827;p73"/>
          <p:cNvSpPr txBox="1"/>
          <p:nvPr/>
        </p:nvSpPr>
        <p:spPr>
          <a:xfrm>
            <a:off x="1255075" y="2100"/>
            <a:ext cx="6779100" cy="81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800">
                <a:solidFill>
                  <a:srgbClr val="FFFFFF"/>
                </a:solidFill>
                <a:latin typeface="Calibri"/>
                <a:ea typeface="Calibri"/>
                <a:cs typeface="Calibri"/>
                <a:sym typeface="Calibri"/>
              </a:rPr>
              <a:t>Teensy Inputs and Outputs</a:t>
            </a:r>
            <a:endParaRPr b="1" sz="3800">
              <a:solidFill>
                <a:srgbClr val="FFFFFF"/>
              </a:solidFill>
              <a:latin typeface="Calibri"/>
              <a:ea typeface="Calibri"/>
              <a:cs typeface="Calibri"/>
              <a:sym typeface="Calibri"/>
            </a:endParaRPr>
          </a:p>
        </p:txBody>
      </p:sp>
      <p:pic>
        <p:nvPicPr>
          <p:cNvPr id="1828" name="Google Shape;1828;p73"/>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1829" name="Google Shape;1829;p73"/>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1830" name="Google Shape;1830;p73"/>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000000"/>
                </a:solidFill>
                <a:latin typeface="Roboto"/>
                <a:ea typeface="Roboto"/>
                <a:cs typeface="Roboto"/>
                <a:sym typeface="Roboto"/>
              </a:rPr>
              <a:t>Electronics</a:t>
            </a:r>
            <a:endParaRPr>
              <a:latin typeface="Roboto"/>
              <a:ea typeface="Roboto"/>
              <a:cs typeface="Roboto"/>
              <a:sym typeface="Roboto"/>
            </a:endParaRPr>
          </a:p>
        </p:txBody>
      </p:sp>
      <p:sp>
        <p:nvSpPr>
          <p:cNvPr id="1831" name="Google Shape;1831;p73"/>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832" name="Google Shape;1832;p73"/>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rgbClr val="000000"/>
                </a:solidFill>
                <a:latin typeface="Roboto"/>
                <a:ea typeface="Roboto"/>
                <a:cs typeface="Roboto"/>
                <a:sym typeface="Roboto"/>
              </a:rPr>
              <a:t>Software</a:t>
            </a:r>
            <a:endParaRPr b="1" u="sng">
              <a:latin typeface="Roboto"/>
              <a:ea typeface="Roboto"/>
              <a:cs typeface="Roboto"/>
              <a:sym typeface="Roboto"/>
            </a:endParaRPr>
          </a:p>
        </p:txBody>
      </p:sp>
      <p:sp>
        <p:nvSpPr>
          <p:cNvPr id="1833" name="Google Shape;1833;p73"/>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834" name="Google Shape;1834;p73"/>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1835" name="Google Shape;1835;p73"/>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1836" name="Google Shape;1836;p73"/>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pic>
        <p:nvPicPr>
          <p:cNvPr id="1837" name="Google Shape;1837;p73"/>
          <p:cNvPicPr preferRelativeResize="0"/>
          <p:nvPr/>
        </p:nvPicPr>
        <p:blipFill rotWithShape="1">
          <a:blip r:embed="rId6">
            <a:alphaModFix/>
          </a:blip>
          <a:srcRect b="2346" l="4649" r="1037" t="2659"/>
          <a:stretch/>
        </p:blipFill>
        <p:spPr>
          <a:xfrm>
            <a:off x="5292856" y="1698406"/>
            <a:ext cx="3423826" cy="1830049"/>
          </a:xfrm>
          <a:prstGeom prst="rect">
            <a:avLst/>
          </a:prstGeom>
          <a:noFill/>
          <a:ln>
            <a:noFill/>
          </a:ln>
        </p:spPr>
      </p:pic>
      <p:cxnSp>
        <p:nvCxnSpPr>
          <p:cNvPr id="1838" name="Google Shape;1838;p73"/>
          <p:cNvCxnSpPr/>
          <p:nvPr/>
        </p:nvCxnSpPr>
        <p:spPr>
          <a:xfrm>
            <a:off x="8098325" y="3329928"/>
            <a:ext cx="0" cy="450900"/>
          </a:xfrm>
          <a:prstGeom prst="straightConnector1">
            <a:avLst/>
          </a:prstGeom>
          <a:noFill/>
          <a:ln cap="flat" cmpd="sng" w="38100">
            <a:solidFill>
              <a:srgbClr val="FF0000"/>
            </a:solidFill>
            <a:prstDash val="solid"/>
            <a:round/>
            <a:headEnd len="med" w="med" type="oval"/>
            <a:tailEnd len="med" w="med" type="none"/>
          </a:ln>
        </p:spPr>
      </p:cxnSp>
      <p:cxnSp>
        <p:nvCxnSpPr>
          <p:cNvPr id="1839" name="Google Shape;1839;p73"/>
          <p:cNvCxnSpPr/>
          <p:nvPr/>
        </p:nvCxnSpPr>
        <p:spPr>
          <a:xfrm>
            <a:off x="8590044" y="3330616"/>
            <a:ext cx="0" cy="450900"/>
          </a:xfrm>
          <a:prstGeom prst="straightConnector1">
            <a:avLst/>
          </a:prstGeom>
          <a:noFill/>
          <a:ln cap="flat" cmpd="sng" w="38100">
            <a:solidFill>
              <a:srgbClr val="FF0000"/>
            </a:solidFill>
            <a:prstDash val="solid"/>
            <a:round/>
            <a:headEnd len="med" w="med" type="oval"/>
            <a:tailEnd len="med" w="med" type="none"/>
          </a:ln>
        </p:spPr>
      </p:cxnSp>
      <p:cxnSp>
        <p:nvCxnSpPr>
          <p:cNvPr id="1840" name="Google Shape;1840;p73"/>
          <p:cNvCxnSpPr/>
          <p:nvPr/>
        </p:nvCxnSpPr>
        <p:spPr>
          <a:xfrm rot="10800000">
            <a:off x="8590595" y="1340921"/>
            <a:ext cx="0" cy="546300"/>
          </a:xfrm>
          <a:prstGeom prst="straightConnector1">
            <a:avLst/>
          </a:prstGeom>
          <a:noFill/>
          <a:ln cap="flat" cmpd="sng" w="38100">
            <a:solidFill>
              <a:srgbClr val="FF0000"/>
            </a:solidFill>
            <a:prstDash val="solid"/>
            <a:round/>
            <a:headEnd len="med" w="med" type="oval"/>
            <a:tailEnd len="med" w="med" type="none"/>
          </a:ln>
        </p:spPr>
      </p:cxnSp>
      <p:sp>
        <p:nvSpPr>
          <p:cNvPr id="1841" name="Google Shape;1841;p73"/>
          <p:cNvSpPr txBox="1"/>
          <p:nvPr/>
        </p:nvSpPr>
        <p:spPr>
          <a:xfrm>
            <a:off x="7924834" y="3719668"/>
            <a:ext cx="347100" cy="3192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800">
                <a:solidFill>
                  <a:srgbClr val="FF0000"/>
                </a:solidFill>
                <a:latin typeface="Roboto"/>
                <a:ea typeface="Roboto"/>
                <a:cs typeface="Roboto"/>
                <a:sym typeface="Roboto"/>
              </a:rPr>
              <a:t>CS</a:t>
            </a:r>
            <a:endParaRPr b="1" sz="800">
              <a:solidFill>
                <a:srgbClr val="FF0000"/>
              </a:solidFill>
              <a:latin typeface="Roboto"/>
              <a:ea typeface="Roboto"/>
              <a:cs typeface="Roboto"/>
              <a:sym typeface="Roboto"/>
            </a:endParaRPr>
          </a:p>
        </p:txBody>
      </p:sp>
      <p:sp>
        <p:nvSpPr>
          <p:cNvPr id="1842" name="Google Shape;1842;p73"/>
          <p:cNvSpPr txBox="1"/>
          <p:nvPr/>
        </p:nvSpPr>
        <p:spPr>
          <a:xfrm>
            <a:off x="8320128" y="3723711"/>
            <a:ext cx="545700" cy="3192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800">
                <a:solidFill>
                  <a:srgbClr val="FF0000"/>
                </a:solidFill>
                <a:latin typeface="Roboto"/>
                <a:ea typeface="Roboto"/>
                <a:cs typeface="Roboto"/>
                <a:sym typeface="Roboto"/>
              </a:rPr>
              <a:t>MISO</a:t>
            </a:r>
            <a:endParaRPr b="1" sz="800">
              <a:solidFill>
                <a:srgbClr val="FF0000"/>
              </a:solidFill>
              <a:latin typeface="Roboto"/>
              <a:ea typeface="Roboto"/>
              <a:cs typeface="Roboto"/>
              <a:sym typeface="Roboto"/>
            </a:endParaRPr>
          </a:p>
        </p:txBody>
      </p:sp>
      <p:sp>
        <p:nvSpPr>
          <p:cNvPr id="1843" name="Google Shape;1843;p73"/>
          <p:cNvSpPr txBox="1"/>
          <p:nvPr/>
        </p:nvSpPr>
        <p:spPr>
          <a:xfrm>
            <a:off x="8360856" y="1110410"/>
            <a:ext cx="446400" cy="3192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800">
                <a:solidFill>
                  <a:srgbClr val="FF0000"/>
                </a:solidFill>
                <a:latin typeface="Roboto"/>
                <a:ea typeface="Roboto"/>
                <a:cs typeface="Roboto"/>
                <a:sym typeface="Roboto"/>
              </a:rPr>
              <a:t>SCK</a:t>
            </a:r>
            <a:endParaRPr b="1" sz="800">
              <a:solidFill>
                <a:srgbClr val="FF0000"/>
              </a:solidFill>
              <a:latin typeface="Roboto"/>
              <a:ea typeface="Roboto"/>
              <a:cs typeface="Roboto"/>
              <a:sym typeface="Roboto"/>
            </a:endParaRPr>
          </a:p>
        </p:txBody>
      </p:sp>
      <p:cxnSp>
        <p:nvCxnSpPr>
          <p:cNvPr id="1844" name="Google Shape;1844;p73"/>
          <p:cNvCxnSpPr/>
          <p:nvPr/>
        </p:nvCxnSpPr>
        <p:spPr>
          <a:xfrm rot="10800000">
            <a:off x="8337775" y="1185015"/>
            <a:ext cx="0" cy="702600"/>
          </a:xfrm>
          <a:prstGeom prst="straightConnector1">
            <a:avLst/>
          </a:prstGeom>
          <a:noFill/>
          <a:ln cap="flat" cmpd="sng" w="38100">
            <a:solidFill>
              <a:srgbClr val="FF9900"/>
            </a:solidFill>
            <a:prstDash val="solid"/>
            <a:round/>
            <a:headEnd len="med" w="med" type="oval"/>
            <a:tailEnd len="med" w="med" type="none"/>
          </a:ln>
        </p:spPr>
      </p:cxnSp>
      <p:cxnSp>
        <p:nvCxnSpPr>
          <p:cNvPr id="1845" name="Google Shape;1845;p73"/>
          <p:cNvCxnSpPr/>
          <p:nvPr/>
        </p:nvCxnSpPr>
        <p:spPr>
          <a:xfrm rot="10800000">
            <a:off x="8098335" y="1194225"/>
            <a:ext cx="0" cy="702600"/>
          </a:xfrm>
          <a:prstGeom prst="straightConnector1">
            <a:avLst/>
          </a:prstGeom>
          <a:noFill/>
          <a:ln cap="flat" cmpd="sng" w="38100">
            <a:solidFill>
              <a:srgbClr val="FF9900"/>
            </a:solidFill>
            <a:prstDash val="solid"/>
            <a:round/>
            <a:headEnd len="med" w="med" type="oval"/>
            <a:tailEnd len="med" w="med" type="none"/>
          </a:ln>
        </p:spPr>
      </p:cxnSp>
      <p:cxnSp>
        <p:nvCxnSpPr>
          <p:cNvPr id="1846" name="Google Shape;1846;p73"/>
          <p:cNvCxnSpPr/>
          <p:nvPr/>
        </p:nvCxnSpPr>
        <p:spPr>
          <a:xfrm rot="10800000">
            <a:off x="7858900" y="1185024"/>
            <a:ext cx="0" cy="702600"/>
          </a:xfrm>
          <a:prstGeom prst="straightConnector1">
            <a:avLst/>
          </a:prstGeom>
          <a:noFill/>
          <a:ln cap="flat" cmpd="sng" w="38100">
            <a:solidFill>
              <a:srgbClr val="FF9900"/>
            </a:solidFill>
            <a:prstDash val="solid"/>
            <a:round/>
            <a:headEnd len="med" w="med" type="oval"/>
            <a:tailEnd len="med" w="med" type="none"/>
          </a:ln>
        </p:spPr>
      </p:cxnSp>
      <p:cxnSp>
        <p:nvCxnSpPr>
          <p:cNvPr id="1847" name="Google Shape;1847;p73"/>
          <p:cNvCxnSpPr/>
          <p:nvPr/>
        </p:nvCxnSpPr>
        <p:spPr>
          <a:xfrm rot="10800000">
            <a:off x="7612993" y="1354037"/>
            <a:ext cx="0" cy="546300"/>
          </a:xfrm>
          <a:prstGeom prst="straightConnector1">
            <a:avLst/>
          </a:prstGeom>
          <a:noFill/>
          <a:ln cap="flat" cmpd="sng" w="38100">
            <a:solidFill>
              <a:srgbClr val="F6B26B"/>
            </a:solidFill>
            <a:prstDash val="solid"/>
            <a:round/>
            <a:headEnd len="med" w="med" type="oval"/>
            <a:tailEnd len="med" w="med" type="none"/>
          </a:ln>
        </p:spPr>
      </p:cxnSp>
      <p:cxnSp>
        <p:nvCxnSpPr>
          <p:cNvPr id="1848" name="Google Shape;1848;p73"/>
          <p:cNvCxnSpPr/>
          <p:nvPr/>
        </p:nvCxnSpPr>
        <p:spPr>
          <a:xfrm rot="10800000">
            <a:off x="7373560" y="1354111"/>
            <a:ext cx="0" cy="546300"/>
          </a:xfrm>
          <a:prstGeom prst="straightConnector1">
            <a:avLst/>
          </a:prstGeom>
          <a:noFill/>
          <a:ln cap="flat" cmpd="sng" w="38100">
            <a:solidFill>
              <a:srgbClr val="F6B26B"/>
            </a:solidFill>
            <a:prstDash val="solid"/>
            <a:round/>
            <a:headEnd len="med" w="med" type="oval"/>
            <a:tailEnd len="med" w="med" type="none"/>
          </a:ln>
        </p:spPr>
      </p:cxnSp>
      <p:sp>
        <p:nvSpPr>
          <p:cNvPr id="1849" name="Google Shape;1849;p73"/>
          <p:cNvSpPr/>
          <p:nvPr/>
        </p:nvSpPr>
        <p:spPr>
          <a:xfrm>
            <a:off x="5292856" y="2218370"/>
            <a:ext cx="393000" cy="761700"/>
          </a:xfrm>
          <a:prstGeom prst="rect">
            <a:avLst/>
          </a:prstGeom>
          <a:no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50" name="Google Shape;1850;p73"/>
          <p:cNvCxnSpPr>
            <a:stCxn id="1849" idx="1"/>
          </p:cNvCxnSpPr>
          <p:nvPr/>
        </p:nvCxnSpPr>
        <p:spPr>
          <a:xfrm rot="10800000">
            <a:off x="4647256" y="2599220"/>
            <a:ext cx="645600" cy="0"/>
          </a:xfrm>
          <a:prstGeom prst="straightConnector1">
            <a:avLst/>
          </a:prstGeom>
          <a:noFill/>
          <a:ln cap="flat" cmpd="sng" w="28575">
            <a:solidFill>
              <a:srgbClr val="FFFFFF"/>
            </a:solidFill>
            <a:prstDash val="solid"/>
            <a:round/>
            <a:headEnd len="med" w="med" type="none"/>
            <a:tailEnd len="med" w="med" type="triangle"/>
          </a:ln>
        </p:spPr>
      </p:cxnSp>
      <p:sp>
        <p:nvSpPr>
          <p:cNvPr id="1851" name="Google Shape;1851;p73"/>
          <p:cNvSpPr txBox="1"/>
          <p:nvPr/>
        </p:nvSpPr>
        <p:spPr>
          <a:xfrm>
            <a:off x="3730402" y="2363500"/>
            <a:ext cx="998400" cy="4563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1200">
                <a:solidFill>
                  <a:srgbClr val="FFFFFF"/>
                </a:solidFill>
                <a:latin typeface="Roboto"/>
                <a:ea typeface="Roboto"/>
                <a:cs typeface="Roboto"/>
                <a:sym typeface="Roboto"/>
              </a:rPr>
              <a:t>Connected to Laptop</a:t>
            </a:r>
            <a:endParaRPr b="1" sz="1200">
              <a:solidFill>
                <a:srgbClr val="FFFFFF"/>
              </a:solidFill>
              <a:latin typeface="Roboto"/>
              <a:ea typeface="Roboto"/>
              <a:cs typeface="Roboto"/>
              <a:sym typeface="Roboto"/>
            </a:endParaRPr>
          </a:p>
        </p:txBody>
      </p:sp>
      <p:sp>
        <p:nvSpPr>
          <p:cNvPr id="1852" name="Google Shape;1852;p73"/>
          <p:cNvSpPr txBox="1"/>
          <p:nvPr/>
        </p:nvSpPr>
        <p:spPr>
          <a:xfrm>
            <a:off x="6484500" y="3652950"/>
            <a:ext cx="1516800" cy="3192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1200">
                <a:solidFill>
                  <a:srgbClr val="FF0000"/>
                </a:solidFill>
                <a:latin typeface="Roboto"/>
                <a:ea typeface="Roboto"/>
                <a:cs typeface="Roboto"/>
                <a:sym typeface="Roboto"/>
              </a:rPr>
              <a:t>Connected to ADC</a:t>
            </a:r>
            <a:endParaRPr b="1" sz="1200">
              <a:solidFill>
                <a:srgbClr val="FF0000"/>
              </a:solidFill>
              <a:latin typeface="Roboto"/>
              <a:ea typeface="Roboto"/>
              <a:cs typeface="Roboto"/>
              <a:sym typeface="Roboto"/>
            </a:endParaRPr>
          </a:p>
        </p:txBody>
      </p:sp>
      <p:sp>
        <p:nvSpPr>
          <p:cNvPr id="1853" name="Google Shape;1853;p73"/>
          <p:cNvSpPr txBox="1"/>
          <p:nvPr/>
        </p:nvSpPr>
        <p:spPr>
          <a:xfrm>
            <a:off x="5866554" y="1098643"/>
            <a:ext cx="2045700" cy="3192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1200">
                <a:solidFill>
                  <a:srgbClr val="F9CB9C"/>
                </a:solidFill>
                <a:latin typeface="Roboto"/>
                <a:ea typeface="Roboto"/>
                <a:cs typeface="Roboto"/>
                <a:sym typeface="Roboto"/>
              </a:rPr>
              <a:t>Connected to Regulators</a:t>
            </a:r>
            <a:endParaRPr b="1" sz="1200">
              <a:solidFill>
                <a:srgbClr val="F9CB9C"/>
              </a:solidFill>
              <a:latin typeface="Roboto"/>
              <a:ea typeface="Roboto"/>
              <a:cs typeface="Roboto"/>
              <a:sym typeface="Roboto"/>
            </a:endParaRPr>
          </a:p>
        </p:txBody>
      </p:sp>
      <p:sp>
        <p:nvSpPr>
          <p:cNvPr id="1854" name="Google Shape;1854;p73"/>
          <p:cNvSpPr/>
          <p:nvPr/>
        </p:nvSpPr>
        <p:spPr>
          <a:xfrm>
            <a:off x="145300" y="1155346"/>
            <a:ext cx="266400" cy="266400"/>
          </a:xfrm>
          <a:prstGeom prst="ellipse">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73"/>
          <p:cNvSpPr txBox="1"/>
          <p:nvPr/>
        </p:nvSpPr>
        <p:spPr>
          <a:xfrm>
            <a:off x="411700" y="1184921"/>
            <a:ext cx="2710800" cy="2664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Roboto"/>
                <a:ea typeface="Roboto"/>
                <a:cs typeface="Roboto"/>
                <a:sym typeface="Roboto"/>
              </a:rPr>
              <a:t>Analog Input</a:t>
            </a:r>
            <a:r>
              <a:rPr lang="en" sz="1000">
                <a:solidFill>
                  <a:srgbClr val="FFFFFF"/>
                </a:solidFill>
                <a:latin typeface="Roboto"/>
                <a:ea typeface="Roboto"/>
                <a:cs typeface="Roboto"/>
                <a:sym typeface="Roboto"/>
              </a:rPr>
              <a:t>. Voltage data of temperature.</a:t>
            </a:r>
            <a:endParaRPr sz="1000">
              <a:solidFill>
                <a:srgbClr val="FFFFFF"/>
              </a:solidFill>
              <a:latin typeface="Roboto"/>
              <a:ea typeface="Roboto"/>
              <a:cs typeface="Roboto"/>
              <a:sym typeface="Roboto"/>
            </a:endParaRPr>
          </a:p>
        </p:txBody>
      </p:sp>
      <p:sp>
        <p:nvSpPr>
          <p:cNvPr id="1856" name="Google Shape;1856;p73"/>
          <p:cNvSpPr/>
          <p:nvPr/>
        </p:nvSpPr>
        <p:spPr>
          <a:xfrm>
            <a:off x="145300" y="1555887"/>
            <a:ext cx="266400" cy="266400"/>
          </a:xfrm>
          <a:prstGeom prst="ellipse">
            <a:avLst/>
          </a:pr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73"/>
          <p:cNvSpPr txBox="1"/>
          <p:nvPr/>
        </p:nvSpPr>
        <p:spPr>
          <a:xfrm>
            <a:off x="411700" y="1521880"/>
            <a:ext cx="3123000" cy="393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Roboto"/>
                <a:ea typeface="Roboto"/>
                <a:cs typeface="Roboto"/>
                <a:sym typeface="Roboto"/>
              </a:rPr>
              <a:t>Analog Input.</a:t>
            </a:r>
            <a:r>
              <a:rPr lang="en" sz="1000">
                <a:solidFill>
                  <a:srgbClr val="FFFFFF"/>
                </a:solidFill>
                <a:latin typeface="Roboto"/>
                <a:ea typeface="Roboto"/>
                <a:cs typeface="Roboto"/>
                <a:sym typeface="Roboto"/>
              </a:rPr>
              <a:t> Voltage data of current from analog and digital regulators.</a:t>
            </a:r>
            <a:endParaRPr sz="1000">
              <a:solidFill>
                <a:srgbClr val="FFFFFF"/>
              </a:solidFill>
              <a:latin typeface="Roboto"/>
              <a:ea typeface="Roboto"/>
              <a:cs typeface="Roboto"/>
              <a:sym typeface="Roboto"/>
            </a:endParaRPr>
          </a:p>
        </p:txBody>
      </p:sp>
      <p:sp>
        <p:nvSpPr>
          <p:cNvPr id="1858" name="Google Shape;1858;p73"/>
          <p:cNvSpPr/>
          <p:nvPr/>
        </p:nvSpPr>
        <p:spPr>
          <a:xfrm>
            <a:off x="145300" y="1949411"/>
            <a:ext cx="266400" cy="2664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73"/>
          <p:cNvSpPr txBox="1"/>
          <p:nvPr/>
        </p:nvSpPr>
        <p:spPr>
          <a:xfrm>
            <a:off x="411700" y="1978998"/>
            <a:ext cx="3323400" cy="2664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Roboto"/>
                <a:ea typeface="Roboto"/>
                <a:cs typeface="Roboto"/>
                <a:sym typeface="Roboto"/>
              </a:rPr>
              <a:t>SPI Connection.</a:t>
            </a:r>
            <a:r>
              <a:rPr lang="en" sz="1000">
                <a:solidFill>
                  <a:srgbClr val="FFFFFF"/>
                </a:solidFill>
                <a:latin typeface="Roboto"/>
                <a:ea typeface="Roboto"/>
                <a:cs typeface="Roboto"/>
                <a:sym typeface="Roboto"/>
              </a:rPr>
              <a:t> Voltage data of irradiance from ADC.</a:t>
            </a:r>
            <a:endParaRPr sz="1000">
              <a:solidFill>
                <a:srgbClr val="FFFFFF"/>
              </a:solidFill>
              <a:latin typeface="Roboto"/>
              <a:ea typeface="Roboto"/>
              <a:cs typeface="Roboto"/>
              <a:sym typeface="Roboto"/>
            </a:endParaRPr>
          </a:p>
        </p:txBody>
      </p:sp>
      <p:sp>
        <p:nvSpPr>
          <p:cNvPr id="1860" name="Google Shape;1860;p73"/>
          <p:cNvSpPr txBox="1"/>
          <p:nvPr/>
        </p:nvSpPr>
        <p:spPr>
          <a:xfrm>
            <a:off x="428508" y="2352761"/>
            <a:ext cx="2804100" cy="3327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Roboto"/>
                <a:ea typeface="Roboto"/>
                <a:cs typeface="Roboto"/>
                <a:sym typeface="Roboto"/>
              </a:rPr>
              <a:t>USB</a:t>
            </a:r>
            <a:r>
              <a:rPr lang="en" sz="1000">
                <a:solidFill>
                  <a:srgbClr val="FFFFFF"/>
                </a:solidFill>
                <a:latin typeface="Roboto"/>
                <a:ea typeface="Roboto"/>
                <a:cs typeface="Roboto"/>
                <a:sym typeface="Roboto"/>
              </a:rPr>
              <a:t> 2.0 “High-Speed” Connection</a:t>
            </a:r>
            <a:endParaRPr b="1" sz="1000">
              <a:solidFill>
                <a:srgbClr val="FFFFFF"/>
              </a:solidFill>
              <a:latin typeface="Roboto"/>
              <a:ea typeface="Roboto"/>
              <a:cs typeface="Roboto"/>
              <a:sym typeface="Roboto"/>
            </a:endParaRPr>
          </a:p>
        </p:txBody>
      </p:sp>
      <p:sp>
        <p:nvSpPr>
          <p:cNvPr id="1861" name="Google Shape;1861;p73"/>
          <p:cNvSpPr/>
          <p:nvPr/>
        </p:nvSpPr>
        <p:spPr>
          <a:xfrm>
            <a:off x="145300" y="2377459"/>
            <a:ext cx="266400" cy="266400"/>
          </a:xfrm>
          <a:prstGeom prst="rect">
            <a:avLst/>
          </a:prstGeom>
          <a:no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73"/>
          <p:cNvSpPr txBox="1"/>
          <p:nvPr/>
        </p:nvSpPr>
        <p:spPr>
          <a:xfrm>
            <a:off x="7136025" y="915658"/>
            <a:ext cx="2079900" cy="3192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200">
                <a:solidFill>
                  <a:srgbClr val="FF9900"/>
                </a:solidFill>
                <a:latin typeface="Roboto"/>
                <a:ea typeface="Roboto"/>
                <a:cs typeface="Roboto"/>
                <a:sym typeface="Roboto"/>
              </a:rPr>
              <a:t>Connected to Thermistors</a:t>
            </a:r>
            <a:endParaRPr b="1" sz="1200">
              <a:solidFill>
                <a:srgbClr val="FF9900"/>
              </a:solidFill>
              <a:latin typeface="Roboto"/>
              <a:ea typeface="Roboto"/>
              <a:cs typeface="Roboto"/>
              <a:sym typeface="Roboto"/>
            </a:endParaRPr>
          </a:p>
        </p:txBody>
      </p:sp>
      <p:sp>
        <p:nvSpPr>
          <p:cNvPr id="1863" name="Google Shape;1863;p73"/>
          <p:cNvSpPr/>
          <p:nvPr/>
        </p:nvSpPr>
        <p:spPr>
          <a:xfrm flipH="1">
            <a:off x="710455" y="3287821"/>
            <a:ext cx="478200" cy="417300"/>
          </a:xfrm>
          <a:prstGeom prst="round1Rect">
            <a:avLst>
              <a:gd fmla="val 21855" name="adj"/>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900">
                <a:solidFill>
                  <a:srgbClr val="000000"/>
                </a:solidFill>
                <a:latin typeface="Roboto"/>
                <a:ea typeface="Roboto"/>
                <a:cs typeface="Roboto"/>
                <a:sym typeface="Roboto"/>
              </a:rPr>
              <a:t>Start</a:t>
            </a:r>
            <a:endParaRPr b="1" sz="900">
              <a:solidFill>
                <a:srgbClr val="000000"/>
              </a:solidFill>
              <a:latin typeface="Roboto"/>
              <a:ea typeface="Roboto"/>
              <a:cs typeface="Roboto"/>
              <a:sym typeface="Roboto"/>
            </a:endParaRPr>
          </a:p>
          <a:p>
            <a:pPr indent="0" lvl="0" marL="0" rtl="0" algn="l">
              <a:spcBef>
                <a:spcPts val="0"/>
              </a:spcBef>
              <a:spcAft>
                <a:spcPts val="0"/>
              </a:spcAft>
              <a:buClr>
                <a:srgbClr val="000000"/>
              </a:buClr>
              <a:buSzPts val="1100"/>
              <a:buFont typeface="Arial"/>
              <a:buNone/>
            </a:pPr>
            <a:r>
              <a:rPr b="1" lang="en" sz="900">
                <a:solidFill>
                  <a:srgbClr val="000000"/>
                </a:solidFill>
                <a:latin typeface="Roboto"/>
                <a:ea typeface="Roboto"/>
                <a:cs typeface="Roboto"/>
                <a:sym typeface="Roboto"/>
              </a:rPr>
              <a:t>Byte</a:t>
            </a:r>
            <a:endParaRPr b="1" sz="900">
              <a:solidFill>
                <a:srgbClr val="000000"/>
              </a:solidFill>
              <a:latin typeface="Roboto"/>
              <a:ea typeface="Roboto"/>
              <a:cs typeface="Roboto"/>
              <a:sym typeface="Roboto"/>
            </a:endParaRPr>
          </a:p>
        </p:txBody>
      </p:sp>
      <p:sp>
        <p:nvSpPr>
          <p:cNvPr id="1864" name="Google Shape;1864;p73"/>
          <p:cNvSpPr/>
          <p:nvPr/>
        </p:nvSpPr>
        <p:spPr>
          <a:xfrm>
            <a:off x="2443850" y="3289048"/>
            <a:ext cx="478200" cy="417300"/>
          </a:xfrm>
          <a:prstGeom prst="round1Rect">
            <a:avLst>
              <a:gd fmla="val 16667" name="adj"/>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900">
                <a:solidFill>
                  <a:srgbClr val="000000"/>
                </a:solidFill>
                <a:latin typeface="Roboto"/>
                <a:ea typeface="Roboto"/>
                <a:cs typeface="Roboto"/>
                <a:sym typeface="Roboto"/>
              </a:rPr>
              <a:t>Stop</a:t>
            </a:r>
            <a:endParaRPr b="1" sz="900">
              <a:solidFill>
                <a:srgbClr val="000000"/>
              </a:solidFill>
              <a:latin typeface="Roboto"/>
              <a:ea typeface="Roboto"/>
              <a:cs typeface="Roboto"/>
              <a:sym typeface="Roboto"/>
            </a:endParaRPr>
          </a:p>
          <a:p>
            <a:pPr indent="0" lvl="0" marL="0" rtl="0" algn="l">
              <a:spcBef>
                <a:spcPts val="0"/>
              </a:spcBef>
              <a:spcAft>
                <a:spcPts val="0"/>
              </a:spcAft>
              <a:buNone/>
            </a:pPr>
            <a:r>
              <a:rPr b="1" lang="en" sz="900">
                <a:solidFill>
                  <a:srgbClr val="000000"/>
                </a:solidFill>
                <a:latin typeface="Roboto"/>
                <a:ea typeface="Roboto"/>
                <a:cs typeface="Roboto"/>
                <a:sym typeface="Roboto"/>
              </a:rPr>
              <a:t>Byte</a:t>
            </a:r>
            <a:endParaRPr b="1" sz="900">
              <a:solidFill>
                <a:srgbClr val="000000"/>
              </a:solidFill>
              <a:latin typeface="Roboto"/>
              <a:ea typeface="Roboto"/>
              <a:cs typeface="Roboto"/>
              <a:sym typeface="Roboto"/>
            </a:endParaRPr>
          </a:p>
        </p:txBody>
      </p:sp>
      <p:sp>
        <p:nvSpPr>
          <p:cNvPr id="1865" name="Google Shape;1865;p73"/>
          <p:cNvSpPr/>
          <p:nvPr/>
        </p:nvSpPr>
        <p:spPr>
          <a:xfrm>
            <a:off x="1242860" y="3287821"/>
            <a:ext cx="1140000" cy="417300"/>
          </a:xfrm>
          <a:prstGeom prst="rect">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latin typeface="Roboto"/>
                <a:ea typeface="Roboto"/>
                <a:cs typeface="Roboto"/>
                <a:sym typeface="Roboto"/>
              </a:rPr>
              <a:t>Data (18 Bytes)</a:t>
            </a:r>
            <a:endParaRPr b="1" sz="1000">
              <a:latin typeface="Roboto"/>
              <a:ea typeface="Roboto"/>
              <a:cs typeface="Roboto"/>
              <a:sym typeface="Roboto"/>
            </a:endParaRPr>
          </a:p>
        </p:txBody>
      </p:sp>
      <p:sp>
        <p:nvSpPr>
          <p:cNvPr id="1866" name="Google Shape;1866;p73"/>
          <p:cNvSpPr/>
          <p:nvPr/>
        </p:nvSpPr>
        <p:spPr>
          <a:xfrm>
            <a:off x="712851" y="2792804"/>
            <a:ext cx="1140000" cy="417300"/>
          </a:xfrm>
          <a:prstGeom prst="rect">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latin typeface="Roboto"/>
                <a:ea typeface="Roboto"/>
                <a:cs typeface="Roboto"/>
                <a:sym typeface="Roboto"/>
              </a:rPr>
              <a:t>CMD (3 Bytes)</a:t>
            </a:r>
            <a:endParaRPr b="1" sz="1000">
              <a:latin typeface="Roboto"/>
              <a:ea typeface="Roboto"/>
              <a:cs typeface="Roboto"/>
              <a:sym typeface="Roboto"/>
            </a:endParaRPr>
          </a:p>
        </p:txBody>
      </p:sp>
      <p:sp>
        <p:nvSpPr>
          <p:cNvPr id="1867" name="Google Shape;1867;p73"/>
          <p:cNvSpPr txBox="1"/>
          <p:nvPr/>
        </p:nvSpPr>
        <p:spPr>
          <a:xfrm>
            <a:off x="145300" y="2835100"/>
            <a:ext cx="687900" cy="3327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Roboto"/>
                <a:ea typeface="Roboto"/>
                <a:cs typeface="Roboto"/>
                <a:sym typeface="Roboto"/>
              </a:rPr>
              <a:t>Input:</a:t>
            </a:r>
            <a:endParaRPr b="1" sz="1000">
              <a:solidFill>
                <a:srgbClr val="FFFFFF"/>
              </a:solidFill>
              <a:latin typeface="Roboto"/>
              <a:ea typeface="Roboto"/>
              <a:cs typeface="Roboto"/>
              <a:sym typeface="Roboto"/>
            </a:endParaRPr>
          </a:p>
        </p:txBody>
      </p:sp>
      <p:sp>
        <p:nvSpPr>
          <p:cNvPr id="1868" name="Google Shape;1868;p73"/>
          <p:cNvSpPr txBox="1"/>
          <p:nvPr/>
        </p:nvSpPr>
        <p:spPr>
          <a:xfrm>
            <a:off x="92025" y="3304459"/>
            <a:ext cx="631800" cy="417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Roboto"/>
                <a:ea typeface="Roboto"/>
                <a:cs typeface="Roboto"/>
                <a:sym typeface="Roboto"/>
              </a:rPr>
              <a:t>Output:</a:t>
            </a:r>
            <a:endParaRPr b="1" sz="1000">
              <a:solidFill>
                <a:srgbClr val="FFFFFF"/>
              </a:solidFill>
              <a:latin typeface="Roboto"/>
              <a:ea typeface="Roboto"/>
              <a:cs typeface="Roboto"/>
              <a:sym typeface="Roboto"/>
            </a:endParaRPr>
          </a:p>
          <a:p>
            <a:pPr indent="0" lvl="0" marL="0" rtl="0" algn="l">
              <a:spcBef>
                <a:spcPts val="0"/>
              </a:spcBef>
              <a:spcAft>
                <a:spcPts val="0"/>
              </a:spcAft>
              <a:buNone/>
            </a:pPr>
            <a:r>
              <a:rPr b="1" lang="en" sz="1000">
                <a:solidFill>
                  <a:srgbClr val="FFFFFF"/>
                </a:solidFill>
                <a:latin typeface="Roboto"/>
                <a:ea typeface="Roboto"/>
                <a:cs typeface="Roboto"/>
                <a:sym typeface="Roboto"/>
              </a:rPr>
              <a:t>@50 Hz</a:t>
            </a:r>
            <a:endParaRPr b="1" sz="1000">
              <a:solidFill>
                <a:srgbClr val="FFFFFF"/>
              </a:solidFill>
              <a:latin typeface="Roboto"/>
              <a:ea typeface="Roboto"/>
              <a:cs typeface="Roboto"/>
              <a:sym typeface="Roboto"/>
            </a:endParaRPr>
          </a:p>
        </p:txBody>
      </p:sp>
      <p:sp>
        <p:nvSpPr>
          <p:cNvPr id="1869" name="Google Shape;1869;p73"/>
          <p:cNvSpPr txBox="1"/>
          <p:nvPr/>
        </p:nvSpPr>
        <p:spPr>
          <a:xfrm>
            <a:off x="93475" y="3737850"/>
            <a:ext cx="2226300" cy="97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Teensy:</a:t>
            </a:r>
            <a:br>
              <a:rPr b="1" lang="en" sz="1200">
                <a:solidFill>
                  <a:srgbClr val="FFFFFF"/>
                </a:solidFill>
                <a:latin typeface="Roboto"/>
                <a:ea typeface="Roboto"/>
                <a:cs typeface="Roboto"/>
                <a:sym typeface="Roboto"/>
              </a:rPr>
            </a:br>
            <a:r>
              <a:rPr lang="en" sz="1200">
                <a:solidFill>
                  <a:srgbClr val="FFFFFF"/>
                </a:solidFill>
                <a:latin typeface="Roboto"/>
                <a:ea typeface="Roboto"/>
                <a:cs typeface="Roboto"/>
                <a:sym typeface="Roboto"/>
              </a:rPr>
              <a:t>Clock Speed = 600 MHz</a:t>
            </a:r>
            <a:endParaRPr b="1" sz="1200">
              <a:solidFill>
                <a:srgbClr val="FFFFFF"/>
              </a:solidFill>
              <a:latin typeface="Roboto"/>
              <a:ea typeface="Roboto"/>
              <a:cs typeface="Roboto"/>
              <a:sym typeface="Roboto"/>
            </a:endParaRPr>
          </a:p>
          <a:p>
            <a:pPr indent="0" lvl="0" marL="0" rtl="0" algn="l">
              <a:spcBef>
                <a:spcPts val="0"/>
              </a:spcBef>
              <a:spcAft>
                <a:spcPts val="0"/>
              </a:spcAft>
              <a:buNone/>
            </a:pPr>
            <a:r>
              <a:rPr lang="en" sz="1200">
                <a:solidFill>
                  <a:srgbClr val="FFFFFF"/>
                </a:solidFill>
                <a:latin typeface="Roboto"/>
                <a:ea typeface="Roboto"/>
                <a:cs typeface="Roboto"/>
                <a:sym typeface="Roboto"/>
              </a:rPr>
              <a:t>Flash = 1983 K</a:t>
            </a:r>
            <a:endParaRPr sz="1200">
              <a:solidFill>
                <a:srgbClr val="FFFFFF"/>
              </a:solidFill>
              <a:latin typeface="Roboto"/>
              <a:ea typeface="Roboto"/>
              <a:cs typeface="Roboto"/>
              <a:sym typeface="Roboto"/>
            </a:endParaRPr>
          </a:p>
          <a:p>
            <a:pPr indent="0" lvl="0" marL="0" rtl="0" algn="l">
              <a:spcBef>
                <a:spcPts val="0"/>
              </a:spcBef>
              <a:spcAft>
                <a:spcPts val="0"/>
              </a:spcAft>
              <a:buNone/>
            </a:pPr>
            <a:r>
              <a:rPr lang="en" sz="1200">
                <a:solidFill>
                  <a:srgbClr val="FFFFFF"/>
                </a:solidFill>
                <a:latin typeface="Roboto"/>
                <a:ea typeface="Roboto"/>
                <a:cs typeface="Roboto"/>
                <a:sym typeface="Roboto"/>
              </a:rPr>
              <a:t>Ram = 1024 K</a:t>
            </a:r>
            <a:endParaRPr sz="1200">
              <a:solidFill>
                <a:srgbClr val="FFFFFF"/>
              </a:solidFill>
              <a:latin typeface="Roboto"/>
              <a:ea typeface="Roboto"/>
              <a:cs typeface="Roboto"/>
              <a:sym typeface="Roboto"/>
            </a:endParaRPr>
          </a:p>
        </p:txBody>
      </p:sp>
      <p:sp>
        <p:nvSpPr>
          <p:cNvPr id="1870" name="Google Shape;1870;p73"/>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8" name="Shape 228"/>
        <p:cNvGrpSpPr/>
        <p:nvPr/>
      </p:nvGrpSpPr>
      <p:grpSpPr>
        <a:xfrm>
          <a:off x="0" y="0"/>
          <a:ext cx="0" cy="0"/>
          <a:chOff x="0" y="0"/>
          <a:chExt cx="0" cy="0"/>
        </a:xfrm>
      </p:grpSpPr>
      <p:sp>
        <p:nvSpPr>
          <p:cNvPr id="229" name="Google Shape;229;p29"/>
          <p:cNvSpPr txBox="1"/>
          <p:nvPr>
            <p:ph type="title"/>
          </p:nvPr>
        </p:nvSpPr>
        <p:spPr>
          <a:xfrm>
            <a:off x="628650" y="-6"/>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SzPts val="990"/>
              <a:buNone/>
            </a:pPr>
            <a:r>
              <a:rPr b="1" lang="en" sz="3940">
                <a:solidFill>
                  <a:schemeClr val="lt1"/>
                </a:solidFill>
              </a:rPr>
              <a:t>The SAM Principle: Solar Occultation</a:t>
            </a:r>
            <a:endParaRPr b="1" sz="3940">
              <a:solidFill>
                <a:schemeClr val="lt1"/>
              </a:solidFill>
            </a:endParaRPr>
          </a:p>
        </p:txBody>
      </p:sp>
      <p:cxnSp>
        <p:nvCxnSpPr>
          <p:cNvPr id="230" name="Google Shape;230;p29"/>
          <p:cNvCxnSpPr/>
          <p:nvPr/>
        </p:nvCxnSpPr>
        <p:spPr>
          <a:xfrm>
            <a:off x="214850" y="1899825"/>
            <a:ext cx="1289100" cy="0"/>
          </a:xfrm>
          <a:prstGeom prst="straightConnector1">
            <a:avLst/>
          </a:prstGeom>
          <a:noFill/>
          <a:ln cap="flat" cmpd="sng" w="76200">
            <a:solidFill>
              <a:schemeClr val="accent2"/>
            </a:solidFill>
            <a:prstDash val="solid"/>
            <a:round/>
            <a:headEnd len="med" w="med" type="none"/>
            <a:tailEnd len="med" w="med" type="triangle"/>
          </a:ln>
        </p:spPr>
      </p:cxnSp>
      <p:cxnSp>
        <p:nvCxnSpPr>
          <p:cNvPr id="231" name="Google Shape;231;p29"/>
          <p:cNvCxnSpPr/>
          <p:nvPr/>
        </p:nvCxnSpPr>
        <p:spPr>
          <a:xfrm>
            <a:off x="214850" y="2556925"/>
            <a:ext cx="1289100" cy="0"/>
          </a:xfrm>
          <a:prstGeom prst="straightConnector1">
            <a:avLst/>
          </a:prstGeom>
          <a:noFill/>
          <a:ln cap="flat" cmpd="sng" w="76200">
            <a:solidFill>
              <a:schemeClr val="accent2"/>
            </a:solidFill>
            <a:prstDash val="solid"/>
            <a:round/>
            <a:headEnd len="med" w="med" type="none"/>
            <a:tailEnd len="med" w="med" type="triangle"/>
          </a:ln>
        </p:spPr>
      </p:cxnSp>
      <p:cxnSp>
        <p:nvCxnSpPr>
          <p:cNvPr id="232" name="Google Shape;232;p29"/>
          <p:cNvCxnSpPr/>
          <p:nvPr/>
        </p:nvCxnSpPr>
        <p:spPr>
          <a:xfrm>
            <a:off x="214850" y="3203000"/>
            <a:ext cx="1289100" cy="0"/>
          </a:xfrm>
          <a:prstGeom prst="straightConnector1">
            <a:avLst/>
          </a:prstGeom>
          <a:noFill/>
          <a:ln cap="flat" cmpd="sng" w="76200">
            <a:solidFill>
              <a:schemeClr val="accent2"/>
            </a:solidFill>
            <a:prstDash val="solid"/>
            <a:round/>
            <a:headEnd len="med" w="med" type="none"/>
            <a:tailEnd len="med" w="med" type="triangle"/>
          </a:ln>
        </p:spPr>
      </p:cxnSp>
      <p:cxnSp>
        <p:nvCxnSpPr>
          <p:cNvPr id="233" name="Google Shape;233;p29"/>
          <p:cNvCxnSpPr/>
          <p:nvPr/>
        </p:nvCxnSpPr>
        <p:spPr>
          <a:xfrm>
            <a:off x="214850" y="3772450"/>
            <a:ext cx="1289100" cy="0"/>
          </a:xfrm>
          <a:prstGeom prst="straightConnector1">
            <a:avLst/>
          </a:prstGeom>
          <a:noFill/>
          <a:ln cap="flat" cmpd="sng" w="76200">
            <a:solidFill>
              <a:schemeClr val="accent2"/>
            </a:solidFill>
            <a:prstDash val="solid"/>
            <a:round/>
            <a:headEnd len="med" w="med" type="none"/>
            <a:tailEnd len="med" w="med" type="triangle"/>
          </a:ln>
        </p:spPr>
      </p:cxnSp>
      <p:sp>
        <p:nvSpPr>
          <p:cNvPr id="234" name="Google Shape;234;p29"/>
          <p:cNvSpPr txBox="1"/>
          <p:nvPr/>
        </p:nvSpPr>
        <p:spPr>
          <a:xfrm>
            <a:off x="265400" y="4060850"/>
            <a:ext cx="175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2"/>
                </a:solidFill>
                <a:latin typeface="Calibri"/>
                <a:ea typeface="Calibri"/>
                <a:cs typeface="Calibri"/>
                <a:sym typeface="Calibri"/>
              </a:rPr>
              <a:t>Sunlight</a:t>
            </a:r>
            <a:endParaRPr>
              <a:solidFill>
                <a:schemeClr val="accent2"/>
              </a:solidFill>
              <a:latin typeface="Calibri"/>
              <a:ea typeface="Calibri"/>
              <a:cs typeface="Calibri"/>
              <a:sym typeface="Calibri"/>
            </a:endParaRPr>
          </a:p>
        </p:txBody>
      </p:sp>
      <p:grpSp>
        <p:nvGrpSpPr>
          <p:cNvPr id="235" name="Google Shape;235;p29"/>
          <p:cNvGrpSpPr/>
          <p:nvPr/>
        </p:nvGrpSpPr>
        <p:grpSpPr>
          <a:xfrm>
            <a:off x="3096213" y="1432213"/>
            <a:ext cx="4005925" cy="2754913"/>
            <a:chOff x="3348975" y="1453313"/>
            <a:chExt cx="4005925" cy="2754913"/>
          </a:xfrm>
        </p:grpSpPr>
        <p:sp>
          <p:nvSpPr>
            <p:cNvPr id="236" name="Google Shape;236;p29"/>
            <p:cNvSpPr/>
            <p:nvPr/>
          </p:nvSpPr>
          <p:spPr>
            <a:xfrm>
              <a:off x="3348975" y="1453325"/>
              <a:ext cx="3690300" cy="2754900"/>
            </a:xfrm>
            <a:prstGeom prst="rect">
              <a:avLst/>
            </a:prstGeom>
            <a:solidFill>
              <a:srgbClr val="888888"/>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9"/>
            <p:cNvSpPr/>
            <p:nvPr/>
          </p:nvSpPr>
          <p:spPr>
            <a:xfrm>
              <a:off x="3525900" y="1453313"/>
              <a:ext cx="404400" cy="12006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9"/>
            <p:cNvSpPr/>
            <p:nvPr/>
          </p:nvSpPr>
          <p:spPr>
            <a:xfrm>
              <a:off x="3525900" y="3007625"/>
              <a:ext cx="404400" cy="12006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9"/>
            <p:cNvSpPr/>
            <p:nvPr/>
          </p:nvSpPr>
          <p:spPr>
            <a:xfrm>
              <a:off x="6751300" y="2528975"/>
              <a:ext cx="603600" cy="6036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9"/>
            <p:cNvSpPr txBox="1"/>
            <p:nvPr/>
          </p:nvSpPr>
          <p:spPr>
            <a:xfrm>
              <a:off x="4726475" y="1453325"/>
              <a:ext cx="126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latin typeface="Calibri"/>
                  <a:ea typeface="Calibri"/>
                  <a:cs typeface="Calibri"/>
                  <a:sym typeface="Calibri"/>
                </a:rPr>
                <a:t>Optics Bench</a:t>
              </a:r>
              <a:endParaRPr b="1">
                <a:solidFill>
                  <a:schemeClr val="lt1"/>
                </a:solidFill>
                <a:latin typeface="Calibri"/>
                <a:ea typeface="Calibri"/>
                <a:cs typeface="Calibri"/>
                <a:sym typeface="Calibri"/>
              </a:endParaRPr>
            </a:p>
          </p:txBody>
        </p:sp>
        <p:cxnSp>
          <p:nvCxnSpPr>
            <p:cNvPr id="241" name="Google Shape;241;p29"/>
            <p:cNvCxnSpPr>
              <a:endCxn id="238" idx="0"/>
            </p:cNvCxnSpPr>
            <p:nvPr/>
          </p:nvCxnSpPr>
          <p:spPr>
            <a:xfrm rot="10800000">
              <a:off x="3728100" y="3007625"/>
              <a:ext cx="973200" cy="935400"/>
            </a:xfrm>
            <a:prstGeom prst="straightConnector1">
              <a:avLst/>
            </a:prstGeom>
            <a:noFill/>
            <a:ln cap="flat" cmpd="sng" w="9525">
              <a:solidFill>
                <a:schemeClr val="lt1"/>
              </a:solidFill>
              <a:prstDash val="solid"/>
              <a:round/>
              <a:headEnd len="med" w="med" type="none"/>
              <a:tailEnd len="med" w="med" type="triangle"/>
            </a:ln>
          </p:spPr>
        </p:cxnSp>
        <p:sp>
          <p:nvSpPr>
            <p:cNvPr id="242" name="Google Shape;242;p29"/>
            <p:cNvSpPr txBox="1"/>
            <p:nvPr/>
          </p:nvSpPr>
          <p:spPr>
            <a:xfrm>
              <a:off x="4675825" y="3592625"/>
              <a:ext cx="1996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Calibri"/>
                  <a:ea typeface="Calibri"/>
                  <a:cs typeface="Calibri"/>
                  <a:sym typeface="Calibri"/>
                </a:rPr>
                <a:t>Aperture, pinhole, filters, etc</a:t>
              </a:r>
              <a:endParaRPr>
                <a:solidFill>
                  <a:schemeClr val="lt1"/>
                </a:solidFill>
                <a:latin typeface="Calibri"/>
                <a:ea typeface="Calibri"/>
                <a:cs typeface="Calibri"/>
                <a:sym typeface="Calibri"/>
              </a:endParaRPr>
            </a:p>
          </p:txBody>
        </p:sp>
        <p:cxnSp>
          <p:nvCxnSpPr>
            <p:cNvPr id="243" name="Google Shape;243;p29"/>
            <p:cNvCxnSpPr/>
            <p:nvPr/>
          </p:nvCxnSpPr>
          <p:spPr>
            <a:xfrm>
              <a:off x="7039138" y="1642900"/>
              <a:ext cx="0" cy="2110200"/>
            </a:xfrm>
            <a:prstGeom prst="straightConnector1">
              <a:avLst/>
            </a:prstGeom>
            <a:noFill/>
            <a:ln cap="flat" cmpd="sng" w="9525">
              <a:solidFill>
                <a:schemeClr val="lt1"/>
              </a:solidFill>
              <a:prstDash val="solid"/>
              <a:round/>
              <a:headEnd len="med" w="med" type="none"/>
              <a:tailEnd len="med" w="med" type="none"/>
            </a:ln>
          </p:spPr>
        </p:cxnSp>
      </p:grpSp>
      <p:sp>
        <p:nvSpPr>
          <p:cNvPr id="244" name="Google Shape;244;p29"/>
          <p:cNvSpPr txBox="1"/>
          <p:nvPr/>
        </p:nvSpPr>
        <p:spPr>
          <a:xfrm>
            <a:off x="7203425" y="4022925"/>
            <a:ext cx="1857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latin typeface="Calibri"/>
                <a:ea typeface="Calibri"/>
                <a:cs typeface="Calibri"/>
                <a:sym typeface="Calibri"/>
              </a:rPr>
              <a:t>Photodiode Analog Signal</a:t>
            </a:r>
            <a:endParaRPr>
              <a:solidFill>
                <a:srgbClr val="FF0000"/>
              </a:solidFill>
              <a:latin typeface="Calibri"/>
              <a:ea typeface="Calibri"/>
              <a:cs typeface="Calibri"/>
              <a:sym typeface="Calibri"/>
            </a:endParaRPr>
          </a:p>
        </p:txBody>
      </p:sp>
      <p:sp>
        <p:nvSpPr>
          <p:cNvPr id="245" name="Google Shape;245;p29"/>
          <p:cNvSpPr txBox="1"/>
          <p:nvPr/>
        </p:nvSpPr>
        <p:spPr>
          <a:xfrm>
            <a:off x="467600" y="939350"/>
            <a:ext cx="85305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u="sng">
                <a:solidFill>
                  <a:schemeClr val="lt1"/>
                </a:solidFill>
                <a:latin typeface="Calibri"/>
                <a:ea typeface="Calibri"/>
                <a:cs typeface="Calibri"/>
                <a:sym typeface="Calibri"/>
              </a:rPr>
              <a:t>Baseline calibration at full signal, un-attenuated light</a:t>
            </a:r>
            <a:endParaRPr b="1" sz="1700" u="sng">
              <a:solidFill>
                <a:schemeClr val="lt1"/>
              </a:solidFill>
              <a:latin typeface="Calibri"/>
              <a:ea typeface="Calibri"/>
              <a:cs typeface="Calibri"/>
              <a:sym typeface="Calibri"/>
            </a:endParaRPr>
          </a:p>
        </p:txBody>
      </p:sp>
      <p:cxnSp>
        <p:nvCxnSpPr>
          <p:cNvPr id="246" name="Google Shape;246;p29"/>
          <p:cNvCxnSpPr/>
          <p:nvPr/>
        </p:nvCxnSpPr>
        <p:spPr>
          <a:xfrm>
            <a:off x="4373375" y="2809675"/>
            <a:ext cx="1289100" cy="0"/>
          </a:xfrm>
          <a:prstGeom prst="straightConnector1">
            <a:avLst/>
          </a:prstGeom>
          <a:noFill/>
          <a:ln cap="flat" cmpd="sng" w="76200">
            <a:solidFill>
              <a:schemeClr val="accent2"/>
            </a:solidFill>
            <a:prstDash val="solid"/>
            <a:round/>
            <a:headEnd len="med" w="med" type="none"/>
            <a:tailEnd len="med" w="med" type="triangle"/>
          </a:ln>
        </p:spPr>
      </p:cxnSp>
      <p:cxnSp>
        <p:nvCxnSpPr>
          <p:cNvPr id="247" name="Google Shape;247;p29"/>
          <p:cNvCxnSpPr/>
          <p:nvPr/>
        </p:nvCxnSpPr>
        <p:spPr>
          <a:xfrm>
            <a:off x="214850" y="1899825"/>
            <a:ext cx="1289100" cy="0"/>
          </a:xfrm>
          <a:prstGeom prst="straightConnector1">
            <a:avLst/>
          </a:prstGeom>
          <a:noFill/>
          <a:ln cap="flat" cmpd="sng" w="76200">
            <a:solidFill>
              <a:schemeClr val="accent2"/>
            </a:solidFill>
            <a:prstDash val="solid"/>
            <a:round/>
            <a:headEnd len="med" w="med" type="none"/>
            <a:tailEnd len="med" w="med" type="triangle"/>
          </a:ln>
        </p:spPr>
      </p:cxnSp>
      <p:cxnSp>
        <p:nvCxnSpPr>
          <p:cNvPr id="248" name="Google Shape;248;p29"/>
          <p:cNvCxnSpPr/>
          <p:nvPr/>
        </p:nvCxnSpPr>
        <p:spPr>
          <a:xfrm>
            <a:off x="214850" y="2556925"/>
            <a:ext cx="1289100" cy="0"/>
          </a:xfrm>
          <a:prstGeom prst="straightConnector1">
            <a:avLst/>
          </a:prstGeom>
          <a:noFill/>
          <a:ln cap="flat" cmpd="sng" w="76200">
            <a:solidFill>
              <a:schemeClr val="accent2"/>
            </a:solidFill>
            <a:prstDash val="solid"/>
            <a:round/>
            <a:headEnd len="med" w="med" type="none"/>
            <a:tailEnd len="med" w="med" type="triangle"/>
          </a:ln>
        </p:spPr>
      </p:cxnSp>
      <p:cxnSp>
        <p:nvCxnSpPr>
          <p:cNvPr id="249" name="Google Shape;249;p29"/>
          <p:cNvCxnSpPr/>
          <p:nvPr/>
        </p:nvCxnSpPr>
        <p:spPr>
          <a:xfrm>
            <a:off x="214850" y="3203000"/>
            <a:ext cx="1289100" cy="0"/>
          </a:xfrm>
          <a:prstGeom prst="straightConnector1">
            <a:avLst/>
          </a:prstGeom>
          <a:noFill/>
          <a:ln cap="flat" cmpd="sng" w="76200">
            <a:solidFill>
              <a:schemeClr val="accent2"/>
            </a:solidFill>
            <a:prstDash val="solid"/>
            <a:round/>
            <a:headEnd len="med" w="med" type="none"/>
            <a:tailEnd len="med" w="med" type="triangle"/>
          </a:ln>
        </p:spPr>
      </p:cxnSp>
      <p:cxnSp>
        <p:nvCxnSpPr>
          <p:cNvPr id="250" name="Google Shape;250;p29"/>
          <p:cNvCxnSpPr/>
          <p:nvPr/>
        </p:nvCxnSpPr>
        <p:spPr>
          <a:xfrm>
            <a:off x="214850" y="3772450"/>
            <a:ext cx="1289100" cy="0"/>
          </a:xfrm>
          <a:prstGeom prst="straightConnector1">
            <a:avLst/>
          </a:prstGeom>
          <a:noFill/>
          <a:ln cap="flat" cmpd="sng" w="76200">
            <a:solidFill>
              <a:schemeClr val="accent2"/>
            </a:solidFill>
            <a:prstDash val="solid"/>
            <a:round/>
            <a:headEnd len="med" w="med" type="none"/>
            <a:tailEnd len="med" w="med" type="triangle"/>
          </a:ln>
        </p:spPr>
      </p:cxnSp>
      <p:sp>
        <p:nvSpPr>
          <p:cNvPr id="251" name="Google Shape;251;p29"/>
          <p:cNvSpPr txBox="1"/>
          <p:nvPr/>
        </p:nvSpPr>
        <p:spPr>
          <a:xfrm>
            <a:off x="265400" y="4060850"/>
            <a:ext cx="175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2"/>
                </a:solidFill>
                <a:latin typeface="Calibri"/>
                <a:ea typeface="Calibri"/>
                <a:cs typeface="Calibri"/>
                <a:sym typeface="Calibri"/>
              </a:rPr>
              <a:t>Sunlight</a:t>
            </a:r>
            <a:endParaRPr>
              <a:solidFill>
                <a:schemeClr val="accent2"/>
              </a:solidFill>
              <a:latin typeface="Calibri"/>
              <a:ea typeface="Calibri"/>
              <a:cs typeface="Calibri"/>
              <a:sym typeface="Calibri"/>
            </a:endParaRPr>
          </a:p>
        </p:txBody>
      </p:sp>
      <p:grpSp>
        <p:nvGrpSpPr>
          <p:cNvPr id="252" name="Google Shape;252;p29"/>
          <p:cNvGrpSpPr/>
          <p:nvPr/>
        </p:nvGrpSpPr>
        <p:grpSpPr>
          <a:xfrm>
            <a:off x="3096213" y="1432213"/>
            <a:ext cx="4005925" cy="2754913"/>
            <a:chOff x="3348975" y="1453313"/>
            <a:chExt cx="4005925" cy="2754913"/>
          </a:xfrm>
        </p:grpSpPr>
        <p:sp>
          <p:nvSpPr>
            <p:cNvPr id="253" name="Google Shape;253;p29"/>
            <p:cNvSpPr/>
            <p:nvPr/>
          </p:nvSpPr>
          <p:spPr>
            <a:xfrm>
              <a:off x="3348975" y="1453325"/>
              <a:ext cx="3690300" cy="2754900"/>
            </a:xfrm>
            <a:prstGeom prst="rect">
              <a:avLst/>
            </a:prstGeom>
            <a:solidFill>
              <a:srgbClr val="888888"/>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9"/>
            <p:cNvSpPr/>
            <p:nvPr/>
          </p:nvSpPr>
          <p:spPr>
            <a:xfrm>
              <a:off x="3525900" y="1453313"/>
              <a:ext cx="404400" cy="12006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9"/>
            <p:cNvSpPr/>
            <p:nvPr/>
          </p:nvSpPr>
          <p:spPr>
            <a:xfrm>
              <a:off x="3525900" y="3007625"/>
              <a:ext cx="404400" cy="12006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9"/>
            <p:cNvSpPr/>
            <p:nvPr/>
          </p:nvSpPr>
          <p:spPr>
            <a:xfrm>
              <a:off x="6751300" y="2528975"/>
              <a:ext cx="603600" cy="6036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9"/>
            <p:cNvSpPr txBox="1"/>
            <p:nvPr/>
          </p:nvSpPr>
          <p:spPr>
            <a:xfrm>
              <a:off x="4726475" y="1453325"/>
              <a:ext cx="126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latin typeface="Calibri"/>
                  <a:ea typeface="Calibri"/>
                  <a:cs typeface="Calibri"/>
                  <a:sym typeface="Calibri"/>
                </a:rPr>
                <a:t>Optics Bench</a:t>
              </a:r>
              <a:endParaRPr b="1">
                <a:solidFill>
                  <a:schemeClr val="lt1"/>
                </a:solidFill>
                <a:latin typeface="Calibri"/>
                <a:ea typeface="Calibri"/>
                <a:cs typeface="Calibri"/>
                <a:sym typeface="Calibri"/>
              </a:endParaRPr>
            </a:p>
          </p:txBody>
        </p:sp>
        <p:cxnSp>
          <p:nvCxnSpPr>
            <p:cNvPr id="258" name="Google Shape;258;p29"/>
            <p:cNvCxnSpPr>
              <a:endCxn id="255" idx="0"/>
            </p:cNvCxnSpPr>
            <p:nvPr/>
          </p:nvCxnSpPr>
          <p:spPr>
            <a:xfrm rot="10800000">
              <a:off x="3728100" y="3007625"/>
              <a:ext cx="973200" cy="935400"/>
            </a:xfrm>
            <a:prstGeom prst="straightConnector1">
              <a:avLst/>
            </a:prstGeom>
            <a:noFill/>
            <a:ln cap="flat" cmpd="sng" w="9525">
              <a:solidFill>
                <a:schemeClr val="lt1"/>
              </a:solidFill>
              <a:prstDash val="solid"/>
              <a:round/>
              <a:headEnd len="med" w="med" type="none"/>
              <a:tailEnd len="med" w="med" type="triangle"/>
            </a:ln>
          </p:spPr>
        </p:cxnSp>
        <p:sp>
          <p:nvSpPr>
            <p:cNvPr id="259" name="Google Shape;259;p29"/>
            <p:cNvSpPr txBox="1"/>
            <p:nvPr/>
          </p:nvSpPr>
          <p:spPr>
            <a:xfrm>
              <a:off x="4675825" y="3592625"/>
              <a:ext cx="1996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Calibri"/>
                  <a:ea typeface="Calibri"/>
                  <a:cs typeface="Calibri"/>
                  <a:sym typeface="Calibri"/>
                </a:rPr>
                <a:t>Aperture, pinhole, filters, etc</a:t>
              </a:r>
              <a:endParaRPr>
                <a:solidFill>
                  <a:schemeClr val="lt1"/>
                </a:solidFill>
                <a:latin typeface="Calibri"/>
                <a:ea typeface="Calibri"/>
                <a:cs typeface="Calibri"/>
                <a:sym typeface="Calibri"/>
              </a:endParaRPr>
            </a:p>
          </p:txBody>
        </p:sp>
        <p:cxnSp>
          <p:nvCxnSpPr>
            <p:cNvPr id="260" name="Google Shape;260;p29"/>
            <p:cNvCxnSpPr/>
            <p:nvPr/>
          </p:nvCxnSpPr>
          <p:spPr>
            <a:xfrm>
              <a:off x="7039138" y="1642900"/>
              <a:ext cx="0" cy="2110200"/>
            </a:xfrm>
            <a:prstGeom prst="straightConnector1">
              <a:avLst/>
            </a:prstGeom>
            <a:noFill/>
            <a:ln cap="flat" cmpd="sng" w="9525">
              <a:solidFill>
                <a:schemeClr val="lt1"/>
              </a:solidFill>
              <a:prstDash val="solid"/>
              <a:round/>
              <a:headEnd len="med" w="med" type="none"/>
              <a:tailEnd len="med" w="med" type="none"/>
            </a:ln>
          </p:spPr>
        </p:cxnSp>
      </p:grpSp>
      <p:sp>
        <p:nvSpPr>
          <p:cNvPr id="261" name="Google Shape;261;p29"/>
          <p:cNvSpPr txBox="1"/>
          <p:nvPr/>
        </p:nvSpPr>
        <p:spPr>
          <a:xfrm>
            <a:off x="7203425" y="4022925"/>
            <a:ext cx="1857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latin typeface="Calibri"/>
                <a:ea typeface="Calibri"/>
                <a:cs typeface="Calibri"/>
                <a:sym typeface="Calibri"/>
              </a:rPr>
              <a:t>Photodiode Analog Signal</a:t>
            </a:r>
            <a:endParaRPr>
              <a:solidFill>
                <a:srgbClr val="FF0000"/>
              </a:solidFill>
              <a:latin typeface="Calibri"/>
              <a:ea typeface="Calibri"/>
              <a:cs typeface="Calibri"/>
              <a:sym typeface="Calibri"/>
            </a:endParaRPr>
          </a:p>
        </p:txBody>
      </p:sp>
      <p:cxnSp>
        <p:nvCxnSpPr>
          <p:cNvPr id="262" name="Google Shape;262;p29"/>
          <p:cNvCxnSpPr/>
          <p:nvPr/>
        </p:nvCxnSpPr>
        <p:spPr>
          <a:xfrm>
            <a:off x="4564525" y="2732800"/>
            <a:ext cx="1289100" cy="0"/>
          </a:xfrm>
          <a:prstGeom prst="straightConnector1">
            <a:avLst/>
          </a:prstGeom>
          <a:noFill/>
          <a:ln cap="flat" cmpd="sng" w="76200">
            <a:solidFill>
              <a:schemeClr val="accent2"/>
            </a:solidFill>
            <a:prstDash val="solid"/>
            <a:round/>
            <a:headEnd len="med" w="med" type="none"/>
            <a:tailEnd len="med" w="med" type="triangle"/>
          </a:ln>
        </p:spPr>
      </p:cxnSp>
      <p:cxnSp>
        <p:nvCxnSpPr>
          <p:cNvPr id="263" name="Google Shape;263;p29"/>
          <p:cNvCxnSpPr>
            <a:endCxn id="256" idx="1"/>
          </p:cNvCxnSpPr>
          <p:nvPr/>
        </p:nvCxnSpPr>
        <p:spPr>
          <a:xfrm>
            <a:off x="5649133" y="2102170"/>
            <a:ext cx="937800" cy="494100"/>
          </a:xfrm>
          <a:prstGeom prst="straightConnector1">
            <a:avLst/>
          </a:prstGeom>
          <a:noFill/>
          <a:ln cap="flat" cmpd="sng" w="9525">
            <a:solidFill>
              <a:schemeClr val="lt1"/>
            </a:solidFill>
            <a:prstDash val="solid"/>
            <a:round/>
            <a:headEnd len="med" w="med" type="none"/>
            <a:tailEnd len="med" w="med" type="triangle"/>
          </a:ln>
        </p:spPr>
      </p:cxnSp>
      <p:sp>
        <p:nvSpPr>
          <p:cNvPr id="264" name="Google Shape;264;p29"/>
          <p:cNvSpPr txBox="1"/>
          <p:nvPr/>
        </p:nvSpPr>
        <p:spPr>
          <a:xfrm>
            <a:off x="4757363" y="1874625"/>
            <a:ext cx="1090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latin typeface="Calibri"/>
                <a:ea typeface="Calibri"/>
                <a:cs typeface="Calibri"/>
                <a:sym typeface="Calibri"/>
              </a:rPr>
              <a:t>Photodiode</a:t>
            </a:r>
            <a:endParaRPr sz="1200">
              <a:solidFill>
                <a:schemeClr val="lt1"/>
              </a:solidFill>
              <a:latin typeface="Calibri"/>
              <a:ea typeface="Calibri"/>
              <a:cs typeface="Calibri"/>
              <a:sym typeface="Calibri"/>
            </a:endParaRPr>
          </a:p>
        </p:txBody>
      </p:sp>
      <p:pic>
        <p:nvPicPr>
          <p:cNvPr id="265" name="Google Shape;265;p29"/>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266" name="Google Shape;266;p29"/>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Purpose</a:t>
            </a:r>
            <a:endParaRPr b="1" u="sng">
              <a:latin typeface="Roboto"/>
              <a:ea typeface="Roboto"/>
              <a:cs typeface="Roboto"/>
              <a:sym typeface="Roboto"/>
            </a:endParaRPr>
          </a:p>
        </p:txBody>
      </p:sp>
      <p:sp>
        <p:nvSpPr>
          <p:cNvPr id="267" name="Google Shape;267;p29"/>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000000"/>
                </a:solidFill>
                <a:latin typeface="Roboto"/>
                <a:ea typeface="Roboto"/>
                <a:cs typeface="Roboto"/>
                <a:sym typeface="Roboto"/>
              </a:rPr>
              <a:t>Electronics</a:t>
            </a:r>
            <a:endParaRPr>
              <a:latin typeface="Roboto"/>
              <a:ea typeface="Roboto"/>
              <a:cs typeface="Roboto"/>
              <a:sym typeface="Roboto"/>
            </a:endParaRPr>
          </a:p>
        </p:txBody>
      </p:sp>
      <p:sp>
        <p:nvSpPr>
          <p:cNvPr id="268" name="Google Shape;268;p29"/>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69" name="Google Shape;269;p29"/>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000000"/>
                </a:solidFill>
                <a:latin typeface="Roboto"/>
                <a:ea typeface="Roboto"/>
                <a:cs typeface="Roboto"/>
                <a:sym typeface="Roboto"/>
              </a:rPr>
              <a:t>Software</a:t>
            </a:r>
            <a:endParaRPr>
              <a:latin typeface="Roboto"/>
              <a:ea typeface="Roboto"/>
              <a:cs typeface="Roboto"/>
              <a:sym typeface="Roboto"/>
            </a:endParaRPr>
          </a:p>
        </p:txBody>
      </p:sp>
      <p:sp>
        <p:nvSpPr>
          <p:cNvPr id="270" name="Google Shape;270;p29"/>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271" name="Google Shape;271;p29"/>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272" name="Google Shape;272;p29"/>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cxnSp>
        <p:nvCxnSpPr>
          <p:cNvPr id="273" name="Google Shape;273;p29"/>
          <p:cNvCxnSpPr/>
          <p:nvPr/>
        </p:nvCxnSpPr>
        <p:spPr>
          <a:xfrm flipH="1" rot="10800000">
            <a:off x="7035850" y="2056675"/>
            <a:ext cx="400500" cy="1407600"/>
          </a:xfrm>
          <a:prstGeom prst="curvedConnector3">
            <a:avLst>
              <a:gd fmla="val 50000" name="adj1"/>
            </a:avLst>
          </a:prstGeom>
          <a:noFill/>
          <a:ln cap="flat" cmpd="sng" w="38100">
            <a:solidFill>
              <a:srgbClr val="FF0000"/>
            </a:solidFill>
            <a:prstDash val="solid"/>
            <a:round/>
            <a:headEnd len="med" w="med" type="none"/>
            <a:tailEnd len="med" w="med" type="none"/>
          </a:ln>
        </p:spPr>
      </p:cxnSp>
      <p:cxnSp>
        <p:nvCxnSpPr>
          <p:cNvPr id="274" name="Google Shape;274;p29"/>
          <p:cNvCxnSpPr/>
          <p:nvPr/>
        </p:nvCxnSpPr>
        <p:spPr>
          <a:xfrm>
            <a:off x="7436437" y="2056375"/>
            <a:ext cx="400500" cy="1407600"/>
          </a:xfrm>
          <a:prstGeom prst="curvedConnector3">
            <a:avLst>
              <a:gd fmla="val 50000" name="adj1"/>
            </a:avLst>
          </a:prstGeom>
          <a:noFill/>
          <a:ln cap="flat" cmpd="sng" w="38100">
            <a:solidFill>
              <a:srgbClr val="FF0000"/>
            </a:solidFill>
            <a:prstDash val="solid"/>
            <a:round/>
            <a:headEnd len="med" w="med" type="none"/>
            <a:tailEnd len="med" w="med" type="none"/>
          </a:ln>
        </p:spPr>
      </p:cxnSp>
      <p:cxnSp>
        <p:nvCxnSpPr>
          <p:cNvPr id="275" name="Google Shape;275;p29"/>
          <p:cNvCxnSpPr/>
          <p:nvPr/>
        </p:nvCxnSpPr>
        <p:spPr>
          <a:xfrm flipH="1" rot="10800000">
            <a:off x="7837024" y="2056675"/>
            <a:ext cx="400500" cy="1407600"/>
          </a:xfrm>
          <a:prstGeom prst="curvedConnector3">
            <a:avLst>
              <a:gd fmla="val 50000" name="adj1"/>
            </a:avLst>
          </a:prstGeom>
          <a:noFill/>
          <a:ln cap="flat" cmpd="sng" w="38100">
            <a:solidFill>
              <a:srgbClr val="FF0000"/>
            </a:solidFill>
            <a:prstDash val="solid"/>
            <a:round/>
            <a:headEnd len="med" w="med" type="none"/>
            <a:tailEnd len="med" w="med" type="none"/>
          </a:ln>
        </p:spPr>
      </p:cxnSp>
      <p:cxnSp>
        <p:nvCxnSpPr>
          <p:cNvPr id="276" name="Google Shape;276;p29"/>
          <p:cNvCxnSpPr/>
          <p:nvPr/>
        </p:nvCxnSpPr>
        <p:spPr>
          <a:xfrm rot="10800000">
            <a:off x="8237698" y="2056675"/>
            <a:ext cx="400500" cy="1407600"/>
          </a:xfrm>
          <a:prstGeom prst="curvedConnector3">
            <a:avLst>
              <a:gd fmla="val 50000" name="adj1"/>
            </a:avLst>
          </a:prstGeom>
          <a:noFill/>
          <a:ln cap="flat" cmpd="sng" w="38100">
            <a:solidFill>
              <a:srgbClr val="FF0000"/>
            </a:solidFill>
            <a:prstDash val="solid"/>
            <a:round/>
            <a:headEnd len="med" w="med" type="none"/>
            <a:tailEnd len="med" w="med" type="none"/>
          </a:ln>
        </p:spPr>
      </p:cxnSp>
      <p:cxnSp>
        <p:nvCxnSpPr>
          <p:cNvPr id="277" name="Google Shape;277;p29"/>
          <p:cNvCxnSpPr/>
          <p:nvPr/>
        </p:nvCxnSpPr>
        <p:spPr>
          <a:xfrm flipH="1" rot="10800000">
            <a:off x="8638198" y="2056675"/>
            <a:ext cx="400500" cy="1407600"/>
          </a:xfrm>
          <a:prstGeom prst="curvedConnector3">
            <a:avLst>
              <a:gd fmla="val 50000" name="adj1"/>
            </a:avLst>
          </a:prstGeom>
          <a:noFill/>
          <a:ln cap="flat" cmpd="sng" w="38100">
            <a:solidFill>
              <a:srgbClr val="FF0000"/>
            </a:solidFill>
            <a:prstDash val="solid"/>
            <a:round/>
            <a:headEnd len="med" w="med" type="none"/>
            <a:tailEnd len="med" w="med" type="none"/>
          </a:ln>
        </p:spPr>
      </p:cxnSp>
      <p:sp>
        <p:nvSpPr>
          <p:cNvPr id="278" name="Google Shape;278;p29"/>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874" name="Shape 1874"/>
        <p:cNvGrpSpPr/>
        <p:nvPr/>
      </p:nvGrpSpPr>
      <p:grpSpPr>
        <a:xfrm>
          <a:off x="0" y="0"/>
          <a:ext cx="0" cy="0"/>
          <a:chOff x="0" y="0"/>
          <a:chExt cx="0" cy="0"/>
        </a:xfrm>
      </p:grpSpPr>
      <p:pic>
        <p:nvPicPr>
          <p:cNvPr id="1875" name="Google Shape;1875;p74"/>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1876" name="Google Shape;1876;p74"/>
          <p:cNvPicPr preferRelativeResize="0"/>
          <p:nvPr/>
        </p:nvPicPr>
        <p:blipFill>
          <a:blip r:embed="rId4">
            <a:alphaModFix/>
          </a:blip>
          <a:stretch>
            <a:fillRect/>
          </a:stretch>
        </p:blipFill>
        <p:spPr>
          <a:xfrm>
            <a:off x="0" y="0"/>
            <a:ext cx="841775" cy="841775"/>
          </a:xfrm>
          <a:prstGeom prst="rect">
            <a:avLst/>
          </a:prstGeom>
          <a:noFill/>
          <a:ln>
            <a:noFill/>
          </a:ln>
        </p:spPr>
      </p:pic>
      <p:pic>
        <p:nvPicPr>
          <p:cNvPr id="1877" name="Google Shape;1877;p74"/>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1878" name="Google Shape;1878;p74"/>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1879" name="Google Shape;1879;p74"/>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000000"/>
                </a:solidFill>
                <a:latin typeface="Roboto"/>
                <a:ea typeface="Roboto"/>
                <a:cs typeface="Roboto"/>
                <a:sym typeface="Roboto"/>
              </a:rPr>
              <a:t>Electronics</a:t>
            </a:r>
            <a:endParaRPr>
              <a:latin typeface="Roboto"/>
              <a:ea typeface="Roboto"/>
              <a:cs typeface="Roboto"/>
              <a:sym typeface="Roboto"/>
            </a:endParaRPr>
          </a:p>
        </p:txBody>
      </p:sp>
      <p:sp>
        <p:nvSpPr>
          <p:cNvPr id="1880" name="Google Shape;1880;p74"/>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881" name="Google Shape;1881;p74"/>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rgbClr val="000000"/>
                </a:solidFill>
                <a:latin typeface="Roboto"/>
                <a:ea typeface="Roboto"/>
                <a:cs typeface="Roboto"/>
                <a:sym typeface="Roboto"/>
              </a:rPr>
              <a:t>Software</a:t>
            </a:r>
            <a:endParaRPr b="1" u="sng">
              <a:latin typeface="Roboto"/>
              <a:ea typeface="Roboto"/>
              <a:cs typeface="Roboto"/>
              <a:sym typeface="Roboto"/>
            </a:endParaRPr>
          </a:p>
        </p:txBody>
      </p:sp>
      <p:sp>
        <p:nvSpPr>
          <p:cNvPr id="1882" name="Google Shape;1882;p74"/>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883" name="Google Shape;1883;p74"/>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1884" name="Google Shape;1884;p74"/>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1885" name="Google Shape;1885;p74"/>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1886" name="Google Shape;1886;p74"/>
          <p:cNvSpPr txBox="1"/>
          <p:nvPr/>
        </p:nvSpPr>
        <p:spPr>
          <a:xfrm>
            <a:off x="2959500" y="-4425"/>
            <a:ext cx="3225000" cy="63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700">
                <a:solidFill>
                  <a:srgbClr val="FFFFFF"/>
                </a:solidFill>
                <a:latin typeface="Calibri"/>
                <a:ea typeface="Calibri"/>
                <a:cs typeface="Calibri"/>
                <a:sym typeface="Calibri"/>
              </a:rPr>
              <a:t>Teensy </a:t>
            </a:r>
            <a:r>
              <a:rPr b="1" lang="en" sz="2700">
                <a:solidFill>
                  <a:srgbClr val="FFFFFF"/>
                </a:solidFill>
                <a:latin typeface="Calibri"/>
                <a:ea typeface="Calibri"/>
                <a:cs typeface="Calibri"/>
                <a:sym typeface="Calibri"/>
              </a:rPr>
              <a:t>Loop</a:t>
            </a:r>
            <a:r>
              <a:rPr b="1" lang="en" sz="2700">
                <a:solidFill>
                  <a:srgbClr val="FFFFFF"/>
                </a:solidFill>
                <a:latin typeface="Calibri"/>
                <a:ea typeface="Calibri"/>
                <a:cs typeface="Calibri"/>
                <a:sym typeface="Calibri"/>
              </a:rPr>
              <a:t> Diagram</a:t>
            </a:r>
            <a:endParaRPr b="1" sz="2700">
              <a:solidFill>
                <a:srgbClr val="FFFFFF"/>
              </a:solidFill>
              <a:latin typeface="Calibri"/>
              <a:ea typeface="Calibri"/>
              <a:cs typeface="Calibri"/>
              <a:sym typeface="Calibri"/>
            </a:endParaRPr>
          </a:p>
        </p:txBody>
      </p:sp>
      <p:sp>
        <p:nvSpPr>
          <p:cNvPr id="1887" name="Google Shape;1887;p74"/>
          <p:cNvSpPr/>
          <p:nvPr/>
        </p:nvSpPr>
        <p:spPr>
          <a:xfrm>
            <a:off x="993057" y="1702974"/>
            <a:ext cx="1360800" cy="559200"/>
          </a:xfrm>
          <a:prstGeom prst="rect">
            <a:avLst/>
          </a:prstGeom>
          <a:solidFill>
            <a:srgbClr val="4285F4"/>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Roboto"/>
                <a:ea typeface="Roboto"/>
                <a:cs typeface="Roboto"/>
                <a:sym typeface="Roboto"/>
              </a:rPr>
              <a:t>Command Handling</a:t>
            </a:r>
            <a:endParaRPr b="1" sz="1000">
              <a:solidFill>
                <a:srgbClr val="FFFFFF"/>
              </a:solidFill>
              <a:latin typeface="Roboto"/>
              <a:ea typeface="Roboto"/>
              <a:cs typeface="Roboto"/>
              <a:sym typeface="Roboto"/>
            </a:endParaRPr>
          </a:p>
        </p:txBody>
      </p:sp>
      <p:sp>
        <p:nvSpPr>
          <p:cNvPr id="1888" name="Google Shape;1888;p74"/>
          <p:cNvSpPr/>
          <p:nvPr/>
        </p:nvSpPr>
        <p:spPr>
          <a:xfrm flipH="1">
            <a:off x="325432" y="1711399"/>
            <a:ext cx="478200" cy="559200"/>
          </a:xfrm>
          <a:prstGeom prst="round1Rect">
            <a:avLst>
              <a:gd fmla="val 21855" name="adj"/>
            </a:avLst>
          </a:prstGeom>
          <a:solidFill>
            <a:srgbClr val="EEEEEE"/>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900">
                <a:solidFill>
                  <a:srgbClr val="000000"/>
                </a:solidFill>
                <a:latin typeface="Roboto"/>
                <a:ea typeface="Roboto"/>
                <a:cs typeface="Roboto"/>
                <a:sym typeface="Roboto"/>
              </a:rPr>
              <a:t>Loop</a:t>
            </a:r>
            <a:endParaRPr b="1" sz="900">
              <a:solidFill>
                <a:srgbClr val="000000"/>
              </a:solidFill>
              <a:latin typeface="Roboto"/>
              <a:ea typeface="Roboto"/>
              <a:cs typeface="Roboto"/>
              <a:sym typeface="Roboto"/>
            </a:endParaRPr>
          </a:p>
          <a:p>
            <a:pPr indent="0" lvl="0" marL="0" rtl="0" algn="l">
              <a:spcBef>
                <a:spcPts val="0"/>
              </a:spcBef>
              <a:spcAft>
                <a:spcPts val="0"/>
              </a:spcAft>
              <a:buClr>
                <a:srgbClr val="000000"/>
              </a:buClr>
              <a:buSzPts val="1100"/>
              <a:buFont typeface="Arial"/>
              <a:buNone/>
            </a:pPr>
            <a:r>
              <a:rPr b="1" lang="en" sz="900">
                <a:solidFill>
                  <a:srgbClr val="000000"/>
                </a:solidFill>
                <a:latin typeface="Roboto"/>
                <a:ea typeface="Roboto"/>
                <a:cs typeface="Roboto"/>
                <a:sym typeface="Roboto"/>
              </a:rPr>
              <a:t>Start</a:t>
            </a:r>
            <a:endParaRPr b="1" sz="900">
              <a:solidFill>
                <a:srgbClr val="000000"/>
              </a:solidFill>
              <a:latin typeface="Roboto"/>
              <a:ea typeface="Roboto"/>
              <a:cs typeface="Roboto"/>
              <a:sym typeface="Roboto"/>
            </a:endParaRPr>
          </a:p>
        </p:txBody>
      </p:sp>
      <p:sp>
        <p:nvSpPr>
          <p:cNvPr id="1889" name="Google Shape;1889;p74"/>
          <p:cNvSpPr/>
          <p:nvPr/>
        </p:nvSpPr>
        <p:spPr>
          <a:xfrm>
            <a:off x="3580602" y="1702949"/>
            <a:ext cx="1112700" cy="559200"/>
          </a:xfrm>
          <a:prstGeom prst="rect">
            <a:avLst/>
          </a:prstGeom>
          <a:solidFill>
            <a:srgbClr val="FF000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Roboto"/>
                <a:ea typeface="Roboto"/>
                <a:cs typeface="Roboto"/>
                <a:sym typeface="Roboto"/>
              </a:rPr>
              <a:t>Science Data</a:t>
            </a:r>
            <a:endParaRPr b="1" sz="1000">
              <a:solidFill>
                <a:srgbClr val="FFFFFF"/>
              </a:solidFill>
              <a:latin typeface="Roboto"/>
              <a:ea typeface="Roboto"/>
              <a:cs typeface="Roboto"/>
              <a:sym typeface="Roboto"/>
            </a:endParaRPr>
          </a:p>
        </p:txBody>
      </p:sp>
      <p:sp>
        <p:nvSpPr>
          <p:cNvPr id="1890" name="Google Shape;1890;p74"/>
          <p:cNvSpPr/>
          <p:nvPr/>
        </p:nvSpPr>
        <p:spPr>
          <a:xfrm>
            <a:off x="4768988" y="1702937"/>
            <a:ext cx="1313400" cy="559200"/>
          </a:xfrm>
          <a:prstGeom prst="rect">
            <a:avLst/>
          </a:prstGeom>
          <a:solidFill>
            <a:srgbClr val="FF000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Roboto"/>
                <a:ea typeface="Roboto"/>
                <a:cs typeface="Roboto"/>
                <a:sym typeface="Roboto"/>
              </a:rPr>
              <a:t>Housekeeping Data</a:t>
            </a:r>
            <a:endParaRPr b="1" sz="1000">
              <a:solidFill>
                <a:srgbClr val="FFFFFF"/>
              </a:solidFill>
              <a:latin typeface="Roboto"/>
              <a:ea typeface="Roboto"/>
              <a:cs typeface="Roboto"/>
              <a:sym typeface="Roboto"/>
            </a:endParaRPr>
          </a:p>
        </p:txBody>
      </p:sp>
      <p:sp>
        <p:nvSpPr>
          <p:cNvPr id="1891" name="Google Shape;1891;p74"/>
          <p:cNvSpPr/>
          <p:nvPr/>
        </p:nvSpPr>
        <p:spPr>
          <a:xfrm>
            <a:off x="6156863" y="1703012"/>
            <a:ext cx="1313400" cy="559200"/>
          </a:xfrm>
          <a:prstGeom prst="rect">
            <a:avLst/>
          </a:prstGeom>
          <a:solidFill>
            <a:srgbClr val="FF000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Roboto"/>
                <a:ea typeface="Roboto"/>
                <a:cs typeface="Roboto"/>
                <a:sym typeface="Roboto"/>
              </a:rPr>
              <a:t>Data Buffering</a:t>
            </a:r>
            <a:endParaRPr b="1" sz="1000">
              <a:solidFill>
                <a:srgbClr val="FFFFFF"/>
              </a:solidFill>
              <a:latin typeface="Roboto"/>
              <a:ea typeface="Roboto"/>
              <a:cs typeface="Roboto"/>
              <a:sym typeface="Roboto"/>
            </a:endParaRPr>
          </a:p>
          <a:p>
            <a:pPr indent="0" lvl="0" marL="0" rtl="0" algn="l">
              <a:spcBef>
                <a:spcPts val="0"/>
              </a:spcBef>
              <a:spcAft>
                <a:spcPts val="0"/>
              </a:spcAft>
              <a:buNone/>
            </a:pPr>
            <a:r>
              <a:rPr b="1" lang="en" sz="1000">
                <a:solidFill>
                  <a:srgbClr val="FFFFFF"/>
                </a:solidFill>
                <a:latin typeface="Roboto"/>
                <a:ea typeface="Roboto"/>
                <a:cs typeface="Roboto"/>
                <a:sym typeface="Roboto"/>
              </a:rPr>
              <a:t>and Sending</a:t>
            </a:r>
            <a:endParaRPr b="1" sz="1000">
              <a:solidFill>
                <a:srgbClr val="FFFFFF"/>
              </a:solidFill>
              <a:latin typeface="Roboto"/>
              <a:ea typeface="Roboto"/>
              <a:cs typeface="Roboto"/>
              <a:sym typeface="Roboto"/>
            </a:endParaRPr>
          </a:p>
        </p:txBody>
      </p:sp>
      <p:sp>
        <p:nvSpPr>
          <p:cNvPr id="1892" name="Google Shape;1892;p74"/>
          <p:cNvSpPr/>
          <p:nvPr/>
        </p:nvSpPr>
        <p:spPr>
          <a:xfrm>
            <a:off x="8197063" y="1703024"/>
            <a:ext cx="478200" cy="559200"/>
          </a:xfrm>
          <a:prstGeom prst="round1Rect">
            <a:avLst>
              <a:gd fmla="val 16667" name="adj"/>
            </a:avLst>
          </a:prstGeom>
          <a:solidFill>
            <a:srgbClr val="EEEEEE"/>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900">
                <a:solidFill>
                  <a:srgbClr val="000000"/>
                </a:solidFill>
                <a:latin typeface="Roboto"/>
                <a:ea typeface="Roboto"/>
                <a:cs typeface="Roboto"/>
                <a:sym typeface="Roboto"/>
              </a:rPr>
              <a:t>Loop End</a:t>
            </a:r>
            <a:endParaRPr b="1"/>
          </a:p>
        </p:txBody>
      </p:sp>
      <p:sp>
        <p:nvSpPr>
          <p:cNvPr id="1893" name="Google Shape;1893;p74"/>
          <p:cNvSpPr/>
          <p:nvPr/>
        </p:nvSpPr>
        <p:spPr>
          <a:xfrm>
            <a:off x="2875425" y="626737"/>
            <a:ext cx="266400" cy="2664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74"/>
          <p:cNvSpPr txBox="1"/>
          <p:nvPr/>
        </p:nvSpPr>
        <p:spPr>
          <a:xfrm>
            <a:off x="3141825" y="596899"/>
            <a:ext cx="2935800" cy="3261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Roboto"/>
                <a:ea typeface="Roboto"/>
                <a:cs typeface="Roboto"/>
                <a:sym typeface="Roboto"/>
              </a:rPr>
              <a:t>Run in Data Collection Mode</a:t>
            </a:r>
            <a:endParaRPr b="1" sz="1000">
              <a:solidFill>
                <a:srgbClr val="FFFFFF"/>
              </a:solidFill>
              <a:latin typeface="Roboto"/>
              <a:ea typeface="Roboto"/>
              <a:cs typeface="Roboto"/>
              <a:sym typeface="Roboto"/>
            </a:endParaRPr>
          </a:p>
        </p:txBody>
      </p:sp>
      <p:sp>
        <p:nvSpPr>
          <p:cNvPr id="1895" name="Google Shape;1895;p74"/>
          <p:cNvSpPr/>
          <p:nvPr/>
        </p:nvSpPr>
        <p:spPr>
          <a:xfrm>
            <a:off x="1380750" y="626737"/>
            <a:ext cx="266400" cy="266400"/>
          </a:xfrm>
          <a:prstGeom prst="ellipse">
            <a:avLst/>
          </a:pr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74"/>
          <p:cNvSpPr txBox="1"/>
          <p:nvPr/>
        </p:nvSpPr>
        <p:spPr>
          <a:xfrm>
            <a:off x="1647150" y="596899"/>
            <a:ext cx="1279200" cy="3261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Roboto"/>
                <a:ea typeface="Roboto"/>
                <a:cs typeface="Roboto"/>
                <a:sym typeface="Roboto"/>
              </a:rPr>
              <a:t>Run Every Loop</a:t>
            </a:r>
            <a:endParaRPr b="1" sz="1000">
              <a:solidFill>
                <a:srgbClr val="FFFFFF"/>
              </a:solidFill>
              <a:latin typeface="Roboto"/>
              <a:ea typeface="Roboto"/>
              <a:cs typeface="Roboto"/>
              <a:sym typeface="Roboto"/>
            </a:endParaRPr>
          </a:p>
        </p:txBody>
      </p:sp>
      <p:sp>
        <p:nvSpPr>
          <p:cNvPr id="1897" name="Google Shape;1897;p74"/>
          <p:cNvSpPr txBox="1"/>
          <p:nvPr/>
        </p:nvSpPr>
        <p:spPr>
          <a:xfrm>
            <a:off x="2410575" y="1746899"/>
            <a:ext cx="478200" cy="4002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200">
                <a:solidFill>
                  <a:srgbClr val="FFFFFF"/>
                </a:solidFill>
                <a:latin typeface="Roboto"/>
                <a:ea typeface="Roboto"/>
                <a:cs typeface="Roboto"/>
                <a:sym typeface="Roboto"/>
              </a:rPr>
              <a:t>50 x</a:t>
            </a:r>
            <a:endParaRPr b="1" sz="1200">
              <a:solidFill>
                <a:srgbClr val="FFFFFF"/>
              </a:solidFill>
              <a:latin typeface="Roboto"/>
              <a:ea typeface="Roboto"/>
              <a:cs typeface="Roboto"/>
              <a:sym typeface="Roboto"/>
            </a:endParaRPr>
          </a:p>
        </p:txBody>
      </p:sp>
      <p:cxnSp>
        <p:nvCxnSpPr>
          <p:cNvPr id="1898" name="Google Shape;1898;p74"/>
          <p:cNvCxnSpPr>
            <a:stCxn id="1887" idx="1"/>
          </p:cNvCxnSpPr>
          <p:nvPr/>
        </p:nvCxnSpPr>
        <p:spPr>
          <a:xfrm rot="10800000">
            <a:off x="993057" y="1081374"/>
            <a:ext cx="0" cy="901200"/>
          </a:xfrm>
          <a:prstGeom prst="straightConnector1">
            <a:avLst/>
          </a:prstGeom>
          <a:noFill/>
          <a:ln cap="flat" cmpd="sng" w="9525">
            <a:solidFill>
              <a:srgbClr val="FFFFFF"/>
            </a:solidFill>
            <a:prstDash val="solid"/>
            <a:round/>
            <a:headEnd len="med" w="med" type="none"/>
            <a:tailEnd len="med" w="med" type="none"/>
          </a:ln>
        </p:spPr>
      </p:cxnSp>
      <p:cxnSp>
        <p:nvCxnSpPr>
          <p:cNvPr id="1899" name="Google Shape;1899;p74"/>
          <p:cNvCxnSpPr/>
          <p:nvPr/>
        </p:nvCxnSpPr>
        <p:spPr>
          <a:xfrm rot="10800000">
            <a:off x="2353857" y="1081374"/>
            <a:ext cx="0" cy="901200"/>
          </a:xfrm>
          <a:prstGeom prst="straightConnector1">
            <a:avLst/>
          </a:prstGeom>
          <a:noFill/>
          <a:ln cap="flat" cmpd="sng" w="9525">
            <a:solidFill>
              <a:srgbClr val="FFFFFF"/>
            </a:solidFill>
            <a:prstDash val="solid"/>
            <a:round/>
            <a:headEnd len="med" w="med" type="none"/>
            <a:tailEnd len="med" w="med" type="none"/>
          </a:ln>
        </p:spPr>
      </p:cxnSp>
      <p:cxnSp>
        <p:nvCxnSpPr>
          <p:cNvPr id="1900" name="Google Shape;1900;p74"/>
          <p:cNvCxnSpPr/>
          <p:nvPr/>
        </p:nvCxnSpPr>
        <p:spPr>
          <a:xfrm rot="10800000">
            <a:off x="3580595" y="1303353"/>
            <a:ext cx="0" cy="679200"/>
          </a:xfrm>
          <a:prstGeom prst="straightConnector1">
            <a:avLst/>
          </a:prstGeom>
          <a:noFill/>
          <a:ln cap="flat" cmpd="sng" w="9525">
            <a:solidFill>
              <a:srgbClr val="FFFFFF"/>
            </a:solidFill>
            <a:prstDash val="solid"/>
            <a:round/>
            <a:headEnd len="med" w="med" type="none"/>
            <a:tailEnd len="med" w="med" type="none"/>
          </a:ln>
        </p:spPr>
      </p:cxnSp>
      <p:cxnSp>
        <p:nvCxnSpPr>
          <p:cNvPr id="1901" name="Google Shape;1901;p74"/>
          <p:cNvCxnSpPr/>
          <p:nvPr/>
        </p:nvCxnSpPr>
        <p:spPr>
          <a:xfrm rot="10800000">
            <a:off x="4691171" y="1303353"/>
            <a:ext cx="0" cy="679200"/>
          </a:xfrm>
          <a:prstGeom prst="straightConnector1">
            <a:avLst/>
          </a:prstGeom>
          <a:noFill/>
          <a:ln cap="flat" cmpd="sng" w="9525">
            <a:solidFill>
              <a:srgbClr val="FFFFFF"/>
            </a:solidFill>
            <a:prstDash val="solid"/>
            <a:round/>
            <a:headEnd len="med" w="med" type="none"/>
            <a:tailEnd len="med" w="med" type="none"/>
          </a:ln>
        </p:spPr>
      </p:cxnSp>
      <p:cxnSp>
        <p:nvCxnSpPr>
          <p:cNvPr id="1902" name="Google Shape;1902;p74"/>
          <p:cNvCxnSpPr/>
          <p:nvPr/>
        </p:nvCxnSpPr>
        <p:spPr>
          <a:xfrm rot="10800000">
            <a:off x="4768996" y="1303353"/>
            <a:ext cx="0" cy="679200"/>
          </a:xfrm>
          <a:prstGeom prst="straightConnector1">
            <a:avLst/>
          </a:prstGeom>
          <a:noFill/>
          <a:ln cap="flat" cmpd="sng" w="9525">
            <a:solidFill>
              <a:srgbClr val="FFFFFF"/>
            </a:solidFill>
            <a:prstDash val="solid"/>
            <a:round/>
            <a:headEnd len="med" w="med" type="none"/>
            <a:tailEnd len="med" w="med" type="none"/>
          </a:ln>
        </p:spPr>
      </p:cxnSp>
      <p:cxnSp>
        <p:nvCxnSpPr>
          <p:cNvPr id="1903" name="Google Shape;1903;p74"/>
          <p:cNvCxnSpPr/>
          <p:nvPr/>
        </p:nvCxnSpPr>
        <p:spPr>
          <a:xfrm rot="10800000">
            <a:off x="6082398" y="1303353"/>
            <a:ext cx="0" cy="679200"/>
          </a:xfrm>
          <a:prstGeom prst="straightConnector1">
            <a:avLst/>
          </a:prstGeom>
          <a:noFill/>
          <a:ln cap="flat" cmpd="sng" w="9525">
            <a:solidFill>
              <a:srgbClr val="FFFFFF"/>
            </a:solidFill>
            <a:prstDash val="solid"/>
            <a:round/>
            <a:headEnd len="med" w="med" type="none"/>
            <a:tailEnd len="med" w="med" type="none"/>
          </a:ln>
        </p:spPr>
      </p:cxnSp>
      <p:cxnSp>
        <p:nvCxnSpPr>
          <p:cNvPr id="1904" name="Google Shape;1904;p74"/>
          <p:cNvCxnSpPr/>
          <p:nvPr/>
        </p:nvCxnSpPr>
        <p:spPr>
          <a:xfrm rot="10800000">
            <a:off x="6156873" y="1303353"/>
            <a:ext cx="0" cy="679200"/>
          </a:xfrm>
          <a:prstGeom prst="straightConnector1">
            <a:avLst/>
          </a:prstGeom>
          <a:noFill/>
          <a:ln cap="flat" cmpd="sng" w="9525">
            <a:solidFill>
              <a:srgbClr val="FFFFFF"/>
            </a:solidFill>
            <a:prstDash val="solid"/>
            <a:round/>
            <a:headEnd len="med" w="med" type="none"/>
            <a:tailEnd len="med" w="med" type="none"/>
          </a:ln>
        </p:spPr>
      </p:cxnSp>
      <p:cxnSp>
        <p:nvCxnSpPr>
          <p:cNvPr id="1905" name="Google Shape;1905;p74"/>
          <p:cNvCxnSpPr/>
          <p:nvPr/>
        </p:nvCxnSpPr>
        <p:spPr>
          <a:xfrm rot="10800000">
            <a:off x="7470274" y="1303353"/>
            <a:ext cx="0" cy="679200"/>
          </a:xfrm>
          <a:prstGeom prst="straightConnector1">
            <a:avLst/>
          </a:prstGeom>
          <a:noFill/>
          <a:ln cap="flat" cmpd="sng" w="9525">
            <a:solidFill>
              <a:srgbClr val="FFFFFF"/>
            </a:solidFill>
            <a:prstDash val="solid"/>
            <a:round/>
            <a:headEnd len="med" w="med" type="none"/>
            <a:tailEnd len="med" w="med" type="none"/>
          </a:ln>
        </p:spPr>
      </p:cxnSp>
      <p:sp>
        <p:nvSpPr>
          <p:cNvPr id="1906" name="Google Shape;1906;p74"/>
          <p:cNvSpPr txBox="1"/>
          <p:nvPr/>
        </p:nvSpPr>
        <p:spPr>
          <a:xfrm>
            <a:off x="993057" y="1031474"/>
            <a:ext cx="1360800" cy="6312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Roboto"/>
                <a:ea typeface="Roboto"/>
                <a:cs typeface="Roboto"/>
                <a:sym typeface="Roboto"/>
              </a:rPr>
              <a:t>Serial Check:</a:t>
            </a:r>
            <a:endParaRPr sz="1000">
              <a:solidFill>
                <a:srgbClr val="FFFFFF"/>
              </a:solidFill>
              <a:latin typeface="Roboto"/>
              <a:ea typeface="Roboto"/>
              <a:cs typeface="Roboto"/>
              <a:sym typeface="Roboto"/>
            </a:endParaRPr>
          </a:p>
          <a:p>
            <a:pPr indent="0" lvl="0" marL="0" rtl="0" algn="l">
              <a:spcBef>
                <a:spcPts val="0"/>
              </a:spcBef>
              <a:spcAft>
                <a:spcPts val="0"/>
              </a:spcAft>
              <a:buNone/>
            </a:pPr>
            <a:r>
              <a:rPr lang="en" sz="1000">
                <a:solidFill>
                  <a:srgbClr val="FFFFFF"/>
                </a:solidFill>
                <a:latin typeface="Roboto"/>
                <a:ea typeface="Roboto"/>
                <a:cs typeface="Roboto"/>
                <a:sym typeface="Roboto"/>
              </a:rPr>
              <a:t>Buffer Input String</a:t>
            </a:r>
            <a:endParaRPr sz="1000">
              <a:solidFill>
                <a:srgbClr val="FFFFFF"/>
              </a:solidFill>
              <a:latin typeface="Roboto"/>
              <a:ea typeface="Roboto"/>
              <a:cs typeface="Roboto"/>
              <a:sym typeface="Roboto"/>
            </a:endParaRPr>
          </a:p>
          <a:p>
            <a:pPr indent="0" lvl="0" marL="0" rtl="0" algn="l">
              <a:spcBef>
                <a:spcPts val="0"/>
              </a:spcBef>
              <a:spcAft>
                <a:spcPts val="0"/>
              </a:spcAft>
              <a:buNone/>
            </a:pPr>
            <a:r>
              <a:rPr lang="en" sz="1000">
                <a:solidFill>
                  <a:srgbClr val="FFFFFF"/>
                </a:solidFill>
                <a:latin typeface="Roboto"/>
                <a:ea typeface="Roboto"/>
                <a:cs typeface="Roboto"/>
                <a:sym typeface="Roboto"/>
              </a:rPr>
              <a:t>Process Command</a:t>
            </a:r>
            <a:endParaRPr sz="1000">
              <a:solidFill>
                <a:srgbClr val="FFFFFF"/>
              </a:solidFill>
              <a:latin typeface="Roboto"/>
              <a:ea typeface="Roboto"/>
              <a:cs typeface="Roboto"/>
              <a:sym typeface="Roboto"/>
            </a:endParaRPr>
          </a:p>
        </p:txBody>
      </p:sp>
      <p:sp>
        <p:nvSpPr>
          <p:cNvPr id="1907" name="Google Shape;1907;p74"/>
          <p:cNvSpPr/>
          <p:nvPr/>
        </p:nvSpPr>
        <p:spPr>
          <a:xfrm>
            <a:off x="7544738" y="1703024"/>
            <a:ext cx="478200" cy="559200"/>
          </a:xfrm>
          <a:prstGeom prst="round1Rect">
            <a:avLst>
              <a:gd fmla="val 5225" name="adj"/>
            </a:avLst>
          </a:prstGeom>
          <a:solidFill>
            <a:srgbClr val="FF000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900">
                <a:solidFill>
                  <a:srgbClr val="FFFFFF"/>
                </a:solidFill>
                <a:latin typeface="Roboto"/>
                <a:ea typeface="Roboto"/>
                <a:cs typeface="Roboto"/>
                <a:sym typeface="Roboto"/>
              </a:rPr>
              <a:t>Delay</a:t>
            </a:r>
            <a:endParaRPr b="1">
              <a:solidFill>
                <a:srgbClr val="FFFFFF"/>
              </a:solidFill>
            </a:endParaRPr>
          </a:p>
        </p:txBody>
      </p:sp>
      <p:sp>
        <p:nvSpPr>
          <p:cNvPr id="1908" name="Google Shape;1908;p74"/>
          <p:cNvSpPr txBox="1"/>
          <p:nvPr/>
        </p:nvSpPr>
        <p:spPr>
          <a:xfrm>
            <a:off x="3532113" y="1158134"/>
            <a:ext cx="1224300" cy="5592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Roboto"/>
                <a:ea typeface="Roboto"/>
                <a:cs typeface="Roboto"/>
                <a:sym typeface="Roboto"/>
              </a:rPr>
              <a:t>SPI Sample</a:t>
            </a:r>
            <a:endParaRPr sz="1000">
              <a:solidFill>
                <a:srgbClr val="FFFFFF"/>
              </a:solidFill>
              <a:latin typeface="Roboto"/>
              <a:ea typeface="Roboto"/>
              <a:cs typeface="Roboto"/>
              <a:sym typeface="Roboto"/>
            </a:endParaRPr>
          </a:p>
          <a:p>
            <a:pPr indent="0" lvl="0" marL="0" rtl="0" algn="l">
              <a:spcBef>
                <a:spcPts val="0"/>
              </a:spcBef>
              <a:spcAft>
                <a:spcPts val="0"/>
              </a:spcAft>
              <a:buNone/>
            </a:pPr>
            <a:r>
              <a:rPr lang="en" sz="1000">
                <a:solidFill>
                  <a:srgbClr val="FFFFFF"/>
                </a:solidFill>
                <a:latin typeface="Roboto"/>
                <a:ea typeface="Roboto"/>
                <a:cs typeface="Roboto"/>
                <a:sym typeface="Roboto"/>
              </a:rPr>
              <a:t>Threshold Check</a:t>
            </a:r>
            <a:endParaRPr b="1" sz="1000">
              <a:solidFill>
                <a:srgbClr val="FFFFFF"/>
              </a:solidFill>
              <a:latin typeface="Roboto"/>
              <a:ea typeface="Roboto"/>
              <a:cs typeface="Roboto"/>
              <a:sym typeface="Roboto"/>
            </a:endParaRPr>
          </a:p>
        </p:txBody>
      </p:sp>
      <p:sp>
        <p:nvSpPr>
          <p:cNvPr id="1909" name="Google Shape;1909;p74"/>
          <p:cNvSpPr txBox="1"/>
          <p:nvPr/>
        </p:nvSpPr>
        <p:spPr>
          <a:xfrm>
            <a:off x="4782545" y="1147005"/>
            <a:ext cx="1360800" cy="5007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Roboto"/>
                <a:ea typeface="Roboto"/>
                <a:cs typeface="Roboto"/>
                <a:sym typeface="Roboto"/>
              </a:rPr>
              <a:t>5 </a:t>
            </a:r>
            <a:r>
              <a:rPr lang="en" sz="1000">
                <a:solidFill>
                  <a:srgbClr val="FFFFFF"/>
                </a:solidFill>
                <a:latin typeface="Roboto"/>
                <a:ea typeface="Roboto"/>
                <a:cs typeface="Roboto"/>
                <a:sym typeface="Roboto"/>
              </a:rPr>
              <a:t>Analog Reads</a:t>
            </a:r>
            <a:endParaRPr sz="1000">
              <a:solidFill>
                <a:srgbClr val="FFFFFF"/>
              </a:solidFill>
              <a:latin typeface="Roboto"/>
              <a:ea typeface="Roboto"/>
              <a:cs typeface="Roboto"/>
              <a:sym typeface="Roboto"/>
            </a:endParaRPr>
          </a:p>
        </p:txBody>
      </p:sp>
      <p:sp>
        <p:nvSpPr>
          <p:cNvPr id="1910" name="Google Shape;1910;p74"/>
          <p:cNvSpPr txBox="1"/>
          <p:nvPr/>
        </p:nvSpPr>
        <p:spPr>
          <a:xfrm>
            <a:off x="6133170" y="1147005"/>
            <a:ext cx="1360800" cy="5007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Roboto"/>
                <a:ea typeface="Roboto"/>
                <a:cs typeface="Roboto"/>
                <a:sym typeface="Roboto"/>
              </a:rPr>
              <a:t>Send 20-Byte Buffer</a:t>
            </a:r>
            <a:endParaRPr sz="1000">
              <a:solidFill>
                <a:srgbClr val="FFFFFF"/>
              </a:solidFill>
              <a:latin typeface="Roboto"/>
              <a:ea typeface="Roboto"/>
              <a:cs typeface="Roboto"/>
              <a:sym typeface="Roboto"/>
            </a:endParaRPr>
          </a:p>
        </p:txBody>
      </p:sp>
      <p:sp>
        <p:nvSpPr>
          <p:cNvPr id="1911" name="Google Shape;1911;p74"/>
          <p:cNvSpPr txBox="1"/>
          <p:nvPr/>
        </p:nvSpPr>
        <p:spPr>
          <a:xfrm>
            <a:off x="7494950" y="1240924"/>
            <a:ext cx="577800" cy="393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Roboto"/>
                <a:ea typeface="Roboto"/>
                <a:cs typeface="Roboto"/>
                <a:sym typeface="Roboto"/>
              </a:rPr>
              <a:t>20 ms</a:t>
            </a:r>
            <a:endParaRPr sz="1000">
              <a:solidFill>
                <a:srgbClr val="FFFFFF"/>
              </a:solidFill>
              <a:latin typeface="Roboto"/>
              <a:ea typeface="Roboto"/>
              <a:cs typeface="Roboto"/>
              <a:sym typeface="Roboto"/>
            </a:endParaRPr>
          </a:p>
        </p:txBody>
      </p:sp>
      <p:cxnSp>
        <p:nvCxnSpPr>
          <p:cNvPr id="1912" name="Google Shape;1912;p74"/>
          <p:cNvCxnSpPr/>
          <p:nvPr/>
        </p:nvCxnSpPr>
        <p:spPr>
          <a:xfrm rot="10800000">
            <a:off x="8022950" y="1303353"/>
            <a:ext cx="0" cy="679200"/>
          </a:xfrm>
          <a:prstGeom prst="straightConnector1">
            <a:avLst/>
          </a:prstGeom>
          <a:noFill/>
          <a:ln cap="flat" cmpd="sng" w="9525">
            <a:solidFill>
              <a:srgbClr val="FFFFFF"/>
            </a:solidFill>
            <a:prstDash val="solid"/>
            <a:round/>
            <a:headEnd len="med" w="med" type="none"/>
            <a:tailEnd len="med" w="med" type="none"/>
          </a:ln>
        </p:spPr>
      </p:cxnSp>
      <p:cxnSp>
        <p:nvCxnSpPr>
          <p:cNvPr id="1913" name="Google Shape;1913;p74"/>
          <p:cNvCxnSpPr/>
          <p:nvPr/>
        </p:nvCxnSpPr>
        <p:spPr>
          <a:xfrm rot="10800000">
            <a:off x="7544749" y="1303353"/>
            <a:ext cx="0" cy="679200"/>
          </a:xfrm>
          <a:prstGeom prst="straightConnector1">
            <a:avLst/>
          </a:prstGeom>
          <a:noFill/>
          <a:ln cap="flat" cmpd="sng" w="9525">
            <a:solidFill>
              <a:srgbClr val="FFFFFF"/>
            </a:solidFill>
            <a:prstDash val="solid"/>
            <a:round/>
            <a:headEnd len="med" w="med" type="none"/>
            <a:tailEnd len="med" w="med" type="none"/>
          </a:ln>
        </p:spPr>
      </p:cxnSp>
      <p:sp>
        <p:nvSpPr>
          <p:cNvPr id="1914" name="Google Shape;1914;p74"/>
          <p:cNvSpPr/>
          <p:nvPr/>
        </p:nvSpPr>
        <p:spPr>
          <a:xfrm>
            <a:off x="2921187" y="1703024"/>
            <a:ext cx="552600" cy="559200"/>
          </a:xfrm>
          <a:prstGeom prst="rect">
            <a:avLst/>
          </a:prstGeom>
          <a:solidFill>
            <a:srgbClr val="FF000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Roboto"/>
                <a:ea typeface="Roboto"/>
                <a:cs typeface="Roboto"/>
                <a:sym typeface="Roboto"/>
              </a:rPr>
              <a:t>Time</a:t>
            </a:r>
            <a:endParaRPr b="1" sz="1000">
              <a:solidFill>
                <a:srgbClr val="FFFFFF"/>
              </a:solidFill>
              <a:latin typeface="Roboto"/>
              <a:ea typeface="Roboto"/>
              <a:cs typeface="Roboto"/>
              <a:sym typeface="Roboto"/>
            </a:endParaRPr>
          </a:p>
        </p:txBody>
      </p:sp>
      <p:cxnSp>
        <p:nvCxnSpPr>
          <p:cNvPr id="1915" name="Google Shape;1915;p74"/>
          <p:cNvCxnSpPr/>
          <p:nvPr/>
        </p:nvCxnSpPr>
        <p:spPr>
          <a:xfrm rot="10800000">
            <a:off x="2922450" y="1303353"/>
            <a:ext cx="0" cy="679200"/>
          </a:xfrm>
          <a:prstGeom prst="straightConnector1">
            <a:avLst/>
          </a:prstGeom>
          <a:noFill/>
          <a:ln cap="flat" cmpd="sng" w="9525">
            <a:solidFill>
              <a:srgbClr val="FFFFFF"/>
            </a:solidFill>
            <a:prstDash val="solid"/>
            <a:round/>
            <a:headEnd len="med" w="med" type="none"/>
            <a:tailEnd len="med" w="med" type="none"/>
          </a:ln>
        </p:spPr>
      </p:cxnSp>
      <p:cxnSp>
        <p:nvCxnSpPr>
          <p:cNvPr id="1916" name="Google Shape;1916;p74"/>
          <p:cNvCxnSpPr/>
          <p:nvPr/>
        </p:nvCxnSpPr>
        <p:spPr>
          <a:xfrm rot="10800000">
            <a:off x="3470738" y="1303353"/>
            <a:ext cx="0" cy="679200"/>
          </a:xfrm>
          <a:prstGeom prst="straightConnector1">
            <a:avLst/>
          </a:prstGeom>
          <a:noFill/>
          <a:ln cap="flat" cmpd="sng" w="9525">
            <a:solidFill>
              <a:srgbClr val="FFFFFF"/>
            </a:solidFill>
            <a:prstDash val="solid"/>
            <a:round/>
            <a:headEnd len="med" w="med" type="none"/>
            <a:tailEnd len="med" w="med" type="none"/>
          </a:ln>
        </p:spPr>
      </p:cxnSp>
      <p:sp>
        <p:nvSpPr>
          <p:cNvPr id="1917" name="Google Shape;1917;p74"/>
          <p:cNvSpPr txBox="1"/>
          <p:nvPr/>
        </p:nvSpPr>
        <p:spPr>
          <a:xfrm>
            <a:off x="2875450" y="1394099"/>
            <a:ext cx="644100" cy="352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t/>
            </a:r>
            <a:endParaRPr sz="1000">
              <a:solidFill>
                <a:srgbClr val="FFFFFF"/>
              </a:solidFill>
              <a:latin typeface="Roboto"/>
              <a:ea typeface="Roboto"/>
              <a:cs typeface="Roboto"/>
              <a:sym typeface="Roboto"/>
            </a:endParaRPr>
          </a:p>
          <a:p>
            <a:pPr indent="0" lvl="0" marL="0" rtl="0" algn="l">
              <a:spcBef>
                <a:spcPts val="0"/>
              </a:spcBef>
              <a:spcAft>
                <a:spcPts val="0"/>
              </a:spcAft>
              <a:buNone/>
            </a:pPr>
            <a:r>
              <a:rPr lang="en" sz="1000">
                <a:solidFill>
                  <a:srgbClr val="FFFFFF"/>
                </a:solidFill>
                <a:latin typeface="Roboto"/>
                <a:ea typeface="Roboto"/>
                <a:cs typeface="Roboto"/>
                <a:sym typeface="Roboto"/>
              </a:rPr>
              <a:t>Time</a:t>
            </a:r>
            <a:endParaRPr sz="1000">
              <a:solidFill>
                <a:srgbClr val="FFFFFF"/>
              </a:solidFill>
              <a:latin typeface="Roboto"/>
              <a:ea typeface="Roboto"/>
              <a:cs typeface="Roboto"/>
              <a:sym typeface="Roboto"/>
            </a:endParaRPr>
          </a:p>
          <a:p>
            <a:pPr indent="0" lvl="0" marL="0" rtl="0" algn="l">
              <a:spcBef>
                <a:spcPts val="0"/>
              </a:spcBef>
              <a:spcAft>
                <a:spcPts val="0"/>
              </a:spcAft>
              <a:buNone/>
            </a:pPr>
            <a:r>
              <a:rPr lang="en" sz="1000">
                <a:solidFill>
                  <a:srgbClr val="FFFFFF"/>
                </a:solidFill>
                <a:latin typeface="Roboto"/>
                <a:ea typeface="Roboto"/>
                <a:cs typeface="Roboto"/>
                <a:sym typeface="Roboto"/>
              </a:rPr>
              <a:t>Sample</a:t>
            </a:r>
            <a:endParaRPr sz="1000">
              <a:solidFill>
                <a:srgbClr val="FFFFFF"/>
              </a:solidFill>
              <a:latin typeface="Roboto"/>
              <a:ea typeface="Roboto"/>
              <a:cs typeface="Roboto"/>
              <a:sym typeface="Roboto"/>
            </a:endParaRPr>
          </a:p>
        </p:txBody>
      </p:sp>
      <p:sp>
        <p:nvSpPr>
          <p:cNvPr id="1918" name="Google Shape;1918;p74"/>
          <p:cNvSpPr/>
          <p:nvPr/>
        </p:nvSpPr>
        <p:spPr>
          <a:xfrm flipH="1">
            <a:off x="96875" y="3322045"/>
            <a:ext cx="516300" cy="559200"/>
          </a:xfrm>
          <a:prstGeom prst="round1Rect">
            <a:avLst>
              <a:gd fmla="val 21855" name="adj"/>
            </a:avLst>
          </a:prstGeom>
          <a:solidFill>
            <a:srgbClr val="EEEEEE"/>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900">
                <a:latin typeface="Roboto"/>
                <a:ea typeface="Roboto"/>
                <a:cs typeface="Roboto"/>
                <a:sym typeface="Roboto"/>
              </a:rPr>
              <a:t>Code</a:t>
            </a:r>
            <a:endParaRPr b="1" sz="900">
              <a:solidFill>
                <a:srgbClr val="000000"/>
              </a:solidFill>
              <a:latin typeface="Roboto"/>
              <a:ea typeface="Roboto"/>
              <a:cs typeface="Roboto"/>
              <a:sym typeface="Roboto"/>
            </a:endParaRPr>
          </a:p>
          <a:p>
            <a:pPr indent="0" lvl="0" marL="0" rtl="0" algn="l">
              <a:spcBef>
                <a:spcPts val="0"/>
              </a:spcBef>
              <a:spcAft>
                <a:spcPts val="0"/>
              </a:spcAft>
              <a:buClr>
                <a:srgbClr val="000000"/>
              </a:buClr>
              <a:buSzPts val="1100"/>
              <a:buFont typeface="Arial"/>
              <a:buNone/>
            </a:pPr>
            <a:r>
              <a:rPr b="1" lang="en" sz="900">
                <a:solidFill>
                  <a:srgbClr val="000000"/>
                </a:solidFill>
                <a:latin typeface="Roboto"/>
                <a:ea typeface="Roboto"/>
                <a:cs typeface="Roboto"/>
                <a:sym typeface="Roboto"/>
              </a:rPr>
              <a:t>Start</a:t>
            </a:r>
            <a:endParaRPr b="1" sz="900">
              <a:solidFill>
                <a:srgbClr val="000000"/>
              </a:solidFill>
              <a:latin typeface="Roboto"/>
              <a:ea typeface="Roboto"/>
              <a:cs typeface="Roboto"/>
              <a:sym typeface="Roboto"/>
            </a:endParaRPr>
          </a:p>
        </p:txBody>
      </p:sp>
      <p:sp>
        <p:nvSpPr>
          <p:cNvPr id="1919" name="Google Shape;1919;p74"/>
          <p:cNvSpPr/>
          <p:nvPr/>
        </p:nvSpPr>
        <p:spPr>
          <a:xfrm>
            <a:off x="8548150" y="3308025"/>
            <a:ext cx="478200" cy="559200"/>
          </a:xfrm>
          <a:prstGeom prst="round1Rect">
            <a:avLst>
              <a:gd fmla="val 16667" name="adj"/>
            </a:avLst>
          </a:prstGeom>
          <a:solidFill>
            <a:srgbClr val="EEEEEE"/>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900">
                <a:latin typeface="Roboto"/>
                <a:ea typeface="Roboto"/>
                <a:cs typeface="Roboto"/>
                <a:sym typeface="Roboto"/>
              </a:rPr>
              <a:t>Code</a:t>
            </a:r>
            <a:r>
              <a:rPr b="1" lang="en" sz="900">
                <a:solidFill>
                  <a:srgbClr val="000000"/>
                </a:solidFill>
                <a:latin typeface="Roboto"/>
                <a:ea typeface="Roboto"/>
                <a:cs typeface="Roboto"/>
                <a:sym typeface="Roboto"/>
              </a:rPr>
              <a:t>End</a:t>
            </a:r>
            <a:endParaRPr b="1"/>
          </a:p>
        </p:txBody>
      </p:sp>
      <p:sp>
        <p:nvSpPr>
          <p:cNvPr id="1920" name="Google Shape;1920;p74"/>
          <p:cNvSpPr/>
          <p:nvPr/>
        </p:nvSpPr>
        <p:spPr>
          <a:xfrm>
            <a:off x="764450" y="3322045"/>
            <a:ext cx="918300" cy="559200"/>
          </a:xfrm>
          <a:prstGeom prst="rect">
            <a:avLst/>
          </a:prstGeom>
          <a:solidFill>
            <a:srgbClr val="70AD47"/>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Roboto"/>
                <a:ea typeface="Roboto"/>
                <a:cs typeface="Roboto"/>
                <a:sym typeface="Roboto"/>
              </a:rPr>
              <a:t>Initiate Orbit Parameters and Sim</a:t>
            </a:r>
            <a:endParaRPr b="1" sz="1000">
              <a:solidFill>
                <a:srgbClr val="FFFFFF"/>
              </a:solidFill>
              <a:latin typeface="Roboto"/>
              <a:ea typeface="Roboto"/>
              <a:cs typeface="Roboto"/>
              <a:sym typeface="Roboto"/>
            </a:endParaRPr>
          </a:p>
        </p:txBody>
      </p:sp>
      <p:sp>
        <p:nvSpPr>
          <p:cNvPr id="1921" name="Google Shape;1921;p74"/>
          <p:cNvSpPr/>
          <p:nvPr/>
        </p:nvSpPr>
        <p:spPr>
          <a:xfrm>
            <a:off x="1769825" y="3322045"/>
            <a:ext cx="841800" cy="559200"/>
          </a:xfrm>
          <a:prstGeom prst="rect">
            <a:avLst/>
          </a:prstGeom>
          <a:solidFill>
            <a:srgbClr val="70AD47"/>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Roboto"/>
                <a:ea typeface="Roboto"/>
                <a:cs typeface="Roboto"/>
                <a:sym typeface="Roboto"/>
              </a:rPr>
              <a:t>Propagate Until Start Position</a:t>
            </a:r>
            <a:endParaRPr b="1" sz="1000">
              <a:solidFill>
                <a:srgbClr val="FFFFFF"/>
              </a:solidFill>
              <a:latin typeface="Roboto"/>
              <a:ea typeface="Roboto"/>
              <a:cs typeface="Roboto"/>
              <a:sym typeface="Roboto"/>
            </a:endParaRPr>
          </a:p>
        </p:txBody>
      </p:sp>
      <p:sp>
        <p:nvSpPr>
          <p:cNvPr id="1922" name="Google Shape;1922;p74"/>
          <p:cNvSpPr/>
          <p:nvPr/>
        </p:nvSpPr>
        <p:spPr>
          <a:xfrm>
            <a:off x="2698700" y="3322045"/>
            <a:ext cx="841800" cy="559200"/>
          </a:xfrm>
          <a:prstGeom prst="rect">
            <a:avLst/>
          </a:prstGeom>
          <a:solidFill>
            <a:srgbClr val="4285F4"/>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Roboto"/>
                <a:ea typeface="Roboto"/>
                <a:cs typeface="Roboto"/>
                <a:sym typeface="Roboto"/>
              </a:rPr>
              <a:t>Send Start Command</a:t>
            </a:r>
            <a:endParaRPr b="1" sz="1000">
              <a:solidFill>
                <a:srgbClr val="FFFFFF"/>
              </a:solidFill>
              <a:latin typeface="Roboto"/>
              <a:ea typeface="Roboto"/>
              <a:cs typeface="Roboto"/>
              <a:sym typeface="Roboto"/>
            </a:endParaRPr>
          </a:p>
        </p:txBody>
      </p:sp>
      <p:sp>
        <p:nvSpPr>
          <p:cNvPr id="1923" name="Google Shape;1923;p74"/>
          <p:cNvSpPr/>
          <p:nvPr/>
        </p:nvSpPr>
        <p:spPr>
          <a:xfrm>
            <a:off x="5591437" y="3312545"/>
            <a:ext cx="784800" cy="559200"/>
          </a:xfrm>
          <a:prstGeom prst="rect">
            <a:avLst/>
          </a:prstGeom>
          <a:solidFill>
            <a:srgbClr val="4285F4"/>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Roboto"/>
                <a:ea typeface="Roboto"/>
                <a:cs typeface="Roboto"/>
                <a:sym typeface="Roboto"/>
              </a:rPr>
              <a:t>Send Stop Command</a:t>
            </a:r>
            <a:endParaRPr b="1" sz="1000">
              <a:solidFill>
                <a:srgbClr val="FFFFFF"/>
              </a:solidFill>
              <a:latin typeface="Roboto"/>
              <a:ea typeface="Roboto"/>
              <a:cs typeface="Roboto"/>
              <a:sym typeface="Roboto"/>
            </a:endParaRPr>
          </a:p>
        </p:txBody>
      </p:sp>
      <p:sp>
        <p:nvSpPr>
          <p:cNvPr id="1924" name="Google Shape;1924;p74"/>
          <p:cNvSpPr/>
          <p:nvPr/>
        </p:nvSpPr>
        <p:spPr>
          <a:xfrm>
            <a:off x="3636085" y="3322045"/>
            <a:ext cx="610500" cy="559200"/>
          </a:xfrm>
          <a:prstGeom prst="rect">
            <a:avLst/>
          </a:prstGeom>
          <a:solidFill>
            <a:srgbClr val="FF000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Roboto"/>
                <a:ea typeface="Roboto"/>
                <a:cs typeface="Roboto"/>
                <a:sym typeface="Roboto"/>
              </a:rPr>
              <a:t>Collect Data</a:t>
            </a:r>
            <a:endParaRPr b="1" sz="1000">
              <a:solidFill>
                <a:srgbClr val="FFFFFF"/>
              </a:solidFill>
              <a:latin typeface="Roboto"/>
              <a:ea typeface="Roboto"/>
              <a:cs typeface="Roboto"/>
              <a:sym typeface="Roboto"/>
            </a:endParaRPr>
          </a:p>
        </p:txBody>
      </p:sp>
      <p:sp>
        <p:nvSpPr>
          <p:cNvPr id="1925" name="Google Shape;1925;p74"/>
          <p:cNvSpPr/>
          <p:nvPr/>
        </p:nvSpPr>
        <p:spPr>
          <a:xfrm>
            <a:off x="4325900" y="3322045"/>
            <a:ext cx="1186200" cy="559200"/>
          </a:xfrm>
          <a:prstGeom prst="rect">
            <a:avLst/>
          </a:prstGeom>
          <a:solidFill>
            <a:srgbClr val="FF000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Roboto"/>
                <a:ea typeface="Roboto"/>
                <a:cs typeface="Roboto"/>
                <a:sym typeface="Roboto"/>
              </a:rPr>
              <a:t>Propagate 20 ms</a:t>
            </a:r>
            <a:endParaRPr b="1" sz="1000">
              <a:solidFill>
                <a:srgbClr val="FFFFFF"/>
              </a:solidFill>
              <a:latin typeface="Roboto"/>
              <a:ea typeface="Roboto"/>
              <a:cs typeface="Roboto"/>
              <a:sym typeface="Roboto"/>
            </a:endParaRPr>
          </a:p>
        </p:txBody>
      </p:sp>
      <p:sp>
        <p:nvSpPr>
          <p:cNvPr id="1926" name="Google Shape;1926;p74"/>
          <p:cNvSpPr txBox="1"/>
          <p:nvPr/>
        </p:nvSpPr>
        <p:spPr>
          <a:xfrm>
            <a:off x="2616975" y="2648775"/>
            <a:ext cx="4430400" cy="63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rgbClr val="FFFFFF"/>
                </a:solidFill>
                <a:latin typeface="Calibri"/>
                <a:ea typeface="Calibri"/>
                <a:cs typeface="Calibri"/>
                <a:sym typeface="Calibri"/>
              </a:rPr>
              <a:t>Mode 1 Laptop </a:t>
            </a:r>
            <a:r>
              <a:rPr b="1" lang="en" sz="2500">
                <a:solidFill>
                  <a:srgbClr val="FFFFFF"/>
                </a:solidFill>
                <a:latin typeface="Calibri"/>
                <a:ea typeface="Calibri"/>
                <a:cs typeface="Calibri"/>
                <a:sym typeface="Calibri"/>
              </a:rPr>
              <a:t>Code</a:t>
            </a:r>
            <a:r>
              <a:rPr b="1" lang="en" sz="2500">
                <a:solidFill>
                  <a:srgbClr val="FFFFFF"/>
                </a:solidFill>
                <a:latin typeface="Calibri"/>
                <a:ea typeface="Calibri"/>
                <a:cs typeface="Calibri"/>
                <a:sym typeface="Calibri"/>
              </a:rPr>
              <a:t> Diagram</a:t>
            </a:r>
            <a:endParaRPr b="1" sz="2500">
              <a:solidFill>
                <a:srgbClr val="FFFFFF"/>
              </a:solidFill>
              <a:latin typeface="Calibri"/>
              <a:ea typeface="Calibri"/>
              <a:cs typeface="Calibri"/>
              <a:sym typeface="Calibri"/>
            </a:endParaRPr>
          </a:p>
        </p:txBody>
      </p:sp>
      <p:cxnSp>
        <p:nvCxnSpPr>
          <p:cNvPr id="1927" name="Google Shape;1927;p74"/>
          <p:cNvCxnSpPr/>
          <p:nvPr/>
        </p:nvCxnSpPr>
        <p:spPr>
          <a:xfrm>
            <a:off x="488763" y="2606704"/>
            <a:ext cx="8258700" cy="0"/>
          </a:xfrm>
          <a:prstGeom prst="straightConnector1">
            <a:avLst/>
          </a:prstGeom>
          <a:noFill/>
          <a:ln cap="flat" cmpd="sng" w="19050">
            <a:solidFill>
              <a:srgbClr val="FFFFFF"/>
            </a:solidFill>
            <a:prstDash val="solid"/>
            <a:round/>
            <a:headEnd len="med" w="med" type="none"/>
            <a:tailEnd len="med" w="med" type="none"/>
          </a:ln>
        </p:spPr>
      </p:cxnSp>
      <p:cxnSp>
        <p:nvCxnSpPr>
          <p:cNvPr id="1928" name="Google Shape;1928;p74"/>
          <p:cNvCxnSpPr/>
          <p:nvPr/>
        </p:nvCxnSpPr>
        <p:spPr>
          <a:xfrm rot="10800000">
            <a:off x="5512100" y="3473276"/>
            <a:ext cx="0" cy="901200"/>
          </a:xfrm>
          <a:prstGeom prst="straightConnector1">
            <a:avLst/>
          </a:prstGeom>
          <a:noFill/>
          <a:ln cap="flat" cmpd="sng" w="9525">
            <a:solidFill>
              <a:srgbClr val="FFFFFF"/>
            </a:solidFill>
            <a:prstDash val="solid"/>
            <a:round/>
            <a:headEnd len="med" w="med" type="none"/>
            <a:tailEnd len="med" w="med" type="none"/>
          </a:ln>
        </p:spPr>
      </p:cxnSp>
      <p:cxnSp>
        <p:nvCxnSpPr>
          <p:cNvPr id="1929" name="Google Shape;1929;p74"/>
          <p:cNvCxnSpPr/>
          <p:nvPr/>
        </p:nvCxnSpPr>
        <p:spPr>
          <a:xfrm rot="10800000">
            <a:off x="3636085" y="3462649"/>
            <a:ext cx="0" cy="893100"/>
          </a:xfrm>
          <a:prstGeom prst="straightConnector1">
            <a:avLst/>
          </a:prstGeom>
          <a:noFill/>
          <a:ln cap="flat" cmpd="sng" w="9525">
            <a:solidFill>
              <a:srgbClr val="FFFFFF"/>
            </a:solidFill>
            <a:prstDash val="solid"/>
            <a:round/>
            <a:headEnd len="med" w="med" type="none"/>
            <a:tailEnd len="med" w="med" type="none"/>
          </a:ln>
        </p:spPr>
      </p:cxnSp>
      <p:sp>
        <p:nvSpPr>
          <p:cNvPr id="1930" name="Google Shape;1930;p74"/>
          <p:cNvSpPr txBox="1"/>
          <p:nvPr/>
        </p:nvSpPr>
        <p:spPr>
          <a:xfrm>
            <a:off x="3636075" y="3937192"/>
            <a:ext cx="1875900" cy="5592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Roboto"/>
                <a:ea typeface="Roboto"/>
                <a:cs typeface="Roboto"/>
                <a:sym typeface="Roboto"/>
              </a:rPr>
              <a:t>Data Collection </a:t>
            </a:r>
            <a:r>
              <a:rPr b="1" lang="en" sz="1000">
                <a:solidFill>
                  <a:srgbClr val="FFFFFF"/>
                </a:solidFill>
                <a:latin typeface="Roboto"/>
                <a:ea typeface="Roboto"/>
                <a:cs typeface="Roboto"/>
                <a:sym typeface="Roboto"/>
              </a:rPr>
              <a:t>Loop. </a:t>
            </a:r>
            <a:endParaRPr b="1" sz="1000">
              <a:solidFill>
                <a:srgbClr val="FFFFFF"/>
              </a:solidFill>
              <a:latin typeface="Roboto"/>
              <a:ea typeface="Roboto"/>
              <a:cs typeface="Roboto"/>
              <a:sym typeface="Roboto"/>
            </a:endParaRPr>
          </a:p>
          <a:p>
            <a:pPr indent="0" lvl="0" marL="0" rtl="0" algn="l">
              <a:spcBef>
                <a:spcPts val="0"/>
              </a:spcBef>
              <a:spcAft>
                <a:spcPts val="0"/>
              </a:spcAft>
              <a:buNone/>
            </a:pPr>
            <a:r>
              <a:rPr lang="en" sz="1000">
                <a:solidFill>
                  <a:srgbClr val="FFFFFF"/>
                </a:solidFill>
                <a:latin typeface="Roboto"/>
                <a:ea typeface="Roboto"/>
                <a:cs typeface="Roboto"/>
                <a:sym typeface="Roboto"/>
              </a:rPr>
              <a:t>Continue Orbital Propagation.</a:t>
            </a:r>
            <a:endParaRPr sz="1000">
              <a:solidFill>
                <a:srgbClr val="FFFFFF"/>
              </a:solidFill>
              <a:latin typeface="Roboto"/>
              <a:ea typeface="Roboto"/>
              <a:cs typeface="Roboto"/>
              <a:sym typeface="Roboto"/>
            </a:endParaRPr>
          </a:p>
          <a:p>
            <a:pPr indent="0" lvl="0" marL="0" rtl="0" algn="l">
              <a:spcBef>
                <a:spcPts val="0"/>
              </a:spcBef>
              <a:spcAft>
                <a:spcPts val="0"/>
              </a:spcAft>
              <a:buNone/>
            </a:pPr>
            <a:r>
              <a:rPr lang="en" sz="1000">
                <a:solidFill>
                  <a:srgbClr val="FFFFFF"/>
                </a:solidFill>
                <a:latin typeface="Roboto"/>
                <a:ea typeface="Roboto"/>
                <a:cs typeface="Roboto"/>
                <a:sym typeface="Roboto"/>
              </a:rPr>
              <a:t>Check For Stop Position.</a:t>
            </a:r>
            <a:endParaRPr sz="1000">
              <a:solidFill>
                <a:srgbClr val="FFFFFF"/>
              </a:solidFill>
              <a:latin typeface="Roboto"/>
              <a:ea typeface="Roboto"/>
              <a:cs typeface="Roboto"/>
              <a:sym typeface="Roboto"/>
            </a:endParaRPr>
          </a:p>
        </p:txBody>
      </p:sp>
      <p:sp>
        <p:nvSpPr>
          <p:cNvPr id="1931" name="Google Shape;1931;p74"/>
          <p:cNvSpPr/>
          <p:nvPr/>
        </p:nvSpPr>
        <p:spPr>
          <a:xfrm>
            <a:off x="6455550" y="3312595"/>
            <a:ext cx="910800" cy="559200"/>
          </a:xfrm>
          <a:prstGeom prst="rect">
            <a:avLst/>
          </a:prstGeom>
          <a:solidFill>
            <a:srgbClr val="70AD47"/>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Roboto"/>
                <a:ea typeface="Roboto"/>
                <a:cs typeface="Roboto"/>
                <a:sym typeface="Roboto"/>
              </a:rPr>
              <a:t>Continue</a:t>
            </a:r>
            <a:endParaRPr b="1" sz="1000">
              <a:solidFill>
                <a:srgbClr val="FFFFFF"/>
              </a:solidFill>
              <a:latin typeface="Roboto"/>
              <a:ea typeface="Roboto"/>
              <a:cs typeface="Roboto"/>
              <a:sym typeface="Roboto"/>
            </a:endParaRPr>
          </a:p>
          <a:p>
            <a:pPr indent="0" lvl="0" marL="0" rtl="0" algn="l">
              <a:spcBef>
                <a:spcPts val="0"/>
              </a:spcBef>
              <a:spcAft>
                <a:spcPts val="0"/>
              </a:spcAft>
              <a:buNone/>
            </a:pPr>
            <a:r>
              <a:rPr b="1" lang="en" sz="1000">
                <a:solidFill>
                  <a:srgbClr val="FFFFFF"/>
                </a:solidFill>
                <a:latin typeface="Roboto"/>
                <a:ea typeface="Roboto"/>
                <a:cs typeface="Roboto"/>
                <a:sym typeface="Roboto"/>
              </a:rPr>
              <a:t>Propagation</a:t>
            </a:r>
            <a:endParaRPr b="1" sz="1000">
              <a:solidFill>
                <a:srgbClr val="FFFFFF"/>
              </a:solidFill>
              <a:latin typeface="Roboto"/>
              <a:ea typeface="Roboto"/>
              <a:cs typeface="Roboto"/>
              <a:sym typeface="Roboto"/>
            </a:endParaRPr>
          </a:p>
        </p:txBody>
      </p:sp>
      <p:cxnSp>
        <p:nvCxnSpPr>
          <p:cNvPr id="1932" name="Google Shape;1932;p74"/>
          <p:cNvCxnSpPr>
            <a:stCxn id="1921" idx="2"/>
          </p:cNvCxnSpPr>
          <p:nvPr/>
        </p:nvCxnSpPr>
        <p:spPr>
          <a:xfrm>
            <a:off x="2190725" y="3881245"/>
            <a:ext cx="0" cy="727800"/>
          </a:xfrm>
          <a:prstGeom prst="straightConnector1">
            <a:avLst/>
          </a:prstGeom>
          <a:noFill/>
          <a:ln cap="flat" cmpd="sng" w="9525">
            <a:solidFill>
              <a:srgbClr val="FFFFFF"/>
            </a:solidFill>
            <a:prstDash val="solid"/>
            <a:round/>
            <a:headEnd len="med" w="med" type="stealth"/>
            <a:tailEnd len="med" w="med" type="none"/>
          </a:ln>
        </p:spPr>
      </p:cxnSp>
      <p:cxnSp>
        <p:nvCxnSpPr>
          <p:cNvPr id="1933" name="Google Shape;1933;p74"/>
          <p:cNvCxnSpPr>
            <a:endCxn id="1931" idx="2"/>
          </p:cNvCxnSpPr>
          <p:nvPr/>
        </p:nvCxnSpPr>
        <p:spPr>
          <a:xfrm rot="10800000">
            <a:off x="6910950" y="3871795"/>
            <a:ext cx="0" cy="737100"/>
          </a:xfrm>
          <a:prstGeom prst="straightConnector1">
            <a:avLst/>
          </a:prstGeom>
          <a:noFill/>
          <a:ln cap="flat" cmpd="sng" w="9525">
            <a:solidFill>
              <a:srgbClr val="FFFFFF"/>
            </a:solidFill>
            <a:prstDash val="solid"/>
            <a:round/>
            <a:headEnd len="med" w="med" type="none"/>
            <a:tailEnd len="med" w="med" type="none"/>
          </a:ln>
        </p:spPr>
      </p:cxnSp>
      <p:cxnSp>
        <p:nvCxnSpPr>
          <p:cNvPr id="1934" name="Google Shape;1934;p74"/>
          <p:cNvCxnSpPr/>
          <p:nvPr/>
        </p:nvCxnSpPr>
        <p:spPr>
          <a:xfrm rot="10800000">
            <a:off x="2197050" y="4602677"/>
            <a:ext cx="4719600" cy="0"/>
          </a:xfrm>
          <a:prstGeom prst="straightConnector1">
            <a:avLst/>
          </a:prstGeom>
          <a:noFill/>
          <a:ln cap="flat" cmpd="sng" w="9525">
            <a:solidFill>
              <a:srgbClr val="FFFFFF"/>
            </a:solidFill>
            <a:prstDash val="solid"/>
            <a:round/>
            <a:headEnd len="med" w="med" type="none"/>
            <a:tailEnd len="med" w="med" type="none"/>
          </a:ln>
        </p:spPr>
      </p:cxnSp>
      <p:sp>
        <p:nvSpPr>
          <p:cNvPr id="1935" name="Google Shape;1935;p74"/>
          <p:cNvSpPr/>
          <p:nvPr/>
        </p:nvSpPr>
        <p:spPr>
          <a:xfrm>
            <a:off x="7445675" y="3308025"/>
            <a:ext cx="918300" cy="559200"/>
          </a:xfrm>
          <a:prstGeom prst="rect">
            <a:avLst/>
          </a:prstGeom>
          <a:solidFill>
            <a:srgbClr val="70AD47"/>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Roboto"/>
                <a:ea typeface="Roboto"/>
                <a:cs typeface="Roboto"/>
                <a:sym typeface="Roboto"/>
              </a:rPr>
              <a:t>End Propagation</a:t>
            </a:r>
            <a:endParaRPr b="1" sz="1000">
              <a:solidFill>
                <a:srgbClr val="FFFFFF"/>
              </a:solidFill>
              <a:latin typeface="Roboto"/>
              <a:ea typeface="Roboto"/>
              <a:cs typeface="Roboto"/>
              <a:sym typeface="Roboto"/>
            </a:endParaRPr>
          </a:p>
        </p:txBody>
      </p:sp>
      <p:sp>
        <p:nvSpPr>
          <p:cNvPr id="1936" name="Google Shape;1936;p74"/>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940" name="Shape 1940"/>
        <p:cNvGrpSpPr/>
        <p:nvPr/>
      </p:nvGrpSpPr>
      <p:grpSpPr>
        <a:xfrm>
          <a:off x="0" y="0"/>
          <a:ext cx="0" cy="0"/>
          <a:chOff x="0" y="0"/>
          <a:chExt cx="0" cy="0"/>
        </a:xfrm>
      </p:grpSpPr>
      <p:pic>
        <p:nvPicPr>
          <p:cNvPr id="1941" name="Google Shape;1941;p75"/>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1942" name="Google Shape;1942;p75"/>
          <p:cNvPicPr preferRelativeResize="0"/>
          <p:nvPr/>
        </p:nvPicPr>
        <p:blipFill>
          <a:blip r:embed="rId4">
            <a:alphaModFix/>
          </a:blip>
          <a:stretch>
            <a:fillRect/>
          </a:stretch>
        </p:blipFill>
        <p:spPr>
          <a:xfrm>
            <a:off x="0" y="0"/>
            <a:ext cx="841775" cy="841775"/>
          </a:xfrm>
          <a:prstGeom prst="rect">
            <a:avLst/>
          </a:prstGeom>
          <a:noFill/>
          <a:ln>
            <a:noFill/>
          </a:ln>
        </p:spPr>
      </p:pic>
      <p:pic>
        <p:nvPicPr>
          <p:cNvPr id="1943" name="Google Shape;1943;p75"/>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1944" name="Google Shape;1944;p75"/>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1945" name="Google Shape;1945;p75"/>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000000"/>
                </a:solidFill>
                <a:latin typeface="Roboto"/>
                <a:ea typeface="Roboto"/>
                <a:cs typeface="Roboto"/>
                <a:sym typeface="Roboto"/>
              </a:rPr>
              <a:t>Electronics</a:t>
            </a:r>
            <a:endParaRPr>
              <a:latin typeface="Roboto"/>
              <a:ea typeface="Roboto"/>
              <a:cs typeface="Roboto"/>
              <a:sym typeface="Roboto"/>
            </a:endParaRPr>
          </a:p>
        </p:txBody>
      </p:sp>
      <p:sp>
        <p:nvSpPr>
          <p:cNvPr id="1946" name="Google Shape;1946;p75"/>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947" name="Google Shape;1947;p75"/>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rgbClr val="000000"/>
                </a:solidFill>
                <a:latin typeface="Roboto"/>
                <a:ea typeface="Roboto"/>
                <a:cs typeface="Roboto"/>
                <a:sym typeface="Roboto"/>
              </a:rPr>
              <a:t>Software</a:t>
            </a:r>
            <a:endParaRPr b="1" u="sng">
              <a:latin typeface="Roboto"/>
              <a:ea typeface="Roboto"/>
              <a:cs typeface="Roboto"/>
              <a:sym typeface="Roboto"/>
            </a:endParaRPr>
          </a:p>
        </p:txBody>
      </p:sp>
      <p:sp>
        <p:nvSpPr>
          <p:cNvPr id="1948" name="Google Shape;1948;p75"/>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949" name="Google Shape;1949;p75"/>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1950" name="Google Shape;1950;p75"/>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1951" name="Google Shape;1951;p75"/>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1952" name="Google Shape;1952;p75"/>
          <p:cNvSpPr txBox="1"/>
          <p:nvPr/>
        </p:nvSpPr>
        <p:spPr>
          <a:xfrm>
            <a:off x="2725950" y="55250"/>
            <a:ext cx="3692100" cy="65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solidFill>
                  <a:srgbClr val="FFFFFF"/>
                </a:solidFill>
                <a:latin typeface="Calibri"/>
                <a:ea typeface="Calibri"/>
                <a:cs typeface="Calibri"/>
                <a:sym typeface="Calibri"/>
              </a:rPr>
              <a:t>USB Communication</a:t>
            </a:r>
            <a:endParaRPr b="1" sz="2800">
              <a:solidFill>
                <a:srgbClr val="FFFFFF"/>
              </a:solidFill>
              <a:latin typeface="Calibri"/>
              <a:ea typeface="Calibri"/>
              <a:cs typeface="Calibri"/>
              <a:sym typeface="Calibri"/>
            </a:endParaRPr>
          </a:p>
        </p:txBody>
      </p:sp>
      <p:sp>
        <p:nvSpPr>
          <p:cNvPr id="1953" name="Google Shape;1953;p75"/>
          <p:cNvSpPr/>
          <p:nvPr/>
        </p:nvSpPr>
        <p:spPr>
          <a:xfrm>
            <a:off x="8449299" y="3237652"/>
            <a:ext cx="506400" cy="509700"/>
          </a:xfrm>
          <a:prstGeom prst="round1Rect">
            <a:avLst>
              <a:gd fmla="val 16667" name="adj"/>
            </a:avLst>
          </a:prstGeom>
          <a:solidFill>
            <a:srgbClr val="FFAB4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 sz="1000">
                <a:solidFill>
                  <a:srgbClr val="FFFFFF"/>
                </a:solidFill>
                <a:latin typeface="Roboto"/>
                <a:ea typeface="Roboto"/>
                <a:cs typeface="Roboto"/>
                <a:sym typeface="Roboto"/>
              </a:rPr>
              <a:t>Stop</a:t>
            </a:r>
            <a:endParaRPr b="1" sz="1000">
              <a:solidFill>
                <a:srgbClr val="FFFFFF"/>
              </a:solidFill>
              <a:latin typeface="Roboto"/>
              <a:ea typeface="Roboto"/>
              <a:cs typeface="Roboto"/>
              <a:sym typeface="Roboto"/>
            </a:endParaRPr>
          </a:p>
          <a:p>
            <a:pPr indent="0" lvl="0" marL="0" rtl="0" algn="ctr">
              <a:spcBef>
                <a:spcPts val="0"/>
              </a:spcBef>
              <a:spcAft>
                <a:spcPts val="0"/>
              </a:spcAft>
              <a:buNone/>
            </a:pPr>
            <a:r>
              <a:rPr b="1" lang="en" sz="1000">
                <a:solidFill>
                  <a:srgbClr val="FFFFFF"/>
                </a:solidFill>
                <a:latin typeface="Roboto"/>
                <a:ea typeface="Roboto"/>
                <a:cs typeface="Roboto"/>
                <a:sym typeface="Roboto"/>
              </a:rPr>
              <a:t>Byte</a:t>
            </a:r>
            <a:endParaRPr b="1" sz="1500">
              <a:solidFill>
                <a:srgbClr val="FFFFFF"/>
              </a:solidFill>
            </a:endParaRPr>
          </a:p>
        </p:txBody>
      </p:sp>
      <p:sp>
        <p:nvSpPr>
          <p:cNvPr id="1954" name="Google Shape;1954;p75"/>
          <p:cNvSpPr/>
          <p:nvPr/>
        </p:nvSpPr>
        <p:spPr>
          <a:xfrm flipH="1">
            <a:off x="228626" y="3239771"/>
            <a:ext cx="506400" cy="509700"/>
          </a:xfrm>
          <a:prstGeom prst="round1Rect">
            <a:avLst>
              <a:gd fmla="val 21855" name="adj"/>
            </a:avLst>
          </a:prstGeom>
          <a:solidFill>
            <a:srgbClr val="FFAB4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Roboto"/>
                <a:ea typeface="Roboto"/>
                <a:cs typeface="Roboto"/>
                <a:sym typeface="Roboto"/>
              </a:rPr>
              <a:t>Start</a:t>
            </a:r>
            <a:endParaRPr b="1" sz="1000">
              <a:solidFill>
                <a:srgbClr val="FFFFFF"/>
              </a:solidFill>
              <a:latin typeface="Roboto"/>
              <a:ea typeface="Roboto"/>
              <a:cs typeface="Roboto"/>
              <a:sym typeface="Roboto"/>
            </a:endParaRPr>
          </a:p>
          <a:p>
            <a:pPr indent="0" lvl="0" marL="0" rtl="0" algn="ctr">
              <a:spcBef>
                <a:spcPts val="0"/>
              </a:spcBef>
              <a:spcAft>
                <a:spcPts val="0"/>
              </a:spcAft>
              <a:buClr>
                <a:srgbClr val="000000"/>
              </a:buClr>
              <a:buSzPts val="1100"/>
              <a:buFont typeface="Arial"/>
              <a:buNone/>
            </a:pPr>
            <a:r>
              <a:rPr b="1" lang="en" sz="1000">
                <a:solidFill>
                  <a:srgbClr val="FFFFFF"/>
                </a:solidFill>
                <a:latin typeface="Roboto"/>
                <a:ea typeface="Roboto"/>
                <a:cs typeface="Roboto"/>
                <a:sym typeface="Roboto"/>
              </a:rPr>
              <a:t>Byte</a:t>
            </a:r>
            <a:endParaRPr b="1" sz="1000">
              <a:solidFill>
                <a:srgbClr val="FFFFFF"/>
              </a:solidFill>
              <a:latin typeface="Roboto"/>
              <a:ea typeface="Roboto"/>
              <a:cs typeface="Roboto"/>
              <a:sym typeface="Roboto"/>
            </a:endParaRPr>
          </a:p>
        </p:txBody>
      </p:sp>
      <p:sp>
        <p:nvSpPr>
          <p:cNvPr id="1955" name="Google Shape;1955;p75"/>
          <p:cNvSpPr/>
          <p:nvPr/>
        </p:nvSpPr>
        <p:spPr>
          <a:xfrm>
            <a:off x="807062" y="3238214"/>
            <a:ext cx="506400" cy="509700"/>
          </a:xfrm>
          <a:prstGeom prst="rect">
            <a:avLst/>
          </a:prstGeom>
          <a:solidFill>
            <a:srgbClr val="4285F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latin typeface="Roboto"/>
                <a:ea typeface="Roboto"/>
                <a:cs typeface="Roboto"/>
                <a:sym typeface="Roboto"/>
              </a:rPr>
              <a:t>Time</a:t>
            </a:r>
            <a:endParaRPr b="1" sz="1100">
              <a:solidFill>
                <a:srgbClr val="FFFFFF"/>
              </a:solidFill>
              <a:latin typeface="Roboto"/>
              <a:ea typeface="Roboto"/>
              <a:cs typeface="Roboto"/>
              <a:sym typeface="Roboto"/>
            </a:endParaRPr>
          </a:p>
        </p:txBody>
      </p:sp>
      <p:sp>
        <p:nvSpPr>
          <p:cNvPr id="1956" name="Google Shape;1956;p75"/>
          <p:cNvSpPr/>
          <p:nvPr/>
        </p:nvSpPr>
        <p:spPr>
          <a:xfrm>
            <a:off x="1385530" y="3237832"/>
            <a:ext cx="940500" cy="509700"/>
          </a:xfrm>
          <a:prstGeom prst="rect">
            <a:avLst/>
          </a:prstGeom>
          <a:solidFill>
            <a:srgbClr val="0097A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latin typeface="Roboto"/>
                <a:ea typeface="Roboto"/>
                <a:cs typeface="Roboto"/>
                <a:sym typeface="Roboto"/>
              </a:rPr>
              <a:t>Photodiode Sample</a:t>
            </a:r>
            <a:endParaRPr b="1" sz="1500">
              <a:solidFill>
                <a:srgbClr val="FFFFFF"/>
              </a:solidFill>
            </a:endParaRPr>
          </a:p>
        </p:txBody>
      </p:sp>
      <p:sp>
        <p:nvSpPr>
          <p:cNvPr id="1957" name="Google Shape;1957;p75"/>
          <p:cNvSpPr/>
          <p:nvPr/>
        </p:nvSpPr>
        <p:spPr>
          <a:xfrm>
            <a:off x="3842083" y="3237656"/>
            <a:ext cx="915000" cy="509700"/>
          </a:xfrm>
          <a:prstGeom prst="rect">
            <a:avLst/>
          </a:prstGeom>
          <a:solidFill>
            <a:srgbClr val="0097A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latin typeface="Roboto"/>
                <a:ea typeface="Roboto"/>
                <a:cs typeface="Roboto"/>
                <a:sym typeface="Roboto"/>
              </a:rPr>
              <a:t>Photodiode Thermister</a:t>
            </a:r>
            <a:endParaRPr b="1" sz="1200">
              <a:solidFill>
                <a:srgbClr val="FFFFFF"/>
              </a:solidFill>
              <a:latin typeface="Roboto"/>
              <a:ea typeface="Roboto"/>
              <a:cs typeface="Roboto"/>
              <a:sym typeface="Roboto"/>
            </a:endParaRPr>
          </a:p>
        </p:txBody>
      </p:sp>
      <p:sp>
        <p:nvSpPr>
          <p:cNvPr id="1958" name="Google Shape;1958;p75"/>
          <p:cNvSpPr/>
          <p:nvPr/>
        </p:nvSpPr>
        <p:spPr>
          <a:xfrm>
            <a:off x="2394125" y="3239381"/>
            <a:ext cx="841800" cy="509700"/>
          </a:xfrm>
          <a:prstGeom prst="rect">
            <a:avLst/>
          </a:prstGeom>
          <a:solidFill>
            <a:srgbClr val="FFAB4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latin typeface="Roboto"/>
                <a:ea typeface="Roboto"/>
                <a:cs typeface="Roboto"/>
                <a:sym typeface="Roboto"/>
              </a:rPr>
              <a:t>Threshold</a:t>
            </a:r>
            <a:endParaRPr b="1" sz="1100">
              <a:solidFill>
                <a:srgbClr val="FFFFFF"/>
              </a:solidFill>
              <a:latin typeface="Roboto"/>
              <a:ea typeface="Roboto"/>
              <a:cs typeface="Roboto"/>
              <a:sym typeface="Roboto"/>
            </a:endParaRPr>
          </a:p>
          <a:p>
            <a:pPr indent="0" lvl="0" marL="0" rtl="0" algn="ctr">
              <a:spcBef>
                <a:spcPts val="0"/>
              </a:spcBef>
              <a:spcAft>
                <a:spcPts val="0"/>
              </a:spcAft>
              <a:buNone/>
            </a:pPr>
            <a:r>
              <a:rPr b="1" lang="en" sz="1100">
                <a:solidFill>
                  <a:srgbClr val="FFFFFF"/>
                </a:solidFill>
                <a:latin typeface="Roboto"/>
                <a:ea typeface="Roboto"/>
                <a:cs typeface="Roboto"/>
                <a:sym typeface="Roboto"/>
              </a:rPr>
              <a:t>Flag</a:t>
            </a:r>
            <a:endParaRPr b="1" sz="1100">
              <a:solidFill>
                <a:srgbClr val="FFFFFF"/>
              </a:solidFill>
              <a:latin typeface="Roboto"/>
              <a:ea typeface="Roboto"/>
              <a:cs typeface="Roboto"/>
              <a:sym typeface="Roboto"/>
            </a:endParaRPr>
          </a:p>
        </p:txBody>
      </p:sp>
      <p:sp>
        <p:nvSpPr>
          <p:cNvPr id="1959" name="Google Shape;1959;p75"/>
          <p:cNvSpPr/>
          <p:nvPr/>
        </p:nvSpPr>
        <p:spPr>
          <a:xfrm>
            <a:off x="3304023" y="3239163"/>
            <a:ext cx="469800" cy="509700"/>
          </a:xfrm>
          <a:prstGeom prst="rect">
            <a:avLst/>
          </a:prstGeom>
          <a:solidFill>
            <a:srgbClr val="FFAB4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latin typeface="Roboto"/>
                <a:ea typeface="Roboto"/>
                <a:cs typeface="Roboto"/>
                <a:sym typeface="Roboto"/>
              </a:rPr>
              <a:t>Sun </a:t>
            </a:r>
            <a:endParaRPr b="1" sz="1100">
              <a:solidFill>
                <a:srgbClr val="FFFFFF"/>
              </a:solidFill>
              <a:latin typeface="Roboto"/>
              <a:ea typeface="Roboto"/>
              <a:cs typeface="Roboto"/>
              <a:sym typeface="Roboto"/>
            </a:endParaRPr>
          </a:p>
          <a:p>
            <a:pPr indent="0" lvl="0" marL="0" rtl="0" algn="ctr">
              <a:spcBef>
                <a:spcPts val="0"/>
              </a:spcBef>
              <a:spcAft>
                <a:spcPts val="0"/>
              </a:spcAft>
              <a:buNone/>
            </a:pPr>
            <a:r>
              <a:rPr b="1" lang="en" sz="1100">
                <a:solidFill>
                  <a:srgbClr val="FFFFFF"/>
                </a:solidFill>
                <a:latin typeface="Roboto"/>
                <a:ea typeface="Roboto"/>
                <a:cs typeface="Roboto"/>
                <a:sym typeface="Roboto"/>
              </a:rPr>
              <a:t>Flag</a:t>
            </a:r>
            <a:endParaRPr b="1" sz="1100">
              <a:solidFill>
                <a:srgbClr val="FFFFFF"/>
              </a:solidFill>
              <a:latin typeface="Roboto"/>
              <a:ea typeface="Roboto"/>
              <a:cs typeface="Roboto"/>
              <a:sym typeface="Roboto"/>
            </a:endParaRPr>
          </a:p>
        </p:txBody>
      </p:sp>
      <p:sp>
        <p:nvSpPr>
          <p:cNvPr id="1960" name="Google Shape;1960;p75"/>
          <p:cNvSpPr/>
          <p:nvPr/>
        </p:nvSpPr>
        <p:spPr>
          <a:xfrm>
            <a:off x="4825230" y="3239228"/>
            <a:ext cx="877500" cy="509700"/>
          </a:xfrm>
          <a:prstGeom prst="rect">
            <a:avLst/>
          </a:prstGeom>
          <a:solidFill>
            <a:srgbClr val="0097A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latin typeface="Roboto"/>
                <a:ea typeface="Roboto"/>
                <a:cs typeface="Roboto"/>
                <a:sym typeface="Roboto"/>
              </a:rPr>
              <a:t>Digital</a:t>
            </a:r>
            <a:endParaRPr b="1" sz="1100">
              <a:solidFill>
                <a:srgbClr val="FFFFFF"/>
              </a:solidFill>
              <a:latin typeface="Roboto"/>
              <a:ea typeface="Roboto"/>
              <a:cs typeface="Roboto"/>
              <a:sym typeface="Roboto"/>
            </a:endParaRPr>
          </a:p>
          <a:p>
            <a:pPr indent="0" lvl="0" marL="0" rtl="0" algn="ctr">
              <a:spcBef>
                <a:spcPts val="0"/>
              </a:spcBef>
              <a:spcAft>
                <a:spcPts val="0"/>
              </a:spcAft>
              <a:buNone/>
            </a:pPr>
            <a:r>
              <a:rPr b="1" lang="en" sz="1100">
                <a:solidFill>
                  <a:srgbClr val="FFFFFF"/>
                </a:solidFill>
                <a:latin typeface="Roboto"/>
                <a:ea typeface="Roboto"/>
                <a:cs typeface="Roboto"/>
                <a:sym typeface="Roboto"/>
              </a:rPr>
              <a:t>Board Thermister</a:t>
            </a:r>
            <a:endParaRPr b="1" sz="1200">
              <a:solidFill>
                <a:srgbClr val="FFFFFF"/>
              </a:solidFill>
              <a:latin typeface="Roboto"/>
              <a:ea typeface="Roboto"/>
              <a:cs typeface="Roboto"/>
              <a:sym typeface="Roboto"/>
            </a:endParaRPr>
          </a:p>
        </p:txBody>
      </p:sp>
      <p:sp>
        <p:nvSpPr>
          <p:cNvPr id="1961" name="Google Shape;1961;p75"/>
          <p:cNvSpPr/>
          <p:nvPr/>
        </p:nvSpPr>
        <p:spPr>
          <a:xfrm>
            <a:off x="5770888" y="3237762"/>
            <a:ext cx="877500" cy="509700"/>
          </a:xfrm>
          <a:prstGeom prst="rect">
            <a:avLst/>
          </a:prstGeom>
          <a:solidFill>
            <a:srgbClr val="0097A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latin typeface="Roboto"/>
                <a:ea typeface="Roboto"/>
                <a:cs typeface="Roboto"/>
                <a:sym typeface="Roboto"/>
              </a:rPr>
              <a:t>Analog</a:t>
            </a:r>
            <a:endParaRPr b="1" sz="1100">
              <a:solidFill>
                <a:srgbClr val="FFFFFF"/>
              </a:solidFill>
              <a:latin typeface="Roboto"/>
              <a:ea typeface="Roboto"/>
              <a:cs typeface="Roboto"/>
              <a:sym typeface="Roboto"/>
            </a:endParaRPr>
          </a:p>
          <a:p>
            <a:pPr indent="0" lvl="0" marL="0" rtl="0" algn="ctr">
              <a:spcBef>
                <a:spcPts val="0"/>
              </a:spcBef>
              <a:spcAft>
                <a:spcPts val="0"/>
              </a:spcAft>
              <a:buNone/>
            </a:pPr>
            <a:r>
              <a:rPr b="1" lang="en" sz="1100">
                <a:solidFill>
                  <a:srgbClr val="FFFFFF"/>
                </a:solidFill>
                <a:latin typeface="Roboto"/>
                <a:ea typeface="Roboto"/>
                <a:cs typeface="Roboto"/>
                <a:sym typeface="Roboto"/>
              </a:rPr>
              <a:t>Board Thermister</a:t>
            </a:r>
            <a:endParaRPr b="1" sz="1200">
              <a:solidFill>
                <a:srgbClr val="FFFFFF"/>
              </a:solidFill>
              <a:latin typeface="Roboto"/>
              <a:ea typeface="Roboto"/>
              <a:cs typeface="Roboto"/>
              <a:sym typeface="Roboto"/>
            </a:endParaRPr>
          </a:p>
        </p:txBody>
      </p:sp>
      <p:sp>
        <p:nvSpPr>
          <p:cNvPr id="1962" name="Google Shape;1962;p75"/>
          <p:cNvSpPr/>
          <p:nvPr/>
        </p:nvSpPr>
        <p:spPr>
          <a:xfrm>
            <a:off x="6716550" y="3240281"/>
            <a:ext cx="796800" cy="509700"/>
          </a:xfrm>
          <a:prstGeom prst="rect">
            <a:avLst/>
          </a:prstGeom>
          <a:solidFill>
            <a:srgbClr val="0097A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latin typeface="Roboto"/>
                <a:ea typeface="Roboto"/>
                <a:cs typeface="Roboto"/>
                <a:sym typeface="Roboto"/>
              </a:rPr>
              <a:t>Analog Regulator Current</a:t>
            </a:r>
            <a:endParaRPr b="1" sz="1100">
              <a:solidFill>
                <a:srgbClr val="FFFFFF"/>
              </a:solidFill>
              <a:latin typeface="Roboto"/>
              <a:ea typeface="Roboto"/>
              <a:cs typeface="Roboto"/>
              <a:sym typeface="Roboto"/>
            </a:endParaRPr>
          </a:p>
        </p:txBody>
      </p:sp>
      <p:sp>
        <p:nvSpPr>
          <p:cNvPr id="1963" name="Google Shape;1963;p75"/>
          <p:cNvSpPr/>
          <p:nvPr/>
        </p:nvSpPr>
        <p:spPr>
          <a:xfrm>
            <a:off x="7582916" y="3240663"/>
            <a:ext cx="796800" cy="509700"/>
          </a:xfrm>
          <a:prstGeom prst="rect">
            <a:avLst/>
          </a:prstGeom>
          <a:solidFill>
            <a:srgbClr val="0097A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latin typeface="Roboto"/>
                <a:ea typeface="Roboto"/>
                <a:cs typeface="Roboto"/>
                <a:sym typeface="Roboto"/>
              </a:rPr>
              <a:t>Digital</a:t>
            </a:r>
            <a:endParaRPr b="1" sz="1100">
              <a:solidFill>
                <a:srgbClr val="FFFFFF"/>
              </a:solidFill>
              <a:latin typeface="Roboto"/>
              <a:ea typeface="Roboto"/>
              <a:cs typeface="Roboto"/>
              <a:sym typeface="Roboto"/>
            </a:endParaRPr>
          </a:p>
          <a:p>
            <a:pPr indent="0" lvl="0" marL="0" rtl="0" algn="ctr">
              <a:spcBef>
                <a:spcPts val="0"/>
              </a:spcBef>
              <a:spcAft>
                <a:spcPts val="0"/>
              </a:spcAft>
              <a:buNone/>
            </a:pPr>
            <a:r>
              <a:rPr b="1" lang="en" sz="1100">
                <a:solidFill>
                  <a:srgbClr val="FFFFFF"/>
                </a:solidFill>
                <a:latin typeface="Roboto"/>
                <a:ea typeface="Roboto"/>
                <a:cs typeface="Roboto"/>
                <a:sym typeface="Roboto"/>
              </a:rPr>
              <a:t>Regulator Current</a:t>
            </a:r>
            <a:endParaRPr b="1" sz="1100">
              <a:solidFill>
                <a:srgbClr val="FFFFFF"/>
              </a:solidFill>
              <a:latin typeface="Roboto"/>
              <a:ea typeface="Roboto"/>
              <a:cs typeface="Roboto"/>
              <a:sym typeface="Roboto"/>
            </a:endParaRPr>
          </a:p>
        </p:txBody>
      </p:sp>
      <p:sp>
        <p:nvSpPr>
          <p:cNvPr id="1964" name="Google Shape;1964;p75"/>
          <p:cNvSpPr/>
          <p:nvPr/>
        </p:nvSpPr>
        <p:spPr>
          <a:xfrm>
            <a:off x="102875" y="2770413"/>
            <a:ext cx="266400" cy="266400"/>
          </a:xfrm>
          <a:prstGeom prst="ellipse">
            <a:avLst/>
          </a:prstGeom>
          <a:solidFill>
            <a:srgbClr val="FFAB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75"/>
          <p:cNvSpPr txBox="1"/>
          <p:nvPr/>
        </p:nvSpPr>
        <p:spPr>
          <a:xfrm>
            <a:off x="369275" y="2740575"/>
            <a:ext cx="1691100" cy="32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FFFFFF"/>
                </a:solidFill>
                <a:latin typeface="Roboto"/>
                <a:ea typeface="Roboto"/>
                <a:cs typeface="Roboto"/>
                <a:sym typeface="Roboto"/>
              </a:rPr>
              <a:t>8-Bit Variable</a:t>
            </a:r>
            <a:endParaRPr b="1" sz="1100">
              <a:solidFill>
                <a:srgbClr val="FFFFFF"/>
              </a:solidFill>
              <a:latin typeface="Roboto"/>
              <a:ea typeface="Roboto"/>
              <a:cs typeface="Roboto"/>
              <a:sym typeface="Roboto"/>
            </a:endParaRPr>
          </a:p>
        </p:txBody>
      </p:sp>
      <p:sp>
        <p:nvSpPr>
          <p:cNvPr id="1966" name="Google Shape;1966;p75"/>
          <p:cNvSpPr/>
          <p:nvPr/>
        </p:nvSpPr>
        <p:spPr>
          <a:xfrm>
            <a:off x="3607438" y="2770413"/>
            <a:ext cx="266400" cy="266400"/>
          </a:xfrm>
          <a:prstGeom prst="ellipse">
            <a:avLst/>
          </a:prstGeom>
          <a:solidFill>
            <a:srgbClr val="009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75"/>
          <p:cNvSpPr txBox="1"/>
          <p:nvPr/>
        </p:nvSpPr>
        <p:spPr>
          <a:xfrm>
            <a:off x="3899013" y="2740575"/>
            <a:ext cx="1962000" cy="32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FFFFFF"/>
                </a:solidFill>
                <a:latin typeface="Roboto"/>
                <a:ea typeface="Roboto"/>
                <a:cs typeface="Roboto"/>
                <a:sym typeface="Roboto"/>
              </a:rPr>
              <a:t>Unsigned 16-Bit Variable</a:t>
            </a:r>
            <a:endParaRPr b="1" sz="1100">
              <a:solidFill>
                <a:srgbClr val="FFFFFF"/>
              </a:solidFill>
              <a:latin typeface="Roboto"/>
              <a:ea typeface="Roboto"/>
              <a:cs typeface="Roboto"/>
              <a:sym typeface="Roboto"/>
            </a:endParaRPr>
          </a:p>
        </p:txBody>
      </p:sp>
      <p:sp>
        <p:nvSpPr>
          <p:cNvPr id="1968" name="Google Shape;1968;p75"/>
          <p:cNvSpPr/>
          <p:nvPr/>
        </p:nvSpPr>
        <p:spPr>
          <a:xfrm>
            <a:off x="1475969" y="2770413"/>
            <a:ext cx="266400" cy="266400"/>
          </a:xfrm>
          <a:prstGeom prst="ellipse">
            <a:avLst/>
          </a:pr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75"/>
          <p:cNvSpPr txBox="1"/>
          <p:nvPr/>
        </p:nvSpPr>
        <p:spPr>
          <a:xfrm>
            <a:off x="1767539" y="2740575"/>
            <a:ext cx="1814700" cy="32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FFFFFF"/>
                </a:solidFill>
                <a:latin typeface="Roboto"/>
                <a:ea typeface="Roboto"/>
                <a:cs typeface="Roboto"/>
                <a:sym typeface="Roboto"/>
              </a:rPr>
              <a:t>Unsigned 32-Bit Variable</a:t>
            </a:r>
            <a:endParaRPr b="1" sz="1100">
              <a:solidFill>
                <a:srgbClr val="FFFFFF"/>
              </a:solidFill>
              <a:latin typeface="Roboto"/>
              <a:ea typeface="Roboto"/>
              <a:cs typeface="Roboto"/>
              <a:sym typeface="Roboto"/>
            </a:endParaRPr>
          </a:p>
        </p:txBody>
      </p:sp>
      <p:sp>
        <p:nvSpPr>
          <p:cNvPr id="1970" name="Google Shape;1970;p75"/>
          <p:cNvSpPr txBox="1"/>
          <p:nvPr/>
        </p:nvSpPr>
        <p:spPr>
          <a:xfrm>
            <a:off x="1721300" y="3927921"/>
            <a:ext cx="2676300" cy="7602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Roboto"/>
                <a:ea typeface="Roboto"/>
                <a:cs typeface="Roboto"/>
                <a:sym typeface="Roboto"/>
              </a:rPr>
              <a:t>1 Second Total (50 Hz)</a:t>
            </a:r>
            <a:endParaRPr>
              <a:solidFill>
                <a:srgbClr val="FFFFFF"/>
              </a:solidFill>
              <a:latin typeface="Roboto"/>
              <a:ea typeface="Roboto"/>
              <a:cs typeface="Roboto"/>
              <a:sym typeface="Roboto"/>
            </a:endParaRPr>
          </a:p>
          <a:p>
            <a:pPr indent="0" lvl="0" marL="0" rtl="0" algn="ctr">
              <a:spcBef>
                <a:spcPts val="0"/>
              </a:spcBef>
              <a:spcAft>
                <a:spcPts val="0"/>
              </a:spcAft>
              <a:buNone/>
            </a:pPr>
            <a:r>
              <a:rPr lang="en">
                <a:solidFill>
                  <a:srgbClr val="FFFFFF"/>
                </a:solidFill>
                <a:latin typeface="Roboto"/>
                <a:ea typeface="Roboto"/>
                <a:cs typeface="Roboto"/>
                <a:sym typeface="Roboto"/>
              </a:rPr>
              <a:t>Bytes: 160</a:t>
            </a:r>
            <a:endParaRPr>
              <a:solidFill>
                <a:srgbClr val="FFFFFF"/>
              </a:solidFill>
              <a:latin typeface="Roboto"/>
              <a:ea typeface="Roboto"/>
              <a:cs typeface="Roboto"/>
              <a:sym typeface="Roboto"/>
            </a:endParaRPr>
          </a:p>
          <a:p>
            <a:pPr indent="0" lvl="0" marL="0" rtl="0" algn="ctr">
              <a:spcBef>
                <a:spcPts val="0"/>
              </a:spcBef>
              <a:spcAft>
                <a:spcPts val="0"/>
              </a:spcAft>
              <a:buNone/>
            </a:pPr>
            <a:r>
              <a:rPr lang="en">
                <a:solidFill>
                  <a:srgbClr val="FFFFFF"/>
                </a:solidFill>
                <a:latin typeface="Roboto"/>
                <a:ea typeface="Roboto"/>
                <a:cs typeface="Roboto"/>
                <a:sym typeface="Roboto"/>
              </a:rPr>
              <a:t>Bits: </a:t>
            </a:r>
            <a:r>
              <a:rPr b="1" lang="en">
                <a:solidFill>
                  <a:srgbClr val="FFFFFF"/>
                </a:solidFill>
                <a:latin typeface="Roboto"/>
                <a:ea typeface="Roboto"/>
                <a:cs typeface="Roboto"/>
                <a:sym typeface="Roboto"/>
              </a:rPr>
              <a:t>8</a:t>
            </a:r>
            <a:r>
              <a:rPr b="1" lang="en">
                <a:solidFill>
                  <a:srgbClr val="FFFFFF"/>
                </a:solidFill>
                <a:latin typeface="Roboto"/>
                <a:ea typeface="Roboto"/>
                <a:cs typeface="Roboto"/>
                <a:sym typeface="Roboto"/>
              </a:rPr>
              <a:t>000 </a:t>
            </a:r>
            <a:r>
              <a:rPr lang="en">
                <a:solidFill>
                  <a:srgbClr val="FFFFFF"/>
                </a:solidFill>
                <a:latin typeface="Roboto"/>
                <a:ea typeface="Roboto"/>
                <a:cs typeface="Roboto"/>
                <a:sym typeface="Roboto"/>
              </a:rPr>
              <a:t>(Min. Baud)</a:t>
            </a:r>
            <a:endParaRPr>
              <a:solidFill>
                <a:srgbClr val="FFFFFF"/>
              </a:solidFill>
              <a:latin typeface="Roboto"/>
              <a:ea typeface="Roboto"/>
              <a:cs typeface="Roboto"/>
              <a:sym typeface="Roboto"/>
            </a:endParaRPr>
          </a:p>
        </p:txBody>
      </p:sp>
      <p:sp>
        <p:nvSpPr>
          <p:cNvPr id="1971" name="Google Shape;1971;p75"/>
          <p:cNvSpPr txBox="1"/>
          <p:nvPr/>
        </p:nvSpPr>
        <p:spPr>
          <a:xfrm>
            <a:off x="26675" y="3939757"/>
            <a:ext cx="1937400" cy="7602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Roboto"/>
                <a:ea typeface="Roboto"/>
                <a:cs typeface="Roboto"/>
                <a:sym typeface="Roboto"/>
              </a:rPr>
              <a:t>1 Packet Total</a:t>
            </a:r>
            <a:endParaRPr>
              <a:solidFill>
                <a:srgbClr val="FFFFFF"/>
              </a:solidFill>
              <a:latin typeface="Roboto"/>
              <a:ea typeface="Roboto"/>
              <a:cs typeface="Roboto"/>
              <a:sym typeface="Roboto"/>
            </a:endParaRPr>
          </a:p>
          <a:p>
            <a:pPr indent="0" lvl="0" marL="0" rtl="0" algn="ctr">
              <a:spcBef>
                <a:spcPts val="0"/>
              </a:spcBef>
              <a:spcAft>
                <a:spcPts val="0"/>
              </a:spcAft>
              <a:buNone/>
            </a:pPr>
            <a:r>
              <a:rPr lang="en">
                <a:solidFill>
                  <a:srgbClr val="FFFFFF"/>
                </a:solidFill>
                <a:latin typeface="Roboto"/>
                <a:ea typeface="Roboto"/>
                <a:cs typeface="Roboto"/>
                <a:sym typeface="Roboto"/>
              </a:rPr>
              <a:t>Bytes: </a:t>
            </a:r>
            <a:r>
              <a:rPr b="1" lang="en">
                <a:solidFill>
                  <a:srgbClr val="FFFFFF"/>
                </a:solidFill>
                <a:latin typeface="Roboto"/>
                <a:ea typeface="Roboto"/>
                <a:cs typeface="Roboto"/>
                <a:sym typeface="Roboto"/>
              </a:rPr>
              <a:t>20</a:t>
            </a:r>
            <a:endParaRPr b="1">
              <a:solidFill>
                <a:srgbClr val="FFFFFF"/>
              </a:solidFill>
              <a:latin typeface="Roboto"/>
              <a:ea typeface="Roboto"/>
              <a:cs typeface="Roboto"/>
              <a:sym typeface="Roboto"/>
            </a:endParaRPr>
          </a:p>
          <a:p>
            <a:pPr indent="0" lvl="0" marL="0" rtl="0" algn="ctr">
              <a:spcBef>
                <a:spcPts val="0"/>
              </a:spcBef>
              <a:spcAft>
                <a:spcPts val="0"/>
              </a:spcAft>
              <a:buNone/>
            </a:pPr>
            <a:r>
              <a:rPr lang="en">
                <a:solidFill>
                  <a:srgbClr val="FFFFFF"/>
                </a:solidFill>
                <a:latin typeface="Roboto"/>
                <a:ea typeface="Roboto"/>
                <a:cs typeface="Roboto"/>
                <a:sym typeface="Roboto"/>
              </a:rPr>
              <a:t>Bits: 160</a:t>
            </a:r>
            <a:endParaRPr>
              <a:solidFill>
                <a:srgbClr val="FFFFFF"/>
              </a:solidFill>
              <a:latin typeface="Roboto"/>
              <a:ea typeface="Roboto"/>
              <a:cs typeface="Roboto"/>
              <a:sym typeface="Roboto"/>
            </a:endParaRPr>
          </a:p>
        </p:txBody>
      </p:sp>
      <p:sp>
        <p:nvSpPr>
          <p:cNvPr id="1972" name="Google Shape;1972;p75"/>
          <p:cNvSpPr txBox="1"/>
          <p:nvPr/>
        </p:nvSpPr>
        <p:spPr>
          <a:xfrm>
            <a:off x="6415900" y="3927922"/>
            <a:ext cx="2676300" cy="7602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Roboto"/>
                <a:ea typeface="Roboto"/>
                <a:cs typeface="Roboto"/>
                <a:sym typeface="Roboto"/>
              </a:rPr>
              <a:t>USB 2.0 “High Speed”</a:t>
            </a:r>
            <a:endParaRPr>
              <a:solidFill>
                <a:srgbClr val="FFFFFF"/>
              </a:solidFill>
              <a:latin typeface="Roboto"/>
              <a:ea typeface="Roboto"/>
              <a:cs typeface="Roboto"/>
              <a:sym typeface="Roboto"/>
            </a:endParaRPr>
          </a:p>
          <a:p>
            <a:pPr indent="0" lvl="0" marL="0" rtl="0" algn="ctr">
              <a:spcBef>
                <a:spcPts val="0"/>
              </a:spcBef>
              <a:spcAft>
                <a:spcPts val="0"/>
              </a:spcAft>
              <a:buNone/>
            </a:pPr>
            <a:r>
              <a:rPr lang="en">
                <a:solidFill>
                  <a:srgbClr val="FFFFFF"/>
                </a:solidFill>
                <a:latin typeface="Roboto"/>
                <a:ea typeface="Roboto"/>
                <a:cs typeface="Roboto"/>
                <a:sym typeface="Roboto"/>
              </a:rPr>
              <a:t>Offered Speeds: 60 MB/s</a:t>
            </a:r>
            <a:endParaRPr>
              <a:solidFill>
                <a:srgbClr val="FFFFFF"/>
              </a:solidFill>
              <a:latin typeface="Roboto"/>
              <a:ea typeface="Roboto"/>
              <a:cs typeface="Roboto"/>
              <a:sym typeface="Roboto"/>
            </a:endParaRPr>
          </a:p>
          <a:p>
            <a:pPr indent="0" lvl="0" marL="0" rtl="0" algn="ctr">
              <a:spcBef>
                <a:spcPts val="0"/>
              </a:spcBef>
              <a:spcAft>
                <a:spcPts val="0"/>
              </a:spcAft>
              <a:buNone/>
            </a:pPr>
            <a:r>
              <a:rPr lang="en">
                <a:solidFill>
                  <a:srgbClr val="FFFFFF"/>
                </a:solidFill>
                <a:latin typeface="Roboto"/>
                <a:ea typeface="Roboto"/>
                <a:cs typeface="Roboto"/>
                <a:sym typeface="Roboto"/>
              </a:rPr>
              <a:t>Tested Speeds*: 8800 bits/s</a:t>
            </a:r>
            <a:endParaRPr>
              <a:solidFill>
                <a:srgbClr val="FFFFFF"/>
              </a:solidFill>
              <a:latin typeface="Roboto"/>
              <a:ea typeface="Roboto"/>
              <a:cs typeface="Roboto"/>
              <a:sym typeface="Roboto"/>
            </a:endParaRPr>
          </a:p>
        </p:txBody>
      </p:sp>
      <p:cxnSp>
        <p:nvCxnSpPr>
          <p:cNvPr id="1973" name="Google Shape;1973;p75"/>
          <p:cNvCxnSpPr/>
          <p:nvPr/>
        </p:nvCxnSpPr>
        <p:spPr>
          <a:xfrm>
            <a:off x="488763" y="2508320"/>
            <a:ext cx="8258700" cy="0"/>
          </a:xfrm>
          <a:prstGeom prst="straightConnector1">
            <a:avLst/>
          </a:prstGeom>
          <a:noFill/>
          <a:ln cap="flat" cmpd="sng" w="19050">
            <a:solidFill>
              <a:srgbClr val="FFFFFF"/>
            </a:solidFill>
            <a:prstDash val="solid"/>
            <a:round/>
            <a:headEnd len="med" w="med" type="none"/>
            <a:tailEnd len="med" w="med" type="none"/>
          </a:ln>
        </p:spPr>
      </p:cxnSp>
      <p:sp>
        <p:nvSpPr>
          <p:cNvPr id="1974" name="Google Shape;1974;p75"/>
          <p:cNvSpPr txBox="1"/>
          <p:nvPr/>
        </p:nvSpPr>
        <p:spPr>
          <a:xfrm>
            <a:off x="3968975" y="3917184"/>
            <a:ext cx="2676300" cy="7602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Roboto"/>
                <a:ea typeface="Roboto"/>
                <a:cs typeface="Roboto"/>
                <a:sym typeface="Roboto"/>
              </a:rPr>
              <a:t>1 Collection Total (2*180 s)</a:t>
            </a:r>
            <a:endParaRPr>
              <a:solidFill>
                <a:srgbClr val="FFFFFF"/>
              </a:solidFill>
              <a:latin typeface="Roboto"/>
              <a:ea typeface="Roboto"/>
              <a:cs typeface="Roboto"/>
              <a:sym typeface="Roboto"/>
            </a:endParaRPr>
          </a:p>
          <a:p>
            <a:pPr indent="0" lvl="0" marL="0" rtl="0" algn="ctr">
              <a:spcBef>
                <a:spcPts val="0"/>
              </a:spcBef>
              <a:spcAft>
                <a:spcPts val="0"/>
              </a:spcAft>
              <a:buNone/>
            </a:pPr>
            <a:r>
              <a:rPr lang="en">
                <a:solidFill>
                  <a:srgbClr val="FFFFFF"/>
                </a:solidFill>
                <a:latin typeface="Roboto"/>
                <a:ea typeface="Roboto"/>
                <a:cs typeface="Roboto"/>
                <a:sym typeface="Roboto"/>
              </a:rPr>
              <a:t>Megabytes: </a:t>
            </a:r>
            <a:r>
              <a:rPr b="1" lang="en">
                <a:solidFill>
                  <a:srgbClr val="FFFFFF"/>
                </a:solidFill>
                <a:latin typeface="Roboto"/>
                <a:ea typeface="Roboto"/>
                <a:cs typeface="Roboto"/>
                <a:sym typeface="Roboto"/>
              </a:rPr>
              <a:t>0.36 </a:t>
            </a:r>
            <a:r>
              <a:rPr lang="en">
                <a:solidFill>
                  <a:srgbClr val="FFFFFF"/>
                </a:solidFill>
                <a:latin typeface="Roboto"/>
                <a:ea typeface="Roboto"/>
                <a:cs typeface="Roboto"/>
                <a:sym typeface="Roboto"/>
              </a:rPr>
              <a:t>(MB)</a:t>
            </a:r>
            <a:endParaRPr>
              <a:solidFill>
                <a:srgbClr val="FFFFFF"/>
              </a:solidFill>
              <a:latin typeface="Roboto"/>
              <a:ea typeface="Roboto"/>
              <a:cs typeface="Roboto"/>
              <a:sym typeface="Roboto"/>
            </a:endParaRPr>
          </a:p>
          <a:p>
            <a:pPr indent="0" lvl="0" marL="0" rtl="0" algn="l">
              <a:spcBef>
                <a:spcPts val="0"/>
              </a:spcBef>
              <a:spcAft>
                <a:spcPts val="0"/>
              </a:spcAft>
              <a:buNone/>
            </a:pPr>
            <a:r>
              <a:t/>
            </a:r>
            <a:endParaRPr>
              <a:solidFill>
                <a:srgbClr val="FFFFFF"/>
              </a:solidFill>
              <a:latin typeface="Roboto"/>
              <a:ea typeface="Roboto"/>
              <a:cs typeface="Roboto"/>
              <a:sym typeface="Roboto"/>
            </a:endParaRPr>
          </a:p>
        </p:txBody>
      </p:sp>
      <p:sp>
        <p:nvSpPr>
          <p:cNvPr id="1975" name="Google Shape;1975;p75"/>
          <p:cNvSpPr txBox="1"/>
          <p:nvPr/>
        </p:nvSpPr>
        <p:spPr>
          <a:xfrm>
            <a:off x="993518" y="699275"/>
            <a:ext cx="2957700" cy="4002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500">
                <a:solidFill>
                  <a:srgbClr val="FFFFFF"/>
                </a:solidFill>
                <a:latin typeface="Roboto"/>
                <a:ea typeface="Roboto"/>
                <a:cs typeface="Roboto"/>
                <a:sym typeface="Roboto"/>
              </a:rPr>
              <a:t>Simplified USB Data “Packet”</a:t>
            </a:r>
            <a:endParaRPr b="1" sz="1500">
              <a:solidFill>
                <a:srgbClr val="FFFFFF"/>
              </a:solidFill>
              <a:latin typeface="Roboto"/>
              <a:ea typeface="Roboto"/>
              <a:cs typeface="Roboto"/>
              <a:sym typeface="Roboto"/>
            </a:endParaRPr>
          </a:p>
        </p:txBody>
      </p:sp>
      <p:sp>
        <p:nvSpPr>
          <p:cNvPr id="1976" name="Google Shape;1976;p75"/>
          <p:cNvSpPr txBox="1"/>
          <p:nvPr/>
        </p:nvSpPr>
        <p:spPr>
          <a:xfrm>
            <a:off x="4917925" y="697494"/>
            <a:ext cx="2069100" cy="4002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500">
                <a:solidFill>
                  <a:srgbClr val="FFFFFF"/>
                </a:solidFill>
                <a:latin typeface="Roboto"/>
                <a:ea typeface="Roboto"/>
                <a:cs typeface="Roboto"/>
                <a:sym typeface="Roboto"/>
              </a:rPr>
              <a:t>Arduino “Serial Write” </a:t>
            </a:r>
            <a:endParaRPr b="1" sz="1500">
              <a:solidFill>
                <a:srgbClr val="FFFFFF"/>
              </a:solidFill>
              <a:latin typeface="Roboto"/>
              <a:ea typeface="Roboto"/>
              <a:cs typeface="Roboto"/>
              <a:sym typeface="Roboto"/>
            </a:endParaRPr>
          </a:p>
        </p:txBody>
      </p:sp>
      <p:sp>
        <p:nvSpPr>
          <p:cNvPr id="1977" name="Google Shape;1977;p75"/>
          <p:cNvSpPr/>
          <p:nvPr/>
        </p:nvSpPr>
        <p:spPr>
          <a:xfrm>
            <a:off x="2344865" y="1145850"/>
            <a:ext cx="530400" cy="547200"/>
          </a:xfrm>
          <a:prstGeom prst="rect">
            <a:avLst/>
          </a:prstGeom>
          <a:solidFill>
            <a:srgbClr val="44546A"/>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Roboto"/>
                <a:ea typeface="Roboto"/>
                <a:cs typeface="Roboto"/>
                <a:sym typeface="Roboto"/>
              </a:rPr>
              <a:t>DATA</a:t>
            </a:r>
            <a:endParaRPr b="1" sz="1000">
              <a:solidFill>
                <a:srgbClr val="FFFFFF"/>
              </a:solidFill>
              <a:latin typeface="Roboto"/>
              <a:ea typeface="Roboto"/>
              <a:cs typeface="Roboto"/>
              <a:sym typeface="Roboto"/>
            </a:endParaRPr>
          </a:p>
        </p:txBody>
      </p:sp>
      <p:sp>
        <p:nvSpPr>
          <p:cNvPr id="1978" name="Google Shape;1978;p75"/>
          <p:cNvSpPr/>
          <p:nvPr/>
        </p:nvSpPr>
        <p:spPr>
          <a:xfrm>
            <a:off x="2951259" y="1145850"/>
            <a:ext cx="602700" cy="547200"/>
          </a:xfrm>
          <a:prstGeom prst="rect">
            <a:avLst/>
          </a:prstGeom>
          <a:solidFill>
            <a:srgbClr val="44546A"/>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Roboto"/>
                <a:ea typeface="Roboto"/>
                <a:cs typeface="Roboto"/>
                <a:sym typeface="Roboto"/>
              </a:rPr>
              <a:t>CRC16</a:t>
            </a:r>
            <a:endParaRPr b="1" sz="1000">
              <a:solidFill>
                <a:srgbClr val="FFFFFF"/>
              </a:solidFill>
              <a:latin typeface="Roboto"/>
              <a:ea typeface="Roboto"/>
              <a:cs typeface="Roboto"/>
              <a:sym typeface="Roboto"/>
            </a:endParaRPr>
          </a:p>
        </p:txBody>
      </p:sp>
      <p:sp>
        <p:nvSpPr>
          <p:cNvPr id="1979" name="Google Shape;1979;p75"/>
          <p:cNvSpPr/>
          <p:nvPr/>
        </p:nvSpPr>
        <p:spPr>
          <a:xfrm>
            <a:off x="1738470" y="1145850"/>
            <a:ext cx="530400" cy="547200"/>
          </a:xfrm>
          <a:prstGeom prst="rect">
            <a:avLst/>
          </a:prstGeom>
          <a:solidFill>
            <a:srgbClr val="44546A"/>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Roboto"/>
                <a:ea typeface="Roboto"/>
                <a:cs typeface="Roboto"/>
                <a:sym typeface="Roboto"/>
              </a:rPr>
              <a:t>PID</a:t>
            </a:r>
            <a:endParaRPr b="1" sz="1000">
              <a:solidFill>
                <a:srgbClr val="FFFFFF"/>
              </a:solidFill>
              <a:latin typeface="Roboto"/>
              <a:ea typeface="Roboto"/>
              <a:cs typeface="Roboto"/>
              <a:sym typeface="Roboto"/>
            </a:endParaRPr>
          </a:p>
        </p:txBody>
      </p:sp>
      <p:sp>
        <p:nvSpPr>
          <p:cNvPr id="1980" name="Google Shape;1980;p75"/>
          <p:cNvSpPr/>
          <p:nvPr/>
        </p:nvSpPr>
        <p:spPr>
          <a:xfrm>
            <a:off x="1132075" y="1145850"/>
            <a:ext cx="530400" cy="547200"/>
          </a:xfrm>
          <a:prstGeom prst="rect">
            <a:avLst/>
          </a:prstGeom>
          <a:solidFill>
            <a:srgbClr val="44546A"/>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Roboto"/>
                <a:ea typeface="Roboto"/>
                <a:cs typeface="Roboto"/>
                <a:sym typeface="Roboto"/>
              </a:rPr>
              <a:t>SYNC</a:t>
            </a:r>
            <a:endParaRPr b="1" sz="1000">
              <a:solidFill>
                <a:srgbClr val="FFFFFF"/>
              </a:solidFill>
              <a:latin typeface="Roboto"/>
              <a:ea typeface="Roboto"/>
              <a:cs typeface="Roboto"/>
              <a:sym typeface="Roboto"/>
            </a:endParaRPr>
          </a:p>
        </p:txBody>
      </p:sp>
      <p:sp>
        <p:nvSpPr>
          <p:cNvPr id="1981" name="Google Shape;1981;p75"/>
          <p:cNvSpPr txBox="1"/>
          <p:nvPr/>
        </p:nvSpPr>
        <p:spPr>
          <a:xfrm>
            <a:off x="5070325" y="1898079"/>
            <a:ext cx="2138100" cy="44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FFFFFF"/>
                </a:solidFill>
                <a:latin typeface="Roboto"/>
                <a:ea typeface="Roboto"/>
                <a:cs typeface="Roboto"/>
                <a:sym typeface="Roboto"/>
              </a:rPr>
              <a:t>Serial.write(buf, len);</a:t>
            </a:r>
            <a:endParaRPr sz="1300">
              <a:solidFill>
                <a:srgbClr val="FFFFFF"/>
              </a:solidFill>
              <a:latin typeface="Roboto"/>
              <a:ea typeface="Roboto"/>
              <a:cs typeface="Roboto"/>
              <a:sym typeface="Roboto"/>
            </a:endParaRPr>
          </a:p>
        </p:txBody>
      </p:sp>
      <p:sp>
        <p:nvSpPr>
          <p:cNvPr id="1982" name="Google Shape;1982;p75"/>
          <p:cNvSpPr txBox="1"/>
          <p:nvPr/>
        </p:nvSpPr>
        <p:spPr>
          <a:xfrm>
            <a:off x="5070325" y="988616"/>
            <a:ext cx="2559300" cy="44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4472C4"/>
                </a:solidFill>
                <a:latin typeface="Roboto"/>
                <a:ea typeface="Roboto"/>
                <a:cs typeface="Roboto"/>
                <a:sym typeface="Roboto"/>
              </a:rPr>
              <a:t>uint16</a:t>
            </a:r>
            <a:r>
              <a:rPr b="1" lang="en" sz="1300">
                <a:solidFill>
                  <a:srgbClr val="FFFFFF"/>
                </a:solidFill>
                <a:latin typeface="Roboto"/>
                <a:ea typeface="Roboto"/>
                <a:cs typeface="Roboto"/>
                <a:sym typeface="Roboto"/>
              </a:rPr>
              <a:t> </a:t>
            </a:r>
            <a:r>
              <a:rPr lang="en" sz="1300">
                <a:solidFill>
                  <a:srgbClr val="FFFFFF"/>
                </a:solidFill>
                <a:latin typeface="Roboto"/>
                <a:ea typeface="Roboto"/>
                <a:cs typeface="Roboto"/>
                <a:sym typeface="Roboto"/>
              </a:rPr>
              <a:t>data;  </a:t>
            </a:r>
            <a:endParaRPr i="1" sz="1300">
              <a:solidFill>
                <a:srgbClr val="70AD47"/>
              </a:solidFill>
              <a:latin typeface="Roboto"/>
              <a:ea typeface="Roboto"/>
              <a:cs typeface="Roboto"/>
              <a:sym typeface="Roboto"/>
            </a:endParaRPr>
          </a:p>
        </p:txBody>
      </p:sp>
      <p:sp>
        <p:nvSpPr>
          <p:cNvPr id="1983" name="Google Shape;1983;p75"/>
          <p:cNvSpPr txBox="1"/>
          <p:nvPr/>
        </p:nvSpPr>
        <p:spPr>
          <a:xfrm>
            <a:off x="5070325" y="1304856"/>
            <a:ext cx="2559300" cy="62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FFFFFF"/>
                </a:solidFill>
                <a:latin typeface="Roboto"/>
                <a:ea typeface="Roboto"/>
                <a:cs typeface="Roboto"/>
                <a:sym typeface="Roboto"/>
              </a:rPr>
              <a:t>buf[0] = </a:t>
            </a:r>
            <a:r>
              <a:rPr lang="en" sz="1300">
                <a:solidFill>
                  <a:srgbClr val="FFFFFF"/>
                </a:solidFill>
                <a:latin typeface="Roboto"/>
                <a:ea typeface="Roboto"/>
                <a:cs typeface="Roboto"/>
                <a:sym typeface="Roboto"/>
              </a:rPr>
              <a:t>(data &amp; 0xFF);</a:t>
            </a:r>
            <a:endParaRPr sz="1300">
              <a:solidFill>
                <a:srgbClr val="FFFFFF"/>
              </a:solidFill>
              <a:latin typeface="Roboto"/>
              <a:ea typeface="Roboto"/>
              <a:cs typeface="Roboto"/>
              <a:sym typeface="Roboto"/>
            </a:endParaRPr>
          </a:p>
          <a:p>
            <a:pPr indent="0" lvl="0" marL="0" rtl="0" algn="l">
              <a:spcBef>
                <a:spcPts val="0"/>
              </a:spcBef>
              <a:spcAft>
                <a:spcPts val="0"/>
              </a:spcAft>
              <a:buClr>
                <a:srgbClr val="000000"/>
              </a:buClr>
              <a:buSzPts val="1100"/>
              <a:buFont typeface="Arial"/>
              <a:buNone/>
            </a:pPr>
            <a:r>
              <a:rPr b="1" lang="en" sz="1300">
                <a:solidFill>
                  <a:srgbClr val="FFFFFF"/>
                </a:solidFill>
                <a:latin typeface="Roboto"/>
                <a:ea typeface="Roboto"/>
                <a:cs typeface="Roboto"/>
                <a:sym typeface="Roboto"/>
              </a:rPr>
              <a:t>buf[1] = </a:t>
            </a:r>
            <a:r>
              <a:rPr lang="en" sz="1300">
                <a:solidFill>
                  <a:srgbClr val="FFFFFF"/>
                </a:solidFill>
                <a:latin typeface="Roboto"/>
                <a:ea typeface="Roboto"/>
                <a:cs typeface="Roboto"/>
                <a:sym typeface="Roboto"/>
              </a:rPr>
              <a:t>((data &gt;&gt; 8) &amp; 0xFF);</a:t>
            </a:r>
            <a:endParaRPr sz="1300">
              <a:solidFill>
                <a:srgbClr val="FFFFFF"/>
              </a:solidFill>
              <a:latin typeface="Roboto"/>
              <a:ea typeface="Roboto"/>
              <a:cs typeface="Roboto"/>
              <a:sym typeface="Roboto"/>
            </a:endParaRPr>
          </a:p>
          <a:p>
            <a:pPr indent="0" lvl="0" marL="0" rtl="0" algn="l">
              <a:spcBef>
                <a:spcPts val="0"/>
              </a:spcBef>
              <a:spcAft>
                <a:spcPts val="0"/>
              </a:spcAft>
              <a:buNone/>
            </a:pPr>
            <a:r>
              <a:t/>
            </a:r>
            <a:endParaRPr sz="1300">
              <a:solidFill>
                <a:srgbClr val="FFFFFF"/>
              </a:solidFill>
              <a:latin typeface="Roboto"/>
              <a:ea typeface="Roboto"/>
              <a:cs typeface="Roboto"/>
              <a:sym typeface="Roboto"/>
            </a:endParaRPr>
          </a:p>
        </p:txBody>
      </p:sp>
      <p:sp>
        <p:nvSpPr>
          <p:cNvPr id="1984" name="Google Shape;1984;p75"/>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988" name="Shape 1988"/>
        <p:cNvGrpSpPr/>
        <p:nvPr/>
      </p:nvGrpSpPr>
      <p:grpSpPr>
        <a:xfrm>
          <a:off x="0" y="0"/>
          <a:ext cx="0" cy="0"/>
          <a:chOff x="0" y="0"/>
          <a:chExt cx="0" cy="0"/>
        </a:xfrm>
      </p:grpSpPr>
      <p:pic>
        <p:nvPicPr>
          <p:cNvPr id="1989" name="Google Shape;1989;p76"/>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1990" name="Google Shape;1990;p76"/>
          <p:cNvPicPr preferRelativeResize="0"/>
          <p:nvPr/>
        </p:nvPicPr>
        <p:blipFill>
          <a:blip r:embed="rId4">
            <a:alphaModFix/>
          </a:blip>
          <a:stretch>
            <a:fillRect/>
          </a:stretch>
        </p:blipFill>
        <p:spPr>
          <a:xfrm>
            <a:off x="0" y="0"/>
            <a:ext cx="841775" cy="841775"/>
          </a:xfrm>
          <a:prstGeom prst="rect">
            <a:avLst/>
          </a:prstGeom>
          <a:noFill/>
          <a:ln>
            <a:noFill/>
          </a:ln>
        </p:spPr>
      </p:pic>
      <p:pic>
        <p:nvPicPr>
          <p:cNvPr id="1991" name="Google Shape;1991;p76"/>
          <p:cNvPicPr preferRelativeResize="0"/>
          <p:nvPr/>
        </p:nvPicPr>
        <p:blipFill>
          <a:blip r:embed="rId5">
            <a:alphaModFix/>
          </a:blip>
          <a:stretch>
            <a:fillRect/>
          </a:stretch>
        </p:blipFill>
        <p:spPr>
          <a:xfrm>
            <a:off x="2379622" y="-185662"/>
            <a:ext cx="4031074" cy="4031076"/>
          </a:xfrm>
          <a:prstGeom prst="rect">
            <a:avLst/>
          </a:prstGeom>
          <a:noFill/>
          <a:ln>
            <a:noFill/>
          </a:ln>
        </p:spPr>
      </p:pic>
      <p:sp>
        <p:nvSpPr>
          <p:cNvPr id="1992" name="Google Shape;1992;p76"/>
          <p:cNvSpPr txBox="1"/>
          <p:nvPr/>
        </p:nvSpPr>
        <p:spPr>
          <a:xfrm>
            <a:off x="230775" y="3563550"/>
            <a:ext cx="8550300" cy="90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600">
                <a:solidFill>
                  <a:schemeClr val="lt1"/>
                </a:solidFill>
                <a:latin typeface="Calibri"/>
                <a:ea typeface="Calibri"/>
                <a:cs typeface="Calibri"/>
                <a:sym typeface="Calibri"/>
              </a:rPr>
              <a:t>Mechanical</a:t>
            </a:r>
            <a:endParaRPr b="1" sz="4600">
              <a:solidFill>
                <a:schemeClr val="lt1"/>
              </a:solidFill>
              <a:latin typeface="Calibri"/>
              <a:ea typeface="Calibri"/>
              <a:cs typeface="Calibri"/>
              <a:sym typeface="Calibri"/>
            </a:endParaRPr>
          </a:p>
          <a:p>
            <a:pPr indent="0" lvl="0" marL="0" rtl="0" algn="ctr">
              <a:spcBef>
                <a:spcPts val="0"/>
              </a:spcBef>
              <a:spcAft>
                <a:spcPts val="0"/>
              </a:spcAft>
              <a:buNone/>
            </a:pPr>
            <a:r>
              <a:t/>
            </a:r>
            <a:endParaRPr b="1" sz="4600">
              <a:solidFill>
                <a:schemeClr val="lt1"/>
              </a:solidFill>
              <a:latin typeface="Calibri"/>
              <a:ea typeface="Calibri"/>
              <a:cs typeface="Calibri"/>
              <a:sym typeface="Calibri"/>
            </a:endParaRPr>
          </a:p>
        </p:txBody>
      </p:sp>
      <p:pic>
        <p:nvPicPr>
          <p:cNvPr id="1993" name="Google Shape;1993;p76"/>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1994" name="Google Shape;1994;p76"/>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1995" name="Google Shape;1995;p76"/>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1996" name="Google Shape;1996;p76"/>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1997" name="Google Shape;1997;p76"/>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1998" name="Google Shape;1998;p76"/>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999" name="Google Shape;1999;p76"/>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2000" name="Google Shape;2000;p76"/>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2001" name="Google Shape;2001;p76"/>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Mechanical</a:t>
            </a:r>
            <a:endParaRPr b="1" u="sng">
              <a:latin typeface="Roboto"/>
              <a:ea typeface="Roboto"/>
              <a:cs typeface="Roboto"/>
              <a:sym typeface="Roboto"/>
            </a:endParaRPr>
          </a:p>
        </p:txBody>
      </p:sp>
      <p:sp>
        <p:nvSpPr>
          <p:cNvPr id="2002" name="Google Shape;2002;p76"/>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06" name="Shape 2006"/>
        <p:cNvGrpSpPr/>
        <p:nvPr/>
      </p:nvGrpSpPr>
      <p:grpSpPr>
        <a:xfrm>
          <a:off x="0" y="0"/>
          <a:ext cx="0" cy="0"/>
          <a:chOff x="0" y="0"/>
          <a:chExt cx="0" cy="0"/>
        </a:xfrm>
      </p:grpSpPr>
      <p:pic>
        <p:nvPicPr>
          <p:cNvPr id="2007" name="Google Shape;2007;p77"/>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2008" name="Google Shape;2008;p77"/>
          <p:cNvPicPr preferRelativeResize="0"/>
          <p:nvPr/>
        </p:nvPicPr>
        <p:blipFill>
          <a:blip r:embed="rId4">
            <a:alphaModFix/>
          </a:blip>
          <a:stretch>
            <a:fillRect/>
          </a:stretch>
        </p:blipFill>
        <p:spPr>
          <a:xfrm>
            <a:off x="0" y="0"/>
            <a:ext cx="841775" cy="841775"/>
          </a:xfrm>
          <a:prstGeom prst="rect">
            <a:avLst/>
          </a:prstGeom>
          <a:noFill/>
          <a:ln>
            <a:noFill/>
          </a:ln>
        </p:spPr>
      </p:pic>
      <p:sp>
        <p:nvSpPr>
          <p:cNvPr id="2009" name="Google Shape;2009;p77"/>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300">
                <a:solidFill>
                  <a:schemeClr val="lt1"/>
                </a:solidFill>
                <a:latin typeface="Calibri"/>
                <a:ea typeface="Calibri"/>
                <a:cs typeface="Calibri"/>
                <a:sym typeface="Calibri"/>
              </a:rPr>
              <a:t>Mechanical/CAD Design</a:t>
            </a:r>
            <a:endParaRPr b="1" sz="4300">
              <a:solidFill>
                <a:schemeClr val="lt1"/>
              </a:solidFill>
              <a:latin typeface="Calibri"/>
              <a:ea typeface="Calibri"/>
              <a:cs typeface="Calibri"/>
              <a:sym typeface="Calibri"/>
            </a:endParaRPr>
          </a:p>
        </p:txBody>
      </p:sp>
      <p:sp>
        <p:nvSpPr>
          <p:cNvPr id="2010" name="Google Shape;2010;p77"/>
          <p:cNvSpPr txBox="1"/>
          <p:nvPr/>
        </p:nvSpPr>
        <p:spPr>
          <a:xfrm>
            <a:off x="593250" y="1036275"/>
            <a:ext cx="7957500" cy="492600"/>
          </a:xfrm>
          <a:prstGeom prst="rect">
            <a:avLst/>
          </a:prstGeom>
          <a:noFill/>
          <a:ln>
            <a:noFill/>
          </a:ln>
        </p:spPr>
        <p:txBody>
          <a:bodyPr anchorCtr="0" anchor="t" bIns="91425" lIns="91425" spcFirstLastPara="1" rIns="91425" wrap="square" tIns="91425">
            <a:spAutoFit/>
          </a:bodyPr>
          <a:lstStyle/>
          <a:p>
            <a:pPr indent="0" lvl="0" marL="457200" rtl="0" algn="l">
              <a:lnSpc>
                <a:spcPct val="150000"/>
              </a:lnSpc>
              <a:spcBef>
                <a:spcPts val="0"/>
              </a:spcBef>
              <a:spcAft>
                <a:spcPts val="0"/>
              </a:spcAft>
              <a:buNone/>
            </a:pPr>
            <a:r>
              <a:t/>
            </a:r>
            <a:endParaRPr b="1" sz="2000">
              <a:solidFill>
                <a:schemeClr val="lt1"/>
              </a:solidFill>
              <a:latin typeface="Calibri"/>
              <a:ea typeface="Calibri"/>
              <a:cs typeface="Calibri"/>
              <a:sym typeface="Calibri"/>
            </a:endParaRPr>
          </a:p>
        </p:txBody>
      </p:sp>
      <p:pic>
        <p:nvPicPr>
          <p:cNvPr id="2011" name="Google Shape;2011;p77"/>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2012" name="Google Shape;2012;p77"/>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2013" name="Google Shape;2013;p77"/>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2014" name="Google Shape;2014;p77"/>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015" name="Google Shape;2015;p77"/>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2016" name="Google Shape;2016;p77"/>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017" name="Google Shape;2017;p77"/>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2018" name="Google Shape;2018;p77"/>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2019" name="Google Shape;2019;p77"/>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Mechanical</a:t>
            </a:r>
            <a:endParaRPr b="1" u="sng">
              <a:latin typeface="Roboto"/>
              <a:ea typeface="Roboto"/>
              <a:cs typeface="Roboto"/>
              <a:sym typeface="Roboto"/>
            </a:endParaRPr>
          </a:p>
        </p:txBody>
      </p:sp>
      <p:pic>
        <p:nvPicPr>
          <p:cNvPr id="2020" name="Google Shape;2020;p77"/>
          <p:cNvPicPr preferRelativeResize="0"/>
          <p:nvPr/>
        </p:nvPicPr>
        <p:blipFill>
          <a:blip r:embed="rId6">
            <a:alphaModFix/>
          </a:blip>
          <a:stretch>
            <a:fillRect/>
          </a:stretch>
        </p:blipFill>
        <p:spPr>
          <a:xfrm>
            <a:off x="1732927" y="943200"/>
            <a:ext cx="5823401" cy="3443418"/>
          </a:xfrm>
          <a:prstGeom prst="rect">
            <a:avLst/>
          </a:prstGeom>
          <a:noFill/>
          <a:ln>
            <a:noFill/>
          </a:ln>
        </p:spPr>
      </p:pic>
      <p:sp>
        <p:nvSpPr>
          <p:cNvPr id="2021" name="Google Shape;2021;p77"/>
          <p:cNvSpPr/>
          <p:nvPr/>
        </p:nvSpPr>
        <p:spPr>
          <a:xfrm>
            <a:off x="3670775" y="2325750"/>
            <a:ext cx="998400" cy="10062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77"/>
          <p:cNvSpPr txBox="1"/>
          <p:nvPr/>
        </p:nvSpPr>
        <p:spPr>
          <a:xfrm>
            <a:off x="3480650" y="1925550"/>
            <a:ext cx="1637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0000"/>
                </a:solidFill>
                <a:latin typeface="Calibri"/>
                <a:ea typeface="Calibri"/>
                <a:cs typeface="Calibri"/>
                <a:sym typeface="Calibri"/>
              </a:rPr>
              <a:t>Mechanical Design</a:t>
            </a:r>
            <a:endParaRPr>
              <a:solidFill>
                <a:srgbClr val="FF0000"/>
              </a:solidFill>
              <a:latin typeface="Calibri"/>
              <a:ea typeface="Calibri"/>
              <a:cs typeface="Calibri"/>
              <a:sym typeface="Calibri"/>
            </a:endParaRPr>
          </a:p>
        </p:txBody>
      </p:sp>
      <p:sp>
        <p:nvSpPr>
          <p:cNvPr id="2023" name="Google Shape;2023;p77"/>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27" name="Shape 2027"/>
        <p:cNvGrpSpPr/>
        <p:nvPr/>
      </p:nvGrpSpPr>
      <p:grpSpPr>
        <a:xfrm>
          <a:off x="0" y="0"/>
          <a:ext cx="0" cy="0"/>
          <a:chOff x="0" y="0"/>
          <a:chExt cx="0" cy="0"/>
        </a:xfrm>
      </p:grpSpPr>
      <p:pic>
        <p:nvPicPr>
          <p:cNvPr id="2028" name="Google Shape;2028;p78"/>
          <p:cNvPicPr preferRelativeResize="0"/>
          <p:nvPr/>
        </p:nvPicPr>
        <p:blipFill>
          <a:blip r:embed="rId4">
            <a:alphaModFix/>
          </a:blip>
          <a:stretch>
            <a:fillRect/>
          </a:stretch>
        </p:blipFill>
        <p:spPr>
          <a:xfrm>
            <a:off x="8302225" y="0"/>
            <a:ext cx="841775" cy="841775"/>
          </a:xfrm>
          <a:prstGeom prst="rect">
            <a:avLst/>
          </a:prstGeom>
          <a:noFill/>
          <a:ln>
            <a:noFill/>
          </a:ln>
        </p:spPr>
      </p:pic>
      <p:pic>
        <p:nvPicPr>
          <p:cNvPr id="2029" name="Google Shape;2029;p78"/>
          <p:cNvPicPr preferRelativeResize="0"/>
          <p:nvPr/>
        </p:nvPicPr>
        <p:blipFill>
          <a:blip r:embed="rId5">
            <a:alphaModFix/>
          </a:blip>
          <a:stretch>
            <a:fillRect/>
          </a:stretch>
        </p:blipFill>
        <p:spPr>
          <a:xfrm>
            <a:off x="0" y="0"/>
            <a:ext cx="841775" cy="841775"/>
          </a:xfrm>
          <a:prstGeom prst="rect">
            <a:avLst/>
          </a:prstGeom>
          <a:noFill/>
          <a:ln>
            <a:noFill/>
          </a:ln>
        </p:spPr>
      </p:pic>
      <p:sp>
        <p:nvSpPr>
          <p:cNvPr id="2030" name="Google Shape;2030;p78"/>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300">
                <a:solidFill>
                  <a:schemeClr val="lt1"/>
                </a:solidFill>
                <a:latin typeface="Calibri"/>
                <a:ea typeface="Calibri"/>
                <a:cs typeface="Calibri"/>
                <a:sym typeface="Calibri"/>
              </a:rPr>
              <a:t>Mechanical/CAD Design</a:t>
            </a:r>
            <a:endParaRPr b="1" sz="4300">
              <a:solidFill>
                <a:schemeClr val="lt1"/>
              </a:solidFill>
              <a:latin typeface="Calibri"/>
              <a:ea typeface="Calibri"/>
              <a:cs typeface="Calibri"/>
              <a:sym typeface="Calibri"/>
            </a:endParaRPr>
          </a:p>
        </p:txBody>
      </p:sp>
      <p:sp>
        <p:nvSpPr>
          <p:cNvPr id="2031" name="Google Shape;2031;p78"/>
          <p:cNvSpPr txBox="1"/>
          <p:nvPr/>
        </p:nvSpPr>
        <p:spPr>
          <a:xfrm>
            <a:off x="593250" y="1036275"/>
            <a:ext cx="7957500" cy="492600"/>
          </a:xfrm>
          <a:prstGeom prst="rect">
            <a:avLst/>
          </a:prstGeom>
          <a:noFill/>
          <a:ln>
            <a:noFill/>
          </a:ln>
        </p:spPr>
        <p:txBody>
          <a:bodyPr anchorCtr="0" anchor="t" bIns="91425" lIns="91425" spcFirstLastPara="1" rIns="91425" wrap="square" tIns="91425">
            <a:spAutoFit/>
          </a:bodyPr>
          <a:lstStyle/>
          <a:p>
            <a:pPr indent="0" lvl="0" marL="457200" rtl="0" algn="l">
              <a:lnSpc>
                <a:spcPct val="150000"/>
              </a:lnSpc>
              <a:spcBef>
                <a:spcPts val="0"/>
              </a:spcBef>
              <a:spcAft>
                <a:spcPts val="0"/>
              </a:spcAft>
              <a:buNone/>
            </a:pPr>
            <a:r>
              <a:t/>
            </a:r>
            <a:endParaRPr b="1" sz="2000">
              <a:solidFill>
                <a:schemeClr val="lt1"/>
              </a:solidFill>
              <a:latin typeface="Calibri"/>
              <a:ea typeface="Calibri"/>
              <a:cs typeface="Calibri"/>
              <a:sym typeface="Calibri"/>
            </a:endParaRPr>
          </a:p>
        </p:txBody>
      </p:sp>
      <p:pic>
        <p:nvPicPr>
          <p:cNvPr id="2032" name="Google Shape;2032;p78"/>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2033" name="Google Shape;2033;p78"/>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2034" name="Google Shape;2034;p78"/>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2035" name="Google Shape;2035;p78"/>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036" name="Google Shape;2036;p78"/>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2037" name="Google Shape;2037;p78"/>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038" name="Google Shape;2038;p78"/>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2039" name="Google Shape;2039;p78"/>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2040" name="Google Shape;2040;p78"/>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Mechanical</a:t>
            </a:r>
            <a:endParaRPr b="1" u="sng">
              <a:latin typeface="Roboto"/>
              <a:ea typeface="Roboto"/>
              <a:cs typeface="Roboto"/>
              <a:sym typeface="Roboto"/>
            </a:endParaRPr>
          </a:p>
        </p:txBody>
      </p:sp>
      <p:pic>
        <p:nvPicPr>
          <p:cNvPr id="2041" name="Google Shape;2041;p78"/>
          <p:cNvPicPr preferRelativeResize="0"/>
          <p:nvPr/>
        </p:nvPicPr>
        <p:blipFill>
          <a:blip r:embed="rId7">
            <a:alphaModFix/>
          </a:blip>
          <a:stretch>
            <a:fillRect/>
          </a:stretch>
        </p:blipFill>
        <p:spPr>
          <a:xfrm>
            <a:off x="1097625" y="923000"/>
            <a:ext cx="7204598" cy="3749326"/>
          </a:xfrm>
          <a:prstGeom prst="rect">
            <a:avLst/>
          </a:prstGeom>
          <a:noFill/>
          <a:ln>
            <a:noFill/>
          </a:ln>
        </p:spPr>
      </p:pic>
      <p:sp>
        <p:nvSpPr>
          <p:cNvPr id="2042" name="Google Shape;2042;p78"/>
          <p:cNvSpPr txBox="1"/>
          <p:nvPr/>
        </p:nvSpPr>
        <p:spPr>
          <a:xfrm>
            <a:off x="1647200" y="2075800"/>
            <a:ext cx="110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M680L4 LED</a:t>
            </a:r>
            <a:endParaRPr>
              <a:latin typeface="Calibri"/>
              <a:ea typeface="Calibri"/>
              <a:cs typeface="Calibri"/>
              <a:sym typeface="Calibri"/>
            </a:endParaRPr>
          </a:p>
        </p:txBody>
      </p:sp>
      <p:sp>
        <p:nvSpPr>
          <p:cNvPr id="2043" name="Google Shape;2043;p78"/>
          <p:cNvSpPr/>
          <p:nvPr/>
        </p:nvSpPr>
        <p:spPr>
          <a:xfrm>
            <a:off x="1190525" y="2423475"/>
            <a:ext cx="2615100" cy="12681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p78"/>
          <p:cNvSpPr txBox="1"/>
          <p:nvPr/>
        </p:nvSpPr>
        <p:spPr>
          <a:xfrm>
            <a:off x="4268475" y="908775"/>
            <a:ext cx="174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Aluminum 6061 Cube</a:t>
            </a:r>
            <a:endParaRPr>
              <a:latin typeface="Calibri"/>
              <a:ea typeface="Calibri"/>
              <a:cs typeface="Calibri"/>
              <a:sym typeface="Calibri"/>
            </a:endParaRPr>
          </a:p>
        </p:txBody>
      </p:sp>
      <p:sp>
        <p:nvSpPr>
          <p:cNvPr id="2045" name="Google Shape;2045;p78"/>
          <p:cNvSpPr txBox="1"/>
          <p:nvPr/>
        </p:nvSpPr>
        <p:spPr>
          <a:xfrm>
            <a:off x="7076150" y="2948550"/>
            <a:ext cx="1431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Calibri"/>
                <a:ea typeface="Calibri"/>
                <a:cs typeface="Calibri"/>
                <a:sym typeface="Calibri"/>
              </a:rPr>
              <a:t>FD11A</a:t>
            </a:r>
            <a:endParaRPr>
              <a:latin typeface="Calibri"/>
              <a:ea typeface="Calibri"/>
              <a:cs typeface="Calibri"/>
              <a:sym typeface="Calibri"/>
            </a:endParaRPr>
          </a:p>
          <a:p>
            <a:pPr indent="0" lvl="0" marL="0" rtl="0" algn="ctr">
              <a:spcBef>
                <a:spcPts val="0"/>
              </a:spcBef>
              <a:spcAft>
                <a:spcPts val="0"/>
              </a:spcAft>
              <a:buNone/>
            </a:pPr>
            <a:r>
              <a:rPr lang="en">
                <a:latin typeface="Calibri"/>
                <a:ea typeface="Calibri"/>
                <a:cs typeface="Calibri"/>
                <a:sym typeface="Calibri"/>
              </a:rPr>
              <a:t> Photodiode</a:t>
            </a:r>
            <a:endParaRPr>
              <a:latin typeface="Calibri"/>
              <a:ea typeface="Calibri"/>
              <a:cs typeface="Calibri"/>
              <a:sym typeface="Calibri"/>
            </a:endParaRPr>
          </a:p>
        </p:txBody>
      </p:sp>
      <p:sp>
        <p:nvSpPr>
          <p:cNvPr id="2046" name="Google Shape;2046;p78"/>
          <p:cNvSpPr/>
          <p:nvPr/>
        </p:nvSpPr>
        <p:spPr>
          <a:xfrm>
            <a:off x="3190550" y="1036263"/>
            <a:ext cx="4120800" cy="35985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78"/>
          <p:cNvSpPr/>
          <p:nvPr/>
        </p:nvSpPr>
        <p:spPr>
          <a:xfrm>
            <a:off x="7005475" y="2858225"/>
            <a:ext cx="841800" cy="2094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78"/>
          <p:cNvSpPr/>
          <p:nvPr/>
        </p:nvSpPr>
        <p:spPr>
          <a:xfrm>
            <a:off x="7076150" y="2648450"/>
            <a:ext cx="235200" cy="265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78"/>
          <p:cNvSpPr txBox="1"/>
          <p:nvPr/>
        </p:nvSpPr>
        <p:spPr>
          <a:xfrm>
            <a:off x="7214000" y="2029550"/>
            <a:ext cx="1156200" cy="6618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t/>
            </a:r>
            <a:endParaRPr sz="1300">
              <a:solidFill>
                <a:srgbClr val="333333"/>
              </a:solidFill>
              <a:latin typeface="Calibri"/>
              <a:ea typeface="Calibri"/>
              <a:cs typeface="Calibri"/>
              <a:sym typeface="Calibri"/>
            </a:endParaRPr>
          </a:p>
          <a:p>
            <a:pPr indent="0" lvl="0" marL="0" rtl="0" algn="ctr">
              <a:lnSpc>
                <a:spcPct val="100000"/>
              </a:lnSpc>
              <a:spcBef>
                <a:spcPts val="600"/>
              </a:spcBef>
              <a:spcAft>
                <a:spcPts val="0"/>
              </a:spcAft>
              <a:buNone/>
            </a:pPr>
            <a:r>
              <a:rPr lang="en" sz="1300">
                <a:latin typeface="Calibri"/>
                <a:ea typeface="Calibri"/>
                <a:cs typeface="Calibri"/>
                <a:sym typeface="Calibri"/>
              </a:rPr>
              <a:t>Thermistor</a:t>
            </a:r>
            <a:endParaRPr sz="1300">
              <a:latin typeface="Calibri"/>
              <a:ea typeface="Calibri"/>
              <a:cs typeface="Calibri"/>
              <a:sym typeface="Calibri"/>
            </a:endParaRPr>
          </a:p>
        </p:txBody>
      </p:sp>
      <p:cxnSp>
        <p:nvCxnSpPr>
          <p:cNvPr id="2050" name="Google Shape;2050;p78"/>
          <p:cNvCxnSpPr/>
          <p:nvPr/>
        </p:nvCxnSpPr>
        <p:spPr>
          <a:xfrm>
            <a:off x="3642050" y="3033750"/>
            <a:ext cx="3217800" cy="3600"/>
          </a:xfrm>
          <a:prstGeom prst="straightConnector1">
            <a:avLst/>
          </a:prstGeom>
          <a:noFill/>
          <a:ln cap="flat" cmpd="sng" w="28575">
            <a:solidFill>
              <a:srgbClr val="FF0000"/>
            </a:solidFill>
            <a:prstDash val="solid"/>
            <a:round/>
            <a:headEnd len="med" w="med" type="none"/>
            <a:tailEnd len="med" w="med" type="none"/>
          </a:ln>
        </p:spPr>
      </p:cxnSp>
      <p:sp>
        <p:nvSpPr>
          <p:cNvPr id="2051" name="Google Shape;2051;p78"/>
          <p:cNvSpPr txBox="1"/>
          <p:nvPr/>
        </p:nvSpPr>
        <p:spPr>
          <a:xfrm>
            <a:off x="4268475" y="2637150"/>
            <a:ext cx="2328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12 mm (-.8 mm, + 35mm)</a:t>
            </a:r>
            <a:endParaRPr>
              <a:latin typeface="Calibri"/>
              <a:ea typeface="Calibri"/>
              <a:cs typeface="Calibri"/>
              <a:sym typeface="Calibri"/>
            </a:endParaRPr>
          </a:p>
        </p:txBody>
      </p:sp>
      <p:pic>
        <p:nvPicPr>
          <p:cNvPr id="2052" name="Google Shape;2052;p78"/>
          <p:cNvPicPr preferRelativeResize="0"/>
          <p:nvPr/>
        </p:nvPicPr>
        <p:blipFill>
          <a:blip r:embed="rId8">
            <a:alphaModFix/>
          </a:blip>
          <a:stretch>
            <a:fillRect/>
          </a:stretch>
        </p:blipFill>
        <p:spPr>
          <a:xfrm>
            <a:off x="3471887" y="1414212"/>
            <a:ext cx="3742113" cy="904025"/>
          </a:xfrm>
          <a:prstGeom prst="rect">
            <a:avLst/>
          </a:prstGeom>
          <a:noFill/>
          <a:ln>
            <a:noFill/>
          </a:ln>
        </p:spPr>
      </p:pic>
      <p:sp>
        <p:nvSpPr>
          <p:cNvPr id="2053" name="Google Shape;2053;p78"/>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2054" name="Google Shape;2054;p78"/>
          <p:cNvSpPr txBox="1"/>
          <p:nvPr/>
        </p:nvSpPr>
        <p:spPr>
          <a:xfrm>
            <a:off x="4719088" y="3834575"/>
            <a:ext cx="1247700" cy="615600"/>
          </a:xfrm>
          <a:prstGeom prst="rect">
            <a:avLst/>
          </a:prstGeom>
          <a:noFill/>
          <a:ln cap="flat" cmpd="sng" w="2857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10cm x 10cm</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x12mm</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43"/>
                                        </p:tgtEl>
                                        <p:attrNameLst>
                                          <p:attrName>style.visibility</p:attrName>
                                        </p:attrNameLst>
                                      </p:cBhvr>
                                      <p:to>
                                        <p:strVal val="visible"/>
                                      </p:to>
                                    </p:set>
                                    <p:animEffect filter="fade" transition="in">
                                      <p:cBhvr>
                                        <p:cTn dur="1000"/>
                                        <p:tgtEl>
                                          <p:spTgt spid="20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043"/>
                                        </p:tgtEl>
                                      </p:cBhvr>
                                    </p:animEffect>
                                    <p:set>
                                      <p:cBhvr>
                                        <p:cTn dur="1" fill="hold">
                                          <p:stCondLst>
                                            <p:cond delay="1000"/>
                                          </p:stCondLst>
                                        </p:cTn>
                                        <p:tgtEl>
                                          <p:spTgt spid="204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46"/>
                                        </p:tgtEl>
                                        <p:attrNameLst>
                                          <p:attrName>style.visibility</p:attrName>
                                        </p:attrNameLst>
                                      </p:cBhvr>
                                      <p:to>
                                        <p:strVal val="visible"/>
                                      </p:to>
                                    </p:set>
                                    <p:animEffect filter="fade" transition="in">
                                      <p:cBhvr>
                                        <p:cTn dur="1000"/>
                                        <p:tgtEl>
                                          <p:spTgt spid="20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046"/>
                                        </p:tgtEl>
                                      </p:cBhvr>
                                    </p:animEffect>
                                    <p:set>
                                      <p:cBhvr>
                                        <p:cTn dur="1" fill="hold">
                                          <p:stCondLst>
                                            <p:cond delay="1000"/>
                                          </p:stCondLst>
                                        </p:cTn>
                                        <p:tgtEl>
                                          <p:spTgt spid="204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47"/>
                                        </p:tgtEl>
                                        <p:attrNameLst>
                                          <p:attrName>style.visibility</p:attrName>
                                        </p:attrNameLst>
                                      </p:cBhvr>
                                      <p:to>
                                        <p:strVal val="visible"/>
                                      </p:to>
                                    </p:set>
                                    <p:animEffect filter="fade" transition="in">
                                      <p:cBhvr>
                                        <p:cTn dur="1000"/>
                                        <p:tgtEl>
                                          <p:spTgt spid="20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047"/>
                                        </p:tgtEl>
                                      </p:cBhvr>
                                    </p:animEffect>
                                    <p:set>
                                      <p:cBhvr>
                                        <p:cTn dur="1" fill="hold">
                                          <p:stCondLst>
                                            <p:cond delay="1000"/>
                                          </p:stCondLst>
                                        </p:cTn>
                                        <p:tgtEl>
                                          <p:spTgt spid="204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48"/>
                                        </p:tgtEl>
                                        <p:attrNameLst>
                                          <p:attrName>style.visibility</p:attrName>
                                        </p:attrNameLst>
                                      </p:cBhvr>
                                      <p:to>
                                        <p:strVal val="visible"/>
                                      </p:to>
                                    </p:set>
                                    <p:animEffect filter="fade" transition="in">
                                      <p:cBhvr>
                                        <p:cTn dur="1000"/>
                                        <p:tgtEl>
                                          <p:spTgt spid="20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048"/>
                                        </p:tgtEl>
                                      </p:cBhvr>
                                    </p:animEffect>
                                    <p:set>
                                      <p:cBhvr>
                                        <p:cTn dur="1" fill="hold">
                                          <p:stCondLst>
                                            <p:cond delay="1000"/>
                                          </p:stCondLst>
                                        </p:cTn>
                                        <p:tgtEl>
                                          <p:spTgt spid="204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58" name="Shape 2058"/>
        <p:cNvGrpSpPr/>
        <p:nvPr/>
      </p:nvGrpSpPr>
      <p:grpSpPr>
        <a:xfrm>
          <a:off x="0" y="0"/>
          <a:ext cx="0" cy="0"/>
          <a:chOff x="0" y="0"/>
          <a:chExt cx="0" cy="0"/>
        </a:xfrm>
      </p:grpSpPr>
      <p:pic>
        <p:nvPicPr>
          <p:cNvPr id="2059" name="Google Shape;2059;p79"/>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2060" name="Google Shape;2060;p79"/>
          <p:cNvPicPr preferRelativeResize="0"/>
          <p:nvPr/>
        </p:nvPicPr>
        <p:blipFill>
          <a:blip r:embed="rId4">
            <a:alphaModFix/>
          </a:blip>
          <a:stretch>
            <a:fillRect/>
          </a:stretch>
        </p:blipFill>
        <p:spPr>
          <a:xfrm>
            <a:off x="0" y="0"/>
            <a:ext cx="841775" cy="841775"/>
          </a:xfrm>
          <a:prstGeom prst="rect">
            <a:avLst/>
          </a:prstGeom>
          <a:noFill/>
          <a:ln>
            <a:noFill/>
          </a:ln>
        </p:spPr>
      </p:pic>
      <p:sp>
        <p:nvSpPr>
          <p:cNvPr id="2061" name="Google Shape;2061;p79"/>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300">
                <a:solidFill>
                  <a:schemeClr val="lt1"/>
                </a:solidFill>
                <a:latin typeface="Calibri"/>
                <a:ea typeface="Calibri"/>
                <a:cs typeface="Calibri"/>
                <a:sym typeface="Calibri"/>
              </a:rPr>
              <a:t>Manufacturing</a:t>
            </a:r>
            <a:endParaRPr b="1" sz="4300">
              <a:solidFill>
                <a:schemeClr val="lt1"/>
              </a:solidFill>
              <a:latin typeface="Calibri"/>
              <a:ea typeface="Calibri"/>
              <a:cs typeface="Calibri"/>
              <a:sym typeface="Calibri"/>
            </a:endParaRPr>
          </a:p>
        </p:txBody>
      </p:sp>
      <p:sp>
        <p:nvSpPr>
          <p:cNvPr id="2062" name="Google Shape;2062;p79"/>
          <p:cNvSpPr txBox="1"/>
          <p:nvPr/>
        </p:nvSpPr>
        <p:spPr>
          <a:xfrm>
            <a:off x="593250" y="1036275"/>
            <a:ext cx="7957500" cy="492600"/>
          </a:xfrm>
          <a:prstGeom prst="rect">
            <a:avLst/>
          </a:prstGeom>
          <a:noFill/>
          <a:ln>
            <a:noFill/>
          </a:ln>
        </p:spPr>
        <p:txBody>
          <a:bodyPr anchorCtr="0" anchor="t" bIns="91425" lIns="91425" spcFirstLastPara="1" rIns="91425" wrap="square" tIns="91425">
            <a:spAutoFit/>
          </a:bodyPr>
          <a:lstStyle/>
          <a:p>
            <a:pPr indent="0" lvl="0" marL="457200" rtl="0" algn="l">
              <a:lnSpc>
                <a:spcPct val="150000"/>
              </a:lnSpc>
              <a:spcBef>
                <a:spcPts val="0"/>
              </a:spcBef>
              <a:spcAft>
                <a:spcPts val="0"/>
              </a:spcAft>
              <a:buNone/>
            </a:pPr>
            <a:r>
              <a:t/>
            </a:r>
            <a:endParaRPr b="1" sz="2000">
              <a:solidFill>
                <a:schemeClr val="lt1"/>
              </a:solidFill>
              <a:latin typeface="Calibri"/>
              <a:ea typeface="Calibri"/>
              <a:cs typeface="Calibri"/>
              <a:sym typeface="Calibri"/>
            </a:endParaRPr>
          </a:p>
        </p:txBody>
      </p:sp>
      <p:pic>
        <p:nvPicPr>
          <p:cNvPr id="2063" name="Google Shape;2063;p79"/>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2064" name="Google Shape;2064;p79"/>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2065" name="Google Shape;2065;p79"/>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2066" name="Google Shape;2066;p79"/>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067" name="Google Shape;2067;p79"/>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2068" name="Google Shape;2068;p79"/>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069" name="Google Shape;2069;p79"/>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2070" name="Google Shape;2070;p79"/>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2071" name="Google Shape;2071;p79"/>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Mechanical</a:t>
            </a:r>
            <a:endParaRPr b="1" u="sng">
              <a:latin typeface="Roboto"/>
              <a:ea typeface="Roboto"/>
              <a:cs typeface="Roboto"/>
              <a:sym typeface="Roboto"/>
            </a:endParaRPr>
          </a:p>
        </p:txBody>
      </p:sp>
      <p:pic>
        <p:nvPicPr>
          <p:cNvPr id="2072" name="Google Shape;2072;p79"/>
          <p:cNvPicPr preferRelativeResize="0"/>
          <p:nvPr/>
        </p:nvPicPr>
        <p:blipFill>
          <a:blip r:embed="rId6">
            <a:alphaModFix/>
          </a:blip>
          <a:stretch>
            <a:fillRect/>
          </a:stretch>
        </p:blipFill>
        <p:spPr>
          <a:xfrm>
            <a:off x="1097625" y="923000"/>
            <a:ext cx="7204598" cy="3749326"/>
          </a:xfrm>
          <a:prstGeom prst="rect">
            <a:avLst/>
          </a:prstGeom>
          <a:noFill/>
          <a:ln>
            <a:noFill/>
          </a:ln>
        </p:spPr>
      </p:pic>
      <p:sp>
        <p:nvSpPr>
          <p:cNvPr id="2073" name="Google Shape;2073;p79"/>
          <p:cNvSpPr/>
          <p:nvPr/>
        </p:nvSpPr>
        <p:spPr>
          <a:xfrm>
            <a:off x="3209850" y="1150525"/>
            <a:ext cx="406200" cy="3441900"/>
          </a:xfrm>
          <a:prstGeom prst="rect">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79"/>
          <p:cNvSpPr/>
          <p:nvPr/>
        </p:nvSpPr>
        <p:spPr>
          <a:xfrm>
            <a:off x="6968500" y="1199413"/>
            <a:ext cx="406200" cy="3441900"/>
          </a:xfrm>
          <a:prstGeom prst="rect">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p79"/>
          <p:cNvSpPr/>
          <p:nvPr/>
        </p:nvSpPr>
        <p:spPr>
          <a:xfrm>
            <a:off x="3154050" y="2619400"/>
            <a:ext cx="696000" cy="8418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79"/>
          <p:cNvSpPr/>
          <p:nvPr/>
        </p:nvSpPr>
        <p:spPr>
          <a:xfrm>
            <a:off x="7029400" y="2779388"/>
            <a:ext cx="284400" cy="417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77" name="Google Shape;2077;p79"/>
          <p:cNvPicPr preferRelativeResize="0"/>
          <p:nvPr/>
        </p:nvPicPr>
        <p:blipFill>
          <a:blip r:embed="rId7">
            <a:alphaModFix/>
          </a:blip>
          <a:stretch>
            <a:fillRect/>
          </a:stretch>
        </p:blipFill>
        <p:spPr>
          <a:xfrm>
            <a:off x="3905676" y="2311120"/>
            <a:ext cx="561900" cy="1353855"/>
          </a:xfrm>
          <a:prstGeom prst="rect">
            <a:avLst/>
          </a:prstGeom>
          <a:noFill/>
          <a:ln>
            <a:noFill/>
          </a:ln>
        </p:spPr>
      </p:pic>
      <p:sp>
        <p:nvSpPr>
          <p:cNvPr id="2078" name="Google Shape;2078;p79"/>
          <p:cNvSpPr/>
          <p:nvPr/>
        </p:nvSpPr>
        <p:spPr>
          <a:xfrm>
            <a:off x="3353675" y="1253300"/>
            <a:ext cx="406200" cy="400200"/>
          </a:xfrm>
          <a:prstGeom prst="ellipse">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79"/>
          <p:cNvSpPr/>
          <p:nvPr/>
        </p:nvSpPr>
        <p:spPr>
          <a:xfrm>
            <a:off x="6892700" y="1253300"/>
            <a:ext cx="406200" cy="400200"/>
          </a:xfrm>
          <a:prstGeom prst="ellipse">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79"/>
          <p:cNvSpPr/>
          <p:nvPr/>
        </p:nvSpPr>
        <p:spPr>
          <a:xfrm>
            <a:off x="3298950" y="4192225"/>
            <a:ext cx="406200" cy="400200"/>
          </a:xfrm>
          <a:prstGeom prst="ellipse">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79"/>
          <p:cNvSpPr/>
          <p:nvPr/>
        </p:nvSpPr>
        <p:spPr>
          <a:xfrm>
            <a:off x="6892700" y="4241125"/>
            <a:ext cx="406200" cy="400200"/>
          </a:xfrm>
          <a:prstGeom prst="ellipse">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82" name="Google Shape;2082;p79"/>
          <p:cNvPicPr preferRelativeResize="0"/>
          <p:nvPr/>
        </p:nvPicPr>
        <p:blipFill>
          <a:blip r:embed="rId8">
            <a:alphaModFix/>
          </a:blip>
          <a:stretch>
            <a:fillRect/>
          </a:stretch>
        </p:blipFill>
        <p:spPr>
          <a:xfrm>
            <a:off x="3905674" y="1343394"/>
            <a:ext cx="998398" cy="967731"/>
          </a:xfrm>
          <a:prstGeom prst="rect">
            <a:avLst/>
          </a:prstGeom>
          <a:noFill/>
          <a:ln>
            <a:noFill/>
          </a:ln>
        </p:spPr>
      </p:pic>
      <p:pic>
        <p:nvPicPr>
          <p:cNvPr id="2083" name="Google Shape;2083;p79"/>
          <p:cNvPicPr preferRelativeResize="0"/>
          <p:nvPr/>
        </p:nvPicPr>
        <p:blipFill>
          <a:blip r:embed="rId9">
            <a:alphaModFix/>
          </a:blip>
          <a:stretch>
            <a:fillRect/>
          </a:stretch>
        </p:blipFill>
        <p:spPr>
          <a:xfrm>
            <a:off x="2055000" y="1388751"/>
            <a:ext cx="1017526" cy="1017526"/>
          </a:xfrm>
          <a:prstGeom prst="rect">
            <a:avLst/>
          </a:prstGeom>
          <a:noFill/>
          <a:ln>
            <a:noFill/>
          </a:ln>
        </p:spPr>
      </p:pic>
      <p:sp>
        <p:nvSpPr>
          <p:cNvPr id="2084" name="Google Shape;2084;p79"/>
          <p:cNvSpPr/>
          <p:nvPr/>
        </p:nvSpPr>
        <p:spPr>
          <a:xfrm>
            <a:off x="3487125" y="1365800"/>
            <a:ext cx="3542400" cy="3087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79"/>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2"/>
                                        </p:tgtEl>
                                        <p:attrNameLst>
                                          <p:attrName>style.visibility</p:attrName>
                                        </p:attrNameLst>
                                      </p:cBhvr>
                                      <p:to>
                                        <p:strVal val="visible"/>
                                      </p:to>
                                    </p:set>
                                    <p:animEffect filter="fade" transition="in">
                                      <p:cBhvr>
                                        <p:cTn dur="1000"/>
                                        <p:tgtEl>
                                          <p:spTgt spid="2082"/>
                                        </p:tgtEl>
                                      </p:cBhvr>
                                    </p:animEffect>
                                  </p:childTnLst>
                                </p:cTn>
                              </p:par>
                              <p:par>
                                <p:cTn fill="hold" nodeType="withEffect" presetClass="entr" presetID="10" presetSubtype="0">
                                  <p:stCondLst>
                                    <p:cond delay="0"/>
                                  </p:stCondLst>
                                  <p:childTnLst>
                                    <p:set>
                                      <p:cBhvr>
                                        <p:cTn dur="1" fill="hold">
                                          <p:stCondLst>
                                            <p:cond delay="0"/>
                                          </p:stCondLst>
                                        </p:cTn>
                                        <p:tgtEl>
                                          <p:spTgt spid="2080"/>
                                        </p:tgtEl>
                                        <p:attrNameLst>
                                          <p:attrName>style.visibility</p:attrName>
                                        </p:attrNameLst>
                                      </p:cBhvr>
                                      <p:to>
                                        <p:strVal val="visible"/>
                                      </p:to>
                                    </p:set>
                                    <p:animEffect filter="fade" transition="in">
                                      <p:cBhvr>
                                        <p:cTn dur="1000"/>
                                        <p:tgtEl>
                                          <p:spTgt spid="2080"/>
                                        </p:tgtEl>
                                      </p:cBhvr>
                                    </p:animEffect>
                                  </p:childTnLst>
                                </p:cTn>
                              </p:par>
                              <p:par>
                                <p:cTn fill="hold" nodeType="withEffect" presetClass="entr" presetID="10" presetSubtype="0">
                                  <p:stCondLst>
                                    <p:cond delay="0"/>
                                  </p:stCondLst>
                                  <p:childTnLst>
                                    <p:set>
                                      <p:cBhvr>
                                        <p:cTn dur="1" fill="hold">
                                          <p:stCondLst>
                                            <p:cond delay="0"/>
                                          </p:stCondLst>
                                        </p:cTn>
                                        <p:tgtEl>
                                          <p:spTgt spid="2078"/>
                                        </p:tgtEl>
                                        <p:attrNameLst>
                                          <p:attrName>style.visibility</p:attrName>
                                        </p:attrNameLst>
                                      </p:cBhvr>
                                      <p:to>
                                        <p:strVal val="visible"/>
                                      </p:to>
                                    </p:set>
                                    <p:animEffect filter="fade" transition="in">
                                      <p:cBhvr>
                                        <p:cTn dur="1000"/>
                                        <p:tgtEl>
                                          <p:spTgt spid="2078"/>
                                        </p:tgtEl>
                                      </p:cBhvr>
                                    </p:animEffect>
                                  </p:childTnLst>
                                </p:cTn>
                              </p:par>
                              <p:par>
                                <p:cTn fill="hold" nodeType="withEffect" presetClass="entr" presetID="10" presetSubtype="0">
                                  <p:stCondLst>
                                    <p:cond delay="0"/>
                                  </p:stCondLst>
                                  <p:childTnLst>
                                    <p:set>
                                      <p:cBhvr>
                                        <p:cTn dur="1" fill="hold">
                                          <p:stCondLst>
                                            <p:cond delay="0"/>
                                          </p:stCondLst>
                                        </p:cTn>
                                        <p:tgtEl>
                                          <p:spTgt spid="2081"/>
                                        </p:tgtEl>
                                        <p:attrNameLst>
                                          <p:attrName>style.visibility</p:attrName>
                                        </p:attrNameLst>
                                      </p:cBhvr>
                                      <p:to>
                                        <p:strVal val="visible"/>
                                      </p:to>
                                    </p:set>
                                    <p:animEffect filter="fade" transition="in">
                                      <p:cBhvr>
                                        <p:cTn dur="1000"/>
                                        <p:tgtEl>
                                          <p:spTgt spid="2081"/>
                                        </p:tgtEl>
                                      </p:cBhvr>
                                    </p:animEffect>
                                  </p:childTnLst>
                                </p:cTn>
                              </p:par>
                              <p:par>
                                <p:cTn fill="hold" nodeType="withEffect" presetClass="entr" presetID="10" presetSubtype="0">
                                  <p:stCondLst>
                                    <p:cond delay="0"/>
                                  </p:stCondLst>
                                  <p:childTnLst>
                                    <p:set>
                                      <p:cBhvr>
                                        <p:cTn dur="1" fill="hold">
                                          <p:stCondLst>
                                            <p:cond delay="0"/>
                                          </p:stCondLst>
                                        </p:cTn>
                                        <p:tgtEl>
                                          <p:spTgt spid="2079"/>
                                        </p:tgtEl>
                                        <p:attrNameLst>
                                          <p:attrName>style.visibility</p:attrName>
                                        </p:attrNameLst>
                                      </p:cBhvr>
                                      <p:to>
                                        <p:strVal val="visible"/>
                                      </p:to>
                                    </p:set>
                                    <p:animEffect filter="fade" transition="in">
                                      <p:cBhvr>
                                        <p:cTn dur="1000"/>
                                        <p:tgtEl>
                                          <p:spTgt spid="20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082"/>
                                        </p:tgtEl>
                                      </p:cBhvr>
                                    </p:animEffect>
                                    <p:set>
                                      <p:cBhvr>
                                        <p:cTn dur="1" fill="hold">
                                          <p:stCondLst>
                                            <p:cond delay="1000"/>
                                          </p:stCondLst>
                                        </p:cTn>
                                        <p:tgtEl>
                                          <p:spTgt spid="208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500"/>
                                        <p:tgtEl>
                                          <p:spTgt spid="2079"/>
                                        </p:tgtEl>
                                      </p:cBhvr>
                                    </p:animEffect>
                                    <p:set>
                                      <p:cBhvr>
                                        <p:cTn dur="1" fill="hold">
                                          <p:stCondLst>
                                            <p:cond delay="1500"/>
                                          </p:stCondLst>
                                        </p:cTn>
                                        <p:tgtEl>
                                          <p:spTgt spid="207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2081"/>
                                        </p:tgtEl>
                                      </p:cBhvr>
                                    </p:animEffect>
                                    <p:set>
                                      <p:cBhvr>
                                        <p:cTn dur="1" fill="hold">
                                          <p:stCondLst>
                                            <p:cond delay="1000"/>
                                          </p:stCondLst>
                                        </p:cTn>
                                        <p:tgtEl>
                                          <p:spTgt spid="208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500"/>
                                        <p:tgtEl>
                                          <p:spTgt spid="2080"/>
                                        </p:tgtEl>
                                      </p:cBhvr>
                                    </p:animEffect>
                                    <p:set>
                                      <p:cBhvr>
                                        <p:cTn dur="1" fill="hold">
                                          <p:stCondLst>
                                            <p:cond delay="1500"/>
                                          </p:stCondLst>
                                        </p:cTn>
                                        <p:tgtEl>
                                          <p:spTgt spid="208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2078"/>
                                        </p:tgtEl>
                                      </p:cBhvr>
                                    </p:animEffect>
                                    <p:set>
                                      <p:cBhvr>
                                        <p:cTn dur="1" fill="hold">
                                          <p:stCondLst>
                                            <p:cond delay="1000"/>
                                          </p:stCondLst>
                                        </p:cTn>
                                        <p:tgtEl>
                                          <p:spTgt spid="207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3"/>
                                        </p:tgtEl>
                                        <p:attrNameLst>
                                          <p:attrName>style.visibility</p:attrName>
                                        </p:attrNameLst>
                                      </p:cBhvr>
                                      <p:to>
                                        <p:strVal val="visible"/>
                                      </p:to>
                                    </p:set>
                                    <p:animEffect filter="fade" transition="in">
                                      <p:cBhvr>
                                        <p:cTn dur="1000"/>
                                        <p:tgtEl>
                                          <p:spTgt spid="2073"/>
                                        </p:tgtEl>
                                      </p:cBhvr>
                                    </p:animEffect>
                                  </p:childTnLst>
                                </p:cTn>
                              </p:par>
                              <p:par>
                                <p:cTn fill="hold" nodeType="withEffect" presetClass="entr" presetID="10" presetSubtype="0">
                                  <p:stCondLst>
                                    <p:cond delay="0"/>
                                  </p:stCondLst>
                                  <p:childTnLst>
                                    <p:set>
                                      <p:cBhvr>
                                        <p:cTn dur="1" fill="hold">
                                          <p:stCondLst>
                                            <p:cond delay="0"/>
                                          </p:stCondLst>
                                        </p:cTn>
                                        <p:tgtEl>
                                          <p:spTgt spid="2074"/>
                                        </p:tgtEl>
                                        <p:attrNameLst>
                                          <p:attrName>style.visibility</p:attrName>
                                        </p:attrNameLst>
                                      </p:cBhvr>
                                      <p:to>
                                        <p:strVal val="visible"/>
                                      </p:to>
                                    </p:set>
                                    <p:animEffect filter="fade" transition="in">
                                      <p:cBhvr>
                                        <p:cTn dur="1000"/>
                                        <p:tgtEl>
                                          <p:spTgt spid="2074"/>
                                        </p:tgtEl>
                                      </p:cBhvr>
                                    </p:animEffect>
                                  </p:childTnLst>
                                </p:cTn>
                              </p:par>
                              <p:par>
                                <p:cTn fill="hold" nodeType="withEffect" presetClass="entr" presetID="10" presetSubtype="0">
                                  <p:stCondLst>
                                    <p:cond delay="0"/>
                                  </p:stCondLst>
                                  <p:childTnLst>
                                    <p:set>
                                      <p:cBhvr>
                                        <p:cTn dur="1" fill="hold">
                                          <p:stCondLst>
                                            <p:cond delay="0"/>
                                          </p:stCondLst>
                                        </p:cTn>
                                        <p:tgtEl>
                                          <p:spTgt spid="2083"/>
                                        </p:tgtEl>
                                        <p:attrNameLst>
                                          <p:attrName>style.visibility</p:attrName>
                                        </p:attrNameLst>
                                      </p:cBhvr>
                                      <p:to>
                                        <p:strVal val="visible"/>
                                      </p:to>
                                    </p:set>
                                    <p:animEffect filter="fade" transition="in">
                                      <p:cBhvr>
                                        <p:cTn dur="1000"/>
                                        <p:tgtEl>
                                          <p:spTgt spid="20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074"/>
                                        </p:tgtEl>
                                      </p:cBhvr>
                                    </p:animEffect>
                                    <p:set>
                                      <p:cBhvr>
                                        <p:cTn dur="1" fill="hold">
                                          <p:stCondLst>
                                            <p:cond delay="1000"/>
                                          </p:stCondLst>
                                        </p:cTn>
                                        <p:tgtEl>
                                          <p:spTgt spid="207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2083"/>
                                        </p:tgtEl>
                                      </p:cBhvr>
                                    </p:animEffect>
                                    <p:set>
                                      <p:cBhvr>
                                        <p:cTn dur="1" fill="hold">
                                          <p:stCondLst>
                                            <p:cond delay="1000"/>
                                          </p:stCondLst>
                                        </p:cTn>
                                        <p:tgtEl>
                                          <p:spTgt spid="208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2073"/>
                                        </p:tgtEl>
                                      </p:cBhvr>
                                    </p:animEffect>
                                    <p:set>
                                      <p:cBhvr>
                                        <p:cTn dur="1" fill="hold">
                                          <p:stCondLst>
                                            <p:cond delay="1000"/>
                                          </p:stCondLst>
                                        </p:cTn>
                                        <p:tgtEl>
                                          <p:spTgt spid="207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5"/>
                                        </p:tgtEl>
                                        <p:attrNameLst>
                                          <p:attrName>style.visibility</p:attrName>
                                        </p:attrNameLst>
                                      </p:cBhvr>
                                      <p:to>
                                        <p:strVal val="visible"/>
                                      </p:to>
                                    </p:set>
                                    <p:animEffect filter="fade" transition="in">
                                      <p:cBhvr>
                                        <p:cTn dur="1000"/>
                                        <p:tgtEl>
                                          <p:spTgt spid="2075"/>
                                        </p:tgtEl>
                                      </p:cBhvr>
                                    </p:animEffect>
                                  </p:childTnLst>
                                </p:cTn>
                              </p:par>
                              <p:par>
                                <p:cTn fill="hold" nodeType="withEffect" presetClass="entr" presetID="10" presetSubtype="0">
                                  <p:stCondLst>
                                    <p:cond delay="0"/>
                                  </p:stCondLst>
                                  <p:childTnLst>
                                    <p:set>
                                      <p:cBhvr>
                                        <p:cTn dur="1" fill="hold">
                                          <p:stCondLst>
                                            <p:cond delay="0"/>
                                          </p:stCondLst>
                                        </p:cTn>
                                        <p:tgtEl>
                                          <p:spTgt spid="2076"/>
                                        </p:tgtEl>
                                        <p:attrNameLst>
                                          <p:attrName>style.visibility</p:attrName>
                                        </p:attrNameLst>
                                      </p:cBhvr>
                                      <p:to>
                                        <p:strVal val="visible"/>
                                      </p:to>
                                    </p:set>
                                    <p:animEffect filter="fade" transition="in">
                                      <p:cBhvr>
                                        <p:cTn dur="1000"/>
                                        <p:tgtEl>
                                          <p:spTgt spid="2076"/>
                                        </p:tgtEl>
                                      </p:cBhvr>
                                    </p:animEffect>
                                  </p:childTnLst>
                                </p:cTn>
                              </p:par>
                              <p:par>
                                <p:cTn fill="hold" nodeType="withEffect" presetClass="entr" presetID="10" presetSubtype="0">
                                  <p:stCondLst>
                                    <p:cond delay="0"/>
                                  </p:stCondLst>
                                  <p:childTnLst>
                                    <p:set>
                                      <p:cBhvr>
                                        <p:cTn dur="1" fill="hold">
                                          <p:stCondLst>
                                            <p:cond delay="0"/>
                                          </p:stCondLst>
                                        </p:cTn>
                                        <p:tgtEl>
                                          <p:spTgt spid="2077"/>
                                        </p:tgtEl>
                                        <p:attrNameLst>
                                          <p:attrName>style.visibility</p:attrName>
                                        </p:attrNameLst>
                                      </p:cBhvr>
                                      <p:to>
                                        <p:strVal val="visible"/>
                                      </p:to>
                                    </p:set>
                                    <p:animEffect filter="fade" transition="in">
                                      <p:cBhvr>
                                        <p:cTn dur="1000"/>
                                        <p:tgtEl>
                                          <p:spTgt spid="20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075"/>
                                        </p:tgtEl>
                                      </p:cBhvr>
                                    </p:animEffect>
                                    <p:set>
                                      <p:cBhvr>
                                        <p:cTn dur="1" fill="hold">
                                          <p:stCondLst>
                                            <p:cond delay="1000"/>
                                          </p:stCondLst>
                                        </p:cTn>
                                        <p:tgtEl>
                                          <p:spTgt spid="207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200"/>
                                        <p:tgtEl>
                                          <p:spTgt spid="2076"/>
                                        </p:tgtEl>
                                      </p:cBhvr>
                                    </p:animEffect>
                                    <p:set>
                                      <p:cBhvr>
                                        <p:cTn dur="1" fill="hold">
                                          <p:stCondLst>
                                            <p:cond delay="1200"/>
                                          </p:stCondLst>
                                        </p:cTn>
                                        <p:tgtEl>
                                          <p:spTgt spid="207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2077"/>
                                        </p:tgtEl>
                                      </p:cBhvr>
                                    </p:animEffect>
                                    <p:set>
                                      <p:cBhvr>
                                        <p:cTn dur="1" fill="hold">
                                          <p:stCondLst>
                                            <p:cond delay="1000"/>
                                          </p:stCondLst>
                                        </p:cTn>
                                        <p:tgtEl>
                                          <p:spTgt spid="207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4"/>
                                        </p:tgtEl>
                                        <p:attrNameLst>
                                          <p:attrName>style.visibility</p:attrName>
                                        </p:attrNameLst>
                                      </p:cBhvr>
                                      <p:to>
                                        <p:strVal val="visible"/>
                                      </p:to>
                                    </p:set>
                                    <p:animEffect filter="fade" transition="in">
                                      <p:cBhvr>
                                        <p:cTn dur="1000"/>
                                        <p:tgtEl>
                                          <p:spTgt spid="20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4"/>
                                        </p:tgtEl>
                                        <p:attrNameLst>
                                          <p:attrName>style.visibility</p:attrName>
                                        </p:attrNameLst>
                                      </p:cBhvr>
                                      <p:to>
                                        <p:strVal val="visible"/>
                                      </p:to>
                                    </p:set>
                                    <p:animEffect filter="fade" transition="in">
                                      <p:cBhvr>
                                        <p:cTn dur="1000"/>
                                        <p:tgtEl>
                                          <p:spTgt spid="20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89" name="Shape 2089"/>
        <p:cNvGrpSpPr/>
        <p:nvPr/>
      </p:nvGrpSpPr>
      <p:grpSpPr>
        <a:xfrm>
          <a:off x="0" y="0"/>
          <a:ext cx="0" cy="0"/>
          <a:chOff x="0" y="0"/>
          <a:chExt cx="0" cy="0"/>
        </a:xfrm>
      </p:grpSpPr>
      <p:pic>
        <p:nvPicPr>
          <p:cNvPr id="2090" name="Google Shape;2090;p80"/>
          <p:cNvPicPr preferRelativeResize="0"/>
          <p:nvPr/>
        </p:nvPicPr>
        <p:blipFill>
          <a:blip r:embed="rId4">
            <a:alphaModFix/>
          </a:blip>
          <a:stretch>
            <a:fillRect/>
          </a:stretch>
        </p:blipFill>
        <p:spPr>
          <a:xfrm>
            <a:off x="8302225" y="0"/>
            <a:ext cx="841775" cy="841775"/>
          </a:xfrm>
          <a:prstGeom prst="rect">
            <a:avLst/>
          </a:prstGeom>
          <a:noFill/>
          <a:ln>
            <a:noFill/>
          </a:ln>
        </p:spPr>
      </p:pic>
      <p:pic>
        <p:nvPicPr>
          <p:cNvPr id="2091" name="Google Shape;2091;p80"/>
          <p:cNvPicPr preferRelativeResize="0"/>
          <p:nvPr/>
        </p:nvPicPr>
        <p:blipFill>
          <a:blip r:embed="rId5">
            <a:alphaModFix/>
          </a:blip>
          <a:stretch>
            <a:fillRect/>
          </a:stretch>
        </p:blipFill>
        <p:spPr>
          <a:xfrm>
            <a:off x="0" y="0"/>
            <a:ext cx="841775" cy="841775"/>
          </a:xfrm>
          <a:prstGeom prst="rect">
            <a:avLst/>
          </a:prstGeom>
          <a:noFill/>
          <a:ln>
            <a:noFill/>
          </a:ln>
        </p:spPr>
      </p:pic>
      <p:sp>
        <p:nvSpPr>
          <p:cNvPr id="2092" name="Google Shape;2092;p80"/>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300">
                <a:solidFill>
                  <a:schemeClr val="lt1"/>
                </a:solidFill>
                <a:latin typeface="Calibri"/>
                <a:ea typeface="Calibri"/>
                <a:cs typeface="Calibri"/>
                <a:sym typeface="Calibri"/>
              </a:rPr>
              <a:t>Alignment Tolerances</a:t>
            </a:r>
            <a:endParaRPr b="1" sz="4300">
              <a:solidFill>
                <a:schemeClr val="lt1"/>
              </a:solidFill>
              <a:latin typeface="Calibri"/>
              <a:ea typeface="Calibri"/>
              <a:cs typeface="Calibri"/>
              <a:sym typeface="Calibri"/>
            </a:endParaRPr>
          </a:p>
        </p:txBody>
      </p:sp>
      <p:pic>
        <p:nvPicPr>
          <p:cNvPr id="2093" name="Google Shape;2093;p80"/>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2094" name="Google Shape;2094;p80"/>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2095" name="Google Shape;2095;p80"/>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2096" name="Google Shape;2096;p80"/>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097" name="Google Shape;2097;p80"/>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2098" name="Google Shape;2098;p80"/>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099" name="Google Shape;2099;p80"/>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2100" name="Google Shape;2100;p80"/>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2101" name="Google Shape;2101;p80"/>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Mechanical</a:t>
            </a:r>
            <a:endParaRPr b="1" u="sng">
              <a:latin typeface="Roboto"/>
              <a:ea typeface="Roboto"/>
              <a:cs typeface="Roboto"/>
              <a:sym typeface="Roboto"/>
            </a:endParaRPr>
          </a:p>
        </p:txBody>
      </p:sp>
      <p:pic>
        <p:nvPicPr>
          <p:cNvPr id="2102" name="Google Shape;2102;p80"/>
          <p:cNvPicPr preferRelativeResize="0"/>
          <p:nvPr/>
        </p:nvPicPr>
        <p:blipFill>
          <a:blip r:embed="rId7">
            <a:alphaModFix/>
          </a:blip>
          <a:stretch>
            <a:fillRect/>
          </a:stretch>
        </p:blipFill>
        <p:spPr>
          <a:xfrm>
            <a:off x="3250574" y="1224013"/>
            <a:ext cx="4790804" cy="2695475"/>
          </a:xfrm>
          <a:prstGeom prst="rect">
            <a:avLst/>
          </a:prstGeom>
          <a:noFill/>
          <a:ln>
            <a:noFill/>
          </a:ln>
        </p:spPr>
      </p:pic>
      <p:sp>
        <p:nvSpPr>
          <p:cNvPr id="2103" name="Google Shape;2103;p80"/>
          <p:cNvSpPr/>
          <p:nvPr/>
        </p:nvSpPr>
        <p:spPr>
          <a:xfrm rot="5400000">
            <a:off x="5649514" y="1598403"/>
            <a:ext cx="838030" cy="2322223"/>
          </a:xfrm>
          <a:prstGeom prst="flowChartMerge">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80"/>
          <p:cNvSpPr/>
          <p:nvPr/>
        </p:nvSpPr>
        <p:spPr>
          <a:xfrm>
            <a:off x="5724027" y="2598916"/>
            <a:ext cx="156300" cy="300300"/>
          </a:xfrm>
          <a:prstGeom prst="arc">
            <a:avLst>
              <a:gd fmla="val 16200000" name="adj1"/>
              <a:gd fmla="val 143020" name="adj2"/>
            </a:avLst>
          </a:prstGeom>
          <a:no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80"/>
          <p:cNvSpPr txBox="1"/>
          <p:nvPr/>
        </p:nvSpPr>
        <p:spPr>
          <a:xfrm>
            <a:off x="5464504" y="2200725"/>
            <a:ext cx="61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00"/>
                </a:solidFill>
                <a:latin typeface="Calibri"/>
                <a:ea typeface="Calibri"/>
                <a:cs typeface="Calibri"/>
                <a:sym typeface="Calibri"/>
              </a:rPr>
              <a:t>Θ=</a:t>
            </a:r>
            <a:r>
              <a:rPr lang="en" sz="1300">
                <a:solidFill>
                  <a:srgbClr val="FFFF00"/>
                </a:solidFill>
                <a:latin typeface="Calibri"/>
                <a:ea typeface="Calibri"/>
                <a:cs typeface="Calibri"/>
                <a:sym typeface="Calibri"/>
              </a:rPr>
              <a:t>19</a:t>
            </a:r>
            <a:r>
              <a:rPr lang="en" sz="1300">
                <a:solidFill>
                  <a:srgbClr val="FFFF00"/>
                </a:solidFill>
                <a:latin typeface="Calibri"/>
                <a:ea typeface="Calibri"/>
                <a:cs typeface="Calibri"/>
                <a:sym typeface="Calibri"/>
              </a:rPr>
              <a:t>°</a:t>
            </a:r>
            <a:endParaRPr sz="1300">
              <a:solidFill>
                <a:srgbClr val="FFFF00"/>
              </a:solidFill>
              <a:latin typeface="Calibri"/>
              <a:ea typeface="Calibri"/>
              <a:cs typeface="Calibri"/>
              <a:sym typeface="Calibri"/>
            </a:endParaRPr>
          </a:p>
        </p:txBody>
      </p:sp>
      <p:cxnSp>
        <p:nvCxnSpPr>
          <p:cNvPr id="2106" name="Google Shape;2106;p80"/>
          <p:cNvCxnSpPr>
            <a:endCxn id="2103" idx="0"/>
          </p:cNvCxnSpPr>
          <p:nvPr/>
        </p:nvCxnSpPr>
        <p:spPr>
          <a:xfrm>
            <a:off x="4910941" y="2752314"/>
            <a:ext cx="2318700" cy="7200"/>
          </a:xfrm>
          <a:prstGeom prst="straightConnector1">
            <a:avLst/>
          </a:prstGeom>
          <a:noFill/>
          <a:ln cap="flat" cmpd="sng" w="28575">
            <a:solidFill>
              <a:srgbClr val="FFFF00"/>
            </a:solidFill>
            <a:prstDash val="solid"/>
            <a:round/>
            <a:headEnd len="med" w="med" type="none"/>
            <a:tailEnd len="med" w="med" type="none"/>
          </a:ln>
        </p:spPr>
      </p:cxnSp>
      <p:sp>
        <p:nvSpPr>
          <p:cNvPr id="2107" name="Google Shape;2107;p80"/>
          <p:cNvSpPr txBox="1"/>
          <p:nvPr/>
        </p:nvSpPr>
        <p:spPr>
          <a:xfrm>
            <a:off x="5502173" y="2910925"/>
            <a:ext cx="77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00"/>
                </a:solidFill>
                <a:latin typeface="Calibri"/>
                <a:ea typeface="Calibri"/>
                <a:cs typeface="Calibri"/>
                <a:sym typeface="Calibri"/>
              </a:rPr>
              <a:t>Θ=</a:t>
            </a:r>
            <a:r>
              <a:rPr lang="en" sz="1300">
                <a:solidFill>
                  <a:srgbClr val="FFFF00"/>
                </a:solidFill>
                <a:latin typeface="Calibri"/>
                <a:ea typeface="Calibri"/>
                <a:cs typeface="Calibri"/>
                <a:sym typeface="Calibri"/>
              </a:rPr>
              <a:t>19</a:t>
            </a:r>
            <a:r>
              <a:rPr lang="en" sz="1300">
                <a:solidFill>
                  <a:srgbClr val="FFFF00"/>
                </a:solidFill>
                <a:latin typeface="Calibri"/>
                <a:ea typeface="Calibri"/>
                <a:cs typeface="Calibri"/>
                <a:sym typeface="Calibri"/>
              </a:rPr>
              <a:t>°</a:t>
            </a:r>
            <a:endParaRPr sz="1300">
              <a:solidFill>
                <a:srgbClr val="FFFF00"/>
              </a:solidFill>
              <a:latin typeface="Calibri"/>
              <a:ea typeface="Calibri"/>
              <a:cs typeface="Calibri"/>
              <a:sym typeface="Calibri"/>
            </a:endParaRPr>
          </a:p>
        </p:txBody>
      </p:sp>
      <p:sp>
        <p:nvSpPr>
          <p:cNvPr id="2108" name="Google Shape;2108;p80"/>
          <p:cNvSpPr/>
          <p:nvPr/>
        </p:nvSpPr>
        <p:spPr>
          <a:xfrm>
            <a:off x="5636252" y="2609511"/>
            <a:ext cx="156300" cy="300300"/>
          </a:xfrm>
          <a:prstGeom prst="arc">
            <a:avLst>
              <a:gd fmla="val 21081072" name="adj1"/>
              <a:gd fmla="val 5212489" name="adj2"/>
            </a:avLst>
          </a:prstGeom>
          <a:no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80"/>
          <p:cNvSpPr txBox="1"/>
          <p:nvPr/>
        </p:nvSpPr>
        <p:spPr>
          <a:xfrm>
            <a:off x="6161430" y="2479766"/>
            <a:ext cx="774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FF00"/>
                </a:solidFill>
                <a:latin typeface="Calibri"/>
                <a:ea typeface="Calibri"/>
                <a:cs typeface="Calibri"/>
                <a:sym typeface="Calibri"/>
              </a:rPr>
              <a:t>r=12mm</a:t>
            </a:r>
            <a:endParaRPr sz="1200">
              <a:solidFill>
                <a:srgbClr val="FFFF00"/>
              </a:solidFill>
              <a:latin typeface="Calibri"/>
              <a:ea typeface="Calibri"/>
              <a:cs typeface="Calibri"/>
              <a:sym typeface="Calibri"/>
            </a:endParaRPr>
          </a:p>
        </p:txBody>
      </p:sp>
      <p:sp>
        <p:nvSpPr>
          <p:cNvPr id="2110" name="Google Shape;2110;p80"/>
          <p:cNvSpPr txBox="1"/>
          <p:nvPr/>
        </p:nvSpPr>
        <p:spPr>
          <a:xfrm>
            <a:off x="0" y="1036275"/>
            <a:ext cx="2812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lt1"/>
              </a:solidFill>
              <a:latin typeface="Calibri"/>
              <a:ea typeface="Calibri"/>
              <a:cs typeface="Calibri"/>
              <a:sym typeface="Calibri"/>
            </a:endParaRPr>
          </a:p>
        </p:txBody>
      </p:sp>
      <p:sp>
        <p:nvSpPr>
          <p:cNvPr id="2111" name="Google Shape;2111;p80"/>
          <p:cNvSpPr/>
          <p:nvPr/>
        </p:nvSpPr>
        <p:spPr>
          <a:xfrm>
            <a:off x="7252205" y="2627259"/>
            <a:ext cx="156300" cy="205500"/>
          </a:xfrm>
          <a:prstGeom prst="rect">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12" name="Google Shape;2112;p80"/>
          <p:cNvCxnSpPr/>
          <p:nvPr/>
        </p:nvCxnSpPr>
        <p:spPr>
          <a:xfrm>
            <a:off x="7244772" y="2901354"/>
            <a:ext cx="171300" cy="0"/>
          </a:xfrm>
          <a:prstGeom prst="straightConnector1">
            <a:avLst/>
          </a:prstGeom>
          <a:noFill/>
          <a:ln cap="flat" cmpd="sng" w="28575">
            <a:solidFill>
              <a:srgbClr val="FF0000"/>
            </a:solidFill>
            <a:prstDash val="solid"/>
            <a:round/>
            <a:headEnd len="med" w="med" type="none"/>
            <a:tailEnd len="med" w="med" type="none"/>
          </a:ln>
        </p:spPr>
      </p:cxnSp>
      <p:sp>
        <p:nvSpPr>
          <p:cNvPr id="2113" name="Google Shape;2113;p80"/>
          <p:cNvSpPr txBox="1"/>
          <p:nvPr/>
        </p:nvSpPr>
        <p:spPr>
          <a:xfrm>
            <a:off x="6730571" y="1433740"/>
            <a:ext cx="1199700" cy="738900"/>
          </a:xfrm>
          <a:prstGeom prst="rect">
            <a:avLst/>
          </a:prstGeom>
          <a:solidFill>
            <a:schemeClr val="dk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lt1"/>
                </a:solidFill>
                <a:latin typeface="Calibri"/>
                <a:ea typeface="Calibri"/>
                <a:cs typeface="Calibri"/>
                <a:sym typeface="Calibri"/>
              </a:rPr>
              <a:t>Photodiode Active Area</a:t>
            </a:r>
            <a:endParaRPr sz="1200">
              <a:solidFill>
                <a:schemeClr val="lt1"/>
              </a:solidFill>
              <a:latin typeface="Calibri"/>
              <a:ea typeface="Calibri"/>
              <a:cs typeface="Calibri"/>
              <a:sym typeface="Calibri"/>
            </a:endParaRPr>
          </a:p>
          <a:p>
            <a:pPr indent="0" lvl="0" marL="0" rtl="0" algn="ctr">
              <a:spcBef>
                <a:spcPts val="0"/>
              </a:spcBef>
              <a:spcAft>
                <a:spcPts val="0"/>
              </a:spcAft>
              <a:buNone/>
            </a:pPr>
            <a:r>
              <a:rPr lang="en" sz="1200">
                <a:solidFill>
                  <a:schemeClr val="lt1"/>
                </a:solidFill>
                <a:latin typeface="Calibri"/>
                <a:ea typeface="Calibri"/>
                <a:cs typeface="Calibri"/>
                <a:sym typeface="Calibri"/>
              </a:rPr>
              <a:t>1.1x1.1 mm</a:t>
            </a:r>
            <a:endParaRPr sz="1200">
              <a:solidFill>
                <a:schemeClr val="lt1"/>
              </a:solidFill>
              <a:latin typeface="Calibri"/>
              <a:ea typeface="Calibri"/>
              <a:cs typeface="Calibri"/>
              <a:sym typeface="Calibri"/>
            </a:endParaRPr>
          </a:p>
        </p:txBody>
      </p:sp>
      <p:sp>
        <p:nvSpPr>
          <p:cNvPr id="2114" name="Google Shape;2114;p80"/>
          <p:cNvSpPr txBox="1"/>
          <p:nvPr/>
        </p:nvSpPr>
        <p:spPr>
          <a:xfrm>
            <a:off x="7526477" y="2560175"/>
            <a:ext cx="77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latin typeface="Calibri"/>
                <a:ea typeface="Calibri"/>
                <a:cs typeface="Calibri"/>
                <a:sym typeface="Calibri"/>
              </a:rPr>
              <a:t>1.1mm</a:t>
            </a:r>
            <a:endParaRPr>
              <a:solidFill>
                <a:srgbClr val="FF0000"/>
              </a:solidFill>
              <a:latin typeface="Calibri"/>
              <a:ea typeface="Calibri"/>
              <a:cs typeface="Calibri"/>
              <a:sym typeface="Calibri"/>
            </a:endParaRPr>
          </a:p>
        </p:txBody>
      </p:sp>
      <p:cxnSp>
        <p:nvCxnSpPr>
          <p:cNvPr id="2115" name="Google Shape;2115;p80"/>
          <p:cNvCxnSpPr/>
          <p:nvPr/>
        </p:nvCxnSpPr>
        <p:spPr>
          <a:xfrm>
            <a:off x="7467603" y="2608544"/>
            <a:ext cx="0" cy="243000"/>
          </a:xfrm>
          <a:prstGeom prst="straightConnector1">
            <a:avLst/>
          </a:prstGeom>
          <a:noFill/>
          <a:ln cap="flat" cmpd="sng" w="28575">
            <a:solidFill>
              <a:srgbClr val="FF0000"/>
            </a:solidFill>
            <a:prstDash val="solid"/>
            <a:round/>
            <a:headEnd len="med" w="med" type="none"/>
            <a:tailEnd len="med" w="med" type="none"/>
          </a:ln>
        </p:spPr>
      </p:cxnSp>
      <p:sp>
        <p:nvSpPr>
          <p:cNvPr id="2116" name="Google Shape;2116;p80"/>
          <p:cNvSpPr txBox="1"/>
          <p:nvPr/>
        </p:nvSpPr>
        <p:spPr>
          <a:xfrm>
            <a:off x="184050" y="2300775"/>
            <a:ext cx="251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117" name="Google Shape;2117;p80"/>
          <p:cNvSpPr txBox="1"/>
          <p:nvPr/>
        </p:nvSpPr>
        <p:spPr>
          <a:xfrm>
            <a:off x="7229623" y="2899125"/>
            <a:ext cx="77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latin typeface="Calibri"/>
                <a:ea typeface="Calibri"/>
                <a:cs typeface="Calibri"/>
                <a:sym typeface="Calibri"/>
              </a:rPr>
              <a:t>1.1mm</a:t>
            </a:r>
            <a:endParaRPr>
              <a:solidFill>
                <a:srgbClr val="FF0000"/>
              </a:solidFill>
              <a:latin typeface="Calibri"/>
              <a:ea typeface="Calibri"/>
              <a:cs typeface="Calibri"/>
              <a:sym typeface="Calibri"/>
            </a:endParaRPr>
          </a:p>
        </p:txBody>
      </p:sp>
      <p:sp>
        <p:nvSpPr>
          <p:cNvPr id="2118" name="Google Shape;2118;p80"/>
          <p:cNvSpPr txBox="1"/>
          <p:nvPr/>
        </p:nvSpPr>
        <p:spPr>
          <a:xfrm>
            <a:off x="102450" y="2515813"/>
            <a:ext cx="23109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Calibri"/>
                <a:ea typeface="Calibri"/>
                <a:cs typeface="Calibri"/>
                <a:sym typeface="Calibri"/>
              </a:rPr>
              <a:t> AM = Allowable Movement, Distance Opposite the Viewing Angle</a:t>
            </a:r>
            <a:endParaRPr>
              <a:solidFill>
                <a:schemeClr val="lt1"/>
              </a:solidFill>
              <a:latin typeface="Calibri"/>
              <a:ea typeface="Calibri"/>
              <a:cs typeface="Calibri"/>
              <a:sym typeface="Calibri"/>
            </a:endParaRPr>
          </a:p>
          <a:p>
            <a:pPr indent="0" lvl="0" marL="0" rtl="0" algn="l">
              <a:spcBef>
                <a:spcPts val="0"/>
              </a:spcBef>
              <a:spcAft>
                <a:spcPts val="0"/>
              </a:spcAft>
              <a:buNone/>
            </a:pPr>
            <a:r>
              <a:rPr lang="en">
                <a:solidFill>
                  <a:schemeClr val="lt1"/>
                </a:solidFill>
                <a:latin typeface="Calibri"/>
                <a:ea typeface="Calibri"/>
                <a:cs typeface="Calibri"/>
                <a:sym typeface="Calibri"/>
              </a:rPr>
              <a:t> </a:t>
            </a:r>
            <a:endParaRPr>
              <a:solidFill>
                <a:schemeClr val="lt1"/>
              </a:solidFill>
              <a:latin typeface="Calibri"/>
              <a:ea typeface="Calibri"/>
              <a:cs typeface="Calibri"/>
              <a:sym typeface="Calibri"/>
            </a:endParaRPr>
          </a:p>
        </p:txBody>
      </p:sp>
      <p:sp>
        <p:nvSpPr>
          <p:cNvPr id="2119" name="Google Shape;2119;p80"/>
          <p:cNvSpPr txBox="1"/>
          <p:nvPr/>
        </p:nvSpPr>
        <p:spPr>
          <a:xfrm>
            <a:off x="0" y="777388"/>
            <a:ext cx="25158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300">
                <a:solidFill>
                  <a:schemeClr val="lt1"/>
                </a:solidFill>
                <a:latin typeface="Calibri"/>
                <a:ea typeface="Calibri"/>
                <a:cs typeface="Calibri"/>
                <a:sym typeface="Calibri"/>
              </a:rPr>
              <a:t>Governing Equation: Right Triangle</a:t>
            </a:r>
            <a:endParaRPr sz="1300">
              <a:latin typeface="Calibri"/>
              <a:ea typeface="Calibri"/>
              <a:cs typeface="Calibri"/>
              <a:sym typeface="Calibri"/>
            </a:endParaRPr>
          </a:p>
        </p:txBody>
      </p:sp>
      <p:sp>
        <p:nvSpPr>
          <p:cNvPr id="2120" name="Google Shape;2120;p80"/>
          <p:cNvSpPr txBox="1"/>
          <p:nvPr/>
        </p:nvSpPr>
        <p:spPr>
          <a:xfrm>
            <a:off x="118525" y="1199463"/>
            <a:ext cx="2401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Calibri"/>
                <a:ea typeface="Calibri"/>
                <a:cs typeface="Calibri"/>
                <a:sym typeface="Calibri"/>
              </a:rPr>
              <a:t>r = Distance between LED and</a:t>
            </a:r>
            <a:endParaRPr>
              <a:solidFill>
                <a:schemeClr val="lt1"/>
              </a:solidFill>
              <a:latin typeface="Calibri"/>
              <a:ea typeface="Calibri"/>
              <a:cs typeface="Calibri"/>
              <a:sym typeface="Calibri"/>
            </a:endParaRPr>
          </a:p>
          <a:p>
            <a:pPr indent="0" lvl="0" marL="0" rtl="0" algn="l">
              <a:spcBef>
                <a:spcPts val="0"/>
              </a:spcBef>
              <a:spcAft>
                <a:spcPts val="0"/>
              </a:spcAft>
              <a:buNone/>
            </a:pPr>
            <a:r>
              <a:rPr lang="en">
                <a:solidFill>
                  <a:schemeClr val="lt1"/>
                </a:solidFill>
                <a:latin typeface="Calibri"/>
                <a:ea typeface="Calibri"/>
                <a:cs typeface="Calibri"/>
                <a:sym typeface="Calibri"/>
              </a:rPr>
              <a:t> Photodiode</a:t>
            </a:r>
            <a:endParaRPr>
              <a:solidFill>
                <a:schemeClr val="lt1"/>
              </a:solidFill>
              <a:latin typeface="Calibri"/>
              <a:ea typeface="Calibri"/>
              <a:cs typeface="Calibri"/>
              <a:sym typeface="Calibri"/>
            </a:endParaRPr>
          </a:p>
        </p:txBody>
      </p:sp>
      <p:sp>
        <p:nvSpPr>
          <p:cNvPr id="2121" name="Google Shape;2121;p80"/>
          <p:cNvSpPr txBox="1"/>
          <p:nvPr/>
        </p:nvSpPr>
        <p:spPr>
          <a:xfrm>
            <a:off x="209575" y="3437575"/>
            <a:ext cx="2219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Calibri"/>
                <a:ea typeface="Calibri"/>
                <a:cs typeface="Calibri"/>
                <a:sym typeface="Calibri"/>
              </a:rPr>
              <a:t>AM = 12tan(19</a:t>
            </a:r>
            <a:r>
              <a:rPr lang="en" sz="1300">
                <a:solidFill>
                  <a:schemeClr val="lt1"/>
                </a:solidFill>
                <a:latin typeface="Calibri"/>
                <a:ea typeface="Calibri"/>
                <a:cs typeface="Calibri"/>
                <a:sym typeface="Calibri"/>
              </a:rPr>
              <a:t>°) = 4.13 mm</a:t>
            </a:r>
            <a:endParaRPr>
              <a:solidFill>
                <a:schemeClr val="lt1"/>
              </a:solidFill>
              <a:latin typeface="Calibri"/>
              <a:ea typeface="Calibri"/>
              <a:cs typeface="Calibri"/>
              <a:sym typeface="Calibri"/>
            </a:endParaRPr>
          </a:p>
        </p:txBody>
      </p:sp>
      <p:sp>
        <p:nvSpPr>
          <p:cNvPr id="2122" name="Google Shape;2122;p80"/>
          <p:cNvSpPr txBox="1"/>
          <p:nvPr/>
        </p:nvSpPr>
        <p:spPr>
          <a:xfrm>
            <a:off x="118525" y="1965350"/>
            <a:ext cx="2401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chemeClr val="lt1"/>
                </a:solidFill>
                <a:latin typeface="Calibri"/>
                <a:ea typeface="Calibri"/>
                <a:cs typeface="Calibri"/>
                <a:sym typeface="Calibri"/>
              </a:rPr>
              <a:t>Θ</a:t>
            </a:r>
            <a:r>
              <a:rPr lang="en">
                <a:solidFill>
                  <a:schemeClr val="lt1"/>
                </a:solidFill>
                <a:latin typeface="Calibri"/>
                <a:ea typeface="Calibri"/>
                <a:cs typeface="Calibri"/>
                <a:sym typeface="Calibri"/>
              </a:rPr>
              <a:t> = Allowable Viewing Angle </a:t>
            </a:r>
            <a:endParaRPr>
              <a:solidFill>
                <a:schemeClr val="dk1"/>
              </a:solidFill>
              <a:latin typeface="Calibri"/>
              <a:ea typeface="Calibri"/>
              <a:cs typeface="Calibri"/>
              <a:sym typeface="Calibri"/>
            </a:endParaRPr>
          </a:p>
        </p:txBody>
      </p:sp>
      <p:cxnSp>
        <p:nvCxnSpPr>
          <p:cNvPr id="2123" name="Google Shape;2123;p80"/>
          <p:cNvCxnSpPr/>
          <p:nvPr/>
        </p:nvCxnSpPr>
        <p:spPr>
          <a:xfrm flipH="1" rot="10800000">
            <a:off x="7133447" y="2666514"/>
            <a:ext cx="600" cy="93000"/>
          </a:xfrm>
          <a:prstGeom prst="straightConnector1">
            <a:avLst/>
          </a:prstGeom>
          <a:noFill/>
          <a:ln cap="flat" cmpd="sng" w="9525">
            <a:solidFill>
              <a:srgbClr val="FFFF00"/>
            </a:solidFill>
            <a:prstDash val="solid"/>
            <a:round/>
            <a:headEnd len="med" w="med" type="none"/>
            <a:tailEnd len="med" w="med" type="none"/>
          </a:ln>
        </p:spPr>
      </p:cxnSp>
      <p:cxnSp>
        <p:nvCxnSpPr>
          <p:cNvPr id="2124" name="Google Shape;2124;p80"/>
          <p:cNvCxnSpPr/>
          <p:nvPr/>
        </p:nvCxnSpPr>
        <p:spPr>
          <a:xfrm>
            <a:off x="7129284" y="2663989"/>
            <a:ext cx="79500" cy="900"/>
          </a:xfrm>
          <a:prstGeom prst="straightConnector1">
            <a:avLst/>
          </a:prstGeom>
          <a:noFill/>
          <a:ln cap="flat" cmpd="sng" w="9525">
            <a:solidFill>
              <a:srgbClr val="FFFF00"/>
            </a:solidFill>
            <a:prstDash val="solid"/>
            <a:round/>
            <a:headEnd len="med" w="med" type="none"/>
            <a:tailEnd len="med" w="med" type="none"/>
          </a:ln>
        </p:spPr>
      </p:cxnSp>
      <p:sp>
        <p:nvSpPr>
          <p:cNvPr id="2125" name="Google Shape;2125;p80"/>
          <p:cNvSpPr txBox="1"/>
          <p:nvPr/>
        </p:nvSpPr>
        <p:spPr>
          <a:xfrm>
            <a:off x="6836649" y="2371650"/>
            <a:ext cx="49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000FF"/>
                </a:solidFill>
                <a:latin typeface="Calibri"/>
                <a:ea typeface="Calibri"/>
                <a:cs typeface="Calibri"/>
                <a:sym typeface="Calibri"/>
              </a:rPr>
              <a:t>AM</a:t>
            </a:r>
            <a:endParaRPr>
              <a:solidFill>
                <a:srgbClr val="0000FF"/>
              </a:solidFill>
              <a:latin typeface="Calibri"/>
              <a:ea typeface="Calibri"/>
              <a:cs typeface="Calibri"/>
              <a:sym typeface="Calibri"/>
            </a:endParaRPr>
          </a:p>
        </p:txBody>
      </p:sp>
      <p:sp>
        <p:nvSpPr>
          <p:cNvPr id="2126" name="Google Shape;2126;p80"/>
          <p:cNvSpPr txBox="1"/>
          <p:nvPr/>
        </p:nvSpPr>
        <p:spPr>
          <a:xfrm>
            <a:off x="6836649" y="2724550"/>
            <a:ext cx="49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000FF"/>
                </a:solidFill>
                <a:latin typeface="Calibri"/>
                <a:ea typeface="Calibri"/>
                <a:cs typeface="Calibri"/>
                <a:sym typeface="Calibri"/>
              </a:rPr>
              <a:t>AM</a:t>
            </a:r>
            <a:endParaRPr/>
          </a:p>
        </p:txBody>
      </p:sp>
      <p:cxnSp>
        <p:nvCxnSpPr>
          <p:cNvPr id="2127" name="Google Shape;2127;p80"/>
          <p:cNvCxnSpPr/>
          <p:nvPr/>
        </p:nvCxnSpPr>
        <p:spPr>
          <a:xfrm>
            <a:off x="4940470" y="1539252"/>
            <a:ext cx="1800" cy="2279700"/>
          </a:xfrm>
          <a:prstGeom prst="straightConnector1">
            <a:avLst/>
          </a:prstGeom>
          <a:noFill/>
          <a:ln cap="flat" cmpd="sng" w="9525">
            <a:solidFill>
              <a:srgbClr val="FF0000"/>
            </a:solidFill>
            <a:prstDash val="solid"/>
            <a:round/>
            <a:headEnd len="med" w="med" type="none"/>
            <a:tailEnd len="med" w="med" type="none"/>
          </a:ln>
        </p:spPr>
      </p:cxnSp>
      <p:sp>
        <p:nvSpPr>
          <p:cNvPr id="2128" name="Google Shape;2128;p80"/>
          <p:cNvSpPr txBox="1"/>
          <p:nvPr/>
        </p:nvSpPr>
        <p:spPr>
          <a:xfrm>
            <a:off x="4978672" y="1631277"/>
            <a:ext cx="774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0000"/>
                </a:solidFill>
                <a:latin typeface="Calibri"/>
                <a:ea typeface="Calibri"/>
                <a:cs typeface="Calibri"/>
                <a:sym typeface="Calibri"/>
              </a:rPr>
              <a:t>10 cm</a:t>
            </a:r>
            <a:endParaRPr sz="1200">
              <a:solidFill>
                <a:srgbClr val="FF0000"/>
              </a:solidFill>
              <a:latin typeface="Calibri"/>
              <a:ea typeface="Calibri"/>
              <a:cs typeface="Calibri"/>
              <a:sym typeface="Calibri"/>
            </a:endParaRPr>
          </a:p>
        </p:txBody>
      </p:sp>
      <p:cxnSp>
        <p:nvCxnSpPr>
          <p:cNvPr id="2129" name="Google Shape;2129;p80"/>
          <p:cNvCxnSpPr/>
          <p:nvPr/>
        </p:nvCxnSpPr>
        <p:spPr>
          <a:xfrm rot="10800000">
            <a:off x="4666746" y="1797002"/>
            <a:ext cx="123300" cy="36900"/>
          </a:xfrm>
          <a:prstGeom prst="straightConnector1">
            <a:avLst/>
          </a:prstGeom>
          <a:noFill/>
          <a:ln cap="flat" cmpd="sng" w="9525">
            <a:solidFill>
              <a:srgbClr val="FF0000"/>
            </a:solidFill>
            <a:prstDash val="solid"/>
            <a:round/>
            <a:headEnd len="med" w="med" type="none"/>
            <a:tailEnd len="med" w="med" type="none"/>
          </a:ln>
        </p:spPr>
      </p:cxnSp>
      <p:sp>
        <p:nvSpPr>
          <p:cNvPr id="2130" name="Google Shape;2130;p80"/>
          <p:cNvSpPr txBox="1"/>
          <p:nvPr/>
        </p:nvSpPr>
        <p:spPr>
          <a:xfrm>
            <a:off x="4176549" y="1618552"/>
            <a:ext cx="613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0000"/>
                </a:solidFill>
                <a:latin typeface="Calibri"/>
                <a:ea typeface="Calibri"/>
                <a:cs typeface="Calibri"/>
                <a:sym typeface="Calibri"/>
              </a:rPr>
              <a:t>10 cm</a:t>
            </a:r>
            <a:endParaRPr sz="1200">
              <a:solidFill>
                <a:srgbClr val="FF0000"/>
              </a:solidFill>
              <a:latin typeface="Calibri"/>
              <a:ea typeface="Calibri"/>
              <a:cs typeface="Calibri"/>
              <a:sym typeface="Calibri"/>
            </a:endParaRPr>
          </a:p>
        </p:txBody>
      </p:sp>
      <p:sp>
        <p:nvSpPr>
          <p:cNvPr id="2131" name="Google Shape;2131;p80"/>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35" name="Shape 2135"/>
        <p:cNvGrpSpPr/>
        <p:nvPr/>
      </p:nvGrpSpPr>
      <p:grpSpPr>
        <a:xfrm>
          <a:off x="0" y="0"/>
          <a:ext cx="0" cy="0"/>
          <a:chOff x="0" y="0"/>
          <a:chExt cx="0" cy="0"/>
        </a:xfrm>
      </p:grpSpPr>
      <p:pic>
        <p:nvPicPr>
          <p:cNvPr id="2136" name="Google Shape;2136;p81"/>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2137" name="Google Shape;2137;p81"/>
          <p:cNvPicPr preferRelativeResize="0"/>
          <p:nvPr/>
        </p:nvPicPr>
        <p:blipFill>
          <a:blip r:embed="rId4">
            <a:alphaModFix/>
          </a:blip>
          <a:stretch>
            <a:fillRect/>
          </a:stretch>
        </p:blipFill>
        <p:spPr>
          <a:xfrm>
            <a:off x="0" y="0"/>
            <a:ext cx="841775" cy="841775"/>
          </a:xfrm>
          <a:prstGeom prst="rect">
            <a:avLst/>
          </a:prstGeom>
          <a:noFill/>
          <a:ln>
            <a:noFill/>
          </a:ln>
        </p:spPr>
      </p:pic>
      <p:pic>
        <p:nvPicPr>
          <p:cNvPr id="2138" name="Google Shape;2138;p81"/>
          <p:cNvPicPr preferRelativeResize="0"/>
          <p:nvPr/>
        </p:nvPicPr>
        <p:blipFill>
          <a:blip r:embed="rId5">
            <a:alphaModFix/>
          </a:blip>
          <a:stretch>
            <a:fillRect/>
          </a:stretch>
        </p:blipFill>
        <p:spPr>
          <a:xfrm>
            <a:off x="2379622" y="-185662"/>
            <a:ext cx="4031074" cy="4031076"/>
          </a:xfrm>
          <a:prstGeom prst="rect">
            <a:avLst/>
          </a:prstGeom>
          <a:noFill/>
          <a:ln>
            <a:noFill/>
          </a:ln>
        </p:spPr>
      </p:pic>
      <p:sp>
        <p:nvSpPr>
          <p:cNvPr id="2139" name="Google Shape;2139;p81"/>
          <p:cNvSpPr txBox="1"/>
          <p:nvPr/>
        </p:nvSpPr>
        <p:spPr>
          <a:xfrm>
            <a:off x="230775" y="3563550"/>
            <a:ext cx="8550300" cy="90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600">
                <a:solidFill>
                  <a:schemeClr val="lt1"/>
                </a:solidFill>
                <a:latin typeface="Calibri"/>
                <a:ea typeface="Calibri"/>
                <a:cs typeface="Calibri"/>
                <a:sym typeface="Calibri"/>
              </a:rPr>
              <a:t>Verification and Validation</a:t>
            </a:r>
            <a:endParaRPr b="1" sz="4600">
              <a:solidFill>
                <a:schemeClr val="lt1"/>
              </a:solidFill>
              <a:latin typeface="Calibri"/>
              <a:ea typeface="Calibri"/>
              <a:cs typeface="Calibri"/>
              <a:sym typeface="Calibri"/>
            </a:endParaRPr>
          </a:p>
          <a:p>
            <a:pPr indent="0" lvl="0" marL="0" rtl="0" algn="ctr">
              <a:spcBef>
                <a:spcPts val="0"/>
              </a:spcBef>
              <a:spcAft>
                <a:spcPts val="0"/>
              </a:spcAft>
              <a:buNone/>
            </a:pPr>
            <a:r>
              <a:t/>
            </a:r>
            <a:endParaRPr b="1" sz="4600">
              <a:solidFill>
                <a:schemeClr val="lt1"/>
              </a:solidFill>
              <a:latin typeface="Calibri"/>
              <a:ea typeface="Calibri"/>
              <a:cs typeface="Calibri"/>
              <a:sym typeface="Calibri"/>
            </a:endParaRPr>
          </a:p>
        </p:txBody>
      </p:sp>
      <p:pic>
        <p:nvPicPr>
          <p:cNvPr id="2140" name="Google Shape;2140;p81"/>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2141" name="Google Shape;2141;p81"/>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2142" name="Google Shape;2142;p81"/>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2143" name="Google Shape;2143;p81"/>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144" name="Google Shape;2144;p81"/>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2145" name="Google Shape;2145;p81"/>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146" name="Google Shape;2146;p81"/>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Testing</a:t>
            </a:r>
            <a:endParaRPr b="1" u="sng">
              <a:latin typeface="Roboto"/>
              <a:ea typeface="Roboto"/>
              <a:cs typeface="Roboto"/>
              <a:sym typeface="Roboto"/>
            </a:endParaRPr>
          </a:p>
        </p:txBody>
      </p:sp>
      <p:sp>
        <p:nvSpPr>
          <p:cNvPr id="2147" name="Google Shape;2147;p81"/>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2148" name="Google Shape;2148;p81"/>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2149" name="Google Shape;2149;p81"/>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53" name="Shape 2153"/>
        <p:cNvGrpSpPr/>
        <p:nvPr/>
      </p:nvGrpSpPr>
      <p:grpSpPr>
        <a:xfrm>
          <a:off x="0" y="0"/>
          <a:ext cx="0" cy="0"/>
          <a:chOff x="0" y="0"/>
          <a:chExt cx="0" cy="0"/>
        </a:xfrm>
      </p:grpSpPr>
      <p:pic>
        <p:nvPicPr>
          <p:cNvPr id="2154" name="Google Shape;2154;p82"/>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2155" name="Google Shape;2155;p82"/>
          <p:cNvPicPr preferRelativeResize="0"/>
          <p:nvPr/>
        </p:nvPicPr>
        <p:blipFill>
          <a:blip r:embed="rId4">
            <a:alphaModFix/>
          </a:blip>
          <a:stretch>
            <a:fillRect/>
          </a:stretch>
        </p:blipFill>
        <p:spPr>
          <a:xfrm>
            <a:off x="0" y="0"/>
            <a:ext cx="841775" cy="841775"/>
          </a:xfrm>
          <a:prstGeom prst="rect">
            <a:avLst/>
          </a:prstGeom>
          <a:noFill/>
          <a:ln>
            <a:noFill/>
          </a:ln>
        </p:spPr>
      </p:pic>
      <p:sp>
        <p:nvSpPr>
          <p:cNvPr id="2156" name="Google Shape;2156;p82"/>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300">
                <a:solidFill>
                  <a:schemeClr val="lt1"/>
                </a:solidFill>
                <a:latin typeface="Calibri"/>
                <a:ea typeface="Calibri"/>
                <a:cs typeface="Calibri"/>
                <a:sym typeface="Calibri"/>
              </a:rPr>
              <a:t>Mission Objectives</a:t>
            </a:r>
            <a:endParaRPr b="1" sz="4300">
              <a:solidFill>
                <a:schemeClr val="lt1"/>
              </a:solidFill>
              <a:latin typeface="Calibri"/>
              <a:ea typeface="Calibri"/>
              <a:cs typeface="Calibri"/>
              <a:sym typeface="Calibri"/>
            </a:endParaRPr>
          </a:p>
        </p:txBody>
      </p:sp>
      <p:pic>
        <p:nvPicPr>
          <p:cNvPr id="2157" name="Google Shape;2157;p82"/>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2158" name="Google Shape;2158;p82"/>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2159" name="Google Shape;2159;p82"/>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2160" name="Google Shape;2160;p82"/>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161" name="Google Shape;2161;p82"/>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2162" name="Google Shape;2162;p82"/>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163" name="Google Shape;2163;p82"/>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Testing</a:t>
            </a:r>
            <a:endParaRPr b="1" u="sng">
              <a:latin typeface="Roboto"/>
              <a:ea typeface="Roboto"/>
              <a:cs typeface="Roboto"/>
              <a:sym typeface="Roboto"/>
            </a:endParaRPr>
          </a:p>
        </p:txBody>
      </p:sp>
      <p:sp>
        <p:nvSpPr>
          <p:cNvPr id="2164" name="Google Shape;2164;p82"/>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2165" name="Google Shape;2165;p82"/>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graphicFrame>
        <p:nvGraphicFramePr>
          <p:cNvPr id="2166" name="Google Shape;2166;p82"/>
          <p:cNvGraphicFramePr/>
          <p:nvPr/>
        </p:nvGraphicFramePr>
        <p:xfrm>
          <a:off x="984300" y="1284775"/>
          <a:ext cx="3000000" cy="3000000"/>
        </p:xfrm>
        <a:graphic>
          <a:graphicData uri="http://schemas.openxmlformats.org/drawingml/2006/table">
            <a:tbl>
              <a:tblPr>
                <a:noFill/>
                <a:tableStyleId>{31E32F96-03ED-438F-A551-5A4A440BEC8A}</a:tableStyleId>
              </a:tblPr>
              <a:tblGrid>
                <a:gridCol w="1314050"/>
                <a:gridCol w="5924950"/>
              </a:tblGrid>
              <a:tr h="381000">
                <a:tc>
                  <a:txBody>
                    <a:bodyPr/>
                    <a:lstStyle/>
                    <a:p>
                      <a:pPr indent="0" lvl="0" marL="0" rtl="0" algn="l">
                        <a:spcBef>
                          <a:spcPts val="0"/>
                        </a:spcBef>
                        <a:spcAft>
                          <a:spcPts val="0"/>
                        </a:spcAft>
                        <a:buNone/>
                      </a:pPr>
                      <a:r>
                        <a:rPr lang="en">
                          <a:solidFill>
                            <a:schemeClr val="lt1"/>
                          </a:solidFill>
                        </a:rPr>
                        <a:t>MO-01</a:t>
                      </a:r>
                      <a:endParaRPr>
                        <a:solidFill>
                          <a:schemeClr val="lt1"/>
                        </a:solidFill>
                      </a:endParaRPr>
                    </a:p>
                  </a:txBody>
                  <a:tcPr marT="91425" marB="91425" marR="91425" marL="91425"/>
                </a:tc>
                <a:tc>
                  <a:txBody>
                    <a:bodyPr/>
                    <a:lstStyle/>
                    <a:p>
                      <a:pPr indent="0" lvl="0" marL="0" rtl="0" algn="l">
                        <a:spcBef>
                          <a:spcPts val="0"/>
                        </a:spcBef>
                        <a:spcAft>
                          <a:spcPts val="0"/>
                        </a:spcAft>
                        <a:buNone/>
                      </a:pPr>
                      <a:r>
                        <a:rPr lang="en">
                          <a:solidFill>
                            <a:schemeClr val="lt1"/>
                          </a:solidFill>
                          <a:highlight>
                            <a:schemeClr val="dk1"/>
                          </a:highlight>
                        </a:rPr>
                        <a:t>Generate light signal that will simulate expected on-orbit, un-attenuated signal in order to test embedded system (photodiode, signal cond., ADC, microcontroller)</a:t>
                      </a:r>
                      <a:endParaRPr sz="1800">
                        <a:solidFill>
                          <a:schemeClr val="lt1"/>
                        </a:solidFill>
                        <a:highlight>
                          <a:schemeClr val="dk1"/>
                        </a:highlight>
                      </a:endParaRPr>
                    </a:p>
                  </a:txBody>
                  <a:tcPr marT="91425" marB="91425" marR="91425" marL="91425"/>
                </a:tc>
              </a:tr>
              <a:tr h="381000">
                <a:tc>
                  <a:txBody>
                    <a:bodyPr/>
                    <a:lstStyle/>
                    <a:p>
                      <a:pPr indent="0" lvl="0" marL="0" rtl="0" algn="l">
                        <a:spcBef>
                          <a:spcPts val="0"/>
                        </a:spcBef>
                        <a:spcAft>
                          <a:spcPts val="0"/>
                        </a:spcAft>
                        <a:buNone/>
                      </a:pPr>
                      <a:r>
                        <a:rPr lang="en">
                          <a:solidFill>
                            <a:schemeClr val="lt1"/>
                          </a:solidFill>
                        </a:rPr>
                        <a:t>MO-02</a:t>
                      </a:r>
                      <a:endParaRPr>
                        <a:solidFill>
                          <a:schemeClr val="lt1"/>
                        </a:solidFill>
                      </a:endParaRPr>
                    </a:p>
                  </a:txBody>
                  <a:tcPr marT="91425" marB="91425" marR="91425" marL="91425"/>
                </a:tc>
                <a:tc>
                  <a:txBody>
                    <a:bodyPr/>
                    <a:lstStyle/>
                    <a:p>
                      <a:pPr indent="0" lvl="0" marL="0" rtl="0" algn="l">
                        <a:spcBef>
                          <a:spcPts val="0"/>
                        </a:spcBef>
                        <a:spcAft>
                          <a:spcPts val="0"/>
                        </a:spcAft>
                        <a:buNone/>
                      </a:pPr>
                      <a:r>
                        <a:rPr lang="en">
                          <a:solidFill>
                            <a:schemeClr val="lt1"/>
                          </a:solidFill>
                          <a:highlight>
                            <a:schemeClr val="dk1"/>
                          </a:highlight>
                        </a:rPr>
                        <a:t>Integrate embedded system design from NanoSAM II (Analog and Digital PCB’s) to collect data with an SNR of 200 or greater</a:t>
                      </a:r>
                      <a:endParaRPr sz="1800">
                        <a:solidFill>
                          <a:schemeClr val="lt1"/>
                        </a:solidFill>
                        <a:highlight>
                          <a:schemeClr val="dk1"/>
                        </a:highlight>
                      </a:endParaRPr>
                    </a:p>
                  </a:txBody>
                  <a:tcPr marT="91425" marB="91425" marR="91425" marL="91425"/>
                </a:tc>
              </a:tr>
              <a:tr h="381000">
                <a:tc>
                  <a:txBody>
                    <a:bodyPr/>
                    <a:lstStyle/>
                    <a:p>
                      <a:pPr indent="0" lvl="0" marL="0" rtl="0" algn="l">
                        <a:spcBef>
                          <a:spcPts val="0"/>
                        </a:spcBef>
                        <a:spcAft>
                          <a:spcPts val="0"/>
                        </a:spcAft>
                        <a:buNone/>
                      </a:pPr>
                      <a:r>
                        <a:rPr lang="en">
                          <a:solidFill>
                            <a:schemeClr val="lt1"/>
                          </a:solidFill>
                        </a:rPr>
                        <a:t>MO-03</a:t>
                      </a:r>
                      <a:endParaRPr>
                        <a:solidFill>
                          <a:schemeClr val="lt1"/>
                        </a:solidFill>
                      </a:endParaRPr>
                    </a:p>
                  </a:txBody>
                  <a:tcPr marT="91425" marB="91425" marR="91425" marL="91425"/>
                </a:tc>
                <a:tc>
                  <a:txBody>
                    <a:bodyPr/>
                    <a:lstStyle/>
                    <a:p>
                      <a:pPr indent="0" lvl="0" marL="0" rtl="0" algn="l">
                        <a:spcBef>
                          <a:spcPts val="0"/>
                        </a:spcBef>
                        <a:spcAft>
                          <a:spcPts val="0"/>
                        </a:spcAft>
                        <a:buNone/>
                      </a:pPr>
                      <a:r>
                        <a:rPr lang="en">
                          <a:solidFill>
                            <a:schemeClr val="lt1"/>
                          </a:solidFill>
                          <a:highlight>
                            <a:schemeClr val="dk1"/>
                          </a:highlight>
                        </a:rPr>
                        <a:t>Autonomous control of data collection process through timing that matches predicted orbital data collection windows</a:t>
                      </a:r>
                      <a:endParaRPr sz="1800">
                        <a:solidFill>
                          <a:schemeClr val="lt1"/>
                        </a:solidFill>
                        <a:highlight>
                          <a:schemeClr val="dk1"/>
                        </a:highlight>
                      </a:endParaRPr>
                    </a:p>
                  </a:txBody>
                  <a:tcPr marT="91425" marB="91425" marR="91425" marL="91425"/>
                </a:tc>
              </a:tr>
              <a:tr h="381000">
                <a:tc>
                  <a:txBody>
                    <a:bodyPr/>
                    <a:lstStyle/>
                    <a:p>
                      <a:pPr indent="0" lvl="0" marL="0" rtl="0" algn="l">
                        <a:spcBef>
                          <a:spcPts val="0"/>
                        </a:spcBef>
                        <a:spcAft>
                          <a:spcPts val="0"/>
                        </a:spcAft>
                        <a:buNone/>
                      </a:pPr>
                      <a:r>
                        <a:rPr lang="en">
                          <a:solidFill>
                            <a:schemeClr val="lt1"/>
                          </a:solidFill>
                        </a:rPr>
                        <a:t>MO-04</a:t>
                      </a:r>
                      <a:endParaRPr>
                        <a:solidFill>
                          <a:schemeClr val="lt1"/>
                        </a:solidFill>
                      </a:endParaRPr>
                    </a:p>
                  </a:txBody>
                  <a:tcPr marT="91425" marB="91425" marR="91425" marL="91425"/>
                </a:tc>
                <a:tc>
                  <a:txBody>
                    <a:bodyPr/>
                    <a:lstStyle/>
                    <a:p>
                      <a:pPr indent="0" lvl="0" marL="0" rtl="0" algn="l">
                        <a:spcBef>
                          <a:spcPts val="0"/>
                        </a:spcBef>
                        <a:spcAft>
                          <a:spcPts val="0"/>
                        </a:spcAft>
                        <a:buNone/>
                      </a:pPr>
                      <a:r>
                        <a:rPr lang="en">
                          <a:solidFill>
                            <a:schemeClr val="lt1"/>
                          </a:solidFill>
                          <a:highlight>
                            <a:schemeClr val="dk1"/>
                          </a:highlight>
                        </a:rPr>
                        <a:t>Instrument must be appraised of when intensity of light source falls below a threshold</a:t>
                      </a:r>
                      <a:endParaRPr sz="1800">
                        <a:solidFill>
                          <a:schemeClr val="lt1"/>
                        </a:solidFill>
                        <a:highlight>
                          <a:schemeClr val="dk1"/>
                        </a:highlight>
                      </a:endParaRPr>
                    </a:p>
                  </a:txBody>
                  <a:tcPr marT="91425" marB="91425" marR="91425" marL="91425"/>
                </a:tc>
              </a:tr>
            </a:tbl>
          </a:graphicData>
        </a:graphic>
      </p:graphicFrame>
      <p:sp>
        <p:nvSpPr>
          <p:cNvPr id="2167" name="Google Shape;2167;p82"/>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71" name="Shape 2171"/>
        <p:cNvGrpSpPr/>
        <p:nvPr/>
      </p:nvGrpSpPr>
      <p:grpSpPr>
        <a:xfrm>
          <a:off x="0" y="0"/>
          <a:ext cx="0" cy="0"/>
          <a:chOff x="0" y="0"/>
          <a:chExt cx="0" cy="0"/>
        </a:xfrm>
      </p:grpSpPr>
      <p:pic>
        <p:nvPicPr>
          <p:cNvPr id="2172" name="Google Shape;2172;p83"/>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2173" name="Google Shape;2173;p83"/>
          <p:cNvPicPr preferRelativeResize="0"/>
          <p:nvPr/>
        </p:nvPicPr>
        <p:blipFill>
          <a:blip r:embed="rId4">
            <a:alphaModFix/>
          </a:blip>
          <a:stretch>
            <a:fillRect/>
          </a:stretch>
        </p:blipFill>
        <p:spPr>
          <a:xfrm>
            <a:off x="0" y="0"/>
            <a:ext cx="841775" cy="841775"/>
          </a:xfrm>
          <a:prstGeom prst="rect">
            <a:avLst/>
          </a:prstGeom>
          <a:noFill/>
          <a:ln>
            <a:noFill/>
          </a:ln>
        </p:spPr>
      </p:pic>
      <p:sp>
        <p:nvSpPr>
          <p:cNvPr id="2174" name="Google Shape;2174;p83"/>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300">
                <a:solidFill>
                  <a:schemeClr val="lt1"/>
                </a:solidFill>
                <a:latin typeface="Calibri"/>
                <a:ea typeface="Calibri"/>
                <a:cs typeface="Calibri"/>
                <a:sym typeface="Calibri"/>
              </a:rPr>
              <a:t>Testing</a:t>
            </a:r>
            <a:r>
              <a:rPr b="1" lang="en" sz="4300">
                <a:solidFill>
                  <a:schemeClr val="lt1"/>
                </a:solidFill>
                <a:latin typeface="Calibri"/>
                <a:ea typeface="Calibri"/>
                <a:cs typeface="Calibri"/>
                <a:sym typeface="Calibri"/>
              </a:rPr>
              <a:t> Already Performed</a:t>
            </a:r>
            <a:endParaRPr b="1" sz="4300">
              <a:solidFill>
                <a:schemeClr val="lt1"/>
              </a:solidFill>
              <a:latin typeface="Calibri"/>
              <a:ea typeface="Calibri"/>
              <a:cs typeface="Calibri"/>
              <a:sym typeface="Calibri"/>
            </a:endParaRPr>
          </a:p>
        </p:txBody>
      </p:sp>
      <p:pic>
        <p:nvPicPr>
          <p:cNvPr id="2175" name="Google Shape;2175;p83"/>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2176" name="Google Shape;2176;p83"/>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2177" name="Google Shape;2177;p83"/>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2178" name="Google Shape;2178;p83"/>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179" name="Google Shape;2179;p83"/>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2180" name="Google Shape;2180;p83"/>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181" name="Google Shape;2181;p83"/>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Testing</a:t>
            </a:r>
            <a:endParaRPr b="1" u="sng">
              <a:latin typeface="Roboto"/>
              <a:ea typeface="Roboto"/>
              <a:cs typeface="Roboto"/>
              <a:sym typeface="Roboto"/>
            </a:endParaRPr>
          </a:p>
        </p:txBody>
      </p:sp>
      <p:sp>
        <p:nvSpPr>
          <p:cNvPr id="2182" name="Google Shape;2182;p83"/>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2183" name="Google Shape;2183;p83"/>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2184" name="Google Shape;2184;p83"/>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2185" name="Google Shape;2185;p83"/>
          <p:cNvPicPr preferRelativeResize="0"/>
          <p:nvPr/>
        </p:nvPicPr>
        <p:blipFill>
          <a:blip r:embed="rId6">
            <a:alphaModFix/>
          </a:blip>
          <a:stretch>
            <a:fillRect/>
          </a:stretch>
        </p:blipFill>
        <p:spPr>
          <a:xfrm rot="-5400000">
            <a:off x="849313" y="692877"/>
            <a:ext cx="3163626" cy="4218148"/>
          </a:xfrm>
          <a:prstGeom prst="rect">
            <a:avLst/>
          </a:prstGeom>
          <a:noFill/>
          <a:ln>
            <a:noFill/>
          </a:ln>
        </p:spPr>
      </p:pic>
      <p:pic>
        <p:nvPicPr>
          <p:cNvPr id="2186" name="Google Shape;2186;p83"/>
          <p:cNvPicPr preferRelativeResize="0"/>
          <p:nvPr/>
        </p:nvPicPr>
        <p:blipFill>
          <a:blip r:embed="rId7">
            <a:alphaModFix/>
          </a:blip>
          <a:stretch>
            <a:fillRect/>
          </a:stretch>
        </p:blipFill>
        <p:spPr>
          <a:xfrm>
            <a:off x="4634075" y="1220738"/>
            <a:ext cx="4205123" cy="315384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82" name="Shape 282"/>
        <p:cNvGrpSpPr/>
        <p:nvPr/>
      </p:nvGrpSpPr>
      <p:grpSpPr>
        <a:xfrm>
          <a:off x="0" y="0"/>
          <a:ext cx="0" cy="0"/>
          <a:chOff x="0" y="0"/>
          <a:chExt cx="0" cy="0"/>
        </a:xfrm>
      </p:grpSpPr>
      <p:sp>
        <p:nvSpPr>
          <p:cNvPr id="283" name="Google Shape;283;p30"/>
          <p:cNvSpPr txBox="1"/>
          <p:nvPr>
            <p:ph type="title"/>
          </p:nvPr>
        </p:nvSpPr>
        <p:spPr>
          <a:xfrm>
            <a:off x="613263" y="-6"/>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SzPts val="990"/>
              <a:buNone/>
            </a:pPr>
            <a:r>
              <a:rPr b="1" lang="en" sz="3940">
                <a:solidFill>
                  <a:schemeClr val="lt1"/>
                </a:solidFill>
              </a:rPr>
              <a:t>The SAM Principle: Solar Occultation</a:t>
            </a:r>
            <a:endParaRPr b="1" sz="3940">
              <a:solidFill>
                <a:schemeClr val="lt1"/>
              </a:solidFill>
            </a:endParaRPr>
          </a:p>
        </p:txBody>
      </p:sp>
      <p:cxnSp>
        <p:nvCxnSpPr>
          <p:cNvPr id="284" name="Google Shape;284;p30"/>
          <p:cNvCxnSpPr/>
          <p:nvPr/>
        </p:nvCxnSpPr>
        <p:spPr>
          <a:xfrm>
            <a:off x="199463" y="1899825"/>
            <a:ext cx="1289100" cy="0"/>
          </a:xfrm>
          <a:prstGeom prst="straightConnector1">
            <a:avLst/>
          </a:prstGeom>
          <a:noFill/>
          <a:ln cap="flat" cmpd="sng" w="76200">
            <a:solidFill>
              <a:schemeClr val="accent2"/>
            </a:solidFill>
            <a:prstDash val="solid"/>
            <a:round/>
            <a:headEnd len="med" w="med" type="none"/>
            <a:tailEnd len="med" w="med" type="triangle"/>
          </a:ln>
        </p:spPr>
      </p:cxnSp>
      <p:cxnSp>
        <p:nvCxnSpPr>
          <p:cNvPr id="285" name="Google Shape;285;p30"/>
          <p:cNvCxnSpPr/>
          <p:nvPr/>
        </p:nvCxnSpPr>
        <p:spPr>
          <a:xfrm>
            <a:off x="199463" y="2556925"/>
            <a:ext cx="1289100" cy="0"/>
          </a:xfrm>
          <a:prstGeom prst="straightConnector1">
            <a:avLst/>
          </a:prstGeom>
          <a:noFill/>
          <a:ln cap="flat" cmpd="sng" w="76200">
            <a:solidFill>
              <a:schemeClr val="accent2"/>
            </a:solidFill>
            <a:prstDash val="solid"/>
            <a:round/>
            <a:headEnd len="med" w="med" type="none"/>
            <a:tailEnd len="med" w="med" type="triangle"/>
          </a:ln>
        </p:spPr>
      </p:cxnSp>
      <p:cxnSp>
        <p:nvCxnSpPr>
          <p:cNvPr id="286" name="Google Shape;286;p30"/>
          <p:cNvCxnSpPr/>
          <p:nvPr/>
        </p:nvCxnSpPr>
        <p:spPr>
          <a:xfrm>
            <a:off x="199463" y="3203000"/>
            <a:ext cx="1289100" cy="0"/>
          </a:xfrm>
          <a:prstGeom prst="straightConnector1">
            <a:avLst/>
          </a:prstGeom>
          <a:noFill/>
          <a:ln cap="flat" cmpd="sng" w="76200">
            <a:solidFill>
              <a:schemeClr val="accent2"/>
            </a:solidFill>
            <a:prstDash val="solid"/>
            <a:round/>
            <a:headEnd len="med" w="med" type="none"/>
            <a:tailEnd len="med" w="med" type="triangle"/>
          </a:ln>
        </p:spPr>
      </p:cxnSp>
      <p:cxnSp>
        <p:nvCxnSpPr>
          <p:cNvPr id="287" name="Google Shape;287;p30"/>
          <p:cNvCxnSpPr/>
          <p:nvPr/>
        </p:nvCxnSpPr>
        <p:spPr>
          <a:xfrm>
            <a:off x="199463" y="3772450"/>
            <a:ext cx="1289100" cy="0"/>
          </a:xfrm>
          <a:prstGeom prst="straightConnector1">
            <a:avLst/>
          </a:prstGeom>
          <a:noFill/>
          <a:ln cap="flat" cmpd="sng" w="76200">
            <a:solidFill>
              <a:schemeClr val="accent2"/>
            </a:solidFill>
            <a:prstDash val="solid"/>
            <a:round/>
            <a:headEnd len="med" w="med" type="none"/>
            <a:tailEnd len="med" w="med" type="triangle"/>
          </a:ln>
        </p:spPr>
      </p:cxnSp>
      <p:sp>
        <p:nvSpPr>
          <p:cNvPr id="288" name="Google Shape;288;p30"/>
          <p:cNvSpPr txBox="1"/>
          <p:nvPr/>
        </p:nvSpPr>
        <p:spPr>
          <a:xfrm>
            <a:off x="250013" y="4060850"/>
            <a:ext cx="175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2"/>
                </a:solidFill>
                <a:latin typeface="Calibri"/>
                <a:ea typeface="Calibri"/>
                <a:cs typeface="Calibri"/>
                <a:sym typeface="Calibri"/>
              </a:rPr>
              <a:t>Sunlight</a:t>
            </a:r>
            <a:endParaRPr>
              <a:solidFill>
                <a:schemeClr val="accent2"/>
              </a:solidFill>
              <a:latin typeface="Calibri"/>
              <a:ea typeface="Calibri"/>
              <a:cs typeface="Calibri"/>
              <a:sym typeface="Calibri"/>
            </a:endParaRPr>
          </a:p>
        </p:txBody>
      </p:sp>
      <p:grpSp>
        <p:nvGrpSpPr>
          <p:cNvPr id="289" name="Google Shape;289;p30"/>
          <p:cNvGrpSpPr/>
          <p:nvPr/>
        </p:nvGrpSpPr>
        <p:grpSpPr>
          <a:xfrm>
            <a:off x="3080825" y="1432213"/>
            <a:ext cx="4005925" cy="2754913"/>
            <a:chOff x="3348975" y="1453313"/>
            <a:chExt cx="4005925" cy="2754913"/>
          </a:xfrm>
        </p:grpSpPr>
        <p:sp>
          <p:nvSpPr>
            <p:cNvPr id="290" name="Google Shape;290;p30"/>
            <p:cNvSpPr/>
            <p:nvPr/>
          </p:nvSpPr>
          <p:spPr>
            <a:xfrm>
              <a:off x="3348975" y="1453325"/>
              <a:ext cx="3690300" cy="2754900"/>
            </a:xfrm>
            <a:prstGeom prst="rect">
              <a:avLst/>
            </a:prstGeom>
            <a:solidFill>
              <a:srgbClr val="888888"/>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0"/>
            <p:cNvSpPr/>
            <p:nvPr/>
          </p:nvSpPr>
          <p:spPr>
            <a:xfrm>
              <a:off x="3525900" y="1453313"/>
              <a:ext cx="404400" cy="12006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30"/>
            <p:cNvSpPr/>
            <p:nvPr/>
          </p:nvSpPr>
          <p:spPr>
            <a:xfrm>
              <a:off x="3525900" y="3007625"/>
              <a:ext cx="404400" cy="12006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0"/>
            <p:cNvSpPr/>
            <p:nvPr/>
          </p:nvSpPr>
          <p:spPr>
            <a:xfrm>
              <a:off x="6751300" y="2528975"/>
              <a:ext cx="603600" cy="6036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30"/>
            <p:cNvSpPr txBox="1"/>
            <p:nvPr/>
          </p:nvSpPr>
          <p:spPr>
            <a:xfrm>
              <a:off x="4726475" y="1453325"/>
              <a:ext cx="126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latin typeface="Calibri"/>
                  <a:ea typeface="Calibri"/>
                  <a:cs typeface="Calibri"/>
                  <a:sym typeface="Calibri"/>
                </a:rPr>
                <a:t>Optics Bench</a:t>
              </a:r>
              <a:endParaRPr b="1">
                <a:solidFill>
                  <a:schemeClr val="lt1"/>
                </a:solidFill>
                <a:latin typeface="Calibri"/>
                <a:ea typeface="Calibri"/>
                <a:cs typeface="Calibri"/>
                <a:sym typeface="Calibri"/>
              </a:endParaRPr>
            </a:p>
          </p:txBody>
        </p:sp>
        <p:cxnSp>
          <p:nvCxnSpPr>
            <p:cNvPr id="295" name="Google Shape;295;p30"/>
            <p:cNvCxnSpPr>
              <a:endCxn id="292" idx="0"/>
            </p:cNvCxnSpPr>
            <p:nvPr/>
          </p:nvCxnSpPr>
          <p:spPr>
            <a:xfrm rot="10800000">
              <a:off x="3728100" y="3007625"/>
              <a:ext cx="973200" cy="935400"/>
            </a:xfrm>
            <a:prstGeom prst="straightConnector1">
              <a:avLst/>
            </a:prstGeom>
            <a:noFill/>
            <a:ln cap="flat" cmpd="sng" w="9525">
              <a:solidFill>
                <a:schemeClr val="lt1"/>
              </a:solidFill>
              <a:prstDash val="solid"/>
              <a:round/>
              <a:headEnd len="med" w="med" type="none"/>
              <a:tailEnd len="med" w="med" type="triangle"/>
            </a:ln>
          </p:spPr>
        </p:cxnSp>
        <p:sp>
          <p:nvSpPr>
            <p:cNvPr id="296" name="Google Shape;296;p30"/>
            <p:cNvSpPr txBox="1"/>
            <p:nvPr/>
          </p:nvSpPr>
          <p:spPr>
            <a:xfrm>
              <a:off x="4675825" y="3592625"/>
              <a:ext cx="1996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Calibri"/>
                  <a:ea typeface="Calibri"/>
                  <a:cs typeface="Calibri"/>
                  <a:sym typeface="Calibri"/>
                </a:rPr>
                <a:t>Aperture, pinhole, filters, etc</a:t>
              </a:r>
              <a:endParaRPr>
                <a:solidFill>
                  <a:schemeClr val="lt1"/>
                </a:solidFill>
                <a:latin typeface="Calibri"/>
                <a:ea typeface="Calibri"/>
                <a:cs typeface="Calibri"/>
                <a:sym typeface="Calibri"/>
              </a:endParaRPr>
            </a:p>
          </p:txBody>
        </p:sp>
        <p:cxnSp>
          <p:nvCxnSpPr>
            <p:cNvPr id="297" name="Google Shape;297;p30"/>
            <p:cNvCxnSpPr/>
            <p:nvPr/>
          </p:nvCxnSpPr>
          <p:spPr>
            <a:xfrm>
              <a:off x="7039138" y="1642900"/>
              <a:ext cx="0" cy="2110200"/>
            </a:xfrm>
            <a:prstGeom prst="straightConnector1">
              <a:avLst/>
            </a:prstGeom>
            <a:noFill/>
            <a:ln cap="flat" cmpd="sng" w="9525">
              <a:solidFill>
                <a:schemeClr val="lt1"/>
              </a:solidFill>
              <a:prstDash val="solid"/>
              <a:round/>
              <a:headEnd len="med" w="med" type="none"/>
              <a:tailEnd len="med" w="med" type="none"/>
            </a:ln>
          </p:spPr>
        </p:cxnSp>
      </p:grpSp>
      <p:sp>
        <p:nvSpPr>
          <p:cNvPr id="298" name="Google Shape;298;p30"/>
          <p:cNvSpPr txBox="1"/>
          <p:nvPr/>
        </p:nvSpPr>
        <p:spPr>
          <a:xfrm>
            <a:off x="7188038" y="4022925"/>
            <a:ext cx="1857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latin typeface="Calibri"/>
                <a:ea typeface="Calibri"/>
                <a:cs typeface="Calibri"/>
                <a:sym typeface="Calibri"/>
              </a:rPr>
              <a:t>Photodiode Analog Signal</a:t>
            </a:r>
            <a:endParaRPr>
              <a:solidFill>
                <a:srgbClr val="FF0000"/>
              </a:solidFill>
              <a:latin typeface="Calibri"/>
              <a:ea typeface="Calibri"/>
              <a:cs typeface="Calibri"/>
              <a:sym typeface="Calibri"/>
            </a:endParaRPr>
          </a:p>
        </p:txBody>
      </p:sp>
      <p:sp>
        <p:nvSpPr>
          <p:cNvPr id="299" name="Google Shape;299;p30"/>
          <p:cNvSpPr txBox="1"/>
          <p:nvPr/>
        </p:nvSpPr>
        <p:spPr>
          <a:xfrm>
            <a:off x="452213" y="879875"/>
            <a:ext cx="85305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u="sng">
                <a:solidFill>
                  <a:schemeClr val="lt1"/>
                </a:solidFill>
                <a:latin typeface="Calibri"/>
                <a:ea typeface="Calibri"/>
                <a:cs typeface="Calibri"/>
                <a:sym typeface="Calibri"/>
              </a:rPr>
              <a:t>As aerosol density in the instruments field of view increases, the photodiode analog signal magnitude decreases</a:t>
            </a:r>
            <a:endParaRPr b="1" sz="1700" u="sng">
              <a:solidFill>
                <a:schemeClr val="lt1"/>
              </a:solidFill>
              <a:latin typeface="Calibri"/>
              <a:ea typeface="Calibri"/>
              <a:cs typeface="Calibri"/>
              <a:sym typeface="Calibri"/>
            </a:endParaRPr>
          </a:p>
        </p:txBody>
      </p:sp>
      <p:cxnSp>
        <p:nvCxnSpPr>
          <p:cNvPr id="300" name="Google Shape;300;p30"/>
          <p:cNvCxnSpPr/>
          <p:nvPr/>
        </p:nvCxnSpPr>
        <p:spPr>
          <a:xfrm>
            <a:off x="4357988" y="2809675"/>
            <a:ext cx="1289100" cy="0"/>
          </a:xfrm>
          <a:prstGeom prst="straightConnector1">
            <a:avLst/>
          </a:prstGeom>
          <a:noFill/>
          <a:ln cap="flat" cmpd="sng" w="76200">
            <a:solidFill>
              <a:schemeClr val="accent2"/>
            </a:solidFill>
            <a:prstDash val="solid"/>
            <a:round/>
            <a:headEnd len="med" w="med" type="none"/>
            <a:tailEnd len="med" w="med" type="triangle"/>
          </a:ln>
        </p:spPr>
      </p:cxnSp>
      <p:cxnSp>
        <p:nvCxnSpPr>
          <p:cNvPr id="301" name="Google Shape;301;p30"/>
          <p:cNvCxnSpPr/>
          <p:nvPr/>
        </p:nvCxnSpPr>
        <p:spPr>
          <a:xfrm>
            <a:off x="199463" y="1899825"/>
            <a:ext cx="1289100" cy="0"/>
          </a:xfrm>
          <a:prstGeom prst="straightConnector1">
            <a:avLst/>
          </a:prstGeom>
          <a:noFill/>
          <a:ln cap="flat" cmpd="sng" w="76200">
            <a:solidFill>
              <a:schemeClr val="accent2"/>
            </a:solidFill>
            <a:prstDash val="solid"/>
            <a:round/>
            <a:headEnd len="med" w="med" type="none"/>
            <a:tailEnd len="med" w="med" type="triangle"/>
          </a:ln>
        </p:spPr>
      </p:cxnSp>
      <p:cxnSp>
        <p:nvCxnSpPr>
          <p:cNvPr id="302" name="Google Shape;302;p30"/>
          <p:cNvCxnSpPr/>
          <p:nvPr/>
        </p:nvCxnSpPr>
        <p:spPr>
          <a:xfrm>
            <a:off x="199463" y="2556925"/>
            <a:ext cx="1289100" cy="0"/>
          </a:xfrm>
          <a:prstGeom prst="straightConnector1">
            <a:avLst/>
          </a:prstGeom>
          <a:noFill/>
          <a:ln cap="flat" cmpd="sng" w="76200">
            <a:solidFill>
              <a:schemeClr val="accent2"/>
            </a:solidFill>
            <a:prstDash val="solid"/>
            <a:round/>
            <a:headEnd len="med" w="med" type="none"/>
            <a:tailEnd len="med" w="med" type="triangle"/>
          </a:ln>
        </p:spPr>
      </p:cxnSp>
      <p:cxnSp>
        <p:nvCxnSpPr>
          <p:cNvPr id="303" name="Google Shape;303;p30"/>
          <p:cNvCxnSpPr/>
          <p:nvPr/>
        </p:nvCxnSpPr>
        <p:spPr>
          <a:xfrm>
            <a:off x="199463" y="3203000"/>
            <a:ext cx="1289100" cy="0"/>
          </a:xfrm>
          <a:prstGeom prst="straightConnector1">
            <a:avLst/>
          </a:prstGeom>
          <a:noFill/>
          <a:ln cap="flat" cmpd="sng" w="76200">
            <a:solidFill>
              <a:schemeClr val="accent2"/>
            </a:solidFill>
            <a:prstDash val="solid"/>
            <a:round/>
            <a:headEnd len="med" w="med" type="none"/>
            <a:tailEnd len="med" w="med" type="triangle"/>
          </a:ln>
        </p:spPr>
      </p:cxnSp>
      <p:cxnSp>
        <p:nvCxnSpPr>
          <p:cNvPr id="304" name="Google Shape;304;p30"/>
          <p:cNvCxnSpPr/>
          <p:nvPr/>
        </p:nvCxnSpPr>
        <p:spPr>
          <a:xfrm>
            <a:off x="199463" y="3772450"/>
            <a:ext cx="1289100" cy="0"/>
          </a:xfrm>
          <a:prstGeom prst="straightConnector1">
            <a:avLst/>
          </a:prstGeom>
          <a:noFill/>
          <a:ln cap="flat" cmpd="sng" w="76200">
            <a:solidFill>
              <a:schemeClr val="accent2"/>
            </a:solidFill>
            <a:prstDash val="solid"/>
            <a:round/>
            <a:headEnd len="med" w="med" type="none"/>
            <a:tailEnd len="med" w="med" type="triangle"/>
          </a:ln>
        </p:spPr>
      </p:cxnSp>
      <p:sp>
        <p:nvSpPr>
          <p:cNvPr id="305" name="Google Shape;305;p30"/>
          <p:cNvSpPr txBox="1"/>
          <p:nvPr/>
        </p:nvSpPr>
        <p:spPr>
          <a:xfrm>
            <a:off x="250013" y="4060850"/>
            <a:ext cx="175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2"/>
                </a:solidFill>
                <a:latin typeface="Calibri"/>
                <a:ea typeface="Calibri"/>
                <a:cs typeface="Calibri"/>
                <a:sym typeface="Calibri"/>
              </a:rPr>
              <a:t>Sunlight</a:t>
            </a:r>
            <a:endParaRPr>
              <a:solidFill>
                <a:schemeClr val="accent2"/>
              </a:solidFill>
              <a:latin typeface="Calibri"/>
              <a:ea typeface="Calibri"/>
              <a:cs typeface="Calibri"/>
              <a:sym typeface="Calibri"/>
            </a:endParaRPr>
          </a:p>
        </p:txBody>
      </p:sp>
      <p:grpSp>
        <p:nvGrpSpPr>
          <p:cNvPr id="306" name="Google Shape;306;p30"/>
          <p:cNvGrpSpPr/>
          <p:nvPr/>
        </p:nvGrpSpPr>
        <p:grpSpPr>
          <a:xfrm>
            <a:off x="3080825" y="1432213"/>
            <a:ext cx="4005925" cy="2754913"/>
            <a:chOff x="3348975" y="1453313"/>
            <a:chExt cx="4005925" cy="2754913"/>
          </a:xfrm>
        </p:grpSpPr>
        <p:sp>
          <p:nvSpPr>
            <p:cNvPr id="307" name="Google Shape;307;p30"/>
            <p:cNvSpPr/>
            <p:nvPr/>
          </p:nvSpPr>
          <p:spPr>
            <a:xfrm>
              <a:off x="3348975" y="1453325"/>
              <a:ext cx="3690300" cy="2754900"/>
            </a:xfrm>
            <a:prstGeom prst="rect">
              <a:avLst/>
            </a:prstGeom>
            <a:solidFill>
              <a:srgbClr val="888888"/>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30"/>
            <p:cNvSpPr/>
            <p:nvPr/>
          </p:nvSpPr>
          <p:spPr>
            <a:xfrm>
              <a:off x="3525900" y="1453313"/>
              <a:ext cx="404400" cy="12006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0"/>
            <p:cNvSpPr/>
            <p:nvPr/>
          </p:nvSpPr>
          <p:spPr>
            <a:xfrm>
              <a:off x="3525900" y="3007625"/>
              <a:ext cx="404400" cy="12006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0"/>
            <p:cNvSpPr/>
            <p:nvPr/>
          </p:nvSpPr>
          <p:spPr>
            <a:xfrm>
              <a:off x="6751300" y="2528975"/>
              <a:ext cx="603600" cy="6036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0"/>
            <p:cNvSpPr txBox="1"/>
            <p:nvPr/>
          </p:nvSpPr>
          <p:spPr>
            <a:xfrm>
              <a:off x="4726475" y="1453325"/>
              <a:ext cx="126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latin typeface="Calibri"/>
                  <a:ea typeface="Calibri"/>
                  <a:cs typeface="Calibri"/>
                  <a:sym typeface="Calibri"/>
                </a:rPr>
                <a:t>Optics Bench</a:t>
              </a:r>
              <a:endParaRPr b="1">
                <a:solidFill>
                  <a:schemeClr val="lt1"/>
                </a:solidFill>
                <a:latin typeface="Calibri"/>
                <a:ea typeface="Calibri"/>
                <a:cs typeface="Calibri"/>
                <a:sym typeface="Calibri"/>
              </a:endParaRPr>
            </a:p>
          </p:txBody>
        </p:sp>
        <p:cxnSp>
          <p:nvCxnSpPr>
            <p:cNvPr id="312" name="Google Shape;312;p30"/>
            <p:cNvCxnSpPr>
              <a:endCxn id="309" idx="0"/>
            </p:cNvCxnSpPr>
            <p:nvPr/>
          </p:nvCxnSpPr>
          <p:spPr>
            <a:xfrm rot="10800000">
              <a:off x="3728100" y="3007625"/>
              <a:ext cx="973200" cy="935400"/>
            </a:xfrm>
            <a:prstGeom prst="straightConnector1">
              <a:avLst/>
            </a:prstGeom>
            <a:noFill/>
            <a:ln cap="flat" cmpd="sng" w="9525">
              <a:solidFill>
                <a:schemeClr val="lt1"/>
              </a:solidFill>
              <a:prstDash val="solid"/>
              <a:round/>
              <a:headEnd len="med" w="med" type="none"/>
              <a:tailEnd len="med" w="med" type="triangle"/>
            </a:ln>
          </p:spPr>
        </p:cxnSp>
        <p:sp>
          <p:nvSpPr>
            <p:cNvPr id="313" name="Google Shape;313;p30"/>
            <p:cNvSpPr txBox="1"/>
            <p:nvPr/>
          </p:nvSpPr>
          <p:spPr>
            <a:xfrm>
              <a:off x="4675825" y="3592625"/>
              <a:ext cx="1996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Calibri"/>
                  <a:ea typeface="Calibri"/>
                  <a:cs typeface="Calibri"/>
                  <a:sym typeface="Calibri"/>
                </a:rPr>
                <a:t>Aperture, pinhole, filters, etc</a:t>
              </a:r>
              <a:endParaRPr>
                <a:solidFill>
                  <a:schemeClr val="lt1"/>
                </a:solidFill>
                <a:latin typeface="Calibri"/>
                <a:ea typeface="Calibri"/>
                <a:cs typeface="Calibri"/>
                <a:sym typeface="Calibri"/>
              </a:endParaRPr>
            </a:p>
          </p:txBody>
        </p:sp>
        <p:cxnSp>
          <p:nvCxnSpPr>
            <p:cNvPr id="314" name="Google Shape;314;p30"/>
            <p:cNvCxnSpPr/>
            <p:nvPr/>
          </p:nvCxnSpPr>
          <p:spPr>
            <a:xfrm>
              <a:off x="7039138" y="1642900"/>
              <a:ext cx="0" cy="2110200"/>
            </a:xfrm>
            <a:prstGeom prst="straightConnector1">
              <a:avLst/>
            </a:prstGeom>
            <a:noFill/>
            <a:ln cap="flat" cmpd="sng" w="9525">
              <a:solidFill>
                <a:schemeClr val="lt1"/>
              </a:solidFill>
              <a:prstDash val="solid"/>
              <a:round/>
              <a:headEnd len="med" w="med" type="none"/>
              <a:tailEnd len="med" w="med" type="none"/>
            </a:ln>
          </p:spPr>
        </p:cxnSp>
      </p:grpSp>
      <p:sp>
        <p:nvSpPr>
          <p:cNvPr id="315" name="Google Shape;315;p30"/>
          <p:cNvSpPr txBox="1"/>
          <p:nvPr/>
        </p:nvSpPr>
        <p:spPr>
          <a:xfrm>
            <a:off x="7188038" y="4022925"/>
            <a:ext cx="1857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latin typeface="Calibri"/>
                <a:ea typeface="Calibri"/>
                <a:cs typeface="Calibri"/>
                <a:sym typeface="Calibri"/>
              </a:rPr>
              <a:t>Photodiode Analog Signal</a:t>
            </a:r>
            <a:endParaRPr>
              <a:solidFill>
                <a:srgbClr val="FF0000"/>
              </a:solidFill>
              <a:latin typeface="Calibri"/>
              <a:ea typeface="Calibri"/>
              <a:cs typeface="Calibri"/>
              <a:sym typeface="Calibri"/>
            </a:endParaRPr>
          </a:p>
        </p:txBody>
      </p:sp>
      <p:sp>
        <p:nvSpPr>
          <p:cNvPr id="316" name="Google Shape;316;p30"/>
          <p:cNvSpPr/>
          <p:nvPr/>
        </p:nvSpPr>
        <p:spPr>
          <a:xfrm>
            <a:off x="2120363" y="1659700"/>
            <a:ext cx="192000" cy="1920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0"/>
          <p:cNvSpPr/>
          <p:nvPr/>
        </p:nvSpPr>
        <p:spPr>
          <a:xfrm>
            <a:off x="2074288" y="2125650"/>
            <a:ext cx="192000" cy="1920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30"/>
          <p:cNvSpPr/>
          <p:nvPr/>
        </p:nvSpPr>
        <p:spPr>
          <a:xfrm>
            <a:off x="2600600" y="1731525"/>
            <a:ext cx="192000" cy="1920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30"/>
          <p:cNvSpPr/>
          <p:nvPr/>
        </p:nvSpPr>
        <p:spPr>
          <a:xfrm>
            <a:off x="2312363" y="1923525"/>
            <a:ext cx="192000" cy="1920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0"/>
          <p:cNvSpPr/>
          <p:nvPr/>
        </p:nvSpPr>
        <p:spPr>
          <a:xfrm>
            <a:off x="2686638" y="2269300"/>
            <a:ext cx="192000" cy="1920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30"/>
          <p:cNvSpPr/>
          <p:nvPr/>
        </p:nvSpPr>
        <p:spPr>
          <a:xfrm>
            <a:off x="2504363" y="3044850"/>
            <a:ext cx="192000" cy="1920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30"/>
          <p:cNvSpPr/>
          <p:nvPr/>
        </p:nvSpPr>
        <p:spPr>
          <a:xfrm>
            <a:off x="2193738" y="2664325"/>
            <a:ext cx="192000" cy="1920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30"/>
          <p:cNvSpPr/>
          <p:nvPr/>
        </p:nvSpPr>
        <p:spPr>
          <a:xfrm>
            <a:off x="2188700" y="3203000"/>
            <a:ext cx="192000" cy="1920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30"/>
          <p:cNvSpPr/>
          <p:nvPr/>
        </p:nvSpPr>
        <p:spPr>
          <a:xfrm>
            <a:off x="2792613" y="2636788"/>
            <a:ext cx="192000" cy="1920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30"/>
          <p:cNvSpPr/>
          <p:nvPr/>
        </p:nvSpPr>
        <p:spPr>
          <a:xfrm>
            <a:off x="1948575" y="3685700"/>
            <a:ext cx="192000" cy="1920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30"/>
          <p:cNvSpPr/>
          <p:nvPr/>
        </p:nvSpPr>
        <p:spPr>
          <a:xfrm>
            <a:off x="2600613" y="3542050"/>
            <a:ext cx="192000" cy="1920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30"/>
          <p:cNvSpPr/>
          <p:nvPr/>
        </p:nvSpPr>
        <p:spPr>
          <a:xfrm>
            <a:off x="2514713" y="3685700"/>
            <a:ext cx="192000" cy="1920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30"/>
          <p:cNvSpPr/>
          <p:nvPr/>
        </p:nvSpPr>
        <p:spPr>
          <a:xfrm>
            <a:off x="1927875" y="2905663"/>
            <a:ext cx="192000" cy="1920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30"/>
          <p:cNvSpPr txBox="1"/>
          <p:nvPr/>
        </p:nvSpPr>
        <p:spPr>
          <a:xfrm>
            <a:off x="1690688" y="4149300"/>
            <a:ext cx="1188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00"/>
                </a:solidFill>
                <a:latin typeface="Calibri"/>
                <a:ea typeface="Calibri"/>
                <a:cs typeface="Calibri"/>
                <a:sym typeface="Calibri"/>
              </a:rPr>
              <a:t>Aerosol Particles</a:t>
            </a:r>
            <a:endParaRPr>
              <a:solidFill>
                <a:srgbClr val="FFFF00"/>
              </a:solidFill>
              <a:latin typeface="Calibri"/>
              <a:ea typeface="Calibri"/>
              <a:cs typeface="Calibri"/>
              <a:sym typeface="Calibri"/>
            </a:endParaRPr>
          </a:p>
        </p:txBody>
      </p:sp>
      <p:cxnSp>
        <p:nvCxnSpPr>
          <p:cNvPr id="330" name="Google Shape;330;p30"/>
          <p:cNvCxnSpPr/>
          <p:nvPr/>
        </p:nvCxnSpPr>
        <p:spPr>
          <a:xfrm>
            <a:off x="4549138" y="2732800"/>
            <a:ext cx="1289100" cy="0"/>
          </a:xfrm>
          <a:prstGeom prst="straightConnector1">
            <a:avLst/>
          </a:prstGeom>
          <a:noFill/>
          <a:ln cap="flat" cmpd="sng" w="38100">
            <a:solidFill>
              <a:schemeClr val="accent2"/>
            </a:solidFill>
            <a:prstDash val="solid"/>
            <a:round/>
            <a:headEnd len="med" w="med" type="none"/>
            <a:tailEnd len="med" w="med" type="triangle"/>
          </a:ln>
        </p:spPr>
      </p:cxnSp>
      <p:cxnSp>
        <p:nvCxnSpPr>
          <p:cNvPr id="331" name="Google Shape;331;p30"/>
          <p:cNvCxnSpPr>
            <a:endCxn id="310" idx="1"/>
          </p:cNvCxnSpPr>
          <p:nvPr/>
        </p:nvCxnSpPr>
        <p:spPr>
          <a:xfrm>
            <a:off x="5633745" y="2102170"/>
            <a:ext cx="937800" cy="494100"/>
          </a:xfrm>
          <a:prstGeom prst="straightConnector1">
            <a:avLst/>
          </a:prstGeom>
          <a:noFill/>
          <a:ln cap="flat" cmpd="sng" w="9525">
            <a:solidFill>
              <a:schemeClr val="lt1"/>
            </a:solidFill>
            <a:prstDash val="solid"/>
            <a:round/>
            <a:headEnd len="med" w="med" type="none"/>
            <a:tailEnd len="med" w="med" type="triangle"/>
          </a:ln>
        </p:spPr>
      </p:cxnSp>
      <p:sp>
        <p:nvSpPr>
          <p:cNvPr id="332" name="Google Shape;332;p30"/>
          <p:cNvSpPr txBox="1"/>
          <p:nvPr/>
        </p:nvSpPr>
        <p:spPr>
          <a:xfrm>
            <a:off x="4741975" y="1874625"/>
            <a:ext cx="1090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latin typeface="Calibri"/>
                <a:ea typeface="Calibri"/>
                <a:cs typeface="Calibri"/>
                <a:sym typeface="Calibri"/>
              </a:rPr>
              <a:t>Photodiode</a:t>
            </a:r>
            <a:endParaRPr sz="1200">
              <a:solidFill>
                <a:schemeClr val="lt1"/>
              </a:solidFill>
              <a:latin typeface="Calibri"/>
              <a:ea typeface="Calibri"/>
              <a:cs typeface="Calibri"/>
              <a:sym typeface="Calibri"/>
            </a:endParaRPr>
          </a:p>
        </p:txBody>
      </p:sp>
      <p:pic>
        <p:nvPicPr>
          <p:cNvPr id="333" name="Google Shape;333;p30"/>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334" name="Google Shape;334;p30"/>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Purpose</a:t>
            </a:r>
            <a:endParaRPr b="1" u="sng">
              <a:latin typeface="Roboto"/>
              <a:ea typeface="Roboto"/>
              <a:cs typeface="Roboto"/>
              <a:sym typeface="Roboto"/>
            </a:endParaRPr>
          </a:p>
        </p:txBody>
      </p:sp>
      <p:sp>
        <p:nvSpPr>
          <p:cNvPr id="335" name="Google Shape;335;p30"/>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000000"/>
                </a:solidFill>
                <a:latin typeface="Roboto"/>
                <a:ea typeface="Roboto"/>
                <a:cs typeface="Roboto"/>
                <a:sym typeface="Roboto"/>
              </a:rPr>
              <a:t>Electronics</a:t>
            </a:r>
            <a:endParaRPr>
              <a:latin typeface="Roboto"/>
              <a:ea typeface="Roboto"/>
              <a:cs typeface="Roboto"/>
              <a:sym typeface="Roboto"/>
            </a:endParaRPr>
          </a:p>
        </p:txBody>
      </p:sp>
      <p:sp>
        <p:nvSpPr>
          <p:cNvPr id="336" name="Google Shape;336;p30"/>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337" name="Google Shape;337;p30"/>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000000"/>
                </a:solidFill>
                <a:latin typeface="Roboto"/>
                <a:ea typeface="Roboto"/>
                <a:cs typeface="Roboto"/>
                <a:sym typeface="Roboto"/>
              </a:rPr>
              <a:t>Software</a:t>
            </a:r>
            <a:endParaRPr>
              <a:latin typeface="Roboto"/>
              <a:ea typeface="Roboto"/>
              <a:cs typeface="Roboto"/>
              <a:sym typeface="Roboto"/>
            </a:endParaRPr>
          </a:p>
        </p:txBody>
      </p:sp>
      <p:sp>
        <p:nvSpPr>
          <p:cNvPr id="338" name="Google Shape;338;p30"/>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339" name="Google Shape;339;p30"/>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340" name="Google Shape;340;p30"/>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cxnSp>
        <p:nvCxnSpPr>
          <p:cNvPr id="341" name="Google Shape;341;p30"/>
          <p:cNvCxnSpPr/>
          <p:nvPr/>
        </p:nvCxnSpPr>
        <p:spPr>
          <a:xfrm flipH="1" rot="10800000">
            <a:off x="7035850" y="2461300"/>
            <a:ext cx="400500" cy="615600"/>
          </a:xfrm>
          <a:prstGeom prst="curvedConnector3">
            <a:avLst>
              <a:gd fmla="val 50000" name="adj1"/>
            </a:avLst>
          </a:prstGeom>
          <a:noFill/>
          <a:ln cap="flat" cmpd="sng" w="38100">
            <a:solidFill>
              <a:srgbClr val="FF0000"/>
            </a:solidFill>
            <a:prstDash val="solid"/>
            <a:round/>
            <a:headEnd len="med" w="med" type="none"/>
            <a:tailEnd len="med" w="med" type="none"/>
          </a:ln>
        </p:spPr>
      </p:cxnSp>
      <p:cxnSp>
        <p:nvCxnSpPr>
          <p:cNvPr id="342" name="Google Shape;342;p30"/>
          <p:cNvCxnSpPr/>
          <p:nvPr/>
        </p:nvCxnSpPr>
        <p:spPr>
          <a:xfrm>
            <a:off x="7436437" y="2461300"/>
            <a:ext cx="400500" cy="615600"/>
          </a:xfrm>
          <a:prstGeom prst="curvedConnector3">
            <a:avLst>
              <a:gd fmla="val 50000" name="adj1"/>
            </a:avLst>
          </a:prstGeom>
          <a:noFill/>
          <a:ln cap="flat" cmpd="sng" w="38100">
            <a:solidFill>
              <a:srgbClr val="FF0000"/>
            </a:solidFill>
            <a:prstDash val="solid"/>
            <a:round/>
            <a:headEnd len="med" w="med" type="none"/>
            <a:tailEnd len="med" w="med" type="none"/>
          </a:ln>
        </p:spPr>
      </p:cxnSp>
      <p:cxnSp>
        <p:nvCxnSpPr>
          <p:cNvPr id="343" name="Google Shape;343;p30"/>
          <p:cNvCxnSpPr/>
          <p:nvPr/>
        </p:nvCxnSpPr>
        <p:spPr>
          <a:xfrm flipH="1" rot="10800000">
            <a:off x="7837025" y="2461300"/>
            <a:ext cx="400500" cy="615600"/>
          </a:xfrm>
          <a:prstGeom prst="curvedConnector3">
            <a:avLst>
              <a:gd fmla="val 50000" name="adj1"/>
            </a:avLst>
          </a:prstGeom>
          <a:noFill/>
          <a:ln cap="flat" cmpd="sng" w="38100">
            <a:solidFill>
              <a:srgbClr val="FF0000"/>
            </a:solidFill>
            <a:prstDash val="solid"/>
            <a:round/>
            <a:headEnd len="med" w="med" type="none"/>
            <a:tailEnd len="med" w="med" type="none"/>
          </a:ln>
        </p:spPr>
      </p:cxnSp>
      <p:cxnSp>
        <p:nvCxnSpPr>
          <p:cNvPr id="344" name="Google Shape;344;p30"/>
          <p:cNvCxnSpPr/>
          <p:nvPr/>
        </p:nvCxnSpPr>
        <p:spPr>
          <a:xfrm rot="10800000">
            <a:off x="8237700" y="2461300"/>
            <a:ext cx="400500" cy="615600"/>
          </a:xfrm>
          <a:prstGeom prst="curvedConnector3">
            <a:avLst>
              <a:gd fmla="val 50000" name="adj1"/>
            </a:avLst>
          </a:prstGeom>
          <a:noFill/>
          <a:ln cap="flat" cmpd="sng" w="38100">
            <a:solidFill>
              <a:srgbClr val="FF0000"/>
            </a:solidFill>
            <a:prstDash val="solid"/>
            <a:round/>
            <a:headEnd len="med" w="med" type="none"/>
            <a:tailEnd len="med" w="med" type="none"/>
          </a:ln>
        </p:spPr>
      </p:cxnSp>
      <p:cxnSp>
        <p:nvCxnSpPr>
          <p:cNvPr id="345" name="Google Shape;345;p30"/>
          <p:cNvCxnSpPr/>
          <p:nvPr/>
        </p:nvCxnSpPr>
        <p:spPr>
          <a:xfrm flipH="1" rot="10800000">
            <a:off x="8638200" y="2461300"/>
            <a:ext cx="400500" cy="615600"/>
          </a:xfrm>
          <a:prstGeom prst="curvedConnector3">
            <a:avLst>
              <a:gd fmla="val 50000" name="adj1"/>
            </a:avLst>
          </a:prstGeom>
          <a:noFill/>
          <a:ln cap="flat" cmpd="sng" w="38100">
            <a:solidFill>
              <a:srgbClr val="FF0000"/>
            </a:solidFill>
            <a:prstDash val="solid"/>
            <a:round/>
            <a:headEnd len="med" w="med" type="none"/>
            <a:tailEnd len="med" w="med" type="none"/>
          </a:ln>
        </p:spPr>
      </p:cxnSp>
      <p:sp>
        <p:nvSpPr>
          <p:cNvPr id="346" name="Google Shape;346;p30"/>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90" name="Shape 2190"/>
        <p:cNvGrpSpPr/>
        <p:nvPr/>
      </p:nvGrpSpPr>
      <p:grpSpPr>
        <a:xfrm>
          <a:off x="0" y="0"/>
          <a:ext cx="0" cy="0"/>
          <a:chOff x="0" y="0"/>
          <a:chExt cx="0" cy="0"/>
        </a:xfrm>
      </p:grpSpPr>
      <p:pic>
        <p:nvPicPr>
          <p:cNvPr id="2191" name="Google Shape;2191;p84"/>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2192" name="Google Shape;2192;p84"/>
          <p:cNvPicPr preferRelativeResize="0"/>
          <p:nvPr/>
        </p:nvPicPr>
        <p:blipFill>
          <a:blip r:embed="rId4">
            <a:alphaModFix/>
          </a:blip>
          <a:stretch>
            <a:fillRect/>
          </a:stretch>
        </p:blipFill>
        <p:spPr>
          <a:xfrm>
            <a:off x="0" y="0"/>
            <a:ext cx="841775" cy="841775"/>
          </a:xfrm>
          <a:prstGeom prst="rect">
            <a:avLst/>
          </a:prstGeom>
          <a:noFill/>
          <a:ln>
            <a:noFill/>
          </a:ln>
        </p:spPr>
      </p:pic>
      <p:sp>
        <p:nvSpPr>
          <p:cNvPr id="2193" name="Google Shape;2193;p84"/>
          <p:cNvSpPr txBox="1"/>
          <p:nvPr/>
        </p:nvSpPr>
        <p:spPr>
          <a:xfrm>
            <a:off x="593250" y="-11972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Calibri"/>
                <a:ea typeface="Calibri"/>
                <a:cs typeface="Calibri"/>
                <a:sym typeface="Calibri"/>
              </a:rPr>
              <a:t>Future </a:t>
            </a:r>
            <a:r>
              <a:rPr b="1" lang="en" sz="3000">
                <a:solidFill>
                  <a:schemeClr val="lt1"/>
                </a:solidFill>
                <a:latin typeface="Calibri"/>
                <a:ea typeface="Calibri"/>
                <a:cs typeface="Calibri"/>
                <a:sym typeface="Calibri"/>
              </a:rPr>
              <a:t>Testing Plan</a:t>
            </a:r>
            <a:endParaRPr b="1" sz="3000">
              <a:solidFill>
                <a:schemeClr val="lt1"/>
              </a:solidFill>
              <a:latin typeface="Calibri"/>
              <a:ea typeface="Calibri"/>
              <a:cs typeface="Calibri"/>
              <a:sym typeface="Calibri"/>
            </a:endParaRPr>
          </a:p>
        </p:txBody>
      </p:sp>
      <p:pic>
        <p:nvPicPr>
          <p:cNvPr id="2194" name="Google Shape;2194;p84"/>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2195" name="Google Shape;2195;p84"/>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2196" name="Google Shape;2196;p84"/>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2197" name="Google Shape;2197;p84"/>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198" name="Google Shape;2198;p84"/>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2199" name="Google Shape;2199;p84"/>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200" name="Google Shape;2200;p84"/>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Testing</a:t>
            </a:r>
            <a:endParaRPr b="1" u="sng">
              <a:latin typeface="Roboto"/>
              <a:ea typeface="Roboto"/>
              <a:cs typeface="Roboto"/>
              <a:sym typeface="Roboto"/>
            </a:endParaRPr>
          </a:p>
        </p:txBody>
      </p:sp>
      <p:sp>
        <p:nvSpPr>
          <p:cNvPr id="2201" name="Google Shape;2201;p84"/>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2202" name="Google Shape;2202;p84"/>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pic>
        <p:nvPicPr>
          <p:cNvPr id="2203" name="Google Shape;2203;p84"/>
          <p:cNvPicPr preferRelativeResize="0"/>
          <p:nvPr/>
        </p:nvPicPr>
        <p:blipFill>
          <a:blip r:embed="rId6">
            <a:alphaModFix/>
          </a:blip>
          <a:stretch>
            <a:fillRect/>
          </a:stretch>
        </p:blipFill>
        <p:spPr>
          <a:xfrm>
            <a:off x="593250" y="891675"/>
            <a:ext cx="7957501" cy="3470480"/>
          </a:xfrm>
          <a:prstGeom prst="rect">
            <a:avLst/>
          </a:prstGeom>
          <a:noFill/>
          <a:ln>
            <a:noFill/>
          </a:ln>
        </p:spPr>
      </p:pic>
      <p:sp>
        <p:nvSpPr>
          <p:cNvPr id="2204" name="Google Shape;2204;p84"/>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08" name="Shape 2208"/>
        <p:cNvGrpSpPr/>
        <p:nvPr/>
      </p:nvGrpSpPr>
      <p:grpSpPr>
        <a:xfrm>
          <a:off x="0" y="0"/>
          <a:ext cx="0" cy="0"/>
          <a:chOff x="0" y="0"/>
          <a:chExt cx="0" cy="0"/>
        </a:xfrm>
      </p:grpSpPr>
      <p:pic>
        <p:nvPicPr>
          <p:cNvPr id="2209" name="Google Shape;2209;p85"/>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2210" name="Google Shape;2210;p85"/>
          <p:cNvPicPr preferRelativeResize="0"/>
          <p:nvPr/>
        </p:nvPicPr>
        <p:blipFill>
          <a:blip r:embed="rId4">
            <a:alphaModFix/>
          </a:blip>
          <a:stretch>
            <a:fillRect/>
          </a:stretch>
        </p:blipFill>
        <p:spPr>
          <a:xfrm>
            <a:off x="0" y="0"/>
            <a:ext cx="841775" cy="841775"/>
          </a:xfrm>
          <a:prstGeom prst="rect">
            <a:avLst/>
          </a:prstGeom>
          <a:noFill/>
          <a:ln>
            <a:noFill/>
          </a:ln>
        </p:spPr>
      </p:pic>
      <p:sp>
        <p:nvSpPr>
          <p:cNvPr id="2211" name="Google Shape;2211;p85"/>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Calibri"/>
                <a:ea typeface="Calibri"/>
                <a:cs typeface="Calibri"/>
                <a:sym typeface="Calibri"/>
              </a:rPr>
              <a:t>Software Testing Plan</a:t>
            </a:r>
            <a:endParaRPr b="1" sz="3000">
              <a:solidFill>
                <a:schemeClr val="lt1"/>
              </a:solidFill>
              <a:latin typeface="Calibri"/>
              <a:ea typeface="Calibri"/>
              <a:cs typeface="Calibri"/>
              <a:sym typeface="Calibri"/>
            </a:endParaRPr>
          </a:p>
        </p:txBody>
      </p:sp>
      <p:pic>
        <p:nvPicPr>
          <p:cNvPr id="2212" name="Google Shape;2212;p85"/>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2213" name="Google Shape;2213;p85"/>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2214" name="Google Shape;2214;p85"/>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2215" name="Google Shape;2215;p85"/>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216" name="Google Shape;2216;p85"/>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2217" name="Google Shape;2217;p85"/>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218" name="Google Shape;2218;p85"/>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Testing</a:t>
            </a:r>
            <a:endParaRPr b="1" u="sng">
              <a:latin typeface="Roboto"/>
              <a:ea typeface="Roboto"/>
              <a:cs typeface="Roboto"/>
              <a:sym typeface="Roboto"/>
            </a:endParaRPr>
          </a:p>
        </p:txBody>
      </p:sp>
      <p:sp>
        <p:nvSpPr>
          <p:cNvPr id="2219" name="Google Shape;2219;p85"/>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2220" name="Google Shape;2220;p85"/>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graphicFrame>
        <p:nvGraphicFramePr>
          <p:cNvPr id="2221" name="Google Shape;2221;p85"/>
          <p:cNvGraphicFramePr/>
          <p:nvPr/>
        </p:nvGraphicFramePr>
        <p:xfrm>
          <a:off x="209688" y="2400413"/>
          <a:ext cx="3000000" cy="3000000"/>
        </p:xfrm>
        <a:graphic>
          <a:graphicData uri="http://schemas.openxmlformats.org/drawingml/2006/table">
            <a:tbl>
              <a:tblPr>
                <a:noFill/>
                <a:tableStyleId>{31E32F96-03ED-438F-A551-5A4A440BEC8A}</a:tableStyleId>
              </a:tblPr>
              <a:tblGrid>
                <a:gridCol w="933425"/>
                <a:gridCol w="6544575"/>
                <a:gridCol w="1246600"/>
              </a:tblGrid>
              <a:tr h="280700">
                <a:tc>
                  <a:txBody>
                    <a:bodyPr/>
                    <a:lstStyle/>
                    <a:p>
                      <a:pPr indent="0" lvl="0" marL="0" rtl="0" algn="ctr">
                        <a:spcBef>
                          <a:spcPts val="0"/>
                        </a:spcBef>
                        <a:spcAft>
                          <a:spcPts val="0"/>
                        </a:spcAft>
                        <a:buNone/>
                      </a:pPr>
                      <a:r>
                        <a:rPr lang="en" sz="1000">
                          <a:solidFill>
                            <a:schemeClr val="lt1"/>
                          </a:solidFill>
                        </a:rPr>
                        <a:t>Test Number</a:t>
                      </a:r>
                      <a:endParaRPr sz="1000">
                        <a:solidFill>
                          <a:schemeClr val="lt1"/>
                        </a:solidFill>
                      </a:endParaRPr>
                    </a:p>
                  </a:txBody>
                  <a:tcPr marT="91425" marB="91425" marR="91425" marL="91425"/>
                </a:tc>
                <a:tc>
                  <a:txBody>
                    <a:bodyPr/>
                    <a:lstStyle/>
                    <a:p>
                      <a:pPr indent="0" lvl="0" marL="0" rtl="0" algn="ctr">
                        <a:spcBef>
                          <a:spcPts val="0"/>
                        </a:spcBef>
                        <a:spcAft>
                          <a:spcPts val="0"/>
                        </a:spcAft>
                        <a:buNone/>
                      </a:pPr>
                      <a:r>
                        <a:rPr lang="en" sz="1000">
                          <a:solidFill>
                            <a:schemeClr val="lt1"/>
                          </a:solidFill>
                          <a:highlight>
                            <a:schemeClr val="dk1"/>
                          </a:highlight>
                        </a:rPr>
                        <a:t>Test Objective</a:t>
                      </a:r>
                      <a:endParaRPr sz="1000">
                        <a:solidFill>
                          <a:schemeClr val="lt1"/>
                        </a:solidFill>
                        <a:highlight>
                          <a:schemeClr val="dk1"/>
                        </a:highlight>
                      </a:endParaRPr>
                    </a:p>
                  </a:txBody>
                  <a:tcPr marT="91425" marB="91425" marR="91425" marL="91425"/>
                </a:tc>
                <a:tc>
                  <a:txBody>
                    <a:bodyPr/>
                    <a:lstStyle/>
                    <a:p>
                      <a:pPr indent="0" lvl="0" marL="0" rtl="0" algn="ctr">
                        <a:spcBef>
                          <a:spcPts val="0"/>
                        </a:spcBef>
                        <a:spcAft>
                          <a:spcPts val="0"/>
                        </a:spcAft>
                        <a:buNone/>
                      </a:pPr>
                      <a:r>
                        <a:rPr lang="en" sz="1000">
                          <a:solidFill>
                            <a:schemeClr val="lt1"/>
                          </a:solidFill>
                          <a:highlight>
                            <a:schemeClr val="dk1"/>
                          </a:highlight>
                        </a:rPr>
                        <a:t>Related MO</a:t>
                      </a:r>
                      <a:endParaRPr sz="1000">
                        <a:solidFill>
                          <a:schemeClr val="lt1"/>
                        </a:solidFill>
                        <a:highlight>
                          <a:schemeClr val="dk1"/>
                        </a:highlight>
                      </a:endParaRPr>
                    </a:p>
                  </a:txBody>
                  <a:tcPr marT="91425" marB="91425" marR="91425" marL="91425"/>
                </a:tc>
              </a:tr>
              <a:tr h="302200">
                <a:tc>
                  <a:txBody>
                    <a:bodyPr/>
                    <a:lstStyle/>
                    <a:p>
                      <a:pPr indent="0" lvl="0" marL="0" rtl="0" algn="l">
                        <a:spcBef>
                          <a:spcPts val="0"/>
                        </a:spcBef>
                        <a:spcAft>
                          <a:spcPts val="0"/>
                        </a:spcAft>
                        <a:buNone/>
                      </a:pPr>
                      <a:r>
                        <a:rPr lang="en" sz="1000">
                          <a:solidFill>
                            <a:schemeClr val="lt1"/>
                          </a:solidFill>
                        </a:rPr>
                        <a:t>Test 1</a:t>
                      </a:r>
                      <a:endParaRPr sz="1000">
                        <a:solidFill>
                          <a:schemeClr val="lt1"/>
                        </a:solidFill>
                      </a:endParaRPr>
                    </a:p>
                  </a:txBody>
                  <a:tcPr marT="91425" marB="91425" marR="91425" marL="91425"/>
                </a:tc>
                <a:tc>
                  <a:txBody>
                    <a:bodyPr/>
                    <a:lstStyle/>
                    <a:p>
                      <a:pPr indent="0" lvl="0" marL="0" rtl="0" algn="l">
                        <a:spcBef>
                          <a:spcPts val="0"/>
                        </a:spcBef>
                        <a:spcAft>
                          <a:spcPts val="0"/>
                        </a:spcAft>
                        <a:buNone/>
                      </a:pPr>
                      <a:r>
                        <a:rPr lang="en" sz="1000">
                          <a:solidFill>
                            <a:schemeClr val="lt1"/>
                          </a:solidFill>
                          <a:highlight>
                            <a:schemeClr val="dk1"/>
                          </a:highlight>
                        </a:rPr>
                        <a:t>Verify SPI communications with ADC functions properly</a:t>
                      </a:r>
                      <a:endParaRPr sz="1000">
                        <a:solidFill>
                          <a:schemeClr val="lt1"/>
                        </a:solidFill>
                        <a:highlight>
                          <a:schemeClr val="dk1"/>
                        </a:highlight>
                      </a:endParaRPr>
                    </a:p>
                  </a:txBody>
                  <a:tcPr marT="91425" marB="91425" marR="91425" marL="91425"/>
                </a:tc>
                <a:tc>
                  <a:txBody>
                    <a:bodyPr/>
                    <a:lstStyle/>
                    <a:p>
                      <a:pPr indent="0" lvl="0" marL="0" rtl="0" algn="l">
                        <a:spcBef>
                          <a:spcPts val="0"/>
                        </a:spcBef>
                        <a:spcAft>
                          <a:spcPts val="0"/>
                        </a:spcAft>
                        <a:buNone/>
                      </a:pPr>
                      <a:r>
                        <a:rPr lang="en" sz="1000">
                          <a:solidFill>
                            <a:schemeClr val="lt1"/>
                          </a:solidFill>
                          <a:highlight>
                            <a:schemeClr val="dk1"/>
                          </a:highlight>
                        </a:rPr>
                        <a:t>N/A</a:t>
                      </a:r>
                      <a:endParaRPr sz="1000">
                        <a:solidFill>
                          <a:schemeClr val="lt1"/>
                        </a:solidFill>
                        <a:highlight>
                          <a:schemeClr val="dk1"/>
                        </a:highlight>
                      </a:endParaRPr>
                    </a:p>
                  </a:txBody>
                  <a:tcPr marT="91425" marB="91425" marR="91425" marL="91425"/>
                </a:tc>
              </a:tr>
              <a:tr h="244900">
                <a:tc>
                  <a:txBody>
                    <a:bodyPr/>
                    <a:lstStyle/>
                    <a:p>
                      <a:pPr indent="0" lvl="0" marL="0" rtl="0" algn="l">
                        <a:spcBef>
                          <a:spcPts val="0"/>
                        </a:spcBef>
                        <a:spcAft>
                          <a:spcPts val="0"/>
                        </a:spcAft>
                        <a:buNone/>
                      </a:pPr>
                      <a:r>
                        <a:rPr lang="en" sz="1000">
                          <a:solidFill>
                            <a:schemeClr val="lt1"/>
                          </a:solidFill>
                        </a:rPr>
                        <a:t>Test 2</a:t>
                      </a:r>
                      <a:endParaRPr sz="1000">
                        <a:solidFill>
                          <a:schemeClr val="lt1"/>
                        </a:solidFill>
                      </a:endParaRPr>
                    </a:p>
                  </a:txBody>
                  <a:tcPr marT="91425" marB="91425" marR="91425" marL="91425"/>
                </a:tc>
                <a:tc>
                  <a:txBody>
                    <a:bodyPr/>
                    <a:lstStyle/>
                    <a:p>
                      <a:pPr indent="0" lvl="0" marL="0" rtl="0" algn="l">
                        <a:spcBef>
                          <a:spcPts val="0"/>
                        </a:spcBef>
                        <a:spcAft>
                          <a:spcPts val="0"/>
                        </a:spcAft>
                        <a:buNone/>
                      </a:pPr>
                      <a:r>
                        <a:rPr lang="en" sz="1000">
                          <a:solidFill>
                            <a:schemeClr val="lt1"/>
                          </a:solidFill>
                          <a:highlight>
                            <a:schemeClr val="dk1"/>
                          </a:highlight>
                        </a:rPr>
                        <a:t>Verify USB connection functions properly</a:t>
                      </a:r>
                      <a:endParaRPr sz="1000">
                        <a:solidFill>
                          <a:schemeClr val="lt1"/>
                        </a:solidFill>
                        <a:highlight>
                          <a:schemeClr val="dk1"/>
                        </a:highlight>
                      </a:endParaRPr>
                    </a:p>
                  </a:txBody>
                  <a:tcPr marT="91425" marB="91425" marR="91425" marL="91425"/>
                </a:tc>
                <a:tc>
                  <a:txBody>
                    <a:bodyPr/>
                    <a:lstStyle/>
                    <a:p>
                      <a:pPr indent="0" lvl="0" marL="0" rtl="0" algn="l">
                        <a:spcBef>
                          <a:spcPts val="0"/>
                        </a:spcBef>
                        <a:spcAft>
                          <a:spcPts val="0"/>
                        </a:spcAft>
                        <a:buNone/>
                      </a:pPr>
                      <a:r>
                        <a:rPr lang="en" sz="1000">
                          <a:solidFill>
                            <a:schemeClr val="lt1"/>
                          </a:solidFill>
                          <a:highlight>
                            <a:schemeClr val="dk1"/>
                          </a:highlight>
                        </a:rPr>
                        <a:t>N/A</a:t>
                      </a:r>
                      <a:endParaRPr sz="1000">
                        <a:solidFill>
                          <a:schemeClr val="lt1"/>
                        </a:solidFill>
                        <a:highlight>
                          <a:schemeClr val="dk1"/>
                        </a:highlight>
                      </a:endParaRPr>
                    </a:p>
                  </a:txBody>
                  <a:tcPr marT="91425" marB="91425" marR="91425" marL="91425"/>
                </a:tc>
              </a:tr>
              <a:tr h="216250">
                <a:tc>
                  <a:txBody>
                    <a:bodyPr/>
                    <a:lstStyle/>
                    <a:p>
                      <a:pPr indent="0" lvl="0" marL="0" rtl="0" algn="l">
                        <a:spcBef>
                          <a:spcPts val="0"/>
                        </a:spcBef>
                        <a:spcAft>
                          <a:spcPts val="0"/>
                        </a:spcAft>
                        <a:buNone/>
                      </a:pPr>
                      <a:r>
                        <a:rPr lang="en" sz="1000">
                          <a:solidFill>
                            <a:schemeClr val="lt1"/>
                          </a:solidFill>
                        </a:rPr>
                        <a:t>Test 3</a:t>
                      </a:r>
                      <a:endParaRPr sz="1000">
                        <a:solidFill>
                          <a:schemeClr val="lt1"/>
                        </a:solidFill>
                      </a:endParaRPr>
                    </a:p>
                  </a:txBody>
                  <a:tcPr marT="91425" marB="91425" marR="91425" marL="91425"/>
                </a:tc>
                <a:tc>
                  <a:txBody>
                    <a:bodyPr/>
                    <a:lstStyle/>
                    <a:p>
                      <a:pPr indent="0" lvl="0" marL="0" rtl="0" algn="l">
                        <a:spcBef>
                          <a:spcPts val="0"/>
                        </a:spcBef>
                        <a:spcAft>
                          <a:spcPts val="0"/>
                        </a:spcAft>
                        <a:buNone/>
                      </a:pPr>
                      <a:r>
                        <a:rPr lang="en" sz="1000">
                          <a:solidFill>
                            <a:schemeClr val="lt1"/>
                          </a:solidFill>
                          <a:highlight>
                            <a:schemeClr val="dk1"/>
                          </a:highlight>
                        </a:rPr>
                        <a:t>Show that irradiance threshold check functions properly</a:t>
                      </a:r>
                      <a:endParaRPr sz="1000">
                        <a:solidFill>
                          <a:schemeClr val="lt1"/>
                        </a:solidFill>
                        <a:highlight>
                          <a:schemeClr val="dk1"/>
                        </a:highlight>
                      </a:endParaRPr>
                    </a:p>
                  </a:txBody>
                  <a:tcPr marT="91425" marB="91425" marR="91425" marL="91425"/>
                </a:tc>
                <a:tc>
                  <a:txBody>
                    <a:bodyPr/>
                    <a:lstStyle/>
                    <a:p>
                      <a:pPr indent="0" lvl="0" marL="0" rtl="0" algn="l">
                        <a:spcBef>
                          <a:spcPts val="0"/>
                        </a:spcBef>
                        <a:spcAft>
                          <a:spcPts val="0"/>
                        </a:spcAft>
                        <a:buNone/>
                      </a:pPr>
                      <a:r>
                        <a:rPr lang="en" sz="1000">
                          <a:solidFill>
                            <a:schemeClr val="lt1"/>
                          </a:solidFill>
                          <a:highlight>
                            <a:schemeClr val="dk1"/>
                          </a:highlight>
                        </a:rPr>
                        <a:t>MO-04</a:t>
                      </a:r>
                      <a:endParaRPr sz="1000">
                        <a:solidFill>
                          <a:schemeClr val="lt1"/>
                        </a:solidFill>
                        <a:highlight>
                          <a:schemeClr val="dk1"/>
                        </a:highlight>
                      </a:endParaRPr>
                    </a:p>
                  </a:txBody>
                  <a:tcPr marT="91425" marB="91425" marR="91425" marL="91425"/>
                </a:tc>
              </a:tr>
              <a:tr h="115950">
                <a:tc>
                  <a:txBody>
                    <a:bodyPr/>
                    <a:lstStyle/>
                    <a:p>
                      <a:pPr indent="0" lvl="0" marL="0" rtl="0" algn="l">
                        <a:spcBef>
                          <a:spcPts val="0"/>
                        </a:spcBef>
                        <a:spcAft>
                          <a:spcPts val="0"/>
                        </a:spcAft>
                        <a:buNone/>
                      </a:pPr>
                      <a:r>
                        <a:rPr lang="en" sz="1000">
                          <a:solidFill>
                            <a:schemeClr val="lt1"/>
                          </a:solidFill>
                        </a:rPr>
                        <a:t>Test 4</a:t>
                      </a:r>
                      <a:endParaRPr sz="1000">
                        <a:solidFill>
                          <a:schemeClr val="lt1"/>
                        </a:solidFill>
                      </a:endParaRPr>
                    </a:p>
                  </a:txBody>
                  <a:tcPr marT="91425" marB="91425" marR="91425" marL="91425"/>
                </a:tc>
                <a:tc>
                  <a:txBody>
                    <a:bodyPr/>
                    <a:lstStyle/>
                    <a:p>
                      <a:pPr indent="0" lvl="0" marL="0" rtl="0" algn="l">
                        <a:spcBef>
                          <a:spcPts val="0"/>
                        </a:spcBef>
                        <a:spcAft>
                          <a:spcPts val="0"/>
                        </a:spcAft>
                        <a:buNone/>
                      </a:pPr>
                      <a:r>
                        <a:rPr lang="en" sz="1000">
                          <a:solidFill>
                            <a:schemeClr val="lt1"/>
                          </a:solidFill>
                          <a:highlight>
                            <a:schemeClr val="dk1"/>
                          </a:highlight>
                        </a:rPr>
                        <a:t>Verify position and timing data from orbital model</a:t>
                      </a:r>
                      <a:endParaRPr sz="1000">
                        <a:solidFill>
                          <a:schemeClr val="lt1"/>
                        </a:solidFill>
                        <a:highlight>
                          <a:schemeClr val="dk1"/>
                        </a:highlight>
                      </a:endParaRPr>
                    </a:p>
                  </a:txBody>
                  <a:tcPr marT="91425" marB="91425" marR="91425" marL="91425"/>
                </a:tc>
                <a:tc>
                  <a:txBody>
                    <a:bodyPr/>
                    <a:lstStyle/>
                    <a:p>
                      <a:pPr indent="0" lvl="0" marL="0" rtl="0" algn="l">
                        <a:spcBef>
                          <a:spcPts val="0"/>
                        </a:spcBef>
                        <a:spcAft>
                          <a:spcPts val="0"/>
                        </a:spcAft>
                        <a:buNone/>
                      </a:pPr>
                      <a:r>
                        <a:rPr lang="en" sz="1000">
                          <a:solidFill>
                            <a:schemeClr val="lt1"/>
                          </a:solidFill>
                          <a:highlight>
                            <a:schemeClr val="dk1"/>
                          </a:highlight>
                        </a:rPr>
                        <a:t>MO-03</a:t>
                      </a:r>
                      <a:endParaRPr sz="1000">
                        <a:solidFill>
                          <a:schemeClr val="lt1"/>
                        </a:solidFill>
                        <a:highlight>
                          <a:schemeClr val="dk1"/>
                        </a:highlight>
                      </a:endParaRPr>
                    </a:p>
                  </a:txBody>
                  <a:tcPr marT="91425" marB="91425" marR="91425" marL="91425"/>
                </a:tc>
              </a:tr>
              <a:tr h="145600">
                <a:tc>
                  <a:txBody>
                    <a:bodyPr/>
                    <a:lstStyle/>
                    <a:p>
                      <a:pPr indent="0" lvl="0" marL="0" rtl="0" algn="l">
                        <a:spcBef>
                          <a:spcPts val="0"/>
                        </a:spcBef>
                        <a:spcAft>
                          <a:spcPts val="0"/>
                        </a:spcAft>
                        <a:buNone/>
                      </a:pPr>
                      <a:r>
                        <a:rPr lang="en" sz="1000">
                          <a:solidFill>
                            <a:schemeClr val="lt1"/>
                          </a:solidFill>
                        </a:rPr>
                        <a:t>Test 5</a:t>
                      </a:r>
                      <a:endParaRPr sz="1000">
                        <a:solidFill>
                          <a:schemeClr val="lt1"/>
                        </a:solidFill>
                      </a:endParaRPr>
                    </a:p>
                  </a:txBody>
                  <a:tcPr marT="91425" marB="91425" marR="91425" marL="91425"/>
                </a:tc>
                <a:tc>
                  <a:txBody>
                    <a:bodyPr/>
                    <a:lstStyle/>
                    <a:p>
                      <a:pPr indent="0" lvl="0" marL="0" rtl="0" algn="l">
                        <a:spcBef>
                          <a:spcPts val="0"/>
                        </a:spcBef>
                        <a:spcAft>
                          <a:spcPts val="0"/>
                        </a:spcAft>
                        <a:buNone/>
                      </a:pPr>
                      <a:r>
                        <a:rPr lang="en" sz="1000">
                          <a:solidFill>
                            <a:schemeClr val="lt1"/>
                          </a:solidFill>
                          <a:highlight>
                            <a:schemeClr val="dk1"/>
                          </a:highlight>
                        </a:rPr>
                        <a:t>Verify that Teensy can handle multiple orbital testing cycles (data handling and comms)</a:t>
                      </a:r>
                      <a:endParaRPr sz="1000">
                        <a:solidFill>
                          <a:schemeClr val="lt1"/>
                        </a:solidFill>
                        <a:highlight>
                          <a:schemeClr val="dk1"/>
                        </a:highlight>
                      </a:endParaRPr>
                    </a:p>
                  </a:txBody>
                  <a:tcPr marT="91425" marB="91425" marR="91425" marL="91425"/>
                </a:tc>
                <a:tc>
                  <a:txBody>
                    <a:bodyPr/>
                    <a:lstStyle/>
                    <a:p>
                      <a:pPr indent="0" lvl="0" marL="0" rtl="0" algn="l">
                        <a:spcBef>
                          <a:spcPts val="0"/>
                        </a:spcBef>
                        <a:spcAft>
                          <a:spcPts val="0"/>
                        </a:spcAft>
                        <a:buNone/>
                      </a:pPr>
                      <a:r>
                        <a:rPr lang="en" sz="1000">
                          <a:solidFill>
                            <a:schemeClr val="lt1"/>
                          </a:solidFill>
                          <a:highlight>
                            <a:schemeClr val="dk1"/>
                          </a:highlight>
                        </a:rPr>
                        <a:t>MO-03</a:t>
                      </a:r>
                      <a:endParaRPr sz="1000">
                        <a:solidFill>
                          <a:schemeClr val="lt1"/>
                        </a:solidFill>
                        <a:highlight>
                          <a:schemeClr val="dk1"/>
                        </a:highlight>
                      </a:endParaRPr>
                    </a:p>
                  </a:txBody>
                  <a:tcPr marT="91425" marB="91425" marR="91425" marL="91425"/>
                </a:tc>
              </a:tr>
              <a:tr h="259225">
                <a:tc>
                  <a:txBody>
                    <a:bodyPr/>
                    <a:lstStyle/>
                    <a:p>
                      <a:pPr indent="0" lvl="0" marL="0" rtl="0" algn="l">
                        <a:spcBef>
                          <a:spcPts val="0"/>
                        </a:spcBef>
                        <a:spcAft>
                          <a:spcPts val="0"/>
                        </a:spcAft>
                        <a:buNone/>
                      </a:pPr>
                      <a:r>
                        <a:rPr lang="en" sz="1000">
                          <a:solidFill>
                            <a:schemeClr val="lt1"/>
                          </a:solidFill>
                        </a:rPr>
                        <a:t>Test 6</a:t>
                      </a:r>
                      <a:endParaRPr sz="1000">
                        <a:solidFill>
                          <a:schemeClr val="lt1"/>
                        </a:solidFill>
                      </a:endParaRPr>
                    </a:p>
                  </a:txBody>
                  <a:tcPr marT="91425" marB="91425" marR="91425" marL="91425"/>
                </a:tc>
                <a:tc>
                  <a:txBody>
                    <a:bodyPr/>
                    <a:lstStyle/>
                    <a:p>
                      <a:pPr indent="0" lvl="0" marL="0" rtl="0" algn="l">
                        <a:spcBef>
                          <a:spcPts val="0"/>
                        </a:spcBef>
                        <a:spcAft>
                          <a:spcPts val="0"/>
                        </a:spcAft>
                        <a:buNone/>
                      </a:pPr>
                      <a:r>
                        <a:rPr lang="en" sz="1000">
                          <a:solidFill>
                            <a:schemeClr val="lt1"/>
                          </a:solidFill>
                          <a:highlight>
                            <a:schemeClr val="dk1"/>
                          </a:highlight>
                        </a:rPr>
                        <a:t>Verify all software has been integrated </a:t>
                      </a:r>
                      <a:r>
                        <a:rPr lang="en" sz="1000">
                          <a:solidFill>
                            <a:schemeClr val="lt1"/>
                          </a:solidFill>
                          <a:highlight>
                            <a:schemeClr val="dk1"/>
                          </a:highlight>
                        </a:rPr>
                        <a:t>properly</a:t>
                      </a:r>
                      <a:endParaRPr sz="1000">
                        <a:solidFill>
                          <a:schemeClr val="lt1"/>
                        </a:solidFill>
                        <a:highlight>
                          <a:schemeClr val="dk1"/>
                        </a:highlight>
                      </a:endParaRPr>
                    </a:p>
                  </a:txBody>
                  <a:tcPr marT="91425" marB="91425" marR="91425" marL="91425"/>
                </a:tc>
                <a:tc>
                  <a:txBody>
                    <a:bodyPr/>
                    <a:lstStyle/>
                    <a:p>
                      <a:pPr indent="0" lvl="0" marL="0" rtl="0" algn="l">
                        <a:spcBef>
                          <a:spcPts val="0"/>
                        </a:spcBef>
                        <a:spcAft>
                          <a:spcPts val="0"/>
                        </a:spcAft>
                        <a:buNone/>
                      </a:pPr>
                      <a:r>
                        <a:rPr lang="en" sz="1000">
                          <a:solidFill>
                            <a:schemeClr val="lt1"/>
                          </a:solidFill>
                          <a:highlight>
                            <a:schemeClr val="dk1"/>
                          </a:highlight>
                        </a:rPr>
                        <a:t>N/A</a:t>
                      </a:r>
                      <a:endParaRPr sz="1000">
                        <a:solidFill>
                          <a:schemeClr val="lt1"/>
                        </a:solidFill>
                        <a:highlight>
                          <a:schemeClr val="dk1"/>
                        </a:highlight>
                      </a:endParaRPr>
                    </a:p>
                  </a:txBody>
                  <a:tcPr marT="91425" marB="91425" marR="91425" marL="91425"/>
                </a:tc>
              </a:tr>
            </a:tbl>
          </a:graphicData>
        </a:graphic>
      </p:graphicFrame>
      <p:pic>
        <p:nvPicPr>
          <p:cNvPr id="2222" name="Google Shape;2222;p85"/>
          <p:cNvPicPr preferRelativeResize="0"/>
          <p:nvPr/>
        </p:nvPicPr>
        <p:blipFill>
          <a:blip r:embed="rId6">
            <a:alphaModFix/>
          </a:blip>
          <a:stretch>
            <a:fillRect/>
          </a:stretch>
        </p:blipFill>
        <p:spPr>
          <a:xfrm>
            <a:off x="209688" y="882266"/>
            <a:ext cx="8724626" cy="1518159"/>
          </a:xfrm>
          <a:prstGeom prst="rect">
            <a:avLst/>
          </a:prstGeom>
          <a:noFill/>
          <a:ln>
            <a:noFill/>
          </a:ln>
        </p:spPr>
      </p:pic>
      <p:sp>
        <p:nvSpPr>
          <p:cNvPr id="2223" name="Google Shape;2223;p85"/>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27" name="Shape 2227"/>
        <p:cNvGrpSpPr/>
        <p:nvPr/>
      </p:nvGrpSpPr>
      <p:grpSpPr>
        <a:xfrm>
          <a:off x="0" y="0"/>
          <a:ext cx="0" cy="0"/>
          <a:chOff x="0" y="0"/>
          <a:chExt cx="0" cy="0"/>
        </a:xfrm>
      </p:grpSpPr>
      <p:pic>
        <p:nvPicPr>
          <p:cNvPr id="2228" name="Google Shape;2228;p86"/>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2229" name="Google Shape;2229;p86"/>
          <p:cNvPicPr preferRelativeResize="0"/>
          <p:nvPr/>
        </p:nvPicPr>
        <p:blipFill>
          <a:blip r:embed="rId4">
            <a:alphaModFix/>
          </a:blip>
          <a:stretch>
            <a:fillRect/>
          </a:stretch>
        </p:blipFill>
        <p:spPr>
          <a:xfrm>
            <a:off x="0" y="0"/>
            <a:ext cx="841775" cy="841775"/>
          </a:xfrm>
          <a:prstGeom prst="rect">
            <a:avLst/>
          </a:prstGeom>
          <a:noFill/>
          <a:ln>
            <a:noFill/>
          </a:ln>
        </p:spPr>
      </p:pic>
      <p:sp>
        <p:nvSpPr>
          <p:cNvPr id="2230" name="Google Shape;2230;p86"/>
          <p:cNvSpPr txBox="1"/>
          <p:nvPr/>
        </p:nvSpPr>
        <p:spPr>
          <a:xfrm>
            <a:off x="593263" y="0"/>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Calibri"/>
                <a:ea typeface="Calibri"/>
                <a:cs typeface="Calibri"/>
                <a:sym typeface="Calibri"/>
              </a:rPr>
              <a:t>Electrical Testing Plan</a:t>
            </a:r>
            <a:endParaRPr b="1" sz="3000">
              <a:solidFill>
                <a:schemeClr val="lt1"/>
              </a:solidFill>
              <a:latin typeface="Calibri"/>
              <a:ea typeface="Calibri"/>
              <a:cs typeface="Calibri"/>
              <a:sym typeface="Calibri"/>
            </a:endParaRPr>
          </a:p>
        </p:txBody>
      </p:sp>
      <p:pic>
        <p:nvPicPr>
          <p:cNvPr id="2231" name="Google Shape;2231;p86"/>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2232" name="Google Shape;2232;p86"/>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2233" name="Google Shape;2233;p86"/>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2234" name="Google Shape;2234;p86"/>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235" name="Google Shape;2235;p86"/>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2236" name="Google Shape;2236;p86"/>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237" name="Google Shape;2237;p86"/>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Testing</a:t>
            </a:r>
            <a:endParaRPr b="1" u="sng">
              <a:latin typeface="Roboto"/>
              <a:ea typeface="Roboto"/>
              <a:cs typeface="Roboto"/>
              <a:sym typeface="Roboto"/>
            </a:endParaRPr>
          </a:p>
        </p:txBody>
      </p:sp>
      <p:sp>
        <p:nvSpPr>
          <p:cNvPr id="2238" name="Google Shape;2238;p86"/>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2239" name="Google Shape;2239;p86"/>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graphicFrame>
        <p:nvGraphicFramePr>
          <p:cNvPr id="2240" name="Google Shape;2240;p86"/>
          <p:cNvGraphicFramePr/>
          <p:nvPr/>
        </p:nvGraphicFramePr>
        <p:xfrm>
          <a:off x="183850" y="2903400"/>
          <a:ext cx="3000000" cy="3000000"/>
        </p:xfrm>
        <a:graphic>
          <a:graphicData uri="http://schemas.openxmlformats.org/drawingml/2006/table">
            <a:tbl>
              <a:tblPr>
                <a:noFill/>
                <a:tableStyleId>{31E32F96-03ED-438F-A551-5A4A440BEC8A}</a:tableStyleId>
              </a:tblPr>
              <a:tblGrid>
                <a:gridCol w="938925"/>
                <a:gridCol w="6306250"/>
                <a:gridCol w="1531100"/>
              </a:tblGrid>
              <a:tr h="355075">
                <a:tc>
                  <a:txBody>
                    <a:bodyPr/>
                    <a:lstStyle/>
                    <a:p>
                      <a:pPr indent="0" lvl="0" marL="0" rtl="0" algn="ctr">
                        <a:spcBef>
                          <a:spcPts val="0"/>
                        </a:spcBef>
                        <a:spcAft>
                          <a:spcPts val="0"/>
                        </a:spcAft>
                        <a:buNone/>
                      </a:pPr>
                      <a:r>
                        <a:rPr lang="en" sz="1000">
                          <a:solidFill>
                            <a:schemeClr val="lt1"/>
                          </a:solidFill>
                        </a:rPr>
                        <a:t>Test Number</a:t>
                      </a:r>
                      <a:endParaRPr sz="1000">
                        <a:solidFill>
                          <a:schemeClr val="lt1"/>
                        </a:solidFill>
                      </a:endParaRPr>
                    </a:p>
                  </a:txBody>
                  <a:tcPr marT="91425" marB="91425" marR="91425" marL="91425"/>
                </a:tc>
                <a:tc>
                  <a:txBody>
                    <a:bodyPr/>
                    <a:lstStyle/>
                    <a:p>
                      <a:pPr indent="0" lvl="0" marL="0" rtl="0" algn="ctr">
                        <a:spcBef>
                          <a:spcPts val="0"/>
                        </a:spcBef>
                        <a:spcAft>
                          <a:spcPts val="0"/>
                        </a:spcAft>
                        <a:buNone/>
                      </a:pPr>
                      <a:r>
                        <a:rPr lang="en" sz="1000">
                          <a:solidFill>
                            <a:schemeClr val="lt1"/>
                          </a:solidFill>
                          <a:highlight>
                            <a:schemeClr val="dk1"/>
                          </a:highlight>
                        </a:rPr>
                        <a:t>Test Objective</a:t>
                      </a:r>
                      <a:endParaRPr sz="1000">
                        <a:solidFill>
                          <a:schemeClr val="lt1"/>
                        </a:solidFill>
                        <a:highlight>
                          <a:schemeClr val="dk1"/>
                        </a:highlight>
                      </a:endParaRPr>
                    </a:p>
                  </a:txBody>
                  <a:tcPr marT="91425" marB="91425" marR="91425" marL="91425"/>
                </a:tc>
                <a:tc>
                  <a:txBody>
                    <a:bodyPr/>
                    <a:lstStyle/>
                    <a:p>
                      <a:pPr indent="0" lvl="0" marL="0" rtl="0" algn="ctr">
                        <a:spcBef>
                          <a:spcPts val="0"/>
                        </a:spcBef>
                        <a:spcAft>
                          <a:spcPts val="0"/>
                        </a:spcAft>
                        <a:buNone/>
                      </a:pPr>
                      <a:r>
                        <a:rPr lang="en" sz="1000">
                          <a:solidFill>
                            <a:schemeClr val="lt1"/>
                          </a:solidFill>
                          <a:highlight>
                            <a:schemeClr val="dk1"/>
                          </a:highlight>
                        </a:rPr>
                        <a:t>Related MO</a:t>
                      </a:r>
                      <a:endParaRPr sz="1000">
                        <a:solidFill>
                          <a:schemeClr val="lt1"/>
                        </a:solidFill>
                        <a:highlight>
                          <a:schemeClr val="dk1"/>
                        </a:highlight>
                      </a:endParaRPr>
                    </a:p>
                  </a:txBody>
                  <a:tcPr marT="91425" marB="91425" marR="91425" marL="91425"/>
                </a:tc>
              </a:tr>
              <a:tr h="280725">
                <a:tc>
                  <a:txBody>
                    <a:bodyPr/>
                    <a:lstStyle/>
                    <a:p>
                      <a:pPr indent="0" lvl="0" marL="0" rtl="0" algn="l">
                        <a:spcBef>
                          <a:spcPts val="0"/>
                        </a:spcBef>
                        <a:spcAft>
                          <a:spcPts val="0"/>
                        </a:spcAft>
                        <a:buNone/>
                      </a:pPr>
                      <a:r>
                        <a:rPr lang="en" sz="1000">
                          <a:solidFill>
                            <a:schemeClr val="lt1"/>
                          </a:solidFill>
                        </a:rPr>
                        <a:t>Test 1</a:t>
                      </a:r>
                      <a:endParaRPr sz="1000">
                        <a:solidFill>
                          <a:schemeClr val="lt1"/>
                        </a:solidFill>
                      </a:endParaRPr>
                    </a:p>
                  </a:txBody>
                  <a:tcPr marT="91425" marB="91425" marR="91425" marL="91425"/>
                </a:tc>
                <a:tc>
                  <a:txBody>
                    <a:bodyPr/>
                    <a:lstStyle/>
                    <a:p>
                      <a:pPr indent="0" lvl="0" marL="0" rtl="0" algn="l">
                        <a:spcBef>
                          <a:spcPts val="0"/>
                        </a:spcBef>
                        <a:spcAft>
                          <a:spcPts val="0"/>
                        </a:spcAft>
                        <a:buNone/>
                      </a:pPr>
                      <a:r>
                        <a:rPr lang="en" sz="1000">
                          <a:solidFill>
                            <a:schemeClr val="lt1"/>
                          </a:solidFill>
                          <a:highlight>
                            <a:schemeClr val="dk1"/>
                          </a:highlight>
                        </a:rPr>
                        <a:t>Verify </a:t>
                      </a:r>
                      <a:r>
                        <a:rPr lang="en" sz="1000">
                          <a:solidFill>
                            <a:schemeClr val="lt1"/>
                          </a:solidFill>
                          <a:highlight>
                            <a:schemeClr val="dk1"/>
                          </a:highlight>
                        </a:rPr>
                        <a:t>PCBs</a:t>
                      </a:r>
                      <a:r>
                        <a:rPr lang="en" sz="1000">
                          <a:solidFill>
                            <a:schemeClr val="lt1"/>
                          </a:solidFill>
                          <a:highlight>
                            <a:schemeClr val="dk1"/>
                          </a:highlight>
                        </a:rPr>
                        <a:t> are functional</a:t>
                      </a:r>
                      <a:endParaRPr sz="1000">
                        <a:solidFill>
                          <a:schemeClr val="lt1"/>
                        </a:solidFill>
                        <a:highlight>
                          <a:schemeClr val="dk1"/>
                        </a:highlight>
                      </a:endParaRPr>
                    </a:p>
                  </a:txBody>
                  <a:tcPr marT="91425" marB="91425" marR="91425" marL="91425"/>
                </a:tc>
                <a:tc>
                  <a:txBody>
                    <a:bodyPr/>
                    <a:lstStyle/>
                    <a:p>
                      <a:pPr indent="0" lvl="0" marL="0" rtl="0" algn="l">
                        <a:spcBef>
                          <a:spcPts val="0"/>
                        </a:spcBef>
                        <a:spcAft>
                          <a:spcPts val="0"/>
                        </a:spcAft>
                        <a:buNone/>
                      </a:pPr>
                      <a:r>
                        <a:rPr lang="en" sz="1000">
                          <a:solidFill>
                            <a:schemeClr val="lt1"/>
                          </a:solidFill>
                          <a:highlight>
                            <a:schemeClr val="dk1"/>
                          </a:highlight>
                        </a:rPr>
                        <a:t>N/A</a:t>
                      </a:r>
                      <a:endParaRPr sz="1000">
                        <a:solidFill>
                          <a:schemeClr val="lt1"/>
                        </a:solidFill>
                        <a:highlight>
                          <a:schemeClr val="dk1"/>
                        </a:highlight>
                      </a:endParaRPr>
                    </a:p>
                  </a:txBody>
                  <a:tcPr marT="91425" marB="91425" marR="91425" marL="91425"/>
                </a:tc>
              </a:tr>
              <a:tr h="259200">
                <a:tc>
                  <a:txBody>
                    <a:bodyPr/>
                    <a:lstStyle/>
                    <a:p>
                      <a:pPr indent="0" lvl="0" marL="0" rtl="0" algn="l">
                        <a:spcBef>
                          <a:spcPts val="0"/>
                        </a:spcBef>
                        <a:spcAft>
                          <a:spcPts val="0"/>
                        </a:spcAft>
                        <a:buNone/>
                      </a:pPr>
                      <a:r>
                        <a:rPr lang="en" sz="1000">
                          <a:solidFill>
                            <a:schemeClr val="lt1"/>
                          </a:solidFill>
                        </a:rPr>
                        <a:t>Test 2</a:t>
                      </a:r>
                      <a:endParaRPr sz="1000">
                        <a:solidFill>
                          <a:schemeClr val="lt1"/>
                        </a:solidFill>
                      </a:endParaRPr>
                    </a:p>
                  </a:txBody>
                  <a:tcPr marT="91425" marB="91425" marR="91425" marL="91425"/>
                </a:tc>
                <a:tc>
                  <a:txBody>
                    <a:bodyPr/>
                    <a:lstStyle/>
                    <a:p>
                      <a:pPr indent="0" lvl="0" marL="0" rtl="0" algn="l">
                        <a:spcBef>
                          <a:spcPts val="0"/>
                        </a:spcBef>
                        <a:spcAft>
                          <a:spcPts val="0"/>
                        </a:spcAft>
                        <a:buNone/>
                      </a:pPr>
                      <a:r>
                        <a:rPr lang="en" sz="1000">
                          <a:solidFill>
                            <a:schemeClr val="lt1"/>
                          </a:solidFill>
                          <a:highlight>
                            <a:schemeClr val="dk1"/>
                          </a:highlight>
                        </a:rPr>
                        <a:t>PCB’s are capable of achieving ≧ 200 SNR</a:t>
                      </a:r>
                      <a:endParaRPr sz="1000">
                        <a:solidFill>
                          <a:schemeClr val="lt1"/>
                        </a:solidFill>
                        <a:highlight>
                          <a:schemeClr val="dk1"/>
                        </a:highlight>
                      </a:endParaRPr>
                    </a:p>
                  </a:txBody>
                  <a:tcPr marT="91425" marB="91425" marR="91425" marL="91425"/>
                </a:tc>
                <a:tc>
                  <a:txBody>
                    <a:bodyPr/>
                    <a:lstStyle/>
                    <a:p>
                      <a:pPr indent="0" lvl="0" marL="0" rtl="0" algn="l">
                        <a:spcBef>
                          <a:spcPts val="0"/>
                        </a:spcBef>
                        <a:spcAft>
                          <a:spcPts val="0"/>
                        </a:spcAft>
                        <a:buNone/>
                      </a:pPr>
                      <a:r>
                        <a:rPr lang="en" sz="1000">
                          <a:solidFill>
                            <a:schemeClr val="lt1"/>
                          </a:solidFill>
                          <a:highlight>
                            <a:schemeClr val="dk1"/>
                          </a:highlight>
                        </a:rPr>
                        <a:t>MO-02</a:t>
                      </a:r>
                      <a:endParaRPr sz="1000">
                        <a:solidFill>
                          <a:schemeClr val="lt1"/>
                        </a:solidFill>
                        <a:highlight>
                          <a:schemeClr val="dk1"/>
                        </a:highlight>
                      </a:endParaRPr>
                    </a:p>
                  </a:txBody>
                  <a:tcPr marT="91425" marB="91425" marR="91425" marL="91425"/>
                </a:tc>
              </a:tr>
              <a:tr h="338025">
                <a:tc>
                  <a:txBody>
                    <a:bodyPr/>
                    <a:lstStyle/>
                    <a:p>
                      <a:pPr indent="0" lvl="0" marL="0" rtl="0" algn="l">
                        <a:spcBef>
                          <a:spcPts val="0"/>
                        </a:spcBef>
                        <a:spcAft>
                          <a:spcPts val="0"/>
                        </a:spcAft>
                        <a:buNone/>
                      </a:pPr>
                      <a:r>
                        <a:rPr lang="en" sz="1000">
                          <a:solidFill>
                            <a:schemeClr val="lt1"/>
                          </a:solidFill>
                        </a:rPr>
                        <a:t>Test 3</a:t>
                      </a:r>
                      <a:endParaRPr sz="1000">
                        <a:solidFill>
                          <a:schemeClr val="lt1"/>
                        </a:solidFill>
                      </a:endParaRPr>
                    </a:p>
                  </a:txBody>
                  <a:tcPr marT="91425" marB="91425" marR="91425" marL="91425"/>
                </a:tc>
                <a:tc>
                  <a:txBody>
                    <a:bodyPr/>
                    <a:lstStyle/>
                    <a:p>
                      <a:pPr indent="0" lvl="0" marL="0" rtl="0" algn="l">
                        <a:spcBef>
                          <a:spcPts val="0"/>
                        </a:spcBef>
                        <a:spcAft>
                          <a:spcPts val="0"/>
                        </a:spcAft>
                        <a:buNone/>
                      </a:pPr>
                      <a:r>
                        <a:rPr lang="en" sz="1000">
                          <a:solidFill>
                            <a:schemeClr val="lt1"/>
                          </a:solidFill>
                          <a:highlight>
                            <a:schemeClr val="dk1"/>
                          </a:highlight>
                        </a:rPr>
                        <a:t>LED is capable of producing desired signal</a:t>
                      </a:r>
                      <a:endParaRPr sz="1000">
                        <a:solidFill>
                          <a:schemeClr val="lt1"/>
                        </a:solidFill>
                        <a:highlight>
                          <a:schemeClr val="dk1"/>
                        </a:highlight>
                      </a:endParaRPr>
                    </a:p>
                  </a:txBody>
                  <a:tcPr marT="91425" marB="91425" marR="91425" marL="91425"/>
                </a:tc>
                <a:tc>
                  <a:txBody>
                    <a:bodyPr/>
                    <a:lstStyle/>
                    <a:p>
                      <a:pPr indent="0" lvl="0" marL="0" rtl="0" algn="l">
                        <a:spcBef>
                          <a:spcPts val="0"/>
                        </a:spcBef>
                        <a:spcAft>
                          <a:spcPts val="0"/>
                        </a:spcAft>
                        <a:buNone/>
                      </a:pPr>
                      <a:r>
                        <a:rPr lang="en" sz="1000">
                          <a:solidFill>
                            <a:schemeClr val="lt1"/>
                          </a:solidFill>
                          <a:highlight>
                            <a:schemeClr val="dk1"/>
                          </a:highlight>
                        </a:rPr>
                        <a:t>MO-01</a:t>
                      </a:r>
                      <a:endParaRPr sz="1000">
                        <a:solidFill>
                          <a:schemeClr val="lt1"/>
                        </a:solidFill>
                        <a:highlight>
                          <a:schemeClr val="dk1"/>
                        </a:highlight>
                      </a:endParaRPr>
                    </a:p>
                  </a:txBody>
                  <a:tcPr marT="91425" marB="91425" marR="91425" marL="91425"/>
                </a:tc>
              </a:tr>
              <a:tr h="309375">
                <a:tc>
                  <a:txBody>
                    <a:bodyPr/>
                    <a:lstStyle/>
                    <a:p>
                      <a:pPr indent="0" lvl="0" marL="0" rtl="0" algn="l">
                        <a:spcBef>
                          <a:spcPts val="0"/>
                        </a:spcBef>
                        <a:spcAft>
                          <a:spcPts val="0"/>
                        </a:spcAft>
                        <a:buNone/>
                      </a:pPr>
                      <a:r>
                        <a:rPr lang="en" sz="1000">
                          <a:solidFill>
                            <a:schemeClr val="lt1"/>
                          </a:solidFill>
                        </a:rPr>
                        <a:t>Test 4</a:t>
                      </a:r>
                      <a:endParaRPr sz="1000">
                        <a:solidFill>
                          <a:schemeClr val="lt1"/>
                        </a:solidFill>
                      </a:endParaRPr>
                    </a:p>
                  </a:txBody>
                  <a:tcPr marT="91425" marB="91425" marR="91425" marL="91425"/>
                </a:tc>
                <a:tc>
                  <a:txBody>
                    <a:bodyPr/>
                    <a:lstStyle/>
                    <a:p>
                      <a:pPr indent="0" lvl="0" marL="0" rtl="0" algn="l">
                        <a:spcBef>
                          <a:spcPts val="0"/>
                        </a:spcBef>
                        <a:spcAft>
                          <a:spcPts val="0"/>
                        </a:spcAft>
                        <a:buNone/>
                      </a:pPr>
                      <a:r>
                        <a:rPr lang="en" sz="1000">
                          <a:solidFill>
                            <a:schemeClr val="lt1"/>
                          </a:solidFill>
                          <a:highlight>
                            <a:schemeClr val="dk1"/>
                          </a:highlight>
                        </a:rPr>
                        <a:t>Data collection is controlled by orbital model</a:t>
                      </a:r>
                      <a:endParaRPr sz="1000">
                        <a:solidFill>
                          <a:schemeClr val="lt1"/>
                        </a:solidFill>
                        <a:highlight>
                          <a:schemeClr val="dk1"/>
                        </a:highlight>
                      </a:endParaRPr>
                    </a:p>
                  </a:txBody>
                  <a:tcPr marT="91425" marB="91425" marR="91425" marL="91425"/>
                </a:tc>
                <a:tc>
                  <a:txBody>
                    <a:bodyPr/>
                    <a:lstStyle/>
                    <a:p>
                      <a:pPr indent="0" lvl="0" marL="0" rtl="0" algn="l">
                        <a:spcBef>
                          <a:spcPts val="0"/>
                        </a:spcBef>
                        <a:spcAft>
                          <a:spcPts val="0"/>
                        </a:spcAft>
                        <a:buNone/>
                      </a:pPr>
                      <a:r>
                        <a:rPr lang="en" sz="1000">
                          <a:solidFill>
                            <a:schemeClr val="lt1"/>
                          </a:solidFill>
                          <a:highlight>
                            <a:schemeClr val="dk1"/>
                          </a:highlight>
                        </a:rPr>
                        <a:t>MO-03</a:t>
                      </a:r>
                      <a:endParaRPr sz="1000">
                        <a:solidFill>
                          <a:schemeClr val="lt1"/>
                        </a:solidFill>
                        <a:highlight>
                          <a:schemeClr val="dk1"/>
                        </a:highlight>
                      </a:endParaRPr>
                    </a:p>
                  </a:txBody>
                  <a:tcPr marT="91425" marB="91425" marR="91425" marL="91425"/>
                </a:tc>
              </a:tr>
            </a:tbl>
          </a:graphicData>
        </a:graphic>
      </p:graphicFrame>
      <p:pic>
        <p:nvPicPr>
          <p:cNvPr id="2241" name="Google Shape;2241;p86"/>
          <p:cNvPicPr preferRelativeResize="0"/>
          <p:nvPr/>
        </p:nvPicPr>
        <p:blipFill>
          <a:blip r:embed="rId6">
            <a:alphaModFix/>
          </a:blip>
          <a:stretch>
            <a:fillRect/>
          </a:stretch>
        </p:blipFill>
        <p:spPr>
          <a:xfrm>
            <a:off x="183838" y="897563"/>
            <a:ext cx="8776324" cy="1971525"/>
          </a:xfrm>
          <a:prstGeom prst="rect">
            <a:avLst/>
          </a:prstGeom>
          <a:noFill/>
          <a:ln>
            <a:noFill/>
          </a:ln>
        </p:spPr>
      </p:pic>
      <p:sp>
        <p:nvSpPr>
          <p:cNvPr id="2242" name="Google Shape;2242;p86"/>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46" name="Shape 2246"/>
        <p:cNvGrpSpPr/>
        <p:nvPr/>
      </p:nvGrpSpPr>
      <p:grpSpPr>
        <a:xfrm>
          <a:off x="0" y="0"/>
          <a:ext cx="0" cy="0"/>
          <a:chOff x="0" y="0"/>
          <a:chExt cx="0" cy="0"/>
        </a:xfrm>
      </p:grpSpPr>
      <p:pic>
        <p:nvPicPr>
          <p:cNvPr id="2247" name="Google Shape;2247;p87"/>
          <p:cNvPicPr preferRelativeResize="0"/>
          <p:nvPr/>
        </p:nvPicPr>
        <p:blipFill>
          <a:blip r:embed="rId3">
            <a:alphaModFix/>
          </a:blip>
          <a:stretch>
            <a:fillRect/>
          </a:stretch>
        </p:blipFill>
        <p:spPr>
          <a:xfrm>
            <a:off x="952502" y="732900"/>
            <a:ext cx="7239000" cy="3081050"/>
          </a:xfrm>
          <a:prstGeom prst="rect">
            <a:avLst/>
          </a:prstGeom>
          <a:noFill/>
          <a:ln>
            <a:noFill/>
          </a:ln>
        </p:spPr>
      </p:pic>
      <p:pic>
        <p:nvPicPr>
          <p:cNvPr id="2248" name="Google Shape;2248;p87"/>
          <p:cNvPicPr preferRelativeResize="0"/>
          <p:nvPr/>
        </p:nvPicPr>
        <p:blipFill>
          <a:blip r:embed="rId4">
            <a:alphaModFix/>
          </a:blip>
          <a:stretch>
            <a:fillRect/>
          </a:stretch>
        </p:blipFill>
        <p:spPr>
          <a:xfrm>
            <a:off x="8302225" y="0"/>
            <a:ext cx="841775" cy="841775"/>
          </a:xfrm>
          <a:prstGeom prst="rect">
            <a:avLst/>
          </a:prstGeom>
          <a:noFill/>
          <a:ln>
            <a:noFill/>
          </a:ln>
        </p:spPr>
      </p:pic>
      <p:pic>
        <p:nvPicPr>
          <p:cNvPr id="2249" name="Google Shape;2249;p87"/>
          <p:cNvPicPr preferRelativeResize="0"/>
          <p:nvPr/>
        </p:nvPicPr>
        <p:blipFill>
          <a:blip r:embed="rId5">
            <a:alphaModFix/>
          </a:blip>
          <a:stretch>
            <a:fillRect/>
          </a:stretch>
        </p:blipFill>
        <p:spPr>
          <a:xfrm>
            <a:off x="0" y="0"/>
            <a:ext cx="841775" cy="841775"/>
          </a:xfrm>
          <a:prstGeom prst="rect">
            <a:avLst/>
          </a:prstGeom>
          <a:noFill/>
          <a:ln>
            <a:noFill/>
          </a:ln>
        </p:spPr>
      </p:pic>
      <p:sp>
        <p:nvSpPr>
          <p:cNvPr id="2250" name="Google Shape;2250;p87"/>
          <p:cNvSpPr txBox="1"/>
          <p:nvPr/>
        </p:nvSpPr>
        <p:spPr>
          <a:xfrm>
            <a:off x="593238" y="-12"/>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Calibri"/>
                <a:ea typeface="Calibri"/>
                <a:cs typeface="Calibri"/>
                <a:sym typeface="Calibri"/>
              </a:rPr>
              <a:t>SNR Model Verification</a:t>
            </a:r>
            <a:endParaRPr b="1" sz="3000">
              <a:solidFill>
                <a:schemeClr val="lt1"/>
              </a:solidFill>
              <a:latin typeface="Calibri"/>
              <a:ea typeface="Calibri"/>
              <a:cs typeface="Calibri"/>
              <a:sym typeface="Calibri"/>
            </a:endParaRPr>
          </a:p>
        </p:txBody>
      </p:sp>
      <p:pic>
        <p:nvPicPr>
          <p:cNvPr id="2251" name="Google Shape;2251;p87"/>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2252" name="Google Shape;2252;p87"/>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2253" name="Google Shape;2253;p87"/>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2254" name="Google Shape;2254;p87"/>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255" name="Google Shape;2255;p87"/>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2256" name="Google Shape;2256;p87"/>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257" name="Google Shape;2257;p87"/>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Testing</a:t>
            </a:r>
            <a:endParaRPr b="1" u="sng">
              <a:latin typeface="Roboto"/>
              <a:ea typeface="Roboto"/>
              <a:cs typeface="Roboto"/>
              <a:sym typeface="Roboto"/>
            </a:endParaRPr>
          </a:p>
        </p:txBody>
      </p:sp>
      <p:sp>
        <p:nvSpPr>
          <p:cNvPr id="2258" name="Google Shape;2258;p87"/>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2259" name="Google Shape;2259;p87"/>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graphicFrame>
        <p:nvGraphicFramePr>
          <p:cNvPr id="2260" name="Google Shape;2260;p87"/>
          <p:cNvGraphicFramePr/>
          <p:nvPr/>
        </p:nvGraphicFramePr>
        <p:xfrm>
          <a:off x="952500" y="3868400"/>
          <a:ext cx="3000000" cy="3000000"/>
        </p:xfrm>
        <a:graphic>
          <a:graphicData uri="http://schemas.openxmlformats.org/drawingml/2006/table">
            <a:tbl>
              <a:tblPr>
                <a:noFill/>
                <a:tableStyleId>{31E32F96-03ED-438F-A551-5A4A440BEC8A}</a:tableStyleId>
              </a:tblPr>
              <a:tblGrid>
                <a:gridCol w="1202750"/>
                <a:gridCol w="6036250"/>
              </a:tblGrid>
              <a:tr h="381000">
                <a:tc>
                  <a:txBody>
                    <a:bodyPr/>
                    <a:lstStyle/>
                    <a:p>
                      <a:pPr indent="0" lvl="0" marL="0" rtl="0" algn="l">
                        <a:spcBef>
                          <a:spcPts val="0"/>
                        </a:spcBef>
                        <a:spcAft>
                          <a:spcPts val="0"/>
                        </a:spcAft>
                        <a:buNone/>
                      </a:pPr>
                      <a:r>
                        <a:rPr lang="en">
                          <a:solidFill>
                            <a:schemeClr val="lt1"/>
                          </a:solidFill>
                        </a:rPr>
                        <a:t>Equipment:</a:t>
                      </a:r>
                      <a:endParaRPr>
                        <a:solidFill>
                          <a:schemeClr val="lt1"/>
                        </a:solidFill>
                      </a:endParaRPr>
                    </a:p>
                  </a:txBody>
                  <a:tcPr marT="91425" marB="91425" marR="91425" marL="91425"/>
                </a:tc>
                <a:tc>
                  <a:txBody>
                    <a:bodyPr/>
                    <a:lstStyle/>
                    <a:p>
                      <a:pPr indent="0" lvl="0" marL="0" rtl="0" algn="l">
                        <a:spcBef>
                          <a:spcPts val="0"/>
                        </a:spcBef>
                        <a:spcAft>
                          <a:spcPts val="0"/>
                        </a:spcAft>
                        <a:buNone/>
                      </a:pPr>
                      <a:r>
                        <a:rPr lang="en" sz="1300">
                          <a:solidFill>
                            <a:schemeClr val="lt1"/>
                          </a:solidFill>
                        </a:rPr>
                        <a:t>ESD </a:t>
                      </a:r>
                      <a:r>
                        <a:rPr lang="en" sz="1300">
                          <a:solidFill>
                            <a:schemeClr val="lt1"/>
                          </a:solidFill>
                        </a:rPr>
                        <a:t>Wrist Strap</a:t>
                      </a:r>
                      <a:r>
                        <a:rPr lang="en" sz="1300">
                          <a:solidFill>
                            <a:schemeClr val="lt1"/>
                          </a:solidFill>
                        </a:rPr>
                        <a:t>, Power Supply, 3.08 M</a:t>
                      </a:r>
                      <a:r>
                        <a:rPr lang="en" sz="1100">
                          <a:solidFill>
                            <a:schemeClr val="lt1"/>
                          </a:solidFill>
                        </a:rPr>
                        <a:t>Ω Resistor, Breadboard, Analog Board, DMM</a:t>
                      </a:r>
                      <a:endParaRPr sz="1300">
                        <a:solidFill>
                          <a:schemeClr val="lt1"/>
                        </a:solidFill>
                      </a:endParaRPr>
                    </a:p>
                  </a:txBody>
                  <a:tcPr marT="91425" marB="91425" marR="91425" marL="91425"/>
                </a:tc>
              </a:tr>
              <a:tr h="381000">
                <a:tc>
                  <a:txBody>
                    <a:bodyPr/>
                    <a:lstStyle/>
                    <a:p>
                      <a:pPr indent="0" lvl="0" marL="0" rtl="0" algn="l">
                        <a:spcBef>
                          <a:spcPts val="0"/>
                        </a:spcBef>
                        <a:spcAft>
                          <a:spcPts val="0"/>
                        </a:spcAft>
                        <a:buNone/>
                      </a:pPr>
                      <a:r>
                        <a:rPr lang="en">
                          <a:solidFill>
                            <a:schemeClr val="lt1"/>
                          </a:solidFill>
                        </a:rPr>
                        <a:t>Risk:</a:t>
                      </a:r>
                      <a:endParaRPr>
                        <a:solidFill>
                          <a:schemeClr val="lt1"/>
                        </a:solidFill>
                      </a:endParaRPr>
                    </a:p>
                  </a:txBody>
                  <a:tcPr marT="91425" marB="91425" marR="91425" marL="91425"/>
                </a:tc>
                <a:tc>
                  <a:txBody>
                    <a:bodyPr/>
                    <a:lstStyle/>
                    <a:p>
                      <a:pPr indent="0" lvl="0" marL="0" rtl="0" algn="l">
                        <a:spcBef>
                          <a:spcPts val="0"/>
                        </a:spcBef>
                        <a:spcAft>
                          <a:spcPts val="0"/>
                        </a:spcAft>
                        <a:buNone/>
                      </a:pPr>
                      <a:r>
                        <a:rPr lang="en">
                          <a:solidFill>
                            <a:schemeClr val="lt1"/>
                          </a:solidFill>
                        </a:rPr>
                        <a:t>ESD, Over-voltage/current</a:t>
                      </a:r>
                      <a:endParaRPr>
                        <a:solidFill>
                          <a:schemeClr val="lt1"/>
                        </a:solidFill>
                      </a:endParaRPr>
                    </a:p>
                  </a:txBody>
                  <a:tcPr marT="91425" marB="91425" marR="91425" marL="91425"/>
                </a:tc>
              </a:tr>
            </a:tbl>
          </a:graphicData>
        </a:graphic>
      </p:graphicFrame>
      <p:grpSp>
        <p:nvGrpSpPr>
          <p:cNvPr id="2261" name="Google Shape;2261;p87"/>
          <p:cNvGrpSpPr/>
          <p:nvPr/>
        </p:nvGrpSpPr>
        <p:grpSpPr>
          <a:xfrm>
            <a:off x="3493284" y="2512776"/>
            <a:ext cx="4698225" cy="1045376"/>
            <a:chOff x="957825" y="761021"/>
            <a:chExt cx="6925450" cy="1158954"/>
          </a:xfrm>
        </p:grpSpPr>
        <p:sp>
          <p:nvSpPr>
            <p:cNvPr id="2262" name="Google Shape;2262;p87"/>
            <p:cNvSpPr txBox="1"/>
            <p:nvPr/>
          </p:nvSpPr>
          <p:spPr>
            <a:xfrm>
              <a:off x="957825" y="1096025"/>
              <a:ext cx="1455600" cy="58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latin typeface="Times New Roman"/>
                  <a:ea typeface="Times New Roman"/>
                  <a:cs typeface="Times New Roman"/>
                  <a:sym typeface="Times New Roman"/>
                </a:rPr>
                <a:t>SNR</a:t>
              </a:r>
              <a:r>
                <a:rPr b="1" baseline="-25000" lang="en" sz="1500">
                  <a:latin typeface="Times New Roman"/>
                  <a:ea typeface="Times New Roman"/>
                  <a:cs typeface="Times New Roman"/>
                  <a:sym typeface="Times New Roman"/>
                </a:rPr>
                <a:t>Min</a:t>
              </a:r>
              <a:r>
                <a:rPr lang="en" sz="1500">
                  <a:latin typeface="Times New Roman"/>
                  <a:ea typeface="Times New Roman"/>
                  <a:cs typeface="Times New Roman"/>
                  <a:sym typeface="Times New Roman"/>
                </a:rPr>
                <a:t> </a:t>
              </a:r>
              <a:r>
                <a:rPr lang="en" sz="2200">
                  <a:latin typeface="Times New Roman"/>
                  <a:ea typeface="Times New Roman"/>
                  <a:cs typeface="Times New Roman"/>
                  <a:sym typeface="Times New Roman"/>
                </a:rPr>
                <a:t>=</a:t>
              </a:r>
              <a:endParaRPr sz="2200">
                <a:latin typeface="Times New Roman"/>
                <a:ea typeface="Times New Roman"/>
                <a:cs typeface="Times New Roman"/>
                <a:sym typeface="Times New Roman"/>
              </a:endParaRPr>
            </a:p>
          </p:txBody>
        </p:sp>
        <p:cxnSp>
          <p:nvCxnSpPr>
            <p:cNvPr id="2263" name="Google Shape;2263;p87"/>
            <p:cNvCxnSpPr/>
            <p:nvPr/>
          </p:nvCxnSpPr>
          <p:spPr>
            <a:xfrm>
              <a:off x="2461700" y="1392525"/>
              <a:ext cx="5412900" cy="0"/>
            </a:xfrm>
            <a:prstGeom prst="straightConnector1">
              <a:avLst/>
            </a:prstGeom>
            <a:noFill/>
            <a:ln cap="flat" cmpd="sng" w="38100">
              <a:solidFill>
                <a:schemeClr val="dk1"/>
              </a:solidFill>
              <a:prstDash val="solid"/>
              <a:round/>
              <a:headEnd len="med" w="med" type="none"/>
              <a:tailEnd len="med" w="med" type="none"/>
            </a:ln>
          </p:spPr>
        </p:cxnSp>
        <p:sp>
          <p:nvSpPr>
            <p:cNvPr id="2264" name="Google Shape;2264;p87"/>
            <p:cNvSpPr txBox="1"/>
            <p:nvPr/>
          </p:nvSpPr>
          <p:spPr>
            <a:xfrm>
              <a:off x="2486152" y="761021"/>
              <a:ext cx="5364000" cy="631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solidFill>
                    <a:schemeClr val="dk1"/>
                  </a:solidFill>
                  <a:latin typeface="Times New Roman"/>
                  <a:ea typeface="Times New Roman"/>
                  <a:cs typeface="Times New Roman"/>
                  <a:sym typeface="Times New Roman"/>
                </a:rPr>
                <a:t>V</a:t>
              </a:r>
              <a:r>
                <a:rPr b="1" baseline="-25000" lang="en" sz="2500">
                  <a:solidFill>
                    <a:schemeClr val="dk1"/>
                  </a:solidFill>
                  <a:latin typeface="Times New Roman"/>
                  <a:ea typeface="Times New Roman"/>
                  <a:cs typeface="Times New Roman"/>
                  <a:sym typeface="Times New Roman"/>
                </a:rPr>
                <a:t>Signal,</a:t>
              </a:r>
              <a:r>
                <a:rPr b="1" baseline="-25000" lang="en" sz="2500">
                  <a:solidFill>
                    <a:schemeClr val="dk1"/>
                  </a:solidFill>
                  <a:latin typeface="Times New Roman"/>
                  <a:ea typeface="Times New Roman"/>
                  <a:cs typeface="Times New Roman"/>
                  <a:sym typeface="Times New Roman"/>
                </a:rPr>
                <a:t>Digitized</a:t>
              </a:r>
              <a:r>
                <a:rPr b="1" baseline="-25000" lang="en" sz="2500">
                  <a:solidFill>
                    <a:schemeClr val="dk1"/>
                  </a:solidFill>
                  <a:latin typeface="Times New Roman"/>
                  <a:ea typeface="Times New Roman"/>
                  <a:cs typeface="Times New Roman"/>
                  <a:sym typeface="Times New Roman"/>
                </a:rPr>
                <a:t>,Min</a:t>
              </a:r>
              <a:r>
                <a:rPr lang="en" sz="2500">
                  <a:latin typeface="Times New Roman"/>
                  <a:ea typeface="Times New Roman"/>
                  <a:cs typeface="Times New Roman"/>
                  <a:sym typeface="Times New Roman"/>
                </a:rPr>
                <a:t>(V)</a:t>
              </a:r>
              <a:endParaRPr sz="2500">
                <a:latin typeface="Times New Roman"/>
                <a:ea typeface="Times New Roman"/>
                <a:cs typeface="Times New Roman"/>
                <a:sym typeface="Times New Roman"/>
              </a:endParaRPr>
            </a:p>
          </p:txBody>
        </p:sp>
        <p:sp>
          <p:nvSpPr>
            <p:cNvPr id="2265" name="Google Shape;2265;p87"/>
            <p:cNvSpPr txBox="1"/>
            <p:nvPr/>
          </p:nvSpPr>
          <p:spPr>
            <a:xfrm>
              <a:off x="2519275" y="1288475"/>
              <a:ext cx="5364000" cy="631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latin typeface="Times New Roman"/>
                  <a:ea typeface="Times New Roman"/>
                  <a:cs typeface="Times New Roman"/>
                  <a:sym typeface="Times New Roman"/>
                </a:rPr>
                <a:t>V</a:t>
              </a:r>
              <a:r>
                <a:rPr b="1" baseline="-25000" lang="en" sz="2500">
                  <a:latin typeface="Times New Roman"/>
                  <a:ea typeface="Times New Roman"/>
                  <a:cs typeface="Times New Roman"/>
                  <a:sym typeface="Times New Roman"/>
                </a:rPr>
                <a:t>Noise,Max</a:t>
              </a:r>
              <a:r>
                <a:rPr lang="en" sz="2500">
                  <a:latin typeface="Times New Roman"/>
                  <a:ea typeface="Times New Roman"/>
                  <a:cs typeface="Times New Roman"/>
                  <a:sym typeface="Times New Roman"/>
                </a:rPr>
                <a:t>(V)</a:t>
              </a:r>
              <a:endParaRPr sz="2500">
                <a:latin typeface="Times New Roman"/>
                <a:ea typeface="Times New Roman"/>
                <a:cs typeface="Times New Roman"/>
                <a:sym typeface="Times New Roman"/>
              </a:endParaRPr>
            </a:p>
          </p:txBody>
        </p:sp>
      </p:grpSp>
      <p:sp>
        <p:nvSpPr>
          <p:cNvPr id="2266" name="Google Shape;2266;p87"/>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70" name="Shape 2270"/>
        <p:cNvGrpSpPr/>
        <p:nvPr/>
      </p:nvGrpSpPr>
      <p:grpSpPr>
        <a:xfrm>
          <a:off x="0" y="0"/>
          <a:ext cx="0" cy="0"/>
          <a:chOff x="0" y="0"/>
          <a:chExt cx="0" cy="0"/>
        </a:xfrm>
      </p:grpSpPr>
      <p:pic>
        <p:nvPicPr>
          <p:cNvPr id="2271" name="Google Shape;2271;p88"/>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2272" name="Google Shape;2272;p88"/>
          <p:cNvPicPr preferRelativeResize="0"/>
          <p:nvPr/>
        </p:nvPicPr>
        <p:blipFill>
          <a:blip r:embed="rId4">
            <a:alphaModFix/>
          </a:blip>
          <a:stretch>
            <a:fillRect/>
          </a:stretch>
        </p:blipFill>
        <p:spPr>
          <a:xfrm>
            <a:off x="0" y="0"/>
            <a:ext cx="841775" cy="841775"/>
          </a:xfrm>
          <a:prstGeom prst="rect">
            <a:avLst/>
          </a:prstGeom>
          <a:noFill/>
          <a:ln>
            <a:noFill/>
          </a:ln>
        </p:spPr>
      </p:pic>
      <p:sp>
        <p:nvSpPr>
          <p:cNvPr id="2273" name="Google Shape;2273;p88"/>
          <p:cNvSpPr txBox="1"/>
          <p:nvPr/>
        </p:nvSpPr>
        <p:spPr>
          <a:xfrm>
            <a:off x="593250" y="0"/>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Calibri"/>
                <a:ea typeface="Calibri"/>
                <a:cs typeface="Calibri"/>
                <a:sym typeface="Calibri"/>
              </a:rPr>
              <a:t>Mechanical Testing Plan</a:t>
            </a:r>
            <a:endParaRPr b="1" sz="3000">
              <a:solidFill>
                <a:schemeClr val="lt1"/>
              </a:solidFill>
              <a:latin typeface="Calibri"/>
              <a:ea typeface="Calibri"/>
              <a:cs typeface="Calibri"/>
              <a:sym typeface="Calibri"/>
            </a:endParaRPr>
          </a:p>
        </p:txBody>
      </p:sp>
      <p:pic>
        <p:nvPicPr>
          <p:cNvPr id="2274" name="Google Shape;2274;p88"/>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2275" name="Google Shape;2275;p88"/>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2276" name="Google Shape;2276;p88"/>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2277" name="Google Shape;2277;p88"/>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278" name="Google Shape;2278;p88"/>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2279" name="Google Shape;2279;p88"/>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280" name="Google Shape;2280;p88"/>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Testing</a:t>
            </a:r>
            <a:endParaRPr b="1" u="sng">
              <a:latin typeface="Roboto"/>
              <a:ea typeface="Roboto"/>
              <a:cs typeface="Roboto"/>
              <a:sym typeface="Roboto"/>
            </a:endParaRPr>
          </a:p>
        </p:txBody>
      </p:sp>
      <p:sp>
        <p:nvSpPr>
          <p:cNvPr id="2281" name="Google Shape;2281;p88"/>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2282" name="Google Shape;2282;p88"/>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graphicFrame>
        <p:nvGraphicFramePr>
          <p:cNvPr id="2283" name="Google Shape;2283;p88"/>
          <p:cNvGraphicFramePr/>
          <p:nvPr/>
        </p:nvGraphicFramePr>
        <p:xfrm>
          <a:off x="841775" y="2488163"/>
          <a:ext cx="3000000" cy="3000000"/>
        </p:xfrm>
        <a:graphic>
          <a:graphicData uri="http://schemas.openxmlformats.org/drawingml/2006/table">
            <a:tbl>
              <a:tblPr>
                <a:noFill/>
                <a:tableStyleId>{31E32F96-03ED-438F-A551-5A4A440BEC8A}</a:tableStyleId>
              </a:tblPr>
              <a:tblGrid>
                <a:gridCol w="1058375"/>
                <a:gridCol w="4884975"/>
                <a:gridCol w="1186025"/>
              </a:tblGrid>
              <a:tr h="381000">
                <a:tc>
                  <a:txBody>
                    <a:bodyPr/>
                    <a:lstStyle/>
                    <a:p>
                      <a:pPr indent="0" lvl="0" marL="0" rtl="0" algn="l">
                        <a:spcBef>
                          <a:spcPts val="0"/>
                        </a:spcBef>
                        <a:spcAft>
                          <a:spcPts val="0"/>
                        </a:spcAft>
                        <a:buNone/>
                      </a:pPr>
                      <a:r>
                        <a:rPr lang="en" sz="900">
                          <a:solidFill>
                            <a:schemeClr val="lt1"/>
                          </a:solidFill>
                        </a:rPr>
                        <a:t>Test Number</a:t>
                      </a:r>
                      <a:endParaRPr sz="900">
                        <a:solidFill>
                          <a:schemeClr val="lt1"/>
                        </a:solidFill>
                      </a:endParaRPr>
                    </a:p>
                  </a:txBody>
                  <a:tcPr marT="91425" marB="91425" marR="91425" marL="91425"/>
                </a:tc>
                <a:tc>
                  <a:txBody>
                    <a:bodyPr/>
                    <a:lstStyle/>
                    <a:p>
                      <a:pPr indent="0" lvl="0" marL="0" rtl="0" algn="ctr">
                        <a:spcBef>
                          <a:spcPts val="0"/>
                        </a:spcBef>
                        <a:spcAft>
                          <a:spcPts val="0"/>
                        </a:spcAft>
                        <a:buNone/>
                      </a:pPr>
                      <a:r>
                        <a:rPr lang="en" sz="1300">
                          <a:solidFill>
                            <a:schemeClr val="lt1"/>
                          </a:solidFill>
                          <a:highlight>
                            <a:schemeClr val="dk1"/>
                          </a:highlight>
                        </a:rPr>
                        <a:t>Test Objective</a:t>
                      </a:r>
                      <a:endParaRPr sz="1300">
                        <a:solidFill>
                          <a:schemeClr val="lt1"/>
                        </a:solidFill>
                        <a:highlight>
                          <a:schemeClr val="dk1"/>
                        </a:highlight>
                      </a:endParaRPr>
                    </a:p>
                  </a:txBody>
                  <a:tcPr marT="91425" marB="91425" marR="91425" marL="91425"/>
                </a:tc>
                <a:tc>
                  <a:txBody>
                    <a:bodyPr/>
                    <a:lstStyle/>
                    <a:p>
                      <a:pPr indent="0" lvl="0" marL="0" rtl="0" algn="l">
                        <a:spcBef>
                          <a:spcPts val="0"/>
                        </a:spcBef>
                        <a:spcAft>
                          <a:spcPts val="0"/>
                        </a:spcAft>
                        <a:buNone/>
                      </a:pPr>
                      <a:r>
                        <a:rPr lang="en" sz="1300">
                          <a:solidFill>
                            <a:schemeClr val="lt1"/>
                          </a:solidFill>
                          <a:highlight>
                            <a:schemeClr val="dk1"/>
                          </a:highlight>
                        </a:rPr>
                        <a:t>Related MO</a:t>
                      </a:r>
                      <a:endParaRPr sz="1300">
                        <a:solidFill>
                          <a:schemeClr val="lt1"/>
                        </a:solidFill>
                        <a:highlight>
                          <a:schemeClr val="dk1"/>
                        </a:highlight>
                      </a:endParaRPr>
                    </a:p>
                  </a:txBody>
                  <a:tcPr marT="91425" marB="91425" marR="91425" marL="91425"/>
                </a:tc>
              </a:tr>
              <a:tr h="381000">
                <a:tc>
                  <a:txBody>
                    <a:bodyPr/>
                    <a:lstStyle/>
                    <a:p>
                      <a:pPr indent="0" lvl="0" marL="0" rtl="0" algn="l">
                        <a:spcBef>
                          <a:spcPts val="0"/>
                        </a:spcBef>
                        <a:spcAft>
                          <a:spcPts val="0"/>
                        </a:spcAft>
                        <a:buNone/>
                      </a:pPr>
                      <a:r>
                        <a:rPr lang="en" sz="900">
                          <a:solidFill>
                            <a:schemeClr val="lt1"/>
                          </a:solidFill>
                        </a:rPr>
                        <a:t>Test 1</a:t>
                      </a:r>
                      <a:endParaRPr sz="900">
                        <a:solidFill>
                          <a:schemeClr val="lt1"/>
                        </a:solidFill>
                      </a:endParaRPr>
                    </a:p>
                  </a:txBody>
                  <a:tcPr marT="91425" marB="91425" marR="91425" marL="91425"/>
                </a:tc>
                <a:tc>
                  <a:txBody>
                    <a:bodyPr/>
                    <a:lstStyle/>
                    <a:p>
                      <a:pPr indent="0" lvl="0" marL="0" rtl="0" algn="l">
                        <a:spcBef>
                          <a:spcPts val="0"/>
                        </a:spcBef>
                        <a:spcAft>
                          <a:spcPts val="0"/>
                        </a:spcAft>
                        <a:buNone/>
                      </a:pPr>
                      <a:r>
                        <a:rPr lang="en" sz="1300">
                          <a:solidFill>
                            <a:schemeClr val="lt1"/>
                          </a:solidFill>
                          <a:highlight>
                            <a:schemeClr val="dk1"/>
                          </a:highlight>
                        </a:rPr>
                        <a:t>Verify LED functions as expected</a:t>
                      </a:r>
                      <a:endParaRPr sz="1300">
                        <a:solidFill>
                          <a:schemeClr val="lt1"/>
                        </a:solidFill>
                        <a:highlight>
                          <a:schemeClr val="dk1"/>
                        </a:highlight>
                      </a:endParaRPr>
                    </a:p>
                  </a:txBody>
                  <a:tcPr marT="91425" marB="91425" marR="91425" marL="91425"/>
                </a:tc>
                <a:tc>
                  <a:txBody>
                    <a:bodyPr/>
                    <a:lstStyle/>
                    <a:p>
                      <a:pPr indent="0" lvl="0" marL="0" rtl="0" algn="l">
                        <a:spcBef>
                          <a:spcPts val="0"/>
                        </a:spcBef>
                        <a:spcAft>
                          <a:spcPts val="0"/>
                        </a:spcAft>
                        <a:buNone/>
                      </a:pPr>
                      <a:r>
                        <a:rPr lang="en" sz="1300">
                          <a:solidFill>
                            <a:schemeClr val="lt1"/>
                          </a:solidFill>
                          <a:highlight>
                            <a:schemeClr val="dk1"/>
                          </a:highlight>
                        </a:rPr>
                        <a:t>N/A</a:t>
                      </a:r>
                      <a:endParaRPr sz="1300">
                        <a:solidFill>
                          <a:schemeClr val="lt1"/>
                        </a:solidFill>
                        <a:highlight>
                          <a:schemeClr val="dk1"/>
                        </a:highlight>
                      </a:endParaRPr>
                    </a:p>
                  </a:txBody>
                  <a:tcPr marT="91425" marB="91425" marR="91425" marL="91425"/>
                </a:tc>
              </a:tr>
              <a:tr h="381000">
                <a:tc>
                  <a:txBody>
                    <a:bodyPr/>
                    <a:lstStyle/>
                    <a:p>
                      <a:pPr indent="0" lvl="0" marL="0" rtl="0" algn="l">
                        <a:spcBef>
                          <a:spcPts val="0"/>
                        </a:spcBef>
                        <a:spcAft>
                          <a:spcPts val="0"/>
                        </a:spcAft>
                        <a:buNone/>
                      </a:pPr>
                      <a:r>
                        <a:rPr lang="en" sz="900">
                          <a:solidFill>
                            <a:schemeClr val="lt1"/>
                          </a:solidFill>
                        </a:rPr>
                        <a:t>Test 2</a:t>
                      </a:r>
                      <a:endParaRPr sz="900">
                        <a:solidFill>
                          <a:schemeClr val="lt1"/>
                        </a:solidFill>
                      </a:endParaRPr>
                    </a:p>
                  </a:txBody>
                  <a:tcPr marT="91425" marB="91425" marR="91425" marL="91425"/>
                </a:tc>
                <a:tc>
                  <a:txBody>
                    <a:bodyPr/>
                    <a:lstStyle/>
                    <a:p>
                      <a:pPr indent="0" lvl="0" marL="0" rtl="0" algn="l">
                        <a:spcBef>
                          <a:spcPts val="0"/>
                        </a:spcBef>
                        <a:spcAft>
                          <a:spcPts val="0"/>
                        </a:spcAft>
                        <a:buNone/>
                      </a:pPr>
                      <a:r>
                        <a:rPr lang="en" sz="1300">
                          <a:solidFill>
                            <a:schemeClr val="lt1"/>
                          </a:solidFill>
                          <a:highlight>
                            <a:schemeClr val="dk1"/>
                          </a:highlight>
                        </a:rPr>
                        <a:t>Verify PD and LED are aligned within tolerances to meet </a:t>
                      </a:r>
                      <a:r>
                        <a:rPr lang="en" sz="1300">
                          <a:solidFill>
                            <a:schemeClr val="lt1"/>
                          </a:solidFill>
                          <a:highlight>
                            <a:schemeClr val="dk1"/>
                          </a:highlight>
                        </a:rPr>
                        <a:t>≧ 200 SNR</a:t>
                      </a:r>
                      <a:endParaRPr sz="1300">
                        <a:solidFill>
                          <a:schemeClr val="lt1"/>
                        </a:solidFill>
                        <a:highlight>
                          <a:schemeClr val="dk1"/>
                        </a:highlight>
                      </a:endParaRPr>
                    </a:p>
                  </a:txBody>
                  <a:tcPr marT="91425" marB="91425" marR="91425" marL="91425"/>
                </a:tc>
                <a:tc>
                  <a:txBody>
                    <a:bodyPr/>
                    <a:lstStyle/>
                    <a:p>
                      <a:pPr indent="0" lvl="0" marL="0" rtl="0" algn="l">
                        <a:spcBef>
                          <a:spcPts val="0"/>
                        </a:spcBef>
                        <a:spcAft>
                          <a:spcPts val="0"/>
                        </a:spcAft>
                        <a:buNone/>
                      </a:pPr>
                      <a:r>
                        <a:rPr lang="en" sz="1300">
                          <a:solidFill>
                            <a:schemeClr val="lt1"/>
                          </a:solidFill>
                          <a:highlight>
                            <a:schemeClr val="dk1"/>
                          </a:highlight>
                        </a:rPr>
                        <a:t>MO-02</a:t>
                      </a:r>
                      <a:endParaRPr sz="1300">
                        <a:solidFill>
                          <a:schemeClr val="lt1"/>
                        </a:solidFill>
                        <a:highlight>
                          <a:schemeClr val="dk1"/>
                        </a:highlight>
                      </a:endParaRPr>
                    </a:p>
                  </a:txBody>
                  <a:tcPr marT="91425" marB="91425" marR="91425" marL="91425"/>
                </a:tc>
              </a:tr>
              <a:tr h="381000">
                <a:tc>
                  <a:txBody>
                    <a:bodyPr/>
                    <a:lstStyle/>
                    <a:p>
                      <a:pPr indent="0" lvl="0" marL="0" rtl="0" algn="l">
                        <a:spcBef>
                          <a:spcPts val="0"/>
                        </a:spcBef>
                        <a:spcAft>
                          <a:spcPts val="0"/>
                        </a:spcAft>
                        <a:buNone/>
                      </a:pPr>
                      <a:r>
                        <a:rPr lang="en" sz="900">
                          <a:solidFill>
                            <a:schemeClr val="lt1"/>
                          </a:solidFill>
                        </a:rPr>
                        <a:t>Test 3</a:t>
                      </a:r>
                      <a:endParaRPr sz="900">
                        <a:solidFill>
                          <a:schemeClr val="lt1"/>
                        </a:solidFill>
                      </a:endParaRPr>
                    </a:p>
                  </a:txBody>
                  <a:tcPr marT="91425" marB="91425" marR="91425" marL="91425"/>
                </a:tc>
                <a:tc>
                  <a:txBody>
                    <a:bodyPr/>
                    <a:lstStyle/>
                    <a:p>
                      <a:pPr indent="0" lvl="0" marL="0" rtl="0" algn="l">
                        <a:spcBef>
                          <a:spcPts val="0"/>
                        </a:spcBef>
                        <a:spcAft>
                          <a:spcPts val="0"/>
                        </a:spcAft>
                        <a:buNone/>
                      </a:pPr>
                      <a:r>
                        <a:rPr lang="en" sz="1300">
                          <a:solidFill>
                            <a:schemeClr val="lt1"/>
                          </a:solidFill>
                          <a:highlight>
                            <a:schemeClr val="dk1"/>
                          </a:highlight>
                        </a:rPr>
                        <a:t>Characterize ambient noise that determines irradiance threshold</a:t>
                      </a:r>
                      <a:endParaRPr sz="1300">
                        <a:solidFill>
                          <a:schemeClr val="lt1"/>
                        </a:solidFill>
                        <a:highlight>
                          <a:schemeClr val="dk1"/>
                        </a:highlight>
                      </a:endParaRPr>
                    </a:p>
                  </a:txBody>
                  <a:tcPr marT="91425" marB="91425" marR="91425" marL="91425"/>
                </a:tc>
                <a:tc>
                  <a:txBody>
                    <a:bodyPr/>
                    <a:lstStyle/>
                    <a:p>
                      <a:pPr indent="0" lvl="0" marL="0" rtl="0" algn="l">
                        <a:spcBef>
                          <a:spcPts val="0"/>
                        </a:spcBef>
                        <a:spcAft>
                          <a:spcPts val="0"/>
                        </a:spcAft>
                        <a:buNone/>
                      </a:pPr>
                      <a:r>
                        <a:rPr lang="en" sz="1300">
                          <a:solidFill>
                            <a:schemeClr val="lt1"/>
                          </a:solidFill>
                          <a:highlight>
                            <a:schemeClr val="dk1"/>
                          </a:highlight>
                        </a:rPr>
                        <a:t>MO-04</a:t>
                      </a:r>
                      <a:endParaRPr sz="1300">
                        <a:solidFill>
                          <a:schemeClr val="lt1"/>
                        </a:solidFill>
                        <a:highlight>
                          <a:schemeClr val="dk1"/>
                        </a:highlight>
                      </a:endParaRPr>
                    </a:p>
                  </a:txBody>
                  <a:tcPr marT="91425" marB="91425" marR="91425" marL="91425"/>
                </a:tc>
              </a:tr>
              <a:tr h="381000">
                <a:tc>
                  <a:txBody>
                    <a:bodyPr/>
                    <a:lstStyle/>
                    <a:p>
                      <a:pPr indent="0" lvl="0" marL="0" rtl="0" algn="l">
                        <a:spcBef>
                          <a:spcPts val="0"/>
                        </a:spcBef>
                        <a:spcAft>
                          <a:spcPts val="0"/>
                        </a:spcAft>
                        <a:buNone/>
                      </a:pPr>
                      <a:r>
                        <a:rPr lang="en" sz="900">
                          <a:solidFill>
                            <a:schemeClr val="lt1"/>
                          </a:solidFill>
                        </a:rPr>
                        <a:t>Test 4</a:t>
                      </a:r>
                      <a:endParaRPr sz="900">
                        <a:solidFill>
                          <a:schemeClr val="lt1"/>
                        </a:solidFill>
                      </a:endParaRPr>
                    </a:p>
                  </a:txBody>
                  <a:tcPr marT="91425" marB="91425" marR="91425" marL="91425"/>
                </a:tc>
                <a:tc>
                  <a:txBody>
                    <a:bodyPr/>
                    <a:lstStyle/>
                    <a:p>
                      <a:pPr indent="0" lvl="0" marL="0" rtl="0" algn="l">
                        <a:spcBef>
                          <a:spcPts val="0"/>
                        </a:spcBef>
                        <a:spcAft>
                          <a:spcPts val="0"/>
                        </a:spcAft>
                        <a:buNone/>
                      </a:pPr>
                      <a:r>
                        <a:rPr lang="en" sz="1300">
                          <a:solidFill>
                            <a:schemeClr val="lt1"/>
                          </a:solidFill>
                          <a:highlight>
                            <a:schemeClr val="dk1"/>
                          </a:highlight>
                        </a:rPr>
                        <a:t>Verify PD and LED temperatures do not fall outside of tolerances to meet </a:t>
                      </a:r>
                      <a:r>
                        <a:rPr lang="en" sz="1300">
                          <a:solidFill>
                            <a:schemeClr val="lt1"/>
                          </a:solidFill>
                          <a:highlight>
                            <a:schemeClr val="dk1"/>
                          </a:highlight>
                        </a:rPr>
                        <a:t>≧ 200 SNR</a:t>
                      </a:r>
                      <a:endParaRPr sz="1300">
                        <a:solidFill>
                          <a:schemeClr val="lt1"/>
                        </a:solidFill>
                        <a:highlight>
                          <a:schemeClr val="dk1"/>
                        </a:highlight>
                      </a:endParaRPr>
                    </a:p>
                  </a:txBody>
                  <a:tcPr marT="91425" marB="91425" marR="91425" marL="91425"/>
                </a:tc>
                <a:tc>
                  <a:txBody>
                    <a:bodyPr/>
                    <a:lstStyle/>
                    <a:p>
                      <a:pPr indent="0" lvl="0" marL="0" rtl="0" algn="l">
                        <a:spcBef>
                          <a:spcPts val="0"/>
                        </a:spcBef>
                        <a:spcAft>
                          <a:spcPts val="0"/>
                        </a:spcAft>
                        <a:buNone/>
                      </a:pPr>
                      <a:r>
                        <a:rPr lang="en" sz="1300">
                          <a:solidFill>
                            <a:schemeClr val="lt1"/>
                          </a:solidFill>
                          <a:highlight>
                            <a:schemeClr val="dk1"/>
                          </a:highlight>
                        </a:rPr>
                        <a:t>MO-02</a:t>
                      </a:r>
                      <a:endParaRPr sz="1300">
                        <a:solidFill>
                          <a:schemeClr val="lt1"/>
                        </a:solidFill>
                        <a:highlight>
                          <a:schemeClr val="dk1"/>
                        </a:highlight>
                      </a:endParaRPr>
                    </a:p>
                  </a:txBody>
                  <a:tcPr marT="91425" marB="91425" marR="91425" marL="91425"/>
                </a:tc>
              </a:tr>
            </a:tbl>
          </a:graphicData>
        </a:graphic>
      </p:graphicFrame>
      <p:pic>
        <p:nvPicPr>
          <p:cNvPr id="2284" name="Google Shape;2284;p88"/>
          <p:cNvPicPr preferRelativeResize="0"/>
          <p:nvPr/>
        </p:nvPicPr>
        <p:blipFill rotWithShape="1">
          <a:blip r:embed="rId6">
            <a:alphaModFix/>
          </a:blip>
          <a:srcRect b="16338" l="0" r="0" t="0"/>
          <a:stretch/>
        </p:blipFill>
        <p:spPr>
          <a:xfrm>
            <a:off x="95400" y="881777"/>
            <a:ext cx="8953176" cy="1606400"/>
          </a:xfrm>
          <a:prstGeom prst="rect">
            <a:avLst/>
          </a:prstGeom>
          <a:noFill/>
          <a:ln>
            <a:noFill/>
          </a:ln>
        </p:spPr>
      </p:pic>
      <p:sp>
        <p:nvSpPr>
          <p:cNvPr id="2285" name="Google Shape;2285;p88"/>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89" name="Shape 2289"/>
        <p:cNvGrpSpPr/>
        <p:nvPr/>
      </p:nvGrpSpPr>
      <p:grpSpPr>
        <a:xfrm>
          <a:off x="0" y="0"/>
          <a:ext cx="0" cy="0"/>
          <a:chOff x="0" y="0"/>
          <a:chExt cx="0" cy="0"/>
        </a:xfrm>
      </p:grpSpPr>
      <p:pic>
        <p:nvPicPr>
          <p:cNvPr id="2290" name="Google Shape;2290;p89"/>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2291" name="Google Shape;2291;p89"/>
          <p:cNvPicPr preferRelativeResize="0"/>
          <p:nvPr/>
        </p:nvPicPr>
        <p:blipFill>
          <a:blip r:embed="rId4">
            <a:alphaModFix/>
          </a:blip>
          <a:stretch>
            <a:fillRect/>
          </a:stretch>
        </p:blipFill>
        <p:spPr>
          <a:xfrm>
            <a:off x="0" y="0"/>
            <a:ext cx="841775" cy="841775"/>
          </a:xfrm>
          <a:prstGeom prst="rect">
            <a:avLst/>
          </a:prstGeom>
          <a:noFill/>
          <a:ln>
            <a:noFill/>
          </a:ln>
        </p:spPr>
      </p:pic>
      <p:sp>
        <p:nvSpPr>
          <p:cNvPr id="2292" name="Google Shape;2292;p89"/>
          <p:cNvSpPr txBox="1"/>
          <p:nvPr/>
        </p:nvSpPr>
        <p:spPr>
          <a:xfrm>
            <a:off x="593250" y="0"/>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4300">
              <a:solidFill>
                <a:schemeClr val="lt1"/>
              </a:solidFill>
              <a:latin typeface="Calibri"/>
              <a:ea typeface="Calibri"/>
              <a:cs typeface="Calibri"/>
              <a:sym typeface="Calibri"/>
            </a:endParaRPr>
          </a:p>
        </p:txBody>
      </p:sp>
      <p:pic>
        <p:nvPicPr>
          <p:cNvPr id="2293" name="Google Shape;2293;p89"/>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2294" name="Google Shape;2294;p89"/>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2295" name="Google Shape;2295;p89"/>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2296" name="Google Shape;2296;p89"/>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297" name="Google Shape;2297;p89"/>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2298" name="Google Shape;2298;p89"/>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299" name="Google Shape;2299;p89"/>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Testing</a:t>
            </a:r>
            <a:endParaRPr b="1" u="sng">
              <a:latin typeface="Roboto"/>
              <a:ea typeface="Roboto"/>
              <a:cs typeface="Roboto"/>
              <a:sym typeface="Roboto"/>
            </a:endParaRPr>
          </a:p>
        </p:txBody>
      </p:sp>
      <p:sp>
        <p:nvSpPr>
          <p:cNvPr id="2300" name="Google Shape;2300;p89"/>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2301" name="Google Shape;2301;p89"/>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2302" name="Google Shape;2302;p89"/>
          <p:cNvSpPr txBox="1"/>
          <p:nvPr/>
        </p:nvSpPr>
        <p:spPr>
          <a:xfrm>
            <a:off x="1583575" y="157500"/>
            <a:ext cx="61221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chemeClr val="lt1"/>
                </a:solidFill>
                <a:latin typeface="Calibri"/>
                <a:ea typeface="Calibri"/>
                <a:cs typeface="Calibri"/>
                <a:sym typeface="Calibri"/>
              </a:rPr>
              <a:t>Inverse Square Law Model Verification</a:t>
            </a:r>
            <a:endParaRPr sz="3000">
              <a:solidFill>
                <a:schemeClr val="lt1"/>
              </a:solidFill>
              <a:latin typeface="Calibri"/>
              <a:ea typeface="Calibri"/>
              <a:cs typeface="Calibri"/>
              <a:sym typeface="Calibri"/>
            </a:endParaRPr>
          </a:p>
        </p:txBody>
      </p:sp>
      <p:graphicFrame>
        <p:nvGraphicFramePr>
          <p:cNvPr id="2303" name="Google Shape;2303;p89"/>
          <p:cNvGraphicFramePr/>
          <p:nvPr/>
        </p:nvGraphicFramePr>
        <p:xfrm>
          <a:off x="952500" y="3757900"/>
          <a:ext cx="3000000" cy="3000000"/>
        </p:xfrm>
        <a:graphic>
          <a:graphicData uri="http://schemas.openxmlformats.org/drawingml/2006/table">
            <a:tbl>
              <a:tblPr>
                <a:noFill/>
                <a:tableStyleId>{31E32F96-03ED-438F-A551-5A4A440BEC8A}</a:tableStyleId>
              </a:tblPr>
              <a:tblGrid>
                <a:gridCol w="1188375"/>
                <a:gridCol w="6050625"/>
              </a:tblGrid>
              <a:tr h="381000">
                <a:tc>
                  <a:txBody>
                    <a:bodyPr/>
                    <a:lstStyle/>
                    <a:p>
                      <a:pPr indent="0" lvl="0" marL="0" rtl="0" algn="l">
                        <a:spcBef>
                          <a:spcPts val="0"/>
                        </a:spcBef>
                        <a:spcAft>
                          <a:spcPts val="0"/>
                        </a:spcAft>
                        <a:buNone/>
                      </a:pPr>
                      <a:r>
                        <a:rPr lang="en">
                          <a:solidFill>
                            <a:schemeClr val="lt1"/>
                          </a:solidFill>
                        </a:rPr>
                        <a:t>Equipment:</a:t>
                      </a:r>
                      <a:endParaRPr>
                        <a:solidFill>
                          <a:schemeClr val="lt1"/>
                        </a:solidFill>
                      </a:endParaRPr>
                    </a:p>
                  </a:txBody>
                  <a:tcPr marT="91425" marB="91425" marR="91425" marL="91425"/>
                </a:tc>
                <a:tc>
                  <a:txBody>
                    <a:bodyPr/>
                    <a:lstStyle/>
                    <a:p>
                      <a:pPr indent="0" lvl="0" marL="0" rtl="0" algn="l">
                        <a:spcBef>
                          <a:spcPts val="0"/>
                        </a:spcBef>
                        <a:spcAft>
                          <a:spcPts val="0"/>
                        </a:spcAft>
                        <a:buNone/>
                      </a:pPr>
                      <a:r>
                        <a:rPr lang="en" sz="1200">
                          <a:solidFill>
                            <a:schemeClr val="lt1"/>
                          </a:solidFill>
                        </a:rPr>
                        <a:t>LED, LED Power Supply, Testing Box, Photodiode, Photodiode Power Supply, Multimeter, Electrical Boards, Breadboard, </a:t>
                      </a:r>
                      <a:r>
                        <a:rPr lang="en" sz="1300">
                          <a:solidFill>
                            <a:schemeClr val="lt1"/>
                          </a:solidFill>
                        </a:rPr>
                        <a:t>3.08</a:t>
                      </a:r>
                      <a:r>
                        <a:rPr lang="en" sz="1300">
                          <a:solidFill>
                            <a:schemeClr val="lt1"/>
                          </a:solidFill>
                        </a:rPr>
                        <a:t> M</a:t>
                      </a:r>
                      <a:r>
                        <a:rPr lang="en" sz="1100">
                          <a:solidFill>
                            <a:schemeClr val="lt1"/>
                          </a:solidFill>
                        </a:rPr>
                        <a:t>Ω Resistor, Supports, Clamp</a:t>
                      </a:r>
                      <a:endParaRPr sz="1200">
                        <a:solidFill>
                          <a:schemeClr val="lt1"/>
                        </a:solidFill>
                      </a:endParaRPr>
                    </a:p>
                  </a:txBody>
                  <a:tcPr marT="91425" marB="91425" marR="91425" marL="91425"/>
                </a:tc>
              </a:tr>
              <a:tr h="381000">
                <a:tc>
                  <a:txBody>
                    <a:bodyPr/>
                    <a:lstStyle/>
                    <a:p>
                      <a:pPr indent="0" lvl="0" marL="0" rtl="0" algn="l">
                        <a:spcBef>
                          <a:spcPts val="0"/>
                        </a:spcBef>
                        <a:spcAft>
                          <a:spcPts val="0"/>
                        </a:spcAft>
                        <a:buNone/>
                      </a:pPr>
                      <a:r>
                        <a:rPr lang="en">
                          <a:solidFill>
                            <a:schemeClr val="lt1"/>
                          </a:solidFill>
                        </a:rPr>
                        <a:t>Risk:</a:t>
                      </a:r>
                      <a:endParaRPr>
                        <a:solidFill>
                          <a:schemeClr val="lt1"/>
                        </a:solidFill>
                      </a:endParaRPr>
                    </a:p>
                  </a:txBody>
                  <a:tcPr marT="91425" marB="91425" marR="91425" marL="91425"/>
                </a:tc>
                <a:tc>
                  <a:txBody>
                    <a:bodyPr/>
                    <a:lstStyle/>
                    <a:p>
                      <a:pPr indent="0" lvl="0" marL="0" rtl="0" algn="l">
                        <a:spcBef>
                          <a:spcPts val="0"/>
                        </a:spcBef>
                        <a:spcAft>
                          <a:spcPts val="0"/>
                        </a:spcAft>
                        <a:buNone/>
                      </a:pPr>
                      <a:r>
                        <a:rPr lang="en">
                          <a:solidFill>
                            <a:schemeClr val="lt1"/>
                          </a:solidFill>
                        </a:rPr>
                        <a:t>No risk to personnel, Incorrect alignment will impact SNR</a:t>
                      </a:r>
                      <a:endParaRPr>
                        <a:solidFill>
                          <a:schemeClr val="lt1"/>
                        </a:solidFill>
                      </a:endParaRPr>
                    </a:p>
                  </a:txBody>
                  <a:tcPr marT="91425" marB="91425" marR="91425" marL="91425"/>
                </a:tc>
              </a:tr>
            </a:tbl>
          </a:graphicData>
        </a:graphic>
      </p:graphicFrame>
      <p:pic>
        <p:nvPicPr>
          <p:cNvPr id="2304" name="Google Shape;2304;p89"/>
          <p:cNvPicPr preferRelativeResize="0"/>
          <p:nvPr/>
        </p:nvPicPr>
        <p:blipFill>
          <a:blip r:embed="rId6">
            <a:alphaModFix/>
          </a:blip>
          <a:stretch>
            <a:fillRect/>
          </a:stretch>
        </p:blipFill>
        <p:spPr>
          <a:xfrm>
            <a:off x="192125" y="949413"/>
            <a:ext cx="5189878" cy="2700851"/>
          </a:xfrm>
          <a:prstGeom prst="rect">
            <a:avLst/>
          </a:prstGeom>
          <a:noFill/>
          <a:ln>
            <a:noFill/>
          </a:ln>
        </p:spPr>
      </p:pic>
      <p:pic>
        <p:nvPicPr>
          <p:cNvPr id="2305" name="Google Shape;2305;p89"/>
          <p:cNvPicPr preferRelativeResize="0"/>
          <p:nvPr/>
        </p:nvPicPr>
        <p:blipFill>
          <a:blip r:embed="rId7">
            <a:alphaModFix/>
          </a:blip>
          <a:stretch>
            <a:fillRect/>
          </a:stretch>
        </p:blipFill>
        <p:spPr>
          <a:xfrm>
            <a:off x="5707201" y="1262989"/>
            <a:ext cx="2924549" cy="2193412"/>
          </a:xfrm>
          <a:prstGeom prst="rect">
            <a:avLst/>
          </a:prstGeom>
          <a:noFill/>
          <a:ln>
            <a:noFill/>
          </a:ln>
        </p:spPr>
      </p:pic>
      <p:sp>
        <p:nvSpPr>
          <p:cNvPr id="2306" name="Google Shape;2306;p89"/>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310" name="Shape 2310"/>
        <p:cNvGrpSpPr/>
        <p:nvPr/>
      </p:nvGrpSpPr>
      <p:grpSpPr>
        <a:xfrm>
          <a:off x="0" y="0"/>
          <a:ext cx="0" cy="0"/>
          <a:chOff x="0" y="0"/>
          <a:chExt cx="0" cy="0"/>
        </a:xfrm>
      </p:grpSpPr>
      <p:pic>
        <p:nvPicPr>
          <p:cNvPr id="2311" name="Google Shape;2311;p90"/>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2312" name="Google Shape;2312;p90"/>
          <p:cNvPicPr preferRelativeResize="0"/>
          <p:nvPr/>
        </p:nvPicPr>
        <p:blipFill>
          <a:blip r:embed="rId4">
            <a:alphaModFix/>
          </a:blip>
          <a:stretch>
            <a:fillRect/>
          </a:stretch>
        </p:blipFill>
        <p:spPr>
          <a:xfrm>
            <a:off x="0" y="0"/>
            <a:ext cx="841775" cy="841775"/>
          </a:xfrm>
          <a:prstGeom prst="rect">
            <a:avLst/>
          </a:prstGeom>
          <a:noFill/>
          <a:ln>
            <a:noFill/>
          </a:ln>
        </p:spPr>
      </p:pic>
      <p:sp>
        <p:nvSpPr>
          <p:cNvPr id="2313" name="Google Shape;2313;p90"/>
          <p:cNvSpPr txBox="1"/>
          <p:nvPr/>
        </p:nvSpPr>
        <p:spPr>
          <a:xfrm>
            <a:off x="593250" y="-11972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Calibri"/>
                <a:ea typeface="Calibri"/>
                <a:cs typeface="Calibri"/>
                <a:sym typeface="Calibri"/>
              </a:rPr>
              <a:t>Future Testing Plan</a:t>
            </a:r>
            <a:endParaRPr b="1" sz="3000">
              <a:solidFill>
                <a:schemeClr val="lt1"/>
              </a:solidFill>
              <a:latin typeface="Calibri"/>
              <a:ea typeface="Calibri"/>
              <a:cs typeface="Calibri"/>
              <a:sym typeface="Calibri"/>
            </a:endParaRPr>
          </a:p>
        </p:txBody>
      </p:sp>
      <p:pic>
        <p:nvPicPr>
          <p:cNvPr id="2314" name="Google Shape;2314;p90"/>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2315" name="Google Shape;2315;p90"/>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2316" name="Google Shape;2316;p90"/>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2317" name="Google Shape;2317;p90"/>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318" name="Google Shape;2318;p90"/>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2319" name="Google Shape;2319;p90"/>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320" name="Google Shape;2320;p90"/>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Testing</a:t>
            </a:r>
            <a:endParaRPr b="1" u="sng">
              <a:latin typeface="Roboto"/>
              <a:ea typeface="Roboto"/>
              <a:cs typeface="Roboto"/>
              <a:sym typeface="Roboto"/>
            </a:endParaRPr>
          </a:p>
        </p:txBody>
      </p:sp>
      <p:sp>
        <p:nvSpPr>
          <p:cNvPr id="2321" name="Google Shape;2321;p90"/>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2322" name="Google Shape;2322;p90"/>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pic>
        <p:nvPicPr>
          <p:cNvPr id="2323" name="Google Shape;2323;p90"/>
          <p:cNvPicPr preferRelativeResize="0"/>
          <p:nvPr/>
        </p:nvPicPr>
        <p:blipFill>
          <a:blip r:embed="rId6">
            <a:alphaModFix/>
          </a:blip>
          <a:stretch>
            <a:fillRect/>
          </a:stretch>
        </p:blipFill>
        <p:spPr>
          <a:xfrm>
            <a:off x="5740096" y="817025"/>
            <a:ext cx="2711419" cy="2103425"/>
          </a:xfrm>
          <a:prstGeom prst="rect">
            <a:avLst/>
          </a:prstGeom>
          <a:noFill/>
          <a:ln>
            <a:noFill/>
          </a:ln>
        </p:spPr>
      </p:pic>
      <p:sp>
        <p:nvSpPr>
          <p:cNvPr id="2324" name="Google Shape;2324;p90"/>
          <p:cNvSpPr/>
          <p:nvPr/>
        </p:nvSpPr>
        <p:spPr>
          <a:xfrm>
            <a:off x="6638450" y="1630500"/>
            <a:ext cx="596400" cy="7392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25" name="Google Shape;2325;p90"/>
          <p:cNvPicPr preferRelativeResize="0"/>
          <p:nvPr/>
        </p:nvPicPr>
        <p:blipFill>
          <a:blip r:embed="rId7">
            <a:alphaModFix/>
          </a:blip>
          <a:stretch>
            <a:fillRect/>
          </a:stretch>
        </p:blipFill>
        <p:spPr>
          <a:xfrm>
            <a:off x="286425" y="817025"/>
            <a:ext cx="5054850" cy="2103416"/>
          </a:xfrm>
          <a:prstGeom prst="rect">
            <a:avLst/>
          </a:prstGeom>
          <a:noFill/>
          <a:ln>
            <a:noFill/>
          </a:ln>
        </p:spPr>
      </p:pic>
      <p:graphicFrame>
        <p:nvGraphicFramePr>
          <p:cNvPr id="2326" name="Google Shape;2326;p90"/>
          <p:cNvGraphicFramePr/>
          <p:nvPr/>
        </p:nvGraphicFramePr>
        <p:xfrm>
          <a:off x="286413" y="2945195"/>
          <a:ext cx="3000000" cy="3000000"/>
        </p:xfrm>
        <a:graphic>
          <a:graphicData uri="http://schemas.openxmlformats.org/drawingml/2006/table">
            <a:tbl>
              <a:tblPr>
                <a:noFill/>
                <a:tableStyleId>{31E32F96-03ED-438F-A551-5A4A440BEC8A}</a:tableStyleId>
              </a:tblPr>
              <a:tblGrid>
                <a:gridCol w="959150"/>
                <a:gridCol w="6036800"/>
                <a:gridCol w="1166250"/>
              </a:tblGrid>
              <a:tr h="361325">
                <a:tc>
                  <a:txBody>
                    <a:bodyPr/>
                    <a:lstStyle/>
                    <a:p>
                      <a:pPr indent="0" lvl="0" marL="0" rtl="0" algn="ctr">
                        <a:spcBef>
                          <a:spcPts val="0"/>
                        </a:spcBef>
                        <a:spcAft>
                          <a:spcPts val="0"/>
                        </a:spcAft>
                        <a:buNone/>
                      </a:pPr>
                      <a:r>
                        <a:rPr lang="en" sz="1000">
                          <a:solidFill>
                            <a:schemeClr val="lt1"/>
                          </a:solidFill>
                        </a:rPr>
                        <a:t>Test Number</a:t>
                      </a:r>
                      <a:endParaRPr sz="1000">
                        <a:solidFill>
                          <a:schemeClr val="lt1"/>
                        </a:solidFill>
                      </a:endParaRPr>
                    </a:p>
                  </a:txBody>
                  <a:tcPr marT="91425" marB="91425" marR="91425" marL="91425"/>
                </a:tc>
                <a:tc>
                  <a:txBody>
                    <a:bodyPr/>
                    <a:lstStyle/>
                    <a:p>
                      <a:pPr indent="0" lvl="0" marL="0" rtl="0" algn="ctr">
                        <a:spcBef>
                          <a:spcPts val="0"/>
                        </a:spcBef>
                        <a:spcAft>
                          <a:spcPts val="0"/>
                        </a:spcAft>
                        <a:buNone/>
                      </a:pPr>
                      <a:r>
                        <a:rPr lang="en" sz="1000">
                          <a:solidFill>
                            <a:schemeClr val="lt1"/>
                          </a:solidFill>
                          <a:highlight>
                            <a:schemeClr val="dk1"/>
                          </a:highlight>
                        </a:rPr>
                        <a:t>Test Objective</a:t>
                      </a:r>
                      <a:endParaRPr sz="1000">
                        <a:solidFill>
                          <a:schemeClr val="lt1"/>
                        </a:solidFill>
                        <a:highlight>
                          <a:schemeClr val="dk1"/>
                        </a:highlight>
                      </a:endParaRPr>
                    </a:p>
                  </a:txBody>
                  <a:tcPr marT="91425" marB="91425" marR="91425" marL="91425"/>
                </a:tc>
                <a:tc>
                  <a:txBody>
                    <a:bodyPr/>
                    <a:lstStyle/>
                    <a:p>
                      <a:pPr indent="0" lvl="0" marL="0" rtl="0" algn="ctr">
                        <a:spcBef>
                          <a:spcPts val="0"/>
                        </a:spcBef>
                        <a:spcAft>
                          <a:spcPts val="0"/>
                        </a:spcAft>
                        <a:buNone/>
                      </a:pPr>
                      <a:r>
                        <a:rPr lang="en" sz="1000">
                          <a:solidFill>
                            <a:schemeClr val="lt1"/>
                          </a:solidFill>
                          <a:highlight>
                            <a:schemeClr val="dk1"/>
                          </a:highlight>
                        </a:rPr>
                        <a:t>Related MO</a:t>
                      </a:r>
                      <a:endParaRPr sz="1000">
                        <a:solidFill>
                          <a:schemeClr val="lt1"/>
                        </a:solidFill>
                        <a:highlight>
                          <a:schemeClr val="dk1"/>
                        </a:highlight>
                      </a:endParaRPr>
                    </a:p>
                  </a:txBody>
                  <a:tcPr marT="91425" marB="91425" marR="91425" marL="91425"/>
                </a:tc>
              </a:tr>
              <a:tr h="432975">
                <a:tc>
                  <a:txBody>
                    <a:bodyPr/>
                    <a:lstStyle/>
                    <a:p>
                      <a:pPr indent="0" lvl="0" marL="0" rtl="0" algn="l">
                        <a:spcBef>
                          <a:spcPts val="0"/>
                        </a:spcBef>
                        <a:spcAft>
                          <a:spcPts val="0"/>
                        </a:spcAft>
                        <a:buNone/>
                      </a:pPr>
                      <a:r>
                        <a:rPr lang="en" sz="1000">
                          <a:solidFill>
                            <a:schemeClr val="lt1"/>
                          </a:solidFill>
                        </a:rPr>
                        <a:t>Test 1</a:t>
                      </a:r>
                      <a:endParaRPr sz="1000">
                        <a:solidFill>
                          <a:schemeClr val="lt1"/>
                        </a:solidFill>
                      </a:endParaRPr>
                    </a:p>
                  </a:txBody>
                  <a:tcPr marT="91425" marB="91425" marR="91425" marL="91425"/>
                </a:tc>
                <a:tc>
                  <a:txBody>
                    <a:bodyPr/>
                    <a:lstStyle/>
                    <a:p>
                      <a:pPr indent="0" lvl="0" marL="0" rtl="0" algn="l">
                        <a:spcBef>
                          <a:spcPts val="0"/>
                        </a:spcBef>
                        <a:spcAft>
                          <a:spcPts val="0"/>
                        </a:spcAft>
                        <a:buNone/>
                      </a:pPr>
                      <a:r>
                        <a:rPr lang="en" sz="1000">
                          <a:solidFill>
                            <a:schemeClr val="lt1"/>
                          </a:solidFill>
                          <a:highlight>
                            <a:schemeClr val="dk1"/>
                          </a:highlight>
                        </a:rPr>
                        <a:t>Integrated system capable of collecting desired data controlled by orbital model at SNR ≧ 200</a:t>
                      </a:r>
                      <a:endParaRPr sz="1000">
                        <a:solidFill>
                          <a:schemeClr val="lt1"/>
                        </a:solidFill>
                        <a:highlight>
                          <a:schemeClr val="dk1"/>
                        </a:highlight>
                      </a:endParaRPr>
                    </a:p>
                  </a:txBody>
                  <a:tcPr marT="91425" marB="91425" marR="91425" marL="91425"/>
                </a:tc>
                <a:tc>
                  <a:txBody>
                    <a:bodyPr/>
                    <a:lstStyle/>
                    <a:p>
                      <a:pPr indent="0" lvl="0" marL="0" rtl="0" algn="l">
                        <a:spcBef>
                          <a:spcPts val="0"/>
                        </a:spcBef>
                        <a:spcAft>
                          <a:spcPts val="0"/>
                        </a:spcAft>
                        <a:buNone/>
                      </a:pPr>
                      <a:r>
                        <a:rPr lang="en" sz="1000">
                          <a:solidFill>
                            <a:schemeClr val="lt1"/>
                          </a:solidFill>
                          <a:highlight>
                            <a:schemeClr val="dk1"/>
                          </a:highlight>
                        </a:rPr>
                        <a:t>MO-01,02,03</a:t>
                      </a:r>
                      <a:endParaRPr sz="1000">
                        <a:solidFill>
                          <a:schemeClr val="lt1"/>
                        </a:solidFill>
                        <a:highlight>
                          <a:schemeClr val="dk1"/>
                        </a:highlight>
                      </a:endParaRPr>
                    </a:p>
                  </a:txBody>
                  <a:tcPr marT="91425" marB="91425" marR="91425" marL="91425"/>
                </a:tc>
              </a:tr>
              <a:tr h="342550">
                <a:tc>
                  <a:txBody>
                    <a:bodyPr/>
                    <a:lstStyle/>
                    <a:p>
                      <a:pPr indent="0" lvl="0" marL="0" rtl="0" algn="l">
                        <a:spcBef>
                          <a:spcPts val="0"/>
                        </a:spcBef>
                        <a:spcAft>
                          <a:spcPts val="0"/>
                        </a:spcAft>
                        <a:buNone/>
                      </a:pPr>
                      <a:r>
                        <a:rPr lang="en" sz="1000">
                          <a:solidFill>
                            <a:schemeClr val="lt1"/>
                          </a:solidFill>
                        </a:rPr>
                        <a:t>Test 2a</a:t>
                      </a:r>
                      <a:endParaRPr sz="1000">
                        <a:solidFill>
                          <a:schemeClr val="lt1"/>
                        </a:solidFill>
                      </a:endParaRPr>
                    </a:p>
                  </a:txBody>
                  <a:tcPr marT="91425" marB="91425" marR="91425" marL="91425"/>
                </a:tc>
                <a:tc>
                  <a:txBody>
                    <a:bodyPr/>
                    <a:lstStyle/>
                    <a:p>
                      <a:pPr indent="0" lvl="0" marL="0" rtl="0" algn="l">
                        <a:spcBef>
                          <a:spcPts val="0"/>
                        </a:spcBef>
                        <a:spcAft>
                          <a:spcPts val="0"/>
                        </a:spcAft>
                        <a:buNone/>
                      </a:pPr>
                      <a:r>
                        <a:rPr lang="en" sz="1000">
                          <a:solidFill>
                            <a:schemeClr val="lt1"/>
                          </a:solidFill>
                          <a:highlight>
                            <a:schemeClr val="dk1"/>
                          </a:highlight>
                        </a:rPr>
                        <a:t>Collect data for multiple orbital periods with integrated system</a:t>
                      </a:r>
                      <a:endParaRPr sz="1000">
                        <a:solidFill>
                          <a:schemeClr val="lt1"/>
                        </a:solidFill>
                        <a:highlight>
                          <a:schemeClr val="dk1"/>
                        </a:highlight>
                      </a:endParaRPr>
                    </a:p>
                  </a:txBody>
                  <a:tcPr marT="91425" marB="91425" marR="91425" marL="91425"/>
                </a:tc>
                <a:tc>
                  <a:txBody>
                    <a:bodyPr/>
                    <a:lstStyle/>
                    <a:p>
                      <a:pPr indent="0" lvl="0" marL="0" rtl="0" algn="l">
                        <a:spcBef>
                          <a:spcPts val="0"/>
                        </a:spcBef>
                        <a:spcAft>
                          <a:spcPts val="0"/>
                        </a:spcAft>
                        <a:buNone/>
                      </a:pPr>
                      <a:r>
                        <a:rPr lang="en" sz="1000">
                          <a:solidFill>
                            <a:schemeClr val="lt1"/>
                          </a:solidFill>
                          <a:highlight>
                            <a:schemeClr val="dk1"/>
                          </a:highlight>
                        </a:rPr>
                        <a:t>MO-03</a:t>
                      </a:r>
                      <a:endParaRPr sz="1000">
                        <a:solidFill>
                          <a:schemeClr val="lt1"/>
                        </a:solidFill>
                        <a:highlight>
                          <a:schemeClr val="dk1"/>
                        </a:highlight>
                      </a:endParaRPr>
                    </a:p>
                  </a:txBody>
                  <a:tcPr marT="91425" marB="91425" marR="91425" marL="91425"/>
                </a:tc>
              </a:tr>
              <a:tr h="321050">
                <a:tc>
                  <a:txBody>
                    <a:bodyPr/>
                    <a:lstStyle/>
                    <a:p>
                      <a:pPr indent="0" lvl="0" marL="0" rtl="0" algn="l">
                        <a:spcBef>
                          <a:spcPts val="0"/>
                        </a:spcBef>
                        <a:spcAft>
                          <a:spcPts val="0"/>
                        </a:spcAft>
                        <a:buNone/>
                      </a:pPr>
                      <a:r>
                        <a:rPr lang="en" sz="1000">
                          <a:solidFill>
                            <a:schemeClr val="lt1"/>
                          </a:solidFill>
                        </a:rPr>
                        <a:t>Test 2b</a:t>
                      </a:r>
                      <a:endParaRPr sz="1000">
                        <a:solidFill>
                          <a:schemeClr val="lt1"/>
                        </a:solidFill>
                      </a:endParaRPr>
                    </a:p>
                  </a:txBody>
                  <a:tcPr marT="91425" marB="91425" marR="91425" marL="91425"/>
                </a:tc>
                <a:tc>
                  <a:txBody>
                    <a:bodyPr/>
                    <a:lstStyle/>
                    <a:p>
                      <a:pPr indent="0" lvl="0" marL="0" rtl="0" algn="l">
                        <a:spcBef>
                          <a:spcPts val="0"/>
                        </a:spcBef>
                        <a:spcAft>
                          <a:spcPts val="0"/>
                        </a:spcAft>
                        <a:buNone/>
                      </a:pPr>
                      <a:r>
                        <a:rPr lang="en" sz="1000">
                          <a:solidFill>
                            <a:schemeClr val="lt1"/>
                          </a:solidFill>
                          <a:highlight>
                            <a:schemeClr val="dk1"/>
                          </a:highlight>
                        </a:rPr>
                        <a:t>Demonstrate irradiance threshold check with integrated system</a:t>
                      </a:r>
                      <a:endParaRPr sz="1000">
                        <a:solidFill>
                          <a:schemeClr val="lt1"/>
                        </a:solidFill>
                        <a:highlight>
                          <a:schemeClr val="dk1"/>
                        </a:highlight>
                      </a:endParaRPr>
                    </a:p>
                  </a:txBody>
                  <a:tcPr marT="91425" marB="91425" marR="91425" marL="91425"/>
                </a:tc>
                <a:tc>
                  <a:txBody>
                    <a:bodyPr/>
                    <a:lstStyle/>
                    <a:p>
                      <a:pPr indent="0" lvl="0" marL="0" rtl="0" algn="l">
                        <a:spcBef>
                          <a:spcPts val="0"/>
                        </a:spcBef>
                        <a:spcAft>
                          <a:spcPts val="0"/>
                        </a:spcAft>
                        <a:buNone/>
                      </a:pPr>
                      <a:r>
                        <a:rPr lang="en" sz="1000">
                          <a:solidFill>
                            <a:schemeClr val="lt1"/>
                          </a:solidFill>
                          <a:highlight>
                            <a:schemeClr val="dk1"/>
                          </a:highlight>
                        </a:rPr>
                        <a:t>MO-04</a:t>
                      </a:r>
                      <a:endParaRPr sz="1000">
                        <a:solidFill>
                          <a:schemeClr val="lt1"/>
                        </a:solidFill>
                        <a:highlight>
                          <a:schemeClr val="dk1"/>
                        </a:highlight>
                      </a:endParaRPr>
                    </a:p>
                  </a:txBody>
                  <a:tcPr marT="91425" marB="91425" marR="91425" marL="91425"/>
                </a:tc>
              </a:tr>
            </a:tbl>
          </a:graphicData>
        </a:graphic>
      </p:graphicFrame>
      <p:sp>
        <p:nvSpPr>
          <p:cNvPr id="2327" name="Google Shape;2327;p90"/>
          <p:cNvSpPr/>
          <p:nvPr/>
        </p:nvSpPr>
        <p:spPr>
          <a:xfrm>
            <a:off x="5016300" y="1860250"/>
            <a:ext cx="271800" cy="206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p90"/>
          <p:cNvSpPr txBox="1"/>
          <p:nvPr/>
        </p:nvSpPr>
        <p:spPr>
          <a:xfrm>
            <a:off x="3346850" y="1486600"/>
            <a:ext cx="596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latin typeface="Calibri"/>
                <a:ea typeface="Calibri"/>
                <a:cs typeface="Calibri"/>
                <a:sym typeface="Calibri"/>
              </a:rPr>
              <a:t>Test 1</a:t>
            </a:r>
            <a:endParaRPr b="1" sz="800">
              <a:latin typeface="Calibri"/>
              <a:ea typeface="Calibri"/>
              <a:cs typeface="Calibri"/>
              <a:sym typeface="Calibri"/>
            </a:endParaRPr>
          </a:p>
        </p:txBody>
      </p:sp>
      <p:sp>
        <p:nvSpPr>
          <p:cNvPr id="2329" name="Google Shape;2329;p90"/>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4"/>
                                        </p:tgtEl>
                                        <p:attrNameLst>
                                          <p:attrName>style.visibility</p:attrName>
                                        </p:attrNameLst>
                                      </p:cBhvr>
                                      <p:to>
                                        <p:strVal val="visible"/>
                                      </p:to>
                                    </p:set>
                                    <p:animEffect filter="fade" transition="in">
                                      <p:cBhvr>
                                        <p:cTn dur="1000"/>
                                        <p:tgtEl>
                                          <p:spTgt spid="23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333" name="Shape 2333"/>
        <p:cNvGrpSpPr/>
        <p:nvPr/>
      </p:nvGrpSpPr>
      <p:grpSpPr>
        <a:xfrm>
          <a:off x="0" y="0"/>
          <a:ext cx="0" cy="0"/>
          <a:chOff x="0" y="0"/>
          <a:chExt cx="0" cy="0"/>
        </a:xfrm>
      </p:grpSpPr>
      <p:pic>
        <p:nvPicPr>
          <p:cNvPr id="2334" name="Google Shape;2334;p91"/>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2335" name="Google Shape;2335;p91"/>
          <p:cNvPicPr preferRelativeResize="0"/>
          <p:nvPr/>
        </p:nvPicPr>
        <p:blipFill>
          <a:blip r:embed="rId4">
            <a:alphaModFix/>
          </a:blip>
          <a:stretch>
            <a:fillRect/>
          </a:stretch>
        </p:blipFill>
        <p:spPr>
          <a:xfrm>
            <a:off x="0" y="0"/>
            <a:ext cx="841775" cy="841775"/>
          </a:xfrm>
          <a:prstGeom prst="rect">
            <a:avLst/>
          </a:prstGeom>
          <a:noFill/>
          <a:ln>
            <a:noFill/>
          </a:ln>
        </p:spPr>
      </p:pic>
      <p:pic>
        <p:nvPicPr>
          <p:cNvPr id="2336" name="Google Shape;2336;p91"/>
          <p:cNvPicPr preferRelativeResize="0"/>
          <p:nvPr/>
        </p:nvPicPr>
        <p:blipFill>
          <a:blip r:embed="rId5">
            <a:alphaModFix/>
          </a:blip>
          <a:stretch>
            <a:fillRect/>
          </a:stretch>
        </p:blipFill>
        <p:spPr>
          <a:xfrm>
            <a:off x="2379622" y="-185662"/>
            <a:ext cx="4031074" cy="4031076"/>
          </a:xfrm>
          <a:prstGeom prst="rect">
            <a:avLst/>
          </a:prstGeom>
          <a:noFill/>
          <a:ln>
            <a:noFill/>
          </a:ln>
        </p:spPr>
      </p:pic>
      <p:sp>
        <p:nvSpPr>
          <p:cNvPr id="2337" name="Google Shape;2337;p91"/>
          <p:cNvSpPr txBox="1"/>
          <p:nvPr/>
        </p:nvSpPr>
        <p:spPr>
          <a:xfrm>
            <a:off x="230775" y="3563550"/>
            <a:ext cx="8550300" cy="90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600">
                <a:solidFill>
                  <a:schemeClr val="lt1"/>
                </a:solidFill>
                <a:latin typeface="Calibri"/>
                <a:ea typeface="Calibri"/>
                <a:cs typeface="Calibri"/>
                <a:sym typeface="Calibri"/>
              </a:rPr>
              <a:t>Planning &amp; Project Management</a:t>
            </a:r>
            <a:endParaRPr b="1" sz="4600">
              <a:solidFill>
                <a:schemeClr val="lt1"/>
              </a:solidFill>
              <a:latin typeface="Calibri"/>
              <a:ea typeface="Calibri"/>
              <a:cs typeface="Calibri"/>
              <a:sym typeface="Calibri"/>
            </a:endParaRPr>
          </a:p>
          <a:p>
            <a:pPr indent="0" lvl="0" marL="0" rtl="0" algn="ctr">
              <a:spcBef>
                <a:spcPts val="0"/>
              </a:spcBef>
              <a:spcAft>
                <a:spcPts val="0"/>
              </a:spcAft>
              <a:buNone/>
            </a:pPr>
            <a:r>
              <a:t/>
            </a:r>
            <a:endParaRPr b="1" sz="4600">
              <a:solidFill>
                <a:schemeClr val="lt1"/>
              </a:solidFill>
              <a:latin typeface="Calibri"/>
              <a:ea typeface="Calibri"/>
              <a:cs typeface="Calibri"/>
              <a:sym typeface="Calibri"/>
            </a:endParaRPr>
          </a:p>
        </p:txBody>
      </p:sp>
      <p:pic>
        <p:nvPicPr>
          <p:cNvPr id="2338" name="Google Shape;2338;p91"/>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2339" name="Google Shape;2339;p91"/>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2340" name="Google Shape;2340;p91"/>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2341" name="Google Shape;2341;p91"/>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342" name="Google Shape;2342;p91"/>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2343" name="Google Shape;2343;p91"/>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344" name="Google Shape;2344;p91"/>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2345" name="Google Shape;2345;p91"/>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Planning</a:t>
            </a:r>
            <a:endParaRPr b="1" u="sng">
              <a:latin typeface="Roboto"/>
              <a:ea typeface="Roboto"/>
              <a:cs typeface="Roboto"/>
              <a:sym typeface="Roboto"/>
            </a:endParaRPr>
          </a:p>
        </p:txBody>
      </p:sp>
      <p:sp>
        <p:nvSpPr>
          <p:cNvPr id="2346" name="Google Shape;2346;p91"/>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2347" name="Google Shape;2347;p91"/>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351" name="Shape 2351"/>
        <p:cNvGrpSpPr/>
        <p:nvPr/>
      </p:nvGrpSpPr>
      <p:grpSpPr>
        <a:xfrm>
          <a:off x="0" y="0"/>
          <a:ext cx="0" cy="0"/>
          <a:chOff x="0" y="0"/>
          <a:chExt cx="0" cy="0"/>
        </a:xfrm>
      </p:grpSpPr>
      <p:pic>
        <p:nvPicPr>
          <p:cNvPr id="2352" name="Google Shape;2352;p92"/>
          <p:cNvPicPr preferRelativeResize="0"/>
          <p:nvPr/>
        </p:nvPicPr>
        <p:blipFill>
          <a:blip r:embed="rId4">
            <a:alphaModFix/>
          </a:blip>
          <a:stretch>
            <a:fillRect/>
          </a:stretch>
        </p:blipFill>
        <p:spPr>
          <a:xfrm>
            <a:off x="8302225" y="0"/>
            <a:ext cx="841775" cy="841775"/>
          </a:xfrm>
          <a:prstGeom prst="rect">
            <a:avLst/>
          </a:prstGeom>
          <a:noFill/>
          <a:ln>
            <a:noFill/>
          </a:ln>
        </p:spPr>
      </p:pic>
      <p:pic>
        <p:nvPicPr>
          <p:cNvPr id="2353" name="Google Shape;2353;p92"/>
          <p:cNvPicPr preferRelativeResize="0"/>
          <p:nvPr/>
        </p:nvPicPr>
        <p:blipFill>
          <a:blip r:embed="rId5">
            <a:alphaModFix/>
          </a:blip>
          <a:stretch>
            <a:fillRect/>
          </a:stretch>
        </p:blipFill>
        <p:spPr>
          <a:xfrm>
            <a:off x="0" y="0"/>
            <a:ext cx="841775" cy="841775"/>
          </a:xfrm>
          <a:prstGeom prst="rect">
            <a:avLst/>
          </a:prstGeom>
          <a:noFill/>
          <a:ln>
            <a:noFill/>
          </a:ln>
        </p:spPr>
      </p:pic>
      <p:sp>
        <p:nvSpPr>
          <p:cNvPr id="2354" name="Google Shape;2354;p92"/>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300">
                <a:solidFill>
                  <a:schemeClr val="lt1"/>
                </a:solidFill>
                <a:latin typeface="Calibri"/>
                <a:ea typeface="Calibri"/>
                <a:cs typeface="Calibri"/>
                <a:sym typeface="Calibri"/>
              </a:rPr>
              <a:t>Work Plan/Schedule</a:t>
            </a:r>
            <a:endParaRPr b="1" sz="4300">
              <a:solidFill>
                <a:schemeClr val="lt1"/>
              </a:solidFill>
              <a:latin typeface="Calibri"/>
              <a:ea typeface="Calibri"/>
              <a:cs typeface="Calibri"/>
              <a:sym typeface="Calibri"/>
            </a:endParaRPr>
          </a:p>
        </p:txBody>
      </p:sp>
      <p:pic>
        <p:nvPicPr>
          <p:cNvPr id="2355" name="Google Shape;2355;p92"/>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2356" name="Google Shape;2356;p92"/>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2357" name="Google Shape;2357;p92"/>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2358" name="Google Shape;2358;p92"/>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359" name="Google Shape;2359;p92"/>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2360" name="Google Shape;2360;p92"/>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361" name="Google Shape;2361;p92"/>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2362" name="Google Shape;2362;p92"/>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Planning</a:t>
            </a:r>
            <a:endParaRPr b="1" u="sng">
              <a:latin typeface="Roboto"/>
              <a:ea typeface="Roboto"/>
              <a:cs typeface="Roboto"/>
              <a:sym typeface="Roboto"/>
            </a:endParaRPr>
          </a:p>
        </p:txBody>
      </p:sp>
      <p:sp>
        <p:nvSpPr>
          <p:cNvPr id="2363" name="Google Shape;2363;p92"/>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pic>
        <p:nvPicPr>
          <p:cNvPr id="2364" name="Google Shape;2364;p92"/>
          <p:cNvPicPr preferRelativeResize="0"/>
          <p:nvPr/>
        </p:nvPicPr>
        <p:blipFill>
          <a:blip r:embed="rId7">
            <a:alphaModFix/>
          </a:blip>
          <a:stretch>
            <a:fillRect/>
          </a:stretch>
        </p:blipFill>
        <p:spPr>
          <a:xfrm>
            <a:off x="0" y="1027172"/>
            <a:ext cx="9144003" cy="3549554"/>
          </a:xfrm>
          <a:prstGeom prst="rect">
            <a:avLst/>
          </a:prstGeom>
          <a:noFill/>
          <a:ln>
            <a:noFill/>
          </a:ln>
        </p:spPr>
      </p:pic>
      <p:sp>
        <p:nvSpPr>
          <p:cNvPr id="2365" name="Google Shape;2365;p92"/>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369" name="Shape 2369"/>
        <p:cNvGrpSpPr/>
        <p:nvPr/>
      </p:nvGrpSpPr>
      <p:grpSpPr>
        <a:xfrm>
          <a:off x="0" y="0"/>
          <a:ext cx="0" cy="0"/>
          <a:chOff x="0" y="0"/>
          <a:chExt cx="0" cy="0"/>
        </a:xfrm>
      </p:grpSpPr>
      <p:pic>
        <p:nvPicPr>
          <p:cNvPr id="2370" name="Google Shape;2370;p93"/>
          <p:cNvPicPr preferRelativeResize="0"/>
          <p:nvPr/>
        </p:nvPicPr>
        <p:blipFill>
          <a:blip r:embed="rId4">
            <a:alphaModFix/>
          </a:blip>
          <a:stretch>
            <a:fillRect/>
          </a:stretch>
        </p:blipFill>
        <p:spPr>
          <a:xfrm>
            <a:off x="8302225" y="0"/>
            <a:ext cx="841775" cy="841775"/>
          </a:xfrm>
          <a:prstGeom prst="rect">
            <a:avLst/>
          </a:prstGeom>
          <a:noFill/>
          <a:ln>
            <a:noFill/>
          </a:ln>
        </p:spPr>
      </p:pic>
      <p:pic>
        <p:nvPicPr>
          <p:cNvPr id="2371" name="Google Shape;2371;p93"/>
          <p:cNvPicPr preferRelativeResize="0"/>
          <p:nvPr/>
        </p:nvPicPr>
        <p:blipFill>
          <a:blip r:embed="rId5">
            <a:alphaModFix/>
          </a:blip>
          <a:stretch>
            <a:fillRect/>
          </a:stretch>
        </p:blipFill>
        <p:spPr>
          <a:xfrm>
            <a:off x="0" y="0"/>
            <a:ext cx="841775" cy="841775"/>
          </a:xfrm>
          <a:prstGeom prst="rect">
            <a:avLst/>
          </a:prstGeom>
          <a:noFill/>
          <a:ln>
            <a:noFill/>
          </a:ln>
        </p:spPr>
      </p:pic>
      <p:sp>
        <p:nvSpPr>
          <p:cNvPr id="2372" name="Google Shape;2372;p93"/>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300">
                <a:solidFill>
                  <a:schemeClr val="lt1"/>
                </a:solidFill>
                <a:latin typeface="Calibri"/>
                <a:ea typeface="Calibri"/>
                <a:cs typeface="Calibri"/>
                <a:sym typeface="Calibri"/>
              </a:rPr>
              <a:t>Work Plan/Schedule</a:t>
            </a:r>
            <a:endParaRPr b="1" sz="4300">
              <a:solidFill>
                <a:schemeClr val="lt1"/>
              </a:solidFill>
              <a:latin typeface="Calibri"/>
              <a:ea typeface="Calibri"/>
              <a:cs typeface="Calibri"/>
              <a:sym typeface="Calibri"/>
            </a:endParaRPr>
          </a:p>
        </p:txBody>
      </p:sp>
      <p:pic>
        <p:nvPicPr>
          <p:cNvPr id="2373" name="Google Shape;2373;p93"/>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2374" name="Google Shape;2374;p93"/>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2375" name="Google Shape;2375;p93"/>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2376" name="Google Shape;2376;p93"/>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377" name="Google Shape;2377;p93"/>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2378" name="Google Shape;2378;p93"/>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379" name="Google Shape;2379;p93"/>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2380" name="Google Shape;2380;p93"/>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Planning</a:t>
            </a:r>
            <a:endParaRPr b="1" u="sng">
              <a:latin typeface="Roboto"/>
              <a:ea typeface="Roboto"/>
              <a:cs typeface="Roboto"/>
              <a:sym typeface="Roboto"/>
            </a:endParaRPr>
          </a:p>
        </p:txBody>
      </p:sp>
      <p:sp>
        <p:nvSpPr>
          <p:cNvPr id="2381" name="Google Shape;2381;p93"/>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pic>
        <p:nvPicPr>
          <p:cNvPr id="2382" name="Google Shape;2382;p93"/>
          <p:cNvPicPr preferRelativeResize="0"/>
          <p:nvPr/>
        </p:nvPicPr>
        <p:blipFill>
          <a:blip r:embed="rId7">
            <a:alphaModFix/>
          </a:blip>
          <a:stretch>
            <a:fillRect/>
          </a:stretch>
        </p:blipFill>
        <p:spPr>
          <a:xfrm>
            <a:off x="0" y="1335346"/>
            <a:ext cx="9144003" cy="2652103"/>
          </a:xfrm>
          <a:prstGeom prst="rect">
            <a:avLst/>
          </a:prstGeom>
          <a:noFill/>
          <a:ln>
            <a:noFill/>
          </a:ln>
        </p:spPr>
      </p:pic>
      <p:cxnSp>
        <p:nvCxnSpPr>
          <p:cNvPr id="2383" name="Google Shape;2383;p93"/>
          <p:cNvCxnSpPr/>
          <p:nvPr/>
        </p:nvCxnSpPr>
        <p:spPr>
          <a:xfrm>
            <a:off x="965150" y="3513075"/>
            <a:ext cx="0" cy="738000"/>
          </a:xfrm>
          <a:prstGeom prst="straightConnector1">
            <a:avLst/>
          </a:prstGeom>
          <a:noFill/>
          <a:ln cap="flat" cmpd="sng" w="38100">
            <a:solidFill>
              <a:srgbClr val="5B9BD5"/>
            </a:solidFill>
            <a:prstDash val="solid"/>
            <a:round/>
            <a:headEnd len="med" w="med" type="none"/>
            <a:tailEnd len="med" w="med" type="none"/>
          </a:ln>
        </p:spPr>
      </p:cxnSp>
      <p:cxnSp>
        <p:nvCxnSpPr>
          <p:cNvPr id="2384" name="Google Shape;2384;p93"/>
          <p:cNvCxnSpPr/>
          <p:nvPr/>
        </p:nvCxnSpPr>
        <p:spPr>
          <a:xfrm>
            <a:off x="965150" y="4231300"/>
            <a:ext cx="1347300" cy="0"/>
          </a:xfrm>
          <a:prstGeom prst="straightConnector1">
            <a:avLst/>
          </a:prstGeom>
          <a:noFill/>
          <a:ln cap="flat" cmpd="sng" w="38100">
            <a:solidFill>
              <a:srgbClr val="5B9BD5"/>
            </a:solidFill>
            <a:prstDash val="solid"/>
            <a:round/>
            <a:headEnd len="med" w="med" type="none"/>
            <a:tailEnd len="med" w="med" type="triangle"/>
          </a:ln>
        </p:spPr>
      </p:cxnSp>
      <p:sp>
        <p:nvSpPr>
          <p:cNvPr id="2385" name="Google Shape;2385;p93"/>
          <p:cNvSpPr txBox="1"/>
          <p:nvPr/>
        </p:nvSpPr>
        <p:spPr>
          <a:xfrm>
            <a:off x="2383550" y="4010475"/>
            <a:ext cx="4376700" cy="711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600">
                <a:solidFill>
                  <a:schemeClr val="lt1"/>
                </a:solidFill>
                <a:latin typeface="Calibri"/>
                <a:ea typeface="Calibri"/>
                <a:cs typeface="Calibri"/>
                <a:sym typeface="Calibri"/>
              </a:rPr>
              <a:t>Signal Testing (High Risk) = Test Early!</a:t>
            </a:r>
            <a:endParaRPr b="1" sz="1600">
              <a:solidFill>
                <a:schemeClr val="lt1"/>
              </a:solidFill>
              <a:latin typeface="Calibri"/>
              <a:ea typeface="Calibri"/>
              <a:cs typeface="Calibri"/>
              <a:sym typeface="Calibri"/>
            </a:endParaRPr>
          </a:p>
          <a:p>
            <a:pPr indent="0" lvl="0" marL="0" rtl="0" algn="l">
              <a:lnSpc>
                <a:spcPct val="115000"/>
              </a:lnSpc>
              <a:spcBef>
                <a:spcPts val="0"/>
              </a:spcBef>
              <a:spcAft>
                <a:spcPts val="0"/>
              </a:spcAft>
              <a:buNone/>
            </a:pPr>
            <a:r>
              <a:rPr b="1" lang="en" sz="1300">
                <a:solidFill>
                  <a:schemeClr val="lt1"/>
                </a:solidFill>
                <a:latin typeface="Calibri"/>
                <a:ea typeface="Calibri"/>
                <a:cs typeface="Calibri"/>
                <a:sym typeface="Calibri"/>
              </a:rPr>
              <a:t>	1st Iteration by Jan. 23</a:t>
            </a:r>
            <a:endParaRPr b="1" sz="1300">
              <a:solidFill>
                <a:schemeClr val="lt1"/>
              </a:solidFill>
              <a:latin typeface="Calibri"/>
              <a:ea typeface="Calibri"/>
              <a:cs typeface="Calibri"/>
              <a:sym typeface="Calibri"/>
            </a:endParaRPr>
          </a:p>
        </p:txBody>
      </p:sp>
      <p:sp>
        <p:nvSpPr>
          <p:cNvPr id="2386" name="Google Shape;2386;p93"/>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4"/>
                                        </p:tgtEl>
                                        <p:attrNameLst>
                                          <p:attrName>style.visibility</p:attrName>
                                        </p:attrNameLst>
                                      </p:cBhvr>
                                      <p:to>
                                        <p:strVal val="visible"/>
                                      </p:to>
                                    </p:set>
                                    <p:animEffect filter="fade" transition="in">
                                      <p:cBhvr>
                                        <p:cTn dur="1000"/>
                                        <p:tgtEl>
                                          <p:spTgt spid="2384"/>
                                        </p:tgtEl>
                                      </p:cBhvr>
                                    </p:animEffect>
                                  </p:childTnLst>
                                </p:cTn>
                              </p:par>
                              <p:par>
                                <p:cTn fill="hold" nodeType="withEffect" presetClass="entr" presetID="10" presetSubtype="0">
                                  <p:stCondLst>
                                    <p:cond delay="0"/>
                                  </p:stCondLst>
                                  <p:childTnLst>
                                    <p:set>
                                      <p:cBhvr>
                                        <p:cTn dur="1" fill="hold">
                                          <p:stCondLst>
                                            <p:cond delay="0"/>
                                          </p:stCondLst>
                                        </p:cTn>
                                        <p:tgtEl>
                                          <p:spTgt spid="2385"/>
                                        </p:tgtEl>
                                        <p:attrNameLst>
                                          <p:attrName>style.visibility</p:attrName>
                                        </p:attrNameLst>
                                      </p:cBhvr>
                                      <p:to>
                                        <p:strVal val="visible"/>
                                      </p:to>
                                    </p:set>
                                    <p:animEffect filter="fade" transition="in">
                                      <p:cBhvr>
                                        <p:cTn dur="1000"/>
                                        <p:tgtEl>
                                          <p:spTgt spid="2385"/>
                                        </p:tgtEl>
                                      </p:cBhvr>
                                    </p:animEffect>
                                  </p:childTnLst>
                                </p:cTn>
                              </p:par>
                              <p:par>
                                <p:cTn fill="hold" nodeType="withEffect" presetClass="entr" presetID="10" presetSubtype="0">
                                  <p:stCondLst>
                                    <p:cond delay="0"/>
                                  </p:stCondLst>
                                  <p:childTnLst>
                                    <p:set>
                                      <p:cBhvr>
                                        <p:cTn dur="1" fill="hold">
                                          <p:stCondLst>
                                            <p:cond delay="0"/>
                                          </p:stCondLst>
                                        </p:cTn>
                                        <p:tgtEl>
                                          <p:spTgt spid="2383"/>
                                        </p:tgtEl>
                                        <p:attrNameLst>
                                          <p:attrName>style.visibility</p:attrName>
                                        </p:attrNameLst>
                                      </p:cBhvr>
                                      <p:to>
                                        <p:strVal val="visible"/>
                                      </p:to>
                                    </p:set>
                                    <p:animEffect filter="fade" transition="in">
                                      <p:cBhvr>
                                        <p:cTn dur="300"/>
                                        <p:tgtEl>
                                          <p:spTgt spid="23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50" name="Shape 350"/>
        <p:cNvGrpSpPr/>
        <p:nvPr/>
      </p:nvGrpSpPr>
      <p:grpSpPr>
        <a:xfrm>
          <a:off x="0" y="0"/>
          <a:ext cx="0" cy="0"/>
          <a:chOff x="0" y="0"/>
          <a:chExt cx="0" cy="0"/>
        </a:xfrm>
      </p:grpSpPr>
      <p:sp>
        <p:nvSpPr>
          <p:cNvPr id="351" name="Google Shape;351;p31"/>
          <p:cNvSpPr txBox="1"/>
          <p:nvPr>
            <p:ph type="title"/>
          </p:nvPr>
        </p:nvSpPr>
        <p:spPr>
          <a:xfrm>
            <a:off x="628650" y="-6"/>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SzPts val="990"/>
              <a:buNone/>
            </a:pPr>
            <a:r>
              <a:rPr b="1" lang="en" sz="3940">
                <a:solidFill>
                  <a:schemeClr val="lt1"/>
                </a:solidFill>
              </a:rPr>
              <a:t>The SAM Principle: Solar Occultation</a:t>
            </a:r>
            <a:endParaRPr b="1" sz="3940">
              <a:solidFill>
                <a:schemeClr val="lt1"/>
              </a:solidFill>
            </a:endParaRPr>
          </a:p>
        </p:txBody>
      </p:sp>
      <p:cxnSp>
        <p:nvCxnSpPr>
          <p:cNvPr id="352" name="Google Shape;352;p31"/>
          <p:cNvCxnSpPr/>
          <p:nvPr/>
        </p:nvCxnSpPr>
        <p:spPr>
          <a:xfrm>
            <a:off x="214850" y="1899825"/>
            <a:ext cx="1289100" cy="0"/>
          </a:xfrm>
          <a:prstGeom prst="straightConnector1">
            <a:avLst/>
          </a:prstGeom>
          <a:noFill/>
          <a:ln cap="flat" cmpd="sng" w="76200">
            <a:solidFill>
              <a:schemeClr val="accent2"/>
            </a:solidFill>
            <a:prstDash val="solid"/>
            <a:round/>
            <a:headEnd len="med" w="med" type="none"/>
            <a:tailEnd len="med" w="med" type="triangle"/>
          </a:ln>
        </p:spPr>
      </p:cxnSp>
      <p:cxnSp>
        <p:nvCxnSpPr>
          <p:cNvPr id="353" name="Google Shape;353;p31"/>
          <p:cNvCxnSpPr/>
          <p:nvPr/>
        </p:nvCxnSpPr>
        <p:spPr>
          <a:xfrm>
            <a:off x="214850" y="2556925"/>
            <a:ext cx="1289100" cy="0"/>
          </a:xfrm>
          <a:prstGeom prst="straightConnector1">
            <a:avLst/>
          </a:prstGeom>
          <a:noFill/>
          <a:ln cap="flat" cmpd="sng" w="76200">
            <a:solidFill>
              <a:schemeClr val="accent2"/>
            </a:solidFill>
            <a:prstDash val="solid"/>
            <a:round/>
            <a:headEnd len="med" w="med" type="none"/>
            <a:tailEnd len="med" w="med" type="triangle"/>
          </a:ln>
        </p:spPr>
      </p:cxnSp>
      <p:cxnSp>
        <p:nvCxnSpPr>
          <p:cNvPr id="354" name="Google Shape;354;p31"/>
          <p:cNvCxnSpPr/>
          <p:nvPr/>
        </p:nvCxnSpPr>
        <p:spPr>
          <a:xfrm>
            <a:off x="214850" y="3203000"/>
            <a:ext cx="1289100" cy="0"/>
          </a:xfrm>
          <a:prstGeom prst="straightConnector1">
            <a:avLst/>
          </a:prstGeom>
          <a:noFill/>
          <a:ln cap="flat" cmpd="sng" w="76200">
            <a:solidFill>
              <a:schemeClr val="accent2"/>
            </a:solidFill>
            <a:prstDash val="solid"/>
            <a:round/>
            <a:headEnd len="med" w="med" type="none"/>
            <a:tailEnd len="med" w="med" type="triangle"/>
          </a:ln>
        </p:spPr>
      </p:cxnSp>
      <p:cxnSp>
        <p:nvCxnSpPr>
          <p:cNvPr id="355" name="Google Shape;355;p31"/>
          <p:cNvCxnSpPr/>
          <p:nvPr/>
        </p:nvCxnSpPr>
        <p:spPr>
          <a:xfrm>
            <a:off x="214850" y="3772450"/>
            <a:ext cx="1289100" cy="0"/>
          </a:xfrm>
          <a:prstGeom prst="straightConnector1">
            <a:avLst/>
          </a:prstGeom>
          <a:noFill/>
          <a:ln cap="flat" cmpd="sng" w="76200">
            <a:solidFill>
              <a:schemeClr val="accent2"/>
            </a:solidFill>
            <a:prstDash val="solid"/>
            <a:round/>
            <a:headEnd len="med" w="med" type="none"/>
            <a:tailEnd len="med" w="med" type="triangle"/>
          </a:ln>
        </p:spPr>
      </p:cxnSp>
      <p:sp>
        <p:nvSpPr>
          <p:cNvPr id="356" name="Google Shape;356;p31"/>
          <p:cNvSpPr txBox="1"/>
          <p:nvPr/>
        </p:nvSpPr>
        <p:spPr>
          <a:xfrm>
            <a:off x="265400" y="4060850"/>
            <a:ext cx="175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2"/>
                </a:solidFill>
                <a:latin typeface="Calibri"/>
                <a:ea typeface="Calibri"/>
                <a:cs typeface="Calibri"/>
                <a:sym typeface="Calibri"/>
              </a:rPr>
              <a:t>Sunlight</a:t>
            </a:r>
            <a:endParaRPr>
              <a:solidFill>
                <a:schemeClr val="accent2"/>
              </a:solidFill>
              <a:latin typeface="Calibri"/>
              <a:ea typeface="Calibri"/>
              <a:cs typeface="Calibri"/>
              <a:sym typeface="Calibri"/>
            </a:endParaRPr>
          </a:p>
        </p:txBody>
      </p:sp>
      <p:grpSp>
        <p:nvGrpSpPr>
          <p:cNvPr id="357" name="Google Shape;357;p31"/>
          <p:cNvGrpSpPr/>
          <p:nvPr/>
        </p:nvGrpSpPr>
        <p:grpSpPr>
          <a:xfrm>
            <a:off x="3096213" y="1432213"/>
            <a:ext cx="4005925" cy="2754913"/>
            <a:chOff x="3348975" y="1453313"/>
            <a:chExt cx="4005925" cy="2754913"/>
          </a:xfrm>
        </p:grpSpPr>
        <p:sp>
          <p:nvSpPr>
            <p:cNvPr id="358" name="Google Shape;358;p31"/>
            <p:cNvSpPr/>
            <p:nvPr/>
          </p:nvSpPr>
          <p:spPr>
            <a:xfrm>
              <a:off x="3348975" y="1453325"/>
              <a:ext cx="3690300" cy="2754900"/>
            </a:xfrm>
            <a:prstGeom prst="rect">
              <a:avLst/>
            </a:prstGeom>
            <a:solidFill>
              <a:srgbClr val="888888"/>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31"/>
            <p:cNvSpPr/>
            <p:nvPr/>
          </p:nvSpPr>
          <p:spPr>
            <a:xfrm>
              <a:off x="3525900" y="1453313"/>
              <a:ext cx="404400" cy="12006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31"/>
            <p:cNvSpPr/>
            <p:nvPr/>
          </p:nvSpPr>
          <p:spPr>
            <a:xfrm>
              <a:off x="3525900" y="3007625"/>
              <a:ext cx="404400" cy="12006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31"/>
            <p:cNvSpPr/>
            <p:nvPr/>
          </p:nvSpPr>
          <p:spPr>
            <a:xfrm>
              <a:off x="6751300" y="2528975"/>
              <a:ext cx="603600" cy="6036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31"/>
            <p:cNvSpPr txBox="1"/>
            <p:nvPr/>
          </p:nvSpPr>
          <p:spPr>
            <a:xfrm>
              <a:off x="4726475" y="1453325"/>
              <a:ext cx="126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latin typeface="Calibri"/>
                  <a:ea typeface="Calibri"/>
                  <a:cs typeface="Calibri"/>
                  <a:sym typeface="Calibri"/>
                </a:rPr>
                <a:t>Optics Bench</a:t>
              </a:r>
              <a:endParaRPr b="1">
                <a:solidFill>
                  <a:schemeClr val="lt1"/>
                </a:solidFill>
                <a:latin typeface="Calibri"/>
                <a:ea typeface="Calibri"/>
                <a:cs typeface="Calibri"/>
                <a:sym typeface="Calibri"/>
              </a:endParaRPr>
            </a:p>
          </p:txBody>
        </p:sp>
        <p:cxnSp>
          <p:nvCxnSpPr>
            <p:cNvPr id="363" name="Google Shape;363;p31"/>
            <p:cNvCxnSpPr>
              <a:endCxn id="360" idx="0"/>
            </p:cNvCxnSpPr>
            <p:nvPr/>
          </p:nvCxnSpPr>
          <p:spPr>
            <a:xfrm rot="10800000">
              <a:off x="3728100" y="3007625"/>
              <a:ext cx="973200" cy="935400"/>
            </a:xfrm>
            <a:prstGeom prst="straightConnector1">
              <a:avLst/>
            </a:prstGeom>
            <a:noFill/>
            <a:ln cap="flat" cmpd="sng" w="9525">
              <a:solidFill>
                <a:schemeClr val="lt1"/>
              </a:solidFill>
              <a:prstDash val="solid"/>
              <a:round/>
              <a:headEnd len="med" w="med" type="none"/>
              <a:tailEnd len="med" w="med" type="triangle"/>
            </a:ln>
          </p:spPr>
        </p:cxnSp>
        <p:sp>
          <p:nvSpPr>
            <p:cNvPr id="364" name="Google Shape;364;p31"/>
            <p:cNvSpPr txBox="1"/>
            <p:nvPr/>
          </p:nvSpPr>
          <p:spPr>
            <a:xfrm>
              <a:off x="4675825" y="3592625"/>
              <a:ext cx="1996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Calibri"/>
                  <a:ea typeface="Calibri"/>
                  <a:cs typeface="Calibri"/>
                  <a:sym typeface="Calibri"/>
                </a:rPr>
                <a:t>Aperture, pinhole, filters, etc</a:t>
              </a:r>
              <a:endParaRPr>
                <a:solidFill>
                  <a:schemeClr val="lt1"/>
                </a:solidFill>
                <a:latin typeface="Calibri"/>
                <a:ea typeface="Calibri"/>
                <a:cs typeface="Calibri"/>
                <a:sym typeface="Calibri"/>
              </a:endParaRPr>
            </a:p>
          </p:txBody>
        </p:sp>
        <p:cxnSp>
          <p:nvCxnSpPr>
            <p:cNvPr id="365" name="Google Shape;365;p31"/>
            <p:cNvCxnSpPr/>
            <p:nvPr/>
          </p:nvCxnSpPr>
          <p:spPr>
            <a:xfrm>
              <a:off x="7039138" y="1642900"/>
              <a:ext cx="0" cy="2110200"/>
            </a:xfrm>
            <a:prstGeom prst="straightConnector1">
              <a:avLst/>
            </a:prstGeom>
            <a:noFill/>
            <a:ln cap="flat" cmpd="sng" w="9525">
              <a:solidFill>
                <a:schemeClr val="lt1"/>
              </a:solidFill>
              <a:prstDash val="solid"/>
              <a:round/>
              <a:headEnd len="med" w="med" type="none"/>
              <a:tailEnd len="med" w="med" type="none"/>
            </a:ln>
          </p:spPr>
        </p:cxnSp>
      </p:grpSp>
      <p:sp>
        <p:nvSpPr>
          <p:cNvPr id="366" name="Google Shape;366;p31"/>
          <p:cNvSpPr txBox="1"/>
          <p:nvPr/>
        </p:nvSpPr>
        <p:spPr>
          <a:xfrm>
            <a:off x="7203425" y="4022925"/>
            <a:ext cx="1857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latin typeface="Calibri"/>
                <a:ea typeface="Calibri"/>
                <a:cs typeface="Calibri"/>
                <a:sym typeface="Calibri"/>
              </a:rPr>
              <a:t>Photodiode Analog Signal</a:t>
            </a:r>
            <a:endParaRPr>
              <a:solidFill>
                <a:srgbClr val="FF0000"/>
              </a:solidFill>
              <a:latin typeface="Calibri"/>
              <a:ea typeface="Calibri"/>
              <a:cs typeface="Calibri"/>
              <a:sym typeface="Calibri"/>
            </a:endParaRPr>
          </a:p>
        </p:txBody>
      </p:sp>
      <p:sp>
        <p:nvSpPr>
          <p:cNvPr id="367" name="Google Shape;367;p31"/>
          <p:cNvSpPr txBox="1"/>
          <p:nvPr/>
        </p:nvSpPr>
        <p:spPr>
          <a:xfrm>
            <a:off x="530525" y="795375"/>
            <a:ext cx="85305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u="sng">
                <a:solidFill>
                  <a:schemeClr val="lt1"/>
                </a:solidFill>
                <a:latin typeface="Calibri"/>
                <a:ea typeface="Calibri"/>
                <a:cs typeface="Calibri"/>
                <a:sym typeface="Calibri"/>
              </a:rPr>
              <a:t>Referencing the photodiode signal to the baseline allows scientists to determine the presence and density of aerosols</a:t>
            </a:r>
            <a:endParaRPr b="1" sz="1700" u="sng">
              <a:solidFill>
                <a:schemeClr val="lt1"/>
              </a:solidFill>
              <a:latin typeface="Calibri"/>
              <a:ea typeface="Calibri"/>
              <a:cs typeface="Calibri"/>
              <a:sym typeface="Calibri"/>
            </a:endParaRPr>
          </a:p>
        </p:txBody>
      </p:sp>
      <p:cxnSp>
        <p:nvCxnSpPr>
          <p:cNvPr id="368" name="Google Shape;368;p31"/>
          <p:cNvCxnSpPr/>
          <p:nvPr/>
        </p:nvCxnSpPr>
        <p:spPr>
          <a:xfrm>
            <a:off x="4373375" y="2809675"/>
            <a:ext cx="1289100" cy="0"/>
          </a:xfrm>
          <a:prstGeom prst="straightConnector1">
            <a:avLst/>
          </a:prstGeom>
          <a:noFill/>
          <a:ln cap="flat" cmpd="sng" w="76200">
            <a:solidFill>
              <a:schemeClr val="accent2"/>
            </a:solidFill>
            <a:prstDash val="solid"/>
            <a:round/>
            <a:headEnd len="med" w="med" type="none"/>
            <a:tailEnd len="med" w="med" type="triangle"/>
          </a:ln>
        </p:spPr>
      </p:cxnSp>
      <p:cxnSp>
        <p:nvCxnSpPr>
          <p:cNvPr id="369" name="Google Shape;369;p31"/>
          <p:cNvCxnSpPr/>
          <p:nvPr/>
        </p:nvCxnSpPr>
        <p:spPr>
          <a:xfrm>
            <a:off x="214850" y="1899825"/>
            <a:ext cx="1289100" cy="0"/>
          </a:xfrm>
          <a:prstGeom prst="straightConnector1">
            <a:avLst/>
          </a:prstGeom>
          <a:noFill/>
          <a:ln cap="flat" cmpd="sng" w="76200">
            <a:solidFill>
              <a:schemeClr val="accent2"/>
            </a:solidFill>
            <a:prstDash val="solid"/>
            <a:round/>
            <a:headEnd len="med" w="med" type="none"/>
            <a:tailEnd len="med" w="med" type="triangle"/>
          </a:ln>
        </p:spPr>
      </p:cxnSp>
      <p:cxnSp>
        <p:nvCxnSpPr>
          <p:cNvPr id="370" name="Google Shape;370;p31"/>
          <p:cNvCxnSpPr/>
          <p:nvPr/>
        </p:nvCxnSpPr>
        <p:spPr>
          <a:xfrm>
            <a:off x="214850" y="2556925"/>
            <a:ext cx="1289100" cy="0"/>
          </a:xfrm>
          <a:prstGeom prst="straightConnector1">
            <a:avLst/>
          </a:prstGeom>
          <a:noFill/>
          <a:ln cap="flat" cmpd="sng" w="76200">
            <a:solidFill>
              <a:schemeClr val="accent2"/>
            </a:solidFill>
            <a:prstDash val="solid"/>
            <a:round/>
            <a:headEnd len="med" w="med" type="none"/>
            <a:tailEnd len="med" w="med" type="triangle"/>
          </a:ln>
        </p:spPr>
      </p:cxnSp>
      <p:cxnSp>
        <p:nvCxnSpPr>
          <p:cNvPr id="371" name="Google Shape;371;p31"/>
          <p:cNvCxnSpPr/>
          <p:nvPr/>
        </p:nvCxnSpPr>
        <p:spPr>
          <a:xfrm>
            <a:off x="214850" y="3203000"/>
            <a:ext cx="1289100" cy="0"/>
          </a:xfrm>
          <a:prstGeom prst="straightConnector1">
            <a:avLst/>
          </a:prstGeom>
          <a:noFill/>
          <a:ln cap="flat" cmpd="sng" w="76200">
            <a:solidFill>
              <a:schemeClr val="accent2"/>
            </a:solidFill>
            <a:prstDash val="solid"/>
            <a:round/>
            <a:headEnd len="med" w="med" type="none"/>
            <a:tailEnd len="med" w="med" type="triangle"/>
          </a:ln>
        </p:spPr>
      </p:cxnSp>
      <p:cxnSp>
        <p:nvCxnSpPr>
          <p:cNvPr id="372" name="Google Shape;372;p31"/>
          <p:cNvCxnSpPr/>
          <p:nvPr/>
        </p:nvCxnSpPr>
        <p:spPr>
          <a:xfrm>
            <a:off x="214850" y="3772450"/>
            <a:ext cx="1289100" cy="0"/>
          </a:xfrm>
          <a:prstGeom prst="straightConnector1">
            <a:avLst/>
          </a:prstGeom>
          <a:noFill/>
          <a:ln cap="flat" cmpd="sng" w="76200">
            <a:solidFill>
              <a:schemeClr val="accent2"/>
            </a:solidFill>
            <a:prstDash val="solid"/>
            <a:round/>
            <a:headEnd len="med" w="med" type="none"/>
            <a:tailEnd len="med" w="med" type="triangle"/>
          </a:ln>
        </p:spPr>
      </p:cxnSp>
      <p:sp>
        <p:nvSpPr>
          <p:cNvPr id="373" name="Google Shape;373;p31"/>
          <p:cNvSpPr txBox="1"/>
          <p:nvPr/>
        </p:nvSpPr>
        <p:spPr>
          <a:xfrm>
            <a:off x="265400" y="4060850"/>
            <a:ext cx="175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2"/>
                </a:solidFill>
                <a:latin typeface="Calibri"/>
                <a:ea typeface="Calibri"/>
                <a:cs typeface="Calibri"/>
                <a:sym typeface="Calibri"/>
              </a:rPr>
              <a:t>Sunlight</a:t>
            </a:r>
            <a:endParaRPr>
              <a:solidFill>
                <a:schemeClr val="accent2"/>
              </a:solidFill>
              <a:latin typeface="Calibri"/>
              <a:ea typeface="Calibri"/>
              <a:cs typeface="Calibri"/>
              <a:sym typeface="Calibri"/>
            </a:endParaRPr>
          </a:p>
        </p:txBody>
      </p:sp>
      <p:grpSp>
        <p:nvGrpSpPr>
          <p:cNvPr id="374" name="Google Shape;374;p31"/>
          <p:cNvGrpSpPr/>
          <p:nvPr/>
        </p:nvGrpSpPr>
        <p:grpSpPr>
          <a:xfrm>
            <a:off x="3096213" y="1432213"/>
            <a:ext cx="4005925" cy="2754913"/>
            <a:chOff x="3348975" y="1453313"/>
            <a:chExt cx="4005925" cy="2754913"/>
          </a:xfrm>
        </p:grpSpPr>
        <p:sp>
          <p:nvSpPr>
            <p:cNvPr id="375" name="Google Shape;375;p31"/>
            <p:cNvSpPr/>
            <p:nvPr/>
          </p:nvSpPr>
          <p:spPr>
            <a:xfrm>
              <a:off x="3348975" y="1453325"/>
              <a:ext cx="3690300" cy="2754900"/>
            </a:xfrm>
            <a:prstGeom prst="rect">
              <a:avLst/>
            </a:prstGeom>
            <a:solidFill>
              <a:srgbClr val="888888"/>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31"/>
            <p:cNvSpPr/>
            <p:nvPr/>
          </p:nvSpPr>
          <p:spPr>
            <a:xfrm>
              <a:off x="3525900" y="1453313"/>
              <a:ext cx="404400" cy="12006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31"/>
            <p:cNvSpPr/>
            <p:nvPr/>
          </p:nvSpPr>
          <p:spPr>
            <a:xfrm>
              <a:off x="3525900" y="3007625"/>
              <a:ext cx="404400" cy="12006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31"/>
            <p:cNvSpPr/>
            <p:nvPr/>
          </p:nvSpPr>
          <p:spPr>
            <a:xfrm>
              <a:off x="6751300" y="2528975"/>
              <a:ext cx="603600" cy="6036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31"/>
            <p:cNvSpPr txBox="1"/>
            <p:nvPr/>
          </p:nvSpPr>
          <p:spPr>
            <a:xfrm>
              <a:off x="4726475" y="1453325"/>
              <a:ext cx="126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latin typeface="Calibri"/>
                  <a:ea typeface="Calibri"/>
                  <a:cs typeface="Calibri"/>
                  <a:sym typeface="Calibri"/>
                </a:rPr>
                <a:t>Optics Bench</a:t>
              </a:r>
              <a:endParaRPr b="1">
                <a:solidFill>
                  <a:schemeClr val="lt1"/>
                </a:solidFill>
                <a:latin typeface="Calibri"/>
                <a:ea typeface="Calibri"/>
                <a:cs typeface="Calibri"/>
                <a:sym typeface="Calibri"/>
              </a:endParaRPr>
            </a:p>
          </p:txBody>
        </p:sp>
        <p:cxnSp>
          <p:nvCxnSpPr>
            <p:cNvPr id="380" name="Google Shape;380;p31"/>
            <p:cNvCxnSpPr>
              <a:endCxn id="377" idx="0"/>
            </p:cNvCxnSpPr>
            <p:nvPr/>
          </p:nvCxnSpPr>
          <p:spPr>
            <a:xfrm rot="10800000">
              <a:off x="3728100" y="3007625"/>
              <a:ext cx="973200" cy="935400"/>
            </a:xfrm>
            <a:prstGeom prst="straightConnector1">
              <a:avLst/>
            </a:prstGeom>
            <a:noFill/>
            <a:ln cap="flat" cmpd="sng" w="9525">
              <a:solidFill>
                <a:schemeClr val="lt1"/>
              </a:solidFill>
              <a:prstDash val="solid"/>
              <a:round/>
              <a:headEnd len="med" w="med" type="none"/>
              <a:tailEnd len="med" w="med" type="triangle"/>
            </a:ln>
          </p:spPr>
        </p:cxnSp>
        <p:sp>
          <p:nvSpPr>
            <p:cNvPr id="381" name="Google Shape;381;p31"/>
            <p:cNvSpPr txBox="1"/>
            <p:nvPr/>
          </p:nvSpPr>
          <p:spPr>
            <a:xfrm>
              <a:off x="4675825" y="3592625"/>
              <a:ext cx="1996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Calibri"/>
                  <a:ea typeface="Calibri"/>
                  <a:cs typeface="Calibri"/>
                  <a:sym typeface="Calibri"/>
                </a:rPr>
                <a:t>Aperture, pinhole, filters, etc</a:t>
              </a:r>
              <a:endParaRPr>
                <a:solidFill>
                  <a:schemeClr val="lt1"/>
                </a:solidFill>
                <a:latin typeface="Calibri"/>
                <a:ea typeface="Calibri"/>
                <a:cs typeface="Calibri"/>
                <a:sym typeface="Calibri"/>
              </a:endParaRPr>
            </a:p>
          </p:txBody>
        </p:sp>
        <p:cxnSp>
          <p:nvCxnSpPr>
            <p:cNvPr id="382" name="Google Shape;382;p31"/>
            <p:cNvCxnSpPr/>
            <p:nvPr/>
          </p:nvCxnSpPr>
          <p:spPr>
            <a:xfrm>
              <a:off x="7039138" y="1642900"/>
              <a:ext cx="0" cy="2110200"/>
            </a:xfrm>
            <a:prstGeom prst="straightConnector1">
              <a:avLst/>
            </a:prstGeom>
            <a:noFill/>
            <a:ln cap="flat" cmpd="sng" w="9525">
              <a:solidFill>
                <a:schemeClr val="lt1"/>
              </a:solidFill>
              <a:prstDash val="solid"/>
              <a:round/>
              <a:headEnd len="med" w="med" type="none"/>
              <a:tailEnd len="med" w="med" type="none"/>
            </a:ln>
          </p:spPr>
        </p:cxnSp>
      </p:grpSp>
      <p:sp>
        <p:nvSpPr>
          <p:cNvPr id="383" name="Google Shape;383;p31"/>
          <p:cNvSpPr txBox="1"/>
          <p:nvPr/>
        </p:nvSpPr>
        <p:spPr>
          <a:xfrm>
            <a:off x="7203425" y="4022925"/>
            <a:ext cx="1857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latin typeface="Calibri"/>
                <a:ea typeface="Calibri"/>
                <a:cs typeface="Calibri"/>
                <a:sym typeface="Calibri"/>
              </a:rPr>
              <a:t>Photodiode Analog Signal</a:t>
            </a:r>
            <a:endParaRPr>
              <a:solidFill>
                <a:srgbClr val="FF0000"/>
              </a:solidFill>
              <a:latin typeface="Calibri"/>
              <a:ea typeface="Calibri"/>
              <a:cs typeface="Calibri"/>
              <a:sym typeface="Calibri"/>
            </a:endParaRPr>
          </a:p>
        </p:txBody>
      </p:sp>
      <p:sp>
        <p:nvSpPr>
          <p:cNvPr id="384" name="Google Shape;384;p31"/>
          <p:cNvSpPr/>
          <p:nvPr/>
        </p:nvSpPr>
        <p:spPr>
          <a:xfrm>
            <a:off x="2135750" y="1659700"/>
            <a:ext cx="192000" cy="1920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1"/>
          <p:cNvSpPr/>
          <p:nvPr/>
        </p:nvSpPr>
        <p:spPr>
          <a:xfrm>
            <a:off x="2089675" y="2125650"/>
            <a:ext cx="192000" cy="1920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31"/>
          <p:cNvSpPr/>
          <p:nvPr/>
        </p:nvSpPr>
        <p:spPr>
          <a:xfrm>
            <a:off x="2615988" y="1731525"/>
            <a:ext cx="192000" cy="1920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31"/>
          <p:cNvSpPr/>
          <p:nvPr/>
        </p:nvSpPr>
        <p:spPr>
          <a:xfrm>
            <a:off x="2327750" y="1923525"/>
            <a:ext cx="192000" cy="1920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31"/>
          <p:cNvSpPr/>
          <p:nvPr/>
        </p:nvSpPr>
        <p:spPr>
          <a:xfrm>
            <a:off x="2702025" y="2269300"/>
            <a:ext cx="192000" cy="1920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31"/>
          <p:cNvSpPr/>
          <p:nvPr/>
        </p:nvSpPr>
        <p:spPr>
          <a:xfrm>
            <a:off x="2519750" y="3044850"/>
            <a:ext cx="192000" cy="1920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31"/>
          <p:cNvSpPr/>
          <p:nvPr/>
        </p:nvSpPr>
        <p:spPr>
          <a:xfrm>
            <a:off x="2209125" y="2664325"/>
            <a:ext cx="192000" cy="1920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31"/>
          <p:cNvSpPr/>
          <p:nvPr/>
        </p:nvSpPr>
        <p:spPr>
          <a:xfrm>
            <a:off x="2204088" y="3203000"/>
            <a:ext cx="192000" cy="1920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31"/>
          <p:cNvSpPr/>
          <p:nvPr/>
        </p:nvSpPr>
        <p:spPr>
          <a:xfrm>
            <a:off x="2808000" y="2636788"/>
            <a:ext cx="192000" cy="1920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31"/>
          <p:cNvSpPr/>
          <p:nvPr/>
        </p:nvSpPr>
        <p:spPr>
          <a:xfrm>
            <a:off x="1963963" y="3685700"/>
            <a:ext cx="192000" cy="1920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1"/>
          <p:cNvSpPr/>
          <p:nvPr/>
        </p:nvSpPr>
        <p:spPr>
          <a:xfrm>
            <a:off x="2616000" y="3542050"/>
            <a:ext cx="192000" cy="1920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31"/>
          <p:cNvSpPr/>
          <p:nvPr/>
        </p:nvSpPr>
        <p:spPr>
          <a:xfrm>
            <a:off x="2530100" y="3685700"/>
            <a:ext cx="192000" cy="1920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31"/>
          <p:cNvSpPr/>
          <p:nvPr/>
        </p:nvSpPr>
        <p:spPr>
          <a:xfrm>
            <a:off x="1943263" y="2905663"/>
            <a:ext cx="192000" cy="1920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31"/>
          <p:cNvSpPr txBox="1"/>
          <p:nvPr/>
        </p:nvSpPr>
        <p:spPr>
          <a:xfrm>
            <a:off x="1706075" y="4149300"/>
            <a:ext cx="1188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00"/>
                </a:solidFill>
                <a:latin typeface="Calibri"/>
                <a:ea typeface="Calibri"/>
                <a:cs typeface="Calibri"/>
                <a:sym typeface="Calibri"/>
              </a:rPr>
              <a:t>Aerosol Particles</a:t>
            </a:r>
            <a:endParaRPr>
              <a:solidFill>
                <a:srgbClr val="FFFF00"/>
              </a:solidFill>
              <a:latin typeface="Calibri"/>
              <a:ea typeface="Calibri"/>
              <a:cs typeface="Calibri"/>
              <a:sym typeface="Calibri"/>
            </a:endParaRPr>
          </a:p>
        </p:txBody>
      </p:sp>
      <p:cxnSp>
        <p:nvCxnSpPr>
          <p:cNvPr id="398" name="Google Shape;398;p31"/>
          <p:cNvCxnSpPr/>
          <p:nvPr/>
        </p:nvCxnSpPr>
        <p:spPr>
          <a:xfrm>
            <a:off x="4564525" y="2732800"/>
            <a:ext cx="1289100" cy="0"/>
          </a:xfrm>
          <a:prstGeom prst="straightConnector1">
            <a:avLst/>
          </a:prstGeom>
          <a:noFill/>
          <a:ln cap="flat" cmpd="sng" w="38100">
            <a:solidFill>
              <a:schemeClr val="accent2"/>
            </a:solidFill>
            <a:prstDash val="solid"/>
            <a:round/>
            <a:headEnd len="med" w="med" type="none"/>
            <a:tailEnd len="med" w="med" type="triangle"/>
          </a:ln>
        </p:spPr>
      </p:cxnSp>
      <p:cxnSp>
        <p:nvCxnSpPr>
          <p:cNvPr id="399" name="Google Shape;399;p31"/>
          <p:cNvCxnSpPr>
            <a:endCxn id="378" idx="1"/>
          </p:cNvCxnSpPr>
          <p:nvPr/>
        </p:nvCxnSpPr>
        <p:spPr>
          <a:xfrm>
            <a:off x="5649133" y="2102170"/>
            <a:ext cx="937800" cy="494100"/>
          </a:xfrm>
          <a:prstGeom prst="straightConnector1">
            <a:avLst/>
          </a:prstGeom>
          <a:noFill/>
          <a:ln cap="flat" cmpd="sng" w="9525">
            <a:solidFill>
              <a:schemeClr val="lt1"/>
            </a:solidFill>
            <a:prstDash val="solid"/>
            <a:round/>
            <a:headEnd len="med" w="med" type="none"/>
            <a:tailEnd len="med" w="med" type="triangle"/>
          </a:ln>
        </p:spPr>
      </p:cxnSp>
      <p:sp>
        <p:nvSpPr>
          <p:cNvPr id="400" name="Google Shape;400;p31"/>
          <p:cNvSpPr txBox="1"/>
          <p:nvPr/>
        </p:nvSpPr>
        <p:spPr>
          <a:xfrm>
            <a:off x="4757363" y="1874625"/>
            <a:ext cx="1090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latin typeface="Calibri"/>
                <a:ea typeface="Calibri"/>
                <a:cs typeface="Calibri"/>
                <a:sym typeface="Calibri"/>
              </a:rPr>
              <a:t>Photodiode</a:t>
            </a:r>
            <a:endParaRPr sz="1200">
              <a:solidFill>
                <a:schemeClr val="lt1"/>
              </a:solidFill>
              <a:latin typeface="Calibri"/>
              <a:ea typeface="Calibri"/>
              <a:cs typeface="Calibri"/>
              <a:sym typeface="Calibri"/>
            </a:endParaRPr>
          </a:p>
        </p:txBody>
      </p:sp>
      <p:pic>
        <p:nvPicPr>
          <p:cNvPr id="401" name="Google Shape;401;p31"/>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402" name="Google Shape;402;p31"/>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Purpose</a:t>
            </a:r>
            <a:endParaRPr b="1" u="sng">
              <a:latin typeface="Roboto"/>
              <a:ea typeface="Roboto"/>
              <a:cs typeface="Roboto"/>
              <a:sym typeface="Roboto"/>
            </a:endParaRPr>
          </a:p>
        </p:txBody>
      </p:sp>
      <p:sp>
        <p:nvSpPr>
          <p:cNvPr id="403" name="Google Shape;403;p31"/>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000000"/>
                </a:solidFill>
                <a:latin typeface="Roboto"/>
                <a:ea typeface="Roboto"/>
                <a:cs typeface="Roboto"/>
                <a:sym typeface="Roboto"/>
              </a:rPr>
              <a:t>Electronics</a:t>
            </a:r>
            <a:endParaRPr>
              <a:latin typeface="Roboto"/>
              <a:ea typeface="Roboto"/>
              <a:cs typeface="Roboto"/>
              <a:sym typeface="Roboto"/>
            </a:endParaRPr>
          </a:p>
        </p:txBody>
      </p:sp>
      <p:sp>
        <p:nvSpPr>
          <p:cNvPr id="404" name="Google Shape;404;p31"/>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405" name="Google Shape;405;p31"/>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000000"/>
                </a:solidFill>
                <a:latin typeface="Roboto"/>
                <a:ea typeface="Roboto"/>
                <a:cs typeface="Roboto"/>
                <a:sym typeface="Roboto"/>
              </a:rPr>
              <a:t>Software</a:t>
            </a:r>
            <a:endParaRPr>
              <a:latin typeface="Roboto"/>
              <a:ea typeface="Roboto"/>
              <a:cs typeface="Roboto"/>
              <a:sym typeface="Roboto"/>
            </a:endParaRPr>
          </a:p>
        </p:txBody>
      </p:sp>
      <p:sp>
        <p:nvSpPr>
          <p:cNvPr id="406" name="Google Shape;406;p31"/>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407" name="Google Shape;407;p31"/>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408" name="Google Shape;408;p31"/>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cxnSp>
        <p:nvCxnSpPr>
          <p:cNvPr id="409" name="Google Shape;409;p31"/>
          <p:cNvCxnSpPr/>
          <p:nvPr/>
        </p:nvCxnSpPr>
        <p:spPr>
          <a:xfrm flipH="1" rot="10800000">
            <a:off x="7035850" y="2461300"/>
            <a:ext cx="400500" cy="615600"/>
          </a:xfrm>
          <a:prstGeom prst="curvedConnector3">
            <a:avLst>
              <a:gd fmla="val 50000" name="adj1"/>
            </a:avLst>
          </a:prstGeom>
          <a:noFill/>
          <a:ln cap="flat" cmpd="sng" w="38100">
            <a:solidFill>
              <a:srgbClr val="FF0000"/>
            </a:solidFill>
            <a:prstDash val="solid"/>
            <a:round/>
            <a:headEnd len="med" w="med" type="none"/>
            <a:tailEnd len="med" w="med" type="none"/>
          </a:ln>
        </p:spPr>
      </p:cxnSp>
      <p:cxnSp>
        <p:nvCxnSpPr>
          <p:cNvPr id="410" name="Google Shape;410;p31"/>
          <p:cNvCxnSpPr/>
          <p:nvPr/>
        </p:nvCxnSpPr>
        <p:spPr>
          <a:xfrm>
            <a:off x="7436437" y="2461300"/>
            <a:ext cx="400500" cy="615600"/>
          </a:xfrm>
          <a:prstGeom prst="curvedConnector3">
            <a:avLst>
              <a:gd fmla="val 50000" name="adj1"/>
            </a:avLst>
          </a:prstGeom>
          <a:noFill/>
          <a:ln cap="flat" cmpd="sng" w="38100">
            <a:solidFill>
              <a:srgbClr val="FF0000"/>
            </a:solidFill>
            <a:prstDash val="solid"/>
            <a:round/>
            <a:headEnd len="med" w="med" type="none"/>
            <a:tailEnd len="med" w="med" type="none"/>
          </a:ln>
        </p:spPr>
      </p:cxnSp>
      <p:cxnSp>
        <p:nvCxnSpPr>
          <p:cNvPr id="411" name="Google Shape;411;p31"/>
          <p:cNvCxnSpPr/>
          <p:nvPr/>
        </p:nvCxnSpPr>
        <p:spPr>
          <a:xfrm flipH="1" rot="10800000">
            <a:off x="7837025" y="2461300"/>
            <a:ext cx="400500" cy="615600"/>
          </a:xfrm>
          <a:prstGeom prst="curvedConnector3">
            <a:avLst>
              <a:gd fmla="val 50000" name="adj1"/>
            </a:avLst>
          </a:prstGeom>
          <a:noFill/>
          <a:ln cap="flat" cmpd="sng" w="38100">
            <a:solidFill>
              <a:srgbClr val="FF0000"/>
            </a:solidFill>
            <a:prstDash val="solid"/>
            <a:round/>
            <a:headEnd len="med" w="med" type="none"/>
            <a:tailEnd len="med" w="med" type="none"/>
          </a:ln>
        </p:spPr>
      </p:cxnSp>
      <p:cxnSp>
        <p:nvCxnSpPr>
          <p:cNvPr id="412" name="Google Shape;412;p31"/>
          <p:cNvCxnSpPr/>
          <p:nvPr/>
        </p:nvCxnSpPr>
        <p:spPr>
          <a:xfrm rot="10800000">
            <a:off x="8237700" y="2461300"/>
            <a:ext cx="400500" cy="615600"/>
          </a:xfrm>
          <a:prstGeom prst="curvedConnector3">
            <a:avLst>
              <a:gd fmla="val 50000" name="adj1"/>
            </a:avLst>
          </a:prstGeom>
          <a:noFill/>
          <a:ln cap="flat" cmpd="sng" w="38100">
            <a:solidFill>
              <a:srgbClr val="FF0000"/>
            </a:solidFill>
            <a:prstDash val="solid"/>
            <a:round/>
            <a:headEnd len="med" w="med" type="none"/>
            <a:tailEnd len="med" w="med" type="none"/>
          </a:ln>
        </p:spPr>
      </p:cxnSp>
      <p:cxnSp>
        <p:nvCxnSpPr>
          <p:cNvPr id="413" name="Google Shape;413;p31"/>
          <p:cNvCxnSpPr/>
          <p:nvPr/>
        </p:nvCxnSpPr>
        <p:spPr>
          <a:xfrm flipH="1" rot="10800000">
            <a:off x="8638200" y="2461300"/>
            <a:ext cx="400500" cy="615600"/>
          </a:xfrm>
          <a:prstGeom prst="curvedConnector3">
            <a:avLst>
              <a:gd fmla="val 50000" name="adj1"/>
            </a:avLst>
          </a:prstGeom>
          <a:noFill/>
          <a:ln cap="flat" cmpd="sng" w="38100">
            <a:solidFill>
              <a:srgbClr val="FF0000"/>
            </a:solidFill>
            <a:prstDash val="solid"/>
            <a:round/>
            <a:headEnd len="med" w="med" type="none"/>
            <a:tailEnd len="med" w="med" type="none"/>
          </a:ln>
        </p:spPr>
      </p:cxnSp>
      <p:cxnSp>
        <p:nvCxnSpPr>
          <p:cNvPr id="414" name="Google Shape;414;p31"/>
          <p:cNvCxnSpPr/>
          <p:nvPr/>
        </p:nvCxnSpPr>
        <p:spPr>
          <a:xfrm flipH="1" rot="10800000">
            <a:off x="7035850" y="2461300"/>
            <a:ext cx="400500" cy="615600"/>
          </a:xfrm>
          <a:prstGeom prst="curvedConnector3">
            <a:avLst>
              <a:gd fmla="val 50000" name="adj1"/>
            </a:avLst>
          </a:prstGeom>
          <a:noFill/>
          <a:ln cap="flat" cmpd="sng" w="38100">
            <a:solidFill>
              <a:srgbClr val="FF0000"/>
            </a:solidFill>
            <a:prstDash val="solid"/>
            <a:round/>
            <a:headEnd len="med" w="med" type="none"/>
            <a:tailEnd len="med" w="med" type="none"/>
          </a:ln>
        </p:spPr>
      </p:cxnSp>
      <p:cxnSp>
        <p:nvCxnSpPr>
          <p:cNvPr id="415" name="Google Shape;415;p31"/>
          <p:cNvCxnSpPr/>
          <p:nvPr/>
        </p:nvCxnSpPr>
        <p:spPr>
          <a:xfrm>
            <a:off x="7436437" y="2461300"/>
            <a:ext cx="400500" cy="615600"/>
          </a:xfrm>
          <a:prstGeom prst="curvedConnector3">
            <a:avLst>
              <a:gd fmla="val 50000" name="adj1"/>
            </a:avLst>
          </a:prstGeom>
          <a:noFill/>
          <a:ln cap="flat" cmpd="sng" w="38100">
            <a:solidFill>
              <a:srgbClr val="FF0000"/>
            </a:solidFill>
            <a:prstDash val="solid"/>
            <a:round/>
            <a:headEnd len="med" w="med" type="none"/>
            <a:tailEnd len="med" w="med" type="none"/>
          </a:ln>
        </p:spPr>
      </p:cxnSp>
      <p:cxnSp>
        <p:nvCxnSpPr>
          <p:cNvPr id="416" name="Google Shape;416;p31"/>
          <p:cNvCxnSpPr/>
          <p:nvPr/>
        </p:nvCxnSpPr>
        <p:spPr>
          <a:xfrm flipH="1" rot="10800000">
            <a:off x="7837025" y="2461300"/>
            <a:ext cx="400500" cy="615600"/>
          </a:xfrm>
          <a:prstGeom prst="curvedConnector3">
            <a:avLst>
              <a:gd fmla="val 50000" name="adj1"/>
            </a:avLst>
          </a:prstGeom>
          <a:noFill/>
          <a:ln cap="flat" cmpd="sng" w="38100">
            <a:solidFill>
              <a:srgbClr val="FF0000"/>
            </a:solidFill>
            <a:prstDash val="solid"/>
            <a:round/>
            <a:headEnd len="med" w="med" type="none"/>
            <a:tailEnd len="med" w="med" type="none"/>
          </a:ln>
        </p:spPr>
      </p:cxnSp>
      <p:cxnSp>
        <p:nvCxnSpPr>
          <p:cNvPr id="417" name="Google Shape;417;p31"/>
          <p:cNvCxnSpPr/>
          <p:nvPr/>
        </p:nvCxnSpPr>
        <p:spPr>
          <a:xfrm rot="10800000">
            <a:off x="8237700" y="2461300"/>
            <a:ext cx="400500" cy="615600"/>
          </a:xfrm>
          <a:prstGeom prst="curvedConnector3">
            <a:avLst>
              <a:gd fmla="val 50000" name="adj1"/>
            </a:avLst>
          </a:prstGeom>
          <a:noFill/>
          <a:ln cap="flat" cmpd="sng" w="38100">
            <a:solidFill>
              <a:srgbClr val="FF0000"/>
            </a:solidFill>
            <a:prstDash val="solid"/>
            <a:round/>
            <a:headEnd len="med" w="med" type="none"/>
            <a:tailEnd len="med" w="med" type="none"/>
          </a:ln>
        </p:spPr>
      </p:cxnSp>
      <p:cxnSp>
        <p:nvCxnSpPr>
          <p:cNvPr id="418" name="Google Shape;418;p31"/>
          <p:cNvCxnSpPr/>
          <p:nvPr/>
        </p:nvCxnSpPr>
        <p:spPr>
          <a:xfrm flipH="1" rot="10800000">
            <a:off x="8638200" y="2461300"/>
            <a:ext cx="400500" cy="615600"/>
          </a:xfrm>
          <a:prstGeom prst="curvedConnector3">
            <a:avLst>
              <a:gd fmla="val 50000" name="adj1"/>
            </a:avLst>
          </a:prstGeom>
          <a:noFill/>
          <a:ln cap="flat" cmpd="sng" w="38100">
            <a:solidFill>
              <a:srgbClr val="FF0000"/>
            </a:solidFill>
            <a:prstDash val="solid"/>
            <a:round/>
            <a:headEnd len="med" w="med" type="none"/>
            <a:tailEnd len="med" w="med" type="none"/>
          </a:ln>
        </p:spPr>
      </p:cxnSp>
      <p:cxnSp>
        <p:nvCxnSpPr>
          <p:cNvPr id="419" name="Google Shape;419;p31"/>
          <p:cNvCxnSpPr/>
          <p:nvPr/>
        </p:nvCxnSpPr>
        <p:spPr>
          <a:xfrm flipH="1" rot="10800000">
            <a:off x="7035850" y="2056675"/>
            <a:ext cx="400500" cy="1407600"/>
          </a:xfrm>
          <a:prstGeom prst="curvedConnector3">
            <a:avLst>
              <a:gd fmla="val 50000" name="adj1"/>
            </a:avLst>
          </a:prstGeom>
          <a:noFill/>
          <a:ln cap="flat" cmpd="sng" w="38100">
            <a:solidFill>
              <a:srgbClr val="FF0000"/>
            </a:solidFill>
            <a:prstDash val="dash"/>
            <a:round/>
            <a:headEnd len="med" w="med" type="none"/>
            <a:tailEnd len="med" w="med" type="none"/>
          </a:ln>
        </p:spPr>
      </p:cxnSp>
      <p:cxnSp>
        <p:nvCxnSpPr>
          <p:cNvPr id="420" name="Google Shape;420;p31"/>
          <p:cNvCxnSpPr/>
          <p:nvPr/>
        </p:nvCxnSpPr>
        <p:spPr>
          <a:xfrm>
            <a:off x="7436437" y="2056375"/>
            <a:ext cx="400500" cy="1407600"/>
          </a:xfrm>
          <a:prstGeom prst="curvedConnector3">
            <a:avLst>
              <a:gd fmla="val 50000" name="adj1"/>
            </a:avLst>
          </a:prstGeom>
          <a:noFill/>
          <a:ln cap="flat" cmpd="sng" w="38100">
            <a:solidFill>
              <a:srgbClr val="FF0000"/>
            </a:solidFill>
            <a:prstDash val="dash"/>
            <a:round/>
            <a:headEnd len="med" w="med" type="none"/>
            <a:tailEnd len="med" w="med" type="none"/>
          </a:ln>
        </p:spPr>
      </p:cxnSp>
      <p:cxnSp>
        <p:nvCxnSpPr>
          <p:cNvPr id="421" name="Google Shape;421;p31"/>
          <p:cNvCxnSpPr/>
          <p:nvPr/>
        </p:nvCxnSpPr>
        <p:spPr>
          <a:xfrm flipH="1" rot="10800000">
            <a:off x="7837024" y="2056675"/>
            <a:ext cx="400500" cy="1407600"/>
          </a:xfrm>
          <a:prstGeom prst="curvedConnector3">
            <a:avLst>
              <a:gd fmla="val 50000" name="adj1"/>
            </a:avLst>
          </a:prstGeom>
          <a:noFill/>
          <a:ln cap="flat" cmpd="sng" w="38100">
            <a:solidFill>
              <a:srgbClr val="FF0000"/>
            </a:solidFill>
            <a:prstDash val="dash"/>
            <a:round/>
            <a:headEnd len="med" w="med" type="none"/>
            <a:tailEnd len="med" w="med" type="none"/>
          </a:ln>
        </p:spPr>
      </p:cxnSp>
      <p:cxnSp>
        <p:nvCxnSpPr>
          <p:cNvPr id="422" name="Google Shape;422;p31"/>
          <p:cNvCxnSpPr/>
          <p:nvPr/>
        </p:nvCxnSpPr>
        <p:spPr>
          <a:xfrm rot="10800000">
            <a:off x="8237698" y="2056675"/>
            <a:ext cx="400500" cy="1407600"/>
          </a:xfrm>
          <a:prstGeom prst="curvedConnector3">
            <a:avLst>
              <a:gd fmla="val 50000" name="adj1"/>
            </a:avLst>
          </a:prstGeom>
          <a:noFill/>
          <a:ln cap="flat" cmpd="sng" w="38100">
            <a:solidFill>
              <a:srgbClr val="FF0000"/>
            </a:solidFill>
            <a:prstDash val="dash"/>
            <a:round/>
            <a:headEnd len="med" w="med" type="none"/>
            <a:tailEnd len="med" w="med" type="none"/>
          </a:ln>
        </p:spPr>
      </p:cxnSp>
      <p:cxnSp>
        <p:nvCxnSpPr>
          <p:cNvPr id="423" name="Google Shape;423;p31"/>
          <p:cNvCxnSpPr/>
          <p:nvPr/>
        </p:nvCxnSpPr>
        <p:spPr>
          <a:xfrm flipH="1" rot="10800000">
            <a:off x="8638198" y="2056675"/>
            <a:ext cx="400500" cy="1407600"/>
          </a:xfrm>
          <a:prstGeom prst="curvedConnector3">
            <a:avLst>
              <a:gd fmla="val 50000" name="adj1"/>
            </a:avLst>
          </a:prstGeom>
          <a:noFill/>
          <a:ln cap="flat" cmpd="sng" w="38100">
            <a:solidFill>
              <a:srgbClr val="FF0000"/>
            </a:solidFill>
            <a:prstDash val="dash"/>
            <a:round/>
            <a:headEnd len="med" w="med" type="none"/>
            <a:tailEnd len="med" w="med" type="none"/>
          </a:ln>
        </p:spPr>
      </p:cxnSp>
      <p:sp>
        <p:nvSpPr>
          <p:cNvPr id="424" name="Google Shape;424;p31"/>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390" name="Shape 2390"/>
        <p:cNvGrpSpPr/>
        <p:nvPr/>
      </p:nvGrpSpPr>
      <p:grpSpPr>
        <a:xfrm>
          <a:off x="0" y="0"/>
          <a:ext cx="0" cy="0"/>
          <a:chOff x="0" y="0"/>
          <a:chExt cx="0" cy="0"/>
        </a:xfrm>
      </p:grpSpPr>
      <p:pic>
        <p:nvPicPr>
          <p:cNvPr id="2391" name="Google Shape;2391;p94"/>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2392" name="Google Shape;2392;p94"/>
          <p:cNvPicPr preferRelativeResize="0"/>
          <p:nvPr/>
        </p:nvPicPr>
        <p:blipFill>
          <a:blip r:embed="rId4">
            <a:alphaModFix/>
          </a:blip>
          <a:stretch>
            <a:fillRect/>
          </a:stretch>
        </p:blipFill>
        <p:spPr>
          <a:xfrm>
            <a:off x="0" y="0"/>
            <a:ext cx="841775" cy="841775"/>
          </a:xfrm>
          <a:prstGeom prst="rect">
            <a:avLst/>
          </a:prstGeom>
          <a:noFill/>
          <a:ln>
            <a:noFill/>
          </a:ln>
        </p:spPr>
      </p:pic>
      <p:sp>
        <p:nvSpPr>
          <p:cNvPr id="2393" name="Google Shape;2393;p94"/>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300">
                <a:solidFill>
                  <a:schemeClr val="lt1"/>
                </a:solidFill>
                <a:latin typeface="Calibri"/>
                <a:ea typeface="Calibri"/>
                <a:cs typeface="Calibri"/>
                <a:sym typeface="Calibri"/>
              </a:rPr>
              <a:t>Work Plan/Schedule</a:t>
            </a:r>
            <a:endParaRPr b="1" sz="4300">
              <a:solidFill>
                <a:schemeClr val="lt1"/>
              </a:solidFill>
              <a:latin typeface="Calibri"/>
              <a:ea typeface="Calibri"/>
              <a:cs typeface="Calibri"/>
              <a:sym typeface="Calibri"/>
            </a:endParaRPr>
          </a:p>
        </p:txBody>
      </p:sp>
      <p:pic>
        <p:nvPicPr>
          <p:cNvPr id="2394" name="Google Shape;2394;p94"/>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2395" name="Google Shape;2395;p94"/>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2396" name="Google Shape;2396;p94"/>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2397" name="Google Shape;2397;p94"/>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398" name="Google Shape;2398;p94"/>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2399" name="Google Shape;2399;p94"/>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400" name="Google Shape;2400;p94"/>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2401" name="Google Shape;2401;p94"/>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Planning</a:t>
            </a:r>
            <a:endParaRPr b="1" u="sng">
              <a:latin typeface="Roboto"/>
              <a:ea typeface="Roboto"/>
              <a:cs typeface="Roboto"/>
              <a:sym typeface="Roboto"/>
            </a:endParaRPr>
          </a:p>
        </p:txBody>
      </p:sp>
      <p:sp>
        <p:nvSpPr>
          <p:cNvPr id="2402" name="Google Shape;2402;p94"/>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2403" name="Google Shape;2403;p94"/>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2404" name="Google Shape;2404;p94"/>
          <p:cNvSpPr txBox="1"/>
          <p:nvPr/>
        </p:nvSpPr>
        <p:spPr>
          <a:xfrm>
            <a:off x="1594800" y="3434575"/>
            <a:ext cx="5954400" cy="13359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b="1" lang="en" sz="1600">
                <a:solidFill>
                  <a:schemeClr val="lt1"/>
                </a:solidFill>
                <a:latin typeface="Calibri"/>
                <a:ea typeface="Calibri"/>
                <a:cs typeface="Calibri"/>
                <a:sym typeface="Calibri"/>
              </a:rPr>
              <a:t>Higher demand tasks drive the project’s critical path:</a:t>
            </a:r>
            <a:endParaRPr b="1" sz="1600">
              <a:solidFill>
                <a:schemeClr val="lt1"/>
              </a:solidFill>
              <a:latin typeface="Calibri"/>
              <a:ea typeface="Calibri"/>
              <a:cs typeface="Calibri"/>
              <a:sym typeface="Calibri"/>
            </a:endParaRPr>
          </a:p>
          <a:p>
            <a:pPr indent="-330200" lvl="0" marL="457200" rtl="0" algn="l">
              <a:lnSpc>
                <a:spcPct val="115000"/>
              </a:lnSpc>
              <a:spcBef>
                <a:spcPts val="0"/>
              </a:spcBef>
              <a:spcAft>
                <a:spcPts val="0"/>
              </a:spcAft>
              <a:buClr>
                <a:schemeClr val="lt1"/>
              </a:buClr>
              <a:buSzPts val="1600"/>
              <a:buFont typeface="Calibri"/>
              <a:buChar char="●"/>
            </a:pPr>
            <a:r>
              <a:rPr b="1" lang="en" sz="1600">
                <a:solidFill>
                  <a:schemeClr val="lt1"/>
                </a:solidFill>
                <a:latin typeface="Calibri"/>
                <a:ea typeface="Calibri"/>
                <a:cs typeface="Calibri"/>
                <a:sym typeface="Calibri"/>
              </a:rPr>
              <a:t>Signal (electronics board) separated into 4 shorter iterations</a:t>
            </a:r>
            <a:endParaRPr b="1" sz="1600">
              <a:solidFill>
                <a:schemeClr val="lt1"/>
              </a:solidFill>
              <a:latin typeface="Calibri"/>
              <a:ea typeface="Calibri"/>
              <a:cs typeface="Calibri"/>
              <a:sym typeface="Calibri"/>
            </a:endParaRPr>
          </a:p>
          <a:p>
            <a:pPr indent="-330200" lvl="0" marL="457200" rtl="0" algn="l">
              <a:lnSpc>
                <a:spcPct val="115000"/>
              </a:lnSpc>
              <a:spcBef>
                <a:spcPts val="0"/>
              </a:spcBef>
              <a:spcAft>
                <a:spcPts val="0"/>
              </a:spcAft>
              <a:buClr>
                <a:schemeClr val="lt1"/>
              </a:buClr>
              <a:buSzPts val="1600"/>
              <a:buFont typeface="Calibri"/>
              <a:buChar char="●"/>
            </a:pPr>
            <a:r>
              <a:rPr b="1" lang="en" sz="1600">
                <a:solidFill>
                  <a:schemeClr val="lt1"/>
                </a:solidFill>
                <a:latin typeface="Calibri"/>
                <a:ea typeface="Calibri"/>
                <a:cs typeface="Calibri"/>
                <a:sym typeface="Calibri"/>
              </a:rPr>
              <a:t>Finalization of code/software occurs over a long period of time</a:t>
            </a:r>
            <a:endParaRPr b="1" sz="1600">
              <a:solidFill>
                <a:schemeClr val="lt1"/>
              </a:solidFill>
              <a:latin typeface="Calibri"/>
              <a:ea typeface="Calibri"/>
              <a:cs typeface="Calibri"/>
              <a:sym typeface="Calibri"/>
            </a:endParaRPr>
          </a:p>
          <a:p>
            <a:pPr indent="-330200" lvl="1" marL="914400" rtl="0" algn="l">
              <a:lnSpc>
                <a:spcPct val="115000"/>
              </a:lnSpc>
              <a:spcBef>
                <a:spcPts val="0"/>
              </a:spcBef>
              <a:spcAft>
                <a:spcPts val="0"/>
              </a:spcAft>
              <a:buClr>
                <a:schemeClr val="lt1"/>
              </a:buClr>
              <a:buSzPts val="1600"/>
              <a:buFont typeface="Calibri"/>
              <a:buChar char="○"/>
            </a:pPr>
            <a:r>
              <a:rPr b="1" lang="en" sz="1600">
                <a:solidFill>
                  <a:schemeClr val="lt1"/>
                </a:solidFill>
                <a:latin typeface="Calibri"/>
                <a:ea typeface="Calibri"/>
                <a:cs typeface="Calibri"/>
                <a:sym typeface="Calibri"/>
              </a:rPr>
              <a:t>February 6 - March 6</a:t>
            </a:r>
            <a:endParaRPr b="1" sz="1600">
              <a:solidFill>
                <a:schemeClr val="lt1"/>
              </a:solidFill>
              <a:latin typeface="Calibri"/>
              <a:ea typeface="Calibri"/>
              <a:cs typeface="Calibri"/>
              <a:sym typeface="Calibri"/>
            </a:endParaRPr>
          </a:p>
          <a:p>
            <a:pPr indent="0" lvl="0" marL="0" rtl="0" algn="l">
              <a:lnSpc>
                <a:spcPct val="115000"/>
              </a:lnSpc>
              <a:spcBef>
                <a:spcPts val="0"/>
              </a:spcBef>
              <a:spcAft>
                <a:spcPts val="0"/>
              </a:spcAft>
              <a:buNone/>
            </a:pPr>
            <a:r>
              <a:rPr b="1" lang="en" sz="1600">
                <a:solidFill>
                  <a:schemeClr val="lt1"/>
                </a:solidFill>
                <a:latin typeface="Calibri"/>
                <a:ea typeface="Calibri"/>
                <a:cs typeface="Calibri"/>
                <a:sym typeface="Calibri"/>
              </a:rPr>
              <a:t>	</a:t>
            </a:r>
            <a:endParaRPr b="1" sz="1600">
              <a:solidFill>
                <a:schemeClr val="lt1"/>
              </a:solidFill>
              <a:latin typeface="Calibri"/>
              <a:ea typeface="Calibri"/>
              <a:cs typeface="Calibri"/>
              <a:sym typeface="Calibri"/>
            </a:endParaRPr>
          </a:p>
        </p:txBody>
      </p:sp>
      <p:pic>
        <p:nvPicPr>
          <p:cNvPr id="2405" name="Google Shape;2405;p94"/>
          <p:cNvPicPr preferRelativeResize="0"/>
          <p:nvPr/>
        </p:nvPicPr>
        <p:blipFill>
          <a:blip r:embed="rId6">
            <a:alphaModFix/>
          </a:blip>
          <a:stretch>
            <a:fillRect/>
          </a:stretch>
        </p:blipFill>
        <p:spPr>
          <a:xfrm>
            <a:off x="26200" y="1112258"/>
            <a:ext cx="9144003" cy="2169917"/>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409" name="Shape 2409"/>
        <p:cNvGrpSpPr/>
        <p:nvPr/>
      </p:nvGrpSpPr>
      <p:grpSpPr>
        <a:xfrm>
          <a:off x="0" y="0"/>
          <a:ext cx="0" cy="0"/>
          <a:chOff x="0" y="0"/>
          <a:chExt cx="0" cy="0"/>
        </a:xfrm>
      </p:grpSpPr>
      <p:graphicFrame>
        <p:nvGraphicFramePr>
          <p:cNvPr id="2410" name="Google Shape;2410;p95"/>
          <p:cNvGraphicFramePr/>
          <p:nvPr/>
        </p:nvGraphicFramePr>
        <p:xfrm>
          <a:off x="140475" y="841775"/>
          <a:ext cx="3000000" cy="3000000"/>
        </p:xfrm>
        <a:graphic>
          <a:graphicData uri="http://schemas.openxmlformats.org/drawingml/2006/table">
            <a:tbl>
              <a:tblPr>
                <a:noFill/>
                <a:tableStyleId>{31E32F96-03ED-438F-A551-5A4A440BEC8A}</a:tableStyleId>
              </a:tblPr>
              <a:tblGrid>
                <a:gridCol w="1145150"/>
                <a:gridCol w="1809200"/>
                <a:gridCol w="1477175"/>
                <a:gridCol w="1477175"/>
                <a:gridCol w="1477175"/>
                <a:gridCol w="1477175"/>
              </a:tblGrid>
              <a:tr h="438375">
                <a:tc>
                  <a:txBody>
                    <a:bodyPr/>
                    <a:lstStyle/>
                    <a:p>
                      <a:pPr indent="0" lvl="0" marL="0" rtl="0" algn="l">
                        <a:spcBef>
                          <a:spcPts val="0"/>
                        </a:spcBef>
                        <a:spcAft>
                          <a:spcPts val="0"/>
                        </a:spcAft>
                        <a:buNone/>
                      </a:pPr>
                      <a:r>
                        <a:t/>
                      </a:r>
                      <a:endParaRPr b="1" u="sng">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b="1" lang="en">
                          <a:latin typeface="Calibri"/>
                          <a:ea typeface="Calibri"/>
                          <a:cs typeface="Calibri"/>
                          <a:sym typeface="Calibri"/>
                        </a:rPr>
                        <a:t>Insignificant</a:t>
                      </a:r>
                      <a:endParaRPr b="1">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b="1" lang="en">
                          <a:solidFill>
                            <a:schemeClr val="dk1"/>
                          </a:solidFill>
                          <a:latin typeface="Calibri"/>
                          <a:ea typeface="Calibri"/>
                          <a:cs typeface="Calibri"/>
                          <a:sym typeface="Calibri"/>
                        </a:rPr>
                        <a:t>Negligible</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b="1" lang="en">
                          <a:solidFill>
                            <a:schemeClr val="dk1"/>
                          </a:solidFill>
                          <a:latin typeface="Calibri"/>
                          <a:ea typeface="Calibri"/>
                          <a:cs typeface="Calibri"/>
                          <a:sym typeface="Calibri"/>
                        </a:rPr>
                        <a:t>Moderate</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b="1" lang="en">
                          <a:solidFill>
                            <a:schemeClr val="dk1"/>
                          </a:solidFill>
                          <a:latin typeface="Calibri"/>
                          <a:ea typeface="Calibri"/>
                          <a:cs typeface="Calibri"/>
                          <a:sym typeface="Calibri"/>
                        </a:rPr>
                        <a:t>Extensive</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b="1" lang="en">
                          <a:solidFill>
                            <a:schemeClr val="dk1"/>
                          </a:solidFill>
                          <a:latin typeface="Calibri"/>
                          <a:ea typeface="Calibri"/>
                          <a:cs typeface="Calibri"/>
                          <a:sym typeface="Calibri"/>
                        </a:rPr>
                        <a:t>Significant</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809350">
                <a:tc>
                  <a:txBody>
                    <a:bodyPr/>
                    <a:lstStyle/>
                    <a:p>
                      <a:pPr indent="0" lvl="0" marL="0" rtl="0" algn="l">
                        <a:spcBef>
                          <a:spcPts val="0"/>
                        </a:spcBef>
                        <a:spcAft>
                          <a:spcPts val="0"/>
                        </a:spcAft>
                        <a:buNone/>
                      </a:pPr>
                      <a:r>
                        <a:rPr b="1" lang="en">
                          <a:latin typeface="Calibri"/>
                          <a:ea typeface="Calibri"/>
                          <a:cs typeface="Calibri"/>
                          <a:sym typeface="Calibri"/>
                        </a:rPr>
                        <a:t>Near Certain</a:t>
                      </a:r>
                      <a:endParaRPr b="1">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F00"/>
                    </a:solidFill>
                  </a:tcPr>
                </a:tc>
                <a:tc>
                  <a:txBody>
                    <a:bodyPr/>
                    <a:lstStyle/>
                    <a:p>
                      <a:pPr indent="0" lvl="0" marL="0" rtl="0" algn="l">
                        <a:spcBef>
                          <a:spcPts val="0"/>
                        </a:spcBef>
                        <a:spcAft>
                          <a:spcPts val="0"/>
                        </a:spcAft>
                        <a:buClr>
                          <a:schemeClr val="dk1"/>
                        </a:buClr>
                        <a:buSzPts val="1100"/>
                        <a:buFont typeface="Arial"/>
                        <a:buNone/>
                      </a:pPr>
                      <a: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0000"/>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0000"/>
                    </a:solidFill>
                  </a:tcPr>
                </a:tc>
                <a:tc>
                  <a:txBody>
                    <a:bodyPr/>
                    <a:lstStyle/>
                    <a:p>
                      <a:pPr indent="0" lvl="0" marL="0" rtl="0" algn="l">
                        <a:spcBef>
                          <a:spcPts val="0"/>
                        </a:spcBef>
                        <a:spcAft>
                          <a:spcPts val="0"/>
                        </a:spcAft>
                        <a:buNone/>
                      </a:pPr>
                      <a:r>
                        <a:rPr b="1" lang="en" sz="1200">
                          <a:latin typeface="Calibri"/>
                          <a:ea typeface="Calibri"/>
                          <a:cs typeface="Calibri"/>
                          <a:sym typeface="Calibri"/>
                        </a:rPr>
                        <a:t>Previous electronic boards do not function properly</a:t>
                      </a:r>
                      <a:endParaRPr b="1" sz="1200">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0000"/>
                    </a:solidFill>
                  </a:tcPr>
                </a:tc>
              </a:tr>
              <a:tr h="438375">
                <a:tc>
                  <a:txBody>
                    <a:bodyPr/>
                    <a:lstStyle/>
                    <a:p>
                      <a:pPr indent="0" lvl="0" marL="0" rtl="0" algn="l">
                        <a:spcBef>
                          <a:spcPts val="0"/>
                        </a:spcBef>
                        <a:spcAft>
                          <a:spcPts val="0"/>
                        </a:spcAft>
                        <a:buNone/>
                      </a:pPr>
                      <a:r>
                        <a:rPr b="1" lang="en">
                          <a:solidFill>
                            <a:schemeClr val="dk1"/>
                          </a:solidFill>
                          <a:latin typeface="Calibri"/>
                          <a:ea typeface="Calibri"/>
                          <a:cs typeface="Calibri"/>
                          <a:sym typeface="Calibri"/>
                        </a:rPr>
                        <a:t>Likely</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6"/>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ED7D31"/>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0000"/>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0000"/>
                    </a:solidFill>
                  </a:tcPr>
                </a:tc>
              </a:tr>
              <a:tr h="607000">
                <a:tc>
                  <a:txBody>
                    <a:bodyPr/>
                    <a:lstStyle/>
                    <a:p>
                      <a:pPr indent="0" lvl="0" marL="0" rtl="0" algn="l">
                        <a:spcBef>
                          <a:spcPts val="0"/>
                        </a:spcBef>
                        <a:spcAft>
                          <a:spcPts val="0"/>
                        </a:spcAft>
                        <a:buNone/>
                      </a:pPr>
                      <a:r>
                        <a:rPr b="1" lang="en">
                          <a:solidFill>
                            <a:schemeClr val="dk1"/>
                          </a:solidFill>
                          <a:latin typeface="Calibri"/>
                          <a:ea typeface="Calibri"/>
                          <a:cs typeface="Calibri"/>
                          <a:sym typeface="Calibri"/>
                        </a:rPr>
                        <a:t>Possible</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6"/>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b="1" lang="en" sz="1200">
                          <a:solidFill>
                            <a:schemeClr val="dk1"/>
                          </a:solidFill>
                          <a:latin typeface="Calibri"/>
                          <a:ea typeface="Calibri"/>
                          <a:cs typeface="Calibri"/>
                          <a:sym typeface="Calibri"/>
                        </a:rPr>
                        <a:t>Photodiode temp changes (affects SNR)</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b="1" lang="en" sz="1200">
                          <a:latin typeface="Calibri"/>
                          <a:ea typeface="Calibri"/>
                          <a:cs typeface="Calibri"/>
                          <a:sym typeface="Calibri"/>
                        </a:rPr>
                        <a:t>Disfunctional or unresolvable software/code</a:t>
                      </a:r>
                      <a:endParaRPr b="1" sz="1200">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2"/>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0000"/>
                    </a:solidFill>
                  </a:tcPr>
                </a:tc>
              </a:tr>
              <a:tr h="809350">
                <a:tc>
                  <a:txBody>
                    <a:bodyPr/>
                    <a:lstStyle/>
                    <a:p>
                      <a:pPr indent="0" lvl="0" marL="0" rtl="0" algn="l">
                        <a:spcBef>
                          <a:spcPts val="0"/>
                        </a:spcBef>
                        <a:spcAft>
                          <a:spcPts val="0"/>
                        </a:spcAft>
                        <a:buNone/>
                      </a:pPr>
                      <a:r>
                        <a:rPr b="1" lang="en">
                          <a:solidFill>
                            <a:schemeClr val="dk1"/>
                          </a:solidFill>
                          <a:latin typeface="Calibri"/>
                          <a:ea typeface="Calibri"/>
                          <a:cs typeface="Calibri"/>
                          <a:sym typeface="Calibri"/>
                        </a:rPr>
                        <a:t>Unlikely</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6"/>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6"/>
                    </a:solidFill>
                  </a:tcPr>
                </a:tc>
                <a:tc>
                  <a:txBody>
                    <a:bodyPr/>
                    <a:lstStyle/>
                    <a:p>
                      <a:pPr indent="0" lvl="0" marL="0" rtl="0" algn="l">
                        <a:spcBef>
                          <a:spcPts val="0"/>
                        </a:spcBef>
                        <a:spcAft>
                          <a:spcPts val="0"/>
                        </a:spcAft>
                        <a:buNone/>
                      </a:pPr>
                      <a:r>
                        <a:rPr b="1" lang="en" sz="1200">
                          <a:latin typeface="Calibri"/>
                          <a:ea typeface="Calibri"/>
                          <a:cs typeface="Calibri"/>
                          <a:sym typeface="Calibri"/>
                        </a:rPr>
                        <a:t>Computational cost of orbit propagation is too long</a:t>
                      </a:r>
                      <a:endParaRPr b="1" sz="1200">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2"/>
                    </a:solidFill>
                  </a:tcPr>
                </a:tc>
              </a:tr>
              <a:tr h="809350">
                <a:tc>
                  <a:txBody>
                    <a:bodyPr/>
                    <a:lstStyle/>
                    <a:p>
                      <a:pPr indent="0" lvl="0" marL="0" rtl="0" algn="l">
                        <a:spcBef>
                          <a:spcPts val="0"/>
                        </a:spcBef>
                        <a:spcAft>
                          <a:spcPts val="0"/>
                        </a:spcAft>
                        <a:buNone/>
                      </a:pPr>
                      <a:r>
                        <a:rPr b="1" lang="en">
                          <a:solidFill>
                            <a:schemeClr val="dk1"/>
                          </a:solidFill>
                          <a:latin typeface="Calibri"/>
                          <a:ea typeface="Calibri"/>
                          <a:cs typeface="Calibri"/>
                          <a:sym typeface="Calibri"/>
                        </a:rPr>
                        <a:t>Improbable</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6"/>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6"/>
                    </a:solidFill>
                  </a:tcPr>
                </a:tc>
                <a:tc>
                  <a:txBody>
                    <a:bodyPr/>
                    <a:lstStyle/>
                    <a:p>
                      <a:pPr indent="0" lvl="0" marL="0" rtl="0" algn="l">
                        <a:spcBef>
                          <a:spcPts val="0"/>
                        </a:spcBef>
                        <a:spcAft>
                          <a:spcPts val="0"/>
                        </a:spcAft>
                        <a:buNone/>
                      </a:pPr>
                      <a:r>
                        <a:rPr b="1" lang="en" sz="1200">
                          <a:latin typeface="Calibri"/>
                          <a:ea typeface="Calibri"/>
                          <a:cs typeface="Calibri"/>
                          <a:sym typeface="Calibri"/>
                        </a:rPr>
                        <a:t>USB communication with Teensy is too slow</a:t>
                      </a:r>
                      <a:endParaRPr b="1" sz="1200">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6"/>
                    </a:solidFill>
                  </a:tcPr>
                </a:tc>
                <a:tc>
                  <a:txBody>
                    <a:bodyPr/>
                    <a:lstStyle/>
                    <a:p>
                      <a:pPr indent="0" lvl="0" marL="0" rtl="0" algn="l">
                        <a:spcBef>
                          <a:spcPts val="0"/>
                        </a:spcBef>
                        <a:spcAft>
                          <a:spcPts val="0"/>
                        </a:spcAft>
                        <a:buNone/>
                      </a:pPr>
                      <a:r>
                        <a:rPr b="1" lang="en" sz="1200">
                          <a:latin typeface="Calibri"/>
                          <a:ea typeface="Calibri"/>
                          <a:cs typeface="Calibri"/>
                          <a:sym typeface="Calibri"/>
                        </a:rPr>
                        <a:t>Structure fails due to vibration in testing environment</a:t>
                      </a:r>
                      <a:endParaRPr b="1" sz="1200">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2"/>
                    </a:solidFill>
                  </a:tcPr>
                </a:tc>
              </a:tr>
            </a:tbl>
          </a:graphicData>
        </a:graphic>
      </p:graphicFrame>
      <p:pic>
        <p:nvPicPr>
          <p:cNvPr id="2411" name="Google Shape;2411;p95"/>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2412" name="Google Shape;2412;p95"/>
          <p:cNvPicPr preferRelativeResize="0"/>
          <p:nvPr/>
        </p:nvPicPr>
        <p:blipFill>
          <a:blip r:embed="rId4">
            <a:alphaModFix/>
          </a:blip>
          <a:stretch>
            <a:fillRect/>
          </a:stretch>
        </p:blipFill>
        <p:spPr>
          <a:xfrm>
            <a:off x="0" y="0"/>
            <a:ext cx="841775" cy="841775"/>
          </a:xfrm>
          <a:prstGeom prst="rect">
            <a:avLst/>
          </a:prstGeom>
          <a:noFill/>
          <a:ln>
            <a:noFill/>
          </a:ln>
        </p:spPr>
      </p:pic>
      <p:sp>
        <p:nvSpPr>
          <p:cNvPr id="2413" name="Google Shape;2413;p95"/>
          <p:cNvSpPr txBox="1"/>
          <p:nvPr/>
        </p:nvSpPr>
        <p:spPr>
          <a:xfrm>
            <a:off x="593250" y="48375"/>
            <a:ext cx="7957500" cy="71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chemeClr val="lt1"/>
                </a:solidFill>
                <a:latin typeface="Calibri"/>
                <a:ea typeface="Calibri"/>
                <a:cs typeface="Calibri"/>
                <a:sym typeface="Calibri"/>
              </a:rPr>
              <a:t>Risk</a:t>
            </a:r>
            <a:r>
              <a:rPr b="1" lang="en" sz="3600">
                <a:solidFill>
                  <a:schemeClr val="lt1"/>
                </a:solidFill>
                <a:latin typeface="Calibri"/>
                <a:ea typeface="Calibri"/>
                <a:cs typeface="Calibri"/>
                <a:sym typeface="Calibri"/>
              </a:rPr>
              <a:t> Matrix</a:t>
            </a:r>
            <a:endParaRPr b="1" sz="3600">
              <a:solidFill>
                <a:schemeClr val="lt1"/>
              </a:solidFill>
              <a:latin typeface="Calibri"/>
              <a:ea typeface="Calibri"/>
              <a:cs typeface="Calibri"/>
              <a:sym typeface="Calibri"/>
            </a:endParaRPr>
          </a:p>
        </p:txBody>
      </p:sp>
      <p:pic>
        <p:nvPicPr>
          <p:cNvPr id="2414" name="Google Shape;2414;p95"/>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2415" name="Google Shape;2415;p95"/>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2416" name="Google Shape;2416;p95"/>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2417" name="Google Shape;2417;p95"/>
          <p:cNvSpPr txBox="1"/>
          <p:nvPr/>
        </p:nvSpPr>
        <p:spPr>
          <a:xfrm>
            <a:off x="1285636" y="4762125"/>
            <a:ext cx="1622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Design Solution</a:t>
            </a:r>
            <a:endParaRPr b="1" u="sng">
              <a:latin typeface="Roboto"/>
              <a:ea typeface="Roboto"/>
              <a:cs typeface="Roboto"/>
              <a:sym typeface="Roboto"/>
            </a:endParaRPr>
          </a:p>
        </p:txBody>
      </p:sp>
      <p:sp>
        <p:nvSpPr>
          <p:cNvPr id="2418" name="Google Shape;2418;p95"/>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2419" name="Google Shape;2419;p95"/>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420" name="Google Shape;2420;p95"/>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2421" name="Google Shape;2421;p95"/>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2422" name="Google Shape;2422;p95"/>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2423" name="Google Shape;2423;p95"/>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cxnSp>
        <p:nvCxnSpPr>
          <p:cNvPr id="2424" name="Google Shape;2424;p95"/>
          <p:cNvCxnSpPr/>
          <p:nvPr/>
        </p:nvCxnSpPr>
        <p:spPr>
          <a:xfrm rot="10800000">
            <a:off x="4511650" y="1659150"/>
            <a:ext cx="3033000" cy="9000"/>
          </a:xfrm>
          <a:prstGeom prst="straightConnector1">
            <a:avLst/>
          </a:prstGeom>
          <a:noFill/>
          <a:ln cap="flat" cmpd="sng" w="76200">
            <a:solidFill>
              <a:srgbClr val="5B9BD5"/>
            </a:solidFill>
            <a:prstDash val="solid"/>
            <a:round/>
            <a:headEnd len="med" w="med" type="none"/>
            <a:tailEnd len="med" w="med" type="triangle"/>
          </a:ln>
        </p:spPr>
      </p:cxnSp>
      <p:sp>
        <p:nvSpPr>
          <p:cNvPr id="2425" name="Google Shape;2425;p95"/>
          <p:cNvSpPr txBox="1"/>
          <p:nvPr/>
        </p:nvSpPr>
        <p:spPr>
          <a:xfrm>
            <a:off x="3094825" y="1280150"/>
            <a:ext cx="1416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Previous electronic boards do not function properly</a:t>
            </a:r>
            <a:endParaRPr>
              <a:latin typeface="Calibri"/>
              <a:ea typeface="Calibri"/>
              <a:cs typeface="Calibri"/>
              <a:sym typeface="Calibri"/>
            </a:endParaRPr>
          </a:p>
        </p:txBody>
      </p:sp>
      <p:sp>
        <p:nvSpPr>
          <p:cNvPr id="2426" name="Google Shape;2426;p95"/>
          <p:cNvSpPr txBox="1"/>
          <p:nvPr/>
        </p:nvSpPr>
        <p:spPr>
          <a:xfrm>
            <a:off x="3072325" y="3258475"/>
            <a:ext cx="1461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Disfunctional or unresolvable software/code</a:t>
            </a:r>
            <a:endParaRPr>
              <a:latin typeface="Calibri"/>
              <a:ea typeface="Calibri"/>
              <a:cs typeface="Calibri"/>
              <a:sym typeface="Calibri"/>
            </a:endParaRPr>
          </a:p>
        </p:txBody>
      </p:sp>
      <p:cxnSp>
        <p:nvCxnSpPr>
          <p:cNvPr id="2427" name="Google Shape;2427;p95"/>
          <p:cNvCxnSpPr>
            <a:endCxn id="2426" idx="3"/>
          </p:cNvCxnSpPr>
          <p:nvPr/>
        </p:nvCxnSpPr>
        <p:spPr>
          <a:xfrm flipH="1">
            <a:off x="4534225" y="2962825"/>
            <a:ext cx="1552800" cy="665100"/>
          </a:xfrm>
          <a:prstGeom prst="straightConnector1">
            <a:avLst/>
          </a:prstGeom>
          <a:noFill/>
          <a:ln cap="flat" cmpd="sng" w="76200">
            <a:solidFill>
              <a:srgbClr val="5B9BD5"/>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4"/>
                                        </p:tgtEl>
                                        <p:attrNameLst>
                                          <p:attrName>style.visibility</p:attrName>
                                        </p:attrNameLst>
                                      </p:cBhvr>
                                      <p:to>
                                        <p:strVal val="visible"/>
                                      </p:to>
                                    </p:set>
                                    <p:animEffect filter="fade" transition="in">
                                      <p:cBhvr>
                                        <p:cTn dur="1"/>
                                        <p:tgtEl>
                                          <p:spTgt spid="2424"/>
                                        </p:tgtEl>
                                      </p:cBhvr>
                                    </p:animEffect>
                                  </p:childTnLst>
                                </p:cTn>
                              </p:par>
                              <p:par>
                                <p:cTn fill="hold" nodeType="withEffect" presetClass="entr" presetID="10" presetSubtype="0">
                                  <p:stCondLst>
                                    <p:cond delay="0"/>
                                  </p:stCondLst>
                                  <p:childTnLst>
                                    <p:set>
                                      <p:cBhvr>
                                        <p:cTn dur="1" fill="hold">
                                          <p:stCondLst>
                                            <p:cond delay="0"/>
                                          </p:stCondLst>
                                        </p:cTn>
                                        <p:tgtEl>
                                          <p:spTgt spid="2425"/>
                                        </p:tgtEl>
                                        <p:attrNameLst>
                                          <p:attrName>style.visibility</p:attrName>
                                        </p:attrNameLst>
                                      </p:cBhvr>
                                      <p:to>
                                        <p:strVal val="visible"/>
                                      </p:to>
                                    </p:set>
                                    <p:animEffect filter="fade" transition="in">
                                      <p:cBhvr>
                                        <p:cTn dur="1"/>
                                        <p:tgtEl>
                                          <p:spTgt spid="2425"/>
                                        </p:tgtEl>
                                      </p:cBhvr>
                                    </p:animEffect>
                                  </p:childTnLst>
                                </p:cTn>
                              </p:par>
                              <p:par>
                                <p:cTn fill="hold" nodeType="withEffect" presetClass="entr" presetID="10" presetSubtype="0">
                                  <p:stCondLst>
                                    <p:cond delay="0"/>
                                  </p:stCondLst>
                                  <p:childTnLst>
                                    <p:set>
                                      <p:cBhvr>
                                        <p:cTn dur="1" fill="hold">
                                          <p:stCondLst>
                                            <p:cond delay="0"/>
                                          </p:stCondLst>
                                        </p:cTn>
                                        <p:tgtEl>
                                          <p:spTgt spid="2427"/>
                                        </p:tgtEl>
                                        <p:attrNameLst>
                                          <p:attrName>style.visibility</p:attrName>
                                        </p:attrNameLst>
                                      </p:cBhvr>
                                      <p:to>
                                        <p:strVal val="visible"/>
                                      </p:to>
                                    </p:set>
                                    <p:animEffect filter="fade" transition="in">
                                      <p:cBhvr>
                                        <p:cTn dur="1"/>
                                        <p:tgtEl>
                                          <p:spTgt spid="2427"/>
                                        </p:tgtEl>
                                      </p:cBhvr>
                                    </p:animEffect>
                                  </p:childTnLst>
                                </p:cTn>
                              </p:par>
                              <p:par>
                                <p:cTn fill="hold" nodeType="withEffect" presetClass="entr" presetID="10" presetSubtype="0">
                                  <p:stCondLst>
                                    <p:cond delay="0"/>
                                  </p:stCondLst>
                                  <p:childTnLst>
                                    <p:set>
                                      <p:cBhvr>
                                        <p:cTn dur="1" fill="hold">
                                          <p:stCondLst>
                                            <p:cond delay="0"/>
                                          </p:stCondLst>
                                        </p:cTn>
                                        <p:tgtEl>
                                          <p:spTgt spid="2426"/>
                                        </p:tgtEl>
                                        <p:attrNameLst>
                                          <p:attrName>style.visibility</p:attrName>
                                        </p:attrNameLst>
                                      </p:cBhvr>
                                      <p:to>
                                        <p:strVal val="visible"/>
                                      </p:to>
                                    </p:set>
                                    <p:animEffect filter="fade" transition="in">
                                      <p:cBhvr>
                                        <p:cTn dur="1"/>
                                        <p:tgtEl>
                                          <p:spTgt spid="24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431" name="Shape 2431"/>
        <p:cNvGrpSpPr/>
        <p:nvPr/>
      </p:nvGrpSpPr>
      <p:grpSpPr>
        <a:xfrm>
          <a:off x="0" y="0"/>
          <a:ext cx="0" cy="0"/>
          <a:chOff x="0" y="0"/>
          <a:chExt cx="0" cy="0"/>
        </a:xfrm>
      </p:grpSpPr>
      <p:pic>
        <p:nvPicPr>
          <p:cNvPr id="2432" name="Google Shape;2432;p96"/>
          <p:cNvPicPr preferRelativeResize="0"/>
          <p:nvPr/>
        </p:nvPicPr>
        <p:blipFill>
          <a:blip r:embed="rId4">
            <a:alphaModFix/>
          </a:blip>
          <a:stretch>
            <a:fillRect/>
          </a:stretch>
        </p:blipFill>
        <p:spPr>
          <a:xfrm>
            <a:off x="8302225" y="0"/>
            <a:ext cx="841775" cy="841775"/>
          </a:xfrm>
          <a:prstGeom prst="rect">
            <a:avLst/>
          </a:prstGeom>
          <a:noFill/>
          <a:ln>
            <a:noFill/>
          </a:ln>
        </p:spPr>
      </p:pic>
      <p:pic>
        <p:nvPicPr>
          <p:cNvPr id="2433" name="Google Shape;2433;p96"/>
          <p:cNvPicPr preferRelativeResize="0"/>
          <p:nvPr/>
        </p:nvPicPr>
        <p:blipFill>
          <a:blip r:embed="rId5">
            <a:alphaModFix/>
          </a:blip>
          <a:stretch>
            <a:fillRect/>
          </a:stretch>
        </p:blipFill>
        <p:spPr>
          <a:xfrm>
            <a:off x="0" y="0"/>
            <a:ext cx="841775" cy="841775"/>
          </a:xfrm>
          <a:prstGeom prst="rect">
            <a:avLst/>
          </a:prstGeom>
          <a:noFill/>
          <a:ln>
            <a:noFill/>
          </a:ln>
        </p:spPr>
      </p:pic>
      <p:pic>
        <p:nvPicPr>
          <p:cNvPr id="2434" name="Google Shape;2434;p96"/>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2435" name="Google Shape;2435;p96"/>
          <p:cNvSpPr txBox="1"/>
          <p:nvPr/>
        </p:nvSpPr>
        <p:spPr>
          <a:xfrm>
            <a:off x="808650" y="0"/>
            <a:ext cx="75267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Calibri"/>
                <a:ea typeface="Calibri"/>
                <a:cs typeface="Calibri"/>
                <a:sym typeface="Calibri"/>
              </a:rPr>
              <a:t>Finances</a:t>
            </a:r>
            <a:endParaRPr b="1" sz="3000">
              <a:solidFill>
                <a:schemeClr val="lt1"/>
              </a:solidFill>
              <a:latin typeface="Calibri"/>
              <a:ea typeface="Calibri"/>
              <a:cs typeface="Calibri"/>
              <a:sym typeface="Calibri"/>
            </a:endParaRPr>
          </a:p>
        </p:txBody>
      </p:sp>
      <p:sp>
        <p:nvSpPr>
          <p:cNvPr id="2436" name="Google Shape;2436;p96"/>
          <p:cNvSpPr txBox="1"/>
          <p:nvPr>
            <p:ph idx="12" type="sldNum"/>
          </p:nvPr>
        </p:nvSpPr>
        <p:spPr>
          <a:xfrm>
            <a:off x="8673973" y="4765425"/>
            <a:ext cx="435000" cy="393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2437" name="Google Shape;2437;p96"/>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2438" name="Google Shape;2438;p96"/>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2439" name="Google Shape;2439;p96"/>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440" name="Google Shape;2440;p96"/>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2441" name="Google Shape;2441;p96"/>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2442" name="Google Shape;2442;p96"/>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Planning</a:t>
            </a:r>
            <a:endParaRPr b="1" u="sng">
              <a:latin typeface="Roboto"/>
              <a:ea typeface="Roboto"/>
              <a:cs typeface="Roboto"/>
              <a:sym typeface="Roboto"/>
            </a:endParaRPr>
          </a:p>
        </p:txBody>
      </p:sp>
      <p:sp>
        <p:nvSpPr>
          <p:cNvPr id="2443" name="Google Shape;2443;p96"/>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pic>
        <p:nvPicPr>
          <p:cNvPr id="2444" name="Google Shape;2444;p96"/>
          <p:cNvPicPr preferRelativeResize="0"/>
          <p:nvPr/>
        </p:nvPicPr>
        <p:blipFill>
          <a:blip r:embed="rId7">
            <a:alphaModFix/>
          </a:blip>
          <a:stretch>
            <a:fillRect/>
          </a:stretch>
        </p:blipFill>
        <p:spPr>
          <a:xfrm>
            <a:off x="1504500" y="734625"/>
            <a:ext cx="6135001" cy="3843274"/>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448" name="Shape 2448"/>
        <p:cNvGrpSpPr/>
        <p:nvPr/>
      </p:nvGrpSpPr>
      <p:grpSpPr>
        <a:xfrm>
          <a:off x="0" y="0"/>
          <a:ext cx="0" cy="0"/>
          <a:chOff x="0" y="0"/>
          <a:chExt cx="0" cy="0"/>
        </a:xfrm>
      </p:grpSpPr>
      <p:pic>
        <p:nvPicPr>
          <p:cNvPr id="2449" name="Google Shape;2449;p97"/>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2450" name="Google Shape;2450;p97"/>
          <p:cNvPicPr preferRelativeResize="0"/>
          <p:nvPr/>
        </p:nvPicPr>
        <p:blipFill>
          <a:blip r:embed="rId4">
            <a:alphaModFix/>
          </a:blip>
          <a:stretch>
            <a:fillRect/>
          </a:stretch>
        </p:blipFill>
        <p:spPr>
          <a:xfrm>
            <a:off x="0" y="0"/>
            <a:ext cx="841775" cy="841775"/>
          </a:xfrm>
          <a:prstGeom prst="rect">
            <a:avLst/>
          </a:prstGeom>
          <a:noFill/>
          <a:ln>
            <a:noFill/>
          </a:ln>
        </p:spPr>
      </p:pic>
      <p:pic>
        <p:nvPicPr>
          <p:cNvPr id="2451" name="Google Shape;2451;p97"/>
          <p:cNvPicPr preferRelativeResize="0"/>
          <p:nvPr/>
        </p:nvPicPr>
        <p:blipFill>
          <a:blip r:embed="rId5">
            <a:alphaModFix/>
          </a:blip>
          <a:stretch>
            <a:fillRect/>
          </a:stretch>
        </p:blipFill>
        <p:spPr>
          <a:xfrm>
            <a:off x="2379622" y="-185662"/>
            <a:ext cx="4031074" cy="4031076"/>
          </a:xfrm>
          <a:prstGeom prst="rect">
            <a:avLst/>
          </a:prstGeom>
          <a:noFill/>
          <a:ln>
            <a:noFill/>
          </a:ln>
        </p:spPr>
      </p:pic>
      <p:sp>
        <p:nvSpPr>
          <p:cNvPr id="2452" name="Google Shape;2452;p97"/>
          <p:cNvSpPr txBox="1"/>
          <p:nvPr/>
        </p:nvSpPr>
        <p:spPr>
          <a:xfrm>
            <a:off x="230775" y="3563550"/>
            <a:ext cx="8550300" cy="90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600">
                <a:solidFill>
                  <a:schemeClr val="lt1"/>
                </a:solidFill>
                <a:latin typeface="Calibri"/>
                <a:ea typeface="Calibri"/>
                <a:cs typeface="Calibri"/>
                <a:sym typeface="Calibri"/>
              </a:rPr>
              <a:t>Questions?</a:t>
            </a:r>
            <a:endParaRPr b="1" sz="4600">
              <a:solidFill>
                <a:schemeClr val="lt1"/>
              </a:solidFill>
              <a:latin typeface="Calibri"/>
              <a:ea typeface="Calibri"/>
              <a:cs typeface="Calibri"/>
              <a:sym typeface="Calibri"/>
            </a:endParaRPr>
          </a:p>
          <a:p>
            <a:pPr indent="0" lvl="0" marL="0" rtl="0" algn="ctr">
              <a:spcBef>
                <a:spcPts val="0"/>
              </a:spcBef>
              <a:spcAft>
                <a:spcPts val="0"/>
              </a:spcAft>
              <a:buNone/>
            </a:pPr>
            <a:r>
              <a:t/>
            </a:r>
            <a:endParaRPr b="1" sz="4600">
              <a:solidFill>
                <a:schemeClr val="lt1"/>
              </a:solidFill>
              <a:latin typeface="Calibri"/>
              <a:ea typeface="Calibri"/>
              <a:cs typeface="Calibri"/>
              <a:sym typeface="Calibri"/>
            </a:endParaRPr>
          </a:p>
        </p:txBody>
      </p:sp>
      <p:sp>
        <p:nvSpPr>
          <p:cNvPr id="2453" name="Google Shape;2453;p97"/>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457" name="Shape 2457"/>
        <p:cNvGrpSpPr/>
        <p:nvPr/>
      </p:nvGrpSpPr>
      <p:grpSpPr>
        <a:xfrm>
          <a:off x="0" y="0"/>
          <a:ext cx="0" cy="0"/>
          <a:chOff x="0" y="0"/>
          <a:chExt cx="0" cy="0"/>
        </a:xfrm>
      </p:grpSpPr>
      <p:pic>
        <p:nvPicPr>
          <p:cNvPr id="2458" name="Google Shape;2458;p98"/>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2459" name="Google Shape;2459;p98"/>
          <p:cNvPicPr preferRelativeResize="0"/>
          <p:nvPr/>
        </p:nvPicPr>
        <p:blipFill>
          <a:blip r:embed="rId4">
            <a:alphaModFix/>
          </a:blip>
          <a:stretch>
            <a:fillRect/>
          </a:stretch>
        </p:blipFill>
        <p:spPr>
          <a:xfrm>
            <a:off x="0" y="0"/>
            <a:ext cx="841775" cy="841775"/>
          </a:xfrm>
          <a:prstGeom prst="rect">
            <a:avLst/>
          </a:prstGeom>
          <a:noFill/>
          <a:ln>
            <a:noFill/>
          </a:ln>
        </p:spPr>
      </p:pic>
      <p:pic>
        <p:nvPicPr>
          <p:cNvPr id="2460" name="Google Shape;2460;p98"/>
          <p:cNvPicPr preferRelativeResize="0"/>
          <p:nvPr/>
        </p:nvPicPr>
        <p:blipFill>
          <a:blip r:embed="rId5">
            <a:alphaModFix/>
          </a:blip>
          <a:stretch>
            <a:fillRect/>
          </a:stretch>
        </p:blipFill>
        <p:spPr>
          <a:xfrm>
            <a:off x="2379622" y="-185662"/>
            <a:ext cx="4031074" cy="4031076"/>
          </a:xfrm>
          <a:prstGeom prst="rect">
            <a:avLst/>
          </a:prstGeom>
          <a:noFill/>
          <a:ln>
            <a:noFill/>
          </a:ln>
        </p:spPr>
      </p:pic>
      <p:sp>
        <p:nvSpPr>
          <p:cNvPr id="2461" name="Google Shape;2461;p98"/>
          <p:cNvSpPr txBox="1"/>
          <p:nvPr/>
        </p:nvSpPr>
        <p:spPr>
          <a:xfrm>
            <a:off x="230775" y="3563550"/>
            <a:ext cx="8550300" cy="90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600">
                <a:solidFill>
                  <a:schemeClr val="lt1"/>
                </a:solidFill>
                <a:latin typeface="Calibri"/>
                <a:ea typeface="Calibri"/>
                <a:cs typeface="Calibri"/>
                <a:sym typeface="Calibri"/>
              </a:rPr>
              <a:t>Backup Slides</a:t>
            </a:r>
            <a:endParaRPr b="1" sz="4600">
              <a:solidFill>
                <a:schemeClr val="lt1"/>
              </a:solidFill>
              <a:latin typeface="Calibri"/>
              <a:ea typeface="Calibri"/>
              <a:cs typeface="Calibri"/>
              <a:sym typeface="Calibri"/>
            </a:endParaRPr>
          </a:p>
          <a:p>
            <a:pPr indent="0" lvl="0" marL="0" rtl="0" algn="ctr">
              <a:spcBef>
                <a:spcPts val="0"/>
              </a:spcBef>
              <a:spcAft>
                <a:spcPts val="0"/>
              </a:spcAft>
              <a:buNone/>
            </a:pPr>
            <a:r>
              <a:t/>
            </a:r>
            <a:endParaRPr b="1" sz="4600">
              <a:solidFill>
                <a:schemeClr val="lt1"/>
              </a:solidFill>
              <a:latin typeface="Calibri"/>
              <a:ea typeface="Calibri"/>
              <a:cs typeface="Calibri"/>
              <a:sym typeface="Calibri"/>
            </a:endParaRPr>
          </a:p>
        </p:txBody>
      </p:sp>
      <p:sp>
        <p:nvSpPr>
          <p:cNvPr id="2462" name="Google Shape;2462;p98"/>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466" name="Shape 2466"/>
        <p:cNvGrpSpPr/>
        <p:nvPr/>
      </p:nvGrpSpPr>
      <p:grpSpPr>
        <a:xfrm>
          <a:off x="0" y="0"/>
          <a:ext cx="0" cy="0"/>
          <a:chOff x="0" y="0"/>
          <a:chExt cx="0" cy="0"/>
        </a:xfrm>
      </p:grpSpPr>
      <p:pic>
        <p:nvPicPr>
          <p:cNvPr id="2467" name="Google Shape;2467;p99"/>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2468" name="Google Shape;2468;p99"/>
          <p:cNvPicPr preferRelativeResize="0"/>
          <p:nvPr/>
        </p:nvPicPr>
        <p:blipFill>
          <a:blip r:embed="rId4">
            <a:alphaModFix/>
          </a:blip>
          <a:stretch>
            <a:fillRect/>
          </a:stretch>
        </p:blipFill>
        <p:spPr>
          <a:xfrm>
            <a:off x="0" y="0"/>
            <a:ext cx="841775" cy="841775"/>
          </a:xfrm>
          <a:prstGeom prst="rect">
            <a:avLst/>
          </a:prstGeom>
          <a:noFill/>
          <a:ln>
            <a:noFill/>
          </a:ln>
        </p:spPr>
      </p:pic>
      <p:pic>
        <p:nvPicPr>
          <p:cNvPr id="2469" name="Google Shape;2469;p99"/>
          <p:cNvPicPr preferRelativeResize="0"/>
          <p:nvPr/>
        </p:nvPicPr>
        <p:blipFill>
          <a:blip r:embed="rId5">
            <a:alphaModFix/>
          </a:blip>
          <a:stretch>
            <a:fillRect/>
          </a:stretch>
        </p:blipFill>
        <p:spPr>
          <a:xfrm>
            <a:off x="2379622" y="-185662"/>
            <a:ext cx="4031074" cy="4031076"/>
          </a:xfrm>
          <a:prstGeom prst="rect">
            <a:avLst/>
          </a:prstGeom>
          <a:noFill/>
          <a:ln>
            <a:noFill/>
          </a:ln>
        </p:spPr>
      </p:pic>
      <p:sp>
        <p:nvSpPr>
          <p:cNvPr id="2470" name="Google Shape;2470;p99"/>
          <p:cNvSpPr txBox="1"/>
          <p:nvPr/>
        </p:nvSpPr>
        <p:spPr>
          <a:xfrm>
            <a:off x="768475" y="3504425"/>
            <a:ext cx="7526700" cy="961500"/>
          </a:xfrm>
          <a:prstGeom prst="rect">
            <a:avLst/>
          </a:prstGeom>
          <a:noFill/>
          <a:ln>
            <a:noFill/>
          </a:ln>
        </p:spPr>
        <p:txBody>
          <a:bodyPr anchorCtr="0" anchor="t" bIns="91425" lIns="91425" spcFirstLastPara="1" rIns="91425" wrap="square" tIns="91425">
            <a:noAutofit/>
          </a:bodyPr>
          <a:lstStyle/>
          <a:p>
            <a:pPr indent="0" lvl="0" marL="0" rtl="0" algn="ctr">
              <a:lnSpc>
                <a:spcPct val="75000"/>
              </a:lnSpc>
              <a:spcBef>
                <a:spcPts val="0"/>
              </a:spcBef>
              <a:spcAft>
                <a:spcPts val="0"/>
              </a:spcAft>
              <a:buNone/>
            </a:pPr>
            <a:r>
              <a:rPr b="1" lang="en" sz="4600">
                <a:solidFill>
                  <a:schemeClr val="lt1"/>
                </a:solidFill>
                <a:latin typeface="Calibri"/>
                <a:ea typeface="Calibri"/>
                <a:cs typeface="Calibri"/>
                <a:sym typeface="Calibri"/>
              </a:rPr>
              <a:t>Project Purpose &amp; Objectives</a:t>
            </a:r>
            <a:endParaRPr b="1" sz="4600">
              <a:solidFill>
                <a:schemeClr val="lt1"/>
              </a:solidFill>
              <a:latin typeface="Calibri"/>
              <a:ea typeface="Calibri"/>
              <a:cs typeface="Calibri"/>
              <a:sym typeface="Calibri"/>
            </a:endParaRPr>
          </a:p>
          <a:p>
            <a:pPr indent="0" lvl="0" marL="0" rtl="0" algn="ctr">
              <a:lnSpc>
                <a:spcPct val="75000"/>
              </a:lnSpc>
              <a:spcBef>
                <a:spcPts val="0"/>
              </a:spcBef>
              <a:spcAft>
                <a:spcPts val="0"/>
              </a:spcAft>
              <a:buNone/>
            </a:pPr>
            <a:r>
              <a:rPr b="1" lang="en" sz="4600">
                <a:solidFill>
                  <a:schemeClr val="lt1"/>
                </a:solidFill>
                <a:latin typeface="Calibri"/>
                <a:ea typeface="Calibri"/>
                <a:cs typeface="Calibri"/>
                <a:sym typeface="Calibri"/>
              </a:rPr>
              <a:t>Backup</a:t>
            </a:r>
            <a:endParaRPr b="1" sz="4600">
              <a:solidFill>
                <a:schemeClr val="lt1"/>
              </a:solidFill>
              <a:latin typeface="Calibri"/>
              <a:ea typeface="Calibri"/>
              <a:cs typeface="Calibri"/>
              <a:sym typeface="Calibri"/>
            </a:endParaRPr>
          </a:p>
        </p:txBody>
      </p:sp>
      <p:pic>
        <p:nvPicPr>
          <p:cNvPr id="2471" name="Google Shape;2471;p99"/>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2472" name="Google Shape;2472;p99"/>
          <p:cNvSpPr txBox="1"/>
          <p:nvPr/>
        </p:nvSpPr>
        <p:spPr>
          <a:xfrm>
            <a:off x="0" y="4762125"/>
            <a:ext cx="183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Purpose &amp; Objective</a:t>
            </a:r>
            <a:endParaRPr b="1">
              <a:latin typeface="Roboto"/>
              <a:ea typeface="Roboto"/>
              <a:cs typeface="Roboto"/>
              <a:sym typeface="Roboto"/>
            </a:endParaRPr>
          </a:p>
        </p:txBody>
      </p:sp>
      <p:sp>
        <p:nvSpPr>
          <p:cNvPr id="2473" name="Google Shape;2473;p99"/>
          <p:cNvSpPr txBox="1"/>
          <p:nvPr/>
        </p:nvSpPr>
        <p:spPr>
          <a:xfrm>
            <a:off x="448695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2474" name="Google Shape;2474;p99"/>
          <p:cNvSpPr txBox="1"/>
          <p:nvPr/>
        </p:nvSpPr>
        <p:spPr>
          <a:xfrm>
            <a:off x="1832700"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475" name="Google Shape;2475;p99"/>
          <p:cNvSpPr txBox="1"/>
          <p:nvPr/>
        </p:nvSpPr>
        <p:spPr>
          <a:xfrm>
            <a:off x="3186413"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2476" name="Google Shape;2476;p99"/>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477" name="Google Shape;2477;p99"/>
          <p:cNvSpPr txBox="1"/>
          <p:nvPr/>
        </p:nvSpPr>
        <p:spPr>
          <a:xfrm>
            <a:off x="5848725" y="4762125"/>
            <a:ext cx="199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Verification/Validation</a:t>
            </a:r>
            <a:endParaRPr>
              <a:latin typeface="Roboto"/>
              <a:ea typeface="Roboto"/>
              <a:cs typeface="Roboto"/>
              <a:sym typeface="Roboto"/>
            </a:endParaRPr>
          </a:p>
        </p:txBody>
      </p:sp>
      <p:sp>
        <p:nvSpPr>
          <p:cNvPr id="2478" name="Google Shape;2478;p99"/>
          <p:cNvSpPr txBox="1"/>
          <p:nvPr/>
        </p:nvSpPr>
        <p:spPr>
          <a:xfrm>
            <a:off x="78987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pic>
        <p:nvPicPr>
          <p:cNvPr id="2479" name="Google Shape;2479;p99"/>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2480" name="Google Shape;2480;p99"/>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Purpose</a:t>
            </a:r>
            <a:endParaRPr b="1" u="sng">
              <a:latin typeface="Roboto"/>
              <a:ea typeface="Roboto"/>
              <a:cs typeface="Roboto"/>
              <a:sym typeface="Roboto"/>
            </a:endParaRPr>
          </a:p>
        </p:txBody>
      </p:sp>
      <p:sp>
        <p:nvSpPr>
          <p:cNvPr id="2481" name="Google Shape;2481;p99"/>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2482" name="Google Shape;2482;p99"/>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483" name="Google Shape;2483;p99"/>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2484" name="Google Shape;2484;p99"/>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485" name="Google Shape;2485;p99"/>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2486" name="Google Shape;2486;p99"/>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2487" name="Google Shape;2487;p99"/>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2488" name="Google Shape;2488;p99"/>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492" name="Shape 2492"/>
        <p:cNvGrpSpPr/>
        <p:nvPr/>
      </p:nvGrpSpPr>
      <p:grpSpPr>
        <a:xfrm>
          <a:off x="0" y="0"/>
          <a:ext cx="0" cy="0"/>
          <a:chOff x="0" y="0"/>
          <a:chExt cx="0" cy="0"/>
        </a:xfrm>
      </p:grpSpPr>
      <p:pic>
        <p:nvPicPr>
          <p:cNvPr id="2493" name="Google Shape;2493;p100"/>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2494" name="Google Shape;2494;p100"/>
          <p:cNvPicPr preferRelativeResize="0"/>
          <p:nvPr/>
        </p:nvPicPr>
        <p:blipFill>
          <a:blip r:embed="rId4">
            <a:alphaModFix/>
          </a:blip>
          <a:stretch>
            <a:fillRect/>
          </a:stretch>
        </p:blipFill>
        <p:spPr>
          <a:xfrm>
            <a:off x="0" y="0"/>
            <a:ext cx="841775" cy="841775"/>
          </a:xfrm>
          <a:prstGeom prst="rect">
            <a:avLst/>
          </a:prstGeom>
          <a:noFill/>
          <a:ln>
            <a:noFill/>
          </a:ln>
        </p:spPr>
      </p:pic>
      <p:pic>
        <p:nvPicPr>
          <p:cNvPr id="2495" name="Google Shape;2495;p100"/>
          <p:cNvPicPr preferRelativeResize="0"/>
          <p:nvPr/>
        </p:nvPicPr>
        <p:blipFill>
          <a:blip r:embed="rId5">
            <a:alphaModFix/>
          </a:blip>
          <a:stretch>
            <a:fillRect/>
          </a:stretch>
        </p:blipFill>
        <p:spPr>
          <a:xfrm>
            <a:off x="2379622" y="-185662"/>
            <a:ext cx="4031074" cy="4031076"/>
          </a:xfrm>
          <a:prstGeom prst="rect">
            <a:avLst/>
          </a:prstGeom>
          <a:noFill/>
          <a:ln>
            <a:noFill/>
          </a:ln>
        </p:spPr>
      </p:pic>
      <p:sp>
        <p:nvSpPr>
          <p:cNvPr id="2496" name="Google Shape;2496;p100"/>
          <p:cNvSpPr txBox="1"/>
          <p:nvPr/>
        </p:nvSpPr>
        <p:spPr>
          <a:xfrm>
            <a:off x="768475" y="3504425"/>
            <a:ext cx="7526700" cy="961500"/>
          </a:xfrm>
          <a:prstGeom prst="rect">
            <a:avLst/>
          </a:prstGeom>
          <a:noFill/>
          <a:ln>
            <a:noFill/>
          </a:ln>
        </p:spPr>
        <p:txBody>
          <a:bodyPr anchorCtr="0" anchor="t" bIns="91425" lIns="91425" spcFirstLastPara="1" rIns="91425" wrap="square" tIns="91425">
            <a:noAutofit/>
          </a:bodyPr>
          <a:lstStyle/>
          <a:p>
            <a:pPr indent="0" lvl="0" marL="0" rtl="0" algn="ctr">
              <a:lnSpc>
                <a:spcPct val="75000"/>
              </a:lnSpc>
              <a:spcBef>
                <a:spcPts val="0"/>
              </a:spcBef>
              <a:spcAft>
                <a:spcPts val="0"/>
              </a:spcAft>
              <a:buNone/>
            </a:pPr>
            <a:r>
              <a:rPr b="1" lang="en" sz="4600">
                <a:solidFill>
                  <a:schemeClr val="lt1"/>
                </a:solidFill>
                <a:latin typeface="Calibri"/>
                <a:ea typeface="Calibri"/>
                <a:cs typeface="Calibri"/>
                <a:sym typeface="Calibri"/>
              </a:rPr>
              <a:t>Design Solution</a:t>
            </a:r>
            <a:endParaRPr b="1" sz="4600">
              <a:solidFill>
                <a:schemeClr val="lt1"/>
              </a:solidFill>
              <a:latin typeface="Calibri"/>
              <a:ea typeface="Calibri"/>
              <a:cs typeface="Calibri"/>
              <a:sym typeface="Calibri"/>
            </a:endParaRPr>
          </a:p>
          <a:p>
            <a:pPr indent="0" lvl="0" marL="0" rtl="0" algn="ctr">
              <a:lnSpc>
                <a:spcPct val="75000"/>
              </a:lnSpc>
              <a:spcBef>
                <a:spcPts val="0"/>
              </a:spcBef>
              <a:spcAft>
                <a:spcPts val="0"/>
              </a:spcAft>
              <a:buNone/>
            </a:pPr>
            <a:r>
              <a:rPr b="1" lang="en" sz="4600">
                <a:solidFill>
                  <a:schemeClr val="lt1"/>
                </a:solidFill>
                <a:latin typeface="Calibri"/>
                <a:ea typeface="Calibri"/>
                <a:cs typeface="Calibri"/>
                <a:sym typeface="Calibri"/>
              </a:rPr>
              <a:t>Backup</a:t>
            </a:r>
            <a:endParaRPr b="1" sz="4600">
              <a:solidFill>
                <a:schemeClr val="lt1"/>
              </a:solidFill>
              <a:latin typeface="Calibri"/>
              <a:ea typeface="Calibri"/>
              <a:cs typeface="Calibri"/>
              <a:sym typeface="Calibri"/>
            </a:endParaRPr>
          </a:p>
        </p:txBody>
      </p:sp>
      <p:pic>
        <p:nvPicPr>
          <p:cNvPr id="2497" name="Google Shape;2497;p100"/>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2498" name="Google Shape;2498;p100"/>
          <p:cNvSpPr txBox="1"/>
          <p:nvPr/>
        </p:nvSpPr>
        <p:spPr>
          <a:xfrm>
            <a:off x="0" y="4762125"/>
            <a:ext cx="183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Purpose &amp; Objective</a:t>
            </a:r>
            <a:endParaRPr b="1">
              <a:latin typeface="Roboto"/>
              <a:ea typeface="Roboto"/>
              <a:cs typeface="Roboto"/>
              <a:sym typeface="Roboto"/>
            </a:endParaRPr>
          </a:p>
        </p:txBody>
      </p:sp>
      <p:sp>
        <p:nvSpPr>
          <p:cNvPr id="2499" name="Google Shape;2499;p100"/>
          <p:cNvSpPr txBox="1"/>
          <p:nvPr/>
        </p:nvSpPr>
        <p:spPr>
          <a:xfrm>
            <a:off x="448695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2500" name="Google Shape;2500;p100"/>
          <p:cNvSpPr txBox="1"/>
          <p:nvPr/>
        </p:nvSpPr>
        <p:spPr>
          <a:xfrm>
            <a:off x="1832700"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501" name="Google Shape;2501;p100"/>
          <p:cNvSpPr txBox="1"/>
          <p:nvPr/>
        </p:nvSpPr>
        <p:spPr>
          <a:xfrm>
            <a:off x="3186413"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2502" name="Google Shape;2502;p100"/>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503" name="Google Shape;2503;p100"/>
          <p:cNvSpPr txBox="1"/>
          <p:nvPr/>
        </p:nvSpPr>
        <p:spPr>
          <a:xfrm>
            <a:off x="5848725" y="4762125"/>
            <a:ext cx="199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Verification/Validation</a:t>
            </a:r>
            <a:endParaRPr>
              <a:latin typeface="Roboto"/>
              <a:ea typeface="Roboto"/>
              <a:cs typeface="Roboto"/>
              <a:sym typeface="Roboto"/>
            </a:endParaRPr>
          </a:p>
        </p:txBody>
      </p:sp>
      <p:sp>
        <p:nvSpPr>
          <p:cNvPr id="2504" name="Google Shape;2504;p100"/>
          <p:cNvSpPr txBox="1"/>
          <p:nvPr/>
        </p:nvSpPr>
        <p:spPr>
          <a:xfrm>
            <a:off x="78987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pic>
        <p:nvPicPr>
          <p:cNvPr id="2505" name="Google Shape;2505;p100"/>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2506" name="Google Shape;2506;p100"/>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2507" name="Google Shape;2507;p100"/>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2508" name="Google Shape;2508;p100"/>
          <p:cNvSpPr txBox="1"/>
          <p:nvPr/>
        </p:nvSpPr>
        <p:spPr>
          <a:xfrm>
            <a:off x="1285639" y="4762125"/>
            <a:ext cx="1622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Design Solution</a:t>
            </a:r>
            <a:endParaRPr b="1" u="sng">
              <a:latin typeface="Roboto"/>
              <a:ea typeface="Roboto"/>
              <a:cs typeface="Roboto"/>
              <a:sym typeface="Roboto"/>
            </a:endParaRPr>
          </a:p>
        </p:txBody>
      </p:sp>
      <p:sp>
        <p:nvSpPr>
          <p:cNvPr id="2509" name="Google Shape;2509;p100"/>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2510" name="Google Shape;2510;p100"/>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511" name="Google Shape;2511;p100"/>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2512" name="Google Shape;2512;p100"/>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2513" name="Google Shape;2513;p100"/>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2514" name="Google Shape;2514;p100"/>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518" name="Shape 2518"/>
        <p:cNvGrpSpPr/>
        <p:nvPr/>
      </p:nvGrpSpPr>
      <p:grpSpPr>
        <a:xfrm>
          <a:off x="0" y="0"/>
          <a:ext cx="0" cy="0"/>
          <a:chOff x="0" y="0"/>
          <a:chExt cx="0" cy="0"/>
        </a:xfrm>
      </p:grpSpPr>
      <p:pic>
        <p:nvPicPr>
          <p:cNvPr id="2519" name="Google Shape;2519;p101"/>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2520" name="Google Shape;2520;p101"/>
          <p:cNvPicPr preferRelativeResize="0"/>
          <p:nvPr/>
        </p:nvPicPr>
        <p:blipFill>
          <a:blip r:embed="rId4">
            <a:alphaModFix/>
          </a:blip>
          <a:stretch>
            <a:fillRect/>
          </a:stretch>
        </p:blipFill>
        <p:spPr>
          <a:xfrm>
            <a:off x="0" y="0"/>
            <a:ext cx="841775" cy="841775"/>
          </a:xfrm>
          <a:prstGeom prst="rect">
            <a:avLst/>
          </a:prstGeom>
          <a:noFill/>
          <a:ln>
            <a:noFill/>
          </a:ln>
        </p:spPr>
      </p:pic>
      <p:pic>
        <p:nvPicPr>
          <p:cNvPr id="2521" name="Google Shape;2521;p101"/>
          <p:cNvPicPr preferRelativeResize="0"/>
          <p:nvPr/>
        </p:nvPicPr>
        <p:blipFill>
          <a:blip r:embed="rId5">
            <a:alphaModFix/>
          </a:blip>
          <a:stretch>
            <a:fillRect/>
          </a:stretch>
        </p:blipFill>
        <p:spPr>
          <a:xfrm>
            <a:off x="2379622" y="-185662"/>
            <a:ext cx="4031074" cy="4031076"/>
          </a:xfrm>
          <a:prstGeom prst="rect">
            <a:avLst/>
          </a:prstGeom>
          <a:noFill/>
          <a:ln>
            <a:noFill/>
          </a:ln>
        </p:spPr>
      </p:pic>
      <p:sp>
        <p:nvSpPr>
          <p:cNvPr id="2522" name="Google Shape;2522;p101"/>
          <p:cNvSpPr txBox="1"/>
          <p:nvPr/>
        </p:nvSpPr>
        <p:spPr>
          <a:xfrm>
            <a:off x="768475" y="3504425"/>
            <a:ext cx="7526700" cy="961500"/>
          </a:xfrm>
          <a:prstGeom prst="rect">
            <a:avLst/>
          </a:prstGeom>
          <a:noFill/>
          <a:ln>
            <a:noFill/>
          </a:ln>
        </p:spPr>
        <p:txBody>
          <a:bodyPr anchorCtr="0" anchor="t" bIns="91425" lIns="91425" spcFirstLastPara="1" rIns="91425" wrap="square" tIns="91425">
            <a:noAutofit/>
          </a:bodyPr>
          <a:lstStyle/>
          <a:p>
            <a:pPr indent="0" lvl="0" marL="0" rtl="0" algn="ctr">
              <a:lnSpc>
                <a:spcPct val="75000"/>
              </a:lnSpc>
              <a:spcBef>
                <a:spcPts val="0"/>
              </a:spcBef>
              <a:spcAft>
                <a:spcPts val="0"/>
              </a:spcAft>
              <a:buNone/>
            </a:pPr>
            <a:r>
              <a:rPr b="1" lang="en" sz="4600">
                <a:solidFill>
                  <a:schemeClr val="lt1"/>
                </a:solidFill>
                <a:latin typeface="Calibri"/>
                <a:ea typeface="Calibri"/>
                <a:cs typeface="Calibri"/>
                <a:sym typeface="Calibri"/>
              </a:rPr>
              <a:t>Software</a:t>
            </a:r>
            <a:endParaRPr b="1" sz="4600">
              <a:solidFill>
                <a:schemeClr val="lt1"/>
              </a:solidFill>
              <a:latin typeface="Calibri"/>
              <a:ea typeface="Calibri"/>
              <a:cs typeface="Calibri"/>
              <a:sym typeface="Calibri"/>
            </a:endParaRPr>
          </a:p>
          <a:p>
            <a:pPr indent="0" lvl="0" marL="0" rtl="0" algn="ctr">
              <a:lnSpc>
                <a:spcPct val="75000"/>
              </a:lnSpc>
              <a:spcBef>
                <a:spcPts val="0"/>
              </a:spcBef>
              <a:spcAft>
                <a:spcPts val="0"/>
              </a:spcAft>
              <a:buNone/>
            </a:pPr>
            <a:r>
              <a:rPr b="1" lang="en" sz="4600">
                <a:solidFill>
                  <a:schemeClr val="lt1"/>
                </a:solidFill>
                <a:latin typeface="Calibri"/>
                <a:ea typeface="Calibri"/>
                <a:cs typeface="Calibri"/>
                <a:sym typeface="Calibri"/>
              </a:rPr>
              <a:t>Backup</a:t>
            </a:r>
            <a:endParaRPr b="1" sz="4600">
              <a:solidFill>
                <a:schemeClr val="lt1"/>
              </a:solidFill>
              <a:latin typeface="Calibri"/>
              <a:ea typeface="Calibri"/>
              <a:cs typeface="Calibri"/>
              <a:sym typeface="Calibri"/>
            </a:endParaRPr>
          </a:p>
        </p:txBody>
      </p:sp>
      <p:pic>
        <p:nvPicPr>
          <p:cNvPr id="2523" name="Google Shape;2523;p101"/>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2524" name="Google Shape;2524;p101"/>
          <p:cNvSpPr txBox="1"/>
          <p:nvPr/>
        </p:nvSpPr>
        <p:spPr>
          <a:xfrm>
            <a:off x="0" y="4762125"/>
            <a:ext cx="183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Purpose &amp; Objective</a:t>
            </a:r>
            <a:endParaRPr b="1">
              <a:latin typeface="Roboto"/>
              <a:ea typeface="Roboto"/>
              <a:cs typeface="Roboto"/>
              <a:sym typeface="Roboto"/>
            </a:endParaRPr>
          </a:p>
        </p:txBody>
      </p:sp>
      <p:sp>
        <p:nvSpPr>
          <p:cNvPr id="2525" name="Google Shape;2525;p101"/>
          <p:cNvSpPr txBox="1"/>
          <p:nvPr/>
        </p:nvSpPr>
        <p:spPr>
          <a:xfrm>
            <a:off x="448695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2526" name="Google Shape;2526;p101"/>
          <p:cNvSpPr txBox="1"/>
          <p:nvPr/>
        </p:nvSpPr>
        <p:spPr>
          <a:xfrm>
            <a:off x="1832700"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527" name="Google Shape;2527;p101"/>
          <p:cNvSpPr txBox="1"/>
          <p:nvPr/>
        </p:nvSpPr>
        <p:spPr>
          <a:xfrm>
            <a:off x="3186413"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2528" name="Google Shape;2528;p101"/>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529" name="Google Shape;2529;p101"/>
          <p:cNvSpPr txBox="1"/>
          <p:nvPr/>
        </p:nvSpPr>
        <p:spPr>
          <a:xfrm>
            <a:off x="5848725" y="4762125"/>
            <a:ext cx="199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Verification/Validation</a:t>
            </a:r>
            <a:endParaRPr>
              <a:latin typeface="Roboto"/>
              <a:ea typeface="Roboto"/>
              <a:cs typeface="Roboto"/>
              <a:sym typeface="Roboto"/>
            </a:endParaRPr>
          </a:p>
        </p:txBody>
      </p:sp>
      <p:sp>
        <p:nvSpPr>
          <p:cNvPr id="2530" name="Google Shape;2530;p101"/>
          <p:cNvSpPr txBox="1"/>
          <p:nvPr/>
        </p:nvSpPr>
        <p:spPr>
          <a:xfrm>
            <a:off x="78987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pic>
        <p:nvPicPr>
          <p:cNvPr id="2531" name="Google Shape;2531;p101"/>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2532" name="Google Shape;2532;p101"/>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2533" name="Google Shape;2533;p101"/>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2534" name="Google Shape;2534;p101"/>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535" name="Google Shape;2535;p101"/>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Software</a:t>
            </a:r>
            <a:endParaRPr b="1" u="sng">
              <a:latin typeface="Roboto"/>
              <a:ea typeface="Roboto"/>
              <a:cs typeface="Roboto"/>
              <a:sym typeface="Roboto"/>
            </a:endParaRPr>
          </a:p>
        </p:txBody>
      </p:sp>
      <p:sp>
        <p:nvSpPr>
          <p:cNvPr id="2536" name="Google Shape;2536;p101"/>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537" name="Google Shape;2537;p101"/>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2538" name="Google Shape;2538;p101"/>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2539" name="Google Shape;2539;p101"/>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2540" name="Google Shape;2540;p101"/>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544" name="Shape 2544"/>
        <p:cNvGrpSpPr/>
        <p:nvPr/>
      </p:nvGrpSpPr>
      <p:grpSpPr>
        <a:xfrm>
          <a:off x="0" y="0"/>
          <a:ext cx="0" cy="0"/>
          <a:chOff x="0" y="0"/>
          <a:chExt cx="0" cy="0"/>
        </a:xfrm>
      </p:grpSpPr>
      <p:pic>
        <p:nvPicPr>
          <p:cNvPr id="2545" name="Google Shape;2545;p102"/>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2546" name="Google Shape;2546;p102"/>
          <p:cNvSpPr txBox="1"/>
          <p:nvPr/>
        </p:nvSpPr>
        <p:spPr>
          <a:xfrm>
            <a:off x="0" y="4762125"/>
            <a:ext cx="183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Purpose &amp; Objective</a:t>
            </a:r>
            <a:endParaRPr b="1">
              <a:latin typeface="Roboto"/>
              <a:ea typeface="Roboto"/>
              <a:cs typeface="Roboto"/>
              <a:sym typeface="Roboto"/>
            </a:endParaRPr>
          </a:p>
        </p:txBody>
      </p:sp>
      <p:sp>
        <p:nvSpPr>
          <p:cNvPr id="2547" name="Google Shape;2547;p102"/>
          <p:cNvSpPr txBox="1"/>
          <p:nvPr/>
        </p:nvSpPr>
        <p:spPr>
          <a:xfrm>
            <a:off x="448695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2548" name="Google Shape;2548;p102"/>
          <p:cNvSpPr txBox="1"/>
          <p:nvPr/>
        </p:nvSpPr>
        <p:spPr>
          <a:xfrm>
            <a:off x="1832700"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549" name="Google Shape;2549;p102"/>
          <p:cNvSpPr txBox="1"/>
          <p:nvPr/>
        </p:nvSpPr>
        <p:spPr>
          <a:xfrm>
            <a:off x="3186413"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2550" name="Google Shape;2550;p102"/>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551" name="Google Shape;2551;p102"/>
          <p:cNvSpPr txBox="1"/>
          <p:nvPr/>
        </p:nvSpPr>
        <p:spPr>
          <a:xfrm>
            <a:off x="5848725" y="4762125"/>
            <a:ext cx="199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Verification/Validation</a:t>
            </a:r>
            <a:endParaRPr>
              <a:latin typeface="Roboto"/>
              <a:ea typeface="Roboto"/>
              <a:cs typeface="Roboto"/>
              <a:sym typeface="Roboto"/>
            </a:endParaRPr>
          </a:p>
        </p:txBody>
      </p:sp>
      <p:sp>
        <p:nvSpPr>
          <p:cNvPr id="2552" name="Google Shape;2552;p102"/>
          <p:cNvSpPr txBox="1"/>
          <p:nvPr/>
        </p:nvSpPr>
        <p:spPr>
          <a:xfrm>
            <a:off x="78987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pic>
        <p:nvPicPr>
          <p:cNvPr id="2553" name="Google Shape;2553;p102"/>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2554" name="Google Shape;2554;p102"/>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2555" name="Google Shape;2555;p102"/>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2556" name="Google Shape;2556;p102"/>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557" name="Google Shape;2557;p102"/>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Software</a:t>
            </a:r>
            <a:endParaRPr b="1" u="sng">
              <a:latin typeface="Roboto"/>
              <a:ea typeface="Roboto"/>
              <a:cs typeface="Roboto"/>
              <a:sym typeface="Roboto"/>
            </a:endParaRPr>
          </a:p>
        </p:txBody>
      </p:sp>
      <p:sp>
        <p:nvSpPr>
          <p:cNvPr id="2558" name="Google Shape;2558;p102"/>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559" name="Google Shape;2559;p102"/>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2560" name="Google Shape;2560;p102"/>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2561" name="Google Shape;2561;p102"/>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2562" name="Google Shape;2562;p102"/>
          <p:cNvSpPr txBox="1"/>
          <p:nvPr/>
        </p:nvSpPr>
        <p:spPr>
          <a:xfrm>
            <a:off x="593250" y="0"/>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Calibri"/>
                <a:ea typeface="Calibri"/>
                <a:cs typeface="Calibri"/>
                <a:sym typeface="Calibri"/>
              </a:rPr>
              <a:t>Beta Angle Definition</a:t>
            </a:r>
            <a:endParaRPr b="1" sz="3000">
              <a:solidFill>
                <a:schemeClr val="lt1"/>
              </a:solidFill>
              <a:latin typeface="Calibri"/>
              <a:ea typeface="Calibri"/>
              <a:cs typeface="Calibri"/>
              <a:sym typeface="Calibri"/>
            </a:endParaRPr>
          </a:p>
          <a:p>
            <a:pPr indent="0" lvl="0" marL="0" rtl="0" algn="ctr">
              <a:spcBef>
                <a:spcPts val="0"/>
              </a:spcBef>
              <a:spcAft>
                <a:spcPts val="0"/>
              </a:spcAft>
              <a:buNone/>
            </a:pPr>
            <a:r>
              <a:t/>
            </a:r>
            <a:endParaRPr b="1" sz="3000">
              <a:solidFill>
                <a:schemeClr val="lt1"/>
              </a:solidFill>
              <a:latin typeface="Calibri"/>
              <a:ea typeface="Calibri"/>
              <a:cs typeface="Calibri"/>
              <a:sym typeface="Calibri"/>
            </a:endParaRPr>
          </a:p>
        </p:txBody>
      </p:sp>
      <p:sp>
        <p:nvSpPr>
          <p:cNvPr id="2563" name="Google Shape;2563;p102"/>
          <p:cNvSpPr txBox="1"/>
          <p:nvPr/>
        </p:nvSpPr>
        <p:spPr>
          <a:xfrm>
            <a:off x="788050" y="3798250"/>
            <a:ext cx="1156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NanoSAM on Orbit</a:t>
            </a:r>
            <a:endParaRPr>
              <a:latin typeface="Calibri"/>
              <a:ea typeface="Calibri"/>
              <a:cs typeface="Calibri"/>
              <a:sym typeface="Calibri"/>
            </a:endParaRPr>
          </a:p>
        </p:txBody>
      </p:sp>
      <p:sp>
        <p:nvSpPr>
          <p:cNvPr id="2564" name="Google Shape;2564;p102"/>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2565" name="Google Shape;2565;p102"/>
          <p:cNvPicPr preferRelativeResize="0"/>
          <p:nvPr/>
        </p:nvPicPr>
        <p:blipFill>
          <a:blip r:embed="rId4">
            <a:alphaModFix/>
          </a:blip>
          <a:stretch>
            <a:fillRect/>
          </a:stretch>
        </p:blipFill>
        <p:spPr>
          <a:xfrm>
            <a:off x="2357450" y="563412"/>
            <a:ext cx="4574349" cy="4016676"/>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569" name="Shape 2569"/>
        <p:cNvGrpSpPr/>
        <p:nvPr/>
      </p:nvGrpSpPr>
      <p:grpSpPr>
        <a:xfrm>
          <a:off x="0" y="0"/>
          <a:ext cx="0" cy="0"/>
          <a:chOff x="0" y="0"/>
          <a:chExt cx="0" cy="0"/>
        </a:xfrm>
      </p:grpSpPr>
      <p:pic>
        <p:nvPicPr>
          <p:cNvPr id="2570" name="Google Shape;2570;p103"/>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2571" name="Google Shape;2571;p103"/>
          <p:cNvSpPr txBox="1"/>
          <p:nvPr/>
        </p:nvSpPr>
        <p:spPr>
          <a:xfrm>
            <a:off x="0" y="4762125"/>
            <a:ext cx="183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Purpose &amp; Objective</a:t>
            </a:r>
            <a:endParaRPr b="1">
              <a:latin typeface="Roboto"/>
              <a:ea typeface="Roboto"/>
              <a:cs typeface="Roboto"/>
              <a:sym typeface="Roboto"/>
            </a:endParaRPr>
          </a:p>
        </p:txBody>
      </p:sp>
      <p:sp>
        <p:nvSpPr>
          <p:cNvPr id="2572" name="Google Shape;2572;p103"/>
          <p:cNvSpPr txBox="1"/>
          <p:nvPr/>
        </p:nvSpPr>
        <p:spPr>
          <a:xfrm>
            <a:off x="448695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2573" name="Google Shape;2573;p103"/>
          <p:cNvSpPr txBox="1"/>
          <p:nvPr/>
        </p:nvSpPr>
        <p:spPr>
          <a:xfrm>
            <a:off x="1832700"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574" name="Google Shape;2574;p103"/>
          <p:cNvSpPr txBox="1"/>
          <p:nvPr/>
        </p:nvSpPr>
        <p:spPr>
          <a:xfrm>
            <a:off x="3186413"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2575" name="Google Shape;2575;p103"/>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576" name="Google Shape;2576;p103"/>
          <p:cNvSpPr txBox="1"/>
          <p:nvPr/>
        </p:nvSpPr>
        <p:spPr>
          <a:xfrm>
            <a:off x="5848725" y="4762125"/>
            <a:ext cx="199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Verification/Validation</a:t>
            </a:r>
            <a:endParaRPr>
              <a:latin typeface="Roboto"/>
              <a:ea typeface="Roboto"/>
              <a:cs typeface="Roboto"/>
              <a:sym typeface="Roboto"/>
            </a:endParaRPr>
          </a:p>
        </p:txBody>
      </p:sp>
      <p:sp>
        <p:nvSpPr>
          <p:cNvPr id="2577" name="Google Shape;2577;p103"/>
          <p:cNvSpPr txBox="1"/>
          <p:nvPr/>
        </p:nvSpPr>
        <p:spPr>
          <a:xfrm>
            <a:off x="78987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pic>
        <p:nvPicPr>
          <p:cNvPr id="2578" name="Google Shape;2578;p103"/>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2579" name="Google Shape;2579;p103"/>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2580" name="Google Shape;2580;p103"/>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2581" name="Google Shape;2581;p103"/>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582" name="Google Shape;2582;p103"/>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Software</a:t>
            </a:r>
            <a:endParaRPr b="1" u="sng">
              <a:latin typeface="Roboto"/>
              <a:ea typeface="Roboto"/>
              <a:cs typeface="Roboto"/>
              <a:sym typeface="Roboto"/>
            </a:endParaRPr>
          </a:p>
        </p:txBody>
      </p:sp>
      <p:sp>
        <p:nvSpPr>
          <p:cNvPr id="2583" name="Google Shape;2583;p103"/>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584" name="Google Shape;2584;p103"/>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2585" name="Google Shape;2585;p103"/>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2586" name="Google Shape;2586;p103"/>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2587" name="Google Shape;2587;p103"/>
          <p:cNvSpPr txBox="1"/>
          <p:nvPr/>
        </p:nvSpPr>
        <p:spPr>
          <a:xfrm>
            <a:off x="593250" y="0"/>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Calibri"/>
                <a:ea typeface="Calibri"/>
                <a:cs typeface="Calibri"/>
                <a:sym typeface="Calibri"/>
              </a:rPr>
              <a:t>Beta = 0 Case: Sun Vector in Orbit Plane</a:t>
            </a:r>
            <a:endParaRPr b="1" sz="3000">
              <a:solidFill>
                <a:schemeClr val="lt1"/>
              </a:solidFill>
              <a:latin typeface="Calibri"/>
              <a:ea typeface="Calibri"/>
              <a:cs typeface="Calibri"/>
              <a:sym typeface="Calibri"/>
            </a:endParaRPr>
          </a:p>
          <a:p>
            <a:pPr indent="0" lvl="0" marL="0" rtl="0" algn="ctr">
              <a:spcBef>
                <a:spcPts val="0"/>
              </a:spcBef>
              <a:spcAft>
                <a:spcPts val="0"/>
              </a:spcAft>
              <a:buNone/>
            </a:pPr>
            <a:r>
              <a:t/>
            </a:r>
            <a:endParaRPr b="1" sz="3000">
              <a:solidFill>
                <a:schemeClr val="lt1"/>
              </a:solidFill>
              <a:latin typeface="Calibri"/>
              <a:ea typeface="Calibri"/>
              <a:cs typeface="Calibri"/>
              <a:sym typeface="Calibri"/>
            </a:endParaRPr>
          </a:p>
        </p:txBody>
      </p:sp>
      <p:sp>
        <p:nvSpPr>
          <p:cNvPr id="2588" name="Google Shape;2588;p103"/>
          <p:cNvSpPr txBox="1"/>
          <p:nvPr/>
        </p:nvSpPr>
        <p:spPr>
          <a:xfrm>
            <a:off x="788050" y="3798250"/>
            <a:ext cx="1156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NanoSAM on Orbit</a:t>
            </a:r>
            <a:endParaRPr>
              <a:latin typeface="Calibri"/>
              <a:ea typeface="Calibri"/>
              <a:cs typeface="Calibri"/>
              <a:sym typeface="Calibri"/>
            </a:endParaRPr>
          </a:p>
        </p:txBody>
      </p:sp>
      <p:sp>
        <p:nvSpPr>
          <p:cNvPr id="2589" name="Google Shape;2589;p103"/>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2590" name="Google Shape;2590;p103"/>
          <p:cNvPicPr preferRelativeResize="0"/>
          <p:nvPr/>
        </p:nvPicPr>
        <p:blipFill rotWithShape="1">
          <a:blip r:embed="rId4">
            <a:alphaModFix/>
          </a:blip>
          <a:srcRect b="911" l="0" r="13292" t="0"/>
          <a:stretch/>
        </p:blipFill>
        <p:spPr>
          <a:xfrm>
            <a:off x="1300275" y="550088"/>
            <a:ext cx="6688701" cy="41504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28" name="Shape 428"/>
        <p:cNvGrpSpPr/>
        <p:nvPr/>
      </p:nvGrpSpPr>
      <p:grpSpPr>
        <a:xfrm>
          <a:off x="0" y="0"/>
          <a:ext cx="0" cy="0"/>
          <a:chOff x="0" y="0"/>
          <a:chExt cx="0" cy="0"/>
        </a:xfrm>
      </p:grpSpPr>
      <p:pic>
        <p:nvPicPr>
          <p:cNvPr id="429" name="Google Shape;429;p32"/>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430" name="Google Shape;430;p32"/>
          <p:cNvPicPr preferRelativeResize="0"/>
          <p:nvPr/>
        </p:nvPicPr>
        <p:blipFill>
          <a:blip r:embed="rId4">
            <a:alphaModFix/>
          </a:blip>
          <a:stretch>
            <a:fillRect/>
          </a:stretch>
        </p:blipFill>
        <p:spPr>
          <a:xfrm>
            <a:off x="0" y="0"/>
            <a:ext cx="841775" cy="841775"/>
          </a:xfrm>
          <a:prstGeom prst="rect">
            <a:avLst/>
          </a:prstGeom>
          <a:noFill/>
          <a:ln>
            <a:noFill/>
          </a:ln>
        </p:spPr>
      </p:pic>
      <p:sp>
        <p:nvSpPr>
          <p:cNvPr id="431" name="Google Shape;431;p32"/>
          <p:cNvSpPr txBox="1"/>
          <p:nvPr/>
        </p:nvSpPr>
        <p:spPr>
          <a:xfrm>
            <a:off x="881275" y="31475"/>
            <a:ext cx="75267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4600">
                <a:solidFill>
                  <a:schemeClr val="lt1"/>
                </a:solidFill>
                <a:latin typeface="Calibri"/>
                <a:ea typeface="Calibri"/>
                <a:cs typeface="Calibri"/>
                <a:sym typeface="Calibri"/>
              </a:rPr>
              <a:t>The NanoSAM Mission</a:t>
            </a:r>
            <a:endParaRPr b="1" sz="4600">
              <a:solidFill>
                <a:schemeClr val="lt1"/>
              </a:solidFill>
              <a:latin typeface="Calibri"/>
              <a:ea typeface="Calibri"/>
              <a:cs typeface="Calibri"/>
              <a:sym typeface="Calibri"/>
            </a:endParaRPr>
          </a:p>
        </p:txBody>
      </p:sp>
      <p:pic>
        <p:nvPicPr>
          <p:cNvPr id="432" name="Google Shape;432;p32"/>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433" name="Google Shape;433;p32"/>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Purpose</a:t>
            </a:r>
            <a:endParaRPr b="1" u="sng">
              <a:latin typeface="Roboto"/>
              <a:ea typeface="Roboto"/>
              <a:cs typeface="Roboto"/>
              <a:sym typeface="Roboto"/>
            </a:endParaRPr>
          </a:p>
        </p:txBody>
      </p:sp>
      <p:sp>
        <p:nvSpPr>
          <p:cNvPr id="434" name="Google Shape;434;p32"/>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435" name="Google Shape;435;p32"/>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436" name="Google Shape;436;p32"/>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437" name="Google Shape;437;p32"/>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438" name="Google Shape;438;p32"/>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439" name="Google Shape;439;p32"/>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440" name="Google Shape;440;p32"/>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grpSp>
        <p:nvGrpSpPr>
          <p:cNvPr id="441" name="Google Shape;441;p32"/>
          <p:cNvGrpSpPr/>
          <p:nvPr/>
        </p:nvGrpSpPr>
        <p:grpSpPr>
          <a:xfrm>
            <a:off x="280604" y="917075"/>
            <a:ext cx="8502521" cy="3703200"/>
            <a:chOff x="280604" y="917075"/>
            <a:chExt cx="8502521" cy="3703200"/>
          </a:xfrm>
        </p:grpSpPr>
        <p:sp>
          <p:nvSpPr>
            <p:cNvPr id="442" name="Google Shape;442;p32"/>
            <p:cNvSpPr/>
            <p:nvPr/>
          </p:nvSpPr>
          <p:spPr>
            <a:xfrm>
              <a:off x="2720400" y="917075"/>
              <a:ext cx="3703200" cy="3703200"/>
            </a:xfrm>
            <a:prstGeom prst="ellipse">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32"/>
            <p:cNvSpPr/>
            <p:nvPr/>
          </p:nvSpPr>
          <p:spPr>
            <a:xfrm>
              <a:off x="3369400" y="1598225"/>
              <a:ext cx="2340900" cy="2340900"/>
            </a:xfrm>
            <a:prstGeom prst="ellipse">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32"/>
            <p:cNvSpPr/>
            <p:nvPr/>
          </p:nvSpPr>
          <p:spPr>
            <a:xfrm>
              <a:off x="3035850" y="1232525"/>
              <a:ext cx="3072300" cy="3072300"/>
            </a:xfrm>
            <a:prstGeom prst="ellipse">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5" name="Google Shape;445;p32"/>
            <p:cNvPicPr preferRelativeResize="0"/>
            <p:nvPr/>
          </p:nvPicPr>
          <p:blipFill>
            <a:blip r:embed="rId6">
              <a:alphaModFix/>
            </a:blip>
            <a:stretch>
              <a:fillRect/>
            </a:stretch>
          </p:blipFill>
          <p:spPr>
            <a:xfrm>
              <a:off x="3568410" y="1765075"/>
              <a:ext cx="2007180" cy="2007200"/>
            </a:xfrm>
            <a:prstGeom prst="rect">
              <a:avLst/>
            </a:prstGeom>
            <a:noFill/>
            <a:ln>
              <a:noFill/>
            </a:ln>
          </p:spPr>
        </p:pic>
        <p:pic>
          <p:nvPicPr>
            <p:cNvPr id="446" name="Google Shape;446;p32"/>
            <p:cNvPicPr preferRelativeResize="0"/>
            <p:nvPr/>
          </p:nvPicPr>
          <p:blipFill>
            <a:blip r:embed="rId7">
              <a:alphaModFix/>
            </a:blip>
            <a:stretch>
              <a:fillRect/>
            </a:stretch>
          </p:blipFill>
          <p:spPr>
            <a:xfrm>
              <a:off x="280604" y="2006737"/>
              <a:ext cx="1523900" cy="1523900"/>
            </a:xfrm>
            <a:prstGeom prst="rect">
              <a:avLst/>
            </a:prstGeom>
            <a:noFill/>
            <a:ln>
              <a:noFill/>
            </a:ln>
          </p:spPr>
        </p:pic>
        <p:sp>
          <p:nvSpPr>
            <p:cNvPr id="447" name="Google Shape;447;p32"/>
            <p:cNvSpPr/>
            <p:nvPr/>
          </p:nvSpPr>
          <p:spPr>
            <a:xfrm>
              <a:off x="4237450" y="1342425"/>
              <a:ext cx="73200" cy="732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32"/>
            <p:cNvSpPr/>
            <p:nvPr/>
          </p:nvSpPr>
          <p:spPr>
            <a:xfrm>
              <a:off x="4364575" y="1476825"/>
              <a:ext cx="73200" cy="732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32"/>
            <p:cNvSpPr/>
            <p:nvPr/>
          </p:nvSpPr>
          <p:spPr>
            <a:xfrm>
              <a:off x="4820275" y="1389525"/>
              <a:ext cx="73200" cy="732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32"/>
            <p:cNvSpPr/>
            <p:nvPr/>
          </p:nvSpPr>
          <p:spPr>
            <a:xfrm>
              <a:off x="5149525" y="1494825"/>
              <a:ext cx="73200" cy="732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32"/>
            <p:cNvSpPr/>
            <p:nvPr/>
          </p:nvSpPr>
          <p:spPr>
            <a:xfrm>
              <a:off x="5288000" y="1647225"/>
              <a:ext cx="73200" cy="732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32"/>
            <p:cNvSpPr/>
            <p:nvPr/>
          </p:nvSpPr>
          <p:spPr>
            <a:xfrm>
              <a:off x="4066525" y="1494825"/>
              <a:ext cx="73200" cy="732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32"/>
            <p:cNvSpPr/>
            <p:nvPr/>
          </p:nvSpPr>
          <p:spPr>
            <a:xfrm>
              <a:off x="3685900" y="1720425"/>
              <a:ext cx="73200" cy="732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32"/>
            <p:cNvSpPr/>
            <p:nvPr/>
          </p:nvSpPr>
          <p:spPr>
            <a:xfrm>
              <a:off x="3465450" y="1936125"/>
              <a:ext cx="73200" cy="732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32"/>
            <p:cNvSpPr/>
            <p:nvPr/>
          </p:nvSpPr>
          <p:spPr>
            <a:xfrm>
              <a:off x="3245050" y="2391900"/>
              <a:ext cx="73200" cy="732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32"/>
            <p:cNvSpPr/>
            <p:nvPr/>
          </p:nvSpPr>
          <p:spPr>
            <a:xfrm>
              <a:off x="4893475" y="4121725"/>
              <a:ext cx="73200" cy="732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32"/>
            <p:cNvSpPr/>
            <p:nvPr/>
          </p:nvSpPr>
          <p:spPr>
            <a:xfrm>
              <a:off x="5761450" y="2866425"/>
              <a:ext cx="73200" cy="732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32"/>
            <p:cNvSpPr/>
            <p:nvPr/>
          </p:nvSpPr>
          <p:spPr>
            <a:xfrm>
              <a:off x="5913850" y="3018825"/>
              <a:ext cx="73200" cy="732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32"/>
            <p:cNvSpPr/>
            <p:nvPr/>
          </p:nvSpPr>
          <p:spPr>
            <a:xfrm>
              <a:off x="3156950" y="2793225"/>
              <a:ext cx="73200" cy="732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32"/>
            <p:cNvSpPr/>
            <p:nvPr/>
          </p:nvSpPr>
          <p:spPr>
            <a:xfrm>
              <a:off x="3318250" y="3168225"/>
              <a:ext cx="73200" cy="732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32"/>
            <p:cNvSpPr/>
            <p:nvPr/>
          </p:nvSpPr>
          <p:spPr>
            <a:xfrm>
              <a:off x="5288000" y="3816925"/>
              <a:ext cx="73200" cy="732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32"/>
            <p:cNvSpPr/>
            <p:nvPr/>
          </p:nvSpPr>
          <p:spPr>
            <a:xfrm>
              <a:off x="5609050" y="3603150"/>
              <a:ext cx="73200" cy="732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32"/>
            <p:cNvSpPr/>
            <p:nvPr/>
          </p:nvSpPr>
          <p:spPr>
            <a:xfrm>
              <a:off x="5761450" y="3323625"/>
              <a:ext cx="73200" cy="732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32"/>
            <p:cNvSpPr/>
            <p:nvPr/>
          </p:nvSpPr>
          <p:spPr>
            <a:xfrm>
              <a:off x="4675375" y="4121725"/>
              <a:ext cx="73200" cy="732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32"/>
            <p:cNvSpPr/>
            <p:nvPr/>
          </p:nvSpPr>
          <p:spPr>
            <a:xfrm>
              <a:off x="5761450" y="2391900"/>
              <a:ext cx="73200" cy="732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32"/>
            <p:cNvSpPr/>
            <p:nvPr/>
          </p:nvSpPr>
          <p:spPr>
            <a:xfrm>
              <a:off x="5682250" y="1936125"/>
              <a:ext cx="73200" cy="732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32"/>
            <p:cNvSpPr/>
            <p:nvPr/>
          </p:nvSpPr>
          <p:spPr>
            <a:xfrm>
              <a:off x="5456650" y="1862925"/>
              <a:ext cx="73200" cy="732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32"/>
            <p:cNvSpPr/>
            <p:nvPr/>
          </p:nvSpPr>
          <p:spPr>
            <a:xfrm>
              <a:off x="4237450" y="4121725"/>
              <a:ext cx="73200" cy="732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32"/>
            <p:cNvSpPr/>
            <p:nvPr/>
          </p:nvSpPr>
          <p:spPr>
            <a:xfrm>
              <a:off x="5012450" y="3924675"/>
              <a:ext cx="73200" cy="732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32"/>
            <p:cNvSpPr/>
            <p:nvPr/>
          </p:nvSpPr>
          <p:spPr>
            <a:xfrm>
              <a:off x="3825275" y="3924675"/>
              <a:ext cx="73200" cy="732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32"/>
            <p:cNvSpPr/>
            <p:nvPr/>
          </p:nvSpPr>
          <p:spPr>
            <a:xfrm>
              <a:off x="3685900" y="3924675"/>
              <a:ext cx="73200" cy="732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32"/>
            <p:cNvSpPr/>
            <p:nvPr/>
          </p:nvSpPr>
          <p:spPr>
            <a:xfrm>
              <a:off x="3538650" y="3603150"/>
              <a:ext cx="73200" cy="732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32"/>
            <p:cNvSpPr/>
            <p:nvPr/>
          </p:nvSpPr>
          <p:spPr>
            <a:xfrm>
              <a:off x="3318250" y="3457425"/>
              <a:ext cx="73200" cy="732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4" name="Google Shape;474;p32"/>
            <p:cNvCxnSpPr>
              <a:endCxn id="462" idx="7"/>
            </p:cNvCxnSpPr>
            <p:nvPr/>
          </p:nvCxnSpPr>
          <p:spPr>
            <a:xfrm rot="10800000">
              <a:off x="5671530" y="3613870"/>
              <a:ext cx="1468800" cy="670200"/>
            </a:xfrm>
            <a:prstGeom prst="straightConnector1">
              <a:avLst/>
            </a:prstGeom>
            <a:noFill/>
            <a:ln cap="flat" cmpd="sng" w="28575">
              <a:solidFill>
                <a:srgbClr val="FFFF00"/>
              </a:solidFill>
              <a:prstDash val="solid"/>
              <a:round/>
              <a:headEnd len="med" w="med" type="none"/>
              <a:tailEnd len="med" w="med" type="triangle"/>
            </a:ln>
          </p:spPr>
        </p:cxnSp>
        <p:sp>
          <p:nvSpPr>
            <p:cNvPr id="475" name="Google Shape;475;p32"/>
            <p:cNvSpPr txBox="1"/>
            <p:nvPr/>
          </p:nvSpPr>
          <p:spPr>
            <a:xfrm>
              <a:off x="7140325" y="4194925"/>
              <a:ext cx="164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Calibri"/>
                  <a:ea typeface="Calibri"/>
                  <a:cs typeface="Calibri"/>
                  <a:sym typeface="Calibri"/>
                </a:rPr>
                <a:t>Stratosphere</a:t>
              </a:r>
              <a:endParaRPr>
                <a:solidFill>
                  <a:schemeClr val="lt1"/>
                </a:solidFill>
                <a:latin typeface="Calibri"/>
                <a:ea typeface="Calibri"/>
                <a:cs typeface="Calibri"/>
                <a:sym typeface="Calibri"/>
              </a:endParaRPr>
            </a:p>
          </p:txBody>
        </p:sp>
        <p:sp>
          <p:nvSpPr>
            <p:cNvPr id="476" name="Google Shape;476;p32"/>
            <p:cNvSpPr txBox="1"/>
            <p:nvPr/>
          </p:nvSpPr>
          <p:spPr>
            <a:xfrm>
              <a:off x="7026750" y="1178925"/>
              <a:ext cx="1524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Calibri"/>
                  <a:ea typeface="Calibri"/>
                  <a:cs typeface="Calibri"/>
                  <a:sym typeface="Calibri"/>
                </a:rPr>
                <a:t>NanoSAM Orbit</a:t>
              </a:r>
              <a:endParaRPr>
                <a:solidFill>
                  <a:schemeClr val="lt1"/>
                </a:solidFill>
                <a:latin typeface="Calibri"/>
                <a:ea typeface="Calibri"/>
                <a:cs typeface="Calibri"/>
                <a:sym typeface="Calibri"/>
              </a:endParaRPr>
            </a:p>
            <a:p>
              <a:pPr indent="0" lvl="0" marL="0" rtl="0" algn="l">
                <a:spcBef>
                  <a:spcPts val="0"/>
                </a:spcBef>
                <a:spcAft>
                  <a:spcPts val="0"/>
                </a:spcAft>
                <a:buNone/>
              </a:pPr>
              <a:r>
                <a:rPr lang="en">
                  <a:solidFill>
                    <a:schemeClr val="lt1"/>
                  </a:solidFill>
                  <a:latin typeface="Calibri"/>
                  <a:ea typeface="Calibri"/>
                  <a:cs typeface="Calibri"/>
                  <a:sym typeface="Calibri"/>
                </a:rPr>
                <a:t>(ISS Orbit, ~92 minute period)</a:t>
              </a:r>
              <a:endParaRPr>
                <a:solidFill>
                  <a:schemeClr val="lt1"/>
                </a:solidFill>
                <a:latin typeface="Calibri"/>
                <a:ea typeface="Calibri"/>
                <a:cs typeface="Calibri"/>
                <a:sym typeface="Calibri"/>
              </a:endParaRPr>
            </a:p>
          </p:txBody>
        </p:sp>
        <p:cxnSp>
          <p:nvCxnSpPr>
            <p:cNvPr id="477" name="Google Shape;477;p32"/>
            <p:cNvCxnSpPr>
              <a:stCxn id="476" idx="1"/>
              <a:endCxn id="442" idx="7"/>
            </p:cNvCxnSpPr>
            <p:nvPr/>
          </p:nvCxnSpPr>
          <p:spPr>
            <a:xfrm rot="10800000">
              <a:off x="5881350" y="1459275"/>
              <a:ext cx="1145400" cy="135300"/>
            </a:xfrm>
            <a:prstGeom prst="straightConnector1">
              <a:avLst/>
            </a:prstGeom>
            <a:noFill/>
            <a:ln cap="flat" cmpd="sng" w="28575">
              <a:solidFill>
                <a:schemeClr val="lt1"/>
              </a:solidFill>
              <a:prstDash val="solid"/>
              <a:round/>
              <a:headEnd len="med" w="med" type="none"/>
              <a:tailEnd len="med" w="med" type="triangle"/>
            </a:ln>
          </p:spPr>
        </p:cxnSp>
        <p:grpSp>
          <p:nvGrpSpPr>
            <p:cNvPr id="478" name="Google Shape;478;p32"/>
            <p:cNvGrpSpPr/>
            <p:nvPr/>
          </p:nvGrpSpPr>
          <p:grpSpPr>
            <a:xfrm>
              <a:off x="5987050" y="1830503"/>
              <a:ext cx="475488" cy="138045"/>
              <a:chOff x="7431025" y="2540150"/>
              <a:chExt cx="720000" cy="253200"/>
            </a:xfrm>
          </p:grpSpPr>
          <p:sp>
            <p:nvSpPr>
              <p:cNvPr id="479" name="Google Shape;479;p32"/>
              <p:cNvSpPr/>
              <p:nvPr/>
            </p:nvSpPr>
            <p:spPr>
              <a:xfrm>
                <a:off x="7671025" y="2540150"/>
                <a:ext cx="240000" cy="253200"/>
              </a:xfrm>
              <a:prstGeom prst="ellipse">
                <a:avLst/>
              </a:prstGeom>
              <a:no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32"/>
              <p:cNvSpPr/>
              <p:nvPr/>
            </p:nvSpPr>
            <p:spPr>
              <a:xfrm>
                <a:off x="7431025" y="2540150"/>
                <a:ext cx="164100" cy="253200"/>
              </a:xfrm>
              <a:prstGeom prst="rect">
                <a:avLst/>
              </a:prstGeom>
              <a:no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32"/>
              <p:cNvSpPr/>
              <p:nvPr/>
            </p:nvSpPr>
            <p:spPr>
              <a:xfrm>
                <a:off x="7986925" y="2540150"/>
                <a:ext cx="164100" cy="253200"/>
              </a:xfrm>
              <a:prstGeom prst="rect">
                <a:avLst/>
              </a:prstGeom>
              <a:no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482" name="Google Shape;482;p32"/>
            <p:cNvCxnSpPr>
              <a:endCxn id="481" idx="3"/>
            </p:cNvCxnSpPr>
            <p:nvPr/>
          </p:nvCxnSpPr>
          <p:spPr>
            <a:xfrm rot="10800000">
              <a:off x="6462538" y="1899525"/>
              <a:ext cx="827700" cy="525900"/>
            </a:xfrm>
            <a:prstGeom prst="straightConnector1">
              <a:avLst/>
            </a:prstGeom>
            <a:noFill/>
            <a:ln cap="flat" cmpd="sng" w="28575">
              <a:solidFill>
                <a:schemeClr val="lt1"/>
              </a:solidFill>
              <a:prstDash val="solid"/>
              <a:round/>
              <a:headEnd len="med" w="med" type="none"/>
              <a:tailEnd len="med" w="med" type="triangle"/>
            </a:ln>
          </p:spPr>
        </p:cxnSp>
        <p:sp>
          <p:nvSpPr>
            <p:cNvPr id="483" name="Google Shape;483;p32"/>
            <p:cNvSpPr txBox="1"/>
            <p:nvPr/>
          </p:nvSpPr>
          <p:spPr>
            <a:xfrm>
              <a:off x="7275200" y="2391900"/>
              <a:ext cx="1145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Calibri"/>
                  <a:ea typeface="Calibri"/>
                  <a:cs typeface="Calibri"/>
                  <a:sym typeface="Calibri"/>
                </a:rPr>
                <a:t>NanoSAM Cubesat</a:t>
              </a:r>
              <a:endParaRPr>
                <a:solidFill>
                  <a:schemeClr val="lt1"/>
                </a:solidFill>
                <a:latin typeface="Calibri"/>
                <a:ea typeface="Calibri"/>
                <a:cs typeface="Calibri"/>
                <a:sym typeface="Calibri"/>
              </a:endParaRPr>
            </a:p>
          </p:txBody>
        </p:sp>
      </p:grpSp>
      <p:sp>
        <p:nvSpPr>
          <p:cNvPr id="484" name="Google Shape;484;p32"/>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594" name="Shape 2594"/>
        <p:cNvGrpSpPr/>
        <p:nvPr/>
      </p:nvGrpSpPr>
      <p:grpSpPr>
        <a:xfrm>
          <a:off x="0" y="0"/>
          <a:ext cx="0" cy="0"/>
          <a:chOff x="0" y="0"/>
          <a:chExt cx="0" cy="0"/>
        </a:xfrm>
      </p:grpSpPr>
      <p:pic>
        <p:nvPicPr>
          <p:cNvPr id="2595" name="Google Shape;2595;p104"/>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2596" name="Google Shape;2596;p104"/>
          <p:cNvSpPr txBox="1"/>
          <p:nvPr/>
        </p:nvSpPr>
        <p:spPr>
          <a:xfrm>
            <a:off x="0" y="4762125"/>
            <a:ext cx="183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Purpose &amp; Objective</a:t>
            </a:r>
            <a:endParaRPr b="1">
              <a:latin typeface="Roboto"/>
              <a:ea typeface="Roboto"/>
              <a:cs typeface="Roboto"/>
              <a:sym typeface="Roboto"/>
            </a:endParaRPr>
          </a:p>
        </p:txBody>
      </p:sp>
      <p:sp>
        <p:nvSpPr>
          <p:cNvPr id="2597" name="Google Shape;2597;p104"/>
          <p:cNvSpPr txBox="1"/>
          <p:nvPr/>
        </p:nvSpPr>
        <p:spPr>
          <a:xfrm>
            <a:off x="448695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2598" name="Google Shape;2598;p104"/>
          <p:cNvSpPr txBox="1"/>
          <p:nvPr/>
        </p:nvSpPr>
        <p:spPr>
          <a:xfrm>
            <a:off x="1832700"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599" name="Google Shape;2599;p104"/>
          <p:cNvSpPr txBox="1"/>
          <p:nvPr/>
        </p:nvSpPr>
        <p:spPr>
          <a:xfrm>
            <a:off x="3186413"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2600" name="Google Shape;2600;p104"/>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601" name="Google Shape;2601;p104"/>
          <p:cNvSpPr txBox="1"/>
          <p:nvPr/>
        </p:nvSpPr>
        <p:spPr>
          <a:xfrm>
            <a:off x="5848725" y="4762125"/>
            <a:ext cx="199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Verification/Validation</a:t>
            </a:r>
            <a:endParaRPr>
              <a:latin typeface="Roboto"/>
              <a:ea typeface="Roboto"/>
              <a:cs typeface="Roboto"/>
              <a:sym typeface="Roboto"/>
            </a:endParaRPr>
          </a:p>
        </p:txBody>
      </p:sp>
      <p:sp>
        <p:nvSpPr>
          <p:cNvPr id="2602" name="Google Shape;2602;p104"/>
          <p:cNvSpPr txBox="1"/>
          <p:nvPr/>
        </p:nvSpPr>
        <p:spPr>
          <a:xfrm>
            <a:off x="78987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pic>
        <p:nvPicPr>
          <p:cNvPr id="2603" name="Google Shape;2603;p104"/>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2604" name="Google Shape;2604;p104"/>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2605" name="Google Shape;2605;p104"/>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2606" name="Google Shape;2606;p104"/>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607" name="Google Shape;2607;p104"/>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Software</a:t>
            </a:r>
            <a:endParaRPr b="1" u="sng">
              <a:latin typeface="Roboto"/>
              <a:ea typeface="Roboto"/>
              <a:cs typeface="Roboto"/>
              <a:sym typeface="Roboto"/>
            </a:endParaRPr>
          </a:p>
        </p:txBody>
      </p:sp>
      <p:sp>
        <p:nvSpPr>
          <p:cNvPr id="2608" name="Google Shape;2608;p104"/>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609" name="Google Shape;2609;p104"/>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2610" name="Google Shape;2610;p104"/>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2611" name="Google Shape;2611;p104"/>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2612" name="Google Shape;2612;p104"/>
          <p:cNvSpPr txBox="1"/>
          <p:nvPr/>
        </p:nvSpPr>
        <p:spPr>
          <a:xfrm>
            <a:off x="593250" y="0"/>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Calibri"/>
                <a:ea typeface="Calibri"/>
                <a:cs typeface="Calibri"/>
                <a:sym typeface="Calibri"/>
              </a:rPr>
              <a:t>Beta = 0 Case: Sun Vector in Orbit Plane</a:t>
            </a:r>
            <a:endParaRPr b="1" sz="3000">
              <a:solidFill>
                <a:schemeClr val="lt1"/>
              </a:solidFill>
              <a:latin typeface="Calibri"/>
              <a:ea typeface="Calibri"/>
              <a:cs typeface="Calibri"/>
              <a:sym typeface="Calibri"/>
            </a:endParaRPr>
          </a:p>
          <a:p>
            <a:pPr indent="0" lvl="0" marL="0" rtl="0" algn="ctr">
              <a:spcBef>
                <a:spcPts val="0"/>
              </a:spcBef>
              <a:spcAft>
                <a:spcPts val="0"/>
              </a:spcAft>
              <a:buNone/>
            </a:pPr>
            <a:r>
              <a:t/>
            </a:r>
            <a:endParaRPr b="1" sz="3000">
              <a:solidFill>
                <a:schemeClr val="lt1"/>
              </a:solidFill>
              <a:latin typeface="Calibri"/>
              <a:ea typeface="Calibri"/>
              <a:cs typeface="Calibri"/>
              <a:sym typeface="Calibri"/>
            </a:endParaRPr>
          </a:p>
        </p:txBody>
      </p:sp>
      <p:sp>
        <p:nvSpPr>
          <p:cNvPr id="2613" name="Google Shape;2613;p104"/>
          <p:cNvSpPr txBox="1"/>
          <p:nvPr/>
        </p:nvSpPr>
        <p:spPr>
          <a:xfrm>
            <a:off x="788050" y="3798250"/>
            <a:ext cx="1156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NanoSAM on Orbit</a:t>
            </a:r>
            <a:endParaRPr>
              <a:latin typeface="Calibri"/>
              <a:ea typeface="Calibri"/>
              <a:cs typeface="Calibri"/>
              <a:sym typeface="Calibri"/>
            </a:endParaRPr>
          </a:p>
        </p:txBody>
      </p:sp>
      <p:sp>
        <p:nvSpPr>
          <p:cNvPr id="2614" name="Google Shape;2614;p104"/>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2615" name="Google Shape;2615;p104"/>
          <p:cNvPicPr preferRelativeResize="0"/>
          <p:nvPr/>
        </p:nvPicPr>
        <p:blipFill>
          <a:blip r:embed="rId4">
            <a:alphaModFix/>
          </a:blip>
          <a:stretch>
            <a:fillRect/>
          </a:stretch>
        </p:blipFill>
        <p:spPr>
          <a:xfrm>
            <a:off x="1459926" y="714037"/>
            <a:ext cx="6369398" cy="3991426"/>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619" name="Shape 2619"/>
        <p:cNvGrpSpPr/>
        <p:nvPr/>
      </p:nvGrpSpPr>
      <p:grpSpPr>
        <a:xfrm>
          <a:off x="0" y="0"/>
          <a:ext cx="0" cy="0"/>
          <a:chOff x="0" y="0"/>
          <a:chExt cx="0" cy="0"/>
        </a:xfrm>
      </p:grpSpPr>
      <p:pic>
        <p:nvPicPr>
          <p:cNvPr id="2620" name="Google Shape;2620;p105"/>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2621" name="Google Shape;2621;p105"/>
          <p:cNvSpPr txBox="1"/>
          <p:nvPr/>
        </p:nvSpPr>
        <p:spPr>
          <a:xfrm>
            <a:off x="0" y="4762125"/>
            <a:ext cx="183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Purpose &amp; Objective</a:t>
            </a:r>
            <a:endParaRPr b="1">
              <a:latin typeface="Roboto"/>
              <a:ea typeface="Roboto"/>
              <a:cs typeface="Roboto"/>
              <a:sym typeface="Roboto"/>
            </a:endParaRPr>
          </a:p>
        </p:txBody>
      </p:sp>
      <p:sp>
        <p:nvSpPr>
          <p:cNvPr id="2622" name="Google Shape;2622;p105"/>
          <p:cNvSpPr txBox="1"/>
          <p:nvPr/>
        </p:nvSpPr>
        <p:spPr>
          <a:xfrm>
            <a:off x="448695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2623" name="Google Shape;2623;p105"/>
          <p:cNvSpPr txBox="1"/>
          <p:nvPr/>
        </p:nvSpPr>
        <p:spPr>
          <a:xfrm>
            <a:off x="1832700"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624" name="Google Shape;2624;p105"/>
          <p:cNvSpPr txBox="1"/>
          <p:nvPr/>
        </p:nvSpPr>
        <p:spPr>
          <a:xfrm>
            <a:off x="3186413"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2625" name="Google Shape;2625;p105"/>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626" name="Google Shape;2626;p105"/>
          <p:cNvSpPr txBox="1"/>
          <p:nvPr/>
        </p:nvSpPr>
        <p:spPr>
          <a:xfrm>
            <a:off x="5848725" y="4762125"/>
            <a:ext cx="199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Verification/Validation</a:t>
            </a:r>
            <a:endParaRPr>
              <a:latin typeface="Roboto"/>
              <a:ea typeface="Roboto"/>
              <a:cs typeface="Roboto"/>
              <a:sym typeface="Roboto"/>
            </a:endParaRPr>
          </a:p>
        </p:txBody>
      </p:sp>
      <p:sp>
        <p:nvSpPr>
          <p:cNvPr id="2627" name="Google Shape;2627;p105"/>
          <p:cNvSpPr txBox="1"/>
          <p:nvPr/>
        </p:nvSpPr>
        <p:spPr>
          <a:xfrm>
            <a:off x="78987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pic>
        <p:nvPicPr>
          <p:cNvPr id="2628" name="Google Shape;2628;p105"/>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2629" name="Google Shape;2629;p105"/>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2630" name="Google Shape;2630;p105"/>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2631" name="Google Shape;2631;p105"/>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632" name="Google Shape;2632;p105"/>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Software</a:t>
            </a:r>
            <a:endParaRPr b="1" u="sng">
              <a:latin typeface="Roboto"/>
              <a:ea typeface="Roboto"/>
              <a:cs typeface="Roboto"/>
              <a:sym typeface="Roboto"/>
            </a:endParaRPr>
          </a:p>
        </p:txBody>
      </p:sp>
      <p:sp>
        <p:nvSpPr>
          <p:cNvPr id="2633" name="Google Shape;2633;p105"/>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634" name="Google Shape;2634;p105"/>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2635" name="Google Shape;2635;p105"/>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2636" name="Google Shape;2636;p105"/>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2637" name="Google Shape;2637;p105"/>
          <p:cNvSpPr txBox="1"/>
          <p:nvPr/>
        </p:nvSpPr>
        <p:spPr>
          <a:xfrm>
            <a:off x="593250" y="0"/>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Calibri"/>
                <a:ea typeface="Calibri"/>
                <a:cs typeface="Calibri"/>
                <a:sym typeface="Calibri"/>
              </a:rPr>
              <a:t>ISS Beta Angle Over 1 Year</a:t>
            </a:r>
            <a:endParaRPr b="1" sz="3000">
              <a:solidFill>
                <a:schemeClr val="lt1"/>
              </a:solidFill>
              <a:latin typeface="Calibri"/>
              <a:ea typeface="Calibri"/>
              <a:cs typeface="Calibri"/>
              <a:sym typeface="Calibri"/>
            </a:endParaRPr>
          </a:p>
          <a:p>
            <a:pPr indent="0" lvl="0" marL="0" rtl="0" algn="ctr">
              <a:spcBef>
                <a:spcPts val="0"/>
              </a:spcBef>
              <a:spcAft>
                <a:spcPts val="0"/>
              </a:spcAft>
              <a:buNone/>
            </a:pPr>
            <a:r>
              <a:t/>
            </a:r>
            <a:endParaRPr b="1" sz="3000">
              <a:solidFill>
                <a:schemeClr val="lt1"/>
              </a:solidFill>
              <a:latin typeface="Calibri"/>
              <a:ea typeface="Calibri"/>
              <a:cs typeface="Calibri"/>
              <a:sym typeface="Calibri"/>
            </a:endParaRPr>
          </a:p>
        </p:txBody>
      </p:sp>
      <p:sp>
        <p:nvSpPr>
          <p:cNvPr id="2638" name="Google Shape;2638;p105"/>
          <p:cNvSpPr txBox="1"/>
          <p:nvPr/>
        </p:nvSpPr>
        <p:spPr>
          <a:xfrm>
            <a:off x="788050" y="3798250"/>
            <a:ext cx="1156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NanoSAM on Orbit</a:t>
            </a:r>
            <a:endParaRPr>
              <a:latin typeface="Calibri"/>
              <a:ea typeface="Calibri"/>
              <a:cs typeface="Calibri"/>
              <a:sym typeface="Calibri"/>
            </a:endParaRPr>
          </a:p>
        </p:txBody>
      </p:sp>
      <p:pic>
        <p:nvPicPr>
          <p:cNvPr id="2639" name="Google Shape;2639;p105"/>
          <p:cNvPicPr preferRelativeResize="0"/>
          <p:nvPr/>
        </p:nvPicPr>
        <p:blipFill>
          <a:blip r:embed="rId4">
            <a:alphaModFix/>
          </a:blip>
          <a:stretch>
            <a:fillRect/>
          </a:stretch>
        </p:blipFill>
        <p:spPr>
          <a:xfrm>
            <a:off x="2009600" y="1216663"/>
            <a:ext cx="5270039" cy="3361575"/>
          </a:xfrm>
          <a:prstGeom prst="rect">
            <a:avLst/>
          </a:prstGeom>
          <a:noFill/>
          <a:ln>
            <a:noFill/>
          </a:ln>
        </p:spPr>
      </p:pic>
      <p:sp>
        <p:nvSpPr>
          <p:cNvPr id="2640" name="Google Shape;2640;p105"/>
          <p:cNvSpPr txBox="1"/>
          <p:nvPr/>
        </p:nvSpPr>
        <p:spPr>
          <a:xfrm>
            <a:off x="2009600" y="601075"/>
            <a:ext cx="537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Calibri"/>
                <a:ea typeface="Calibri"/>
                <a:cs typeface="Calibri"/>
                <a:sym typeface="Calibri"/>
              </a:rPr>
              <a:t>Beta Angle: +/- 75.1 over the course of a year (+/-51.6 +/- 23.5 deg)</a:t>
            </a:r>
            <a:endParaRPr>
              <a:solidFill>
                <a:schemeClr val="lt1"/>
              </a:solidFill>
              <a:latin typeface="Calibri"/>
              <a:ea typeface="Calibri"/>
              <a:cs typeface="Calibri"/>
              <a:sym typeface="Calibri"/>
            </a:endParaRPr>
          </a:p>
          <a:p>
            <a:pPr indent="0" lvl="0" marL="0" rtl="0" algn="l">
              <a:spcBef>
                <a:spcPts val="0"/>
              </a:spcBef>
              <a:spcAft>
                <a:spcPts val="0"/>
              </a:spcAft>
              <a:buNone/>
            </a:pPr>
            <a:r>
              <a:rPr lang="en">
                <a:solidFill>
                  <a:schemeClr val="lt1"/>
                </a:solidFill>
                <a:latin typeface="Calibri"/>
                <a:ea typeface="Calibri"/>
                <a:cs typeface="Calibri"/>
                <a:sym typeface="Calibri"/>
              </a:rPr>
              <a:t>Orbit Precession: ~50 days</a:t>
            </a:r>
            <a:endParaRPr>
              <a:solidFill>
                <a:schemeClr val="lt1"/>
              </a:solidFill>
              <a:latin typeface="Calibri"/>
              <a:ea typeface="Calibri"/>
              <a:cs typeface="Calibri"/>
              <a:sym typeface="Calibri"/>
            </a:endParaRPr>
          </a:p>
        </p:txBody>
      </p:sp>
      <p:sp>
        <p:nvSpPr>
          <p:cNvPr id="2641" name="Google Shape;2641;p105"/>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2642" name="Google Shape;2642;p105"/>
          <p:cNvSpPr txBox="1"/>
          <p:nvPr/>
        </p:nvSpPr>
        <p:spPr>
          <a:xfrm>
            <a:off x="469200" y="4549725"/>
            <a:ext cx="6462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1"/>
                </a:solidFill>
              </a:rPr>
              <a:t>https://www.eoportal.org/satellite-missions/iss-solar#solar-solar-monitoring-observatory-sovim-solspec-solaces</a:t>
            </a:r>
            <a:endParaRPr sz="1000">
              <a:solidFill>
                <a:schemeClr val="lt1"/>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646" name="Shape 2646"/>
        <p:cNvGrpSpPr/>
        <p:nvPr/>
      </p:nvGrpSpPr>
      <p:grpSpPr>
        <a:xfrm>
          <a:off x="0" y="0"/>
          <a:ext cx="0" cy="0"/>
          <a:chOff x="0" y="0"/>
          <a:chExt cx="0" cy="0"/>
        </a:xfrm>
      </p:grpSpPr>
      <p:pic>
        <p:nvPicPr>
          <p:cNvPr id="2647" name="Google Shape;2647;p106"/>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2648" name="Google Shape;2648;p106"/>
          <p:cNvSpPr txBox="1"/>
          <p:nvPr/>
        </p:nvSpPr>
        <p:spPr>
          <a:xfrm>
            <a:off x="0" y="4762125"/>
            <a:ext cx="183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Purpose &amp; Objective</a:t>
            </a:r>
            <a:endParaRPr b="1">
              <a:latin typeface="Roboto"/>
              <a:ea typeface="Roboto"/>
              <a:cs typeface="Roboto"/>
              <a:sym typeface="Roboto"/>
            </a:endParaRPr>
          </a:p>
        </p:txBody>
      </p:sp>
      <p:sp>
        <p:nvSpPr>
          <p:cNvPr id="2649" name="Google Shape;2649;p106"/>
          <p:cNvSpPr txBox="1"/>
          <p:nvPr/>
        </p:nvSpPr>
        <p:spPr>
          <a:xfrm>
            <a:off x="448695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2650" name="Google Shape;2650;p106"/>
          <p:cNvSpPr txBox="1"/>
          <p:nvPr/>
        </p:nvSpPr>
        <p:spPr>
          <a:xfrm>
            <a:off x="1832700"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651" name="Google Shape;2651;p106"/>
          <p:cNvSpPr txBox="1"/>
          <p:nvPr/>
        </p:nvSpPr>
        <p:spPr>
          <a:xfrm>
            <a:off x="3186413"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2652" name="Google Shape;2652;p106"/>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653" name="Google Shape;2653;p106"/>
          <p:cNvSpPr txBox="1"/>
          <p:nvPr/>
        </p:nvSpPr>
        <p:spPr>
          <a:xfrm>
            <a:off x="5848725" y="4762125"/>
            <a:ext cx="199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Verification/Validation</a:t>
            </a:r>
            <a:endParaRPr>
              <a:latin typeface="Roboto"/>
              <a:ea typeface="Roboto"/>
              <a:cs typeface="Roboto"/>
              <a:sym typeface="Roboto"/>
            </a:endParaRPr>
          </a:p>
        </p:txBody>
      </p:sp>
      <p:sp>
        <p:nvSpPr>
          <p:cNvPr id="2654" name="Google Shape;2654;p106"/>
          <p:cNvSpPr txBox="1"/>
          <p:nvPr/>
        </p:nvSpPr>
        <p:spPr>
          <a:xfrm>
            <a:off x="78987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pic>
        <p:nvPicPr>
          <p:cNvPr id="2655" name="Google Shape;2655;p106"/>
          <p:cNvPicPr preferRelativeResize="0"/>
          <p:nvPr/>
        </p:nvPicPr>
        <p:blipFill>
          <a:blip r:embed="rId3">
            <a:alphaModFix/>
          </a:blip>
          <a:stretch>
            <a:fillRect/>
          </a:stretch>
        </p:blipFill>
        <p:spPr>
          <a:xfrm>
            <a:off x="0" y="4753550"/>
            <a:ext cx="9144002" cy="417350"/>
          </a:xfrm>
          <a:prstGeom prst="rect">
            <a:avLst/>
          </a:prstGeom>
          <a:noFill/>
          <a:ln>
            <a:noFill/>
          </a:ln>
        </p:spPr>
      </p:pic>
      <p:sp>
        <p:nvSpPr>
          <p:cNvPr id="2656" name="Google Shape;2656;p106"/>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2657" name="Google Shape;2657;p106"/>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2658" name="Google Shape;2658;p106"/>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659" name="Google Shape;2659;p106"/>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Software</a:t>
            </a:r>
            <a:endParaRPr b="1" u="sng">
              <a:latin typeface="Roboto"/>
              <a:ea typeface="Roboto"/>
              <a:cs typeface="Roboto"/>
              <a:sym typeface="Roboto"/>
            </a:endParaRPr>
          </a:p>
        </p:txBody>
      </p:sp>
      <p:sp>
        <p:nvSpPr>
          <p:cNvPr id="2660" name="Google Shape;2660;p106"/>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661" name="Google Shape;2661;p106"/>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2662" name="Google Shape;2662;p106"/>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2663" name="Google Shape;2663;p106"/>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2664" name="Google Shape;2664;p106"/>
          <p:cNvSpPr txBox="1"/>
          <p:nvPr/>
        </p:nvSpPr>
        <p:spPr>
          <a:xfrm>
            <a:off x="593250" y="0"/>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Calibri"/>
                <a:ea typeface="Calibri"/>
                <a:cs typeface="Calibri"/>
                <a:sym typeface="Calibri"/>
              </a:rPr>
              <a:t>Finding Tangential Altitude for Beta ≠ 0</a:t>
            </a:r>
            <a:endParaRPr b="1" sz="3000">
              <a:solidFill>
                <a:schemeClr val="lt1"/>
              </a:solidFill>
              <a:latin typeface="Calibri"/>
              <a:ea typeface="Calibri"/>
              <a:cs typeface="Calibri"/>
              <a:sym typeface="Calibri"/>
            </a:endParaRPr>
          </a:p>
          <a:p>
            <a:pPr indent="0" lvl="0" marL="0" rtl="0" algn="ctr">
              <a:spcBef>
                <a:spcPts val="0"/>
              </a:spcBef>
              <a:spcAft>
                <a:spcPts val="0"/>
              </a:spcAft>
              <a:buNone/>
            </a:pPr>
            <a:r>
              <a:t/>
            </a:r>
            <a:endParaRPr b="1" sz="3000">
              <a:solidFill>
                <a:schemeClr val="lt1"/>
              </a:solidFill>
              <a:latin typeface="Calibri"/>
              <a:ea typeface="Calibri"/>
              <a:cs typeface="Calibri"/>
              <a:sym typeface="Calibri"/>
            </a:endParaRPr>
          </a:p>
        </p:txBody>
      </p:sp>
      <p:sp>
        <p:nvSpPr>
          <p:cNvPr id="2665" name="Google Shape;2665;p106"/>
          <p:cNvSpPr txBox="1"/>
          <p:nvPr/>
        </p:nvSpPr>
        <p:spPr>
          <a:xfrm>
            <a:off x="788050" y="3798250"/>
            <a:ext cx="1156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NanoSAM on Orbit</a:t>
            </a:r>
            <a:endParaRPr>
              <a:latin typeface="Calibri"/>
              <a:ea typeface="Calibri"/>
              <a:cs typeface="Calibri"/>
              <a:sym typeface="Calibri"/>
            </a:endParaRPr>
          </a:p>
        </p:txBody>
      </p:sp>
      <p:sp>
        <p:nvSpPr>
          <p:cNvPr id="2666" name="Google Shape;2666;p106"/>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2667" name="Google Shape;2667;p106"/>
          <p:cNvPicPr preferRelativeResize="0"/>
          <p:nvPr/>
        </p:nvPicPr>
        <p:blipFill>
          <a:blip r:embed="rId4">
            <a:alphaModFix/>
          </a:blip>
          <a:stretch>
            <a:fillRect/>
          </a:stretch>
        </p:blipFill>
        <p:spPr>
          <a:xfrm>
            <a:off x="1854875" y="556225"/>
            <a:ext cx="4870827" cy="4140801"/>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671" name="Shape 2671"/>
        <p:cNvGrpSpPr/>
        <p:nvPr/>
      </p:nvGrpSpPr>
      <p:grpSpPr>
        <a:xfrm>
          <a:off x="0" y="0"/>
          <a:ext cx="0" cy="0"/>
          <a:chOff x="0" y="0"/>
          <a:chExt cx="0" cy="0"/>
        </a:xfrm>
      </p:grpSpPr>
      <p:pic>
        <p:nvPicPr>
          <p:cNvPr id="2672" name="Google Shape;2672;p107"/>
          <p:cNvPicPr preferRelativeResize="0"/>
          <p:nvPr/>
        </p:nvPicPr>
        <p:blipFill>
          <a:blip r:embed="rId3">
            <a:alphaModFix/>
          </a:blip>
          <a:stretch>
            <a:fillRect/>
          </a:stretch>
        </p:blipFill>
        <p:spPr>
          <a:xfrm>
            <a:off x="3150488" y="1086684"/>
            <a:ext cx="1721575" cy="3487967"/>
          </a:xfrm>
          <a:prstGeom prst="rect">
            <a:avLst/>
          </a:prstGeom>
          <a:noFill/>
          <a:ln>
            <a:noFill/>
          </a:ln>
        </p:spPr>
      </p:pic>
      <p:pic>
        <p:nvPicPr>
          <p:cNvPr id="2673" name="Google Shape;2673;p107"/>
          <p:cNvPicPr preferRelativeResize="0"/>
          <p:nvPr/>
        </p:nvPicPr>
        <p:blipFill>
          <a:blip r:embed="rId4">
            <a:alphaModFix/>
          </a:blip>
          <a:stretch>
            <a:fillRect/>
          </a:stretch>
        </p:blipFill>
        <p:spPr>
          <a:xfrm>
            <a:off x="8302225" y="0"/>
            <a:ext cx="841775" cy="841775"/>
          </a:xfrm>
          <a:prstGeom prst="rect">
            <a:avLst/>
          </a:prstGeom>
          <a:noFill/>
          <a:ln>
            <a:noFill/>
          </a:ln>
        </p:spPr>
      </p:pic>
      <p:pic>
        <p:nvPicPr>
          <p:cNvPr id="2674" name="Google Shape;2674;p107"/>
          <p:cNvPicPr preferRelativeResize="0"/>
          <p:nvPr/>
        </p:nvPicPr>
        <p:blipFill>
          <a:blip r:embed="rId5">
            <a:alphaModFix/>
          </a:blip>
          <a:stretch>
            <a:fillRect/>
          </a:stretch>
        </p:blipFill>
        <p:spPr>
          <a:xfrm>
            <a:off x="0" y="0"/>
            <a:ext cx="841775" cy="841775"/>
          </a:xfrm>
          <a:prstGeom prst="rect">
            <a:avLst/>
          </a:prstGeom>
          <a:noFill/>
          <a:ln>
            <a:noFill/>
          </a:ln>
        </p:spPr>
      </p:pic>
      <p:pic>
        <p:nvPicPr>
          <p:cNvPr id="2675" name="Google Shape;2675;p107"/>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2676" name="Google Shape;2676;p107"/>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2677" name="Google Shape;2677;p107"/>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2678" name="Google Shape;2678;p107"/>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679" name="Google Shape;2679;p107"/>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Software</a:t>
            </a:r>
            <a:endParaRPr b="1" u="sng">
              <a:latin typeface="Roboto"/>
              <a:ea typeface="Roboto"/>
              <a:cs typeface="Roboto"/>
              <a:sym typeface="Roboto"/>
            </a:endParaRPr>
          </a:p>
        </p:txBody>
      </p:sp>
      <p:sp>
        <p:nvSpPr>
          <p:cNvPr id="2680" name="Google Shape;2680;p107"/>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681" name="Google Shape;2681;p107"/>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2682" name="Google Shape;2682;p107"/>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2683" name="Google Shape;2683;p107"/>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2684" name="Google Shape;2684;p107"/>
          <p:cNvSpPr txBox="1"/>
          <p:nvPr/>
        </p:nvSpPr>
        <p:spPr>
          <a:xfrm>
            <a:off x="2567100" y="117150"/>
            <a:ext cx="4009800" cy="65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Calibri"/>
                <a:ea typeface="Calibri"/>
                <a:cs typeface="Calibri"/>
                <a:sym typeface="Calibri"/>
              </a:rPr>
              <a:t>Preliminary USB Teensy Test</a:t>
            </a:r>
            <a:endParaRPr b="1" sz="2400">
              <a:solidFill>
                <a:srgbClr val="FFFFFF"/>
              </a:solidFill>
              <a:latin typeface="Calibri"/>
              <a:ea typeface="Calibri"/>
              <a:cs typeface="Calibri"/>
              <a:sym typeface="Calibri"/>
            </a:endParaRPr>
          </a:p>
        </p:txBody>
      </p:sp>
      <p:sp>
        <p:nvSpPr>
          <p:cNvPr id="2685" name="Google Shape;2685;p107"/>
          <p:cNvSpPr txBox="1"/>
          <p:nvPr/>
        </p:nvSpPr>
        <p:spPr>
          <a:xfrm>
            <a:off x="921950" y="775950"/>
            <a:ext cx="998400" cy="41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Teensy:</a:t>
            </a:r>
            <a:endParaRPr b="1">
              <a:solidFill>
                <a:srgbClr val="FFFFFF"/>
              </a:solidFill>
              <a:latin typeface="Roboto"/>
              <a:ea typeface="Roboto"/>
              <a:cs typeface="Roboto"/>
              <a:sym typeface="Roboto"/>
            </a:endParaRPr>
          </a:p>
        </p:txBody>
      </p:sp>
      <p:pic>
        <p:nvPicPr>
          <p:cNvPr id="2686" name="Google Shape;2686;p107"/>
          <p:cNvPicPr preferRelativeResize="0"/>
          <p:nvPr/>
        </p:nvPicPr>
        <p:blipFill>
          <a:blip r:embed="rId7">
            <a:alphaModFix/>
          </a:blip>
          <a:stretch>
            <a:fillRect/>
          </a:stretch>
        </p:blipFill>
        <p:spPr>
          <a:xfrm>
            <a:off x="192125" y="1190037"/>
            <a:ext cx="2637600" cy="3352724"/>
          </a:xfrm>
          <a:prstGeom prst="rect">
            <a:avLst/>
          </a:prstGeom>
          <a:noFill/>
          <a:ln>
            <a:noFill/>
          </a:ln>
        </p:spPr>
      </p:pic>
      <p:pic>
        <p:nvPicPr>
          <p:cNvPr id="2687" name="Google Shape;2687;p107"/>
          <p:cNvPicPr preferRelativeResize="0"/>
          <p:nvPr/>
        </p:nvPicPr>
        <p:blipFill>
          <a:blip r:embed="rId8">
            <a:alphaModFix/>
          </a:blip>
          <a:stretch>
            <a:fillRect/>
          </a:stretch>
        </p:blipFill>
        <p:spPr>
          <a:xfrm>
            <a:off x="6102200" y="1221925"/>
            <a:ext cx="3012050" cy="1125973"/>
          </a:xfrm>
          <a:prstGeom prst="rect">
            <a:avLst/>
          </a:prstGeom>
          <a:noFill/>
          <a:ln>
            <a:noFill/>
          </a:ln>
        </p:spPr>
      </p:pic>
      <p:pic>
        <p:nvPicPr>
          <p:cNvPr id="2688" name="Google Shape;2688;p107"/>
          <p:cNvPicPr preferRelativeResize="0"/>
          <p:nvPr/>
        </p:nvPicPr>
        <p:blipFill rotWithShape="1">
          <a:blip r:embed="rId9">
            <a:alphaModFix/>
          </a:blip>
          <a:srcRect b="3506" l="0" r="0" t="27322"/>
          <a:stretch/>
        </p:blipFill>
        <p:spPr>
          <a:xfrm>
            <a:off x="6102200" y="2673936"/>
            <a:ext cx="3012049" cy="1900714"/>
          </a:xfrm>
          <a:prstGeom prst="rect">
            <a:avLst/>
          </a:prstGeom>
          <a:noFill/>
          <a:ln>
            <a:noFill/>
          </a:ln>
        </p:spPr>
      </p:pic>
      <p:sp>
        <p:nvSpPr>
          <p:cNvPr id="2689" name="Google Shape;2689;p107"/>
          <p:cNvSpPr txBox="1"/>
          <p:nvPr/>
        </p:nvSpPr>
        <p:spPr>
          <a:xfrm>
            <a:off x="7102600" y="873675"/>
            <a:ext cx="998400" cy="41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MATLAB:</a:t>
            </a:r>
            <a:endParaRPr b="1">
              <a:solidFill>
                <a:srgbClr val="FFFFFF"/>
              </a:solidFill>
              <a:latin typeface="Roboto"/>
              <a:ea typeface="Roboto"/>
              <a:cs typeface="Roboto"/>
              <a:sym typeface="Roboto"/>
            </a:endParaRPr>
          </a:p>
        </p:txBody>
      </p:sp>
      <p:cxnSp>
        <p:nvCxnSpPr>
          <p:cNvPr id="2690" name="Google Shape;2690;p107"/>
          <p:cNvCxnSpPr/>
          <p:nvPr/>
        </p:nvCxnSpPr>
        <p:spPr>
          <a:xfrm>
            <a:off x="7977700" y="2055475"/>
            <a:ext cx="6300" cy="666600"/>
          </a:xfrm>
          <a:prstGeom prst="straightConnector1">
            <a:avLst/>
          </a:prstGeom>
          <a:noFill/>
          <a:ln cap="flat" cmpd="sng" w="28575">
            <a:solidFill>
              <a:srgbClr val="FF0000"/>
            </a:solidFill>
            <a:prstDash val="solid"/>
            <a:round/>
            <a:headEnd len="med" w="med" type="none"/>
            <a:tailEnd len="med" w="med" type="stealth"/>
          </a:ln>
        </p:spPr>
      </p:cxnSp>
      <p:cxnSp>
        <p:nvCxnSpPr>
          <p:cNvPr id="2691" name="Google Shape;2691;p107"/>
          <p:cNvCxnSpPr/>
          <p:nvPr/>
        </p:nvCxnSpPr>
        <p:spPr>
          <a:xfrm flipH="1">
            <a:off x="1751350" y="2364675"/>
            <a:ext cx="1408800" cy="9600"/>
          </a:xfrm>
          <a:prstGeom prst="straightConnector1">
            <a:avLst/>
          </a:prstGeom>
          <a:noFill/>
          <a:ln cap="flat" cmpd="sng" w="28575">
            <a:solidFill>
              <a:srgbClr val="FF0000"/>
            </a:solidFill>
            <a:prstDash val="solid"/>
            <a:round/>
            <a:headEnd len="med" w="med" type="stealth"/>
            <a:tailEnd len="med" w="med" type="none"/>
          </a:ln>
        </p:spPr>
      </p:cxnSp>
      <p:sp>
        <p:nvSpPr>
          <p:cNvPr id="2692" name="Google Shape;2692;p107"/>
          <p:cNvSpPr txBox="1"/>
          <p:nvPr/>
        </p:nvSpPr>
        <p:spPr>
          <a:xfrm>
            <a:off x="1341750" y="3855800"/>
            <a:ext cx="1661100" cy="84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FFFFFF"/>
                </a:solidFill>
                <a:latin typeface="Roboto"/>
                <a:ea typeface="Roboto"/>
                <a:cs typeface="Roboto"/>
                <a:sym typeface="Roboto"/>
              </a:rPr>
              <a:t>0.5% </a:t>
            </a:r>
            <a:r>
              <a:rPr b="1" i="1" lang="en" sz="1200">
                <a:solidFill>
                  <a:srgbClr val="FFFFFF"/>
                </a:solidFill>
                <a:latin typeface="Roboto"/>
                <a:ea typeface="Roboto"/>
                <a:cs typeface="Roboto"/>
                <a:sym typeface="Roboto"/>
              </a:rPr>
              <a:t>Flash Memory</a:t>
            </a:r>
            <a:endParaRPr b="1" i="1" sz="1200">
              <a:solidFill>
                <a:srgbClr val="FFFFFF"/>
              </a:solidFill>
              <a:latin typeface="Roboto"/>
              <a:ea typeface="Roboto"/>
              <a:cs typeface="Roboto"/>
              <a:sym typeface="Roboto"/>
            </a:endParaRPr>
          </a:p>
          <a:p>
            <a:pPr indent="0" lvl="0" marL="0" rtl="0" algn="l">
              <a:spcBef>
                <a:spcPts val="0"/>
              </a:spcBef>
              <a:spcAft>
                <a:spcPts val="0"/>
              </a:spcAft>
              <a:buNone/>
            </a:pPr>
            <a:r>
              <a:rPr b="1" lang="en" sz="1200">
                <a:solidFill>
                  <a:srgbClr val="FFFFFF"/>
                </a:solidFill>
                <a:latin typeface="Roboto"/>
                <a:ea typeface="Roboto"/>
                <a:cs typeface="Roboto"/>
                <a:sym typeface="Roboto"/>
              </a:rPr>
              <a:t>7.2% </a:t>
            </a:r>
            <a:r>
              <a:rPr b="1" i="1" lang="en" sz="1200">
                <a:solidFill>
                  <a:srgbClr val="FFFFFF"/>
                </a:solidFill>
                <a:latin typeface="Roboto"/>
                <a:ea typeface="Roboto"/>
                <a:cs typeface="Roboto"/>
                <a:sym typeface="Roboto"/>
              </a:rPr>
              <a:t>RAM1 </a:t>
            </a:r>
            <a:endParaRPr b="1" i="1" sz="1200">
              <a:solidFill>
                <a:srgbClr val="FFFFFF"/>
              </a:solidFill>
              <a:latin typeface="Roboto"/>
              <a:ea typeface="Roboto"/>
              <a:cs typeface="Roboto"/>
              <a:sym typeface="Roboto"/>
            </a:endParaRPr>
          </a:p>
          <a:p>
            <a:pPr indent="0" lvl="0" marL="0" rtl="0" algn="l">
              <a:spcBef>
                <a:spcPts val="0"/>
              </a:spcBef>
              <a:spcAft>
                <a:spcPts val="0"/>
              </a:spcAft>
              <a:buNone/>
            </a:pPr>
            <a:r>
              <a:rPr b="1" lang="en" sz="1200">
                <a:solidFill>
                  <a:srgbClr val="FFFFFF"/>
                </a:solidFill>
                <a:latin typeface="Roboto"/>
                <a:ea typeface="Roboto"/>
                <a:cs typeface="Roboto"/>
                <a:sym typeface="Roboto"/>
              </a:rPr>
              <a:t>2.41% </a:t>
            </a:r>
            <a:r>
              <a:rPr b="1" i="1" lang="en" sz="1200">
                <a:solidFill>
                  <a:srgbClr val="FFFFFF"/>
                </a:solidFill>
                <a:latin typeface="Roboto"/>
                <a:ea typeface="Roboto"/>
                <a:cs typeface="Roboto"/>
                <a:sym typeface="Roboto"/>
              </a:rPr>
              <a:t>RAM2</a:t>
            </a:r>
            <a:endParaRPr b="1" i="1" sz="1200">
              <a:solidFill>
                <a:srgbClr val="FFFFFF"/>
              </a:solidFill>
              <a:latin typeface="Roboto"/>
              <a:ea typeface="Roboto"/>
              <a:cs typeface="Roboto"/>
              <a:sym typeface="Roboto"/>
            </a:endParaRPr>
          </a:p>
          <a:p>
            <a:pPr indent="0" lvl="0" marL="0" rtl="0" algn="l">
              <a:spcBef>
                <a:spcPts val="0"/>
              </a:spcBef>
              <a:spcAft>
                <a:spcPts val="0"/>
              </a:spcAft>
              <a:buNone/>
            </a:pPr>
            <a:r>
              <a:t/>
            </a:r>
            <a:endParaRPr b="1" sz="1200">
              <a:solidFill>
                <a:srgbClr val="FFFFFF"/>
              </a:solidFill>
              <a:latin typeface="Roboto"/>
              <a:ea typeface="Roboto"/>
              <a:cs typeface="Roboto"/>
              <a:sym typeface="Roboto"/>
            </a:endParaRPr>
          </a:p>
        </p:txBody>
      </p:sp>
      <p:sp>
        <p:nvSpPr>
          <p:cNvPr id="2693" name="Google Shape;2693;p107"/>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697" name="Shape 2697"/>
        <p:cNvGrpSpPr/>
        <p:nvPr/>
      </p:nvGrpSpPr>
      <p:grpSpPr>
        <a:xfrm>
          <a:off x="0" y="0"/>
          <a:ext cx="0" cy="0"/>
          <a:chOff x="0" y="0"/>
          <a:chExt cx="0" cy="0"/>
        </a:xfrm>
      </p:grpSpPr>
      <p:pic>
        <p:nvPicPr>
          <p:cNvPr id="2698" name="Google Shape;2698;p108"/>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2699" name="Google Shape;2699;p108"/>
          <p:cNvPicPr preferRelativeResize="0"/>
          <p:nvPr/>
        </p:nvPicPr>
        <p:blipFill>
          <a:blip r:embed="rId4">
            <a:alphaModFix/>
          </a:blip>
          <a:stretch>
            <a:fillRect/>
          </a:stretch>
        </p:blipFill>
        <p:spPr>
          <a:xfrm>
            <a:off x="0" y="0"/>
            <a:ext cx="841775" cy="841775"/>
          </a:xfrm>
          <a:prstGeom prst="rect">
            <a:avLst/>
          </a:prstGeom>
          <a:noFill/>
          <a:ln>
            <a:noFill/>
          </a:ln>
        </p:spPr>
      </p:pic>
      <p:pic>
        <p:nvPicPr>
          <p:cNvPr id="2700" name="Google Shape;2700;p108"/>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2701" name="Google Shape;2701;p108"/>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2702" name="Google Shape;2702;p108"/>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2703" name="Google Shape;2703;p108"/>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704" name="Google Shape;2704;p108"/>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Software</a:t>
            </a:r>
            <a:endParaRPr b="1" u="sng">
              <a:latin typeface="Roboto"/>
              <a:ea typeface="Roboto"/>
              <a:cs typeface="Roboto"/>
              <a:sym typeface="Roboto"/>
            </a:endParaRPr>
          </a:p>
        </p:txBody>
      </p:sp>
      <p:sp>
        <p:nvSpPr>
          <p:cNvPr id="2705" name="Google Shape;2705;p108"/>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706" name="Google Shape;2706;p108"/>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2707" name="Google Shape;2707;p108"/>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2708" name="Google Shape;2708;p108"/>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2709" name="Google Shape;2709;p108"/>
          <p:cNvSpPr txBox="1"/>
          <p:nvPr/>
        </p:nvSpPr>
        <p:spPr>
          <a:xfrm>
            <a:off x="2567100" y="117150"/>
            <a:ext cx="4009800" cy="65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Calibri"/>
                <a:ea typeface="Calibri"/>
                <a:cs typeface="Calibri"/>
                <a:sym typeface="Calibri"/>
              </a:rPr>
              <a:t>Preliminary USB Teensy Test</a:t>
            </a:r>
            <a:endParaRPr b="1" sz="2400">
              <a:solidFill>
                <a:srgbClr val="FFFFFF"/>
              </a:solidFill>
              <a:latin typeface="Calibri"/>
              <a:ea typeface="Calibri"/>
              <a:cs typeface="Calibri"/>
              <a:sym typeface="Calibri"/>
            </a:endParaRPr>
          </a:p>
        </p:txBody>
      </p:sp>
      <p:pic>
        <p:nvPicPr>
          <p:cNvPr id="2710" name="Google Shape;2710;p108"/>
          <p:cNvPicPr preferRelativeResize="0"/>
          <p:nvPr/>
        </p:nvPicPr>
        <p:blipFill rotWithShape="1">
          <a:blip r:embed="rId6">
            <a:alphaModFix/>
          </a:blip>
          <a:srcRect b="0" l="0" r="28140" t="0"/>
          <a:stretch/>
        </p:blipFill>
        <p:spPr>
          <a:xfrm>
            <a:off x="76200" y="965550"/>
            <a:ext cx="4252951" cy="3672799"/>
          </a:xfrm>
          <a:prstGeom prst="rect">
            <a:avLst/>
          </a:prstGeom>
          <a:noFill/>
          <a:ln>
            <a:noFill/>
          </a:ln>
        </p:spPr>
      </p:pic>
      <p:pic>
        <p:nvPicPr>
          <p:cNvPr id="2711" name="Google Shape;2711;p108"/>
          <p:cNvPicPr preferRelativeResize="0"/>
          <p:nvPr/>
        </p:nvPicPr>
        <p:blipFill>
          <a:blip r:embed="rId7">
            <a:alphaModFix/>
          </a:blip>
          <a:stretch>
            <a:fillRect/>
          </a:stretch>
        </p:blipFill>
        <p:spPr>
          <a:xfrm>
            <a:off x="4405351" y="994175"/>
            <a:ext cx="4586249" cy="3460226"/>
          </a:xfrm>
          <a:prstGeom prst="rect">
            <a:avLst/>
          </a:prstGeom>
          <a:noFill/>
          <a:ln>
            <a:noFill/>
          </a:ln>
        </p:spPr>
      </p:pic>
      <p:sp>
        <p:nvSpPr>
          <p:cNvPr id="2712" name="Google Shape;2712;p108"/>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716" name="Shape 2716"/>
        <p:cNvGrpSpPr/>
        <p:nvPr/>
      </p:nvGrpSpPr>
      <p:grpSpPr>
        <a:xfrm>
          <a:off x="0" y="0"/>
          <a:ext cx="0" cy="0"/>
          <a:chOff x="0" y="0"/>
          <a:chExt cx="0" cy="0"/>
        </a:xfrm>
      </p:grpSpPr>
      <p:pic>
        <p:nvPicPr>
          <p:cNvPr id="2717" name="Google Shape;2717;p109"/>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2718" name="Google Shape;2718;p109"/>
          <p:cNvPicPr preferRelativeResize="0"/>
          <p:nvPr/>
        </p:nvPicPr>
        <p:blipFill>
          <a:blip r:embed="rId4">
            <a:alphaModFix/>
          </a:blip>
          <a:stretch>
            <a:fillRect/>
          </a:stretch>
        </p:blipFill>
        <p:spPr>
          <a:xfrm>
            <a:off x="0" y="0"/>
            <a:ext cx="841775" cy="841775"/>
          </a:xfrm>
          <a:prstGeom prst="rect">
            <a:avLst/>
          </a:prstGeom>
          <a:noFill/>
          <a:ln>
            <a:noFill/>
          </a:ln>
        </p:spPr>
      </p:pic>
      <p:pic>
        <p:nvPicPr>
          <p:cNvPr id="2719" name="Google Shape;2719;p109"/>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2720" name="Google Shape;2720;p109"/>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2721" name="Google Shape;2721;p109"/>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000000"/>
                </a:solidFill>
                <a:latin typeface="Roboto"/>
                <a:ea typeface="Roboto"/>
                <a:cs typeface="Roboto"/>
                <a:sym typeface="Roboto"/>
              </a:rPr>
              <a:t>Electronics</a:t>
            </a:r>
            <a:endParaRPr>
              <a:latin typeface="Roboto"/>
              <a:ea typeface="Roboto"/>
              <a:cs typeface="Roboto"/>
              <a:sym typeface="Roboto"/>
            </a:endParaRPr>
          </a:p>
        </p:txBody>
      </p:sp>
      <p:sp>
        <p:nvSpPr>
          <p:cNvPr id="2722" name="Google Shape;2722;p109"/>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723" name="Google Shape;2723;p109"/>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rgbClr val="000000"/>
                </a:solidFill>
                <a:latin typeface="Roboto"/>
                <a:ea typeface="Roboto"/>
                <a:cs typeface="Roboto"/>
                <a:sym typeface="Roboto"/>
              </a:rPr>
              <a:t>Software</a:t>
            </a:r>
            <a:endParaRPr b="1" u="sng">
              <a:latin typeface="Roboto"/>
              <a:ea typeface="Roboto"/>
              <a:cs typeface="Roboto"/>
              <a:sym typeface="Roboto"/>
            </a:endParaRPr>
          </a:p>
        </p:txBody>
      </p:sp>
      <p:sp>
        <p:nvSpPr>
          <p:cNvPr id="2724" name="Google Shape;2724;p109"/>
          <p:cNvSpPr/>
          <p:nvPr/>
        </p:nvSpPr>
        <p:spPr>
          <a:xfrm>
            <a:off x="1069257" y="1456597"/>
            <a:ext cx="1360800" cy="559200"/>
          </a:xfrm>
          <a:prstGeom prst="rect">
            <a:avLst/>
          </a:prstGeom>
          <a:solidFill>
            <a:srgbClr val="4285F4"/>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Roboto"/>
                <a:ea typeface="Roboto"/>
                <a:cs typeface="Roboto"/>
                <a:sym typeface="Roboto"/>
              </a:rPr>
              <a:t>Command Handling</a:t>
            </a:r>
            <a:endParaRPr b="1" sz="1000">
              <a:solidFill>
                <a:srgbClr val="FFFFFF"/>
              </a:solidFill>
              <a:latin typeface="Roboto"/>
              <a:ea typeface="Roboto"/>
              <a:cs typeface="Roboto"/>
              <a:sym typeface="Roboto"/>
            </a:endParaRPr>
          </a:p>
        </p:txBody>
      </p:sp>
      <p:sp>
        <p:nvSpPr>
          <p:cNvPr id="2725" name="Google Shape;2725;p109"/>
          <p:cNvSpPr/>
          <p:nvPr/>
        </p:nvSpPr>
        <p:spPr>
          <a:xfrm>
            <a:off x="3504402" y="1456572"/>
            <a:ext cx="1112700" cy="559200"/>
          </a:xfrm>
          <a:prstGeom prst="rect">
            <a:avLst/>
          </a:prstGeom>
          <a:solidFill>
            <a:srgbClr val="FF000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Roboto"/>
                <a:ea typeface="Roboto"/>
                <a:cs typeface="Roboto"/>
                <a:sym typeface="Roboto"/>
              </a:rPr>
              <a:t>Science Data</a:t>
            </a:r>
            <a:endParaRPr b="1" sz="1000">
              <a:solidFill>
                <a:srgbClr val="FFFFFF"/>
              </a:solidFill>
              <a:latin typeface="Roboto"/>
              <a:ea typeface="Roboto"/>
              <a:cs typeface="Roboto"/>
              <a:sym typeface="Roboto"/>
            </a:endParaRPr>
          </a:p>
        </p:txBody>
      </p:sp>
      <p:sp>
        <p:nvSpPr>
          <p:cNvPr id="2726" name="Google Shape;2726;p109"/>
          <p:cNvSpPr/>
          <p:nvPr/>
        </p:nvSpPr>
        <p:spPr>
          <a:xfrm>
            <a:off x="4692788" y="1456559"/>
            <a:ext cx="1313400" cy="559200"/>
          </a:xfrm>
          <a:prstGeom prst="rect">
            <a:avLst/>
          </a:prstGeom>
          <a:solidFill>
            <a:srgbClr val="FF000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Roboto"/>
                <a:ea typeface="Roboto"/>
                <a:cs typeface="Roboto"/>
                <a:sym typeface="Roboto"/>
              </a:rPr>
              <a:t>Housekeeping Data</a:t>
            </a:r>
            <a:endParaRPr b="1" sz="1000">
              <a:solidFill>
                <a:srgbClr val="FFFFFF"/>
              </a:solidFill>
              <a:latin typeface="Roboto"/>
              <a:ea typeface="Roboto"/>
              <a:cs typeface="Roboto"/>
              <a:sym typeface="Roboto"/>
            </a:endParaRPr>
          </a:p>
        </p:txBody>
      </p:sp>
      <p:sp>
        <p:nvSpPr>
          <p:cNvPr id="2727" name="Google Shape;2727;p109"/>
          <p:cNvSpPr/>
          <p:nvPr/>
        </p:nvSpPr>
        <p:spPr>
          <a:xfrm>
            <a:off x="6080675" y="1456623"/>
            <a:ext cx="1060800" cy="559200"/>
          </a:xfrm>
          <a:prstGeom prst="rect">
            <a:avLst/>
          </a:prstGeom>
          <a:solidFill>
            <a:srgbClr val="FF000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Roboto"/>
                <a:ea typeface="Roboto"/>
                <a:cs typeface="Roboto"/>
                <a:sym typeface="Roboto"/>
              </a:rPr>
              <a:t>Data Buffering</a:t>
            </a:r>
            <a:endParaRPr b="1" sz="1000">
              <a:solidFill>
                <a:srgbClr val="FFFFFF"/>
              </a:solidFill>
              <a:latin typeface="Roboto"/>
              <a:ea typeface="Roboto"/>
              <a:cs typeface="Roboto"/>
              <a:sym typeface="Roboto"/>
            </a:endParaRPr>
          </a:p>
          <a:p>
            <a:pPr indent="0" lvl="0" marL="0" rtl="0" algn="l">
              <a:spcBef>
                <a:spcPts val="0"/>
              </a:spcBef>
              <a:spcAft>
                <a:spcPts val="0"/>
              </a:spcAft>
              <a:buNone/>
            </a:pPr>
            <a:r>
              <a:rPr b="1" lang="en" sz="1000">
                <a:solidFill>
                  <a:srgbClr val="FFFFFF"/>
                </a:solidFill>
                <a:latin typeface="Roboto"/>
                <a:ea typeface="Roboto"/>
                <a:cs typeface="Roboto"/>
                <a:sym typeface="Roboto"/>
              </a:rPr>
              <a:t>and Sending</a:t>
            </a:r>
            <a:endParaRPr b="1" sz="1000">
              <a:solidFill>
                <a:srgbClr val="FFFFFF"/>
              </a:solidFill>
              <a:latin typeface="Roboto"/>
              <a:ea typeface="Roboto"/>
              <a:cs typeface="Roboto"/>
              <a:sym typeface="Roboto"/>
            </a:endParaRPr>
          </a:p>
        </p:txBody>
      </p:sp>
      <p:cxnSp>
        <p:nvCxnSpPr>
          <p:cNvPr id="2728" name="Google Shape;2728;p109"/>
          <p:cNvCxnSpPr/>
          <p:nvPr/>
        </p:nvCxnSpPr>
        <p:spPr>
          <a:xfrm>
            <a:off x="2846250" y="2189250"/>
            <a:ext cx="4258500" cy="0"/>
          </a:xfrm>
          <a:prstGeom prst="straightConnector1">
            <a:avLst/>
          </a:prstGeom>
          <a:noFill/>
          <a:ln cap="flat" cmpd="sng" w="38100">
            <a:solidFill>
              <a:srgbClr val="FF0000"/>
            </a:solidFill>
            <a:prstDash val="solid"/>
            <a:round/>
            <a:headEnd len="med" w="med" type="none"/>
            <a:tailEnd len="med" w="med" type="none"/>
          </a:ln>
        </p:spPr>
      </p:cxnSp>
      <p:cxnSp>
        <p:nvCxnSpPr>
          <p:cNvPr id="2729" name="Google Shape;2729;p109"/>
          <p:cNvCxnSpPr/>
          <p:nvPr/>
        </p:nvCxnSpPr>
        <p:spPr>
          <a:xfrm rot="10800000">
            <a:off x="1069263" y="897400"/>
            <a:ext cx="0" cy="838800"/>
          </a:xfrm>
          <a:prstGeom prst="straightConnector1">
            <a:avLst/>
          </a:prstGeom>
          <a:noFill/>
          <a:ln cap="flat" cmpd="sng" w="9525">
            <a:solidFill>
              <a:srgbClr val="FFFFFF"/>
            </a:solidFill>
            <a:prstDash val="solid"/>
            <a:round/>
            <a:headEnd len="med" w="med" type="none"/>
            <a:tailEnd len="med" w="med" type="none"/>
          </a:ln>
        </p:spPr>
      </p:cxnSp>
      <p:cxnSp>
        <p:nvCxnSpPr>
          <p:cNvPr id="2730" name="Google Shape;2730;p109"/>
          <p:cNvCxnSpPr/>
          <p:nvPr/>
        </p:nvCxnSpPr>
        <p:spPr>
          <a:xfrm rot="10800000">
            <a:off x="2430064" y="897400"/>
            <a:ext cx="0" cy="838800"/>
          </a:xfrm>
          <a:prstGeom prst="straightConnector1">
            <a:avLst/>
          </a:prstGeom>
          <a:noFill/>
          <a:ln cap="flat" cmpd="sng" w="9525">
            <a:solidFill>
              <a:srgbClr val="FFFFFF"/>
            </a:solidFill>
            <a:prstDash val="solid"/>
            <a:round/>
            <a:headEnd len="med" w="med" type="none"/>
            <a:tailEnd len="med" w="med" type="none"/>
          </a:ln>
        </p:spPr>
      </p:cxnSp>
      <p:cxnSp>
        <p:nvCxnSpPr>
          <p:cNvPr id="2731" name="Google Shape;2731;p109"/>
          <p:cNvCxnSpPr/>
          <p:nvPr/>
        </p:nvCxnSpPr>
        <p:spPr>
          <a:xfrm rot="10800000">
            <a:off x="3504395" y="1121800"/>
            <a:ext cx="0" cy="614400"/>
          </a:xfrm>
          <a:prstGeom prst="straightConnector1">
            <a:avLst/>
          </a:prstGeom>
          <a:noFill/>
          <a:ln cap="flat" cmpd="sng" w="9525">
            <a:solidFill>
              <a:srgbClr val="FFFFFF"/>
            </a:solidFill>
            <a:prstDash val="solid"/>
            <a:round/>
            <a:headEnd len="med" w="med" type="none"/>
            <a:tailEnd len="med" w="med" type="none"/>
          </a:ln>
        </p:spPr>
      </p:cxnSp>
      <p:cxnSp>
        <p:nvCxnSpPr>
          <p:cNvPr id="2732" name="Google Shape;2732;p109"/>
          <p:cNvCxnSpPr/>
          <p:nvPr/>
        </p:nvCxnSpPr>
        <p:spPr>
          <a:xfrm rot="10800000">
            <a:off x="4614971" y="1121800"/>
            <a:ext cx="0" cy="614400"/>
          </a:xfrm>
          <a:prstGeom prst="straightConnector1">
            <a:avLst/>
          </a:prstGeom>
          <a:noFill/>
          <a:ln cap="flat" cmpd="sng" w="9525">
            <a:solidFill>
              <a:srgbClr val="FFFFFF"/>
            </a:solidFill>
            <a:prstDash val="solid"/>
            <a:round/>
            <a:headEnd len="med" w="med" type="none"/>
            <a:tailEnd len="med" w="med" type="none"/>
          </a:ln>
        </p:spPr>
      </p:cxnSp>
      <p:cxnSp>
        <p:nvCxnSpPr>
          <p:cNvPr id="2733" name="Google Shape;2733;p109"/>
          <p:cNvCxnSpPr/>
          <p:nvPr/>
        </p:nvCxnSpPr>
        <p:spPr>
          <a:xfrm rot="10800000">
            <a:off x="4692797" y="1121800"/>
            <a:ext cx="0" cy="614400"/>
          </a:xfrm>
          <a:prstGeom prst="straightConnector1">
            <a:avLst/>
          </a:prstGeom>
          <a:noFill/>
          <a:ln cap="flat" cmpd="sng" w="9525">
            <a:solidFill>
              <a:srgbClr val="FFFFFF"/>
            </a:solidFill>
            <a:prstDash val="solid"/>
            <a:round/>
            <a:headEnd len="med" w="med" type="none"/>
            <a:tailEnd len="med" w="med" type="none"/>
          </a:ln>
        </p:spPr>
      </p:cxnSp>
      <p:cxnSp>
        <p:nvCxnSpPr>
          <p:cNvPr id="2734" name="Google Shape;2734;p109"/>
          <p:cNvCxnSpPr/>
          <p:nvPr/>
        </p:nvCxnSpPr>
        <p:spPr>
          <a:xfrm rot="10800000">
            <a:off x="6006198" y="1121800"/>
            <a:ext cx="0" cy="614400"/>
          </a:xfrm>
          <a:prstGeom prst="straightConnector1">
            <a:avLst/>
          </a:prstGeom>
          <a:noFill/>
          <a:ln cap="flat" cmpd="sng" w="9525">
            <a:solidFill>
              <a:srgbClr val="FFFFFF"/>
            </a:solidFill>
            <a:prstDash val="solid"/>
            <a:round/>
            <a:headEnd len="med" w="med" type="none"/>
            <a:tailEnd len="med" w="med" type="none"/>
          </a:ln>
        </p:spPr>
      </p:cxnSp>
      <p:cxnSp>
        <p:nvCxnSpPr>
          <p:cNvPr id="2735" name="Google Shape;2735;p109"/>
          <p:cNvCxnSpPr/>
          <p:nvPr/>
        </p:nvCxnSpPr>
        <p:spPr>
          <a:xfrm rot="10800000">
            <a:off x="6080673" y="1121800"/>
            <a:ext cx="0" cy="614400"/>
          </a:xfrm>
          <a:prstGeom prst="straightConnector1">
            <a:avLst/>
          </a:prstGeom>
          <a:noFill/>
          <a:ln cap="flat" cmpd="sng" w="9525">
            <a:solidFill>
              <a:srgbClr val="FFFFFF"/>
            </a:solidFill>
            <a:prstDash val="solid"/>
            <a:round/>
            <a:headEnd len="med" w="med" type="none"/>
            <a:tailEnd len="med" w="med" type="none"/>
          </a:ln>
        </p:spPr>
      </p:cxnSp>
      <p:cxnSp>
        <p:nvCxnSpPr>
          <p:cNvPr id="2736" name="Google Shape;2736;p109"/>
          <p:cNvCxnSpPr/>
          <p:nvPr/>
        </p:nvCxnSpPr>
        <p:spPr>
          <a:xfrm rot="10800000">
            <a:off x="7145100" y="1121800"/>
            <a:ext cx="0" cy="614400"/>
          </a:xfrm>
          <a:prstGeom prst="straightConnector1">
            <a:avLst/>
          </a:prstGeom>
          <a:noFill/>
          <a:ln cap="flat" cmpd="sng" w="9525">
            <a:solidFill>
              <a:srgbClr val="FFFFFF"/>
            </a:solidFill>
            <a:prstDash val="solid"/>
            <a:round/>
            <a:headEnd len="med" w="med" type="none"/>
            <a:tailEnd len="med" w="med" type="none"/>
          </a:ln>
        </p:spPr>
      </p:cxnSp>
      <p:sp>
        <p:nvSpPr>
          <p:cNvPr id="2737" name="Google Shape;2737;p109"/>
          <p:cNvSpPr txBox="1"/>
          <p:nvPr/>
        </p:nvSpPr>
        <p:spPr>
          <a:xfrm>
            <a:off x="992300" y="897847"/>
            <a:ext cx="1539600" cy="5874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Roboto"/>
                <a:ea typeface="Roboto"/>
                <a:cs typeface="Roboto"/>
                <a:sym typeface="Roboto"/>
              </a:rPr>
              <a:t>~120 ns </a:t>
            </a:r>
            <a:r>
              <a:rPr lang="en" sz="1000">
                <a:solidFill>
                  <a:srgbClr val="FFFFFF"/>
                </a:solidFill>
                <a:latin typeface="Roboto"/>
                <a:ea typeface="Roboto"/>
                <a:cs typeface="Roboto"/>
                <a:sym typeface="Roboto"/>
              </a:rPr>
              <a:t>(invalid cmd)</a:t>
            </a:r>
            <a:endParaRPr sz="1000">
              <a:solidFill>
                <a:srgbClr val="FFFFFF"/>
              </a:solidFill>
              <a:latin typeface="Roboto"/>
              <a:ea typeface="Roboto"/>
              <a:cs typeface="Roboto"/>
              <a:sym typeface="Roboto"/>
            </a:endParaRPr>
          </a:p>
          <a:p>
            <a:pPr indent="0" lvl="0" marL="0" rtl="0" algn="l">
              <a:spcBef>
                <a:spcPts val="0"/>
              </a:spcBef>
              <a:spcAft>
                <a:spcPts val="0"/>
              </a:spcAft>
              <a:buNone/>
            </a:pPr>
            <a:r>
              <a:rPr b="1" lang="en" sz="1000">
                <a:solidFill>
                  <a:srgbClr val="FFFFFF"/>
                </a:solidFill>
                <a:latin typeface="Roboto"/>
                <a:ea typeface="Roboto"/>
                <a:cs typeface="Roboto"/>
                <a:sym typeface="Roboto"/>
              </a:rPr>
              <a:t>~290 ns </a:t>
            </a:r>
            <a:r>
              <a:rPr lang="en" sz="1000">
                <a:solidFill>
                  <a:srgbClr val="FFFFFF"/>
                </a:solidFill>
                <a:latin typeface="Roboto"/>
                <a:ea typeface="Roboto"/>
                <a:cs typeface="Roboto"/>
                <a:sym typeface="Roboto"/>
              </a:rPr>
              <a:t>(valid cmd)</a:t>
            </a:r>
            <a:endParaRPr sz="1000">
              <a:solidFill>
                <a:srgbClr val="FFFFFF"/>
              </a:solidFill>
              <a:latin typeface="Roboto"/>
              <a:ea typeface="Roboto"/>
              <a:cs typeface="Roboto"/>
              <a:sym typeface="Roboto"/>
            </a:endParaRPr>
          </a:p>
          <a:p>
            <a:pPr indent="0" lvl="0" marL="0" rtl="0" algn="l">
              <a:spcBef>
                <a:spcPts val="0"/>
              </a:spcBef>
              <a:spcAft>
                <a:spcPts val="0"/>
              </a:spcAft>
              <a:buNone/>
            </a:pPr>
            <a:r>
              <a:rPr lang="en" sz="1000">
                <a:solidFill>
                  <a:srgbClr val="FFFFFF"/>
                </a:solidFill>
                <a:latin typeface="Roboto"/>
                <a:ea typeface="Roboto"/>
                <a:cs typeface="Roboto"/>
                <a:sym typeface="Roboto"/>
              </a:rPr>
              <a:t>~117 ns (no serial read)</a:t>
            </a:r>
            <a:endParaRPr b="1" sz="1000">
              <a:solidFill>
                <a:srgbClr val="FFFFFF"/>
              </a:solidFill>
              <a:latin typeface="Roboto"/>
              <a:ea typeface="Roboto"/>
              <a:cs typeface="Roboto"/>
              <a:sym typeface="Roboto"/>
            </a:endParaRPr>
          </a:p>
        </p:txBody>
      </p:sp>
      <p:sp>
        <p:nvSpPr>
          <p:cNvPr id="2738" name="Google Shape;2738;p109"/>
          <p:cNvSpPr/>
          <p:nvPr/>
        </p:nvSpPr>
        <p:spPr>
          <a:xfrm>
            <a:off x="8302213" y="2113047"/>
            <a:ext cx="478200" cy="559200"/>
          </a:xfrm>
          <a:prstGeom prst="round1Rect">
            <a:avLst>
              <a:gd fmla="val 5225" name="adj"/>
            </a:avLst>
          </a:prstGeom>
          <a:solidFill>
            <a:srgbClr val="FF000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900">
                <a:solidFill>
                  <a:srgbClr val="FFFFFF"/>
                </a:solidFill>
                <a:latin typeface="Roboto"/>
                <a:ea typeface="Roboto"/>
                <a:cs typeface="Roboto"/>
                <a:sym typeface="Roboto"/>
              </a:rPr>
              <a:t>Delay</a:t>
            </a:r>
            <a:endParaRPr b="1">
              <a:solidFill>
                <a:srgbClr val="FFFFFF"/>
              </a:solidFill>
            </a:endParaRPr>
          </a:p>
        </p:txBody>
      </p:sp>
      <p:sp>
        <p:nvSpPr>
          <p:cNvPr id="2739" name="Google Shape;2739;p109"/>
          <p:cNvSpPr txBox="1"/>
          <p:nvPr/>
        </p:nvSpPr>
        <p:spPr>
          <a:xfrm>
            <a:off x="3438300" y="1084819"/>
            <a:ext cx="1224300" cy="352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Roboto"/>
                <a:ea typeface="Roboto"/>
                <a:cs typeface="Roboto"/>
                <a:sym typeface="Roboto"/>
              </a:rPr>
              <a:t>~4 ns</a:t>
            </a:r>
            <a:r>
              <a:rPr lang="en" sz="1000">
                <a:solidFill>
                  <a:srgbClr val="FFFFFF"/>
                </a:solidFill>
                <a:latin typeface="Roboto"/>
                <a:ea typeface="Roboto"/>
                <a:cs typeface="Roboto"/>
                <a:sym typeface="Roboto"/>
              </a:rPr>
              <a:t> + </a:t>
            </a:r>
            <a:r>
              <a:rPr i="1" lang="en" sz="1000">
                <a:solidFill>
                  <a:srgbClr val="ED7D31"/>
                </a:solidFill>
                <a:latin typeface="Roboto"/>
                <a:ea typeface="Roboto"/>
                <a:cs typeface="Roboto"/>
                <a:sym typeface="Roboto"/>
              </a:rPr>
              <a:t>SPI Time</a:t>
            </a:r>
            <a:endParaRPr b="1" i="1" sz="1000">
              <a:solidFill>
                <a:srgbClr val="ED7D31"/>
              </a:solidFill>
              <a:latin typeface="Roboto"/>
              <a:ea typeface="Roboto"/>
              <a:cs typeface="Roboto"/>
              <a:sym typeface="Roboto"/>
            </a:endParaRPr>
          </a:p>
        </p:txBody>
      </p:sp>
      <p:sp>
        <p:nvSpPr>
          <p:cNvPr id="2740" name="Google Shape;2740;p109"/>
          <p:cNvSpPr txBox="1"/>
          <p:nvPr/>
        </p:nvSpPr>
        <p:spPr>
          <a:xfrm>
            <a:off x="4723025" y="1086086"/>
            <a:ext cx="1156200" cy="352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Roboto"/>
                <a:ea typeface="Roboto"/>
                <a:cs typeface="Roboto"/>
                <a:sym typeface="Roboto"/>
              </a:rPr>
              <a:t>~0.102 ms</a:t>
            </a:r>
            <a:endParaRPr b="1" sz="1000">
              <a:solidFill>
                <a:srgbClr val="FFFFFF"/>
              </a:solidFill>
              <a:latin typeface="Roboto"/>
              <a:ea typeface="Roboto"/>
              <a:cs typeface="Roboto"/>
              <a:sym typeface="Roboto"/>
            </a:endParaRPr>
          </a:p>
        </p:txBody>
      </p:sp>
      <p:sp>
        <p:nvSpPr>
          <p:cNvPr id="2741" name="Google Shape;2741;p109"/>
          <p:cNvSpPr txBox="1"/>
          <p:nvPr/>
        </p:nvSpPr>
        <p:spPr>
          <a:xfrm>
            <a:off x="6091957" y="1092111"/>
            <a:ext cx="811200" cy="352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Roboto"/>
                <a:ea typeface="Roboto"/>
                <a:cs typeface="Roboto"/>
                <a:sym typeface="Roboto"/>
              </a:rPr>
              <a:t>~700 ns</a:t>
            </a:r>
            <a:endParaRPr b="1" sz="1000">
              <a:solidFill>
                <a:srgbClr val="FFFFFF"/>
              </a:solidFill>
              <a:latin typeface="Roboto"/>
              <a:ea typeface="Roboto"/>
              <a:cs typeface="Roboto"/>
              <a:sym typeface="Roboto"/>
            </a:endParaRPr>
          </a:p>
        </p:txBody>
      </p:sp>
      <p:sp>
        <p:nvSpPr>
          <p:cNvPr id="2742" name="Google Shape;2742;p109"/>
          <p:cNvSpPr/>
          <p:nvPr/>
        </p:nvSpPr>
        <p:spPr>
          <a:xfrm>
            <a:off x="2844987" y="1456647"/>
            <a:ext cx="552600" cy="559200"/>
          </a:xfrm>
          <a:prstGeom prst="rect">
            <a:avLst/>
          </a:prstGeom>
          <a:solidFill>
            <a:srgbClr val="FF000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Roboto"/>
                <a:ea typeface="Roboto"/>
                <a:cs typeface="Roboto"/>
                <a:sym typeface="Roboto"/>
              </a:rPr>
              <a:t>Time</a:t>
            </a:r>
            <a:endParaRPr b="1" sz="1000">
              <a:solidFill>
                <a:srgbClr val="FFFFFF"/>
              </a:solidFill>
              <a:latin typeface="Roboto"/>
              <a:ea typeface="Roboto"/>
              <a:cs typeface="Roboto"/>
              <a:sym typeface="Roboto"/>
            </a:endParaRPr>
          </a:p>
        </p:txBody>
      </p:sp>
      <p:cxnSp>
        <p:nvCxnSpPr>
          <p:cNvPr id="2743" name="Google Shape;2743;p109"/>
          <p:cNvCxnSpPr/>
          <p:nvPr/>
        </p:nvCxnSpPr>
        <p:spPr>
          <a:xfrm rot="10800000">
            <a:off x="2846250" y="1121800"/>
            <a:ext cx="0" cy="614400"/>
          </a:xfrm>
          <a:prstGeom prst="straightConnector1">
            <a:avLst/>
          </a:prstGeom>
          <a:noFill/>
          <a:ln cap="flat" cmpd="sng" w="9525">
            <a:solidFill>
              <a:srgbClr val="FFFFFF"/>
            </a:solidFill>
            <a:prstDash val="solid"/>
            <a:round/>
            <a:headEnd len="med" w="med" type="none"/>
            <a:tailEnd len="med" w="med" type="none"/>
          </a:ln>
        </p:spPr>
      </p:cxnSp>
      <p:cxnSp>
        <p:nvCxnSpPr>
          <p:cNvPr id="2744" name="Google Shape;2744;p109"/>
          <p:cNvCxnSpPr/>
          <p:nvPr/>
        </p:nvCxnSpPr>
        <p:spPr>
          <a:xfrm rot="10800000">
            <a:off x="3394539" y="1121800"/>
            <a:ext cx="0" cy="614400"/>
          </a:xfrm>
          <a:prstGeom prst="straightConnector1">
            <a:avLst/>
          </a:prstGeom>
          <a:noFill/>
          <a:ln cap="flat" cmpd="sng" w="9525">
            <a:solidFill>
              <a:srgbClr val="FFFFFF"/>
            </a:solidFill>
            <a:prstDash val="solid"/>
            <a:round/>
            <a:headEnd len="med" w="med" type="none"/>
            <a:tailEnd len="med" w="med" type="none"/>
          </a:ln>
        </p:spPr>
      </p:cxnSp>
      <p:sp>
        <p:nvSpPr>
          <p:cNvPr id="2745" name="Google Shape;2745;p109"/>
          <p:cNvSpPr txBox="1"/>
          <p:nvPr/>
        </p:nvSpPr>
        <p:spPr>
          <a:xfrm>
            <a:off x="2853275" y="1086285"/>
            <a:ext cx="644100" cy="352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Roboto"/>
                <a:ea typeface="Roboto"/>
                <a:cs typeface="Roboto"/>
                <a:sym typeface="Roboto"/>
              </a:rPr>
              <a:t>~5 ns</a:t>
            </a:r>
            <a:endParaRPr b="1" sz="1000">
              <a:solidFill>
                <a:srgbClr val="FFFFFF"/>
              </a:solidFill>
              <a:latin typeface="Roboto"/>
              <a:ea typeface="Roboto"/>
              <a:cs typeface="Roboto"/>
              <a:sym typeface="Roboto"/>
            </a:endParaRPr>
          </a:p>
        </p:txBody>
      </p:sp>
      <p:sp>
        <p:nvSpPr>
          <p:cNvPr id="2746" name="Google Shape;2746;p109"/>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747" name="Google Shape;2747;p109"/>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2748" name="Google Shape;2748;p109"/>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2749" name="Google Shape;2749;p109"/>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2750" name="Google Shape;2750;p109"/>
          <p:cNvSpPr txBox="1"/>
          <p:nvPr/>
        </p:nvSpPr>
        <p:spPr>
          <a:xfrm>
            <a:off x="2959500" y="48850"/>
            <a:ext cx="3225000" cy="55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Calibri"/>
                <a:ea typeface="Calibri"/>
                <a:cs typeface="Calibri"/>
                <a:sym typeface="Calibri"/>
              </a:rPr>
              <a:t>Teensy Timing Testing</a:t>
            </a:r>
            <a:endParaRPr b="1" sz="2400">
              <a:solidFill>
                <a:srgbClr val="FFFFFF"/>
              </a:solidFill>
              <a:latin typeface="Calibri"/>
              <a:ea typeface="Calibri"/>
              <a:cs typeface="Calibri"/>
              <a:sym typeface="Calibri"/>
            </a:endParaRPr>
          </a:p>
          <a:p>
            <a:pPr indent="0" lvl="0" marL="0" rtl="0" algn="ctr">
              <a:spcBef>
                <a:spcPts val="0"/>
              </a:spcBef>
              <a:spcAft>
                <a:spcPts val="0"/>
              </a:spcAft>
              <a:buNone/>
            </a:pPr>
            <a:r>
              <a:rPr b="1" lang="en" sz="2400">
                <a:solidFill>
                  <a:srgbClr val="FFFFFF"/>
                </a:solidFill>
                <a:latin typeface="Calibri"/>
                <a:ea typeface="Calibri"/>
                <a:cs typeface="Calibri"/>
                <a:sym typeface="Calibri"/>
              </a:rPr>
              <a:t>and Estimation</a:t>
            </a:r>
            <a:endParaRPr b="1" sz="2400">
              <a:solidFill>
                <a:srgbClr val="FFFFFF"/>
              </a:solidFill>
              <a:latin typeface="Calibri"/>
              <a:ea typeface="Calibri"/>
              <a:cs typeface="Calibri"/>
              <a:sym typeface="Calibri"/>
            </a:endParaRPr>
          </a:p>
        </p:txBody>
      </p:sp>
      <p:sp>
        <p:nvSpPr>
          <p:cNvPr id="2751" name="Google Shape;2751;p109"/>
          <p:cNvSpPr txBox="1"/>
          <p:nvPr/>
        </p:nvSpPr>
        <p:spPr>
          <a:xfrm>
            <a:off x="3925050" y="2479175"/>
            <a:ext cx="2482800" cy="84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FFFFFF"/>
                </a:solidFill>
                <a:latin typeface="Roboto"/>
                <a:ea typeface="Roboto"/>
                <a:cs typeface="Roboto"/>
                <a:sym typeface="Roboto"/>
              </a:rPr>
              <a:t>0.1021 ms </a:t>
            </a:r>
            <a:r>
              <a:rPr lang="en" sz="1100">
                <a:solidFill>
                  <a:srgbClr val="FFFFFF"/>
                </a:solidFill>
                <a:latin typeface="Roboto"/>
                <a:ea typeface="Roboto"/>
                <a:cs typeface="Roboto"/>
                <a:sym typeface="Roboto"/>
              </a:rPr>
              <a:t>(w/o SPI)</a:t>
            </a:r>
            <a:endParaRPr sz="1100">
              <a:solidFill>
                <a:srgbClr val="FFFFFF"/>
              </a:solidFill>
              <a:latin typeface="Roboto"/>
              <a:ea typeface="Roboto"/>
              <a:cs typeface="Roboto"/>
              <a:sym typeface="Roboto"/>
            </a:endParaRPr>
          </a:p>
          <a:p>
            <a:pPr indent="0" lvl="0" marL="0" rtl="0" algn="l">
              <a:spcBef>
                <a:spcPts val="0"/>
              </a:spcBef>
              <a:spcAft>
                <a:spcPts val="0"/>
              </a:spcAft>
              <a:buNone/>
            </a:pPr>
            <a:r>
              <a:t/>
            </a:r>
            <a:endParaRPr sz="900">
              <a:solidFill>
                <a:srgbClr val="FFFFFF"/>
              </a:solidFill>
              <a:latin typeface="Roboto"/>
              <a:ea typeface="Roboto"/>
              <a:cs typeface="Roboto"/>
              <a:sym typeface="Roboto"/>
            </a:endParaRPr>
          </a:p>
          <a:p>
            <a:pPr indent="0" lvl="0" marL="0" rtl="0" algn="l">
              <a:spcBef>
                <a:spcPts val="0"/>
              </a:spcBef>
              <a:spcAft>
                <a:spcPts val="0"/>
              </a:spcAft>
              <a:buNone/>
            </a:pPr>
            <a:r>
              <a:rPr lang="en" sz="1100">
                <a:solidFill>
                  <a:srgbClr val="FFFFFF"/>
                </a:solidFill>
                <a:latin typeface="Roboto"/>
                <a:ea typeface="Roboto"/>
                <a:cs typeface="Roboto"/>
                <a:sym typeface="Roboto"/>
              </a:rPr>
              <a:t>Estimated Data Loop Time:</a:t>
            </a:r>
            <a:endParaRPr sz="1100">
              <a:solidFill>
                <a:srgbClr val="FFFFFF"/>
              </a:solidFill>
              <a:latin typeface="Roboto"/>
              <a:ea typeface="Roboto"/>
              <a:cs typeface="Roboto"/>
              <a:sym typeface="Roboto"/>
            </a:endParaRPr>
          </a:p>
          <a:p>
            <a:pPr indent="0" lvl="0" marL="0" rtl="0" algn="l">
              <a:spcBef>
                <a:spcPts val="0"/>
              </a:spcBef>
              <a:spcAft>
                <a:spcPts val="0"/>
              </a:spcAft>
              <a:buNone/>
            </a:pPr>
            <a:r>
              <a:rPr lang="en" sz="1100">
                <a:solidFill>
                  <a:srgbClr val="FFFFFF"/>
                </a:solidFill>
                <a:latin typeface="Roboto"/>
                <a:ea typeface="Roboto"/>
                <a:cs typeface="Roboto"/>
                <a:sym typeface="Roboto"/>
              </a:rPr>
              <a:t>~</a:t>
            </a:r>
            <a:r>
              <a:rPr b="1" lang="en" sz="1100">
                <a:solidFill>
                  <a:srgbClr val="FFFFFF"/>
                </a:solidFill>
                <a:latin typeface="Roboto"/>
                <a:ea typeface="Roboto"/>
                <a:cs typeface="Roboto"/>
                <a:sym typeface="Roboto"/>
              </a:rPr>
              <a:t>0.12 ms</a:t>
            </a:r>
            <a:endParaRPr/>
          </a:p>
          <a:p>
            <a:pPr indent="0" lvl="0" marL="0" rtl="0" algn="l">
              <a:spcBef>
                <a:spcPts val="0"/>
              </a:spcBef>
              <a:spcAft>
                <a:spcPts val="0"/>
              </a:spcAft>
              <a:buNone/>
            </a:pPr>
            <a:r>
              <a:t/>
            </a:r>
            <a:endParaRPr sz="1000">
              <a:solidFill>
                <a:srgbClr val="FFFFFF"/>
              </a:solidFill>
              <a:latin typeface="Roboto"/>
              <a:ea typeface="Roboto"/>
              <a:cs typeface="Roboto"/>
              <a:sym typeface="Roboto"/>
            </a:endParaRPr>
          </a:p>
        </p:txBody>
      </p:sp>
      <p:sp>
        <p:nvSpPr>
          <p:cNvPr id="2752" name="Google Shape;2752;p109"/>
          <p:cNvSpPr txBox="1"/>
          <p:nvPr/>
        </p:nvSpPr>
        <p:spPr>
          <a:xfrm>
            <a:off x="6549900" y="2645275"/>
            <a:ext cx="2273100" cy="84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FFFFFF"/>
                </a:solidFill>
                <a:latin typeface="Roboto"/>
                <a:ea typeface="Roboto"/>
                <a:cs typeface="Roboto"/>
                <a:sym typeface="Roboto"/>
              </a:rPr>
              <a:t>Estimated Delay:</a:t>
            </a:r>
            <a:endParaRPr b="1" sz="1500">
              <a:solidFill>
                <a:srgbClr val="FFFFFF"/>
              </a:solidFill>
              <a:latin typeface="Roboto"/>
              <a:ea typeface="Roboto"/>
              <a:cs typeface="Roboto"/>
              <a:sym typeface="Roboto"/>
            </a:endParaRPr>
          </a:p>
          <a:p>
            <a:pPr indent="0" lvl="0" marL="0" rtl="0" algn="l">
              <a:spcBef>
                <a:spcPts val="0"/>
              </a:spcBef>
              <a:spcAft>
                <a:spcPts val="0"/>
              </a:spcAft>
              <a:buNone/>
            </a:pPr>
            <a:r>
              <a:rPr lang="en">
                <a:solidFill>
                  <a:srgbClr val="FFC000"/>
                </a:solidFill>
                <a:latin typeface="Roboto"/>
                <a:ea typeface="Roboto"/>
                <a:cs typeface="Roboto"/>
                <a:sym typeface="Roboto"/>
              </a:rPr>
              <a:t>delay(</a:t>
            </a:r>
            <a:r>
              <a:rPr lang="en">
                <a:solidFill>
                  <a:srgbClr val="FFFFFF"/>
                </a:solidFill>
                <a:latin typeface="Roboto"/>
                <a:ea typeface="Roboto"/>
                <a:cs typeface="Roboto"/>
                <a:sym typeface="Roboto"/>
              </a:rPr>
              <a:t>19</a:t>
            </a:r>
            <a:r>
              <a:rPr lang="en">
                <a:solidFill>
                  <a:srgbClr val="FFC000"/>
                </a:solidFill>
                <a:latin typeface="Roboto"/>
                <a:ea typeface="Roboto"/>
                <a:cs typeface="Roboto"/>
                <a:sym typeface="Roboto"/>
              </a:rPr>
              <a:t>)</a:t>
            </a:r>
            <a:r>
              <a:rPr lang="en">
                <a:solidFill>
                  <a:srgbClr val="FFFFFF"/>
                </a:solidFill>
                <a:latin typeface="Roboto"/>
                <a:ea typeface="Roboto"/>
                <a:cs typeface="Roboto"/>
                <a:sym typeface="Roboto"/>
              </a:rPr>
              <a:t>; </a:t>
            </a:r>
            <a:r>
              <a:rPr lang="en">
                <a:solidFill>
                  <a:srgbClr val="70AD47"/>
                </a:solidFill>
                <a:latin typeface="Roboto"/>
                <a:ea typeface="Roboto"/>
                <a:cs typeface="Roboto"/>
                <a:sym typeface="Roboto"/>
              </a:rPr>
              <a:t>// milliseconds</a:t>
            </a:r>
            <a:endParaRPr>
              <a:solidFill>
                <a:srgbClr val="70AD47"/>
              </a:solidFill>
              <a:latin typeface="Roboto"/>
              <a:ea typeface="Roboto"/>
              <a:cs typeface="Roboto"/>
              <a:sym typeface="Roboto"/>
            </a:endParaRPr>
          </a:p>
          <a:p>
            <a:pPr indent="0" lvl="0" marL="0" rtl="0" algn="l">
              <a:spcBef>
                <a:spcPts val="0"/>
              </a:spcBef>
              <a:spcAft>
                <a:spcPts val="0"/>
              </a:spcAft>
              <a:buNone/>
            </a:pPr>
            <a:r>
              <a:rPr lang="en">
                <a:solidFill>
                  <a:srgbClr val="FFC000"/>
                </a:solidFill>
                <a:latin typeface="Roboto"/>
                <a:ea typeface="Roboto"/>
                <a:cs typeface="Roboto"/>
                <a:sym typeface="Roboto"/>
              </a:rPr>
              <a:t>delayMicroseconds(</a:t>
            </a:r>
            <a:r>
              <a:rPr lang="en">
                <a:solidFill>
                  <a:srgbClr val="FFFFFF"/>
                </a:solidFill>
                <a:latin typeface="Roboto"/>
                <a:ea typeface="Roboto"/>
                <a:cs typeface="Roboto"/>
                <a:sym typeface="Roboto"/>
              </a:rPr>
              <a:t>880</a:t>
            </a:r>
            <a:r>
              <a:rPr lang="en">
                <a:solidFill>
                  <a:srgbClr val="FFC000"/>
                </a:solidFill>
                <a:latin typeface="Roboto"/>
                <a:ea typeface="Roboto"/>
                <a:cs typeface="Roboto"/>
                <a:sym typeface="Roboto"/>
              </a:rPr>
              <a:t>)</a:t>
            </a:r>
            <a:r>
              <a:rPr lang="en">
                <a:solidFill>
                  <a:srgbClr val="FFFFFF"/>
                </a:solidFill>
                <a:latin typeface="Roboto"/>
                <a:ea typeface="Roboto"/>
                <a:cs typeface="Roboto"/>
                <a:sym typeface="Roboto"/>
              </a:rPr>
              <a:t>;</a:t>
            </a:r>
            <a:endParaRPr>
              <a:latin typeface="Roboto"/>
              <a:ea typeface="Roboto"/>
              <a:cs typeface="Roboto"/>
              <a:sym typeface="Roboto"/>
            </a:endParaRPr>
          </a:p>
        </p:txBody>
      </p:sp>
      <p:cxnSp>
        <p:nvCxnSpPr>
          <p:cNvPr id="2753" name="Google Shape;2753;p109"/>
          <p:cNvCxnSpPr/>
          <p:nvPr/>
        </p:nvCxnSpPr>
        <p:spPr>
          <a:xfrm>
            <a:off x="4498813" y="2189245"/>
            <a:ext cx="0" cy="312300"/>
          </a:xfrm>
          <a:prstGeom prst="straightConnector1">
            <a:avLst/>
          </a:prstGeom>
          <a:noFill/>
          <a:ln cap="flat" cmpd="sng" w="28575">
            <a:solidFill>
              <a:srgbClr val="FF0000"/>
            </a:solidFill>
            <a:prstDash val="solid"/>
            <a:round/>
            <a:headEnd len="med" w="med" type="none"/>
            <a:tailEnd len="med" w="med" type="triangle"/>
          </a:ln>
        </p:spPr>
      </p:cxnSp>
      <p:pic>
        <p:nvPicPr>
          <p:cNvPr id="2754" name="Google Shape;2754;p109"/>
          <p:cNvPicPr preferRelativeResize="0"/>
          <p:nvPr/>
        </p:nvPicPr>
        <p:blipFill>
          <a:blip r:embed="rId6">
            <a:alphaModFix/>
          </a:blip>
          <a:stretch>
            <a:fillRect/>
          </a:stretch>
        </p:blipFill>
        <p:spPr>
          <a:xfrm>
            <a:off x="45825" y="2297350"/>
            <a:ext cx="3133999" cy="1251100"/>
          </a:xfrm>
          <a:prstGeom prst="rect">
            <a:avLst/>
          </a:prstGeom>
          <a:noFill/>
          <a:ln>
            <a:noFill/>
          </a:ln>
        </p:spPr>
      </p:pic>
      <p:sp>
        <p:nvSpPr>
          <p:cNvPr id="2755" name="Google Shape;2755;p109"/>
          <p:cNvSpPr txBox="1"/>
          <p:nvPr/>
        </p:nvSpPr>
        <p:spPr>
          <a:xfrm>
            <a:off x="3536300" y="3595800"/>
            <a:ext cx="3060300" cy="105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FFFFFF"/>
                </a:solidFill>
                <a:latin typeface="Roboto"/>
                <a:ea typeface="Roboto"/>
                <a:cs typeface="Roboto"/>
                <a:sym typeface="Roboto"/>
              </a:rPr>
              <a:t>Estimated SPI Time</a:t>
            </a:r>
            <a:endParaRPr b="1" sz="1100">
              <a:solidFill>
                <a:srgbClr val="FFFFFF"/>
              </a:solidFill>
              <a:latin typeface="Roboto"/>
              <a:ea typeface="Roboto"/>
              <a:cs typeface="Roboto"/>
              <a:sym typeface="Roboto"/>
            </a:endParaRPr>
          </a:p>
          <a:p>
            <a:pPr indent="0" lvl="0" marL="0" rtl="0" algn="l">
              <a:spcBef>
                <a:spcPts val="0"/>
              </a:spcBef>
              <a:spcAft>
                <a:spcPts val="0"/>
              </a:spcAft>
              <a:buNone/>
            </a:pPr>
            <a:r>
              <a:t/>
            </a:r>
            <a:endParaRPr b="1" sz="1100">
              <a:solidFill>
                <a:srgbClr val="FFFFFF"/>
              </a:solidFill>
              <a:latin typeface="Roboto"/>
              <a:ea typeface="Roboto"/>
              <a:cs typeface="Roboto"/>
              <a:sym typeface="Roboto"/>
            </a:endParaRPr>
          </a:p>
          <a:p>
            <a:pPr indent="0" lvl="0" marL="0" rtl="0" algn="l">
              <a:spcBef>
                <a:spcPts val="0"/>
              </a:spcBef>
              <a:spcAft>
                <a:spcPts val="0"/>
              </a:spcAft>
              <a:buNone/>
            </a:pPr>
            <a:r>
              <a:rPr lang="en" sz="1100">
                <a:solidFill>
                  <a:srgbClr val="FFFFFF"/>
                </a:solidFill>
                <a:latin typeface="Roboto"/>
                <a:ea typeface="Roboto"/>
                <a:cs typeface="Roboto"/>
                <a:sym typeface="Roboto"/>
              </a:rPr>
              <a:t>Send: t</a:t>
            </a:r>
            <a:r>
              <a:rPr baseline="-25000" lang="en" sz="1100">
                <a:solidFill>
                  <a:srgbClr val="FFFFFF"/>
                </a:solidFill>
                <a:latin typeface="Roboto"/>
                <a:ea typeface="Roboto"/>
                <a:cs typeface="Roboto"/>
                <a:sym typeface="Roboto"/>
              </a:rPr>
              <a:t>1</a:t>
            </a:r>
            <a:r>
              <a:rPr lang="en" sz="1100">
                <a:solidFill>
                  <a:srgbClr val="FFFFFF"/>
                </a:solidFill>
                <a:latin typeface="Roboto"/>
                <a:ea typeface="Roboto"/>
                <a:cs typeface="Roboto"/>
                <a:sym typeface="Roboto"/>
              </a:rPr>
              <a:t>+ 16t</a:t>
            </a:r>
            <a:r>
              <a:rPr baseline="-25000" lang="en" sz="1100">
                <a:solidFill>
                  <a:srgbClr val="FFFFFF"/>
                </a:solidFill>
                <a:latin typeface="Roboto"/>
                <a:ea typeface="Roboto"/>
                <a:cs typeface="Roboto"/>
                <a:sym typeface="Roboto"/>
              </a:rPr>
              <a:t>lSCK</a:t>
            </a:r>
            <a:r>
              <a:rPr lang="en" sz="1100">
                <a:solidFill>
                  <a:srgbClr val="FFFFFF"/>
                </a:solidFill>
                <a:latin typeface="Roboto"/>
                <a:ea typeface="Roboto"/>
                <a:cs typeface="Roboto"/>
                <a:sym typeface="Roboto"/>
              </a:rPr>
              <a:t>+ 16t</a:t>
            </a:r>
            <a:r>
              <a:rPr baseline="-25000" lang="en" sz="1100">
                <a:solidFill>
                  <a:srgbClr val="FFFFFF"/>
                </a:solidFill>
                <a:latin typeface="Roboto"/>
                <a:ea typeface="Roboto"/>
                <a:cs typeface="Roboto"/>
                <a:sym typeface="Roboto"/>
              </a:rPr>
              <a:t>hSCK </a:t>
            </a:r>
            <a:r>
              <a:rPr lang="en" sz="1100">
                <a:solidFill>
                  <a:srgbClr val="FFFFFF"/>
                </a:solidFill>
                <a:latin typeface="Roboto"/>
                <a:ea typeface="Roboto"/>
                <a:cs typeface="Roboto"/>
                <a:sym typeface="Roboto"/>
              </a:rPr>
              <a:t>+ t</a:t>
            </a:r>
            <a:r>
              <a:rPr baseline="-25000" lang="en" sz="1100">
                <a:solidFill>
                  <a:srgbClr val="FFFFFF"/>
                </a:solidFill>
                <a:latin typeface="Roboto"/>
                <a:ea typeface="Roboto"/>
                <a:cs typeface="Roboto"/>
                <a:sym typeface="Roboto"/>
              </a:rPr>
              <a:t>2</a:t>
            </a:r>
            <a:r>
              <a:rPr lang="en" sz="1100">
                <a:solidFill>
                  <a:srgbClr val="FFFFFF"/>
                </a:solidFill>
                <a:latin typeface="Roboto"/>
                <a:ea typeface="Roboto"/>
                <a:cs typeface="Roboto"/>
                <a:sym typeface="Roboto"/>
              </a:rPr>
              <a:t> = 0.0082 ms</a:t>
            </a:r>
            <a:endParaRPr sz="1100">
              <a:solidFill>
                <a:srgbClr val="FFFFFF"/>
              </a:solidFill>
              <a:latin typeface="Roboto"/>
              <a:ea typeface="Roboto"/>
              <a:cs typeface="Roboto"/>
              <a:sym typeface="Roboto"/>
            </a:endParaRPr>
          </a:p>
          <a:p>
            <a:pPr indent="0" lvl="0" marL="0" rtl="0" algn="l">
              <a:spcBef>
                <a:spcPts val="0"/>
              </a:spcBef>
              <a:spcAft>
                <a:spcPts val="0"/>
              </a:spcAft>
              <a:buNone/>
            </a:pPr>
            <a:r>
              <a:t/>
            </a:r>
            <a:endParaRPr sz="1100">
              <a:solidFill>
                <a:srgbClr val="FFFFFF"/>
              </a:solidFill>
              <a:latin typeface="Roboto"/>
              <a:ea typeface="Roboto"/>
              <a:cs typeface="Roboto"/>
              <a:sym typeface="Roboto"/>
            </a:endParaRPr>
          </a:p>
          <a:p>
            <a:pPr indent="0" lvl="0" marL="0" rtl="0" algn="l">
              <a:spcBef>
                <a:spcPts val="0"/>
              </a:spcBef>
              <a:spcAft>
                <a:spcPts val="0"/>
              </a:spcAft>
              <a:buClr>
                <a:srgbClr val="000000"/>
              </a:buClr>
              <a:buSzPts val="1100"/>
              <a:buFont typeface="Arial"/>
              <a:buNone/>
            </a:pPr>
            <a:r>
              <a:rPr lang="en" sz="1100">
                <a:solidFill>
                  <a:srgbClr val="FFFFFF"/>
                </a:solidFill>
                <a:latin typeface="Roboto"/>
                <a:ea typeface="Roboto"/>
                <a:cs typeface="Roboto"/>
                <a:sym typeface="Roboto"/>
              </a:rPr>
              <a:t>Receive: t</a:t>
            </a:r>
            <a:r>
              <a:rPr baseline="-25000" lang="en" sz="1100">
                <a:solidFill>
                  <a:srgbClr val="FFFFFF"/>
                </a:solidFill>
                <a:latin typeface="Roboto"/>
                <a:ea typeface="Roboto"/>
                <a:cs typeface="Roboto"/>
                <a:sym typeface="Roboto"/>
              </a:rPr>
              <a:t>1</a:t>
            </a:r>
            <a:r>
              <a:rPr lang="en" sz="1100">
                <a:solidFill>
                  <a:srgbClr val="FFFFFF"/>
                </a:solidFill>
                <a:latin typeface="Roboto"/>
                <a:ea typeface="Roboto"/>
                <a:cs typeface="Roboto"/>
                <a:sym typeface="Roboto"/>
              </a:rPr>
              <a:t>+ 16t</a:t>
            </a:r>
            <a:r>
              <a:rPr baseline="-25000" lang="en" sz="1100">
                <a:solidFill>
                  <a:srgbClr val="FFFFFF"/>
                </a:solidFill>
                <a:latin typeface="Roboto"/>
                <a:ea typeface="Roboto"/>
                <a:cs typeface="Roboto"/>
                <a:sym typeface="Roboto"/>
              </a:rPr>
              <a:t>lSCK</a:t>
            </a:r>
            <a:r>
              <a:rPr lang="en" sz="1100">
                <a:solidFill>
                  <a:srgbClr val="FFFFFF"/>
                </a:solidFill>
                <a:latin typeface="Roboto"/>
                <a:ea typeface="Roboto"/>
                <a:cs typeface="Roboto"/>
                <a:sym typeface="Roboto"/>
              </a:rPr>
              <a:t>+ 16t</a:t>
            </a:r>
            <a:r>
              <a:rPr baseline="-25000" lang="en" sz="1100">
                <a:solidFill>
                  <a:srgbClr val="FFFFFF"/>
                </a:solidFill>
                <a:latin typeface="Roboto"/>
                <a:ea typeface="Roboto"/>
                <a:cs typeface="Roboto"/>
                <a:sym typeface="Roboto"/>
              </a:rPr>
              <a:t>hSCK </a:t>
            </a:r>
            <a:r>
              <a:rPr lang="en" sz="1100">
                <a:solidFill>
                  <a:srgbClr val="FFFFFF"/>
                </a:solidFill>
                <a:latin typeface="Roboto"/>
                <a:ea typeface="Roboto"/>
                <a:cs typeface="Roboto"/>
                <a:sym typeface="Roboto"/>
              </a:rPr>
              <a:t>+ t</a:t>
            </a:r>
            <a:r>
              <a:rPr baseline="-25000" lang="en" sz="1100">
                <a:solidFill>
                  <a:srgbClr val="FFFFFF"/>
                </a:solidFill>
                <a:latin typeface="Roboto"/>
                <a:ea typeface="Roboto"/>
                <a:cs typeface="Roboto"/>
                <a:sym typeface="Roboto"/>
              </a:rPr>
              <a:t>2</a:t>
            </a:r>
            <a:r>
              <a:rPr lang="en" sz="1100">
                <a:solidFill>
                  <a:srgbClr val="FFFFFF"/>
                </a:solidFill>
                <a:latin typeface="Roboto"/>
                <a:ea typeface="Roboto"/>
                <a:cs typeface="Roboto"/>
                <a:sym typeface="Roboto"/>
              </a:rPr>
              <a:t> = 0.0082 ms</a:t>
            </a:r>
            <a:endParaRPr sz="1100">
              <a:solidFill>
                <a:srgbClr val="FFFFFF"/>
              </a:solidFill>
              <a:latin typeface="Roboto"/>
              <a:ea typeface="Roboto"/>
              <a:cs typeface="Roboto"/>
              <a:sym typeface="Roboto"/>
            </a:endParaRPr>
          </a:p>
        </p:txBody>
      </p:sp>
      <p:cxnSp>
        <p:nvCxnSpPr>
          <p:cNvPr id="2756" name="Google Shape;2756;p109"/>
          <p:cNvCxnSpPr/>
          <p:nvPr/>
        </p:nvCxnSpPr>
        <p:spPr>
          <a:xfrm>
            <a:off x="3207500" y="3595800"/>
            <a:ext cx="343800" cy="98700"/>
          </a:xfrm>
          <a:prstGeom prst="straightConnector1">
            <a:avLst/>
          </a:prstGeom>
          <a:noFill/>
          <a:ln cap="flat" cmpd="sng" w="28575">
            <a:solidFill>
              <a:srgbClr val="ED7D31"/>
            </a:solidFill>
            <a:prstDash val="solid"/>
            <a:round/>
            <a:headEnd len="med" w="med" type="none"/>
            <a:tailEnd len="med" w="med" type="triangle"/>
          </a:ln>
        </p:spPr>
      </p:cxnSp>
      <p:cxnSp>
        <p:nvCxnSpPr>
          <p:cNvPr id="2757" name="Google Shape;2757;p109"/>
          <p:cNvCxnSpPr/>
          <p:nvPr/>
        </p:nvCxnSpPr>
        <p:spPr>
          <a:xfrm>
            <a:off x="5829550" y="3116950"/>
            <a:ext cx="720300" cy="0"/>
          </a:xfrm>
          <a:prstGeom prst="straightConnector1">
            <a:avLst/>
          </a:prstGeom>
          <a:noFill/>
          <a:ln cap="flat" cmpd="sng" w="28575">
            <a:solidFill>
              <a:srgbClr val="FF0000"/>
            </a:solidFill>
            <a:prstDash val="solid"/>
            <a:round/>
            <a:headEnd len="med" w="med" type="none"/>
            <a:tailEnd len="med" w="med" type="triangle"/>
          </a:ln>
        </p:spPr>
      </p:cxnSp>
      <p:pic>
        <p:nvPicPr>
          <p:cNvPr id="2758" name="Google Shape;2758;p109"/>
          <p:cNvPicPr preferRelativeResize="0"/>
          <p:nvPr/>
        </p:nvPicPr>
        <p:blipFill>
          <a:blip r:embed="rId7">
            <a:alphaModFix/>
          </a:blip>
          <a:stretch>
            <a:fillRect/>
          </a:stretch>
        </p:blipFill>
        <p:spPr>
          <a:xfrm>
            <a:off x="45825" y="3599975"/>
            <a:ext cx="3134001" cy="998847"/>
          </a:xfrm>
          <a:prstGeom prst="rect">
            <a:avLst/>
          </a:prstGeom>
          <a:noFill/>
          <a:ln>
            <a:noFill/>
          </a:ln>
        </p:spPr>
      </p:pic>
      <p:cxnSp>
        <p:nvCxnSpPr>
          <p:cNvPr id="2759" name="Google Shape;2759;p109"/>
          <p:cNvCxnSpPr/>
          <p:nvPr/>
        </p:nvCxnSpPr>
        <p:spPr>
          <a:xfrm rot="10800000">
            <a:off x="4520425" y="3293500"/>
            <a:ext cx="0" cy="300900"/>
          </a:xfrm>
          <a:prstGeom prst="straightConnector1">
            <a:avLst/>
          </a:prstGeom>
          <a:noFill/>
          <a:ln cap="flat" cmpd="sng" w="28575">
            <a:solidFill>
              <a:srgbClr val="ED7D31"/>
            </a:solidFill>
            <a:prstDash val="solid"/>
            <a:round/>
            <a:headEnd len="med" w="med" type="none"/>
            <a:tailEnd len="med" w="med" type="triangle"/>
          </a:ln>
        </p:spPr>
      </p:cxnSp>
      <p:cxnSp>
        <p:nvCxnSpPr>
          <p:cNvPr id="2760" name="Google Shape;2760;p109"/>
          <p:cNvCxnSpPr/>
          <p:nvPr/>
        </p:nvCxnSpPr>
        <p:spPr>
          <a:xfrm rot="10800000">
            <a:off x="2688325" y="2088025"/>
            <a:ext cx="181800" cy="105000"/>
          </a:xfrm>
          <a:prstGeom prst="straightConnector1">
            <a:avLst/>
          </a:prstGeom>
          <a:noFill/>
          <a:ln cap="flat" cmpd="sng" w="38100">
            <a:solidFill>
              <a:srgbClr val="FF0000"/>
            </a:solidFill>
            <a:prstDash val="solid"/>
            <a:round/>
            <a:headEnd len="med" w="med" type="none"/>
            <a:tailEnd len="med" w="med" type="none"/>
          </a:ln>
        </p:spPr>
      </p:cxnSp>
      <p:cxnSp>
        <p:nvCxnSpPr>
          <p:cNvPr id="2761" name="Google Shape;2761;p109"/>
          <p:cNvCxnSpPr/>
          <p:nvPr/>
        </p:nvCxnSpPr>
        <p:spPr>
          <a:xfrm flipH="1">
            <a:off x="7102350" y="2064600"/>
            <a:ext cx="222300" cy="128400"/>
          </a:xfrm>
          <a:prstGeom prst="straightConnector1">
            <a:avLst/>
          </a:prstGeom>
          <a:noFill/>
          <a:ln cap="flat" cmpd="sng" w="38100">
            <a:solidFill>
              <a:srgbClr val="FF0000"/>
            </a:solidFill>
            <a:prstDash val="solid"/>
            <a:round/>
            <a:headEnd len="med" w="med" type="none"/>
            <a:tailEnd len="med" w="med" type="none"/>
          </a:ln>
        </p:spPr>
      </p:cxnSp>
      <p:sp>
        <p:nvSpPr>
          <p:cNvPr id="2762" name="Google Shape;2762;p109"/>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766" name="Shape 2766"/>
        <p:cNvGrpSpPr/>
        <p:nvPr/>
      </p:nvGrpSpPr>
      <p:grpSpPr>
        <a:xfrm>
          <a:off x="0" y="0"/>
          <a:ext cx="0" cy="0"/>
          <a:chOff x="0" y="0"/>
          <a:chExt cx="0" cy="0"/>
        </a:xfrm>
      </p:grpSpPr>
      <p:pic>
        <p:nvPicPr>
          <p:cNvPr id="2767" name="Google Shape;2767;p110"/>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2768" name="Google Shape;2768;p110"/>
          <p:cNvPicPr preferRelativeResize="0"/>
          <p:nvPr/>
        </p:nvPicPr>
        <p:blipFill>
          <a:blip r:embed="rId4">
            <a:alphaModFix/>
          </a:blip>
          <a:stretch>
            <a:fillRect/>
          </a:stretch>
        </p:blipFill>
        <p:spPr>
          <a:xfrm>
            <a:off x="0" y="0"/>
            <a:ext cx="841775" cy="841775"/>
          </a:xfrm>
          <a:prstGeom prst="rect">
            <a:avLst/>
          </a:prstGeom>
          <a:noFill/>
          <a:ln>
            <a:noFill/>
          </a:ln>
        </p:spPr>
      </p:pic>
      <p:pic>
        <p:nvPicPr>
          <p:cNvPr id="2769" name="Google Shape;2769;p110"/>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2770" name="Google Shape;2770;p110"/>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2771" name="Google Shape;2771;p110"/>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2772" name="Google Shape;2772;p110"/>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773" name="Google Shape;2773;p110"/>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Software</a:t>
            </a:r>
            <a:endParaRPr b="1" u="sng">
              <a:latin typeface="Roboto"/>
              <a:ea typeface="Roboto"/>
              <a:cs typeface="Roboto"/>
              <a:sym typeface="Roboto"/>
            </a:endParaRPr>
          </a:p>
        </p:txBody>
      </p:sp>
      <p:sp>
        <p:nvSpPr>
          <p:cNvPr id="2774" name="Google Shape;2774;p110"/>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775" name="Google Shape;2775;p110"/>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2776" name="Google Shape;2776;p110"/>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2777" name="Google Shape;2777;p110"/>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2778" name="Google Shape;2778;p110"/>
          <p:cNvSpPr txBox="1"/>
          <p:nvPr/>
        </p:nvSpPr>
        <p:spPr>
          <a:xfrm>
            <a:off x="2725950" y="56350"/>
            <a:ext cx="3692100" cy="65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Calibri"/>
                <a:ea typeface="Calibri"/>
                <a:cs typeface="Calibri"/>
                <a:sym typeface="Calibri"/>
              </a:rPr>
              <a:t>SPI Communications</a:t>
            </a:r>
            <a:endParaRPr b="1" sz="2400">
              <a:solidFill>
                <a:srgbClr val="FFFFFF"/>
              </a:solidFill>
              <a:latin typeface="Calibri"/>
              <a:ea typeface="Calibri"/>
              <a:cs typeface="Calibri"/>
              <a:sym typeface="Calibri"/>
            </a:endParaRPr>
          </a:p>
        </p:txBody>
      </p:sp>
      <p:pic>
        <p:nvPicPr>
          <p:cNvPr id="2779" name="Google Shape;2779;p110"/>
          <p:cNvPicPr preferRelativeResize="0"/>
          <p:nvPr/>
        </p:nvPicPr>
        <p:blipFill rotWithShape="1">
          <a:blip r:embed="rId6">
            <a:alphaModFix/>
          </a:blip>
          <a:srcRect b="3605" l="0" r="0" t="0"/>
          <a:stretch/>
        </p:blipFill>
        <p:spPr>
          <a:xfrm>
            <a:off x="63975" y="922950"/>
            <a:ext cx="5224024" cy="2199325"/>
          </a:xfrm>
          <a:prstGeom prst="rect">
            <a:avLst/>
          </a:prstGeom>
          <a:noFill/>
          <a:ln>
            <a:noFill/>
          </a:ln>
        </p:spPr>
      </p:pic>
      <p:sp>
        <p:nvSpPr>
          <p:cNvPr id="2780" name="Google Shape;2780;p110"/>
          <p:cNvSpPr txBox="1"/>
          <p:nvPr/>
        </p:nvSpPr>
        <p:spPr>
          <a:xfrm>
            <a:off x="5288000" y="1115575"/>
            <a:ext cx="39183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accent5"/>
                </a:solidFill>
                <a:latin typeface="Roboto"/>
                <a:ea typeface="Roboto"/>
                <a:cs typeface="Roboto"/>
                <a:sym typeface="Roboto"/>
              </a:rPr>
              <a:t>uint16_t</a:t>
            </a:r>
            <a:r>
              <a:rPr lang="en" sz="800">
                <a:solidFill>
                  <a:srgbClr val="FFFFFF"/>
                </a:solidFill>
                <a:latin typeface="Roboto"/>
                <a:ea typeface="Roboto"/>
                <a:cs typeface="Roboto"/>
                <a:sym typeface="Roboto"/>
              </a:rPr>
              <a:t> scienceData() {</a:t>
            </a:r>
            <a:endParaRPr sz="800">
              <a:solidFill>
                <a:srgbClr val="FFFFFF"/>
              </a:solidFill>
              <a:latin typeface="Roboto"/>
              <a:ea typeface="Roboto"/>
              <a:cs typeface="Roboto"/>
              <a:sym typeface="Roboto"/>
            </a:endParaRPr>
          </a:p>
          <a:p>
            <a:pPr indent="0" lvl="0" marL="0" rtl="0" algn="l">
              <a:spcBef>
                <a:spcPts val="0"/>
              </a:spcBef>
              <a:spcAft>
                <a:spcPts val="0"/>
              </a:spcAft>
              <a:buNone/>
            </a:pPr>
            <a:r>
              <a:rPr lang="en" sz="800">
                <a:solidFill>
                  <a:srgbClr val="FFFFFF"/>
                </a:solidFill>
                <a:latin typeface="Roboto"/>
                <a:ea typeface="Roboto"/>
                <a:cs typeface="Roboto"/>
                <a:sym typeface="Roboto"/>
              </a:rPr>
              <a:t>    SPI.</a:t>
            </a:r>
            <a:r>
              <a:rPr lang="en" sz="800">
                <a:solidFill>
                  <a:schemeClr val="accent4"/>
                </a:solidFill>
                <a:latin typeface="Roboto"/>
                <a:ea typeface="Roboto"/>
                <a:cs typeface="Roboto"/>
                <a:sym typeface="Roboto"/>
              </a:rPr>
              <a:t>begin()</a:t>
            </a:r>
            <a:r>
              <a:rPr lang="en" sz="800">
                <a:solidFill>
                  <a:srgbClr val="FFFFFF"/>
                </a:solidFill>
                <a:latin typeface="Roboto"/>
                <a:ea typeface="Roboto"/>
                <a:cs typeface="Roboto"/>
                <a:sym typeface="Roboto"/>
              </a:rPr>
              <a:t>;</a:t>
            </a:r>
            <a:endParaRPr sz="800">
              <a:solidFill>
                <a:srgbClr val="FFFFFF"/>
              </a:solidFill>
              <a:latin typeface="Roboto"/>
              <a:ea typeface="Roboto"/>
              <a:cs typeface="Roboto"/>
              <a:sym typeface="Roboto"/>
            </a:endParaRPr>
          </a:p>
          <a:p>
            <a:pPr indent="0" lvl="0" marL="0" rtl="0" algn="l">
              <a:spcBef>
                <a:spcPts val="0"/>
              </a:spcBef>
              <a:spcAft>
                <a:spcPts val="0"/>
              </a:spcAft>
              <a:buNone/>
            </a:pPr>
            <a:r>
              <a:rPr lang="en" sz="800">
                <a:solidFill>
                  <a:srgbClr val="FFFFFF"/>
                </a:solidFill>
                <a:latin typeface="Roboto"/>
                <a:ea typeface="Roboto"/>
                <a:cs typeface="Roboto"/>
                <a:sym typeface="Roboto"/>
              </a:rPr>
              <a:t>   </a:t>
            </a:r>
            <a:r>
              <a:rPr lang="en" sz="800">
                <a:solidFill>
                  <a:schemeClr val="accent4"/>
                </a:solidFill>
                <a:latin typeface="Roboto"/>
                <a:ea typeface="Roboto"/>
                <a:cs typeface="Roboto"/>
                <a:sym typeface="Roboto"/>
              </a:rPr>
              <a:t> pinMode(</a:t>
            </a:r>
            <a:r>
              <a:rPr lang="en" sz="800">
                <a:solidFill>
                  <a:srgbClr val="FFFFFF"/>
                </a:solidFill>
                <a:latin typeface="Roboto"/>
                <a:ea typeface="Roboto"/>
                <a:cs typeface="Roboto"/>
                <a:sym typeface="Roboto"/>
              </a:rPr>
              <a:t>ADC_CS, OUTPUT</a:t>
            </a:r>
            <a:r>
              <a:rPr lang="en" sz="800">
                <a:solidFill>
                  <a:schemeClr val="accent4"/>
                </a:solidFill>
                <a:latin typeface="Roboto"/>
                <a:ea typeface="Roboto"/>
                <a:cs typeface="Roboto"/>
                <a:sym typeface="Roboto"/>
              </a:rPr>
              <a:t>)</a:t>
            </a:r>
            <a:r>
              <a:rPr lang="en" sz="800">
                <a:solidFill>
                  <a:srgbClr val="FFFFFF"/>
                </a:solidFill>
                <a:latin typeface="Roboto"/>
                <a:ea typeface="Roboto"/>
                <a:cs typeface="Roboto"/>
                <a:sym typeface="Roboto"/>
              </a:rPr>
              <a:t>;</a:t>
            </a:r>
            <a:endParaRPr sz="800">
              <a:solidFill>
                <a:srgbClr val="FFFFFF"/>
              </a:solidFill>
              <a:latin typeface="Roboto"/>
              <a:ea typeface="Roboto"/>
              <a:cs typeface="Roboto"/>
              <a:sym typeface="Roboto"/>
            </a:endParaRPr>
          </a:p>
          <a:p>
            <a:pPr indent="0" lvl="0" marL="0" rtl="0" algn="l">
              <a:spcBef>
                <a:spcPts val="0"/>
              </a:spcBef>
              <a:spcAft>
                <a:spcPts val="0"/>
              </a:spcAft>
              <a:buNone/>
            </a:pPr>
            <a:r>
              <a:rPr lang="en" sz="800">
                <a:solidFill>
                  <a:srgbClr val="FFFFFF"/>
                </a:solidFill>
                <a:latin typeface="Roboto"/>
                <a:ea typeface="Roboto"/>
                <a:cs typeface="Roboto"/>
                <a:sym typeface="Roboto"/>
              </a:rPr>
              <a:t>    </a:t>
            </a:r>
            <a:r>
              <a:rPr lang="en" sz="800">
                <a:solidFill>
                  <a:schemeClr val="accent5"/>
                </a:solidFill>
                <a:latin typeface="Roboto"/>
                <a:ea typeface="Roboto"/>
                <a:cs typeface="Roboto"/>
                <a:sym typeface="Roboto"/>
              </a:rPr>
              <a:t>uint16_t </a:t>
            </a:r>
            <a:r>
              <a:rPr lang="en" sz="800">
                <a:solidFill>
                  <a:srgbClr val="FFFFFF"/>
                </a:solidFill>
                <a:latin typeface="Roboto"/>
                <a:ea typeface="Roboto"/>
                <a:cs typeface="Roboto"/>
                <a:sym typeface="Roboto"/>
              </a:rPr>
              <a:t>photodiode16;</a:t>
            </a:r>
            <a:endParaRPr sz="800">
              <a:solidFill>
                <a:srgbClr val="FFFFFF"/>
              </a:solidFill>
              <a:latin typeface="Roboto"/>
              <a:ea typeface="Roboto"/>
              <a:cs typeface="Roboto"/>
              <a:sym typeface="Roboto"/>
            </a:endParaRPr>
          </a:p>
          <a:p>
            <a:pPr indent="0" lvl="0" marL="0" rtl="0" algn="l">
              <a:spcBef>
                <a:spcPts val="0"/>
              </a:spcBef>
              <a:spcAft>
                <a:spcPts val="0"/>
              </a:spcAft>
              <a:buNone/>
            </a:pPr>
            <a:r>
              <a:rPr lang="en" sz="800">
                <a:solidFill>
                  <a:srgbClr val="FFFFFF"/>
                </a:solidFill>
                <a:latin typeface="Roboto"/>
                <a:ea typeface="Roboto"/>
                <a:cs typeface="Roboto"/>
                <a:sym typeface="Roboto"/>
              </a:rPr>
              <a:t>    SPI.</a:t>
            </a:r>
            <a:r>
              <a:rPr lang="en" sz="800">
                <a:solidFill>
                  <a:schemeClr val="accent4"/>
                </a:solidFill>
                <a:latin typeface="Roboto"/>
                <a:ea typeface="Roboto"/>
                <a:cs typeface="Roboto"/>
                <a:sym typeface="Roboto"/>
              </a:rPr>
              <a:t>beginTransaction(SPISettings(</a:t>
            </a:r>
            <a:r>
              <a:rPr lang="en" sz="800">
                <a:solidFill>
                  <a:srgbClr val="FFFFFF"/>
                </a:solidFill>
                <a:latin typeface="Roboto"/>
                <a:ea typeface="Roboto"/>
                <a:cs typeface="Roboto"/>
                <a:sym typeface="Roboto"/>
              </a:rPr>
              <a:t>ADC_MAX_SPEED, MSBFIRST, SPI_MODE3</a:t>
            </a:r>
            <a:r>
              <a:rPr lang="en" sz="800">
                <a:solidFill>
                  <a:schemeClr val="accent4"/>
                </a:solidFill>
                <a:latin typeface="Roboto"/>
                <a:ea typeface="Roboto"/>
                <a:cs typeface="Roboto"/>
                <a:sym typeface="Roboto"/>
              </a:rPr>
              <a:t>))</a:t>
            </a:r>
            <a:r>
              <a:rPr lang="en" sz="800">
                <a:solidFill>
                  <a:srgbClr val="FFFFFF"/>
                </a:solidFill>
                <a:latin typeface="Roboto"/>
                <a:ea typeface="Roboto"/>
                <a:cs typeface="Roboto"/>
                <a:sym typeface="Roboto"/>
              </a:rPr>
              <a:t>;</a:t>
            </a:r>
            <a:endParaRPr sz="800">
              <a:solidFill>
                <a:srgbClr val="FFFFFF"/>
              </a:solidFill>
              <a:latin typeface="Roboto"/>
              <a:ea typeface="Roboto"/>
              <a:cs typeface="Roboto"/>
              <a:sym typeface="Roboto"/>
            </a:endParaRPr>
          </a:p>
          <a:p>
            <a:pPr indent="0" lvl="0" marL="0" rtl="0" algn="l">
              <a:spcBef>
                <a:spcPts val="0"/>
              </a:spcBef>
              <a:spcAft>
                <a:spcPts val="0"/>
              </a:spcAft>
              <a:buNone/>
            </a:pPr>
            <a:r>
              <a:rPr lang="en" sz="800">
                <a:solidFill>
                  <a:srgbClr val="FFFFFF"/>
                </a:solidFill>
                <a:latin typeface="Roboto"/>
                <a:ea typeface="Roboto"/>
                <a:cs typeface="Roboto"/>
                <a:sym typeface="Roboto"/>
              </a:rPr>
              <a:t>    </a:t>
            </a:r>
            <a:r>
              <a:rPr lang="en" sz="800">
                <a:solidFill>
                  <a:schemeClr val="accent4"/>
                </a:solidFill>
                <a:latin typeface="Roboto"/>
                <a:ea typeface="Roboto"/>
                <a:cs typeface="Roboto"/>
                <a:sym typeface="Roboto"/>
              </a:rPr>
              <a:t>digitalWrite(</a:t>
            </a:r>
            <a:r>
              <a:rPr lang="en" sz="800">
                <a:solidFill>
                  <a:srgbClr val="FFFFFF"/>
                </a:solidFill>
                <a:latin typeface="Roboto"/>
                <a:ea typeface="Roboto"/>
                <a:cs typeface="Roboto"/>
                <a:sym typeface="Roboto"/>
              </a:rPr>
              <a:t>ADC_CS, LOW</a:t>
            </a:r>
            <a:r>
              <a:rPr lang="en" sz="800">
                <a:solidFill>
                  <a:schemeClr val="accent4"/>
                </a:solidFill>
                <a:latin typeface="Roboto"/>
                <a:ea typeface="Roboto"/>
                <a:cs typeface="Roboto"/>
                <a:sym typeface="Roboto"/>
              </a:rPr>
              <a:t>)</a:t>
            </a:r>
            <a:r>
              <a:rPr lang="en" sz="800">
                <a:solidFill>
                  <a:srgbClr val="FFFFFF"/>
                </a:solidFill>
                <a:latin typeface="Roboto"/>
                <a:ea typeface="Roboto"/>
                <a:cs typeface="Roboto"/>
                <a:sym typeface="Roboto"/>
              </a:rPr>
              <a:t>;</a:t>
            </a:r>
            <a:endParaRPr sz="800">
              <a:solidFill>
                <a:srgbClr val="FFFFFF"/>
              </a:solidFill>
              <a:latin typeface="Roboto"/>
              <a:ea typeface="Roboto"/>
              <a:cs typeface="Roboto"/>
              <a:sym typeface="Roboto"/>
            </a:endParaRPr>
          </a:p>
          <a:p>
            <a:pPr indent="0" lvl="0" marL="0" rtl="0" algn="l">
              <a:spcBef>
                <a:spcPts val="0"/>
              </a:spcBef>
              <a:spcAft>
                <a:spcPts val="0"/>
              </a:spcAft>
              <a:buNone/>
            </a:pPr>
            <a:r>
              <a:rPr lang="en" sz="800">
                <a:solidFill>
                  <a:srgbClr val="FFFFFF"/>
                </a:solidFill>
                <a:latin typeface="Roboto"/>
                <a:ea typeface="Roboto"/>
                <a:cs typeface="Roboto"/>
                <a:sym typeface="Roboto"/>
              </a:rPr>
              <a:t>    photodiode16 = </a:t>
            </a:r>
            <a:r>
              <a:rPr lang="en" sz="800">
                <a:solidFill>
                  <a:schemeClr val="accent4"/>
                </a:solidFill>
                <a:latin typeface="Roboto"/>
                <a:ea typeface="Roboto"/>
                <a:cs typeface="Roboto"/>
                <a:sym typeface="Roboto"/>
              </a:rPr>
              <a:t>SPI.transfer16(</a:t>
            </a:r>
            <a:r>
              <a:rPr lang="en" sz="800">
                <a:solidFill>
                  <a:srgbClr val="FFFFFF"/>
                </a:solidFill>
                <a:latin typeface="Roboto"/>
                <a:ea typeface="Roboto"/>
                <a:cs typeface="Roboto"/>
                <a:sym typeface="Roboto"/>
              </a:rPr>
              <a:t>0x0000</a:t>
            </a:r>
            <a:r>
              <a:rPr lang="en" sz="800">
                <a:solidFill>
                  <a:schemeClr val="accent4"/>
                </a:solidFill>
                <a:latin typeface="Roboto"/>
                <a:ea typeface="Roboto"/>
                <a:cs typeface="Roboto"/>
                <a:sym typeface="Roboto"/>
              </a:rPr>
              <a:t>)</a:t>
            </a:r>
            <a:r>
              <a:rPr lang="en" sz="800">
                <a:solidFill>
                  <a:srgbClr val="FFFFFF"/>
                </a:solidFill>
                <a:latin typeface="Roboto"/>
                <a:ea typeface="Roboto"/>
                <a:cs typeface="Roboto"/>
                <a:sym typeface="Roboto"/>
              </a:rPr>
              <a:t>;</a:t>
            </a:r>
            <a:endParaRPr sz="800">
              <a:solidFill>
                <a:srgbClr val="FFFFFF"/>
              </a:solidFill>
              <a:latin typeface="Roboto"/>
              <a:ea typeface="Roboto"/>
              <a:cs typeface="Roboto"/>
              <a:sym typeface="Roboto"/>
            </a:endParaRPr>
          </a:p>
          <a:p>
            <a:pPr indent="0" lvl="0" marL="0" rtl="0" algn="l">
              <a:spcBef>
                <a:spcPts val="0"/>
              </a:spcBef>
              <a:spcAft>
                <a:spcPts val="0"/>
              </a:spcAft>
              <a:buNone/>
            </a:pPr>
            <a:r>
              <a:rPr lang="en" sz="800">
                <a:solidFill>
                  <a:srgbClr val="FFFFFF"/>
                </a:solidFill>
                <a:latin typeface="Roboto"/>
                <a:ea typeface="Roboto"/>
                <a:cs typeface="Roboto"/>
                <a:sym typeface="Roboto"/>
              </a:rPr>
              <a:t>   </a:t>
            </a:r>
            <a:r>
              <a:rPr lang="en" sz="800">
                <a:solidFill>
                  <a:schemeClr val="accent4"/>
                </a:solidFill>
                <a:latin typeface="Roboto"/>
                <a:ea typeface="Roboto"/>
                <a:cs typeface="Roboto"/>
                <a:sym typeface="Roboto"/>
              </a:rPr>
              <a:t> digitalWrite(</a:t>
            </a:r>
            <a:r>
              <a:rPr lang="en" sz="800">
                <a:solidFill>
                  <a:srgbClr val="FFFFFF"/>
                </a:solidFill>
                <a:latin typeface="Roboto"/>
                <a:ea typeface="Roboto"/>
                <a:cs typeface="Roboto"/>
                <a:sym typeface="Roboto"/>
              </a:rPr>
              <a:t>ADC_CS, HIGH</a:t>
            </a:r>
            <a:r>
              <a:rPr lang="en" sz="800">
                <a:solidFill>
                  <a:schemeClr val="accent4"/>
                </a:solidFill>
                <a:latin typeface="Roboto"/>
                <a:ea typeface="Roboto"/>
                <a:cs typeface="Roboto"/>
                <a:sym typeface="Roboto"/>
              </a:rPr>
              <a:t>)</a:t>
            </a:r>
            <a:r>
              <a:rPr lang="en" sz="800">
                <a:solidFill>
                  <a:srgbClr val="FFFFFF"/>
                </a:solidFill>
                <a:latin typeface="Roboto"/>
                <a:ea typeface="Roboto"/>
                <a:cs typeface="Roboto"/>
                <a:sym typeface="Roboto"/>
              </a:rPr>
              <a:t>;</a:t>
            </a:r>
            <a:endParaRPr sz="800">
              <a:solidFill>
                <a:srgbClr val="FFFFFF"/>
              </a:solidFill>
              <a:latin typeface="Roboto"/>
              <a:ea typeface="Roboto"/>
              <a:cs typeface="Roboto"/>
              <a:sym typeface="Roboto"/>
            </a:endParaRPr>
          </a:p>
          <a:p>
            <a:pPr indent="0" lvl="0" marL="0" rtl="0" algn="l">
              <a:spcBef>
                <a:spcPts val="0"/>
              </a:spcBef>
              <a:spcAft>
                <a:spcPts val="0"/>
              </a:spcAft>
              <a:buNone/>
            </a:pPr>
            <a:r>
              <a:rPr lang="en" sz="800">
                <a:solidFill>
                  <a:srgbClr val="FFFFFF"/>
                </a:solidFill>
                <a:latin typeface="Roboto"/>
                <a:ea typeface="Roboto"/>
                <a:cs typeface="Roboto"/>
                <a:sym typeface="Roboto"/>
              </a:rPr>
              <a:t>    SPI.</a:t>
            </a:r>
            <a:r>
              <a:rPr lang="en" sz="800">
                <a:solidFill>
                  <a:schemeClr val="accent4"/>
                </a:solidFill>
                <a:latin typeface="Roboto"/>
                <a:ea typeface="Roboto"/>
                <a:cs typeface="Roboto"/>
                <a:sym typeface="Roboto"/>
              </a:rPr>
              <a:t>endTransaction()</a:t>
            </a:r>
            <a:r>
              <a:rPr lang="en" sz="800">
                <a:solidFill>
                  <a:srgbClr val="FFFFFF"/>
                </a:solidFill>
                <a:latin typeface="Roboto"/>
                <a:ea typeface="Roboto"/>
                <a:cs typeface="Roboto"/>
                <a:sym typeface="Roboto"/>
              </a:rPr>
              <a:t>;</a:t>
            </a:r>
            <a:endParaRPr sz="800">
              <a:solidFill>
                <a:srgbClr val="FFFFFF"/>
              </a:solidFill>
              <a:latin typeface="Roboto"/>
              <a:ea typeface="Roboto"/>
              <a:cs typeface="Roboto"/>
              <a:sym typeface="Roboto"/>
            </a:endParaRPr>
          </a:p>
          <a:p>
            <a:pPr indent="0" lvl="0" marL="0" rtl="0" algn="l">
              <a:spcBef>
                <a:spcPts val="0"/>
              </a:spcBef>
              <a:spcAft>
                <a:spcPts val="0"/>
              </a:spcAft>
              <a:buNone/>
            </a:pPr>
            <a:r>
              <a:rPr lang="en" sz="800">
                <a:solidFill>
                  <a:srgbClr val="FFFFFF"/>
                </a:solidFill>
                <a:latin typeface="Roboto"/>
                <a:ea typeface="Roboto"/>
                <a:cs typeface="Roboto"/>
                <a:sym typeface="Roboto"/>
              </a:rPr>
              <a:t>    SPI.</a:t>
            </a:r>
            <a:r>
              <a:rPr lang="en" sz="800">
                <a:solidFill>
                  <a:schemeClr val="accent4"/>
                </a:solidFill>
                <a:latin typeface="Roboto"/>
                <a:ea typeface="Roboto"/>
                <a:cs typeface="Roboto"/>
                <a:sym typeface="Roboto"/>
              </a:rPr>
              <a:t>end()</a:t>
            </a:r>
            <a:r>
              <a:rPr lang="en" sz="800">
                <a:solidFill>
                  <a:srgbClr val="FFFFFF"/>
                </a:solidFill>
                <a:latin typeface="Roboto"/>
                <a:ea typeface="Roboto"/>
                <a:cs typeface="Roboto"/>
                <a:sym typeface="Roboto"/>
              </a:rPr>
              <a:t>;</a:t>
            </a:r>
            <a:endParaRPr sz="800">
              <a:solidFill>
                <a:srgbClr val="FFFFFF"/>
              </a:solidFill>
              <a:latin typeface="Roboto"/>
              <a:ea typeface="Roboto"/>
              <a:cs typeface="Roboto"/>
              <a:sym typeface="Roboto"/>
            </a:endParaRPr>
          </a:p>
          <a:p>
            <a:pPr indent="0" lvl="0" marL="0" rtl="0" algn="l">
              <a:spcBef>
                <a:spcPts val="0"/>
              </a:spcBef>
              <a:spcAft>
                <a:spcPts val="0"/>
              </a:spcAft>
              <a:buNone/>
            </a:pPr>
            <a:r>
              <a:rPr lang="en" sz="800">
                <a:solidFill>
                  <a:srgbClr val="FFFFFF"/>
                </a:solidFill>
                <a:latin typeface="Roboto"/>
                <a:ea typeface="Roboto"/>
                <a:cs typeface="Roboto"/>
                <a:sym typeface="Roboto"/>
              </a:rPr>
              <a:t>    return photodiode16;</a:t>
            </a:r>
            <a:endParaRPr sz="800">
              <a:solidFill>
                <a:srgbClr val="FFFFFF"/>
              </a:solidFill>
              <a:latin typeface="Roboto"/>
              <a:ea typeface="Roboto"/>
              <a:cs typeface="Roboto"/>
              <a:sym typeface="Roboto"/>
            </a:endParaRPr>
          </a:p>
          <a:p>
            <a:pPr indent="0" lvl="0" marL="0" rtl="0" algn="l">
              <a:spcBef>
                <a:spcPts val="0"/>
              </a:spcBef>
              <a:spcAft>
                <a:spcPts val="0"/>
              </a:spcAft>
              <a:buNone/>
            </a:pPr>
            <a:r>
              <a:rPr lang="en" sz="800">
                <a:solidFill>
                  <a:srgbClr val="FFFFFF"/>
                </a:solidFill>
                <a:latin typeface="Roboto"/>
                <a:ea typeface="Roboto"/>
                <a:cs typeface="Roboto"/>
                <a:sym typeface="Roboto"/>
              </a:rPr>
              <a:t>}</a:t>
            </a:r>
            <a:endParaRPr sz="800"/>
          </a:p>
        </p:txBody>
      </p:sp>
      <p:pic>
        <p:nvPicPr>
          <p:cNvPr id="2781" name="Google Shape;2781;p110"/>
          <p:cNvPicPr preferRelativeResize="0"/>
          <p:nvPr/>
        </p:nvPicPr>
        <p:blipFill rotWithShape="1">
          <a:blip r:embed="rId7">
            <a:alphaModFix/>
          </a:blip>
          <a:srcRect b="0" l="12518" r="0" t="0"/>
          <a:stretch/>
        </p:blipFill>
        <p:spPr>
          <a:xfrm>
            <a:off x="1056750" y="3183825"/>
            <a:ext cx="3596499" cy="1511750"/>
          </a:xfrm>
          <a:prstGeom prst="rect">
            <a:avLst/>
          </a:prstGeom>
          <a:noFill/>
          <a:ln>
            <a:noFill/>
          </a:ln>
        </p:spPr>
      </p:pic>
      <p:sp>
        <p:nvSpPr>
          <p:cNvPr id="2782" name="Google Shape;2782;p110"/>
          <p:cNvSpPr txBox="1"/>
          <p:nvPr/>
        </p:nvSpPr>
        <p:spPr>
          <a:xfrm>
            <a:off x="4737650" y="3301600"/>
            <a:ext cx="3891600" cy="125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FFFFFF"/>
                </a:solidFill>
                <a:latin typeface="Roboto"/>
                <a:ea typeface="Roboto"/>
                <a:cs typeface="Roboto"/>
                <a:sym typeface="Roboto"/>
              </a:rPr>
              <a:t>SPI:</a:t>
            </a:r>
            <a:endParaRPr b="1" sz="1200">
              <a:solidFill>
                <a:srgbClr val="FFFFFF"/>
              </a:solidFill>
              <a:latin typeface="Roboto"/>
              <a:ea typeface="Roboto"/>
              <a:cs typeface="Roboto"/>
              <a:sym typeface="Roboto"/>
            </a:endParaRPr>
          </a:p>
          <a:p>
            <a:pPr indent="0" lvl="0" marL="0" rtl="0" algn="l">
              <a:spcBef>
                <a:spcPts val="0"/>
              </a:spcBef>
              <a:spcAft>
                <a:spcPts val="0"/>
              </a:spcAft>
              <a:buNone/>
            </a:pPr>
            <a:r>
              <a:rPr lang="en" sz="1000">
                <a:solidFill>
                  <a:srgbClr val="FFFFFF"/>
                </a:solidFill>
                <a:latin typeface="Roboto"/>
                <a:ea typeface="Roboto"/>
                <a:cs typeface="Roboto"/>
                <a:sym typeface="Roboto"/>
              </a:rPr>
              <a:t>3 Pin Max Sampling Rate: </a:t>
            </a:r>
            <a:r>
              <a:rPr b="1" lang="en" sz="1000">
                <a:solidFill>
                  <a:srgbClr val="FFFFFF"/>
                </a:solidFill>
                <a:latin typeface="Roboto"/>
                <a:ea typeface="Roboto"/>
                <a:cs typeface="Roboto"/>
                <a:sym typeface="Roboto"/>
              </a:rPr>
              <a:t>208</a:t>
            </a:r>
            <a:r>
              <a:rPr lang="en" sz="1000">
                <a:solidFill>
                  <a:srgbClr val="FFFFFF"/>
                </a:solidFill>
                <a:latin typeface="Roboto"/>
                <a:ea typeface="Roboto"/>
                <a:cs typeface="Roboto"/>
                <a:sym typeface="Roboto"/>
              </a:rPr>
              <a:t> samples/second</a:t>
            </a:r>
            <a:endParaRPr sz="1000">
              <a:solidFill>
                <a:srgbClr val="FFFFFF"/>
              </a:solidFill>
              <a:latin typeface="Roboto"/>
              <a:ea typeface="Roboto"/>
              <a:cs typeface="Roboto"/>
              <a:sym typeface="Roboto"/>
            </a:endParaRPr>
          </a:p>
          <a:p>
            <a:pPr indent="0" lvl="0" marL="0" rtl="0" algn="l">
              <a:spcBef>
                <a:spcPts val="0"/>
              </a:spcBef>
              <a:spcAft>
                <a:spcPts val="0"/>
              </a:spcAft>
              <a:buNone/>
            </a:pPr>
            <a:r>
              <a:rPr lang="en" sz="1000">
                <a:solidFill>
                  <a:srgbClr val="FFFFFF"/>
                </a:solidFill>
                <a:latin typeface="Roboto"/>
                <a:ea typeface="Roboto"/>
                <a:cs typeface="Roboto"/>
                <a:sym typeface="Roboto"/>
              </a:rPr>
              <a:t>ADC Max Speed = 2 MHz</a:t>
            </a:r>
            <a:endParaRPr sz="1000">
              <a:solidFill>
                <a:srgbClr val="FFFFFF"/>
              </a:solidFill>
              <a:latin typeface="Roboto"/>
              <a:ea typeface="Roboto"/>
              <a:cs typeface="Roboto"/>
              <a:sym typeface="Roboto"/>
            </a:endParaRPr>
          </a:p>
          <a:p>
            <a:pPr indent="0" lvl="0" marL="0" rtl="0" algn="l">
              <a:spcBef>
                <a:spcPts val="0"/>
              </a:spcBef>
              <a:spcAft>
                <a:spcPts val="0"/>
              </a:spcAft>
              <a:buNone/>
            </a:pPr>
            <a:r>
              <a:rPr lang="en" sz="1000">
                <a:solidFill>
                  <a:schemeClr val="lt1"/>
                </a:solidFill>
                <a:latin typeface="Roboto"/>
                <a:ea typeface="Roboto"/>
                <a:cs typeface="Roboto"/>
                <a:sym typeface="Roboto"/>
              </a:rPr>
              <a:t>MSB First</a:t>
            </a:r>
            <a:endParaRPr sz="1000">
              <a:solidFill>
                <a:schemeClr val="lt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00">
                <a:solidFill>
                  <a:schemeClr val="lt1"/>
                </a:solidFill>
                <a:latin typeface="Roboto"/>
                <a:ea typeface="Roboto"/>
                <a:cs typeface="Roboto"/>
                <a:sym typeface="Roboto"/>
              </a:rPr>
              <a:t>CPOL = 1 (Idle High)</a:t>
            </a:r>
            <a:endParaRPr sz="1000">
              <a:solidFill>
                <a:schemeClr val="lt1"/>
              </a:solidFill>
              <a:latin typeface="Roboto"/>
              <a:ea typeface="Roboto"/>
              <a:cs typeface="Roboto"/>
              <a:sym typeface="Roboto"/>
            </a:endParaRPr>
          </a:p>
        </p:txBody>
      </p:sp>
      <p:pic>
        <p:nvPicPr>
          <p:cNvPr id="2783" name="Google Shape;2783;p110"/>
          <p:cNvPicPr preferRelativeResize="0"/>
          <p:nvPr/>
        </p:nvPicPr>
        <p:blipFill>
          <a:blip r:embed="rId8">
            <a:alphaModFix/>
          </a:blip>
          <a:stretch>
            <a:fillRect/>
          </a:stretch>
        </p:blipFill>
        <p:spPr>
          <a:xfrm>
            <a:off x="831350" y="3176164"/>
            <a:ext cx="3821899" cy="1218100"/>
          </a:xfrm>
          <a:prstGeom prst="rect">
            <a:avLst/>
          </a:prstGeom>
          <a:noFill/>
          <a:ln>
            <a:noFill/>
          </a:ln>
        </p:spPr>
      </p:pic>
      <p:sp>
        <p:nvSpPr>
          <p:cNvPr id="2784" name="Google Shape;2784;p110"/>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788" name="Shape 2788"/>
        <p:cNvGrpSpPr/>
        <p:nvPr/>
      </p:nvGrpSpPr>
      <p:grpSpPr>
        <a:xfrm>
          <a:off x="0" y="0"/>
          <a:ext cx="0" cy="0"/>
          <a:chOff x="0" y="0"/>
          <a:chExt cx="0" cy="0"/>
        </a:xfrm>
      </p:grpSpPr>
      <p:pic>
        <p:nvPicPr>
          <p:cNvPr id="2789" name="Google Shape;2789;p111"/>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2790" name="Google Shape;2790;p111"/>
          <p:cNvPicPr preferRelativeResize="0"/>
          <p:nvPr/>
        </p:nvPicPr>
        <p:blipFill>
          <a:blip r:embed="rId4">
            <a:alphaModFix/>
          </a:blip>
          <a:stretch>
            <a:fillRect/>
          </a:stretch>
        </p:blipFill>
        <p:spPr>
          <a:xfrm>
            <a:off x="0" y="0"/>
            <a:ext cx="841775" cy="841775"/>
          </a:xfrm>
          <a:prstGeom prst="rect">
            <a:avLst/>
          </a:prstGeom>
          <a:noFill/>
          <a:ln>
            <a:noFill/>
          </a:ln>
        </p:spPr>
      </p:pic>
      <p:pic>
        <p:nvPicPr>
          <p:cNvPr id="2791" name="Google Shape;2791;p111"/>
          <p:cNvPicPr preferRelativeResize="0"/>
          <p:nvPr/>
        </p:nvPicPr>
        <p:blipFill>
          <a:blip r:embed="rId5">
            <a:alphaModFix/>
          </a:blip>
          <a:stretch>
            <a:fillRect/>
          </a:stretch>
        </p:blipFill>
        <p:spPr>
          <a:xfrm>
            <a:off x="2379622" y="-185662"/>
            <a:ext cx="4031074" cy="4031076"/>
          </a:xfrm>
          <a:prstGeom prst="rect">
            <a:avLst/>
          </a:prstGeom>
          <a:noFill/>
          <a:ln>
            <a:noFill/>
          </a:ln>
        </p:spPr>
      </p:pic>
      <p:sp>
        <p:nvSpPr>
          <p:cNvPr id="2792" name="Google Shape;2792;p111"/>
          <p:cNvSpPr txBox="1"/>
          <p:nvPr/>
        </p:nvSpPr>
        <p:spPr>
          <a:xfrm>
            <a:off x="768475" y="3504425"/>
            <a:ext cx="7526700" cy="961500"/>
          </a:xfrm>
          <a:prstGeom prst="rect">
            <a:avLst/>
          </a:prstGeom>
          <a:noFill/>
          <a:ln>
            <a:noFill/>
          </a:ln>
        </p:spPr>
        <p:txBody>
          <a:bodyPr anchorCtr="0" anchor="t" bIns="91425" lIns="91425" spcFirstLastPara="1" rIns="91425" wrap="square" tIns="91425">
            <a:noAutofit/>
          </a:bodyPr>
          <a:lstStyle/>
          <a:p>
            <a:pPr indent="0" lvl="0" marL="0" rtl="0" algn="ctr">
              <a:lnSpc>
                <a:spcPct val="75000"/>
              </a:lnSpc>
              <a:spcBef>
                <a:spcPts val="0"/>
              </a:spcBef>
              <a:spcAft>
                <a:spcPts val="0"/>
              </a:spcAft>
              <a:buNone/>
            </a:pPr>
            <a:r>
              <a:rPr b="1" lang="en" sz="4600">
                <a:solidFill>
                  <a:schemeClr val="lt1"/>
                </a:solidFill>
                <a:latin typeface="Calibri"/>
                <a:ea typeface="Calibri"/>
                <a:cs typeface="Calibri"/>
                <a:sym typeface="Calibri"/>
              </a:rPr>
              <a:t>Electronics</a:t>
            </a:r>
            <a:endParaRPr b="1" sz="4600">
              <a:solidFill>
                <a:schemeClr val="lt1"/>
              </a:solidFill>
              <a:latin typeface="Calibri"/>
              <a:ea typeface="Calibri"/>
              <a:cs typeface="Calibri"/>
              <a:sym typeface="Calibri"/>
            </a:endParaRPr>
          </a:p>
          <a:p>
            <a:pPr indent="0" lvl="0" marL="0" rtl="0" algn="ctr">
              <a:lnSpc>
                <a:spcPct val="75000"/>
              </a:lnSpc>
              <a:spcBef>
                <a:spcPts val="0"/>
              </a:spcBef>
              <a:spcAft>
                <a:spcPts val="0"/>
              </a:spcAft>
              <a:buNone/>
            </a:pPr>
            <a:r>
              <a:rPr b="1" lang="en" sz="4600">
                <a:solidFill>
                  <a:schemeClr val="lt1"/>
                </a:solidFill>
                <a:latin typeface="Calibri"/>
                <a:ea typeface="Calibri"/>
                <a:cs typeface="Calibri"/>
                <a:sym typeface="Calibri"/>
              </a:rPr>
              <a:t>Backup</a:t>
            </a:r>
            <a:endParaRPr b="1" sz="4600">
              <a:solidFill>
                <a:schemeClr val="lt1"/>
              </a:solidFill>
              <a:latin typeface="Calibri"/>
              <a:ea typeface="Calibri"/>
              <a:cs typeface="Calibri"/>
              <a:sym typeface="Calibri"/>
            </a:endParaRPr>
          </a:p>
        </p:txBody>
      </p:sp>
      <p:pic>
        <p:nvPicPr>
          <p:cNvPr id="2793" name="Google Shape;2793;p111"/>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2794" name="Google Shape;2794;p111"/>
          <p:cNvSpPr txBox="1"/>
          <p:nvPr/>
        </p:nvSpPr>
        <p:spPr>
          <a:xfrm>
            <a:off x="0" y="4762125"/>
            <a:ext cx="183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Purpose &amp; Objective</a:t>
            </a:r>
            <a:endParaRPr b="1">
              <a:latin typeface="Roboto"/>
              <a:ea typeface="Roboto"/>
              <a:cs typeface="Roboto"/>
              <a:sym typeface="Roboto"/>
            </a:endParaRPr>
          </a:p>
        </p:txBody>
      </p:sp>
      <p:sp>
        <p:nvSpPr>
          <p:cNvPr id="2795" name="Google Shape;2795;p111"/>
          <p:cNvSpPr txBox="1"/>
          <p:nvPr/>
        </p:nvSpPr>
        <p:spPr>
          <a:xfrm>
            <a:off x="448695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2796" name="Google Shape;2796;p111"/>
          <p:cNvSpPr txBox="1"/>
          <p:nvPr/>
        </p:nvSpPr>
        <p:spPr>
          <a:xfrm>
            <a:off x="1832700"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797" name="Google Shape;2797;p111"/>
          <p:cNvSpPr txBox="1"/>
          <p:nvPr/>
        </p:nvSpPr>
        <p:spPr>
          <a:xfrm>
            <a:off x="3186413"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2798" name="Google Shape;2798;p111"/>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799" name="Google Shape;2799;p111"/>
          <p:cNvSpPr txBox="1"/>
          <p:nvPr/>
        </p:nvSpPr>
        <p:spPr>
          <a:xfrm>
            <a:off x="5848725" y="4762125"/>
            <a:ext cx="199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Verification/Validation</a:t>
            </a:r>
            <a:endParaRPr>
              <a:latin typeface="Roboto"/>
              <a:ea typeface="Roboto"/>
              <a:cs typeface="Roboto"/>
              <a:sym typeface="Roboto"/>
            </a:endParaRPr>
          </a:p>
        </p:txBody>
      </p:sp>
      <p:sp>
        <p:nvSpPr>
          <p:cNvPr id="2800" name="Google Shape;2800;p111"/>
          <p:cNvSpPr txBox="1"/>
          <p:nvPr/>
        </p:nvSpPr>
        <p:spPr>
          <a:xfrm>
            <a:off x="78987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pic>
        <p:nvPicPr>
          <p:cNvPr id="2801" name="Google Shape;2801;p111"/>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2802" name="Google Shape;2802;p111"/>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2803" name="Google Shape;2803;p111"/>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Electronics</a:t>
            </a:r>
            <a:endParaRPr b="1" u="sng">
              <a:latin typeface="Roboto"/>
              <a:ea typeface="Roboto"/>
              <a:cs typeface="Roboto"/>
              <a:sym typeface="Roboto"/>
            </a:endParaRPr>
          </a:p>
        </p:txBody>
      </p:sp>
      <p:sp>
        <p:nvSpPr>
          <p:cNvPr id="2804" name="Google Shape;2804;p111"/>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805" name="Google Shape;2805;p111"/>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2806" name="Google Shape;2806;p111"/>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807" name="Google Shape;2807;p111"/>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2808" name="Google Shape;2808;p111"/>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2809" name="Google Shape;2809;p111"/>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2810" name="Google Shape;2810;p111"/>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814" name="Shape 2814"/>
        <p:cNvGrpSpPr/>
        <p:nvPr/>
      </p:nvGrpSpPr>
      <p:grpSpPr>
        <a:xfrm>
          <a:off x="0" y="0"/>
          <a:ext cx="0" cy="0"/>
          <a:chOff x="0" y="0"/>
          <a:chExt cx="0" cy="0"/>
        </a:xfrm>
      </p:grpSpPr>
      <p:pic>
        <p:nvPicPr>
          <p:cNvPr id="2815" name="Google Shape;2815;p112"/>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2816" name="Google Shape;2816;p112"/>
          <p:cNvPicPr preferRelativeResize="0"/>
          <p:nvPr/>
        </p:nvPicPr>
        <p:blipFill>
          <a:blip r:embed="rId4">
            <a:alphaModFix/>
          </a:blip>
          <a:stretch>
            <a:fillRect/>
          </a:stretch>
        </p:blipFill>
        <p:spPr>
          <a:xfrm>
            <a:off x="0" y="0"/>
            <a:ext cx="841775" cy="841775"/>
          </a:xfrm>
          <a:prstGeom prst="rect">
            <a:avLst/>
          </a:prstGeom>
          <a:noFill/>
          <a:ln>
            <a:noFill/>
          </a:ln>
        </p:spPr>
      </p:pic>
      <p:pic>
        <p:nvPicPr>
          <p:cNvPr id="2817" name="Google Shape;2817;p112"/>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2818" name="Google Shape;2818;p112"/>
          <p:cNvSpPr txBox="1"/>
          <p:nvPr/>
        </p:nvSpPr>
        <p:spPr>
          <a:xfrm>
            <a:off x="1052075" y="0"/>
            <a:ext cx="6823500" cy="66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Calibri"/>
                <a:ea typeface="Calibri"/>
                <a:cs typeface="Calibri"/>
                <a:sym typeface="Calibri"/>
              </a:rPr>
              <a:t>Electrical &amp; Optical Requirements</a:t>
            </a:r>
            <a:endParaRPr b="1" sz="3000">
              <a:solidFill>
                <a:schemeClr val="lt1"/>
              </a:solidFill>
              <a:latin typeface="Calibri"/>
              <a:ea typeface="Calibri"/>
              <a:cs typeface="Calibri"/>
              <a:sym typeface="Calibri"/>
            </a:endParaRPr>
          </a:p>
        </p:txBody>
      </p:sp>
      <p:sp>
        <p:nvSpPr>
          <p:cNvPr id="2819" name="Google Shape;2819;p112"/>
          <p:cNvSpPr txBox="1"/>
          <p:nvPr/>
        </p:nvSpPr>
        <p:spPr>
          <a:xfrm>
            <a:off x="787025" y="1078638"/>
            <a:ext cx="7353600" cy="3386400"/>
          </a:xfrm>
          <a:prstGeom prst="rect">
            <a:avLst/>
          </a:prstGeom>
          <a:noFill/>
          <a:ln>
            <a:noFill/>
          </a:ln>
        </p:spPr>
        <p:txBody>
          <a:bodyPr anchorCtr="0" anchor="t" bIns="91425" lIns="91425" spcFirstLastPara="1" rIns="91425" wrap="square" tIns="91425">
            <a:spAutoFit/>
          </a:bodyPr>
          <a:lstStyle/>
          <a:p>
            <a:pPr indent="-330200" lvl="0" marL="457200" rtl="0" algn="l">
              <a:lnSpc>
                <a:spcPct val="150000"/>
              </a:lnSpc>
              <a:spcBef>
                <a:spcPts val="0"/>
              </a:spcBef>
              <a:spcAft>
                <a:spcPts val="0"/>
              </a:spcAft>
              <a:buClr>
                <a:schemeClr val="lt1"/>
              </a:buClr>
              <a:buSzPts val="1600"/>
              <a:buFont typeface="Calibri"/>
              <a:buAutoNum type="arabicPeriod"/>
            </a:pPr>
            <a:r>
              <a:rPr b="1" lang="en" sz="1600">
                <a:solidFill>
                  <a:schemeClr val="lt1"/>
                </a:solidFill>
                <a:latin typeface="Calibri"/>
                <a:ea typeface="Calibri"/>
                <a:cs typeface="Calibri"/>
                <a:sym typeface="Calibri"/>
              </a:rPr>
              <a:t>SHow the system and two things we have to do</a:t>
            </a:r>
            <a:endParaRPr b="1" sz="1600">
              <a:solidFill>
                <a:schemeClr val="lt1"/>
              </a:solidFill>
              <a:latin typeface="Calibri"/>
              <a:ea typeface="Calibri"/>
              <a:cs typeface="Calibri"/>
              <a:sym typeface="Calibri"/>
            </a:endParaRPr>
          </a:p>
          <a:p>
            <a:pPr indent="-330200" lvl="1" marL="914400" rtl="0" algn="l">
              <a:lnSpc>
                <a:spcPct val="150000"/>
              </a:lnSpc>
              <a:spcBef>
                <a:spcPts val="0"/>
              </a:spcBef>
              <a:spcAft>
                <a:spcPts val="0"/>
              </a:spcAft>
              <a:buClr>
                <a:schemeClr val="lt1"/>
              </a:buClr>
              <a:buSzPts val="1600"/>
              <a:buFont typeface="Calibri"/>
              <a:buAutoNum type="alphaLcPeriod"/>
            </a:pPr>
            <a:r>
              <a:rPr b="1" lang="en" sz="1600">
                <a:solidFill>
                  <a:schemeClr val="lt1"/>
                </a:solidFill>
                <a:latin typeface="Calibri"/>
                <a:ea typeface="Calibri"/>
                <a:cs typeface="Calibri"/>
                <a:sym typeface="Calibri"/>
              </a:rPr>
              <a:t>Light source circuit (We have to model the response of the photodiode to a selected light source and that model will yield an expected power incident on the photodiode driving a current similar to that of what it would be on orbit</a:t>
            </a:r>
            <a:endParaRPr b="1" sz="1600">
              <a:solidFill>
                <a:schemeClr val="lt1"/>
              </a:solidFill>
              <a:latin typeface="Calibri"/>
              <a:ea typeface="Calibri"/>
              <a:cs typeface="Calibri"/>
              <a:sym typeface="Calibri"/>
            </a:endParaRPr>
          </a:p>
          <a:p>
            <a:pPr indent="-330200" lvl="1" marL="914400" rtl="0" algn="l">
              <a:lnSpc>
                <a:spcPct val="150000"/>
              </a:lnSpc>
              <a:spcBef>
                <a:spcPts val="0"/>
              </a:spcBef>
              <a:spcAft>
                <a:spcPts val="0"/>
              </a:spcAft>
              <a:buClr>
                <a:schemeClr val="lt1"/>
              </a:buClr>
              <a:buSzPts val="1600"/>
              <a:buFont typeface="Calibri"/>
              <a:buAutoNum type="alphaLcPeriod"/>
            </a:pPr>
            <a:r>
              <a:rPr b="1" lang="en" sz="1600">
                <a:solidFill>
                  <a:schemeClr val="lt1"/>
                </a:solidFill>
                <a:latin typeface="Calibri"/>
                <a:ea typeface="Calibri"/>
                <a:cs typeface="Calibri"/>
                <a:sym typeface="Calibri"/>
              </a:rPr>
              <a:t>Revise nanosam-2 Previous NS2 board need to be tuned to change the gains of the op-Amp as NS2 had different power expected</a:t>
            </a:r>
            <a:endParaRPr b="1" sz="1600">
              <a:solidFill>
                <a:schemeClr val="lt1"/>
              </a:solidFill>
              <a:latin typeface="Calibri"/>
              <a:ea typeface="Calibri"/>
              <a:cs typeface="Calibri"/>
              <a:sym typeface="Calibri"/>
            </a:endParaRPr>
          </a:p>
          <a:p>
            <a:pPr indent="0" lvl="0" marL="0" rtl="0" algn="l">
              <a:lnSpc>
                <a:spcPct val="150000"/>
              </a:lnSpc>
              <a:spcBef>
                <a:spcPts val="0"/>
              </a:spcBef>
              <a:spcAft>
                <a:spcPts val="0"/>
              </a:spcAft>
              <a:buNone/>
            </a:pPr>
            <a:r>
              <a:t/>
            </a:r>
            <a:endParaRPr b="1" sz="1600">
              <a:solidFill>
                <a:schemeClr val="lt1"/>
              </a:solidFill>
              <a:latin typeface="Calibri"/>
              <a:ea typeface="Calibri"/>
              <a:cs typeface="Calibri"/>
              <a:sym typeface="Calibri"/>
            </a:endParaRPr>
          </a:p>
          <a:p>
            <a:pPr indent="0" lvl="0" marL="0" rtl="0" algn="l">
              <a:lnSpc>
                <a:spcPct val="150000"/>
              </a:lnSpc>
              <a:spcBef>
                <a:spcPts val="0"/>
              </a:spcBef>
              <a:spcAft>
                <a:spcPts val="0"/>
              </a:spcAft>
              <a:buNone/>
            </a:pPr>
            <a:r>
              <a:t/>
            </a:r>
            <a:endParaRPr b="1" sz="1600">
              <a:solidFill>
                <a:schemeClr val="lt1"/>
              </a:solidFill>
              <a:latin typeface="Calibri"/>
              <a:ea typeface="Calibri"/>
              <a:cs typeface="Calibri"/>
              <a:sym typeface="Calibri"/>
            </a:endParaRPr>
          </a:p>
        </p:txBody>
      </p:sp>
      <p:sp>
        <p:nvSpPr>
          <p:cNvPr id="2820" name="Google Shape;2820;p112"/>
          <p:cNvSpPr txBox="1"/>
          <p:nvPr>
            <p:ph idx="12" type="sldNum"/>
          </p:nvPr>
        </p:nvSpPr>
        <p:spPr>
          <a:xfrm>
            <a:off x="8673973" y="4765425"/>
            <a:ext cx="435000" cy="393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2821" name="Google Shape;2821;p112"/>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2822" name="Google Shape;2822;p112"/>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Electronics</a:t>
            </a:r>
            <a:endParaRPr b="1" u="sng">
              <a:latin typeface="Roboto"/>
              <a:ea typeface="Roboto"/>
              <a:cs typeface="Roboto"/>
              <a:sym typeface="Roboto"/>
            </a:endParaRPr>
          </a:p>
        </p:txBody>
      </p:sp>
      <p:sp>
        <p:nvSpPr>
          <p:cNvPr id="2823" name="Google Shape;2823;p112"/>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824" name="Google Shape;2824;p112"/>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2825" name="Google Shape;2825;p112"/>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2826" name="Google Shape;2826;p112"/>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2827" name="Google Shape;2827;p112"/>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831" name="Shape 2831"/>
        <p:cNvGrpSpPr/>
        <p:nvPr/>
      </p:nvGrpSpPr>
      <p:grpSpPr>
        <a:xfrm>
          <a:off x="0" y="0"/>
          <a:ext cx="0" cy="0"/>
          <a:chOff x="0" y="0"/>
          <a:chExt cx="0" cy="0"/>
        </a:xfrm>
      </p:grpSpPr>
      <p:pic>
        <p:nvPicPr>
          <p:cNvPr id="2832" name="Google Shape;2832;p113"/>
          <p:cNvPicPr preferRelativeResize="0"/>
          <p:nvPr/>
        </p:nvPicPr>
        <p:blipFill>
          <a:blip r:embed="rId4">
            <a:alphaModFix/>
          </a:blip>
          <a:stretch>
            <a:fillRect/>
          </a:stretch>
        </p:blipFill>
        <p:spPr>
          <a:xfrm>
            <a:off x="8302225" y="0"/>
            <a:ext cx="841775" cy="841775"/>
          </a:xfrm>
          <a:prstGeom prst="rect">
            <a:avLst/>
          </a:prstGeom>
          <a:noFill/>
          <a:ln>
            <a:noFill/>
          </a:ln>
        </p:spPr>
      </p:pic>
      <p:pic>
        <p:nvPicPr>
          <p:cNvPr id="2833" name="Google Shape;2833;p113"/>
          <p:cNvPicPr preferRelativeResize="0"/>
          <p:nvPr/>
        </p:nvPicPr>
        <p:blipFill>
          <a:blip r:embed="rId5">
            <a:alphaModFix/>
          </a:blip>
          <a:stretch>
            <a:fillRect/>
          </a:stretch>
        </p:blipFill>
        <p:spPr>
          <a:xfrm>
            <a:off x="0" y="0"/>
            <a:ext cx="841775" cy="841775"/>
          </a:xfrm>
          <a:prstGeom prst="rect">
            <a:avLst/>
          </a:prstGeom>
          <a:noFill/>
          <a:ln>
            <a:noFill/>
          </a:ln>
        </p:spPr>
      </p:pic>
      <p:pic>
        <p:nvPicPr>
          <p:cNvPr id="2834" name="Google Shape;2834;p113"/>
          <p:cNvPicPr preferRelativeResize="0"/>
          <p:nvPr/>
        </p:nvPicPr>
        <p:blipFill>
          <a:blip r:embed="rId6">
            <a:alphaModFix/>
          </a:blip>
          <a:stretch>
            <a:fillRect/>
          </a:stretch>
        </p:blipFill>
        <p:spPr>
          <a:xfrm>
            <a:off x="0" y="4753550"/>
            <a:ext cx="9144002" cy="417350"/>
          </a:xfrm>
          <a:prstGeom prst="rect">
            <a:avLst/>
          </a:prstGeom>
          <a:noFill/>
          <a:ln>
            <a:noFill/>
          </a:ln>
        </p:spPr>
      </p:pic>
      <p:sp>
        <p:nvSpPr>
          <p:cNvPr id="2835" name="Google Shape;2835;p113"/>
          <p:cNvSpPr txBox="1"/>
          <p:nvPr/>
        </p:nvSpPr>
        <p:spPr>
          <a:xfrm>
            <a:off x="1052075" y="0"/>
            <a:ext cx="6823500" cy="66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Calibri"/>
                <a:ea typeface="Calibri"/>
                <a:cs typeface="Calibri"/>
                <a:sym typeface="Calibri"/>
              </a:rPr>
              <a:t>Electrical &amp; Optical Requirements</a:t>
            </a:r>
            <a:endParaRPr b="1" sz="3000">
              <a:solidFill>
                <a:schemeClr val="lt1"/>
              </a:solidFill>
              <a:latin typeface="Calibri"/>
              <a:ea typeface="Calibri"/>
              <a:cs typeface="Calibri"/>
              <a:sym typeface="Calibri"/>
            </a:endParaRPr>
          </a:p>
        </p:txBody>
      </p:sp>
      <p:sp>
        <p:nvSpPr>
          <p:cNvPr id="2836" name="Google Shape;2836;p113"/>
          <p:cNvSpPr txBox="1"/>
          <p:nvPr/>
        </p:nvSpPr>
        <p:spPr>
          <a:xfrm>
            <a:off x="787025" y="1078638"/>
            <a:ext cx="7353600" cy="2693700"/>
          </a:xfrm>
          <a:prstGeom prst="rect">
            <a:avLst/>
          </a:prstGeom>
          <a:noFill/>
          <a:ln>
            <a:noFill/>
          </a:ln>
        </p:spPr>
        <p:txBody>
          <a:bodyPr anchorCtr="0" anchor="t" bIns="91425" lIns="91425" spcFirstLastPara="1" rIns="91425" wrap="square" tIns="91425">
            <a:spAutoFit/>
          </a:bodyPr>
          <a:lstStyle/>
          <a:p>
            <a:pPr indent="-330200" lvl="0" marL="457200" rtl="0" algn="l">
              <a:lnSpc>
                <a:spcPct val="150000"/>
              </a:lnSpc>
              <a:spcBef>
                <a:spcPts val="0"/>
              </a:spcBef>
              <a:spcAft>
                <a:spcPts val="0"/>
              </a:spcAft>
              <a:buClr>
                <a:schemeClr val="lt1"/>
              </a:buClr>
              <a:buSzPts val="1600"/>
              <a:buFont typeface="Calibri"/>
              <a:buAutoNum type="arabicPeriod"/>
            </a:pPr>
            <a:r>
              <a:rPr b="1" lang="en" sz="1600">
                <a:solidFill>
                  <a:schemeClr val="lt1"/>
                </a:solidFill>
                <a:latin typeface="Calibri"/>
                <a:ea typeface="Calibri"/>
                <a:cs typeface="Calibri"/>
                <a:sym typeface="Calibri"/>
              </a:rPr>
              <a:t>Light source must resemble “SAM II” signal </a:t>
            </a:r>
            <a:endParaRPr sz="1200">
              <a:solidFill>
                <a:schemeClr val="lt1"/>
              </a:solidFill>
              <a:latin typeface="Calibri"/>
              <a:ea typeface="Calibri"/>
              <a:cs typeface="Calibri"/>
              <a:sym typeface="Calibri"/>
            </a:endParaRPr>
          </a:p>
          <a:p>
            <a:pPr indent="-304800" lvl="1" marL="914400" rtl="0" algn="l">
              <a:lnSpc>
                <a:spcPct val="150000"/>
              </a:lnSpc>
              <a:spcBef>
                <a:spcPts val="0"/>
              </a:spcBef>
              <a:spcAft>
                <a:spcPts val="0"/>
              </a:spcAft>
              <a:buClr>
                <a:schemeClr val="lt1"/>
              </a:buClr>
              <a:buSzPts val="1200"/>
              <a:buFont typeface="Calibri"/>
              <a:buAutoNum type="alphaLcPeriod"/>
            </a:pPr>
            <a:r>
              <a:rPr lang="en" sz="1200">
                <a:solidFill>
                  <a:schemeClr val="lt1"/>
                </a:solidFill>
                <a:latin typeface="Calibri"/>
                <a:ea typeface="Calibri"/>
                <a:cs typeface="Calibri"/>
                <a:sym typeface="Calibri"/>
              </a:rPr>
              <a:t>This means that the current from the photodiode, when exposed to the light source, should be 8.57*10^-7 A with a low of 5.33 *10 ^-8 A and a high of 1.07 *10^-6 A (customer requirement)</a:t>
            </a:r>
            <a:endParaRPr b="1" sz="1600">
              <a:solidFill>
                <a:schemeClr val="lt1"/>
              </a:solidFill>
              <a:latin typeface="Calibri"/>
              <a:ea typeface="Calibri"/>
              <a:cs typeface="Calibri"/>
              <a:sym typeface="Calibri"/>
            </a:endParaRPr>
          </a:p>
          <a:p>
            <a:pPr indent="-330200" lvl="0" marL="457200" rtl="0" algn="l">
              <a:lnSpc>
                <a:spcPct val="150000"/>
              </a:lnSpc>
              <a:spcBef>
                <a:spcPts val="0"/>
              </a:spcBef>
              <a:spcAft>
                <a:spcPts val="0"/>
              </a:spcAft>
              <a:buClr>
                <a:schemeClr val="lt1"/>
              </a:buClr>
              <a:buSzPts val="1600"/>
              <a:buFont typeface="Calibri"/>
              <a:buAutoNum type="arabicPeriod"/>
            </a:pPr>
            <a:r>
              <a:rPr b="1" lang="en" sz="1600">
                <a:solidFill>
                  <a:schemeClr val="lt1"/>
                </a:solidFill>
                <a:latin typeface="Calibri"/>
                <a:ea typeface="Calibri"/>
                <a:cs typeface="Calibri"/>
                <a:sym typeface="Calibri"/>
              </a:rPr>
              <a:t>Light Source must be radiometrically stable and within the visible spectrum</a:t>
            </a:r>
            <a:endParaRPr b="1" sz="1600">
              <a:solidFill>
                <a:schemeClr val="lt1"/>
              </a:solidFill>
              <a:latin typeface="Calibri"/>
              <a:ea typeface="Calibri"/>
              <a:cs typeface="Calibri"/>
              <a:sym typeface="Calibri"/>
            </a:endParaRPr>
          </a:p>
          <a:p>
            <a:pPr indent="-304800" lvl="1" marL="914400" rtl="0" algn="l">
              <a:lnSpc>
                <a:spcPct val="150000"/>
              </a:lnSpc>
              <a:spcBef>
                <a:spcPts val="0"/>
              </a:spcBef>
              <a:spcAft>
                <a:spcPts val="0"/>
              </a:spcAft>
              <a:buClr>
                <a:schemeClr val="lt1"/>
              </a:buClr>
              <a:buSzPts val="1200"/>
              <a:buFont typeface="Calibri"/>
              <a:buAutoNum type="alphaLcPeriod"/>
            </a:pPr>
            <a:r>
              <a:rPr lang="en" sz="1200">
                <a:solidFill>
                  <a:schemeClr val="lt1"/>
                </a:solidFill>
                <a:latin typeface="Calibri"/>
                <a:ea typeface="Calibri"/>
                <a:cs typeface="Calibri"/>
                <a:sym typeface="Calibri"/>
              </a:rPr>
              <a:t>Can not vary intensity incident on the photodiode outside of acceptable and  +/- 1*</a:t>
            </a:r>
            <a:r>
              <a:rPr lang="en" sz="1200">
                <a:solidFill>
                  <a:schemeClr val="lt1"/>
                </a:solidFill>
                <a:latin typeface="Calibri"/>
                <a:ea typeface="Calibri"/>
                <a:cs typeface="Calibri"/>
                <a:sym typeface="Calibri"/>
              </a:rPr>
              <a:t>10</a:t>
            </a:r>
            <a:r>
              <a:rPr lang="en" sz="1200">
                <a:solidFill>
                  <a:schemeClr val="lt1"/>
                </a:solidFill>
                <a:latin typeface="Calibri"/>
                <a:ea typeface="Calibri"/>
                <a:cs typeface="Calibri"/>
                <a:sym typeface="Calibri"/>
              </a:rPr>
              <a:t>^-6  Optical W</a:t>
            </a:r>
            <a:endParaRPr sz="1200">
              <a:solidFill>
                <a:schemeClr val="lt1"/>
              </a:solidFill>
              <a:latin typeface="Calibri"/>
              <a:ea typeface="Calibri"/>
              <a:cs typeface="Calibri"/>
              <a:sym typeface="Calibri"/>
            </a:endParaRPr>
          </a:p>
          <a:p>
            <a:pPr indent="-330200" lvl="0" marL="457200" rtl="0" algn="l">
              <a:lnSpc>
                <a:spcPct val="150000"/>
              </a:lnSpc>
              <a:spcBef>
                <a:spcPts val="0"/>
              </a:spcBef>
              <a:spcAft>
                <a:spcPts val="0"/>
              </a:spcAft>
              <a:buClr>
                <a:schemeClr val="lt1"/>
              </a:buClr>
              <a:buSzPts val="1600"/>
              <a:buFont typeface="Calibri"/>
              <a:buAutoNum type="arabicPeriod"/>
            </a:pPr>
            <a:r>
              <a:rPr b="1" lang="en" sz="1600">
                <a:solidFill>
                  <a:schemeClr val="lt1"/>
                </a:solidFill>
                <a:latin typeface="Calibri"/>
                <a:ea typeface="Calibri"/>
                <a:cs typeface="Calibri"/>
                <a:sym typeface="Calibri"/>
              </a:rPr>
              <a:t>Embedded System must achieve SNR of NanoSAM II (200) or greater</a:t>
            </a:r>
            <a:endParaRPr b="1" sz="1600">
              <a:solidFill>
                <a:schemeClr val="lt1"/>
              </a:solidFill>
              <a:latin typeface="Calibri"/>
              <a:ea typeface="Calibri"/>
              <a:cs typeface="Calibri"/>
              <a:sym typeface="Calibri"/>
            </a:endParaRPr>
          </a:p>
          <a:p>
            <a:pPr indent="-317500" lvl="1" marL="914400" rtl="0" algn="l">
              <a:lnSpc>
                <a:spcPct val="150000"/>
              </a:lnSpc>
              <a:spcBef>
                <a:spcPts val="0"/>
              </a:spcBef>
              <a:spcAft>
                <a:spcPts val="0"/>
              </a:spcAft>
              <a:buClr>
                <a:schemeClr val="lt1"/>
              </a:buClr>
              <a:buSzPts val="1400"/>
              <a:buFont typeface="Calibri"/>
              <a:buAutoNum type="alphaLcPeriod"/>
            </a:pPr>
            <a:r>
              <a:rPr lang="en">
                <a:solidFill>
                  <a:schemeClr val="lt1"/>
                </a:solidFill>
                <a:latin typeface="Calibri"/>
                <a:ea typeface="Calibri"/>
                <a:cs typeface="Calibri"/>
                <a:sym typeface="Calibri"/>
              </a:rPr>
              <a:t>E</a:t>
            </a:r>
            <a:r>
              <a:rPr lang="en" sz="1200">
                <a:solidFill>
                  <a:schemeClr val="lt1"/>
                </a:solidFill>
                <a:latin typeface="Calibri"/>
                <a:ea typeface="Calibri"/>
                <a:cs typeface="Calibri"/>
                <a:sym typeface="Calibri"/>
              </a:rPr>
              <a:t>mbedded System = {Light Source, Photodiode, Signal Conditioning, ADC} </a:t>
            </a:r>
            <a:endParaRPr sz="1200">
              <a:solidFill>
                <a:schemeClr val="lt1"/>
              </a:solidFill>
              <a:latin typeface="Calibri"/>
              <a:ea typeface="Calibri"/>
              <a:cs typeface="Calibri"/>
              <a:sym typeface="Calibri"/>
            </a:endParaRPr>
          </a:p>
          <a:p>
            <a:pPr indent="-330200" lvl="0" marL="457200" rtl="0" algn="l">
              <a:lnSpc>
                <a:spcPct val="150000"/>
              </a:lnSpc>
              <a:spcBef>
                <a:spcPts val="0"/>
              </a:spcBef>
              <a:spcAft>
                <a:spcPts val="0"/>
              </a:spcAft>
              <a:buClr>
                <a:schemeClr val="lt1"/>
              </a:buClr>
              <a:buSzPts val="1600"/>
              <a:buFont typeface="Calibri"/>
              <a:buAutoNum type="arabicPeriod"/>
            </a:pPr>
            <a:r>
              <a:rPr b="1" lang="en" sz="1600">
                <a:solidFill>
                  <a:schemeClr val="lt1"/>
                </a:solidFill>
                <a:latin typeface="Calibri"/>
                <a:ea typeface="Calibri"/>
                <a:cs typeface="Calibri"/>
                <a:sym typeface="Calibri"/>
              </a:rPr>
              <a:t>Payload must stay under 8 W power usage</a:t>
            </a:r>
            <a:endParaRPr sz="1200">
              <a:solidFill>
                <a:schemeClr val="lt1"/>
              </a:solidFill>
              <a:latin typeface="Calibri"/>
              <a:ea typeface="Calibri"/>
              <a:cs typeface="Calibri"/>
              <a:sym typeface="Calibri"/>
            </a:endParaRPr>
          </a:p>
        </p:txBody>
      </p:sp>
      <p:sp>
        <p:nvSpPr>
          <p:cNvPr id="2837" name="Google Shape;2837;p113"/>
          <p:cNvSpPr txBox="1"/>
          <p:nvPr>
            <p:ph idx="12" type="sldNum"/>
          </p:nvPr>
        </p:nvSpPr>
        <p:spPr>
          <a:xfrm>
            <a:off x="8673973" y="4765425"/>
            <a:ext cx="435000" cy="393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88" name="Shape 488"/>
        <p:cNvGrpSpPr/>
        <p:nvPr/>
      </p:nvGrpSpPr>
      <p:grpSpPr>
        <a:xfrm>
          <a:off x="0" y="0"/>
          <a:ext cx="0" cy="0"/>
          <a:chOff x="0" y="0"/>
          <a:chExt cx="0" cy="0"/>
        </a:xfrm>
      </p:grpSpPr>
      <p:grpSp>
        <p:nvGrpSpPr>
          <p:cNvPr id="489" name="Google Shape;489;p33"/>
          <p:cNvGrpSpPr/>
          <p:nvPr/>
        </p:nvGrpSpPr>
        <p:grpSpPr>
          <a:xfrm>
            <a:off x="26900" y="962750"/>
            <a:ext cx="9059550" cy="8471646"/>
            <a:chOff x="26900" y="962750"/>
            <a:chExt cx="9059550" cy="8471646"/>
          </a:xfrm>
        </p:grpSpPr>
        <p:sp>
          <p:nvSpPr>
            <p:cNvPr id="490" name="Google Shape;490;p33"/>
            <p:cNvSpPr/>
            <p:nvPr/>
          </p:nvSpPr>
          <p:spPr>
            <a:xfrm>
              <a:off x="608003" y="1506596"/>
              <a:ext cx="7927800" cy="7927800"/>
            </a:xfrm>
            <a:prstGeom prst="ellipse">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33"/>
            <p:cNvSpPr/>
            <p:nvPr/>
          </p:nvSpPr>
          <p:spPr>
            <a:xfrm>
              <a:off x="2324319" y="2725697"/>
              <a:ext cx="4374900" cy="4093800"/>
            </a:xfrm>
            <a:prstGeom prst="ellipse">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33"/>
            <p:cNvSpPr/>
            <p:nvPr/>
          </p:nvSpPr>
          <p:spPr>
            <a:xfrm>
              <a:off x="1700935" y="2086144"/>
              <a:ext cx="5742000" cy="5372700"/>
            </a:xfrm>
            <a:prstGeom prst="ellipse">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3" name="Google Shape;493;p33"/>
            <p:cNvPicPr preferRelativeResize="0"/>
            <p:nvPr/>
          </p:nvPicPr>
          <p:blipFill>
            <a:blip r:embed="rId3">
              <a:alphaModFix/>
            </a:blip>
            <a:stretch>
              <a:fillRect/>
            </a:stretch>
          </p:blipFill>
          <p:spPr>
            <a:xfrm>
              <a:off x="2696258" y="3017492"/>
              <a:ext cx="3751299" cy="3510284"/>
            </a:xfrm>
            <a:prstGeom prst="rect">
              <a:avLst/>
            </a:prstGeom>
            <a:noFill/>
            <a:ln>
              <a:noFill/>
            </a:ln>
          </p:spPr>
        </p:pic>
        <p:sp>
          <p:nvSpPr>
            <p:cNvPr id="494" name="Google Shape;494;p33"/>
            <p:cNvSpPr/>
            <p:nvPr/>
          </p:nvSpPr>
          <p:spPr>
            <a:xfrm>
              <a:off x="3946652" y="2278342"/>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33"/>
            <p:cNvSpPr/>
            <p:nvPr/>
          </p:nvSpPr>
          <p:spPr>
            <a:xfrm>
              <a:off x="4184241" y="2513387"/>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33"/>
            <p:cNvSpPr/>
            <p:nvPr/>
          </p:nvSpPr>
          <p:spPr>
            <a:xfrm>
              <a:off x="5035917" y="2360713"/>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33"/>
            <p:cNvSpPr/>
            <p:nvPr/>
          </p:nvSpPr>
          <p:spPr>
            <a:xfrm>
              <a:off x="5651265" y="2544866"/>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33"/>
            <p:cNvSpPr/>
            <p:nvPr/>
          </p:nvSpPr>
          <p:spPr>
            <a:xfrm>
              <a:off x="5910067" y="2811390"/>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33"/>
            <p:cNvSpPr/>
            <p:nvPr/>
          </p:nvSpPr>
          <p:spPr>
            <a:xfrm>
              <a:off x="3627204" y="2544866"/>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33"/>
            <p:cNvSpPr/>
            <p:nvPr/>
          </p:nvSpPr>
          <p:spPr>
            <a:xfrm>
              <a:off x="2915839" y="2939406"/>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33"/>
            <p:cNvSpPr/>
            <p:nvPr/>
          </p:nvSpPr>
          <p:spPr>
            <a:xfrm>
              <a:off x="2503831" y="3316632"/>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33"/>
            <p:cNvSpPr/>
            <p:nvPr/>
          </p:nvSpPr>
          <p:spPr>
            <a:xfrm>
              <a:off x="2091917" y="4113712"/>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33"/>
            <p:cNvSpPr/>
            <p:nvPr/>
          </p:nvSpPr>
          <p:spPr>
            <a:xfrm>
              <a:off x="6794916" y="4113712"/>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33"/>
            <p:cNvSpPr/>
            <p:nvPr/>
          </p:nvSpPr>
          <p:spPr>
            <a:xfrm>
              <a:off x="6646896" y="3316632"/>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33"/>
            <p:cNvSpPr/>
            <p:nvPr/>
          </p:nvSpPr>
          <p:spPr>
            <a:xfrm>
              <a:off x="6225263" y="3188616"/>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6" name="Google Shape;506;p33"/>
            <p:cNvPicPr preferRelativeResize="0"/>
            <p:nvPr/>
          </p:nvPicPr>
          <p:blipFill>
            <a:blip r:embed="rId4">
              <a:alphaModFix/>
            </a:blip>
            <a:stretch>
              <a:fillRect/>
            </a:stretch>
          </p:blipFill>
          <p:spPr>
            <a:xfrm>
              <a:off x="26900" y="2214762"/>
              <a:ext cx="841774" cy="841774"/>
            </a:xfrm>
            <a:prstGeom prst="rect">
              <a:avLst/>
            </a:prstGeom>
            <a:noFill/>
            <a:ln>
              <a:noFill/>
            </a:ln>
          </p:spPr>
        </p:pic>
        <p:sp>
          <p:nvSpPr>
            <p:cNvPr id="507" name="Google Shape;507;p33"/>
            <p:cNvSpPr/>
            <p:nvPr/>
          </p:nvSpPr>
          <p:spPr>
            <a:xfrm>
              <a:off x="3191567" y="2507838"/>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33"/>
            <p:cNvSpPr/>
            <p:nvPr/>
          </p:nvSpPr>
          <p:spPr>
            <a:xfrm>
              <a:off x="6596592" y="3752338"/>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33"/>
            <p:cNvSpPr/>
            <p:nvPr/>
          </p:nvSpPr>
          <p:spPr>
            <a:xfrm>
              <a:off x="4646392" y="2571738"/>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33"/>
            <p:cNvSpPr/>
            <p:nvPr/>
          </p:nvSpPr>
          <p:spPr>
            <a:xfrm>
              <a:off x="4576217" y="2250188"/>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11" name="Google Shape;511;p33"/>
            <p:cNvCxnSpPr>
              <a:stCxn id="493" idx="0"/>
              <a:endCxn id="492" idx="0"/>
            </p:cNvCxnSpPr>
            <p:nvPr/>
          </p:nvCxnSpPr>
          <p:spPr>
            <a:xfrm rot="10800000">
              <a:off x="4571907" y="2086292"/>
              <a:ext cx="0" cy="931200"/>
            </a:xfrm>
            <a:prstGeom prst="straightConnector1">
              <a:avLst/>
            </a:prstGeom>
            <a:noFill/>
            <a:ln cap="flat" cmpd="sng" w="9525">
              <a:solidFill>
                <a:schemeClr val="lt1"/>
              </a:solidFill>
              <a:prstDash val="solid"/>
              <a:round/>
              <a:headEnd len="med" w="med" type="none"/>
              <a:tailEnd len="med" w="med" type="none"/>
            </a:ln>
          </p:spPr>
        </p:cxnSp>
        <p:sp>
          <p:nvSpPr>
            <p:cNvPr id="512" name="Google Shape;512;p33"/>
            <p:cNvSpPr txBox="1"/>
            <p:nvPr/>
          </p:nvSpPr>
          <p:spPr>
            <a:xfrm>
              <a:off x="4195700" y="1658163"/>
              <a:ext cx="752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Calibri"/>
                  <a:ea typeface="Calibri"/>
                  <a:cs typeface="Calibri"/>
                  <a:sym typeface="Calibri"/>
                </a:rPr>
                <a:t>150 km</a:t>
              </a:r>
              <a:endParaRPr>
                <a:solidFill>
                  <a:schemeClr val="lt1"/>
                </a:solidFill>
                <a:latin typeface="Calibri"/>
                <a:ea typeface="Calibri"/>
                <a:cs typeface="Calibri"/>
                <a:sym typeface="Calibri"/>
              </a:endParaRPr>
            </a:p>
          </p:txBody>
        </p:sp>
        <p:sp>
          <p:nvSpPr>
            <p:cNvPr id="513" name="Google Shape;513;p33"/>
            <p:cNvSpPr txBox="1"/>
            <p:nvPr/>
          </p:nvSpPr>
          <p:spPr>
            <a:xfrm>
              <a:off x="4066525" y="2661700"/>
              <a:ext cx="65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Calibri"/>
                  <a:ea typeface="Calibri"/>
                  <a:cs typeface="Calibri"/>
                  <a:sym typeface="Calibri"/>
                </a:rPr>
                <a:t>8 km</a:t>
              </a:r>
              <a:endParaRPr>
                <a:solidFill>
                  <a:schemeClr val="lt1"/>
                </a:solidFill>
                <a:latin typeface="Calibri"/>
                <a:ea typeface="Calibri"/>
                <a:cs typeface="Calibri"/>
                <a:sym typeface="Calibri"/>
              </a:endParaRPr>
            </a:p>
          </p:txBody>
        </p:sp>
        <p:cxnSp>
          <p:nvCxnSpPr>
            <p:cNvPr id="514" name="Google Shape;514;p33"/>
            <p:cNvCxnSpPr/>
            <p:nvPr/>
          </p:nvCxnSpPr>
          <p:spPr>
            <a:xfrm>
              <a:off x="4571900" y="2055250"/>
              <a:ext cx="3137100" cy="39600"/>
            </a:xfrm>
            <a:prstGeom prst="straightConnector1">
              <a:avLst/>
            </a:prstGeom>
            <a:noFill/>
            <a:ln cap="flat" cmpd="sng" w="28575">
              <a:solidFill>
                <a:schemeClr val="lt1"/>
              </a:solidFill>
              <a:prstDash val="solid"/>
              <a:round/>
              <a:headEnd len="med" w="med" type="none"/>
              <a:tailEnd len="med" w="med" type="none"/>
            </a:ln>
          </p:spPr>
        </p:cxnSp>
        <p:cxnSp>
          <p:nvCxnSpPr>
            <p:cNvPr id="515" name="Google Shape;515;p33"/>
            <p:cNvCxnSpPr/>
            <p:nvPr/>
          </p:nvCxnSpPr>
          <p:spPr>
            <a:xfrm>
              <a:off x="4571900" y="2735663"/>
              <a:ext cx="3137100" cy="39600"/>
            </a:xfrm>
            <a:prstGeom prst="straightConnector1">
              <a:avLst/>
            </a:prstGeom>
            <a:noFill/>
            <a:ln cap="flat" cmpd="sng" w="28575">
              <a:solidFill>
                <a:schemeClr val="lt1"/>
              </a:solidFill>
              <a:prstDash val="solid"/>
              <a:round/>
              <a:headEnd len="med" w="med" type="none"/>
              <a:tailEnd len="med" w="med" type="none"/>
            </a:ln>
          </p:spPr>
        </p:cxnSp>
        <p:sp>
          <p:nvSpPr>
            <p:cNvPr id="516" name="Google Shape;516;p33"/>
            <p:cNvSpPr txBox="1"/>
            <p:nvPr/>
          </p:nvSpPr>
          <p:spPr>
            <a:xfrm>
              <a:off x="7885850" y="2116825"/>
              <a:ext cx="1200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Calibri"/>
                  <a:ea typeface="Calibri"/>
                  <a:cs typeface="Calibri"/>
                  <a:sym typeface="Calibri"/>
                </a:rPr>
                <a:t>Collection period</a:t>
              </a:r>
              <a:endParaRPr>
                <a:solidFill>
                  <a:schemeClr val="lt1"/>
                </a:solidFill>
                <a:latin typeface="Calibri"/>
                <a:ea typeface="Calibri"/>
                <a:cs typeface="Calibri"/>
                <a:sym typeface="Calibri"/>
              </a:endParaRPr>
            </a:p>
          </p:txBody>
        </p:sp>
        <p:grpSp>
          <p:nvGrpSpPr>
            <p:cNvPr id="517" name="Google Shape;517;p33"/>
            <p:cNvGrpSpPr/>
            <p:nvPr/>
          </p:nvGrpSpPr>
          <p:grpSpPr>
            <a:xfrm>
              <a:off x="6858050" y="2346240"/>
              <a:ext cx="475488" cy="138045"/>
              <a:chOff x="7431025" y="2540150"/>
              <a:chExt cx="720000" cy="253200"/>
            </a:xfrm>
          </p:grpSpPr>
          <p:sp>
            <p:nvSpPr>
              <p:cNvPr id="518" name="Google Shape;518;p33"/>
              <p:cNvSpPr/>
              <p:nvPr/>
            </p:nvSpPr>
            <p:spPr>
              <a:xfrm>
                <a:off x="7671025" y="2540150"/>
                <a:ext cx="240000" cy="253200"/>
              </a:xfrm>
              <a:prstGeom prst="ellipse">
                <a:avLst/>
              </a:prstGeom>
              <a:no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33"/>
              <p:cNvSpPr/>
              <p:nvPr/>
            </p:nvSpPr>
            <p:spPr>
              <a:xfrm>
                <a:off x="7431025" y="2540150"/>
                <a:ext cx="164100" cy="253200"/>
              </a:xfrm>
              <a:prstGeom prst="rect">
                <a:avLst/>
              </a:prstGeom>
              <a:no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33"/>
              <p:cNvSpPr/>
              <p:nvPr/>
            </p:nvSpPr>
            <p:spPr>
              <a:xfrm>
                <a:off x="7986925" y="2540150"/>
                <a:ext cx="164100" cy="253200"/>
              </a:xfrm>
              <a:prstGeom prst="rect">
                <a:avLst/>
              </a:prstGeom>
              <a:no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1" name="Google Shape;521;p33"/>
            <p:cNvSpPr txBox="1"/>
            <p:nvPr/>
          </p:nvSpPr>
          <p:spPr>
            <a:xfrm>
              <a:off x="4136700" y="962750"/>
              <a:ext cx="1156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Calibri"/>
                  <a:ea typeface="Calibri"/>
                  <a:cs typeface="Calibri"/>
                  <a:sym typeface="Calibri"/>
                </a:rPr>
                <a:t>417 km Orbit Altitude</a:t>
              </a:r>
              <a:endParaRPr>
                <a:solidFill>
                  <a:schemeClr val="lt1"/>
                </a:solidFill>
                <a:latin typeface="Calibri"/>
                <a:ea typeface="Calibri"/>
                <a:cs typeface="Calibri"/>
                <a:sym typeface="Calibri"/>
              </a:endParaRPr>
            </a:p>
          </p:txBody>
        </p:sp>
      </p:grpSp>
      <p:sp>
        <p:nvSpPr>
          <p:cNvPr id="522" name="Google Shape;522;p33"/>
          <p:cNvSpPr/>
          <p:nvPr/>
        </p:nvSpPr>
        <p:spPr>
          <a:xfrm>
            <a:off x="5172723" y="7138909"/>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33"/>
          <p:cNvSpPr/>
          <p:nvPr/>
        </p:nvSpPr>
        <p:spPr>
          <a:xfrm>
            <a:off x="6794916" y="4943583"/>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33"/>
          <p:cNvSpPr/>
          <p:nvPr/>
        </p:nvSpPr>
        <p:spPr>
          <a:xfrm>
            <a:off x="7079742" y="5210107"/>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33"/>
          <p:cNvSpPr/>
          <p:nvPr/>
        </p:nvSpPr>
        <p:spPr>
          <a:xfrm>
            <a:off x="1927263" y="4815568"/>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33"/>
          <p:cNvSpPr/>
          <p:nvPr/>
        </p:nvSpPr>
        <p:spPr>
          <a:xfrm>
            <a:off x="2228723" y="5471385"/>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33"/>
          <p:cNvSpPr/>
          <p:nvPr/>
        </p:nvSpPr>
        <p:spPr>
          <a:xfrm>
            <a:off x="5910067" y="6605861"/>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33"/>
          <p:cNvSpPr/>
          <p:nvPr/>
        </p:nvSpPr>
        <p:spPr>
          <a:xfrm>
            <a:off x="6510090" y="6232002"/>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33"/>
          <p:cNvSpPr/>
          <p:nvPr/>
        </p:nvSpPr>
        <p:spPr>
          <a:xfrm>
            <a:off x="6794916" y="5743155"/>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33"/>
          <p:cNvSpPr/>
          <p:nvPr/>
        </p:nvSpPr>
        <p:spPr>
          <a:xfrm>
            <a:off x="4765108" y="7138909"/>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33"/>
          <p:cNvSpPr/>
          <p:nvPr/>
        </p:nvSpPr>
        <p:spPr>
          <a:xfrm>
            <a:off x="3946652" y="7138909"/>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33"/>
          <p:cNvSpPr/>
          <p:nvPr/>
        </p:nvSpPr>
        <p:spPr>
          <a:xfrm>
            <a:off x="5395080" y="6794299"/>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33"/>
          <p:cNvSpPr/>
          <p:nvPr/>
        </p:nvSpPr>
        <p:spPr>
          <a:xfrm>
            <a:off x="3176322" y="6794299"/>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33"/>
          <p:cNvSpPr/>
          <p:nvPr/>
        </p:nvSpPr>
        <p:spPr>
          <a:xfrm>
            <a:off x="2915839" y="6794299"/>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33"/>
          <p:cNvSpPr/>
          <p:nvPr/>
        </p:nvSpPr>
        <p:spPr>
          <a:xfrm>
            <a:off x="2640637" y="6232002"/>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33"/>
          <p:cNvSpPr/>
          <p:nvPr/>
        </p:nvSpPr>
        <p:spPr>
          <a:xfrm>
            <a:off x="2228723" y="5977151"/>
            <a:ext cx="136800" cy="1278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7" name="Google Shape;537;p33"/>
          <p:cNvPicPr preferRelativeResize="0"/>
          <p:nvPr/>
        </p:nvPicPr>
        <p:blipFill>
          <a:blip r:embed="rId5">
            <a:alphaModFix/>
          </a:blip>
          <a:stretch>
            <a:fillRect/>
          </a:stretch>
        </p:blipFill>
        <p:spPr>
          <a:xfrm>
            <a:off x="8302225" y="0"/>
            <a:ext cx="841775" cy="841775"/>
          </a:xfrm>
          <a:prstGeom prst="rect">
            <a:avLst/>
          </a:prstGeom>
          <a:noFill/>
          <a:ln>
            <a:noFill/>
          </a:ln>
        </p:spPr>
      </p:pic>
      <p:pic>
        <p:nvPicPr>
          <p:cNvPr id="538" name="Google Shape;538;p33"/>
          <p:cNvPicPr preferRelativeResize="0"/>
          <p:nvPr/>
        </p:nvPicPr>
        <p:blipFill>
          <a:blip r:embed="rId6">
            <a:alphaModFix/>
          </a:blip>
          <a:stretch>
            <a:fillRect/>
          </a:stretch>
        </p:blipFill>
        <p:spPr>
          <a:xfrm>
            <a:off x="0" y="0"/>
            <a:ext cx="841775" cy="841775"/>
          </a:xfrm>
          <a:prstGeom prst="rect">
            <a:avLst/>
          </a:prstGeom>
          <a:noFill/>
          <a:ln>
            <a:noFill/>
          </a:ln>
        </p:spPr>
      </p:pic>
      <p:sp>
        <p:nvSpPr>
          <p:cNvPr id="539" name="Google Shape;539;p33"/>
          <p:cNvSpPr txBox="1"/>
          <p:nvPr/>
        </p:nvSpPr>
        <p:spPr>
          <a:xfrm>
            <a:off x="881275" y="29350"/>
            <a:ext cx="75267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4600">
                <a:solidFill>
                  <a:schemeClr val="lt1"/>
                </a:solidFill>
                <a:latin typeface="Calibri"/>
                <a:ea typeface="Calibri"/>
                <a:cs typeface="Calibri"/>
                <a:sym typeface="Calibri"/>
              </a:rPr>
              <a:t>The NanoSAM Mission</a:t>
            </a:r>
            <a:endParaRPr b="1" sz="4600">
              <a:solidFill>
                <a:schemeClr val="lt1"/>
              </a:solidFill>
              <a:latin typeface="Calibri"/>
              <a:ea typeface="Calibri"/>
              <a:cs typeface="Calibri"/>
              <a:sym typeface="Calibri"/>
            </a:endParaRPr>
          </a:p>
        </p:txBody>
      </p:sp>
      <p:pic>
        <p:nvPicPr>
          <p:cNvPr id="540" name="Google Shape;540;p33"/>
          <p:cNvPicPr preferRelativeResize="0"/>
          <p:nvPr/>
        </p:nvPicPr>
        <p:blipFill>
          <a:blip r:embed="rId7">
            <a:alphaModFix/>
          </a:blip>
          <a:stretch>
            <a:fillRect/>
          </a:stretch>
        </p:blipFill>
        <p:spPr>
          <a:xfrm>
            <a:off x="0" y="4753550"/>
            <a:ext cx="9144002" cy="417350"/>
          </a:xfrm>
          <a:prstGeom prst="rect">
            <a:avLst/>
          </a:prstGeom>
          <a:noFill/>
          <a:ln>
            <a:noFill/>
          </a:ln>
        </p:spPr>
      </p:pic>
      <p:sp>
        <p:nvSpPr>
          <p:cNvPr id="541" name="Google Shape;541;p33"/>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latin typeface="Roboto"/>
                <a:ea typeface="Roboto"/>
                <a:cs typeface="Roboto"/>
                <a:sym typeface="Roboto"/>
              </a:rPr>
              <a:t>Purpose</a:t>
            </a:r>
            <a:endParaRPr b="1" u="sng">
              <a:latin typeface="Roboto"/>
              <a:ea typeface="Roboto"/>
              <a:cs typeface="Roboto"/>
              <a:sym typeface="Roboto"/>
            </a:endParaRPr>
          </a:p>
        </p:txBody>
      </p:sp>
      <p:sp>
        <p:nvSpPr>
          <p:cNvPr id="542" name="Google Shape;542;p33"/>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Electronics</a:t>
            </a:r>
            <a:endParaRPr>
              <a:latin typeface="Roboto"/>
              <a:ea typeface="Roboto"/>
              <a:cs typeface="Roboto"/>
              <a:sym typeface="Roboto"/>
            </a:endParaRPr>
          </a:p>
        </p:txBody>
      </p:sp>
      <p:sp>
        <p:nvSpPr>
          <p:cNvPr id="543" name="Google Shape;543;p33"/>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544" name="Google Shape;544;p33"/>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545" name="Google Shape;545;p33"/>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546" name="Google Shape;546;p33"/>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547" name="Google Shape;547;p33"/>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548" name="Google Shape;548;p33"/>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sp>
        <p:nvSpPr>
          <p:cNvPr id="549" name="Google Shape;549;p33"/>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841" name="Shape 2841"/>
        <p:cNvGrpSpPr/>
        <p:nvPr/>
      </p:nvGrpSpPr>
      <p:grpSpPr>
        <a:xfrm>
          <a:off x="0" y="0"/>
          <a:ext cx="0" cy="0"/>
          <a:chOff x="0" y="0"/>
          <a:chExt cx="0" cy="0"/>
        </a:xfrm>
      </p:grpSpPr>
      <p:pic>
        <p:nvPicPr>
          <p:cNvPr id="2842" name="Google Shape;2842;p114"/>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2843" name="Google Shape;2843;p114"/>
          <p:cNvPicPr preferRelativeResize="0"/>
          <p:nvPr/>
        </p:nvPicPr>
        <p:blipFill>
          <a:blip r:embed="rId4">
            <a:alphaModFix/>
          </a:blip>
          <a:stretch>
            <a:fillRect/>
          </a:stretch>
        </p:blipFill>
        <p:spPr>
          <a:xfrm>
            <a:off x="0" y="0"/>
            <a:ext cx="841775" cy="841775"/>
          </a:xfrm>
          <a:prstGeom prst="rect">
            <a:avLst/>
          </a:prstGeom>
          <a:noFill/>
          <a:ln>
            <a:noFill/>
          </a:ln>
        </p:spPr>
      </p:pic>
      <p:pic>
        <p:nvPicPr>
          <p:cNvPr id="2844" name="Google Shape;2844;p114"/>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2845" name="Google Shape;2845;p114"/>
          <p:cNvSpPr txBox="1"/>
          <p:nvPr/>
        </p:nvSpPr>
        <p:spPr>
          <a:xfrm>
            <a:off x="1052075" y="0"/>
            <a:ext cx="6823500" cy="66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Calibri"/>
                <a:ea typeface="Calibri"/>
                <a:cs typeface="Calibri"/>
                <a:sym typeface="Calibri"/>
              </a:rPr>
              <a:t>Electrical &amp; Optical FBD</a:t>
            </a:r>
            <a:endParaRPr b="1" sz="3000">
              <a:solidFill>
                <a:schemeClr val="lt1"/>
              </a:solidFill>
              <a:latin typeface="Calibri"/>
              <a:ea typeface="Calibri"/>
              <a:cs typeface="Calibri"/>
              <a:sym typeface="Calibri"/>
            </a:endParaRPr>
          </a:p>
        </p:txBody>
      </p:sp>
      <p:sp>
        <p:nvSpPr>
          <p:cNvPr id="2846" name="Google Shape;2846;p114"/>
          <p:cNvSpPr txBox="1"/>
          <p:nvPr>
            <p:ph idx="12" type="sldNum"/>
          </p:nvPr>
        </p:nvSpPr>
        <p:spPr>
          <a:xfrm>
            <a:off x="8673973" y="4765425"/>
            <a:ext cx="435000" cy="393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2847" name="Google Shape;2847;p114"/>
          <p:cNvPicPr preferRelativeResize="0"/>
          <p:nvPr/>
        </p:nvPicPr>
        <p:blipFill>
          <a:blip r:embed="rId6">
            <a:alphaModFix/>
          </a:blip>
          <a:stretch>
            <a:fillRect/>
          </a:stretch>
        </p:blipFill>
        <p:spPr>
          <a:xfrm>
            <a:off x="152400" y="1239575"/>
            <a:ext cx="8839200" cy="2423977"/>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851" name="Shape 2851"/>
        <p:cNvGrpSpPr/>
        <p:nvPr/>
      </p:nvGrpSpPr>
      <p:grpSpPr>
        <a:xfrm>
          <a:off x="0" y="0"/>
          <a:ext cx="0" cy="0"/>
          <a:chOff x="0" y="0"/>
          <a:chExt cx="0" cy="0"/>
        </a:xfrm>
      </p:grpSpPr>
      <p:pic>
        <p:nvPicPr>
          <p:cNvPr id="2852" name="Google Shape;2852;p115"/>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2853" name="Google Shape;2853;p115"/>
          <p:cNvPicPr preferRelativeResize="0"/>
          <p:nvPr/>
        </p:nvPicPr>
        <p:blipFill>
          <a:blip r:embed="rId4">
            <a:alphaModFix/>
          </a:blip>
          <a:stretch>
            <a:fillRect/>
          </a:stretch>
        </p:blipFill>
        <p:spPr>
          <a:xfrm>
            <a:off x="0" y="0"/>
            <a:ext cx="841775" cy="841775"/>
          </a:xfrm>
          <a:prstGeom prst="rect">
            <a:avLst/>
          </a:prstGeom>
          <a:noFill/>
          <a:ln>
            <a:noFill/>
          </a:ln>
        </p:spPr>
      </p:pic>
      <p:sp>
        <p:nvSpPr>
          <p:cNvPr id="2854" name="Google Shape;2854;p115"/>
          <p:cNvSpPr txBox="1"/>
          <p:nvPr/>
        </p:nvSpPr>
        <p:spPr>
          <a:xfrm>
            <a:off x="841775" y="0"/>
            <a:ext cx="75267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chemeClr val="lt1"/>
                </a:solidFill>
                <a:latin typeface="Calibri"/>
                <a:ea typeface="Calibri"/>
                <a:cs typeface="Calibri"/>
                <a:sym typeface="Calibri"/>
              </a:rPr>
              <a:t>SNR Equation</a:t>
            </a:r>
            <a:endParaRPr b="1" sz="3600">
              <a:solidFill>
                <a:schemeClr val="lt1"/>
              </a:solidFill>
              <a:latin typeface="Calibri"/>
              <a:ea typeface="Calibri"/>
              <a:cs typeface="Calibri"/>
              <a:sym typeface="Calibri"/>
            </a:endParaRPr>
          </a:p>
        </p:txBody>
      </p:sp>
      <p:pic>
        <p:nvPicPr>
          <p:cNvPr id="2855" name="Google Shape;2855;p115"/>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2856" name="Google Shape;2856;p115"/>
          <p:cNvSpPr txBox="1"/>
          <p:nvPr/>
        </p:nvSpPr>
        <p:spPr>
          <a:xfrm>
            <a:off x="841775" y="4762125"/>
            <a:ext cx="1992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u="sng">
              <a:latin typeface="Roboto"/>
              <a:ea typeface="Roboto"/>
              <a:cs typeface="Roboto"/>
              <a:sym typeface="Roboto"/>
            </a:endParaRPr>
          </a:p>
        </p:txBody>
      </p:sp>
      <p:sp>
        <p:nvSpPr>
          <p:cNvPr id="2857" name="Google Shape;2857;p115"/>
          <p:cNvSpPr txBox="1"/>
          <p:nvPr/>
        </p:nvSpPr>
        <p:spPr>
          <a:xfrm>
            <a:off x="5215225" y="4762125"/>
            <a:ext cx="2950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858" name="Google Shape;2858;p115"/>
          <p:cNvSpPr txBox="1"/>
          <p:nvPr/>
        </p:nvSpPr>
        <p:spPr>
          <a:xfrm>
            <a:off x="2833775" y="4762125"/>
            <a:ext cx="958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859" name="Google Shape;2859;p115"/>
          <p:cNvSpPr txBox="1"/>
          <p:nvPr/>
        </p:nvSpPr>
        <p:spPr>
          <a:xfrm>
            <a:off x="3732000" y="4762125"/>
            <a:ext cx="168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860" name="Google Shape;2860;p115"/>
          <p:cNvSpPr txBox="1"/>
          <p:nvPr>
            <p:ph idx="12" type="sldNum"/>
          </p:nvPr>
        </p:nvSpPr>
        <p:spPr>
          <a:xfrm>
            <a:off x="8595308" y="4777292"/>
            <a:ext cx="548700" cy="393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2861" name="Google Shape;2861;p115"/>
          <p:cNvPicPr preferRelativeResize="0"/>
          <p:nvPr/>
        </p:nvPicPr>
        <p:blipFill>
          <a:blip r:embed="rId6">
            <a:alphaModFix/>
          </a:blip>
          <a:stretch>
            <a:fillRect/>
          </a:stretch>
        </p:blipFill>
        <p:spPr>
          <a:xfrm>
            <a:off x="711563" y="889300"/>
            <a:ext cx="7787125" cy="3640275"/>
          </a:xfrm>
          <a:prstGeom prst="rect">
            <a:avLst/>
          </a:prstGeom>
          <a:noFill/>
          <a:ln>
            <a:noFill/>
          </a:ln>
        </p:spPr>
      </p:pic>
      <p:sp>
        <p:nvSpPr>
          <p:cNvPr id="2862" name="Google Shape;2862;p115"/>
          <p:cNvSpPr/>
          <p:nvPr/>
        </p:nvSpPr>
        <p:spPr>
          <a:xfrm>
            <a:off x="2245175" y="1655650"/>
            <a:ext cx="958200" cy="393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866" name="Shape 2866"/>
        <p:cNvGrpSpPr/>
        <p:nvPr/>
      </p:nvGrpSpPr>
      <p:grpSpPr>
        <a:xfrm>
          <a:off x="0" y="0"/>
          <a:ext cx="0" cy="0"/>
          <a:chOff x="0" y="0"/>
          <a:chExt cx="0" cy="0"/>
        </a:xfrm>
      </p:grpSpPr>
      <p:pic>
        <p:nvPicPr>
          <p:cNvPr id="2867" name="Google Shape;2867;p116"/>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2868" name="Google Shape;2868;p116"/>
          <p:cNvPicPr preferRelativeResize="0"/>
          <p:nvPr/>
        </p:nvPicPr>
        <p:blipFill>
          <a:blip r:embed="rId4">
            <a:alphaModFix/>
          </a:blip>
          <a:stretch>
            <a:fillRect/>
          </a:stretch>
        </p:blipFill>
        <p:spPr>
          <a:xfrm>
            <a:off x="0" y="0"/>
            <a:ext cx="841775" cy="841775"/>
          </a:xfrm>
          <a:prstGeom prst="rect">
            <a:avLst/>
          </a:prstGeom>
          <a:noFill/>
          <a:ln>
            <a:noFill/>
          </a:ln>
        </p:spPr>
      </p:pic>
      <p:sp>
        <p:nvSpPr>
          <p:cNvPr id="2869" name="Google Shape;2869;p116"/>
          <p:cNvSpPr txBox="1"/>
          <p:nvPr/>
        </p:nvSpPr>
        <p:spPr>
          <a:xfrm>
            <a:off x="841775" y="0"/>
            <a:ext cx="75267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chemeClr val="lt1"/>
                </a:solidFill>
                <a:latin typeface="Calibri"/>
                <a:ea typeface="Calibri"/>
                <a:cs typeface="Calibri"/>
                <a:sym typeface="Calibri"/>
              </a:rPr>
              <a:t>SNR Equation</a:t>
            </a:r>
            <a:endParaRPr b="1" sz="3600">
              <a:solidFill>
                <a:schemeClr val="lt1"/>
              </a:solidFill>
              <a:latin typeface="Calibri"/>
              <a:ea typeface="Calibri"/>
              <a:cs typeface="Calibri"/>
              <a:sym typeface="Calibri"/>
            </a:endParaRPr>
          </a:p>
        </p:txBody>
      </p:sp>
      <p:pic>
        <p:nvPicPr>
          <p:cNvPr id="2870" name="Google Shape;2870;p116"/>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2871" name="Google Shape;2871;p116"/>
          <p:cNvSpPr txBox="1"/>
          <p:nvPr/>
        </p:nvSpPr>
        <p:spPr>
          <a:xfrm>
            <a:off x="841775" y="4762125"/>
            <a:ext cx="1992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u="sng">
              <a:latin typeface="Roboto"/>
              <a:ea typeface="Roboto"/>
              <a:cs typeface="Roboto"/>
              <a:sym typeface="Roboto"/>
            </a:endParaRPr>
          </a:p>
        </p:txBody>
      </p:sp>
      <p:sp>
        <p:nvSpPr>
          <p:cNvPr id="2872" name="Google Shape;2872;p116"/>
          <p:cNvSpPr txBox="1"/>
          <p:nvPr/>
        </p:nvSpPr>
        <p:spPr>
          <a:xfrm>
            <a:off x="5215225" y="4762125"/>
            <a:ext cx="2950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873" name="Google Shape;2873;p116"/>
          <p:cNvSpPr txBox="1"/>
          <p:nvPr/>
        </p:nvSpPr>
        <p:spPr>
          <a:xfrm>
            <a:off x="2833775" y="4762125"/>
            <a:ext cx="958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874" name="Google Shape;2874;p116"/>
          <p:cNvSpPr txBox="1"/>
          <p:nvPr/>
        </p:nvSpPr>
        <p:spPr>
          <a:xfrm>
            <a:off x="3732000" y="4762125"/>
            <a:ext cx="168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875" name="Google Shape;2875;p116"/>
          <p:cNvSpPr txBox="1"/>
          <p:nvPr>
            <p:ph idx="12" type="sldNum"/>
          </p:nvPr>
        </p:nvSpPr>
        <p:spPr>
          <a:xfrm>
            <a:off x="8595308" y="4777292"/>
            <a:ext cx="548700" cy="393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2876" name="Google Shape;2876;p116"/>
          <p:cNvPicPr preferRelativeResize="0"/>
          <p:nvPr/>
        </p:nvPicPr>
        <p:blipFill>
          <a:blip r:embed="rId6">
            <a:alphaModFix/>
          </a:blip>
          <a:stretch>
            <a:fillRect/>
          </a:stretch>
        </p:blipFill>
        <p:spPr>
          <a:xfrm>
            <a:off x="711563" y="889300"/>
            <a:ext cx="7787125" cy="3640275"/>
          </a:xfrm>
          <a:prstGeom prst="rect">
            <a:avLst/>
          </a:prstGeom>
          <a:noFill/>
          <a:ln>
            <a:noFill/>
          </a:ln>
        </p:spPr>
      </p:pic>
      <p:sp>
        <p:nvSpPr>
          <p:cNvPr id="2877" name="Google Shape;2877;p116"/>
          <p:cNvSpPr/>
          <p:nvPr/>
        </p:nvSpPr>
        <p:spPr>
          <a:xfrm>
            <a:off x="2245175" y="1655650"/>
            <a:ext cx="958200" cy="393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8" name="Google Shape;2878;p116"/>
          <p:cNvSpPr txBox="1"/>
          <p:nvPr/>
        </p:nvSpPr>
        <p:spPr>
          <a:xfrm>
            <a:off x="3355525" y="889300"/>
            <a:ext cx="3314700" cy="5694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latin typeface="Times New Roman"/>
                <a:ea typeface="Times New Roman"/>
                <a:cs typeface="Times New Roman"/>
                <a:sym typeface="Times New Roman"/>
              </a:rPr>
              <a:t>V</a:t>
            </a:r>
            <a:r>
              <a:rPr b="1" baseline="-25000" lang="en" sz="2500">
                <a:latin typeface="Times New Roman"/>
                <a:ea typeface="Times New Roman"/>
                <a:cs typeface="Times New Roman"/>
                <a:sym typeface="Times New Roman"/>
              </a:rPr>
              <a:t>Signal</a:t>
            </a:r>
            <a:endParaRPr b="1" baseline="-25000" sz="2500">
              <a:latin typeface="Times New Roman"/>
              <a:ea typeface="Times New Roman"/>
              <a:cs typeface="Times New Roman"/>
              <a:sym typeface="Times New Roman"/>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882" name="Shape 2882"/>
        <p:cNvGrpSpPr/>
        <p:nvPr/>
      </p:nvGrpSpPr>
      <p:grpSpPr>
        <a:xfrm>
          <a:off x="0" y="0"/>
          <a:ext cx="0" cy="0"/>
          <a:chOff x="0" y="0"/>
          <a:chExt cx="0" cy="0"/>
        </a:xfrm>
      </p:grpSpPr>
      <p:sp>
        <p:nvSpPr>
          <p:cNvPr id="2883" name="Google Shape;2883;p117"/>
          <p:cNvSpPr/>
          <p:nvPr/>
        </p:nvSpPr>
        <p:spPr>
          <a:xfrm>
            <a:off x="841775" y="791925"/>
            <a:ext cx="7460400" cy="3970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84" name="Google Shape;2884;p117"/>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2885" name="Google Shape;2885;p117"/>
          <p:cNvPicPr preferRelativeResize="0"/>
          <p:nvPr/>
        </p:nvPicPr>
        <p:blipFill>
          <a:blip r:embed="rId4">
            <a:alphaModFix/>
          </a:blip>
          <a:stretch>
            <a:fillRect/>
          </a:stretch>
        </p:blipFill>
        <p:spPr>
          <a:xfrm>
            <a:off x="0" y="0"/>
            <a:ext cx="841775" cy="841775"/>
          </a:xfrm>
          <a:prstGeom prst="rect">
            <a:avLst/>
          </a:prstGeom>
          <a:noFill/>
          <a:ln>
            <a:noFill/>
          </a:ln>
        </p:spPr>
      </p:pic>
      <p:sp>
        <p:nvSpPr>
          <p:cNvPr id="2886" name="Google Shape;2886;p117"/>
          <p:cNvSpPr txBox="1"/>
          <p:nvPr/>
        </p:nvSpPr>
        <p:spPr>
          <a:xfrm>
            <a:off x="841775" y="0"/>
            <a:ext cx="75267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chemeClr val="lt1"/>
                </a:solidFill>
                <a:latin typeface="Calibri"/>
                <a:ea typeface="Calibri"/>
                <a:cs typeface="Calibri"/>
                <a:sym typeface="Calibri"/>
              </a:rPr>
              <a:t>SNR Equation</a:t>
            </a:r>
            <a:endParaRPr b="1" sz="3600">
              <a:solidFill>
                <a:schemeClr val="lt1"/>
              </a:solidFill>
              <a:latin typeface="Calibri"/>
              <a:ea typeface="Calibri"/>
              <a:cs typeface="Calibri"/>
              <a:sym typeface="Calibri"/>
            </a:endParaRPr>
          </a:p>
        </p:txBody>
      </p:sp>
      <p:pic>
        <p:nvPicPr>
          <p:cNvPr id="2887" name="Google Shape;2887;p117"/>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2888" name="Google Shape;2888;p117"/>
          <p:cNvSpPr txBox="1"/>
          <p:nvPr/>
        </p:nvSpPr>
        <p:spPr>
          <a:xfrm>
            <a:off x="841775" y="4762125"/>
            <a:ext cx="1992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u="sng">
              <a:latin typeface="Roboto"/>
              <a:ea typeface="Roboto"/>
              <a:cs typeface="Roboto"/>
              <a:sym typeface="Roboto"/>
            </a:endParaRPr>
          </a:p>
        </p:txBody>
      </p:sp>
      <p:sp>
        <p:nvSpPr>
          <p:cNvPr id="2889" name="Google Shape;2889;p117"/>
          <p:cNvSpPr txBox="1"/>
          <p:nvPr/>
        </p:nvSpPr>
        <p:spPr>
          <a:xfrm>
            <a:off x="5215225" y="4762125"/>
            <a:ext cx="2950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890" name="Google Shape;2890;p117"/>
          <p:cNvSpPr txBox="1"/>
          <p:nvPr/>
        </p:nvSpPr>
        <p:spPr>
          <a:xfrm>
            <a:off x="2833775" y="4762125"/>
            <a:ext cx="958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891" name="Google Shape;2891;p117"/>
          <p:cNvSpPr txBox="1"/>
          <p:nvPr/>
        </p:nvSpPr>
        <p:spPr>
          <a:xfrm>
            <a:off x="3732000" y="4762125"/>
            <a:ext cx="168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892" name="Google Shape;2892;p117"/>
          <p:cNvSpPr txBox="1"/>
          <p:nvPr>
            <p:ph idx="12" type="sldNum"/>
          </p:nvPr>
        </p:nvSpPr>
        <p:spPr>
          <a:xfrm>
            <a:off x="8595308" y="4777292"/>
            <a:ext cx="548700" cy="393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2893" name="Google Shape;2893;p117"/>
          <p:cNvSpPr txBox="1"/>
          <p:nvPr/>
        </p:nvSpPr>
        <p:spPr>
          <a:xfrm>
            <a:off x="1322625" y="1240975"/>
            <a:ext cx="1183800" cy="5694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latin typeface="Times New Roman"/>
                <a:ea typeface="Times New Roman"/>
                <a:cs typeface="Times New Roman"/>
                <a:sym typeface="Times New Roman"/>
              </a:rPr>
              <a:t>SNR</a:t>
            </a:r>
            <a:r>
              <a:rPr lang="en" sz="2500">
                <a:latin typeface="Times New Roman"/>
                <a:ea typeface="Times New Roman"/>
                <a:cs typeface="Times New Roman"/>
                <a:sym typeface="Times New Roman"/>
              </a:rPr>
              <a:t> =</a:t>
            </a:r>
            <a:endParaRPr sz="2500">
              <a:latin typeface="Times New Roman"/>
              <a:ea typeface="Times New Roman"/>
              <a:cs typeface="Times New Roman"/>
              <a:sym typeface="Times New Roman"/>
            </a:endParaRPr>
          </a:p>
        </p:txBody>
      </p:sp>
      <p:cxnSp>
        <p:nvCxnSpPr>
          <p:cNvPr id="2894" name="Google Shape;2894;p117"/>
          <p:cNvCxnSpPr/>
          <p:nvPr/>
        </p:nvCxnSpPr>
        <p:spPr>
          <a:xfrm>
            <a:off x="2457450" y="1551225"/>
            <a:ext cx="5412900" cy="0"/>
          </a:xfrm>
          <a:prstGeom prst="straightConnector1">
            <a:avLst/>
          </a:prstGeom>
          <a:noFill/>
          <a:ln cap="flat" cmpd="sng" w="38100">
            <a:solidFill>
              <a:schemeClr val="dk1"/>
            </a:solidFill>
            <a:prstDash val="solid"/>
            <a:round/>
            <a:headEnd len="med" w="med" type="none"/>
            <a:tailEnd len="med" w="med" type="none"/>
          </a:ln>
        </p:spPr>
      </p:cxnSp>
      <p:sp>
        <p:nvSpPr>
          <p:cNvPr id="2895" name="Google Shape;2895;p117"/>
          <p:cNvSpPr txBox="1"/>
          <p:nvPr/>
        </p:nvSpPr>
        <p:spPr>
          <a:xfrm>
            <a:off x="2481900" y="938900"/>
            <a:ext cx="53640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latin typeface="Times New Roman"/>
                <a:ea typeface="Times New Roman"/>
                <a:cs typeface="Times New Roman"/>
                <a:sym typeface="Times New Roman"/>
              </a:rPr>
              <a:t>V</a:t>
            </a:r>
            <a:r>
              <a:rPr b="1" baseline="-25000" lang="en" sz="2500">
                <a:latin typeface="Times New Roman"/>
                <a:ea typeface="Times New Roman"/>
                <a:cs typeface="Times New Roman"/>
                <a:sym typeface="Times New Roman"/>
              </a:rPr>
              <a:t>Signal</a:t>
            </a:r>
            <a:r>
              <a:rPr lang="en" sz="2500">
                <a:latin typeface="Times New Roman"/>
                <a:ea typeface="Times New Roman"/>
                <a:cs typeface="Times New Roman"/>
                <a:sym typeface="Times New Roman"/>
              </a:rPr>
              <a:t>(V)</a:t>
            </a:r>
            <a:endParaRPr sz="2500">
              <a:latin typeface="Times New Roman"/>
              <a:ea typeface="Times New Roman"/>
              <a:cs typeface="Times New Roman"/>
              <a:sym typeface="Times New Roman"/>
            </a:endParaRPr>
          </a:p>
        </p:txBody>
      </p:sp>
      <p:sp>
        <p:nvSpPr>
          <p:cNvPr id="2896" name="Google Shape;2896;p117"/>
          <p:cNvSpPr txBox="1"/>
          <p:nvPr/>
        </p:nvSpPr>
        <p:spPr>
          <a:xfrm>
            <a:off x="2506425" y="1594150"/>
            <a:ext cx="53640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latin typeface="Times New Roman"/>
                <a:ea typeface="Times New Roman"/>
                <a:cs typeface="Times New Roman"/>
                <a:sym typeface="Times New Roman"/>
              </a:rPr>
              <a:t>V</a:t>
            </a:r>
            <a:r>
              <a:rPr b="1" baseline="-25000" lang="en" sz="2500">
                <a:latin typeface="Times New Roman"/>
                <a:ea typeface="Times New Roman"/>
                <a:cs typeface="Times New Roman"/>
                <a:sym typeface="Times New Roman"/>
              </a:rPr>
              <a:t>Noise</a:t>
            </a:r>
            <a:r>
              <a:rPr lang="en" sz="2500">
                <a:latin typeface="Times New Roman"/>
                <a:ea typeface="Times New Roman"/>
                <a:cs typeface="Times New Roman"/>
                <a:sym typeface="Times New Roman"/>
              </a:rPr>
              <a:t>(V)</a:t>
            </a:r>
            <a:endParaRPr sz="2500">
              <a:latin typeface="Times New Roman"/>
              <a:ea typeface="Times New Roman"/>
              <a:cs typeface="Times New Roman"/>
              <a:sym typeface="Times New Roman"/>
            </a:endParaRPr>
          </a:p>
        </p:txBody>
      </p:sp>
      <p:sp>
        <p:nvSpPr>
          <p:cNvPr id="2897" name="Google Shape;2897;p117"/>
          <p:cNvSpPr txBox="1"/>
          <p:nvPr/>
        </p:nvSpPr>
        <p:spPr>
          <a:xfrm>
            <a:off x="1298100" y="2249400"/>
            <a:ext cx="6547800" cy="3167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2500">
                <a:latin typeface="Times New Roman"/>
                <a:ea typeface="Times New Roman"/>
                <a:cs typeface="Times New Roman"/>
                <a:sym typeface="Times New Roman"/>
              </a:rPr>
              <a:t>V</a:t>
            </a:r>
            <a:r>
              <a:rPr b="1" baseline="-25000" lang="en" sz="2500">
                <a:latin typeface="Times New Roman"/>
                <a:ea typeface="Times New Roman"/>
                <a:cs typeface="Times New Roman"/>
                <a:sym typeface="Times New Roman"/>
              </a:rPr>
              <a:t>Signal</a:t>
            </a:r>
            <a:r>
              <a:rPr baseline="-25000" lang="en" sz="2500">
                <a:latin typeface="Times New Roman"/>
                <a:ea typeface="Times New Roman"/>
                <a:cs typeface="Times New Roman"/>
                <a:sym typeface="Times New Roman"/>
              </a:rPr>
              <a:t> </a:t>
            </a:r>
            <a:r>
              <a:rPr lang="en" sz="2500">
                <a:latin typeface="Times New Roman"/>
                <a:ea typeface="Times New Roman"/>
                <a:cs typeface="Times New Roman"/>
                <a:sym typeface="Times New Roman"/>
              </a:rPr>
              <a:t>= I</a:t>
            </a:r>
            <a:r>
              <a:rPr baseline="-25000" lang="en" sz="2500">
                <a:latin typeface="Times New Roman"/>
                <a:ea typeface="Times New Roman"/>
                <a:cs typeface="Times New Roman"/>
                <a:sym typeface="Times New Roman"/>
              </a:rPr>
              <a:t>PD</a:t>
            </a:r>
            <a:r>
              <a:rPr lang="en" sz="2500">
                <a:latin typeface="Times New Roman"/>
                <a:ea typeface="Times New Roman"/>
                <a:cs typeface="Times New Roman"/>
                <a:sym typeface="Times New Roman"/>
              </a:rPr>
              <a:t>R</a:t>
            </a:r>
            <a:r>
              <a:rPr baseline="-25000" lang="en" sz="2500">
                <a:latin typeface="Times New Roman"/>
                <a:ea typeface="Times New Roman"/>
                <a:cs typeface="Times New Roman"/>
                <a:sym typeface="Times New Roman"/>
              </a:rPr>
              <a:t>F</a:t>
            </a:r>
            <a:endParaRPr sz="2500">
              <a:latin typeface="Times New Roman"/>
              <a:ea typeface="Times New Roman"/>
              <a:cs typeface="Times New Roman"/>
              <a:sym typeface="Times New Roman"/>
            </a:endParaRPr>
          </a:p>
          <a:p>
            <a:pPr indent="0" lvl="0" marL="0" rtl="0" algn="ctr">
              <a:lnSpc>
                <a:spcPct val="115000"/>
              </a:lnSpc>
              <a:spcBef>
                <a:spcPts val="0"/>
              </a:spcBef>
              <a:spcAft>
                <a:spcPts val="0"/>
              </a:spcAft>
              <a:buNone/>
            </a:pPr>
            <a:r>
              <a:rPr b="1" lang="en" sz="2500">
                <a:latin typeface="Times New Roman"/>
                <a:ea typeface="Times New Roman"/>
                <a:cs typeface="Times New Roman"/>
                <a:sym typeface="Times New Roman"/>
              </a:rPr>
              <a:t>I</a:t>
            </a:r>
            <a:r>
              <a:rPr b="1" baseline="-25000" lang="en" sz="2500">
                <a:latin typeface="Times New Roman"/>
                <a:ea typeface="Times New Roman"/>
                <a:cs typeface="Times New Roman"/>
                <a:sym typeface="Times New Roman"/>
              </a:rPr>
              <a:t>PD</a:t>
            </a:r>
            <a:r>
              <a:rPr baseline="-25000" lang="en" sz="2500">
                <a:latin typeface="Times New Roman"/>
                <a:ea typeface="Times New Roman"/>
                <a:cs typeface="Times New Roman"/>
                <a:sym typeface="Times New Roman"/>
              </a:rPr>
              <a:t> </a:t>
            </a:r>
            <a:r>
              <a:rPr lang="en" sz="2500">
                <a:latin typeface="Times New Roman"/>
                <a:ea typeface="Times New Roman"/>
                <a:cs typeface="Times New Roman"/>
                <a:sym typeface="Times New Roman"/>
              </a:rPr>
              <a:t>= </a:t>
            </a:r>
            <a:r>
              <a:rPr lang="en" sz="2500">
                <a:latin typeface="Caveat"/>
                <a:ea typeface="Caveat"/>
                <a:cs typeface="Caveat"/>
                <a:sym typeface="Caveat"/>
              </a:rPr>
              <a:t>R</a:t>
            </a:r>
            <a:r>
              <a:rPr lang="en" sz="2500">
                <a:latin typeface="Times New Roman"/>
                <a:ea typeface="Times New Roman"/>
                <a:cs typeface="Times New Roman"/>
                <a:sym typeface="Times New Roman"/>
              </a:rPr>
              <a:t> W</a:t>
            </a:r>
            <a:r>
              <a:rPr baseline="-25000" lang="en" sz="2500">
                <a:latin typeface="Times New Roman"/>
                <a:ea typeface="Times New Roman"/>
                <a:cs typeface="Times New Roman"/>
                <a:sym typeface="Times New Roman"/>
              </a:rPr>
              <a:t>Incident</a:t>
            </a:r>
            <a:r>
              <a:rPr lang="en" sz="2500">
                <a:latin typeface="Times New Roman"/>
                <a:ea typeface="Times New Roman"/>
                <a:cs typeface="Times New Roman"/>
                <a:sym typeface="Times New Roman"/>
              </a:rPr>
              <a:t> = 0.857 (</a:t>
            </a:r>
            <a:r>
              <a:rPr lang="en" sz="2500">
                <a:solidFill>
                  <a:schemeClr val="dk1"/>
                </a:solidFill>
                <a:latin typeface="Times New Roman"/>
                <a:ea typeface="Times New Roman"/>
                <a:cs typeface="Times New Roman"/>
                <a:sym typeface="Times New Roman"/>
              </a:rPr>
              <a:t>µ</a:t>
            </a:r>
            <a:r>
              <a:rPr lang="en" sz="2500">
                <a:latin typeface="Times New Roman"/>
                <a:ea typeface="Times New Roman"/>
                <a:cs typeface="Times New Roman"/>
                <a:sym typeface="Times New Roman"/>
              </a:rPr>
              <a:t>A) (SAM II)</a:t>
            </a:r>
            <a:endParaRPr sz="2500">
              <a:latin typeface="Times New Roman"/>
              <a:ea typeface="Times New Roman"/>
              <a:cs typeface="Times New Roman"/>
              <a:sym typeface="Times New Roman"/>
            </a:endParaRPr>
          </a:p>
          <a:p>
            <a:pPr indent="0" lvl="0" marL="0" rtl="0" algn="ctr">
              <a:lnSpc>
                <a:spcPct val="115000"/>
              </a:lnSpc>
              <a:spcBef>
                <a:spcPts val="0"/>
              </a:spcBef>
              <a:spcAft>
                <a:spcPts val="0"/>
              </a:spcAft>
              <a:buNone/>
            </a:pPr>
            <a:r>
              <a:rPr b="1" lang="en" sz="2500">
                <a:solidFill>
                  <a:schemeClr val="dk1"/>
                </a:solidFill>
                <a:latin typeface="Caveat"/>
                <a:ea typeface="Caveat"/>
                <a:cs typeface="Caveat"/>
                <a:sym typeface="Caveat"/>
              </a:rPr>
              <a:t>R</a:t>
            </a:r>
            <a:r>
              <a:rPr lang="en" sz="2500">
                <a:solidFill>
                  <a:schemeClr val="dk1"/>
                </a:solidFill>
                <a:latin typeface="Caveat"/>
                <a:ea typeface="Caveat"/>
                <a:cs typeface="Caveat"/>
                <a:sym typeface="Caveat"/>
              </a:rPr>
              <a:t> </a:t>
            </a:r>
            <a:r>
              <a:rPr lang="en" sz="2500">
                <a:solidFill>
                  <a:schemeClr val="dk1"/>
                </a:solidFill>
                <a:latin typeface="Times New Roman"/>
                <a:ea typeface="Times New Roman"/>
                <a:cs typeface="Times New Roman"/>
                <a:sym typeface="Times New Roman"/>
              </a:rPr>
              <a:t>= 0.451(Light Source and Temp)</a:t>
            </a:r>
            <a:endParaRPr sz="2500">
              <a:solidFill>
                <a:schemeClr val="dk1"/>
              </a:solidFill>
              <a:latin typeface="Times New Roman"/>
              <a:ea typeface="Times New Roman"/>
              <a:cs typeface="Times New Roman"/>
              <a:sym typeface="Times New Roman"/>
            </a:endParaRPr>
          </a:p>
          <a:p>
            <a:pPr indent="0" lvl="0" marL="0" rtl="0" algn="ctr">
              <a:lnSpc>
                <a:spcPct val="115000"/>
              </a:lnSpc>
              <a:spcBef>
                <a:spcPts val="0"/>
              </a:spcBef>
              <a:spcAft>
                <a:spcPts val="0"/>
              </a:spcAft>
              <a:buNone/>
            </a:pPr>
            <a:r>
              <a:rPr b="1" lang="en" sz="2500">
                <a:solidFill>
                  <a:schemeClr val="dk1"/>
                </a:solidFill>
                <a:latin typeface="Times New Roman"/>
                <a:ea typeface="Times New Roman"/>
                <a:cs typeface="Times New Roman"/>
                <a:sym typeface="Times New Roman"/>
              </a:rPr>
              <a:t>W</a:t>
            </a:r>
            <a:r>
              <a:rPr b="1" baseline="-25000" lang="en" sz="2500">
                <a:solidFill>
                  <a:schemeClr val="dk1"/>
                </a:solidFill>
                <a:latin typeface="Times New Roman"/>
                <a:ea typeface="Times New Roman"/>
                <a:cs typeface="Times New Roman"/>
                <a:sym typeface="Times New Roman"/>
              </a:rPr>
              <a:t>Incident</a:t>
            </a:r>
            <a:r>
              <a:rPr lang="en" sz="2500">
                <a:solidFill>
                  <a:schemeClr val="dk1"/>
                </a:solidFill>
                <a:latin typeface="Times New Roman"/>
                <a:ea typeface="Times New Roman"/>
                <a:cs typeface="Times New Roman"/>
                <a:sym typeface="Times New Roman"/>
              </a:rPr>
              <a:t> = 1.90 (µW) (Light Source)</a:t>
            </a:r>
            <a:endParaRPr sz="2500">
              <a:solidFill>
                <a:schemeClr val="dk1"/>
              </a:solidFill>
              <a:latin typeface="Times New Roman"/>
              <a:ea typeface="Times New Roman"/>
              <a:cs typeface="Times New Roman"/>
              <a:sym typeface="Times New Roman"/>
            </a:endParaRPr>
          </a:p>
          <a:p>
            <a:pPr indent="0" lvl="0" marL="0" rtl="0" algn="ctr">
              <a:lnSpc>
                <a:spcPct val="115000"/>
              </a:lnSpc>
              <a:spcBef>
                <a:spcPts val="0"/>
              </a:spcBef>
              <a:spcAft>
                <a:spcPts val="0"/>
              </a:spcAft>
              <a:buNone/>
            </a:pPr>
            <a:r>
              <a:rPr b="1" lang="en" sz="2500">
                <a:solidFill>
                  <a:schemeClr val="dk1"/>
                </a:solidFill>
                <a:latin typeface="Times New Roman"/>
                <a:ea typeface="Times New Roman"/>
                <a:cs typeface="Times New Roman"/>
                <a:sym typeface="Times New Roman"/>
              </a:rPr>
              <a:t>R</a:t>
            </a:r>
            <a:r>
              <a:rPr b="1" baseline="-25000" lang="en" sz="2500">
                <a:solidFill>
                  <a:schemeClr val="dk1"/>
                </a:solidFill>
                <a:latin typeface="Times New Roman"/>
                <a:ea typeface="Times New Roman"/>
                <a:cs typeface="Times New Roman"/>
                <a:sym typeface="Times New Roman"/>
              </a:rPr>
              <a:t>F</a:t>
            </a:r>
            <a:r>
              <a:rPr lang="en" sz="2500">
                <a:solidFill>
                  <a:schemeClr val="dk1"/>
                </a:solidFill>
                <a:latin typeface="Times New Roman"/>
                <a:ea typeface="Times New Roman"/>
                <a:cs typeface="Times New Roman"/>
                <a:sym typeface="Times New Roman"/>
              </a:rPr>
              <a:t> = (Constant) = 3.75 (MΩ)</a:t>
            </a:r>
            <a:endParaRPr sz="250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t/>
            </a:r>
            <a:endParaRPr sz="250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t/>
            </a:r>
            <a:endParaRPr sz="2500">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9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9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9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9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9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9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97">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901" name="Shape 2901"/>
        <p:cNvGrpSpPr/>
        <p:nvPr/>
      </p:nvGrpSpPr>
      <p:grpSpPr>
        <a:xfrm>
          <a:off x="0" y="0"/>
          <a:ext cx="0" cy="0"/>
          <a:chOff x="0" y="0"/>
          <a:chExt cx="0" cy="0"/>
        </a:xfrm>
      </p:grpSpPr>
      <p:sp>
        <p:nvSpPr>
          <p:cNvPr id="2902" name="Google Shape;2902;p118"/>
          <p:cNvSpPr/>
          <p:nvPr/>
        </p:nvSpPr>
        <p:spPr>
          <a:xfrm>
            <a:off x="841775" y="791925"/>
            <a:ext cx="7460400" cy="3970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03" name="Google Shape;2903;p118"/>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2904" name="Google Shape;2904;p118"/>
          <p:cNvPicPr preferRelativeResize="0"/>
          <p:nvPr/>
        </p:nvPicPr>
        <p:blipFill>
          <a:blip r:embed="rId4">
            <a:alphaModFix/>
          </a:blip>
          <a:stretch>
            <a:fillRect/>
          </a:stretch>
        </p:blipFill>
        <p:spPr>
          <a:xfrm>
            <a:off x="0" y="0"/>
            <a:ext cx="841775" cy="841775"/>
          </a:xfrm>
          <a:prstGeom prst="rect">
            <a:avLst/>
          </a:prstGeom>
          <a:noFill/>
          <a:ln>
            <a:noFill/>
          </a:ln>
        </p:spPr>
      </p:pic>
      <p:sp>
        <p:nvSpPr>
          <p:cNvPr id="2905" name="Google Shape;2905;p118"/>
          <p:cNvSpPr txBox="1"/>
          <p:nvPr/>
        </p:nvSpPr>
        <p:spPr>
          <a:xfrm>
            <a:off x="841775" y="0"/>
            <a:ext cx="75267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chemeClr val="lt1"/>
                </a:solidFill>
                <a:latin typeface="Calibri"/>
                <a:ea typeface="Calibri"/>
                <a:cs typeface="Calibri"/>
                <a:sym typeface="Calibri"/>
              </a:rPr>
              <a:t>SNR Equation</a:t>
            </a:r>
            <a:endParaRPr b="1" sz="3600">
              <a:solidFill>
                <a:schemeClr val="lt1"/>
              </a:solidFill>
              <a:latin typeface="Calibri"/>
              <a:ea typeface="Calibri"/>
              <a:cs typeface="Calibri"/>
              <a:sym typeface="Calibri"/>
            </a:endParaRPr>
          </a:p>
        </p:txBody>
      </p:sp>
      <p:pic>
        <p:nvPicPr>
          <p:cNvPr id="2906" name="Google Shape;2906;p118"/>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2907" name="Google Shape;2907;p118"/>
          <p:cNvSpPr txBox="1"/>
          <p:nvPr/>
        </p:nvSpPr>
        <p:spPr>
          <a:xfrm>
            <a:off x="841775" y="4762125"/>
            <a:ext cx="1992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u="sng">
              <a:latin typeface="Roboto"/>
              <a:ea typeface="Roboto"/>
              <a:cs typeface="Roboto"/>
              <a:sym typeface="Roboto"/>
            </a:endParaRPr>
          </a:p>
        </p:txBody>
      </p:sp>
      <p:sp>
        <p:nvSpPr>
          <p:cNvPr id="2908" name="Google Shape;2908;p118"/>
          <p:cNvSpPr txBox="1"/>
          <p:nvPr/>
        </p:nvSpPr>
        <p:spPr>
          <a:xfrm>
            <a:off x="5215225" y="4762125"/>
            <a:ext cx="2950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909" name="Google Shape;2909;p118"/>
          <p:cNvSpPr txBox="1"/>
          <p:nvPr/>
        </p:nvSpPr>
        <p:spPr>
          <a:xfrm>
            <a:off x="2833775" y="4762125"/>
            <a:ext cx="958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910" name="Google Shape;2910;p118"/>
          <p:cNvSpPr txBox="1"/>
          <p:nvPr/>
        </p:nvSpPr>
        <p:spPr>
          <a:xfrm>
            <a:off x="3732000" y="4762125"/>
            <a:ext cx="168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911" name="Google Shape;2911;p118"/>
          <p:cNvSpPr txBox="1"/>
          <p:nvPr>
            <p:ph idx="12" type="sldNum"/>
          </p:nvPr>
        </p:nvSpPr>
        <p:spPr>
          <a:xfrm>
            <a:off x="8595308" y="4777292"/>
            <a:ext cx="548700" cy="393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2912" name="Google Shape;2912;p118"/>
          <p:cNvSpPr txBox="1"/>
          <p:nvPr/>
        </p:nvSpPr>
        <p:spPr>
          <a:xfrm>
            <a:off x="1322625" y="1240975"/>
            <a:ext cx="1183800" cy="5694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latin typeface="Times New Roman"/>
                <a:ea typeface="Times New Roman"/>
                <a:cs typeface="Times New Roman"/>
                <a:sym typeface="Times New Roman"/>
              </a:rPr>
              <a:t>SNR</a:t>
            </a:r>
            <a:r>
              <a:rPr lang="en" sz="2500">
                <a:latin typeface="Times New Roman"/>
                <a:ea typeface="Times New Roman"/>
                <a:cs typeface="Times New Roman"/>
                <a:sym typeface="Times New Roman"/>
              </a:rPr>
              <a:t> =</a:t>
            </a:r>
            <a:endParaRPr sz="2500">
              <a:latin typeface="Times New Roman"/>
              <a:ea typeface="Times New Roman"/>
              <a:cs typeface="Times New Roman"/>
              <a:sym typeface="Times New Roman"/>
            </a:endParaRPr>
          </a:p>
        </p:txBody>
      </p:sp>
      <p:cxnSp>
        <p:nvCxnSpPr>
          <p:cNvPr id="2913" name="Google Shape;2913;p118"/>
          <p:cNvCxnSpPr/>
          <p:nvPr/>
        </p:nvCxnSpPr>
        <p:spPr>
          <a:xfrm>
            <a:off x="2457450" y="1551225"/>
            <a:ext cx="5412900" cy="0"/>
          </a:xfrm>
          <a:prstGeom prst="straightConnector1">
            <a:avLst/>
          </a:prstGeom>
          <a:noFill/>
          <a:ln cap="flat" cmpd="sng" w="38100">
            <a:solidFill>
              <a:schemeClr val="dk1"/>
            </a:solidFill>
            <a:prstDash val="solid"/>
            <a:round/>
            <a:headEnd len="med" w="med" type="none"/>
            <a:tailEnd len="med" w="med" type="none"/>
          </a:ln>
        </p:spPr>
      </p:cxnSp>
      <p:sp>
        <p:nvSpPr>
          <p:cNvPr id="2914" name="Google Shape;2914;p118"/>
          <p:cNvSpPr txBox="1"/>
          <p:nvPr/>
        </p:nvSpPr>
        <p:spPr>
          <a:xfrm>
            <a:off x="2481900" y="938900"/>
            <a:ext cx="53640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latin typeface="Times New Roman"/>
                <a:ea typeface="Times New Roman"/>
                <a:cs typeface="Times New Roman"/>
                <a:sym typeface="Times New Roman"/>
              </a:rPr>
              <a:t>V</a:t>
            </a:r>
            <a:r>
              <a:rPr b="1" baseline="-25000" lang="en" sz="2500">
                <a:latin typeface="Times New Roman"/>
                <a:ea typeface="Times New Roman"/>
                <a:cs typeface="Times New Roman"/>
                <a:sym typeface="Times New Roman"/>
              </a:rPr>
              <a:t>Signal,</a:t>
            </a:r>
            <a:r>
              <a:rPr b="1" baseline="-25000" lang="en" sz="2500">
                <a:latin typeface="Times New Roman"/>
                <a:ea typeface="Times New Roman"/>
                <a:cs typeface="Times New Roman"/>
                <a:sym typeface="Times New Roman"/>
              </a:rPr>
              <a:t>Digitized</a:t>
            </a:r>
            <a:r>
              <a:rPr lang="en" sz="2500">
                <a:latin typeface="Times New Roman"/>
                <a:ea typeface="Times New Roman"/>
                <a:cs typeface="Times New Roman"/>
                <a:sym typeface="Times New Roman"/>
              </a:rPr>
              <a:t> = </a:t>
            </a:r>
            <a:r>
              <a:rPr lang="en" sz="2500">
                <a:solidFill>
                  <a:schemeClr val="dk1"/>
                </a:solidFill>
                <a:latin typeface="Caveat"/>
                <a:ea typeface="Caveat"/>
                <a:cs typeface="Caveat"/>
                <a:sym typeface="Caveat"/>
              </a:rPr>
              <a:t>R</a:t>
            </a:r>
            <a:r>
              <a:rPr lang="en" sz="2500">
                <a:solidFill>
                  <a:schemeClr val="dk1"/>
                </a:solidFill>
                <a:latin typeface="Times New Roman"/>
                <a:ea typeface="Times New Roman"/>
                <a:cs typeface="Times New Roman"/>
                <a:sym typeface="Times New Roman"/>
              </a:rPr>
              <a:t> W</a:t>
            </a:r>
            <a:r>
              <a:rPr baseline="-25000" lang="en" sz="2500">
                <a:solidFill>
                  <a:schemeClr val="dk1"/>
                </a:solidFill>
                <a:latin typeface="Times New Roman"/>
                <a:ea typeface="Times New Roman"/>
                <a:cs typeface="Times New Roman"/>
                <a:sym typeface="Times New Roman"/>
              </a:rPr>
              <a:t>Incident</a:t>
            </a:r>
            <a:r>
              <a:rPr lang="en" sz="2500">
                <a:solidFill>
                  <a:schemeClr val="dk1"/>
                </a:solidFill>
                <a:latin typeface="Times New Roman"/>
                <a:ea typeface="Times New Roman"/>
                <a:cs typeface="Times New Roman"/>
                <a:sym typeface="Times New Roman"/>
              </a:rPr>
              <a:t>R</a:t>
            </a:r>
            <a:r>
              <a:rPr baseline="-25000" lang="en" sz="2500">
                <a:solidFill>
                  <a:schemeClr val="dk1"/>
                </a:solidFill>
                <a:latin typeface="Times New Roman"/>
                <a:ea typeface="Times New Roman"/>
                <a:cs typeface="Times New Roman"/>
                <a:sym typeface="Times New Roman"/>
              </a:rPr>
              <a:t>F</a:t>
            </a:r>
            <a:r>
              <a:rPr lang="en" sz="2500">
                <a:solidFill>
                  <a:schemeClr val="dk1"/>
                </a:solidFill>
                <a:latin typeface="Times New Roman"/>
                <a:ea typeface="Times New Roman"/>
                <a:cs typeface="Times New Roman"/>
                <a:sym typeface="Times New Roman"/>
              </a:rPr>
              <a:t> (V)</a:t>
            </a:r>
            <a:endParaRPr sz="2500">
              <a:latin typeface="Times New Roman"/>
              <a:ea typeface="Times New Roman"/>
              <a:cs typeface="Times New Roman"/>
              <a:sym typeface="Times New Roman"/>
            </a:endParaRPr>
          </a:p>
        </p:txBody>
      </p:sp>
      <p:sp>
        <p:nvSpPr>
          <p:cNvPr id="2915" name="Google Shape;2915;p118"/>
          <p:cNvSpPr txBox="1"/>
          <p:nvPr/>
        </p:nvSpPr>
        <p:spPr>
          <a:xfrm>
            <a:off x="2506425" y="1594150"/>
            <a:ext cx="53640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latin typeface="Times New Roman"/>
                <a:ea typeface="Times New Roman"/>
                <a:cs typeface="Times New Roman"/>
                <a:sym typeface="Times New Roman"/>
              </a:rPr>
              <a:t>V</a:t>
            </a:r>
            <a:r>
              <a:rPr b="1" baseline="-25000" lang="en" sz="2500">
                <a:latin typeface="Times New Roman"/>
                <a:ea typeface="Times New Roman"/>
                <a:cs typeface="Times New Roman"/>
                <a:sym typeface="Times New Roman"/>
              </a:rPr>
              <a:t>Noise</a:t>
            </a:r>
            <a:r>
              <a:rPr lang="en" sz="2500">
                <a:latin typeface="Times New Roman"/>
                <a:ea typeface="Times New Roman"/>
                <a:cs typeface="Times New Roman"/>
                <a:sym typeface="Times New Roman"/>
              </a:rPr>
              <a:t>(V) </a:t>
            </a:r>
            <a:endParaRPr sz="2500">
              <a:latin typeface="Times New Roman"/>
              <a:ea typeface="Times New Roman"/>
              <a:cs typeface="Times New Roman"/>
              <a:sym typeface="Times New Roman"/>
            </a:endParaRPr>
          </a:p>
        </p:txBody>
      </p:sp>
      <p:sp>
        <p:nvSpPr>
          <p:cNvPr id="2916" name="Google Shape;2916;p118"/>
          <p:cNvSpPr txBox="1"/>
          <p:nvPr/>
        </p:nvSpPr>
        <p:spPr>
          <a:xfrm>
            <a:off x="841775" y="2140950"/>
            <a:ext cx="4662000" cy="2782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2500">
                <a:solidFill>
                  <a:schemeClr val="dk1"/>
                </a:solidFill>
                <a:latin typeface="Times New Roman"/>
                <a:ea typeface="Times New Roman"/>
                <a:cs typeface="Times New Roman"/>
                <a:sym typeface="Times New Roman"/>
              </a:rPr>
              <a:t>I</a:t>
            </a:r>
            <a:r>
              <a:rPr b="1" baseline="-25000" lang="en" sz="2500">
                <a:solidFill>
                  <a:schemeClr val="dk1"/>
                </a:solidFill>
                <a:latin typeface="Times New Roman"/>
                <a:ea typeface="Times New Roman"/>
                <a:cs typeface="Times New Roman"/>
                <a:sym typeface="Times New Roman"/>
              </a:rPr>
              <a:t>PD</a:t>
            </a:r>
            <a:r>
              <a:rPr baseline="-25000" lang="en" sz="2500">
                <a:solidFill>
                  <a:schemeClr val="dk1"/>
                </a:solidFill>
                <a:latin typeface="Times New Roman"/>
                <a:ea typeface="Times New Roman"/>
                <a:cs typeface="Times New Roman"/>
                <a:sym typeface="Times New Roman"/>
              </a:rPr>
              <a:t> </a:t>
            </a:r>
            <a:r>
              <a:rPr lang="en" sz="2500">
                <a:solidFill>
                  <a:schemeClr val="dk1"/>
                </a:solidFill>
                <a:latin typeface="Times New Roman"/>
                <a:ea typeface="Times New Roman"/>
                <a:cs typeface="Times New Roman"/>
                <a:sym typeface="Times New Roman"/>
              </a:rPr>
              <a:t>= </a:t>
            </a:r>
            <a:r>
              <a:rPr lang="en" sz="2500">
                <a:solidFill>
                  <a:schemeClr val="dk1"/>
                </a:solidFill>
                <a:latin typeface="Caveat"/>
                <a:ea typeface="Caveat"/>
                <a:cs typeface="Caveat"/>
                <a:sym typeface="Caveat"/>
              </a:rPr>
              <a:t>R</a:t>
            </a:r>
            <a:r>
              <a:rPr lang="en" sz="2500">
                <a:solidFill>
                  <a:schemeClr val="dk1"/>
                </a:solidFill>
                <a:latin typeface="Times New Roman"/>
                <a:ea typeface="Times New Roman"/>
                <a:cs typeface="Times New Roman"/>
                <a:sym typeface="Times New Roman"/>
              </a:rPr>
              <a:t> W</a:t>
            </a:r>
            <a:r>
              <a:rPr baseline="-25000" lang="en" sz="2500">
                <a:solidFill>
                  <a:schemeClr val="dk1"/>
                </a:solidFill>
                <a:latin typeface="Times New Roman"/>
                <a:ea typeface="Times New Roman"/>
                <a:cs typeface="Times New Roman"/>
                <a:sym typeface="Times New Roman"/>
              </a:rPr>
              <a:t>Incident</a:t>
            </a:r>
            <a:r>
              <a:rPr lang="en" sz="2500">
                <a:solidFill>
                  <a:schemeClr val="dk1"/>
                </a:solidFill>
                <a:latin typeface="Times New Roman"/>
                <a:ea typeface="Times New Roman"/>
                <a:cs typeface="Times New Roman"/>
                <a:sym typeface="Times New Roman"/>
              </a:rPr>
              <a:t> = 0.857 (µA)</a:t>
            </a:r>
            <a:endParaRPr b="1" sz="2500">
              <a:solidFill>
                <a:schemeClr val="dk1"/>
              </a:solidFill>
              <a:latin typeface="Caveat"/>
              <a:ea typeface="Caveat"/>
              <a:cs typeface="Caveat"/>
              <a:sym typeface="Caveat"/>
            </a:endParaRPr>
          </a:p>
          <a:p>
            <a:pPr indent="0" lvl="0" marL="0" rtl="0" algn="ctr">
              <a:lnSpc>
                <a:spcPct val="115000"/>
              </a:lnSpc>
              <a:spcBef>
                <a:spcPts val="0"/>
              </a:spcBef>
              <a:spcAft>
                <a:spcPts val="0"/>
              </a:spcAft>
              <a:buNone/>
            </a:pPr>
            <a:r>
              <a:rPr b="1" lang="en" sz="2500">
                <a:solidFill>
                  <a:schemeClr val="dk1"/>
                </a:solidFill>
                <a:latin typeface="Caveat"/>
                <a:ea typeface="Caveat"/>
                <a:cs typeface="Caveat"/>
                <a:sym typeface="Caveat"/>
              </a:rPr>
              <a:t>R</a:t>
            </a:r>
            <a:r>
              <a:rPr lang="en" sz="2500">
                <a:solidFill>
                  <a:schemeClr val="dk1"/>
                </a:solidFill>
                <a:latin typeface="Caveat"/>
                <a:ea typeface="Caveat"/>
                <a:cs typeface="Caveat"/>
                <a:sym typeface="Caveat"/>
              </a:rPr>
              <a:t> </a:t>
            </a:r>
            <a:r>
              <a:rPr lang="en" sz="2500">
                <a:solidFill>
                  <a:schemeClr val="dk1"/>
                </a:solidFill>
                <a:latin typeface="Times New Roman"/>
                <a:ea typeface="Times New Roman"/>
                <a:cs typeface="Times New Roman"/>
                <a:sym typeface="Times New Roman"/>
              </a:rPr>
              <a:t>= 0.451 (680 nm @ 20.5 +/- 5 C)  </a:t>
            </a:r>
            <a:endParaRPr sz="2500">
              <a:solidFill>
                <a:schemeClr val="dk1"/>
              </a:solidFill>
              <a:latin typeface="Times New Roman"/>
              <a:ea typeface="Times New Roman"/>
              <a:cs typeface="Times New Roman"/>
              <a:sym typeface="Times New Roman"/>
            </a:endParaRPr>
          </a:p>
          <a:p>
            <a:pPr indent="0" lvl="0" marL="0" rtl="0" algn="ctr">
              <a:lnSpc>
                <a:spcPct val="115000"/>
              </a:lnSpc>
              <a:spcBef>
                <a:spcPts val="0"/>
              </a:spcBef>
              <a:spcAft>
                <a:spcPts val="0"/>
              </a:spcAft>
              <a:buNone/>
            </a:pPr>
            <a:r>
              <a:rPr b="1" lang="en" sz="2500">
                <a:solidFill>
                  <a:schemeClr val="dk1"/>
                </a:solidFill>
                <a:latin typeface="Times New Roman"/>
                <a:ea typeface="Times New Roman"/>
                <a:cs typeface="Times New Roman"/>
                <a:sym typeface="Times New Roman"/>
              </a:rPr>
              <a:t>W</a:t>
            </a:r>
            <a:r>
              <a:rPr b="1" baseline="-25000" lang="en" sz="2500">
                <a:solidFill>
                  <a:schemeClr val="dk1"/>
                </a:solidFill>
                <a:latin typeface="Times New Roman"/>
                <a:ea typeface="Times New Roman"/>
                <a:cs typeface="Times New Roman"/>
                <a:sym typeface="Times New Roman"/>
              </a:rPr>
              <a:t>Incident</a:t>
            </a:r>
            <a:r>
              <a:rPr lang="en" sz="2500">
                <a:solidFill>
                  <a:schemeClr val="dk1"/>
                </a:solidFill>
                <a:latin typeface="Times New Roman"/>
                <a:ea typeface="Times New Roman"/>
                <a:cs typeface="Times New Roman"/>
                <a:sym typeface="Times New Roman"/>
              </a:rPr>
              <a:t> = 1.90 (µW)</a:t>
            </a:r>
            <a:endParaRPr sz="2500">
              <a:solidFill>
                <a:schemeClr val="dk1"/>
              </a:solidFill>
              <a:latin typeface="Times New Roman"/>
              <a:ea typeface="Times New Roman"/>
              <a:cs typeface="Times New Roman"/>
              <a:sym typeface="Times New Roman"/>
            </a:endParaRPr>
          </a:p>
          <a:p>
            <a:pPr indent="0" lvl="0" marL="0" rtl="0" algn="ctr">
              <a:lnSpc>
                <a:spcPct val="115000"/>
              </a:lnSpc>
              <a:spcBef>
                <a:spcPts val="0"/>
              </a:spcBef>
              <a:spcAft>
                <a:spcPts val="0"/>
              </a:spcAft>
              <a:buNone/>
            </a:pPr>
            <a:r>
              <a:rPr b="1" lang="en" sz="2500">
                <a:solidFill>
                  <a:schemeClr val="dk1"/>
                </a:solidFill>
                <a:latin typeface="Times New Roman"/>
                <a:ea typeface="Times New Roman"/>
                <a:cs typeface="Times New Roman"/>
                <a:sym typeface="Times New Roman"/>
              </a:rPr>
              <a:t>R</a:t>
            </a:r>
            <a:r>
              <a:rPr b="1" baseline="-25000" lang="en" sz="2500">
                <a:solidFill>
                  <a:schemeClr val="dk1"/>
                </a:solidFill>
                <a:latin typeface="Times New Roman"/>
                <a:ea typeface="Times New Roman"/>
                <a:cs typeface="Times New Roman"/>
                <a:sym typeface="Times New Roman"/>
              </a:rPr>
              <a:t>F</a:t>
            </a:r>
            <a:r>
              <a:rPr lang="en" sz="2500">
                <a:solidFill>
                  <a:schemeClr val="dk1"/>
                </a:solidFill>
                <a:latin typeface="Times New Roman"/>
                <a:ea typeface="Times New Roman"/>
                <a:cs typeface="Times New Roman"/>
                <a:sym typeface="Times New Roman"/>
              </a:rPr>
              <a:t> = 3.75 (MΩ)</a:t>
            </a:r>
            <a:endParaRPr sz="2500">
              <a:solidFill>
                <a:schemeClr val="dk1"/>
              </a:solidFill>
              <a:latin typeface="Times New Roman"/>
              <a:ea typeface="Times New Roman"/>
              <a:cs typeface="Times New Roman"/>
              <a:sym typeface="Times New Roman"/>
            </a:endParaRPr>
          </a:p>
          <a:p>
            <a:pPr indent="0" lvl="0" marL="0" rtl="0" algn="ctr">
              <a:lnSpc>
                <a:spcPct val="115000"/>
              </a:lnSpc>
              <a:spcBef>
                <a:spcPts val="0"/>
              </a:spcBef>
              <a:spcAft>
                <a:spcPts val="0"/>
              </a:spcAft>
              <a:buNone/>
            </a:pPr>
            <a:r>
              <a:rPr b="1" lang="en" sz="2500">
                <a:solidFill>
                  <a:schemeClr val="dk1"/>
                </a:solidFill>
                <a:latin typeface="Times New Roman"/>
                <a:ea typeface="Times New Roman"/>
                <a:cs typeface="Times New Roman"/>
                <a:sym typeface="Times New Roman"/>
              </a:rPr>
              <a:t>V</a:t>
            </a:r>
            <a:r>
              <a:rPr b="1" baseline="-25000" lang="en" sz="2500">
                <a:solidFill>
                  <a:schemeClr val="dk1"/>
                </a:solidFill>
                <a:latin typeface="Times New Roman"/>
                <a:ea typeface="Times New Roman"/>
                <a:cs typeface="Times New Roman"/>
                <a:sym typeface="Times New Roman"/>
              </a:rPr>
              <a:t>Noise</a:t>
            </a:r>
            <a:r>
              <a:rPr b="1" lang="en" sz="2500">
                <a:solidFill>
                  <a:schemeClr val="dk1"/>
                </a:solidFill>
                <a:latin typeface="Times New Roman"/>
                <a:ea typeface="Times New Roman"/>
                <a:cs typeface="Times New Roman"/>
                <a:sym typeface="Times New Roman"/>
              </a:rPr>
              <a:t> = </a:t>
            </a:r>
            <a:r>
              <a:rPr lang="en" sz="2500">
                <a:solidFill>
                  <a:schemeClr val="dk1"/>
                </a:solidFill>
                <a:latin typeface="Times New Roman"/>
                <a:ea typeface="Times New Roman"/>
                <a:cs typeface="Times New Roman"/>
                <a:sym typeface="Times New Roman"/>
              </a:rPr>
              <a:t>2.16*10</a:t>
            </a:r>
            <a:r>
              <a:rPr baseline="30000" lang="en" sz="2500">
                <a:solidFill>
                  <a:schemeClr val="dk1"/>
                </a:solidFill>
                <a:latin typeface="Times New Roman"/>
                <a:ea typeface="Times New Roman"/>
                <a:cs typeface="Times New Roman"/>
                <a:sym typeface="Times New Roman"/>
              </a:rPr>
              <a:t>-4</a:t>
            </a:r>
            <a:r>
              <a:rPr lang="en" sz="2500">
                <a:solidFill>
                  <a:schemeClr val="dk1"/>
                </a:solidFill>
                <a:latin typeface="Times New Roman"/>
                <a:ea typeface="Times New Roman"/>
                <a:cs typeface="Times New Roman"/>
                <a:sym typeface="Times New Roman"/>
              </a:rPr>
              <a:t> (V)</a:t>
            </a:r>
            <a:endParaRPr sz="250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t/>
            </a:r>
            <a:endParaRPr sz="2500">
              <a:latin typeface="Times New Roman"/>
              <a:ea typeface="Times New Roman"/>
              <a:cs typeface="Times New Roman"/>
              <a:sym typeface="Times New Roman"/>
            </a:endParaRPr>
          </a:p>
        </p:txBody>
      </p:sp>
      <p:sp>
        <p:nvSpPr>
          <p:cNvPr id="2917" name="Google Shape;2917;p118"/>
          <p:cNvSpPr txBox="1"/>
          <p:nvPr/>
        </p:nvSpPr>
        <p:spPr>
          <a:xfrm>
            <a:off x="5821125" y="2302325"/>
            <a:ext cx="2344200" cy="172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solidFill>
                  <a:schemeClr val="dk1"/>
                </a:solidFill>
                <a:latin typeface="Times New Roman"/>
                <a:ea typeface="Times New Roman"/>
                <a:cs typeface="Times New Roman"/>
                <a:sym typeface="Times New Roman"/>
              </a:rPr>
              <a:t>SNR = 3231</a:t>
            </a:r>
            <a:endParaRPr b="1" sz="250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t/>
            </a:r>
            <a:endParaRPr b="1" sz="250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b="1" lang="en" sz="2500">
                <a:solidFill>
                  <a:schemeClr val="dk1"/>
                </a:solidFill>
                <a:latin typeface="Times New Roman"/>
                <a:ea typeface="Times New Roman"/>
                <a:cs typeface="Times New Roman"/>
                <a:sym typeface="Times New Roman"/>
              </a:rPr>
              <a:t>Temperature:</a:t>
            </a:r>
            <a:endParaRPr b="1" sz="250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b="1" lang="en" sz="2500">
                <a:solidFill>
                  <a:schemeClr val="dk1"/>
                </a:solidFill>
                <a:latin typeface="Times New Roman"/>
                <a:ea typeface="Times New Roman"/>
                <a:cs typeface="Times New Roman"/>
                <a:sym typeface="Times New Roman"/>
              </a:rPr>
              <a:t>20.5 +/- 5 C</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921" name="Shape 2921"/>
        <p:cNvGrpSpPr/>
        <p:nvPr/>
      </p:nvGrpSpPr>
      <p:grpSpPr>
        <a:xfrm>
          <a:off x="0" y="0"/>
          <a:ext cx="0" cy="0"/>
          <a:chOff x="0" y="0"/>
          <a:chExt cx="0" cy="0"/>
        </a:xfrm>
      </p:grpSpPr>
      <p:pic>
        <p:nvPicPr>
          <p:cNvPr id="2922" name="Google Shape;2922;p119"/>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2923" name="Google Shape;2923;p119"/>
          <p:cNvPicPr preferRelativeResize="0"/>
          <p:nvPr/>
        </p:nvPicPr>
        <p:blipFill>
          <a:blip r:embed="rId4">
            <a:alphaModFix/>
          </a:blip>
          <a:stretch>
            <a:fillRect/>
          </a:stretch>
        </p:blipFill>
        <p:spPr>
          <a:xfrm>
            <a:off x="0" y="0"/>
            <a:ext cx="841775" cy="841775"/>
          </a:xfrm>
          <a:prstGeom prst="rect">
            <a:avLst/>
          </a:prstGeom>
          <a:noFill/>
          <a:ln>
            <a:noFill/>
          </a:ln>
        </p:spPr>
      </p:pic>
      <p:pic>
        <p:nvPicPr>
          <p:cNvPr id="2924" name="Google Shape;2924;p119"/>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2925" name="Google Shape;2925;p119"/>
          <p:cNvSpPr txBox="1"/>
          <p:nvPr/>
        </p:nvSpPr>
        <p:spPr>
          <a:xfrm>
            <a:off x="808650" y="0"/>
            <a:ext cx="7526700" cy="54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Calibri"/>
                <a:ea typeface="Calibri"/>
                <a:cs typeface="Calibri"/>
                <a:sym typeface="Calibri"/>
              </a:rPr>
              <a:t>Photodiode Response</a:t>
            </a:r>
            <a:endParaRPr b="1" sz="3000">
              <a:solidFill>
                <a:schemeClr val="lt1"/>
              </a:solidFill>
              <a:latin typeface="Calibri"/>
              <a:ea typeface="Calibri"/>
              <a:cs typeface="Calibri"/>
              <a:sym typeface="Calibri"/>
            </a:endParaRPr>
          </a:p>
        </p:txBody>
      </p:sp>
      <p:pic>
        <p:nvPicPr>
          <p:cNvPr id="2926" name="Google Shape;2926;p119"/>
          <p:cNvPicPr preferRelativeResize="0"/>
          <p:nvPr/>
        </p:nvPicPr>
        <p:blipFill rotWithShape="1">
          <a:blip r:embed="rId6">
            <a:alphaModFix/>
          </a:blip>
          <a:srcRect b="1370" l="0" r="0" t="-1370"/>
          <a:stretch/>
        </p:blipFill>
        <p:spPr>
          <a:xfrm>
            <a:off x="4505013" y="1054038"/>
            <a:ext cx="4408680" cy="3487252"/>
          </a:xfrm>
          <a:prstGeom prst="rect">
            <a:avLst/>
          </a:prstGeom>
          <a:noFill/>
          <a:ln>
            <a:noFill/>
          </a:ln>
        </p:spPr>
      </p:pic>
      <p:sp>
        <p:nvSpPr>
          <p:cNvPr id="2927" name="Google Shape;2927;p119"/>
          <p:cNvSpPr txBox="1"/>
          <p:nvPr/>
        </p:nvSpPr>
        <p:spPr>
          <a:xfrm>
            <a:off x="532625" y="1021350"/>
            <a:ext cx="3704100" cy="1369800"/>
          </a:xfrm>
          <a:prstGeom prst="rect">
            <a:avLst/>
          </a:prstGeom>
          <a:noFill/>
          <a:ln>
            <a:noFill/>
          </a:ln>
        </p:spPr>
        <p:txBody>
          <a:bodyPr anchorCtr="0" anchor="t" bIns="91425" lIns="91425" spcFirstLastPara="1" rIns="91425" wrap="square" tIns="91425">
            <a:spAutoFit/>
          </a:bodyPr>
          <a:lstStyle/>
          <a:p>
            <a:pPr indent="-317500" lvl="0" marL="457200" rtl="0" algn="l">
              <a:lnSpc>
                <a:spcPct val="150000"/>
              </a:lnSpc>
              <a:spcBef>
                <a:spcPts val="0"/>
              </a:spcBef>
              <a:spcAft>
                <a:spcPts val="0"/>
              </a:spcAft>
              <a:buClr>
                <a:schemeClr val="lt1"/>
              </a:buClr>
              <a:buSzPts val="1400"/>
              <a:buFont typeface="Calibri"/>
              <a:buChar char="●"/>
            </a:pPr>
            <a:r>
              <a:rPr lang="en">
                <a:solidFill>
                  <a:schemeClr val="lt1"/>
                </a:solidFill>
                <a:latin typeface="Calibri"/>
                <a:ea typeface="Calibri"/>
                <a:cs typeface="Calibri"/>
                <a:sym typeface="Calibri"/>
              </a:rPr>
              <a:t>600-700 nm = optimal range</a:t>
            </a:r>
            <a:endParaRPr>
              <a:solidFill>
                <a:schemeClr val="lt1"/>
              </a:solidFill>
              <a:latin typeface="Calibri"/>
              <a:ea typeface="Calibri"/>
              <a:cs typeface="Calibri"/>
              <a:sym typeface="Calibri"/>
            </a:endParaRPr>
          </a:p>
          <a:p>
            <a:pPr indent="-317500" lvl="0" marL="457200" rtl="0" algn="l">
              <a:lnSpc>
                <a:spcPct val="150000"/>
              </a:lnSpc>
              <a:spcBef>
                <a:spcPts val="0"/>
              </a:spcBef>
              <a:spcAft>
                <a:spcPts val="0"/>
              </a:spcAft>
              <a:buClr>
                <a:schemeClr val="lt1"/>
              </a:buClr>
              <a:buSzPts val="1400"/>
              <a:buFont typeface="Calibri"/>
              <a:buChar char="●"/>
            </a:pPr>
            <a:r>
              <a:rPr lang="en">
                <a:solidFill>
                  <a:schemeClr val="lt1"/>
                </a:solidFill>
                <a:latin typeface="Calibri"/>
                <a:ea typeface="Calibri"/>
                <a:cs typeface="Calibri"/>
                <a:sym typeface="Calibri"/>
              </a:rPr>
              <a:t>Choose wavelength close to 700 nm – best responsivity within visible </a:t>
            </a:r>
            <a:r>
              <a:rPr lang="en">
                <a:solidFill>
                  <a:schemeClr val="lt1"/>
                </a:solidFill>
                <a:latin typeface="Calibri"/>
                <a:ea typeface="Calibri"/>
                <a:cs typeface="Calibri"/>
                <a:sym typeface="Calibri"/>
              </a:rPr>
              <a:t>regime</a:t>
            </a:r>
            <a:r>
              <a:rPr lang="en">
                <a:solidFill>
                  <a:schemeClr val="lt1"/>
                </a:solidFill>
                <a:latin typeface="Calibri"/>
                <a:ea typeface="Calibri"/>
                <a:cs typeface="Calibri"/>
                <a:sym typeface="Calibri"/>
              </a:rPr>
              <a:t> and no temp. dependence!</a:t>
            </a:r>
            <a:endParaRPr>
              <a:solidFill>
                <a:schemeClr val="lt1"/>
              </a:solidFill>
              <a:latin typeface="Calibri"/>
              <a:ea typeface="Calibri"/>
              <a:cs typeface="Calibri"/>
              <a:sym typeface="Calibri"/>
            </a:endParaRPr>
          </a:p>
        </p:txBody>
      </p:sp>
      <p:pic>
        <p:nvPicPr>
          <p:cNvPr id="2928" name="Google Shape;2928;p119"/>
          <p:cNvPicPr preferRelativeResize="0"/>
          <p:nvPr/>
        </p:nvPicPr>
        <p:blipFill>
          <a:blip r:embed="rId7">
            <a:alphaModFix/>
          </a:blip>
          <a:stretch>
            <a:fillRect/>
          </a:stretch>
        </p:blipFill>
        <p:spPr>
          <a:xfrm>
            <a:off x="920600" y="2610588"/>
            <a:ext cx="3364974" cy="1923525"/>
          </a:xfrm>
          <a:prstGeom prst="rect">
            <a:avLst/>
          </a:prstGeom>
          <a:noFill/>
          <a:ln>
            <a:noFill/>
          </a:ln>
        </p:spPr>
      </p:pic>
      <p:sp>
        <p:nvSpPr>
          <p:cNvPr id="2929" name="Google Shape;2929;p119"/>
          <p:cNvSpPr txBox="1"/>
          <p:nvPr>
            <p:ph idx="12" type="sldNum"/>
          </p:nvPr>
        </p:nvSpPr>
        <p:spPr>
          <a:xfrm>
            <a:off x="8720698" y="4765425"/>
            <a:ext cx="423300" cy="393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cxnSp>
        <p:nvCxnSpPr>
          <p:cNvPr id="2930" name="Google Shape;2930;p119"/>
          <p:cNvCxnSpPr/>
          <p:nvPr/>
        </p:nvCxnSpPr>
        <p:spPr>
          <a:xfrm rot="10800000">
            <a:off x="2677893" y="3192150"/>
            <a:ext cx="0" cy="979800"/>
          </a:xfrm>
          <a:prstGeom prst="straightConnector1">
            <a:avLst/>
          </a:prstGeom>
          <a:noFill/>
          <a:ln cap="flat" cmpd="sng" w="28575">
            <a:solidFill>
              <a:srgbClr val="0000FF"/>
            </a:solidFill>
            <a:prstDash val="solid"/>
            <a:round/>
            <a:headEnd len="med" w="med" type="none"/>
            <a:tailEnd len="med" w="med" type="none"/>
          </a:ln>
        </p:spPr>
      </p:cxnSp>
      <p:cxnSp>
        <p:nvCxnSpPr>
          <p:cNvPr id="2931" name="Google Shape;2931;p119"/>
          <p:cNvCxnSpPr/>
          <p:nvPr/>
        </p:nvCxnSpPr>
        <p:spPr>
          <a:xfrm>
            <a:off x="1616525" y="3200400"/>
            <a:ext cx="1077600" cy="0"/>
          </a:xfrm>
          <a:prstGeom prst="straightConnector1">
            <a:avLst/>
          </a:prstGeom>
          <a:noFill/>
          <a:ln cap="flat" cmpd="sng" w="28575">
            <a:solidFill>
              <a:srgbClr val="0000FF"/>
            </a:solidFill>
            <a:prstDash val="solid"/>
            <a:round/>
            <a:headEnd len="med" w="med" type="none"/>
            <a:tailEnd len="med" w="med" type="none"/>
          </a:ln>
        </p:spPr>
      </p:cxnSp>
      <p:sp>
        <p:nvSpPr>
          <p:cNvPr id="2932" name="Google Shape;2932;p119"/>
          <p:cNvSpPr txBox="1"/>
          <p:nvPr/>
        </p:nvSpPr>
        <p:spPr>
          <a:xfrm>
            <a:off x="2759525" y="3481950"/>
            <a:ext cx="61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680</a:t>
            </a:r>
            <a:endParaRPr>
              <a:latin typeface="Calibri"/>
              <a:ea typeface="Calibri"/>
              <a:cs typeface="Calibri"/>
              <a:sym typeface="Calibri"/>
            </a:endParaRPr>
          </a:p>
        </p:txBody>
      </p:sp>
      <p:sp>
        <p:nvSpPr>
          <p:cNvPr id="2933" name="Google Shape;2933;p119"/>
          <p:cNvSpPr txBox="1"/>
          <p:nvPr/>
        </p:nvSpPr>
        <p:spPr>
          <a:xfrm>
            <a:off x="1785250" y="2872500"/>
            <a:ext cx="612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0.45</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cxnSp>
        <p:nvCxnSpPr>
          <p:cNvPr id="2934" name="Google Shape;2934;p119"/>
          <p:cNvCxnSpPr/>
          <p:nvPr/>
        </p:nvCxnSpPr>
        <p:spPr>
          <a:xfrm rot="10800000">
            <a:off x="6406243" y="2307775"/>
            <a:ext cx="0" cy="979800"/>
          </a:xfrm>
          <a:prstGeom prst="straightConnector1">
            <a:avLst/>
          </a:prstGeom>
          <a:noFill/>
          <a:ln cap="flat" cmpd="sng" w="76200">
            <a:solidFill>
              <a:srgbClr val="FF00FF"/>
            </a:solidFill>
            <a:prstDash val="solid"/>
            <a:round/>
            <a:headEnd len="med" w="med" type="none"/>
            <a:tailEnd len="med" w="med" type="none"/>
          </a:ln>
        </p:spPr>
      </p:cxnSp>
      <p:cxnSp>
        <p:nvCxnSpPr>
          <p:cNvPr id="2935" name="Google Shape;2935;p119"/>
          <p:cNvCxnSpPr/>
          <p:nvPr/>
        </p:nvCxnSpPr>
        <p:spPr>
          <a:xfrm rot="10800000">
            <a:off x="7775118" y="2307775"/>
            <a:ext cx="0" cy="979800"/>
          </a:xfrm>
          <a:prstGeom prst="straightConnector1">
            <a:avLst/>
          </a:prstGeom>
          <a:noFill/>
          <a:ln cap="flat" cmpd="sng" w="76200">
            <a:solidFill>
              <a:srgbClr val="FF00FF"/>
            </a:solidFill>
            <a:prstDash val="solid"/>
            <a:round/>
            <a:headEnd len="med" w="med" type="none"/>
            <a:tailEnd len="med" w="med" type="none"/>
          </a:ln>
        </p:spPr>
      </p:cxn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939" name="Shape 2939"/>
        <p:cNvGrpSpPr/>
        <p:nvPr/>
      </p:nvGrpSpPr>
      <p:grpSpPr>
        <a:xfrm>
          <a:off x="0" y="0"/>
          <a:ext cx="0" cy="0"/>
          <a:chOff x="0" y="0"/>
          <a:chExt cx="0" cy="0"/>
        </a:xfrm>
      </p:grpSpPr>
      <p:pic>
        <p:nvPicPr>
          <p:cNvPr id="2940" name="Google Shape;2940;p120"/>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2941" name="Google Shape;2941;p120"/>
          <p:cNvPicPr preferRelativeResize="0"/>
          <p:nvPr/>
        </p:nvPicPr>
        <p:blipFill>
          <a:blip r:embed="rId4">
            <a:alphaModFix/>
          </a:blip>
          <a:stretch>
            <a:fillRect/>
          </a:stretch>
        </p:blipFill>
        <p:spPr>
          <a:xfrm>
            <a:off x="0" y="0"/>
            <a:ext cx="841775" cy="841775"/>
          </a:xfrm>
          <a:prstGeom prst="rect">
            <a:avLst/>
          </a:prstGeom>
          <a:noFill/>
          <a:ln>
            <a:noFill/>
          </a:ln>
        </p:spPr>
      </p:pic>
      <p:pic>
        <p:nvPicPr>
          <p:cNvPr id="2942" name="Google Shape;2942;p120"/>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2943" name="Google Shape;2943;p120"/>
          <p:cNvSpPr txBox="1"/>
          <p:nvPr/>
        </p:nvSpPr>
        <p:spPr>
          <a:xfrm>
            <a:off x="808650" y="0"/>
            <a:ext cx="7526700" cy="54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Calibri"/>
                <a:ea typeface="Calibri"/>
                <a:cs typeface="Calibri"/>
                <a:sym typeface="Calibri"/>
              </a:rPr>
              <a:t>Photodiode Thermal Dependance</a:t>
            </a:r>
            <a:endParaRPr b="1" sz="3000">
              <a:solidFill>
                <a:schemeClr val="lt1"/>
              </a:solidFill>
              <a:latin typeface="Calibri"/>
              <a:ea typeface="Calibri"/>
              <a:cs typeface="Calibri"/>
              <a:sym typeface="Calibri"/>
            </a:endParaRPr>
          </a:p>
        </p:txBody>
      </p:sp>
      <p:pic>
        <p:nvPicPr>
          <p:cNvPr id="2944" name="Google Shape;2944;p120"/>
          <p:cNvPicPr preferRelativeResize="0"/>
          <p:nvPr/>
        </p:nvPicPr>
        <p:blipFill rotWithShape="1">
          <a:blip r:embed="rId6">
            <a:alphaModFix/>
          </a:blip>
          <a:srcRect b="1370" l="0" r="0" t="-1370"/>
          <a:stretch/>
        </p:blipFill>
        <p:spPr>
          <a:xfrm>
            <a:off x="5063299" y="1327473"/>
            <a:ext cx="3717299" cy="2940374"/>
          </a:xfrm>
          <a:prstGeom prst="rect">
            <a:avLst/>
          </a:prstGeom>
          <a:noFill/>
          <a:ln>
            <a:noFill/>
          </a:ln>
        </p:spPr>
      </p:pic>
      <p:sp>
        <p:nvSpPr>
          <p:cNvPr id="2945" name="Google Shape;2945;p120"/>
          <p:cNvSpPr txBox="1"/>
          <p:nvPr>
            <p:ph idx="12" type="sldNum"/>
          </p:nvPr>
        </p:nvSpPr>
        <p:spPr>
          <a:xfrm>
            <a:off x="8720698" y="4765425"/>
            <a:ext cx="423300" cy="393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2946" name="Google Shape;2946;p120"/>
          <p:cNvPicPr preferRelativeResize="0"/>
          <p:nvPr/>
        </p:nvPicPr>
        <p:blipFill>
          <a:blip r:embed="rId7">
            <a:alphaModFix/>
          </a:blip>
          <a:stretch>
            <a:fillRect/>
          </a:stretch>
        </p:blipFill>
        <p:spPr>
          <a:xfrm>
            <a:off x="235325" y="1370425"/>
            <a:ext cx="4513350" cy="28545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950" name="Shape 2950"/>
        <p:cNvGrpSpPr/>
        <p:nvPr/>
      </p:nvGrpSpPr>
      <p:grpSpPr>
        <a:xfrm>
          <a:off x="0" y="0"/>
          <a:ext cx="0" cy="0"/>
          <a:chOff x="0" y="0"/>
          <a:chExt cx="0" cy="0"/>
        </a:xfrm>
      </p:grpSpPr>
      <p:pic>
        <p:nvPicPr>
          <p:cNvPr id="2951" name="Google Shape;2951;p121"/>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2952" name="Google Shape;2952;p121"/>
          <p:cNvPicPr preferRelativeResize="0"/>
          <p:nvPr/>
        </p:nvPicPr>
        <p:blipFill>
          <a:blip r:embed="rId4">
            <a:alphaModFix/>
          </a:blip>
          <a:stretch>
            <a:fillRect/>
          </a:stretch>
        </p:blipFill>
        <p:spPr>
          <a:xfrm>
            <a:off x="0" y="0"/>
            <a:ext cx="841775" cy="841775"/>
          </a:xfrm>
          <a:prstGeom prst="rect">
            <a:avLst/>
          </a:prstGeom>
          <a:noFill/>
          <a:ln>
            <a:noFill/>
          </a:ln>
        </p:spPr>
      </p:pic>
      <p:pic>
        <p:nvPicPr>
          <p:cNvPr id="2953" name="Google Shape;2953;p121"/>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2954" name="Google Shape;2954;p121"/>
          <p:cNvSpPr txBox="1"/>
          <p:nvPr/>
        </p:nvSpPr>
        <p:spPr>
          <a:xfrm>
            <a:off x="808650" y="0"/>
            <a:ext cx="7526700" cy="54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Calibri"/>
                <a:ea typeface="Calibri"/>
                <a:cs typeface="Calibri"/>
                <a:sym typeface="Calibri"/>
              </a:rPr>
              <a:t>Photodiode Saturation</a:t>
            </a:r>
            <a:endParaRPr b="1" sz="3000">
              <a:solidFill>
                <a:schemeClr val="lt1"/>
              </a:solidFill>
              <a:latin typeface="Calibri"/>
              <a:ea typeface="Calibri"/>
              <a:cs typeface="Calibri"/>
              <a:sym typeface="Calibri"/>
            </a:endParaRPr>
          </a:p>
        </p:txBody>
      </p:sp>
      <p:sp>
        <p:nvSpPr>
          <p:cNvPr id="2955" name="Google Shape;2955;p121"/>
          <p:cNvSpPr txBox="1"/>
          <p:nvPr>
            <p:ph idx="12" type="sldNum"/>
          </p:nvPr>
        </p:nvSpPr>
        <p:spPr>
          <a:xfrm>
            <a:off x="8720698" y="4765425"/>
            <a:ext cx="423300" cy="393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2956" name="Google Shape;2956;p121"/>
          <p:cNvPicPr preferRelativeResize="0"/>
          <p:nvPr/>
        </p:nvPicPr>
        <p:blipFill>
          <a:blip r:embed="rId6">
            <a:alphaModFix/>
          </a:blip>
          <a:stretch>
            <a:fillRect/>
          </a:stretch>
        </p:blipFill>
        <p:spPr>
          <a:xfrm>
            <a:off x="279350" y="2467250"/>
            <a:ext cx="3943925" cy="721450"/>
          </a:xfrm>
          <a:prstGeom prst="rect">
            <a:avLst/>
          </a:prstGeom>
          <a:noFill/>
          <a:ln>
            <a:noFill/>
          </a:ln>
        </p:spPr>
      </p:pic>
      <p:pic>
        <p:nvPicPr>
          <p:cNvPr id="2957" name="Google Shape;2957;p121"/>
          <p:cNvPicPr preferRelativeResize="0"/>
          <p:nvPr/>
        </p:nvPicPr>
        <p:blipFill>
          <a:blip r:embed="rId7">
            <a:alphaModFix/>
          </a:blip>
          <a:stretch>
            <a:fillRect/>
          </a:stretch>
        </p:blipFill>
        <p:spPr>
          <a:xfrm>
            <a:off x="279350" y="1954802"/>
            <a:ext cx="3943921" cy="540000"/>
          </a:xfrm>
          <a:prstGeom prst="rect">
            <a:avLst/>
          </a:prstGeom>
          <a:noFill/>
          <a:ln>
            <a:noFill/>
          </a:ln>
        </p:spPr>
      </p:pic>
      <p:pic>
        <p:nvPicPr>
          <p:cNvPr id="2958" name="Google Shape;2958;p121"/>
          <p:cNvPicPr preferRelativeResize="0"/>
          <p:nvPr/>
        </p:nvPicPr>
        <p:blipFill>
          <a:blip r:embed="rId8">
            <a:alphaModFix/>
          </a:blip>
          <a:stretch>
            <a:fillRect/>
          </a:stretch>
        </p:blipFill>
        <p:spPr>
          <a:xfrm>
            <a:off x="4572000" y="1164350"/>
            <a:ext cx="4273375" cy="29627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962" name="Shape 2962"/>
        <p:cNvGrpSpPr/>
        <p:nvPr/>
      </p:nvGrpSpPr>
      <p:grpSpPr>
        <a:xfrm>
          <a:off x="0" y="0"/>
          <a:ext cx="0" cy="0"/>
          <a:chOff x="0" y="0"/>
          <a:chExt cx="0" cy="0"/>
        </a:xfrm>
      </p:grpSpPr>
      <p:pic>
        <p:nvPicPr>
          <p:cNvPr id="2963" name="Google Shape;2963;p122"/>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2964" name="Google Shape;2964;p122"/>
          <p:cNvPicPr preferRelativeResize="0"/>
          <p:nvPr/>
        </p:nvPicPr>
        <p:blipFill>
          <a:blip r:embed="rId4">
            <a:alphaModFix/>
          </a:blip>
          <a:stretch>
            <a:fillRect/>
          </a:stretch>
        </p:blipFill>
        <p:spPr>
          <a:xfrm>
            <a:off x="0" y="0"/>
            <a:ext cx="841775" cy="841775"/>
          </a:xfrm>
          <a:prstGeom prst="rect">
            <a:avLst/>
          </a:prstGeom>
          <a:noFill/>
          <a:ln>
            <a:noFill/>
          </a:ln>
        </p:spPr>
      </p:pic>
      <p:sp>
        <p:nvSpPr>
          <p:cNvPr id="2965" name="Google Shape;2965;p122"/>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300">
                <a:solidFill>
                  <a:schemeClr val="lt1"/>
                </a:solidFill>
                <a:latin typeface="Calibri"/>
                <a:ea typeface="Calibri"/>
                <a:cs typeface="Calibri"/>
                <a:sym typeface="Calibri"/>
              </a:rPr>
              <a:t>LED Trade</a:t>
            </a:r>
            <a:endParaRPr b="1" sz="4300">
              <a:solidFill>
                <a:schemeClr val="lt1"/>
              </a:solidFill>
              <a:latin typeface="Calibri"/>
              <a:ea typeface="Calibri"/>
              <a:cs typeface="Calibri"/>
              <a:sym typeface="Calibri"/>
            </a:endParaRPr>
          </a:p>
        </p:txBody>
      </p:sp>
      <p:pic>
        <p:nvPicPr>
          <p:cNvPr id="2966" name="Google Shape;2966;p122"/>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2967" name="Google Shape;2967;p122"/>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2968" name="Google Shape;2968;p122"/>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Electronics</a:t>
            </a:r>
            <a:endParaRPr b="1" u="sng">
              <a:latin typeface="Roboto"/>
              <a:ea typeface="Roboto"/>
              <a:cs typeface="Roboto"/>
              <a:sym typeface="Roboto"/>
            </a:endParaRPr>
          </a:p>
        </p:txBody>
      </p:sp>
      <p:sp>
        <p:nvSpPr>
          <p:cNvPr id="2969" name="Google Shape;2969;p122"/>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970" name="Google Shape;2970;p122"/>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2971" name="Google Shape;2971;p122"/>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972" name="Google Shape;2972;p122"/>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2973" name="Google Shape;2973;p122"/>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2974" name="Google Shape;2974;p122"/>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graphicFrame>
        <p:nvGraphicFramePr>
          <p:cNvPr id="2975" name="Google Shape;2975;p122"/>
          <p:cNvGraphicFramePr/>
          <p:nvPr/>
        </p:nvGraphicFramePr>
        <p:xfrm>
          <a:off x="574238" y="1438475"/>
          <a:ext cx="3000000" cy="3000000"/>
        </p:xfrm>
        <a:graphic>
          <a:graphicData uri="http://schemas.openxmlformats.org/drawingml/2006/table">
            <a:tbl>
              <a:tblPr>
                <a:noFill/>
                <a:tableStyleId>{31E32F96-03ED-438F-A551-5A4A440BEC8A}</a:tableStyleId>
              </a:tblPr>
              <a:tblGrid>
                <a:gridCol w="2122800"/>
                <a:gridCol w="741250"/>
                <a:gridCol w="1793300"/>
                <a:gridCol w="3338150"/>
              </a:tblGrid>
              <a:tr h="561800">
                <a:tc>
                  <a:txBody>
                    <a:bodyPr/>
                    <a:lstStyle/>
                    <a:p>
                      <a:pPr indent="0" lvl="0" marL="0" rtl="0" algn="ctr">
                        <a:spcBef>
                          <a:spcPts val="0"/>
                        </a:spcBef>
                        <a:spcAft>
                          <a:spcPts val="0"/>
                        </a:spcAft>
                        <a:buNone/>
                      </a:pPr>
                      <a:r>
                        <a:rPr lang="en">
                          <a:solidFill>
                            <a:schemeClr val="lt1"/>
                          </a:solidFill>
                          <a:latin typeface="Calibri"/>
                          <a:ea typeface="Calibri"/>
                          <a:cs typeface="Calibri"/>
                          <a:sym typeface="Calibri"/>
                        </a:rPr>
                        <a:t>Metric</a:t>
                      </a:r>
                      <a:endParaRPr>
                        <a:solidFill>
                          <a:schemeClr val="lt1"/>
                        </a:solidFill>
                        <a:latin typeface="Calibri"/>
                        <a:ea typeface="Calibri"/>
                        <a:cs typeface="Calibri"/>
                        <a:sym typeface="Calibri"/>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lt1"/>
                          </a:solidFill>
                          <a:latin typeface="Calibri"/>
                          <a:ea typeface="Calibri"/>
                          <a:cs typeface="Calibri"/>
                          <a:sym typeface="Calibri"/>
                        </a:rPr>
                        <a:t>Weight</a:t>
                      </a:r>
                      <a:endParaRPr>
                        <a:solidFill>
                          <a:schemeClr val="lt1"/>
                        </a:solidFill>
                        <a:latin typeface="Calibri"/>
                        <a:ea typeface="Calibri"/>
                        <a:cs typeface="Calibri"/>
                        <a:sym typeface="Calibri"/>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lt1"/>
                          </a:solidFill>
                          <a:latin typeface="Calibri"/>
                          <a:ea typeface="Calibri"/>
                          <a:cs typeface="Calibri"/>
                          <a:sym typeface="Calibri"/>
                        </a:rPr>
                        <a:t>Driving requirements </a:t>
                      </a:r>
                      <a:endParaRPr>
                        <a:solidFill>
                          <a:schemeClr val="lt1"/>
                        </a:solidFill>
                        <a:latin typeface="Calibri"/>
                        <a:ea typeface="Calibri"/>
                        <a:cs typeface="Calibri"/>
                        <a:sym typeface="Calibri"/>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lt1"/>
                          </a:solidFill>
                          <a:latin typeface="Calibri"/>
                          <a:ea typeface="Calibri"/>
                          <a:cs typeface="Calibri"/>
                          <a:sym typeface="Calibri"/>
                        </a:rPr>
                        <a:t>Rationale</a:t>
                      </a:r>
                      <a:endParaRPr>
                        <a:solidFill>
                          <a:schemeClr val="lt1"/>
                        </a:solidFill>
                        <a:latin typeface="Calibri"/>
                        <a:ea typeface="Calibri"/>
                        <a:cs typeface="Calibri"/>
                        <a:sym typeface="Calibri"/>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r>
              <a:tr h="677325">
                <a:tc>
                  <a:txBody>
                    <a:bodyPr/>
                    <a:lstStyle/>
                    <a:p>
                      <a:pPr indent="0" lvl="0" marL="0" rtl="0" algn="ctr">
                        <a:spcBef>
                          <a:spcPts val="0"/>
                        </a:spcBef>
                        <a:spcAft>
                          <a:spcPts val="0"/>
                        </a:spcAft>
                        <a:buNone/>
                      </a:pPr>
                      <a:r>
                        <a:rPr lang="en">
                          <a:solidFill>
                            <a:schemeClr val="lt1"/>
                          </a:solidFill>
                          <a:latin typeface="Calibri"/>
                          <a:ea typeface="Calibri"/>
                          <a:cs typeface="Calibri"/>
                          <a:sym typeface="Calibri"/>
                        </a:rPr>
                        <a:t>Spectrum</a:t>
                      </a:r>
                      <a:endParaRPr>
                        <a:solidFill>
                          <a:schemeClr val="lt1"/>
                        </a:solidFill>
                        <a:latin typeface="Calibri"/>
                        <a:ea typeface="Calibri"/>
                        <a:cs typeface="Calibri"/>
                        <a:sym typeface="Calibri"/>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lt1"/>
                          </a:solidFill>
                          <a:latin typeface="Calibri"/>
                          <a:ea typeface="Calibri"/>
                          <a:cs typeface="Calibri"/>
                          <a:sym typeface="Calibri"/>
                        </a:rPr>
                        <a:t>0.3</a:t>
                      </a:r>
                      <a:endParaRPr>
                        <a:solidFill>
                          <a:schemeClr val="lt1"/>
                        </a:solidFill>
                        <a:latin typeface="Calibri"/>
                        <a:ea typeface="Calibri"/>
                        <a:cs typeface="Calibri"/>
                        <a:sym typeface="Calibri"/>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lt1"/>
                          </a:solidFill>
                          <a:latin typeface="Calibri"/>
                          <a:ea typeface="Calibri"/>
                          <a:cs typeface="Calibri"/>
                          <a:sym typeface="Calibri"/>
                        </a:rPr>
                        <a:t>OPT-02.01</a:t>
                      </a:r>
                      <a:endParaRPr>
                        <a:solidFill>
                          <a:schemeClr val="lt1"/>
                        </a:solidFill>
                        <a:latin typeface="Calibri"/>
                        <a:ea typeface="Calibri"/>
                        <a:cs typeface="Calibri"/>
                        <a:sym typeface="Calibri"/>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lt1"/>
                          </a:solidFill>
                          <a:latin typeface="Calibri"/>
                          <a:ea typeface="Calibri"/>
                          <a:cs typeface="Calibri"/>
                          <a:sym typeface="Calibri"/>
                        </a:rPr>
                        <a:t>Light emitted by the LED will be visible during experiments</a:t>
                      </a:r>
                      <a:endParaRPr>
                        <a:solidFill>
                          <a:schemeClr val="lt1"/>
                        </a:solidFill>
                        <a:latin typeface="Calibri"/>
                        <a:ea typeface="Calibri"/>
                        <a:cs typeface="Calibri"/>
                        <a:sym typeface="Calibri"/>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r>
              <a:tr h="396200">
                <a:tc>
                  <a:txBody>
                    <a:bodyPr/>
                    <a:lstStyle/>
                    <a:p>
                      <a:pPr indent="0" lvl="0" marL="0" rtl="0" algn="ctr">
                        <a:spcBef>
                          <a:spcPts val="0"/>
                        </a:spcBef>
                        <a:spcAft>
                          <a:spcPts val="0"/>
                        </a:spcAft>
                        <a:buNone/>
                      </a:pPr>
                      <a:r>
                        <a:rPr lang="en">
                          <a:solidFill>
                            <a:schemeClr val="lt1"/>
                          </a:solidFill>
                          <a:latin typeface="Calibri"/>
                          <a:ea typeface="Calibri"/>
                          <a:cs typeface="Calibri"/>
                          <a:sym typeface="Calibri"/>
                        </a:rPr>
                        <a:t>Temperature dependence</a:t>
                      </a:r>
                      <a:endParaRPr>
                        <a:solidFill>
                          <a:schemeClr val="lt1"/>
                        </a:solidFill>
                        <a:latin typeface="Calibri"/>
                        <a:ea typeface="Calibri"/>
                        <a:cs typeface="Calibri"/>
                        <a:sym typeface="Calibri"/>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lt1"/>
                          </a:solidFill>
                          <a:latin typeface="Calibri"/>
                          <a:ea typeface="Calibri"/>
                          <a:cs typeface="Calibri"/>
                          <a:sym typeface="Calibri"/>
                        </a:rPr>
                        <a:t>0.3</a:t>
                      </a:r>
                      <a:endParaRPr>
                        <a:solidFill>
                          <a:schemeClr val="lt1"/>
                        </a:solidFill>
                        <a:latin typeface="Calibri"/>
                        <a:ea typeface="Calibri"/>
                        <a:cs typeface="Calibri"/>
                        <a:sym typeface="Calibri"/>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lt1"/>
                          </a:solidFill>
                          <a:latin typeface="Calibri"/>
                          <a:ea typeface="Calibri"/>
                          <a:cs typeface="Calibri"/>
                          <a:sym typeface="Calibri"/>
                        </a:rPr>
                        <a:t>OPT-01.02, OPT-02</a:t>
                      </a:r>
                      <a:endParaRPr>
                        <a:solidFill>
                          <a:schemeClr val="lt1"/>
                        </a:solidFill>
                        <a:latin typeface="Calibri"/>
                        <a:ea typeface="Calibri"/>
                        <a:cs typeface="Calibri"/>
                        <a:sym typeface="Calibri"/>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lt1"/>
                          </a:solidFill>
                          <a:latin typeface="Calibri"/>
                          <a:ea typeface="Calibri"/>
                          <a:cs typeface="Calibri"/>
                          <a:sym typeface="Calibri"/>
                        </a:rPr>
                        <a:t>Reduce fluctuations in the photocurrent </a:t>
                      </a:r>
                      <a:endParaRPr>
                        <a:solidFill>
                          <a:schemeClr val="lt1"/>
                        </a:solidFill>
                        <a:latin typeface="Calibri"/>
                        <a:ea typeface="Calibri"/>
                        <a:cs typeface="Calibri"/>
                        <a:sym typeface="Calibri"/>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r>
              <a:tr h="396200">
                <a:tc>
                  <a:txBody>
                    <a:bodyPr/>
                    <a:lstStyle/>
                    <a:p>
                      <a:pPr indent="0" lvl="0" marL="0" rtl="0" algn="ctr">
                        <a:spcBef>
                          <a:spcPts val="0"/>
                        </a:spcBef>
                        <a:spcAft>
                          <a:spcPts val="0"/>
                        </a:spcAft>
                        <a:buNone/>
                      </a:pPr>
                      <a:r>
                        <a:rPr lang="en">
                          <a:solidFill>
                            <a:schemeClr val="lt1"/>
                          </a:solidFill>
                          <a:latin typeface="Calibri"/>
                          <a:ea typeface="Calibri"/>
                          <a:cs typeface="Calibri"/>
                          <a:sym typeface="Calibri"/>
                        </a:rPr>
                        <a:t>Viewing angle</a:t>
                      </a:r>
                      <a:endParaRPr>
                        <a:solidFill>
                          <a:schemeClr val="lt1"/>
                        </a:solidFill>
                        <a:latin typeface="Calibri"/>
                        <a:ea typeface="Calibri"/>
                        <a:cs typeface="Calibri"/>
                        <a:sym typeface="Calibri"/>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lt1"/>
                          </a:solidFill>
                          <a:latin typeface="Calibri"/>
                          <a:ea typeface="Calibri"/>
                          <a:cs typeface="Calibri"/>
                          <a:sym typeface="Calibri"/>
                        </a:rPr>
                        <a:t>0.2</a:t>
                      </a:r>
                      <a:endParaRPr>
                        <a:solidFill>
                          <a:schemeClr val="lt1"/>
                        </a:solidFill>
                        <a:latin typeface="Calibri"/>
                        <a:ea typeface="Calibri"/>
                        <a:cs typeface="Calibri"/>
                        <a:sym typeface="Calibri"/>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lt1"/>
                          </a:solidFill>
                          <a:latin typeface="Calibri"/>
                          <a:ea typeface="Calibri"/>
                          <a:cs typeface="Calibri"/>
                          <a:sym typeface="Calibri"/>
                        </a:rPr>
                        <a:t>OPT-01</a:t>
                      </a:r>
                      <a:endParaRPr>
                        <a:solidFill>
                          <a:schemeClr val="lt1"/>
                        </a:solidFill>
                        <a:latin typeface="Calibri"/>
                        <a:ea typeface="Calibri"/>
                        <a:cs typeface="Calibri"/>
                        <a:sym typeface="Calibri"/>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lt1"/>
                          </a:solidFill>
                          <a:latin typeface="Calibri"/>
                          <a:ea typeface="Calibri"/>
                          <a:cs typeface="Calibri"/>
                          <a:sym typeface="Calibri"/>
                        </a:rPr>
                        <a:t>Limit the ricochet of LED light in the optic apparatus</a:t>
                      </a:r>
                      <a:endParaRPr>
                        <a:solidFill>
                          <a:schemeClr val="lt1"/>
                        </a:solidFill>
                        <a:latin typeface="Calibri"/>
                        <a:ea typeface="Calibri"/>
                        <a:cs typeface="Calibri"/>
                        <a:sym typeface="Calibri"/>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r>
              <a:tr h="396200">
                <a:tc>
                  <a:txBody>
                    <a:bodyPr/>
                    <a:lstStyle/>
                    <a:p>
                      <a:pPr indent="0" lvl="0" marL="0" rtl="0" algn="ctr">
                        <a:spcBef>
                          <a:spcPts val="0"/>
                        </a:spcBef>
                        <a:spcAft>
                          <a:spcPts val="0"/>
                        </a:spcAft>
                        <a:buNone/>
                      </a:pPr>
                      <a:r>
                        <a:rPr lang="en">
                          <a:solidFill>
                            <a:schemeClr val="lt1"/>
                          </a:solidFill>
                          <a:latin typeface="Calibri"/>
                          <a:ea typeface="Calibri"/>
                          <a:cs typeface="Calibri"/>
                          <a:sym typeface="Calibri"/>
                        </a:rPr>
                        <a:t>Cost</a:t>
                      </a:r>
                      <a:endParaRPr>
                        <a:solidFill>
                          <a:schemeClr val="lt1"/>
                        </a:solidFill>
                        <a:latin typeface="Calibri"/>
                        <a:ea typeface="Calibri"/>
                        <a:cs typeface="Calibri"/>
                        <a:sym typeface="Calibri"/>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lt1"/>
                          </a:solidFill>
                          <a:latin typeface="Calibri"/>
                          <a:ea typeface="Calibri"/>
                          <a:cs typeface="Calibri"/>
                          <a:sym typeface="Calibri"/>
                        </a:rPr>
                        <a:t>0.05</a:t>
                      </a:r>
                      <a:endParaRPr>
                        <a:solidFill>
                          <a:schemeClr val="lt1"/>
                        </a:solidFill>
                        <a:latin typeface="Calibri"/>
                        <a:ea typeface="Calibri"/>
                        <a:cs typeface="Calibri"/>
                        <a:sym typeface="Calibri"/>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lt1"/>
                          </a:solidFill>
                          <a:latin typeface="Calibri"/>
                          <a:ea typeface="Calibri"/>
                          <a:cs typeface="Calibri"/>
                          <a:sym typeface="Calibri"/>
                        </a:rPr>
                        <a:t>Finances</a:t>
                      </a:r>
                      <a:endParaRPr>
                        <a:solidFill>
                          <a:schemeClr val="lt1"/>
                        </a:solidFill>
                        <a:latin typeface="Calibri"/>
                        <a:ea typeface="Calibri"/>
                        <a:cs typeface="Calibri"/>
                        <a:sym typeface="Calibri"/>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lt1"/>
                          </a:solidFill>
                          <a:latin typeface="Calibri"/>
                          <a:ea typeface="Calibri"/>
                          <a:cs typeface="Calibri"/>
                          <a:sym typeface="Calibri"/>
                        </a:rPr>
                        <a:t>Maximize cost-efficiency</a:t>
                      </a:r>
                      <a:endParaRPr>
                        <a:solidFill>
                          <a:schemeClr val="lt1"/>
                        </a:solidFill>
                        <a:latin typeface="Calibri"/>
                        <a:ea typeface="Calibri"/>
                        <a:cs typeface="Calibri"/>
                        <a:sym typeface="Calibri"/>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r>
            </a:tbl>
          </a:graphicData>
        </a:graphic>
      </p:graphicFrame>
      <p:sp>
        <p:nvSpPr>
          <p:cNvPr id="2976" name="Google Shape;2976;p122"/>
          <p:cNvSpPr txBox="1"/>
          <p:nvPr/>
        </p:nvSpPr>
        <p:spPr>
          <a:xfrm>
            <a:off x="841775" y="924575"/>
            <a:ext cx="7012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lt1"/>
                </a:solidFill>
                <a:latin typeface="Calibri"/>
                <a:ea typeface="Calibri"/>
                <a:cs typeface="Calibri"/>
                <a:sym typeface="Calibri"/>
              </a:rPr>
              <a:t>Critical functionality</a:t>
            </a:r>
            <a:r>
              <a:rPr lang="en">
                <a:solidFill>
                  <a:schemeClr val="lt1"/>
                </a:solidFill>
                <a:latin typeface="Calibri"/>
                <a:ea typeface="Calibri"/>
                <a:cs typeface="Calibri"/>
                <a:sym typeface="Calibri"/>
              </a:rPr>
              <a:t>: Nominal LED wavelength should be 700[nm] +/- 5[nm].</a:t>
            </a:r>
            <a:endParaRPr>
              <a:solidFill>
                <a:schemeClr val="lt1"/>
              </a:solidFill>
              <a:latin typeface="Calibri"/>
              <a:ea typeface="Calibri"/>
              <a:cs typeface="Calibri"/>
              <a:sym typeface="Calibri"/>
            </a:endParaRPr>
          </a:p>
        </p:txBody>
      </p:sp>
      <p:sp>
        <p:nvSpPr>
          <p:cNvPr id="2977" name="Google Shape;2977;p122"/>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981" name="Shape 2981"/>
        <p:cNvGrpSpPr/>
        <p:nvPr/>
      </p:nvGrpSpPr>
      <p:grpSpPr>
        <a:xfrm>
          <a:off x="0" y="0"/>
          <a:ext cx="0" cy="0"/>
          <a:chOff x="0" y="0"/>
          <a:chExt cx="0" cy="0"/>
        </a:xfrm>
      </p:grpSpPr>
      <p:pic>
        <p:nvPicPr>
          <p:cNvPr id="2982" name="Google Shape;2982;p123"/>
          <p:cNvPicPr preferRelativeResize="0"/>
          <p:nvPr/>
        </p:nvPicPr>
        <p:blipFill>
          <a:blip r:embed="rId3">
            <a:alphaModFix/>
          </a:blip>
          <a:stretch>
            <a:fillRect/>
          </a:stretch>
        </p:blipFill>
        <p:spPr>
          <a:xfrm>
            <a:off x="8302225" y="0"/>
            <a:ext cx="841775" cy="841775"/>
          </a:xfrm>
          <a:prstGeom prst="rect">
            <a:avLst/>
          </a:prstGeom>
          <a:noFill/>
          <a:ln>
            <a:noFill/>
          </a:ln>
        </p:spPr>
      </p:pic>
      <p:pic>
        <p:nvPicPr>
          <p:cNvPr id="2983" name="Google Shape;2983;p123"/>
          <p:cNvPicPr preferRelativeResize="0"/>
          <p:nvPr/>
        </p:nvPicPr>
        <p:blipFill>
          <a:blip r:embed="rId4">
            <a:alphaModFix/>
          </a:blip>
          <a:stretch>
            <a:fillRect/>
          </a:stretch>
        </p:blipFill>
        <p:spPr>
          <a:xfrm>
            <a:off x="0" y="0"/>
            <a:ext cx="841775" cy="841775"/>
          </a:xfrm>
          <a:prstGeom prst="rect">
            <a:avLst/>
          </a:prstGeom>
          <a:noFill/>
          <a:ln>
            <a:noFill/>
          </a:ln>
        </p:spPr>
      </p:pic>
      <p:sp>
        <p:nvSpPr>
          <p:cNvPr id="2984" name="Google Shape;2984;p123"/>
          <p:cNvSpPr txBox="1"/>
          <p:nvPr/>
        </p:nvSpPr>
        <p:spPr>
          <a:xfrm>
            <a:off x="593250" y="125675"/>
            <a:ext cx="7957500" cy="9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300">
                <a:solidFill>
                  <a:schemeClr val="lt1"/>
                </a:solidFill>
                <a:latin typeface="Calibri"/>
                <a:ea typeface="Calibri"/>
                <a:cs typeface="Calibri"/>
                <a:sym typeface="Calibri"/>
              </a:rPr>
              <a:t>Linear Voltage Regulator Trade</a:t>
            </a:r>
            <a:endParaRPr b="1" sz="4300">
              <a:solidFill>
                <a:schemeClr val="lt1"/>
              </a:solidFill>
              <a:latin typeface="Calibri"/>
              <a:ea typeface="Calibri"/>
              <a:cs typeface="Calibri"/>
              <a:sym typeface="Calibri"/>
            </a:endParaRPr>
          </a:p>
        </p:txBody>
      </p:sp>
      <p:pic>
        <p:nvPicPr>
          <p:cNvPr id="2985" name="Google Shape;2985;p123"/>
          <p:cNvPicPr preferRelativeResize="0"/>
          <p:nvPr/>
        </p:nvPicPr>
        <p:blipFill>
          <a:blip r:embed="rId5">
            <a:alphaModFix/>
          </a:blip>
          <a:stretch>
            <a:fillRect/>
          </a:stretch>
        </p:blipFill>
        <p:spPr>
          <a:xfrm>
            <a:off x="0" y="4753550"/>
            <a:ext cx="9144002" cy="417350"/>
          </a:xfrm>
          <a:prstGeom prst="rect">
            <a:avLst/>
          </a:prstGeom>
          <a:noFill/>
          <a:ln>
            <a:noFill/>
          </a:ln>
        </p:spPr>
      </p:pic>
      <p:sp>
        <p:nvSpPr>
          <p:cNvPr id="2986" name="Google Shape;2986;p123"/>
          <p:cNvSpPr txBox="1"/>
          <p:nvPr/>
        </p:nvSpPr>
        <p:spPr>
          <a:xfrm>
            <a:off x="192125"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Purpose</a:t>
            </a:r>
            <a:endParaRPr>
              <a:latin typeface="Roboto"/>
              <a:ea typeface="Roboto"/>
              <a:cs typeface="Roboto"/>
              <a:sym typeface="Roboto"/>
            </a:endParaRPr>
          </a:p>
        </p:txBody>
      </p:sp>
      <p:sp>
        <p:nvSpPr>
          <p:cNvPr id="2987" name="Google Shape;2987;p123"/>
          <p:cNvSpPr txBox="1"/>
          <p:nvPr/>
        </p:nvSpPr>
        <p:spPr>
          <a:xfrm>
            <a:off x="4066525" y="4762125"/>
            <a:ext cx="115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dk1"/>
                </a:solidFill>
                <a:latin typeface="Roboto"/>
                <a:ea typeface="Roboto"/>
                <a:cs typeface="Roboto"/>
                <a:sym typeface="Roboto"/>
              </a:rPr>
              <a:t>Electronics</a:t>
            </a:r>
            <a:endParaRPr b="1" u="sng">
              <a:latin typeface="Roboto"/>
              <a:ea typeface="Roboto"/>
              <a:cs typeface="Roboto"/>
              <a:sym typeface="Roboto"/>
            </a:endParaRPr>
          </a:p>
        </p:txBody>
      </p:sp>
      <p:sp>
        <p:nvSpPr>
          <p:cNvPr id="2988" name="Google Shape;2988;p123"/>
          <p:cNvSpPr txBox="1"/>
          <p:nvPr/>
        </p:nvSpPr>
        <p:spPr>
          <a:xfrm>
            <a:off x="1380738" y="4762125"/>
            <a:ext cx="1431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Design Solution</a:t>
            </a:r>
            <a:endParaRPr>
              <a:latin typeface="Roboto"/>
              <a:ea typeface="Roboto"/>
              <a:cs typeface="Roboto"/>
              <a:sym typeface="Roboto"/>
            </a:endParaRPr>
          </a:p>
        </p:txBody>
      </p:sp>
      <p:sp>
        <p:nvSpPr>
          <p:cNvPr id="2989" name="Google Shape;2989;p123"/>
          <p:cNvSpPr txBox="1"/>
          <p:nvPr/>
        </p:nvSpPr>
        <p:spPr>
          <a:xfrm>
            <a:off x="3002847"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Software</a:t>
            </a:r>
            <a:endParaRPr>
              <a:latin typeface="Roboto"/>
              <a:ea typeface="Roboto"/>
              <a:cs typeface="Roboto"/>
              <a:sym typeface="Roboto"/>
            </a:endParaRPr>
          </a:p>
        </p:txBody>
      </p:sp>
      <p:sp>
        <p:nvSpPr>
          <p:cNvPr id="2990" name="Google Shape;2990;p123"/>
          <p:cNvSpPr txBox="1"/>
          <p:nvPr/>
        </p:nvSpPr>
        <p:spPr>
          <a:xfrm>
            <a:off x="8781000" y="4762125"/>
            <a:ext cx="3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991" name="Google Shape;2991;p123"/>
          <p:cNvSpPr txBox="1"/>
          <p:nvPr/>
        </p:nvSpPr>
        <p:spPr>
          <a:xfrm>
            <a:off x="6596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Testing</a:t>
            </a:r>
            <a:endParaRPr>
              <a:latin typeface="Roboto"/>
              <a:ea typeface="Roboto"/>
              <a:cs typeface="Roboto"/>
              <a:sym typeface="Roboto"/>
            </a:endParaRPr>
          </a:p>
        </p:txBody>
      </p:sp>
      <p:sp>
        <p:nvSpPr>
          <p:cNvPr id="2992" name="Google Shape;2992;p123"/>
          <p:cNvSpPr txBox="1"/>
          <p:nvPr/>
        </p:nvSpPr>
        <p:spPr>
          <a:xfrm>
            <a:off x="7782600" y="4762125"/>
            <a:ext cx="99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Planning</a:t>
            </a:r>
            <a:endParaRPr>
              <a:latin typeface="Roboto"/>
              <a:ea typeface="Roboto"/>
              <a:cs typeface="Roboto"/>
              <a:sym typeface="Roboto"/>
            </a:endParaRPr>
          </a:p>
        </p:txBody>
      </p:sp>
      <p:sp>
        <p:nvSpPr>
          <p:cNvPr id="2993" name="Google Shape;2993;p123"/>
          <p:cNvSpPr txBox="1"/>
          <p:nvPr/>
        </p:nvSpPr>
        <p:spPr>
          <a:xfrm>
            <a:off x="5288000" y="4762125"/>
            <a:ext cx="130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Mechanical</a:t>
            </a:r>
            <a:endParaRPr>
              <a:latin typeface="Roboto"/>
              <a:ea typeface="Roboto"/>
              <a:cs typeface="Roboto"/>
              <a:sym typeface="Roboto"/>
            </a:endParaRPr>
          </a:p>
        </p:txBody>
      </p:sp>
      <p:graphicFrame>
        <p:nvGraphicFramePr>
          <p:cNvPr id="2994" name="Google Shape;2994;p123"/>
          <p:cNvGraphicFramePr/>
          <p:nvPr/>
        </p:nvGraphicFramePr>
        <p:xfrm>
          <a:off x="841775" y="1764075"/>
          <a:ext cx="3000000" cy="3000000"/>
        </p:xfrm>
        <a:graphic>
          <a:graphicData uri="http://schemas.openxmlformats.org/drawingml/2006/table">
            <a:tbl>
              <a:tblPr>
                <a:noFill/>
                <a:tableStyleId>{31E32F96-03ED-438F-A551-5A4A440BEC8A}</a:tableStyleId>
              </a:tblPr>
              <a:tblGrid>
                <a:gridCol w="3039100"/>
                <a:gridCol w="946575"/>
                <a:gridCol w="3027000"/>
              </a:tblGrid>
              <a:tr h="396200">
                <a:tc>
                  <a:txBody>
                    <a:bodyPr/>
                    <a:lstStyle/>
                    <a:p>
                      <a:pPr indent="0" lvl="0" marL="0" rtl="0" algn="ctr">
                        <a:spcBef>
                          <a:spcPts val="0"/>
                        </a:spcBef>
                        <a:spcAft>
                          <a:spcPts val="0"/>
                        </a:spcAft>
                        <a:buNone/>
                      </a:pPr>
                      <a:r>
                        <a:rPr lang="en">
                          <a:solidFill>
                            <a:schemeClr val="lt1"/>
                          </a:solidFill>
                          <a:latin typeface="Calibri"/>
                          <a:ea typeface="Calibri"/>
                          <a:cs typeface="Calibri"/>
                          <a:sym typeface="Calibri"/>
                        </a:rPr>
                        <a:t>Metric</a:t>
                      </a:r>
                      <a:endParaRPr>
                        <a:solidFill>
                          <a:schemeClr val="lt1"/>
                        </a:solidFill>
                        <a:latin typeface="Calibri"/>
                        <a:ea typeface="Calibri"/>
                        <a:cs typeface="Calibri"/>
                        <a:sym typeface="Calibri"/>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lt1"/>
                          </a:solidFill>
                          <a:latin typeface="Calibri"/>
                          <a:ea typeface="Calibri"/>
                          <a:cs typeface="Calibri"/>
                          <a:sym typeface="Calibri"/>
                        </a:rPr>
                        <a:t>Weight</a:t>
                      </a:r>
                      <a:endParaRPr>
                        <a:solidFill>
                          <a:schemeClr val="lt1"/>
                        </a:solidFill>
                        <a:latin typeface="Calibri"/>
                        <a:ea typeface="Calibri"/>
                        <a:cs typeface="Calibri"/>
                        <a:sym typeface="Calibri"/>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lt1"/>
                          </a:solidFill>
                          <a:latin typeface="Calibri"/>
                          <a:ea typeface="Calibri"/>
                          <a:cs typeface="Calibri"/>
                          <a:sym typeface="Calibri"/>
                        </a:rPr>
                        <a:t>Rationale</a:t>
                      </a:r>
                      <a:endParaRPr>
                        <a:solidFill>
                          <a:schemeClr val="lt1"/>
                        </a:solidFill>
                        <a:latin typeface="Calibri"/>
                        <a:ea typeface="Calibri"/>
                        <a:cs typeface="Calibri"/>
                        <a:sym typeface="Calibri"/>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r>
              <a:tr h="822925">
                <a:tc>
                  <a:txBody>
                    <a:bodyPr/>
                    <a:lstStyle/>
                    <a:p>
                      <a:pPr indent="0" lvl="0" marL="0" rtl="0" algn="ctr">
                        <a:spcBef>
                          <a:spcPts val="0"/>
                        </a:spcBef>
                        <a:spcAft>
                          <a:spcPts val="0"/>
                        </a:spcAft>
                        <a:buNone/>
                      </a:pPr>
                      <a:r>
                        <a:rPr lang="en">
                          <a:solidFill>
                            <a:schemeClr val="lt1"/>
                          </a:solidFill>
                          <a:latin typeface="Calibri"/>
                          <a:ea typeface="Calibri"/>
                          <a:cs typeface="Calibri"/>
                          <a:sym typeface="Calibri"/>
                        </a:rPr>
                        <a:t>Power Supply Ripple Rejection (PSSR)</a:t>
                      </a:r>
                      <a:endParaRPr>
                        <a:solidFill>
                          <a:schemeClr val="lt1"/>
                        </a:solidFill>
                        <a:latin typeface="Calibri"/>
                        <a:ea typeface="Calibri"/>
                        <a:cs typeface="Calibri"/>
                        <a:sym typeface="Calibri"/>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lt1"/>
                          </a:solidFill>
                          <a:latin typeface="Calibri"/>
                          <a:ea typeface="Calibri"/>
                          <a:cs typeface="Calibri"/>
                          <a:sym typeface="Calibri"/>
                        </a:rPr>
                        <a:t>0.9</a:t>
                      </a:r>
                      <a:endParaRPr>
                        <a:solidFill>
                          <a:schemeClr val="lt1"/>
                        </a:solidFill>
                        <a:latin typeface="Calibri"/>
                        <a:ea typeface="Calibri"/>
                        <a:cs typeface="Calibri"/>
                        <a:sym typeface="Calibri"/>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lt1"/>
                          </a:solidFill>
                          <a:latin typeface="Calibri"/>
                          <a:ea typeface="Calibri"/>
                          <a:cs typeface="Calibri"/>
                          <a:sym typeface="Calibri"/>
                        </a:rPr>
                        <a:t>Reject ripple coming from the power-supply input at various frequencies</a:t>
                      </a:r>
                      <a:endParaRPr>
                        <a:solidFill>
                          <a:schemeClr val="lt1"/>
                        </a:solidFill>
                        <a:latin typeface="Calibri"/>
                        <a:ea typeface="Calibri"/>
                        <a:cs typeface="Calibri"/>
                        <a:sym typeface="Calibri"/>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r>
              <a:tr h="396200">
                <a:tc>
                  <a:txBody>
                    <a:bodyPr/>
                    <a:lstStyle/>
                    <a:p>
                      <a:pPr indent="0" lvl="0" marL="0" rtl="0" algn="ctr">
                        <a:spcBef>
                          <a:spcPts val="0"/>
                        </a:spcBef>
                        <a:spcAft>
                          <a:spcPts val="0"/>
                        </a:spcAft>
                        <a:buNone/>
                      </a:pPr>
                      <a:r>
                        <a:rPr lang="en">
                          <a:solidFill>
                            <a:schemeClr val="lt1"/>
                          </a:solidFill>
                          <a:latin typeface="Calibri"/>
                          <a:ea typeface="Calibri"/>
                          <a:cs typeface="Calibri"/>
                          <a:sym typeface="Calibri"/>
                        </a:rPr>
                        <a:t>Cost</a:t>
                      </a:r>
                      <a:endParaRPr>
                        <a:solidFill>
                          <a:schemeClr val="lt1"/>
                        </a:solidFill>
                        <a:latin typeface="Calibri"/>
                        <a:ea typeface="Calibri"/>
                        <a:cs typeface="Calibri"/>
                        <a:sym typeface="Calibri"/>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lt1"/>
                          </a:solidFill>
                          <a:latin typeface="Calibri"/>
                          <a:ea typeface="Calibri"/>
                          <a:cs typeface="Calibri"/>
                          <a:sym typeface="Calibri"/>
                        </a:rPr>
                        <a:t>0.1</a:t>
                      </a:r>
                      <a:endParaRPr>
                        <a:solidFill>
                          <a:schemeClr val="lt1"/>
                        </a:solidFill>
                        <a:latin typeface="Calibri"/>
                        <a:ea typeface="Calibri"/>
                        <a:cs typeface="Calibri"/>
                        <a:sym typeface="Calibri"/>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lt1"/>
                          </a:solidFill>
                          <a:latin typeface="Calibri"/>
                          <a:ea typeface="Calibri"/>
                          <a:cs typeface="Calibri"/>
                          <a:sym typeface="Calibri"/>
                        </a:rPr>
                        <a:t>Maximize cost-efficiency</a:t>
                      </a:r>
                      <a:endParaRPr>
                        <a:solidFill>
                          <a:schemeClr val="lt1"/>
                        </a:solidFill>
                        <a:latin typeface="Calibri"/>
                        <a:ea typeface="Calibri"/>
                        <a:cs typeface="Calibri"/>
                        <a:sym typeface="Calibri"/>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r>
            </a:tbl>
          </a:graphicData>
        </a:graphic>
      </p:graphicFrame>
      <p:sp>
        <p:nvSpPr>
          <p:cNvPr id="2995" name="Google Shape;2995;p123"/>
          <p:cNvSpPr txBox="1"/>
          <p:nvPr/>
        </p:nvSpPr>
        <p:spPr>
          <a:xfrm>
            <a:off x="841700" y="1102825"/>
            <a:ext cx="7012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lt1"/>
                </a:solidFill>
                <a:latin typeface="Calibri"/>
                <a:ea typeface="Calibri"/>
                <a:cs typeface="Calibri"/>
                <a:sym typeface="Calibri"/>
              </a:rPr>
              <a:t>Critical functionality</a:t>
            </a:r>
            <a:r>
              <a:rPr lang="en">
                <a:solidFill>
                  <a:schemeClr val="lt1"/>
                </a:solidFill>
                <a:latin typeface="Calibri"/>
                <a:ea typeface="Calibri"/>
                <a:cs typeface="Calibri"/>
                <a:sym typeface="Calibri"/>
              </a:rPr>
              <a:t>: Deliver up to 600[mA] of output current at 2.5[V].</a:t>
            </a:r>
            <a:endParaRPr>
              <a:solidFill>
                <a:schemeClr val="lt1"/>
              </a:solidFill>
              <a:latin typeface="Calibri"/>
              <a:ea typeface="Calibri"/>
              <a:cs typeface="Calibri"/>
              <a:sym typeface="Calibri"/>
            </a:endParaRPr>
          </a:p>
        </p:txBody>
      </p:sp>
      <p:sp>
        <p:nvSpPr>
          <p:cNvPr id="2996" name="Google Shape;2996;p123"/>
          <p:cNvSpPr txBox="1"/>
          <p:nvPr/>
        </p:nvSpPr>
        <p:spPr>
          <a:xfrm>
            <a:off x="841775" y="3560075"/>
            <a:ext cx="6871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Calibri"/>
                <a:ea typeface="Calibri"/>
                <a:cs typeface="Calibri"/>
                <a:sym typeface="Calibri"/>
              </a:rPr>
              <a:t>Selected Linear Voltage Regulator: </a:t>
            </a:r>
            <a:r>
              <a:rPr b="1" lang="en" sz="1800">
                <a:solidFill>
                  <a:schemeClr val="lt1"/>
                </a:solidFill>
                <a:latin typeface="Calibri"/>
                <a:ea typeface="Calibri"/>
                <a:cs typeface="Calibri"/>
                <a:sym typeface="Calibri"/>
              </a:rPr>
              <a:t>TLV767</a:t>
            </a:r>
            <a:endParaRPr b="1" sz="1800">
              <a:solidFill>
                <a:schemeClr val="lt1"/>
              </a:solidFill>
              <a:latin typeface="Calibri"/>
              <a:ea typeface="Calibri"/>
              <a:cs typeface="Calibri"/>
              <a:sym typeface="Calibri"/>
            </a:endParaRPr>
          </a:p>
        </p:txBody>
      </p:sp>
      <p:graphicFrame>
        <p:nvGraphicFramePr>
          <p:cNvPr id="2997" name="Google Shape;2997;p123"/>
          <p:cNvGraphicFramePr/>
          <p:nvPr/>
        </p:nvGraphicFramePr>
        <p:xfrm>
          <a:off x="4617000" y="3685488"/>
          <a:ext cx="3000000" cy="3000000"/>
        </p:xfrm>
        <a:graphic>
          <a:graphicData uri="http://schemas.openxmlformats.org/drawingml/2006/table">
            <a:tbl>
              <a:tblPr>
                <a:noFill/>
                <a:tableStyleId>{31E32F96-03ED-438F-A551-5A4A440BEC8A}</a:tableStyleId>
              </a:tblPr>
              <a:tblGrid>
                <a:gridCol w="1500950"/>
                <a:gridCol w="1304400"/>
              </a:tblGrid>
              <a:tr h="381000">
                <a:tc>
                  <a:txBody>
                    <a:bodyPr/>
                    <a:lstStyle/>
                    <a:p>
                      <a:pPr indent="0" lvl="0" marL="0" rtl="0" algn="l">
                        <a:spcBef>
                          <a:spcPts val="0"/>
                        </a:spcBef>
                        <a:spcAft>
                          <a:spcPts val="0"/>
                        </a:spcAft>
                        <a:buNone/>
                      </a:pPr>
                      <a:r>
                        <a:rPr lang="en">
                          <a:solidFill>
                            <a:schemeClr val="lt1"/>
                          </a:solidFill>
                          <a:latin typeface="Calibri"/>
                          <a:ea typeface="Calibri"/>
                          <a:cs typeface="Calibri"/>
                          <a:sym typeface="Calibri"/>
                        </a:rPr>
                        <a:t>PSSR</a:t>
                      </a:r>
                      <a:endParaRPr>
                        <a:solidFill>
                          <a:schemeClr val="lt1"/>
                        </a:solidFill>
                        <a:latin typeface="Calibri"/>
                        <a:ea typeface="Calibri"/>
                        <a:cs typeface="Calibri"/>
                        <a:sym typeface="Calibri"/>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Calibri"/>
                          <a:ea typeface="Calibri"/>
                          <a:cs typeface="Calibri"/>
                          <a:sym typeface="Calibri"/>
                        </a:rPr>
                        <a:t>70[dB] at 1kHz</a:t>
                      </a:r>
                      <a:endParaRPr>
                        <a:solidFill>
                          <a:schemeClr val="lt1"/>
                        </a:solidFill>
                        <a:latin typeface="Calibri"/>
                        <a:ea typeface="Calibri"/>
                        <a:cs typeface="Calibri"/>
                        <a:sym typeface="Calibri"/>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chemeClr val="lt1"/>
                          </a:solidFill>
                          <a:latin typeface="Calibri"/>
                          <a:ea typeface="Calibri"/>
                          <a:cs typeface="Calibri"/>
                          <a:sym typeface="Calibri"/>
                        </a:rPr>
                        <a:t>Cost</a:t>
                      </a:r>
                      <a:endParaRPr>
                        <a:solidFill>
                          <a:schemeClr val="lt1"/>
                        </a:solidFill>
                        <a:latin typeface="Calibri"/>
                        <a:ea typeface="Calibri"/>
                        <a:cs typeface="Calibri"/>
                        <a:sym typeface="Calibri"/>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Calibri"/>
                          <a:ea typeface="Calibri"/>
                          <a:cs typeface="Calibri"/>
                          <a:sym typeface="Calibri"/>
                        </a:rPr>
                        <a:t>$0.92</a:t>
                      </a:r>
                      <a:endParaRPr>
                        <a:solidFill>
                          <a:schemeClr val="lt1"/>
                        </a:solidFill>
                        <a:latin typeface="Calibri"/>
                        <a:ea typeface="Calibri"/>
                        <a:cs typeface="Calibri"/>
                        <a:sym typeface="Calibri"/>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bl>
          </a:graphicData>
        </a:graphic>
      </p:graphicFrame>
      <p:sp>
        <p:nvSpPr>
          <p:cNvPr id="2998" name="Google Shape;2998;p123"/>
          <p:cNvSpPr txBox="1"/>
          <p:nvPr>
            <p:ph idx="12" type="sldNum"/>
          </p:nvPr>
        </p:nvSpPr>
        <p:spPr>
          <a:xfrm>
            <a:off x="7086600" y="4888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D1C97D5F27A942A6ECCDFB95DF13FE" ma:contentTypeVersion="2" ma:contentTypeDescription="Create a new document." ma:contentTypeScope="" ma:versionID="5c0e740550673f5f4954bb6797f86aac">
  <xsd:schema xmlns:xsd="http://www.w3.org/2001/XMLSchema" xmlns:xs="http://www.w3.org/2001/XMLSchema" xmlns:p="http://schemas.microsoft.com/office/2006/metadata/properties" xmlns:ns2="808fd839-170a-44a4-85e4-5aff044f8a2d" targetNamespace="http://schemas.microsoft.com/office/2006/metadata/properties" ma:root="true" ma:fieldsID="5619e1ff52abc926600559262f396ca4" ns2:_="">
    <xsd:import namespace="808fd839-170a-44a4-85e4-5aff044f8a2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8fd839-170a-44a4-85e4-5aff044f8a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486EA6E-FD43-45F5-8803-26DB9A921257}"/>
</file>

<file path=customXml/itemProps2.xml><?xml version="1.0" encoding="utf-8"?>
<ds:datastoreItem xmlns:ds="http://schemas.openxmlformats.org/officeDocument/2006/customXml" ds:itemID="{B64221EA-A6FC-4944-8D0A-41E071133697}"/>
</file>

<file path=customXml/itemProps3.xml><?xml version="1.0" encoding="utf-8"?>
<ds:datastoreItem xmlns:ds="http://schemas.openxmlformats.org/officeDocument/2006/customXml" ds:itemID="{102DAAC4-082B-4BCA-B752-A8559EEE3A71}"/>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0x01010055D1C97D5F27A942A6ECCDFB95DF13FE</vt:lpwstr>
  </property>
</Properties>
</file>