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3"/>
  </p:sldMasterIdLst>
  <p:notesMasterIdLst>
    <p:notesMasterId r:id="rId9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4" roundtripDataSignature="AMtx7mjZc4mBbC88X+1Jn19mN6QCVZBW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E9FA43-8E33-4716-B8F6-58E4AD08A0DC}">
  <a:tblStyle styleId="{01E9FA43-8E33-4716-B8F6-58E4AD08A0DC}" styleName="Table_0">
    <a:wholeTbl>
      <a:tcTxStyle b="off" i="off">
        <a:font>
          <a:latin typeface="Calibri"/>
          <a:ea typeface="Calibri"/>
          <a:cs typeface="Calibri"/>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dk1"/>
          </a:solidFill>
        </a:fill>
      </a:tcStyle>
    </a:firstRow>
    <a:neCell>
      <a:tcTxStyle/>
      <a:tcStyle>
        <a:tcBdr/>
      </a:tcStyle>
    </a:neCell>
    <a:nwCell>
      <a:tcTxStyle/>
      <a:tcStyle>
        <a:tcBdr/>
      </a:tcStyle>
    </a:nwCell>
  </a:tblStyle>
  <a:tblStyle styleId="{698C1B71-3C35-4D49-BB18-03290CE2929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189110DD-0C9B-44A9-B111-815A82E9E5A1}"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A69263B-61B7-427E-A4F4-764B1C76134B}"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8"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https://o365coloradoedu-my.sharepoint.com/personal/brga3962_colorado_edu/Documents/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en-US"/>
              <a:t>Project Budget</a:t>
            </a:r>
          </a:p>
          <a:p>
            <a:pPr>
              <a:defRPr>
                <a:solidFill>
                  <a:schemeClr val="tx1"/>
                </a:solidFill>
              </a:defRPr>
            </a:pPr>
            <a:r>
              <a:rPr lang="en-US" sz="1000" b="0"/>
              <a:t>Actual Expenditure</a:t>
            </a:r>
          </a:p>
        </c:rich>
      </c:tx>
      <c:layout>
        <c:manualLayout>
          <c:xMode val="edge"/>
          <c:yMode val="edge"/>
          <c:x val="0.2861874453193351"/>
          <c:y val="0"/>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view3D>
      <c:rotX val="30"/>
      <c:rotY val="1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v>Project Budget</c:v>
          </c:tx>
          <c:dPt>
            <c:idx val="0"/>
            <c:bubble3D val="0"/>
            <c:spPr>
              <a:solidFill>
                <a:srgbClr val="F14E28"/>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1-DAEF-9943-8FD0-F25783EA73F4}"/>
              </c:ext>
            </c:extLst>
          </c:dPt>
          <c:dPt>
            <c:idx val="1"/>
            <c:bubble3D val="0"/>
            <c:spPr>
              <a:solidFill>
                <a:srgbClr val="FF81C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3-DAEF-9943-8FD0-F25783EA73F4}"/>
              </c:ext>
            </c:extLst>
          </c:dPt>
          <c:dPt>
            <c:idx val="2"/>
            <c:bubble3D val="0"/>
            <c:spPr>
              <a:solidFill>
                <a:srgbClr val="00B0F0"/>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5-DAEF-9943-8FD0-F25783EA73F4}"/>
              </c:ext>
            </c:extLst>
          </c:dPt>
          <c:dPt>
            <c:idx val="3"/>
            <c:bubble3D val="0"/>
            <c:spPr>
              <a:solidFill>
                <a:srgbClr val="FED41D"/>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7-DAEF-9943-8FD0-F25783EA73F4}"/>
              </c:ext>
            </c:extLst>
          </c:dPt>
          <c:dLbls>
            <c:dLbl>
              <c:idx val="0"/>
              <c:spPr>
                <a:solidFill>
                  <a:srgbClr val="F14E28"/>
                </a:solidFill>
                <a:ln>
                  <a:solidFill>
                    <a:schemeClr val="tx1"/>
                  </a:solidFill>
                </a:ln>
                <a:effectLst/>
              </c:spPr>
              <c:txPr>
                <a:bodyPr rot="0" spcFirstLastPara="1" vertOverflow="ellipsis" vert="horz" wrap="square" anchor="ctr" anchorCtr="1"/>
                <a:lstStyle/>
                <a:p>
                  <a:pPr>
                    <a:defRPr sz="1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AEF-9943-8FD0-F25783EA73F4}"/>
                </c:ext>
              </c:extLst>
            </c:dLbl>
            <c:dLbl>
              <c:idx val="1"/>
              <c:spPr>
                <a:solidFill>
                  <a:srgbClr val="FF81C1"/>
                </a:solidFill>
                <a:ln>
                  <a:solidFill>
                    <a:schemeClr val="tx1"/>
                  </a:solidFill>
                </a:ln>
                <a:effectLst/>
              </c:spPr>
              <c:txPr>
                <a:bodyPr rot="0" spcFirstLastPara="1" vertOverflow="ellipsis" vert="horz" wrap="square" anchor="ctr" anchorCtr="1"/>
                <a:lstStyle/>
                <a:p>
                  <a:pPr>
                    <a:defRPr sz="1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AEF-9943-8FD0-F25783EA73F4}"/>
                </c:ext>
              </c:extLst>
            </c:dLbl>
            <c:dLbl>
              <c:idx val="2"/>
              <c:layout>
                <c:manualLayout>
                  <c:x val="-4.1326552930883642E-3"/>
                  <c:y val="3.0452026829979585E-2"/>
                </c:manualLayout>
              </c:layout>
              <c:spPr>
                <a:solidFill>
                  <a:srgbClr val="00B0F0"/>
                </a:solidFill>
                <a:ln>
                  <a:solidFill>
                    <a:schemeClr val="tx1"/>
                  </a:solidFill>
                </a:ln>
                <a:effectLst/>
              </c:spPr>
              <c:txPr>
                <a:bodyPr rot="0" spcFirstLastPara="1" vertOverflow="ellipsis" vert="horz" wrap="square" anchor="ctr" anchorCtr="1"/>
                <a:lstStyle/>
                <a:p>
                  <a:pPr>
                    <a:defRPr sz="1000" b="1" i="0" u="none" strike="noStrike" kern="1200" spc="0" baseline="0">
                      <a:solidFill>
                        <a:schemeClr val="bg2">
                          <a:lumMod val="25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EF-9943-8FD0-F25783EA73F4}"/>
                </c:ext>
              </c:extLst>
            </c:dLbl>
            <c:dLbl>
              <c:idx val="3"/>
              <c:layout>
                <c:manualLayout>
                  <c:x val="1.6666666666666614E-2"/>
                  <c:y val="-4.6296296296297994E-3"/>
                </c:manualLayout>
              </c:layout>
              <c:tx>
                <c:rich>
                  <a:bodyPr rot="0" spcFirstLastPara="1" vertOverflow="ellipsis" vert="horz" wrap="square" anchor="ctr" anchorCtr="1"/>
                  <a:lstStyle/>
                  <a:p>
                    <a:pPr>
                      <a:defRPr sz="1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fld id="{2E9DA15C-4ADC-466A-92ED-A6D4E4BF6015}" type="CATEGORYNAME">
                      <a:rPr lang="en-US">
                        <a:solidFill>
                          <a:schemeClr val="tx1"/>
                        </a:solidFill>
                      </a:rPr>
                      <a:pPr>
                        <a:defRPr>
                          <a:solidFill>
                            <a:schemeClr val="tx1"/>
                          </a:solidFill>
                        </a:defRPr>
                      </a:pPr>
                      <a:t>[CATEGORY NAME]</a:t>
                    </a:fld>
                    <a:r>
                      <a:rPr lang="en-US" baseline="0">
                        <a:solidFill>
                          <a:schemeClr val="tx1"/>
                        </a:solidFill>
                      </a:rPr>
                      <a:t>
</a:t>
                    </a:r>
                    <a:fld id="{3ADD3DAA-FBE7-494C-93AF-E691BE4A66F8}" type="PERCENTAGE">
                      <a:rPr lang="en-US" baseline="0">
                        <a:solidFill>
                          <a:schemeClr val="tx1"/>
                        </a:solidFill>
                      </a:rPr>
                      <a:pPr>
                        <a:defRPr>
                          <a:solidFill>
                            <a:schemeClr val="tx1"/>
                          </a:solidFill>
                        </a:defRPr>
                      </a:pPr>
                      <a:t>[PERCENTAGE]</a:t>
                    </a:fld>
                    <a:endParaRPr lang="en-US" baseline="0">
                      <a:solidFill>
                        <a:schemeClr val="tx1"/>
                      </a:solidFill>
                    </a:endParaRPr>
                  </a:p>
                </c:rich>
              </c:tx>
              <c:spPr>
                <a:solidFill>
                  <a:srgbClr val="FED41D"/>
                </a:solidFill>
                <a:ln>
                  <a:solidFill>
                    <a:schemeClr val="tx1"/>
                  </a:solidFill>
                </a:ln>
                <a:effectLst/>
              </c:spPr>
              <c:txPr>
                <a:bodyPr rot="0" spcFirstLastPara="1" vertOverflow="ellipsis" vert="horz" wrap="square" anchor="ctr" anchorCtr="1"/>
                <a:lstStyle/>
                <a:p>
                  <a:pPr>
                    <a:defRPr sz="1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AEF-9943-8FD0-F25783EA73F4}"/>
                </c:ext>
              </c:extLst>
            </c:dLbl>
            <c:spPr>
              <a:solidFill>
                <a:srgbClr val="00B0F0"/>
              </a:solidFill>
              <a:ln>
                <a:solidFill>
                  <a:schemeClr val="tx1"/>
                </a:solid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Mechanical</c:v>
                </c:pt>
                <c:pt idx="1">
                  <c:v>Electronics</c:v>
                </c:pt>
                <c:pt idx="2">
                  <c:v>Optics</c:v>
                </c:pt>
                <c:pt idx="3">
                  <c:v>Testing</c:v>
                </c:pt>
              </c:strCache>
            </c:strRef>
          </c:cat>
          <c:val>
            <c:numRef>
              <c:f>Sheet1!$D$2:$D$5</c:f>
              <c:numCache>
                <c:formatCode>"$"#,##0.00_);[Red]\("$"#,##0.00\)</c:formatCode>
                <c:ptCount val="4"/>
                <c:pt idx="0">
                  <c:v>527.47</c:v>
                </c:pt>
                <c:pt idx="1">
                  <c:v>2170.83</c:v>
                </c:pt>
                <c:pt idx="2">
                  <c:v>788.84</c:v>
                </c:pt>
                <c:pt idx="3" formatCode="&quot;$&quot;#,##0_);[Red]\(&quot;$&quot;#,##0\)">
                  <c:v>142</c:v>
                </c:pt>
              </c:numCache>
            </c:numRef>
          </c:val>
          <c:extLst>
            <c:ext xmlns:c16="http://schemas.microsoft.com/office/drawing/2014/chart" uri="{C3380CC4-5D6E-409C-BE32-E72D297353CC}">
              <c16:uniqueId val="{00000008-DAEF-9943-8FD0-F25783EA73F4}"/>
            </c:ext>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ehs.missouri.edu/sites/ehs/files/pdf/Forms/eyeprotection.pdf"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www.focustechnologies.us/wp-content/uploads/2013/12/Laser-safety-Wikipedia-Maximum-Exposure-Limits.pdf" TargetMode="Externa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a:p>
            <a:pPr marL="158750" lvl="0" indent="0" algn="l" rtl="0">
              <a:lnSpc>
                <a:spcPct val="100000"/>
              </a:lnSpc>
              <a:spcBef>
                <a:spcPts val="0"/>
              </a:spcBef>
              <a:spcAft>
                <a:spcPts val="0"/>
              </a:spcAft>
              <a:buSzPts val="1100"/>
              <a:buNone/>
            </a:pPr>
            <a:r>
              <a:rPr lang="en-US"/>
              <a:t>For our project, our team worked together to find the seven most important elements for delivering a successful product to our customer and their corresponding functional requirements. The ones we decided on were:</a:t>
            </a:r>
            <a:endParaRPr/>
          </a:p>
          <a:p>
            <a:pPr marL="158750" lvl="0" indent="0" algn="l" rtl="0">
              <a:lnSpc>
                <a:spcPct val="100000"/>
              </a:lnSpc>
              <a:spcBef>
                <a:spcPts val="0"/>
              </a:spcBef>
              <a:spcAft>
                <a:spcPts val="0"/>
              </a:spcAft>
              <a:buSzPts val="1100"/>
              <a:buNone/>
            </a:pPr>
            <a:endParaRPr/>
          </a:p>
          <a:p>
            <a:pPr marL="387350" lvl="0" indent="-228600" algn="l" rtl="0">
              <a:lnSpc>
                <a:spcPct val="100000"/>
              </a:lnSpc>
              <a:spcBef>
                <a:spcPts val="0"/>
              </a:spcBef>
              <a:spcAft>
                <a:spcPts val="0"/>
              </a:spcAft>
              <a:buSzPts val="1100"/>
              <a:buFont typeface="Arial"/>
              <a:buAutoNum type="arabicPeriod"/>
            </a:pPr>
            <a:r>
              <a:rPr lang="en-US"/>
              <a:t>Microscope Functionality</a:t>
            </a:r>
            <a:endParaRPr/>
          </a:p>
          <a:p>
            <a:pPr marL="844550" lvl="1" indent="-228600" algn="l" rtl="0">
              <a:lnSpc>
                <a:spcPct val="100000"/>
              </a:lnSpc>
              <a:spcBef>
                <a:spcPts val="0"/>
              </a:spcBef>
              <a:spcAft>
                <a:spcPts val="0"/>
              </a:spcAft>
              <a:buSzPts val="1100"/>
              <a:buFont typeface="Arial"/>
              <a:buAutoNum type="alphaLcPeriod"/>
            </a:pPr>
            <a:r>
              <a:rPr lang="en-US"/>
              <a:t>The basis of our whole project, and arguably the most important aspect of the microscope. In order for the image reconstruction and detection algorithms to work, the microscope must be functional to the point where it can take accurate hologram data from the samples.</a:t>
            </a:r>
            <a:endParaRPr/>
          </a:p>
          <a:p>
            <a:pPr marL="387350" lvl="0" indent="-228600" algn="l" rtl="0">
              <a:lnSpc>
                <a:spcPct val="100000"/>
              </a:lnSpc>
              <a:spcBef>
                <a:spcPts val="0"/>
              </a:spcBef>
              <a:spcAft>
                <a:spcPts val="0"/>
              </a:spcAft>
              <a:buSzPts val="1100"/>
              <a:buFont typeface="Arial"/>
              <a:buAutoNum type="arabicPeriod"/>
            </a:pPr>
            <a:r>
              <a:rPr lang="en-US"/>
              <a:t>Microscope Core Interfaces</a:t>
            </a:r>
            <a:endParaRPr/>
          </a:p>
          <a:p>
            <a:pPr marL="844550" lvl="1" indent="-228600" algn="l" rtl="0">
              <a:lnSpc>
                <a:spcPct val="100000"/>
              </a:lnSpc>
              <a:spcBef>
                <a:spcPts val="0"/>
              </a:spcBef>
              <a:spcAft>
                <a:spcPts val="0"/>
              </a:spcAft>
              <a:buSzPts val="1100"/>
              <a:buFont typeface="Arial"/>
              <a:buAutoNum type="alphaLcPeriod"/>
            </a:pPr>
            <a:r>
              <a:rPr lang="en-US"/>
              <a:t>This entails the ability for the microscope to handle the interface with the sample collector mechanism at the necessary flow rate for timely material processing. Every bit of water that we are able to process increases the likelihood of detecting Brownian motion and eliminates wasted energy and material.</a:t>
            </a:r>
            <a:endParaRPr/>
          </a:p>
          <a:p>
            <a:pPr marL="387350" lvl="0" indent="-228600" algn="l" rtl="0">
              <a:lnSpc>
                <a:spcPct val="100000"/>
              </a:lnSpc>
              <a:spcBef>
                <a:spcPts val="0"/>
              </a:spcBef>
              <a:spcAft>
                <a:spcPts val="0"/>
              </a:spcAft>
              <a:buSzPts val="1100"/>
              <a:buFont typeface="Arial"/>
              <a:buAutoNum type="arabicPeriod"/>
            </a:pPr>
            <a:r>
              <a:rPr lang="en-US"/>
              <a:t>Spacecraft Interfaces</a:t>
            </a:r>
            <a:endParaRPr/>
          </a:p>
          <a:p>
            <a:pPr marL="844550" lvl="1" indent="-228600" algn="l" rtl="0">
              <a:lnSpc>
                <a:spcPct val="100000"/>
              </a:lnSpc>
              <a:spcBef>
                <a:spcPts val="0"/>
              </a:spcBef>
              <a:spcAft>
                <a:spcPts val="0"/>
              </a:spcAft>
              <a:buSzPts val="1100"/>
              <a:buFont typeface="Arial"/>
              <a:buAutoNum type="arabicPeriod"/>
            </a:pPr>
            <a:r>
              <a:rPr lang="en-US"/>
              <a:t>This one is pretty self explanatory. The microscope needs to fit within the satellite body and send stored data from the microscope bulk storage to the main processing unit on the bus.</a:t>
            </a:r>
            <a:endParaRPr/>
          </a:p>
          <a:p>
            <a:pPr marL="387350" lvl="0" indent="-228600" algn="l" rtl="0">
              <a:lnSpc>
                <a:spcPct val="100000"/>
              </a:lnSpc>
              <a:spcBef>
                <a:spcPts val="0"/>
              </a:spcBef>
              <a:spcAft>
                <a:spcPts val="0"/>
              </a:spcAft>
              <a:buSzPts val="1100"/>
              <a:buFont typeface="Arial"/>
              <a:buAutoNum type="arabicPeriod" startAt="4"/>
            </a:pPr>
            <a:r>
              <a:rPr lang="en-US"/>
              <a:t>Reconstruction Algorithm</a:t>
            </a:r>
            <a:endParaRPr/>
          </a:p>
          <a:p>
            <a:pPr marL="844550" lvl="1" indent="-228600" algn="l" rtl="0">
              <a:lnSpc>
                <a:spcPct val="100000"/>
              </a:lnSpc>
              <a:spcBef>
                <a:spcPts val="0"/>
              </a:spcBef>
              <a:spcAft>
                <a:spcPts val="0"/>
              </a:spcAft>
              <a:buSzPts val="1100"/>
              <a:buFont typeface="Arial"/>
              <a:buAutoNum type="arabicPeriod"/>
            </a:pPr>
            <a:r>
              <a:rPr lang="en-US"/>
              <a:t>The reconstruction algorithm is what brings the holographic microscope its special capabilities. This will allow for 3-Dimensional imaging which gives us the ability to more accurately distinguish items within the fluid volume and determine if they are of any interest to us</a:t>
            </a:r>
            <a:endParaRPr/>
          </a:p>
          <a:p>
            <a:pPr marL="387350" lvl="0" indent="-228600" algn="l" rtl="0">
              <a:lnSpc>
                <a:spcPct val="100000"/>
              </a:lnSpc>
              <a:spcBef>
                <a:spcPts val="0"/>
              </a:spcBef>
              <a:spcAft>
                <a:spcPts val="0"/>
              </a:spcAft>
              <a:buSzPts val="1100"/>
              <a:buFont typeface="Arial"/>
              <a:buAutoNum type="arabicPeriod" startAt="4"/>
            </a:pPr>
            <a:r>
              <a:rPr lang="en-US"/>
              <a:t>Detection Algorithm</a:t>
            </a:r>
            <a:endParaRPr/>
          </a:p>
          <a:p>
            <a:pPr marL="844550" lvl="1" indent="-228600" algn="l" rtl="0">
              <a:lnSpc>
                <a:spcPct val="100000"/>
              </a:lnSpc>
              <a:spcBef>
                <a:spcPts val="0"/>
              </a:spcBef>
              <a:spcAft>
                <a:spcPts val="0"/>
              </a:spcAft>
              <a:buSzPts val="1100"/>
              <a:buFont typeface="Arial"/>
              <a:buAutoNum type="arabicPeriod"/>
            </a:pPr>
            <a:r>
              <a:rPr lang="en-US"/>
              <a:t>Detection is the next step after reconstruction where the computer program will be able to analyze a series of reconstructed images and automatically determine if there are any regions of interest in the sample volume. This reduces the need for high bandwidth downlinks to Earth.</a:t>
            </a:r>
            <a:endParaRPr/>
          </a:p>
          <a:p>
            <a:pPr marL="387350" lvl="0" indent="-228600" algn="l" rtl="0">
              <a:lnSpc>
                <a:spcPct val="100000"/>
              </a:lnSpc>
              <a:spcBef>
                <a:spcPts val="0"/>
              </a:spcBef>
              <a:spcAft>
                <a:spcPts val="0"/>
              </a:spcAft>
              <a:buSzPts val="1100"/>
              <a:buFont typeface="Arial"/>
              <a:buAutoNum type="arabicPeriod" startAt="4"/>
            </a:pPr>
            <a:r>
              <a:rPr lang="en-US"/>
              <a:t>Power</a:t>
            </a:r>
            <a:endParaRPr/>
          </a:p>
          <a:p>
            <a:pPr marL="844550" lvl="1" indent="-228600" algn="l" rtl="0">
              <a:lnSpc>
                <a:spcPct val="100000"/>
              </a:lnSpc>
              <a:spcBef>
                <a:spcPts val="0"/>
              </a:spcBef>
              <a:spcAft>
                <a:spcPts val="0"/>
              </a:spcAft>
              <a:buSzPts val="1100"/>
              <a:buFont typeface="Arial"/>
              <a:buAutoNum type="arabicPeriod"/>
            </a:pPr>
            <a:r>
              <a:rPr lang="en-US"/>
              <a:t>Finally, the spacecraft only has a limited amount of power that it can generate and distribute through each subsystem. Maintaining a proper power budget not only ensures that the microscope assembly will stay powered, but also protects other essential parts of the spacecraft from losing power in space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Nick from electronics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Nick from electronics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Nick from electronics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Nick from electronics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Nick from electronics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Eric</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Eric</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Bre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 name="Google Shape;53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Eric</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Eric</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Eric</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Bre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Bre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Nick from electronics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Google Shape;621;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Nick from electronics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0" name="Google Shape;63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Nick from electronics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Nick from electronics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Bre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Nick from electronics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Nick from electronics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Nick from electronics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Nick from electronics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1" name="Google Shape;711;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Nick from electronics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9" name="Google Shape;729;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Bre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7" name="Google Shape;747;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Bre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5" name="Google Shape;755;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0"/>
              <a:t>Bre</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Bre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5" name="Google Shape;835;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3" name="Google Shape;85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5" name="Google Shape;875;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9" name="Google Shape;899;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6" name="Google Shape;906;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CFO Nick</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5" name="Google Shape;915;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CFO Nick</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Bre</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8" name="Google Shape;928;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6" name="Google Shape;936;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5" name="Google Shape;945;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Nick from electronics</a:t>
            </a:r>
            <a:endParaRPr/>
          </a:p>
          <a:p>
            <a:pPr marL="457200" lvl="0" indent="-298450" algn="l" rtl="0">
              <a:lnSpc>
                <a:spcPct val="100000"/>
              </a:lnSpc>
              <a:spcBef>
                <a:spcPts val="0"/>
              </a:spcBef>
              <a:spcAft>
                <a:spcPts val="0"/>
              </a:spcAft>
              <a:buSzPts val="1100"/>
              <a:buChar char="●"/>
            </a:pPr>
            <a:r>
              <a:rPr lang="en-US"/>
              <a:t>Here we see a functional block diagram for the electrical subsystem</a:t>
            </a:r>
            <a:endParaRPr/>
          </a:p>
          <a:p>
            <a:pPr marL="914400" lvl="1" indent="-298450" algn="l" rtl="0">
              <a:lnSpc>
                <a:spcPct val="100000"/>
              </a:lnSpc>
              <a:spcBef>
                <a:spcPts val="0"/>
              </a:spcBef>
              <a:spcAft>
                <a:spcPts val="0"/>
              </a:spcAft>
              <a:buSzPts val="1100"/>
              <a:buChar char="○"/>
            </a:pPr>
            <a:r>
              <a:rPr lang="en-US"/>
              <a:t>In the top left we have the spacecraft interface, where we have several different voltages coming out, as well as commands for the microscope.</a:t>
            </a:r>
            <a:endParaRPr/>
          </a:p>
          <a:p>
            <a:pPr marL="914400" lvl="1" indent="-298450" algn="l" rtl="0">
              <a:lnSpc>
                <a:spcPct val="100000"/>
              </a:lnSpc>
              <a:spcBef>
                <a:spcPts val="0"/>
              </a:spcBef>
              <a:spcAft>
                <a:spcPts val="0"/>
              </a:spcAft>
              <a:buSzPts val="1100"/>
              <a:buChar char="○"/>
            </a:pPr>
            <a:r>
              <a:rPr lang="en-US"/>
              <a:t>Power is provided to all the different components as needed, and the commands are sent to the processor, which then sends component level commands as needed</a:t>
            </a:r>
            <a:endParaRPr/>
          </a:p>
          <a:p>
            <a:pPr marL="914400" lvl="1" indent="-298450" algn="l" rtl="0">
              <a:lnSpc>
                <a:spcPct val="100000"/>
              </a:lnSpc>
              <a:spcBef>
                <a:spcPts val="0"/>
              </a:spcBef>
              <a:spcAft>
                <a:spcPts val="0"/>
              </a:spcAft>
              <a:buSzPts val="1100"/>
              <a:buChar char="○"/>
            </a:pPr>
            <a:r>
              <a:rPr lang="en-US"/>
              <a:t>We also have a data output from the image sensor, which is processed before being sent back to the spacecraft for bulk storage</a:t>
            </a:r>
            <a:endParaRPr/>
          </a:p>
          <a:p>
            <a:pPr marL="914400" lvl="1" indent="-298450" algn="l" rtl="0">
              <a:lnSpc>
                <a:spcPct val="100000"/>
              </a:lnSpc>
              <a:spcBef>
                <a:spcPts val="0"/>
              </a:spcBef>
              <a:spcAft>
                <a:spcPts val="0"/>
              </a:spcAft>
              <a:buSzPts val="1100"/>
              <a:buChar char="○"/>
            </a:pPr>
            <a:r>
              <a:rPr lang="en-US"/>
              <a:t>Not show is how these components interface with other subsystems, as this is simply an electronics block diagram. This is expanded upon in the full FBD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Here we have a simple DIHM and to highlight what makes this different from a regular 2D microscope is with this set up, you are able to image and view all of the 3D information of your sample VOLUME, rather than just looking down on a singular 2D plane. So as the light passes through the lenses and sample volume, you receive an interference pattern as shown here on the image sensor, and through software that gets reconstructed into the desired image format where you can then analyze various slides of the 3D sample volume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2" name="Google Shape;952;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9" name="Google Shape;959;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6" name="Google Shape;966;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3" name="Google Shape;973;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2" name="Google Shape;992;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5" name="Google Shape;1005;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4" name="Google Shape;1014;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3" name="Google Shape;1023;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r>
              <a:rPr lang="en-US">
                <a:latin typeface="Calibri"/>
                <a:ea typeface="Calibri"/>
                <a:cs typeface="Calibri"/>
                <a:sym typeface="Calibri"/>
              </a:rPr>
              <a:t>Derived from ANSI standards (</a:t>
            </a:r>
            <a:r>
              <a:rPr lang="en-US"/>
              <a:t>American National Standards Institute) </a:t>
            </a:r>
            <a:endParaRPr/>
          </a:p>
          <a:p>
            <a:pPr marL="457200" lvl="0" indent="-298450" algn="l" rtl="0">
              <a:lnSpc>
                <a:spcPct val="100000"/>
              </a:lnSpc>
              <a:spcBef>
                <a:spcPts val="0"/>
              </a:spcBef>
              <a:spcAft>
                <a:spcPts val="0"/>
              </a:spcAft>
              <a:buSzPts val="1100"/>
              <a:buNone/>
            </a:pPr>
            <a:r>
              <a:rPr lang="en-US" u="sng">
                <a:solidFill>
                  <a:schemeClr val="hlink"/>
                </a:solidFill>
                <a:hlinkClick r:id="rId3"/>
              </a:rPr>
              <a:t>https://ehs.missouri.edu/sites/ehs/files/pdf/Forms/eyeprotection.pdf</a:t>
            </a:r>
            <a:endParaRPr/>
          </a:p>
          <a:p>
            <a:pPr marL="457200" lvl="0" indent="-298450" algn="l" rtl="0">
              <a:lnSpc>
                <a:spcPct val="100000"/>
              </a:lnSpc>
              <a:spcBef>
                <a:spcPts val="0"/>
              </a:spcBef>
              <a:spcAft>
                <a:spcPts val="0"/>
              </a:spcAft>
              <a:buSzPts val="1100"/>
              <a:buNone/>
            </a:pPr>
            <a:r>
              <a:rPr lang="en-US" u="sng">
                <a:solidFill>
                  <a:schemeClr val="hlink"/>
                </a:solidFill>
                <a:hlinkClick r:id="rId4"/>
              </a:rPr>
              <a:t>http://www.focustechnologies.us/wp-content/uploads/2013/12/Laser-safety-Wikipedia-Maximum-Exposure-Limits.pdf</a:t>
            </a:r>
            <a:endParaRPr/>
          </a:p>
          <a:p>
            <a:pPr marL="457200" lvl="0" indent="-29845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None/>
            </a:pPr>
            <a:r>
              <a:rPr lang="en-US"/>
              <a:t>Bre</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3" name="Google Shape;1033;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r>
              <a:rPr lang="en-US">
                <a:latin typeface="Calibri"/>
                <a:ea typeface="Calibri"/>
                <a:cs typeface="Calibri"/>
                <a:sym typeface="Calibri"/>
              </a:rPr>
              <a:t>Bre</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2" name="Google Shape;1042;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r>
              <a:rPr lang="en-US"/>
              <a:t>TESS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Bre</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2" name="Google Shape;1052;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r>
              <a:rPr lang="en-US"/>
              <a:t>TESS</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2" name="Google Shape;1062;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Tess</a:t>
            </a:r>
            <a:endParaRPr/>
          </a:p>
          <a:p>
            <a:pPr marL="457200" lvl="0" indent="-298450" algn="l" rtl="0">
              <a:lnSpc>
                <a:spcPct val="100000"/>
              </a:lnSpc>
              <a:spcBef>
                <a:spcPts val="0"/>
              </a:spcBef>
              <a:spcAft>
                <a:spcPts val="0"/>
              </a:spcAft>
              <a:buSzPts val="1100"/>
              <a:buChar char="●"/>
            </a:pPr>
            <a:r>
              <a:rPr lang="en-US"/>
              <a:t>All sides will be unremovable minus the top lid</a:t>
            </a:r>
            <a:endParaRPr/>
          </a:p>
          <a:p>
            <a:pPr marL="457200" lvl="0" indent="-298450" algn="l" rtl="0">
              <a:lnSpc>
                <a:spcPct val="100000"/>
              </a:lnSpc>
              <a:spcBef>
                <a:spcPts val="0"/>
              </a:spcBef>
              <a:spcAft>
                <a:spcPts val="0"/>
              </a:spcAft>
              <a:buSzPts val="1100"/>
              <a:buChar char="●"/>
            </a:pPr>
            <a:r>
              <a:rPr lang="en-US"/>
              <a:t>Wont be connected to power when doing maintenance for an extra layer of safety</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5" name="Google Shape;1075;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6" name="Google Shape;1086;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5" name="Google Shape;1095;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8" name="Google Shape;1118;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2" name="Google Shape;1142;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6" name="Google Shape;1166;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9"/>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9"/>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8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mes New Roman"/>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8"/>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0" name="Google Shape;70;p98"/>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1" name="Google Shape;71;p9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9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mes New Roman"/>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99"/>
          <p:cNvSpPr>
            <a:spLocks noGrp="1"/>
          </p:cNvSpPr>
          <p:nvPr>
            <p:ph type="pic" idx="2"/>
          </p:nvPr>
        </p:nvSpPr>
        <p:spPr>
          <a:xfrm>
            <a:off x="3887391" y="740569"/>
            <a:ext cx="4629150" cy="3655219"/>
          </a:xfrm>
          <a:prstGeom prst="rect">
            <a:avLst/>
          </a:prstGeom>
          <a:noFill/>
          <a:ln>
            <a:noFill/>
          </a:ln>
        </p:spPr>
      </p:sp>
      <p:sp>
        <p:nvSpPr>
          <p:cNvPr id="77" name="Google Shape;77;p99"/>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8" name="Google Shape;78;p9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00"/>
          <p:cNvSpPr txBox="1">
            <a:spLocks noGrp="1"/>
          </p:cNvSpPr>
          <p:nvPr>
            <p:ph type="title"/>
          </p:nvPr>
        </p:nvSpPr>
        <p:spPr>
          <a:xfrm>
            <a:off x="628650" y="138278"/>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00"/>
          <p:cNvSpPr txBox="1">
            <a:spLocks noGrp="1"/>
          </p:cNvSpPr>
          <p:nvPr>
            <p:ph type="body" idx="1"/>
          </p:nvPr>
        </p:nvSpPr>
        <p:spPr>
          <a:xfrm rot="5400000">
            <a:off x="2940248" y="-1077946"/>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10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01"/>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01"/>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10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90"/>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Times New Roman"/>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0"/>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4" name="Google Shape;24;p9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9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Times New Roman"/>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9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dk1"/>
              </a:buClr>
              <a:buSzPts val="1400"/>
              <a:buChar char="●"/>
              <a:defRPr sz="1400"/>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30" name="Google Shape;30;p9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dk1"/>
              </a:buClr>
              <a:buSzPts val="1400"/>
              <a:buChar char="●"/>
              <a:defRPr sz="1400"/>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31" name="Google Shape;31;p91"/>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9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Times New Roman"/>
              <a:buNone/>
              <a:defRPr sz="3000">
                <a:latin typeface="Times New Roman"/>
                <a:ea typeface="Times New Roman"/>
                <a:cs typeface="Times New Roman"/>
                <a:sym typeface="Times New Roman"/>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9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35" name="Google Shape;35;p92"/>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93"/>
          <p:cNvSpPr txBox="1">
            <a:spLocks noGrp="1"/>
          </p:cNvSpPr>
          <p:nvPr>
            <p:ph type="title"/>
          </p:nvPr>
        </p:nvSpPr>
        <p:spPr>
          <a:xfrm>
            <a:off x="628650" y="138278"/>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FB87C"/>
              </a:buClr>
              <a:buSzPts val="3000"/>
              <a:buFont typeface="Arial"/>
              <a:buNone/>
              <a:defRPr b="1">
                <a:solidFill>
                  <a:srgbClr val="CFB87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3"/>
          <p:cNvSpPr txBox="1">
            <a:spLocks noGrp="1"/>
          </p:cNvSpPr>
          <p:nvPr>
            <p:ph type="body" idx="1"/>
          </p:nvPr>
        </p:nvSpPr>
        <p:spPr>
          <a:xfrm>
            <a:off x="628650" y="1233652"/>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a:latin typeface="Arial"/>
                <a:ea typeface="Arial"/>
                <a:cs typeface="Arial"/>
                <a:sym typeface="Arial"/>
              </a:defRPr>
            </a:lvl1pPr>
            <a:lvl2pPr marL="914400" lvl="1" indent="-342900" algn="l">
              <a:lnSpc>
                <a:spcPct val="90000"/>
              </a:lnSpc>
              <a:spcBef>
                <a:spcPts val="375"/>
              </a:spcBef>
              <a:spcAft>
                <a:spcPts val="0"/>
              </a:spcAft>
              <a:buClr>
                <a:schemeClr val="dk1"/>
              </a:buClr>
              <a:buSzPts val="1800"/>
              <a:buChar char="•"/>
              <a:defRPr>
                <a:latin typeface="Arial"/>
                <a:ea typeface="Arial"/>
                <a:cs typeface="Arial"/>
                <a:sym typeface="Arial"/>
              </a:defRPr>
            </a:lvl2pPr>
            <a:lvl3pPr marL="1371600" lvl="2" indent="-330200" algn="l">
              <a:lnSpc>
                <a:spcPct val="90000"/>
              </a:lnSpc>
              <a:spcBef>
                <a:spcPts val="375"/>
              </a:spcBef>
              <a:spcAft>
                <a:spcPts val="0"/>
              </a:spcAft>
              <a:buClr>
                <a:schemeClr val="dk1"/>
              </a:buClr>
              <a:buSzPts val="1600"/>
              <a:buChar char="•"/>
              <a:defRPr sz="1600">
                <a:latin typeface="Arial"/>
                <a:ea typeface="Arial"/>
                <a:cs typeface="Arial"/>
                <a:sym typeface="Arial"/>
              </a:defRPr>
            </a:lvl3pPr>
            <a:lvl4pPr marL="1828800" lvl="3" indent="-317500" algn="l">
              <a:lnSpc>
                <a:spcPct val="90000"/>
              </a:lnSpc>
              <a:spcBef>
                <a:spcPts val="375"/>
              </a:spcBef>
              <a:spcAft>
                <a:spcPts val="0"/>
              </a:spcAft>
              <a:buClr>
                <a:schemeClr val="dk1"/>
              </a:buClr>
              <a:buSzPts val="1400"/>
              <a:buChar char="•"/>
              <a:defRPr sz="1400">
                <a:latin typeface="Arial"/>
                <a:ea typeface="Arial"/>
                <a:cs typeface="Arial"/>
                <a:sym typeface="Arial"/>
              </a:defRPr>
            </a:lvl4pPr>
            <a:lvl5pPr marL="2286000" lvl="4" indent="-304800" algn="l">
              <a:lnSpc>
                <a:spcPct val="90000"/>
              </a:lnSpc>
              <a:spcBef>
                <a:spcPts val="375"/>
              </a:spcBef>
              <a:spcAft>
                <a:spcPts val="0"/>
              </a:spcAft>
              <a:buClr>
                <a:schemeClr val="dk1"/>
              </a:buClr>
              <a:buSzPts val="1200"/>
              <a:buChar char="•"/>
              <a:defRPr sz="1200">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9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94"/>
          <p:cNvSpPr txBox="1">
            <a:spLocks noGrp="1"/>
          </p:cNvSpPr>
          <p:nvPr>
            <p:ph type="title"/>
          </p:nvPr>
        </p:nvSpPr>
        <p:spPr>
          <a:xfrm>
            <a:off x="628650" y="138278"/>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9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9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9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95"/>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5"/>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2" name="Google Shape;52;p9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95"/>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 name="Google Shape;54;p9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9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6"/>
          <p:cNvSpPr txBox="1">
            <a:spLocks noGrp="1"/>
          </p:cNvSpPr>
          <p:nvPr>
            <p:ph type="title"/>
          </p:nvPr>
        </p:nvSpPr>
        <p:spPr>
          <a:xfrm>
            <a:off x="628650" y="138278"/>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8"/>
          <p:cNvSpPr txBox="1">
            <a:spLocks noGrp="1"/>
          </p:cNvSpPr>
          <p:nvPr>
            <p:ph type="title"/>
          </p:nvPr>
        </p:nvSpPr>
        <p:spPr>
          <a:xfrm>
            <a:off x="628650" y="138278"/>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000"/>
              <a:buFont typeface="Times New Roman"/>
              <a:buNone/>
              <a:defRPr sz="3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8"/>
          <p:cNvSpPr txBox="1">
            <a:spLocks noGrp="1"/>
          </p:cNvSpPr>
          <p:nvPr>
            <p:ph type="body" idx="1"/>
          </p:nvPr>
        </p:nvSpPr>
        <p:spPr>
          <a:xfrm>
            <a:off x="628650" y="1233652"/>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8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88"/>
          <p:cNvSpPr/>
          <p:nvPr/>
        </p:nvSpPr>
        <p:spPr>
          <a:xfrm>
            <a:off x="0" y="4609215"/>
            <a:ext cx="9144000" cy="534286"/>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pic>
        <p:nvPicPr>
          <p:cNvPr id="12" name="Google Shape;12;p88"/>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40881" y="4665035"/>
            <a:ext cx="2020187" cy="404037"/>
          </a:xfrm>
          <a:prstGeom prst="rect">
            <a:avLst/>
          </a:prstGeom>
          <a:noFill/>
          <a:ln>
            <a:noFill/>
          </a:ln>
        </p:spPr>
      </p:pic>
      <p:pic>
        <p:nvPicPr>
          <p:cNvPr id="13" name="Google Shape;13;p88" descr="A picture containing text, electronics&#10;&#10;Description automatically generated"/>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8612237" y="4612418"/>
            <a:ext cx="529503" cy="525081"/>
          </a:xfrm>
          <a:prstGeom prst="rect">
            <a:avLst/>
          </a:prstGeom>
          <a:noFill/>
          <a:ln>
            <a:noFill/>
          </a:ln>
        </p:spPr>
      </p:pic>
      <p:pic>
        <p:nvPicPr>
          <p:cNvPr id="14" name="Google Shape;14;p88"/>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3346678" y="4609214"/>
            <a:ext cx="2401293" cy="5282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png"/></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8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b="-43"/>
          <a:stretch/>
        </p:blipFill>
        <p:spPr>
          <a:xfrm>
            <a:off x="-1889" y="708"/>
            <a:ext cx="9147778" cy="4628940"/>
          </a:xfrm>
          <a:prstGeom prst="rect">
            <a:avLst/>
          </a:prstGeom>
          <a:noFill/>
          <a:ln w="9525" cap="flat" cmpd="sng">
            <a:solidFill>
              <a:schemeClr val="dk1"/>
            </a:solidFill>
            <a:prstDash val="solid"/>
            <a:round/>
            <a:headEnd type="none" w="sm" len="sm"/>
            <a:tailEnd type="none" w="sm" len="sm"/>
          </a:ln>
        </p:spPr>
      </p:pic>
      <p:sp>
        <p:nvSpPr>
          <p:cNvPr id="98" name="Google Shape;98;p1"/>
          <p:cNvSpPr txBox="1"/>
          <p:nvPr/>
        </p:nvSpPr>
        <p:spPr>
          <a:xfrm>
            <a:off x="1036608" y="3799149"/>
            <a:ext cx="706889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rgbClr val="FFFFFF"/>
                </a:solidFill>
                <a:latin typeface="Aharoni"/>
                <a:ea typeface="Aharoni"/>
                <a:cs typeface="Aharoni"/>
                <a:sym typeface="Aharoni"/>
              </a:rPr>
              <a:t>Test Readiness Review</a:t>
            </a:r>
            <a:endParaRPr sz="2400" b="0" i="0" u="none" strike="noStrike" cap="none">
              <a:solidFill>
                <a:schemeClr val="dk1"/>
              </a:solidFill>
              <a:latin typeface="Aharoni"/>
              <a:ea typeface="Aharoni"/>
              <a:cs typeface="Aharoni"/>
              <a:sym typeface="Aharoni"/>
            </a:endParaRPr>
          </a:p>
        </p:txBody>
      </p:sp>
      <p:sp>
        <p:nvSpPr>
          <p:cNvPr id="99" name="Google Shape;99;p1"/>
          <p:cNvSpPr/>
          <p:nvPr/>
        </p:nvSpPr>
        <p:spPr>
          <a:xfrm>
            <a:off x="1537598" y="1297124"/>
            <a:ext cx="6066914" cy="360293"/>
          </a:xfrm>
          <a:prstGeom prst="roundRect">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
          <p:cNvSpPr txBox="1"/>
          <p:nvPr/>
        </p:nvSpPr>
        <p:spPr>
          <a:xfrm>
            <a:off x="1287441" y="267709"/>
            <a:ext cx="6567228" cy="14157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i="0" u="none" strike="noStrike" cap="none" dirty="0" err="1">
                <a:solidFill>
                  <a:schemeClr val="lt1"/>
                </a:solidFill>
                <a:latin typeface="Aharoni"/>
                <a:ea typeface="Aharoni"/>
                <a:cs typeface="Aharoni"/>
                <a:sym typeface="Aharoni"/>
              </a:rPr>
              <a:t>HoMIE</a:t>
            </a:r>
            <a:endParaRPr dirty="0"/>
          </a:p>
          <a:p>
            <a:pPr marL="0" marR="0" lvl="0" indent="0" algn="ctr" rtl="0">
              <a:spcBef>
                <a:spcPts val="0"/>
              </a:spcBef>
              <a:spcAft>
                <a:spcPts val="0"/>
              </a:spcAft>
              <a:buNone/>
            </a:pPr>
            <a:r>
              <a:rPr lang="en-US" sz="2000" b="1" i="0" u="none" strike="noStrike" cap="none" dirty="0">
                <a:solidFill>
                  <a:srgbClr val="00B0F0"/>
                </a:solidFill>
                <a:latin typeface="Aharoni"/>
                <a:ea typeface="Aharoni"/>
                <a:cs typeface="Aharoni"/>
                <a:sym typeface="Aharoni"/>
              </a:rPr>
              <a:t>Ho</a:t>
            </a:r>
            <a:r>
              <a:rPr lang="en-US" sz="2000" b="1" i="0" u="none" strike="noStrike" cap="none" dirty="0">
                <a:solidFill>
                  <a:schemeClr val="lt1"/>
                </a:solidFill>
                <a:latin typeface="Aharoni"/>
                <a:ea typeface="Aharoni"/>
                <a:cs typeface="Aharoni"/>
                <a:sym typeface="Aharoni"/>
              </a:rPr>
              <a:t>lographic </a:t>
            </a:r>
            <a:r>
              <a:rPr lang="en-US" sz="2000" b="1" i="0" u="none" strike="noStrike" cap="none" dirty="0">
                <a:solidFill>
                  <a:srgbClr val="00B0F0"/>
                </a:solidFill>
                <a:latin typeface="Aharoni"/>
                <a:ea typeface="Aharoni"/>
                <a:cs typeface="Aharoni"/>
                <a:sym typeface="Aharoni"/>
              </a:rPr>
              <a:t>M</a:t>
            </a:r>
            <a:r>
              <a:rPr lang="en-US" sz="2000" b="1" i="0" u="none" strike="noStrike" cap="none" dirty="0">
                <a:solidFill>
                  <a:schemeClr val="lt1"/>
                </a:solidFill>
                <a:latin typeface="Aharoni"/>
                <a:ea typeface="Aharoni"/>
                <a:cs typeface="Aharoni"/>
                <a:sym typeface="Aharoni"/>
              </a:rPr>
              <a:t>icroscope </a:t>
            </a:r>
            <a:r>
              <a:rPr lang="en-US" sz="2000" b="1" i="0" u="none" strike="noStrike" cap="none" dirty="0">
                <a:solidFill>
                  <a:srgbClr val="00B0F0"/>
                </a:solidFill>
                <a:latin typeface="Aharoni"/>
                <a:ea typeface="Aharoni"/>
                <a:cs typeface="Aharoni"/>
                <a:sym typeface="Aharoni"/>
              </a:rPr>
              <a:t>I</a:t>
            </a:r>
            <a:r>
              <a:rPr lang="en-US" sz="2000" b="1" i="0" u="none" strike="noStrike" cap="none" dirty="0">
                <a:solidFill>
                  <a:schemeClr val="lt1"/>
                </a:solidFill>
                <a:latin typeface="Aharoni"/>
                <a:ea typeface="Aharoni"/>
                <a:cs typeface="Aharoni"/>
                <a:sym typeface="Aharoni"/>
              </a:rPr>
              <a:t>nvestigating </a:t>
            </a:r>
            <a:r>
              <a:rPr lang="en-US" sz="2000" b="1" i="0" u="none" strike="noStrike" cap="none" dirty="0">
                <a:solidFill>
                  <a:srgbClr val="00B0F0"/>
                </a:solidFill>
                <a:latin typeface="Aharoni"/>
                <a:ea typeface="Aharoni"/>
                <a:cs typeface="Aharoni"/>
                <a:sym typeface="Aharoni"/>
              </a:rPr>
              <a:t>E</a:t>
            </a:r>
            <a:r>
              <a:rPr lang="en-US" sz="2000" b="1" i="0" u="none" strike="noStrike" cap="none" dirty="0">
                <a:solidFill>
                  <a:schemeClr val="lt1"/>
                </a:solidFill>
                <a:latin typeface="Aharoni"/>
                <a:ea typeface="Aharoni"/>
                <a:cs typeface="Aharoni"/>
                <a:sym typeface="Aharoni"/>
              </a:rPr>
              <a:t>nceladus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Critical Project Elements </a:t>
            </a:r>
            <a:endParaRPr>
              <a:latin typeface="Times New Roman"/>
              <a:ea typeface="Times New Roman"/>
              <a:cs typeface="Times New Roman"/>
              <a:sym typeface="Times New Roman"/>
            </a:endParaRPr>
          </a:p>
        </p:txBody>
      </p:sp>
      <p:sp>
        <p:nvSpPr>
          <p:cNvPr id="220" name="Google Shape;220;p10"/>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10</a:t>
            </a:fld>
            <a:endParaRPr/>
          </a:p>
        </p:txBody>
      </p:sp>
      <p:graphicFrame>
        <p:nvGraphicFramePr>
          <p:cNvPr id="221" name="Google Shape;221;p10"/>
          <p:cNvGraphicFramePr/>
          <p:nvPr/>
        </p:nvGraphicFramePr>
        <p:xfrm>
          <a:off x="494143" y="1020483"/>
          <a:ext cx="3000000" cy="3000000"/>
        </p:xfrm>
        <a:graphic>
          <a:graphicData uri="http://schemas.openxmlformats.org/drawingml/2006/table">
            <a:tbl>
              <a:tblPr firstRow="1" bandRow="1">
                <a:noFill/>
                <a:tableStyleId>{01E9FA43-8E33-4716-B8F6-58E4AD08A0DC}</a:tableStyleId>
              </a:tblPr>
              <a:tblGrid>
                <a:gridCol w="1051450">
                  <a:extLst>
                    <a:ext uri="{9D8B030D-6E8A-4147-A177-3AD203B41FA5}">
                      <a16:colId xmlns:a16="http://schemas.microsoft.com/office/drawing/2014/main" val="20000"/>
                    </a:ext>
                  </a:extLst>
                </a:gridCol>
                <a:gridCol w="2084400">
                  <a:extLst>
                    <a:ext uri="{9D8B030D-6E8A-4147-A177-3AD203B41FA5}">
                      <a16:colId xmlns:a16="http://schemas.microsoft.com/office/drawing/2014/main" val="20001"/>
                    </a:ext>
                  </a:extLst>
                </a:gridCol>
                <a:gridCol w="4925875">
                  <a:extLst>
                    <a:ext uri="{9D8B030D-6E8A-4147-A177-3AD203B41FA5}">
                      <a16:colId xmlns:a16="http://schemas.microsoft.com/office/drawing/2014/main" val="20002"/>
                    </a:ext>
                  </a:extLst>
                </a:gridCol>
              </a:tblGrid>
              <a:tr h="294975">
                <a:tc>
                  <a:txBody>
                    <a:bodyPr/>
                    <a:lstStyle/>
                    <a:p>
                      <a:pPr marL="0" marR="0" lvl="0" indent="0" algn="ctr" rtl="0">
                        <a:spcBef>
                          <a:spcPts val="0"/>
                        </a:spcBef>
                        <a:spcAft>
                          <a:spcPts val="0"/>
                        </a:spcAft>
                        <a:buClr>
                          <a:schemeClr val="dk1"/>
                        </a:buClr>
                        <a:buSzPts val="1000"/>
                        <a:buFont typeface="Times New Roman"/>
                        <a:buNone/>
                      </a:pPr>
                      <a:r>
                        <a:rPr lang="en-US" sz="1000" b="1" i="0" u="none" strike="noStrike" cap="none">
                          <a:latin typeface="Times New Roman"/>
                          <a:ea typeface="Times New Roman"/>
                          <a:cs typeface="Times New Roman"/>
                          <a:sym typeface="Times New Roman"/>
                        </a:rPr>
                        <a:t>CPE Number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Clr>
                          <a:schemeClr val="dk1"/>
                        </a:buClr>
                        <a:buSzPts val="1000"/>
                        <a:buFont typeface="Times New Roman"/>
                        <a:buNone/>
                      </a:pPr>
                      <a:r>
                        <a:rPr lang="en-US" sz="1000" b="1" i="0" u="none" strike="noStrike" cap="none">
                          <a:latin typeface="Times New Roman"/>
                          <a:ea typeface="Times New Roman"/>
                          <a:cs typeface="Times New Roman"/>
                          <a:sym typeface="Times New Roman"/>
                        </a:rPr>
                        <a:t>Name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Clr>
                          <a:schemeClr val="dk1"/>
                        </a:buClr>
                        <a:buSzPts val="1000"/>
                        <a:buFont typeface="Times New Roman"/>
                        <a:buNone/>
                      </a:pPr>
                      <a:r>
                        <a:rPr lang="en-US" sz="1000" b="0" i="0" u="none" strike="noStrike" cap="none">
                          <a:latin typeface="Times New Roman"/>
                          <a:ea typeface="Times New Roman"/>
                          <a:cs typeface="Times New Roman"/>
                          <a:sym typeface="Times New Roman"/>
                        </a:rPr>
                        <a:t>Challenge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415725">
                <a:tc>
                  <a:txBody>
                    <a:bodyPr/>
                    <a:lstStyle/>
                    <a:p>
                      <a:pPr marL="0" marR="0" lvl="0" indent="0" algn="ctr" rtl="0">
                        <a:spcBef>
                          <a:spcPts val="0"/>
                        </a:spcBef>
                        <a:spcAft>
                          <a:spcPts val="0"/>
                        </a:spcAft>
                        <a:buClr>
                          <a:schemeClr val="dk1"/>
                        </a:buClr>
                        <a:buSzPts val="1200"/>
                        <a:buFont typeface="Times New Roman"/>
                        <a:buNone/>
                      </a:pPr>
                      <a:r>
                        <a:rPr lang="en-US" sz="1200" b="1" i="0" u="sng" strike="noStrike" cap="none">
                          <a:latin typeface="Times New Roman"/>
                          <a:ea typeface="Times New Roman"/>
                          <a:cs typeface="Times New Roman"/>
                          <a:sym typeface="Times New Roman"/>
                        </a:rPr>
                        <a:t>CPE1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Clr>
                          <a:schemeClr val="dk1"/>
                        </a:buClr>
                        <a:buSzPts val="1200"/>
                        <a:buFont typeface="Times New Roman"/>
                        <a:buNone/>
                      </a:pPr>
                      <a:r>
                        <a:rPr lang="en-US" sz="1200" b="1" i="0" u="none" strike="noStrike" cap="none">
                          <a:latin typeface="Times New Roman"/>
                          <a:ea typeface="Times New Roman"/>
                          <a:cs typeface="Times New Roman"/>
                          <a:sym typeface="Times New Roman"/>
                        </a:rPr>
                        <a:t>Optical Train</a:t>
                      </a:r>
                      <a:endParaRPr sz="1200" b="1"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Times New Roman"/>
                        <a:buNone/>
                      </a:pPr>
                      <a:r>
                        <a:rPr lang="en-US" sz="1000" b="0" i="0" u="none" strike="noStrike" cap="none">
                          <a:latin typeface="Times New Roman"/>
                          <a:ea typeface="Times New Roman"/>
                          <a:cs typeface="Times New Roman"/>
                          <a:sym typeface="Times New Roman"/>
                        </a:rPr>
                        <a:t>The optical train design must </a:t>
                      </a:r>
                      <a:r>
                        <a:rPr lang="en-US" sz="1000" b="1" i="0" u="none" strike="noStrike" cap="none">
                          <a:latin typeface="Times New Roman"/>
                          <a:ea typeface="Times New Roman"/>
                          <a:cs typeface="Times New Roman"/>
                          <a:sym typeface="Times New Roman"/>
                        </a:rPr>
                        <a:t>minimize wasted light</a:t>
                      </a:r>
                      <a:r>
                        <a:rPr lang="en-US" sz="1000" b="0" i="0" u="none" strike="noStrike" cap="none">
                          <a:latin typeface="Times New Roman"/>
                          <a:ea typeface="Times New Roman"/>
                          <a:cs typeface="Times New Roman"/>
                          <a:sym typeface="Times New Roman"/>
                        </a:rPr>
                        <a:t> to meet the resolution requirement.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15725">
                <a:tc>
                  <a:txBody>
                    <a:bodyPr/>
                    <a:lstStyle/>
                    <a:p>
                      <a:pPr marL="0" marR="0" lvl="0" indent="0" algn="ctr" rtl="0">
                        <a:spcBef>
                          <a:spcPts val="0"/>
                        </a:spcBef>
                        <a:spcAft>
                          <a:spcPts val="0"/>
                        </a:spcAft>
                        <a:buClr>
                          <a:schemeClr val="dk1"/>
                        </a:buClr>
                        <a:buSzPts val="1200"/>
                        <a:buFont typeface="Times New Roman"/>
                        <a:buNone/>
                      </a:pPr>
                      <a:r>
                        <a:rPr lang="en-US" sz="1200" b="1" i="0" u="sng" strike="noStrike" cap="none">
                          <a:latin typeface="Times New Roman"/>
                          <a:ea typeface="Times New Roman"/>
                          <a:cs typeface="Times New Roman"/>
                          <a:sym typeface="Times New Roman"/>
                        </a:rPr>
                        <a:t>CPE2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Clr>
                          <a:schemeClr val="dk1"/>
                        </a:buClr>
                        <a:buSzPts val="1200"/>
                        <a:buFont typeface="Times New Roman"/>
                        <a:buNone/>
                      </a:pPr>
                      <a:r>
                        <a:rPr lang="en-US" sz="1200" b="1" i="0" u="none" strike="noStrike" cap="none">
                          <a:latin typeface="Times New Roman"/>
                          <a:ea typeface="Times New Roman"/>
                          <a:cs typeface="Times New Roman"/>
                          <a:sym typeface="Times New Roman"/>
                        </a:rPr>
                        <a:t>Sample Heating</a:t>
                      </a:r>
                      <a:endParaRPr sz="12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Times New Roman"/>
                        <a:buNone/>
                      </a:pPr>
                      <a:r>
                        <a:rPr lang="en-US" sz="1000" b="0" i="0" u="none" strike="noStrike" cap="none">
                          <a:latin typeface="Times New Roman"/>
                          <a:ea typeface="Times New Roman"/>
                          <a:cs typeface="Times New Roman"/>
                          <a:sym typeface="Times New Roman"/>
                        </a:rPr>
                        <a:t>The sample must be maintained in a </a:t>
                      </a:r>
                      <a:r>
                        <a:rPr lang="en-US" sz="1000" b="1" i="0" u="none" strike="noStrike" cap="none">
                          <a:latin typeface="Times New Roman"/>
                          <a:ea typeface="Times New Roman"/>
                          <a:cs typeface="Times New Roman"/>
                          <a:sym typeface="Times New Roman"/>
                        </a:rPr>
                        <a:t>liquid state</a:t>
                      </a:r>
                      <a:r>
                        <a:rPr lang="en-US" sz="1000" b="0" i="0" u="none" strike="noStrike" cap="none">
                          <a:latin typeface="Times New Roman"/>
                          <a:ea typeface="Times New Roman"/>
                          <a:cs typeface="Times New Roman"/>
                          <a:sym typeface="Times New Roman"/>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15725">
                <a:tc>
                  <a:txBody>
                    <a:bodyPr/>
                    <a:lstStyle/>
                    <a:p>
                      <a:pPr marL="0" marR="0" lvl="0" indent="0" algn="ctr" rtl="0">
                        <a:spcBef>
                          <a:spcPts val="0"/>
                        </a:spcBef>
                        <a:spcAft>
                          <a:spcPts val="0"/>
                        </a:spcAft>
                        <a:buClr>
                          <a:schemeClr val="dk1"/>
                        </a:buClr>
                        <a:buSzPts val="1200"/>
                        <a:buFont typeface="Times New Roman"/>
                        <a:buNone/>
                      </a:pPr>
                      <a:r>
                        <a:rPr lang="en-US" sz="1200" b="1" i="0" u="sng" strike="noStrike" cap="none">
                          <a:latin typeface="Times New Roman"/>
                          <a:ea typeface="Times New Roman"/>
                          <a:cs typeface="Times New Roman"/>
                          <a:sym typeface="Times New Roman"/>
                        </a:rPr>
                        <a:t>CPE3</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Clr>
                          <a:schemeClr val="dk1"/>
                        </a:buClr>
                        <a:buSzPts val="1200"/>
                        <a:buFont typeface="Times New Roman"/>
                        <a:buNone/>
                      </a:pPr>
                      <a:r>
                        <a:rPr lang="en-US" sz="1200" b="1" i="0" u="none" strike="noStrike" cap="none">
                          <a:latin typeface="Times New Roman"/>
                          <a:ea typeface="Times New Roman"/>
                          <a:cs typeface="Times New Roman"/>
                          <a:sym typeface="Times New Roman"/>
                        </a:rPr>
                        <a:t>S.W.A.P.</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Times New Roman"/>
                        <a:buNone/>
                      </a:pPr>
                      <a:r>
                        <a:rPr lang="en-US" sz="1000" b="0" i="0" u="none" strike="noStrike" cap="none">
                          <a:latin typeface="Times New Roman"/>
                          <a:ea typeface="Times New Roman"/>
                          <a:cs typeface="Times New Roman"/>
                          <a:sym typeface="Times New Roman"/>
                        </a:rPr>
                        <a:t>The microscope is limited by </a:t>
                      </a:r>
                      <a:r>
                        <a:rPr lang="en-US" sz="1000" b="1" i="0" u="none" strike="noStrike" cap="none">
                          <a:latin typeface="Times New Roman"/>
                          <a:ea typeface="Times New Roman"/>
                          <a:cs typeface="Times New Roman"/>
                          <a:sym typeface="Times New Roman"/>
                        </a:rPr>
                        <a:t>flight-like size, weight, and power</a:t>
                      </a:r>
                      <a:r>
                        <a:rPr lang="en-US" sz="1000" b="0" i="0" u="none" strike="noStrike" cap="none">
                          <a:latin typeface="Times New Roman"/>
                          <a:ea typeface="Times New Roman"/>
                          <a:cs typeface="Times New Roman"/>
                          <a:sym typeface="Times New Roman"/>
                        </a:rPr>
                        <a:t> criteria.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2425">
                <a:tc>
                  <a:txBody>
                    <a:bodyPr/>
                    <a:lstStyle/>
                    <a:p>
                      <a:pPr marL="0" marR="0" lvl="0" indent="0" algn="ctr" rtl="0">
                        <a:spcBef>
                          <a:spcPts val="0"/>
                        </a:spcBef>
                        <a:spcAft>
                          <a:spcPts val="0"/>
                        </a:spcAft>
                        <a:buClr>
                          <a:schemeClr val="dk1"/>
                        </a:buClr>
                        <a:buSzPts val="1200"/>
                        <a:buFont typeface="Times New Roman"/>
                        <a:buNone/>
                      </a:pPr>
                      <a:r>
                        <a:rPr lang="en-US" sz="1200" b="1" i="0" u="sng" strike="noStrike" cap="none">
                          <a:latin typeface="Times New Roman"/>
                          <a:ea typeface="Times New Roman"/>
                          <a:cs typeface="Times New Roman"/>
                          <a:sym typeface="Times New Roman"/>
                        </a:rPr>
                        <a:t>CPE4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Clr>
                          <a:schemeClr val="dk1"/>
                        </a:buClr>
                        <a:buSzPts val="1200"/>
                        <a:buFont typeface="Times New Roman"/>
                        <a:buNone/>
                      </a:pPr>
                      <a:r>
                        <a:rPr lang="en-US" sz="1200" b="1" i="0" u="none" strike="noStrike" cap="none">
                          <a:latin typeface="Times New Roman"/>
                          <a:ea typeface="Times New Roman"/>
                          <a:cs typeface="Times New Roman"/>
                          <a:sym typeface="Times New Roman"/>
                        </a:rPr>
                        <a:t>Environment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Times New Roman"/>
                        <a:buNone/>
                      </a:pPr>
                      <a:r>
                        <a:rPr lang="en-US" sz="1000" b="0" i="0" u="none" strike="noStrike" cap="none">
                          <a:latin typeface="Times New Roman"/>
                          <a:ea typeface="Times New Roman"/>
                          <a:cs typeface="Times New Roman"/>
                          <a:sym typeface="Times New Roman"/>
                        </a:rPr>
                        <a:t>The microscope must survive </a:t>
                      </a:r>
                      <a:r>
                        <a:rPr lang="en-US" sz="1000" b="1" i="0" u="none" strike="noStrike" cap="none">
                          <a:latin typeface="Times New Roman"/>
                          <a:ea typeface="Times New Roman"/>
                          <a:cs typeface="Times New Roman"/>
                          <a:sym typeface="Times New Roman"/>
                        </a:rPr>
                        <a:t>flight-like launch and operational conditions</a:t>
                      </a:r>
                      <a:r>
                        <a:rPr lang="en-US" sz="1000" b="0" i="0" u="none" strike="noStrike" cap="none">
                          <a:latin typeface="Times New Roman"/>
                          <a:ea typeface="Times New Roman"/>
                          <a:cs typeface="Times New Roman"/>
                          <a:sym typeface="Times New Roman"/>
                        </a:rPr>
                        <a:t>.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45625">
                <a:tc>
                  <a:txBody>
                    <a:bodyPr/>
                    <a:lstStyle/>
                    <a:p>
                      <a:pPr marL="0" marR="0" lvl="0" indent="0" algn="ctr" rtl="0">
                        <a:spcBef>
                          <a:spcPts val="0"/>
                        </a:spcBef>
                        <a:spcAft>
                          <a:spcPts val="0"/>
                        </a:spcAft>
                        <a:buClr>
                          <a:schemeClr val="dk1"/>
                        </a:buClr>
                        <a:buSzPts val="1200"/>
                        <a:buFont typeface="Times New Roman"/>
                        <a:buNone/>
                      </a:pPr>
                      <a:r>
                        <a:rPr lang="en-US" sz="1200" b="1" i="0" u="sng" strike="noStrike" cap="none">
                          <a:latin typeface="Times New Roman"/>
                          <a:ea typeface="Times New Roman"/>
                          <a:cs typeface="Times New Roman"/>
                          <a:sym typeface="Times New Roman"/>
                        </a:rPr>
                        <a:t>CPE5</a:t>
                      </a:r>
                      <a:endParaRPr sz="1200" b="1" u="sng"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Clr>
                          <a:schemeClr val="dk1"/>
                        </a:buClr>
                        <a:buSzPts val="1200"/>
                        <a:buFont typeface="Times New Roman"/>
                        <a:buNone/>
                      </a:pPr>
                      <a:r>
                        <a:rPr lang="en-US" sz="1200" b="1" i="0" u="none" strike="noStrike" cap="none">
                          <a:latin typeface="Times New Roman"/>
                          <a:ea typeface="Times New Roman"/>
                          <a:cs typeface="Times New Roman"/>
                          <a:sym typeface="Times New Roman"/>
                        </a:rPr>
                        <a:t>Hologram Reconstruction Algorithm</a:t>
                      </a:r>
                      <a:endParaRPr sz="1200" b="1"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Times New Roman"/>
                        <a:buNone/>
                      </a:pPr>
                      <a:r>
                        <a:rPr lang="en-US" sz="1000" b="0" i="0" u="none" strike="noStrike" cap="none">
                          <a:latin typeface="Times New Roman"/>
                          <a:ea typeface="Times New Roman"/>
                          <a:cs typeface="Times New Roman"/>
                          <a:sym typeface="Times New Roman"/>
                        </a:rPr>
                        <a:t>The </a:t>
                      </a:r>
                      <a:r>
                        <a:rPr lang="en-US" sz="1000" b="1" i="0" u="none" strike="noStrike" cap="none">
                          <a:latin typeface="Times New Roman"/>
                          <a:ea typeface="Times New Roman"/>
                          <a:cs typeface="Times New Roman"/>
                          <a:sym typeface="Times New Roman"/>
                        </a:rPr>
                        <a:t>interference pattern</a:t>
                      </a:r>
                      <a:r>
                        <a:rPr lang="en-US" sz="1000" b="0" i="0" u="none" strike="noStrike" cap="none">
                          <a:latin typeface="Times New Roman"/>
                          <a:ea typeface="Times New Roman"/>
                          <a:cs typeface="Times New Roman"/>
                          <a:sym typeface="Times New Roman"/>
                        </a:rPr>
                        <a:t>s captured by the image sensor carries minimal relevant information prior to its </a:t>
                      </a:r>
                      <a:r>
                        <a:rPr lang="en-US" sz="1000" b="1" i="0" u="none" strike="noStrike" cap="none">
                          <a:latin typeface="Times New Roman"/>
                          <a:ea typeface="Times New Roman"/>
                          <a:cs typeface="Times New Roman"/>
                          <a:sym typeface="Times New Roman"/>
                        </a:rPr>
                        <a:t>reconstruction</a:t>
                      </a:r>
                      <a:r>
                        <a:rPr lang="en-US" sz="1000" b="0" i="0" u="none" strike="noStrike" cap="none">
                          <a:latin typeface="Times New Roman"/>
                          <a:ea typeface="Times New Roman"/>
                          <a:cs typeface="Times New Roman"/>
                          <a:sym typeface="Times New Roman"/>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5725">
                <a:tc>
                  <a:txBody>
                    <a:bodyPr/>
                    <a:lstStyle/>
                    <a:p>
                      <a:pPr marL="0" marR="0" lvl="0" indent="0" algn="ctr" rtl="0">
                        <a:spcBef>
                          <a:spcPts val="0"/>
                        </a:spcBef>
                        <a:spcAft>
                          <a:spcPts val="0"/>
                        </a:spcAft>
                        <a:buClr>
                          <a:schemeClr val="dk1"/>
                        </a:buClr>
                        <a:buSzPts val="1200"/>
                        <a:buFont typeface="Times New Roman"/>
                        <a:buNone/>
                      </a:pPr>
                      <a:r>
                        <a:rPr lang="en-US" sz="1200" b="1" i="0" u="sng" strike="noStrike" cap="none">
                          <a:latin typeface="Times New Roman"/>
                          <a:ea typeface="Times New Roman"/>
                          <a:cs typeface="Times New Roman"/>
                          <a:sym typeface="Times New Roman"/>
                        </a:rPr>
                        <a:t>CPE6</a:t>
                      </a:r>
                      <a:endParaRPr sz="12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Clr>
                          <a:schemeClr val="dk1"/>
                        </a:buClr>
                        <a:buSzPts val="1200"/>
                        <a:buFont typeface="Times New Roman"/>
                        <a:buNone/>
                      </a:pPr>
                      <a:r>
                        <a:rPr lang="en-US" sz="1200" b="1" i="0" u="none" strike="noStrike" cap="none">
                          <a:latin typeface="Times New Roman"/>
                          <a:ea typeface="Times New Roman"/>
                          <a:cs typeface="Times New Roman"/>
                          <a:sym typeface="Times New Roman"/>
                        </a:rPr>
                        <a:t>Movement Detection Algorithm</a:t>
                      </a:r>
                      <a:endParaRPr sz="1200" b="1"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Times New Roman"/>
                        <a:buNone/>
                      </a:pPr>
                      <a:r>
                        <a:rPr lang="en-US" sz="1000" b="0" i="0" u="none" strike="noStrike" cap="none">
                          <a:latin typeface="Times New Roman"/>
                          <a:ea typeface="Times New Roman"/>
                          <a:cs typeface="Times New Roman"/>
                          <a:sym typeface="Times New Roman"/>
                        </a:rPr>
                        <a:t>Movement Detection Algorithm must be employed to </a:t>
                      </a:r>
                      <a:r>
                        <a:rPr lang="en-US" sz="1000" b="1" i="0" u="none" strike="noStrike" cap="none">
                          <a:latin typeface="Times New Roman"/>
                          <a:ea typeface="Times New Roman"/>
                          <a:cs typeface="Times New Roman"/>
                          <a:sym typeface="Times New Roman"/>
                        </a:rPr>
                        <a:t>autonomously search for non-Brownian motion.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15725">
                <a:tc>
                  <a:txBody>
                    <a:bodyPr/>
                    <a:lstStyle/>
                    <a:p>
                      <a:pPr marL="0" marR="0" lvl="0" indent="0" algn="ctr" rtl="0">
                        <a:spcBef>
                          <a:spcPts val="0"/>
                        </a:spcBef>
                        <a:spcAft>
                          <a:spcPts val="0"/>
                        </a:spcAft>
                        <a:buClr>
                          <a:schemeClr val="dk1"/>
                        </a:buClr>
                        <a:buSzPts val="1200"/>
                        <a:buFont typeface="Times New Roman"/>
                        <a:buNone/>
                      </a:pPr>
                      <a:r>
                        <a:rPr lang="en-US" sz="1200" b="1" i="0" u="sng" strike="noStrike" cap="none">
                          <a:latin typeface="Times New Roman"/>
                          <a:ea typeface="Times New Roman"/>
                          <a:cs typeface="Times New Roman"/>
                          <a:sym typeface="Times New Roman"/>
                        </a:rPr>
                        <a:t>CPE7</a:t>
                      </a:r>
                      <a:endParaRPr sz="12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Clr>
                          <a:schemeClr val="dk1"/>
                        </a:buClr>
                        <a:buSzPts val="1200"/>
                        <a:buFont typeface="Times New Roman"/>
                        <a:buNone/>
                      </a:pPr>
                      <a:r>
                        <a:rPr lang="en-US" sz="1200" b="1" i="0" u="none" strike="noStrike" cap="none">
                          <a:latin typeface="Times New Roman"/>
                          <a:ea typeface="Times New Roman"/>
                          <a:cs typeface="Times New Roman"/>
                          <a:sym typeface="Times New Roman"/>
                        </a:rPr>
                        <a:t>Downlink</a:t>
                      </a:r>
                      <a:endParaRPr sz="12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000"/>
                        <a:buFont typeface="Times New Roman"/>
                        <a:buNone/>
                      </a:pPr>
                      <a:r>
                        <a:rPr lang="en-US" sz="1000" b="0" i="0" u="none" strike="noStrike" cap="none">
                          <a:latin typeface="Times New Roman"/>
                          <a:ea typeface="Times New Roman"/>
                          <a:cs typeface="Times New Roman"/>
                          <a:sym typeface="Times New Roman"/>
                        </a:rPr>
                        <a:t>Meaningful data transmission is </a:t>
                      </a:r>
                      <a:r>
                        <a:rPr lang="en-US" sz="1000" b="1" i="0" u="none" strike="noStrike" cap="none">
                          <a:latin typeface="Times New Roman"/>
                          <a:ea typeface="Times New Roman"/>
                          <a:cs typeface="Times New Roman"/>
                          <a:sym typeface="Times New Roman"/>
                        </a:rPr>
                        <a:t>limited by the number of bits per second</a:t>
                      </a:r>
                      <a:r>
                        <a:rPr lang="en-US" sz="1000" b="0" i="0" u="none" strike="noStrike" cap="none">
                          <a:latin typeface="Times New Roman"/>
                          <a:ea typeface="Times New Roman"/>
                          <a:cs typeface="Times New Roman"/>
                          <a:sym typeface="Times New Roman"/>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600"/>
              <a:buFont typeface="Times New Roman"/>
              <a:buNone/>
            </a:pPr>
            <a:r>
              <a:rPr lang="en-US" sz="6600" b="1">
                <a:latin typeface="Times New Roman"/>
                <a:ea typeface="Times New Roman"/>
                <a:cs typeface="Times New Roman"/>
                <a:sym typeface="Times New Roman"/>
              </a:rPr>
              <a:t>Design Overview</a:t>
            </a:r>
            <a:endParaRPr/>
          </a:p>
        </p:txBody>
      </p:sp>
      <p:sp>
        <p:nvSpPr>
          <p:cNvPr id="227" name="Google Shape;227;p1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1800"/>
              <a:buNone/>
            </a:pPr>
            <a:r>
              <a:rPr lang="en-US">
                <a:latin typeface="Times New Roman"/>
                <a:ea typeface="Times New Roman"/>
                <a:cs typeface="Times New Roman"/>
                <a:sym typeface="Times New Roman"/>
              </a:rPr>
              <a:t>Presenter</a:t>
            </a:r>
            <a:r>
              <a:rPr lang="en-US" sz="1800">
                <a:latin typeface="Times New Roman"/>
                <a:ea typeface="Times New Roman"/>
                <a:cs typeface="Times New Roman"/>
                <a:sym typeface="Times New Roman"/>
              </a:rPr>
              <a:t>: </a:t>
            </a:r>
            <a:r>
              <a:rPr lang="en-US">
                <a:latin typeface="Times New Roman"/>
                <a:ea typeface="Times New Roman"/>
                <a:cs typeface="Times New Roman"/>
                <a:sym typeface="Times New Roman"/>
              </a:rPr>
              <a:t>Patricio Ramos</a:t>
            </a:r>
            <a:endParaRPr sz="4250">
              <a:latin typeface="Times New Roman"/>
              <a:ea typeface="Times New Roman"/>
              <a:cs typeface="Times New Roman"/>
              <a:sym typeface="Times New Roman"/>
            </a:endParaRPr>
          </a:p>
        </p:txBody>
      </p:sp>
      <p:sp>
        <p:nvSpPr>
          <p:cNvPr id="228" name="Google Shape;228;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Design Overview</a:t>
            </a:r>
            <a:br>
              <a:rPr lang="en-US" b="1">
                <a:latin typeface="Times New Roman"/>
                <a:ea typeface="Times New Roman"/>
                <a:cs typeface="Times New Roman"/>
                <a:sym typeface="Times New Roman"/>
              </a:rPr>
            </a:br>
            <a:r>
              <a:rPr lang="en-US">
                <a:latin typeface="Times New Roman"/>
                <a:ea typeface="Times New Roman"/>
                <a:cs typeface="Times New Roman"/>
                <a:sym typeface="Times New Roman"/>
              </a:rPr>
              <a:t>Microscope w/ Baseplate</a:t>
            </a:r>
            <a:endParaRPr/>
          </a:p>
        </p:txBody>
      </p:sp>
      <p:sp>
        <p:nvSpPr>
          <p:cNvPr id="234" name="Google Shape;234;p12"/>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12</a:t>
            </a:fld>
            <a:endParaRPr/>
          </a:p>
        </p:txBody>
      </p:sp>
      <p:pic>
        <p:nvPicPr>
          <p:cNvPr id="235" name="Google Shape;235;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74036" y="-376186"/>
            <a:ext cx="7076321" cy="5468261"/>
          </a:xfrm>
          <a:prstGeom prst="rect">
            <a:avLst/>
          </a:prstGeom>
          <a:noFill/>
          <a:ln>
            <a:noFill/>
          </a:ln>
        </p:spPr>
      </p:pic>
      <p:sp>
        <p:nvSpPr>
          <p:cNvPr id="236" name="Google Shape;236;p12"/>
          <p:cNvSpPr txBox="1"/>
          <p:nvPr/>
        </p:nvSpPr>
        <p:spPr>
          <a:xfrm>
            <a:off x="311699" y="1819805"/>
            <a:ext cx="23453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Optical Train Housing</a:t>
            </a:r>
            <a:endParaRPr/>
          </a:p>
        </p:txBody>
      </p:sp>
      <p:sp>
        <p:nvSpPr>
          <p:cNvPr id="237" name="Google Shape;237;p12"/>
          <p:cNvSpPr txBox="1"/>
          <p:nvPr/>
        </p:nvSpPr>
        <p:spPr>
          <a:xfrm>
            <a:off x="615704" y="3263802"/>
            <a:ext cx="13790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Baseplate</a:t>
            </a:r>
            <a:endParaRPr/>
          </a:p>
        </p:txBody>
      </p:sp>
      <p:cxnSp>
        <p:nvCxnSpPr>
          <p:cNvPr id="238" name="Google Shape;238;p12"/>
          <p:cNvCxnSpPr/>
          <p:nvPr/>
        </p:nvCxnSpPr>
        <p:spPr>
          <a:xfrm>
            <a:off x="1648083" y="3454435"/>
            <a:ext cx="2195047" cy="0"/>
          </a:xfrm>
          <a:prstGeom prst="straightConnector1">
            <a:avLst/>
          </a:prstGeom>
          <a:noFill/>
          <a:ln w="38100" cap="flat" cmpd="sng">
            <a:solidFill>
              <a:srgbClr val="F14E28"/>
            </a:solidFill>
            <a:prstDash val="solid"/>
            <a:miter lim="800000"/>
            <a:headEnd type="none" w="sm" len="sm"/>
            <a:tailEnd type="triangle" w="med" len="med"/>
          </a:ln>
        </p:spPr>
      </p:cxnSp>
      <p:cxnSp>
        <p:nvCxnSpPr>
          <p:cNvPr id="239" name="Google Shape;239;p12"/>
          <p:cNvCxnSpPr>
            <a:stCxn id="236" idx="3"/>
          </p:cNvCxnSpPr>
          <p:nvPr/>
        </p:nvCxnSpPr>
        <p:spPr>
          <a:xfrm rot="10800000" flipH="1">
            <a:off x="2657060" y="1449471"/>
            <a:ext cx="2272200" cy="555000"/>
          </a:xfrm>
          <a:prstGeom prst="straightConnector1">
            <a:avLst/>
          </a:prstGeom>
          <a:noFill/>
          <a:ln w="38100" cap="flat" cmpd="sng">
            <a:solidFill>
              <a:srgbClr val="F14E28"/>
            </a:solidFill>
            <a:prstDash val="solid"/>
            <a:miter lim="800000"/>
            <a:headEnd type="none" w="sm" len="sm"/>
            <a:tailEnd type="triangle" w="med" len="med"/>
          </a:ln>
        </p:spPr>
      </p:cxnSp>
      <p:sp>
        <p:nvSpPr>
          <p:cNvPr id="240" name="Google Shape;240;p12"/>
          <p:cNvSpPr txBox="1"/>
          <p:nvPr/>
        </p:nvSpPr>
        <p:spPr>
          <a:xfrm>
            <a:off x="923706" y="2382992"/>
            <a:ext cx="23453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Insulation</a:t>
            </a:r>
            <a:endParaRPr/>
          </a:p>
        </p:txBody>
      </p:sp>
      <p:cxnSp>
        <p:nvCxnSpPr>
          <p:cNvPr id="241" name="Google Shape;241;p12"/>
          <p:cNvCxnSpPr/>
          <p:nvPr/>
        </p:nvCxnSpPr>
        <p:spPr>
          <a:xfrm rot="10800000" flipH="1">
            <a:off x="1994723" y="2260614"/>
            <a:ext cx="3591068" cy="319953"/>
          </a:xfrm>
          <a:prstGeom prst="straightConnector1">
            <a:avLst/>
          </a:prstGeom>
          <a:noFill/>
          <a:ln w="38100" cap="flat" cmpd="sng">
            <a:solidFill>
              <a:srgbClr val="F14E28"/>
            </a:solidFill>
            <a:prstDash val="solid"/>
            <a:miter lim="800000"/>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90955" y="-357322"/>
            <a:ext cx="7076321" cy="5468261"/>
          </a:xfrm>
          <a:prstGeom prst="rect">
            <a:avLst/>
          </a:prstGeom>
          <a:noFill/>
          <a:ln>
            <a:noFill/>
          </a:ln>
        </p:spPr>
      </p:pic>
      <p:sp>
        <p:nvSpPr>
          <p:cNvPr id="247" name="Google Shape;247;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Design Overview</a:t>
            </a:r>
            <a:br>
              <a:rPr lang="en-US" b="1">
                <a:latin typeface="Times New Roman"/>
                <a:ea typeface="Times New Roman"/>
                <a:cs typeface="Times New Roman"/>
                <a:sym typeface="Times New Roman"/>
              </a:rPr>
            </a:br>
            <a:r>
              <a:rPr lang="en-US">
                <a:latin typeface="Times New Roman"/>
                <a:ea typeface="Times New Roman"/>
                <a:cs typeface="Times New Roman"/>
                <a:sym typeface="Times New Roman"/>
              </a:rPr>
              <a:t>Microscope w/ Baseplate</a:t>
            </a:r>
            <a:endParaRPr/>
          </a:p>
        </p:txBody>
      </p:sp>
      <p:sp>
        <p:nvSpPr>
          <p:cNvPr id="248" name="Google Shape;248;p13"/>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13</a:t>
            </a:fld>
            <a:endParaRPr/>
          </a:p>
        </p:txBody>
      </p:sp>
      <p:sp>
        <p:nvSpPr>
          <p:cNvPr id="249" name="Google Shape;249;p13"/>
          <p:cNvSpPr txBox="1"/>
          <p:nvPr/>
        </p:nvSpPr>
        <p:spPr>
          <a:xfrm>
            <a:off x="350652" y="2516206"/>
            <a:ext cx="19621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Sample Transfer Tubing Adapters</a:t>
            </a:r>
            <a:endParaRPr/>
          </a:p>
        </p:txBody>
      </p:sp>
      <p:sp>
        <p:nvSpPr>
          <p:cNvPr id="250" name="Google Shape;250;p13"/>
          <p:cNvSpPr txBox="1"/>
          <p:nvPr/>
        </p:nvSpPr>
        <p:spPr>
          <a:xfrm>
            <a:off x="443238" y="1602332"/>
            <a:ext cx="24851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Sample Transfer Tubing</a:t>
            </a:r>
            <a:endParaRPr/>
          </a:p>
        </p:txBody>
      </p:sp>
      <p:cxnSp>
        <p:nvCxnSpPr>
          <p:cNvPr id="251" name="Google Shape;251;p13"/>
          <p:cNvCxnSpPr>
            <a:stCxn id="250" idx="3"/>
          </p:cNvCxnSpPr>
          <p:nvPr/>
        </p:nvCxnSpPr>
        <p:spPr>
          <a:xfrm>
            <a:off x="2928372" y="1786998"/>
            <a:ext cx="1670100" cy="137700"/>
          </a:xfrm>
          <a:prstGeom prst="straightConnector1">
            <a:avLst/>
          </a:prstGeom>
          <a:noFill/>
          <a:ln w="38100" cap="flat" cmpd="sng">
            <a:solidFill>
              <a:srgbClr val="F14E28"/>
            </a:solidFill>
            <a:prstDash val="solid"/>
            <a:miter lim="800000"/>
            <a:headEnd type="none" w="sm" len="sm"/>
            <a:tailEnd type="triangle" w="med" len="med"/>
          </a:ln>
        </p:spPr>
      </p:cxnSp>
      <p:cxnSp>
        <p:nvCxnSpPr>
          <p:cNvPr id="252" name="Google Shape;252;p13"/>
          <p:cNvCxnSpPr/>
          <p:nvPr/>
        </p:nvCxnSpPr>
        <p:spPr>
          <a:xfrm rot="10800000" flipH="1">
            <a:off x="2067339" y="2357884"/>
            <a:ext cx="2630557" cy="456272"/>
          </a:xfrm>
          <a:prstGeom prst="straightConnector1">
            <a:avLst/>
          </a:prstGeom>
          <a:noFill/>
          <a:ln w="38100" cap="flat" cmpd="sng">
            <a:solidFill>
              <a:srgbClr val="F14E28"/>
            </a:solidFill>
            <a:prstDash val="solid"/>
            <a:miter lim="800000"/>
            <a:headEnd type="none" w="sm" len="sm"/>
            <a:tailEnd type="triangle" w="med" len="med"/>
          </a:ln>
        </p:spPr>
      </p:cxnSp>
      <p:sp>
        <p:nvSpPr>
          <p:cNvPr id="253" name="Google Shape;253;p13"/>
          <p:cNvSpPr txBox="1"/>
          <p:nvPr/>
        </p:nvSpPr>
        <p:spPr>
          <a:xfrm>
            <a:off x="502970" y="3843700"/>
            <a:ext cx="20710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Sample Bubble Trap</a:t>
            </a:r>
            <a:endParaRPr/>
          </a:p>
        </p:txBody>
      </p:sp>
      <p:cxnSp>
        <p:nvCxnSpPr>
          <p:cNvPr id="254" name="Google Shape;254;p13"/>
          <p:cNvCxnSpPr/>
          <p:nvPr/>
        </p:nvCxnSpPr>
        <p:spPr>
          <a:xfrm rot="10800000" flipH="1">
            <a:off x="2498660" y="2481375"/>
            <a:ext cx="3875636" cy="1556111"/>
          </a:xfrm>
          <a:prstGeom prst="straightConnector1">
            <a:avLst/>
          </a:prstGeom>
          <a:noFill/>
          <a:ln w="38100" cap="flat" cmpd="sng">
            <a:solidFill>
              <a:srgbClr val="F14E28"/>
            </a:solidFill>
            <a:prstDash val="solid"/>
            <a:miter lim="800000"/>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4" descr="A picture containing 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9374" y="-172181"/>
            <a:ext cx="6878871" cy="5315681"/>
          </a:xfrm>
          <a:prstGeom prst="rect">
            <a:avLst/>
          </a:prstGeom>
          <a:noFill/>
          <a:ln>
            <a:noFill/>
          </a:ln>
        </p:spPr>
      </p:pic>
      <p:sp>
        <p:nvSpPr>
          <p:cNvPr id="260" name="Google Shape;26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Design Overview</a:t>
            </a:r>
            <a:r>
              <a:rPr lang="en-US" b="1"/>
              <a:t/>
            </a:r>
            <a:br>
              <a:rPr lang="en-US" b="1"/>
            </a:br>
            <a:r>
              <a:rPr lang="en-US"/>
              <a:t>GSE</a:t>
            </a:r>
            <a:endParaRPr/>
          </a:p>
        </p:txBody>
      </p:sp>
      <p:sp>
        <p:nvSpPr>
          <p:cNvPr id="261" name="Google Shape;261;p14"/>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14</a:t>
            </a:fld>
            <a:endParaRPr/>
          </a:p>
        </p:txBody>
      </p:sp>
      <p:sp>
        <p:nvSpPr>
          <p:cNvPr id="262" name="Google Shape;262;p14"/>
          <p:cNvSpPr txBox="1"/>
          <p:nvPr/>
        </p:nvSpPr>
        <p:spPr>
          <a:xfrm>
            <a:off x="466724" y="1646852"/>
            <a:ext cx="230981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3D printed casing </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(1 out of 2 displayed)</a:t>
            </a:r>
            <a:endParaRPr/>
          </a:p>
        </p:txBody>
      </p:sp>
      <p:cxnSp>
        <p:nvCxnSpPr>
          <p:cNvPr id="263" name="Google Shape;263;p14"/>
          <p:cNvCxnSpPr/>
          <p:nvPr/>
        </p:nvCxnSpPr>
        <p:spPr>
          <a:xfrm>
            <a:off x="2405620" y="1914906"/>
            <a:ext cx="2623580" cy="165336"/>
          </a:xfrm>
          <a:prstGeom prst="straightConnector1">
            <a:avLst/>
          </a:prstGeom>
          <a:noFill/>
          <a:ln w="38100" cap="flat" cmpd="sng">
            <a:solidFill>
              <a:srgbClr val="F14E28"/>
            </a:solidFill>
            <a:prstDash val="solid"/>
            <a:miter lim="800000"/>
            <a:headEnd type="none" w="sm" len="sm"/>
            <a:tailEnd type="triangle" w="med" len="med"/>
          </a:ln>
        </p:spPr>
      </p:cxnSp>
      <p:sp>
        <p:nvSpPr>
          <p:cNvPr id="264" name="Google Shape;264;p14"/>
          <p:cNvSpPr txBox="1"/>
          <p:nvPr/>
        </p:nvSpPr>
        <p:spPr>
          <a:xfrm>
            <a:off x="466724" y="3174176"/>
            <a:ext cx="20907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3D printed stand</a:t>
            </a:r>
            <a:endParaRPr/>
          </a:p>
        </p:txBody>
      </p:sp>
      <p:cxnSp>
        <p:nvCxnSpPr>
          <p:cNvPr id="265" name="Google Shape;265;p14"/>
          <p:cNvCxnSpPr/>
          <p:nvPr/>
        </p:nvCxnSpPr>
        <p:spPr>
          <a:xfrm>
            <a:off x="2185962" y="3358842"/>
            <a:ext cx="2843238" cy="186115"/>
          </a:xfrm>
          <a:prstGeom prst="straightConnector1">
            <a:avLst/>
          </a:prstGeom>
          <a:noFill/>
          <a:ln w="38100" cap="flat" cmpd="sng">
            <a:solidFill>
              <a:srgbClr val="F14E28"/>
            </a:solidFill>
            <a:prstDash val="solid"/>
            <a:miter lim="800000"/>
            <a:headEnd type="none" w="sm" len="sm"/>
            <a:tailEnd type="triangle" w="med" len="med"/>
          </a:ln>
        </p:spPr>
      </p:cxnSp>
      <p:sp>
        <p:nvSpPr>
          <p:cNvPr id="266" name="Google Shape;266;p14"/>
          <p:cNvSpPr txBox="1"/>
          <p:nvPr/>
        </p:nvSpPr>
        <p:spPr>
          <a:xfrm>
            <a:off x="417718" y="3844438"/>
            <a:ext cx="29468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Sample insertion/extraction syringes</a:t>
            </a:r>
            <a:endParaRPr/>
          </a:p>
        </p:txBody>
      </p:sp>
      <p:cxnSp>
        <p:nvCxnSpPr>
          <p:cNvPr id="267" name="Google Shape;267;p14"/>
          <p:cNvCxnSpPr/>
          <p:nvPr/>
        </p:nvCxnSpPr>
        <p:spPr>
          <a:xfrm>
            <a:off x="3154017" y="4081670"/>
            <a:ext cx="3984792" cy="409099"/>
          </a:xfrm>
          <a:prstGeom prst="straightConnector1">
            <a:avLst/>
          </a:prstGeom>
          <a:noFill/>
          <a:ln w="38100" cap="flat" cmpd="sng">
            <a:solidFill>
              <a:srgbClr val="F14E28"/>
            </a:solidFill>
            <a:prstDash val="solid"/>
            <a:miter lim="800000"/>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5" descr="Graphical user interface, applicati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3085716" y="-39931"/>
            <a:ext cx="6031574" cy="4660927"/>
          </a:xfrm>
          <a:prstGeom prst="rect">
            <a:avLst/>
          </a:prstGeom>
          <a:noFill/>
          <a:ln>
            <a:noFill/>
          </a:ln>
        </p:spPr>
      </p:pic>
      <p:sp>
        <p:nvSpPr>
          <p:cNvPr id="273" name="Google Shape;27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Design Overview</a:t>
            </a:r>
            <a:r>
              <a:rPr lang="en-US">
                <a:latin typeface="Times New Roman"/>
                <a:ea typeface="Times New Roman"/>
                <a:cs typeface="Times New Roman"/>
                <a:sym typeface="Times New Roman"/>
              </a:rPr>
              <a:t/>
            </a: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Optical Housing</a:t>
            </a:r>
            <a:endParaRPr/>
          </a:p>
        </p:txBody>
      </p:sp>
      <p:sp>
        <p:nvSpPr>
          <p:cNvPr id="274" name="Google Shape;274;p15"/>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15</a:t>
            </a:fld>
            <a:endParaRPr/>
          </a:p>
        </p:txBody>
      </p:sp>
      <p:sp>
        <p:nvSpPr>
          <p:cNvPr id="275" name="Google Shape;275;p15"/>
          <p:cNvSpPr txBox="1"/>
          <p:nvPr/>
        </p:nvSpPr>
        <p:spPr>
          <a:xfrm>
            <a:off x="2392018" y="1854849"/>
            <a:ext cx="12227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Lens Array</a:t>
            </a:r>
            <a:endParaRPr/>
          </a:p>
        </p:txBody>
      </p:sp>
      <p:cxnSp>
        <p:nvCxnSpPr>
          <p:cNvPr id="276" name="Google Shape;276;p15"/>
          <p:cNvCxnSpPr>
            <a:stCxn id="275" idx="3"/>
          </p:cNvCxnSpPr>
          <p:nvPr/>
        </p:nvCxnSpPr>
        <p:spPr>
          <a:xfrm>
            <a:off x="3614740" y="2039515"/>
            <a:ext cx="1643100" cy="184800"/>
          </a:xfrm>
          <a:prstGeom prst="straightConnector1">
            <a:avLst/>
          </a:prstGeom>
          <a:noFill/>
          <a:ln w="38100" cap="flat" cmpd="sng">
            <a:solidFill>
              <a:srgbClr val="00B0F0"/>
            </a:solidFill>
            <a:prstDash val="solid"/>
            <a:miter lim="800000"/>
            <a:headEnd type="none" w="sm" len="sm"/>
            <a:tailEnd type="triangle" w="med" len="med"/>
          </a:ln>
        </p:spPr>
      </p:cxnSp>
      <p:sp>
        <p:nvSpPr>
          <p:cNvPr id="277" name="Google Shape;277;p15"/>
          <p:cNvSpPr txBox="1"/>
          <p:nvPr/>
        </p:nvSpPr>
        <p:spPr>
          <a:xfrm>
            <a:off x="581259" y="2449971"/>
            <a:ext cx="27159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Collimating Lens Adapter</a:t>
            </a:r>
            <a:endParaRPr/>
          </a:p>
        </p:txBody>
      </p:sp>
      <p:cxnSp>
        <p:nvCxnSpPr>
          <p:cNvPr id="278" name="Google Shape;278;p15"/>
          <p:cNvCxnSpPr>
            <a:stCxn id="277" idx="3"/>
          </p:cNvCxnSpPr>
          <p:nvPr/>
        </p:nvCxnSpPr>
        <p:spPr>
          <a:xfrm rot="10800000" flipH="1">
            <a:off x="3297211" y="2397637"/>
            <a:ext cx="1486800" cy="237000"/>
          </a:xfrm>
          <a:prstGeom prst="straightConnector1">
            <a:avLst/>
          </a:prstGeom>
          <a:noFill/>
          <a:ln w="38100" cap="flat" cmpd="sng">
            <a:solidFill>
              <a:srgbClr val="00B0F0"/>
            </a:solidFill>
            <a:prstDash val="solid"/>
            <a:miter lim="800000"/>
            <a:headEnd type="none" w="sm" len="sm"/>
            <a:tailEnd type="triangle" w="med" len="med"/>
          </a:ln>
        </p:spPr>
      </p:cxnSp>
      <p:sp>
        <p:nvSpPr>
          <p:cNvPr id="279" name="Google Shape;279;p15"/>
          <p:cNvSpPr txBox="1"/>
          <p:nvPr/>
        </p:nvSpPr>
        <p:spPr>
          <a:xfrm>
            <a:off x="7148386" y="515939"/>
            <a:ext cx="15163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Image Sensor</a:t>
            </a:r>
            <a:endParaRPr/>
          </a:p>
        </p:txBody>
      </p:sp>
      <p:cxnSp>
        <p:nvCxnSpPr>
          <p:cNvPr id="280" name="Google Shape;280;p15"/>
          <p:cNvCxnSpPr>
            <a:stCxn id="279" idx="2"/>
          </p:cNvCxnSpPr>
          <p:nvPr/>
        </p:nvCxnSpPr>
        <p:spPr>
          <a:xfrm flipH="1">
            <a:off x="6959441" y="885271"/>
            <a:ext cx="947100" cy="1098300"/>
          </a:xfrm>
          <a:prstGeom prst="straightConnector1">
            <a:avLst/>
          </a:prstGeom>
          <a:noFill/>
          <a:ln w="38100" cap="flat" cmpd="sng">
            <a:solidFill>
              <a:srgbClr val="00B0F0"/>
            </a:solidFill>
            <a:prstDash val="solid"/>
            <a:miter lim="800000"/>
            <a:headEnd type="none" w="sm" len="sm"/>
            <a:tailEnd type="triangle" w="med" len="med"/>
          </a:ln>
        </p:spPr>
      </p:cxnSp>
      <p:sp>
        <p:nvSpPr>
          <p:cNvPr id="281" name="Google Shape;281;p15"/>
          <p:cNvSpPr txBox="1"/>
          <p:nvPr/>
        </p:nvSpPr>
        <p:spPr>
          <a:xfrm>
            <a:off x="3465297" y="606514"/>
            <a:ext cx="15163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Sample Tube</a:t>
            </a:r>
            <a:endParaRPr/>
          </a:p>
        </p:txBody>
      </p:sp>
      <p:cxnSp>
        <p:nvCxnSpPr>
          <p:cNvPr id="282" name="Google Shape;282;p15"/>
          <p:cNvCxnSpPr>
            <a:stCxn id="281" idx="2"/>
          </p:cNvCxnSpPr>
          <p:nvPr/>
        </p:nvCxnSpPr>
        <p:spPr>
          <a:xfrm>
            <a:off x="4223453" y="975846"/>
            <a:ext cx="1673700" cy="702300"/>
          </a:xfrm>
          <a:prstGeom prst="straightConnector1">
            <a:avLst/>
          </a:prstGeom>
          <a:noFill/>
          <a:ln w="38100" cap="flat" cmpd="sng">
            <a:solidFill>
              <a:srgbClr val="00B0F0"/>
            </a:solidFill>
            <a:prstDash val="solid"/>
            <a:miter lim="800000"/>
            <a:headEnd type="none" w="sm" len="sm"/>
            <a:tailEnd type="triangle" w="med" len="med"/>
          </a:ln>
        </p:spPr>
      </p:cxnSp>
      <p:sp>
        <p:nvSpPr>
          <p:cNvPr id="283" name="Google Shape;283;p15"/>
          <p:cNvSpPr txBox="1"/>
          <p:nvPr/>
        </p:nvSpPr>
        <p:spPr>
          <a:xfrm>
            <a:off x="2603408" y="4227314"/>
            <a:ext cx="18135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Tubing Adapters</a:t>
            </a:r>
            <a:endParaRPr/>
          </a:p>
        </p:txBody>
      </p:sp>
      <p:cxnSp>
        <p:nvCxnSpPr>
          <p:cNvPr id="284" name="Google Shape;284;p15"/>
          <p:cNvCxnSpPr/>
          <p:nvPr/>
        </p:nvCxnSpPr>
        <p:spPr>
          <a:xfrm rot="10800000" flipH="1">
            <a:off x="4280452" y="3953902"/>
            <a:ext cx="1549290" cy="439194"/>
          </a:xfrm>
          <a:prstGeom prst="straightConnector1">
            <a:avLst/>
          </a:prstGeom>
          <a:noFill/>
          <a:ln w="38100" cap="flat" cmpd="sng">
            <a:solidFill>
              <a:srgbClr val="00B0F0"/>
            </a:solidFill>
            <a:prstDash val="solid"/>
            <a:miter lim="800000"/>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6"/>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600"/>
              <a:buFont typeface="Times New Roman"/>
              <a:buNone/>
            </a:pPr>
            <a:r>
              <a:rPr lang="en-US" sz="6600" b="1">
                <a:latin typeface="Times New Roman"/>
                <a:ea typeface="Times New Roman"/>
                <a:cs typeface="Times New Roman"/>
                <a:sym typeface="Times New Roman"/>
              </a:rPr>
              <a:t>Schedule Progress</a:t>
            </a:r>
            <a:endParaRPr/>
          </a:p>
        </p:txBody>
      </p:sp>
      <p:sp>
        <p:nvSpPr>
          <p:cNvPr id="290" name="Google Shape;290;p16"/>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1800"/>
              <a:buNone/>
            </a:pPr>
            <a:r>
              <a:rPr lang="en-US">
                <a:latin typeface="Times New Roman"/>
                <a:ea typeface="Times New Roman"/>
                <a:cs typeface="Times New Roman"/>
                <a:sym typeface="Times New Roman"/>
              </a:rPr>
              <a:t>Presenter</a:t>
            </a:r>
            <a:r>
              <a:rPr lang="en-US" sz="1800">
                <a:latin typeface="Times New Roman"/>
                <a:ea typeface="Times New Roman"/>
                <a:cs typeface="Times New Roman"/>
                <a:sym typeface="Times New Roman"/>
              </a:rPr>
              <a:t>:</a:t>
            </a:r>
            <a:r>
              <a:rPr lang="en-US">
                <a:latin typeface="Times New Roman"/>
                <a:ea typeface="Times New Roman"/>
                <a:cs typeface="Times New Roman"/>
                <a:sym typeface="Times New Roman"/>
              </a:rPr>
              <a:t> Brianna Gagliardi </a:t>
            </a:r>
            <a:endParaRPr sz="4250">
              <a:latin typeface="Times New Roman"/>
              <a:ea typeface="Times New Roman"/>
              <a:cs typeface="Times New Roman"/>
              <a:sym typeface="Times New Roman"/>
            </a:endParaRPr>
          </a:p>
        </p:txBody>
      </p:sp>
      <p:sp>
        <p:nvSpPr>
          <p:cNvPr id="291" name="Google Shape;291;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7" descr="Ch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1326" y="558800"/>
            <a:ext cx="7829078" cy="4005941"/>
          </a:xfrm>
          <a:prstGeom prst="rect">
            <a:avLst/>
          </a:prstGeom>
          <a:solidFill>
            <a:schemeClr val="dk1"/>
          </a:solidFill>
          <a:ln w="9525" cap="flat" cmpd="sng">
            <a:solidFill>
              <a:schemeClr val="dk1"/>
            </a:solidFill>
            <a:prstDash val="solid"/>
            <a:round/>
            <a:headEnd type="none" w="sm" len="sm"/>
            <a:tailEnd type="none" w="sm" len="sm"/>
          </a:ln>
        </p:spPr>
      </p:pic>
      <p:sp>
        <p:nvSpPr>
          <p:cNvPr id="297" name="Google Shape;297;p17"/>
          <p:cNvSpPr txBox="1">
            <a:spLocks noGrp="1"/>
          </p:cNvSpPr>
          <p:nvPr>
            <p:ph type="title"/>
          </p:nvPr>
        </p:nvSpPr>
        <p:spPr>
          <a:xfrm>
            <a:off x="33887" y="52119"/>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Full Project Schedule</a:t>
            </a:r>
            <a:endParaRPr/>
          </a:p>
        </p:txBody>
      </p:sp>
      <p:sp>
        <p:nvSpPr>
          <p:cNvPr id="298" name="Google Shape;298;p17"/>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18" descr="Ch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1326" y="558800"/>
            <a:ext cx="7829078" cy="4005941"/>
          </a:xfrm>
          <a:prstGeom prst="rect">
            <a:avLst/>
          </a:prstGeom>
          <a:solidFill>
            <a:schemeClr val="dk1"/>
          </a:solidFill>
          <a:ln w="9525" cap="flat" cmpd="sng">
            <a:solidFill>
              <a:schemeClr val="dk1"/>
            </a:solidFill>
            <a:prstDash val="solid"/>
            <a:round/>
            <a:headEnd type="none" w="sm" len="sm"/>
            <a:tailEnd type="none" w="sm" len="sm"/>
          </a:ln>
        </p:spPr>
      </p:pic>
      <p:sp>
        <p:nvSpPr>
          <p:cNvPr id="304" name="Google Shape;304;p18"/>
          <p:cNvSpPr txBox="1">
            <a:spLocks noGrp="1"/>
          </p:cNvSpPr>
          <p:nvPr>
            <p:ph type="title"/>
          </p:nvPr>
        </p:nvSpPr>
        <p:spPr>
          <a:xfrm>
            <a:off x="33887" y="52119"/>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Full Project Schedule</a:t>
            </a:r>
            <a:endParaRPr/>
          </a:p>
        </p:txBody>
      </p:sp>
      <p:sp>
        <p:nvSpPr>
          <p:cNvPr id="305" name="Google Shape;305;p18"/>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18</a:t>
            </a:fld>
            <a:endParaRPr/>
          </a:p>
        </p:txBody>
      </p:sp>
      <p:cxnSp>
        <p:nvCxnSpPr>
          <p:cNvPr id="306" name="Google Shape;306;p18"/>
          <p:cNvCxnSpPr/>
          <p:nvPr/>
        </p:nvCxnSpPr>
        <p:spPr>
          <a:xfrm flipH="1">
            <a:off x="5629893" y="558800"/>
            <a:ext cx="18256" cy="4021931"/>
          </a:xfrm>
          <a:prstGeom prst="straightConnector1">
            <a:avLst/>
          </a:prstGeom>
          <a:noFill/>
          <a:ln w="28575" cap="flat" cmpd="sng">
            <a:solidFill>
              <a:srgbClr val="FF0000"/>
            </a:solidFill>
            <a:prstDash val="solid"/>
            <a:miter lim="800000"/>
            <a:headEnd type="none" w="sm" len="sm"/>
            <a:tailEnd type="none" w="sm" len="sm"/>
          </a:ln>
        </p:spPr>
      </p:cxnSp>
      <p:sp>
        <p:nvSpPr>
          <p:cNvPr id="307" name="Google Shape;307;p18"/>
          <p:cNvSpPr txBox="1"/>
          <p:nvPr/>
        </p:nvSpPr>
        <p:spPr>
          <a:xfrm>
            <a:off x="6923881" y="14513"/>
            <a:ext cx="1158623" cy="374263"/>
          </a:xfrm>
          <a:prstGeom prst="rect">
            <a:avLst/>
          </a:prstGeom>
          <a:noFill/>
          <a:ln>
            <a:noFill/>
          </a:ln>
        </p:spPr>
        <p:txBody>
          <a:bodyPr spcFirstLastPara="1" wrap="square" lIns="91425" tIns="91425" rIns="91425" bIns="91425" anchor="t" anchorCtr="0">
            <a:normAutofit fontScale="90000" lnSpcReduction="10000"/>
          </a:bodyPr>
          <a:lstStyle/>
          <a:p>
            <a:pPr marL="0" marR="0" lvl="0" indent="0" algn="l" rtl="0">
              <a:lnSpc>
                <a:spcPct val="90000"/>
              </a:lnSpc>
              <a:spcBef>
                <a:spcPts val="0"/>
              </a:spcBef>
              <a:spcAft>
                <a:spcPts val="0"/>
              </a:spcAft>
              <a:buClr>
                <a:schemeClr val="dk1"/>
              </a:buClr>
              <a:buSzPct val="194444"/>
              <a:buFont typeface="Times New Roman"/>
              <a:buNone/>
            </a:pPr>
            <a:r>
              <a:rPr lang="en-US" sz="1600">
                <a:solidFill>
                  <a:schemeClr val="dk1"/>
                </a:solidFill>
                <a:latin typeface="Times New Roman"/>
                <a:ea typeface="Times New Roman"/>
                <a:cs typeface="Times New Roman"/>
                <a:sym typeface="Times New Roman"/>
              </a:rPr>
              <a:t>Current Date</a:t>
            </a:r>
            <a:endParaRPr sz="1600">
              <a:solidFill>
                <a:schemeClr val="dk1"/>
              </a:solidFill>
              <a:latin typeface="Times New Roman"/>
              <a:ea typeface="Times New Roman"/>
              <a:cs typeface="Times New Roman"/>
              <a:sym typeface="Times New Roman"/>
            </a:endParaRPr>
          </a:p>
        </p:txBody>
      </p:sp>
      <p:cxnSp>
        <p:nvCxnSpPr>
          <p:cNvPr id="308" name="Google Shape;308;p18"/>
          <p:cNvCxnSpPr/>
          <p:nvPr/>
        </p:nvCxnSpPr>
        <p:spPr>
          <a:xfrm>
            <a:off x="6873081" y="50799"/>
            <a:ext cx="0" cy="258917"/>
          </a:xfrm>
          <a:prstGeom prst="straightConnector1">
            <a:avLst/>
          </a:prstGeom>
          <a:noFill/>
          <a:ln w="28575" cap="flat" cmpd="sng">
            <a:solidFill>
              <a:srgbClr val="FF0000"/>
            </a:solidFill>
            <a:prstDash val="solid"/>
            <a:miter lim="800000"/>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9" descr="Ch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1326" y="558800"/>
            <a:ext cx="7829078" cy="4005941"/>
          </a:xfrm>
          <a:prstGeom prst="rect">
            <a:avLst/>
          </a:prstGeom>
          <a:solidFill>
            <a:schemeClr val="dk1"/>
          </a:solidFill>
          <a:ln w="9525" cap="flat" cmpd="sng">
            <a:solidFill>
              <a:schemeClr val="dk1"/>
            </a:solidFill>
            <a:prstDash val="solid"/>
            <a:round/>
            <a:headEnd type="none" w="sm" len="sm"/>
            <a:tailEnd type="none" w="sm" len="sm"/>
          </a:ln>
        </p:spPr>
      </p:pic>
      <p:sp>
        <p:nvSpPr>
          <p:cNvPr id="314" name="Google Shape;314;p19"/>
          <p:cNvSpPr txBox="1">
            <a:spLocks noGrp="1"/>
          </p:cNvSpPr>
          <p:nvPr>
            <p:ph type="title"/>
          </p:nvPr>
        </p:nvSpPr>
        <p:spPr>
          <a:xfrm>
            <a:off x="33887" y="52119"/>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Full Project Schedule</a:t>
            </a:r>
            <a:endParaRPr/>
          </a:p>
        </p:txBody>
      </p:sp>
      <p:sp>
        <p:nvSpPr>
          <p:cNvPr id="315" name="Google Shape;315;p19"/>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19</a:t>
            </a:fld>
            <a:endParaRPr/>
          </a:p>
        </p:txBody>
      </p:sp>
      <p:sp>
        <p:nvSpPr>
          <p:cNvPr id="316" name="Google Shape;316;p19"/>
          <p:cNvSpPr txBox="1"/>
          <p:nvPr/>
        </p:nvSpPr>
        <p:spPr>
          <a:xfrm>
            <a:off x="6923881" y="14513"/>
            <a:ext cx="1158623" cy="374263"/>
          </a:xfrm>
          <a:prstGeom prst="rect">
            <a:avLst/>
          </a:prstGeom>
          <a:noFill/>
          <a:ln>
            <a:noFill/>
          </a:ln>
        </p:spPr>
        <p:txBody>
          <a:bodyPr spcFirstLastPara="1" wrap="square" lIns="91425" tIns="91425" rIns="91425" bIns="91425" anchor="t" anchorCtr="0">
            <a:normAutofit fontScale="90000" lnSpcReduction="10000"/>
          </a:bodyPr>
          <a:lstStyle/>
          <a:p>
            <a:pPr marL="0" marR="0" lvl="0" indent="0" algn="l" rtl="0">
              <a:lnSpc>
                <a:spcPct val="90000"/>
              </a:lnSpc>
              <a:spcBef>
                <a:spcPts val="0"/>
              </a:spcBef>
              <a:spcAft>
                <a:spcPts val="0"/>
              </a:spcAft>
              <a:buClr>
                <a:schemeClr val="dk1"/>
              </a:buClr>
              <a:buSzPct val="194444"/>
              <a:buFont typeface="Times New Roman"/>
              <a:buNone/>
            </a:pPr>
            <a:r>
              <a:rPr lang="en-US" sz="1600">
                <a:solidFill>
                  <a:schemeClr val="dk1"/>
                </a:solidFill>
                <a:latin typeface="Times New Roman"/>
                <a:ea typeface="Times New Roman"/>
                <a:cs typeface="Times New Roman"/>
                <a:sym typeface="Times New Roman"/>
              </a:rPr>
              <a:t>Current Date</a:t>
            </a:r>
            <a:endParaRPr sz="1600">
              <a:solidFill>
                <a:schemeClr val="dk1"/>
              </a:solidFill>
              <a:latin typeface="Times New Roman"/>
              <a:ea typeface="Times New Roman"/>
              <a:cs typeface="Times New Roman"/>
              <a:sym typeface="Times New Roman"/>
            </a:endParaRPr>
          </a:p>
        </p:txBody>
      </p:sp>
      <p:cxnSp>
        <p:nvCxnSpPr>
          <p:cNvPr id="317" name="Google Shape;317;p19"/>
          <p:cNvCxnSpPr/>
          <p:nvPr/>
        </p:nvCxnSpPr>
        <p:spPr>
          <a:xfrm>
            <a:off x="6873081" y="50799"/>
            <a:ext cx="0" cy="258917"/>
          </a:xfrm>
          <a:prstGeom prst="straightConnector1">
            <a:avLst/>
          </a:prstGeom>
          <a:noFill/>
          <a:ln w="28575" cap="flat" cmpd="sng">
            <a:solidFill>
              <a:srgbClr val="FF0000"/>
            </a:solidFill>
            <a:prstDash val="solid"/>
            <a:miter lim="800000"/>
            <a:headEnd type="none" w="sm" len="sm"/>
            <a:tailEnd type="none" w="sm" len="sm"/>
          </a:ln>
        </p:spPr>
      </p:cxnSp>
      <p:cxnSp>
        <p:nvCxnSpPr>
          <p:cNvPr id="318" name="Google Shape;318;p19"/>
          <p:cNvCxnSpPr/>
          <p:nvPr/>
        </p:nvCxnSpPr>
        <p:spPr>
          <a:xfrm rot="10800000">
            <a:off x="3283387" y="1625155"/>
            <a:ext cx="1526005" cy="0"/>
          </a:xfrm>
          <a:prstGeom prst="straightConnector1">
            <a:avLst/>
          </a:prstGeom>
          <a:noFill/>
          <a:ln w="19050" cap="flat" cmpd="sng">
            <a:solidFill>
              <a:schemeClr val="dk1"/>
            </a:solidFill>
            <a:prstDash val="solid"/>
            <a:miter lim="800000"/>
            <a:headEnd type="none" w="sm" len="sm"/>
            <a:tailEnd type="none" w="sm" len="sm"/>
          </a:ln>
        </p:spPr>
      </p:cxnSp>
      <p:cxnSp>
        <p:nvCxnSpPr>
          <p:cNvPr id="319" name="Google Shape;319;p19"/>
          <p:cNvCxnSpPr/>
          <p:nvPr/>
        </p:nvCxnSpPr>
        <p:spPr>
          <a:xfrm flipH="1">
            <a:off x="5629893" y="558800"/>
            <a:ext cx="18256" cy="4021931"/>
          </a:xfrm>
          <a:prstGeom prst="straightConnector1">
            <a:avLst/>
          </a:prstGeom>
          <a:noFill/>
          <a:ln w="28575" cap="flat" cmpd="sng">
            <a:solidFill>
              <a:srgbClr val="FF0000"/>
            </a:solidFill>
            <a:prstDash val="solid"/>
            <a:miter lim="800000"/>
            <a:headEnd type="none" w="sm" len="sm"/>
            <a:tailEnd type="none" w="sm" len="sm"/>
          </a:ln>
        </p:spPr>
      </p:cxnSp>
      <p:cxnSp>
        <p:nvCxnSpPr>
          <p:cNvPr id="320" name="Google Shape;320;p19"/>
          <p:cNvCxnSpPr/>
          <p:nvPr/>
        </p:nvCxnSpPr>
        <p:spPr>
          <a:xfrm>
            <a:off x="3325067" y="1621387"/>
            <a:ext cx="1768506" cy="0"/>
          </a:xfrm>
          <a:prstGeom prst="straightConnector1">
            <a:avLst/>
          </a:prstGeom>
          <a:noFill/>
          <a:ln w="38100" cap="flat" cmpd="sng">
            <a:solidFill>
              <a:srgbClr val="262626"/>
            </a:solidFill>
            <a:prstDash val="solid"/>
            <a:miter lim="800000"/>
            <a:headEnd type="none" w="sm" len="sm"/>
            <a:tailEnd type="triangle" w="med" len="med"/>
          </a:ln>
        </p:spPr>
      </p:cxnSp>
      <p:cxnSp>
        <p:nvCxnSpPr>
          <p:cNvPr id="321" name="Google Shape;321;p19"/>
          <p:cNvCxnSpPr/>
          <p:nvPr/>
        </p:nvCxnSpPr>
        <p:spPr>
          <a:xfrm>
            <a:off x="5093573" y="1673942"/>
            <a:ext cx="0" cy="1084006"/>
          </a:xfrm>
          <a:prstGeom prst="straightConnector1">
            <a:avLst/>
          </a:prstGeom>
          <a:noFill/>
          <a:ln w="38100" cap="flat" cmpd="sng">
            <a:solidFill>
              <a:srgbClr val="262626"/>
            </a:solidFill>
            <a:prstDash val="solid"/>
            <a:miter lim="800000"/>
            <a:headEnd type="none" w="sm" len="sm"/>
            <a:tailEnd type="triangle" w="med" len="med"/>
          </a:ln>
        </p:spPr>
      </p:cxnSp>
      <p:cxnSp>
        <p:nvCxnSpPr>
          <p:cNvPr id="322" name="Google Shape;322;p19"/>
          <p:cNvCxnSpPr/>
          <p:nvPr/>
        </p:nvCxnSpPr>
        <p:spPr>
          <a:xfrm>
            <a:off x="5100739" y="2747180"/>
            <a:ext cx="909229" cy="0"/>
          </a:xfrm>
          <a:prstGeom prst="straightConnector1">
            <a:avLst/>
          </a:prstGeom>
          <a:noFill/>
          <a:ln w="38100" cap="flat" cmpd="sng">
            <a:solidFill>
              <a:srgbClr val="262626"/>
            </a:solidFill>
            <a:prstDash val="solid"/>
            <a:miter lim="800000"/>
            <a:headEnd type="none" w="sm" len="sm"/>
            <a:tailEnd type="triangle" w="med" len="med"/>
          </a:ln>
        </p:spPr>
      </p:cxnSp>
      <p:cxnSp>
        <p:nvCxnSpPr>
          <p:cNvPr id="323" name="Google Shape;323;p19"/>
          <p:cNvCxnSpPr/>
          <p:nvPr/>
        </p:nvCxnSpPr>
        <p:spPr>
          <a:xfrm>
            <a:off x="6018676" y="3023419"/>
            <a:ext cx="905205" cy="0"/>
          </a:xfrm>
          <a:prstGeom prst="straightConnector1">
            <a:avLst/>
          </a:prstGeom>
          <a:noFill/>
          <a:ln w="38100" cap="flat" cmpd="sng">
            <a:solidFill>
              <a:srgbClr val="262626"/>
            </a:solidFill>
            <a:prstDash val="solid"/>
            <a:miter lim="800000"/>
            <a:headEnd type="none" w="sm" len="sm"/>
            <a:tailEnd type="triangle" w="med" len="med"/>
          </a:ln>
        </p:spPr>
      </p:cxnSp>
      <p:cxnSp>
        <p:nvCxnSpPr>
          <p:cNvPr id="324" name="Google Shape;324;p19"/>
          <p:cNvCxnSpPr/>
          <p:nvPr/>
        </p:nvCxnSpPr>
        <p:spPr>
          <a:xfrm>
            <a:off x="6923881" y="3657600"/>
            <a:ext cx="1382173" cy="0"/>
          </a:xfrm>
          <a:prstGeom prst="straightConnector1">
            <a:avLst/>
          </a:prstGeom>
          <a:noFill/>
          <a:ln w="38100" cap="flat" cmpd="sng">
            <a:solidFill>
              <a:srgbClr val="262626"/>
            </a:solidFill>
            <a:prstDash val="solid"/>
            <a:miter lim="800000"/>
            <a:headEnd type="none" w="sm" len="sm"/>
            <a:tailEnd type="triangle" w="med" len="med"/>
          </a:ln>
        </p:spPr>
      </p:cxnSp>
      <p:cxnSp>
        <p:nvCxnSpPr>
          <p:cNvPr id="325" name="Google Shape;325;p19"/>
          <p:cNvCxnSpPr/>
          <p:nvPr/>
        </p:nvCxnSpPr>
        <p:spPr>
          <a:xfrm>
            <a:off x="4898197" y="203084"/>
            <a:ext cx="384016" cy="0"/>
          </a:xfrm>
          <a:prstGeom prst="straightConnector1">
            <a:avLst/>
          </a:prstGeom>
          <a:noFill/>
          <a:ln w="38100" cap="flat" cmpd="sng">
            <a:solidFill>
              <a:srgbClr val="262626"/>
            </a:solidFill>
            <a:prstDash val="solid"/>
            <a:miter lim="800000"/>
            <a:headEnd type="none" w="sm" len="sm"/>
            <a:tailEnd type="triangle" w="med" len="med"/>
          </a:ln>
        </p:spPr>
      </p:cxnSp>
      <p:cxnSp>
        <p:nvCxnSpPr>
          <p:cNvPr id="326" name="Google Shape;326;p19"/>
          <p:cNvCxnSpPr/>
          <p:nvPr/>
        </p:nvCxnSpPr>
        <p:spPr>
          <a:xfrm>
            <a:off x="6923881" y="3023419"/>
            <a:ext cx="0" cy="634181"/>
          </a:xfrm>
          <a:prstGeom prst="straightConnector1">
            <a:avLst/>
          </a:prstGeom>
          <a:noFill/>
          <a:ln w="38100" cap="flat" cmpd="sng">
            <a:solidFill>
              <a:srgbClr val="262626"/>
            </a:solidFill>
            <a:prstDash val="solid"/>
            <a:miter lim="800000"/>
            <a:headEnd type="none" w="sm" len="sm"/>
            <a:tailEnd type="triangle" w="med" len="med"/>
          </a:ln>
        </p:spPr>
      </p:cxnSp>
      <p:cxnSp>
        <p:nvCxnSpPr>
          <p:cNvPr id="327" name="Google Shape;327;p19"/>
          <p:cNvCxnSpPr/>
          <p:nvPr/>
        </p:nvCxnSpPr>
        <p:spPr>
          <a:xfrm>
            <a:off x="6018676" y="2757948"/>
            <a:ext cx="0" cy="265471"/>
          </a:xfrm>
          <a:prstGeom prst="straightConnector1">
            <a:avLst/>
          </a:prstGeom>
          <a:noFill/>
          <a:ln w="38100" cap="flat" cmpd="sng">
            <a:solidFill>
              <a:srgbClr val="262626"/>
            </a:solidFill>
            <a:prstDash val="solid"/>
            <a:miter lim="800000"/>
            <a:headEnd type="none" w="sm" len="sm"/>
            <a:tailEnd type="triangle" w="med" len="med"/>
          </a:ln>
        </p:spPr>
      </p:cxnSp>
      <p:sp>
        <p:nvSpPr>
          <p:cNvPr id="328" name="Google Shape;328;p19"/>
          <p:cNvSpPr txBox="1"/>
          <p:nvPr/>
        </p:nvSpPr>
        <p:spPr>
          <a:xfrm>
            <a:off x="5316877" y="31978"/>
            <a:ext cx="1158623" cy="374263"/>
          </a:xfrm>
          <a:prstGeom prst="rect">
            <a:avLst/>
          </a:prstGeom>
          <a:noFill/>
          <a:ln>
            <a:noFill/>
          </a:ln>
        </p:spPr>
        <p:txBody>
          <a:bodyPr spcFirstLastPara="1" wrap="square" lIns="91425" tIns="91425" rIns="91425" bIns="91425" anchor="t" anchorCtr="0">
            <a:normAutofit fontScale="90000" lnSpcReduction="10000"/>
          </a:bodyPr>
          <a:lstStyle/>
          <a:p>
            <a:pPr marL="0" marR="0" lvl="0" indent="0" algn="l" rtl="0">
              <a:lnSpc>
                <a:spcPct val="90000"/>
              </a:lnSpc>
              <a:spcBef>
                <a:spcPts val="0"/>
              </a:spcBef>
              <a:spcAft>
                <a:spcPts val="0"/>
              </a:spcAft>
              <a:buClr>
                <a:schemeClr val="dk1"/>
              </a:buClr>
              <a:buSzPct val="194444"/>
              <a:buFont typeface="Times New Roman"/>
              <a:buNone/>
            </a:pPr>
            <a:r>
              <a:rPr lang="en-US" sz="1600">
                <a:solidFill>
                  <a:schemeClr val="dk1"/>
                </a:solidFill>
                <a:latin typeface="Times New Roman"/>
                <a:ea typeface="Times New Roman"/>
                <a:cs typeface="Times New Roman"/>
                <a:sym typeface="Times New Roman"/>
              </a:rPr>
              <a:t>Critical Path</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6" name="Google Shape;106;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355153"/>
            <a:ext cx="9144000" cy="2932631"/>
          </a:xfrm>
          <a:prstGeom prst="rect">
            <a:avLst/>
          </a:prstGeom>
          <a:noFill/>
          <a:ln w="9525" cap="flat" cmpd="sng">
            <a:solidFill>
              <a:schemeClr val="dk1"/>
            </a:solidFill>
            <a:prstDash val="solid"/>
            <a:round/>
            <a:headEnd type="none" w="sm" len="sm"/>
            <a:tailEnd type="none" w="sm" len="sm"/>
          </a:ln>
        </p:spPr>
      </p:pic>
      <p:sp>
        <p:nvSpPr>
          <p:cNvPr id="107" name="Google Shape;107;p2"/>
          <p:cNvSpPr txBox="1">
            <a:spLocks noGrp="1"/>
          </p:cNvSpPr>
          <p:nvPr>
            <p:ph type="title"/>
          </p:nvPr>
        </p:nvSpPr>
        <p:spPr>
          <a:xfrm>
            <a:off x="1350732" y="215655"/>
            <a:ext cx="6443072" cy="102558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200"/>
              <a:buFont typeface="Times New Roman"/>
              <a:buNone/>
            </a:pPr>
            <a:r>
              <a:rPr lang="en-US" sz="3200">
                <a:latin typeface="Times New Roman"/>
                <a:ea typeface="Times New Roman"/>
                <a:cs typeface="Times New Roman"/>
                <a:sym typeface="Times New Roman"/>
              </a:rPr>
              <a:t>The </a:t>
            </a:r>
            <a:r>
              <a:rPr lang="en-US" sz="3200" u="sng">
                <a:latin typeface="Times New Roman"/>
                <a:ea typeface="Times New Roman"/>
                <a:cs typeface="Times New Roman"/>
                <a:sym typeface="Times New Roman"/>
              </a:rPr>
              <a:t>Ho</a:t>
            </a:r>
            <a:r>
              <a:rPr lang="en-US" sz="3200">
                <a:latin typeface="Times New Roman"/>
                <a:ea typeface="Times New Roman"/>
                <a:cs typeface="Times New Roman"/>
                <a:sym typeface="Times New Roman"/>
              </a:rPr>
              <a:t>lographic </a:t>
            </a:r>
            <a:r>
              <a:rPr lang="en-US" sz="3200" u="sng">
                <a:latin typeface="Times New Roman"/>
                <a:ea typeface="Times New Roman"/>
                <a:cs typeface="Times New Roman"/>
                <a:sym typeface="Times New Roman"/>
              </a:rPr>
              <a:t>M</a:t>
            </a:r>
            <a:r>
              <a:rPr lang="en-US" sz="3200">
                <a:latin typeface="Times New Roman"/>
                <a:ea typeface="Times New Roman"/>
                <a:cs typeface="Times New Roman"/>
                <a:sym typeface="Times New Roman"/>
              </a:rPr>
              <a:t>icroscope </a:t>
            </a:r>
            <a:r>
              <a:rPr lang="en-US" sz="3200" u="sng">
                <a:latin typeface="Times New Roman"/>
                <a:ea typeface="Times New Roman"/>
                <a:cs typeface="Times New Roman"/>
                <a:sym typeface="Times New Roman"/>
              </a:rPr>
              <a:t>I</a:t>
            </a:r>
            <a:r>
              <a:rPr lang="en-US" sz="3200">
                <a:latin typeface="Times New Roman"/>
                <a:ea typeface="Times New Roman"/>
                <a:cs typeface="Times New Roman"/>
                <a:sym typeface="Times New Roman"/>
              </a:rPr>
              <a:t>nvestigating </a:t>
            </a:r>
            <a:r>
              <a:rPr lang="en-US" sz="3200" u="sng">
                <a:latin typeface="Times New Roman"/>
                <a:ea typeface="Times New Roman"/>
                <a:cs typeface="Times New Roman"/>
                <a:sym typeface="Times New Roman"/>
              </a:rPr>
              <a:t>E</a:t>
            </a:r>
            <a:r>
              <a:rPr lang="en-US" sz="3200">
                <a:latin typeface="Times New Roman"/>
                <a:ea typeface="Times New Roman"/>
                <a:cs typeface="Times New Roman"/>
                <a:sym typeface="Times New Roman"/>
              </a:rPr>
              <a:t>nceladus</a:t>
            </a:r>
            <a:endParaRPr/>
          </a:p>
        </p:txBody>
      </p:sp>
      <p:sp>
        <p:nvSpPr>
          <p:cNvPr id="108" name="Google Shape;108;p2"/>
          <p:cNvSpPr/>
          <p:nvPr/>
        </p:nvSpPr>
        <p:spPr>
          <a:xfrm>
            <a:off x="3556800" y="2123550"/>
            <a:ext cx="2029499" cy="409499"/>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Aharoni"/>
                <a:ea typeface="Aharoni"/>
                <a:cs typeface="Aharoni"/>
                <a:sym typeface="Aharoni"/>
              </a:rPr>
              <a:t>HoMIE</a:t>
            </a:r>
            <a:endParaRPr sz="2400" b="1" i="0" u="none" strike="noStrike" cap="none">
              <a:solidFill>
                <a:schemeClr val="lt1"/>
              </a:solidFill>
              <a:latin typeface="Aharoni"/>
              <a:ea typeface="Aharoni"/>
              <a:cs typeface="Aharoni"/>
              <a:sym typeface="Aharon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0" descr="Ch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1326" y="558800"/>
            <a:ext cx="7829078" cy="4005941"/>
          </a:xfrm>
          <a:prstGeom prst="rect">
            <a:avLst/>
          </a:prstGeom>
          <a:solidFill>
            <a:schemeClr val="dk1"/>
          </a:solidFill>
          <a:ln w="9525" cap="flat" cmpd="sng">
            <a:solidFill>
              <a:schemeClr val="dk1"/>
            </a:solidFill>
            <a:prstDash val="solid"/>
            <a:round/>
            <a:headEnd type="none" w="sm" len="sm"/>
            <a:tailEnd type="none" w="sm" len="sm"/>
          </a:ln>
        </p:spPr>
      </p:pic>
      <p:sp>
        <p:nvSpPr>
          <p:cNvPr id="334" name="Google Shape;334;p20"/>
          <p:cNvSpPr txBox="1">
            <a:spLocks noGrp="1"/>
          </p:cNvSpPr>
          <p:nvPr>
            <p:ph type="title"/>
          </p:nvPr>
        </p:nvSpPr>
        <p:spPr>
          <a:xfrm>
            <a:off x="33887" y="52119"/>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Full Project Schedule</a:t>
            </a:r>
            <a:endParaRPr/>
          </a:p>
        </p:txBody>
      </p:sp>
      <p:sp>
        <p:nvSpPr>
          <p:cNvPr id="335" name="Google Shape;335;p20"/>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20</a:t>
            </a:fld>
            <a:endParaRPr/>
          </a:p>
        </p:txBody>
      </p:sp>
      <p:sp>
        <p:nvSpPr>
          <p:cNvPr id="336" name="Google Shape;336;p20"/>
          <p:cNvSpPr txBox="1"/>
          <p:nvPr/>
        </p:nvSpPr>
        <p:spPr>
          <a:xfrm>
            <a:off x="6923881" y="14513"/>
            <a:ext cx="1158623" cy="374263"/>
          </a:xfrm>
          <a:prstGeom prst="rect">
            <a:avLst/>
          </a:prstGeom>
          <a:noFill/>
          <a:ln>
            <a:noFill/>
          </a:ln>
        </p:spPr>
        <p:txBody>
          <a:bodyPr spcFirstLastPara="1" wrap="square" lIns="91425" tIns="91425" rIns="91425" bIns="91425" anchor="t" anchorCtr="0">
            <a:normAutofit fontScale="90000" lnSpcReduction="10000"/>
          </a:bodyPr>
          <a:lstStyle/>
          <a:p>
            <a:pPr marL="0" marR="0" lvl="0" indent="0" algn="l" rtl="0">
              <a:lnSpc>
                <a:spcPct val="90000"/>
              </a:lnSpc>
              <a:spcBef>
                <a:spcPts val="0"/>
              </a:spcBef>
              <a:spcAft>
                <a:spcPts val="0"/>
              </a:spcAft>
              <a:buClr>
                <a:schemeClr val="dk1"/>
              </a:buClr>
              <a:buSzPct val="194444"/>
              <a:buFont typeface="Times New Roman"/>
              <a:buNone/>
            </a:pPr>
            <a:r>
              <a:rPr lang="en-US" sz="1600">
                <a:solidFill>
                  <a:schemeClr val="dk1"/>
                </a:solidFill>
                <a:latin typeface="Times New Roman"/>
                <a:ea typeface="Times New Roman"/>
                <a:cs typeface="Times New Roman"/>
                <a:sym typeface="Times New Roman"/>
              </a:rPr>
              <a:t>Current Date</a:t>
            </a:r>
            <a:endParaRPr sz="1600">
              <a:solidFill>
                <a:schemeClr val="dk1"/>
              </a:solidFill>
              <a:latin typeface="Times New Roman"/>
              <a:ea typeface="Times New Roman"/>
              <a:cs typeface="Times New Roman"/>
              <a:sym typeface="Times New Roman"/>
            </a:endParaRPr>
          </a:p>
        </p:txBody>
      </p:sp>
      <p:cxnSp>
        <p:nvCxnSpPr>
          <p:cNvPr id="337" name="Google Shape;337;p20"/>
          <p:cNvCxnSpPr/>
          <p:nvPr/>
        </p:nvCxnSpPr>
        <p:spPr>
          <a:xfrm>
            <a:off x="6873081" y="50799"/>
            <a:ext cx="0" cy="258917"/>
          </a:xfrm>
          <a:prstGeom prst="straightConnector1">
            <a:avLst/>
          </a:prstGeom>
          <a:noFill/>
          <a:ln w="28575" cap="flat" cmpd="sng">
            <a:solidFill>
              <a:srgbClr val="FF0000"/>
            </a:solidFill>
            <a:prstDash val="solid"/>
            <a:miter lim="800000"/>
            <a:headEnd type="none" w="sm" len="sm"/>
            <a:tailEnd type="none" w="sm" len="sm"/>
          </a:ln>
        </p:spPr>
      </p:cxnSp>
      <p:cxnSp>
        <p:nvCxnSpPr>
          <p:cNvPr id="338" name="Google Shape;338;p20"/>
          <p:cNvCxnSpPr/>
          <p:nvPr/>
        </p:nvCxnSpPr>
        <p:spPr>
          <a:xfrm rot="10800000">
            <a:off x="2390008" y="1221197"/>
            <a:ext cx="3348183" cy="0"/>
          </a:xfrm>
          <a:prstGeom prst="straightConnector1">
            <a:avLst/>
          </a:prstGeom>
          <a:noFill/>
          <a:ln w="57150" cap="flat" cmpd="sng">
            <a:solidFill>
              <a:schemeClr val="dk1"/>
            </a:solidFill>
            <a:prstDash val="solid"/>
            <a:miter lim="800000"/>
            <a:headEnd type="none" w="sm" len="sm"/>
            <a:tailEnd type="none" w="sm" len="sm"/>
          </a:ln>
        </p:spPr>
      </p:cxnSp>
      <p:cxnSp>
        <p:nvCxnSpPr>
          <p:cNvPr id="339" name="Google Shape;339;p20"/>
          <p:cNvCxnSpPr/>
          <p:nvPr/>
        </p:nvCxnSpPr>
        <p:spPr>
          <a:xfrm rot="10800000">
            <a:off x="2390008" y="1424397"/>
            <a:ext cx="899292" cy="0"/>
          </a:xfrm>
          <a:prstGeom prst="straightConnector1">
            <a:avLst/>
          </a:prstGeom>
          <a:noFill/>
          <a:ln w="57150" cap="flat" cmpd="sng">
            <a:solidFill>
              <a:schemeClr val="dk1"/>
            </a:solidFill>
            <a:prstDash val="solid"/>
            <a:miter lim="800000"/>
            <a:headEnd type="none" w="sm" len="sm"/>
            <a:tailEnd type="none" w="sm" len="sm"/>
          </a:ln>
        </p:spPr>
      </p:cxnSp>
      <p:cxnSp>
        <p:nvCxnSpPr>
          <p:cNvPr id="340" name="Google Shape;340;p20"/>
          <p:cNvCxnSpPr/>
          <p:nvPr/>
        </p:nvCxnSpPr>
        <p:spPr>
          <a:xfrm rot="10800000">
            <a:off x="3283387" y="1625155"/>
            <a:ext cx="1526005" cy="0"/>
          </a:xfrm>
          <a:prstGeom prst="straightConnector1">
            <a:avLst/>
          </a:prstGeom>
          <a:noFill/>
          <a:ln w="57150" cap="flat" cmpd="sng">
            <a:solidFill>
              <a:schemeClr val="dk1"/>
            </a:solidFill>
            <a:prstDash val="solid"/>
            <a:miter lim="800000"/>
            <a:headEnd type="none" w="sm" len="sm"/>
            <a:tailEnd type="none" w="sm" len="sm"/>
          </a:ln>
        </p:spPr>
      </p:cxnSp>
      <p:cxnSp>
        <p:nvCxnSpPr>
          <p:cNvPr id="341" name="Google Shape;341;p20"/>
          <p:cNvCxnSpPr/>
          <p:nvPr/>
        </p:nvCxnSpPr>
        <p:spPr>
          <a:xfrm rot="10800000">
            <a:off x="3936948" y="1830309"/>
            <a:ext cx="1711201" cy="0"/>
          </a:xfrm>
          <a:prstGeom prst="straightConnector1">
            <a:avLst/>
          </a:prstGeom>
          <a:noFill/>
          <a:ln w="57150" cap="flat" cmpd="sng">
            <a:solidFill>
              <a:schemeClr val="dk1"/>
            </a:solidFill>
            <a:prstDash val="solid"/>
            <a:miter lim="800000"/>
            <a:headEnd type="none" w="sm" len="sm"/>
            <a:tailEnd type="none" w="sm" len="sm"/>
          </a:ln>
        </p:spPr>
      </p:cxnSp>
      <p:cxnSp>
        <p:nvCxnSpPr>
          <p:cNvPr id="342" name="Google Shape;342;p20"/>
          <p:cNvCxnSpPr/>
          <p:nvPr/>
        </p:nvCxnSpPr>
        <p:spPr>
          <a:xfrm rot="10800000">
            <a:off x="4128913" y="2439909"/>
            <a:ext cx="500237" cy="0"/>
          </a:xfrm>
          <a:prstGeom prst="straightConnector1">
            <a:avLst/>
          </a:prstGeom>
          <a:noFill/>
          <a:ln w="57150" cap="flat" cmpd="sng">
            <a:solidFill>
              <a:schemeClr val="dk1"/>
            </a:solidFill>
            <a:prstDash val="solid"/>
            <a:miter lim="800000"/>
            <a:headEnd type="none" w="sm" len="sm"/>
            <a:tailEnd type="none" w="sm" len="sm"/>
          </a:ln>
        </p:spPr>
      </p:cxnSp>
      <p:cxnSp>
        <p:nvCxnSpPr>
          <p:cNvPr id="343" name="Google Shape;343;p20"/>
          <p:cNvCxnSpPr/>
          <p:nvPr/>
        </p:nvCxnSpPr>
        <p:spPr>
          <a:xfrm rot="10800000">
            <a:off x="5090205" y="2640666"/>
            <a:ext cx="453345" cy="0"/>
          </a:xfrm>
          <a:prstGeom prst="straightConnector1">
            <a:avLst/>
          </a:prstGeom>
          <a:noFill/>
          <a:ln w="57150" cap="flat" cmpd="sng">
            <a:solidFill>
              <a:schemeClr val="dk1"/>
            </a:solidFill>
            <a:prstDash val="solid"/>
            <a:miter lim="800000"/>
            <a:headEnd type="none" w="sm" len="sm"/>
            <a:tailEnd type="none" w="sm" len="sm"/>
          </a:ln>
        </p:spPr>
      </p:cxnSp>
      <p:cxnSp>
        <p:nvCxnSpPr>
          <p:cNvPr id="344" name="Google Shape;344;p20"/>
          <p:cNvCxnSpPr/>
          <p:nvPr/>
        </p:nvCxnSpPr>
        <p:spPr>
          <a:xfrm rot="10800000">
            <a:off x="5090205" y="2844685"/>
            <a:ext cx="329827" cy="0"/>
          </a:xfrm>
          <a:prstGeom prst="straightConnector1">
            <a:avLst/>
          </a:prstGeom>
          <a:noFill/>
          <a:ln w="57150" cap="flat" cmpd="sng">
            <a:solidFill>
              <a:schemeClr val="dk1"/>
            </a:solidFill>
            <a:prstDash val="solid"/>
            <a:miter lim="800000"/>
            <a:headEnd type="none" w="sm" len="sm"/>
            <a:tailEnd type="none" w="sm" len="sm"/>
          </a:ln>
        </p:spPr>
      </p:cxnSp>
      <p:cxnSp>
        <p:nvCxnSpPr>
          <p:cNvPr id="345" name="Google Shape;345;p20"/>
          <p:cNvCxnSpPr/>
          <p:nvPr/>
        </p:nvCxnSpPr>
        <p:spPr>
          <a:xfrm flipH="1">
            <a:off x="5629893" y="558800"/>
            <a:ext cx="18256" cy="4021931"/>
          </a:xfrm>
          <a:prstGeom prst="straightConnector1">
            <a:avLst/>
          </a:prstGeom>
          <a:noFill/>
          <a:ln w="28575" cap="flat" cmpd="sng">
            <a:solidFill>
              <a:srgbClr val="FF0000"/>
            </a:solidFill>
            <a:prstDash val="solid"/>
            <a:miter lim="800000"/>
            <a:headEnd type="none" w="sm" len="sm"/>
            <a:tailEnd type="none" w="sm" len="sm"/>
          </a:ln>
        </p:spPr>
      </p:cxnSp>
      <p:cxnSp>
        <p:nvCxnSpPr>
          <p:cNvPr id="346" name="Google Shape;346;p20"/>
          <p:cNvCxnSpPr/>
          <p:nvPr/>
        </p:nvCxnSpPr>
        <p:spPr>
          <a:xfrm rot="10800000">
            <a:off x="5148565" y="184729"/>
            <a:ext cx="481328" cy="0"/>
          </a:xfrm>
          <a:prstGeom prst="straightConnector1">
            <a:avLst/>
          </a:prstGeom>
          <a:noFill/>
          <a:ln w="57150" cap="flat" cmpd="sng">
            <a:solidFill>
              <a:schemeClr val="dk1"/>
            </a:solidFill>
            <a:prstDash val="solid"/>
            <a:miter lim="800000"/>
            <a:headEnd type="none" w="sm" len="sm"/>
            <a:tailEnd type="none" w="sm" len="sm"/>
          </a:ln>
        </p:spPr>
      </p:cxnSp>
      <p:sp>
        <p:nvSpPr>
          <p:cNvPr id="347" name="Google Shape;347;p20"/>
          <p:cNvSpPr txBox="1"/>
          <p:nvPr/>
        </p:nvSpPr>
        <p:spPr>
          <a:xfrm>
            <a:off x="5629893" y="36578"/>
            <a:ext cx="1158623" cy="374263"/>
          </a:xfrm>
          <a:prstGeom prst="rect">
            <a:avLst/>
          </a:prstGeom>
          <a:noFill/>
          <a:ln>
            <a:noFill/>
          </a:ln>
        </p:spPr>
        <p:txBody>
          <a:bodyPr spcFirstLastPara="1" wrap="square" lIns="91425" tIns="91425" rIns="91425" bIns="91425" anchor="t" anchorCtr="0">
            <a:normAutofit fontScale="90000" lnSpcReduction="10000"/>
          </a:bodyPr>
          <a:lstStyle/>
          <a:p>
            <a:pPr marL="0" marR="0" lvl="0" indent="0" algn="l" rtl="0">
              <a:lnSpc>
                <a:spcPct val="90000"/>
              </a:lnSpc>
              <a:spcBef>
                <a:spcPts val="0"/>
              </a:spcBef>
              <a:spcAft>
                <a:spcPts val="0"/>
              </a:spcAft>
              <a:buClr>
                <a:schemeClr val="dk1"/>
              </a:buClr>
              <a:buSzPct val="194444"/>
              <a:buFont typeface="Times New Roman"/>
              <a:buNone/>
            </a:pPr>
            <a:r>
              <a:rPr lang="en-US" sz="1600">
                <a:solidFill>
                  <a:schemeClr val="dk1"/>
                </a:solidFill>
                <a:latin typeface="Times New Roman"/>
                <a:ea typeface="Times New Roman"/>
                <a:cs typeface="Times New Roman"/>
                <a:sym typeface="Times New Roman"/>
              </a:rPr>
              <a:t>Progress</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Testing Progress</a:t>
            </a:r>
            <a:endParaRPr/>
          </a:p>
        </p:txBody>
      </p:sp>
      <p:sp>
        <p:nvSpPr>
          <p:cNvPr id="353" name="Google Shape;353;p21"/>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21</a:t>
            </a:fld>
            <a:endParaRPr/>
          </a:p>
        </p:txBody>
      </p:sp>
      <p:pic>
        <p:nvPicPr>
          <p:cNvPr id="354" name="Google Shape;354;p21" descr="Graphical user interface, applicati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259" y="1228651"/>
            <a:ext cx="8789481" cy="2450721"/>
          </a:xfrm>
          <a:prstGeom prst="rect">
            <a:avLst/>
          </a:prstGeom>
          <a:noFill/>
          <a:ln w="9525" cap="flat" cmpd="sng">
            <a:solidFill>
              <a:schemeClr val="dk1"/>
            </a:solidFill>
            <a:prstDash val="solid"/>
            <a:round/>
            <a:headEnd type="none" w="sm" len="sm"/>
            <a:tailEnd type="none" w="sm" len="sm"/>
          </a:ln>
        </p:spPr>
      </p:pic>
      <p:cxnSp>
        <p:nvCxnSpPr>
          <p:cNvPr id="355" name="Google Shape;355;p21"/>
          <p:cNvCxnSpPr/>
          <p:nvPr/>
        </p:nvCxnSpPr>
        <p:spPr>
          <a:xfrm>
            <a:off x="5852917" y="1228651"/>
            <a:ext cx="0" cy="2450721"/>
          </a:xfrm>
          <a:prstGeom prst="straightConnector1">
            <a:avLst/>
          </a:prstGeom>
          <a:noFill/>
          <a:ln w="28575" cap="flat" cmpd="sng">
            <a:solidFill>
              <a:srgbClr val="FF0000"/>
            </a:solidFill>
            <a:prstDash val="solid"/>
            <a:miter lim="800000"/>
            <a:headEnd type="none" w="sm" len="sm"/>
            <a:tailEnd type="none" w="sm" len="sm"/>
          </a:ln>
        </p:spPr>
      </p:cxnSp>
      <p:sp>
        <p:nvSpPr>
          <p:cNvPr id="356" name="Google Shape;356;p21"/>
          <p:cNvSpPr txBox="1"/>
          <p:nvPr/>
        </p:nvSpPr>
        <p:spPr>
          <a:xfrm>
            <a:off x="6923881" y="14513"/>
            <a:ext cx="1158623" cy="374263"/>
          </a:xfrm>
          <a:prstGeom prst="rect">
            <a:avLst/>
          </a:prstGeom>
          <a:noFill/>
          <a:ln>
            <a:noFill/>
          </a:ln>
        </p:spPr>
        <p:txBody>
          <a:bodyPr spcFirstLastPara="1" wrap="square" lIns="91425" tIns="91425" rIns="91425" bIns="91425" anchor="t" anchorCtr="0">
            <a:normAutofit fontScale="90000" lnSpcReduction="10000"/>
          </a:bodyPr>
          <a:lstStyle/>
          <a:p>
            <a:pPr marL="0" marR="0" lvl="0" indent="0" algn="l" rtl="0">
              <a:lnSpc>
                <a:spcPct val="90000"/>
              </a:lnSpc>
              <a:spcBef>
                <a:spcPts val="0"/>
              </a:spcBef>
              <a:spcAft>
                <a:spcPts val="0"/>
              </a:spcAft>
              <a:buClr>
                <a:schemeClr val="dk1"/>
              </a:buClr>
              <a:buSzPct val="194444"/>
              <a:buFont typeface="Times New Roman"/>
              <a:buNone/>
            </a:pPr>
            <a:r>
              <a:rPr lang="en-US" sz="1600">
                <a:solidFill>
                  <a:schemeClr val="dk1"/>
                </a:solidFill>
                <a:latin typeface="Times New Roman"/>
                <a:ea typeface="Times New Roman"/>
                <a:cs typeface="Times New Roman"/>
                <a:sym typeface="Times New Roman"/>
              </a:rPr>
              <a:t>Current Date</a:t>
            </a:r>
            <a:endParaRPr sz="1600">
              <a:solidFill>
                <a:schemeClr val="dk1"/>
              </a:solidFill>
              <a:latin typeface="Times New Roman"/>
              <a:ea typeface="Times New Roman"/>
              <a:cs typeface="Times New Roman"/>
              <a:sym typeface="Times New Roman"/>
            </a:endParaRPr>
          </a:p>
        </p:txBody>
      </p:sp>
      <p:cxnSp>
        <p:nvCxnSpPr>
          <p:cNvPr id="357" name="Google Shape;357;p21"/>
          <p:cNvCxnSpPr/>
          <p:nvPr/>
        </p:nvCxnSpPr>
        <p:spPr>
          <a:xfrm>
            <a:off x="6873081" y="50799"/>
            <a:ext cx="0" cy="258917"/>
          </a:xfrm>
          <a:prstGeom prst="straightConnector1">
            <a:avLst/>
          </a:prstGeom>
          <a:noFill/>
          <a:ln w="28575" cap="flat" cmpd="sng">
            <a:solidFill>
              <a:srgbClr val="FF0000"/>
            </a:solidFill>
            <a:prstDash val="solid"/>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Testing Progress</a:t>
            </a:r>
            <a:endParaRPr/>
          </a:p>
        </p:txBody>
      </p:sp>
      <p:sp>
        <p:nvSpPr>
          <p:cNvPr id="363" name="Google Shape;363;p22"/>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22</a:t>
            </a:fld>
            <a:endParaRPr/>
          </a:p>
        </p:txBody>
      </p:sp>
      <p:pic>
        <p:nvPicPr>
          <p:cNvPr id="364" name="Google Shape;364;p22" descr="Graphical user interface, applicati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259" y="1228651"/>
            <a:ext cx="8789481" cy="2450721"/>
          </a:xfrm>
          <a:prstGeom prst="rect">
            <a:avLst/>
          </a:prstGeom>
          <a:noFill/>
          <a:ln w="9525" cap="flat" cmpd="sng">
            <a:solidFill>
              <a:schemeClr val="dk1"/>
            </a:solidFill>
            <a:prstDash val="solid"/>
            <a:round/>
            <a:headEnd type="none" w="sm" len="sm"/>
            <a:tailEnd type="none" w="sm" len="sm"/>
          </a:ln>
        </p:spPr>
      </p:pic>
      <p:cxnSp>
        <p:nvCxnSpPr>
          <p:cNvPr id="365" name="Google Shape;365;p22"/>
          <p:cNvCxnSpPr/>
          <p:nvPr/>
        </p:nvCxnSpPr>
        <p:spPr>
          <a:xfrm>
            <a:off x="5852917" y="1228651"/>
            <a:ext cx="0" cy="2450721"/>
          </a:xfrm>
          <a:prstGeom prst="straightConnector1">
            <a:avLst/>
          </a:prstGeom>
          <a:noFill/>
          <a:ln w="28575" cap="flat" cmpd="sng">
            <a:solidFill>
              <a:srgbClr val="FF0000"/>
            </a:solidFill>
            <a:prstDash val="solid"/>
            <a:miter lim="800000"/>
            <a:headEnd type="none" w="sm" len="sm"/>
            <a:tailEnd type="none" w="sm" len="sm"/>
          </a:ln>
        </p:spPr>
      </p:cxnSp>
      <p:sp>
        <p:nvSpPr>
          <p:cNvPr id="366" name="Google Shape;366;p22"/>
          <p:cNvSpPr txBox="1"/>
          <p:nvPr/>
        </p:nvSpPr>
        <p:spPr>
          <a:xfrm>
            <a:off x="6923881" y="14513"/>
            <a:ext cx="1158623" cy="374263"/>
          </a:xfrm>
          <a:prstGeom prst="rect">
            <a:avLst/>
          </a:prstGeom>
          <a:noFill/>
          <a:ln>
            <a:noFill/>
          </a:ln>
        </p:spPr>
        <p:txBody>
          <a:bodyPr spcFirstLastPara="1" wrap="square" lIns="91425" tIns="91425" rIns="91425" bIns="91425" anchor="t" anchorCtr="0">
            <a:normAutofit fontScale="90000" lnSpcReduction="10000"/>
          </a:bodyPr>
          <a:lstStyle/>
          <a:p>
            <a:pPr marL="0" marR="0" lvl="0" indent="0" algn="l" rtl="0">
              <a:lnSpc>
                <a:spcPct val="90000"/>
              </a:lnSpc>
              <a:spcBef>
                <a:spcPts val="0"/>
              </a:spcBef>
              <a:spcAft>
                <a:spcPts val="0"/>
              </a:spcAft>
              <a:buClr>
                <a:schemeClr val="dk1"/>
              </a:buClr>
              <a:buSzPct val="194444"/>
              <a:buFont typeface="Times New Roman"/>
              <a:buNone/>
            </a:pPr>
            <a:r>
              <a:rPr lang="en-US" sz="1600">
                <a:solidFill>
                  <a:schemeClr val="dk1"/>
                </a:solidFill>
                <a:latin typeface="Times New Roman"/>
                <a:ea typeface="Times New Roman"/>
                <a:cs typeface="Times New Roman"/>
                <a:sym typeface="Times New Roman"/>
              </a:rPr>
              <a:t>Current Date</a:t>
            </a:r>
            <a:endParaRPr sz="1600">
              <a:solidFill>
                <a:schemeClr val="dk1"/>
              </a:solidFill>
              <a:latin typeface="Times New Roman"/>
              <a:ea typeface="Times New Roman"/>
              <a:cs typeface="Times New Roman"/>
              <a:sym typeface="Times New Roman"/>
            </a:endParaRPr>
          </a:p>
        </p:txBody>
      </p:sp>
      <p:cxnSp>
        <p:nvCxnSpPr>
          <p:cNvPr id="367" name="Google Shape;367;p22"/>
          <p:cNvCxnSpPr/>
          <p:nvPr/>
        </p:nvCxnSpPr>
        <p:spPr>
          <a:xfrm>
            <a:off x="6873081" y="50799"/>
            <a:ext cx="0" cy="258917"/>
          </a:xfrm>
          <a:prstGeom prst="straightConnector1">
            <a:avLst/>
          </a:prstGeom>
          <a:noFill/>
          <a:ln w="28575" cap="flat" cmpd="sng">
            <a:solidFill>
              <a:srgbClr val="FF0000"/>
            </a:solidFill>
            <a:prstDash val="solid"/>
            <a:miter lim="800000"/>
            <a:headEnd type="none" w="sm" len="sm"/>
            <a:tailEnd type="none" w="sm" len="sm"/>
          </a:ln>
        </p:spPr>
      </p:cxnSp>
      <p:cxnSp>
        <p:nvCxnSpPr>
          <p:cNvPr id="368" name="Google Shape;368;p22"/>
          <p:cNvCxnSpPr/>
          <p:nvPr/>
        </p:nvCxnSpPr>
        <p:spPr>
          <a:xfrm rot="10800000">
            <a:off x="3811822" y="1628748"/>
            <a:ext cx="701184" cy="0"/>
          </a:xfrm>
          <a:prstGeom prst="straightConnector1">
            <a:avLst/>
          </a:prstGeom>
          <a:noFill/>
          <a:ln w="57150" cap="flat" cmpd="sng">
            <a:solidFill>
              <a:schemeClr val="dk1"/>
            </a:solidFill>
            <a:prstDash val="solid"/>
            <a:miter lim="800000"/>
            <a:headEnd type="none" w="sm" len="sm"/>
            <a:tailEnd type="none" w="sm" len="sm"/>
          </a:ln>
        </p:spPr>
      </p:cxnSp>
      <p:cxnSp>
        <p:nvCxnSpPr>
          <p:cNvPr id="369" name="Google Shape;369;p22"/>
          <p:cNvCxnSpPr/>
          <p:nvPr/>
        </p:nvCxnSpPr>
        <p:spPr>
          <a:xfrm rot="10800000">
            <a:off x="5099848" y="1906510"/>
            <a:ext cx="615152" cy="0"/>
          </a:xfrm>
          <a:prstGeom prst="straightConnector1">
            <a:avLst/>
          </a:prstGeom>
          <a:noFill/>
          <a:ln w="57150" cap="flat" cmpd="sng">
            <a:solidFill>
              <a:schemeClr val="dk1"/>
            </a:solidFill>
            <a:prstDash val="solid"/>
            <a:miter lim="800000"/>
            <a:headEnd type="none" w="sm" len="sm"/>
            <a:tailEnd type="none" w="sm" len="sm"/>
          </a:ln>
        </p:spPr>
      </p:cxnSp>
      <p:cxnSp>
        <p:nvCxnSpPr>
          <p:cNvPr id="370" name="Google Shape;370;p22"/>
          <p:cNvCxnSpPr/>
          <p:nvPr/>
        </p:nvCxnSpPr>
        <p:spPr>
          <a:xfrm rot="10800000">
            <a:off x="5099848" y="2184271"/>
            <a:ext cx="445546"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3"/>
          <p:cNvSpPr txBox="1">
            <a:spLocks noGrp="1"/>
          </p:cNvSpPr>
          <p:nvPr>
            <p:ph type="title"/>
          </p:nvPr>
        </p:nvSpPr>
        <p:spPr>
          <a:xfrm>
            <a:off x="59804" y="1586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Testing Scope</a:t>
            </a:r>
            <a:endParaRPr/>
          </a:p>
        </p:txBody>
      </p:sp>
      <p:sp>
        <p:nvSpPr>
          <p:cNvPr id="376" name="Google Shape;376;p23"/>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23</a:t>
            </a:fld>
            <a:endParaRPr/>
          </a:p>
        </p:txBody>
      </p:sp>
      <p:graphicFrame>
        <p:nvGraphicFramePr>
          <p:cNvPr id="377" name="Google Shape;377;p23"/>
          <p:cNvGraphicFramePr/>
          <p:nvPr/>
        </p:nvGraphicFramePr>
        <p:xfrm>
          <a:off x="235270" y="694938"/>
          <a:ext cx="3000000" cy="3000000"/>
        </p:xfrm>
        <a:graphic>
          <a:graphicData uri="http://schemas.openxmlformats.org/drawingml/2006/table">
            <a:tbl>
              <a:tblPr firstRow="1" bandRow="1">
                <a:noFill/>
                <a:tableStyleId>{698C1B71-3C35-4D49-BB18-03290CE2929B}</a:tableStyleId>
              </a:tblPr>
              <a:tblGrid>
                <a:gridCol w="1773900">
                  <a:extLst>
                    <a:ext uri="{9D8B030D-6E8A-4147-A177-3AD203B41FA5}">
                      <a16:colId xmlns:a16="http://schemas.microsoft.com/office/drawing/2014/main" val="20000"/>
                    </a:ext>
                  </a:extLst>
                </a:gridCol>
                <a:gridCol w="2593300">
                  <a:extLst>
                    <a:ext uri="{9D8B030D-6E8A-4147-A177-3AD203B41FA5}">
                      <a16:colId xmlns:a16="http://schemas.microsoft.com/office/drawing/2014/main" val="20001"/>
                    </a:ext>
                  </a:extLst>
                </a:gridCol>
                <a:gridCol w="1746925">
                  <a:extLst>
                    <a:ext uri="{9D8B030D-6E8A-4147-A177-3AD203B41FA5}">
                      <a16:colId xmlns:a16="http://schemas.microsoft.com/office/drawing/2014/main" val="20002"/>
                    </a:ext>
                  </a:extLst>
                </a:gridCol>
                <a:gridCol w="2559325">
                  <a:extLst>
                    <a:ext uri="{9D8B030D-6E8A-4147-A177-3AD203B41FA5}">
                      <a16:colId xmlns:a16="http://schemas.microsoft.com/office/drawing/2014/main" val="20003"/>
                    </a:ext>
                  </a:extLst>
                </a:gridCol>
              </a:tblGrid>
              <a:tr h="221425">
                <a:tc>
                  <a:txBody>
                    <a:bodyPr/>
                    <a:lstStyle/>
                    <a:p>
                      <a:pPr marL="0" marR="0" lvl="0" indent="0" algn="ctr" rtl="0">
                        <a:spcBef>
                          <a:spcPts val="0"/>
                        </a:spcBef>
                        <a:spcAft>
                          <a:spcPts val="0"/>
                        </a:spcAft>
                        <a:buNone/>
                      </a:pPr>
                      <a:r>
                        <a:rPr lang="en-US" sz="1200" u="none" strike="noStrike" cap="none">
                          <a:latin typeface="Times New Roman"/>
                          <a:ea typeface="Times New Roman"/>
                          <a:cs typeface="Times New Roman"/>
                          <a:sym typeface="Times New Roman"/>
                        </a:rPr>
                        <a:t>CPE</a:t>
                      </a:r>
                      <a:endParaRPr/>
                    </a:p>
                  </a:txBody>
                  <a:tcPr marL="9525" marR="9525" marT="95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u="none" strike="noStrike" cap="none">
                          <a:latin typeface="Times New Roman"/>
                          <a:ea typeface="Times New Roman"/>
                          <a:cs typeface="Times New Roman"/>
                          <a:sym typeface="Times New Roman"/>
                        </a:rPr>
                        <a:t>Test</a:t>
                      </a:r>
                      <a:endParaRPr/>
                    </a:p>
                  </a:txBody>
                  <a:tcPr marL="9525" marR="9525" marT="95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u="none" strike="noStrike" cap="none">
                          <a:latin typeface="Times New Roman"/>
                          <a:ea typeface="Times New Roman"/>
                          <a:cs typeface="Times New Roman"/>
                          <a:sym typeface="Times New Roman"/>
                        </a:rPr>
                        <a:t>Model V&amp;V</a:t>
                      </a:r>
                      <a:endParaRPr/>
                    </a:p>
                  </a:txBody>
                  <a:tcPr marL="9525" marR="9525" marT="95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u="none" strike="noStrike" cap="none">
                          <a:latin typeface="Times New Roman"/>
                          <a:ea typeface="Times New Roman"/>
                          <a:cs typeface="Times New Roman"/>
                          <a:sym typeface="Times New Roman"/>
                        </a:rPr>
                        <a:t>Equipment/Facilities</a:t>
                      </a:r>
                      <a:endParaRPr/>
                    </a:p>
                  </a:txBody>
                  <a:tcPr marL="9525" marR="9525" marT="95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20500">
                <a:tc rowSpan="2">
                  <a:txBody>
                    <a:bodyPr/>
                    <a:lstStyle/>
                    <a:p>
                      <a:pPr marL="0" marR="0" lvl="0" indent="0" algn="ctr" rtl="0">
                        <a:spcBef>
                          <a:spcPts val="0"/>
                        </a:spcBef>
                        <a:spcAft>
                          <a:spcPts val="0"/>
                        </a:spcAft>
                        <a:buNone/>
                      </a:pPr>
                      <a:r>
                        <a:rPr lang="en-US" sz="1100" b="1" u="none" strike="noStrike" cap="none">
                          <a:latin typeface="Times New Roman"/>
                          <a:ea typeface="Times New Roman"/>
                          <a:cs typeface="Times New Roman"/>
                          <a:sym typeface="Times New Roman"/>
                        </a:rPr>
                        <a:t>Optical Train</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Laser Output Power and Beam Expansion</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Irradiance Model</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Laser and Image Sensor/ Laser safe room</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rgbClr val="C4E0B2"/>
                    </a:solidFill>
                  </a:tcPr>
                </a:tc>
                <a:extLst>
                  <a:ext uri="{0D108BD9-81ED-4DB2-BD59-A6C34878D82A}">
                    <a16:rowId xmlns:a16="http://schemas.microsoft.com/office/drawing/2014/main" val="10001"/>
                  </a:ext>
                </a:extLst>
              </a:tr>
              <a:tr h="198450">
                <a:tc vMerge="1">
                  <a:txBody>
                    <a:bodyPr/>
                    <a:lstStyle/>
                    <a:p>
                      <a:endParaRPr lang="en-US"/>
                    </a:p>
                  </a:txBody>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Reconstructed Resolution Test</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Resolution Model</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All Optical Components/ Laser safe room</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1925">
                <a:tc rowSpan="4">
                  <a:txBody>
                    <a:bodyPr/>
                    <a:lstStyle/>
                    <a:p>
                      <a:pPr marL="0" marR="0" lvl="0" indent="0" algn="ctr" rtl="0">
                        <a:spcBef>
                          <a:spcPts val="0"/>
                        </a:spcBef>
                        <a:spcAft>
                          <a:spcPts val="0"/>
                        </a:spcAft>
                        <a:buNone/>
                      </a:pPr>
                      <a:r>
                        <a:rPr lang="en-US" sz="1100" b="1" u="none" strike="noStrike" cap="none">
                          <a:latin typeface="Times New Roman"/>
                          <a:ea typeface="Times New Roman"/>
                          <a:cs typeface="Times New Roman"/>
                          <a:sym typeface="Times New Roman"/>
                        </a:rPr>
                        <a:t>Sample Heating/Environment</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Heater Microcontroller Function</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PID Feedback Control Software Flow Chart</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Electronics Lab</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chemeClr val="lt1"/>
                    </a:solidFill>
                  </a:tcPr>
                </a:tc>
                <a:extLst>
                  <a:ext uri="{0D108BD9-81ED-4DB2-BD59-A6C34878D82A}">
                    <a16:rowId xmlns:a16="http://schemas.microsoft.com/office/drawing/2014/main" val="10003"/>
                  </a:ext>
                </a:extLst>
              </a:tr>
              <a:tr h="311275">
                <a:tc vMerge="1">
                  <a:txBody>
                    <a:bodyPr/>
                    <a:lstStyle/>
                    <a:p>
                      <a:endParaRPr lang="en-US"/>
                    </a:p>
                  </a:txBody>
                  <a:tcPr/>
                </a:tc>
                <a:tc>
                  <a:txBody>
                    <a:bodyPr/>
                    <a:lstStyle/>
                    <a:p>
                      <a:pPr marL="0" marR="0" lvl="0" indent="0" algn="ctr" rtl="0">
                        <a:spcBef>
                          <a:spcPts val="0"/>
                        </a:spcBef>
                        <a:spcAft>
                          <a:spcPts val="0"/>
                        </a:spcAft>
                        <a:buClr>
                          <a:schemeClr val="dk1"/>
                        </a:buClr>
                        <a:buSzPts val="1000"/>
                        <a:buFont typeface="Times New Roman"/>
                        <a:buNone/>
                      </a:pPr>
                      <a:r>
                        <a:rPr lang="en-US" sz="1000" u="none" strike="noStrike" cap="none">
                          <a:latin typeface="Times New Roman"/>
                          <a:ea typeface="Times New Roman"/>
                          <a:cs typeface="Times New Roman"/>
                          <a:sym typeface="Times New Roman"/>
                        </a:rPr>
                        <a:t>Sample Transfer Tubing Test</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rgbClr val="BFBFBF"/>
                      </a:solidFill>
                      <a:prstDash val="dash"/>
                      <a:round/>
                      <a:headEnd type="none" w="sm" len="sm"/>
                      <a:tailEnd type="none" w="sm" len="sm"/>
                    </a:lnB>
                    <a:solidFill>
                      <a:srgbClr val="C4E0B2"/>
                    </a:solidFill>
                  </a:tcPr>
                </a:tc>
                <a:tc>
                  <a:txBody>
                    <a:bodyPr/>
                    <a:lstStyle/>
                    <a:p>
                      <a:pPr marL="0" marR="0" lvl="0" indent="0" algn="ctr" rtl="0">
                        <a:spcBef>
                          <a:spcPts val="0"/>
                        </a:spcBef>
                        <a:spcAft>
                          <a:spcPts val="0"/>
                        </a:spcAft>
                        <a:buClr>
                          <a:schemeClr val="dk1"/>
                        </a:buClr>
                        <a:buSzPts val="1000"/>
                        <a:buFont typeface="Times New Roman"/>
                        <a:buNone/>
                      </a:pPr>
                      <a:r>
                        <a:rPr lang="en-US" sz="1000" u="none" strike="noStrike" cap="none">
                          <a:latin typeface="Times New Roman"/>
                          <a:ea typeface="Times New Roman"/>
                          <a:cs typeface="Times New Roman"/>
                          <a:sym typeface="Times New Roman"/>
                        </a:rPr>
                        <a:t>N/A</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rgbClr val="BFBFBF"/>
                      </a:solidFill>
                      <a:prstDash val="dash"/>
                      <a:round/>
                      <a:headEnd type="none" w="sm" len="sm"/>
                      <a:tailEnd type="none" w="sm" len="sm"/>
                    </a:lnB>
                    <a:solidFill>
                      <a:srgbClr val="C4E0B2"/>
                    </a:solidFill>
                  </a:tcPr>
                </a:tc>
                <a:tc>
                  <a:txBody>
                    <a:bodyPr/>
                    <a:lstStyle/>
                    <a:p>
                      <a:pPr marL="0" marR="0" lvl="0" indent="0" algn="ctr" rtl="0">
                        <a:spcBef>
                          <a:spcPts val="0"/>
                        </a:spcBef>
                        <a:spcAft>
                          <a:spcPts val="0"/>
                        </a:spcAft>
                        <a:buClr>
                          <a:schemeClr val="dk1"/>
                        </a:buClr>
                        <a:buSzPts val="1000"/>
                        <a:buFont typeface="Times New Roman"/>
                        <a:buNone/>
                      </a:pPr>
                      <a:r>
                        <a:rPr lang="en-US" sz="1000" u="none" strike="noStrike" cap="none">
                          <a:latin typeface="Times New Roman"/>
                          <a:ea typeface="Times New Roman"/>
                          <a:cs typeface="Times New Roman"/>
                          <a:sym typeface="Times New Roman"/>
                        </a:rPr>
                        <a:t>N/A</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rgbClr val="BFBFBF"/>
                      </a:solidFill>
                      <a:prstDash val="dash"/>
                      <a:round/>
                      <a:headEnd type="none" w="sm" len="sm"/>
                      <a:tailEnd type="none" w="sm" len="sm"/>
                    </a:lnB>
                    <a:solidFill>
                      <a:srgbClr val="C4E0B2"/>
                    </a:solidFill>
                  </a:tcPr>
                </a:tc>
                <a:extLst>
                  <a:ext uri="{0D108BD9-81ED-4DB2-BD59-A6C34878D82A}">
                    <a16:rowId xmlns:a16="http://schemas.microsoft.com/office/drawing/2014/main" val="10004"/>
                  </a:ext>
                </a:extLst>
              </a:tr>
              <a:tr h="382200">
                <a:tc vMerge="1">
                  <a:txBody>
                    <a:bodyPr/>
                    <a:lstStyle/>
                    <a:p>
                      <a:endParaRPr lang="en-US"/>
                    </a:p>
                  </a:txBody>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Thermal Survival Bounds - Sample Temperature and Thermal Control system</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BFBFBF"/>
                      </a:solidFill>
                      <a:prstDash val="dash"/>
                      <a:round/>
                      <a:headEnd type="none" w="sm" len="sm"/>
                      <a:tailEnd type="none" w="sm" len="sm"/>
                    </a:lnT>
                    <a:lnB w="12700"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Thermal Pathway and Resistance Model </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BFBFBF"/>
                      </a:solidFill>
                      <a:prstDash val="dash"/>
                      <a:round/>
                      <a:headEnd type="none" w="sm" len="sm"/>
                      <a:tailEnd type="none" w="sm" len="sm"/>
                    </a:lnT>
                    <a:lnB w="12700"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Insulating chamber, oven, scrap aluminum, dry ice</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BFBFBF"/>
                      </a:solidFill>
                      <a:prstDash val="dash"/>
                      <a:round/>
                      <a:headEnd type="none" w="sm" len="sm"/>
                      <a:tailEnd type="none" w="sm" len="sm"/>
                    </a:lnT>
                    <a:lnB w="12700" cap="flat" cmpd="sng">
                      <a:solidFill>
                        <a:srgbClr val="D8D8D8"/>
                      </a:solidFill>
                      <a:prstDash val="dash"/>
                      <a:round/>
                      <a:headEnd type="none" w="sm" len="sm"/>
                      <a:tailEnd type="none" w="sm" len="sm"/>
                    </a:lnB>
                    <a:solidFill>
                      <a:schemeClr val="lt1"/>
                    </a:solidFill>
                  </a:tcPr>
                </a:tc>
                <a:extLst>
                  <a:ext uri="{0D108BD9-81ED-4DB2-BD59-A6C34878D82A}">
                    <a16:rowId xmlns:a16="http://schemas.microsoft.com/office/drawing/2014/main" val="10005"/>
                  </a:ext>
                </a:extLst>
              </a:tr>
              <a:tr h="382200">
                <a:tc vMerge="1">
                  <a:txBody>
                    <a:bodyPr/>
                    <a:lstStyle/>
                    <a:p>
                      <a:endParaRPr lang="en-US"/>
                    </a:p>
                  </a:txBody>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Thermal Operation Bounds - Sample Temperature and Thermal Control system</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000"/>
                        <a:buFont typeface="Times New Roman"/>
                        <a:buNone/>
                      </a:pPr>
                      <a:r>
                        <a:rPr lang="en-US" sz="1000" b="0" i="0" u="none" strike="noStrike" cap="none">
                          <a:latin typeface="Times New Roman"/>
                          <a:ea typeface="Times New Roman"/>
                          <a:cs typeface="Times New Roman"/>
                          <a:sym typeface="Times New Roman"/>
                        </a:rPr>
                        <a:t>Thermal Pathway and Resistance Model </a:t>
                      </a:r>
                      <a:endParaRPr sz="1000" u="none" strike="noStrike" cap="none"/>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000"/>
                        <a:buFont typeface="Times New Roman"/>
                        <a:buNone/>
                      </a:pPr>
                      <a:r>
                        <a:rPr lang="en-US" sz="1000" b="0" i="0" u="none" strike="noStrike" cap="none">
                          <a:latin typeface="Times New Roman"/>
                          <a:ea typeface="Times New Roman"/>
                          <a:cs typeface="Times New Roman"/>
                          <a:sym typeface="Times New Roman"/>
                        </a:rPr>
                        <a:t>Insulating chamber, oven, scrap aluminum, dry ice</a:t>
                      </a:r>
                      <a:endParaRPr sz="1000" u="none" strike="noStrike" cap="none"/>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198450">
                <a:tc rowSpan="3">
                  <a:txBody>
                    <a:bodyPr/>
                    <a:lstStyle/>
                    <a:p>
                      <a:pPr marL="0" marR="0" lvl="0" indent="0" algn="ctr" rtl="0">
                        <a:spcBef>
                          <a:spcPts val="0"/>
                        </a:spcBef>
                        <a:spcAft>
                          <a:spcPts val="0"/>
                        </a:spcAft>
                        <a:buNone/>
                      </a:pPr>
                      <a:r>
                        <a:rPr lang="en-US" sz="1100" b="1" u="none" strike="noStrike" cap="none">
                          <a:latin typeface="Times New Roman"/>
                          <a:ea typeface="Times New Roman"/>
                          <a:cs typeface="Times New Roman"/>
                          <a:sym typeface="Times New Roman"/>
                        </a:rPr>
                        <a:t>SWAP</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Microscope Power Consumption</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Power Budget</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Multimeter / Electronics Lab</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chemeClr val="lt1"/>
                    </a:solidFill>
                  </a:tcPr>
                </a:tc>
                <a:extLst>
                  <a:ext uri="{0D108BD9-81ED-4DB2-BD59-A6C34878D82A}">
                    <a16:rowId xmlns:a16="http://schemas.microsoft.com/office/drawing/2014/main" val="10007"/>
                  </a:ext>
                </a:extLst>
              </a:tr>
              <a:tr h="179900">
                <a:tc vMerge="1">
                  <a:txBody>
                    <a:bodyPr/>
                    <a:lstStyle/>
                    <a:p>
                      <a:endParaRPr lang="en-US"/>
                    </a:p>
                  </a:txBody>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Full Assembly Weight</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Mass Budget</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Scale</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rgbClr val="D8D8D8"/>
                      </a:solidFill>
                      <a:prstDash val="dash"/>
                      <a:round/>
                      <a:headEnd type="none" w="sm" len="sm"/>
                      <a:tailEnd type="none" w="sm" len="sm"/>
                    </a:lnB>
                    <a:solidFill>
                      <a:schemeClr val="lt1"/>
                    </a:solidFill>
                  </a:tcPr>
                </a:tc>
                <a:extLst>
                  <a:ext uri="{0D108BD9-81ED-4DB2-BD59-A6C34878D82A}">
                    <a16:rowId xmlns:a16="http://schemas.microsoft.com/office/drawing/2014/main" val="10008"/>
                  </a:ext>
                </a:extLst>
              </a:tr>
              <a:tr h="198450">
                <a:tc vMerge="1">
                  <a:txBody>
                    <a:bodyPr/>
                    <a:lstStyle/>
                    <a:p>
                      <a:endParaRPr lang="en-US"/>
                    </a:p>
                  </a:txBody>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Processor Power Consumption</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Power Budget</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Multimeter / Electronics Lab</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169950">
                <a:tc rowSpan="2">
                  <a:txBody>
                    <a:bodyPr/>
                    <a:lstStyle/>
                    <a:p>
                      <a:pPr marL="0" marR="0" lvl="0" indent="0" algn="ctr" rtl="0">
                        <a:spcBef>
                          <a:spcPts val="0"/>
                        </a:spcBef>
                        <a:spcAft>
                          <a:spcPts val="0"/>
                        </a:spcAft>
                        <a:buNone/>
                      </a:pPr>
                      <a:r>
                        <a:rPr lang="en-US" sz="1100" b="1" u="none" strike="noStrike" cap="none">
                          <a:latin typeface="Times New Roman"/>
                          <a:ea typeface="Times New Roman"/>
                          <a:cs typeface="Times New Roman"/>
                          <a:sym typeface="Times New Roman"/>
                        </a:rPr>
                        <a:t>Hologram Reconstruction Algorithm​</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Reconstruction Speed</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FLOPs calculation</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Raspberry Pi, USB drive, Laptop</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D8D8D8"/>
                      </a:solidFill>
                      <a:prstDash val="dash"/>
                      <a:round/>
                      <a:headEnd type="none" w="sm" len="sm"/>
                      <a:tailEnd type="none" w="sm" len="sm"/>
                    </a:lnB>
                    <a:solidFill>
                      <a:schemeClr val="lt1"/>
                    </a:solidFill>
                  </a:tcPr>
                </a:tc>
                <a:extLst>
                  <a:ext uri="{0D108BD9-81ED-4DB2-BD59-A6C34878D82A}">
                    <a16:rowId xmlns:a16="http://schemas.microsoft.com/office/drawing/2014/main" val="10010"/>
                  </a:ext>
                </a:extLst>
              </a:tr>
              <a:tr h="194800">
                <a:tc vMerge="1">
                  <a:txBody>
                    <a:bodyPr/>
                    <a:lstStyle/>
                    <a:p>
                      <a:endParaRPr lang="en-US"/>
                    </a:p>
                  </a:txBody>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Reconstruction Methods</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N/A</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Raspberry Pi, USB drive, Laptop</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D8D8D8"/>
                      </a:solidFill>
                      <a:prstDash val="dash"/>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38350">
                <a:tc>
                  <a:txBody>
                    <a:bodyPr/>
                    <a:lstStyle/>
                    <a:p>
                      <a:pPr marL="0" marR="0" lvl="0" indent="0" algn="ctr" rtl="0">
                        <a:spcBef>
                          <a:spcPts val="0"/>
                        </a:spcBef>
                        <a:spcAft>
                          <a:spcPts val="0"/>
                        </a:spcAft>
                        <a:buNone/>
                      </a:pPr>
                      <a:r>
                        <a:rPr lang="en-US" sz="1100" b="1" u="none" strike="noStrike" cap="none">
                          <a:latin typeface="Times New Roman"/>
                          <a:ea typeface="Times New Roman"/>
                          <a:cs typeface="Times New Roman"/>
                          <a:sym typeface="Times New Roman"/>
                        </a:rPr>
                        <a:t>Movement Detection Algorithm</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Features of interest</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generateDHMHologram2D</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Raspberry Pi, USB drive, Laptop</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198450">
                <a:tc>
                  <a:txBody>
                    <a:bodyPr/>
                    <a:lstStyle/>
                    <a:p>
                      <a:pPr marL="0" marR="0" lvl="0" indent="0" algn="ctr" rtl="0">
                        <a:spcBef>
                          <a:spcPts val="0"/>
                        </a:spcBef>
                        <a:spcAft>
                          <a:spcPts val="0"/>
                        </a:spcAft>
                        <a:buNone/>
                      </a:pPr>
                      <a:r>
                        <a:rPr lang="en-US" sz="1100" b="1" u="none" strike="noStrike" cap="none">
                          <a:latin typeface="Times New Roman"/>
                          <a:ea typeface="Times New Roman"/>
                          <a:cs typeface="Times New Roman"/>
                          <a:sym typeface="Times New Roman"/>
                        </a:rPr>
                        <a:t>Downlink</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Data Package Output Size</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u="none" strike="noStrike" cap="none">
                          <a:latin typeface="Times New Roman"/>
                          <a:ea typeface="Times New Roman"/>
                          <a:cs typeface="Times New Roman"/>
                          <a:sym typeface="Times New Roman"/>
                        </a:rPr>
                        <a:t>N/A</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000" b="0" i="0" u="none" strike="noStrike" cap="none">
                          <a:latin typeface="Times New Roman"/>
                          <a:ea typeface="Times New Roman"/>
                          <a:cs typeface="Times New Roman"/>
                          <a:sym typeface="Times New Roman"/>
                        </a:rPr>
                        <a:t>Raspberry Pi, USB drive, Laptop</a:t>
                      </a:r>
                      <a:endParaRPr sz="1000" b="0" i="0" u="none" strike="noStrike" cap="none"/>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600"/>
              <a:buFont typeface="Times New Roman"/>
              <a:buNone/>
            </a:pPr>
            <a:r>
              <a:rPr lang="en-US" sz="6600" b="1">
                <a:latin typeface="Times New Roman"/>
                <a:ea typeface="Times New Roman"/>
                <a:cs typeface="Times New Roman"/>
                <a:sym typeface="Times New Roman"/>
              </a:rPr>
              <a:t>Test Readiness</a:t>
            </a:r>
            <a:endParaRPr/>
          </a:p>
        </p:txBody>
      </p:sp>
      <p:sp>
        <p:nvSpPr>
          <p:cNvPr id="383" name="Google Shape;383;p2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1800"/>
              <a:buNone/>
            </a:pPr>
            <a:r>
              <a:rPr lang="en-US">
                <a:latin typeface="Times New Roman"/>
                <a:ea typeface="Times New Roman"/>
                <a:cs typeface="Times New Roman"/>
                <a:sym typeface="Times New Roman"/>
              </a:rPr>
              <a:t>Presenters</a:t>
            </a:r>
            <a:r>
              <a:rPr lang="en-US" sz="1800">
                <a:latin typeface="Times New Roman"/>
                <a:ea typeface="Times New Roman"/>
                <a:cs typeface="Times New Roman"/>
                <a:sym typeface="Times New Roman"/>
              </a:rPr>
              <a:t>: Brianna Gagliardi, Nick Iwanicki</a:t>
            </a:r>
            <a:r>
              <a:rPr lang="en-US">
                <a:latin typeface="Times New Roman"/>
                <a:ea typeface="Times New Roman"/>
                <a:cs typeface="Times New Roman"/>
                <a:sym typeface="Times New Roman"/>
              </a:rPr>
              <a:t>, Eric Dean</a:t>
            </a:r>
            <a:endParaRPr sz="4250">
              <a:latin typeface="Times New Roman"/>
              <a:ea typeface="Times New Roman"/>
              <a:cs typeface="Times New Roman"/>
              <a:sym typeface="Times New Roman"/>
            </a:endParaRPr>
          </a:p>
        </p:txBody>
      </p:sp>
      <p:sp>
        <p:nvSpPr>
          <p:cNvPr id="384" name="Google Shape;384;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25"/>
          <p:cNvSpPr txBox="1">
            <a:spLocks noGrp="1"/>
          </p:cNvSpPr>
          <p:nvPr>
            <p:ph type="sldNum" idx="12"/>
          </p:nvPr>
        </p:nvSpPr>
        <p:spPr>
          <a:xfrm>
            <a:off x="6457950" y="4767262"/>
            <a:ext cx="2057400" cy="273844"/>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600"/>
              </a:spcAft>
              <a:buClr>
                <a:srgbClr val="888888"/>
              </a:buClr>
              <a:buSzPts val="700"/>
              <a:buFont typeface="Calibri"/>
              <a:buNone/>
            </a:pPr>
            <a:fld id="{00000000-1234-1234-1234-123412341234}" type="slidenum">
              <a:rPr lang="en-US" sz="700"/>
              <a:t>25</a:t>
            </a:fld>
            <a:endParaRPr sz="700"/>
          </a:p>
        </p:txBody>
      </p:sp>
      <p:pic>
        <p:nvPicPr>
          <p:cNvPr id="390" name="Google Shape;390;p25"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29699" y="164885"/>
            <a:ext cx="770808" cy="724444"/>
          </a:xfrm>
          <a:prstGeom prst="rect">
            <a:avLst/>
          </a:prstGeom>
          <a:noFill/>
          <a:ln>
            <a:noFill/>
          </a:ln>
        </p:spPr>
      </p:pic>
      <p:sp>
        <p:nvSpPr>
          <p:cNvPr id="391" name="Google Shape;391;p25"/>
          <p:cNvSpPr txBox="1"/>
          <p:nvPr/>
        </p:nvSpPr>
        <p:spPr>
          <a:xfrm>
            <a:off x="237327" y="240757"/>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l" rtl="0">
              <a:lnSpc>
                <a:spcPct val="90000"/>
              </a:lnSpc>
              <a:spcBef>
                <a:spcPts val="0"/>
              </a:spcBef>
              <a:spcAft>
                <a:spcPts val="0"/>
              </a:spcAft>
              <a:buClr>
                <a:schemeClr val="dk1"/>
              </a:buClr>
              <a:buSzPct val="95726"/>
              <a:buFont typeface="Times New Roman"/>
              <a:buNone/>
            </a:pPr>
            <a:r>
              <a:rPr lang="en-US" sz="3000">
                <a:solidFill>
                  <a:schemeClr val="dk1"/>
                </a:solidFill>
                <a:latin typeface="Times New Roman"/>
                <a:ea typeface="Times New Roman"/>
                <a:cs typeface="Times New Roman"/>
                <a:sym typeface="Times New Roman"/>
              </a:rPr>
              <a:t>Testing Scope</a:t>
            </a:r>
            <a:endParaRPr sz="3000">
              <a:solidFill>
                <a:schemeClr val="dk1"/>
              </a:solidFill>
              <a:latin typeface="Times New Roman"/>
              <a:ea typeface="Times New Roman"/>
              <a:cs typeface="Times New Roman"/>
              <a:sym typeface="Times New Roman"/>
            </a:endParaRPr>
          </a:p>
        </p:txBody>
      </p:sp>
      <p:pic>
        <p:nvPicPr>
          <p:cNvPr id="392" name="Google Shape;392;p25" descr="Graphical user interface, websit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1049" y="266431"/>
            <a:ext cx="6578494" cy="42895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6"/>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a:t>
            </a:r>
            <a:endParaRPr/>
          </a:p>
        </p:txBody>
      </p:sp>
      <p:sp>
        <p:nvSpPr>
          <p:cNvPr id="398" name="Google Shape;398;p26"/>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26</a:t>
            </a:fld>
            <a:endParaRPr/>
          </a:p>
        </p:txBody>
      </p:sp>
      <p:graphicFrame>
        <p:nvGraphicFramePr>
          <p:cNvPr id="399" name="Google Shape;399;p26"/>
          <p:cNvGraphicFramePr/>
          <p:nvPr/>
        </p:nvGraphicFramePr>
        <p:xfrm>
          <a:off x="248699" y="787638"/>
          <a:ext cx="3000000" cy="3000000"/>
        </p:xfrm>
        <a:graphic>
          <a:graphicData uri="http://schemas.openxmlformats.org/drawingml/2006/table">
            <a:tbl>
              <a:tblPr>
                <a:noFill/>
                <a:tableStyleId>{189110DD-0C9B-44A9-B111-815A82E9E5A1}</a:tableStyleId>
              </a:tblPr>
              <a:tblGrid>
                <a:gridCol w="1651000">
                  <a:extLst>
                    <a:ext uri="{9D8B030D-6E8A-4147-A177-3AD203B41FA5}">
                      <a16:colId xmlns:a16="http://schemas.microsoft.com/office/drawing/2014/main" val="20000"/>
                    </a:ext>
                  </a:extLst>
                </a:gridCol>
                <a:gridCol w="5436575">
                  <a:extLst>
                    <a:ext uri="{9D8B030D-6E8A-4147-A177-3AD203B41FA5}">
                      <a16:colId xmlns:a16="http://schemas.microsoft.com/office/drawing/2014/main" val="20001"/>
                    </a:ext>
                  </a:extLst>
                </a:gridCol>
              </a:tblGrid>
              <a:tr h="445900">
                <a:tc>
                  <a:txBody>
                    <a:bodyPr/>
                    <a:lstStyle/>
                    <a:p>
                      <a:pPr marL="0" marR="0" lvl="0" indent="0" algn="l" rtl="0">
                        <a:spcBef>
                          <a:spcPts val="0"/>
                        </a:spcBef>
                        <a:spcAft>
                          <a:spcPts val="0"/>
                        </a:spcAft>
                        <a:buNone/>
                      </a:pPr>
                      <a:r>
                        <a:rPr lang="en-US" sz="1200" b="1" i="0" u="sng" strike="noStrike" cap="none">
                          <a:solidFill>
                            <a:srgbClr val="0D0D0D"/>
                          </a:solidFill>
                          <a:latin typeface="Times New Roman"/>
                          <a:ea typeface="Times New Roman"/>
                          <a:cs typeface="Times New Roman"/>
                          <a:sym typeface="Times New Roman"/>
                        </a:rPr>
                        <a:t>R-DIHM-PERF-3:</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00B0F0"/>
                    </a:solidFill>
                  </a:tcPr>
                </a:tc>
                <a:tc>
                  <a:txBody>
                    <a:bodyPr/>
                    <a:lstStyle/>
                    <a:p>
                      <a:pPr marL="0" marR="0" lvl="0" indent="0" algn="l" rtl="0">
                        <a:spcBef>
                          <a:spcPts val="0"/>
                        </a:spcBef>
                        <a:spcAft>
                          <a:spcPts val="0"/>
                        </a:spcAft>
                        <a:buNone/>
                      </a:pPr>
                      <a:r>
                        <a:rPr lang="en-US" sz="1200" b="0" i="0" u="none" strike="noStrike" cap="none">
                          <a:solidFill>
                            <a:srgbClr val="0D0D0D"/>
                          </a:solidFill>
                          <a:latin typeface="Times New Roman"/>
                          <a:ea typeface="Times New Roman"/>
                          <a:cs typeface="Times New Roman"/>
                          <a:sym typeface="Times New Roman"/>
                        </a:rPr>
                        <a:t>The microscope shall provide a reconstruction resolution of &lt; 0.8μm in the x and y directions, and &lt; 2μm in the z-direction. </a:t>
                      </a:r>
                      <a:r>
                        <a:rPr lang="en-US" sz="1200" b="1" i="0" u="none" strike="noStrike" cap="none">
                          <a:solidFill>
                            <a:srgbClr val="FFFFFF"/>
                          </a:solidFill>
                          <a:latin typeface="Times New Roman"/>
                          <a:ea typeface="Times New Roman"/>
                          <a:cs typeface="Times New Roman"/>
                          <a:sym typeface="Times New Roman"/>
                        </a:rPr>
                        <a:t>​</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7975">
                <a:tc>
                  <a:txBody>
                    <a:bodyPr/>
                    <a:lstStyle/>
                    <a:p>
                      <a:pPr marL="0" marR="0" lvl="0" indent="0" algn="l" rtl="0">
                        <a:spcBef>
                          <a:spcPts val="0"/>
                        </a:spcBef>
                        <a:spcAft>
                          <a:spcPts val="0"/>
                        </a:spcAft>
                        <a:buNone/>
                      </a:pPr>
                      <a:r>
                        <a:rPr lang="en-US" sz="1200" b="1" i="0" u="sng" strike="noStrike" cap="none">
                          <a:solidFill>
                            <a:srgbClr val="0D0D0D"/>
                          </a:solidFill>
                          <a:latin typeface="Times New Roman"/>
                          <a:ea typeface="Times New Roman"/>
                          <a:cs typeface="Times New Roman"/>
                          <a:sym typeface="Times New Roman"/>
                        </a:rPr>
                        <a:t>R-DIHM-PERF-4.1:</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FED41D"/>
                    </a:solidFill>
                  </a:tcPr>
                </a:tc>
                <a:tc>
                  <a:txBody>
                    <a:bodyPr/>
                    <a:lstStyle/>
                    <a:p>
                      <a:pPr marL="0" marR="0" lvl="0" indent="0" algn="l" rtl="0">
                        <a:spcBef>
                          <a:spcPts val="0"/>
                        </a:spcBef>
                        <a:spcAft>
                          <a:spcPts val="0"/>
                        </a:spcAft>
                        <a:buClr>
                          <a:srgbClr val="0D0D0D"/>
                        </a:buClr>
                        <a:buSzPts val="1200"/>
                        <a:buFont typeface="Times New Roman"/>
                        <a:buNone/>
                      </a:pPr>
                      <a:r>
                        <a:rPr lang="en-US" sz="1200" b="0" i="0" u="none" strike="noStrike" cap="none">
                          <a:solidFill>
                            <a:srgbClr val="0D0D0D"/>
                          </a:solidFill>
                          <a:latin typeface="Times New Roman"/>
                          <a:ea typeface="Times New Roman"/>
                          <a:cs typeface="Times New Roman"/>
                          <a:sym typeface="Times New Roman"/>
                        </a:rPr>
                        <a:t>The microscope shall provide an instantaneous imaging volume &gt; 2μL. </a:t>
                      </a:r>
                      <a:endParaRPr sz="1200" b="0" i="0" u="none" strike="noStrike" cap="none">
                        <a:solidFill>
                          <a:srgbClr val="0D0D0D"/>
                        </a:solidFill>
                        <a:latin typeface="Times New Roman"/>
                        <a:ea typeface="Times New Roman"/>
                        <a:cs typeface="Times New Roman"/>
                        <a:sym typeface="Times New Roman"/>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7975">
                <a:tc>
                  <a:txBody>
                    <a:bodyPr/>
                    <a:lstStyle/>
                    <a:p>
                      <a:pPr marL="0" marR="0" lvl="0" indent="0" algn="l" rtl="0">
                        <a:spcBef>
                          <a:spcPts val="0"/>
                        </a:spcBef>
                        <a:spcAft>
                          <a:spcPts val="0"/>
                        </a:spcAft>
                        <a:buNone/>
                      </a:pPr>
                      <a:r>
                        <a:rPr lang="en-US" sz="1200" b="1" i="0" u="sng" strike="noStrike" cap="none">
                          <a:solidFill>
                            <a:srgbClr val="0D0D0D"/>
                          </a:solidFill>
                          <a:latin typeface="Times New Roman"/>
                          <a:ea typeface="Times New Roman"/>
                          <a:cs typeface="Times New Roman"/>
                          <a:sym typeface="Times New Roman"/>
                        </a:rPr>
                        <a:t>R-DIHM-PERF-4.2: </a:t>
                      </a:r>
                      <a:endParaRPr sz="1200" b="0" i="0" u="none" strike="noStrike" cap="none">
                        <a:solidFill>
                          <a:srgbClr val="000000"/>
                        </a:solidFill>
                        <a:latin typeface="Times New Roman"/>
                        <a:ea typeface="Times New Roman"/>
                        <a:cs typeface="Times New Roman"/>
                        <a:sym typeface="Times New Roman"/>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FED41D"/>
                    </a:solidFill>
                  </a:tcPr>
                </a:tc>
                <a:tc>
                  <a:txBody>
                    <a:bodyPr/>
                    <a:lstStyle/>
                    <a:p>
                      <a:pPr marL="0" marR="0" lvl="0" indent="0" algn="l" rtl="0">
                        <a:lnSpc>
                          <a:spcPct val="100000"/>
                        </a:lnSpc>
                        <a:spcBef>
                          <a:spcPts val="0"/>
                        </a:spcBef>
                        <a:spcAft>
                          <a:spcPts val="0"/>
                        </a:spcAft>
                        <a:buClr>
                          <a:srgbClr val="0D0D0D"/>
                        </a:buClr>
                        <a:buSzPts val="1200"/>
                        <a:buFont typeface="Times New Roman"/>
                        <a:buNone/>
                      </a:pPr>
                      <a:r>
                        <a:rPr lang="en-US" sz="1200" b="0" i="0" u="none" strike="noStrike" cap="none">
                          <a:solidFill>
                            <a:srgbClr val="0D0D0D"/>
                          </a:solidFill>
                          <a:latin typeface="Times New Roman"/>
                          <a:ea typeface="Times New Roman"/>
                          <a:cs typeface="Times New Roman"/>
                          <a:sym typeface="Times New Roman"/>
                        </a:rPr>
                        <a:t>Reconstruction of the full 3D imaging volume from one frame or one difference stack shall take less than 12,000 seconds at the required reconstruction resolution. </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7975">
                <a:tc>
                  <a:txBody>
                    <a:bodyPr/>
                    <a:lstStyle/>
                    <a:p>
                      <a:pPr marL="0" marR="0" lvl="0" indent="0" algn="l" rtl="0">
                        <a:spcBef>
                          <a:spcPts val="0"/>
                        </a:spcBef>
                        <a:spcAft>
                          <a:spcPts val="0"/>
                        </a:spcAft>
                        <a:buNone/>
                      </a:pPr>
                      <a:r>
                        <a:rPr lang="en-US" sz="1200" b="1" i="0" u="sng" strike="noStrike" cap="none">
                          <a:solidFill>
                            <a:srgbClr val="000000"/>
                          </a:solidFill>
                          <a:latin typeface="Times New Roman"/>
                          <a:ea typeface="Times New Roman"/>
                          <a:cs typeface="Times New Roman"/>
                          <a:sym typeface="Times New Roman"/>
                        </a:rPr>
                        <a:t>R-DIHM-FUNC-1.4:</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F14E28"/>
                    </a:solidFill>
                  </a:tcPr>
                </a:tc>
                <a:tc>
                  <a:txBody>
                    <a:bodyPr/>
                    <a:lstStyle/>
                    <a:p>
                      <a:pPr marL="0" marR="0" lvl="0" indent="0" algn="l" rtl="0">
                        <a:lnSpc>
                          <a:spcPct val="100000"/>
                        </a:lnSpc>
                        <a:spcBef>
                          <a:spcPts val="0"/>
                        </a:spcBef>
                        <a:spcAft>
                          <a:spcPts val="0"/>
                        </a:spcAft>
                        <a:buClr>
                          <a:srgbClr val="0D0D0D"/>
                        </a:buClr>
                        <a:buSzPts val="1200"/>
                        <a:buFont typeface="Times New Roman"/>
                        <a:buNone/>
                      </a:pPr>
                      <a:r>
                        <a:rPr lang="en-US" sz="1200" b="0" i="0" u="none" strike="noStrike" cap="none">
                          <a:solidFill>
                            <a:srgbClr val="0D0D0D"/>
                          </a:solidFill>
                          <a:latin typeface="Times New Roman"/>
                          <a:ea typeface="Times New Roman"/>
                          <a:cs typeface="Times New Roman"/>
                          <a:sym typeface="Times New Roman"/>
                        </a:rPr>
                        <a:t>Raw Storage: The software shall provide a method to reconstruct specified z-slices for a difference stack. </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7975">
                <a:tc>
                  <a:txBody>
                    <a:bodyPr/>
                    <a:lstStyle/>
                    <a:p>
                      <a:pPr marL="0" marR="0" lvl="0" indent="0" algn="l" rtl="0">
                        <a:spcBef>
                          <a:spcPts val="0"/>
                        </a:spcBef>
                        <a:spcAft>
                          <a:spcPts val="0"/>
                        </a:spcAft>
                        <a:buNone/>
                      </a:pPr>
                      <a:r>
                        <a:rPr lang="en-US" sz="1200" b="1" i="0" u="sng" strike="noStrike" cap="none">
                          <a:solidFill>
                            <a:schemeClr val="dk1"/>
                          </a:solidFill>
                          <a:latin typeface="Times New Roman"/>
                          <a:ea typeface="Times New Roman"/>
                          <a:cs typeface="Times New Roman"/>
                          <a:sym typeface="Times New Roman"/>
                        </a:rPr>
                        <a:t>R-DIHM-FUNC-1.9:</a:t>
                      </a:r>
                      <a:endParaRPr sz="1200" b="1" i="0" u="sng" strike="noStrike" cap="none">
                        <a:solidFill>
                          <a:srgbClr val="000000"/>
                        </a:solidFill>
                        <a:latin typeface="Times New Roman"/>
                        <a:ea typeface="Times New Roman"/>
                        <a:cs typeface="Times New Roman"/>
                        <a:sym typeface="Times New Roman"/>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F14E28"/>
                    </a:solidFill>
                  </a:tcPr>
                </a:tc>
                <a:tc>
                  <a:txBody>
                    <a:bodyPr/>
                    <a:lstStyle/>
                    <a:p>
                      <a:pPr marL="0" marR="0" lvl="0" indent="0" algn="l" rtl="0">
                        <a:lnSpc>
                          <a:spcPct val="100000"/>
                        </a:lnSpc>
                        <a:spcBef>
                          <a:spcPts val="0"/>
                        </a:spcBef>
                        <a:spcAft>
                          <a:spcPts val="0"/>
                        </a:spcAft>
                        <a:buClr>
                          <a:srgbClr val="0D0D0D"/>
                        </a:buClr>
                        <a:buSzPts val="1200"/>
                        <a:buFont typeface="Times New Roman"/>
                        <a:buNone/>
                      </a:pPr>
                      <a:r>
                        <a:rPr lang="en-US" sz="1200" b="0" i="0" u="none" strike="noStrike" cap="none">
                          <a:solidFill>
                            <a:srgbClr val="0D0D0D"/>
                          </a:solidFill>
                          <a:latin typeface="Times New Roman"/>
                          <a:ea typeface="Times New Roman"/>
                          <a:cs typeface="Times New Roman"/>
                          <a:sym typeface="Times New Roman"/>
                        </a:rPr>
                        <a:t>The software shall support saving all raw hologram data to the bulk storage device. </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00" name="Google Shape;400;p26"/>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401" name="Google Shape;401;p26"/>
          <p:cNvGraphicFramePr/>
          <p:nvPr/>
        </p:nvGraphicFramePr>
        <p:xfrm>
          <a:off x="7486258" y="1312125"/>
          <a:ext cx="3000000" cy="3000000"/>
        </p:xfrm>
        <a:graphic>
          <a:graphicData uri="http://schemas.openxmlformats.org/drawingml/2006/table">
            <a:tbl>
              <a:tblPr>
                <a:noFill/>
                <a:tableStyleId>{189110DD-0C9B-44A9-B111-815A82E9E5A1}</a:tableStyleId>
              </a:tblPr>
              <a:tblGrid>
                <a:gridCol w="1463525">
                  <a:extLst>
                    <a:ext uri="{9D8B030D-6E8A-4147-A177-3AD203B41FA5}">
                      <a16:colId xmlns:a16="http://schemas.microsoft.com/office/drawing/2014/main" val="20000"/>
                    </a:ext>
                  </a:extLst>
                </a:gridCol>
              </a:tblGrid>
              <a:tr h="445900">
                <a:tc>
                  <a:txBody>
                    <a:bodyPr/>
                    <a:lstStyle/>
                    <a:p>
                      <a:pPr marL="0" marR="0" lvl="0" indent="0" algn="l" rtl="0">
                        <a:spcBef>
                          <a:spcPts val="0"/>
                        </a:spcBef>
                        <a:spcAft>
                          <a:spcPts val="0"/>
                        </a:spcAft>
                        <a:buNone/>
                      </a:pPr>
                      <a:r>
                        <a:rPr lang="en-US" sz="1200" b="1" i="0" u="none" strike="noStrike" cap="none">
                          <a:solidFill>
                            <a:srgbClr val="0D0D0D"/>
                          </a:solidFill>
                          <a:latin typeface="Times New Roman"/>
                          <a:ea typeface="Times New Roman"/>
                          <a:cs typeface="Times New Roman"/>
                          <a:sym typeface="Times New Roman"/>
                        </a:rPr>
                        <a:t>Deadline: 3/20 </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445900">
                <a:tc>
                  <a:txBody>
                    <a:bodyPr/>
                    <a:lstStyle/>
                    <a:p>
                      <a:pPr marL="0" marR="0" lvl="0" indent="0" algn="l" rtl="0">
                        <a:spcBef>
                          <a:spcPts val="0"/>
                        </a:spcBef>
                        <a:spcAft>
                          <a:spcPts val="0"/>
                        </a:spcAft>
                        <a:buNone/>
                      </a:pPr>
                      <a:r>
                        <a:rPr lang="en-US" sz="1200" b="1" i="0" u="none" strike="noStrike" cap="none">
                          <a:solidFill>
                            <a:srgbClr val="0D0D0D"/>
                          </a:solidFill>
                          <a:latin typeface="Times New Roman"/>
                          <a:ea typeface="Times New Roman"/>
                          <a:cs typeface="Times New Roman"/>
                          <a:sym typeface="Times New Roman"/>
                        </a:rPr>
                        <a:t>Status: Not Started</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bl>
          </a:graphicData>
        </a:graphic>
      </p:graphicFrame>
      <p:sp>
        <p:nvSpPr>
          <p:cNvPr id="402" name="Google Shape;402;p26"/>
          <p:cNvSpPr txBox="1">
            <a:spLocks noGrp="1"/>
          </p:cNvSpPr>
          <p:nvPr>
            <p:ph type="body" idx="1"/>
          </p:nvPr>
        </p:nvSpPr>
        <p:spPr>
          <a:xfrm>
            <a:off x="248699" y="2791216"/>
            <a:ext cx="7087573" cy="1738904"/>
          </a:xfrm>
          <a:prstGeom prst="rect">
            <a:avLst/>
          </a:prstGeom>
          <a:noFill/>
          <a:ln>
            <a:noFill/>
          </a:ln>
        </p:spPr>
        <p:txBody>
          <a:bodyPr spcFirstLastPara="1" wrap="square" lIns="91425" tIns="91425" rIns="91425" bIns="91425" anchor="t" anchorCtr="0">
            <a:noAutofit/>
          </a:bodyPr>
          <a:lstStyle/>
          <a:p>
            <a:pPr marL="139700" lvl="0" indent="0" algn="l" rtl="0">
              <a:lnSpc>
                <a:spcPct val="90000"/>
              </a:lnSpc>
              <a:spcBef>
                <a:spcPts val="0"/>
              </a:spcBef>
              <a:spcAft>
                <a:spcPts val="0"/>
              </a:spcAft>
              <a:buClr>
                <a:schemeClr val="dk1"/>
              </a:buClr>
              <a:buSzPts val="1400"/>
              <a:buNone/>
            </a:pPr>
            <a:r>
              <a:rPr lang="en-US" sz="1600" b="1">
                <a:latin typeface="Times New Roman"/>
                <a:ea typeface="Times New Roman"/>
                <a:cs typeface="Times New Roman"/>
                <a:sym typeface="Times New Roman"/>
              </a:rPr>
              <a:t>Rationale</a:t>
            </a:r>
            <a:endParaRPr/>
          </a:p>
          <a:p>
            <a:pPr marL="457200" lvl="0"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Characterize the reconstructed resolution and processor speed</a:t>
            </a:r>
            <a:endParaRPr/>
          </a:p>
          <a:p>
            <a:pPr marL="457200" lvl="0"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Compare optical train performance to our predictive models  </a:t>
            </a:r>
            <a:endParaRPr/>
          </a:p>
          <a:p>
            <a:pPr marL="139700" lvl="0" indent="0" algn="l" rtl="0">
              <a:lnSpc>
                <a:spcPct val="90000"/>
              </a:lnSpc>
              <a:spcBef>
                <a:spcPts val="0"/>
              </a:spcBef>
              <a:spcAft>
                <a:spcPts val="0"/>
              </a:spcAft>
              <a:buClr>
                <a:schemeClr val="dk1"/>
              </a:buClr>
              <a:buSzPts val="1400"/>
              <a:buNone/>
            </a:pPr>
            <a:endParaRPr sz="1600">
              <a:latin typeface="Times New Roman"/>
              <a:ea typeface="Times New Roman"/>
              <a:cs typeface="Times New Roman"/>
              <a:sym typeface="Times New Roman"/>
            </a:endParaRPr>
          </a:p>
          <a:p>
            <a:pPr marL="139700" lvl="0" indent="0" algn="l" rtl="0">
              <a:lnSpc>
                <a:spcPct val="90000"/>
              </a:lnSpc>
              <a:spcBef>
                <a:spcPts val="0"/>
              </a:spcBef>
              <a:spcAft>
                <a:spcPts val="0"/>
              </a:spcAft>
              <a:buClr>
                <a:schemeClr val="dk1"/>
              </a:buClr>
              <a:buSzPts val="1400"/>
              <a:buNone/>
            </a:pPr>
            <a:r>
              <a:rPr lang="en-US" sz="1600" b="1">
                <a:latin typeface="Times New Roman"/>
                <a:ea typeface="Times New Roman"/>
                <a:cs typeface="Times New Roman"/>
                <a:sym typeface="Times New Roman"/>
              </a:rPr>
              <a:t>Model V&amp;V</a:t>
            </a:r>
            <a:endParaRPr/>
          </a:p>
          <a:p>
            <a:pPr marL="457200" lvl="0"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Resolution Model</a:t>
            </a:r>
            <a:endParaRPr/>
          </a:p>
          <a:p>
            <a:pPr marL="457200" lvl="0"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FLOPs model </a:t>
            </a:r>
            <a:endParaRPr/>
          </a:p>
          <a:p>
            <a:pPr marL="139700" lvl="0" indent="0" algn="l" rtl="0">
              <a:lnSpc>
                <a:spcPct val="90000"/>
              </a:lnSpc>
              <a:spcBef>
                <a:spcPts val="0"/>
              </a:spcBef>
              <a:spcAft>
                <a:spcPts val="0"/>
              </a:spcAft>
              <a:buClr>
                <a:schemeClr val="dk1"/>
              </a:buClr>
              <a:buSzPts val="1400"/>
              <a:buNone/>
            </a:pPr>
            <a:endParaRPr sz="1200">
              <a:latin typeface="Times New Roman"/>
              <a:ea typeface="Times New Roman"/>
              <a:cs typeface="Times New Roman"/>
              <a:sym typeface="Times New Roman"/>
            </a:endParaRPr>
          </a:p>
          <a:p>
            <a:pPr marL="914400" lvl="1" indent="-228600" algn="l" rtl="0">
              <a:lnSpc>
                <a:spcPct val="90000"/>
              </a:lnSpc>
              <a:spcBef>
                <a:spcPts val="0"/>
              </a:spcBef>
              <a:spcAft>
                <a:spcPts val="0"/>
              </a:spcAft>
              <a:buClr>
                <a:schemeClr val="dk1"/>
              </a:buClr>
              <a:buSzPts val="1200"/>
              <a:buNone/>
            </a:pPr>
            <a:endParaRPr sz="16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7"/>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System Overview</a:t>
            </a:r>
            <a:endParaRPr/>
          </a:p>
        </p:txBody>
      </p:sp>
      <p:sp>
        <p:nvSpPr>
          <p:cNvPr id="408" name="Google Shape;408;p27"/>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27</a:t>
            </a:fld>
            <a:endParaRPr/>
          </a:p>
        </p:txBody>
      </p:sp>
      <p:sp>
        <p:nvSpPr>
          <p:cNvPr id="409" name="Google Shape;409;p27"/>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10" name="Google Shape;410;p27"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05435" y="678391"/>
            <a:ext cx="6854510" cy="38815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8"/>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System Overview</a:t>
            </a:r>
            <a:endParaRPr/>
          </a:p>
        </p:txBody>
      </p:sp>
      <p:sp>
        <p:nvSpPr>
          <p:cNvPr id="416" name="Google Shape;416;p28"/>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28</a:t>
            </a:fld>
            <a:endParaRPr/>
          </a:p>
        </p:txBody>
      </p:sp>
      <p:sp>
        <p:nvSpPr>
          <p:cNvPr id="417" name="Google Shape;417;p28"/>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18" name="Google Shape;418;p28"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05435" y="678391"/>
            <a:ext cx="6854510" cy="3881584"/>
          </a:xfrm>
          <a:prstGeom prst="rect">
            <a:avLst/>
          </a:prstGeom>
          <a:noFill/>
          <a:ln>
            <a:noFill/>
          </a:ln>
        </p:spPr>
      </p:pic>
      <p:sp>
        <p:nvSpPr>
          <p:cNvPr id="419" name="Google Shape;419;p28"/>
          <p:cNvSpPr/>
          <p:nvPr/>
        </p:nvSpPr>
        <p:spPr>
          <a:xfrm>
            <a:off x="3238790" y="2889725"/>
            <a:ext cx="3622699" cy="1053949"/>
          </a:xfrm>
          <a:prstGeom prst="roundRect">
            <a:avLst>
              <a:gd name="adj" fmla="val 16667"/>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8"/>
          <p:cNvSpPr/>
          <p:nvPr/>
        </p:nvSpPr>
        <p:spPr>
          <a:xfrm>
            <a:off x="1416971" y="1410089"/>
            <a:ext cx="1577514" cy="2198650"/>
          </a:xfrm>
          <a:prstGeom prst="roundRect">
            <a:avLst>
              <a:gd name="adj" fmla="val 16667"/>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21" name="Google Shape;421;p28"/>
          <p:cNvCxnSpPr/>
          <p:nvPr/>
        </p:nvCxnSpPr>
        <p:spPr>
          <a:xfrm>
            <a:off x="2071088" y="2313484"/>
            <a:ext cx="269280" cy="258266"/>
          </a:xfrm>
          <a:prstGeom prst="straightConnector1">
            <a:avLst/>
          </a:prstGeom>
          <a:noFill/>
          <a:ln w="38100" cap="flat" cmpd="sng">
            <a:solidFill>
              <a:srgbClr val="FF0000"/>
            </a:solidFill>
            <a:prstDash val="solid"/>
            <a:miter lim="800000"/>
            <a:headEnd type="none" w="sm" len="sm"/>
            <a:tailEnd type="none" w="sm" len="sm"/>
          </a:ln>
        </p:spPr>
      </p:cxnSp>
      <p:cxnSp>
        <p:nvCxnSpPr>
          <p:cNvPr id="422" name="Google Shape;422;p28"/>
          <p:cNvCxnSpPr/>
          <p:nvPr/>
        </p:nvCxnSpPr>
        <p:spPr>
          <a:xfrm rot="10800000" flipH="1">
            <a:off x="2071088" y="2313484"/>
            <a:ext cx="269280" cy="258266"/>
          </a:xfrm>
          <a:prstGeom prst="straightConnector1">
            <a:avLst/>
          </a:prstGeom>
          <a:noFill/>
          <a:ln w="38100" cap="flat" cmpd="sng">
            <a:solidFill>
              <a:srgbClr val="FF0000"/>
            </a:solidFill>
            <a:prstDash val="solid"/>
            <a:miter lim="800000"/>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9"/>
          <p:cNvSpPr txBox="1">
            <a:spLocks noGrp="1"/>
          </p:cNvSpPr>
          <p:nvPr>
            <p:ph type="title"/>
          </p:nvPr>
        </p:nvSpPr>
        <p:spPr>
          <a:xfrm>
            <a:off x="186370" y="1586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Test Set Up</a:t>
            </a:r>
            <a:endParaRPr/>
          </a:p>
        </p:txBody>
      </p:sp>
      <p:sp>
        <p:nvSpPr>
          <p:cNvPr id="428" name="Google Shape;428;p29"/>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29</a:t>
            </a:fld>
            <a:endParaRPr/>
          </a:p>
        </p:txBody>
      </p:sp>
      <p:sp>
        <p:nvSpPr>
          <p:cNvPr id="429" name="Google Shape;429;p29"/>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30" name="Google Shape;430;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3596" y="586724"/>
            <a:ext cx="3430098" cy="4111751"/>
          </a:xfrm>
          <a:prstGeom prst="rect">
            <a:avLst/>
          </a:prstGeom>
          <a:noFill/>
          <a:ln>
            <a:noFill/>
          </a:ln>
        </p:spPr>
      </p:pic>
      <p:sp>
        <p:nvSpPr>
          <p:cNvPr id="431" name="Google Shape;431;p29"/>
          <p:cNvSpPr txBox="1"/>
          <p:nvPr/>
        </p:nvSpPr>
        <p:spPr>
          <a:xfrm>
            <a:off x="4195795" y="797743"/>
            <a:ext cx="4948205" cy="335476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1" u="sng">
                <a:solidFill>
                  <a:schemeClr val="dk1"/>
                </a:solidFill>
                <a:latin typeface="Times New Roman"/>
                <a:ea typeface="Times New Roman"/>
                <a:cs typeface="Times New Roman"/>
                <a:sym typeface="Times New Roman"/>
              </a:rPr>
              <a:t>Equipment</a:t>
            </a:r>
            <a:endParaRPr/>
          </a:p>
          <a:p>
            <a:pPr marL="742950" marR="0" lvl="1" indent="-285750" algn="l" rtl="0">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Benchtop power supply</a:t>
            </a:r>
            <a:endParaRPr/>
          </a:p>
          <a:p>
            <a:pPr marL="742950" marR="0" lvl="1" indent="-285750" algn="l" rtl="0">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Raspberry Pi &amp; custom HAT PCB</a:t>
            </a:r>
            <a:endParaRPr/>
          </a:p>
          <a:p>
            <a:pPr marL="742950" marR="0" lvl="1" indent="-285750" algn="l" rtl="0">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Micro SD card for OS and data storage</a:t>
            </a:r>
            <a:endParaRPr/>
          </a:p>
          <a:p>
            <a:pPr marL="742950" marR="0" lvl="1" indent="-285750" algn="l" rtl="0">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Ethernet cable to communicate with computer</a:t>
            </a:r>
            <a:endParaRPr/>
          </a:p>
          <a:p>
            <a:pPr marL="742950" marR="0" lvl="1" indent="-285750" algn="l" rtl="0">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USB A to micro B for communication with the image sensor</a:t>
            </a:r>
            <a:endParaRPr/>
          </a:p>
          <a:p>
            <a:pPr marL="742950" marR="0" lvl="1" indent="-285750" algn="l" rtl="0">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Microsphere imaging fluid</a:t>
            </a:r>
            <a:endParaRPr/>
          </a:p>
          <a:p>
            <a:pPr marL="742950" marR="0" lvl="1" indent="-285750" algn="l" rtl="0">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Laser Safety Goggles </a:t>
            </a:r>
            <a:endParaRPr/>
          </a:p>
          <a:p>
            <a:pPr marL="742950" marR="0" lvl="1" indent="-285750" algn="l" rtl="0">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Wires/Banana Clips for power supply connection</a:t>
            </a:r>
            <a:endParaRPr/>
          </a:p>
          <a:p>
            <a:pPr marL="742950" marR="0" lvl="1" indent="-184150" algn="l" rtl="0">
              <a:spcBef>
                <a:spcPts val="0"/>
              </a:spcBef>
              <a:spcAft>
                <a:spcPts val="0"/>
              </a:spcAft>
              <a:buClr>
                <a:schemeClr val="dk1"/>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800"/>
              <a:buFont typeface="Arial"/>
              <a:buChar char="•"/>
            </a:pPr>
            <a:r>
              <a:rPr lang="en-US" sz="1800" b="1" u="sng">
                <a:solidFill>
                  <a:schemeClr val="dk1"/>
                </a:solidFill>
                <a:latin typeface="Times New Roman"/>
                <a:ea typeface="Times New Roman"/>
                <a:cs typeface="Times New Roman"/>
                <a:sym typeface="Times New Roman"/>
              </a:rPr>
              <a:t>Facilities</a:t>
            </a:r>
            <a:endParaRPr/>
          </a:p>
          <a:p>
            <a:pPr marL="742950" marR="0" lvl="1" indent="-285750" algn="l" rtl="0">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AERO 169: Hazardous Test Cell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4" name="Google Shape;114;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355153"/>
            <a:ext cx="9144000" cy="2932631"/>
          </a:xfrm>
          <a:prstGeom prst="rect">
            <a:avLst/>
          </a:prstGeom>
          <a:noFill/>
          <a:ln w="9525" cap="flat" cmpd="sng">
            <a:solidFill>
              <a:schemeClr val="dk1"/>
            </a:solidFill>
            <a:prstDash val="solid"/>
            <a:round/>
            <a:headEnd type="none" w="sm" len="sm"/>
            <a:tailEnd type="none" w="sm" len="sm"/>
          </a:ln>
        </p:spPr>
      </p:pic>
      <p:sp>
        <p:nvSpPr>
          <p:cNvPr id="115" name="Google Shape;115;p3"/>
          <p:cNvSpPr txBox="1">
            <a:spLocks noGrp="1"/>
          </p:cNvSpPr>
          <p:nvPr>
            <p:ph type="title"/>
          </p:nvPr>
        </p:nvSpPr>
        <p:spPr>
          <a:xfrm>
            <a:off x="1350732" y="215655"/>
            <a:ext cx="6443072" cy="102558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200"/>
              <a:buFont typeface="Times New Roman"/>
              <a:buNone/>
            </a:pPr>
            <a:r>
              <a:rPr lang="en-US" sz="3200">
                <a:latin typeface="Times New Roman"/>
                <a:ea typeface="Times New Roman"/>
                <a:cs typeface="Times New Roman"/>
                <a:sym typeface="Times New Roman"/>
              </a:rPr>
              <a:t>The </a:t>
            </a:r>
            <a:r>
              <a:rPr lang="en-US" sz="3200" u="sng">
                <a:latin typeface="Times New Roman"/>
                <a:ea typeface="Times New Roman"/>
                <a:cs typeface="Times New Roman"/>
                <a:sym typeface="Times New Roman"/>
              </a:rPr>
              <a:t>Ho</a:t>
            </a:r>
            <a:r>
              <a:rPr lang="en-US" sz="3200">
                <a:latin typeface="Times New Roman"/>
                <a:ea typeface="Times New Roman"/>
                <a:cs typeface="Times New Roman"/>
                <a:sym typeface="Times New Roman"/>
              </a:rPr>
              <a:t>lographic </a:t>
            </a:r>
            <a:r>
              <a:rPr lang="en-US" sz="3200" u="sng">
                <a:latin typeface="Times New Roman"/>
                <a:ea typeface="Times New Roman"/>
                <a:cs typeface="Times New Roman"/>
                <a:sym typeface="Times New Roman"/>
              </a:rPr>
              <a:t>M</a:t>
            </a:r>
            <a:r>
              <a:rPr lang="en-US" sz="3200">
                <a:latin typeface="Times New Roman"/>
                <a:ea typeface="Times New Roman"/>
                <a:cs typeface="Times New Roman"/>
                <a:sym typeface="Times New Roman"/>
              </a:rPr>
              <a:t>icroscope </a:t>
            </a:r>
            <a:r>
              <a:rPr lang="en-US" sz="3200" u="sng">
                <a:latin typeface="Times New Roman"/>
                <a:ea typeface="Times New Roman"/>
                <a:cs typeface="Times New Roman"/>
                <a:sym typeface="Times New Roman"/>
              </a:rPr>
              <a:t>I</a:t>
            </a:r>
            <a:r>
              <a:rPr lang="en-US" sz="3200">
                <a:latin typeface="Times New Roman"/>
                <a:ea typeface="Times New Roman"/>
                <a:cs typeface="Times New Roman"/>
                <a:sym typeface="Times New Roman"/>
              </a:rPr>
              <a:t>nvestigating </a:t>
            </a:r>
            <a:r>
              <a:rPr lang="en-US" sz="3200" u="sng">
                <a:latin typeface="Times New Roman"/>
                <a:ea typeface="Times New Roman"/>
                <a:cs typeface="Times New Roman"/>
                <a:sym typeface="Times New Roman"/>
              </a:rPr>
              <a:t>E</a:t>
            </a:r>
            <a:r>
              <a:rPr lang="en-US" sz="3200">
                <a:latin typeface="Times New Roman"/>
                <a:ea typeface="Times New Roman"/>
                <a:cs typeface="Times New Roman"/>
                <a:sym typeface="Times New Roman"/>
              </a:rPr>
              <a:t>nceladus</a:t>
            </a:r>
            <a:endParaRPr/>
          </a:p>
        </p:txBody>
      </p:sp>
      <p:sp>
        <p:nvSpPr>
          <p:cNvPr id="116" name="Google Shape;116;p3"/>
          <p:cNvSpPr/>
          <p:nvPr/>
        </p:nvSpPr>
        <p:spPr>
          <a:xfrm>
            <a:off x="3556800" y="2123550"/>
            <a:ext cx="2029499" cy="409499"/>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Aharoni"/>
                <a:ea typeface="Aharoni"/>
                <a:cs typeface="Aharoni"/>
                <a:sym typeface="Aharoni"/>
              </a:rPr>
              <a:t>HoMIE</a:t>
            </a:r>
            <a:endParaRPr sz="2400" b="1" i="0" u="none" strike="noStrike" cap="none">
              <a:solidFill>
                <a:schemeClr val="lt1"/>
              </a:solidFill>
              <a:latin typeface="Aharoni"/>
              <a:ea typeface="Aharoni"/>
              <a:cs typeface="Aharoni"/>
              <a:sym typeface="Aharoni"/>
            </a:endParaRPr>
          </a:p>
        </p:txBody>
      </p:sp>
      <p:sp>
        <p:nvSpPr>
          <p:cNvPr id="117" name="Google Shape;117;p3"/>
          <p:cNvSpPr/>
          <p:nvPr/>
        </p:nvSpPr>
        <p:spPr>
          <a:xfrm>
            <a:off x="3947372" y="4131718"/>
            <a:ext cx="1248354" cy="312132"/>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Presenters</a:t>
            </a:r>
            <a:endParaRPr/>
          </a:p>
        </p:txBody>
      </p:sp>
      <p:cxnSp>
        <p:nvCxnSpPr>
          <p:cNvPr id="118" name="Google Shape;118;p3"/>
          <p:cNvCxnSpPr>
            <a:stCxn id="117" idx="0"/>
          </p:cNvCxnSpPr>
          <p:nvPr/>
        </p:nvCxnSpPr>
        <p:spPr>
          <a:xfrm rot="10800000">
            <a:off x="3403049" y="3301318"/>
            <a:ext cx="1168500" cy="830400"/>
          </a:xfrm>
          <a:prstGeom prst="straightConnector1">
            <a:avLst/>
          </a:prstGeom>
          <a:noFill/>
          <a:ln w="19050" cap="flat" cmpd="sng">
            <a:solidFill>
              <a:schemeClr val="lt1"/>
            </a:solidFill>
            <a:prstDash val="solid"/>
            <a:miter lim="800000"/>
            <a:headEnd type="none" w="sm" len="sm"/>
            <a:tailEnd type="triangle" w="med" len="med"/>
          </a:ln>
        </p:spPr>
      </p:cxnSp>
      <p:cxnSp>
        <p:nvCxnSpPr>
          <p:cNvPr id="119" name="Google Shape;119;p3"/>
          <p:cNvCxnSpPr>
            <a:stCxn id="117" idx="0"/>
          </p:cNvCxnSpPr>
          <p:nvPr/>
        </p:nvCxnSpPr>
        <p:spPr>
          <a:xfrm rot="10800000">
            <a:off x="3880349" y="3236218"/>
            <a:ext cx="691200" cy="895500"/>
          </a:xfrm>
          <a:prstGeom prst="straightConnector1">
            <a:avLst/>
          </a:prstGeom>
          <a:noFill/>
          <a:ln w="19050" cap="flat" cmpd="sng">
            <a:solidFill>
              <a:schemeClr val="lt1"/>
            </a:solidFill>
            <a:prstDash val="solid"/>
            <a:miter lim="800000"/>
            <a:headEnd type="none" w="sm" len="sm"/>
            <a:tailEnd type="triangle" w="med" len="med"/>
          </a:ln>
        </p:spPr>
      </p:cxnSp>
      <p:cxnSp>
        <p:nvCxnSpPr>
          <p:cNvPr id="120" name="Google Shape;120;p3"/>
          <p:cNvCxnSpPr>
            <a:stCxn id="117" idx="0"/>
          </p:cNvCxnSpPr>
          <p:nvPr/>
        </p:nvCxnSpPr>
        <p:spPr>
          <a:xfrm rot="10800000" flipH="1">
            <a:off x="4571549" y="3102418"/>
            <a:ext cx="1195200" cy="1029300"/>
          </a:xfrm>
          <a:prstGeom prst="straightConnector1">
            <a:avLst/>
          </a:prstGeom>
          <a:noFill/>
          <a:ln w="19050" cap="flat" cmpd="sng">
            <a:solidFill>
              <a:schemeClr val="lt1"/>
            </a:solidFill>
            <a:prstDash val="solid"/>
            <a:miter lim="800000"/>
            <a:headEnd type="none" w="sm" len="sm"/>
            <a:tailEnd type="triangle" w="med" len="med"/>
          </a:ln>
        </p:spPr>
      </p:cxnSp>
      <p:cxnSp>
        <p:nvCxnSpPr>
          <p:cNvPr id="121" name="Google Shape;121;p3"/>
          <p:cNvCxnSpPr>
            <a:stCxn id="117" idx="0"/>
          </p:cNvCxnSpPr>
          <p:nvPr/>
        </p:nvCxnSpPr>
        <p:spPr>
          <a:xfrm rot="10800000">
            <a:off x="1933649" y="3202018"/>
            <a:ext cx="2637900" cy="929700"/>
          </a:xfrm>
          <a:prstGeom prst="straightConnector1">
            <a:avLst/>
          </a:prstGeom>
          <a:noFill/>
          <a:ln w="19050" cap="flat" cmpd="sng">
            <a:solidFill>
              <a:schemeClr val="lt1"/>
            </a:solidFill>
            <a:prstDash val="solid"/>
            <a:miter lim="800000"/>
            <a:headEnd type="none" w="sm" len="sm"/>
            <a:tailEnd type="triangle" w="med" len="med"/>
          </a:ln>
        </p:spPr>
      </p:cxnSp>
      <p:cxnSp>
        <p:nvCxnSpPr>
          <p:cNvPr id="122" name="Google Shape;122;p3"/>
          <p:cNvCxnSpPr>
            <a:stCxn id="117" idx="0"/>
          </p:cNvCxnSpPr>
          <p:nvPr/>
        </p:nvCxnSpPr>
        <p:spPr>
          <a:xfrm rot="10800000">
            <a:off x="2560049" y="3102418"/>
            <a:ext cx="2011500" cy="1029300"/>
          </a:xfrm>
          <a:prstGeom prst="straightConnector1">
            <a:avLst/>
          </a:prstGeom>
          <a:noFill/>
          <a:ln w="19050" cap="flat" cmpd="sng">
            <a:solidFill>
              <a:schemeClr val="lt1"/>
            </a:solidFill>
            <a:prstDash val="solid"/>
            <a:miter lim="800000"/>
            <a:headEnd type="none" w="sm" len="sm"/>
            <a:tailEnd type="triangle" w="med" len="med"/>
          </a:ln>
        </p:spPr>
      </p:cxnSp>
      <p:sp>
        <p:nvSpPr>
          <p:cNvPr id="123" name="Google Shape;123;p3"/>
          <p:cNvSpPr/>
          <p:nvPr/>
        </p:nvSpPr>
        <p:spPr>
          <a:xfrm>
            <a:off x="3204639" y="2308123"/>
            <a:ext cx="475083" cy="230879"/>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Bre</a:t>
            </a:r>
            <a:endParaRPr/>
          </a:p>
        </p:txBody>
      </p:sp>
      <p:sp>
        <p:nvSpPr>
          <p:cNvPr id="124" name="Google Shape;124;p3"/>
          <p:cNvSpPr/>
          <p:nvPr/>
        </p:nvSpPr>
        <p:spPr>
          <a:xfrm>
            <a:off x="1771586" y="2225060"/>
            <a:ext cx="536536" cy="230879"/>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Nick</a:t>
            </a:r>
            <a:endParaRPr/>
          </a:p>
        </p:txBody>
      </p:sp>
      <p:sp>
        <p:nvSpPr>
          <p:cNvPr id="125" name="Google Shape;125;p3"/>
          <p:cNvSpPr/>
          <p:nvPr/>
        </p:nvSpPr>
        <p:spPr>
          <a:xfrm>
            <a:off x="3763615" y="2261414"/>
            <a:ext cx="536536" cy="230879"/>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Nick</a:t>
            </a:r>
            <a:endParaRPr/>
          </a:p>
        </p:txBody>
      </p:sp>
      <p:sp>
        <p:nvSpPr>
          <p:cNvPr id="126" name="Google Shape;126;p3"/>
          <p:cNvSpPr/>
          <p:nvPr/>
        </p:nvSpPr>
        <p:spPr>
          <a:xfrm>
            <a:off x="2363608" y="2212859"/>
            <a:ext cx="737623" cy="230879"/>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Patricio</a:t>
            </a:r>
            <a:endParaRPr/>
          </a:p>
        </p:txBody>
      </p:sp>
      <p:sp>
        <p:nvSpPr>
          <p:cNvPr id="127" name="Google Shape;127;p3"/>
          <p:cNvSpPr/>
          <p:nvPr/>
        </p:nvSpPr>
        <p:spPr>
          <a:xfrm>
            <a:off x="5565046" y="2238909"/>
            <a:ext cx="536536" cy="230879"/>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Eric</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0"/>
          <p:cNvSpPr txBox="1">
            <a:spLocks noGrp="1"/>
          </p:cNvSpPr>
          <p:nvPr>
            <p:ph type="title"/>
          </p:nvPr>
        </p:nvSpPr>
        <p:spPr>
          <a:xfrm>
            <a:off x="220419" y="266431"/>
            <a:ext cx="4464224"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Pre-Requisites </a:t>
            </a:r>
            <a:endParaRPr/>
          </a:p>
        </p:txBody>
      </p:sp>
      <p:sp>
        <p:nvSpPr>
          <p:cNvPr id="437" name="Google Shape;437;p30"/>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30</a:t>
            </a:fld>
            <a:endParaRPr/>
          </a:p>
        </p:txBody>
      </p:sp>
      <p:sp>
        <p:nvSpPr>
          <p:cNvPr id="438" name="Google Shape;438;p30"/>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39" name="Google Shape;439;p30"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29699" y="164885"/>
            <a:ext cx="770808" cy="724444"/>
          </a:xfrm>
          <a:prstGeom prst="rect">
            <a:avLst/>
          </a:prstGeom>
          <a:noFill/>
          <a:ln>
            <a:noFill/>
          </a:ln>
        </p:spPr>
      </p:pic>
      <p:pic>
        <p:nvPicPr>
          <p:cNvPr id="440" name="Google Shape;440;p30" descr="Graphical user interface, websit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1049" y="266431"/>
            <a:ext cx="6578494" cy="428956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1"/>
          <p:cNvSpPr txBox="1">
            <a:spLocks noGrp="1"/>
          </p:cNvSpPr>
          <p:nvPr>
            <p:ph type="title"/>
          </p:nvPr>
        </p:nvSpPr>
        <p:spPr>
          <a:xfrm>
            <a:off x="220419" y="266431"/>
            <a:ext cx="4464224"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Pre-Requisites </a:t>
            </a:r>
            <a:endParaRPr/>
          </a:p>
        </p:txBody>
      </p:sp>
      <p:sp>
        <p:nvSpPr>
          <p:cNvPr id="446" name="Google Shape;446;p31"/>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31</a:t>
            </a:fld>
            <a:endParaRPr/>
          </a:p>
        </p:txBody>
      </p:sp>
      <p:sp>
        <p:nvSpPr>
          <p:cNvPr id="447" name="Google Shape;447;p31"/>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48" name="Google Shape;448;p31"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29699" y="164885"/>
            <a:ext cx="770808" cy="724444"/>
          </a:xfrm>
          <a:prstGeom prst="rect">
            <a:avLst/>
          </a:prstGeom>
          <a:noFill/>
          <a:ln>
            <a:noFill/>
          </a:ln>
        </p:spPr>
      </p:pic>
      <p:pic>
        <p:nvPicPr>
          <p:cNvPr id="449" name="Google Shape;449;p31" descr="Graphical user interface, websit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1049" y="266431"/>
            <a:ext cx="6578494" cy="4289562"/>
          </a:xfrm>
          <a:prstGeom prst="rect">
            <a:avLst/>
          </a:prstGeom>
          <a:noFill/>
          <a:ln>
            <a:noFill/>
          </a:ln>
        </p:spPr>
      </p:pic>
      <p:sp>
        <p:nvSpPr>
          <p:cNvPr id="450" name="Google Shape;450;p31"/>
          <p:cNvSpPr/>
          <p:nvPr/>
        </p:nvSpPr>
        <p:spPr>
          <a:xfrm>
            <a:off x="2546995" y="2038350"/>
            <a:ext cx="913215" cy="379662"/>
          </a:xfrm>
          <a:prstGeom prst="roundRect">
            <a:avLst>
              <a:gd name="adj" fmla="val 16667"/>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31"/>
          <p:cNvSpPr/>
          <p:nvPr/>
        </p:nvSpPr>
        <p:spPr>
          <a:xfrm>
            <a:off x="6860578" y="2088548"/>
            <a:ext cx="1839474" cy="329464"/>
          </a:xfrm>
          <a:prstGeom prst="roundRect">
            <a:avLst>
              <a:gd name="adj" fmla="val 16667"/>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2"/>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Data Acquisition</a:t>
            </a:r>
            <a:endParaRPr/>
          </a:p>
        </p:txBody>
      </p:sp>
      <p:sp>
        <p:nvSpPr>
          <p:cNvPr id="457" name="Google Shape;457;p32"/>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32</a:t>
            </a:fld>
            <a:endParaRPr/>
          </a:p>
        </p:txBody>
      </p:sp>
      <p:sp>
        <p:nvSpPr>
          <p:cNvPr id="458" name="Google Shape;458;p32"/>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59" name="Google Shape;459;p32"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33368" y="1353868"/>
            <a:ext cx="5237018" cy="1751282"/>
          </a:xfrm>
          <a:prstGeom prst="rect">
            <a:avLst/>
          </a:prstGeom>
          <a:noFill/>
          <a:ln>
            <a:noFill/>
          </a:ln>
        </p:spPr>
      </p:pic>
      <p:sp>
        <p:nvSpPr>
          <p:cNvPr id="460" name="Google Shape;460;p32"/>
          <p:cNvSpPr txBox="1"/>
          <p:nvPr/>
        </p:nvSpPr>
        <p:spPr>
          <a:xfrm>
            <a:off x="77725" y="1027599"/>
            <a:ext cx="3755034" cy="5232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Want to characterize the reconstruction speed and resolution at varying number of z-slices</a:t>
            </a:r>
            <a:endParaRPr/>
          </a:p>
        </p:txBody>
      </p:sp>
      <p:sp>
        <p:nvSpPr>
          <p:cNvPr id="461" name="Google Shape;461;p32"/>
          <p:cNvSpPr txBox="1"/>
          <p:nvPr/>
        </p:nvSpPr>
        <p:spPr>
          <a:xfrm>
            <a:off x="74223" y="1885574"/>
            <a:ext cx="4083458" cy="116955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Test data will be saved to removable storage device (SD Card or removable USB)</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Reconstructed images = PNG</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Raw holograms = PNG</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Reconstruction time = CSV</a:t>
            </a:r>
            <a:endParaRPr/>
          </a:p>
        </p:txBody>
      </p:sp>
      <p:sp>
        <p:nvSpPr>
          <p:cNvPr id="462" name="Google Shape;462;p32"/>
          <p:cNvSpPr txBox="1"/>
          <p:nvPr/>
        </p:nvSpPr>
        <p:spPr>
          <a:xfrm>
            <a:off x="77724" y="3389880"/>
            <a:ext cx="5958641" cy="7386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Post Test Data analysis</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Storage device will be removed, and data will be analyzed on secondary computer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33" descr="A picture containing text, electronics, circui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75373" y="1479746"/>
            <a:ext cx="4086025" cy="2088093"/>
          </a:xfrm>
          <a:prstGeom prst="rect">
            <a:avLst/>
          </a:prstGeom>
          <a:noFill/>
          <a:ln>
            <a:noFill/>
          </a:ln>
        </p:spPr>
      </p:pic>
      <p:sp>
        <p:nvSpPr>
          <p:cNvPr id="468" name="Google Shape;468;p33"/>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Data Acquisition</a:t>
            </a:r>
            <a:endParaRPr/>
          </a:p>
        </p:txBody>
      </p:sp>
      <p:sp>
        <p:nvSpPr>
          <p:cNvPr id="469" name="Google Shape;469;p33"/>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33</a:t>
            </a:fld>
            <a:endParaRPr/>
          </a:p>
        </p:txBody>
      </p:sp>
      <p:sp>
        <p:nvSpPr>
          <p:cNvPr id="470" name="Google Shape;470;p33"/>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71" name="Google Shape;471;p33" descr="A picture containing text, sign, clipar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51432" y="1654320"/>
            <a:ext cx="899308" cy="653497"/>
          </a:xfrm>
          <a:prstGeom prst="rect">
            <a:avLst/>
          </a:prstGeom>
          <a:noFill/>
          <a:ln>
            <a:noFill/>
          </a:ln>
        </p:spPr>
      </p:pic>
      <p:cxnSp>
        <p:nvCxnSpPr>
          <p:cNvPr id="472" name="Google Shape;472;p33"/>
          <p:cNvCxnSpPr/>
          <p:nvPr/>
        </p:nvCxnSpPr>
        <p:spPr>
          <a:xfrm>
            <a:off x="3151643" y="2474235"/>
            <a:ext cx="1881553" cy="11191"/>
          </a:xfrm>
          <a:prstGeom prst="straightConnector1">
            <a:avLst/>
          </a:prstGeom>
          <a:noFill/>
          <a:ln w="28575" cap="flat" cmpd="sng">
            <a:solidFill>
              <a:srgbClr val="F14E28"/>
            </a:solidFill>
            <a:prstDash val="solid"/>
            <a:miter lim="800000"/>
            <a:headEnd type="triangle" w="med" len="med"/>
            <a:tailEnd type="triangle" w="med" len="med"/>
          </a:ln>
        </p:spPr>
      </p:cxnSp>
      <p:pic>
        <p:nvPicPr>
          <p:cNvPr id="473" name="Google Shape;473;p33" descr="A picture containing text, electronics, compu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0840" y="1108231"/>
            <a:ext cx="2743200" cy="2743200"/>
          </a:xfrm>
          <a:prstGeom prst="rect">
            <a:avLst/>
          </a:prstGeom>
          <a:noFill/>
          <a:ln>
            <a:noFill/>
          </a:ln>
        </p:spPr>
      </p:pic>
      <p:sp>
        <p:nvSpPr>
          <p:cNvPr id="474" name="Google Shape;474;p33"/>
          <p:cNvSpPr txBox="1"/>
          <p:nvPr/>
        </p:nvSpPr>
        <p:spPr>
          <a:xfrm>
            <a:off x="1638782" y="3528265"/>
            <a:ext cx="42252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SD Card can be swapped between devices to transfer data acquired during the test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4"/>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Laser Safety Procedures</a:t>
            </a:r>
            <a:endParaRPr/>
          </a:p>
        </p:txBody>
      </p:sp>
      <p:sp>
        <p:nvSpPr>
          <p:cNvPr id="480" name="Google Shape;480;p34"/>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34</a:t>
            </a:fld>
            <a:endParaRPr/>
          </a:p>
        </p:txBody>
      </p:sp>
      <p:sp>
        <p:nvSpPr>
          <p:cNvPr id="481" name="Google Shape;481;p34"/>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482" name="Google Shape;482;p34"/>
          <p:cNvGraphicFramePr/>
          <p:nvPr/>
        </p:nvGraphicFramePr>
        <p:xfrm>
          <a:off x="423907" y="838813"/>
          <a:ext cx="3000000" cy="3000000"/>
        </p:xfrm>
        <a:graphic>
          <a:graphicData uri="http://schemas.openxmlformats.org/drawingml/2006/table">
            <a:tbl>
              <a:tblPr>
                <a:noFill/>
                <a:tableStyleId>{CA69263B-61B7-427E-A4F4-764B1C76134B}</a:tableStyleId>
              </a:tblPr>
              <a:tblGrid>
                <a:gridCol w="542275">
                  <a:extLst>
                    <a:ext uri="{9D8B030D-6E8A-4147-A177-3AD203B41FA5}">
                      <a16:colId xmlns:a16="http://schemas.microsoft.com/office/drawing/2014/main" val="20000"/>
                    </a:ext>
                  </a:extLst>
                </a:gridCol>
                <a:gridCol w="2922950">
                  <a:extLst>
                    <a:ext uri="{9D8B030D-6E8A-4147-A177-3AD203B41FA5}">
                      <a16:colId xmlns:a16="http://schemas.microsoft.com/office/drawing/2014/main" val="20001"/>
                    </a:ext>
                  </a:extLst>
                </a:gridCol>
                <a:gridCol w="3170425">
                  <a:extLst>
                    <a:ext uri="{9D8B030D-6E8A-4147-A177-3AD203B41FA5}">
                      <a16:colId xmlns:a16="http://schemas.microsoft.com/office/drawing/2014/main" val="20002"/>
                    </a:ext>
                  </a:extLst>
                </a:gridCol>
                <a:gridCol w="1455800">
                  <a:extLst>
                    <a:ext uri="{9D8B030D-6E8A-4147-A177-3AD203B41FA5}">
                      <a16:colId xmlns:a16="http://schemas.microsoft.com/office/drawing/2014/main" val="20003"/>
                    </a:ext>
                  </a:extLst>
                </a:gridCol>
              </a:tblGrid>
              <a:tr h="368525">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Step</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Procedure</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Expected Result</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Complete (Y/N)</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34000">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1 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Assign bouncer to guard the outside of the testing room door.</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50"/>
                        <a:buFont typeface="Times New Roman"/>
                        <a:buNone/>
                      </a:pPr>
                      <a:r>
                        <a:rPr lang="en-US" sz="1050" b="0" u="none" strike="noStrike" cap="none">
                          <a:latin typeface="Times New Roman"/>
                          <a:ea typeface="Times New Roman"/>
                          <a:cs typeface="Times New Roman"/>
                          <a:sym typeface="Times New Roman"/>
                        </a:rPr>
                        <a:t>Prevent any and all unauthorized persons from entering</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76425">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2 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Lock door</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50"/>
                        <a:buFont typeface="Times New Roman"/>
                        <a:buNone/>
                      </a:pPr>
                      <a:r>
                        <a:rPr lang="en-US" sz="1050" b="0" u="none" strike="noStrike" cap="none">
                          <a:latin typeface="Times New Roman"/>
                          <a:ea typeface="Times New Roman"/>
                          <a:cs typeface="Times New Roman"/>
                          <a:sym typeface="Times New Roman"/>
                        </a:rPr>
                        <a:t>Prevent any and all unauthorized persons from entering</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34000">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3 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Ensure all occupants are wearing proper eye protection.</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Avoid any and all personal injury. </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76425">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4 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1"/>
                        </a:buClr>
                        <a:buSzPts val="1050"/>
                        <a:buFont typeface="Times New Roman"/>
                        <a:buNone/>
                      </a:pPr>
                      <a:r>
                        <a:rPr lang="en-US" sz="1050" u="none" strike="noStrike" cap="none">
                          <a:latin typeface="Times New Roman"/>
                          <a:ea typeface="Times New Roman"/>
                          <a:cs typeface="Times New Roman"/>
                          <a:sym typeface="Times New Roman"/>
                        </a:rPr>
                        <a:t>Verify optical housing lid is fully sealed.</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No laser light leaks from lid.</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76425">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5 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1"/>
                        </a:buClr>
                        <a:buSzPts val="1050"/>
                        <a:buFont typeface="Times New Roman"/>
                        <a:buNone/>
                      </a:pPr>
                      <a:r>
                        <a:rPr lang="en-US" sz="1050" u="none" strike="noStrike" cap="none">
                          <a:latin typeface="Times New Roman"/>
                          <a:ea typeface="Times New Roman"/>
                          <a:cs typeface="Times New Roman"/>
                          <a:sym typeface="Times New Roman"/>
                        </a:rPr>
                        <a:t>Verify interlock system has continuity.</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Safe testing conditions established. </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76425">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6 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1"/>
                        </a:buClr>
                        <a:buSzPts val="1050"/>
                        <a:buFont typeface="Times New Roman"/>
                        <a:buNone/>
                      </a:pPr>
                      <a:r>
                        <a:rPr lang="en-US" sz="1050" u="none" strike="noStrike" cap="none">
                          <a:latin typeface="Times New Roman"/>
                          <a:ea typeface="Times New Roman"/>
                          <a:cs typeface="Times New Roman"/>
                          <a:sym typeface="Times New Roman"/>
                        </a:rPr>
                        <a:t>Proceed with desired test.</a:t>
                      </a:r>
                      <a:endParaRPr sz="1050" u="none" strike="noStrike" cap="none"/>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b="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5"/>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Testing Procedures</a:t>
            </a:r>
            <a:endParaRPr/>
          </a:p>
        </p:txBody>
      </p:sp>
      <p:sp>
        <p:nvSpPr>
          <p:cNvPr id="488" name="Google Shape;488;p35"/>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35</a:t>
            </a:fld>
            <a:endParaRPr/>
          </a:p>
        </p:txBody>
      </p:sp>
      <p:sp>
        <p:nvSpPr>
          <p:cNvPr id="489" name="Google Shape;489;p35"/>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5"/>
          <p:cNvSpPr txBox="1"/>
          <p:nvPr/>
        </p:nvSpPr>
        <p:spPr>
          <a:xfrm>
            <a:off x="312688" y="943267"/>
            <a:ext cx="7745625" cy="3258280"/>
          </a:xfrm>
          <a:prstGeom prst="rect">
            <a:avLst/>
          </a:prstGeom>
          <a:noFill/>
          <a:ln>
            <a:noFill/>
          </a:ln>
        </p:spPr>
        <p:txBody>
          <a:bodyPr spcFirstLastPara="1" wrap="square" lIns="91425" tIns="91425" rIns="91425" bIns="91425" anchor="t" anchorCtr="0">
            <a:noAutofit/>
          </a:bodyPr>
          <a:lstStyle/>
          <a:p>
            <a:pPr marL="482600" marR="0" lvl="0" indent="-241300" algn="l" rtl="0">
              <a:lnSpc>
                <a:spcPct val="150000"/>
              </a:lnSpc>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graphicFrame>
        <p:nvGraphicFramePr>
          <p:cNvPr id="491" name="Google Shape;491;p35"/>
          <p:cNvGraphicFramePr/>
          <p:nvPr/>
        </p:nvGraphicFramePr>
        <p:xfrm>
          <a:off x="423907" y="838813"/>
          <a:ext cx="3000000" cy="3000000"/>
        </p:xfrm>
        <a:graphic>
          <a:graphicData uri="http://schemas.openxmlformats.org/drawingml/2006/table">
            <a:tbl>
              <a:tblPr>
                <a:noFill/>
                <a:tableStyleId>{CA69263B-61B7-427E-A4F4-764B1C76134B}</a:tableStyleId>
              </a:tblPr>
              <a:tblGrid>
                <a:gridCol w="542275">
                  <a:extLst>
                    <a:ext uri="{9D8B030D-6E8A-4147-A177-3AD203B41FA5}">
                      <a16:colId xmlns:a16="http://schemas.microsoft.com/office/drawing/2014/main" val="20000"/>
                    </a:ext>
                  </a:extLst>
                </a:gridCol>
                <a:gridCol w="2922950">
                  <a:extLst>
                    <a:ext uri="{9D8B030D-6E8A-4147-A177-3AD203B41FA5}">
                      <a16:colId xmlns:a16="http://schemas.microsoft.com/office/drawing/2014/main" val="20001"/>
                    </a:ext>
                  </a:extLst>
                </a:gridCol>
                <a:gridCol w="3170425">
                  <a:extLst>
                    <a:ext uri="{9D8B030D-6E8A-4147-A177-3AD203B41FA5}">
                      <a16:colId xmlns:a16="http://schemas.microsoft.com/office/drawing/2014/main" val="20002"/>
                    </a:ext>
                  </a:extLst>
                </a:gridCol>
                <a:gridCol w="1455800">
                  <a:extLst>
                    <a:ext uri="{9D8B030D-6E8A-4147-A177-3AD203B41FA5}">
                      <a16:colId xmlns:a16="http://schemas.microsoft.com/office/drawing/2014/main" val="20003"/>
                    </a:ext>
                  </a:extLst>
                </a:gridCol>
              </a:tblGrid>
              <a:tr h="368525">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Step</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Procedure</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Expected Result</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Complete (Y/N)</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34000">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1 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Reference laser safety documentation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50"/>
                        <a:buFont typeface="Times New Roman"/>
                        <a:buNone/>
                      </a:pPr>
                      <a:r>
                        <a:rPr lang="en-US" sz="1050" b="0" u="none" strike="noStrike" cap="none">
                          <a:latin typeface="Times New Roman"/>
                          <a:ea typeface="Times New Roman"/>
                          <a:cs typeface="Times New Roman"/>
                          <a:sym typeface="Times New Roman"/>
                        </a:rPr>
                        <a:t>S</a:t>
                      </a:r>
                      <a:r>
                        <a:rPr lang="en-US" sz="1050" b="0" i="0" u="none" strike="noStrike" cap="none">
                          <a:latin typeface="Times New Roman"/>
                          <a:ea typeface="Times New Roman"/>
                          <a:cs typeface="Times New Roman"/>
                          <a:sym typeface="Times New Roman"/>
                        </a:rPr>
                        <a:t>afe test operation. </a:t>
                      </a:r>
                      <a:endParaRPr sz="1050" b="0" i="0" u="none" strike="noStrike" cap="none"/>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76425">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2 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Connect USB storage to Raspberry Pi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This gives the Raspberry Pi somewhere to store output images.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34000">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3 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Connect Raspberry Pi to power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Pi LED turns on.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76425">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4 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Connect laptop to Pi via SSH</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Display to control the Raspberry Pi appears on monitor.</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76425">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5 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Load test sample into imaging volume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Full imaging volume. </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76425">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6 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Plug into power supply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Electronics power on. </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34000">
                <a:tc>
                  <a:txBody>
                    <a:bodyPr/>
                    <a:lstStyle/>
                    <a:p>
                      <a:pPr marL="0" marR="0" lvl="0" indent="0" algn="ctr" rtl="0">
                        <a:spcBef>
                          <a:spcPts val="0"/>
                        </a:spcBef>
                        <a:spcAft>
                          <a:spcPts val="0"/>
                        </a:spcAft>
                        <a:buNone/>
                      </a:pPr>
                      <a:r>
                        <a:rPr lang="en-US" sz="1050" b="0" u="none" strike="noStrike" cap="none">
                          <a:latin typeface="Times New Roman"/>
                          <a:ea typeface="Times New Roman"/>
                          <a:cs typeface="Times New Roman"/>
                          <a:sym typeface="Times New Roman"/>
                        </a:rPr>
                        <a:t>7 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u="none" strike="noStrike" cap="none">
                          <a:latin typeface="Times New Roman"/>
                          <a:ea typeface="Times New Roman"/>
                          <a:cs typeface="Times New Roman"/>
                          <a:sym typeface="Times New Roman"/>
                        </a:rPr>
                        <a:t>Press Play button on PI IDE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"Starting" will be printed to output.</a:t>
                      </a:r>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8475">
                <a:tc>
                  <a:txBody>
                    <a:bodyPr/>
                    <a:lstStyle/>
                    <a:p>
                      <a:pPr marL="0" marR="0" lvl="0" indent="0" algn="ctr" rtl="0">
                        <a:spcBef>
                          <a:spcPts val="0"/>
                        </a:spcBef>
                        <a:spcAft>
                          <a:spcPts val="0"/>
                        </a:spcAft>
                        <a:buNone/>
                      </a:pPr>
                      <a:r>
                        <a:rPr lang="en-US" sz="1050" b="0" i="0" u="none" strike="noStrike" cap="none">
                          <a:latin typeface="Times New Roman"/>
                          <a:ea typeface="Times New Roman"/>
                          <a:cs typeface="Times New Roman"/>
                          <a:sym typeface="Times New Roman"/>
                        </a:rPr>
                        <a:t>8 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Laser GPIO is pulled high</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“Laser ON” will be printed to output.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6"/>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Testing Procedures</a:t>
            </a:r>
            <a:endParaRPr/>
          </a:p>
        </p:txBody>
      </p:sp>
      <p:sp>
        <p:nvSpPr>
          <p:cNvPr id="497" name="Google Shape;497;p36"/>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36</a:t>
            </a:fld>
            <a:endParaRPr/>
          </a:p>
        </p:txBody>
      </p:sp>
      <p:sp>
        <p:nvSpPr>
          <p:cNvPr id="498" name="Google Shape;498;p36"/>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6"/>
          <p:cNvSpPr txBox="1"/>
          <p:nvPr/>
        </p:nvSpPr>
        <p:spPr>
          <a:xfrm>
            <a:off x="312688" y="943267"/>
            <a:ext cx="7745625" cy="3258280"/>
          </a:xfrm>
          <a:prstGeom prst="rect">
            <a:avLst/>
          </a:prstGeom>
          <a:noFill/>
          <a:ln>
            <a:noFill/>
          </a:ln>
        </p:spPr>
        <p:txBody>
          <a:bodyPr spcFirstLastPara="1" wrap="square" lIns="91425" tIns="91425" rIns="91425" bIns="91425" anchor="t" anchorCtr="0">
            <a:noAutofit/>
          </a:bodyPr>
          <a:lstStyle/>
          <a:p>
            <a:pPr marL="482600" marR="0" lvl="0" indent="-241300" algn="l" rtl="0">
              <a:lnSpc>
                <a:spcPct val="150000"/>
              </a:lnSpc>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graphicFrame>
        <p:nvGraphicFramePr>
          <p:cNvPr id="500" name="Google Shape;500;p36"/>
          <p:cNvGraphicFramePr/>
          <p:nvPr/>
        </p:nvGraphicFramePr>
        <p:xfrm>
          <a:off x="423907" y="843880"/>
          <a:ext cx="3000000" cy="3000000"/>
        </p:xfrm>
        <a:graphic>
          <a:graphicData uri="http://schemas.openxmlformats.org/drawingml/2006/table">
            <a:tbl>
              <a:tblPr>
                <a:noFill/>
                <a:tableStyleId>{CA69263B-61B7-427E-A4F4-764B1C76134B}</a:tableStyleId>
              </a:tblPr>
              <a:tblGrid>
                <a:gridCol w="542275">
                  <a:extLst>
                    <a:ext uri="{9D8B030D-6E8A-4147-A177-3AD203B41FA5}">
                      <a16:colId xmlns:a16="http://schemas.microsoft.com/office/drawing/2014/main" val="20000"/>
                    </a:ext>
                  </a:extLst>
                </a:gridCol>
                <a:gridCol w="2462825">
                  <a:extLst>
                    <a:ext uri="{9D8B030D-6E8A-4147-A177-3AD203B41FA5}">
                      <a16:colId xmlns:a16="http://schemas.microsoft.com/office/drawing/2014/main" val="20001"/>
                    </a:ext>
                  </a:extLst>
                </a:gridCol>
                <a:gridCol w="3801800">
                  <a:extLst>
                    <a:ext uri="{9D8B030D-6E8A-4147-A177-3AD203B41FA5}">
                      <a16:colId xmlns:a16="http://schemas.microsoft.com/office/drawing/2014/main" val="20002"/>
                    </a:ext>
                  </a:extLst>
                </a:gridCol>
                <a:gridCol w="1284550">
                  <a:extLst>
                    <a:ext uri="{9D8B030D-6E8A-4147-A177-3AD203B41FA5}">
                      <a16:colId xmlns:a16="http://schemas.microsoft.com/office/drawing/2014/main" val="20003"/>
                    </a:ext>
                  </a:extLst>
                </a:gridCol>
              </a:tblGrid>
              <a:tr h="373100">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Step</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Procedure</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Expected Result</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Complete (Y/N)</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97000">
                <a:tc>
                  <a:txBody>
                    <a:bodyPr/>
                    <a:lstStyle/>
                    <a:p>
                      <a:pPr marL="0" marR="0" lvl="0" indent="0" algn="ctr" rtl="0">
                        <a:spcBef>
                          <a:spcPts val="0"/>
                        </a:spcBef>
                        <a:spcAft>
                          <a:spcPts val="0"/>
                        </a:spcAft>
                        <a:buNone/>
                      </a:pPr>
                      <a:r>
                        <a:rPr lang="en-US" sz="1050" b="0" i="0" u="none" strike="noStrike" cap="none">
                          <a:latin typeface="Times New Roman"/>
                          <a:ea typeface="Times New Roman"/>
                          <a:cs typeface="Times New Roman"/>
                          <a:sym typeface="Times New Roman"/>
                        </a:rPr>
                        <a:t>9 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Camera is triggered by software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“Capturing holograms” will be printed to output.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7000">
                <a:tc>
                  <a:txBody>
                    <a:bodyPr/>
                    <a:lstStyle/>
                    <a:p>
                      <a:pPr marL="0" marR="0" lvl="0" indent="0" algn="ctr" rtl="0">
                        <a:spcBef>
                          <a:spcPts val="0"/>
                        </a:spcBef>
                        <a:spcAft>
                          <a:spcPts val="0"/>
                        </a:spcAft>
                        <a:buNone/>
                      </a:pPr>
                      <a:r>
                        <a:rPr lang="en-US" sz="1050" b="0" i="0" u="none" strike="noStrike" cap="none">
                          <a:latin typeface="Times New Roman"/>
                          <a:ea typeface="Times New Roman"/>
                          <a:cs typeface="Times New Roman"/>
                          <a:sym typeface="Times New Roman"/>
                        </a:rPr>
                        <a:t>10 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Laser GPIO is brought low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“Laser OFF” will be printed to output.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74000">
                <a:tc>
                  <a:txBody>
                    <a:bodyPr/>
                    <a:lstStyle/>
                    <a:p>
                      <a:pPr marL="0" marR="0" lvl="0" indent="0" algn="ctr" rtl="0">
                        <a:spcBef>
                          <a:spcPts val="0"/>
                        </a:spcBef>
                        <a:spcAft>
                          <a:spcPts val="0"/>
                        </a:spcAft>
                        <a:buNone/>
                      </a:pPr>
                      <a:r>
                        <a:rPr lang="en-US" sz="1050" b="0" i="0" u="none" strike="noStrike" cap="none">
                          <a:latin typeface="Times New Roman"/>
                          <a:ea typeface="Times New Roman"/>
                          <a:cs typeface="Times New Roman"/>
                          <a:sym typeface="Times New Roman"/>
                        </a:rPr>
                        <a:t>11 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Raw Hologram frames are loaded onto the PI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“Loading Hologram” will be printed to output.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7000">
                <a:tc>
                  <a:txBody>
                    <a:bodyPr/>
                    <a:lstStyle/>
                    <a:p>
                      <a:pPr marL="0" marR="0" lvl="0" indent="0" algn="ctr" rtl="0">
                        <a:spcBef>
                          <a:spcPts val="0"/>
                        </a:spcBef>
                        <a:spcAft>
                          <a:spcPts val="0"/>
                        </a:spcAft>
                        <a:buNone/>
                      </a:pPr>
                      <a:r>
                        <a:rPr lang="en-US" sz="1050" b="0" i="0" u="none" strike="noStrike" cap="none">
                          <a:latin typeface="Times New Roman"/>
                          <a:ea typeface="Times New Roman"/>
                          <a:cs typeface="Times New Roman"/>
                          <a:sym typeface="Times New Roman"/>
                        </a:rPr>
                        <a:t>12 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Difference Stack is computed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“Computing Difference Stack” will be printed to output.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7000">
                <a:tc>
                  <a:txBody>
                    <a:bodyPr/>
                    <a:lstStyle/>
                    <a:p>
                      <a:pPr marL="0" marR="0" lvl="0" indent="0" algn="ctr" rtl="0">
                        <a:spcBef>
                          <a:spcPts val="0"/>
                        </a:spcBef>
                        <a:spcAft>
                          <a:spcPts val="0"/>
                        </a:spcAft>
                        <a:buNone/>
                      </a:pPr>
                      <a:r>
                        <a:rPr lang="en-US" sz="1050" b="0" i="0" u="none" strike="noStrike" cap="none">
                          <a:latin typeface="Times New Roman"/>
                          <a:ea typeface="Times New Roman"/>
                          <a:cs typeface="Times New Roman"/>
                          <a:sym typeface="Times New Roman"/>
                        </a:rPr>
                        <a:t>13 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Reconstruction Starts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“Reconstructing” will be printed to output.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7000">
                <a:tc>
                  <a:txBody>
                    <a:bodyPr/>
                    <a:lstStyle/>
                    <a:p>
                      <a:pPr marL="0" marR="0" lvl="0" indent="0" algn="ctr" rtl="0">
                        <a:spcBef>
                          <a:spcPts val="0"/>
                        </a:spcBef>
                        <a:spcAft>
                          <a:spcPts val="0"/>
                        </a:spcAft>
                        <a:buNone/>
                      </a:pPr>
                      <a:r>
                        <a:rPr lang="en-US" sz="1050" b="0" i="0" u="none" strike="noStrike" cap="none">
                          <a:latin typeface="Times New Roman"/>
                          <a:ea typeface="Times New Roman"/>
                          <a:cs typeface="Times New Roman"/>
                          <a:sym typeface="Times New Roman"/>
                        </a:rPr>
                        <a:t>14 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Reconstruction Ends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“Reconstruction Completed” will be printed to output.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29725">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15 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Hologram Saved to USB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“Saving Reconstructed Hologram” will be printed to output.</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just"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29725">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16 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50" b="0" i="0" u="none" strike="noStrike" cap="none">
                          <a:latin typeface="Times New Roman"/>
                          <a:ea typeface="Times New Roman"/>
                          <a:cs typeface="Times New Roman"/>
                          <a:sym typeface="Times New Roman"/>
                        </a:rPr>
                        <a:t>T</a:t>
                      </a:r>
                      <a:r>
                        <a:rPr lang="en-US" sz="1000" b="0" i="0" u="none" strike="noStrike" cap="none">
                          <a:latin typeface="Times New Roman"/>
                          <a:ea typeface="Times New Roman"/>
                          <a:cs typeface="Times New Roman"/>
                          <a:sym typeface="Times New Roman"/>
                        </a:rPr>
                        <a:t>ransfer USB to a computer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Reconstructed images for resolution verification available.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7"/>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Levels of Success</a:t>
            </a:r>
            <a:endParaRPr/>
          </a:p>
        </p:txBody>
      </p:sp>
      <p:sp>
        <p:nvSpPr>
          <p:cNvPr id="506" name="Google Shape;506;p37"/>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37</a:t>
            </a:fld>
            <a:endParaRPr/>
          </a:p>
        </p:txBody>
      </p:sp>
      <p:sp>
        <p:nvSpPr>
          <p:cNvPr id="507" name="Google Shape;507;p37"/>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08" name="Google Shape;508;p37"/>
          <p:cNvGraphicFramePr/>
          <p:nvPr/>
        </p:nvGraphicFramePr>
        <p:xfrm>
          <a:off x="220419" y="757940"/>
          <a:ext cx="3000000" cy="3000000"/>
        </p:xfrm>
        <a:graphic>
          <a:graphicData uri="http://schemas.openxmlformats.org/drawingml/2006/table">
            <a:tbl>
              <a:tblPr firstRow="1" bandRow="1">
                <a:noFill/>
                <a:tableStyleId>{698C1B71-3C35-4D49-BB18-03290CE2929B}</a:tableStyleId>
              </a:tblPr>
              <a:tblGrid>
                <a:gridCol w="1534525">
                  <a:extLst>
                    <a:ext uri="{9D8B030D-6E8A-4147-A177-3AD203B41FA5}">
                      <a16:colId xmlns:a16="http://schemas.microsoft.com/office/drawing/2014/main" val="20000"/>
                    </a:ext>
                  </a:extLst>
                </a:gridCol>
                <a:gridCol w="2372650">
                  <a:extLst>
                    <a:ext uri="{9D8B030D-6E8A-4147-A177-3AD203B41FA5}">
                      <a16:colId xmlns:a16="http://schemas.microsoft.com/office/drawing/2014/main" val="20001"/>
                    </a:ext>
                  </a:extLst>
                </a:gridCol>
                <a:gridCol w="2281125">
                  <a:extLst>
                    <a:ext uri="{9D8B030D-6E8A-4147-A177-3AD203B41FA5}">
                      <a16:colId xmlns:a16="http://schemas.microsoft.com/office/drawing/2014/main" val="20002"/>
                    </a:ext>
                  </a:extLst>
                </a:gridCol>
                <a:gridCol w="2332300">
                  <a:extLst>
                    <a:ext uri="{9D8B030D-6E8A-4147-A177-3AD203B41FA5}">
                      <a16:colId xmlns:a16="http://schemas.microsoft.com/office/drawing/2014/main" val="20003"/>
                    </a:ext>
                  </a:extLst>
                </a:gridCol>
              </a:tblGrid>
              <a:tr h="325050">
                <a:tc>
                  <a:txBody>
                    <a:bodyPr/>
                    <a:lstStyle/>
                    <a:p>
                      <a:pPr marL="0" marR="0" lvl="0" indent="0" algn="ctr" rtl="0">
                        <a:spcBef>
                          <a:spcPts val="0"/>
                        </a:spcBef>
                        <a:spcAft>
                          <a:spcPts val="0"/>
                        </a:spcAft>
                        <a:buNone/>
                      </a:pPr>
                      <a:r>
                        <a:rPr lang="en-US" sz="1400" u="none" strike="noStrike" cap="none">
                          <a:latin typeface="Times New Roman"/>
                          <a:ea typeface="Times New Roman"/>
                          <a:cs typeface="Times New Roman"/>
                          <a:sym typeface="Times New Roman"/>
                        </a:rPr>
                        <a:t>Requirement</a:t>
                      </a:r>
                      <a:endParaRPr/>
                    </a:p>
                  </a:txBody>
                  <a:tcPr marL="9525" marR="9525" marT="95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latin typeface="Times New Roman"/>
                          <a:ea typeface="Times New Roman"/>
                          <a:cs typeface="Times New Roman"/>
                          <a:sym typeface="Times New Roman"/>
                        </a:rPr>
                        <a:t>Level 2</a:t>
                      </a:r>
                      <a:endParaRPr/>
                    </a:p>
                  </a:txBody>
                  <a:tcPr marL="9525" marR="9525" marT="95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latin typeface="Times New Roman"/>
                          <a:ea typeface="Times New Roman"/>
                          <a:cs typeface="Times New Roman"/>
                          <a:sym typeface="Times New Roman"/>
                        </a:rPr>
                        <a:t>Level 1</a:t>
                      </a:r>
                      <a:endParaRPr/>
                    </a:p>
                  </a:txBody>
                  <a:tcPr marL="9525" marR="9525" marT="95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latin typeface="Times New Roman"/>
                          <a:ea typeface="Times New Roman"/>
                          <a:cs typeface="Times New Roman"/>
                          <a:sym typeface="Times New Roman"/>
                        </a:rPr>
                        <a:t>Failure</a:t>
                      </a:r>
                      <a:endParaRPr/>
                    </a:p>
                  </a:txBody>
                  <a:tcPr marL="9525" marR="9525" marT="95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81050">
                <a:tc>
                  <a:txBody>
                    <a:bodyPr/>
                    <a:lstStyle/>
                    <a:p>
                      <a:pPr marL="0" marR="0" lvl="0" indent="0" algn="l" rtl="0">
                        <a:spcBef>
                          <a:spcPts val="0"/>
                        </a:spcBef>
                        <a:spcAft>
                          <a:spcPts val="0"/>
                        </a:spcAft>
                        <a:buNone/>
                      </a:pPr>
                      <a:r>
                        <a:rPr lang="en-US" sz="1100" b="1" i="0" u="sng" strike="noStrike" cap="none">
                          <a:solidFill>
                            <a:srgbClr val="0D0D0D"/>
                          </a:solidFill>
                          <a:latin typeface="Times New Roman"/>
                          <a:ea typeface="Times New Roman"/>
                          <a:cs typeface="Times New Roman"/>
                          <a:sym typeface="Times New Roman"/>
                        </a:rPr>
                        <a:t>R-DIHM-PERF-3:</a:t>
                      </a:r>
                      <a:endParaRPr/>
                    </a:p>
                  </a:txBody>
                  <a:tcPr marL="89175" marR="89175" marT="44600" marB="44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US" sz="1100" u="none" strike="noStrike" cap="none">
                          <a:latin typeface="Times New Roman"/>
                          <a:ea typeface="Times New Roman"/>
                          <a:cs typeface="Times New Roman"/>
                          <a:sym typeface="Times New Roman"/>
                        </a:rPr>
                        <a:t>Reconstructed resolution is less &lt; 0.5μm in the x and y directions, and &lt; 1μm in the z-direction. </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Times New Roman"/>
                        <a:buNone/>
                      </a:pPr>
                      <a:r>
                        <a:rPr lang="en-US" sz="1100" u="none" strike="noStrike" cap="none">
                          <a:latin typeface="Times New Roman"/>
                          <a:ea typeface="Times New Roman"/>
                          <a:cs typeface="Times New Roman"/>
                          <a:sym typeface="Times New Roman"/>
                        </a:rPr>
                        <a:t>Reconstructed resolution is less &lt; 0.8μm in the x and y directions, and &lt; 2 μm in the z-direction. </a:t>
                      </a:r>
                      <a:endParaRPr/>
                    </a:p>
                    <a:p>
                      <a:pPr marL="0" marR="0" lvl="0" indent="0" algn="ctr" rtl="0">
                        <a:spcBef>
                          <a:spcPts val="0"/>
                        </a:spcBef>
                        <a:spcAft>
                          <a:spcPts val="0"/>
                        </a:spcAft>
                        <a:buNone/>
                      </a:pPr>
                      <a:endParaRPr sz="1100" u="none" strike="noStrike" cap="none">
                        <a:latin typeface="Times New Roman"/>
                        <a:ea typeface="Times New Roman"/>
                        <a:cs typeface="Times New Roman"/>
                        <a:sym typeface="Times New Roman"/>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Times New Roman"/>
                        <a:buNone/>
                      </a:pPr>
                      <a:r>
                        <a:rPr lang="en-US" sz="1100" u="none" strike="noStrike" cap="none">
                          <a:latin typeface="Times New Roman"/>
                          <a:ea typeface="Times New Roman"/>
                          <a:cs typeface="Times New Roman"/>
                          <a:sym typeface="Times New Roman"/>
                        </a:rPr>
                        <a:t>Reconstructed resolution is less &gt; 0.8 μm in the x and y directions, and &gt; 2μm in the z-direction. </a:t>
                      </a:r>
                      <a:endParaRPr/>
                    </a:p>
                    <a:p>
                      <a:pPr marL="0" marR="0" lvl="0" indent="0" algn="ctr" rtl="0">
                        <a:spcBef>
                          <a:spcPts val="0"/>
                        </a:spcBef>
                        <a:spcAft>
                          <a:spcPts val="0"/>
                        </a:spcAft>
                        <a:buNone/>
                      </a:pPr>
                      <a:endParaRPr sz="1100" u="none" strike="noStrike" cap="none">
                        <a:latin typeface="Times New Roman"/>
                        <a:ea typeface="Times New Roman"/>
                        <a:cs typeface="Times New Roman"/>
                        <a:sym typeface="Times New Roman"/>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81050">
                <a:tc>
                  <a:txBody>
                    <a:bodyPr/>
                    <a:lstStyle/>
                    <a:p>
                      <a:pPr marL="0" marR="0" lvl="0" indent="0" algn="l" rtl="0">
                        <a:spcBef>
                          <a:spcPts val="0"/>
                        </a:spcBef>
                        <a:spcAft>
                          <a:spcPts val="0"/>
                        </a:spcAft>
                        <a:buNone/>
                      </a:pPr>
                      <a:r>
                        <a:rPr lang="en-US" sz="1100" b="1" i="0" u="sng" strike="noStrike" cap="none">
                          <a:solidFill>
                            <a:srgbClr val="0D0D0D"/>
                          </a:solidFill>
                          <a:latin typeface="Times New Roman"/>
                          <a:ea typeface="Times New Roman"/>
                          <a:cs typeface="Times New Roman"/>
                          <a:sym typeface="Times New Roman"/>
                        </a:rPr>
                        <a:t>R-DIHM-PERF-4.1:</a:t>
                      </a:r>
                      <a:endParaRPr/>
                    </a:p>
                  </a:txBody>
                  <a:tcPr marL="89175" marR="89175" marT="44600" marB="44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D41D"/>
                    </a:solidFill>
                  </a:tcPr>
                </a:tc>
                <a:tc>
                  <a:txBody>
                    <a:bodyPr/>
                    <a:lstStyle/>
                    <a:p>
                      <a:pPr marL="0" marR="0" lvl="0" indent="0" algn="ctr" rtl="0">
                        <a:spcBef>
                          <a:spcPts val="0"/>
                        </a:spcBef>
                        <a:spcAft>
                          <a:spcPts val="0"/>
                        </a:spcAft>
                        <a:buNone/>
                      </a:pPr>
                      <a:r>
                        <a:rPr lang="en-US" sz="1100" u="none" strike="noStrike" cap="none">
                          <a:latin typeface="Times New Roman"/>
                          <a:ea typeface="Times New Roman"/>
                          <a:cs typeface="Times New Roman"/>
                          <a:sym typeface="Times New Roman"/>
                        </a:rPr>
                        <a:t>The instantaneous imaging volume of the microscope is 2.5μL. </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Times New Roman"/>
                        <a:buNone/>
                      </a:pPr>
                      <a:r>
                        <a:rPr lang="en-US" sz="1100" u="none" strike="noStrike" cap="none">
                          <a:latin typeface="Times New Roman"/>
                          <a:ea typeface="Times New Roman"/>
                          <a:cs typeface="Times New Roman"/>
                          <a:sym typeface="Times New Roman"/>
                        </a:rPr>
                        <a:t>The instantaneous imaging volume of the microscope is 2 μL.</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Times New Roman"/>
                        <a:buNone/>
                      </a:pPr>
                      <a:r>
                        <a:rPr lang="en-US" sz="1100" u="none" strike="noStrike" cap="none">
                          <a:latin typeface="Times New Roman"/>
                          <a:ea typeface="Times New Roman"/>
                          <a:cs typeface="Times New Roman"/>
                          <a:sym typeface="Times New Roman"/>
                        </a:rPr>
                        <a:t>The instantaneous imaging volume of the microscope is &lt; 2μL. </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81050">
                <a:tc>
                  <a:txBody>
                    <a:bodyPr/>
                    <a:lstStyle/>
                    <a:p>
                      <a:pPr marL="0" marR="0" lvl="0" indent="0" algn="l" rtl="0">
                        <a:spcBef>
                          <a:spcPts val="0"/>
                        </a:spcBef>
                        <a:spcAft>
                          <a:spcPts val="0"/>
                        </a:spcAft>
                        <a:buNone/>
                      </a:pPr>
                      <a:r>
                        <a:rPr lang="en-US" sz="1100" b="1" i="0" u="sng" strike="noStrike" cap="none">
                          <a:solidFill>
                            <a:srgbClr val="0D0D0D"/>
                          </a:solidFill>
                          <a:latin typeface="Times New Roman"/>
                          <a:ea typeface="Times New Roman"/>
                          <a:cs typeface="Times New Roman"/>
                          <a:sym typeface="Times New Roman"/>
                        </a:rPr>
                        <a:t>R-DIHM-PERF-4.2:</a:t>
                      </a:r>
                      <a:endParaRPr sz="1100" b="0" i="0" u="none" strike="noStrike" cap="none">
                        <a:solidFill>
                          <a:srgbClr val="000000"/>
                        </a:solidFill>
                        <a:latin typeface="Times New Roman"/>
                        <a:ea typeface="Times New Roman"/>
                        <a:cs typeface="Times New Roman"/>
                        <a:sym typeface="Times New Roman"/>
                      </a:endParaRPr>
                    </a:p>
                  </a:txBody>
                  <a:tcPr marL="89175" marR="89175" marT="44600" marB="44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D41D"/>
                    </a:solidFill>
                  </a:tcPr>
                </a:tc>
                <a:tc>
                  <a:txBody>
                    <a:bodyPr/>
                    <a:lstStyle/>
                    <a:p>
                      <a:pPr marL="0" marR="0" lvl="0" indent="0" algn="ctr" rtl="0">
                        <a:spcBef>
                          <a:spcPts val="0"/>
                        </a:spcBef>
                        <a:spcAft>
                          <a:spcPts val="0"/>
                        </a:spcAft>
                        <a:buNone/>
                      </a:pPr>
                      <a:r>
                        <a:rPr lang="en-US" sz="1100" u="none" strike="noStrike" cap="none">
                          <a:latin typeface="Times New Roman"/>
                          <a:ea typeface="Times New Roman"/>
                          <a:cs typeface="Times New Roman"/>
                          <a:sym typeface="Times New Roman"/>
                        </a:rPr>
                        <a:t>Reconstruction of all difference stack z-slices takes 8,000 seconds. </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100" u="none" strike="noStrike" cap="none">
                          <a:latin typeface="Times New Roman"/>
                          <a:ea typeface="Times New Roman"/>
                          <a:cs typeface="Times New Roman"/>
                          <a:sym typeface="Times New Roman"/>
                        </a:rPr>
                        <a:t>Reconstruction of all difference stack z-slices takes 12,000 seconds. </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100" u="none" strike="noStrike" cap="none">
                          <a:latin typeface="Times New Roman"/>
                          <a:ea typeface="Times New Roman"/>
                          <a:cs typeface="Times New Roman"/>
                          <a:sym typeface="Times New Roman"/>
                        </a:rPr>
                        <a:t>Reconstruction of all difference stack z-slices takes more than 12,000 seconds. </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81050">
                <a:tc>
                  <a:txBody>
                    <a:bodyPr/>
                    <a:lstStyle/>
                    <a:p>
                      <a:pPr marL="0" marR="0" lvl="0" indent="0" algn="l" rtl="0">
                        <a:spcBef>
                          <a:spcPts val="0"/>
                        </a:spcBef>
                        <a:spcAft>
                          <a:spcPts val="0"/>
                        </a:spcAft>
                        <a:buNone/>
                      </a:pPr>
                      <a:r>
                        <a:rPr lang="en-US" sz="1100" b="1" i="0" u="sng" strike="noStrike" cap="none">
                          <a:solidFill>
                            <a:srgbClr val="000000"/>
                          </a:solidFill>
                          <a:latin typeface="Times New Roman"/>
                          <a:ea typeface="Times New Roman"/>
                          <a:cs typeface="Times New Roman"/>
                          <a:sym typeface="Times New Roman"/>
                        </a:rPr>
                        <a:t>R-DIHM-FUNC-1.4:</a:t>
                      </a:r>
                      <a:endParaRPr/>
                    </a:p>
                  </a:txBody>
                  <a:tcPr marL="89175" marR="89175" marT="44600" marB="44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4E28"/>
                    </a:solidFill>
                  </a:tcPr>
                </a:tc>
                <a:tc>
                  <a:txBody>
                    <a:bodyPr/>
                    <a:lstStyle/>
                    <a:p>
                      <a:pPr marL="0" marR="0" lvl="0" indent="0" algn="ctr" rtl="0">
                        <a:spcBef>
                          <a:spcPts val="0"/>
                        </a:spcBef>
                        <a:spcAft>
                          <a:spcPts val="0"/>
                        </a:spcAft>
                        <a:buNone/>
                      </a:pPr>
                      <a:endParaRPr sz="1100" u="none" strike="noStrike" cap="none">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1100"/>
                        <a:buFont typeface="Times New Roman"/>
                        <a:buNone/>
                      </a:pPr>
                      <a:r>
                        <a:rPr lang="en-US" sz="1100" u="none" strike="noStrike" cap="none">
                          <a:latin typeface="Times New Roman"/>
                          <a:ea typeface="Times New Roman"/>
                          <a:cs typeface="Times New Roman"/>
                          <a:sym typeface="Times New Roman"/>
                        </a:rPr>
                        <a:t>N/A</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100" u="none" strike="noStrike" cap="none">
                          <a:latin typeface="Times New Roman"/>
                          <a:ea typeface="Times New Roman"/>
                          <a:cs typeface="Times New Roman"/>
                          <a:sym typeface="Times New Roman"/>
                        </a:rPr>
                        <a:t>The software reconstructs the specified z-slices for a difference stack.</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Times New Roman"/>
                        <a:buNone/>
                      </a:pPr>
                      <a:r>
                        <a:rPr lang="en-US" sz="1100" u="none" strike="noStrike" cap="none">
                          <a:latin typeface="Times New Roman"/>
                          <a:ea typeface="Times New Roman"/>
                          <a:cs typeface="Times New Roman"/>
                          <a:sym typeface="Times New Roman"/>
                        </a:rPr>
                        <a:t>The software does not reconstruct the specified z-slices for a difference stack.</a:t>
                      </a:r>
                      <a:endParaRPr/>
                    </a:p>
                    <a:p>
                      <a:pPr marL="0" marR="0" lvl="0" indent="0" algn="ctr" rtl="0">
                        <a:spcBef>
                          <a:spcPts val="0"/>
                        </a:spcBef>
                        <a:spcAft>
                          <a:spcPts val="0"/>
                        </a:spcAft>
                        <a:buNone/>
                      </a:pPr>
                      <a:endParaRPr sz="1100" u="none" strike="noStrike" cap="none">
                        <a:latin typeface="Times New Roman"/>
                        <a:ea typeface="Times New Roman"/>
                        <a:cs typeface="Times New Roman"/>
                        <a:sym typeface="Times New Roman"/>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81050">
                <a:tc>
                  <a:txBody>
                    <a:bodyPr/>
                    <a:lstStyle/>
                    <a:p>
                      <a:pPr marL="0" marR="0" lvl="0" indent="0" algn="l" rtl="0">
                        <a:spcBef>
                          <a:spcPts val="0"/>
                        </a:spcBef>
                        <a:spcAft>
                          <a:spcPts val="0"/>
                        </a:spcAft>
                        <a:buNone/>
                      </a:pPr>
                      <a:r>
                        <a:rPr lang="en-US" sz="1100" b="1" i="0" u="sng" strike="noStrike" cap="none">
                          <a:solidFill>
                            <a:schemeClr val="dk1"/>
                          </a:solidFill>
                          <a:latin typeface="Times New Roman"/>
                          <a:ea typeface="Times New Roman"/>
                          <a:cs typeface="Times New Roman"/>
                          <a:sym typeface="Times New Roman"/>
                        </a:rPr>
                        <a:t>R-DIHM-FUNC-1.9:</a:t>
                      </a:r>
                      <a:endParaRPr sz="1100" b="1" i="0" u="sng" strike="noStrike" cap="none">
                        <a:solidFill>
                          <a:srgbClr val="000000"/>
                        </a:solidFill>
                        <a:latin typeface="Times New Roman"/>
                        <a:ea typeface="Times New Roman"/>
                        <a:cs typeface="Times New Roman"/>
                        <a:sym typeface="Times New Roman"/>
                      </a:endParaRPr>
                    </a:p>
                  </a:txBody>
                  <a:tcPr marL="89175" marR="89175" marT="44600" marB="44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4E28"/>
                    </a:solidFill>
                  </a:tcPr>
                </a:tc>
                <a:tc>
                  <a:txBody>
                    <a:bodyPr/>
                    <a:lstStyle/>
                    <a:p>
                      <a:pPr marL="0" marR="0" lvl="0" indent="0" algn="ctr" rtl="0">
                        <a:spcBef>
                          <a:spcPts val="0"/>
                        </a:spcBef>
                        <a:spcAft>
                          <a:spcPts val="0"/>
                        </a:spcAft>
                        <a:buNone/>
                      </a:pPr>
                      <a:r>
                        <a:rPr lang="en-US" sz="1100" u="none" strike="noStrike" cap="none">
                          <a:latin typeface="Times New Roman"/>
                          <a:ea typeface="Times New Roman"/>
                          <a:cs typeface="Times New Roman"/>
                          <a:sym typeface="Times New Roman"/>
                        </a:rPr>
                        <a:t>N/A</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D0D0D"/>
                        </a:buClr>
                        <a:buSzPts val="1100"/>
                        <a:buFont typeface="Times New Roman"/>
                        <a:buNone/>
                      </a:pPr>
                      <a:r>
                        <a:rPr lang="en-US" sz="1100" b="0" i="0" u="none" strike="noStrike" cap="none">
                          <a:solidFill>
                            <a:srgbClr val="0D0D0D"/>
                          </a:solidFill>
                          <a:latin typeface="Times New Roman"/>
                          <a:ea typeface="Times New Roman"/>
                          <a:cs typeface="Times New Roman"/>
                          <a:sym typeface="Times New Roman"/>
                        </a:rPr>
                        <a:t>The software supports saving all raw hologram data to the bulk storage device. </a:t>
                      </a:r>
                      <a:endParaRPr sz="1100" b="0" i="0" u="none" strike="noStrike" cap="none">
                        <a:solidFill>
                          <a:srgbClr val="0D0D0D"/>
                        </a:solidFill>
                        <a:latin typeface="Times New Roman"/>
                        <a:ea typeface="Times New Roman"/>
                        <a:cs typeface="Times New Roman"/>
                        <a:sym typeface="Times New Roman"/>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D0D0D"/>
                        </a:buClr>
                        <a:buSzPts val="1100"/>
                        <a:buFont typeface="Times New Roman"/>
                        <a:buNone/>
                      </a:pPr>
                      <a:r>
                        <a:rPr lang="en-US" sz="1100" b="0" i="0" u="none" strike="noStrike" cap="none">
                          <a:solidFill>
                            <a:srgbClr val="0D0D0D"/>
                          </a:solidFill>
                          <a:latin typeface="Times New Roman"/>
                          <a:ea typeface="Times New Roman"/>
                          <a:cs typeface="Times New Roman"/>
                          <a:sym typeface="Times New Roman"/>
                        </a:rPr>
                        <a:t>The software does not support saving all raw hologram data to the bulk storage device. </a:t>
                      </a:r>
                      <a:endParaRPr sz="1100" b="0" i="0" u="none" strike="noStrike" cap="none">
                        <a:solidFill>
                          <a:srgbClr val="0D0D0D"/>
                        </a:solidFill>
                        <a:latin typeface="Times New Roman"/>
                        <a:ea typeface="Times New Roman"/>
                        <a:cs typeface="Times New Roman"/>
                        <a:sym typeface="Times New Roman"/>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38" descr="A picture containing dark, night, night sk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26135" y="838441"/>
            <a:ext cx="3054269" cy="3054269"/>
          </a:xfrm>
          <a:prstGeom prst="rect">
            <a:avLst/>
          </a:prstGeom>
          <a:noFill/>
          <a:ln>
            <a:noFill/>
          </a:ln>
        </p:spPr>
      </p:pic>
      <p:sp>
        <p:nvSpPr>
          <p:cNvPr id="514" name="Google Shape;514;p38"/>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Measuring Resolution</a:t>
            </a:r>
            <a:endParaRPr/>
          </a:p>
        </p:txBody>
      </p:sp>
      <p:sp>
        <p:nvSpPr>
          <p:cNvPr id="515" name="Google Shape;515;p38"/>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38</a:t>
            </a:fld>
            <a:endParaRPr/>
          </a:p>
        </p:txBody>
      </p:sp>
      <p:pic>
        <p:nvPicPr>
          <p:cNvPr id="516" name="Google Shape;516;p38" descr="A picture containing dark, night, night sk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0773" y="838441"/>
            <a:ext cx="3054269" cy="3054269"/>
          </a:xfrm>
          <a:prstGeom prst="rect">
            <a:avLst/>
          </a:prstGeom>
          <a:noFill/>
          <a:ln>
            <a:noFill/>
          </a:ln>
        </p:spPr>
      </p:pic>
      <p:sp>
        <p:nvSpPr>
          <p:cNvPr id="517" name="Google Shape;517;p38"/>
          <p:cNvSpPr txBox="1"/>
          <p:nvPr/>
        </p:nvSpPr>
        <p:spPr>
          <a:xfrm>
            <a:off x="734612" y="3890177"/>
            <a:ext cx="238659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Times New Roman"/>
                <a:ea typeface="Times New Roman"/>
                <a:cs typeface="Times New Roman"/>
                <a:sym typeface="Times New Roman"/>
              </a:rPr>
              <a:t>Reconstructed image example</a:t>
            </a:r>
            <a:endParaRPr/>
          </a:p>
        </p:txBody>
      </p:sp>
      <p:cxnSp>
        <p:nvCxnSpPr>
          <p:cNvPr id="518" name="Google Shape;518;p38"/>
          <p:cNvCxnSpPr/>
          <p:nvPr/>
        </p:nvCxnSpPr>
        <p:spPr>
          <a:xfrm>
            <a:off x="7487682" y="2199553"/>
            <a:ext cx="292262" cy="2895"/>
          </a:xfrm>
          <a:prstGeom prst="straightConnector1">
            <a:avLst/>
          </a:prstGeom>
          <a:noFill/>
          <a:ln w="28575" cap="flat" cmpd="sng">
            <a:solidFill>
              <a:srgbClr val="FF0000"/>
            </a:solidFill>
            <a:prstDash val="solid"/>
            <a:miter lim="800000"/>
            <a:headEnd type="none" w="sm" len="sm"/>
            <a:tailEnd type="none" w="sm" len="sm"/>
          </a:ln>
        </p:spPr>
      </p:cxnSp>
      <p:sp>
        <p:nvSpPr>
          <p:cNvPr id="519" name="Google Shape;519;p38"/>
          <p:cNvSpPr/>
          <p:nvPr/>
        </p:nvSpPr>
        <p:spPr>
          <a:xfrm>
            <a:off x="3480544" y="2322171"/>
            <a:ext cx="1985978" cy="173620"/>
          </a:xfrm>
          <a:prstGeom prst="rightArrow">
            <a:avLst>
              <a:gd name="adj1" fmla="val 50000"/>
              <a:gd name="adj2" fmla="val 50000"/>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38"/>
          <p:cNvSpPr txBox="1"/>
          <p:nvPr/>
        </p:nvSpPr>
        <p:spPr>
          <a:xfrm>
            <a:off x="4996790" y="3888371"/>
            <a:ext cx="41113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Times New Roman"/>
                <a:ea typeface="Times New Roman"/>
                <a:cs typeface="Times New Roman"/>
                <a:sym typeface="Times New Roman"/>
              </a:rPr>
              <a:t>Manually selecting a line of pixels of the sample (cross section)</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39" descr="Chart, line ch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5693" y="818015"/>
            <a:ext cx="6714762" cy="3240079"/>
          </a:xfrm>
          <a:prstGeom prst="rect">
            <a:avLst/>
          </a:prstGeom>
          <a:noFill/>
          <a:ln>
            <a:noFill/>
          </a:ln>
        </p:spPr>
      </p:pic>
      <p:sp>
        <p:nvSpPr>
          <p:cNvPr id="526" name="Google Shape;526;p39"/>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Measuring Resolution</a:t>
            </a:r>
            <a:endParaRPr/>
          </a:p>
        </p:txBody>
      </p:sp>
      <p:sp>
        <p:nvSpPr>
          <p:cNvPr id="527" name="Google Shape;527;p39"/>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39</a:t>
            </a:fld>
            <a:endParaRPr/>
          </a:p>
        </p:txBody>
      </p:sp>
      <p:sp>
        <p:nvSpPr>
          <p:cNvPr id="528" name="Google Shape;528;p39"/>
          <p:cNvSpPr txBox="1"/>
          <p:nvPr/>
        </p:nvSpPr>
        <p:spPr>
          <a:xfrm>
            <a:off x="2902715" y="4055660"/>
            <a:ext cx="62403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Times New Roman"/>
                <a:ea typeface="Times New Roman"/>
                <a:cs typeface="Times New Roman"/>
                <a:sym typeface="Times New Roman"/>
              </a:rPr>
              <a:t>Reconstructed resolution = Known Object Size -  FWHM</a:t>
            </a:r>
            <a:endParaRPr sz="1400">
              <a:solidFill>
                <a:schemeClr val="dk1"/>
              </a:solidFill>
              <a:latin typeface="Times New Roman"/>
              <a:ea typeface="Times New Roman"/>
              <a:cs typeface="Times New Roman"/>
              <a:sym typeface="Times New Roman"/>
            </a:endParaRPr>
          </a:p>
        </p:txBody>
      </p:sp>
      <p:sp>
        <p:nvSpPr>
          <p:cNvPr id="529" name="Google Shape;529;p39"/>
          <p:cNvSpPr/>
          <p:nvPr/>
        </p:nvSpPr>
        <p:spPr>
          <a:xfrm rot="-5400000">
            <a:off x="4030341" y="1164703"/>
            <a:ext cx="274897" cy="2951543"/>
          </a:xfrm>
          <a:prstGeom prst="leftBracket">
            <a:avLst>
              <a:gd name="adj" fmla="val 8333"/>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530" name="Google Shape;530;p39"/>
          <p:cNvCxnSpPr/>
          <p:nvPr/>
        </p:nvCxnSpPr>
        <p:spPr>
          <a:xfrm rot="10800000">
            <a:off x="4426955" y="2788414"/>
            <a:ext cx="2217997" cy="1284790"/>
          </a:xfrm>
          <a:prstGeom prst="straightConnector1">
            <a:avLst/>
          </a:prstGeom>
          <a:noFill/>
          <a:ln w="9525" cap="flat" cmpd="sng">
            <a:solidFill>
              <a:schemeClr val="dk1"/>
            </a:solidFill>
            <a:prstDash val="solid"/>
            <a:miter lim="800000"/>
            <a:headEnd type="none" w="sm" len="sm"/>
            <a:tailEnd type="triangle" w="med" len="med"/>
          </a:ln>
        </p:spPr>
      </p:cxnSp>
      <p:sp>
        <p:nvSpPr>
          <p:cNvPr id="531" name="Google Shape;531;p39"/>
          <p:cNvSpPr txBox="1"/>
          <p:nvPr/>
        </p:nvSpPr>
        <p:spPr>
          <a:xfrm>
            <a:off x="7340881" y="967253"/>
            <a:ext cx="1466967"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Times New Roman"/>
                <a:ea typeface="Times New Roman"/>
                <a:cs typeface="Times New Roman"/>
                <a:sym typeface="Times New Roman"/>
              </a:rPr>
              <a:t>FWHM = Full Width Half Max = The ability to distinguish between two peaks (features)</a:t>
            </a:r>
            <a:endParaRPr sz="1400">
              <a:solidFill>
                <a:schemeClr val="dk1"/>
              </a:solidFill>
              <a:latin typeface="Times New Roman"/>
              <a:ea typeface="Times New Roman"/>
              <a:cs typeface="Times New Roman"/>
              <a:sym typeface="Times New Roman"/>
            </a:endParaRPr>
          </a:p>
        </p:txBody>
      </p:sp>
      <p:cxnSp>
        <p:nvCxnSpPr>
          <p:cNvPr id="532" name="Google Shape;532;p39"/>
          <p:cNvCxnSpPr/>
          <p:nvPr/>
        </p:nvCxnSpPr>
        <p:spPr>
          <a:xfrm>
            <a:off x="859419" y="1998803"/>
            <a:ext cx="2325065" cy="10129"/>
          </a:xfrm>
          <a:prstGeom prst="straightConnector1">
            <a:avLst/>
          </a:prstGeom>
          <a:noFill/>
          <a:ln w="9525" cap="flat" cmpd="sng">
            <a:solidFill>
              <a:schemeClr val="accent1"/>
            </a:solidFill>
            <a:prstDash val="solid"/>
            <a:miter lim="800000"/>
            <a:headEnd type="none" w="sm" len="sm"/>
            <a:tailEnd type="triangle" w="med" len="med"/>
          </a:ln>
        </p:spPr>
      </p:cxnSp>
      <p:sp>
        <p:nvSpPr>
          <p:cNvPr id="533" name="Google Shape;533;p39"/>
          <p:cNvSpPr txBox="1"/>
          <p:nvPr/>
        </p:nvSpPr>
        <p:spPr>
          <a:xfrm>
            <a:off x="139258" y="1404334"/>
            <a:ext cx="164396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accent1"/>
                </a:solidFill>
                <a:latin typeface="Times New Roman"/>
                <a:ea typeface="Times New Roman"/>
                <a:cs typeface="Times New Roman"/>
                <a:sym typeface="Times New Roman"/>
              </a:rPr>
              <a:t>Cross section intensity variation</a:t>
            </a:r>
            <a:endParaRPr sz="1400">
              <a:solidFill>
                <a:schemeClr val="accen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311968" y="32707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Times New Roman"/>
              <a:buNone/>
            </a:pPr>
            <a:r>
              <a:rPr lang="en-US" sz="3200" b="1">
                <a:latin typeface="Times New Roman"/>
                <a:ea typeface="Times New Roman"/>
                <a:cs typeface="Times New Roman"/>
                <a:sym typeface="Times New Roman"/>
              </a:rPr>
              <a:t>Agenda</a:t>
            </a:r>
            <a:endParaRPr sz="3200" b="1">
              <a:latin typeface="Times New Roman"/>
              <a:ea typeface="Times New Roman"/>
              <a:cs typeface="Times New Roman"/>
              <a:sym typeface="Times New Roman"/>
            </a:endParaRPr>
          </a:p>
        </p:txBody>
      </p:sp>
      <p:sp>
        <p:nvSpPr>
          <p:cNvPr id="133" name="Google Shape;133;p4"/>
          <p:cNvSpPr txBox="1">
            <a:spLocks noGrp="1"/>
          </p:cNvSpPr>
          <p:nvPr>
            <p:ph type="sldNum" idx="12"/>
          </p:nvPr>
        </p:nvSpPr>
        <p:spPr>
          <a:xfrm>
            <a:off x="807467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4</a:t>
            </a:fld>
            <a:endParaRPr/>
          </a:p>
        </p:txBody>
      </p:sp>
      <p:grpSp>
        <p:nvGrpSpPr>
          <p:cNvPr id="134" name="Google Shape;134;p4"/>
          <p:cNvGrpSpPr/>
          <p:nvPr/>
        </p:nvGrpSpPr>
        <p:grpSpPr>
          <a:xfrm>
            <a:off x="162460" y="1244014"/>
            <a:ext cx="6626152" cy="1223720"/>
            <a:chOff x="377972" y="1658866"/>
            <a:chExt cx="6600006" cy="675310"/>
          </a:xfrm>
        </p:grpSpPr>
        <p:sp>
          <p:nvSpPr>
            <p:cNvPr id="135" name="Google Shape;135;p4"/>
            <p:cNvSpPr/>
            <p:nvPr/>
          </p:nvSpPr>
          <p:spPr>
            <a:xfrm>
              <a:off x="2495110" y="1856764"/>
              <a:ext cx="2285999" cy="477412"/>
            </a:xfrm>
            <a:prstGeom prst="chevron">
              <a:avLst>
                <a:gd name="adj" fmla="val 50000"/>
              </a:avLst>
            </a:prstGeom>
            <a:solidFill>
              <a:srgbClr val="FED41D"/>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Design Updates</a:t>
              </a:r>
              <a:endParaRPr/>
            </a:p>
          </p:txBody>
        </p:sp>
        <p:sp>
          <p:nvSpPr>
            <p:cNvPr id="136" name="Google Shape;136;p4"/>
            <p:cNvSpPr/>
            <p:nvPr/>
          </p:nvSpPr>
          <p:spPr>
            <a:xfrm>
              <a:off x="4568654" y="1850906"/>
              <a:ext cx="2409324" cy="482010"/>
            </a:xfrm>
            <a:prstGeom prst="chevron">
              <a:avLst>
                <a:gd name="adj" fmla="val 50000"/>
              </a:avLst>
            </a:prstGeom>
            <a:solidFill>
              <a:srgbClr val="00B0F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Schedule Progress</a:t>
              </a:r>
              <a:endParaRPr sz="1800" b="0" i="0" u="none" strike="noStrike" cap="none">
                <a:solidFill>
                  <a:schemeClr val="lt1"/>
                </a:solidFill>
                <a:latin typeface="Calibri"/>
                <a:ea typeface="Calibri"/>
                <a:cs typeface="Calibri"/>
                <a:sym typeface="Calibri"/>
              </a:endParaRPr>
            </a:p>
          </p:txBody>
        </p:sp>
        <p:sp>
          <p:nvSpPr>
            <p:cNvPr id="137" name="Google Shape;137;p4"/>
            <p:cNvSpPr txBox="1"/>
            <p:nvPr/>
          </p:nvSpPr>
          <p:spPr>
            <a:xfrm>
              <a:off x="3321033" y="1662814"/>
              <a:ext cx="606347" cy="2038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02</a:t>
              </a:r>
              <a:endParaRPr sz="1800" b="0" i="0" u="none" strike="noStrike" cap="none">
                <a:solidFill>
                  <a:srgbClr val="000000"/>
                </a:solidFill>
                <a:latin typeface="Times New Roman"/>
                <a:ea typeface="Times New Roman"/>
                <a:cs typeface="Times New Roman"/>
                <a:sym typeface="Times New Roman"/>
              </a:endParaRPr>
            </a:p>
          </p:txBody>
        </p:sp>
        <p:sp>
          <p:nvSpPr>
            <p:cNvPr id="138" name="Google Shape;138;p4"/>
            <p:cNvSpPr txBox="1"/>
            <p:nvPr/>
          </p:nvSpPr>
          <p:spPr>
            <a:xfrm>
              <a:off x="5487391" y="1658866"/>
              <a:ext cx="606347" cy="2038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03</a:t>
              </a:r>
              <a:endParaRPr sz="1800" b="0" i="0" u="none" strike="noStrike" cap="none">
                <a:solidFill>
                  <a:srgbClr val="000000"/>
                </a:solidFill>
                <a:latin typeface="Times New Roman"/>
                <a:ea typeface="Times New Roman"/>
                <a:cs typeface="Times New Roman"/>
                <a:sym typeface="Times New Roman"/>
              </a:endParaRPr>
            </a:p>
          </p:txBody>
        </p:sp>
        <p:grpSp>
          <p:nvGrpSpPr>
            <p:cNvPr id="139" name="Google Shape;139;p4"/>
            <p:cNvGrpSpPr/>
            <p:nvPr/>
          </p:nvGrpSpPr>
          <p:grpSpPr>
            <a:xfrm>
              <a:off x="377972" y="1677116"/>
              <a:ext cx="2292969" cy="655802"/>
              <a:chOff x="945987" y="1945442"/>
              <a:chExt cx="2292969" cy="655802"/>
            </a:xfrm>
          </p:grpSpPr>
          <p:sp>
            <p:nvSpPr>
              <p:cNvPr id="140" name="Google Shape;140;p4"/>
              <p:cNvSpPr/>
              <p:nvPr/>
            </p:nvSpPr>
            <p:spPr>
              <a:xfrm>
                <a:off x="945987" y="2116863"/>
                <a:ext cx="2292969" cy="484381"/>
              </a:xfrm>
              <a:prstGeom prst="chevron">
                <a:avLst>
                  <a:gd name="adj" fmla="val 50000"/>
                </a:avLst>
              </a:prstGeom>
              <a:solidFill>
                <a:srgbClr val="F14E2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41" name="Google Shape;141;p4"/>
              <p:cNvSpPr txBox="1"/>
              <p:nvPr/>
            </p:nvSpPr>
            <p:spPr>
              <a:xfrm>
                <a:off x="1786089" y="1945442"/>
                <a:ext cx="606347" cy="2038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01</a:t>
                </a:r>
                <a:endParaRPr sz="1800" b="0" i="0" u="none" strike="noStrike" cap="none">
                  <a:solidFill>
                    <a:srgbClr val="000000"/>
                  </a:solidFill>
                  <a:latin typeface="Times New Roman"/>
                  <a:ea typeface="Times New Roman"/>
                  <a:cs typeface="Times New Roman"/>
                  <a:sym typeface="Times New Roman"/>
                </a:endParaRPr>
              </a:p>
            </p:txBody>
          </p:sp>
          <p:sp>
            <p:nvSpPr>
              <p:cNvPr id="142" name="Google Shape;142;p4"/>
              <p:cNvSpPr txBox="1"/>
              <p:nvPr/>
            </p:nvSpPr>
            <p:spPr>
              <a:xfrm>
                <a:off x="1118606" y="2174487"/>
                <a:ext cx="19793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Project </a:t>
                </a:r>
                <a:endParaRPr sz="1800" b="0" i="0" u="none" strike="noStrike" cap="none">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Overview</a:t>
                </a:r>
                <a:endParaRPr sz="1800" b="0" i="0" u="none" strike="noStrike" cap="none">
                  <a:solidFill>
                    <a:srgbClr val="000000"/>
                  </a:solidFill>
                  <a:latin typeface="Times New Roman"/>
                  <a:ea typeface="Times New Roman"/>
                  <a:cs typeface="Times New Roman"/>
                  <a:sym typeface="Times New Roman"/>
                </a:endParaRPr>
              </a:p>
            </p:txBody>
          </p:sp>
        </p:grpSp>
      </p:grpSp>
      <p:grpSp>
        <p:nvGrpSpPr>
          <p:cNvPr id="143" name="Google Shape;143;p4"/>
          <p:cNvGrpSpPr/>
          <p:nvPr/>
        </p:nvGrpSpPr>
        <p:grpSpPr>
          <a:xfrm>
            <a:off x="2287985" y="2466966"/>
            <a:ext cx="6694128" cy="1232311"/>
            <a:chOff x="2495110" y="1654125"/>
            <a:chExt cx="6667714" cy="680051"/>
          </a:xfrm>
        </p:grpSpPr>
        <p:sp>
          <p:nvSpPr>
            <p:cNvPr id="144" name="Google Shape;144;p4"/>
            <p:cNvSpPr/>
            <p:nvPr/>
          </p:nvSpPr>
          <p:spPr>
            <a:xfrm>
              <a:off x="2495110" y="1856764"/>
              <a:ext cx="2285999" cy="477412"/>
            </a:xfrm>
            <a:prstGeom prst="chevron">
              <a:avLst>
                <a:gd name="adj" fmla="val 50000"/>
              </a:avLst>
            </a:prstGeom>
            <a:solidFill>
              <a:srgbClr val="F14E2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Test Readiness</a:t>
              </a: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4568654" y="1850906"/>
              <a:ext cx="2409324" cy="482010"/>
            </a:xfrm>
            <a:prstGeom prst="chevron">
              <a:avLst>
                <a:gd name="adj" fmla="val 50000"/>
              </a:avLst>
            </a:prstGeom>
            <a:solidFill>
              <a:srgbClr val="FED41D"/>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Budget</a:t>
              </a:r>
              <a:endParaRPr sz="1800" b="0" i="0" u="none" strike="noStrike" cap="none">
                <a:solidFill>
                  <a:schemeClr val="lt1"/>
                </a:solidFill>
                <a:latin typeface="Calibri"/>
                <a:ea typeface="Calibri"/>
                <a:cs typeface="Calibri"/>
                <a:sym typeface="Calibri"/>
              </a:endParaRPr>
            </a:p>
          </p:txBody>
        </p:sp>
        <p:sp>
          <p:nvSpPr>
            <p:cNvPr id="146" name="Google Shape;146;p4"/>
            <p:cNvSpPr/>
            <p:nvPr/>
          </p:nvSpPr>
          <p:spPr>
            <a:xfrm>
              <a:off x="6765529" y="1852020"/>
              <a:ext cx="2397295" cy="479801"/>
            </a:xfrm>
            <a:prstGeom prst="chevron">
              <a:avLst>
                <a:gd name="adj" fmla="val 50000"/>
              </a:avLst>
            </a:prstGeom>
            <a:solidFill>
              <a:srgbClr val="19BCF7"/>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Questions</a:t>
              </a:r>
              <a:endParaRPr sz="1800" b="0" i="0" u="none" strike="noStrike" cap="none">
                <a:solidFill>
                  <a:schemeClr val="lt1"/>
                </a:solidFill>
                <a:latin typeface="Calibri"/>
                <a:ea typeface="Calibri"/>
                <a:cs typeface="Calibri"/>
                <a:sym typeface="Calibri"/>
              </a:endParaRPr>
            </a:p>
          </p:txBody>
        </p:sp>
        <p:sp>
          <p:nvSpPr>
            <p:cNvPr id="147" name="Google Shape;147;p4"/>
            <p:cNvSpPr txBox="1"/>
            <p:nvPr/>
          </p:nvSpPr>
          <p:spPr>
            <a:xfrm>
              <a:off x="3321033" y="1662814"/>
              <a:ext cx="606347" cy="2038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04</a:t>
              </a:r>
              <a:endParaRPr sz="1800" b="0" i="0" u="none" strike="noStrike" cap="none">
                <a:solidFill>
                  <a:srgbClr val="000000"/>
                </a:solidFill>
                <a:latin typeface="Times New Roman"/>
                <a:ea typeface="Times New Roman"/>
                <a:cs typeface="Times New Roman"/>
                <a:sym typeface="Times New Roman"/>
              </a:endParaRPr>
            </a:p>
          </p:txBody>
        </p:sp>
        <p:sp>
          <p:nvSpPr>
            <p:cNvPr id="148" name="Google Shape;148;p4"/>
            <p:cNvSpPr txBox="1"/>
            <p:nvPr/>
          </p:nvSpPr>
          <p:spPr>
            <a:xfrm>
              <a:off x="5487391" y="1658866"/>
              <a:ext cx="606347" cy="2038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05</a:t>
              </a:r>
              <a:endParaRPr sz="1800" b="0" i="0" u="none" strike="noStrike" cap="none">
                <a:solidFill>
                  <a:srgbClr val="000000"/>
                </a:solidFill>
                <a:latin typeface="Times New Roman"/>
                <a:ea typeface="Times New Roman"/>
                <a:cs typeface="Times New Roman"/>
                <a:sym typeface="Times New Roman"/>
              </a:endParaRPr>
            </a:p>
          </p:txBody>
        </p:sp>
        <p:sp>
          <p:nvSpPr>
            <p:cNvPr id="149" name="Google Shape;149;p4"/>
            <p:cNvSpPr txBox="1"/>
            <p:nvPr/>
          </p:nvSpPr>
          <p:spPr>
            <a:xfrm>
              <a:off x="7598658" y="1654125"/>
              <a:ext cx="602068" cy="2038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06</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0"/>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Measuring Resolution</a:t>
            </a:r>
            <a:endParaRPr/>
          </a:p>
        </p:txBody>
      </p:sp>
      <p:sp>
        <p:nvSpPr>
          <p:cNvPr id="539" name="Google Shape;539;p40"/>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40</a:t>
            </a:fld>
            <a:endParaRPr/>
          </a:p>
        </p:txBody>
      </p:sp>
      <p:pic>
        <p:nvPicPr>
          <p:cNvPr id="540" name="Google Shape;540;p40" descr="A picture containing dark, night, night sk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0773" y="838726"/>
            <a:ext cx="3688211" cy="3718005"/>
          </a:xfrm>
          <a:prstGeom prst="rect">
            <a:avLst/>
          </a:prstGeom>
          <a:noFill/>
          <a:ln w="9525" cap="flat" cmpd="sng">
            <a:solidFill>
              <a:schemeClr val="dk1"/>
            </a:solidFill>
            <a:prstDash val="solid"/>
            <a:round/>
            <a:headEnd type="none" w="sm" len="sm"/>
            <a:tailEnd type="none" w="sm" len="sm"/>
          </a:ln>
        </p:spPr>
      </p:pic>
      <p:sp>
        <p:nvSpPr>
          <p:cNvPr id="541" name="Google Shape;541;p40"/>
          <p:cNvSpPr txBox="1"/>
          <p:nvPr/>
        </p:nvSpPr>
        <p:spPr>
          <a:xfrm>
            <a:off x="4150609" y="864995"/>
            <a:ext cx="5053026"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3 cross sections per object within an image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Calculate the reconstructed resolution for each cross section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Compute the average, and standard deviation among these resolutions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pic>
        <p:nvPicPr>
          <p:cNvPr id="542" name="Google Shape;542;p40" descr="Tex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50609" y="2857663"/>
            <a:ext cx="2743200" cy="945437"/>
          </a:xfrm>
          <a:prstGeom prst="rect">
            <a:avLst/>
          </a:prstGeom>
          <a:noFill/>
          <a:ln>
            <a:noFill/>
          </a:ln>
        </p:spPr>
      </p:pic>
      <p:sp>
        <p:nvSpPr>
          <p:cNvPr id="543" name="Google Shape;543;p40"/>
          <p:cNvSpPr txBox="1"/>
          <p:nvPr/>
        </p:nvSpPr>
        <p:spPr>
          <a:xfrm>
            <a:off x="6743158" y="2697728"/>
            <a:ext cx="240084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µ  = Mean</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N = # of resolutions</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X</a:t>
            </a:r>
            <a:r>
              <a:rPr lang="en-US" sz="1800" baseline="-25000">
                <a:solidFill>
                  <a:schemeClr val="dk1"/>
                </a:solidFill>
                <a:latin typeface="Times New Roman"/>
                <a:ea typeface="Times New Roman"/>
                <a:cs typeface="Times New Roman"/>
                <a:sym typeface="Times New Roman"/>
              </a:rPr>
              <a:t>i  </a:t>
            </a:r>
            <a:r>
              <a:rPr lang="en-US" sz="1800">
                <a:solidFill>
                  <a:schemeClr val="dk1"/>
                </a:solidFill>
                <a:latin typeface="Times New Roman"/>
                <a:ea typeface="Times New Roman"/>
                <a:cs typeface="Times New Roman"/>
                <a:sym typeface="Times New Roman"/>
              </a:rPr>
              <a:t>= Resolution</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σ = Standard Deviation</a:t>
            </a:r>
            <a:endParaRPr/>
          </a:p>
        </p:txBody>
      </p:sp>
      <p:sp>
        <p:nvSpPr>
          <p:cNvPr id="544" name="Google Shape;544;p40"/>
          <p:cNvSpPr txBox="1"/>
          <p:nvPr/>
        </p:nvSpPr>
        <p:spPr>
          <a:xfrm>
            <a:off x="4321041" y="4058347"/>
            <a:ext cx="4712162" cy="369332"/>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Final Reconstructed Resolution  = µ + σ</a:t>
            </a:r>
            <a:endParaRPr sz="1800" b="1">
              <a:solidFill>
                <a:schemeClr val="dk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1"/>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Measuring Resolution</a:t>
            </a:r>
            <a:endParaRPr/>
          </a:p>
        </p:txBody>
      </p:sp>
      <p:sp>
        <p:nvSpPr>
          <p:cNvPr id="550" name="Google Shape;550;p41"/>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41</a:t>
            </a:fld>
            <a:endParaRPr/>
          </a:p>
        </p:txBody>
      </p:sp>
      <p:pic>
        <p:nvPicPr>
          <p:cNvPr id="551" name="Google Shape;551;p41" descr="A picture containing dark, night, night sk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0773" y="838726"/>
            <a:ext cx="3688211" cy="3718005"/>
          </a:xfrm>
          <a:prstGeom prst="rect">
            <a:avLst/>
          </a:prstGeom>
          <a:noFill/>
          <a:ln w="9525" cap="flat" cmpd="sng">
            <a:solidFill>
              <a:schemeClr val="dk1"/>
            </a:solidFill>
            <a:prstDash val="solid"/>
            <a:round/>
            <a:headEnd type="none" w="sm" len="sm"/>
            <a:tailEnd type="none" w="sm" len="sm"/>
          </a:ln>
        </p:spPr>
      </p:pic>
      <p:cxnSp>
        <p:nvCxnSpPr>
          <p:cNvPr id="552" name="Google Shape;552;p41"/>
          <p:cNvCxnSpPr/>
          <p:nvPr/>
        </p:nvCxnSpPr>
        <p:spPr>
          <a:xfrm>
            <a:off x="2789136" y="2459982"/>
            <a:ext cx="292262" cy="2895"/>
          </a:xfrm>
          <a:prstGeom prst="straightConnector1">
            <a:avLst/>
          </a:prstGeom>
          <a:noFill/>
          <a:ln w="28575" cap="flat" cmpd="sng">
            <a:solidFill>
              <a:srgbClr val="FF0000"/>
            </a:solidFill>
            <a:prstDash val="solid"/>
            <a:miter lim="800000"/>
            <a:headEnd type="none" w="sm" len="sm"/>
            <a:tailEnd type="none" w="sm" len="sm"/>
          </a:ln>
        </p:spPr>
      </p:cxnSp>
      <p:cxnSp>
        <p:nvCxnSpPr>
          <p:cNvPr id="553" name="Google Shape;553;p41"/>
          <p:cNvCxnSpPr/>
          <p:nvPr/>
        </p:nvCxnSpPr>
        <p:spPr>
          <a:xfrm>
            <a:off x="2789136" y="2532324"/>
            <a:ext cx="292262" cy="2895"/>
          </a:xfrm>
          <a:prstGeom prst="straightConnector1">
            <a:avLst/>
          </a:prstGeom>
          <a:noFill/>
          <a:ln w="28575" cap="flat" cmpd="sng">
            <a:solidFill>
              <a:srgbClr val="FF0000"/>
            </a:solidFill>
            <a:prstDash val="solid"/>
            <a:miter lim="800000"/>
            <a:headEnd type="none" w="sm" len="sm"/>
            <a:tailEnd type="none" w="sm" len="sm"/>
          </a:ln>
        </p:spPr>
      </p:cxnSp>
      <p:cxnSp>
        <p:nvCxnSpPr>
          <p:cNvPr id="554" name="Google Shape;554;p41"/>
          <p:cNvCxnSpPr/>
          <p:nvPr/>
        </p:nvCxnSpPr>
        <p:spPr>
          <a:xfrm>
            <a:off x="749098" y="2865096"/>
            <a:ext cx="292262" cy="2895"/>
          </a:xfrm>
          <a:prstGeom prst="straightConnector1">
            <a:avLst/>
          </a:prstGeom>
          <a:noFill/>
          <a:ln w="28575" cap="flat" cmpd="sng">
            <a:solidFill>
              <a:srgbClr val="FF0000"/>
            </a:solidFill>
            <a:prstDash val="solid"/>
            <a:miter lim="800000"/>
            <a:headEnd type="none" w="sm" len="sm"/>
            <a:tailEnd type="none" w="sm" len="sm"/>
          </a:ln>
        </p:spPr>
      </p:cxnSp>
      <p:cxnSp>
        <p:nvCxnSpPr>
          <p:cNvPr id="555" name="Google Shape;555;p41"/>
          <p:cNvCxnSpPr/>
          <p:nvPr/>
        </p:nvCxnSpPr>
        <p:spPr>
          <a:xfrm>
            <a:off x="749098" y="2937438"/>
            <a:ext cx="292262" cy="2895"/>
          </a:xfrm>
          <a:prstGeom prst="straightConnector1">
            <a:avLst/>
          </a:prstGeom>
          <a:noFill/>
          <a:ln w="28575" cap="flat" cmpd="sng">
            <a:solidFill>
              <a:srgbClr val="FF0000"/>
            </a:solidFill>
            <a:prstDash val="solid"/>
            <a:miter lim="800000"/>
            <a:headEnd type="none" w="sm" len="sm"/>
            <a:tailEnd type="none" w="sm" len="sm"/>
          </a:ln>
        </p:spPr>
      </p:cxnSp>
      <p:cxnSp>
        <p:nvCxnSpPr>
          <p:cNvPr id="556" name="Google Shape;556;p41"/>
          <p:cNvCxnSpPr/>
          <p:nvPr/>
        </p:nvCxnSpPr>
        <p:spPr>
          <a:xfrm>
            <a:off x="2789136" y="2387641"/>
            <a:ext cx="292262" cy="2895"/>
          </a:xfrm>
          <a:prstGeom prst="straightConnector1">
            <a:avLst/>
          </a:prstGeom>
          <a:noFill/>
          <a:ln w="28575" cap="flat" cmpd="sng">
            <a:solidFill>
              <a:srgbClr val="FF0000"/>
            </a:solidFill>
            <a:prstDash val="solid"/>
            <a:miter lim="800000"/>
            <a:headEnd type="none" w="sm" len="sm"/>
            <a:tailEnd type="none" w="sm" len="sm"/>
          </a:ln>
        </p:spPr>
      </p:cxnSp>
      <p:cxnSp>
        <p:nvCxnSpPr>
          <p:cNvPr id="557" name="Google Shape;557;p41"/>
          <p:cNvCxnSpPr/>
          <p:nvPr/>
        </p:nvCxnSpPr>
        <p:spPr>
          <a:xfrm>
            <a:off x="749098" y="3009780"/>
            <a:ext cx="292262" cy="2895"/>
          </a:xfrm>
          <a:prstGeom prst="straightConnector1">
            <a:avLst/>
          </a:prstGeom>
          <a:noFill/>
          <a:ln w="28575" cap="flat" cmpd="sng">
            <a:solidFill>
              <a:srgbClr val="FF0000"/>
            </a:solidFill>
            <a:prstDash val="solid"/>
            <a:miter lim="800000"/>
            <a:headEnd type="none" w="sm" len="sm"/>
            <a:tailEnd type="none" w="sm" len="sm"/>
          </a:ln>
        </p:spPr>
      </p:cxnSp>
      <p:cxnSp>
        <p:nvCxnSpPr>
          <p:cNvPr id="558" name="Google Shape;558;p41"/>
          <p:cNvCxnSpPr/>
          <p:nvPr/>
        </p:nvCxnSpPr>
        <p:spPr>
          <a:xfrm>
            <a:off x="3686174" y="1620818"/>
            <a:ext cx="292262" cy="2895"/>
          </a:xfrm>
          <a:prstGeom prst="straightConnector1">
            <a:avLst/>
          </a:prstGeom>
          <a:noFill/>
          <a:ln w="28575" cap="flat" cmpd="sng">
            <a:solidFill>
              <a:srgbClr val="FF0000"/>
            </a:solidFill>
            <a:prstDash val="solid"/>
            <a:miter lim="800000"/>
            <a:headEnd type="none" w="sm" len="sm"/>
            <a:tailEnd type="none" w="sm" len="sm"/>
          </a:ln>
        </p:spPr>
      </p:cxnSp>
      <p:cxnSp>
        <p:nvCxnSpPr>
          <p:cNvPr id="559" name="Google Shape;559;p41"/>
          <p:cNvCxnSpPr/>
          <p:nvPr/>
        </p:nvCxnSpPr>
        <p:spPr>
          <a:xfrm>
            <a:off x="3686174" y="1693160"/>
            <a:ext cx="292262" cy="2895"/>
          </a:xfrm>
          <a:prstGeom prst="straightConnector1">
            <a:avLst/>
          </a:prstGeom>
          <a:noFill/>
          <a:ln w="28575" cap="flat" cmpd="sng">
            <a:solidFill>
              <a:srgbClr val="FF0000"/>
            </a:solidFill>
            <a:prstDash val="solid"/>
            <a:miter lim="800000"/>
            <a:headEnd type="none" w="sm" len="sm"/>
            <a:tailEnd type="none" w="sm" len="sm"/>
          </a:ln>
        </p:spPr>
      </p:cxnSp>
      <p:cxnSp>
        <p:nvCxnSpPr>
          <p:cNvPr id="560" name="Google Shape;560;p41"/>
          <p:cNvCxnSpPr/>
          <p:nvPr/>
        </p:nvCxnSpPr>
        <p:spPr>
          <a:xfrm>
            <a:off x="3686174" y="1548476"/>
            <a:ext cx="292262" cy="2895"/>
          </a:xfrm>
          <a:prstGeom prst="straightConnector1">
            <a:avLst/>
          </a:prstGeom>
          <a:noFill/>
          <a:ln w="28575" cap="flat" cmpd="sng">
            <a:solidFill>
              <a:srgbClr val="FF0000"/>
            </a:solidFill>
            <a:prstDash val="solid"/>
            <a:miter lim="800000"/>
            <a:headEnd type="none" w="sm" len="sm"/>
            <a:tailEnd type="none" w="sm" len="sm"/>
          </a:ln>
        </p:spPr>
      </p:cxnSp>
      <p:sp>
        <p:nvSpPr>
          <p:cNvPr id="561" name="Google Shape;561;p41"/>
          <p:cNvSpPr txBox="1"/>
          <p:nvPr/>
        </p:nvSpPr>
        <p:spPr>
          <a:xfrm>
            <a:off x="4150609" y="864995"/>
            <a:ext cx="5053026"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3 cross sections per object within an image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Calculate the reconstructed resolution for each cross section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Compute the average, and standard deviation among these resolutions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cxnSp>
        <p:nvCxnSpPr>
          <p:cNvPr id="562" name="Google Shape;562;p41"/>
          <p:cNvCxnSpPr/>
          <p:nvPr/>
        </p:nvCxnSpPr>
        <p:spPr>
          <a:xfrm>
            <a:off x="2644452" y="4282995"/>
            <a:ext cx="292262" cy="2895"/>
          </a:xfrm>
          <a:prstGeom prst="straightConnector1">
            <a:avLst/>
          </a:prstGeom>
          <a:noFill/>
          <a:ln w="28575" cap="flat" cmpd="sng">
            <a:solidFill>
              <a:srgbClr val="FF0000"/>
            </a:solidFill>
            <a:prstDash val="solid"/>
            <a:miter lim="800000"/>
            <a:headEnd type="none" w="sm" len="sm"/>
            <a:tailEnd type="none" w="sm" len="sm"/>
          </a:ln>
        </p:spPr>
      </p:cxnSp>
      <p:cxnSp>
        <p:nvCxnSpPr>
          <p:cNvPr id="563" name="Google Shape;563;p41"/>
          <p:cNvCxnSpPr/>
          <p:nvPr/>
        </p:nvCxnSpPr>
        <p:spPr>
          <a:xfrm>
            <a:off x="2644452" y="4355337"/>
            <a:ext cx="292262" cy="2895"/>
          </a:xfrm>
          <a:prstGeom prst="straightConnector1">
            <a:avLst/>
          </a:prstGeom>
          <a:noFill/>
          <a:ln w="28575" cap="flat" cmpd="sng">
            <a:solidFill>
              <a:srgbClr val="FF0000"/>
            </a:solidFill>
            <a:prstDash val="solid"/>
            <a:miter lim="800000"/>
            <a:headEnd type="none" w="sm" len="sm"/>
            <a:tailEnd type="none" w="sm" len="sm"/>
          </a:ln>
        </p:spPr>
      </p:cxnSp>
      <p:cxnSp>
        <p:nvCxnSpPr>
          <p:cNvPr id="564" name="Google Shape;564;p41"/>
          <p:cNvCxnSpPr/>
          <p:nvPr/>
        </p:nvCxnSpPr>
        <p:spPr>
          <a:xfrm>
            <a:off x="2644452" y="4427679"/>
            <a:ext cx="292262" cy="2895"/>
          </a:xfrm>
          <a:prstGeom prst="straightConnector1">
            <a:avLst/>
          </a:prstGeom>
          <a:noFill/>
          <a:ln w="28575" cap="flat" cmpd="sng">
            <a:solidFill>
              <a:srgbClr val="FF0000"/>
            </a:solidFill>
            <a:prstDash val="solid"/>
            <a:miter lim="800000"/>
            <a:headEnd type="none" w="sm" len="sm"/>
            <a:tailEnd type="none" w="sm" len="sm"/>
          </a:ln>
        </p:spPr>
      </p:cxnSp>
      <p:pic>
        <p:nvPicPr>
          <p:cNvPr id="565" name="Google Shape;565;p41" descr="Tex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50609" y="2857663"/>
            <a:ext cx="2743200" cy="945437"/>
          </a:xfrm>
          <a:prstGeom prst="rect">
            <a:avLst/>
          </a:prstGeom>
          <a:noFill/>
          <a:ln>
            <a:noFill/>
          </a:ln>
        </p:spPr>
      </p:pic>
      <p:sp>
        <p:nvSpPr>
          <p:cNvPr id="566" name="Google Shape;566;p41"/>
          <p:cNvSpPr txBox="1"/>
          <p:nvPr/>
        </p:nvSpPr>
        <p:spPr>
          <a:xfrm>
            <a:off x="6743158" y="2697728"/>
            <a:ext cx="240084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µ  = Mean</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N = # of resolutions</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X</a:t>
            </a:r>
            <a:r>
              <a:rPr lang="en-US" sz="1800" baseline="-25000">
                <a:solidFill>
                  <a:schemeClr val="dk1"/>
                </a:solidFill>
                <a:latin typeface="Times New Roman"/>
                <a:ea typeface="Times New Roman"/>
                <a:cs typeface="Times New Roman"/>
                <a:sym typeface="Times New Roman"/>
              </a:rPr>
              <a:t>i  </a:t>
            </a:r>
            <a:r>
              <a:rPr lang="en-US" sz="1800">
                <a:solidFill>
                  <a:schemeClr val="dk1"/>
                </a:solidFill>
                <a:latin typeface="Times New Roman"/>
                <a:ea typeface="Times New Roman"/>
                <a:cs typeface="Times New Roman"/>
                <a:sym typeface="Times New Roman"/>
              </a:rPr>
              <a:t>= Resolution</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σ = Standard Deviation</a:t>
            </a:r>
            <a:endParaRPr/>
          </a:p>
        </p:txBody>
      </p:sp>
      <p:sp>
        <p:nvSpPr>
          <p:cNvPr id="567" name="Google Shape;567;p41"/>
          <p:cNvSpPr txBox="1"/>
          <p:nvPr/>
        </p:nvSpPr>
        <p:spPr>
          <a:xfrm>
            <a:off x="4321041" y="4058347"/>
            <a:ext cx="4712162" cy="369332"/>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Final Reconstructed Resolution  = µ + σ</a:t>
            </a:r>
            <a:endParaRPr sz="1800" b="1">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42" descr="Chart, line ch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6620" y="842098"/>
            <a:ext cx="5236447" cy="3321140"/>
          </a:xfrm>
          <a:prstGeom prst="rect">
            <a:avLst/>
          </a:prstGeom>
          <a:noFill/>
          <a:ln w="9525" cap="flat" cmpd="sng">
            <a:solidFill>
              <a:schemeClr val="dk1"/>
            </a:solidFill>
            <a:prstDash val="solid"/>
            <a:round/>
            <a:headEnd type="none" w="sm" len="sm"/>
            <a:tailEnd type="none" w="sm" len="sm"/>
          </a:ln>
        </p:spPr>
      </p:pic>
      <p:sp>
        <p:nvSpPr>
          <p:cNvPr id="573" name="Google Shape;573;p42"/>
          <p:cNvSpPr/>
          <p:nvPr/>
        </p:nvSpPr>
        <p:spPr>
          <a:xfrm>
            <a:off x="4109442" y="3145037"/>
            <a:ext cx="2044895" cy="1361774"/>
          </a:xfrm>
          <a:prstGeom prst="ellipse">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42"/>
          <p:cNvSpPr txBox="1">
            <a:spLocks noGrp="1"/>
          </p:cNvSpPr>
          <p:nvPr>
            <p:ph type="title"/>
          </p:nvPr>
        </p:nvSpPr>
        <p:spPr>
          <a:xfrm>
            <a:off x="273997" y="12802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Reconstructed Resolution Test: Model Validation</a:t>
            </a:r>
            <a:endParaRPr/>
          </a:p>
        </p:txBody>
      </p:sp>
      <p:sp>
        <p:nvSpPr>
          <p:cNvPr id="575" name="Google Shape;575;p42"/>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42</a:t>
            </a:fld>
            <a:endParaRPr/>
          </a:p>
        </p:txBody>
      </p:sp>
      <p:sp>
        <p:nvSpPr>
          <p:cNvPr id="576" name="Google Shape;576;p42"/>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7" name="Google Shape;577;p42"/>
          <p:cNvSpPr txBox="1"/>
          <p:nvPr/>
        </p:nvSpPr>
        <p:spPr>
          <a:xfrm>
            <a:off x="5854978" y="745688"/>
            <a:ext cx="317807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Expected Resolution: 0.7 µm</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pic>
        <p:nvPicPr>
          <p:cNvPr id="578" name="Google Shape;578;p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34198" y="3391793"/>
            <a:ext cx="1339156" cy="873622"/>
          </a:xfrm>
          <a:prstGeom prst="rect">
            <a:avLst/>
          </a:prstGeom>
          <a:noFill/>
          <a:ln>
            <a:noFill/>
          </a:ln>
        </p:spPr>
      </p:pic>
      <p:cxnSp>
        <p:nvCxnSpPr>
          <p:cNvPr id="579" name="Google Shape;579;p42"/>
          <p:cNvCxnSpPr/>
          <p:nvPr/>
        </p:nvCxnSpPr>
        <p:spPr>
          <a:xfrm rot="10800000">
            <a:off x="3564732" y="2881611"/>
            <a:ext cx="1590377" cy="259852"/>
          </a:xfrm>
          <a:prstGeom prst="straightConnector1">
            <a:avLst/>
          </a:prstGeom>
          <a:noFill/>
          <a:ln w="28575" cap="flat" cmpd="sng">
            <a:solidFill>
              <a:schemeClr val="dk1"/>
            </a:solidFill>
            <a:prstDash val="solid"/>
            <a:miter lim="800000"/>
            <a:headEnd type="none" w="sm" len="sm"/>
            <a:tailEnd type="none" w="sm" len="sm"/>
          </a:ln>
        </p:spPr>
      </p:cxnSp>
      <p:cxnSp>
        <p:nvCxnSpPr>
          <p:cNvPr id="580" name="Google Shape;580;p42"/>
          <p:cNvCxnSpPr/>
          <p:nvPr/>
        </p:nvCxnSpPr>
        <p:spPr>
          <a:xfrm rot="10800000">
            <a:off x="3546874" y="2917330"/>
            <a:ext cx="684015" cy="1251046"/>
          </a:xfrm>
          <a:prstGeom prst="straightConnector1">
            <a:avLst/>
          </a:prstGeom>
          <a:noFill/>
          <a:ln w="28575" cap="flat" cmpd="sng">
            <a:solidFill>
              <a:schemeClr val="dk1"/>
            </a:solidFill>
            <a:prstDash val="solid"/>
            <a:miter lim="800000"/>
            <a:headEnd type="none" w="sm" len="sm"/>
            <a:tailEnd type="none" w="sm" len="sm"/>
          </a:ln>
        </p:spPr>
      </p:cxnSp>
      <p:pic>
        <p:nvPicPr>
          <p:cNvPr id="581" name="Google Shape;581;p42" descr="Diagram&#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55253" y="1716616"/>
            <a:ext cx="2743200" cy="149820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3"/>
          <p:cNvSpPr txBox="1">
            <a:spLocks noGrp="1"/>
          </p:cNvSpPr>
          <p:nvPr>
            <p:ph type="title"/>
          </p:nvPr>
        </p:nvSpPr>
        <p:spPr>
          <a:xfrm>
            <a:off x="115995" y="259588"/>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Full System Thermal Operational Test</a:t>
            </a:r>
            <a:endParaRPr/>
          </a:p>
        </p:txBody>
      </p:sp>
      <p:sp>
        <p:nvSpPr>
          <p:cNvPr id="587" name="Google Shape;587;p43"/>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43</a:t>
            </a:fld>
            <a:endParaRPr/>
          </a:p>
        </p:txBody>
      </p:sp>
      <p:graphicFrame>
        <p:nvGraphicFramePr>
          <p:cNvPr id="588" name="Google Shape;588;p43"/>
          <p:cNvGraphicFramePr/>
          <p:nvPr/>
        </p:nvGraphicFramePr>
        <p:xfrm>
          <a:off x="224643" y="772945"/>
          <a:ext cx="3000000" cy="3000000"/>
        </p:xfrm>
        <a:graphic>
          <a:graphicData uri="http://schemas.openxmlformats.org/drawingml/2006/table">
            <a:tbl>
              <a:tblPr>
                <a:noFill/>
                <a:tableStyleId>{189110DD-0C9B-44A9-B111-815A82E9E5A1}</a:tableStyleId>
              </a:tblPr>
              <a:tblGrid>
                <a:gridCol w="1651000">
                  <a:extLst>
                    <a:ext uri="{9D8B030D-6E8A-4147-A177-3AD203B41FA5}">
                      <a16:colId xmlns:a16="http://schemas.microsoft.com/office/drawing/2014/main" val="20000"/>
                    </a:ext>
                  </a:extLst>
                </a:gridCol>
                <a:gridCol w="5436575">
                  <a:extLst>
                    <a:ext uri="{9D8B030D-6E8A-4147-A177-3AD203B41FA5}">
                      <a16:colId xmlns:a16="http://schemas.microsoft.com/office/drawing/2014/main" val="20001"/>
                    </a:ext>
                  </a:extLst>
                </a:gridCol>
              </a:tblGrid>
              <a:tr h="445900">
                <a:tc>
                  <a:txBody>
                    <a:bodyPr/>
                    <a:lstStyle/>
                    <a:p>
                      <a:pPr marL="0" marR="0" lvl="0" indent="0" algn="l" rtl="0">
                        <a:spcBef>
                          <a:spcPts val="0"/>
                        </a:spcBef>
                        <a:spcAft>
                          <a:spcPts val="0"/>
                        </a:spcAft>
                        <a:buNone/>
                      </a:pPr>
                      <a:r>
                        <a:rPr lang="en-US" sz="1200" b="1" i="0" u="sng" strike="noStrike" cap="none">
                          <a:solidFill>
                            <a:srgbClr val="0D0D0D"/>
                          </a:solidFill>
                          <a:latin typeface="Times New Roman"/>
                          <a:ea typeface="Times New Roman"/>
                          <a:cs typeface="Times New Roman"/>
                          <a:sym typeface="Times New Roman"/>
                        </a:rPr>
                        <a:t>R-DIHM-PHYS-4.7:</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00B0F0"/>
                    </a:solidFill>
                  </a:tcPr>
                </a:tc>
                <a:tc>
                  <a:txBody>
                    <a:bodyPr/>
                    <a:lstStyle/>
                    <a:p>
                      <a:pPr marL="0" marR="0" lvl="0" indent="0" algn="l" rtl="0">
                        <a:spcBef>
                          <a:spcPts val="0"/>
                        </a:spcBef>
                        <a:spcAft>
                          <a:spcPts val="0"/>
                        </a:spcAft>
                        <a:buNone/>
                      </a:pPr>
                      <a:r>
                        <a:rPr lang="en-US" sz="1200" b="0" i="0" u="none" strike="noStrike" cap="none">
                          <a:solidFill>
                            <a:srgbClr val="0D0D0D"/>
                          </a:solidFill>
                          <a:latin typeface="Times New Roman"/>
                          <a:ea typeface="Times New Roman"/>
                          <a:cs typeface="Times New Roman"/>
                          <a:sym typeface="Times New Roman"/>
                        </a:rPr>
                        <a:t>The microscope shall operate over temperatures ranging from -15C to +40C. ​</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7975">
                <a:tc>
                  <a:txBody>
                    <a:bodyPr/>
                    <a:lstStyle/>
                    <a:p>
                      <a:pPr marL="0" marR="0" lvl="0" indent="0" algn="l" rtl="0">
                        <a:spcBef>
                          <a:spcPts val="0"/>
                        </a:spcBef>
                        <a:spcAft>
                          <a:spcPts val="0"/>
                        </a:spcAft>
                        <a:buNone/>
                      </a:pPr>
                      <a:r>
                        <a:rPr lang="en-US" sz="1200" b="1" i="0" u="sng" strike="noStrike" cap="none">
                          <a:solidFill>
                            <a:srgbClr val="0D0D0D"/>
                          </a:solidFill>
                          <a:latin typeface="Times New Roman"/>
                          <a:ea typeface="Times New Roman"/>
                          <a:cs typeface="Times New Roman"/>
                          <a:sym typeface="Times New Roman"/>
                        </a:rPr>
                        <a:t>R-DIHM-PHYS-7.5:</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FED41D"/>
                    </a:solidFill>
                  </a:tcPr>
                </a:tc>
                <a:tc>
                  <a:txBody>
                    <a:bodyPr/>
                    <a:lstStyle/>
                    <a:p>
                      <a:pPr marL="0" marR="0" lvl="0" indent="0" algn="l" rtl="0">
                        <a:spcBef>
                          <a:spcPts val="0"/>
                        </a:spcBef>
                        <a:spcAft>
                          <a:spcPts val="0"/>
                        </a:spcAft>
                        <a:buNone/>
                      </a:pPr>
                      <a:r>
                        <a:rPr lang="en-US" sz="1200" b="0" i="0" u="none" strike="noStrike" cap="none">
                          <a:solidFill>
                            <a:srgbClr val="0D0D0D"/>
                          </a:solidFill>
                          <a:latin typeface="Times New Roman"/>
                          <a:ea typeface="Times New Roman"/>
                          <a:cs typeface="Times New Roman"/>
                          <a:sym typeface="Times New Roman"/>
                        </a:rPr>
                        <a:t>The microscope shall not heat the sample by more than +5 degrees C relative to the baseplate temperature, except when the sample heater is activated. </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7975">
                <a:tc>
                  <a:txBody>
                    <a:bodyPr/>
                    <a:lstStyle/>
                    <a:p>
                      <a:pPr marL="0" marR="0" lvl="0" indent="0" algn="l" rtl="0">
                        <a:spcBef>
                          <a:spcPts val="0"/>
                        </a:spcBef>
                        <a:spcAft>
                          <a:spcPts val="0"/>
                        </a:spcAft>
                        <a:buNone/>
                      </a:pPr>
                      <a:r>
                        <a:rPr lang="en-US" sz="1200" b="1" i="0" u="sng" strike="noStrike" cap="none">
                          <a:solidFill>
                            <a:srgbClr val="0D0D0D"/>
                          </a:solidFill>
                          <a:latin typeface="Times New Roman"/>
                          <a:ea typeface="Times New Roman"/>
                          <a:cs typeface="Times New Roman"/>
                          <a:sym typeface="Times New Roman"/>
                        </a:rPr>
                        <a:t>R-DIHM-PHYS-7.6:</a:t>
                      </a:r>
                      <a:endParaRPr sz="1300" b="0" i="0" u="none" strike="noStrike" cap="none">
                        <a:solidFill>
                          <a:srgbClr val="000000"/>
                        </a:solidFill>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F14E28"/>
                    </a:solidFill>
                  </a:tcPr>
                </a:tc>
                <a:tc>
                  <a:txBody>
                    <a:bodyPr/>
                    <a:lstStyle/>
                    <a:p>
                      <a:pPr marL="0" marR="0" lvl="0" indent="0" algn="l" rtl="0">
                        <a:spcBef>
                          <a:spcPts val="0"/>
                        </a:spcBef>
                        <a:spcAft>
                          <a:spcPts val="0"/>
                        </a:spcAft>
                        <a:buNone/>
                      </a:pPr>
                      <a:r>
                        <a:rPr lang="en-US" sz="1200" b="0" i="0" u="none" strike="noStrike" cap="none">
                          <a:solidFill>
                            <a:srgbClr val="0D0D0D"/>
                          </a:solidFill>
                          <a:latin typeface="Times New Roman"/>
                          <a:ea typeface="Times New Roman"/>
                          <a:cs typeface="Times New Roman"/>
                          <a:sym typeface="Times New Roman"/>
                        </a:rPr>
                        <a:t>"The microscope shall provide a method to actively heat the sample by a configurable amount relative to the baseplate temperature, with 1 degree C resolution and 1 degree C accuracy.</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89" name="Google Shape;589;p43"/>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90" name="Google Shape;590;p43"/>
          <p:cNvGraphicFramePr/>
          <p:nvPr/>
        </p:nvGraphicFramePr>
        <p:xfrm>
          <a:off x="7455835" y="1096377"/>
          <a:ext cx="3000000" cy="3000000"/>
        </p:xfrm>
        <a:graphic>
          <a:graphicData uri="http://schemas.openxmlformats.org/drawingml/2006/table">
            <a:tbl>
              <a:tblPr>
                <a:noFill/>
                <a:tableStyleId>{189110DD-0C9B-44A9-B111-815A82E9E5A1}</a:tableStyleId>
              </a:tblPr>
              <a:tblGrid>
                <a:gridCol w="1463525">
                  <a:extLst>
                    <a:ext uri="{9D8B030D-6E8A-4147-A177-3AD203B41FA5}">
                      <a16:colId xmlns:a16="http://schemas.microsoft.com/office/drawing/2014/main" val="20000"/>
                    </a:ext>
                  </a:extLst>
                </a:gridCol>
              </a:tblGrid>
              <a:tr h="445900">
                <a:tc>
                  <a:txBody>
                    <a:bodyPr/>
                    <a:lstStyle/>
                    <a:p>
                      <a:pPr marL="0" marR="0" lvl="0" indent="0" algn="l" rtl="0">
                        <a:spcBef>
                          <a:spcPts val="0"/>
                        </a:spcBef>
                        <a:spcAft>
                          <a:spcPts val="0"/>
                        </a:spcAft>
                        <a:buNone/>
                      </a:pPr>
                      <a:r>
                        <a:rPr lang="en-US" sz="1200" b="1" i="0" u="none" strike="noStrike" cap="none">
                          <a:solidFill>
                            <a:srgbClr val="0D0D0D"/>
                          </a:solidFill>
                          <a:latin typeface="Times New Roman"/>
                          <a:ea typeface="Times New Roman"/>
                          <a:cs typeface="Times New Roman"/>
                          <a:sym typeface="Times New Roman"/>
                        </a:rPr>
                        <a:t>Deadline: 3/27 </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445900">
                <a:tc>
                  <a:txBody>
                    <a:bodyPr/>
                    <a:lstStyle/>
                    <a:p>
                      <a:pPr marL="0" marR="0" lvl="0" indent="0" algn="l" rtl="0">
                        <a:spcBef>
                          <a:spcPts val="0"/>
                        </a:spcBef>
                        <a:spcAft>
                          <a:spcPts val="0"/>
                        </a:spcAft>
                        <a:buNone/>
                      </a:pPr>
                      <a:r>
                        <a:rPr lang="en-US" sz="1200" b="1" i="0" u="none" strike="noStrike" cap="none">
                          <a:solidFill>
                            <a:srgbClr val="0D0D0D"/>
                          </a:solidFill>
                          <a:latin typeface="Times New Roman"/>
                          <a:ea typeface="Times New Roman"/>
                          <a:cs typeface="Times New Roman"/>
                          <a:sym typeface="Times New Roman"/>
                        </a:rPr>
                        <a:t>Status: Not Started</a:t>
                      </a:r>
                      <a:endParaRPr/>
                    </a:p>
                  </a:txBody>
                  <a:tcPr marL="89175" marR="89175" marT="44600" marB="44600" anchor="ctr">
                    <a:lnL w="12175" cap="flat" cmpd="sng">
                      <a:solidFill>
                        <a:srgbClr val="000000"/>
                      </a:solidFill>
                      <a:prstDash val="solid"/>
                      <a:round/>
                      <a:headEnd type="none" w="sm" len="sm"/>
                      <a:tailEnd type="none" w="sm" len="sm"/>
                    </a:lnL>
                    <a:lnR w="12175" cap="flat" cmpd="sng">
                      <a:solidFill>
                        <a:srgbClr val="000000"/>
                      </a:solidFill>
                      <a:prstDash val="solid"/>
                      <a:round/>
                      <a:headEnd type="none" w="sm" len="sm"/>
                      <a:tailEnd type="none" w="sm" len="sm"/>
                    </a:lnR>
                    <a:lnT w="12175" cap="flat" cmpd="sng">
                      <a:solidFill>
                        <a:srgbClr val="000000"/>
                      </a:solidFill>
                      <a:prstDash val="solid"/>
                      <a:round/>
                      <a:headEnd type="none" w="sm" len="sm"/>
                      <a:tailEnd type="none" w="sm" len="sm"/>
                    </a:lnT>
                    <a:lnB w="1217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bl>
          </a:graphicData>
        </a:graphic>
      </p:graphicFrame>
      <p:sp>
        <p:nvSpPr>
          <p:cNvPr id="591" name="Google Shape;591;p43"/>
          <p:cNvSpPr txBox="1">
            <a:spLocks noGrp="1"/>
          </p:cNvSpPr>
          <p:nvPr>
            <p:ph type="body" idx="1"/>
          </p:nvPr>
        </p:nvSpPr>
        <p:spPr>
          <a:xfrm>
            <a:off x="224642" y="2372407"/>
            <a:ext cx="7363403" cy="1998142"/>
          </a:xfrm>
          <a:prstGeom prst="rect">
            <a:avLst/>
          </a:prstGeom>
          <a:noFill/>
          <a:ln>
            <a:noFill/>
          </a:ln>
        </p:spPr>
        <p:txBody>
          <a:bodyPr spcFirstLastPara="1" wrap="square" lIns="91425" tIns="91425" rIns="91425" bIns="91425" anchor="t" anchorCtr="0">
            <a:noAutofit/>
          </a:bodyPr>
          <a:lstStyle/>
          <a:p>
            <a:pPr marL="139700" lvl="0" indent="0" algn="l" rtl="0">
              <a:lnSpc>
                <a:spcPct val="90000"/>
              </a:lnSpc>
              <a:spcBef>
                <a:spcPts val="0"/>
              </a:spcBef>
              <a:spcAft>
                <a:spcPts val="0"/>
              </a:spcAft>
              <a:buClr>
                <a:schemeClr val="dk1"/>
              </a:buClr>
              <a:buSzPts val="1400"/>
              <a:buNone/>
            </a:pPr>
            <a:r>
              <a:rPr lang="en-US" sz="1600" b="1">
                <a:latin typeface="Times New Roman"/>
                <a:ea typeface="Times New Roman"/>
                <a:cs typeface="Times New Roman"/>
                <a:sym typeface="Times New Roman"/>
              </a:rPr>
              <a:t>Rationale</a:t>
            </a:r>
            <a:endParaRPr/>
          </a:p>
          <a:p>
            <a:pPr marL="457200" lvl="0"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Characterize the behavior of our thermal control system as the system is cooled and heated.</a:t>
            </a:r>
            <a:endParaRPr/>
          </a:p>
          <a:p>
            <a:pPr marL="457200" lvl="0"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Compare our experimental results against our analytical models.</a:t>
            </a:r>
            <a:endParaRPr/>
          </a:p>
          <a:p>
            <a:pPr marL="139700" lvl="0" indent="0" algn="l" rtl="0">
              <a:lnSpc>
                <a:spcPct val="90000"/>
              </a:lnSpc>
              <a:spcBef>
                <a:spcPts val="0"/>
              </a:spcBef>
              <a:spcAft>
                <a:spcPts val="0"/>
              </a:spcAft>
              <a:buClr>
                <a:schemeClr val="dk1"/>
              </a:buClr>
              <a:buSzPts val="1400"/>
              <a:buNone/>
            </a:pPr>
            <a:endParaRPr sz="1600">
              <a:latin typeface="Times New Roman"/>
              <a:ea typeface="Times New Roman"/>
              <a:cs typeface="Times New Roman"/>
              <a:sym typeface="Times New Roman"/>
            </a:endParaRPr>
          </a:p>
          <a:p>
            <a:pPr marL="139700" lvl="0" indent="0" algn="l" rtl="0">
              <a:lnSpc>
                <a:spcPct val="90000"/>
              </a:lnSpc>
              <a:spcBef>
                <a:spcPts val="0"/>
              </a:spcBef>
              <a:spcAft>
                <a:spcPts val="0"/>
              </a:spcAft>
              <a:buClr>
                <a:schemeClr val="dk1"/>
              </a:buClr>
              <a:buSzPts val="1400"/>
              <a:buNone/>
            </a:pPr>
            <a:endParaRPr sz="1600">
              <a:latin typeface="Times New Roman"/>
              <a:ea typeface="Times New Roman"/>
              <a:cs typeface="Times New Roman"/>
              <a:sym typeface="Times New Roman"/>
            </a:endParaRPr>
          </a:p>
          <a:p>
            <a:pPr marL="139700" lvl="0" indent="0" algn="l" rtl="0">
              <a:lnSpc>
                <a:spcPct val="90000"/>
              </a:lnSpc>
              <a:spcBef>
                <a:spcPts val="0"/>
              </a:spcBef>
              <a:spcAft>
                <a:spcPts val="0"/>
              </a:spcAft>
              <a:buClr>
                <a:schemeClr val="dk1"/>
              </a:buClr>
              <a:buSzPts val="1400"/>
              <a:buNone/>
            </a:pPr>
            <a:r>
              <a:rPr lang="en-US" sz="1600" b="1">
                <a:latin typeface="Times New Roman"/>
                <a:ea typeface="Times New Roman"/>
                <a:cs typeface="Times New Roman"/>
                <a:sym typeface="Times New Roman"/>
              </a:rPr>
              <a:t>Model V&amp;V</a:t>
            </a:r>
            <a:endParaRPr/>
          </a:p>
          <a:p>
            <a:pPr marL="457200" lvl="0"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Thermal Resistance Model</a:t>
            </a:r>
            <a:endParaRPr/>
          </a:p>
          <a:p>
            <a:pPr marL="457200" lvl="0"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Power Budget</a:t>
            </a:r>
            <a:endParaRPr/>
          </a:p>
          <a:p>
            <a:pPr marL="139700" lvl="0" indent="0" algn="l" rtl="0">
              <a:lnSpc>
                <a:spcPct val="90000"/>
              </a:lnSpc>
              <a:spcBef>
                <a:spcPts val="0"/>
              </a:spcBef>
              <a:spcAft>
                <a:spcPts val="0"/>
              </a:spcAft>
              <a:buClr>
                <a:schemeClr val="dk1"/>
              </a:buClr>
              <a:buSzPts val="1400"/>
              <a:buNone/>
            </a:pPr>
            <a:endParaRPr sz="1200">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4"/>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System Overview</a:t>
            </a:r>
            <a:endParaRPr/>
          </a:p>
        </p:txBody>
      </p:sp>
      <p:sp>
        <p:nvSpPr>
          <p:cNvPr id="597" name="Google Shape;597;p44"/>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44</a:t>
            </a:fld>
            <a:endParaRPr/>
          </a:p>
        </p:txBody>
      </p:sp>
      <p:sp>
        <p:nvSpPr>
          <p:cNvPr id="598" name="Google Shape;598;p44"/>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99" name="Google Shape;599;p44"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05435" y="678391"/>
            <a:ext cx="6854510" cy="388158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5"/>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System Overview</a:t>
            </a:r>
            <a:endParaRPr/>
          </a:p>
        </p:txBody>
      </p:sp>
      <p:sp>
        <p:nvSpPr>
          <p:cNvPr id="605" name="Google Shape;605;p45"/>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45</a:t>
            </a:fld>
            <a:endParaRPr/>
          </a:p>
        </p:txBody>
      </p:sp>
      <p:sp>
        <p:nvSpPr>
          <p:cNvPr id="606" name="Google Shape;606;p45"/>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07" name="Google Shape;607;p45"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05435" y="678391"/>
            <a:ext cx="6854510" cy="3881584"/>
          </a:xfrm>
          <a:prstGeom prst="rect">
            <a:avLst/>
          </a:prstGeom>
          <a:noFill/>
          <a:ln>
            <a:noFill/>
          </a:ln>
        </p:spPr>
      </p:pic>
      <p:sp>
        <p:nvSpPr>
          <p:cNvPr id="608" name="Google Shape;608;p45"/>
          <p:cNvSpPr/>
          <p:nvPr/>
        </p:nvSpPr>
        <p:spPr>
          <a:xfrm>
            <a:off x="1416971" y="725831"/>
            <a:ext cx="7447824" cy="3786704"/>
          </a:xfrm>
          <a:prstGeom prst="roundRect">
            <a:avLst>
              <a:gd name="adj" fmla="val 16667"/>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09" name="Google Shape;609;p45"/>
          <p:cNvCxnSpPr/>
          <p:nvPr/>
        </p:nvCxnSpPr>
        <p:spPr>
          <a:xfrm>
            <a:off x="2071088" y="2313484"/>
            <a:ext cx="269280" cy="258266"/>
          </a:xfrm>
          <a:prstGeom prst="straightConnector1">
            <a:avLst/>
          </a:prstGeom>
          <a:noFill/>
          <a:ln w="38100" cap="flat" cmpd="sng">
            <a:solidFill>
              <a:srgbClr val="FF0000"/>
            </a:solidFill>
            <a:prstDash val="solid"/>
            <a:miter lim="800000"/>
            <a:headEnd type="none" w="sm" len="sm"/>
            <a:tailEnd type="none" w="sm" len="sm"/>
          </a:ln>
        </p:spPr>
      </p:cxnSp>
      <p:cxnSp>
        <p:nvCxnSpPr>
          <p:cNvPr id="610" name="Google Shape;610;p45"/>
          <p:cNvCxnSpPr/>
          <p:nvPr/>
        </p:nvCxnSpPr>
        <p:spPr>
          <a:xfrm rot="10800000" flipH="1">
            <a:off x="2071088" y="2313484"/>
            <a:ext cx="269280" cy="258266"/>
          </a:xfrm>
          <a:prstGeom prst="straightConnector1">
            <a:avLst/>
          </a:prstGeom>
          <a:noFill/>
          <a:ln w="38100" cap="flat" cmpd="sng">
            <a:solidFill>
              <a:srgbClr val="FF0000"/>
            </a:solidFill>
            <a:prstDash val="solid"/>
            <a:miter lim="800000"/>
            <a:headEnd type="none" w="sm" len="sm"/>
            <a:tailEnd type="none" w="sm" len="sm"/>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6"/>
          <p:cNvSpPr txBox="1">
            <a:spLocks noGrp="1"/>
          </p:cNvSpPr>
          <p:nvPr>
            <p:ph type="title"/>
          </p:nvPr>
        </p:nvSpPr>
        <p:spPr>
          <a:xfrm>
            <a:off x="220419" y="223569"/>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Test Set Up Diagram</a:t>
            </a:r>
            <a:endParaRPr/>
          </a:p>
        </p:txBody>
      </p:sp>
      <p:sp>
        <p:nvSpPr>
          <p:cNvPr id="616" name="Google Shape;616;p46"/>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46</a:t>
            </a:fld>
            <a:endParaRPr/>
          </a:p>
        </p:txBody>
      </p:sp>
      <p:sp>
        <p:nvSpPr>
          <p:cNvPr id="617" name="Google Shape;617;p46"/>
          <p:cNvSpPr txBox="1">
            <a:spLocks noGrp="1"/>
          </p:cNvSpPr>
          <p:nvPr>
            <p:ph type="body" idx="1"/>
          </p:nvPr>
        </p:nvSpPr>
        <p:spPr>
          <a:xfrm>
            <a:off x="5239645" y="704735"/>
            <a:ext cx="3904355" cy="3921334"/>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0"/>
              </a:spcBef>
              <a:spcAft>
                <a:spcPts val="0"/>
              </a:spcAft>
              <a:buClr>
                <a:srgbClr val="000000"/>
              </a:buClr>
              <a:buSzPts val="1400"/>
              <a:buChar char="●"/>
            </a:pPr>
            <a:r>
              <a:rPr lang="en-US" sz="1800" b="1" i="0" u="sng">
                <a:solidFill>
                  <a:srgbClr val="000000"/>
                </a:solidFill>
                <a:latin typeface="Times New Roman"/>
                <a:ea typeface="Times New Roman"/>
                <a:cs typeface="Times New Roman"/>
                <a:sym typeface="Times New Roman"/>
              </a:rPr>
              <a:t>Equipment:</a:t>
            </a:r>
            <a:endParaRPr/>
          </a:p>
          <a:p>
            <a:pPr marL="914400" lvl="1" indent="-304800" algn="l" rtl="0">
              <a:lnSpc>
                <a:spcPct val="90000"/>
              </a:lnSpc>
              <a:spcBef>
                <a:spcPts val="0"/>
              </a:spcBef>
              <a:spcAft>
                <a:spcPts val="0"/>
              </a:spcAft>
              <a:buClr>
                <a:srgbClr val="000000"/>
              </a:buClr>
              <a:buSzPts val="1200"/>
              <a:buFont typeface="Arial"/>
              <a:buChar char="•"/>
            </a:pPr>
            <a:r>
              <a:rPr lang="en-US" sz="1600" b="0" i="0">
                <a:solidFill>
                  <a:srgbClr val="000000"/>
                </a:solidFill>
                <a:latin typeface="Times New Roman"/>
                <a:ea typeface="Times New Roman"/>
                <a:cs typeface="Times New Roman"/>
                <a:sym typeface="Times New Roman"/>
              </a:rPr>
              <a:t>Microscope Assembly </a:t>
            </a:r>
            <a:endParaRPr/>
          </a:p>
          <a:p>
            <a:pPr marL="914400" lvl="1" indent="-304800" algn="l" rtl="0">
              <a:lnSpc>
                <a:spcPct val="90000"/>
              </a:lnSpc>
              <a:spcBef>
                <a:spcPts val="0"/>
              </a:spcBef>
              <a:spcAft>
                <a:spcPts val="0"/>
              </a:spcAft>
              <a:buClr>
                <a:srgbClr val="000000"/>
              </a:buClr>
              <a:buSzPts val="1200"/>
              <a:buFont typeface="Arial"/>
              <a:buChar char="•"/>
            </a:pPr>
            <a:r>
              <a:rPr lang="en-US" sz="1600">
                <a:solidFill>
                  <a:srgbClr val="000000"/>
                </a:solidFill>
                <a:latin typeface="Times New Roman"/>
                <a:ea typeface="Times New Roman"/>
                <a:cs typeface="Times New Roman"/>
                <a:sym typeface="Times New Roman"/>
              </a:rPr>
              <a:t>Cooler</a:t>
            </a:r>
            <a:endParaRPr sz="1600">
              <a:solidFill>
                <a:srgbClr val="000000"/>
              </a:solidFill>
            </a:endParaRPr>
          </a:p>
          <a:p>
            <a:pPr marL="914400" lvl="1" indent="-304800" algn="l" rtl="0">
              <a:lnSpc>
                <a:spcPct val="90000"/>
              </a:lnSpc>
              <a:spcBef>
                <a:spcPts val="0"/>
              </a:spcBef>
              <a:spcAft>
                <a:spcPts val="0"/>
              </a:spcAft>
              <a:buClr>
                <a:srgbClr val="000000"/>
              </a:buClr>
              <a:buSzPts val="1200"/>
              <a:buFont typeface="Arial"/>
              <a:buChar char="•"/>
            </a:pPr>
            <a:r>
              <a:rPr lang="en-US" sz="1600">
                <a:solidFill>
                  <a:srgbClr val="000000"/>
                </a:solidFill>
                <a:latin typeface="Times New Roman"/>
                <a:ea typeface="Times New Roman"/>
                <a:cs typeface="Times New Roman"/>
                <a:sym typeface="Times New Roman"/>
              </a:rPr>
              <a:t>Oven</a:t>
            </a:r>
            <a:endParaRPr/>
          </a:p>
          <a:p>
            <a:pPr marL="914400" lvl="1" indent="-304800" algn="l" rtl="0">
              <a:lnSpc>
                <a:spcPct val="90000"/>
              </a:lnSpc>
              <a:spcBef>
                <a:spcPts val="0"/>
              </a:spcBef>
              <a:spcAft>
                <a:spcPts val="0"/>
              </a:spcAft>
              <a:buClr>
                <a:srgbClr val="000000"/>
              </a:buClr>
              <a:buSzPts val="1200"/>
              <a:buFont typeface="Arial"/>
              <a:buChar char="•"/>
            </a:pPr>
            <a:r>
              <a:rPr lang="en-US" sz="1600">
                <a:solidFill>
                  <a:srgbClr val="000000"/>
                </a:solidFill>
                <a:latin typeface="Times New Roman"/>
                <a:ea typeface="Times New Roman"/>
                <a:cs typeface="Times New Roman"/>
                <a:sym typeface="Times New Roman"/>
              </a:rPr>
              <a:t>Dry Ice/Heat Source (scrap metal)</a:t>
            </a:r>
            <a:endParaRPr/>
          </a:p>
          <a:p>
            <a:pPr marL="914400" lvl="1" indent="-304800" algn="l" rtl="0">
              <a:lnSpc>
                <a:spcPct val="90000"/>
              </a:lnSpc>
              <a:spcBef>
                <a:spcPts val="0"/>
              </a:spcBef>
              <a:spcAft>
                <a:spcPts val="0"/>
              </a:spcAft>
              <a:buClr>
                <a:srgbClr val="000000"/>
              </a:buClr>
              <a:buSzPts val="1200"/>
              <a:buFont typeface="Arial"/>
              <a:buChar char="•"/>
            </a:pPr>
            <a:r>
              <a:rPr lang="en-US" sz="1600" b="0" i="0">
                <a:solidFill>
                  <a:srgbClr val="000000"/>
                </a:solidFill>
                <a:latin typeface="Times New Roman"/>
                <a:ea typeface="Times New Roman"/>
                <a:cs typeface="Times New Roman"/>
                <a:sym typeface="Times New Roman"/>
              </a:rPr>
              <a:t>Benchtop Power Supply (12V,5V,1.8V) </a:t>
            </a:r>
            <a:endParaRPr/>
          </a:p>
          <a:p>
            <a:pPr marL="914400" lvl="1" indent="-304800" algn="l" rtl="0">
              <a:lnSpc>
                <a:spcPct val="90000"/>
              </a:lnSpc>
              <a:spcBef>
                <a:spcPts val="0"/>
              </a:spcBef>
              <a:spcAft>
                <a:spcPts val="0"/>
              </a:spcAft>
              <a:buClr>
                <a:srgbClr val="000000"/>
              </a:buClr>
              <a:buSzPts val="1200"/>
              <a:buFont typeface="Arial"/>
              <a:buChar char="•"/>
            </a:pPr>
            <a:r>
              <a:rPr lang="en-US" sz="1600" b="0" i="0">
                <a:solidFill>
                  <a:srgbClr val="000000"/>
                </a:solidFill>
                <a:latin typeface="Times New Roman"/>
                <a:ea typeface="Times New Roman"/>
                <a:cs typeface="Times New Roman"/>
                <a:sym typeface="Times New Roman"/>
              </a:rPr>
              <a:t>Size Standard Microspheres</a:t>
            </a:r>
            <a:r>
              <a:rPr lang="en-US" sz="1600">
                <a:solidFill>
                  <a:srgbClr val="000000"/>
                </a:solidFill>
                <a:latin typeface="Times New Roman"/>
                <a:ea typeface="Times New Roman"/>
                <a:cs typeface="Times New Roman"/>
                <a:sym typeface="Times New Roman"/>
              </a:rPr>
              <a:t> </a:t>
            </a:r>
            <a:endParaRPr sz="1600" b="0" i="0">
              <a:solidFill>
                <a:srgbClr val="000000"/>
              </a:solidFill>
              <a:latin typeface="Times New Roman"/>
              <a:ea typeface="Times New Roman"/>
              <a:cs typeface="Times New Roman"/>
              <a:sym typeface="Times New Roman"/>
            </a:endParaRPr>
          </a:p>
          <a:p>
            <a:pPr marL="914400" lvl="1" indent="-304800" algn="l" rtl="0">
              <a:lnSpc>
                <a:spcPct val="90000"/>
              </a:lnSpc>
              <a:spcBef>
                <a:spcPts val="0"/>
              </a:spcBef>
              <a:spcAft>
                <a:spcPts val="0"/>
              </a:spcAft>
              <a:buClr>
                <a:srgbClr val="000000"/>
              </a:buClr>
              <a:buSzPts val="1200"/>
              <a:buFont typeface="Arial"/>
              <a:buChar char="•"/>
            </a:pPr>
            <a:r>
              <a:rPr lang="en-US" sz="1600" b="0" i="0">
                <a:solidFill>
                  <a:srgbClr val="000000"/>
                </a:solidFill>
                <a:latin typeface="Times New Roman"/>
                <a:ea typeface="Times New Roman"/>
                <a:cs typeface="Times New Roman"/>
                <a:sym typeface="Times New Roman"/>
              </a:rPr>
              <a:t>Laser Safety Goggles </a:t>
            </a:r>
            <a:endParaRPr/>
          </a:p>
          <a:p>
            <a:pPr marL="914400" lvl="1" indent="-304800" algn="l" rtl="0">
              <a:lnSpc>
                <a:spcPct val="90000"/>
              </a:lnSpc>
              <a:spcBef>
                <a:spcPts val="0"/>
              </a:spcBef>
              <a:spcAft>
                <a:spcPts val="0"/>
              </a:spcAft>
              <a:buClr>
                <a:srgbClr val="000000"/>
              </a:buClr>
              <a:buSzPts val="1200"/>
              <a:buFont typeface="Arial"/>
              <a:buChar char="•"/>
            </a:pPr>
            <a:r>
              <a:rPr lang="en-US" sz="1600" b="0" i="0">
                <a:solidFill>
                  <a:srgbClr val="000000"/>
                </a:solidFill>
                <a:latin typeface="Times New Roman"/>
                <a:ea typeface="Times New Roman"/>
                <a:cs typeface="Times New Roman"/>
                <a:sym typeface="Times New Roman"/>
              </a:rPr>
              <a:t>Wires/Banana Clips</a:t>
            </a:r>
            <a:endParaRPr/>
          </a:p>
          <a:p>
            <a:pPr marL="914400" lvl="1" indent="-228600" algn="l" rtl="0">
              <a:lnSpc>
                <a:spcPct val="90000"/>
              </a:lnSpc>
              <a:spcBef>
                <a:spcPts val="0"/>
              </a:spcBef>
              <a:spcAft>
                <a:spcPts val="0"/>
              </a:spcAft>
              <a:buClr>
                <a:schemeClr val="dk1"/>
              </a:buClr>
              <a:buSzPts val="1200"/>
              <a:buFont typeface="Arial"/>
              <a:buNone/>
            </a:pPr>
            <a:endParaRPr sz="1600" b="0" i="0">
              <a:solidFill>
                <a:srgbClr val="000000"/>
              </a:solidFill>
              <a:latin typeface="Times New Roman"/>
              <a:ea typeface="Times New Roman"/>
              <a:cs typeface="Times New Roman"/>
              <a:sym typeface="Times New Roman"/>
            </a:endParaRPr>
          </a:p>
          <a:p>
            <a:pPr marL="457200" lvl="0" indent="-317500" algn="l" rtl="0">
              <a:lnSpc>
                <a:spcPct val="90000"/>
              </a:lnSpc>
              <a:spcBef>
                <a:spcPts val="0"/>
              </a:spcBef>
              <a:spcAft>
                <a:spcPts val="0"/>
              </a:spcAft>
              <a:buClr>
                <a:srgbClr val="000000"/>
              </a:buClr>
              <a:buSzPts val="1400"/>
              <a:buFont typeface="Arial"/>
              <a:buChar char="•"/>
            </a:pPr>
            <a:r>
              <a:rPr lang="en-US" sz="1800" b="1" u="sng">
                <a:solidFill>
                  <a:srgbClr val="000000"/>
                </a:solidFill>
                <a:latin typeface="Times New Roman"/>
                <a:ea typeface="Times New Roman"/>
                <a:cs typeface="Times New Roman"/>
                <a:sym typeface="Times New Roman"/>
              </a:rPr>
              <a:t>Facilities:</a:t>
            </a:r>
            <a:endParaRPr/>
          </a:p>
          <a:p>
            <a:pPr marL="914400" lvl="1" indent="-304800" algn="l" rtl="0">
              <a:lnSpc>
                <a:spcPct val="90000"/>
              </a:lnSpc>
              <a:spcBef>
                <a:spcPts val="0"/>
              </a:spcBef>
              <a:spcAft>
                <a:spcPts val="0"/>
              </a:spcAft>
              <a:buClr>
                <a:srgbClr val="000000"/>
              </a:buClr>
              <a:buSzPts val="1200"/>
              <a:buFont typeface="Arial"/>
              <a:buChar char="•"/>
            </a:pPr>
            <a:r>
              <a:rPr lang="en-US" sz="1600">
                <a:solidFill>
                  <a:srgbClr val="000000"/>
                </a:solidFill>
                <a:latin typeface="Times New Roman"/>
                <a:ea typeface="Times New Roman"/>
                <a:cs typeface="Times New Roman"/>
                <a:sym typeface="Times New Roman"/>
              </a:rPr>
              <a:t>Hazardous Test Cell, AERO 169</a:t>
            </a:r>
            <a:endParaRPr sz="1400">
              <a:latin typeface="Times New Roman"/>
              <a:ea typeface="Times New Roman"/>
              <a:cs typeface="Times New Roman"/>
              <a:sym typeface="Times New Roman"/>
            </a:endParaRPr>
          </a:p>
          <a:p>
            <a:pPr marL="914400" lvl="1" indent="-228600" algn="l" rtl="0">
              <a:lnSpc>
                <a:spcPct val="90000"/>
              </a:lnSpc>
              <a:spcBef>
                <a:spcPts val="0"/>
              </a:spcBef>
              <a:spcAft>
                <a:spcPts val="0"/>
              </a:spcAft>
              <a:buClr>
                <a:schemeClr val="dk1"/>
              </a:buClr>
              <a:buSzPts val="1200"/>
              <a:buNone/>
            </a:pPr>
            <a:endParaRPr sz="1600"/>
          </a:p>
          <a:p>
            <a:pPr marL="914400" lvl="1" indent="-228600" algn="l" rtl="0">
              <a:lnSpc>
                <a:spcPct val="90000"/>
              </a:lnSpc>
              <a:spcBef>
                <a:spcPts val="0"/>
              </a:spcBef>
              <a:spcAft>
                <a:spcPts val="0"/>
              </a:spcAft>
              <a:buClr>
                <a:schemeClr val="dk1"/>
              </a:buClr>
              <a:buSzPts val="1200"/>
              <a:buNone/>
            </a:pPr>
            <a:endParaRPr sz="1800"/>
          </a:p>
        </p:txBody>
      </p:sp>
      <p:pic>
        <p:nvPicPr>
          <p:cNvPr id="618" name="Google Shape;618;p46"/>
          <p:cNvPicPr preferRelativeResize="0"/>
          <p:nvPr/>
        </p:nvPicPr>
        <p:blipFill rotWithShape="1">
          <a:blip r:embed="rId3" cstate="email">
            <a:alphaModFix/>
            <a:extLst>
              <a:ext uri="{28A0092B-C50C-407E-A947-70E740481C1C}">
                <a14:useLocalDpi xmlns:a14="http://schemas.microsoft.com/office/drawing/2010/main"/>
              </a:ext>
            </a:extLst>
          </a:blip>
          <a:srcRect t="-649"/>
          <a:stretch/>
        </p:blipFill>
        <p:spPr>
          <a:xfrm>
            <a:off x="215899" y="508985"/>
            <a:ext cx="5212749" cy="440679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7"/>
          <p:cNvSpPr txBox="1">
            <a:spLocks noGrp="1"/>
          </p:cNvSpPr>
          <p:nvPr>
            <p:ph type="title"/>
          </p:nvPr>
        </p:nvSpPr>
        <p:spPr>
          <a:xfrm>
            <a:off x="220419" y="223569"/>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Test Set Up Diagram</a:t>
            </a:r>
            <a:endParaRPr/>
          </a:p>
        </p:txBody>
      </p:sp>
      <p:sp>
        <p:nvSpPr>
          <p:cNvPr id="624" name="Google Shape;624;p47"/>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47</a:t>
            </a:fld>
            <a:endParaRPr/>
          </a:p>
        </p:txBody>
      </p:sp>
      <p:sp>
        <p:nvSpPr>
          <p:cNvPr id="625" name="Google Shape;625;p47"/>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47"/>
          <p:cNvSpPr txBox="1">
            <a:spLocks noGrp="1"/>
          </p:cNvSpPr>
          <p:nvPr>
            <p:ph type="body" idx="1"/>
          </p:nvPr>
        </p:nvSpPr>
        <p:spPr>
          <a:xfrm>
            <a:off x="5239645" y="704735"/>
            <a:ext cx="3904355" cy="3921334"/>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0"/>
              </a:spcBef>
              <a:spcAft>
                <a:spcPts val="0"/>
              </a:spcAft>
              <a:buClr>
                <a:srgbClr val="000000"/>
              </a:buClr>
              <a:buSzPts val="1400"/>
              <a:buChar char="●"/>
            </a:pPr>
            <a:r>
              <a:rPr lang="en-US" sz="1800" b="1" i="0" u="sng">
                <a:solidFill>
                  <a:srgbClr val="000000"/>
                </a:solidFill>
                <a:latin typeface="Times New Roman"/>
                <a:ea typeface="Times New Roman"/>
                <a:cs typeface="Times New Roman"/>
                <a:sym typeface="Times New Roman"/>
              </a:rPr>
              <a:t>Equipment:</a:t>
            </a:r>
            <a:endParaRPr/>
          </a:p>
          <a:p>
            <a:pPr marL="914400" lvl="1" indent="-304800" algn="l" rtl="0">
              <a:lnSpc>
                <a:spcPct val="90000"/>
              </a:lnSpc>
              <a:spcBef>
                <a:spcPts val="0"/>
              </a:spcBef>
              <a:spcAft>
                <a:spcPts val="0"/>
              </a:spcAft>
              <a:buClr>
                <a:srgbClr val="000000"/>
              </a:buClr>
              <a:buSzPts val="1200"/>
              <a:buFont typeface="Arial"/>
              <a:buChar char="•"/>
            </a:pPr>
            <a:r>
              <a:rPr lang="en-US" sz="1600" b="0" i="0">
                <a:solidFill>
                  <a:srgbClr val="000000"/>
                </a:solidFill>
                <a:latin typeface="Times New Roman"/>
                <a:ea typeface="Times New Roman"/>
                <a:cs typeface="Times New Roman"/>
                <a:sym typeface="Times New Roman"/>
              </a:rPr>
              <a:t>Microscope Assembly </a:t>
            </a:r>
            <a:endParaRPr/>
          </a:p>
          <a:p>
            <a:pPr marL="914400" lvl="1" indent="-304800" algn="l" rtl="0">
              <a:lnSpc>
                <a:spcPct val="90000"/>
              </a:lnSpc>
              <a:spcBef>
                <a:spcPts val="0"/>
              </a:spcBef>
              <a:spcAft>
                <a:spcPts val="0"/>
              </a:spcAft>
              <a:buClr>
                <a:srgbClr val="000000"/>
              </a:buClr>
              <a:buSzPts val="1200"/>
              <a:buFont typeface="Arial"/>
              <a:buChar char="•"/>
            </a:pPr>
            <a:r>
              <a:rPr lang="en-US" sz="1600">
                <a:solidFill>
                  <a:srgbClr val="000000"/>
                </a:solidFill>
                <a:latin typeface="Times New Roman"/>
                <a:ea typeface="Times New Roman"/>
                <a:cs typeface="Times New Roman"/>
                <a:sym typeface="Times New Roman"/>
              </a:rPr>
              <a:t>Cooler</a:t>
            </a:r>
            <a:endParaRPr sz="1600">
              <a:solidFill>
                <a:srgbClr val="000000"/>
              </a:solidFill>
            </a:endParaRPr>
          </a:p>
          <a:p>
            <a:pPr marL="914400" lvl="1" indent="-304800" algn="l" rtl="0">
              <a:lnSpc>
                <a:spcPct val="90000"/>
              </a:lnSpc>
              <a:spcBef>
                <a:spcPts val="0"/>
              </a:spcBef>
              <a:spcAft>
                <a:spcPts val="0"/>
              </a:spcAft>
              <a:buClr>
                <a:srgbClr val="000000"/>
              </a:buClr>
              <a:buSzPts val="1200"/>
              <a:buFont typeface="Arial"/>
              <a:buChar char="•"/>
            </a:pPr>
            <a:r>
              <a:rPr lang="en-US" sz="1600">
                <a:solidFill>
                  <a:srgbClr val="000000"/>
                </a:solidFill>
                <a:latin typeface="Times New Roman"/>
                <a:ea typeface="Times New Roman"/>
                <a:cs typeface="Times New Roman"/>
                <a:sym typeface="Times New Roman"/>
              </a:rPr>
              <a:t>Oven</a:t>
            </a:r>
            <a:endParaRPr/>
          </a:p>
          <a:p>
            <a:pPr marL="914400" lvl="1" indent="-304800" algn="l" rtl="0">
              <a:lnSpc>
                <a:spcPct val="90000"/>
              </a:lnSpc>
              <a:spcBef>
                <a:spcPts val="0"/>
              </a:spcBef>
              <a:spcAft>
                <a:spcPts val="0"/>
              </a:spcAft>
              <a:buClr>
                <a:srgbClr val="000000"/>
              </a:buClr>
              <a:buSzPts val="1200"/>
              <a:buFont typeface="Arial"/>
              <a:buChar char="•"/>
            </a:pPr>
            <a:r>
              <a:rPr lang="en-US" sz="1600">
                <a:solidFill>
                  <a:srgbClr val="000000"/>
                </a:solidFill>
                <a:latin typeface="Times New Roman"/>
                <a:ea typeface="Times New Roman"/>
                <a:cs typeface="Times New Roman"/>
                <a:sym typeface="Times New Roman"/>
              </a:rPr>
              <a:t>Dry Ice/Heat Source (scrap metal)</a:t>
            </a:r>
            <a:endParaRPr/>
          </a:p>
          <a:p>
            <a:pPr marL="914400" lvl="1" indent="-304800" algn="l" rtl="0">
              <a:lnSpc>
                <a:spcPct val="90000"/>
              </a:lnSpc>
              <a:spcBef>
                <a:spcPts val="0"/>
              </a:spcBef>
              <a:spcAft>
                <a:spcPts val="0"/>
              </a:spcAft>
              <a:buClr>
                <a:srgbClr val="000000"/>
              </a:buClr>
              <a:buSzPts val="1200"/>
              <a:buFont typeface="Arial"/>
              <a:buChar char="•"/>
            </a:pPr>
            <a:r>
              <a:rPr lang="en-US" sz="1600" b="0" i="0">
                <a:solidFill>
                  <a:srgbClr val="000000"/>
                </a:solidFill>
                <a:latin typeface="Times New Roman"/>
                <a:ea typeface="Times New Roman"/>
                <a:cs typeface="Times New Roman"/>
                <a:sym typeface="Times New Roman"/>
              </a:rPr>
              <a:t>Benchtop Power Supply (12V,5V,1.8V) </a:t>
            </a:r>
            <a:endParaRPr/>
          </a:p>
          <a:p>
            <a:pPr marL="914400" lvl="1" indent="-304800" algn="l" rtl="0">
              <a:lnSpc>
                <a:spcPct val="90000"/>
              </a:lnSpc>
              <a:spcBef>
                <a:spcPts val="0"/>
              </a:spcBef>
              <a:spcAft>
                <a:spcPts val="0"/>
              </a:spcAft>
              <a:buClr>
                <a:srgbClr val="000000"/>
              </a:buClr>
              <a:buSzPts val="1200"/>
              <a:buFont typeface="Arial"/>
              <a:buChar char="•"/>
            </a:pPr>
            <a:r>
              <a:rPr lang="en-US" sz="1600" b="0" i="0">
                <a:solidFill>
                  <a:srgbClr val="000000"/>
                </a:solidFill>
                <a:latin typeface="Times New Roman"/>
                <a:ea typeface="Times New Roman"/>
                <a:cs typeface="Times New Roman"/>
                <a:sym typeface="Times New Roman"/>
              </a:rPr>
              <a:t>Size Standard Microspheres</a:t>
            </a:r>
            <a:r>
              <a:rPr lang="en-US" sz="1600">
                <a:solidFill>
                  <a:srgbClr val="000000"/>
                </a:solidFill>
                <a:latin typeface="Times New Roman"/>
                <a:ea typeface="Times New Roman"/>
                <a:cs typeface="Times New Roman"/>
                <a:sym typeface="Times New Roman"/>
              </a:rPr>
              <a:t> </a:t>
            </a:r>
            <a:endParaRPr sz="1600" b="0" i="0">
              <a:solidFill>
                <a:srgbClr val="000000"/>
              </a:solidFill>
              <a:latin typeface="Times New Roman"/>
              <a:ea typeface="Times New Roman"/>
              <a:cs typeface="Times New Roman"/>
              <a:sym typeface="Times New Roman"/>
            </a:endParaRPr>
          </a:p>
          <a:p>
            <a:pPr marL="914400" lvl="1" indent="-304800" algn="l" rtl="0">
              <a:lnSpc>
                <a:spcPct val="90000"/>
              </a:lnSpc>
              <a:spcBef>
                <a:spcPts val="0"/>
              </a:spcBef>
              <a:spcAft>
                <a:spcPts val="0"/>
              </a:spcAft>
              <a:buClr>
                <a:srgbClr val="000000"/>
              </a:buClr>
              <a:buSzPts val="1200"/>
              <a:buFont typeface="Arial"/>
              <a:buChar char="•"/>
            </a:pPr>
            <a:r>
              <a:rPr lang="en-US" sz="1600" b="0" i="0">
                <a:solidFill>
                  <a:srgbClr val="000000"/>
                </a:solidFill>
                <a:latin typeface="Times New Roman"/>
                <a:ea typeface="Times New Roman"/>
                <a:cs typeface="Times New Roman"/>
                <a:sym typeface="Times New Roman"/>
              </a:rPr>
              <a:t>Laser Safety Goggles </a:t>
            </a:r>
            <a:endParaRPr/>
          </a:p>
          <a:p>
            <a:pPr marL="914400" lvl="1" indent="-304800" algn="l" rtl="0">
              <a:lnSpc>
                <a:spcPct val="90000"/>
              </a:lnSpc>
              <a:spcBef>
                <a:spcPts val="0"/>
              </a:spcBef>
              <a:spcAft>
                <a:spcPts val="0"/>
              </a:spcAft>
              <a:buClr>
                <a:srgbClr val="000000"/>
              </a:buClr>
              <a:buSzPts val="1200"/>
              <a:buFont typeface="Arial"/>
              <a:buChar char="•"/>
            </a:pPr>
            <a:r>
              <a:rPr lang="en-US" sz="1600" b="0" i="0">
                <a:solidFill>
                  <a:srgbClr val="000000"/>
                </a:solidFill>
                <a:latin typeface="Times New Roman"/>
                <a:ea typeface="Times New Roman"/>
                <a:cs typeface="Times New Roman"/>
                <a:sym typeface="Times New Roman"/>
              </a:rPr>
              <a:t>Wires/Banana Clips</a:t>
            </a:r>
            <a:endParaRPr/>
          </a:p>
          <a:p>
            <a:pPr marL="914400" lvl="1" indent="-228600" algn="l" rtl="0">
              <a:lnSpc>
                <a:spcPct val="90000"/>
              </a:lnSpc>
              <a:spcBef>
                <a:spcPts val="0"/>
              </a:spcBef>
              <a:spcAft>
                <a:spcPts val="0"/>
              </a:spcAft>
              <a:buClr>
                <a:schemeClr val="dk1"/>
              </a:buClr>
              <a:buSzPts val="1200"/>
              <a:buFont typeface="Arial"/>
              <a:buNone/>
            </a:pPr>
            <a:endParaRPr sz="1600" b="0" i="0">
              <a:solidFill>
                <a:srgbClr val="000000"/>
              </a:solidFill>
              <a:latin typeface="Times New Roman"/>
              <a:ea typeface="Times New Roman"/>
              <a:cs typeface="Times New Roman"/>
              <a:sym typeface="Times New Roman"/>
            </a:endParaRPr>
          </a:p>
          <a:p>
            <a:pPr marL="457200" lvl="0" indent="-317500" algn="l" rtl="0">
              <a:lnSpc>
                <a:spcPct val="90000"/>
              </a:lnSpc>
              <a:spcBef>
                <a:spcPts val="0"/>
              </a:spcBef>
              <a:spcAft>
                <a:spcPts val="0"/>
              </a:spcAft>
              <a:buClr>
                <a:srgbClr val="000000"/>
              </a:buClr>
              <a:buSzPts val="1400"/>
              <a:buFont typeface="Arial"/>
              <a:buChar char="•"/>
            </a:pPr>
            <a:r>
              <a:rPr lang="en-US" sz="1800" b="1" u="sng">
                <a:solidFill>
                  <a:srgbClr val="000000"/>
                </a:solidFill>
                <a:latin typeface="Times New Roman"/>
                <a:ea typeface="Times New Roman"/>
                <a:cs typeface="Times New Roman"/>
                <a:sym typeface="Times New Roman"/>
              </a:rPr>
              <a:t>Facilities:</a:t>
            </a:r>
            <a:endParaRPr/>
          </a:p>
          <a:p>
            <a:pPr marL="914400" lvl="1" indent="-304800" algn="l" rtl="0">
              <a:lnSpc>
                <a:spcPct val="90000"/>
              </a:lnSpc>
              <a:spcBef>
                <a:spcPts val="0"/>
              </a:spcBef>
              <a:spcAft>
                <a:spcPts val="0"/>
              </a:spcAft>
              <a:buClr>
                <a:srgbClr val="000000"/>
              </a:buClr>
              <a:buSzPts val="1200"/>
              <a:buFont typeface="Arial"/>
              <a:buChar char="•"/>
            </a:pPr>
            <a:r>
              <a:rPr lang="en-US" sz="1600">
                <a:solidFill>
                  <a:srgbClr val="000000"/>
                </a:solidFill>
                <a:latin typeface="Times New Roman"/>
                <a:ea typeface="Times New Roman"/>
                <a:cs typeface="Times New Roman"/>
                <a:sym typeface="Times New Roman"/>
              </a:rPr>
              <a:t>Hazardous Test Cell, AERO 169</a:t>
            </a:r>
            <a:endParaRPr sz="1400">
              <a:latin typeface="Times New Roman"/>
              <a:ea typeface="Times New Roman"/>
              <a:cs typeface="Times New Roman"/>
              <a:sym typeface="Times New Roman"/>
            </a:endParaRPr>
          </a:p>
          <a:p>
            <a:pPr marL="914400" lvl="1" indent="-228600" algn="l" rtl="0">
              <a:lnSpc>
                <a:spcPct val="90000"/>
              </a:lnSpc>
              <a:spcBef>
                <a:spcPts val="0"/>
              </a:spcBef>
              <a:spcAft>
                <a:spcPts val="0"/>
              </a:spcAft>
              <a:buClr>
                <a:schemeClr val="dk1"/>
              </a:buClr>
              <a:buSzPts val="1200"/>
              <a:buNone/>
            </a:pPr>
            <a:endParaRPr sz="1600"/>
          </a:p>
          <a:p>
            <a:pPr marL="914400" lvl="1" indent="-228600" algn="l" rtl="0">
              <a:lnSpc>
                <a:spcPct val="90000"/>
              </a:lnSpc>
              <a:spcBef>
                <a:spcPts val="0"/>
              </a:spcBef>
              <a:spcAft>
                <a:spcPts val="0"/>
              </a:spcAft>
              <a:buClr>
                <a:schemeClr val="dk1"/>
              </a:buClr>
              <a:buSzPts val="1200"/>
              <a:buNone/>
            </a:pPr>
            <a:endParaRPr sz="1800"/>
          </a:p>
        </p:txBody>
      </p:sp>
      <p:pic>
        <p:nvPicPr>
          <p:cNvPr id="627" name="Google Shape;627;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9544" y="759802"/>
            <a:ext cx="3827120" cy="3811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8"/>
          <p:cNvSpPr txBox="1">
            <a:spLocks noGrp="1"/>
          </p:cNvSpPr>
          <p:nvPr>
            <p:ph type="title"/>
          </p:nvPr>
        </p:nvSpPr>
        <p:spPr>
          <a:xfrm>
            <a:off x="220419" y="266431"/>
            <a:ext cx="3556451"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Pre-Requisites </a:t>
            </a:r>
            <a:endParaRPr/>
          </a:p>
        </p:txBody>
      </p:sp>
      <p:sp>
        <p:nvSpPr>
          <p:cNvPr id="633" name="Google Shape;633;p48"/>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48</a:t>
            </a:fld>
            <a:endParaRPr/>
          </a:p>
        </p:txBody>
      </p:sp>
      <p:sp>
        <p:nvSpPr>
          <p:cNvPr id="634" name="Google Shape;634;p48"/>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35" name="Google Shape;635;p48"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29699" y="164885"/>
            <a:ext cx="770808" cy="724444"/>
          </a:xfrm>
          <a:prstGeom prst="rect">
            <a:avLst/>
          </a:prstGeom>
          <a:noFill/>
          <a:ln>
            <a:noFill/>
          </a:ln>
        </p:spPr>
      </p:pic>
      <p:pic>
        <p:nvPicPr>
          <p:cNvPr id="636" name="Google Shape;636;p48" descr="Graphical user interface, websit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1049" y="266431"/>
            <a:ext cx="6578494" cy="428956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9"/>
          <p:cNvSpPr txBox="1">
            <a:spLocks noGrp="1"/>
          </p:cNvSpPr>
          <p:nvPr>
            <p:ph type="title"/>
          </p:nvPr>
        </p:nvSpPr>
        <p:spPr>
          <a:xfrm>
            <a:off x="220419" y="266431"/>
            <a:ext cx="3556451"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Pre-Requisites </a:t>
            </a:r>
            <a:endParaRPr/>
          </a:p>
        </p:txBody>
      </p:sp>
      <p:sp>
        <p:nvSpPr>
          <p:cNvPr id="642" name="Google Shape;642;p49"/>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49</a:t>
            </a:fld>
            <a:endParaRPr/>
          </a:p>
        </p:txBody>
      </p:sp>
      <p:sp>
        <p:nvSpPr>
          <p:cNvPr id="643" name="Google Shape;643;p49"/>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44" name="Google Shape;644;p49"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29699" y="164885"/>
            <a:ext cx="770808" cy="724444"/>
          </a:xfrm>
          <a:prstGeom prst="rect">
            <a:avLst/>
          </a:prstGeom>
          <a:noFill/>
          <a:ln>
            <a:noFill/>
          </a:ln>
        </p:spPr>
      </p:pic>
      <p:pic>
        <p:nvPicPr>
          <p:cNvPr id="645" name="Google Shape;645;p49" descr="Graphical user interface, websit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1049" y="266431"/>
            <a:ext cx="6578494" cy="4289562"/>
          </a:xfrm>
          <a:prstGeom prst="rect">
            <a:avLst/>
          </a:prstGeom>
          <a:noFill/>
          <a:ln>
            <a:noFill/>
          </a:ln>
        </p:spPr>
      </p:pic>
      <p:sp>
        <p:nvSpPr>
          <p:cNvPr id="646" name="Google Shape;646;p49"/>
          <p:cNvSpPr/>
          <p:nvPr/>
        </p:nvSpPr>
        <p:spPr>
          <a:xfrm>
            <a:off x="3914079" y="1607915"/>
            <a:ext cx="2791521" cy="340153"/>
          </a:xfrm>
          <a:prstGeom prst="roundRect">
            <a:avLst>
              <a:gd name="adj" fmla="val 16667"/>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7" name="Google Shape;647;p49"/>
          <p:cNvSpPr/>
          <p:nvPr/>
        </p:nvSpPr>
        <p:spPr>
          <a:xfrm>
            <a:off x="2221049" y="3640193"/>
            <a:ext cx="1608829" cy="340153"/>
          </a:xfrm>
          <a:prstGeom prst="roundRect">
            <a:avLst>
              <a:gd name="adj" fmla="val 16667"/>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8" name="Google Shape;648;p49"/>
          <p:cNvSpPr/>
          <p:nvPr/>
        </p:nvSpPr>
        <p:spPr>
          <a:xfrm>
            <a:off x="6872853" y="2088548"/>
            <a:ext cx="1833825" cy="340153"/>
          </a:xfrm>
          <a:prstGeom prst="roundRect">
            <a:avLst>
              <a:gd name="adj" fmla="val 16667"/>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600"/>
              <a:buFont typeface="Times New Roman"/>
              <a:buNone/>
            </a:pPr>
            <a:r>
              <a:rPr lang="en-US" sz="6600" b="1">
                <a:latin typeface="Times New Roman"/>
                <a:ea typeface="Times New Roman"/>
                <a:cs typeface="Times New Roman"/>
                <a:sym typeface="Times New Roman"/>
              </a:rPr>
              <a:t>Project Overview</a:t>
            </a:r>
            <a:endParaRPr sz="6600" b="1">
              <a:latin typeface="Times New Roman"/>
              <a:ea typeface="Times New Roman"/>
              <a:cs typeface="Times New Roman"/>
              <a:sym typeface="Times New Roman"/>
            </a:endParaRPr>
          </a:p>
        </p:txBody>
      </p:sp>
      <p:sp>
        <p:nvSpPr>
          <p:cNvPr id="155" name="Google Shape;155;p5"/>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1800"/>
              <a:buNone/>
            </a:pPr>
            <a:r>
              <a:rPr lang="en-US">
                <a:latin typeface="Times New Roman"/>
                <a:ea typeface="Times New Roman"/>
                <a:cs typeface="Times New Roman"/>
                <a:sym typeface="Times New Roman"/>
              </a:rPr>
              <a:t>Presenter</a:t>
            </a:r>
            <a:r>
              <a:rPr lang="en-US" sz="1800">
                <a:latin typeface="Times New Roman"/>
                <a:ea typeface="Times New Roman"/>
                <a:cs typeface="Times New Roman"/>
                <a:sym typeface="Times New Roman"/>
              </a:rPr>
              <a:t>: Brianna Gagliardi</a:t>
            </a:r>
            <a:endParaRPr sz="4250">
              <a:latin typeface="Times New Roman"/>
              <a:ea typeface="Times New Roman"/>
              <a:cs typeface="Times New Roman"/>
              <a:sym typeface="Times New Roman"/>
            </a:endParaRPr>
          </a:p>
        </p:txBody>
      </p:sp>
      <p:sp>
        <p:nvSpPr>
          <p:cNvPr id="156" name="Google Shape;156;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0"/>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Data Acquisition</a:t>
            </a:r>
            <a:endParaRPr/>
          </a:p>
        </p:txBody>
      </p:sp>
      <p:sp>
        <p:nvSpPr>
          <p:cNvPr id="654" name="Google Shape;654;p50"/>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50</a:t>
            </a:fld>
            <a:endParaRPr/>
          </a:p>
        </p:txBody>
      </p:sp>
      <p:sp>
        <p:nvSpPr>
          <p:cNvPr id="655" name="Google Shape;655;p50"/>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6" name="Google Shape;656;p50"/>
          <p:cNvSpPr txBox="1"/>
          <p:nvPr/>
        </p:nvSpPr>
        <p:spPr>
          <a:xfrm>
            <a:off x="77725" y="1027599"/>
            <a:ext cx="4083458" cy="95410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Want to characterize system behavior across temperature range</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Heater/Cooler power consumption</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Temperatures of baseplate and sample</a:t>
            </a:r>
            <a:endParaRPr/>
          </a:p>
        </p:txBody>
      </p:sp>
      <p:pic>
        <p:nvPicPr>
          <p:cNvPr id="657" name="Google Shape;657;p50"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50365" y="1225760"/>
            <a:ext cx="5223145" cy="2164120"/>
          </a:xfrm>
          <a:prstGeom prst="rect">
            <a:avLst/>
          </a:prstGeom>
          <a:noFill/>
          <a:ln>
            <a:noFill/>
          </a:ln>
        </p:spPr>
      </p:pic>
      <p:sp>
        <p:nvSpPr>
          <p:cNvPr id="658" name="Google Shape;658;p50"/>
          <p:cNvSpPr txBox="1"/>
          <p:nvPr/>
        </p:nvSpPr>
        <p:spPr>
          <a:xfrm>
            <a:off x="77725" y="2129340"/>
            <a:ext cx="4083458" cy="116955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Test data will be saved to removable storage device (SD Card &amp; removable USB)</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Reconstructed images = PNG</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Raw holograms = PNG</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Temperature readings = CSV</a:t>
            </a:r>
            <a:endParaRPr/>
          </a:p>
        </p:txBody>
      </p:sp>
      <p:sp>
        <p:nvSpPr>
          <p:cNvPr id="659" name="Google Shape;659;p50"/>
          <p:cNvSpPr txBox="1"/>
          <p:nvPr/>
        </p:nvSpPr>
        <p:spPr>
          <a:xfrm>
            <a:off x="77724" y="3389880"/>
            <a:ext cx="5958641" cy="116955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Manual data capture</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Heater and Peltier current draw</a:t>
            </a:r>
            <a:endParaRPr/>
          </a:p>
          <a:p>
            <a:pPr marL="1200150" marR="0" lvl="2"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Measured with a DMM</a:t>
            </a:r>
            <a:endParaRPr/>
          </a:p>
          <a:p>
            <a:pPr marL="1200150" marR="0" lvl="2"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Recorded manually at 1 minute intervals on an excel spreadsheet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1"/>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Sensor Placement</a:t>
            </a:r>
            <a:endParaRPr/>
          </a:p>
        </p:txBody>
      </p:sp>
      <p:sp>
        <p:nvSpPr>
          <p:cNvPr id="665" name="Google Shape;665;p51"/>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51</a:t>
            </a:fld>
            <a:endParaRPr/>
          </a:p>
        </p:txBody>
      </p:sp>
      <p:pic>
        <p:nvPicPr>
          <p:cNvPr id="666" name="Google Shape;666;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0869" y="466816"/>
            <a:ext cx="5707183" cy="4410253"/>
          </a:xfrm>
          <a:prstGeom prst="rect">
            <a:avLst/>
          </a:prstGeom>
          <a:noFill/>
          <a:ln>
            <a:noFill/>
          </a:ln>
        </p:spPr>
      </p:pic>
      <p:sp>
        <p:nvSpPr>
          <p:cNvPr id="667" name="Google Shape;667;p51"/>
          <p:cNvSpPr/>
          <p:nvPr/>
        </p:nvSpPr>
        <p:spPr>
          <a:xfrm>
            <a:off x="4200940" y="2450420"/>
            <a:ext cx="92765" cy="92765"/>
          </a:xfrm>
          <a:prstGeom prst="ellipse">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8" name="Google Shape;668;p51"/>
          <p:cNvSpPr/>
          <p:nvPr/>
        </p:nvSpPr>
        <p:spPr>
          <a:xfrm>
            <a:off x="4247322" y="2151620"/>
            <a:ext cx="92765" cy="92765"/>
          </a:xfrm>
          <a:prstGeom prst="ellipse">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9" name="Google Shape;669;p51"/>
          <p:cNvSpPr/>
          <p:nvPr/>
        </p:nvSpPr>
        <p:spPr>
          <a:xfrm>
            <a:off x="3664226" y="3464437"/>
            <a:ext cx="92765" cy="92765"/>
          </a:xfrm>
          <a:prstGeom prst="ellipse">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70" name="Google Shape;670;p51"/>
          <p:cNvCxnSpPr/>
          <p:nvPr/>
        </p:nvCxnSpPr>
        <p:spPr>
          <a:xfrm>
            <a:off x="2975114" y="1928168"/>
            <a:ext cx="1325215" cy="265320"/>
          </a:xfrm>
          <a:prstGeom prst="straightConnector1">
            <a:avLst/>
          </a:prstGeom>
          <a:noFill/>
          <a:ln w="28575" cap="flat" cmpd="sng">
            <a:solidFill>
              <a:srgbClr val="F14E28"/>
            </a:solidFill>
            <a:prstDash val="solid"/>
            <a:miter lim="800000"/>
            <a:headEnd type="none" w="sm" len="sm"/>
            <a:tailEnd type="none" w="sm" len="sm"/>
          </a:ln>
        </p:spPr>
      </p:cxnSp>
      <p:cxnSp>
        <p:nvCxnSpPr>
          <p:cNvPr id="671" name="Google Shape;671;p51"/>
          <p:cNvCxnSpPr/>
          <p:nvPr/>
        </p:nvCxnSpPr>
        <p:spPr>
          <a:xfrm>
            <a:off x="2975114" y="2065023"/>
            <a:ext cx="1305338" cy="431779"/>
          </a:xfrm>
          <a:prstGeom prst="straightConnector1">
            <a:avLst/>
          </a:prstGeom>
          <a:noFill/>
          <a:ln w="28575" cap="flat" cmpd="sng">
            <a:solidFill>
              <a:srgbClr val="F14E28"/>
            </a:solidFill>
            <a:prstDash val="solid"/>
            <a:miter lim="800000"/>
            <a:headEnd type="none" w="sm" len="sm"/>
            <a:tailEnd type="none" w="sm" len="sm"/>
          </a:ln>
        </p:spPr>
      </p:cxnSp>
      <p:cxnSp>
        <p:nvCxnSpPr>
          <p:cNvPr id="672" name="Google Shape;672;p51"/>
          <p:cNvCxnSpPr/>
          <p:nvPr/>
        </p:nvCxnSpPr>
        <p:spPr>
          <a:xfrm>
            <a:off x="2796209" y="2193488"/>
            <a:ext cx="914399" cy="1317331"/>
          </a:xfrm>
          <a:prstGeom prst="straightConnector1">
            <a:avLst/>
          </a:prstGeom>
          <a:noFill/>
          <a:ln w="28575" cap="flat" cmpd="sng">
            <a:solidFill>
              <a:srgbClr val="F14E28"/>
            </a:solidFill>
            <a:prstDash val="solid"/>
            <a:miter lim="800000"/>
            <a:headEnd type="none" w="sm" len="sm"/>
            <a:tailEnd type="none" w="sm" len="sm"/>
          </a:ln>
        </p:spPr>
      </p:cxnSp>
      <p:sp>
        <p:nvSpPr>
          <p:cNvPr id="673" name="Google Shape;673;p51"/>
          <p:cNvSpPr txBox="1"/>
          <p:nvPr/>
        </p:nvSpPr>
        <p:spPr>
          <a:xfrm>
            <a:off x="1411355" y="1562330"/>
            <a:ext cx="17095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Thermistors NTC 10KOHM 3950K</a:t>
            </a:r>
            <a:endParaRPr/>
          </a:p>
        </p:txBody>
      </p:sp>
      <p:sp>
        <p:nvSpPr>
          <p:cNvPr id="674" name="Google Shape;674;p51"/>
          <p:cNvSpPr/>
          <p:nvPr/>
        </p:nvSpPr>
        <p:spPr>
          <a:xfrm>
            <a:off x="5983357" y="1621420"/>
            <a:ext cx="92765" cy="92765"/>
          </a:xfrm>
          <a:prstGeom prst="ellipse">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75" name="Google Shape;675;p51"/>
          <p:cNvCxnSpPr/>
          <p:nvPr/>
        </p:nvCxnSpPr>
        <p:spPr>
          <a:xfrm rot="10800000" flipH="1">
            <a:off x="3008244" y="1663288"/>
            <a:ext cx="3028120" cy="52869"/>
          </a:xfrm>
          <a:prstGeom prst="straightConnector1">
            <a:avLst/>
          </a:prstGeom>
          <a:noFill/>
          <a:ln w="28575" cap="flat" cmpd="sng">
            <a:solidFill>
              <a:srgbClr val="F14E28"/>
            </a:solidFill>
            <a:prstDash val="solid"/>
            <a:miter lim="800000"/>
            <a:headEnd type="none" w="sm" len="sm"/>
            <a:tailEnd type="none" w="sm" len="sm"/>
          </a:ln>
        </p:spPr>
      </p:cxnSp>
      <p:sp>
        <p:nvSpPr>
          <p:cNvPr id="676" name="Google Shape;676;p51"/>
          <p:cNvSpPr/>
          <p:nvPr/>
        </p:nvSpPr>
        <p:spPr>
          <a:xfrm>
            <a:off x="5890592" y="2260591"/>
            <a:ext cx="92765" cy="92765"/>
          </a:xfrm>
          <a:prstGeom prst="ellipse">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77" name="Google Shape;677;p51"/>
          <p:cNvCxnSpPr/>
          <p:nvPr/>
        </p:nvCxnSpPr>
        <p:spPr>
          <a:xfrm>
            <a:off x="3008244" y="1806766"/>
            <a:ext cx="2938667" cy="496832"/>
          </a:xfrm>
          <a:prstGeom prst="straightConnector1">
            <a:avLst/>
          </a:prstGeom>
          <a:noFill/>
          <a:ln w="28575" cap="flat" cmpd="sng">
            <a:solidFill>
              <a:srgbClr val="F14E28"/>
            </a:solidFill>
            <a:prstDash val="solid"/>
            <a:miter lim="800000"/>
            <a:headEnd type="none" w="sm" len="sm"/>
            <a:tailEnd type="none" w="sm" len="sm"/>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2"/>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Sensor Placement</a:t>
            </a:r>
            <a:endParaRPr/>
          </a:p>
        </p:txBody>
      </p:sp>
      <p:sp>
        <p:nvSpPr>
          <p:cNvPr id="683" name="Google Shape;683;p52"/>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52</a:t>
            </a:fld>
            <a:endParaRPr/>
          </a:p>
        </p:txBody>
      </p:sp>
      <p:pic>
        <p:nvPicPr>
          <p:cNvPr id="684" name="Google Shape;684;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0869" y="466816"/>
            <a:ext cx="5707183" cy="4410253"/>
          </a:xfrm>
          <a:prstGeom prst="rect">
            <a:avLst/>
          </a:prstGeom>
          <a:noFill/>
          <a:ln>
            <a:noFill/>
          </a:ln>
        </p:spPr>
      </p:pic>
      <p:sp>
        <p:nvSpPr>
          <p:cNvPr id="685" name="Google Shape;685;p52"/>
          <p:cNvSpPr txBox="1"/>
          <p:nvPr/>
        </p:nvSpPr>
        <p:spPr>
          <a:xfrm>
            <a:off x="759543" y="1979687"/>
            <a:ext cx="230074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Times New Roman"/>
                <a:ea typeface="Times New Roman"/>
                <a:cs typeface="Times New Roman"/>
                <a:sym typeface="Times New Roman"/>
              </a:rPr>
              <a:t>TEG GENERATOR 40.13X40.13X3.91MM  Peltier Module</a:t>
            </a:r>
            <a:endParaRPr/>
          </a:p>
        </p:txBody>
      </p:sp>
      <p:sp>
        <p:nvSpPr>
          <p:cNvPr id="686" name="Google Shape;686;p52"/>
          <p:cNvSpPr/>
          <p:nvPr/>
        </p:nvSpPr>
        <p:spPr>
          <a:xfrm rot="4660617">
            <a:off x="4845436" y="1361540"/>
            <a:ext cx="256457" cy="309309"/>
          </a:xfrm>
          <a:prstGeom prst="roundRect">
            <a:avLst>
              <a:gd name="adj" fmla="val 16667"/>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87" name="Google Shape;687;p52"/>
          <p:cNvCxnSpPr>
            <a:stCxn id="685" idx="0"/>
          </p:cNvCxnSpPr>
          <p:nvPr/>
        </p:nvCxnSpPr>
        <p:spPr>
          <a:xfrm rot="10800000" flipH="1">
            <a:off x="1909917" y="1516187"/>
            <a:ext cx="2885400" cy="463500"/>
          </a:xfrm>
          <a:prstGeom prst="straightConnector1">
            <a:avLst/>
          </a:prstGeom>
          <a:noFill/>
          <a:ln w="28575" cap="flat" cmpd="sng">
            <a:solidFill>
              <a:srgbClr val="F14E28"/>
            </a:solidFill>
            <a:prstDash val="solid"/>
            <a:miter lim="800000"/>
            <a:headEnd type="none" w="sm" len="sm"/>
            <a:tailEnd type="triangle"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3"/>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Sensor Placement</a:t>
            </a:r>
            <a:endParaRPr/>
          </a:p>
        </p:txBody>
      </p:sp>
      <p:sp>
        <p:nvSpPr>
          <p:cNvPr id="693" name="Google Shape;693;p53"/>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53</a:t>
            </a:fld>
            <a:endParaRPr/>
          </a:p>
        </p:txBody>
      </p:sp>
      <p:sp>
        <p:nvSpPr>
          <p:cNvPr id="694" name="Google Shape;694;p53"/>
          <p:cNvSpPr txBox="1"/>
          <p:nvPr/>
        </p:nvSpPr>
        <p:spPr>
          <a:xfrm>
            <a:off x="218659" y="848368"/>
            <a:ext cx="4154558" cy="18158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PCB features test pins to measure current</a:t>
            </a:r>
            <a:endParaRPr/>
          </a:p>
          <a:p>
            <a:pPr marL="742950" marR="0" lvl="1" indent="-285750" algn="l" rtl="0">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A multimeter can be connected in series with these pins, allowing for current to flow and be measured</a:t>
            </a:r>
            <a:endParaRPr/>
          </a:p>
          <a:p>
            <a:pPr marL="742950" marR="0" lvl="1" indent="-285750" algn="l" rtl="0">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When not in use, a jumper can be placed across the pins completing the circuit</a:t>
            </a:r>
            <a:endParaRPr sz="1600" b="0" i="0" u="none" strike="noStrike" cap="none">
              <a:solidFill>
                <a:schemeClr val="dk1"/>
              </a:solidFill>
              <a:latin typeface="Times New Roman"/>
              <a:ea typeface="Times New Roman"/>
              <a:cs typeface="Times New Roman"/>
              <a:sym typeface="Times New Roman"/>
            </a:endParaRPr>
          </a:p>
        </p:txBody>
      </p:sp>
      <p:pic>
        <p:nvPicPr>
          <p:cNvPr id="695" name="Google Shape;695;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06994" y="838061"/>
            <a:ext cx="2743200" cy="3379456"/>
          </a:xfrm>
          <a:prstGeom prst="rect">
            <a:avLst/>
          </a:prstGeom>
          <a:noFill/>
          <a:ln>
            <a:noFill/>
          </a:ln>
        </p:spPr>
      </p:pic>
      <p:cxnSp>
        <p:nvCxnSpPr>
          <p:cNvPr id="696" name="Google Shape;696;p53"/>
          <p:cNvCxnSpPr>
            <a:endCxn id="697" idx="3"/>
          </p:cNvCxnSpPr>
          <p:nvPr/>
        </p:nvCxnSpPr>
        <p:spPr>
          <a:xfrm flipH="1">
            <a:off x="7467600" y="2664350"/>
            <a:ext cx="629100" cy="441300"/>
          </a:xfrm>
          <a:prstGeom prst="straightConnector1">
            <a:avLst/>
          </a:prstGeom>
          <a:noFill/>
          <a:ln w="28575" cap="flat" cmpd="sng">
            <a:solidFill>
              <a:srgbClr val="FED41D"/>
            </a:solidFill>
            <a:prstDash val="solid"/>
            <a:miter lim="800000"/>
            <a:headEnd type="none" w="sm" len="sm"/>
            <a:tailEnd type="triangle" w="med" len="med"/>
          </a:ln>
        </p:spPr>
      </p:cxnSp>
      <p:sp>
        <p:nvSpPr>
          <p:cNvPr id="698" name="Google Shape;698;p53"/>
          <p:cNvSpPr txBox="1"/>
          <p:nvPr/>
        </p:nvSpPr>
        <p:spPr>
          <a:xfrm>
            <a:off x="7686250" y="1544686"/>
            <a:ext cx="134592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Times New Roman"/>
                <a:ea typeface="Times New Roman"/>
                <a:cs typeface="Times New Roman"/>
                <a:sym typeface="Times New Roman"/>
              </a:rPr>
              <a:t>Peltier Current Test Pins</a:t>
            </a:r>
            <a:endParaRPr/>
          </a:p>
        </p:txBody>
      </p:sp>
      <p:sp>
        <p:nvSpPr>
          <p:cNvPr id="699" name="Google Shape;699;p53"/>
          <p:cNvSpPr txBox="1"/>
          <p:nvPr/>
        </p:nvSpPr>
        <p:spPr>
          <a:xfrm>
            <a:off x="7949440" y="2172045"/>
            <a:ext cx="1261927"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Times New Roman"/>
                <a:ea typeface="Times New Roman"/>
                <a:cs typeface="Times New Roman"/>
                <a:sym typeface="Times New Roman"/>
              </a:rPr>
              <a:t>Resistance Wire Current Test Pins</a:t>
            </a:r>
            <a:endParaRPr/>
          </a:p>
        </p:txBody>
      </p:sp>
      <p:pic>
        <p:nvPicPr>
          <p:cNvPr id="700" name="Google Shape;700;p53" descr="A picture containing text, electronics&#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7419" y="2834475"/>
            <a:ext cx="2743200" cy="1303020"/>
          </a:xfrm>
          <a:prstGeom prst="rect">
            <a:avLst/>
          </a:prstGeom>
          <a:noFill/>
          <a:ln>
            <a:noFill/>
          </a:ln>
        </p:spPr>
      </p:pic>
      <p:cxnSp>
        <p:nvCxnSpPr>
          <p:cNvPr id="701" name="Google Shape;701;p53"/>
          <p:cNvCxnSpPr>
            <a:endCxn id="702" idx="3"/>
          </p:cNvCxnSpPr>
          <p:nvPr/>
        </p:nvCxnSpPr>
        <p:spPr>
          <a:xfrm rot="10800000">
            <a:off x="7029929" y="3491304"/>
            <a:ext cx="969000" cy="18900"/>
          </a:xfrm>
          <a:prstGeom prst="straightConnector1">
            <a:avLst/>
          </a:prstGeom>
          <a:noFill/>
          <a:ln w="28575" cap="flat" cmpd="sng">
            <a:solidFill>
              <a:srgbClr val="FED41D"/>
            </a:solidFill>
            <a:prstDash val="solid"/>
            <a:miter lim="800000"/>
            <a:headEnd type="none" w="sm" len="sm"/>
            <a:tailEnd type="triangle" w="med" len="med"/>
          </a:ln>
        </p:spPr>
      </p:cxnSp>
      <p:sp>
        <p:nvSpPr>
          <p:cNvPr id="703" name="Google Shape;703;p53"/>
          <p:cNvSpPr txBox="1"/>
          <p:nvPr/>
        </p:nvSpPr>
        <p:spPr>
          <a:xfrm>
            <a:off x="7844800" y="3198119"/>
            <a:ext cx="86470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Times New Roman"/>
                <a:ea typeface="Times New Roman"/>
                <a:cs typeface="Times New Roman"/>
                <a:sym typeface="Times New Roman"/>
              </a:rPr>
              <a:t>Peltier Pins</a:t>
            </a:r>
            <a:endParaRPr/>
          </a:p>
        </p:txBody>
      </p:sp>
      <p:sp>
        <p:nvSpPr>
          <p:cNvPr id="704" name="Google Shape;704;p53"/>
          <p:cNvSpPr txBox="1"/>
          <p:nvPr/>
        </p:nvSpPr>
        <p:spPr>
          <a:xfrm>
            <a:off x="7852381" y="4041916"/>
            <a:ext cx="102373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Times New Roman"/>
                <a:ea typeface="Times New Roman"/>
                <a:cs typeface="Times New Roman"/>
                <a:sym typeface="Times New Roman"/>
              </a:rPr>
              <a:t>Heater Pins</a:t>
            </a:r>
            <a:endParaRPr/>
          </a:p>
        </p:txBody>
      </p:sp>
      <p:sp>
        <p:nvSpPr>
          <p:cNvPr id="705" name="Google Shape;705;p53"/>
          <p:cNvSpPr/>
          <p:nvPr/>
        </p:nvSpPr>
        <p:spPr>
          <a:xfrm>
            <a:off x="7149548" y="2452231"/>
            <a:ext cx="212035" cy="275597"/>
          </a:xfrm>
          <a:prstGeom prst="roundRect">
            <a:avLst>
              <a:gd name="adj" fmla="val 16667"/>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7" name="Google Shape;697;p53"/>
          <p:cNvSpPr/>
          <p:nvPr/>
        </p:nvSpPr>
        <p:spPr>
          <a:xfrm>
            <a:off x="7255565" y="2967851"/>
            <a:ext cx="212035" cy="275597"/>
          </a:xfrm>
          <a:prstGeom prst="roundRect">
            <a:avLst>
              <a:gd name="adj" fmla="val 16667"/>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2" name="Google Shape;702;p53"/>
          <p:cNvSpPr/>
          <p:nvPr/>
        </p:nvSpPr>
        <p:spPr>
          <a:xfrm>
            <a:off x="6817894" y="3353505"/>
            <a:ext cx="212035" cy="275597"/>
          </a:xfrm>
          <a:prstGeom prst="roundRect">
            <a:avLst>
              <a:gd name="adj" fmla="val 16667"/>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6" name="Google Shape;706;p53"/>
          <p:cNvSpPr/>
          <p:nvPr/>
        </p:nvSpPr>
        <p:spPr>
          <a:xfrm>
            <a:off x="6817895" y="3675907"/>
            <a:ext cx="295678" cy="165265"/>
          </a:xfrm>
          <a:prstGeom prst="roundRect">
            <a:avLst>
              <a:gd name="adj" fmla="val 16667"/>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07" name="Google Shape;707;p53"/>
          <p:cNvCxnSpPr>
            <a:endCxn id="705" idx="0"/>
          </p:cNvCxnSpPr>
          <p:nvPr/>
        </p:nvCxnSpPr>
        <p:spPr>
          <a:xfrm flipH="1">
            <a:off x="7255566" y="1861831"/>
            <a:ext cx="743400" cy="590400"/>
          </a:xfrm>
          <a:prstGeom prst="straightConnector1">
            <a:avLst/>
          </a:prstGeom>
          <a:noFill/>
          <a:ln w="28575" cap="flat" cmpd="sng">
            <a:solidFill>
              <a:srgbClr val="FED41D"/>
            </a:solidFill>
            <a:prstDash val="solid"/>
            <a:miter lim="800000"/>
            <a:headEnd type="none" w="sm" len="sm"/>
            <a:tailEnd type="triangle" w="med" len="med"/>
          </a:ln>
        </p:spPr>
      </p:cxnSp>
      <p:cxnSp>
        <p:nvCxnSpPr>
          <p:cNvPr id="708" name="Google Shape;708;p53"/>
          <p:cNvCxnSpPr>
            <a:endCxn id="706" idx="3"/>
          </p:cNvCxnSpPr>
          <p:nvPr/>
        </p:nvCxnSpPr>
        <p:spPr>
          <a:xfrm rot="10800000">
            <a:off x="7113573" y="3758540"/>
            <a:ext cx="731100" cy="387600"/>
          </a:xfrm>
          <a:prstGeom prst="straightConnector1">
            <a:avLst/>
          </a:prstGeom>
          <a:noFill/>
          <a:ln w="28575" cap="flat" cmpd="sng">
            <a:solidFill>
              <a:srgbClr val="FED41D"/>
            </a:solidFill>
            <a:prstDash val="solid"/>
            <a:miter lim="800000"/>
            <a:headEnd type="none" w="sm" len="sm"/>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54"/>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Sensor Placement</a:t>
            </a:r>
            <a:endParaRPr/>
          </a:p>
        </p:txBody>
      </p:sp>
      <p:sp>
        <p:nvSpPr>
          <p:cNvPr id="714" name="Google Shape;714;p54"/>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54</a:t>
            </a:fld>
            <a:endParaRPr/>
          </a:p>
        </p:txBody>
      </p:sp>
      <p:pic>
        <p:nvPicPr>
          <p:cNvPr id="715" name="Google Shape;715;p54" descr="A picture containing text, electronics, circui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02246" y="2999191"/>
            <a:ext cx="3109506" cy="1582440"/>
          </a:xfrm>
          <a:prstGeom prst="rect">
            <a:avLst/>
          </a:prstGeom>
          <a:noFill/>
          <a:ln>
            <a:noFill/>
          </a:ln>
        </p:spPr>
      </p:pic>
      <p:sp>
        <p:nvSpPr>
          <p:cNvPr id="716" name="Google Shape;716;p54"/>
          <p:cNvSpPr/>
          <p:nvPr/>
        </p:nvSpPr>
        <p:spPr>
          <a:xfrm>
            <a:off x="628650" y="1699655"/>
            <a:ext cx="9727923"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17" name="Google Shape;717;p54" descr="A picture containing text, sign, clipar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37941" y="3061950"/>
            <a:ext cx="721646" cy="518076"/>
          </a:xfrm>
          <a:prstGeom prst="rect">
            <a:avLst/>
          </a:prstGeom>
          <a:noFill/>
          <a:ln>
            <a:noFill/>
          </a:ln>
        </p:spPr>
      </p:pic>
      <p:cxnSp>
        <p:nvCxnSpPr>
          <p:cNvPr id="718" name="Google Shape;718;p54"/>
          <p:cNvCxnSpPr/>
          <p:nvPr/>
        </p:nvCxnSpPr>
        <p:spPr>
          <a:xfrm>
            <a:off x="4940686" y="3696748"/>
            <a:ext cx="1170906" cy="11191"/>
          </a:xfrm>
          <a:prstGeom prst="straightConnector1">
            <a:avLst/>
          </a:prstGeom>
          <a:noFill/>
          <a:ln w="28575" cap="flat" cmpd="sng">
            <a:solidFill>
              <a:srgbClr val="F14E28"/>
            </a:solidFill>
            <a:prstDash val="solid"/>
            <a:miter lim="800000"/>
            <a:headEnd type="triangle" w="med" len="med"/>
            <a:tailEnd type="triangle" w="med" len="med"/>
          </a:ln>
        </p:spPr>
      </p:cxnSp>
      <p:pic>
        <p:nvPicPr>
          <p:cNvPr id="719" name="Google Shape;719;p54" descr="A picture containing text, electronics, compu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726657" y="2643828"/>
            <a:ext cx="2112065" cy="2112065"/>
          </a:xfrm>
          <a:prstGeom prst="rect">
            <a:avLst/>
          </a:prstGeom>
          <a:noFill/>
          <a:ln>
            <a:noFill/>
          </a:ln>
        </p:spPr>
      </p:pic>
      <p:sp>
        <p:nvSpPr>
          <p:cNvPr id="720" name="Google Shape;720;p54"/>
          <p:cNvSpPr txBox="1"/>
          <p:nvPr/>
        </p:nvSpPr>
        <p:spPr>
          <a:xfrm>
            <a:off x="4419358" y="1856872"/>
            <a:ext cx="300947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SD Card can be swapped between devices to transfer data acquired during the test</a:t>
            </a:r>
            <a:endParaRPr/>
          </a:p>
        </p:txBody>
      </p:sp>
      <p:pic>
        <p:nvPicPr>
          <p:cNvPr id="721" name="Google Shape;721;p54" descr="A picture containing text, electronics&#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3689" y="3321491"/>
            <a:ext cx="2007705" cy="935274"/>
          </a:xfrm>
          <a:prstGeom prst="rect">
            <a:avLst/>
          </a:prstGeom>
          <a:noFill/>
          <a:ln>
            <a:noFill/>
          </a:ln>
        </p:spPr>
      </p:pic>
      <p:pic>
        <p:nvPicPr>
          <p:cNvPr id="722" name="Google Shape;722;p54" descr="Icon&#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171699" y="2945926"/>
            <a:ext cx="750405" cy="702759"/>
          </a:xfrm>
          <a:prstGeom prst="rect">
            <a:avLst/>
          </a:prstGeom>
          <a:noFill/>
          <a:ln>
            <a:noFill/>
          </a:ln>
        </p:spPr>
      </p:pic>
      <p:pic>
        <p:nvPicPr>
          <p:cNvPr id="723" name="Google Shape;723;p5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95237" y="763517"/>
            <a:ext cx="1659835" cy="2047613"/>
          </a:xfrm>
          <a:prstGeom prst="rect">
            <a:avLst/>
          </a:prstGeom>
          <a:noFill/>
          <a:ln>
            <a:noFill/>
          </a:ln>
        </p:spPr>
      </p:pic>
      <p:cxnSp>
        <p:nvCxnSpPr>
          <p:cNvPr id="724" name="Google Shape;724;p54"/>
          <p:cNvCxnSpPr/>
          <p:nvPr/>
        </p:nvCxnSpPr>
        <p:spPr>
          <a:xfrm rot="10800000" flipH="1">
            <a:off x="1982855" y="3699842"/>
            <a:ext cx="1217544" cy="4968"/>
          </a:xfrm>
          <a:prstGeom prst="straightConnector1">
            <a:avLst/>
          </a:prstGeom>
          <a:noFill/>
          <a:ln w="28575" cap="flat" cmpd="sng">
            <a:solidFill>
              <a:srgbClr val="F14E28"/>
            </a:solidFill>
            <a:prstDash val="solid"/>
            <a:miter lim="800000"/>
            <a:headEnd type="none" w="sm" len="sm"/>
            <a:tailEnd type="triangle" w="med" len="med"/>
          </a:ln>
        </p:spPr>
      </p:cxnSp>
      <p:cxnSp>
        <p:nvCxnSpPr>
          <p:cNvPr id="725" name="Google Shape;725;p54"/>
          <p:cNvCxnSpPr/>
          <p:nvPr/>
        </p:nvCxnSpPr>
        <p:spPr>
          <a:xfrm flipH="1">
            <a:off x="909430" y="2815258"/>
            <a:ext cx="4969" cy="581441"/>
          </a:xfrm>
          <a:prstGeom prst="straightConnector1">
            <a:avLst/>
          </a:prstGeom>
          <a:noFill/>
          <a:ln w="28575" cap="flat" cmpd="sng">
            <a:solidFill>
              <a:srgbClr val="F14E28"/>
            </a:solidFill>
            <a:prstDash val="solid"/>
            <a:miter lim="800000"/>
            <a:headEnd type="none" w="sm" len="sm"/>
            <a:tailEnd type="triangle" w="med" len="med"/>
          </a:ln>
        </p:spPr>
      </p:cxnSp>
      <p:sp>
        <p:nvSpPr>
          <p:cNvPr id="726" name="Google Shape;726;p54"/>
          <p:cNvSpPr txBox="1"/>
          <p:nvPr/>
        </p:nvSpPr>
        <p:spPr>
          <a:xfrm>
            <a:off x="2031394" y="1852483"/>
            <a:ext cx="204580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Manually recorded data is saved in a spreadsheet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55"/>
          <p:cNvSpPr txBox="1">
            <a:spLocks noGrp="1"/>
          </p:cNvSpPr>
          <p:nvPr>
            <p:ph type="title"/>
          </p:nvPr>
        </p:nvSpPr>
        <p:spPr>
          <a:xfrm>
            <a:off x="59804" y="109376"/>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Testing Procedures, COLD </a:t>
            </a:r>
            <a:endParaRPr/>
          </a:p>
        </p:txBody>
      </p:sp>
      <p:sp>
        <p:nvSpPr>
          <p:cNvPr id="732" name="Google Shape;732;p55"/>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55</a:t>
            </a:fld>
            <a:endParaRPr/>
          </a:p>
        </p:txBody>
      </p:sp>
      <p:sp>
        <p:nvSpPr>
          <p:cNvPr id="733" name="Google Shape;733;p55"/>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4" name="Google Shape;734;p55"/>
          <p:cNvSpPr txBox="1"/>
          <p:nvPr/>
        </p:nvSpPr>
        <p:spPr>
          <a:xfrm>
            <a:off x="312688" y="943267"/>
            <a:ext cx="7745625" cy="3258280"/>
          </a:xfrm>
          <a:prstGeom prst="rect">
            <a:avLst/>
          </a:prstGeom>
          <a:noFill/>
          <a:ln>
            <a:noFill/>
          </a:ln>
        </p:spPr>
        <p:txBody>
          <a:bodyPr spcFirstLastPara="1" wrap="square" lIns="91425" tIns="91425" rIns="91425" bIns="91425" anchor="t" anchorCtr="0">
            <a:noAutofit/>
          </a:bodyPr>
          <a:lstStyle/>
          <a:p>
            <a:pPr marL="482600" marR="0" lvl="0" indent="-241300" algn="l" rtl="0">
              <a:lnSpc>
                <a:spcPct val="150000"/>
              </a:lnSpc>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graphicFrame>
        <p:nvGraphicFramePr>
          <p:cNvPr id="735" name="Google Shape;735;p55"/>
          <p:cNvGraphicFramePr/>
          <p:nvPr/>
        </p:nvGraphicFramePr>
        <p:xfrm>
          <a:off x="259951" y="584642"/>
          <a:ext cx="3000000" cy="3000000"/>
        </p:xfrm>
        <a:graphic>
          <a:graphicData uri="http://schemas.openxmlformats.org/drawingml/2006/table">
            <a:tbl>
              <a:tblPr>
                <a:noFill/>
                <a:tableStyleId>{CA69263B-61B7-427E-A4F4-764B1C76134B}</a:tableStyleId>
              </a:tblPr>
              <a:tblGrid>
                <a:gridCol w="571025">
                  <a:extLst>
                    <a:ext uri="{9D8B030D-6E8A-4147-A177-3AD203B41FA5}">
                      <a16:colId xmlns:a16="http://schemas.microsoft.com/office/drawing/2014/main" val="20000"/>
                    </a:ext>
                  </a:extLst>
                </a:gridCol>
                <a:gridCol w="3036475">
                  <a:extLst>
                    <a:ext uri="{9D8B030D-6E8A-4147-A177-3AD203B41FA5}">
                      <a16:colId xmlns:a16="http://schemas.microsoft.com/office/drawing/2014/main" val="20001"/>
                    </a:ext>
                  </a:extLst>
                </a:gridCol>
                <a:gridCol w="3597650">
                  <a:extLst>
                    <a:ext uri="{9D8B030D-6E8A-4147-A177-3AD203B41FA5}">
                      <a16:colId xmlns:a16="http://schemas.microsoft.com/office/drawing/2014/main" val="20002"/>
                    </a:ext>
                  </a:extLst>
                </a:gridCol>
                <a:gridCol w="1315450">
                  <a:extLst>
                    <a:ext uri="{9D8B030D-6E8A-4147-A177-3AD203B41FA5}">
                      <a16:colId xmlns:a16="http://schemas.microsoft.com/office/drawing/2014/main" val="20003"/>
                    </a:ext>
                  </a:extLst>
                </a:gridCol>
              </a:tblGrid>
              <a:tr h="312925">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Step</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Procedure</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Expected Result</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Complete (Y/N)</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335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Reference the laser safety document.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Safe test operation.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045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2 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Follow reconstructed resolution test procedures, steps 2-6 for microscope start up.</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335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3 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Place stand in cooler.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Stand seated securely in cooler.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045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4 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Place microscope assembly on stand.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Microscope assembly seated securely on stand.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045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5 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Thread sample tubes through port in cooler and connect with syringes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Sample tubes connect to microscope assembly and run out of the cooler to liquid syringes.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309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6 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Pass liquid sample through microscope, verify no leaks exist.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Samples passes from input syringe, through microscope assembly, to extraction syringe. No liquid is present outside of tube via visual inspection.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34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7 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Press Play button on PI IDE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Hologram is saved to bulk storage and is verified against known results. </a:t>
                      </a:r>
                      <a:r>
                        <a:rPr lang="en-US" sz="1000" b="0" i="0" u="sng" strike="noStrike" cap="none">
                          <a:latin typeface="Times New Roman"/>
                          <a:ea typeface="Times New Roman"/>
                          <a:cs typeface="Times New Roman"/>
                          <a:sym typeface="Times New Roman"/>
                        </a:rPr>
                        <a:t>Nominal baseline established. </a:t>
                      </a:r>
                      <a:endParaRPr sz="1350" b="0" i="0" u="sng"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34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8 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Extract liquid sample from microscope.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Liquid is removed to extraction syringe; no liquid remains in microscope assembly via visual inspection.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834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9 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Using thermal PPE, place dry ice inside cooler. Close cooler to seal environment.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Dry ice is seated securely on bottom of cooler. Cooler lid provides tight seal from external environment.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56"/>
          <p:cNvSpPr txBox="1">
            <a:spLocks noGrp="1"/>
          </p:cNvSpPr>
          <p:nvPr>
            <p:ph type="title"/>
          </p:nvPr>
        </p:nvSpPr>
        <p:spPr>
          <a:xfrm>
            <a:off x="59804" y="109376"/>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Testing Procedures, COLD </a:t>
            </a:r>
            <a:endParaRPr/>
          </a:p>
        </p:txBody>
      </p:sp>
      <p:sp>
        <p:nvSpPr>
          <p:cNvPr id="741" name="Google Shape;741;p56"/>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56</a:t>
            </a:fld>
            <a:endParaRPr/>
          </a:p>
        </p:txBody>
      </p:sp>
      <p:sp>
        <p:nvSpPr>
          <p:cNvPr id="742" name="Google Shape;742;p56"/>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3" name="Google Shape;743;p56"/>
          <p:cNvSpPr txBox="1"/>
          <p:nvPr/>
        </p:nvSpPr>
        <p:spPr>
          <a:xfrm>
            <a:off x="312688" y="943267"/>
            <a:ext cx="7745625" cy="3258280"/>
          </a:xfrm>
          <a:prstGeom prst="rect">
            <a:avLst/>
          </a:prstGeom>
          <a:noFill/>
          <a:ln>
            <a:noFill/>
          </a:ln>
        </p:spPr>
        <p:txBody>
          <a:bodyPr spcFirstLastPara="1" wrap="square" lIns="91425" tIns="91425" rIns="91425" bIns="91425" anchor="t" anchorCtr="0">
            <a:noAutofit/>
          </a:bodyPr>
          <a:lstStyle/>
          <a:p>
            <a:pPr marL="482600" marR="0" lvl="0" indent="-241300" algn="l" rtl="0">
              <a:lnSpc>
                <a:spcPct val="150000"/>
              </a:lnSpc>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graphicFrame>
        <p:nvGraphicFramePr>
          <p:cNvPr id="744" name="Google Shape;744;p56"/>
          <p:cNvGraphicFramePr/>
          <p:nvPr/>
        </p:nvGraphicFramePr>
        <p:xfrm>
          <a:off x="259950" y="605635"/>
          <a:ext cx="3000000" cy="3000000"/>
        </p:xfrm>
        <a:graphic>
          <a:graphicData uri="http://schemas.openxmlformats.org/drawingml/2006/table">
            <a:tbl>
              <a:tblPr>
                <a:noFill/>
                <a:tableStyleId>{CA69263B-61B7-427E-A4F4-764B1C76134B}</a:tableStyleId>
              </a:tblPr>
              <a:tblGrid>
                <a:gridCol w="571025">
                  <a:extLst>
                    <a:ext uri="{9D8B030D-6E8A-4147-A177-3AD203B41FA5}">
                      <a16:colId xmlns:a16="http://schemas.microsoft.com/office/drawing/2014/main" val="20000"/>
                    </a:ext>
                  </a:extLst>
                </a:gridCol>
                <a:gridCol w="3210575">
                  <a:extLst>
                    <a:ext uri="{9D8B030D-6E8A-4147-A177-3AD203B41FA5}">
                      <a16:colId xmlns:a16="http://schemas.microsoft.com/office/drawing/2014/main" val="20001"/>
                    </a:ext>
                  </a:extLst>
                </a:gridCol>
                <a:gridCol w="3386325">
                  <a:extLst>
                    <a:ext uri="{9D8B030D-6E8A-4147-A177-3AD203B41FA5}">
                      <a16:colId xmlns:a16="http://schemas.microsoft.com/office/drawing/2014/main" val="20002"/>
                    </a:ext>
                  </a:extLst>
                </a:gridCol>
                <a:gridCol w="1352675">
                  <a:extLst>
                    <a:ext uri="{9D8B030D-6E8A-4147-A177-3AD203B41FA5}">
                      <a16:colId xmlns:a16="http://schemas.microsoft.com/office/drawing/2014/main" val="20003"/>
                    </a:ext>
                  </a:extLst>
                </a:gridCol>
              </a:tblGrid>
              <a:tr h="283725">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Step</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Procedure</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Expected Result</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Complete (Y/N)</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457425">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10 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Using IR thermometer, verify internal cooler temperature and payload baseplate temperatures are ≤-15</a:t>
                      </a:r>
                      <a:r>
                        <a:rPr lang="en-US" sz="1200" b="0" i="0" u="none" strike="noStrike" cap="none">
                          <a:latin typeface="Times New Roman"/>
                          <a:ea typeface="Times New Roman"/>
                          <a:cs typeface="Times New Roman"/>
                          <a:sym typeface="Times New Roman"/>
                        </a:rPr>
                        <a:t>°</a:t>
                      </a:r>
                      <a:r>
                        <a:rPr lang="en-US" sz="1000" b="0" i="0" u="none" strike="noStrike" cap="none">
                          <a:latin typeface="Times New Roman"/>
                          <a:ea typeface="Times New Roman"/>
                          <a:cs typeface="Times New Roman"/>
                          <a:sym typeface="Times New Roman"/>
                        </a:rPr>
                        <a:t>C.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IR thermometer reads ≤-15</a:t>
                      </a:r>
                      <a:r>
                        <a:rPr lang="en-US" sz="1200" b="0" i="0" u="none" strike="noStrike" cap="none">
                          <a:latin typeface="Times New Roman"/>
                          <a:ea typeface="Times New Roman"/>
                          <a:cs typeface="Times New Roman"/>
                          <a:sym typeface="Times New Roman"/>
                        </a:rPr>
                        <a:t>°</a:t>
                      </a:r>
                      <a:r>
                        <a:rPr lang="en-US" sz="1000" b="0" i="0" u="none" strike="noStrike" cap="none">
                          <a:latin typeface="Times New Roman"/>
                          <a:ea typeface="Times New Roman"/>
                          <a:cs typeface="Times New Roman"/>
                          <a:sym typeface="Times New Roman"/>
                        </a:rPr>
                        <a:t>C.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114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11 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Using thermal PPE, remove dry ice from cooler and quickly seal.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Cooler is free of dry ice and only contains microscope assembly and stand.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114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12</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Pass liquid sample through microscope.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Sample passes from input syringe, through microscope assembly.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14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13</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Press Play button on PI IDE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Hologram is saved to bulk storage and is verified against known results.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4E0B2"/>
                    </a:solidFill>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114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14</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Extract liquid sample from microscope.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Liquid is removed to extraction syringe; no liquid remains in microscope assembly.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14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15</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Open cooler and allow room temperature thermal equilibrium to be reached.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Cooler lid is opened, and external environmental temperature is allowed to enter.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39425">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16</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Verify safe handling temperature with IR thermometer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IR thermometer reads room temperature.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39425">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17</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Remove microscope assembly from cooler.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Cooler contains only the stand.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39425">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18</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Remove stand from cooler.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Cooler is empty.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57"/>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Levels of Success</a:t>
            </a:r>
            <a:endParaRPr/>
          </a:p>
        </p:txBody>
      </p:sp>
      <p:sp>
        <p:nvSpPr>
          <p:cNvPr id="750" name="Google Shape;750;p57"/>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57</a:t>
            </a:fld>
            <a:endParaRPr/>
          </a:p>
        </p:txBody>
      </p:sp>
      <p:sp>
        <p:nvSpPr>
          <p:cNvPr id="751" name="Google Shape;751;p57"/>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752" name="Google Shape;752;p57"/>
          <p:cNvGraphicFramePr/>
          <p:nvPr/>
        </p:nvGraphicFramePr>
        <p:xfrm>
          <a:off x="220419" y="1042755"/>
          <a:ext cx="3000000" cy="3000000"/>
        </p:xfrm>
        <a:graphic>
          <a:graphicData uri="http://schemas.openxmlformats.org/drawingml/2006/table">
            <a:tbl>
              <a:tblPr firstRow="1" bandRow="1">
                <a:noFill/>
                <a:tableStyleId>{698C1B71-3C35-4D49-BB18-03290CE2929B}</a:tableStyleId>
              </a:tblPr>
              <a:tblGrid>
                <a:gridCol w="1598625">
                  <a:extLst>
                    <a:ext uri="{9D8B030D-6E8A-4147-A177-3AD203B41FA5}">
                      <a16:colId xmlns:a16="http://schemas.microsoft.com/office/drawing/2014/main" val="20000"/>
                    </a:ext>
                  </a:extLst>
                </a:gridCol>
                <a:gridCol w="2376425">
                  <a:extLst>
                    <a:ext uri="{9D8B030D-6E8A-4147-A177-3AD203B41FA5}">
                      <a16:colId xmlns:a16="http://schemas.microsoft.com/office/drawing/2014/main" val="20001"/>
                    </a:ext>
                  </a:extLst>
                </a:gridCol>
                <a:gridCol w="2376425">
                  <a:extLst>
                    <a:ext uri="{9D8B030D-6E8A-4147-A177-3AD203B41FA5}">
                      <a16:colId xmlns:a16="http://schemas.microsoft.com/office/drawing/2014/main" val="20002"/>
                    </a:ext>
                  </a:extLst>
                </a:gridCol>
                <a:gridCol w="2429725">
                  <a:extLst>
                    <a:ext uri="{9D8B030D-6E8A-4147-A177-3AD203B41FA5}">
                      <a16:colId xmlns:a16="http://schemas.microsoft.com/office/drawing/2014/main" val="20003"/>
                    </a:ext>
                  </a:extLst>
                </a:gridCol>
              </a:tblGrid>
              <a:tr h="388800">
                <a:tc>
                  <a:txBody>
                    <a:bodyPr/>
                    <a:lstStyle/>
                    <a:p>
                      <a:pPr marL="0" marR="0" lvl="0" indent="0" algn="ctr" rtl="0">
                        <a:spcBef>
                          <a:spcPts val="0"/>
                        </a:spcBef>
                        <a:spcAft>
                          <a:spcPts val="0"/>
                        </a:spcAft>
                        <a:buNone/>
                      </a:pPr>
                      <a:r>
                        <a:rPr lang="en-US" sz="1400" u="none" strike="noStrike" cap="none">
                          <a:latin typeface="Times New Roman"/>
                          <a:ea typeface="Times New Roman"/>
                          <a:cs typeface="Times New Roman"/>
                          <a:sym typeface="Times New Roman"/>
                        </a:rPr>
                        <a:t>Requirement</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latin typeface="Times New Roman"/>
                          <a:ea typeface="Times New Roman"/>
                          <a:cs typeface="Times New Roman"/>
                          <a:sym typeface="Times New Roman"/>
                        </a:rPr>
                        <a:t>Level 2</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latin typeface="Times New Roman"/>
                          <a:ea typeface="Times New Roman"/>
                          <a:cs typeface="Times New Roman"/>
                          <a:sym typeface="Times New Roman"/>
                        </a:rPr>
                        <a:t>Level 1</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latin typeface="Times New Roman"/>
                          <a:ea typeface="Times New Roman"/>
                          <a:cs typeface="Times New Roman"/>
                          <a:sym typeface="Times New Roman"/>
                        </a:rPr>
                        <a:t>Failure</a:t>
                      </a:r>
                      <a:endParaRPr/>
                    </a:p>
                  </a:txBody>
                  <a:tcPr marL="9525" marR="9525" marT="95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2050">
                <a:tc>
                  <a:txBody>
                    <a:bodyPr/>
                    <a:lstStyle/>
                    <a:p>
                      <a:pPr marL="0" marR="0" lvl="0" indent="0" algn="l" rtl="0">
                        <a:spcBef>
                          <a:spcPts val="0"/>
                        </a:spcBef>
                        <a:spcAft>
                          <a:spcPts val="0"/>
                        </a:spcAft>
                        <a:buNone/>
                      </a:pPr>
                      <a:r>
                        <a:rPr lang="en-US" sz="1200" b="1" i="0" u="sng" strike="noStrike" cap="none">
                          <a:solidFill>
                            <a:srgbClr val="0D0D0D"/>
                          </a:solidFill>
                          <a:latin typeface="Times New Roman"/>
                          <a:ea typeface="Times New Roman"/>
                          <a:cs typeface="Times New Roman"/>
                          <a:sym typeface="Times New Roman"/>
                        </a:rPr>
                        <a:t>R-DIHM-PHYS-4.7:</a:t>
                      </a:r>
                      <a:endParaRPr/>
                    </a:p>
                  </a:txBody>
                  <a:tcPr marL="89175" marR="89175" marT="44600" marB="44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a:txBody>
                    <a:bodyPr/>
                    <a:lstStyle/>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At &lt; -15°C AND &gt; 40°C, sample remains liquid at 2.5°C with ±1°C temperature control, hologram is generated successfully. </a:t>
                      </a:r>
                      <a:endParaRPr sz="1350" b="0" i="0" u="none" strike="noStrike" cap="none"/>
                    </a:p>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At &lt; -15°C OR &gt; 40°C, sample remains liquid between 0°C and 5°C with ±1°C temperature control, hologram is generated successfully. </a:t>
                      </a:r>
                      <a:endParaRPr sz="1350" b="0" i="0" u="none" strike="noStrike" cap="none"/>
                    </a:p>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Sample temperature strays outside the 0°C - 5°C,  sample temperature bounds.</a:t>
                      </a:r>
                      <a:endParaRPr sz="1350" b="0" i="0" u="none" strike="noStrike" cap="none"/>
                    </a:p>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66825">
                <a:tc>
                  <a:txBody>
                    <a:bodyPr/>
                    <a:lstStyle/>
                    <a:p>
                      <a:pPr marL="0" marR="0" lvl="0" indent="0" algn="l" rtl="0">
                        <a:spcBef>
                          <a:spcPts val="0"/>
                        </a:spcBef>
                        <a:spcAft>
                          <a:spcPts val="0"/>
                        </a:spcAft>
                        <a:buNone/>
                      </a:pPr>
                      <a:r>
                        <a:rPr lang="en-US" sz="1200" b="1" i="0" u="sng" strike="noStrike" cap="none">
                          <a:solidFill>
                            <a:srgbClr val="0D0D0D"/>
                          </a:solidFill>
                          <a:latin typeface="Times New Roman"/>
                          <a:ea typeface="Times New Roman"/>
                          <a:cs typeface="Times New Roman"/>
                          <a:sym typeface="Times New Roman"/>
                        </a:rPr>
                        <a:t>R-DIHM-PHYS-7.5:</a:t>
                      </a:r>
                      <a:endParaRPr/>
                    </a:p>
                  </a:txBody>
                  <a:tcPr marL="89175" marR="89175" marT="44600" marB="44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D41D"/>
                    </a:solidFill>
                  </a:tcPr>
                </a:tc>
                <a:tc>
                  <a:txBody>
                    <a:bodyPr/>
                    <a:lstStyle/>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The sample is heated by ≤ 2.5°C relative to the baseplate temperature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The sample is heated by ≤5°C relative to the baseplate temperature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The sample exceeds 5°C relative temperature to the baseplate when it is not actively heated.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66825">
                <a:tc>
                  <a:txBody>
                    <a:bodyPr/>
                    <a:lstStyle/>
                    <a:p>
                      <a:pPr marL="0" marR="0" lvl="0" indent="0" algn="l" rtl="0">
                        <a:spcBef>
                          <a:spcPts val="0"/>
                        </a:spcBef>
                        <a:spcAft>
                          <a:spcPts val="0"/>
                        </a:spcAft>
                        <a:buNone/>
                      </a:pPr>
                      <a:r>
                        <a:rPr lang="en-US" sz="1200" b="1" i="0" u="sng" strike="noStrike" cap="none">
                          <a:solidFill>
                            <a:srgbClr val="0D0D0D"/>
                          </a:solidFill>
                          <a:latin typeface="Times New Roman"/>
                          <a:ea typeface="Times New Roman"/>
                          <a:cs typeface="Times New Roman"/>
                          <a:sym typeface="Times New Roman"/>
                        </a:rPr>
                        <a:t>R-DIHM-PHYS-7.6:</a:t>
                      </a:r>
                      <a:endParaRPr sz="1300" b="0" i="0" u="none" strike="noStrike" cap="none">
                        <a:solidFill>
                          <a:srgbClr val="000000"/>
                        </a:solidFill>
                      </a:endParaRPr>
                    </a:p>
                  </a:txBody>
                  <a:tcPr marL="89175" marR="89175" marT="44600" marB="446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4E28"/>
                    </a:solidFill>
                  </a:tcPr>
                </a:tc>
                <a:tc>
                  <a:txBody>
                    <a:bodyPr/>
                    <a:lstStyle/>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The Microscope can actively heat the sample with a 1°C resolution AND 1°C accuracy.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The Microscope can actively heat the sample with a 1°C resolution OR 1°C accuracy.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b="0" i="0" u="none" strike="noStrike" cap="none">
                          <a:latin typeface="Times New Roman"/>
                          <a:ea typeface="Times New Roman"/>
                          <a:cs typeface="Times New Roman"/>
                          <a:sym typeface="Times New Roman"/>
                        </a:rPr>
                        <a:t>The Microscope can NEITHER actively heat the sample with a 1°C resolution or1°C accuracy.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8"/>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Model Validation</a:t>
            </a:r>
            <a:br>
              <a:rPr lang="en-US">
                <a:latin typeface="Times New Roman"/>
                <a:ea typeface="Times New Roman"/>
                <a:cs typeface="Times New Roman"/>
                <a:sym typeface="Times New Roman"/>
              </a:rPr>
            </a:br>
            <a:r>
              <a:rPr lang="en-US" sz="2000">
                <a:latin typeface="Times New Roman"/>
                <a:ea typeface="Times New Roman"/>
                <a:cs typeface="Times New Roman"/>
                <a:sym typeface="Times New Roman"/>
              </a:rPr>
              <a:t>Housing</a:t>
            </a:r>
            <a:endParaRPr/>
          </a:p>
        </p:txBody>
      </p:sp>
      <p:sp>
        <p:nvSpPr>
          <p:cNvPr id="758" name="Google Shape;758;p58"/>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58</a:t>
            </a:fld>
            <a:endParaRPr/>
          </a:p>
        </p:txBody>
      </p:sp>
      <p:sp>
        <p:nvSpPr>
          <p:cNvPr id="759" name="Google Shape;759;p58"/>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760" name="Google Shape;760;p58"/>
          <p:cNvGrpSpPr/>
          <p:nvPr/>
        </p:nvGrpSpPr>
        <p:grpSpPr>
          <a:xfrm>
            <a:off x="1028205" y="1192517"/>
            <a:ext cx="2141238" cy="1970917"/>
            <a:chOff x="329394" y="1289161"/>
            <a:chExt cx="2141238" cy="1970917"/>
          </a:xfrm>
        </p:grpSpPr>
        <p:sp>
          <p:nvSpPr>
            <p:cNvPr id="761" name="Google Shape;761;p58"/>
            <p:cNvSpPr/>
            <p:nvPr/>
          </p:nvSpPr>
          <p:spPr>
            <a:xfrm rot="5400000">
              <a:off x="671339" y="2880721"/>
              <a:ext cx="153509" cy="283877"/>
            </a:xfrm>
            <a:prstGeom prst="rect">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2" name="Google Shape;762;p58"/>
            <p:cNvSpPr/>
            <p:nvPr/>
          </p:nvSpPr>
          <p:spPr>
            <a:xfrm rot="5400000">
              <a:off x="1974240" y="2880722"/>
              <a:ext cx="153509" cy="283877"/>
            </a:xfrm>
            <a:prstGeom prst="rect">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3" name="Google Shape;763;p58"/>
            <p:cNvSpPr/>
            <p:nvPr/>
          </p:nvSpPr>
          <p:spPr>
            <a:xfrm rot="5400000">
              <a:off x="1330409" y="991810"/>
              <a:ext cx="139213" cy="1018082"/>
            </a:xfrm>
            <a:prstGeom prst="rect">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4" name="Google Shape;764;p58"/>
            <p:cNvSpPr/>
            <p:nvPr/>
          </p:nvSpPr>
          <p:spPr>
            <a:xfrm>
              <a:off x="749509" y="1431247"/>
              <a:ext cx="142406" cy="1521813"/>
            </a:xfrm>
            <a:prstGeom prst="rect">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5" name="Google Shape;765;p58"/>
            <p:cNvSpPr/>
            <p:nvPr/>
          </p:nvSpPr>
          <p:spPr>
            <a:xfrm>
              <a:off x="1909997" y="1431247"/>
              <a:ext cx="142406" cy="1521813"/>
            </a:xfrm>
            <a:prstGeom prst="rect">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6" name="Google Shape;766;p58"/>
            <p:cNvSpPr/>
            <p:nvPr/>
          </p:nvSpPr>
          <p:spPr>
            <a:xfrm>
              <a:off x="607103" y="1431246"/>
              <a:ext cx="142406" cy="1521813"/>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7" name="Google Shape;767;p58"/>
            <p:cNvSpPr/>
            <p:nvPr/>
          </p:nvSpPr>
          <p:spPr>
            <a:xfrm>
              <a:off x="2050527" y="1431245"/>
              <a:ext cx="142406" cy="1521813"/>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8" name="Google Shape;768;p58"/>
            <p:cNvSpPr/>
            <p:nvPr/>
          </p:nvSpPr>
          <p:spPr>
            <a:xfrm rot="5400000">
              <a:off x="1328975" y="567287"/>
              <a:ext cx="142083" cy="1585830"/>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9" name="Google Shape;769;p58"/>
            <p:cNvSpPr/>
            <p:nvPr/>
          </p:nvSpPr>
          <p:spPr>
            <a:xfrm rot="5400000">
              <a:off x="639107" y="1829471"/>
              <a:ext cx="1521815" cy="1018082"/>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0" name="Google Shape;770;p58"/>
            <p:cNvSpPr/>
            <p:nvPr/>
          </p:nvSpPr>
          <p:spPr>
            <a:xfrm rot="5400000">
              <a:off x="1323258" y="2112703"/>
              <a:ext cx="153511" cy="2141238"/>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71" name="Google Shape;771;p58"/>
          <p:cNvGrpSpPr/>
          <p:nvPr/>
        </p:nvGrpSpPr>
        <p:grpSpPr>
          <a:xfrm>
            <a:off x="5114881" y="1192517"/>
            <a:ext cx="2141238" cy="2026466"/>
            <a:chOff x="5114881" y="1192518"/>
            <a:chExt cx="2141238" cy="2026466"/>
          </a:xfrm>
        </p:grpSpPr>
        <p:sp>
          <p:nvSpPr>
            <p:cNvPr id="772" name="Google Shape;772;p58"/>
            <p:cNvSpPr/>
            <p:nvPr/>
          </p:nvSpPr>
          <p:spPr>
            <a:xfrm rot="5400000">
              <a:off x="6120625" y="470644"/>
              <a:ext cx="142083" cy="1585830"/>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3" name="Google Shape;773;p58"/>
            <p:cNvSpPr/>
            <p:nvPr/>
          </p:nvSpPr>
          <p:spPr>
            <a:xfrm rot="10800000">
              <a:off x="6842499" y="1334600"/>
              <a:ext cx="142083" cy="1585830"/>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4" name="Google Shape;774;p58"/>
            <p:cNvSpPr/>
            <p:nvPr/>
          </p:nvSpPr>
          <p:spPr>
            <a:xfrm rot="5400000">
              <a:off x="5327709" y="1398487"/>
              <a:ext cx="1585831" cy="1443749"/>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5" name="Google Shape;775;p58"/>
            <p:cNvSpPr/>
            <p:nvPr/>
          </p:nvSpPr>
          <p:spPr>
            <a:xfrm rot="5400000">
              <a:off x="6114910" y="2197116"/>
              <a:ext cx="153510" cy="1585833"/>
            </a:xfrm>
            <a:prstGeom prst="rect">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6" name="Google Shape;776;p58"/>
            <p:cNvSpPr/>
            <p:nvPr/>
          </p:nvSpPr>
          <p:spPr>
            <a:xfrm rot="5400000">
              <a:off x="6108745" y="2071609"/>
              <a:ext cx="153511" cy="2141238"/>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7" name="Google Shape;777;p58"/>
            <p:cNvSpPr/>
            <p:nvPr/>
          </p:nvSpPr>
          <p:spPr>
            <a:xfrm rot="5400000">
              <a:off x="5945301" y="1923322"/>
              <a:ext cx="480398" cy="341590"/>
            </a:xfrm>
            <a:prstGeom prst="rect">
              <a:avLst/>
            </a:prstGeom>
            <a:solidFill>
              <a:srgbClr val="FED41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8" name="Google Shape;778;p58"/>
            <p:cNvSpPr/>
            <p:nvPr/>
          </p:nvSpPr>
          <p:spPr>
            <a:xfrm rot="5400000">
              <a:off x="6053533" y="1991847"/>
              <a:ext cx="263933" cy="204539"/>
            </a:xfrm>
            <a:prstGeom prst="rect">
              <a:avLst/>
            </a:prstGeom>
            <a:solidFill>
              <a:srgbClr val="90C3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79" name="Google Shape;779;p58"/>
          <p:cNvSpPr txBox="1"/>
          <p:nvPr/>
        </p:nvSpPr>
        <p:spPr>
          <a:xfrm>
            <a:off x="1559945" y="3190829"/>
            <a:ext cx="12726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Front View</a:t>
            </a:r>
            <a:endParaRPr/>
          </a:p>
        </p:txBody>
      </p:sp>
      <p:sp>
        <p:nvSpPr>
          <p:cNvPr id="780" name="Google Shape;780;p58"/>
          <p:cNvSpPr txBox="1"/>
          <p:nvPr/>
        </p:nvSpPr>
        <p:spPr>
          <a:xfrm>
            <a:off x="5549193" y="3240636"/>
            <a:ext cx="12726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Side View</a:t>
            </a:r>
            <a:endParaRPr/>
          </a:p>
        </p:txBody>
      </p:sp>
      <p:sp>
        <p:nvSpPr>
          <p:cNvPr id="781" name="Google Shape;781;p58"/>
          <p:cNvSpPr/>
          <p:nvPr/>
        </p:nvSpPr>
        <p:spPr>
          <a:xfrm>
            <a:off x="7857652" y="157368"/>
            <a:ext cx="923466" cy="290759"/>
          </a:xfrm>
          <a:prstGeom prst="rect">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Insulation</a:t>
            </a:r>
            <a:endParaRPr/>
          </a:p>
        </p:txBody>
      </p:sp>
      <p:sp>
        <p:nvSpPr>
          <p:cNvPr id="782" name="Google Shape;782;p58"/>
          <p:cNvSpPr/>
          <p:nvPr/>
        </p:nvSpPr>
        <p:spPr>
          <a:xfrm>
            <a:off x="7857652" y="496246"/>
            <a:ext cx="923466" cy="290759"/>
          </a:xfrm>
          <a:prstGeom prst="rect">
            <a:avLst/>
          </a:prstGeom>
          <a:solidFill>
            <a:srgbClr val="FED41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Glass</a:t>
            </a:r>
            <a:endParaRPr/>
          </a:p>
        </p:txBody>
      </p:sp>
      <p:sp>
        <p:nvSpPr>
          <p:cNvPr id="783" name="Google Shape;783;p58"/>
          <p:cNvSpPr/>
          <p:nvPr/>
        </p:nvSpPr>
        <p:spPr>
          <a:xfrm>
            <a:off x="7857652" y="841734"/>
            <a:ext cx="923466" cy="290759"/>
          </a:xfrm>
          <a:prstGeom prst="rect">
            <a:avLst/>
          </a:prstGeom>
          <a:solidFill>
            <a:srgbClr val="90C3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Fluid</a:t>
            </a:r>
            <a:endParaRPr/>
          </a:p>
        </p:txBody>
      </p:sp>
      <p:sp>
        <p:nvSpPr>
          <p:cNvPr id="784" name="Google Shape;784;p58"/>
          <p:cNvSpPr/>
          <p:nvPr/>
        </p:nvSpPr>
        <p:spPr>
          <a:xfrm>
            <a:off x="7857652" y="1189102"/>
            <a:ext cx="923466" cy="290759"/>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Aluminum</a:t>
            </a:r>
            <a:endParaRPr/>
          </a:p>
        </p:txBody>
      </p:sp>
      <p:cxnSp>
        <p:nvCxnSpPr>
          <p:cNvPr id="785" name="Google Shape;785;p58"/>
          <p:cNvCxnSpPr>
            <a:endCxn id="770" idx="0"/>
          </p:cNvCxnSpPr>
          <p:nvPr/>
        </p:nvCxnSpPr>
        <p:spPr>
          <a:xfrm rot="10800000">
            <a:off x="3169443" y="3086678"/>
            <a:ext cx="752100" cy="459300"/>
          </a:xfrm>
          <a:prstGeom prst="straightConnector1">
            <a:avLst/>
          </a:prstGeom>
          <a:noFill/>
          <a:ln w="28575" cap="flat" cmpd="sng">
            <a:solidFill>
              <a:srgbClr val="F14E28"/>
            </a:solidFill>
            <a:prstDash val="solid"/>
            <a:miter lim="800000"/>
            <a:headEnd type="none" w="sm" len="sm"/>
            <a:tailEnd type="triangle" w="med" len="med"/>
          </a:ln>
        </p:spPr>
      </p:cxnSp>
      <p:cxnSp>
        <p:nvCxnSpPr>
          <p:cNvPr id="786" name="Google Shape;786;p58"/>
          <p:cNvCxnSpPr>
            <a:endCxn id="776" idx="2"/>
          </p:cNvCxnSpPr>
          <p:nvPr/>
        </p:nvCxnSpPr>
        <p:spPr>
          <a:xfrm rot="10800000" flipH="1">
            <a:off x="4337582" y="3142228"/>
            <a:ext cx="777300" cy="403800"/>
          </a:xfrm>
          <a:prstGeom prst="straightConnector1">
            <a:avLst/>
          </a:prstGeom>
          <a:noFill/>
          <a:ln w="28575" cap="flat" cmpd="sng">
            <a:solidFill>
              <a:srgbClr val="F14E28"/>
            </a:solidFill>
            <a:prstDash val="solid"/>
            <a:miter lim="800000"/>
            <a:headEnd type="none" w="sm" len="sm"/>
            <a:tailEnd type="triangle" w="med" len="med"/>
          </a:ln>
        </p:spPr>
      </p:cxnSp>
      <p:sp>
        <p:nvSpPr>
          <p:cNvPr id="787" name="Google Shape;787;p58"/>
          <p:cNvSpPr txBox="1"/>
          <p:nvPr/>
        </p:nvSpPr>
        <p:spPr>
          <a:xfrm>
            <a:off x="3305410" y="3546088"/>
            <a:ext cx="157095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-15</a:t>
            </a:r>
            <a:r>
              <a:rPr lang="en-US" sz="1800" b="0" i="0">
                <a:solidFill>
                  <a:schemeClr val="dk1"/>
                </a:solidFill>
                <a:latin typeface="Times New Roman"/>
                <a:ea typeface="Times New Roman"/>
                <a:cs typeface="Times New Roman"/>
                <a:sym typeface="Times New Roman"/>
              </a:rPr>
              <a:t>°C</a:t>
            </a:r>
            <a:r>
              <a:rPr lang="en-US" sz="1800">
                <a:solidFill>
                  <a:schemeClr val="dk1"/>
                </a:solidFill>
                <a:latin typeface="Times New Roman"/>
                <a:ea typeface="Times New Roman"/>
                <a:cs typeface="Times New Roman"/>
                <a:sym typeface="Times New Roman"/>
              </a:rPr>
              <a:t> or 40</a:t>
            </a:r>
            <a:r>
              <a:rPr lang="en-US" sz="1800" b="0" i="0">
                <a:solidFill>
                  <a:schemeClr val="dk1"/>
                </a:solidFill>
                <a:latin typeface="Times New Roman"/>
                <a:ea typeface="Times New Roman"/>
                <a:cs typeface="Times New Roman"/>
                <a:sym typeface="Times New Roman"/>
              </a:rPr>
              <a:t>°C</a:t>
            </a:r>
            <a:endParaRPr sz="1800">
              <a:solidFill>
                <a:schemeClr val="dk1"/>
              </a:solidFill>
              <a:latin typeface="Times New Roman"/>
              <a:ea typeface="Times New Roman"/>
              <a:cs typeface="Times New Roman"/>
              <a:sym typeface="Times New Roman"/>
            </a:endParaRPr>
          </a:p>
        </p:txBody>
      </p:sp>
      <p:sp>
        <p:nvSpPr>
          <p:cNvPr id="788" name="Google Shape;788;p58"/>
          <p:cNvSpPr txBox="1"/>
          <p:nvPr/>
        </p:nvSpPr>
        <p:spPr>
          <a:xfrm>
            <a:off x="3775535" y="1838541"/>
            <a:ext cx="92688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2.5</a:t>
            </a:r>
            <a:r>
              <a:rPr lang="en-US" sz="1800" b="0" i="0">
                <a:solidFill>
                  <a:schemeClr val="dk1"/>
                </a:solidFill>
                <a:latin typeface="Times New Roman"/>
                <a:ea typeface="Times New Roman"/>
                <a:cs typeface="Times New Roman"/>
                <a:sym typeface="Times New Roman"/>
              </a:rPr>
              <a:t>°C</a:t>
            </a:r>
            <a:endParaRPr sz="1800">
              <a:solidFill>
                <a:schemeClr val="dk1"/>
              </a:solidFill>
              <a:latin typeface="Times New Roman"/>
              <a:ea typeface="Times New Roman"/>
              <a:cs typeface="Times New Roman"/>
              <a:sym typeface="Times New Roman"/>
            </a:endParaRPr>
          </a:p>
        </p:txBody>
      </p:sp>
      <p:cxnSp>
        <p:nvCxnSpPr>
          <p:cNvPr id="789" name="Google Shape;789;p58"/>
          <p:cNvCxnSpPr>
            <a:endCxn id="778" idx="2"/>
          </p:cNvCxnSpPr>
          <p:nvPr/>
        </p:nvCxnSpPr>
        <p:spPr>
          <a:xfrm>
            <a:off x="4679530" y="2041017"/>
            <a:ext cx="1403700" cy="53100"/>
          </a:xfrm>
          <a:prstGeom prst="straightConnector1">
            <a:avLst/>
          </a:prstGeom>
          <a:noFill/>
          <a:ln w="28575" cap="flat" cmpd="sng">
            <a:solidFill>
              <a:srgbClr val="F14E28"/>
            </a:solidFill>
            <a:prstDash val="solid"/>
            <a:miter lim="800000"/>
            <a:headEnd type="none" w="sm" len="sm"/>
            <a:tailEnd type="triangle" w="med" len="med"/>
          </a:ln>
        </p:spPr>
      </p:cxnSp>
      <p:sp>
        <p:nvSpPr>
          <p:cNvPr id="790" name="Google Shape;790;p58"/>
          <p:cNvSpPr txBox="1"/>
          <p:nvPr/>
        </p:nvSpPr>
        <p:spPr>
          <a:xfrm>
            <a:off x="2010345" y="1120209"/>
            <a:ext cx="1779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1</a:t>
            </a:r>
            <a:endParaRPr/>
          </a:p>
        </p:txBody>
      </p:sp>
      <p:sp>
        <p:nvSpPr>
          <p:cNvPr id="791" name="Google Shape;791;p58"/>
          <p:cNvSpPr txBox="1"/>
          <p:nvPr/>
        </p:nvSpPr>
        <p:spPr>
          <a:xfrm>
            <a:off x="2007933" y="1913922"/>
            <a:ext cx="1779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3</a:t>
            </a:r>
            <a:endParaRPr/>
          </a:p>
        </p:txBody>
      </p:sp>
      <p:sp>
        <p:nvSpPr>
          <p:cNvPr id="792" name="Google Shape;792;p58"/>
          <p:cNvSpPr txBox="1"/>
          <p:nvPr/>
        </p:nvSpPr>
        <p:spPr>
          <a:xfrm>
            <a:off x="1303028" y="1929030"/>
            <a:ext cx="1779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2</a:t>
            </a:r>
            <a:endParaRPr/>
          </a:p>
        </p:txBody>
      </p:sp>
      <p:sp>
        <p:nvSpPr>
          <p:cNvPr id="793" name="Google Shape;793;p58"/>
          <p:cNvSpPr txBox="1"/>
          <p:nvPr/>
        </p:nvSpPr>
        <p:spPr>
          <a:xfrm>
            <a:off x="2743606" y="1929030"/>
            <a:ext cx="1779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4</a:t>
            </a:r>
            <a:endParaRPr/>
          </a:p>
        </p:txBody>
      </p:sp>
      <p:sp>
        <p:nvSpPr>
          <p:cNvPr id="794" name="Google Shape;794;p58"/>
          <p:cNvSpPr txBox="1"/>
          <p:nvPr/>
        </p:nvSpPr>
        <p:spPr>
          <a:xfrm>
            <a:off x="1957112" y="2943473"/>
            <a:ext cx="1779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5</a:t>
            </a:r>
            <a:endParaRPr/>
          </a:p>
        </p:txBody>
      </p:sp>
      <p:sp>
        <p:nvSpPr>
          <p:cNvPr id="795" name="Google Shape;795;p58"/>
          <p:cNvSpPr txBox="1"/>
          <p:nvPr/>
        </p:nvSpPr>
        <p:spPr>
          <a:xfrm>
            <a:off x="6096548" y="1428139"/>
            <a:ext cx="1779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4</a:t>
            </a:r>
            <a:endParaRPr/>
          </a:p>
        </p:txBody>
      </p:sp>
      <p:sp>
        <p:nvSpPr>
          <p:cNvPr id="796" name="Google Shape;796;p58"/>
          <p:cNvSpPr txBox="1"/>
          <p:nvPr/>
        </p:nvSpPr>
        <p:spPr>
          <a:xfrm>
            <a:off x="6088818" y="1122966"/>
            <a:ext cx="1779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1</a:t>
            </a:r>
            <a:endParaRPr/>
          </a:p>
        </p:txBody>
      </p:sp>
      <p:sp>
        <p:nvSpPr>
          <p:cNvPr id="797" name="Google Shape;797;p58"/>
          <p:cNvSpPr txBox="1"/>
          <p:nvPr/>
        </p:nvSpPr>
        <p:spPr>
          <a:xfrm>
            <a:off x="6822073" y="1962150"/>
            <a:ext cx="1779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6</a:t>
            </a:r>
            <a:endParaRPr/>
          </a:p>
        </p:txBody>
      </p:sp>
      <p:sp>
        <p:nvSpPr>
          <p:cNvPr id="798" name="Google Shape;798;p58"/>
          <p:cNvSpPr txBox="1"/>
          <p:nvPr/>
        </p:nvSpPr>
        <p:spPr>
          <a:xfrm>
            <a:off x="6088818" y="3005907"/>
            <a:ext cx="1779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5</a:t>
            </a:r>
            <a:endParaRPr/>
          </a:p>
        </p:txBody>
      </p:sp>
      <p:sp>
        <p:nvSpPr>
          <p:cNvPr id="799" name="Google Shape;799;p58"/>
          <p:cNvSpPr txBox="1"/>
          <p:nvPr/>
        </p:nvSpPr>
        <p:spPr>
          <a:xfrm>
            <a:off x="1869757" y="1272862"/>
            <a:ext cx="45907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Times New Roman"/>
                <a:ea typeface="Times New Roman"/>
                <a:cs typeface="Times New Roman"/>
                <a:sym typeface="Times New Roman"/>
              </a:rPr>
              <a:t>Ins1</a:t>
            </a:r>
            <a:endParaRPr/>
          </a:p>
        </p:txBody>
      </p:sp>
      <p:sp>
        <p:nvSpPr>
          <p:cNvPr id="800" name="Google Shape;800;p58"/>
          <p:cNvSpPr txBox="1"/>
          <p:nvPr/>
        </p:nvSpPr>
        <p:spPr>
          <a:xfrm rot="5400000">
            <a:off x="2456479" y="1952652"/>
            <a:ext cx="45907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Times New Roman"/>
                <a:ea typeface="Times New Roman"/>
                <a:cs typeface="Times New Roman"/>
                <a:sym typeface="Times New Roman"/>
              </a:rPr>
              <a:t>Ins2</a:t>
            </a:r>
            <a:endParaRPr/>
          </a:p>
        </p:txBody>
      </p:sp>
      <p:sp>
        <p:nvSpPr>
          <p:cNvPr id="801" name="Google Shape;801;p58"/>
          <p:cNvSpPr txBox="1"/>
          <p:nvPr/>
        </p:nvSpPr>
        <p:spPr>
          <a:xfrm rot="5400000">
            <a:off x="1300250" y="1972338"/>
            <a:ext cx="45907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Times New Roman"/>
                <a:ea typeface="Times New Roman"/>
                <a:cs typeface="Times New Roman"/>
                <a:sym typeface="Times New Roman"/>
              </a:rPr>
              <a:t>Ins3</a:t>
            </a:r>
            <a:endParaRPr/>
          </a:p>
        </p:txBody>
      </p:sp>
      <p:sp>
        <p:nvSpPr>
          <p:cNvPr id="802" name="Google Shape;802;p58"/>
          <p:cNvSpPr txBox="1"/>
          <p:nvPr/>
        </p:nvSpPr>
        <p:spPr>
          <a:xfrm>
            <a:off x="2521674" y="2794018"/>
            <a:ext cx="45907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Times New Roman"/>
                <a:ea typeface="Times New Roman"/>
                <a:cs typeface="Times New Roman"/>
                <a:sym typeface="Times New Roman"/>
              </a:rPr>
              <a:t>Ins4</a:t>
            </a:r>
            <a:endParaRPr/>
          </a:p>
        </p:txBody>
      </p:sp>
      <p:sp>
        <p:nvSpPr>
          <p:cNvPr id="803" name="Google Shape;803;p58"/>
          <p:cNvSpPr txBox="1"/>
          <p:nvPr/>
        </p:nvSpPr>
        <p:spPr>
          <a:xfrm>
            <a:off x="1216898" y="2798655"/>
            <a:ext cx="45907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Times New Roman"/>
                <a:ea typeface="Times New Roman"/>
                <a:cs typeface="Times New Roman"/>
                <a:sym typeface="Times New Roman"/>
              </a:rPr>
              <a:t>Ins4</a:t>
            </a:r>
            <a:endParaRPr/>
          </a:p>
        </p:txBody>
      </p:sp>
      <p:sp>
        <p:nvSpPr>
          <p:cNvPr id="804" name="Google Shape;804;p58"/>
          <p:cNvSpPr txBox="1"/>
          <p:nvPr/>
        </p:nvSpPr>
        <p:spPr>
          <a:xfrm>
            <a:off x="5955959" y="2860945"/>
            <a:ext cx="45907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Times New Roman"/>
                <a:ea typeface="Times New Roman"/>
                <a:cs typeface="Times New Roman"/>
                <a:sym typeface="Times New Roman"/>
              </a:rPr>
              <a:t>Ins4</a:t>
            </a:r>
            <a:endParaRPr/>
          </a:p>
        </p:txBody>
      </p:sp>
      <p:cxnSp>
        <p:nvCxnSpPr>
          <p:cNvPr id="805" name="Google Shape;805;p58"/>
          <p:cNvCxnSpPr>
            <a:stCxn id="806" idx="3"/>
            <a:endCxn id="772" idx="2"/>
          </p:cNvCxnSpPr>
          <p:nvPr/>
        </p:nvCxnSpPr>
        <p:spPr>
          <a:xfrm>
            <a:off x="4887731" y="1204162"/>
            <a:ext cx="510900" cy="59400"/>
          </a:xfrm>
          <a:prstGeom prst="straightConnector1">
            <a:avLst/>
          </a:prstGeom>
          <a:noFill/>
          <a:ln w="28575" cap="flat" cmpd="sng">
            <a:solidFill>
              <a:srgbClr val="F14E28"/>
            </a:solidFill>
            <a:prstDash val="solid"/>
            <a:miter lim="800000"/>
            <a:headEnd type="none" w="sm" len="sm"/>
            <a:tailEnd type="triangle" w="med" len="med"/>
          </a:ln>
        </p:spPr>
      </p:cxnSp>
      <p:cxnSp>
        <p:nvCxnSpPr>
          <p:cNvPr id="807" name="Google Shape;807;p58"/>
          <p:cNvCxnSpPr>
            <a:stCxn id="806" idx="1"/>
            <a:endCxn id="768" idx="0"/>
          </p:cNvCxnSpPr>
          <p:nvPr/>
        </p:nvCxnSpPr>
        <p:spPr>
          <a:xfrm flipH="1">
            <a:off x="2891776" y="1204162"/>
            <a:ext cx="704400" cy="59400"/>
          </a:xfrm>
          <a:prstGeom prst="straightConnector1">
            <a:avLst/>
          </a:prstGeom>
          <a:noFill/>
          <a:ln w="28575" cap="flat" cmpd="sng">
            <a:solidFill>
              <a:srgbClr val="F14E28"/>
            </a:solidFill>
            <a:prstDash val="solid"/>
            <a:miter lim="800000"/>
            <a:headEnd type="none" w="sm" len="sm"/>
            <a:tailEnd type="triangle" w="med" len="med"/>
          </a:ln>
        </p:spPr>
      </p:cxnSp>
      <p:sp>
        <p:nvSpPr>
          <p:cNvPr id="806" name="Google Shape;806;p58"/>
          <p:cNvSpPr txBox="1"/>
          <p:nvPr/>
        </p:nvSpPr>
        <p:spPr>
          <a:xfrm>
            <a:off x="3596176" y="973329"/>
            <a:ext cx="129155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Thermal Control of Top Plate</a:t>
            </a:r>
            <a:endParaRPr/>
          </a:p>
        </p:txBody>
      </p:sp>
      <p:sp>
        <p:nvSpPr>
          <p:cNvPr id="808" name="Google Shape;808;p58"/>
          <p:cNvSpPr txBox="1"/>
          <p:nvPr/>
        </p:nvSpPr>
        <p:spPr>
          <a:xfrm>
            <a:off x="7539404" y="4330210"/>
            <a:ext cx="1480038"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a:solidFill>
                  <a:schemeClr val="dk1"/>
                </a:solidFill>
                <a:latin typeface="Calibri"/>
                <a:ea typeface="Calibri"/>
                <a:cs typeface="Calibri"/>
                <a:sym typeface="Calibri"/>
              </a:rPr>
              <a:t>*Not to scale</a:t>
            </a:r>
            <a:endParaRPr sz="14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59"/>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Model Validation</a:t>
            </a:r>
            <a:br>
              <a:rPr lang="en-US">
                <a:latin typeface="Times New Roman"/>
                <a:ea typeface="Times New Roman"/>
                <a:cs typeface="Times New Roman"/>
                <a:sym typeface="Times New Roman"/>
              </a:rPr>
            </a:br>
            <a:r>
              <a:rPr lang="en-US" sz="2000">
                <a:latin typeface="Times New Roman"/>
                <a:ea typeface="Times New Roman"/>
                <a:cs typeface="Times New Roman"/>
                <a:sym typeface="Times New Roman"/>
              </a:rPr>
              <a:t>Housing</a:t>
            </a:r>
            <a:endParaRPr/>
          </a:p>
        </p:txBody>
      </p:sp>
      <p:sp>
        <p:nvSpPr>
          <p:cNvPr id="814" name="Google Shape;814;p59"/>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59</a:t>
            </a:fld>
            <a:endParaRPr/>
          </a:p>
        </p:txBody>
      </p:sp>
      <p:sp>
        <p:nvSpPr>
          <p:cNvPr id="815" name="Google Shape;815;p59"/>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816" name="Google Shape;816;p59"/>
          <p:cNvGrpSpPr/>
          <p:nvPr/>
        </p:nvGrpSpPr>
        <p:grpSpPr>
          <a:xfrm>
            <a:off x="3571921" y="887403"/>
            <a:ext cx="5460474" cy="3140931"/>
            <a:chOff x="1387962" y="839131"/>
            <a:chExt cx="6368076" cy="3742626"/>
          </a:xfrm>
        </p:grpSpPr>
        <p:pic>
          <p:nvPicPr>
            <p:cNvPr id="817" name="Google Shape;817;p59" descr="Diagram, schematic&#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87962" y="839131"/>
              <a:ext cx="6368076" cy="3742626"/>
            </a:xfrm>
            <a:prstGeom prst="rect">
              <a:avLst/>
            </a:prstGeom>
            <a:noFill/>
            <a:ln>
              <a:noFill/>
            </a:ln>
          </p:spPr>
        </p:pic>
        <p:sp>
          <p:nvSpPr>
            <p:cNvPr id="818" name="Google Shape;818;p59"/>
            <p:cNvSpPr/>
            <p:nvPr/>
          </p:nvSpPr>
          <p:spPr>
            <a:xfrm>
              <a:off x="1732155" y="2710444"/>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9" name="Google Shape;819;p59"/>
            <p:cNvSpPr/>
            <p:nvPr/>
          </p:nvSpPr>
          <p:spPr>
            <a:xfrm>
              <a:off x="2984809" y="1672432"/>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0" name="Google Shape;820;p59"/>
            <p:cNvSpPr/>
            <p:nvPr/>
          </p:nvSpPr>
          <p:spPr>
            <a:xfrm>
              <a:off x="3003394" y="2227119"/>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1" name="Google Shape;821;p59"/>
            <p:cNvSpPr/>
            <p:nvPr/>
          </p:nvSpPr>
          <p:spPr>
            <a:xfrm>
              <a:off x="3003394" y="2748446"/>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p59"/>
            <p:cNvSpPr/>
            <p:nvPr/>
          </p:nvSpPr>
          <p:spPr>
            <a:xfrm>
              <a:off x="2999677" y="3230486"/>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3" name="Google Shape;823;p59"/>
            <p:cNvSpPr/>
            <p:nvPr/>
          </p:nvSpPr>
          <p:spPr>
            <a:xfrm>
              <a:off x="2999677" y="3712526"/>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4" name="Google Shape;824;p59"/>
            <p:cNvSpPr/>
            <p:nvPr/>
          </p:nvSpPr>
          <p:spPr>
            <a:xfrm>
              <a:off x="2984808" y="4216790"/>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59"/>
            <p:cNvSpPr/>
            <p:nvPr/>
          </p:nvSpPr>
          <p:spPr>
            <a:xfrm>
              <a:off x="3833279" y="4216790"/>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6" name="Google Shape;826;p59"/>
            <p:cNvSpPr/>
            <p:nvPr/>
          </p:nvSpPr>
          <p:spPr>
            <a:xfrm>
              <a:off x="4259765" y="2227119"/>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7" name="Google Shape;827;p59"/>
            <p:cNvSpPr/>
            <p:nvPr/>
          </p:nvSpPr>
          <p:spPr>
            <a:xfrm>
              <a:off x="4308469" y="1696255"/>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8" name="Google Shape;828;p59"/>
            <p:cNvSpPr/>
            <p:nvPr/>
          </p:nvSpPr>
          <p:spPr>
            <a:xfrm>
              <a:off x="4308469" y="1169119"/>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9" name="Google Shape;829;p59"/>
            <p:cNvSpPr/>
            <p:nvPr/>
          </p:nvSpPr>
          <p:spPr>
            <a:xfrm>
              <a:off x="5810170" y="2748446"/>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0" name="Google Shape;830;p59"/>
            <p:cNvSpPr/>
            <p:nvPr/>
          </p:nvSpPr>
          <p:spPr>
            <a:xfrm>
              <a:off x="7099610" y="2710444"/>
              <a:ext cx="312235" cy="1591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31" name="Google Shape;831;p59"/>
          <p:cNvSpPr txBox="1"/>
          <p:nvPr/>
        </p:nvSpPr>
        <p:spPr>
          <a:xfrm>
            <a:off x="220419" y="1084721"/>
            <a:ext cx="4108549"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Assumptions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Vacuum – no convection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Does not account for radiation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Ignores presence of fasteners and epoxy</a:t>
            </a:r>
            <a:endParaRPr/>
          </a:p>
        </p:txBody>
      </p:sp>
      <p:sp>
        <p:nvSpPr>
          <p:cNvPr id="832" name="Google Shape;832;p59"/>
          <p:cNvSpPr txBox="1"/>
          <p:nvPr/>
        </p:nvSpPr>
        <p:spPr>
          <a:xfrm>
            <a:off x="220419" y="2737194"/>
            <a:ext cx="4108549"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Model Verification Points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Required Max Heat Input (Cold case): 0.1 W</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Required Max Heat Removal (Hot case): 0.6W</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Sample Temperature: 2.5</a:t>
            </a:r>
            <a:r>
              <a:rPr lang="en-US" sz="1400" b="0" i="0">
                <a:solidFill>
                  <a:schemeClr val="dk1"/>
                </a:solidFill>
                <a:latin typeface="Times New Roman"/>
                <a:ea typeface="Times New Roman"/>
                <a:cs typeface="Times New Roman"/>
                <a:sym typeface="Times New Roman"/>
              </a:rPr>
              <a:t>°C</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body" idx="1"/>
          </p:nvPr>
        </p:nvSpPr>
        <p:spPr>
          <a:xfrm>
            <a:off x="289719" y="943658"/>
            <a:ext cx="4990642" cy="3258280"/>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0"/>
              </a:spcBef>
              <a:spcAft>
                <a:spcPts val="0"/>
              </a:spcAft>
              <a:buClr>
                <a:schemeClr val="dk1"/>
              </a:buClr>
              <a:buSzPts val="1400"/>
              <a:buChar char="●"/>
            </a:pPr>
            <a:r>
              <a:rPr lang="en-US" sz="1600">
                <a:latin typeface="Times New Roman"/>
                <a:ea typeface="Times New Roman"/>
                <a:cs typeface="Times New Roman"/>
                <a:sym typeface="Times New Roman"/>
              </a:rPr>
              <a:t>Low-cost astrobiology mission to Enceladus (icy moon of Saturn)</a:t>
            </a:r>
            <a:endParaRPr sz="1600"/>
          </a:p>
          <a:p>
            <a:pPr marL="914400" lvl="1" indent="-228600" algn="l" rtl="0">
              <a:lnSpc>
                <a:spcPct val="90000"/>
              </a:lnSpc>
              <a:spcBef>
                <a:spcPts val="0"/>
              </a:spcBef>
              <a:spcAft>
                <a:spcPts val="0"/>
              </a:spcAft>
              <a:buClr>
                <a:schemeClr val="dk1"/>
              </a:buClr>
              <a:buSzPts val="1200"/>
              <a:buNone/>
            </a:pPr>
            <a:endParaRPr sz="1400"/>
          </a:p>
          <a:p>
            <a:pPr marL="457200" lvl="0" indent="-317500" algn="l" rtl="0">
              <a:lnSpc>
                <a:spcPct val="90000"/>
              </a:lnSpc>
              <a:spcBef>
                <a:spcPts val="0"/>
              </a:spcBef>
              <a:spcAft>
                <a:spcPts val="0"/>
              </a:spcAft>
              <a:buClr>
                <a:schemeClr val="dk1"/>
              </a:buClr>
              <a:buSzPts val="1400"/>
              <a:buChar char="●"/>
            </a:pPr>
            <a:r>
              <a:rPr lang="en-US" sz="1600">
                <a:latin typeface="Times New Roman"/>
                <a:ea typeface="Times New Roman"/>
                <a:cs typeface="Times New Roman"/>
                <a:sym typeface="Times New Roman"/>
              </a:rPr>
              <a:t>Objective</a:t>
            </a:r>
            <a:r>
              <a:rPr lang="en-US" sz="1600" b="1">
                <a:latin typeface="Times New Roman"/>
                <a:ea typeface="Times New Roman"/>
                <a:cs typeface="Times New Roman"/>
                <a:sym typeface="Times New Roman"/>
              </a:rPr>
              <a:t>:</a:t>
            </a:r>
            <a:endParaRPr sz="1600" b="1">
              <a:latin typeface="Times New Roman"/>
              <a:ea typeface="Times New Roman"/>
              <a:cs typeface="Times New Roman"/>
              <a:sym typeface="Times New Roman"/>
            </a:endParaRPr>
          </a:p>
          <a:p>
            <a:pPr marL="914400" lvl="1" indent="-304800" algn="l" rtl="0">
              <a:lnSpc>
                <a:spcPct val="90000"/>
              </a:lnSpc>
              <a:spcBef>
                <a:spcPts val="0"/>
              </a:spcBef>
              <a:spcAft>
                <a:spcPts val="0"/>
              </a:spcAft>
              <a:buClr>
                <a:schemeClr val="dk1"/>
              </a:buClr>
              <a:buSzPts val="1200"/>
              <a:buChar char="○"/>
            </a:pPr>
            <a:r>
              <a:rPr lang="en-US" sz="1400">
                <a:latin typeface="Times New Roman"/>
                <a:ea typeface="Times New Roman"/>
                <a:cs typeface="Times New Roman"/>
                <a:sym typeface="Times New Roman"/>
              </a:rPr>
              <a:t>Design, build, and test a </a:t>
            </a:r>
            <a:r>
              <a:rPr lang="en-US" sz="1400" b="1">
                <a:latin typeface="Times New Roman"/>
                <a:ea typeface="Times New Roman"/>
                <a:cs typeface="Times New Roman"/>
                <a:sym typeface="Times New Roman"/>
              </a:rPr>
              <a:t>flight-like</a:t>
            </a:r>
            <a:r>
              <a:rPr lang="en-US" sz="1400">
                <a:latin typeface="Times New Roman"/>
                <a:ea typeface="Times New Roman"/>
                <a:cs typeface="Times New Roman"/>
                <a:sym typeface="Times New Roman"/>
              </a:rPr>
              <a:t> Digital Inline Holographic microscope to support the detection and characterization of life from melted ice grain samples collected from the plumes from Enceladus</a:t>
            </a:r>
            <a:endParaRPr/>
          </a:p>
          <a:p>
            <a:pPr marL="914400" lvl="1" indent="-228600" algn="l" rtl="0">
              <a:lnSpc>
                <a:spcPct val="90000"/>
              </a:lnSpc>
              <a:spcBef>
                <a:spcPts val="0"/>
              </a:spcBef>
              <a:spcAft>
                <a:spcPts val="0"/>
              </a:spcAft>
              <a:buClr>
                <a:schemeClr val="dk1"/>
              </a:buClr>
              <a:buSzPts val="1200"/>
              <a:buNone/>
            </a:pPr>
            <a:endParaRPr sz="1400">
              <a:latin typeface="Times New Roman"/>
              <a:ea typeface="Times New Roman"/>
              <a:cs typeface="Times New Roman"/>
              <a:sym typeface="Times New Roman"/>
            </a:endParaRPr>
          </a:p>
          <a:p>
            <a:pPr marL="457200" lvl="0" indent="-317500" algn="l" rtl="0">
              <a:lnSpc>
                <a:spcPct val="90000"/>
              </a:lnSpc>
              <a:spcBef>
                <a:spcPts val="0"/>
              </a:spcBef>
              <a:spcAft>
                <a:spcPts val="0"/>
              </a:spcAft>
              <a:buClr>
                <a:schemeClr val="dk1"/>
              </a:buClr>
              <a:buSzPts val="1200"/>
              <a:buChar char="●"/>
            </a:pPr>
            <a:r>
              <a:rPr lang="en-US" sz="1600">
                <a:latin typeface="Times New Roman"/>
                <a:ea typeface="Times New Roman"/>
                <a:cs typeface="Times New Roman"/>
                <a:sym typeface="Times New Roman"/>
              </a:rPr>
              <a:t>Flight-like:</a:t>
            </a:r>
            <a:endParaRPr/>
          </a:p>
          <a:p>
            <a:pPr marL="914400" lvl="1" indent="-304800" algn="l" rtl="0">
              <a:lnSpc>
                <a:spcPct val="90000"/>
              </a:lnSpc>
              <a:spcBef>
                <a:spcPts val="0"/>
              </a:spcBef>
              <a:spcAft>
                <a:spcPts val="0"/>
              </a:spcAft>
              <a:buClr>
                <a:schemeClr val="dk1"/>
              </a:buClr>
              <a:buSzPts val="1200"/>
              <a:buChar char="○"/>
            </a:pPr>
            <a:r>
              <a:rPr lang="en-US" sz="1400">
                <a:latin typeface="Times New Roman"/>
                <a:ea typeface="Times New Roman"/>
                <a:cs typeface="Times New Roman"/>
                <a:sym typeface="Times New Roman"/>
              </a:rPr>
              <a:t>Design needs to be able to pass basic flight testing (vacuum, thermal, g-loading, etc.), but some aspects of the design will prevent it from being flyable</a:t>
            </a:r>
            <a:endParaRPr/>
          </a:p>
          <a:p>
            <a:pPr marL="914400" lvl="1" indent="-228600" algn="l" rtl="0">
              <a:lnSpc>
                <a:spcPct val="90000"/>
              </a:lnSpc>
              <a:spcBef>
                <a:spcPts val="0"/>
              </a:spcBef>
              <a:spcAft>
                <a:spcPts val="0"/>
              </a:spcAft>
              <a:buClr>
                <a:schemeClr val="dk1"/>
              </a:buClr>
              <a:buSzPts val="1200"/>
              <a:buNone/>
            </a:pPr>
            <a:endParaRPr sz="1600">
              <a:latin typeface="Times New Roman"/>
              <a:ea typeface="Times New Roman"/>
              <a:cs typeface="Times New Roman"/>
              <a:sym typeface="Times New Roman"/>
            </a:endParaRPr>
          </a:p>
          <a:p>
            <a:pPr marL="914400" lvl="1" indent="-215900" algn="l" rtl="0">
              <a:lnSpc>
                <a:spcPct val="90000"/>
              </a:lnSpc>
              <a:spcBef>
                <a:spcPts val="0"/>
              </a:spcBef>
              <a:spcAft>
                <a:spcPts val="0"/>
              </a:spcAft>
              <a:buClr>
                <a:schemeClr val="dk1"/>
              </a:buClr>
              <a:buSzPts val="1400"/>
              <a:buNone/>
            </a:pPr>
            <a:endParaRPr sz="1600">
              <a:latin typeface="Calibri"/>
              <a:ea typeface="Calibri"/>
              <a:cs typeface="Calibri"/>
              <a:sym typeface="Calibri"/>
            </a:endParaRPr>
          </a:p>
        </p:txBody>
      </p:sp>
      <p:sp>
        <p:nvSpPr>
          <p:cNvPr id="162" name="Google Shape;162;p6"/>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6</a:t>
            </a:fld>
            <a:endParaRPr/>
          </a:p>
        </p:txBody>
      </p:sp>
      <p:pic>
        <p:nvPicPr>
          <p:cNvPr id="163" name="Google Shape;163;p6" descr="A picture containing indoor, whi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97041" y="142995"/>
            <a:ext cx="2205820" cy="2210085"/>
          </a:xfrm>
          <a:prstGeom prst="rect">
            <a:avLst/>
          </a:prstGeom>
          <a:noFill/>
          <a:ln>
            <a:noFill/>
          </a:ln>
        </p:spPr>
      </p:pic>
      <p:pic>
        <p:nvPicPr>
          <p:cNvPr id="164" name="Google Shape;164;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81024" y="1405341"/>
            <a:ext cx="1999518" cy="2632516"/>
          </a:xfrm>
          <a:prstGeom prst="rect">
            <a:avLst/>
          </a:prstGeom>
          <a:noFill/>
          <a:ln>
            <a:noFill/>
          </a:ln>
        </p:spPr>
      </p:pic>
      <p:sp>
        <p:nvSpPr>
          <p:cNvPr id="165" name="Google Shape;165;p6"/>
          <p:cNvSpPr txBox="1"/>
          <p:nvPr/>
        </p:nvSpPr>
        <p:spPr>
          <a:xfrm>
            <a:off x="5561135" y="2432538"/>
            <a:ext cx="148003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Enceladus</a:t>
            </a:r>
            <a:endParaRPr sz="1200" b="0" i="0" u="none" strike="noStrike" cap="none">
              <a:solidFill>
                <a:schemeClr val="dk1"/>
              </a:solidFill>
              <a:latin typeface="Times New Roman"/>
              <a:ea typeface="Times New Roman"/>
              <a:cs typeface="Times New Roman"/>
              <a:sym typeface="Times New Roman"/>
            </a:endParaRPr>
          </a:p>
        </p:txBody>
      </p:sp>
      <p:sp>
        <p:nvSpPr>
          <p:cNvPr id="166" name="Google Shape;166;p6"/>
          <p:cNvSpPr txBox="1"/>
          <p:nvPr/>
        </p:nvSpPr>
        <p:spPr>
          <a:xfrm>
            <a:off x="6397386" y="4063492"/>
            <a:ext cx="206547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Encelascope + Transfer Stage</a:t>
            </a:r>
            <a:endParaRPr sz="1800" b="0" i="0" u="none" strike="noStrike" cap="none">
              <a:solidFill>
                <a:schemeClr val="dk1"/>
              </a:solidFill>
              <a:latin typeface="Calibri"/>
              <a:ea typeface="Calibri"/>
              <a:cs typeface="Calibri"/>
              <a:sym typeface="Calibri"/>
            </a:endParaRPr>
          </a:p>
        </p:txBody>
      </p:sp>
      <p:sp>
        <p:nvSpPr>
          <p:cNvPr id="167" name="Google Shape;167;p6"/>
          <p:cNvSpPr txBox="1"/>
          <p:nvPr/>
        </p:nvSpPr>
        <p:spPr>
          <a:xfrm>
            <a:off x="7539404" y="4330210"/>
            <a:ext cx="1480038"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b="0" i="0" u="none" strike="noStrike" cap="none">
                <a:solidFill>
                  <a:schemeClr val="dk1"/>
                </a:solidFill>
                <a:latin typeface="Calibri"/>
                <a:ea typeface="Calibri"/>
                <a:cs typeface="Calibri"/>
                <a:sym typeface="Calibri"/>
              </a:rPr>
              <a:t>*Not to scale</a:t>
            </a:r>
            <a:endParaRPr sz="1400" b="0" i="0" u="none" strike="noStrike" cap="none">
              <a:solidFill>
                <a:schemeClr val="dk1"/>
              </a:solidFill>
              <a:latin typeface="Calibri"/>
              <a:ea typeface="Calibri"/>
              <a:cs typeface="Calibri"/>
              <a:sym typeface="Calibri"/>
            </a:endParaRPr>
          </a:p>
        </p:txBody>
      </p:sp>
      <p:sp>
        <p:nvSpPr>
          <p:cNvPr id="168" name="Google Shape;168;p6"/>
          <p:cNvSpPr txBox="1"/>
          <p:nvPr/>
        </p:nvSpPr>
        <p:spPr>
          <a:xfrm>
            <a:off x="245758" y="31314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3200" b="1" i="0" u="none" strike="noStrike" cap="none">
                <a:solidFill>
                  <a:schemeClr val="dk1"/>
                </a:solidFill>
                <a:latin typeface="Times New Roman"/>
                <a:ea typeface="Times New Roman"/>
                <a:cs typeface="Times New Roman"/>
                <a:sym typeface="Times New Roman"/>
              </a:rPr>
              <a:t>Project Description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60"/>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Model Validation</a:t>
            </a:r>
            <a:br>
              <a:rPr lang="en-US">
                <a:latin typeface="Times New Roman"/>
                <a:ea typeface="Times New Roman"/>
                <a:cs typeface="Times New Roman"/>
                <a:sym typeface="Times New Roman"/>
              </a:rPr>
            </a:br>
            <a:r>
              <a:rPr lang="en-US" sz="2400">
                <a:latin typeface="Times New Roman"/>
                <a:ea typeface="Times New Roman"/>
                <a:cs typeface="Times New Roman"/>
                <a:sym typeface="Times New Roman"/>
              </a:rPr>
              <a:t>PTFE Tubing</a:t>
            </a:r>
            <a:endParaRPr/>
          </a:p>
        </p:txBody>
      </p:sp>
      <p:sp>
        <p:nvSpPr>
          <p:cNvPr id="838" name="Google Shape;838;p60"/>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60</a:t>
            </a:fld>
            <a:endParaRPr/>
          </a:p>
        </p:txBody>
      </p:sp>
      <p:sp>
        <p:nvSpPr>
          <p:cNvPr id="839" name="Google Shape;839;p60"/>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0" name="Google Shape;840;p60"/>
          <p:cNvSpPr/>
          <p:nvPr/>
        </p:nvSpPr>
        <p:spPr>
          <a:xfrm>
            <a:off x="7857652" y="157368"/>
            <a:ext cx="923466" cy="359793"/>
          </a:xfrm>
          <a:prstGeom prst="rect">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Resistance Wire</a:t>
            </a:r>
            <a:endParaRPr/>
          </a:p>
        </p:txBody>
      </p:sp>
      <p:sp>
        <p:nvSpPr>
          <p:cNvPr id="841" name="Google Shape;841;p60"/>
          <p:cNvSpPr/>
          <p:nvPr/>
        </p:nvSpPr>
        <p:spPr>
          <a:xfrm>
            <a:off x="7857652" y="626224"/>
            <a:ext cx="923466" cy="290759"/>
          </a:xfrm>
          <a:prstGeom prst="rect">
            <a:avLst/>
          </a:prstGeom>
          <a:solidFill>
            <a:srgbClr val="90C3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Fluid</a:t>
            </a:r>
            <a:endParaRPr/>
          </a:p>
        </p:txBody>
      </p:sp>
      <p:sp>
        <p:nvSpPr>
          <p:cNvPr id="842" name="Google Shape;842;p60"/>
          <p:cNvSpPr/>
          <p:nvPr/>
        </p:nvSpPr>
        <p:spPr>
          <a:xfrm>
            <a:off x="7857652" y="1028802"/>
            <a:ext cx="923466" cy="290759"/>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PTFE Tube</a:t>
            </a:r>
            <a:endParaRPr/>
          </a:p>
        </p:txBody>
      </p:sp>
      <p:sp>
        <p:nvSpPr>
          <p:cNvPr id="843" name="Google Shape;843;p60"/>
          <p:cNvSpPr/>
          <p:nvPr/>
        </p:nvSpPr>
        <p:spPr>
          <a:xfrm>
            <a:off x="6056046" y="391358"/>
            <a:ext cx="1573969" cy="1554502"/>
          </a:xfrm>
          <a:prstGeom prst="ellipse">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4" name="Google Shape;844;p60"/>
          <p:cNvSpPr/>
          <p:nvPr/>
        </p:nvSpPr>
        <p:spPr>
          <a:xfrm>
            <a:off x="6207199" y="545094"/>
            <a:ext cx="1279160" cy="1228886"/>
          </a:xfrm>
          <a:prstGeom prst="ellipse">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5" name="Google Shape;845;p60"/>
          <p:cNvSpPr/>
          <p:nvPr/>
        </p:nvSpPr>
        <p:spPr>
          <a:xfrm>
            <a:off x="6365220" y="730820"/>
            <a:ext cx="963118" cy="857433"/>
          </a:xfrm>
          <a:prstGeom prst="ellipse">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6" name="Google Shape;846;p60"/>
          <p:cNvSpPr txBox="1"/>
          <p:nvPr/>
        </p:nvSpPr>
        <p:spPr>
          <a:xfrm>
            <a:off x="5748079" y="23235"/>
            <a:ext cx="1480038"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a:solidFill>
                  <a:schemeClr val="dk1"/>
                </a:solidFill>
                <a:latin typeface="Calibri"/>
                <a:ea typeface="Calibri"/>
                <a:cs typeface="Calibri"/>
                <a:sym typeface="Calibri"/>
              </a:rPr>
              <a:t>*Not to scale</a:t>
            </a:r>
            <a:endParaRPr sz="1400">
              <a:solidFill>
                <a:schemeClr val="dk1"/>
              </a:solidFill>
              <a:latin typeface="Calibri"/>
              <a:ea typeface="Calibri"/>
              <a:cs typeface="Calibri"/>
              <a:sym typeface="Calibri"/>
            </a:endParaRPr>
          </a:p>
        </p:txBody>
      </p:sp>
      <p:sp>
        <p:nvSpPr>
          <p:cNvPr id="847" name="Google Shape;847;p60"/>
          <p:cNvSpPr txBox="1"/>
          <p:nvPr/>
        </p:nvSpPr>
        <p:spPr>
          <a:xfrm>
            <a:off x="5171418" y="908290"/>
            <a:ext cx="74097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2.5</a:t>
            </a:r>
            <a:r>
              <a:rPr lang="en-US" sz="1800" b="0" i="0">
                <a:solidFill>
                  <a:schemeClr val="dk1"/>
                </a:solidFill>
                <a:latin typeface="Times New Roman"/>
                <a:ea typeface="Times New Roman"/>
                <a:cs typeface="Times New Roman"/>
                <a:sym typeface="Times New Roman"/>
              </a:rPr>
              <a:t>°C</a:t>
            </a:r>
            <a:endParaRPr sz="1800">
              <a:solidFill>
                <a:schemeClr val="dk1"/>
              </a:solidFill>
              <a:latin typeface="Times New Roman"/>
              <a:ea typeface="Times New Roman"/>
              <a:cs typeface="Times New Roman"/>
              <a:sym typeface="Times New Roman"/>
            </a:endParaRPr>
          </a:p>
        </p:txBody>
      </p:sp>
      <p:cxnSp>
        <p:nvCxnSpPr>
          <p:cNvPr id="848" name="Google Shape;848;p60"/>
          <p:cNvCxnSpPr>
            <a:stCxn id="847" idx="3"/>
          </p:cNvCxnSpPr>
          <p:nvPr/>
        </p:nvCxnSpPr>
        <p:spPr>
          <a:xfrm>
            <a:off x="5912390" y="1092956"/>
            <a:ext cx="930600" cy="87900"/>
          </a:xfrm>
          <a:prstGeom prst="straightConnector1">
            <a:avLst/>
          </a:prstGeom>
          <a:noFill/>
          <a:ln w="28575" cap="flat" cmpd="sng">
            <a:solidFill>
              <a:srgbClr val="FED41D"/>
            </a:solidFill>
            <a:prstDash val="solid"/>
            <a:miter lim="800000"/>
            <a:headEnd type="none" w="sm" len="sm"/>
            <a:tailEnd type="triangle" w="med" len="med"/>
          </a:ln>
        </p:spPr>
      </p:cxnSp>
      <p:sp>
        <p:nvSpPr>
          <p:cNvPr id="849" name="Google Shape;849;p60"/>
          <p:cNvSpPr txBox="1"/>
          <p:nvPr/>
        </p:nvSpPr>
        <p:spPr>
          <a:xfrm>
            <a:off x="311028" y="1462288"/>
            <a:ext cx="591716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Assumptions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Vacuum – no convection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Ignores presence of Teflon tape for wire attachment</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Resistance Wire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Resistance wire wrapped around tubing to provide heating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Wire to be secured with tape </a:t>
            </a:r>
            <a:endParaRPr/>
          </a:p>
        </p:txBody>
      </p:sp>
      <p:pic>
        <p:nvPicPr>
          <p:cNvPr id="850" name="Google Shape;850;p60" descr="Ch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2390" y="2326504"/>
            <a:ext cx="2026328" cy="4850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61"/>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Model Validation</a:t>
            </a:r>
            <a:br>
              <a:rPr lang="en-US">
                <a:latin typeface="Times New Roman"/>
                <a:ea typeface="Times New Roman"/>
                <a:cs typeface="Times New Roman"/>
                <a:sym typeface="Times New Roman"/>
              </a:rPr>
            </a:br>
            <a:r>
              <a:rPr lang="en-US" sz="2400">
                <a:latin typeface="Times New Roman"/>
                <a:ea typeface="Times New Roman"/>
                <a:cs typeface="Times New Roman"/>
                <a:sym typeface="Times New Roman"/>
              </a:rPr>
              <a:t>PTFE Tubing</a:t>
            </a:r>
            <a:endParaRPr/>
          </a:p>
        </p:txBody>
      </p:sp>
      <p:sp>
        <p:nvSpPr>
          <p:cNvPr id="856" name="Google Shape;856;p61"/>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61</a:t>
            </a:fld>
            <a:endParaRPr/>
          </a:p>
        </p:txBody>
      </p:sp>
      <p:sp>
        <p:nvSpPr>
          <p:cNvPr id="857" name="Google Shape;857;p61"/>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8" name="Google Shape;858;p61"/>
          <p:cNvSpPr/>
          <p:nvPr/>
        </p:nvSpPr>
        <p:spPr>
          <a:xfrm>
            <a:off x="7857652" y="157368"/>
            <a:ext cx="923466" cy="359793"/>
          </a:xfrm>
          <a:prstGeom prst="rect">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Resistance Wire</a:t>
            </a:r>
            <a:endParaRPr/>
          </a:p>
        </p:txBody>
      </p:sp>
      <p:sp>
        <p:nvSpPr>
          <p:cNvPr id="859" name="Google Shape;859;p61"/>
          <p:cNvSpPr/>
          <p:nvPr/>
        </p:nvSpPr>
        <p:spPr>
          <a:xfrm>
            <a:off x="7857652" y="626224"/>
            <a:ext cx="923466" cy="290759"/>
          </a:xfrm>
          <a:prstGeom prst="rect">
            <a:avLst/>
          </a:prstGeom>
          <a:solidFill>
            <a:srgbClr val="90C3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Fluid</a:t>
            </a:r>
            <a:endParaRPr/>
          </a:p>
        </p:txBody>
      </p:sp>
      <p:sp>
        <p:nvSpPr>
          <p:cNvPr id="860" name="Google Shape;860;p61"/>
          <p:cNvSpPr/>
          <p:nvPr/>
        </p:nvSpPr>
        <p:spPr>
          <a:xfrm>
            <a:off x="7857652" y="1028802"/>
            <a:ext cx="923466" cy="290759"/>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PTFE Tube</a:t>
            </a:r>
            <a:endParaRPr/>
          </a:p>
        </p:txBody>
      </p:sp>
      <p:sp>
        <p:nvSpPr>
          <p:cNvPr id="861" name="Google Shape;861;p61"/>
          <p:cNvSpPr/>
          <p:nvPr/>
        </p:nvSpPr>
        <p:spPr>
          <a:xfrm>
            <a:off x="6056046" y="391358"/>
            <a:ext cx="1573969" cy="1554502"/>
          </a:xfrm>
          <a:prstGeom prst="ellipse">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2" name="Google Shape;862;p61"/>
          <p:cNvSpPr/>
          <p:nvPr/>
        </p:nvSpPr>
        <p:spPr>
          <a:xfrm>
            <a:off x="6207199" y="545094"/>
            <a:ext cx="1279160" cy="1228886"/>
          </a:xfrm>
          <a:prstGeom prst="ellipse">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3" name="Google Shape;863;p61"/>
          <p:cNvSpPr/>
          <p:nvPr/>
        </p:nvSpPr>
        <p:spPr>
          <a:xfrm>
            <a:off x="6365220" y="730820"/>
            <a:ext cx="963118" cy="857433"/>
          </a:xfrm>
          <a:prstGeom prst="ellipse">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4" name="Google Shape;864;p61"/>
          <p:cNvSpPr txBox="1"/>
          <p:nvPr/>
        </p:nvSpPr>
        <p:spPr>
          <a:xfrm>
            <a:off x="5748079" y="23235"/>
            <a:ext cx="1480038"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a:solidFill>
                  <a:schemeClr val="dk1"/>
                </a:solidFill>
                <a:latin typeface="Calibri"/>
                <a:ea typeface="Calibri"/>
                <a:cs typeface="Calibri"/>
                <a:sym typeface="Calibri"/>
              </a:rPr>
              <a:t>*Not to scale</a:t>
            </a:r>
            <a:endParaRPr sz="1400">
              <a:solidFill>
                <a:schemeClr val="dk1"/>
              </a:solidFill>
              <a:latin typeface="Calibri"/>
              <a:ea typeface="Calibri"/>
              <a:cs typeface="Calibri"/>
              <a:sym typeface="Calibri"/>
            </a:endParaRPr>
          </a:p>
        </p:txBody>
      </p:sp>
      <p:sp>
        <p:nvSpPr>
          <p:cNvPr id="865" name="Google Shape;865;p61"/>
          <p:cNvSpPr txBox="1"/>
          <p:nvPr/>
        </p:nvSpPr>
        <p:spPr>
          <a:xfrm>
            <a:off x="5171418" y="908290"/>
            <a:ext cx="74097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2.5</a:t>
            </a:r>
            <a:r>
              <a:rPr lang="en-US" sz="1800" b="0" i="0">
                <a:solidFill>
                  <a:schemeClr val="dk1"/>
                </a:solidFill>
                <a:latin typeface="Times New Roman"/>
                <a:ea typeface="Times New Roman"/>
                <a:cs typeface="Times New Roman"/>
                <a:sym typeface="Times New Roman"/>
              </a:rPr>
              <a:t>°C</a:t>
            </a:r>
            <a:endParaRPr sz="1800">
              <a:solidFill>
                <a:schemeClr val="dk1"/>
              </a:solidFill>
              <a:latin typeface="Times New Roman"/>
              <a:ea typeface="Times New Roman"/>
              <a:cs typeface="Times New Roman"/>
              <a:sym typeface="Times New Roman"/>
            </a:endParaRPr>
          </a:p>
        </p:txBody>
      </p:sp>
      <p:cxnSp>
        <p:nvCxnSpPr>
          <p:cNvPr id="866" name="Google Shape;866;p61"/>
          <p:cNvCxnSpPr>
            <a:stCxn id="865" idx="3"/>
          </p:cNvCxnSpPr>
          <p:nvPr/>
        </p:nvCxnSpPr>
        <p:spPr>
          <a:xfrm>
            <a:off x="5912390" y="1092956"/>
            <a:ext cx="930600" cy="87900"/>
          </a:xfrm>
          <a:prstGeom prst="straightConnector1">
            <a:avLst/>
          </a:prstGeom>
          <a:noFill/>
          <a:ln w="28575" cap="flat" cmpd="sng">
            <a:solidFill>
              <a:srgbClr val="FED41D"/>
            </a:solidFill>
            <a:prstDash val="solid"/>
            <a:miter lim="800000"/>
            <a:headEnd type="none" w="sm" len="sm"/>
            <a:tailEnd type="triangle" w="med" len="med"/>
          </a:ln>
        </p:spPr>
      </p:cxnSp>
      <p:pic>
        <p:nvPicPr>
          <p:cNvPr id="867" name="Google Shape;867;p61"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720" y="2047309"/>
            <a:ext cx="2958147" cy="499141"/>
          </a:xfrm>
          <a:prstGeom prst="rect">
            <a:avLst/>
          </a:prstGeom>
          <a:noFill/>
          <a:ln>
            <a:noFill/>
          </a:ln>
        </p:spPr>
      </p:pic>
      <p:pic>
        <p:nvPicPr>
          <p:cNvPr id="868" name="Google Shape;868;p6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502" y="2652558"/>
            <a:ext cx="5528309" cy="564374"/>
          </a:xfrm>
          <a:prstGeom prst="rect">
            <a:avLst/>
          </a:prstGeom>
          <a:noFill/>
          <a:ln>
            <a:noFill/>
          </a:ln>
        </p:spPr>
      </p:pic>
      <p:pic>
        <p:nvPicPr>
          <p:cNvPr id="869" name="Google Shape;869;p6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720" y="3336613"/>
            <a:ext cx="4508979" cy="499291"/>
          </a:xfrm>
          <a:prstGeom prst="rect">
            <a:avLst/>
          </a:prstGeom>
          <a:noFill/>
          <a:ln>
            <a:noFill/>
          </a:ln>
        </p:spPr>
      </p:pic>
      <p:pic>
        <p:nvPicPr>
          <p:cNvPr id="870" name="Google Shape;870;p61" descr="Text&#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604743" y="2210287"/>
            <a:ext cx="3414699" cy="1997109"/>
          </a:xfrm>
          <a:prstGeom prst="rect">
            <a:avLst/>
          </a:prstGeom>
          <a:noFill/>
          <a:ln>
            <a:noFill/>
          </a:ln>
        </p:spPr>
      </p:pic>
      <p:pic>
        <p:nvPicPr>
          <p:cNvPr id="871" name="Google Shape;871;p61" descr="A picture containing text&#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720" y="1326538"/>
            <a:ext cx="3225540" cy="651971"/>
          </a:xfrm>
          <a:prstGeom prst="rect">
            <a:avLst/>
          </a:prstGeom>
          <a:noFill/>
          <a:ln>
            <a:noFill/>
          </a:ln>
        </p:spPr>
      </p:pic>
      <p:pic>
        <p:nvPicPr>
          <p:cNvPr id="872" name="Google Shape;872;p61" descr="Chart&#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005283" y="1513180"/>
            <a:ext cx="2026328" cy="4850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62"/>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Model Validation</a:t>
            </a:r>
            <a:br>
              <a:rPr lang="en-US">
                <a:latin typeface="Times New Roman"/>
                <a:ea typeface="Times New Roman"/>
                <a:cs typeface="Times New Roman"/>
                <a:sym typeface="Times New Roman"/>
              </a:rPr>
            </a:br>
            <a:r>
              <a:rPr lang="en-US" sz="2400">
                <a:latin typeface="Times New Roman"/>
                <a:ea typeface="Times New Roman"/>
                <a:cs typeface="Times New Roman"/>
                <a:sym typeface="Times New Roman"/>
              </a:rPr>
              <a:t>PTFE Tubing</a:t>
            </a:r>
            <a:endParaRPr/>
          </a:p>
        </p:txBody>
      </p:sp>
      <p:sp>
        <p:nvSpPr>
          <p:cNvPr id="878" name="Google Shape;878;p62"/>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62</a:t>
            </a:fld>
            <a:endParaRPr/>
          </a:p>
        </p:txBody>
      </p:sp>
      <p:sp>
        <p:nvSpPr>
          <p:cNvPr id="879" name="Google Shape;879;p62"/>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0" name="Google Shape;880;p62"/>
          <p:cNvSpPr/>
          <p:nvPr/>
        </p:nvSpPr>
        <p:spPr>
          <a:xfrm>
            <a:off x="7857652" y="157368"/>
            <a:ext cx="923466" cy="359793"/>
          </a:xfrm>
          <a:prstGeom prst="rect">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Resistance Wire</a:t>
            </a:r>
            <a:endParaRPr/>
          </a:p>
        </p:txBody>
      </p:sp>
      <p:sp>
        <p:nvSpPr>
          <p:cNvPr id="881" name="Google Shape;881;p62"/>
          <p:cNvSpPr/>
          <p:nvPr/>
        </p:nvSpPr>
        <p:spPr>
          <a:xfrm>
            <a:off x="7857652" y="626224"/>
            <a:ext cx="923466" cy="290759"/>
          </a:xfrm>
          <a:prstGeom prst="rect">
            <a:avLst/>
          </a:prstGeom>
          <a:solidFill>
            <a:srgbClr val="90C3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Fluid</a:t>
            </a:r>
            <a:endParaRPr/>
          </a:p>
        </p:txBody>
      </p:sp>
      <p:sp>
        <p:nvSpPr>
          <p:cNvPr id="882" name="Google Shape;882;p62"/>
          <p:cNvSpPr/>
          <p:nvPr/>
        </p:nvSpPr>
        <p:spPr>
          <a:xfrm>
            <a:off x="7857652" y="1028802"/>
            <a:ext cx="923466" cy="290759"/>
          </a:xfrm>
          <a:prstGeom prst="rect">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Times New Roman"/>
                <a:ea typeface="Times New Roman"/>
                <a:cs typeface="Times New Roman"/>
                <a:sym typeface="Times New Roman"/>
              </a:rPr>
              <a:t>PTFE Tube</a:t>
            </a:r>
            <a:endParaRPr/>
          </a:p>
        </p:txBody>
      </p:sp>
      <p:sp>
        <p:nvSpPr>
          <p:cNvPr id="883" name="Google Shape;883;p62"/>
          <p:cNvSpPr/>
          <p:nvPr/>
        </p:nvSpPr>
        <p:spPr>
          <a:xfrm>
            <a:off x="6056046" y="391358"/>
            <a:ext cx="1573969" cy="1554502"/>
          </a:xfrm>
          <a:prstGeom prst="ellipse">
            <a:avLst/>
          </a:prstGeom>
          <a:solidFill>
            <a:srgbClr val="F14E2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4" name="Google Shape;884;p62"/>
          <p:cNvSpPr/>
          <p:nvPr/>
        </p:nvSpPr>
        <p:spPr>
          <a:xfrm>
            <a:off x="6207199" y="545094"/>
            <a:ext cx="1279160" cy="1228886"/>
          </a:xfrm>
          <a:prstGeom prst="ellipse">
            <a:avLst/>
          </a:prstGeom>
          <a:solidFill>
            <a:srgbClr val="A5A5A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5" name="Google Shape;885;p62"/>
          <p:cNvSpPr/>
          <p:nvPr/>
        </p:nvSpPr>
        <p:spPr>
          <a:xfrm>
            <a:off x="6365220" y="730820"/>
            <a:ext cx="963118" cy="857433"/>
          </a:xfrm>
          <a:prstGeom prst="ellipse">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6" name="Google Shape;886;p62"/>
          <p:cNvSpPr txBox="1"/>
          <p:nvPr/>
        </p:nvSpPr>
        <p:spPr>
          <a:xfrm>
            <a:off x="5748079" y="23235"/>
            <a:ext cx="1480038"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a:solidFill>
                  <a:schemeClr val="dk1"/>
                </a:solidFill>
                <a:latin typeface="Calibri"/>
                <a:ea typeface="Calibri"/>
                <a:cs typeface="Calibri"/>
                <a:sym typeface="Calibri"/>
              </a:rPr>
              <a:t>*Not to scale</a:t>
            </a:r>
            <a:endParaRPr sz="1400">
              <a:solidFill>
                <a:schemeClr val="dk1"/>
              </a:solidFill>
              <a:latin typeface="Calibri"/>
              <a:ea typeface="Calibri"/>
              <a:cs typeface="Calibri"/>
              <a:sym typeface="Calibri"/>
            </a:endParaRPr>
          </a:p>
        </p:txBody>
      </p:sp>
      <p:pic>
        <p:nvPicPr>
          <p:cNvPr id="887" name="Google Shape;887;p62" descr="Ch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05283" y="1513180"/>
            <a:ext cx="2026328" cy="485025"/>
          </a:xfrm>
          <a:prstGeom prst="rect">
            <a:avLst/>
          </a:prstGeom>
          <a:noFill/>
          <a:ln>
            <a:noFill/>
          </a:ln>
        </p:spPr>
      </p:pic>
      <p:sp>
        <p:nvSpPr>
          <p:cNvPr id="888" name="Google Shape;888;p62"/>
          <p:cNvSpPr txBox="1"/>
          <p:nvPr/>
        </p:nvSpPr>
        <p:spPr>
          <a:xfrm>
            <a:off x="5171418" y="908290"/>
            <a:ext cx="74097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2.5</a:t>
            </a:r>
            <a:r>
              <a:rPr lang="en-US" sz="1800" b="0" i="0">
                <a:solidFill>
                  <a:schemeClr val="dk1"/>
                </a:solidFill>
                <a:latin typeface="Times New Roman"/>
                <a:ea typeface="Times New Roman"/>
                <a:cs typeface="Times New Roman"/>
                <a:sym typeface="Times New Roman"/>
              </a:rPr>
              <a:t>°C</a:t>
            </a:r>
            <a:endParaRPr sz="1800">
              <a:solidFill>
                <a:schemeClr val="dk1"/>
              </a:solidFill>
              <a:latin typeface="Times New Roman"/>
              <a:ea typeface="Times New Roman"/>
              <a:cs typeface="Times New Roman"/>
              <a:sym typeface="Times New Roman"/>
            </a:endParaRPr>
          </a:p>
        </p:txBody>
      </p:sp>
      <p:cxnSp>
        <p:nvCxnSpPr>
          <p:cNvPr id="889" name="Google Shape;889;p62"/>
          <p:cNvCxnSpPr>
            <a:stCxn id="888" idx="3"/>
          </p:cNvCxnSpPr>
          <p:nvPr/>
        </p:nvCxnSpPr>
        <p:spPr>
          <a:xfrm>
            <a:off x="5912390" y="1092956"/>
            <a:ext cx="930600" cy="87900"/>
          </a:xfrm>
          <a:prstGeom prst="straightConnector1">
            <a:avLst/>
          </a:prstGeom>
          <a:noFill/>
          <a:ln w="28575" cap="flat" cmpd="sng">
            <a:solidFill>
              <a:srgbClr val="FED41D"/>
            </a:solidFill>
            <a:prstDash val="solid"/>
            <a:miter lim="800000"/>
            <a:headEnd type="none" w="sm" len="sm"/>
            <a:tailEnd type="triangle" w="med" len="med"/>
          </a:ln>
        </p:spPr>
      </p:cxnSp>
      <p:pic>
        <p:nvPicPr>
          <p:cNvPr id="890" name="Google Shape;890;p62" descr="A picture containing tex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720" y="1326538"/>
            <a:ext cx="3225540" cy="651971"/>
          </a:xfrm>
          <a:prstGeom prst="rect">
            <a:avLst/>
          </a:prstGeom>
          <a:noFill/>
          <a:ln>
            <a:noFill/>
          </a:ln>
        </p:spPr>
      </p:pic>
      <p:pic>
        <p:nvPicPr>
          <p:cNvPr id="891" name="Google Shape;891;p62" descr="Diagram&#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720" y="2047309"/>
            <a:ext cx="2958147" cy="499141"/>
          </a:xfrm>
          <a:prstGeom prst="rect">
            <a:avLst/>
          </a:prstGeom>
          <a:noFill/>
          <a:ln>
            <a:noFill/>
          </a:ln>
        </p:spPr>
      </p:pic>
      <p:pic>
        <p:nvPicPr>
          <p:cNvPr id="892" name="Google Shape;892;p6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2502" y="2652558"/>
            <a:ext cx="5528309" cy="564374"/>
          </a:xfrm>
          <a:prstGeom prst="rect">
            <a:avLst/>
          </a:prstGeom>
          <a:noFill/>
          <a:ln>
            <a:noFill/>
          </a:ln>
        </p:spPr>
      </p:pic>
      <p:pic>
        <p:nvPicPr>
          <p:cNvPr id="893" name="Google Shape;893;p6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720" y="3336613"/>
            <a:ext cx="4508979" cy="499291"/>
          </a:xfrm>
          <a:prstGeom prst="rect">
            <a:avLst/>
          </a:prstGeom>
          <a:noFill/>
          <a:ln>
            <a:noFill/>
          </a:ln>
        </p:spPr>
      </p:pic>
      <p:pic>
        <p:nvPicPr>
          <p:cNvPr id="894" name="Google Shape;894;p62" descr="Text&#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604743" y="2210287"/>
            <a:ext cx="3414699" cy="1997109"/>
          </a:xfrm>
          <a:prstGeom prst="rect">
            <a:avLst/>
          </a:prstGeom>
          <a:noFill/>
          <a:ln>
            <a:noFill/>
          </a:ln>
        </p:spPr>
      </p:pic>
      <p:sp>
        <p:nvSpPr>
          <p:cNvPr id="895" name="Google Shape;895;p62"/>
          <p:cNvSpPr/>
          <p:nvPr/>
        </p:nvSpPr>
        <p:spPr>
          <a:xfrm>
            <a:off x="5635654" y="3498280"/>
            <a:ext cx="3385368" cy="9144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6" name="Google Shape;896;p62"/>
          <p:cNvSpPr/>
          <p:nvPr/>
        </p:nvSpPr>
        <p:spPr>
          <a:xfrm>
            <a:off x="122978" y="3180621"/>
            <a:ext cx="4529565" cy="9144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6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600"/>
              <a:buFont typeface="Times New Roman"/>
              <a:buNone/>
            </a:pPr>
            <a:r>
              <a:rPr lang="en-US" sz="6600" b="1">
                <a:latin typeface="Times New Roman"/>
                <a:ea typeface="Times New Roman"/>
                <a:cs typeface="Times New Roman"/>
                <a:sym typeface="Times New Roman"/>
              </a:rPr>
              <a:t>Budget</a:t>
            </a:r>
            <a:endParaRPr/>
          </a:p>
        </p:txBody>
      </p:sp>
      <p:sp>
        <p:nvSpPr>
          <p:cNvPr id="902" name="Google Shape;902;p6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1800"/>
              <a:buNone/>
            </a:pPr>
            <a:r>
              <a:rPr lang="en-US">
                <a:latin typeface="Times New Roman"/>
                <a:ea typeface="Times New Roman"/>
                <a:cs typeface="Times New Roman"/>
                <a:sym typeface="Times New Roman"/>
              </a:rPr>
              <a:t>Presenter: Nick Aichholz</a:t>
            </a:r>
            <a:endParaRPr sz="4250">
              <a:latin typeface="Times New Roman"/>
              <a:ea typeface="Times New Roman"/>
              <a:cs typeface="Times New Roman"/>
              <a:sym typeface="Times New Roman"/>
            </a:endParaRPr>
          </a:p>
        </p:txBody>
      </p:sp>
      <p:sp>
        <p:nvSpPr>
          <p:cNvPr id="903" name="Google Shape;903;p6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64"/>
          <p:cNvSpPr txBox="1">
            <a:spLocks noGrp="1"/>
          </p:cNvSpPr>
          <p:nvPr>
            <p:ph type="title"/>
          </p:nvPr>
        </p:nvSpPr>
        <p:spPr>
          <a:xfrm>
            <a:off x="278875" y="28679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Financial Budget Breakdown</a:t>
            </a:r>
            <a:endParaRPr/>
          </a:p>
        </p:txBody>
      </p:sp>
      <p:sp>
        <p:nvSpPr>
          <p:cNvPr id="909" name="Google Shape;909;p64"/>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64</a:t>
            </a:fld>
            <a:endParaRPr/>
          </a:p>
        </p:txBody>
      </p:sp>
      <p:graphicFrame>
        <p:nvGraphicFramePr>
          <p:cNvPr id="910" name="Google Shape;910;p64"/>
          <p:cNvGraphicFramePr/>
          <p:nvPr/>
        </p:nvGraphicFramePr>
        <p:xfrm>
          <a:off x="139728" y="1241758"/>
          <a:ext cx="3000000" cy="3000000"/>
        </p:xfrm>
        <a:graphic>
          <a:graphicData uri="http://schemas.openxmlformats.org/drawingml/2006/table">
            <a:tbl>
              <a:tblPr firstRow="1" bandRow="1">
                <a:noFill/>
                <a:tableStyleId>{698C1B71-3C35-4D49-BB18-03290CE2929B}</a:tableStyleId>
              </a:tblPr>
              <a:tblGrid>
                <a:gridCol w="1334650">
                  <a:extLst>
                    <a:ext uri="{9D8B030D-6E8A-4147-A177-3AD203B41FA5}">
                      <a16:colId xmlns:a16="http://schemas.microsoft.com/office/drawing/2014/main" val="20000"/>
                    </a:ext>
                  </a:extLst>
                </a:gridCol>
                <a:gridCol w="1205025">
                  <a:extLst>
                    <a:ext uri="{9D8B030D-6E8A-4147-A177-3AD203B41FA5}">
                      <a16:colId xmlns:a16="http://schemas.microsoft.com/office/drawing/2014/main" val="20001"/>
                    </a:ext>
                  </a:extLst>
                </a:gridCol>
                <a:gridCol w="1247550">
                  <a:extLst>
                    <a:ext uri="{9D8B030D-6E8A-4147-A177-3AD203B41FA5}">
                      <a16:colId xmlns:a16="http://schemas.microsoft.com/office/drawing/2014/main" val="20002"/>
                    </a:ext>
                  </a:extLst>
                </a:gridCol>
                <a:gridCol w="1270300">
                  <a:extLst>
                    <a:ext uri="{9D8B030D-6E8A-4147-A177-3AD203B41FA5}">
                      <a16:colId xmlns:a16="http://schemas.microsoft.com/office/drawing/2014/main" val="20003"/>
                    </a:ext>
                  </a:extLst>
                </a:gridCol>
              </a:tblGrid>
              <a:tr h="427950">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Project Area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Allocated Budget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Requested Budget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Actual Expenditure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975">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Mechanical</a:t>
                      </a:r>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$1000.00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$559.63</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50"/>
                        <a:buFont typeface="Times New Roman"/>
                        <a:buNone/>
                      </a:pPr>
                      <a:r>
                        <a:rPr lang="en-US" sz="1350" b="0" i="0" u="none" strike="noStrike" cap="none">
                          <a:latin typeface="Times New Roman"/>
                          <a:ea typeface="Times New Roman"/>
                          <a:cs typeface="Times New Roman"/>
                          <a:sym typeface="Times New Roman"/>
                        </a:rPr>
                        <a:t>$527.47 </a:t>
                      </a:r>
                      <a:endParaRPr sz="135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975">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Electronics</a:t>
                      </a:r>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$2000.00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$2516.63</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50"/>
                        <a:buFont typeface="Times New Roman"/>
                        <a:buNone/>
                      </a:pPr>
                      <a:r>
                        <a:rPr lang="en-US" sz="1350" b="0" i="0" u="none" strike="noStrike" cap="none">
                          <a:latin typeface="Times New Roman"/>
                          <a:ea typeface="Times New Roman"/>
                          <a:cs typeface="Times New Roman"/>
                          <a:sym typeface="Times New Roman"/>
                        </a:rPr>
                        <a:t>$2,170.83 </a:t>
                      </a:r>
                      <a:endParaRPr sz="135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975">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Optics</a:t>
                      </a:r>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$600.00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$479.60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50"/>
                        <a:buFont typeface="Times New Roman"/>
                        <a:buNone/>
                      </a:pPr>
                      <a:r>
                        <a:rPr lang="en-US" sz="1350" b="0" i="0" u="none" strike="noStrike" cap="none">
                          <a:latin typeface="Times New Roman"/>
                          <a:ea typeface="Times New Roman"/>
                          <a:cs typeface="Times New Roman"/>
                          <a:sym typeface="Times New Roman"/>
                        </a:rPr>
                        <a:t>$788.84 </a:t>
                      </a:r>
                      <a:endParaRPr sz="135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0975">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Testing</a:t>
                      </a:r>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$200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$132</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50"/>
                        <a:buFont typeface="Times New Roman"/>
                        <a:buNone/>
                      </a:pPr>
                      <a:r>
                        <a:rPr lang="en-US" sz="1350" b="0" i="0" u="none" strike="noStrike" cap="none">
                          <a:latin typeface="Times New Roman"/>
                          <a:ea typeface="Times New Roman"/>
                          <a:cs typeface="Times New Roman"/>
                          <a:sym typeface="Times New Roman"/>
                        </a:rPr>
                        <a:t>$142.00 </a:t>
                      </a:r>
                      <a:endParaRPr sz="135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70975">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Pilot Tools</a:t>
                      </a:r>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$200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$200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35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0975">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Total Spent</a:t>
                      </a:r>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CAFC"/>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$4000.00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CAFC"/>
                    </a:solidFill>
                  </a:tcPr>
                </a:tc>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$3613</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CAFC"/>
                    </a:solidFill>
                  </a:tcPr>
                </a:tc>
                <a:tc>
                  <a:txBody>
                    <a:bodyPr/>
                    <a:lstStyle/>
                    <a:p>
                      <a:pPr marL="0" marR="0" lvl="0" indent="0" algn="ctr" rtl="0">
                        <a:spcBef>
                          <a:spcPts val="0"/>
                        </a:spcBef>
                        <a:spcAft>
                          <a:spcPts val="0"/>
                        </a:spcAft>
                        <a:buClr>
                          <a:schemeClr val="dk1"/>
                        </a:buClr>
                        <a:buSzPts val="1350"/>
                        <a:buFont typeface="Times New Roman"/>
                        <a:buNone/>
                      </a:pPr>
                      <a:r>
                        <a:rPr lang="en-US" sz="1350" b="0" i="0" u="none" strike="noStrike" cap="none">
                          <a:latin typeface="Times New Roman"/>
                          <a:ea typeface="Times New Roman"/>
                          <a:cs typeface="Times New Roman"/>
                          <a:sym typeface="Times New Roman"/>
                        </a:rPr>
                        <a:t>$3,829.14 </a:t>
                      </a:r>
                      <a:endParaRPr sz="135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CAFC"/>
                    </a:solidFill>
                  </a:tcPr>
                </a:tc>
                <a:extLst>
                  <a:ext uri="{0D108BD9-81ED-4DB2-BD59-A6C34878D82A}">
                    <a16:rowId xmlns:a16="http://schemas.microsoft.com/office/drawing/2014/main" val="10006"/>
                  </a:ext>
                </a:extLst>
              </a:tr>
              <a:tr h="370975">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Total Remaining</a:t>
                      </a:r>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CAFC"/>
                    </a:solidFill>
                  </a:tcPr>
                </a:tc>
                <a:tc>
                  <a:txBody>
                    <a:bodyPr/>
                    <a:lstStyle/>
                    <a:p>
                      <a:pPr marL="0" marR="0" lvl="0" indent="0" algn="ctr" rtl="0">
                        <a:spcBef>
                          <a:spcPts val="0"/>
                        </a:spcBef>
                        <a:spcAft>
                          <a:spcPts val="0"/>
                        </a:spcAft>
                        <a:buNone/>
                      </a:pPr>
                      <a:endParaRPr sz="135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CAFC"/>
                    </a:solidFill>
                  </a:tcPr>
                </a:tc>
                <a:tc>
                  <a:txBody>
                    <a:bodyPr/>
                    <a:lstStyle/>
                    <a:p>
                      <a:pPr marL="0" marR="0" lvl="0" indent="0" algn="ctr" rtl="0">
                        <a:spcBef>
                          <a:spcPts val="0"/>
                        </a:spcBef>
                        <a:spcAft>
                          <a:spcPts val="0"/>
                        </a:spcAft>
                        <a:buNone/>
                      </a:pPr>
                      <a:endParaRPr sz="135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CAFC"/>
                    </a:solidFill>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$170.86</a:t>
                      </a:r>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CAFC"/>
                    </a:solidFill>
                  </a:tcPr>
                </a:tc>
                <a:extLst>
                  <a:ext uri="{0D108BD9-81ED-4DB2-BD59-A6C34878D82A}">
                    <a16:rowId xmlns:a16="http://schemas.microsoft.com/office/drawing/2014/main" val="10007"/>
                  </a:ext>
                </a:extLst>
              </a:tr>
            </a:tbl>
          </a:graphicData>
        </a:graphic>
      </p:graphicFrame>
      <p:graphicFrame>
        <p:nvGraphicFramePr>
          <p:cNvPr id="911" name="Google Shape;911;p64"/>
          <p:cNvGraphicFramePr/>
          <p:nvPr/>
        </p:nvGraphicFramePr>
        <p:xfrm>
          <a:off x="4943061" y="125769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12" name="Google Shape;912;p64"/>
          <p:cNvSpPr txBox="1"/>
          <p:nvPr/>
        </p:nvSpPr>
        <p:spPr>
          <a:xfrm>
            <a:off x="5734493" y="105616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65"/>
          <p:cNvSpPr txBox="1">
            <a:spLocks noGrp="1"/>
          </p:cNvSpPr>
          <p:nvPr>
            <p:ph type="title"/>
          </p:nvPr>
        </p:nvSpPr>
        <p:spPr>
          <a:xfrm>
            <a:off x="278875" y="28679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Parts in Queue</a:t>
            </a:r>
            <a:endParaRPr/>
          </a:p>
        </p:txBody>
      </p:sp>
      <p:sp>
        <p:nvSpPr>
          <p:cNvPr id="918" name="Google Shape;918;p65"/>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65</a:t>
            </a:fld>
            <a:endParaRPr/>
          </a:p>
        </p:txBody>
      </p:sp>
      <p:graphicFrame>
        <p:nvGraphicFramePr>
          <p:cNvPr id="919" name="Google Shape;919;p65"/>
          <p:cNvGraphicFramePr/>
          <p:nvPr/>
        </p:nvGraphicFramePr>
        <p:xfrm>
          <a:off x="648581" y="1551259"/>
          <a:ext cx="3000000" cy="3000000"/>
        </p:xfrm>
        <a:graphic>
          <a:graphicData uri="http://schemas.openxmlformats.org/drawingml/2006/table">
            <a:tbl>
              <a:tblPr firstRow="1" bandRow="1">
                <a:noFill/>
                <a:tableStyleId>{698C1B71-3C35-4D49-BB18-03290CE2929B}</a:tableStyleId>
              </a:tblPr>
              <a:tblGrid>
                <a:gridCol w="1479600">
                  <a:extLst>
                    <a:ext uri="{9D8B030D-6E8A-4147-A177-3AD203B41FA5}">
                      <a16:colId xmlns:a16="http://schemas.microsoft.com/office/drawing/2014/main" val="20000"/>
                    </a:ext>
                  </a:extLst>
                </a:gridCol>
                <a:gridCol w="1479600">
                  <a:extLst>
                    <a:ext uri="{9D8B030D-6E8A-4147-A177-3AD203B41FA5}">
                      <a16:colId xmlns:a16="http://schemas.microsoft.com/office/drawing/2014/main" val="20001"/>
                    </a:ext>
                  </a:extLst>
                </a:gridCol>
                <a:gridCol w="1606075">
                  <a:extLst>
                    <a:ext uri="{9D8B030D-6E8A-4147-A177-3AD203B41FA5}">
                      <a16:colId xmlns:a16="http://schemas.microsoft.com/office/drawing/2014/main" val="20002"/>
                    </a:ext>
                  </a:extLst>
                </a:gridCol>
                <a:gridCol w="1608575">
                  <a:extLst>
                    <a:ext uri="{9D8B030D-6E8A-4147-A177-3AD203B41FA5}">
                      <a16:colId xmlns:a16="http://schemas.microsoft.com/office/drawing/2014/main" val="20003"/>
                    </a:ext>
                  </a:extLst>
                </a:gridCol>
                <a:gridCol w="1607325">
                  <a:extLst>
                    <a:ext uri="{9D8B030D-6E8A-4147-A177-3AD203B41FA5}">
                      <a16:colId xmlns:a16="http://schemas.microsoft.com/office/drawing/2014/main" val="20004"/>
                    </a:ext>
                  </a:extLst>
                </a:gridCol>
              </a:tblGrid>
              <a:tr h="556125">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Part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Supplier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Arrival Date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Applicable Test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Test Date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2325">
                <a:tc>
                  <a:txBody>
                    <a:bodyPr/>
                    <a:lstStyle/>
                    <a:p>
                      <a:pPr marL="0" marR="0" lvl="0" indent="0" algn="ctr" rtl="0">
                        <a:spcBef>
                          <a:spcPts val="0"/>
                        </a:spcBef>
                        <a:spcAft>
                          <a:spcPts val="0"/>
                        </a:spcAft>
                        <a:buNone/>
                      </a:pPr>
                      <a:r>
                        <a:rPr lang="en-US" sz="1350" u="none" strike="noStrike" cap="none">
                          <a:latin typeface="Times New Roman"/>
                          <a:ea typeface="Times New Roman"/>
                          <a:cs typeface="Times New Roman"/>
                          <a:sym typeface="Times New Roman"/>
                        </a:rPr>
                        <a:t>Image Sensor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Pixelink</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3/1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Reconstructed Resolution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3/15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78825">
                <a:tc>
                  <a:txBody>
                    <a:bodyPr/>
                    <a:lstStyle/>
                    <a:p>
                      <a:pPr marL="0" marR="0" lvl="0" indent="0" algn="ctr" rtl="0">
                        <a:spcBef>
                          <a:spcPts val="0"/>
                        </a:spcBef>
                        <a:spcAft>
                          <a:spcPts val="0"/>
                        </a:spcAft>
                        <a:buClr>
                          <a:schemeClr val="dk1"/>
                        </a:buClr>
                        <a:buSzPts val="1350"/>
                        <a:buFont typeface="Calibri"/>
                        <a:buNone/>
                      </a:pPr>
                      <a:r>
                        <a:rPr lang="en-US" sz="1350" b="0" i="0" u="none" strike="noStrike" cap="none"/>
                        <a:t>Microspheres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350"/>
                        <a:buFont typeface="Calibri"/>
                        <a:buNone/>
                      </a:pPr>
                      <a:r>
                        <a:rPr lang="en-US" sz="1350" b="0" i="0" u="none" strike="noStrike" cap="none">
                          <a:latin typeface="Calibri"/>
                          <a:ea typeface="Calibri"/>
                          <a:cs typeface="Calibri"/>
                          <a:sym typeface="Calibri"/>
                        </a:rPr>
                        <a:t>Magsphere</a:t>
                      </a:r>
                      <a:endParaRPr sz="135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Reconstructed Resolution, Thermal Operation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50"/>
                        <a:buFont typeface="Times New Roman"/>
                        <a:buNone/>
                      </a:pPr>
                      <a:r>
                        <a:rPr lang="en-US" sz="1350" u="none" strike="noStrike" cap="none">
                          <a:latin typeface="Times New Roman"/>
                          <a:ea typeface="Times New Roman"/>
                          <a:cs typeface="Times New Roman"/>
                          <a:sym typeface="Times New Roman"/>
                        </a:rPr>
                        <a:t>3/20 &amp; 3/27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66"/>
          <p:cNvSpPr txBox="1">
            <a:spLocks noGrp="1"/>
          </p:cNvSpPr>
          <p:nvPr>
            <p:ph type="title"/>
          </p:nvPr>
        </p:nvSpPr>
        <p:spPr>
          <a:xfrm>
            <a:off x="278875" y="286791"/>
            <a:ext cx="8520600" cy="130691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Times New Roman"/>
              <a:buNone/>
            </a:pPr>
            <a:r>
              <a:rPr lang="en-US" sz="8000" b="1">
                <a:latin typeface="Times New Roman"/>
                <a:ea typeface="Times New Roman"/>
                <a:cs typeface="Times New Roman"/>
                <a:sym typeface="Times New Roman"/>
              </a:rPr>
              <a:t>BACKUP SLIDES</a:t>
            </a:r>
            <a:endParaRPr sz="8000"/>
          </a:p>
        </p:txBody>
      </p:sp>
      <p:sp>
        <p:nvSpPr>
          <p:cNvPr id="925" name="Google Shape;925;p66"/>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67"/>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 Failure Analysis Plans</a:t>
            </a:r>
            <a:endParaRPr/>
          </a:p>
        </p:txBody>
      </p:sp>
      <p:sp>
        <p:nvSpPr>
          <p:cNvPr id="931" name="Google Shape;931;p67"/>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67</a:t>
            </a:fld>
            <a:endParaRPr/>
          </a:p>
        </p:txBody>
      </p:sp>
      <p:sp>
        <p:nvSpPr>
          <p:cNvPr id="932" name="Google Shape;932;p67"/>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3" name="Google Shape;933;p67"/>
          <p:cNvSpPr txBox="1"/>
          <p:nvPr/>
        </p:nvSpPr>
        <p:spPr>
          <a:xfrm>
            <a:off x="396302" y="1020375"/>
            <a:ext cx="5967023" cy="27699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Single‐Stage Thermoelectric Generator(TG12‐6)</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Qmax @ Th = 0.9W @ 50</a:t>
            </a:r>
            <a:r>
              <a:rPr lang="en-US" sz="1400" b="0" i="0">
                <a:solidFill>
                  <a:schemeClr val="dk1"/>
                </a:solidFill>
                <a:latin typeface="Times New Roman"/>
                <a:ea typeface="Times New Roman"/>
                <a:cs typeface="Times New Roman"/>
                <a:sym typeface="Times New Roman"/>
              </a:rPr>
              <a:t> °C</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Excess available to increase heat removal/addition</a:t>
            </a:r>
            <a:endParaRPr/>
          </a:p>
          <a:p>
            <a:pPr marL="742950" marR="0" lvl="1" indent="-196850" algn="l" rtl="0">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RESISTANCE WIRE 26AWG 100’</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Comes in 30.5 m</a:t>
            </a:r>
            <a:endParaRPr/>
          </a:p>
          <a:p>
            <a:pPr marL="742950" marR="0" lvl="1"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Extreme excess wire length to add for additional heating</a:t>
            </a:r>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Analysis Plans </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Verify proper assembly and operation of thermal control systems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Add convection losses to thermal analysis and adjust heater/cooler outputs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Explore SolidWorks thermal simulations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68"/>
          <p:cNvSpPr txBox="1">
            <a:spLocks noGrp="1"/>
          </p:cNvSpPr>
          <p:nvPr>
            <p:ph type="title"/>
          </p:nvPr>
        </p:nvSpPr>
        <p:spPr>
          <a:xfrm>
            <a:off x="230057" y="22731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Operational Test: Peltier Module</a:t>
            </a:r>
            <a:endParaRPr/>
          </a:p>
        </p:txBody>
      </p:sp>
      <p:sp>
        <p:nvSpPr>
          <p:cNvPr id="939" name="Google Shape;939;p68"/>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68</a:t>
            </a:fld>
            <a:endParaRPr/>
          </a:p>
        </p:txBody>
      </p:sp>
      <p:pic>
        <p:nvPicPr>
          <p:cNvPr id="940" name="Google Shape;940;p68"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668" y="965815"/>
            <a:ext cx="4466770" cy="3468550"/>
          </a:xfrm>
          <a:prstGeom prst="rect">
            <a:avLst/>
          </a:prstGeom>
          <a:noFill/>
          <a:ln>
            <a:noFill/>
          </a:ln>
        </p:spPr>
      </p:pic>
      <p:pic>
        <p:nvPicPr>
          <p:cNvPr id="941" name="Google Shape;941;p68" descr="A picture containing tex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50114" y="3325086"/>
            <a:ext cx="2153555" cy="1232901"/>
          </a:xfrm>
          <a:prstGeom prst="rect">
            <a:avLst/>
          </a:prstGeom>
          <a:noFill/>
          <a:ln>
            <a:noFill/>
          </a:ln>
        </p:spPr>
      </p:pic>
      <p:sp>
        <p:nvSpPr>
          <p:cNvPr id="942" name="Google Shape;942;p68"/>
          <p:cNvSpPr txBox="1"/>
          <p:nvPr/>
        </p:nvSpPr>
        <p:spPr>
          <a:xfrm>
            <a:off x="4744356" y="852714"/>
            <a:ext cx="4117976"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Used as a heat pump to maintain optimal sample temperature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Current determines maximum possible ΔT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Polarity can be switched to change which side is being cooled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Utilizes scrap metal as a heat sink</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69"/>
          <p:cNvSpPr txBox="1">
            <a:spLocks noGrp="1"/>
          </p:cNvSpPr>
          <p:nvPr>
            <p:ph type="title"/>
          </p:nvPr>
        </p:nvSpPr>
        <p:spPr>
          <a:xfrm>
            <a:off x="311700" y="296170"/>
            <a:ext cx="8415375"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Electronics Functional Block Diagram</a:t>
            </a:r>
            <a:endParaRPr/>
          </a:p>
        </p:txBody>
      </p:sp>
      <p:sp>
        <p:nvSpPr>
          <p:cNvPr id="948" name="Google Shape;948;p69"/>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69</a:t>
            </a:fld>
            <a:endParaRPr/>
          </a:p>
        </p:txBody>
      </p:sp>
      <p:pic>
        <p:nvPicPr>
          <p:cNvPr id="949" name="Google Shape;949;p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010" y="746124"/>
            <a:ext cx="8627991" cy="3568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7</a:t>
            </a:fld>
            <a:endParaRPr/>
          </a:p>
        </p:txBody>
      </p:sp>
      <p:sp>
        <p:nvSpPr>
          <p:cNvPr id="174" name="Google Shape;174;p7"/>
          <p:cNvSpPr txBox="1"/>
          <p:nvPr/>
        </p:nvSpPr>
        <p:spPr>
          <a:xfrm>
            <a:off x="7539404" y="4330210"/>
            <a:ext cx="1480038"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b="0" i="0" u="none" strike="noStrike" cap="none">
                <a:solidFill>
                  <a:schemeClr val="dk1"/>
                </a:solidFill>
                <a:latin typeface="Calibri"/>
                <a:ea typeface="Calibri"/>
                <a:cs typeface="Calibri"/>
                <a:sym typeface="Calibri"/>
              </a:rPr>
              <a:t>*Not to scale</a:t>
            </a:r>
            <a:endParaRPr sz="1400" b="0" i="0" u="none" strike="noStrike" cap="none">
              <a:solidFill>
                <a:schemeClr val="dk1"/>
              </a:solidFill>
              <a:latin typeface="Calibri"/>
              <a:ea typeface="Calibri"/>
              <a:cs typeface="Calibri"/>
              <a:sym typeface="Calibri"/>
            </a:endParaRPr>
          </a:p>
        </p:txBody>
      </p:sp>
      <p:sp>
        <p:nvSpPr>
          <p:cNvPr id="175" name="Google Shape;175;p7"/>
          <p:cNvSpPr txBox="1"/>
          <p:nvPr/>
        </p:nvSpPr>
        <p:spPr>
          <a:xfrm>
            <a:off x="245758" y="31314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3200" b="1" i="0" u="none" strike="noStrike" cap="none">
                <a:solidFill>
                  <a:schemeClr val="dk1"/>
                </a:solidFill>
                <a:latin typeface="Times New Roman"/>
                <a:ea typeface="Times New Roman"/>
                <a:cs typeface="Times New Roman"/>
                <a:sym typeface="Times New Roman"/>
              </a:rPr>
              <a:t>Digital Inline Holographic Microscope (DIHM)</a:t>
            </a:r>
            <a:endParaRPr/>
          </a:p>
        </p:txBody>
      </p:sp>
      <p:grpSp>
        <p:nvGrpSpPr>
          <p:cNvPr id="176" name="Google Shape;176;p7"/>
          <p:cNvGrpSpPr/>
          <p:nvPr/>
        </p:nvGrpSpPr>
        <p:grpSpPr>
          <a:xfrm>
            <a:off x="1059296" y="896944"/>
            <a:ext cx="7163735" cy="1866631"/>
            <a:chOff x="353954" y="943612"/>
            <a:chExt cx="8032152" cy="2148990"/>
          </a:xfrm>
        </p:grpSpPr>
        <p:sp>
          <p:nvSpPr>
            <p:cNvPr id="177" name="Google Shape;177;p7"/>
            <p:cNvSpPr/>
            <p:nvPr/>
          </p:nvSpPr>
          <p:spPr>
            <a:xfrm rot="-5400000">
              <a:off x="4792103" y="1064910"/>
              <a:ext cx="1276208" cy="2273107"/>
            </a:xfrm>
            <a:prstGeom prst="triangle">
              <a:avLst>
                <a:gd name="adj" fmla="val 50000"/>
              </a:avLst>
            </a:prstGeom>
            <a:solidFill>
              <a:srgbClr val="00B0F0">
                <a:alpha val="49803"/>
              </a:srgbClr>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7"/>
            <p:cNvSpPr/>
            <p:nvPr/>
          </p:nvSpPr>
          <p:spPr>
            <a:xfrm rot="5400000">
              <a:off x="459230" y="1825584"/>
              <a:ext cx="550014" cy="760566"/>
            </a:xfrm>
            <a:prstGeom prst="can">
              <a:avLst>
                <a:gd name="adj" fmla="val 25000"/>
              </a:avLst>
            </a:prstGeom>
            <a:solidFill>
              <a:schemeClr val="accent3"/>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7"/>
            <p:cNvSpPr/>
            <p:nvPr/>
          </p:nvSpPr>
          <p:spPr>
            <a:xfrm rot="5400000">
              <a:off x="1093037" y="2025394"/>
              <a:ext cx="240632" cy="360947"/>
            </a:xfrm>
            <a:prstGeom prst="can">
              <a:avLst>
                <a:gd name="adj" fmla="val 25000"/>
              </a:avLst>
            </a:prstGeom>
            <a:solidFill>
              <a:schemeClr val="accent3"/>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7"/>
            <p:cNvSpPr/>
            <p:nvPr/>
          </p:nvSpPr>
          <p:spPr>
            <a:xfrm rot="5400000">
              <a:off x="1786776" y="2047795"/>
              <a:ext cx="1331875" cy="297997"/>
            </a:xfrm>
            <a:prstGeom prst="can">
              <a:avLst>
                <a:gd name="adj" fmla="val 25000"/>
              </a:avLst>
            </a:prstGeom>
            <a:no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1" name="Google Shape;181;p7"/>
            <p:cNvSpPr/>
            <p:nvPr/>
          </p:nvSpPr>
          <p:spPr>
            <a:xfrm rot="5400000">
              <a:off x="2405768" y="1851367"/>
              <a:ext cx="910963" cy="700409"/>
            </a:xfrm>
            <a:prstGeom prst="can">
              <a:avLst>
                <a:gd name="adj" fmla="val 25000"/>
              </a:avLst>
            </a:prstGeom>
            <a:solidFill>
              <a:srgbClr val="00B0F0">
                <a:alpha val="49803"/>
              </a:srgbClr>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7"/>
            <p:cNvSpPr/>
            <p:nvPr/>
          </p:nvSpPr>
          <p:spPr>
            <a:xfrm rot="5400000">
              <a:off x="2911603" y="2100417"/>
              <a:ext cx="661593" cy="192751"/>
            </a:xfrm>
            <a:prstGeom prst="can">
              <a:avLst>
                <a:gd name="adj" fmla="val 25000"/>
              </a:avLst>
            </a:prstGeom>
            <a:no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7"/>
            <p:cNvSpPr/>
            <p:nvPr/>
          </p:nvSpPr>
          <p:spPr>
            <a:xfrm rot="-5400000">
              <a:off x="1384056" y="1749794"/>
              <a:ext cx="906667" cy="919555"/>
            </a:xfrm>
            <a:prstGeom prst="triangle">
              <a:avLst>
                <a:gd name="adj" fmla="val 50000"/>
              </a:avLst>
            </a:prstGeom>
            <a:solidFill>
              <a:srgbClr val="00B0F0">
                <a:alpha val="49803"/>
              </a:srgbClr>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7"/>
            <p:cNvSpPr/>
            <p:nvPr/>
          </p:nvSpPr>
          <p:spPr>
            <a:xfrm rot="-5400000">
              <a:off x="6088290" y="1945899"/>
              <a:ext cx="1323473" cy="532828"/>
            </a:xfrm>
            <a:prstGeom prst="can">
              <a:avLst>
                <a:gd name="adj" fmla="val 25000"/>
              </a:avLst>
            </a:prstGeom>
            <a:solidFill>
              <a:srgbClr val="A5A5A5"/>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7"/>
            <p:cNvSpPr/>
            <p:nvPr/>
          </p:nvSpPr>
          <p:spPr>
            <a:xfrm>
              <a:off x="5629273" y="1545609"/>
              <a:ext cx="225084" cy="1329508"/>
            </a:xfrm>
            <a:prstGeom prst="cube">
              <a:avLst>
                <a:gd name="adj" fmla="val 25000"/>
              </a:avLst>
            </a:prstGeom>
            <a:no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7"/>
            <p:cNvSpPr/>
            <p:nvPr/>
          </p:nvSpPr>
          <p:spPr>
            <a:xfrm>
              <a:off x="6955208" y="1412479"/>
              <a:ext cx="1430898" cy="1680123"/>
            </a:xfrm>
            <a:prstGeom prst="rect">
              <a:avLst/>
            </a:prstGeom>
            <a:solidFill>
              <a:srgbClr val="A5A5A5"/>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7"/>
            <p:cNvSpPr txBox="1"/>
            <p:nvPr/>
          </p:nvSpPr>
          <p:spPr>
            <a:xfrm>
              <a:off x="419005" y="1550817"/>
              <a:ext cx="636615" cy="318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Laser</a:t>
              </a:r>
              <a:endParaRPr sz="1200" b="0" i="0" u="none" strike="noStrike" cap="none">
                <a:solidFill>
                  <a:schemeClr val="dk1"/>
                </a:solidFill>
                <a:latin typeface="Times New Roman"/>
                <a:ea typeface="Times New Roman"/>
                <a:cs typeface="Times New Roman"/>
                <a:sym typeface="Times New Roman"/>
              </a:endParaRPr>
            </a:p>
          </p:txBody>
        </p:sp>
        <p:sp>
          <p:nvSpPr>
            <p:cNvPr id="188" name="Google Shape;188;p7"/>
            <p:cNvSpPr txBox="1"/>
            <p:nvPr/>
          </p:nvSpPr>
          <p:spPr>
            <a:xfrm>
              <a:off x="1490287" y="949072"/>
              <a:ext cx="1106476"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Collimating Lens</a:t>
              </a:r>
              <a:endParaRPr sz="1800" b="0" i="0" u="none" strike="noStrike" cap="none">
                <a:solidFill>
                  <a:schemeClr val="dk1"/>
                </a:solidFill>
                <a:latin typeface="Calibri"/>
                <a:ea typeface="Calibri"/>
                <a:cs typeface="Calibri"/>
                <a:sym typeface="Calibri"/>
              </a:endParaRPr>
            </a:p>
          </p:txBody>
        </p:sp>
        <p:sp>
          <p:nvSpPr>
            <p:cNvPr id="189" name="Google Shape;189;p7"/>
            <p:cNvSpPr txBox="1"/>
            <p:nvPr/>
          </p:nvSpPr>
          <p:spPr>
            <a:xfrm>
              <a:off x="3234596" y="946421"/>
              <a:ext cx="859599" cy="531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Focusing Lens</a:t>
              </a:r>
              <a:endParaRPr sz="1800" b="0" i="0" u="none" strike="noStrike" cap="none">
                <a:solidFill>
                  <a:schemeClr val="dk1"/>
                </a:solidFill>
                <a:latin typeface="Calibri"/>
                <a:ea typeface="Calibri"/>
                <a:cs typeface="Calibri"/>
                <a:sym typeface="Calibri"/>
              </a:endParaRPr>
            </a:p>
          </p:txBody>
        </p:sp>
        <p:sp>
          <p:nvSpPr>
            <p:cNvPr id="190" name="Google Shape;190;p7"/>
            <p:cNvSpPr txBox="1"/>
            <p:nvPr/>
          </p:nvSpPr>
          <p:spPr>
            <a:xfrm>
              <a:off x="4983581" y="943612"/>
              <a:ext cx="1500032" cy="318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Imaging Volume</a:t>
              </a:r>
              <a:endParaRPr sz="1800" b="0" i="0" u="none" strike="noStrike" cap="none">
                <a:solidFill>
                  <a:schemeClr val="dk1"/>
                </a:solidFill>
                <a:latin typeface="Calibri"/>
                <a:ea typeface="Calibri"/>
                <a:cs typeface="Calibri"/>
                <a:sym typeface="Calibri"/>
              </a:endParaRPr>
            </a:p>
          </p:txBody>
        </p:sp>
        <p:sp>
          <p:nvSpPr>
            <p:cNvPr id="191" name="Google Shape;191;p7"/>
            <p:cNvSpPr txBox="1"/>
            <p:nvPr/>
          </p:nvSpPr>
          <p:spPr>
            <a:xfrm>
              <a:off x="6998682" y="1059443"/>
              <a:ext cx="1241850" cy="318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Image Sensor</a:t>
              </a:r>
              <a:endParaRPr sz="1800" b="0" i="0" u="none" strike="noStrike" cap="none">
                <a:solidFill>
                  <a:schemeClr val="dk1"/>
                </a:solidFill>
                <a:latin typeface="Calibri"/>
                <a:ea typeface="Calibri"/>
                <a:cs typeface="Calibri"/>
                <a:sym typeface="Calibri"/>
              </a:endParaRPr>
            </a:p>
          </p:txBody>
        </p:sp>
        <p:sp>
          <p:nvSpPr>
            <p:cNvPr id="192" name="Google Shape;192;p7"/>
            <p:cNvSpPr/>
            <p:nvPr/>
          </p:nvSpPr>
          <p:spPr>
            <a:xfrm rot="5400000">
              <a:off x="3502978" y="1709163"/>
              <a:ext cx="652494" cy="966161"/>
            </a:xfrm>
            <a:prstGeom prst="triangle">
              <a:avLst>
                <a:gd name="adj" fmla="val 50000"/>
              </a:avLst>
            </a:prstGeom>
            <a:solidFill>
              <a:srgbClr val="00B0F0">
                <a:alpha val="49803"/>
              </a:srgbClr>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cxnSp>
        <p:nvCxnSpPr>
          <p:cNvPr id="193" name="Google Shape;193;p7"/>
          <p:cNvCxnSpPr/>
          <p:nvPr/>
        </p:nvCxnSpPr>
        <p:spPr>
          <a:xfrm rot="10800000" flipH="1">
            <a:off x="3303621" y="3637559"/>
            <a:ext cx="840179" cy="5938"/>
          </a:xfrm>
          <a:prstGeom prst="straightConnector1">
            <a:avLst/>
          </a:prstGeom>
          <a:noFill/>
          <a:ln w="9525" cap="flat" cmpd="sng">
            <a:solidFill>
              <a:schemeClr val="dk1"/>
            </a:solidFill>
            <a:prstDash val="solid"/>
            <a:miter lim="800000"/>
            <a:headEnd type="none" w="sm" len="sm"/>
            <a:tailEnd type="triangle" w="med" len="med"/>
          </a:ln>
        </p:spPr>
      </p:cxnSp>
      <p:sp>
        <p:nvSpPr>
          <p:cNvPr id="194" name="Google Shape;194;p7"/>
          <p:cNvSpPr txBox="1"/>
          <p:nvPr/>
        </p:nvSpPr>
        <p:spPr>
          <a:xfrm>
            <a:off x="1256107" y="2595722"/>
            <a:ext cx="2238753"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Interference Pattern Hologram</a:t>
            </a:r>
            <a:endParaRPr sz="1200" b="0" i="0" u="none" strike="noStrike" cap="none">
              <a:solidFill>
                <a:schemeClr val="dk1"/>
              </a:solidFill>
              <a:latin typeface="Times New Roman"/>
              <a:ea typeface="Times New Roman"/>
              <a:cs typeface="Times New Roman"/>
              <a:sym typeface="Times New Roman"/>
            </a:endParaRPr>
          </a:p>
        </p:txBody>
      </p:sp>
      <p:sp>
        <p:nvSpPr>
          <p:cNvPr id="195" name="Google Shape;195;p7"/>
          <p:cNvSpPr txBox="1"/>
          <p:nvPr/>
        </p:nvSpPr>
        <p:spPr>
          <a:xfrm>
            <a:off x="4146123" y="2624069"/>
            <a:ext cx="188152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Reconstructed Image</a:t>
            </a:r>
            <a:endParaRPr sz="1200" b="0" i="0" u="none" strike="noStrike" cap="none">
              <a:solidFill>
                <a:schemeClr val="dk1"/>
              </a:solidFill>
              <a:latin typeface="Times New Roman"/>
              <a:ea typeface="Times New Roman"/>
              <a:cs typeface="Times New Roman"/>
              <a:sym typeface="Times New Roman"/>
            </a:endParaRPr>
          </a:p>
        </p:txBody>
      </p:sp>
      <p:pic>
        <p:nvPicPr>
          <p:cNvPr id="196" name="Google Shape;196;p7" descr="A picture containing nature, rain, black, old&#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13778" y="2872833"/>
            <a:ext cx="1676865" cy="1676865"/>
          </a:xfrm>
          <a:prstGeom prst="rect">
            <a:avLst/>
          </a:prstGeom>
          <a:noFill/>
          <a:ln w="12700" cap="flat" cmpd="sng">
            <a:solidFill>
              <a:schemeClr val="dk1"/>
            </a:solidFill>
            <a:prstDash val="solid"/>
            <a:round/>
            <a:headEnd type="none" w="sm" len="sm"/>
            <a:tailEnd type="none" w="sm" len="sm"/>
          </a:ln>
        </p:spPr>
      </p:pic>
      <p:pic>
        <p:nvPicPr>
          <p:cNvPr id="197" name="Google Shape;197;p7" descr="A picture containing ground, outdoor&#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59766" y="2872833"/>
            <a:ext cx="1676865" cy="1676865"/>
          </a:xfrm>
          <a:prstGeom prst="rect">
            <a:avLst/>
          </a:prstGeom>
          <a:noFill/>
          <a:ln w="12700" cap="flat" cmpd="sng">
            <a:solidFill>
              <a:schemeClr val="dk1"/>
            </a:solidFill>
            <a:prstDash val="solid"/>
            <a:round/>
            <a:headEnd type="none" w="sm" len="sm"/>
            <a:tailEnd type="none" w="sm" len="sm"/>
          </a:ln>
        </p:spPr>
      </p:pic>
      <p:cxnSp>
        <p:nvCxnSpPr>
          <p:cNvPr id="198" name="Google Shape;198;p7"/>
          <p:cNvCxnSpPr>
            <a:stCxn id="188" idx="2"/>
          </p:cNvCxnSpPr>
          <p:nvPr/>
        </p:nvCxnSpPr>
        <p:spPr>
          <a:xfrm>
            <a:off x="2566195" y="1302693"/>
            <a:ext cx="352800" cy="268200"/>
          </a:xfrm>
          <a:prstGeom prst="straightConnector1">
            <a:avLst/>
          </a:prstGeom>
          <a:noFill/>
          <a:ln w="9525" cap="flat" cmpd="sng">
            <a:solidFill>
              <a:schemeClr val="dk1"/>
            </a:solidFill>
            <a:prstDash val="solid"/>
            <a:miter lim="800000"/>
            <a:headEnd type="none" w="sm" len="sm"/>
            <a:tailEnd type="triangle" w="med" len="med"/>
          </a:ln>
        </p:spPr>
      </p:cxnSp>
      <p:cxnSp>
        <p:nvCxnSpPr>
          <p:cNvPr id="199" name="Google Shape;199;p7"/>
          <p:cNvCxnSpPr>
            <a:stCxn id="189" idx="2"/>
            <a:endCxn id="182" idx="2"/>
          </p:cNvCxnSpPr>
          <p:nvPr/>
        </p:nvCxnSpPr>
        <p:spPr>
          <a:xfrm flipH="1">
            <a:off x="3635321" y="1361049"/>
            <a:ext cx="376500" cy="337200"/>
          </a:xfrm>
          <a:prstGeom prst="straightConnector1">
            <a:avLst/>
          </a:prstGeom>
          <a:noFill/>
          <a:ln w="9525" cap="flat" cmpd="sng">
            <a:solidFill>
              <a:schemeClr val="dk1"/>
            </a:solidFill>
            <a:prstDash val="solid"/>
            <a:miter lim="800000"/>
            <a:headEnd type="none" w="sm" len="sm"/>
            <a:tailEnd type="triangle" w="med" len="med"/>
          </a:ln>
        </p:spPr>
      </p:cxnSp>
      <p:cxnSp>
        <p:nvCxnSpPr>
          <p:cNvPr id="200" name="Google Shape;200;p7"/>
          <p:cNvCxnSpPr>
            <a:stCxn id="190" idx="2"/>
          </p:cNvCxnSpPr>
          <p:nvPr/>
        </p:nvCxnSpPr>
        <p:spPr>
          <a:xfrm>
            <a:off x="5857305" y="1173943"/>
            <a:ext cx="15300" cy="261300"/>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Times New Roman"/>
              <a:buNone/>
            </a:pPr>
            <a:r>
              <a:rPr lang="en-US">
                <a:latin typeface="Times New Roman"/>
                <a:ea typeface="Times New Roman"/>
                <a:cs typeface="Times New Roman"/>
                <a:sym typeface="Times New Roman"/>
              </a:rPr>
              <a:t>Reconstruction Algorithm </a:t>
            </a:r>
            <a:endParaRPr/>
          </a:p>
        </p:txBody>
      </p:sp>
      <p:sp>
        <p:nvSpPr>
          <p:cNvPr id="955" name="Google Shape;955;p70"/>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70</a:t>
            </a:fld>
            <a:endParaRPr/>
          </a:p>
        </p:txBody>
      </p:sp>
      <p:pic>
        <p:nvPicPr>
          <p:cNvPr id="956" name="Google Shape;956;p70" descr="Diagram&#10;&#10;Description automatically generated"/>
          <p:cNvPicPr preferRelativeResize="0"/>
          <p:nvPr/>
        </p:nvPicPr>
        <p:blipFill rotWithShape="1">
          <a:blip r:embed="rId3">
            <a:alphaModFix/>
          </a:blip>
          <a:srcRect/>
          <a:stretch/>
        </p:blipFill>
        <p:spPr>
          <a:xfrm>
            <a:off x="46017" y="995630"/>
            <a:ext cx="9029699" cy="2951842"/>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Times New Roman"/>
              <a:buNone/>
            </a:pPr>
            <a:r>
              <a:rPr lang="en-US">
                <a:latin typeface="Times New Roman"/>
                <a:ea typeface="Times New Roman"/>
                <a:cs typeface="Times New Roman"/>
                <a:sym typeface="Times New Roman"/>
              </a:rPr>
              <a:t>Overview</a:t>
            </a:r>
            <a:endParaRPr/>
          </a:p>
        </p:txBody>
      </p:sp>
      <p:sp>
        <p:nvSpPr>
          <p:cNvPr id="962" name="Google Shape;962;p71"/>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71</a:t>
            </a:fld>
            <a:endParaRPr/>
          </a:p>
        </p:txBody>
      </p:sp>
      <p:pic>
        <p:nvPicPr>
          <p:cNvPr id="963" name="Google Shape;963;p71" descr="main.drawio.png"/>
          <p:cNvPicPr preferRelativeResize="0"/>
          <p:nvPr/>
        </p:nvPicPr>
        <p:blipFill rotWithShape="1">
          <a:blip r:embed="rId3">
            <a:alphaModFix/>
          </a:blip>
          <a:srcRect/>
          <a:stretch/>
        </p:blipFill>
        <p:spPr>
          <a:xfrm>
            <a:off x="768398" y="1445242"/>
            <a:ext cx="7603031" cy="224884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Times New Roman"/>
              <a:buNone/>
            </a:pPr>
            <a:r>
              <a:rPr lang="en-US">
                <a:latin typeface="Times New Roman"/>
                <a:ea typeface="Times New Roman"/>
                <a:cs typeface="Times New Roman"/>
                <a:sym typeface="Times New Roman"/>
              </a:rPr>
              <a:t>Inputs to the Reconstruction Algorithm</a:t>
            </a:r>
            <a:endParaRPr/>
          </a:p>
        </p:txBody>
      </p:sp>
      <p:sp>
        <p:nvSpPr>
          <p:cNvPr id="969" name="Google Shape;969;p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90000"/>
              </a:lnSpc>
              <a:spcBef>
                <a:spcPts val="0"/>
              </a:spcBef>
              <a:spcAft>
                <a:spcPts val="0"/>
              </a:spcAft>
              <a:buClr>
                <a:schemeClr val="dk1"/>
              </a:buClr>
              <a:buSzPts val="1800"/>
              <a:buChar char="●"/>
            </a:pPr>
            <a:r>
              <a:rPr lang="en-US">
                <a:latin typeface="Times New Roman"/>
                <a:ea typeface="Times New Roman"/>
                <a:cs typeface="Times New Roman"/>
                <a:sym typeface="Times New Roman"/>
              </a:rPr>
              <a:t>Holographic image</a:t>
            </a:r>
            <a:endParaRPr/>
          </a:p>
          <a:p>
            <a:pPr marL="914400" lvl="1" indent="-317500" algn="l" rtl="0">
              <a:lnSpc>
                <a:spcPct val="90000"/>
              </a:lnSpc>
              <a:spcBef>
                <a:spcPts val="0"/>
              </a:spcBef>
              <a:spcAft>
                <a:spcPts val="0"/>
              </a:spcAft>
              <a:buClr>
                <a:schemeClr val="dk1"/>
              </a:buClr>
              <a:buSzPts val="1800"/>
              <a:buChar char="○"/>
            </a:pPr>
            <a:r>
              <a:rPr lang="en-US">
                <a:latin typeface="Times New Roman"/>
                <a:ea typeface="Times New Roman"/>
                <a:cs typeface="Times New Roman"/>
                <a:sym typeface="Times New Roman"/>
              </a:rPr>
              <a:t>Any of the three types</a:t>
            </a:r>
            <a:endParaRPr/>
          </a:p>
          <a:p>
            <a:pPr marL="914400" lvl="1" indent="-228600" algn="l" rtl="0">
              <a:lnSpc>
                <a:spcPct val="90000"/>
              </a:lnSpc>
              <a:spcBef>
                <a:spcPts val="0"/>
              </a:spcBef>
              <a:spcAft>
                <a:spcPts val="0"/>
              </a:spcAft>
              <a:buClr>
                <a:schemeClr val="dk1"/>
              </a:buClr>
              <a:buSzPts val="1400"/>
              <a:buNone/>
            </a:pPr>
            <a:endParaRPr>
              <a:latin typeface="Times New Roman"/>
              <a:ea typeface="Times New Roman"/>
              <a:cs typeface="Times New Roman"/>
              <a:sym typeface="Times New Roman"/>
            </a:endParaRPr>
          </a:p>
          <a:p>
            <a:pPr marL="457200" lvl="0" indent="-342900" algn="l" rtl="0">
              <a:lnSpc>
                <a:spcPct val="90000"/>
              </a:lnSpc>
              <a:spcBef>
                <a:spcPts val="0"/>
              </a:spcBef>
              <a:spcAft>
                <a:spcPts val="0"/>
              </a:spcAft>
              <a:buClr>
                <a:schemeClr val="dk1"/>
              </a:buClr>
              <a:buSzPts val="1800"/>
              <a:buChar char="●"/>
            </a:pPr>
            <a:r>
              <a:rPr lang="en-US">
                <a:latin typeface="Times New Roman"/>
                <a:ea typeface="Times New Roman"/>
                <a:cs typeface="Times New Roman"/>
                <a:sym typeface="Times New Roman"/>
              </a:rPr>
              <a:t>Reference wave (calculated)</a:t>
            </a:r>
            <a:endParaRPr/>
          </a:p>
          <a:p>
            <a:pPr marL="914400" lvl="1"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Uses microscope geometry and laser properties</a:t>
            </a:r>
            <a:endParaRPr/>
          </a:p>
          <a:p>
            <a:pPr marL="914400" lvl="1"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Effect of coherent light source with no interference</a:t>
            </a:r>
            <a:endParaRPr/>
          </a:p>
          <a:p>
            <a:pPr marL="914400" lvl="1" indent="-228600" algn="l" rtl="0">
              <a:lnSpc>
                <a:spcPct val="90000"/>
              </a:lnSpc>
              <a:spcBef>
                <a:spcPts val="0"/>
              </a:spcBef>
              <a:spcAft>
                <a:spcPts val="0"/>
              </a:spcAft>
              <a:buClr>
                <a:schemeClr val="dk1"/>
              </a:buClr>
              <a:buSzPts val="1400"/>
              <a:buNone/>
            </a:pPr>
            <a:endParaRPr>
              <a:latin typeface="Times New Roman"/>
              <a:ea typeface="Times New Roman"/>
              <a:cs typeface="Times New Roman"/>
              <a:sym typeface="Times New Roman"/>
            </a:endParaRPr>
          </a:p>
          <a:p>
            <a:pPr marL="457200" lvl="0" indent="-342900" algn="l" rtl="0">
              <a:lnSpc>
                <a:spcPct val="90000"/>
              </a:lnSpc>
              <a:spcBef>
                <a:spcPts val="0"/>
              </a:spcBef>
              <a:spcAft>
                <a:spcPts val="0"/>
              </a:spcAft>
              <a:buClr>
                <a:schemeClr val="dk1"/>
              </a:buClr>
              <a:buSzPts val="1800"/>
              <a:buChar char="●"/>
            </a:pPr>
            <a:r>
              <a:rPr lang="en-US">
                <a:latin typeface="Times New Roman"/>
                <a:ea typeface="Times New Roman"/>
                <a:cs typeface="Times New Roman"/>
                <a:sym typeface="Times New Roman"/>
              </a:rPr>
              <a:t>Template wave (calculated)</a:t>
            </a:r>
            <a:endParaRPr/>
          </a:p>
          <a:p>
            <a:pPr marL="914400" lvl="1"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Contains frequency data corresponding to objects interfering with the reference wave at a specified distance</a:t>
            </a:r>
            <a:endParaRPr/>
          </a:p>
          <a:p>
            <a:pPr marL="914400" lvl="1" indent="-317500" algn="l" rtl="0">
              <a:lnSpc>
                <a:spcPct val="90000"/>
              </a:lnSpc>
              <a:spcBef>
                <a:spcPts val="0"/>
              </a:spcBef>
              <a:spcAft>
                <a:spcPts val="0"/>
              </a:spcAft>
              <a:buClr>
                <a:schemeClr val="dk1"/>
              </a:buClr>
              <a:buSzPts val="1400"/>
              <a:buChar char="○"/>
            </a:pPr>
            <a:r>
              <a:rPr lang="en-US">
                <a:latin typeface="Times New Roman"/>
                <a:ea typeface="Times New Roman"/>
                <a:cs typeface="Times New Roman"/>
                <a:sym typeface="Times New Roman"/>
              </a:rPr>
              <a:t>Used in a convolution to isolate a focal depth</a:t>
            </a:r>
            <a:endParaRPr/>
          </a:p>
        </p:txBody>
      </p:sp>
      <p:sp>
        <p:nvSpPr>
          <p:cNvPr id="970" name="Google Shape;970;p72"/>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73"/>
          <p:cNvSpPr txBox="1">
            <a:spLocks noGrp="1"/>
          </p:cNvSpPr>
          <p:nvPr>
            <p:ph type="title"/>
          </p:nvPr>
        </p:nvSpPr>
        <p:spPr>
          <a:xfrm>
            <a:off x="311700" y="29617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Difference Stack Algorithm</a:t>
            </a:r>
            <a:endParaRPr/>
          </a:p>
        </p:txBody>
      </p:sp>
      <p:sp>
        <p:nvSpPr>
          <p:cNvPr id="976" name="Google Shape;976;p73"/>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73</a:t>
            </a:fld>
            <a:endParaRPr/>
          </a:p>
        </p:txBody>
      </p:sp>
      <p:sp>
        <p:nvSpPr>
          <p:cNvPr id="977" name="Google Shape;977;p73"/>
          <p:cNvSpPr txBox="1"/>
          <p:nvPr/>
        </p:nvSpPr>
        <p:spPr>
          <a:xfrm>
            <a:off x="975035" y="2963170"/>
            <a:ext cx="432195"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l" rtl="0">
              <a:lnSpc>
                <a:spcPct val="90000"/>
              </a:lnSpc>
              <a:spcBef>
                <a:spcPts val="0"/>
              </a:spcBef>
              <a:spcAft>
                <a:spcPts val="0"/>
              </a:spcAft>
              <a:buClr>
                <a:schemeClr val="dk1"/>
              </a:buClr>
              <a:buSzPct val="95726"/>
              <a:buFont typeface="Times New Roman"/>
              <a:buNone/>
            </a:pPr>
            <a:r>
              <a:rPr lang="en-US" sz="3000" b="1">
                <a:solidFill>
                  <a:schemeClr val="dk1"/>
                </a:solidFill>
                <a:latin typeface="Times New Roman"/>
                <a:ea typeface="Times New Roman"/>
                <a:cs typeface="Times New Roman"/>
                <a:sym typeface="Times New Roman"/>
              </a:rPr>
              <a:t>A</a:t>
            </a:r>
            <a:endParaRPr sz="3000">
              <a:solidFill>
                <a:schemeClr val="dk1"/>
              </a:solidFill>
              <a:latin typeface="Times New Roman"/>
              <a:ea typeface="Times New Roman"/>
              <a:cs typeface="Times New Roman"/>
              <a:sym typeface="Times New Roman"/>
            </a:endParaRPr>
          </a:p>
        </p:txBody>
      </p:sp>
      <p:sp>
        <p:nvSpPr>
          <p:cNvPr id="978" name="Google Shape;978;p73"/>
          <p:cNvSpPr txBox="1"/>
          <p:nvPr/>
        </p:nvSpPr>
        <p:spPr>
          <a:xfrm>
            <a:off x="3214235" y="2958670"/>
            <a:ext cx="432195"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l" rtl="0">
              <a:lnSpc>
                <a:spcPct val="90000"/>
              </a:lnSpc>
              <a:spcBef>
                <a:spcPts val="0"/>
              </a:spcBef>
              <a:spcAft>
                <a:spcPts val="0"/>
              </a:spcAft>
              <a:buClr>
                <a:schemeClr val="dk1"/>
              </a:buClr>
              <a:buSzPct val="95726"/>
              <a:buFont typeface="Times New Roman"/>
              <a:buNone/>
            </a:pPr>
            <a:r>
              <a:rPr lang="en-US" sz="3000" b="1">
                <a:solidFill>
                  <a:schemeClr val="dk1"/>
                </a:solidFill>
                <a:latin typeface="Times New Roman"/>
                <a:ea typeface="Times New Roman"/>
                <a:cs typeface="Times New Roman"/>
                <a:sym typeface="Times New Roman"/>
              </a:rPr>
              <a:t>B</a:t>
            </a:r>
            <a:endParaRPr sz="3000">
              <a:solidFill>
                <a:schemeClr val="dk1"/>
              </a:solidFill>
              <a:latin typeface="Times New Roman"/>
              <a:ea typeface="Times New Roman"/>
              <a:cs typeface="Times New Roman"/>
              <a:sym typeface="Times New Roman"/>
            </a:endParaRPr>
          </a:p>
        </p:txBody>
      </p:sp>
      <p:sp>
        <p:nvSpPr>
          <p:cNvPr id="979" name="Google Shape;979;p73"/>
          <p:cNvSpPr txBox="1"/>
          <p:nvPr/>
        </p:nvSpPr>
        <p:spPr>
          <a:xfrm>
            <a:off x="5455447" y="2963170"/>
            <a:ext cx="432195"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l" rtl="0">
              <a:lnSpc>
                <a:spcPct val="90000"/>
              </a:lnSpc>
              <a:spcBef>
                <a:spcPts val="0"/>
              </a:spcBef>
              <a:spcAft>
                <a:spcPts val="0"/>
              </a:spcAft>
              <a:buClr>
                <a:schemeClr val="dk1"/>
              </a:buClr>
              <a:buSzPct val="95726"/>
              <a:buFont typeface="Times New Roman"/>
              <a:buNone/>
            </a:pPr>
            <a:r>
              <a:rPr lang="en-US" sz="3000" b="1">
                <a:solidFill>
                  <a:schemeClr val="dk1"/>
                </a:solidFill>
                <a:latin typeface="Times New Roman"/>
                <a:ea typeface="Times New Roman"/>
                <a:cs typeface="Times New Roman"/>
                <a:sym typeface="Times New Roman"/>
              </a:rPr>
              <a:t>C</a:t>
            </a:r>
            <a:endParaRPr/>
          </a:p>
        </p:txBody>
      </p:sp>
      <p:sp>
        <p:nvSpPr>
          <p:cNvPr id="980" name="Google Shape;980;p73"/>
          <p:cNvSpPr txBox="1"/>
          <p:nvPr/>
        </p:nvSpPr>
        <p:spPr>
          <a:xfrm>
            <a:off x="7701370" y="2958670"/>
            <a:ext cx="432195"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l" rtl="0">
              <a:lnSpc>
                <a:spcPct val="90000"/>
              </a:lnSpc>
              <a:spcBef>
                <a:spcPts val="0"/>
              </a:spcBef>
              <a:spcAft>
                <a:spcPts val="0"/>
              </a:spcAft>
              <a:buClr>
                <a:schemeClr val="dk1"/>
              </a:buClr>
              <a:buSzPct val="95726"/>
              <a:buFont typeface="Times New Roman"/>
              <a:buNone/>
            </a:pPr>
            <a:r>
              <a:rPr lang="en-US" sz="3000" b="1">
                <a:solidFill>
                  <a:schemeClr val="dk1"/>
                </a:solidFill>
                <a:latin typeface="Times New Roman"/>
                <a:ea typeface="Times New Roman"/>
                <a:cs typeface="Times New Roman"/>
                <a:sym typeface="Times New Roman"/>
              </a:rPr>
              <a:t>D</a:t>
            </a:r>
            <a:endParaRPr sz="3000" b="1">
              <a:solidFill>
                <a:schemeClr val="dk1"/>
              </a:solidFill>
              <a:latin typeface="Times New Roman"/>
              <a:ea typeface="Times New Roman"/>
              <a:cs typeface="Times New Roman"/>
              <a:sym typeface="Times New Roman"/>
            </a:endParaRPr>
          </a:p>
        </p:txBody>
      </p:sp>
      <p:sp>
        <p:nvSpPr>
          <p:cNvPr id="981" name="Google Shape;981;p73"/>
          <p:cNvSpPr txBox="1"/>
          <p:nvPr/>
        </p:nvSpPr>
        <p:spPr>
          <a:xfrm>
            <a:off x="1990340" y="3534669"/>
            <a:ext cx="4984024" cy="565977"/>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90000"/>
              </a:lnSpc>
              <a:spcBef>
                <a:spcPts val="0"/>
              </a:spcBef>
              <a:spcAft>
                <a:spcPts val="0"/>
              </a:spcAft>
              <a:buClr>
                <a:schemeClr val="dk1"/>
              </a:buClr>
              <a:buSzPct val="103703"/>
              <a:buFont typeface="Times New Roman"/>
              <a:buNone/>
            </a:pPr>
            <a:r>
              <a:rPr lang="en-US" sz="3000" b="1">
                <a:solidFill>
                  <a:schemeClr val="dk1"/>
                </a:solidFill>
                <a:latin typeface="Times New Roman"/>
                <a:ea typeface="Times New Roman"/>
                <a:cs typeface="Times New Roman"/>
                <a:sym typeface="Times New Roman"/>
              </a:rPr>
              <a:t>Difference Stack = (B-A)+(D-C)</a:t>
            </a:r>
            <a:endParaRPr sz="3000" b="1">
              <a:solidFill>
                <a:schemeClr val="dk1"/>
              </a:solidFill>
              <a:latin typeface="Times New Roman"/>
              <a:ea typeface="Times New Roman"/>
              <a:cs typeface="Times New Roman"/>
              <a:sym typeface="Times New Roman"/>
            </a:endParaRPr>
          </a:p>
        </p:txBody>
      </p:sp>
      <p:pic>
        <p:nvPicPr>
          <p:cNvPr id="982" name="Google Shape;982;p73" descr="Background patter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0400" y="867150"/>
            <a:ext cx="2095200" cy="2095200"/>
          </a:xfrm>
          <a:prstGeom prst="rect">
            <a:avLst/>
          </a:prstGeom>
          <a:noFill/>
          <a:ln>
            <a:noFill/>
          </a:ln>
        </p:spPr>
      </p:pic>
      <p:pic>
        <p:nvPicPr>
          <p:cNvPr id="983" name="Google Shape;983;p73" descr="Background patter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1400" y="867150"/>
            <a:ext cx="2095200" cy="2095200"/>
          </a:xfrm>
          <a:prstGeom prst="rect">
            <a:avLst/>
          </a:prstGeom>
          <a:noFill/>
          <a:ln>
            <a:noFill/>
          </a:ln>
        </p:spPr>
      </p:pic>
      <p:pic>
        <p:nvPicPr>
          <p:cNvPr id="984" name="Google Shape;984;p73" descr="Background patter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22400" y="867150"/>
            <a:ext cx="2095200" cy="2095200"/>
          </a:xfrm>
          <a:prstGeom prst="rect">
            <a:avLst/>
          </a:prstGeom>
          <a:noFill/>
          <a:ln>
            <a:noFill/>
          </a:ln>
        </p:spPr>
      </p:pic>
      <p:pic>
        <p:nvPicPr>
          <p:cNvPr id="985" name="Google Shape;985;p73" descr="Background pattern&#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67900" y="867150"/>
            <a:ext cx="2095200" cy="2095200"/>
          </a:xfrm>
          <a:prstGeom prst="rect">
            <a:avLst/>
          </a:prstGeom>
          <a:noFill/>
          <a:ln>
            <a:noFill/>
          </a:ln>
        </p:spPr>
      </p:pic>
      <p:sp>
        <p:nvSpPr>
          <p:cNvPr id="986" name="Google Shape;986;p73"/>
          <p:cNvSpPr/>
          <p:nvPr/>
        </p:nvSpPr>
        <p:spPr>
          <a:xfrm>
            <a:off x="1594430" y="1418633"/>
            <a:ext cx="242048" cy="66563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7" name="Google Shape;987;p73"/>
          <p:cNvSpPr/>
          <p:nvPr/>
        </p:nvSpPr>
        <p:spPr>
          <a:xfrm>
            <a:off x="3835311" y="1418632"/>
            <a:ext cx="242048" cy="66563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8" name="Google Shape;988;p73"/>
          <p:cNvSpPr/>
          <p:nvPr/>
        </p:nvSpPr>
        <p:spPr>
          <a:xfrm>
            <a:off x="6066166" y="1418631"/>
            <a:ext cx="242048" cy="66563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9" name="Google Shape;989;p73"/>
          <p:cNvSpPr/>
          <p:nvPr/>
        </p:nvSpPr>
        <p:spPr>
          <a:xfrm>
            <a:off x="8332113" y="1418630"/>
            <a:ext cx="242048" cy="66563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74"/>
          <p:cNvSpPr txBox="1">
            <a:spLocks noGrp="1"/>
          </p:cNvSpPr>
          <p:nvPr>
            <p:ph type="title"/>
          </p:nvPr>
        </p:nvSpPr>
        <p:spPr>
          <a:xfrm>
            <a:off x="311700" y="29617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Reconstruction</a:t>
            </a:r>
            <a:endParaRPr/>
          </a:p>
        </p:txBody>
      </p:sp>
      <p:sp>
        <p:nvSpPr>
          <p:cNvPr id="995" name="Google Shape;995;p74"/>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74</a:t>
            </a:fld>
            <a:endParaRPr/>
          </a:p>
        </p:txBody>
      </p:sp>
      <p:sp>
        <p:nvSpPr>
          <p:cNvPr id="996" name="Google Shape;996;p74"/>
          <p:cNvSpPr txBox="1"/>
          <p:nvPr/>
        </p:nvSpPr>
        <p:spPr>
          <a:xfrm>
            <a:off x="706958" y="811641"/>
            <a:ext cx="2698023" cy="539082"/>
          </a:xfrm>
          <a:prstGeom prst="rect">
            <a:avLst/>
          </a:prstGeom>
          <a:noFill/>
          <a:ln>
            <a:noFill/>
          </a:ln>
        </p:spPr>
        <p:txBody>
          <a:bodyPr spcFirstLastPara="1" wrap="square" lIns="91425" tIns="91425" rIns="91425" bIns="91425" anchor="t" anchorCtr="0">
            <a:normAutofit fontScale="47500" lnSpcReduction="20000"/>
          </a:bodyPr>
          <a:lstStyle/>
          <a:p>
            <a:pPr marL="0" marR="0" lvl="0" indent="0" algn="ctr" rtl="0">
              <a:lnSpc>
                <a:spcPct val="90000"/>
              </a:lnSpc>
              <a:spcBef>
                <a:spcPts val="0"/>
              </a:spcBef>
              <a:spcAft>
                <a:spcPts val="0"/>
              </a:spcAft>
              <a:buClr>
                <a:schemeClr val="dk1"/>
              </a:buClr>
              <a:buSzPct val="196491"/>
              <a:buFont typeface="Times New Roman"/>
              <a:buNone/>
            </a:pPr>
            <a:r>
              <a:rPr lang="en-US" sz="3000" b="1">
                <a:solidFill>
                  <a:schemeClr val="dk1"/>
                </a:solidFill>
                <a:latin typeface="Times New Roman"/>
                <a:ea typeface="Times New Roman"/>
                <a:cs typeface="Times New Roman"/>
                <a:sym typeface="Times New Roman"/>
              </a:rPr>
              <a:t>Unprocessed Difference Stack</a:t>
            </a:r>
            <a:endParaRPr sz="3000" b="1">
              <a:solidFill>
                <a:schemeClr val="dk1"/>
              </a:solidFill>
              <a:latin typeface="Times New Roman"/>
              <a:ea typeface="Times New Roman"/>
              <a:cs typeface="Times New Roman"/>
              <a:sym typeface="Times New Roman"/>
            </a:endParaRPr>
          </a:p>
        </p:txBody>
      </p:sp>
      <p:sp>
        <p:nvSpPr>
          <p:cNvPr id="997" name="Google Shape;997;p74"/>
          <p:cNvSpPr txBox="1"/>
          <p:nvPr/>
        </p:nvSpPr>
        <p:spPr>
          <a:xfrm>
            <a:off x="5932275" y="811641"/>
            <a:ext cx="2698023" cy="539082"/>
          </a:xfrm>
          <a:prstGeom prst="rect">
            <a:avLst/>
          </a:prstGeom>
          <a:noFill/>
          <a:ln>
            <a:noFill/>
          </a:ln>
        </p:spPr>
        <p:txBody>
          <a:bodyPr spcFirstLastPara="1" wrap="square" lIns="91425" tIns="91425" rIns="91425" bIns="91425" anchor="t" anchorCtr="0">
            <a:normAutofit fontScale="47500" lnSpcReduction="20000"/>
          </a:bodyPr>
          <a:lstStyle/>
          <a:p>
            <a:pPr marL="0" marR="0" lvl="0" indent="0" algn="ctr" rtl="0">
              <a:lnSpc>
                <a:spcPct val="90000"/>
              </a:lnSpc>
              <a:spcBef>
                <a:spcPts val="0"/>
              </a:spcBef>
              <a:spcAft>
                <a:spcPts val="0"/>
              </a:spcAft>
              <a:buClr>
                <a:schemeClr val="dk1"/>
              </a:buClr>
              <a:buSzPct val="196491"/>
              <a:buFont typeface="Times New Roman"/>
              <a:buNone/>
            </a:pPr>
            <a:r>
              <a:rPr lang="en-US" sz="3000" b="1">
                <a:solidFill>
                  <a:schemeClr val="dk1"/>
                </a:solidFill>
                <a:latin typeface="Times New Roman"/>
                <a:ea typeface="Times New Roman"/>
                <a:cs typeface="Times New Roman"/>
                <a:sym typeface="Times New Roman"/>
              </a:rPr>
              <a:t>Reconstructed Difference Stack</a:t>
            </a:r>
            <a:endParaRPr sz="3000" b="1">
              <a:solidFill>
                <a:schemeClr val="dk1"/>
              </a:solidFill>
              <a:latin typeface="Times New Roman"/>
              <a:ea typeface="Times New Roman"/>
              <a:cs typeface="Times New Roman"/>
              <a:sym typeface="Times New Roman"/>
            </a:endParaRPr>
          </a:p>
        </p:txBody>
      </p:sp>
      <p:sp>
        <p:nvSpPr>
          <p:cNvPr id="998" name="Google Shape;998;p74"/>
          <p:cNvSpPr/>
          <p:nvPr/>
        </p:nvSpPr>
        <p:spPr>
          <a:xfrm>
            <a:off x="3543299" y="2176518"/>
            <a:ext cx="1624987" cy="5921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Reconstruction Algorithm</a:t>
            </a:r>
            <a:endParaRPr/>
          </a:p>
        </p:txBody>
      </p:sp>
      <p:sp>
        <p:nvSpPr>
          <p:cNvPr id="999" name="Google Shape;999;p74"/>
          <p:cNvSpPr/>
          <p:nvPr/>
        </p:nvSpPr>
        <p:spPr>
          <a:xfrm rot="5400000">
            <a:off x="4945374" y="2164469"/>
            <a:ext cx="1060373" cy="605928"/>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0" name="Google Shape;1000;p74" descr="A picture containing natur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5800" y="1162050"/>
            <a:ext cx="2743200" cy="2743200"/>
          </a:xfrm>
          <a:prstGeom prst="rect">
            <a:avLst/>
          </a:prstGeom>
          <a:noFill/>
          <a:ln>
            <a:noFill/>
          </a:ln>
        </p:spPr>
      </p:pic>
      <p:pic>
        <p:nvPicPr>
          <p:cNvPr id="1001" name="Google Shape;1001;p7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1850" y="1162050"/>
            <a:ext cx="2743200" cy="2743200"/>
          </a:xfrm>
          <a:prstGeom prst="rect">
            <a:avLst/>
          </a:prstGeom>
          <a:noFill/>
          <a:ln>
            <a:noFill/>
          </a:ln>
        </p:spPr>
      </p:pic>
      <p:sp>
        <p:nvSpPr>
          <p:cNvPr id="1002" name="Google Shape;1002;p74"/>
          <p:cNvSpPr/>
          <p:nvPr/>
        </p:nvSpPr>
        <p:spPr>
          <a:xfrm>
            <a:off x="8391918" y="1472421"/>
            <a:ext cx="242048" cy="102870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75"/>
          <p:cNvSpPr txBox="1">
            <a:spLocks noGrp="1"/>
          </p:cNvSpPr>
          <p:nvPr>
            <p:ph type="title"/>
          </p:nvPr>
        </p:nvSpPr>
        <p:spPr>
          <a:xfrm>
            <a:off x="59804" y="109376"/>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Testing Procedures, HOT</a:t>
            </a:r>
            <a:endParaRPr/>
          </a:p>
        </p:txBody>
      </p:sp>
      <p:sp>
        <p:nvSpPr>
          <p:cNvPr id="1008" name="Google Shape;1008;p75"/>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75</a:t>
            </a:fld>
            <a:endParaRPr/>
          </a:p>
        </p:txBody>
      </p:sp>
      <p:sp>
        <p:nvSpPr>
          <p:cNvPr id="1009" name="Google Shape;1009;p75"/>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10" name="Google Shape;1010;p75"/>
          <p:cNvSpPr txBox="1"/>
          <p:nvPr/>
        </p:nvSpPr>
        <p:spPr>
          <a:xfrm>
            <a:off x="312688" y="943267"/>
            <a:ext cx="7745625" cy="3258280"/>
          </a:xfrm>
          <a:prstGeom prst="rect">
            <a:avLst/>
          </a:prstGeom>
          <a:noFill/>
          <a:ln>
            <a:noFill/>
          </a:ln>
        </p:spPr>
        <p:txBody>
          <a:bodyPr spcFirstLastPara="1" wrap="square" lIns="91425" tIns="91425" rIns="91425" bIns="91425" anchor="t" anchorCtr="0">
            <a:noAutofit/>
          </a:bodyPr>
          <a:lstStyle/>
          <a:p>
            <a:pPr marL="482600" marR="0" lvl="0" indent="-241300" algn="l" rtl="0">
              <a:lnSpc>
                <a:spcPct val="150000"/>
              </a:lnSpc>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graphicFrame>
        <p:nvGraphicFramePr>
          <p:cNvPr id="1011" name="Google Shape;1011;p75"/>
          <p:cNvGraphicFramePr/>
          <p:nvPr/>
        </p:nvGraphicFramePr>
        <p:xfrm>
          <a:off x="259951" y="584642"/>
          <a:ext cx="3000000" cy="3000000"/>
        </p:xfrm>
        <a:graphic>
          <a:graphicData uri="http://schemas.openxmlformats.org/drawingml/2006/table">
            <a:tbl>
              <a:tblPr>
                <a:noFill/>
                <a:tableStyleId>{CA69263B-61B7-427E-A4F4-764B1C76134B}</a:tableStyleId>
              </a:tblPr>
              <a:tblGrid>
                <a:gridCol w="571025">
                  <a:extLst>
                    <a:ext uri="{9D8B030D-6E8A-4147-A177-3AD203B41FA5}">
                      <a16:colId xmlns:a16="http://schemas.microsoft.com/office/drawing/2014/main" val="20000"/>
                    </a:ext>
                  </a:extLst>
                </a:gridCol>
                <a:gridCol w="3036475">
                  <a:extLst>
                    <a:ext uri="{9D8B030D-6E8A-4147-A177-3AD203B41FA5}">
                      <a16:colId xmlns:a16="http://schemas.microsoft.com/office/drawing/2014/main" val="20001"/>
                    </a:ext>
                  </a:extLst>
                </a:gridCol>
                <a:gridCol w="3597650">
                  <a:extLst>
                    <a:ext uri="{9D8B030D-6E8A-4147-A177-3AD203B41FA5}">
                      <a16:colId xmlns:a16="http://schemas.microsoft.com/office/drawing/2014/main" val="20002"/>
                    </a:ext>
                  </a:extLst>
                </a:gridCol>
                <a:gridCol w="1315450">
                  <a:extLst>
                    <a:ext uri="{9D8B030D-6E8A-4147-A177-3AD203B41FA5}">
                      <a16:colId xmlns:a16="http://schemas.microsoft.com/office/drawing/2014/main" val="20003"/>
                    </a:ext>
                  </a:extLst>
                </a:gridCol>
              </a:tblGrid>
              <a:tr h="312925">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Step</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Procedure</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Expected Result</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Complete (Y/N)</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335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Reference the laser safety document.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No one gets injured</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045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2 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Follow reconstructed resolution test procedures, steps 2-6 for microscope start up.</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335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3 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Place stand in cooler.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Stand seated securely in cooler.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045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4 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Place microscope assembly on stand.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Microscope assembly seated securely on stand.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045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5 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Thread sample tubes through port in cooler and connect with syringes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Sample tubes connect to microscope assembly and run out of the cooler to liquid syringes.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309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6 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Pass liquid sample through microscope, verify no leaks exist.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Samples passes from input syringe, through microscope assembly, to extraction syringe. No liquid is present outside of tube via visual inspection.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34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7 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Press Play button on PI IDE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Hologram is saved to bulk storage and is verified against known results.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34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8 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Extract liquid sample from microscope.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Liquid is removed to extraction syringe; no liquid remains in microscope assembly via visual inspection. </a:t>
                      </a:r>
                      <a:endParaRPr sz="1350" b="0" i="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8345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9 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Using thermal PPE, place a 40°</a:t>
                      </a:r>
                      <a:r>
                        <a:rPr lang="en-US" sz="800" b="0" i="0" u="none" strike="noStrike" cap="none">
                          <a:latin typeface="Times New Roman"/>
                          <a:ea typeface="Times New Roman"/>
                          <a:cs typeface="Times New Roman"/>
                          <a:sym typeface="Times New Roman"/>
                        </a:rPr>
                        <a:t>C</a:t>
                      </a:r>
                      <a:r>
                        <a:rPr lang="en-US" sz="1000" b="0" i="0" u="none" strike="noStrike" cap="none">
                          <a:latin typeface="Times New Roman"/>
                          <a:ea typeface="Times New Roman"/>
                          <a:cs typeface="Times New Roman"/>
                          <a:sym typeface="Times New Roman"/>
                        </a:rPr>
                        <a:t> chunk of aluminum inside cooler. Close cooler to seal environment.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Dry ice is seated securely on bottom of cooler. Cooler lid provides tight seal from external environment.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76"/>
          <p:cNvSpPr txBox="1">
            <a:spLocks noGrp="1"/>
          </p:cNvSpPr>
          <p:nvPr>
            <p:ph type="title"/>
          </p:nvPr>
        </p:nvSpPr>
        <p:spPr>
          <a:xfrm>
            <a:off x="59804" y="109376"/>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Thermal Operation: Testing Procedures, HOT </a:t>
            </a:r>
            <a:endParaRPr/>
          </a:p>
        </p:txBody>
      </p:sp>
      <p:sp>
        <p:nvSpPr>
          <p:cNvPr id="1017" name="Google Shape;1017;p76"/>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76</a:t>
            </a:fld>
            <a:endParaRPr/>
          </a:p>
        </p:txBody>
      </p:sp>
      <p:sp>
        <p:nvSpPr>
          <p:cNvPr id="1018" name="Google Shape;1018;p76"/>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19" name="Google Shape;1019;p76"/>
          <p:cNvSpPr txBox="1"/>
          <p:nvPr/>
        </p:nvSpPr>
        <p:spPr>
          <a:xfrm>
            <a:off x="312688" y="943267"/>
            <a:ext cx="7745625" cy="3258280"/>
          </a:xfrm>
          <a:prstGeom prst="rect">
            <a:avLst/>
          </a:prstGeom>
          <a:noFill/>
          <a:ln>
            <a:noFill/>
          </a:ln>
        </p:spPr>
        <p:txBody>
          <a:bodyPr spcFirstLastPara="1" wrap="square" lIns="91425" tIns="91425" rIns="91425" bIns="91425" anchor="t" anchorCtr="0">
            <a:noAutofit/>
          </a:bodyPr>
          <a:lstStyle/>
          <a:p>
            <a:pPr marL="482600" marR="0" lvl="0" indent="-241300" algn="l" rtl="0">
              <a:lnSpc>
                <a:spcPct val="150000"/>
              </a:lnSpc>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graphicFrame>
        <p:nvGraphicFramePr>
          <p:cNvPr id="1020" name="Google Shape;1020;p76"/>
          <p:cNvGraphicFramePr/>
          <p:nvPr/>
        </p:nvGraphicFramePr>
        <p:xfrm>
          <a:off x="259950" y="605635"/>
          <a:ext cx="3000000" cy="3000000"/>
        </p:xfrm>
        <a:graphic>
          <a:graphicData uri="http://schemas.openxmlformats.org/drawingml/2006/table">
            <a:tbl>
              <a:tblPr>
                <a:noFill/>
                <a:tableStyleId>{CA69263B-61B7-427E-A4F4-764B1C76134B}</a:tableStyleId>
              </a:tblPr>
              <a:tblGrid>
                <a:gridCol w="571025">
                  <a:extLst>
                    <a:ext uri="{9D8B030D-6E8A-4147-A177-3AD203B41FA5}">
                      <a16:colId xmlns:a16="http://schemas.microsoft.com/office/drawing/2014/main" val="20000"/>
                    </a:ext>
                  </a:extLst>
                </a:gridCol>
                <a:gridCol w="3210575">
                  <a:extLst>
                    <a:ext uri="{9D8B030D-6E8A-4147-A177-3AD203B41FA5}">
                      <a16:colId xmlns:a16="http://schemas.microsoft.com/office/drawing/2014/main" val="20001"/>
                    </a:ext>
                  </a:extLst>
                </a:gridCol>
                <a:gridCol w="3386325">
                  <a:extLst>
                    <a:ext uri="{9D8B030D-6E8A-4147-A177-3AD203B41FA5}">
                      <a16:colId xmlns:a16="http://schemas.microsoft.com/office/drawing/2014/main" val="20002"/>
                    </a:ext>
                  </a:extLst>
                </a:gridCol>
                <a:gridCol w="1352675">
                  <a:extLst>
                    <a:ext uri="{9D8B030D-6E8A-4147-A177-3AD203B41FA5}">
                      <a16:colId xmlns:a16="http://schemas.microsoft.com/office/drawing/2014/main" val="20003"/>
                    </a:ext>
                  </a:extLst>
                </a:gridCol>
              </a:tblGrid>
              <a:tr h="283725">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Step</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Procedure</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Expected Result</a:t>
                      </a:r>
                      <a:r>
                        <a:rPr lang="en-US" sz="1200" b="0" u="none" strike="noStrike" cap="none">
                          <a:solidFill>
                            <a:schemeClr val="lt1"/>
                          </a:solidFill>
                          <a:latin typeface="Times New Roman"/>
                          <a:ea typeface="Times New Roman"/>
                          <a:cs typeface="Times New Roman"/>
                          <a:sym typeface="Times New Roman"/>
                        </a:rPr>
                        <a:t> </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200" b="1" u="none" strike="noStrike" cap="none">
                          <a:solidFill>
                            <a:schemeClr val="lt1"/>
                          </a:solidFill>
                          <a:latin typeface="Times New Roman"/>
                          <a:ea typeface="Times New Roman"/>
                          <a:cs typeface="Times New Roman"/>
                          <a:sym typeface="Times New Roman"/>
                        </a:rPr>
                        <a:t>Complete (Y/N)</a:t>
                      </a:r>
                      <a:endParaRPr sz="1200" b="0" i="1" u="none" strike="noStrike" cap="none">
                        <a:solidFill>
                          <a:schemeClr val="lt1"/>
                        </a:solidFill>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457425">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10 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Using IR thermometer, verify internal cooler temperature and payload baseplate temperatures are &gt; 40</a:t>
                      </a:r>
                      <a:r>
                        <a:rPr lang="en-US" sz="1200" b="0" i="0" u="none" strike="noStrike" cap="none">
                          <a:latin typeface="Times New Roman"/>
                          <a:ea typeface="Times New Roman"/>
                          <a:cs typeface="Times New Roman"/>
                          <a:sym typeface="Times New Roman"/>
                        </a:rPr>
                        <a:t>°</a:t>
                      </a:r>
                      <a:r>
                        <a:rPr lang="en-US" sz="1000" b="0" i="0" u="none" strike="noStrike" cap="none">
                          <a:latin typeface="Times New Roman"/>
                          <a:ea typeface="Times New Roman"/>
                          <a:cs typeface="Times New Roman"/>
                          <a:sym typeface="Times New Roman"/>
                        </a:rPr>
                        <a:t>C.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IR thermometer reads &gt; 40</a:t>
                      </a:r>
                      <a:r>
                        <a:rPr lang="en-US" sz="1200" b="0" i="0" u="none" strike="noStrike" cap="none">
                          <a:latin typeface="Times New Roman"/>
                          <a:ea typeface="Times New Roman"/>
                          <a:cs typeface="Times New Roman"/>
                          <a:sym typeface="Times New Roman"/>
                        </a:rPr>
                        <a:t>°</a:t>
                      </a:r>
                      <a:r>
                        <a:rPr lang="en-US" sz="1000" b="0" i="0" u="none" strike="noStrike" cap="none">
                          <a:latin typeface="Times New Roman"/>
                          <a:ea typeface="Times New Roman"/>
                          <a:cs typeface="Times New Roman"/>
                          <a:sym typeface="Times New Roman"/>
                        </a:rPr>
                        <a:t>C.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114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11 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Using thermal PPE, remove hot aluminum from cooler and quickly seal.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Cooler is free of dry ice and only contains microscope assembly and stand.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114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12</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Pass liquid sample through microscope.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Sample passes from input syringe, through microscope assembly.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14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13</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Press Play button on PI IDE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Hologram is saved to bulk storage and is verified against known results.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114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14</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Extract liquid sample from microscope.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Liquid is removed to extraction syringe; no liquid remains in microscope assembly.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50" u="none" strike="noStrike" cap="none">
                        <a:latin typeface="Times New Roman"/>
                        <a:ea typeface="Times New Roman"/>
                        <a:cs typeface="Times New Roman"/>
                        <a:sym typeface="Times New Roman"/>
                      </a:endParaRPr>
                    </a:p>
                    <a:p>
                      <a:pPr marL="0" marR="0" lvl="0" indent="0" algn="just" rtl="0">
                        <a:spcBef>
                          <a:spcPts val="0"/>
                        </a:spcBef>
                        <a:spcAft>
                          <a:spcPts val="0"/>
                        </a:spcAft>
                        <a:buNone/>
                      </a:pPr>
                      <a:r>
                        <a:rPr lang="en-US" sz="1050" b="0" u="none" strike="noStrike" cap="none">
                          <a:latin typeface="Times New Roman"/>
                          <a:ea typeface="Times New Roman"/>
                          <a:cs typeface="Times New Roman"/>
                          <a:sym typeface="Times New Roman"/>
                        </a:rPr>
                        <a:t> </a:t>
                      </a: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1400">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15</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Open cooler and allow room temperature thermal equilibrium to be reached.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Cooler lid is opened, and external environmental temperature is allowed to enter.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39425">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16</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Verify safe handling temperature with IR thermometer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IR thermometer reads room temperature.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39425">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17</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Remove microscope assembly from cooler.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Cooler contains only the stand.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39425">
                <a:tc>
                  <a:txBody>
                    <a:bodyPr/>
                    <a:lstStyle/>
                    <a:p>
                      <a:pPr marL="0" marR="0" lvl="0" indent="0" algn="ctr" rtl="0">
                        <a:spcBef>
                          <a:spcPts val="0"/>
                        </a:spcBef>
                        <a:spcAft>
                          <a:spcPts val="0"/>
                        </a:spcAft>
                        <a:buNone/>
                      </a:pPr>
                      <a:r>
                        <a:rPr lang="en-US" sz="1000" b="0" i="0" u="none" strike="noStrike" cap="none">
                          <a:latin typeface="Times New Roman"/>
                          <a:ea typeface="Times New Roman"/>
                          <a:cs typeface="Times New Roman"/>
                          <a:sym typeface="Times New Roman"/>
                        </a:rPr>
                        <a:t>18</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Remove stand from cooler.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latin typeface="Times New Roman"/>
                          <a:ea typeface="Times New Roman"/>
                          <a:cs typeface="Times New Roman"/>
                          <a:sym typeface="Times New Roman"/>
                        </a:rPr>
                        <a:t>Cooler is empty. </a:t>
                      </a:r>
                      <a:endParaRPr sz="1350" b="0" i="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050" b="0" i="0" u="none" strike="noStrike" cap="none">
                        <a:latin typeface="Times New Roman"/>
                        <a:ea typeface="Times New Roman"/>
                        <a:cs typeface="Times New Roman"/>
                        <a:sym typeface="Times New Roman"/>
                      </a:endParaRPr>
                    </a:p>
                  </a:txBody>
                  <a:tcPr marL="24575" marR="24575" marT="12300" marB="12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pic>
        <p:nvPicPr>
          <p:cNvPr id="1025" name="Google Shape;1025;p77"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59867" y="634305"/>
            <a:ext cx="4064000" cy="1563489"/>
          </a:xfrm>
          <a:prstGeom prst="rect">
            <a:avLst/>
          </a:prstGeom>
          <a:noFill/>
          <a:ln>
            <a:noFill/>
          </a:ln>
        </p:spPr>
      </p:pic>
      <p:sp>
        <p:nvSpPr>
          <p:cNvPr id="1026" name="Google Shape;1026;p77"/>
          <p:cNvSpPr txBox="1">
            <a:spLocks noGrp="1"/>
          </p:cNvSpPr>
          <p:nvPr>
            <p:ph type="title"/>
          </p:nvPr>
        </p:nvSpPr>
        <p:spPr>
          <a:xfrm>
            <a:off x="311700" y="347658"/>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Safety Goggle Optical Density Calculation</a:t>
            </a:r>
            <a:endParaRPr/>
          </a:p>
        </p:txBody>
      </p:sp>
      <p:sp>
        <p:nvSpPr>
          <p:cNvPr id="1027" name="Google Shape;1027;p77"/>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77</a:t>
            </a:fld>
            <a:endParaRPr/>
          </a:p>
        </p:txBody>
      </p:sp>
      <p:pic>
        <p:nvPicPr>
          <p:cNvPr id="1028" name="Google Shape;1028;p77" descr="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1067" y="862280"/>
            <a:ext cx="2163234" cy="1111773"/>
          </a:xfrm>
          <a:prstGeom prst="rect">
            <a:avLst/>
          </a:prstGeom>
          <a:noFill/>
          <a:ln>
            <a:noFill/>
          </a:ln>
        </p:spPr>
      </p:pic>
      <p:sp>
        <p:nvSpPr>
          <p:cNvPr id="1029" name="Google Shape;1029;p77"/>
          <p:cNvSpPr txBox="1">
            <a:spLocks noGrp="1"/>
          </p:cNvSpPr>
          <p:nvPr>
            <p:ph type="body" idx="1"/>
          </p:nvPr>
        </p:nvSpPr>
        <p:spPr>
          <a:xfrm>
            <a:off x="294767" y="1863674"/>
            <a:ext cx="4811056" cy="2544334"/>
          </a:xfrm>
          <a:prstGeom prst="rect">
            <a:avLst/>
          </a:prstGeom>
          <a:noFill/>
          <a:ln>
            <a:noFill/>
          </a:ln>
        </p:spPr>
        <p:txBody>
          <a:bodyPr spcFirstLastPara="1" wrap="square" lIns="91425" tIns="91425" rIns="91425" bIns="91425" anchor="t" anchorCtr="0">
            <a:normAutofit lnSpcReduction="10000"/>
          </a:bodyPr>
          <a:lstStyle/>
          <a:p>
            <a:pPr marL="457200" lvl="0" indent="-317500" algn="l" rtl="0">
              <a:lnSpc>
                <a:spcPct val="100000"/>
              </a:lnSpc>
              <a:spcBef>
                <a:spcPts val="0"/>
              </a:spcBef>
              <a:spcAft>
                <a:spcPts val="0"/>
              </a:spcAft>
              <a:buClr>
                <a:schemeClr val="dk1"/>
              </a:buClr>
              <a:buSzPts val="1400"/>
              <a:buChar char="●"/>
            </a:pPr>
            <a:r>
              <a:rPr lang="en-US">
                <a:latin typeface="Times New Roman"/>
                <a:ea typeface="Times New Roman"/>
                <a:cs typeface="Times New Roman"/>
                <a:sym typeface="Times New Roman"/>
              </a:rPr>
              <a:t>OD = Optical Density</a:t>
            </a:r>
            <a:endParaRPr/>
          </a:p>
          <a:p>
            <a:pPr marL="457200" lvl="0" indent="-317500" algn="l" rtl="0">
              <a:lnSpc>
                <a:spcPct val="100000"/>
              </a:lnSpc>
              <a:spcBef>
                <a:spcPts val="0"/>
              </a:spcBef>
              <a:spcAft>
                <a:spcPts val="0"/>
              </a:spcAft>
              <a:buClr>
                <a:schemeClr val="dk1"/>
              </a:buClr>
              <a:buSzPts val="1400"/>
              <a:buChar char="●"/>
            </a:pPr>
            <a:r>
              <a:rPr lang="en-US">
                <a:latin typeface="Times New Roman"/>
                <a:ea typeface="Times New Roman"/>
                <a:cs typeface="Times New Roman"/>
                <a:sym typeface="Times New Roman"/>
              </a:rPr>
              <a:t>E0 = Laser Output Power / Pupil Area</a:t>
            </a:r>
            <a:endParaRPr/>
          </a:p>
          <a:p>
            <a:pPr marL="457200" lvl="0" indent="-317500" algn="l" rtl="0">
              <a:lnSpc>
                <a:spcPct val="100000"/>
              </a:lnSpc>
              <a:spcBef>
                <a:spcPts val="0"/>
              </a:spcBef>
              <a:spcAft>
                <a:spcPts val="0"/>
              </a:spcAft>
              <a:buClr>
                <a:schemeClr val="dk1"/>
              </a:buClr>
              <a:buSzPts val="1400"/>
              <a:buChar char="●"/>
            </a:pPr>
            <a:r>
              <a:rPr lang="en-US">
                <a:latin typeface="Times New Roman"/>
                <a:ea typeface="Times New Roman"/>
                <a:cs typeface="Times New Roman"/>
                <a:sym typeface="Times New Roman"/>
              </a:rPr>
              <a:t>MPE = Maximum Permissible Exposure </a:t>
            </a:r>
            <a:endParaRPr/>
          </a:p>
          <a:p>
            <a:pPr marL="457200" lvl="0" indent="-228600" algn="l" rtl="0">
              <a:lnSpc>
                <a:spcPct val="100000"/>
              </a:lnSpc>
              <a:spcBef>
                <a:spcPts val="0"/>
              </a:spcBef>
              <a:spcAft>
                <a:spcPts val="0"/>
              </a:spcAft>
              <a:buClr>
                <a:schemeClr val="dk1"/>
              </a:buClr>
              <a:buSzPts val="1400"/>
              <a:buNone/>
            </a:pPr>
            <a:endParaRPr/>
          </a:p>
          <a:p>
            <a:pPr marL="139700" lvl="0" indent="0" algn="l" rtl="0">
              <a:lnSpc>
                <a:spcPct val="100000"/>
              </a:lnSpc>
              <a:spcBef>
                <a:spcPts val="0"/>
              </a:spcBef>
              <a:spcAft>
                <a:spcPts val="0"/>
              </a:spcAft>
              <a:buClr>
                <a:schemeClr val="dk1"/>
              </a:buClr>
              <a:buSzPts val="1400"/>
              <a:buNone/>
            </a:pPr>
            <a:endParaRPr/>
          </a:p>
          <a:p>
            <a:pPr marL="457200" lvl="0" indent="-317500" algn="l" rtl="0">
              <a:lnSpc>
                <a:spcPct val="100000"/>
              </a:lnSpc>
              <a:spcBef>
                <a:spcPts val="0"/>
              </a:spcBef>
              <a:spcAft>
                <a:spcPts val="0"/>
              </a:spcAft>
              <a:buClr>
                <a:schemeClr val="dk1"/>
              </a:buClr>
              <a:buSzPts val="1400"/>
              <a:buChar char="●"/>
            </a:pPr>
            <a:r>
              <a:rPr lang="en-US">
                <a:latin typeface="Times New Roman"/>
                <a:ea typeface="Times New Roman"/>
                <a:cs typeface="Times New Roman"/>
                <a:sym typeface="Times New Roman"/>
              </a:rPr>
              <a:t>Exposure time = 100s</a:t>
            </a:r>
            <a:endParaRPr/>
          </a:p>
          <a:p>
            <a:pPr marL="457200" lvl="0" indent="-317500" algn="l" rtl="0">
              <a:lnSpc>
                <a:spcPct val="100000"/>
              </a:lnSpc>
              <a:spcBef>
                <a:spcPts val="0"/>
              </a:spcBef>
              <a:spcAft>
                <a:spcPts val="0"/>
              </a:spcAft>
              <a:buClr>
                <a:schemeClr val="dk1"/>
              </a:buClr>
              <a:buSzPts val="1400"/>
              <a:buChar char="●"/>
            </a:pPr>
            <a:r>
              <a:rPr lang="en-US">
                <a:latin typeface="Times New Roman"/>
                <a:ea typeface="Times New Roman"/>
                <a:cs typeface="Times New Roman"/>
                <a:sym typeface="Times New Roman"/>
              </a:rPr>
              <a:t>Wavelength = 405 nm</a:t>
            </a:r>
            <a:endParaRPr/>
          </a:p>
          <a:p>
            <a:pPr marL="457200" lvl="0" indent="-317500" algn="l" rtl="0">
              <a:lnSpc>
                <a:spcPct val="100000"/>
              </a:lnSpc>
              <a:spcBef>
                <a:spcPts val="0"/>
              </a:spcBef>
              <a:spcAft>
                <a:spcPts val="0"/>
              </a:spcAft>
              <a:buClr>
                <a:schemeClr val="dk1"/>
              </a:buClr>
              <a:buSzPts val="1400"/>
              <a:buChar char="●"/>
            </a:pPr>
            <a:r>
              <a:rPr lang="en-US">
                <a:latin typeface="Times New Roman"/>
                <a:ea typeface="Times New Roman"/>
                <a:cs typeface="Times New Roman"/>
                <a:sym typeface="Times New Roman"/>
              </a:rPr>
              <a:t>E0 = (3 * 10^-3)/(0.4cm^2)</a:t>
            </a:r>
            <a:endParaRPr/>
          </a:p>
          <a:p>
            <a:pPr marL="914400" lvl="1" indent="-304800" algn="l" rtl="0">
              <a:lnSpc>
                <a:spcPct val="100000"/>
              </a:lnSpc>
              <a:spcBef>
                <a:spcPts val="0"/>
              </a:spcBef>
              <a:spcAft>
                <a:spcPts val="0"/>
              </a:spcAft>
              <a:buClr>
                <a:schemeClr val="dk1"/>
              </a:buClr>
              <a:buSzPts val="1200"/>
              <a:buChar char="○"/>
            </a:pPr>
            <a:r>
              <a:rPr lang="en-US">
                <a:latin typeface="Times New Roman"/>
                <a:ea typeface="Times New Roman"/>
                <a:cs typeface="Times New Roman"/>
                <a:sym typeface="Times New Roman"/>
              </a:rPr>
              <a:t>Assumes eye pupil at enlarged expansion due to low lit environment </a:t>
            </a:r>
            <a:endParaRPr/>
          </a:p>
          <a:p>
            <a:pPr marL="457200" lvl="0" indent="-317500" algn="l" rtl="0">
              <a:lnSpc>
                <a:spcPct val="100000"/>
              </a:lnSpc>
              <a:spcBef>
                <a:spcPts val="0"/>
              </a:spcBef>
              <a:spcAft>
                <a:spcPts val="0"/>
              </a:spcAft>
              <a:buClr>
                <a:schemeClr val="dk1"/>
              </a:buClr>
              <a:buSzPts val="1400"/>
              <a:buChar char="●"/>
            </a:pPr>
            <a:r>
              <a:rPr lang="en-US">
                <a:latin typeface="Times New Roman"/>
                <a:ea typeface="Times New Roman"/>
                <a:cs typeface="Times New Roman"/>
                <a:sym typeface="Times New Roman"/>
              </a:rPr>
              <a:t>MPE = 0.001 W/cm^2</a:t>
            </a:r>
            <a:endParaRPr/>
          </a:p>
          <a:p>
            <a:pPr marL="457200" lvl="0" indent="-317500" algn="l" rtl="0">
              <a:lnSpc>
                <a:spcPct val="100000"/>
              </a:lnSpc>
              <a:spcBef>
                <a:spcPts val="0"/>
              </a:spcBef>
              <a:spcAft>
                <a:spcPts val="0"/>
              </a:spcAft>
              <a:buClr>
                <a:schemeClr val="dk1"/>
              </a:buClr>
              <a:buSzPts val="1400"/>
              <a:buChar char="●"/>
            </a:pPr>
            <a:r>
              <a:rPr lang="en-US">
                <a:latin typeface="Times New Roman"/>
                <a:ea typeface="Times New Roman"/>
                <a:cs typeface="Times New Roman"/>
                <a:sym typeface="Times New Roman"/>
              </a:rPr>
              <a:t>OD = 0.875 </a:t>
            </a:r>
            <a:endParaRPr/>
          </a:p>
        </p:txBody>
      </p:sp>
      <p:pic>
        <p:nvPicPr>
          <p:cNvPr id="1030" name="Google Shape;1030;p77" descr="Chart, line char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05589" y="2121065"/>
            <a:ext cx="3568700" cy="2395358"/>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78"/>
          <p:cNvSpPr txBox="1">
            <a:spLocks noGrp="1"/>
          </p:cNvSpPr>
          <p:nvPr>
            <p:ph type="title"/>
          </p:nvPr>
        </p:nvSpPr>
        <p:spPr>
          <a:xfrm>
            <a:off x="311700" y="347658"/>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Safety Goggle Optical Density Calculation</a:t>
            </a:r>
            <a:endParaRPr/>
          </a:p>
        </p:txBody>
      </p:sp>
      <p:sp>
        <p:nvSpPr>
          <p:cNvPr id="1036" name="Google Shape;1036;p78"/>
          <p:cNvSpPr txBox="1">
            <a:spLocks noGrp="1"/>
          </p:cNvSpPr>
          <p:nvPr>
            <p:ph type="body" idx="1"/>
          </p:nvPr>
        </p:nvSpPr>
        <p:spPr>
          <a:xfrm>
            <a:off x="-1565" y="856140"/>
            <a:ext cx="4468155" cy="2231067"/>
          </a:xfrm>
          <a:prstGeom prst="rect">
            <a:avLst/>
          </a:prstGeom>
          <a:noFill/>
          <a:ln>
            <a:noFill/>
          </a:ln>
        </p:spPr>
        <p:txBody>
          <a:bodyPr spcFirstLastPara="1" wrap="square" lIns="91425" tIns="91425" rIns="91425" bIns="91425" anchor="t" anchorCtr="0">
            <a:normAutofit fontScale="92500"/>
          </a:bodyPr>
          <a:lstStyle/>
          <a:p>
            <a:pPr marL="457200" lvl="0" indent="-317500" algn="l" rtl="0">
              <a:lnSpc>
                <a:spcPct val="150000"/>
              </a:lnSpc>
              <a:spcBef>
                <a:spcPts val="0"/>
              </a:spcBef>
              <a:spcAft>
                <a:spcPts val="0"/>
              </a:spcAft>
              <a:buClr>
                <a:schemeClr val="dk1"/>
              </a:buClr>
              <a:buSzPct val="94594"/>
              <a:buChar char="●"/>
            </a:pPr>
            <a:r>
              <a:rPr lang="en-US" sz="1600">
                <a:latin typeface="Times New Roman"/>
                <a:ea typeface="Times New Roman"/>
                <a:cs typeface="Times New Roman"/>
                <a:sym typeface="Times New Roman"/>
              </a:rPr>
              <a:t>Assumptions</a:t>
            </a:r>
            <a:endParaRPr sz="1600"/>
          </a:p>
          <a:p>
            <a:pPr marL="914400" lvl="1" indent="-304800" algn="l" rtl="0">
              <a:lnSpc>
                <a:spcPct val="150000"/>
              </a:lnSpc>
              <a:spcBef>
                <a:spcPts val="0"/>
              </a:spcBef>
              <a:spcAft>
                <a:spcPts val="0"/>
              </a:spcAft>
              <a:buClr>
                <a:schemeClr val="dk1"/>
              </a:buClr>
              <a:buSzPct val="86486"/>
              <a:buChar char="○"/>
            </a:pPr>
            <a:r>
              <a:rPr lang="en-US" sz="1500">
                <a:latin typeface="Times New Roman"/>
                <a:ea typeface="Times New Roman"/>
                <a:cs typeface="Times New Roman"/>
                <a:sym typeface="Times New Roman"/>
              </a:rPr>
              <a:t>100s of continuous viewing of the laser </a:t>
            </a:r>
            <a:endParaRPr sz="1500"/>
          </a:p>
          <a:p>
            <a:pPr marL="914400" lvl="1" indent="-304800" algn="l" rtl="0">
              <a:lnSpc>
                <a:spcPct val="150000"/>
              </a:lnSpc>
              <a:spcBef>
                <a:spcPts val="0"/>
              </a:spcBef>
              <a:spcAft>
                <a:spcPts val="0"/>
              </a:spcAft>
              <a:buClr>
                <a:schemeClr val="dk1"/>
              </a:buClr>
              <a:buSzPct val="86486"/>
              <a:buChar char="○"/>
            </a:pPr>
            <a:r>
              <a:rPr lang="en-US" sz="1500">
                <a:latin typeface="Times New Roman"/>
                <a:ea typeface="Times New Roman"/>
                <a:cs typeface="Times New Roman"/>
                <a:sym typeface="Times New Roman"/>
              </a:rPr>
              <a:t>405 nm continuous wave </a:t>
            </a:r>
            <a:endParaRPr/>
          </a:p>
          <a:p>
            <a:pPr marL="457200" lvl="0" indent="-317500" algn="l" rtl="0">
              <a:lnSpc>
                <a:spcPct val="150000"/>
              </a:lnSpc>
              <a:spcBef>
                <a:spcPts val="0"/>
              </a:spcBef>
              <a:spcAft>
                <a:spcPts val="0"/>
              </a:spcAft>
              <a:buClr>
                <a:schemeClr val="dk1"/>
              </a:buClr>
              <a:buSzPct val="94594"/>
              <a:buChar char="●"/>
            </a:pPr>
            <a:r>
              <a:rPr lang="en-US" sz="1600">
                <a:latin typeface="Times New Roman"/>
                <a:ea typeface="Times New Roman"/>
                <a:cs typeface="Times New Roman"/>
                <a:sym typeface="Times New Roman"/>
              </a:rPr>
              <a:t>Selected safety goggles: OD = 4 at 405nm </a:t>
            </a:r>
            <a:endParaRPr/>
          </a:p>
          <a:p>
            <a:pPr marL="457200" lvl="0" indent="-317500" algn="l" rtl="0">
              <a:lnSpc>
                <a:spcPct val="150000"/>
              </a:lnSpc>
              <a:spcBef>
                <a:spcPts val="0"/>
              </a:spcBef>
              <a:spcAft>
                <a:spcPts val="0"/>
              </a:spcAft>
              <a:buClr>
                <a:schemeClr val="dk1"/>
              </a:buClr>
              <a:buSzPct val="94594"/>
              <a:buChar char="●"/>
            </a:pPr>
            <a:r>
              <a:rPr lang="en-US" sz="1600">
                <a:latin typeface="Times New Roman"/>
                <a:ea typeface="Times New Roman"/>
                <a:cs typeface="Times New Roman"/>
                <a:sym typeface="Times New Roman"/>
              </a:rPr>
              <a:t>Minimum required optical density (OD): 0.875</a:t>
            </a:r>
            <a:endParaRPr sz="1600"/>
          </a:p>
          <a:p>
            <a:pPr marL="914400" lvl="1" indent="-285750" algn="l" rtl="0">
              <a:lnSpc>
                <a:spcPct val="150000"/>
              </a:lnSpc>
              <a:spcBef>
                <a:spcPts val="0"/>
              </a:spcBef>
              <a:spcAft>
                <a:spcPts val="0"/>
              </a:spcAft>
              <a:buClr>
                <a:schemeClr val="dk1"/>
              </a:buClr>
              <a:buSzPct val="100900"/>
              <a:buChar char="○"/>
            </a:pPr>
            <a:r>
              <a:rPr lang="en-US" sz="1500">
                <a:latin typeface="Times New Roman"/>
                <a:ea typeface="Times New Roman"/>
                <a:cs typeface="Times New Roman"/>
                <a:sym typeface="Times New Roman"/>
              </a:rPr>
              <a:t>Factor of safety = 4+</a:t>
            </a:r>
            <a:endParaRPr/>
          </a:p>
          <a:p>
            <a:pPr marL="139700" lvl="0" indent="0" algn="l" rtl="0">
              <a:lnSpc>
                <a:spcPct val="150000"/>
              </a:lnSpc>
              <a:spcBef>
                <a:spcPts val="0"/>
              </a:spcBef>
              <a:spcAft>
                <a:spcPts val="0"/>
              </a:spcAft>
              <a:buClr>
                <a:schemeClr val="dk1"/>
              </a:buClr>
              <a:buSzPct val="94594"/>
              <a:buNone/>
            </a:pPr>
            <a:endParaRPr sz="1600"/>
          </a:p>
          <a:p>
            <a:pPr marL="457200" lvl="0" indent="-228600" algn="l" rtl="0">
              <a:lnSpc>
                <a:spcPct val="90000"/>
              </a:lnSpc>
              <a:spcBef>
                <a:spcPts val="0"/>
              </a:spcBef>
              <a:spcAft>
                <a:spcPts val="0"/>
              </a:spcAft>
              <a:buClr>
                <a:schemeClr val="dk1"/>
              </a:buClr>
              <a:buSzPct val="94594"/>
              <a:buNone/>
            </a:pPr>
            <a:endParaRPr sz="1600"/>
          </a:p>
        </p:txBody>
      </p:sp>
      <p:sp>
        <p:nvSpPr>
          <p:cNvPr id="1037" name="Google Shape;1037;p78"/>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78</a:t>
            </a:fld>
            <a:endParaRPr/>
          </a:p>
        </p:txBody>
      </p:sp>
      <p:pic>
        <p:nvPicPr>
          <p:cNvPr id="1038" name="Google Shape;1038;p78"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61939" y="1022189"/>
            <a:ext cx="4670593" cy="2748929"/>
          </a:xfrm>
          <a:prstGeom prst="rect">
            <a:avLst/>
          </a:prstGeom>
          <a:noFill/>
          <a:ln w="9525" cap="flat" cmpd="sng">
            <a:solidFill>
              <a:schemeClr val="dk1"/>
            </a:solidFill>
            <a:prstDash val="solid"/>
            <a:round/>
            <a:headEnd type="none" w="sm" len="sm"/>
            <a:tailEnd type="none" w="sm" len="sm"/>
          </a:ln>
        </p:spPr>
      </p:pic>
      <p:pic>
        <p:nvPicPr>
          <p:cNvPr id="1039" name="Google Shape;1039;p78" descr="A picture containing tabl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37167" y="3027250"/>
            <a:ext cx="1981200" cy="1493532"/>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50000"/>
              </a:lnSpc>
              <a:spcBef>
                <a:spcPts val="0"/>
              </a:spcBef>
              <a:spcAft>
                <a:spcPts val="0"/>
              </a:spcAft>
              <a:buClr>
                <a:schemeClr val="dk1"/>
              </a:buClr>
              <a:buSzPct val="97222"/>
              <a:buFont typeface="Times New Roman"/>
              <a:buNone/>
            </a:pPr>
            <a:r>
              <a:rPr lang="en-US" sz="3200">
                <a:latin typeface="Times New Roman"/>
                <a:ea typeface="Times New Roman"/>
                <a:cs typeface="Times New Roman"/>
                <a:sym typeface="Times New Roman"/>
              </a:rPr>
              <a:t>Laser Interlock System</a:t>
            </a:r>
            <a:endParaRPr/>
          </a:p>
        </p:txBody>
      </p:sp>
      <p:sp>
        <p:nvSpPr>
          <p:cNvPr id="1045" name="Google Shape;1045;p7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fontScale="92500"/>
          </a:bodyPr>
          <a:lstStyle/>
          <a:p>
            <a:pPr marL="457200" lvl="0" indent="-317500" algn="l" rtl="0">
              <a:lnSpc>
                <a:spcPct val="150000"/>
              </a:lnSpc>
              <a:spcBef>
                <a:spcPts val="0"/>
              </a:spcBef>
              <a:spcAft>
                <a:spcPts val="0"/>
              </a:spcAft>
              <a:buClr>
                <a:schemeClr val="dk1"/>
              </a:buClr>
              <a:buSzPct val="94594"/>
              <a:buChar char="●"/>
            </a:pPr>
            <a:r>
              <a:rPr lang="en-US" sz="1600">
                <a:latin typeface="Times New Roman"/>
                <a:ea typeface="Times New Roman"/>
                <a:cs typeface="Times New Roman"/>
                <a:sym typeface="Times New Roman"/>
              </a:rPr>
              <a:t>Laser Interlock System</a:t>
            </a:r>
            <a:endParaRPr/>
          </a:p>
          <a:p>
            <a:pPr marL="914400" lvl="1" indent="-304800" algn="l" rtl="0">
              <a:lnSpc>
                <a:spcPct val="150000"/>
              </a:lnSpc>
              <a:spcBef>
                <a:spcPts val="0"/>
              </a:spcBef>
              <a:spcAft>
                <a:spcPts val="0"/>
              </a:spcAft>
              <a:buClr>
                <a:schemeClr val="dk1"/>
              </a:buClr>
              <a:buSzPct val="92664"/>
              <a:buChar char="○"/>
            </a:pPr>
            <a:r>
              <a:rPr lang="en-US" sz="1400">
                <a:latin typeface="Times New Roman"/>
                <a:ea typeface="Times New Roman"/>
                <a:cs typeface="Times New Roman"/>
                <a:sym typeface="Times New Roman"/>
              </a:rPr>
              <a:t>Normally open switch wired between gate of MOSFET and Raspberry Pi GPIO 4</a:t>
            </a:r>
            <a:endParaRPr sz="1400"/>
          </a:p>
          <a:p>
            <a:pPr marL="914400" lvl="1" indent="-304800" algn="l" rtl="0">
              <a:lnSpc>
                <a:spcPct val="150000"/>
              </a:lnSpc>
              <a:spcBef>
                <a:spcPts val="0"/>
              </a:spcBef>
              <a:spcAft>
                <a:spcPts val="0"/>
              </a:spcAft>
              <a:buClr>
                <a:schemeClr val="dk1"/>
              </a:buClr>
              <a:buSzPct val="92664"/>
              <a:buChar char="○"/>
            </a:pPr>
            <a:r>
              <a:rPr lang="en-US" sz="1400">
                <a:latin typeface="Times New Roman"/>
                <a:ea typeface="Times New Roman"/>
                <a:cs typeface="Times New Roman"/>
                <a:sym typeface="Times New Roman"/>
              </a:rPr>
              <a:t>Normally open switch (ILS) will be mounted at the top of the optical enclosure, where it will be depressed when the top access panel is attached</a:t>
            </a:r>
            <a:endParaRPr/>
          </a:p>
          <a:p>
            <a:pPr marL="914400" lvl="1" indent="-304800" algn="l" rtl="0">
              <a:lnSpc>
                <a:spcPct val="150000"/>
              </a:lnSpc>
              <a:spcBef>
                <a:spcPts val="0"/>
              </a:spcBef>
              <a:spcAft>
                <a:spcPts val="0"/>
              </a:spcAft>
              <a:buClr>
                <a:schemeClr val="dk1"/>
              </a:buClr>
              <a:buSzPct val="92664"/>
              <a:buChar char="○"/>
            </a:pPr>
            <a:r>
              <a:rPr lang="en-US" sz="1400">
                <a:latin typeface="Times New Roman"/>
                <a:ea typeface="Times New Roman"/>
                <a:cs typeface="Times New Roman"/>
                <a:sym typeface="Times New Roman"/>
              </a:rPr>
              <a:t>Laser circuit cannot be operated when the top access panel is removed unless the interlock switch is held down manually</a:t>
            </a:r>
            <a:endParaRPr sz="1400"/>
          </a:p>
          <a:p>
            <a:pPr marL="914400" lvl="1" indent="-228600" algn="l" rtl="0">
              <a:lnSpc>
                <a:spcPct val="90000"/>
              </a:lnSpc>
              <a:spcBef>
                <a:spcPts val="0"/>
              </a:spcBef>
              <a:spcAft>
                <a:spcPts val="0"/>
              </a:spcAft>
              <a:buClr>
                <a:schemeClr val="dk1"/>
              </a:buClr>
              <a:buSzPct val="92664"/>
              <a:buNone/>
            </a:pPr>
            <a:endParaRPr sz="1400"/>
          </a:p>
          <a:p>
            <a:pPr marL="914400" lvl="1" indent="-228600" algn="l" rtl="0">
              <a:lnSpc>
                <a:spcPct val="90000"/>
              </a:lnSpc>
              <a:spcBef>
                <a:spcPts val="0"/>
              </a:spcBef>
              <a:spcAft>
                <a:spcPts val="0"/>
              </a:spcAft>
              <a:buClr>
                <a:schemeClr val="dk1"/>
              </a:buClr>
              <a:buSzPct val="92664"/>
              <a:buNone/>
            </a:pPr>
            <a:endParaRPr sz="1400"/>
          </a:p>
          <a:p>
            <a:pPr marL="914400" lvl="1" indent="-228600" algn="l" rtl="0">
              <a:lnSpc>
                <a:spcPct val="90000"/>
              </a:lnSpc>
              <a:spcBef>
                <a:spcPts val="0"/>
              </a:spcBef>
              <a:spcAft>
                <a:spcPts val="0"/>
              </a:spcAft>
              <a:buClr>
                <a:schemeClr val="dk1"/>
              </a:buClr>
              <a:buSzPct val="108108"/>
              <a:buNone/>
            </a:pPr>
            <a:endParaRPr/>
          </a:p>
        </p:txBody>
      </p:sp>
      <p:sp>
        <p:nvSpPr>
          <p:cNvPr id="1046" name="Google Shape;1046;p79"/>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79</a:t>
            </a:fld>
            <a:endParaRPr/>
          </a:p>
        </p:txBody>
      </p:sp>
      <p:pic>
        <p:nvPicPr>
          <p:cNvPr id="1047" name="Google Shape;1047;p79"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11253" y="936355"/>
            <a:ext cx="4245885" cy="3270790"/>
          </a:xfrm>
          <a:prstGeom prst="rect">
            <a:avLst/>
          </a:prstGeom>
          <a:noFill/>
          <a:ln w="9525" cap="flat" cmpd="sng">
            <a:solidFill>
              <a:schemeClr val="dk1"/>
            </a:solidFill>
            <a:prstDash val="solid"/>
            <a:round/>
            <a:headEnd type="none" w="sm" len="sm"/>
            <a:tailEnd type="none" w="sm" len="sm"/>
          </a:ln>
        </p:spPr>
      </p:pic>
      <p:sp>
        <p:nvSpPr>
          <p:cNvPr id="1048" name="Google Shape;1048;p79"/>
          <p:cNvSpPr/>
          <p:nvPr/>
        </p:nvSpPr>
        <p:spPr>
          <a:xfrm>
            <a:off x="4571999" y="1720994"/>
            <a:ext cx="3006869" cy="539028"/>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9" name="Google Shape;1049;p79"/>
          <p:cNvSpPr/>
          <p:nvPr/>
        </p:nvSpPr>
        <p:spPr>
          <a:xfrm>
            <a:off x="7682302" y="2013238"/>
            <a:ext cx="64943" cy="188335"/>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311700" y="16726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Project CONOPS</a:t>
            </a:r>
            <a:endParaRPr b="1"/>
          </a:p>
        </p:txBody>
      </p:sp>
      <p:sp>
        <p:nvSpPr>
          <p:cNvPr id="206" name="Google Shape;206;p8"/>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8</a:t>
            </a:fld>
            <a:endParaRPr/>
          </a:p>
        </p:txBody>
      </p:sp>
      <p:pic>
        <p:nvPicPr>
          <p:cNvPr id="207" name="Google Shape;207;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0346" y="669010"/>
            <a:ext cx="7661436" cy="388618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Fuse</a:t>
            </a:r>
            <a:endParaRPr/>
          </a:p>
        </p:txBody>
      </p:sp>
      <p:sp>
        <p:nvSpPr>
          <p:cNvPr id="1055" name="Google Shape;1055;p8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457200" lvl="0" indent="-317500" algn="l" rtl="0">
              <a:lnSpc>
                <a:spcPct val="150000"/>
              </a:lnSpc>
              <a:spcBef>
                <a:spcPts val="0"/>
              </a:spcBef>
              <a:spcAft>
                <a:spcPts val="0"/>
              </a:spcAft>
              <a:buClr>
                <a:schemeClr val="dk1"/>
              </a:buClr>
              <a:buSzPts val="1400"/>
              <a:buChar char="●"/>
            </a:pPr>
            <a:r>
              <a:rPr lang="en-US" sz="1600">
                <a:latin typeface="Times New Roman"/>
                <a:ea typeface="Times New Roman"/>
                <a:cs typeface="Times New Roman"/>
                <a:sym typeface="Times New Roman"/>
              </a:rPr>
              <a:t>62 mA fast blow fuse on LD Anode</a:t>
            </a:r>
            <a:endParaRPr sz="1600"/>
          </a:p>
          <a:p>
            <a:pPr marL="914400" lvl="1" indent="-304800" algn="l" rtl="0">
              <a:lnSpc>
                <a:spcPct val="150000"/>
              </a:lnSpc>
              <a:spcBef>
                <a:spcPts val="0"/>
              </a:spcBef>
              <a:spcAft>
                <a:spcPts val="0"/>
              </a:spcAft>
              <a:buClr>
                <a:schemeClr val="dk1"/>
              </a:buClr>
              <a:buSzPts val="1200"/>
              <a:buChar char="○"/>
            </a:pPr>
            <a:r>
              <a:rPr lang="en-US" sz="1400">
                <a:latin typeface="Times New Roman"/>
                <a:ea typeface="Times New Roman"/>
                <a:cs typeface="Times New Roman"/>
                <a:sym typeface="Times New Roman"/>
              </a:rPr>
              <a:t>Prevents max operating current on the laser diode from being exceeded </a:t>
            </a:r>
            <a:endParaRPr sz="1400"/>
          </a:p>
          <a:p>
            <a:pPr marL="457200" lvl="0" indent="-317500" algn="l" rtl="0">
              <a:lnSpc>
                <a:spcPct val="150000"/>
              </a:lnSpc>
              <a:spcBef>
                <a:spcPts val="0"/>
              </a:spcBef>
              <a:spcAft>
                <a:spcPts val="0"/>
              </a:spcAft>
              <a:buClr>
                <a:schemeClr val="dk1"/>
              </a:buClr>
              <a:buSzPts val="1400"/>
              <a:buChar char="●"/>
            </a:pPr>
            <a:r>
              <a:rPr lang="en-US" sz="1600">
                <a:latin typeface="Times New Roman"/>
                <a:ea typeface="Times New Roman"/>
                <a:cs typeface="Times New Roman"/>
                <a:sym typeface="Times New Roman"/>
              </a:rPr>
              <a:t>Add a pull-down resistor to the FET drain to prevent it from floating</a:t>
            </a:r>
            <a:endParaRPr sz="1600"/>
          </a:p>
          <a:p>
            <a:pPr marL="914400" lvl="1" indent="-228600" algn="l" rtl="0">
              <a:lnSpc>
                <a:spcPct val="90000"/>
              </a:lnSpc>
              <a:spcBef>
                <a:spcPts val="0"/>
              </a:spcBef>
              <a:spcAft>
                <a:spcPts val="0"/>
              </a:spcAft>
              <a:buClr>
                <a:schemeClr val="dk1"/>
              </a:buClr>
              <a:buSzPts val="1200"/>
              <a:buNone/>
            </a:pPr>
            <a:endParaRPr sz="1400"/>
          </a:p>
          <a:p>
            <a:pPr marL="914400" lvl="1" indent="-228600" algn="l" rtl="0">
              <a:lnSpc>
                <a:spcPct val="90000"/>
              </a:lnSpc>
              <a:spcBef>
                <a:spcPts val="0"/>
              </a:spcBef>
              <a:spcAft>
                <a:spcPts val="0"/>
              </a:spcAft>
              <a:buClr>
                <a:schemeClr val="dk1"/>
              </a:buClr>
              <a:buSzPts val="1200"/>
              <a:buNone/>
            </a:pPr>
            <a:endParaRPr sz="1400"/>
          </a:p>
          <a:p>
            <a:pPr marL="914400" lvl="1" indent="-228600" algn="l" rtl="0">
              <a:lnSpc>
                <a:spcPct val="90000"/>
              </a:lnSpc>
              <a:spcBef>
                <a:spcPts val="0"/>
              </a:spcBef>
              <a:spcAft>
                <a:spcPts val="0"/>
              </a:spcAft>
              <a:buClr>
                <a:schemeClr val="dk1"/>
              </a:buClr>
              <a:buSzPts val="1200"/>
              <a:buNone/>
            </a:pPr>
            <a:endParaRPr/>
          </a:p>
        </p:txBody>
      </p:sp>
      <p:sp>
        <p:nvSpPr>
          <p:cNvPr id="1056" name="Google Shape;1056;p80"/>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80</a:t>
            </a:fld>
            <a:endParaRPr/>
          </a:p>
        </p:txBody>
      </p:sp>
      <p:pic>
        <p:nvPicPr>
          <p:cNvPr id="1057" name="Google Shape;1057;p80"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11253" y="936355"/>
            <a:ext cx="4245885" cy="3270790"/>
          </a:xfrm>
          <a:prstGeom prst="rect">
            <a:avLst/>
          </a:prstGeom>
          <a:noFill/>
          <a:ln w="9525" cap="flat" cmpd="sng">
            <a:solidFill>
              <a:schemeClr val="dk1"/>
            </a:solidFill>
            <a:prstDash val="solid"/>
            <a:round/>
            <a:headEnd type="none" w="sm" len="sm"/>
            <a:tailEnd type="none" w="sm" len="sm"/>
          </a:ln>
        </p:spPr>
      </p:pic>
      <p:sp>
        <p:nvSpPr>
          <p:cNvPr id="1058" name="Google Shape;1058;p80"/>
          <p:cNvSpPr/>
          <p:nvPr/>
        </p:nvSpPr>
        <p:spPr>
          <a:xfrm>
            <a:off x="7682302" y="2013238"/>
            <a:ext cx="64943" cy="188335"/>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9" name="Google Shape;1059;p80"/>
          <p:cNvSpPr/>
          <p:nvPr/>
        </p:nvSpPr>
        <p:spPr>
          <a:xfrm>
            <a:off x="7638585" y="1965401"/>
            <a:ext cx="153329" cy="299689"/>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Laser Interlock System</a:t>
            </a:r>
            <a:endParaRPr/>
          </a:p>
        </p:txBody>
      </p:sp>
      <p:sp>
        <p:nvSpPr>
          <p:cNvPr id="1065" name="Google Shape;1065;p81"/>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81</a:t>
            </a:fld>
            <a:endParaRPr/>
          </a:p>
        </p:txBody>
      </p:sp>
      <p:pic>
        <p:nvPicPr>
          <p:cNvPr id="1066" name="Google Shape;1066;p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433" y="944611"/>
            <a:ext cx="4411133" cy="3410911"/>
          </a:xfrm>
          <a:prstGeom prst="rect">
            <a:avLst/>
          </a:prstGeom>
          <a:noFill/>
          <a:ln>
            <a:noFill/>
          </a:ln>
        </p:spPr>
      </p:pic>
      <p:pic>
        <p:nvPicPr>
          <p:cNvPr id="1067" name="Google Shape;1067;p8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78279" y="980100"/>
            <a:ext cx="2508162" cy="3245741"/>
          </a:xfrm>
          <a:prstGeom prst="rect">
            <a:avLst/>
          </a:prstGeom>
          <a:noFill/>
          <a:ln>
            <a:noFill/>
          </a:ln>
        </p:spPr>
      </p:pic>
      <p:sp>
        <p:nvSpPr>
          <p:cNvPr id="1068" name="Google Shape;1068;p81"/>
          <p:cNvSpPr txBox="1"/>
          <p:nvPr/>
        </p:nvSpPr>
        <p:spPr>
          <a:xfrm>
            <a:off x="986367" y="4222750"/>
            <a:ext cx="2921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Full Assembly</a:t>
            </a:r>
            <a:endParaRPr sz="1800">
              <a:solidFill>
                <a:schemeClr val="dk1"/>
              </a:solidFill>
              <a:latin typeface="Times New Roman"/>
              <a:ea typeface="Times New Roman"/>
              <a:cs typeface="Times New Roman"/>
              <a:sym typeface="Times New Roman"/>
            </a:endParaRPr>
          </a:p>
        </p:txBody>
      </p:sp>
      <p:sp>
        <p:nvSpPr>
          <p:cNvPr id="1069" name="Google Shape;1069;p81"/>
          <p:cNvSpPr txBox="1"/>
          <p:nvPr/>
        </p:nvSpPr>
        <p:spPr>
          <a:xfrm>
            <a:off x="5384800" y="4171950"/>
            <a:ext cx="2921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Optical Housing</a:t>
            </a:r>
            <a:endParaRPr sz="1800">
              <a:solidFill>
                <a:schemeClr val="dk1"/>
              </a:solidFill>
              <a:latin typeface="Times New Roman"/>
              <a:ea typeface="Times New Roman"/>
              <a:cs typeface="Times New Roman"/>
              <a:sym typeface="Times New Roman"/>
            </a:endParaRPr>
          </a:p>
        </p:txBody>
      </p:sp>
      <p:cxnSp>
        <p:nvCxnSpPr>
          <p:cNvPr id="1070" name="Google Shape;1070;p81"/>
          <p:cNvCxnSpPr/>
          <p:nvPr/>
        </p:nvCxnSpPr>
        <p:spPr>
          <a:xfrm flipH="1">
            <a:off x="7525808" y="856191"/>
            <a:ext cx="588433" cy="698501"/>
          </a:xfrm>
          <a:prstGeom prst="straightConnector1">
            <a:avLst/>
          </a:prstGeom>
          <a:noFill/>
          <a:ln w="28575" cap="flat" cmpd="sng">
            <a:solidFill>
              <a:schemeClr val="dk1"/>
            </a:solidFill>
            <a:prstDash val="solid"/>
            <a:miter lim="800000"/>
            <a:headEnd type="none" w="sm" len="sm"/>
            <a:tailEnd type="triangle" w="med" len="med"/>
          </a:ln>
        </p:spPr>
      </p:cxnSp>
      <p:sp>
        <p:nvSpPr>
          <p:cNvPr id="1071" name="Google Shape;1071;p81"/>
          <p:cNvSpPr txBox="1"/>
          <p:nvPr/>
        </p:nvSpPr>
        <p:spPr>
          <a:xfrm>
            <a:off x="6129866" y="205316"/>
            <a:ext cx="292946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Interlock attached to interior of lid and side panel</a:t>
            </a:r>
            <a:endParaRPr/>
          </a:p>
        </p:txBody>
      </p:sp>
      <p:cxnSp>
        <p:nvCxnSpPr>
          <p:cNvPr id="1072" name="Google Shape;1072;p81"/>
          <p:cNvCxnSpPr/>
          <p:nvPr/>
        </p:nvCxnSpPr>
        <p:spPr>
          <a:xfrm flipH="1">
            <a:off x="7826374" y="856191"/>
            <a:ext cx="296334" cy="1202267"/>
          </a:xfrm>
          <a:prstGeom prst="straightConnector1">
            <a:avLst/>
          </a:prstGeom>
          <a:noFill/>
          <a:ln w="28575" cap="flat" cmpd="sng">
            <a:solidFill>
              <a:schemeClr val="dk1"/>
            </a:solidFill>
            <a:prstDash val="solid"/>
            <a:miter lim="800000"/>
            <a:headEnd type="none" w="sm" len="sm"/>
            <a:tailEnd type="triangle" w="med" len="med"/>
          </a:ln>
        </p:spPr>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t>Test Location</a:t>
            </a:r>
            <a:endParaRPr/>
          </a:p>
        </p:txBody>
      </p:sp>
      <p:sp>
        <p:nvSpPr>
          <p:cNvPr id="1078" name="Google Shape;1078;p82"/>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82</a:t>
            </a:fld>
            <a:endParaRPr/>
          </a:p>
        </p:txBody>
      </p:sp>
      <p:grpSp>
        <p:nvGrpSpPr>
          <p:cNvPr id="1079" name="Google Shape;1079;p82"/>
          <p:cNvGrpSpPr/>
          <p:nvPr/>
        </p:nvGrpSpPr>
        <p:grpSpPr>
          <a:xfrm>
            <a:off x="2957132" y="188898"/>
            <a:ext cx="5875168" cy="4130897"/>
            <a:chOff x="2957132" y="188898"/>
            <a:chExt cx="5875168" cy="4130897"/>
          </a:xfrm>
        </p:grpSpPr>
        <p:pic>
          <p:nvPicPr>
            <p:cNvPr id="1080" name="Google Shape;1080;p8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57132" y="188898"/>
              <a:ext cx="5875168" cy="4130897"/>
            </a:xfrm>
            <a:prstGeom prst="rect">
              <a:avLst/>
            </a:prstGeom>
            <a:noFill/>
            <a:ln>
              <a:noFill/>
            </a:ln>
          </p:spPr>
        </p:pic>
        <p:sp>
          <p:nvSpPr>
            <p:cNvPr id="1081" name="Google Shape;1081;p82"/>
            <p:cNvSpPr/>
            <p:nvPr/>
          </p:nvSpPr>
          <p:spPr>
            <a:xfrm>
              <a:off x="4332852" y="2074983"/>
              <a:ext cx="175846" cy="24618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82" name="Google Shape;1082;p82"/>
          <p:cNvSpPr txBox="1"/>
          <p:nvPr/>
        </p:nvSpPr>
        <p:spPr>
          <a:xfrm>
            <a:off x="162083" y="1112825"/>
            <a:ext cx="27217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AERO 169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“Hazardous testing room”</a:t>
            </a:r>
            <a:endParaRPr/>
          </a:p>
        </p:txBody>
      </p:sp>
      <p:cxnSp>
        <p:nvCxnSpPr>
          <p:cNvPr id="1083" name="Google Shape;1083;p82"/>
          <p:cNvCxnSpPr>
            <a:endCxn id="1081" idx="1"/>
          </p:cNvCxnSpPr>
          <p:nvPr/>
        </p:nvCxnSpPr>
        <p:spPr>
          <a:xfrm>
            <a:off x="1399752" y="2011776"/>
            <a:ext cx="2933100" cy="186300"/>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83"/>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Laser Test</a:t>
            </a:r>
            <a:endParaRPr/>
          </a:p>
        </p:txBody>
      </p:sp>
      <p:sp>
        <p:nvSpPr>
          <p:cNvPr id="1089" name="Google Shape;1089;p83"/>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83</a:t>
            </a:fld>
            <a:endParaRPr/>
          </a:p>
        </p:txBody>
      </p:sp>
      <p:sp>
        <p:nvSpPr>
          <p:cNvPr id="1090" name="Google Shape;1090;p83"/>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1" name="Google Shape;1091;p83"/>
          <p:cNvSpPr txBox="1"/>
          <p:nvPr/>
        </p:nvSpPr>
        <p:spPr>
          <a:xfrm>
            <a:off x="5013106" y="2036059"/>
            <a:ext cx="295896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Expected:</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Input Voltage = 5V</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Input Power = 0.175 W</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Output Power = 3mW</a:t>
            </a:r>
            <a:endParaRPr sz="1800">
              <a:solidFill>
                <a:schemeClr val="dk1"/>
              </a:solidFill>
              <a:latin typeface="Calibri"/>
              <a:ea typeface="Calibri"/>
              <a:cs typeface="Calibri"/>
              <a:sym typeface="Calibri"/>
            </a:endParaRPr>
          </a:p>
        </p:txBody>
      </p:sp>
      <p:pic>
        <p:nvPicPr>
          <p:cNvPr id="1092" name="Google Shape;1092;p83"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8022" y="986771"/>
            <a:ext cx="4819838" cy="2949282"/>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84"/>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Laser Test</a:t>
            </a:r>
            <a:endParaRPr/>
          </a:p>
        </p:txBody>
      </p:sp>
      <p:sp>
        <p:nvSpPr>
          <p:cNvPr id="1098" name="Google Shape;1098;p84"/>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84</a:t>
            </a:fld>
            <a:endParaRPr/>
          </a:p>
        </p:txBody>
      </p:sp>
      <p:sp>
        <p:nvSpPr>
          <p:cNvPr id="1099" name="Google Shape;1099;p84"/>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100" name="Google Shape;1100;p84"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0823" y="1053820"/>
            <a:ext cx="4188968" cy="2814782"/>
          </a:xfrm>
          <a:prstGeom prst="rect">
            <a:avLst/>
          </a:prstGeom>
          <a:noFill/>
          <a:ln>
            <a:noFill/>
          </a:ln>
        </p:spPr>
      </p:pic>
      <p:sp>
        <p:nvSpPr>
          <p:cNvPr id="1101" name="Google Shape;1101;p84"/>
          <p:cNvSpPr/>
          <p:nvPr/>
        </p:nvSpPr>
        <p:spPr>
          <a:xfrm rot="-5400000">
            <a:off x="6489979" y="1522325"/>
            <a:ext cx="1300005" cy="1519813"/>
          </a:xfrm>
          <a:prstGeom prst="triangle">
            <a:avLst>
              <a:gd name="adj" fmla="val 50000"/>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2" name="Google Shape;1102;p84"/>
          <p:cNvSpPr/>
          <p:nvPr/>
        </p:nvSpPr>
        <p:spPr>
          <a:xfrm>
            <a:off x="6312877" y="2220685"/>
            <a:ext cx="125604" cy="1256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3" name="Google Shape;1103;p84"/>
          <p:cNvSpPr txBox="1"/>
          <p:nvPr/>
        </p:nvSpPr>
        <p:spPr>
          <a:xfrm>
            <a:off x="6721004" y="1985071"/>
            <a:ext cx="4257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θ</a:t>
            </a:r>
            <a:endParaRPr sz="1800">
              <a:solidFill>
                <a:schemeClr val="dk1"/>
              </a:solidFill>
              <a:latin typeface="Calibri"/>
              <a:ea typeface="Calibri"/>
              <a:cs typeface="Calibri"/>
              <a:sym typeface="Calibri"/>
            </a:endParaRPr>
          </a:p>
        </p:txBody>
      </p:sp>
      <p:cxnSp>
        <p:nvCxnSpPr>
          <p:cNvPr id="1104" name="Google Shape;1104;p84"/>
          <p:cNvCxnSpPr/>
          <p:nvPr/>
        </p:nvCxnSpPr>
        <p:spPr>
          <a:xfrm flipH="1">
            <a:off x="6371598" y="1164667"/>
            <a:ext cx="15072" cy="2383970"/>
          </a:xfrm>
          <a:prstGeom prst="straightConnector1">
            <a:avLst/>
          </a:prstGeom>
          <a:noFill/>
          <a:ln w="28575" cap="flat" cmpd="sng">
            <a:solidFill>
              <a:schemeClr val="dk1"/>
            </a:solidFill>
            <a:prstDash val="dash"/>
            <a:miter lim="800000"/>
            <a:headEnd type="none" w="sm" len="sm"/>
            <a:tailEnd type="none" w="sm" len="sm"/>
          </a:ln>
        </p:spPr>
      </p:cxnSp>
      <p:cxnSp>
        <p:nvCxnSpPr>
          <p:cNvPr id="1105" name="Google Shape;1105;p84"/>
          <p:cNvCxnSpPr/>
          <p:nvPr/>
        </p:nvCxnSpPr>
        <p:spPr>
          <a:xfrm flipH="1">
            <a:off x="7910251" y="1164667"/>
            <a:ext cx="8792" cy="2390250"/>
          </a:xfrm>
          <a:prstGeom prst="straightConnector1">
            <a:avLst/>
          </a:prstGeom>
          <a:noFill/>
          <a:ln w="28575" cap="flat" cmpd="sng">
            <a:solidFill>
              <a:schemeClr val="dk1"/>
            </a:solidFill>
            <a:prstDash val="dash"/>
            <a:miter lim="800000"/>
            <a:headEnd type="none" w="sm" len="sm"/>
            <a:tailEnd type="none" w="sm" len="sm"/>
          </a:ln>
        </p:spPr>
      </p:cxnSp>
      <p:cxnSp>
        <p:nvCxnSpPr>
          <p:cNvPr id="1106" name="Google Shape;1106;p84"/>
          <p:cNvCxnSpPr/>
          <p:nvPr/>
        </p:nvCxnSpPr>
        <p:spPr>
          <a:xfrm>
            <a:off x="6378819" y="3097404"/>
            <a:ext cx="1517300" cy="3769"/>
          </a:xfrm>
          <a:prstGeom prst="straightConnector1">
            <a:avLst/>
          </a:prstGeom>
          <a:noFill/>
          <a:ln w="28575" cap="flat" cmpd="sng">
            <a:solidFill>
              <a:schemeClr val="dk1"/>
            </a:solidFill>
            <a:prstDash val="solid"/>
            <a:miter lim="800000"/>
            <a:headEnd type="none" w="sm" len="sm"/>
            <a:tailEnd type="triangle" w="med" len="med"/>
          </a:ln>
        </p:spPr>
      </p:cxnSp>
      <p:sp>
        <p:nvSpPr>
          <p:cNvPr id="1107" name="Google Shape;1107;p84"/>
          <p:cNvSpPr txBox="1"/>
          <p:nvPr/>
        </p:nvSpPr>
        <p:spPr>
          <a:xfrm>
            <a:off x="6372917" y="3075381"/>
            <a:ext cx="157618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z: distance between laser and sun paper</a:t>
            </a:r>
            <a:endParaRPr sz="1400">
              <a:solidFill>
                <a:schemeClr val="dk1"/>
              </a:solidFill>
              <a:latin typeface="Calibri"/>
              <a:ea typeface="Calibri"/>
              <a:cs typeface="Calibri"/>
              <a:sym typeface="Calibri"/>
            </a:endParaRPr>
          </a:p>
        </p:txBody>
      </p:sp>
      <p:cxnSp>
        <p:nvCxnSpPr>
          <p:cNvPr id="1108" name="Google Shape;1108;p84"/>
          <p:cNvCxnSpPr/>
          <p:nvPr/>
        </p:nvCxnSpPr>
        <p:spPr>
          <a:xfrm flipH="1">
            <a:off x="6325336" y="2284472"/>
            <a:ext cx="1605150" cy="21986"/>
          </a:xfrm>
          <a:prstGeom prst="straightConnector1">
            <a:avLst/>
          </a:prstGeom>
          <a:noFill/>
          <a:ln w="28575" cap="flat" cmpd="sng">
            <a:solidFill>
              <a:schemeClr val="dk1"/>
            </a:solidFill>
            <a:prstDash val="dash"/>
            <a:miter lim="800000"/>
            <a:headEnd type="none" w="sm" len="sm"/>
            <a:tailEnd type="none" w="sm" len="sm"/>
          </a:ln>
        </p:spPr>
      </p:cxnSp>
      <p:sp>
        <p:nvSpPr>
          <p:cNvPr id="1109" name="Google Shape;1109;p84"/>
          <p:cNvSpPr txBox="1"/>
          <p:nvPr/>
        </p:nvSpPr>
        <p:spPr>
          <a:xfrm>
            <a:off x="8020997" y="1631465"/>
            <a:ext cx="1136384"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y: imprint radius on sun paper</a:t>
            </a:r>
            <a:endParaRPr sz="1400">
              <a:solidFill>
                <a:schemeClr val="dk1"/>
              </a:solidFill>
              <a:latin typeface="Calibri"/>
              <a:ea typeface="Calibri"/>
              <a:cs typeface="Calibri"/>
              <a:sym typeface="Calibri"/>
            </a:endParaRPr>
          </a:p>
        </p:txBody>
      </p:sp>
      <p:cxnSp>
        <p:nvCxnSpPr>
          <p:cNvPr id="1110" name="Google Shape;1110;p84"/>
          <p:cNvCxnSpPr/>
          <p:nvPr/>
        </p:nvCxnSpPr>
        <p:spPr>
          <a:xfrm rot="10800000" flipH="1">
            <a:off x="7994015" y="1675563"/>
            <a:ext cx="3768" cy="574011"/>
          </a:xfrm>
          <a:prstGeom prst="straightConnector1">
            <a:avLst/>
          </a:prstGeom>
          <a:noFill/>
          <a:ln w="28575" cap="flat" cmpd="sng">
            <a:solidFill>
              <a:schemeClr val="dk1"/>
            </a:solidFill>
            <a:prstDash val="solid"/>
            <a:miter lim="800000"/>
            <a:headEnd type="none" w="sm" len="sm"/>
            <a:tailEnd type="triangle" w="med" len="med"/>
          </a:ln>
        </p:spPr>
      </p:cxnSp>
      <p:sp>
        <p:nvSpPr>
          <p:cNvPr id="1111" name="Google Shape;1111;p84"/>
          <p:cNvSpPr txBox="1"/>
          <p:nvPr/>
        </p:nvSpPr>
        <p:spPr>
          <a:xfrm>
            <a:off x="3735761" y="3744130"/>
            <a:ext cx="29265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Divergence: θ = tan</a:t>
            </a:r>
            <a:r>
              <a:rPr lang="en-US" sz="1800" baseline="30000">
                <a:solidFill>
                  <a:schemeClr val="dk1"/>
                </a:solidFill>
                <a:latin typeface="Calibri"/>
                <a:ea typeface="Calibri"/>
                <a:cs typeface="Calibri"/>
                <a:sym typeface="Calibri"/>
              </a:rPr>
              <a:t>-1</a:t>
            </a:r>
            <a:r>
              <a:rPr lang="en-US" sz="1800">
                <a:solidFill>
                  <a:schemeClr val="dk1"/>
                </a:solidFill>
                <a:latin typeface="Calibri"/>
                <a:ea typeface="Calibri"/>
                <a:cs typeface="Calibri"/>
                <a:sym typeface="Calibri"/>
              </a:rPr>
              <a:t>(y/z)</a:t>
            </a:r>
            <a:endParaRPr sz="1800">
              <a:solidFill>
                <a:schemeClr val="dk1"/>
              </a:solidFill>
              <a:latin typeface="Calibri"/>
              <a:ea typeface="Calibri"/>
              <a:cs typeface="Calibri"/>
              <a:sym typeface="Calibri"/>
            </a:endParaRPr>
          </a:p>
        </p:txBody>
      </p:sp>
      <p:sp>
        <p:nvSpPr>
          <p:cNvPr id="1112" name="Google Shape;1112;p84"/>
          <p:cNvSpPr txBox="1"/>
          <p:nvPr/>
        </p:nvSpPr>
        <p:spPr>
          <a:xfrm>
            <a:off x="3333641" y="4065404"/>
            <a:ext cx="37274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Expected Divergence: θ = 0.1304 rads</a:t>
            </a:r>
            <a:endParaRPr sz="1800" baseline="30000">
              <a:solidFill>
                <a:schemeClr val="dk1"/>
              </a:solidFill>
              <a:latin typeface="Calibri"/>
              <a:ea typeface="Calibri"/>
              <a:cs typeface="Calibri"/>
              <a:sym typeface="Calibri"/>
            </a:endParaRPr>
          </a:p>
        </p:txBody>
      </p:sp>
      <p:sp>
        <p:nvSpPr>
          <p:cNvPr id="1113" name="Google Shape;1113;p84"/>
          <p:cNvSpPr txBox="1"/>
          <p:nvPr/>
        </p:nvSpPr>
        <p:spPr>
          <a:xfrm>
            <a:off x="4226587" y="2030401"/>
            <a:ext cx="162825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Beam Divergence and Irradiance Test</a:t>
            </a:r>
            <a:endParaRPr/>
          </a:p>
        </p:txBody>
      </p:sp>
      <p:sp>
        <p:nvSpPr>
          <p:cNvPr id="1114" name="Google Shape;1114;p84"/>
          <p:cNvSpPr/>
          <p:nvPr/>
        </p:nvSpPr>
        <p:spPr>
          <a:xfrm rot="3120000">
            <a:off x="6476751" y="2102749"/>
            <a:ext cx="281181" cy="202647"/>
          </a:xfrm>
          <a:prstGeom prst="arc">
            <a:avLst>
              <a:gd name="adj1" fmla="val 16200000"/>
              <a:gd name="adj2" fmla="val 0"/>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115" name="Google Shape;1115;p84"/>
          <p:cNvCxnSpPr/>
          <p:nvPr/>
        </p:nvCxnSpPr>
        <p:spPr>
          <a:xfrm flipH="1">
            <a:off x="6308360" y="1616779"/>
            <a:ext cx="1605150" cy="21986"/>
          </a:xfrm>
          <a:prstGeom prst="straightConnector1">
            <a:avLst/>
          </a:prstGeom>
          <a:noFill/>
          <a:ln w="28575" cap="flat" cmpd="sng">
            <a:solidFill>
              <a:schemeClr val="dk1"/>
            </a:solidFill>
            <a:prstDash val="dash"/>
            <a:miter lim="800000"/>
            <a:headEnd type="none" w="sm" len="sm"/>
            <a:tailEnd type="none" w="sm" len="sm"/>
          </a:ln>
        </p:spPr>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pic>
        <p:nvPicPr>
          <p:cNvPr id="1120" name="Google Shape;1120;p85" descr="Graphical user interface, applicati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3483087" y="35971"/>
            <a:ext cx="6031574" cy="4660927"/>
          </a:xfrm>
          <a:prstGeom prst="rect">
            <a:avLst/>
          </a:prstGeom>
          <a:noFill/>
          <a:ln>
            <a:noFill/>
          </a:ln>
        </p:spPr>
      </p:pic>
      <p:sp>
        <p:nvSpPr>
          <p:cNvPr id="1121" name="Google Shape;1121;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Optical Distances</a:t>
            </a:r>
            <a:endParaRPr b="1"/>
          </a:p>
        </p:txBody>
      </p:sp>
      <p:sp>
        <p:nvSpPr>
          <p:cNvPr id="1122" name="Google Shape;1122;p85"/>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85</a:t>
            </a:fld>
            <a:endParaRPr/>
          </a:p>
        </p:txBody>
      </p:sp>
      <p:sp>
        <p:nvSpPr>
          <p:cNvPr id="1123" name="Google Shape;1123;p85"/>
          <p:cNvSpPr txBox="1"/>
          <p:nvPr/>
        </p:nvSpPr>
        <p:spPr>
          <a:xfrm>
            <a:off x="931863" y="1756491"/>
            <a:ext cx="278722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Laser to Collimator Distance</a:t>
            </a:r>
            <a:endParaRPr sz="1800">
              <a:solidFill>
                <a:schemeClr val="dk1"/>
              </a:solidFill>
              <a:latin typeface="Times New Roman"/>
              <a:ea typeface="Times New Roman"/>
              <a:cs typeface="Times New Roman"/>
              <a:sym typeface="Times New Roman"/>
            </a:endParaRPr>
          </a:p>
        </p:txBody>
      </p:sp>
      <p:sp>
        <p:nvSpPr>
          <p:cNvPr id="1124" name="Google Shape;1124;p85"/>
          <p:cNvSpPr txBox="1"/>
          <p:nvPr/>
        </p:nvSpPr>
        <p:spPr>
          <a:xfrm>
            <a:off x="7194247" y="113111"/>
            <a:ext cx="18952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Sample to Image Sensor Distance</a:t>
            </a:r>
            <a:endParaRPr/>
          </a:p>
        </p:txBody>
      </p:sp>
      <p:sp>
        <p:nvSpPr>
          <p:cNvPr id="1125" name="Google Shape;1125;p85"/>
          <p:cNvSpPr txBox="1"/>
          <p:nvPr/>
        </p:nvSpPr>
        <p:spPr>
          <a:xfrm>
            <a:off x="3218059" y="3865772"/>
            <a:ext cx="22241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Focus Lens to Sample Distance</a:t>
            </a:r>
            <a:endParaRPr sz="1800">
              <a:solidFill>
                <a:schemeClr val="dk1"/>
              </a:solidFill>
              <a:latin typeface="Times New Roman"/>
              <a:ea typeface="Times New Roman"/>
              <a:cs typeface="Times New Roman"/>
              <a:sym typeface="Times New Roman"/>
            </a:endParaRPr>
          </a:p>
        </p:txBody>
      </p:sp>
      <p:cxnSp>
        <p:nvCxnSpPr>
          <p:cNvPr id="1126" name="Google Shape;1126;p85"/>
          <p:cNvCxnSpPr/>
          <p:nvPr/>
        </p:nvCxnSpPr>
        <p:spPr>
          <a:xfrm rot="10800000" flipH="1">
            <a:off x="4649724" y="3888897"/>
            <a:ext cx="1412748" cy="523083"/>
          </a:xfrm>
          <a:prstGeom prst="straightConnector1">
            <a:avLst/>
          </a:prstGeom>
          <a:noFill/>
          <a:ln w="76200" cap="flat" cmpd="sng">
            <a:solidFill>
              <a:schemeClr val="lt1"/>
            </a:solidFill>
            <a:prstDash val="solid"/>
            <a:miter lim="800000"/>
            <a:headEnd type="none" w="sm" len="sm"/>
            <a:tailEnd type="triangle" w="med" len="med"/>
          </a:ln>
        </p:spPr>
      </p:cxnSp>
      <p:sp>
        <p:nvSpPr>
          <p:cNvPr id="1127" name="Google Shape;1127;p85"/>
          <p:cNvSpPr/>
          <p:nvPr/>
        </p:nvSpPr>
        <p:spPr>
          <a:xfrm rot="5400000">
            <a:off x="5370316" y="2468796"/>
            <a:ext cx="134700" cy="458780"/>
          </a:xfrm>
          <a:prstGeom prst="rightBracket">
            <a:avLst>
              <a:gd name="adj" fmla="val 8333"/>
            </a:avLst>
          </a:prstGeom>
          <a:noFill/>
          <a:ln w="38100" cap="flat" cmpd="sng">
            <a:solidFill>
              <a:srgbClr val="FF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128" name="Google Shape;1128;p85"/>
          <p:cNvCxnSpPr/>
          <p:nvPr/>
        </p:nvCxnSpPr>
        <p:spPr>
          <a:xfrm rot="10800000" flipH="1">
            <a:off x="2665676" y="2793704"/>
            <a:ext cx="2491036" cy="6205"/>
          </a:xfrm>
          <a:prstGeom prst="straightConnector1">
            <a:avLst/>
          </a:prstGeom>
          <a:noFill/>
          <a:ln w="38100" cap="flat" cmpd="sng">
            <a:solidFill>
              <a:srgbClr val="FF81C1"/>
            </a:solidFill>
            <a:prstDash val="solid"/>
            <a:miter lim="800000"/>
            <a:headEnd type="none" w="sm" len="sm"/>
            <a:tailEnd type="triangle" w="med" len="med"/>
          </a:ln>
        </p:spPr>
      </p:cxnSp>
      <p:sp>
        <p:nvSpPr>
          <p:cNvPr id="1129" name="Google Shape;1129;p85"/>
          <p:cNvSpPr txBox="1"/>
          <p:nvPr/>
        </p:nvSpPr>
        <p:spPr>
          <a:xfrm>
            <a:off x="1747277" y="2593854"/>
            <a:ext cx="939560" cy="369332"/>
          </a:xfrm>
          <a:prstGeom prst="rect">
            <a:avLst/>
          </a:prstGeom>
          <a:solidFill>
            <a:srgbClr val="FF81C1"/>
          </a:solidFill>
          <a:ln w="9525" cap="flat" cmpd="sng">
            <a:solidFill>
              <a:srgbClr val="FF81C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7.5 mm</a:t>
            </a:r>
            <a:endParaRPr/>
          </a:p>
        </p:txBody>
      </p:sp>
      <p:sp>
        <p:nvSpPr>
          <p:cNvPr id="1130" name="Google Shape;1130;p85"/>
          <p:cNvSpPr/>
          <p:nvPr/>
        </p:nvSpPr>
        <p:spPr>
          <a:xfrm rot="5400000">
            <a:off x="6100015" y="2590982"/>
            <a:ext cx="202271" cy="180861"/>
          </a:xfrm>
          <a:prstGeom prst="rightBracket">
            <a:avLst>
              <a:gd name="adj" fmla="val 8333"/>
            </a:avLst>
          </a:prstGeom>
          <a:noFill/>
          <a:ln w="38100" cap="flat" cmpd="sng">
            <a:solidFill>
              <a:srgbClr val="F14E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131" name="Google Shape;1131;p85"/>
          <p:cNvCxnSpPr/>
          <p:nvPr/>
        </p:nvCxnSpPr>
        <p:spPr>
          <a:xfrm rot="10800000" flipH="1">
            <a:off x="3210465" y="2865332"/>
            <a:ext cx="2967061" cy="1062473"/>
          </a:xfrm>
          <a:prstGeom prst="straightConnector1">
            <a:avLst/>
          </a:prstGeom>
          <a:noFill/>
          <a:ln w="38100" cap="flat" cmpd="sng">
            <a:solidFill>
              <a:srgbClr val="F14E28"/>
            </a:solidFill>
            <a:prstDash val="solid"/>
            <a:miter lim="800000"/>
            <a:headEnd type="none" w="sm" len="sm"/>
            <a:tailEnd type="triangle" w="med" len="med"/>
          </a:ln>
        </p:spPr>
      </p:cxnSp>
      <p:sp>
        <p:nvSpPr>
          <p:cNvPr id="1132" name="Google Shape;1132;p85"/>
          <p:cNvSpPr txBox="1"/>
          <p:nvPr/>
        </p:nvSpPr>
        <p:spPr>
          <a:xfrm>
            <a:off x="2226038" y="3738877"/>
            <a:ext cx="943701" cy="369332"/>
          </a:xfrm>
          <a:prstGeom prst="rect">
            <a:avLst/>
          </a:prstGeom>
          <a:solidFill>
            <a:srgbClr val="F14E28"/>
          </a:solidFill>
          <a:ln w="9525" cap="flat" cmpd="sng">
            <a:solidFill>
              <a:srgbClr val="F14E28"/>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4.5 mm</a:t>
            </a:r>
            <a:endParaRPr/>
          </a:p>
        </p:txBody>
      </p:sp>
      <p:sp>
        <p:nvSpPr>
          <p:cNvPr id="1133" name="Google Shape;1133;p85"/>
          <p:cNvSpPr/>
          <p:nvPr/>
        </p:nvSpPr>
        <p:spPr>
          <a:xfrm rot="-5400000">
            <a:off x="6556731" y="1996894"/>
            <a:ext cx="193899" cy="742706"/>
          </a:xfrm>
          <a:prstGeom prst="rightBracket">
            <a:avLst>
              <a:gd name="adj" fmla="val 8333"/>
            </a:avLst>
          </a:prstGeom>
          <a:noFill/>
          <a:ln w="38100" cap="flat" cmpd="sng">
            <a:solidFill>
              <a:srgbClr val="FED4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134" name="Google Shape;1134;p85"/>
          <p:cNvCxnSpPr/>
          <p:nvPr/>
        </p:nvCxnSpPr>
        <p:spPr>
          <a:xfrm>
            <a:off x="6651549" y="882375"/>
            <a:ext cx="9793" cy="1342057"/>
          </a:xfrm>
          <a:prstGeom prst="straightConnector1">
            <a:avLst/>
          </a:prstGeom>
          <a:noFill/>
          <a:ln w="38100" cap="flat" cmpd="sng">
            <a:solidFill>
              <a:srgbClr val="FED41D"/>
            </a:solidFill>
            <a:prstDash val="solid"/>
            <a:miter lim="800000"/>
            <a:headEnd type="none" w="sm" len="sm"/>
            <a:tailEnd type="triangle" w="med" len="med"/>
          </a:ln>
        </p:spPr>
      </p:cxnSp>
      <p:sp>
        <p:nvSpPr>
          <p:cNvPr id="1135" name="Google Shape;1135;p85"/>
          <p:cNvSpPr txBox="1"/>
          <p:nvPr/>
        </p:nvSpPr>
        <p:spPr>
          <a:xfrm>
            <a:off x="6082056" y="481430"/>
            <a:ext cx="1112191" cy="369332"/>
          </a:xfrm>
          <a:prstGeom prst="rect">
            <a:avLst/>
          </a:prstGeom>
          <a:solidFill>
            <a:srgbClr val="FED41D"/>
          </a:solidFill>
          <a:ln w="9525" cap="flat" cmpd="sng">
            <a:solidFill>
              <a:srgbClr val="FED41D"/>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18.5 mm</a:t>
            </a:r>
            <a:endParaRPr/>
          </a:p>
        </p:txBody>
      </p:sp>
      <p:cxnSp>
        <p:nvCxnSpPr>
          <p:cNvPr id="1136" name="Google Shape;1136;p85"/>
          <p:cNvCxnSpPr/>
          <p:nvPr/>
        </p:nvCxnSpPr>
        <p:spPr>
          <a:xfrm rot="10800000" flipH="1">
            <a:off x="6733828" y="3196515"/>
            <a:ext cx="16790" cy="1200399"/>
          </a:xfrm>
          <a:prstGeom prst="straightConnector1">
            <a:avLst/>
          </a:prstGeom>
          <a:noFill/>
          <a:ln w="38100" cap="flat" cmpd="sng">
            <a:solidFill>
              <a:srgbClr val="00B0F0"/>
            </a:solidFill>
            <a:prstDash val="solid"/>
            <a:miter lim="800000"/>
            <a:headEnd type="none" w="sm" len="sm"/>
            <a:tailEnd type="triangle" w="med" len="med"/>
          </a:ln>
        </p:spPr>
      </p:cxnSp>
      <p:sp>
        <p:nvSpPr>
          <p:cNvPr id="1137" name="Google Shape;1137;p85"/>
          <p:cNvSpPr/>
          <p:nvPr/>
        </p:nvSpPr>
        <p:spPr>
          <a:xfrm rot="5400000">
            <a:off x="6433080" y="2560423"/>
            <a:ext cx="365160" cy="805526"/>
          </a:xfrm>
          <a:prstGeom prst="rightBracket">
            <a:avLst>
              <a:gd name="adj" fmla="val 8333"/>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85"/>
          <p:cNvSpPr txBox="1"/>
          <p:nvPr/>
        </p:nvSpPr>
        <p:spPr>
          <a:xfrm>
            <a:off x="6806505" y="4151145"/>
            <a:ext cx="926255" cy="369332"/>
          </a:xfrm>
          <a:prstGeom prst="rect">
            <a:avLst/>
          </a:prstGeom>
          <a:solidFill>
            <a:srgbClr val="00B0F0"/>
          </a:solidFill>
          <a:ln w="952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21mm</a:t>
            </a:r>
            <a:endParaRPr/>
          </a:p>
        </p:txBody>
      </p:sp>
      <p:sp>
        <p:nvSpPr>
          <p:cNvPr id="1139" name="Google Shape;1139;p85"/>
          <p:cNvSpPr txBox="1"/>
          <p:nvPr/>
        </p:nvSpPr>
        <p:spPr>
          <a:xfrm>
            <a:off x="7155721" y="3686980"/>
            <a:ext cx="222417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Focus Point to Detector</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86"/>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Lens Test</a:t>
            </a:r>
            <a:endParaRPr/>
          </a:p>
        </p:txBody>
      </p:sp>
      <p:sp>
        <p:nvSpPr>
          <p:cNvPr id="1145" name="Google Shape;1145;p86"/>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86</a:t>
            </a:fld>
            <a:endParaRPr/>
          </a:p>
        </p:txBody>
      </p:sp>
      <p:sp>
        <p:nvSpPr>
          <p:cNvPr id="1146" name="Google Shape;1146;p86"/>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147" name="Google Shape;1147;p86"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0823" y="1121720"/>
            <a:ext cx="4087117" cy="2746882"/>
          </a:xfrm>
          <a:prstGeom prst="rect">
            <a:avLst/>
          </a:prstGeom>
          <a:noFill/>
          <a:ln>
            <a:noFill/>
          </a:ln>
        </p:spPr>
      </p:pic>
      <p:sp>
        <p:nvSpPr>
          <p:cNvPr id="1148" name="Google Shape;1148;p86"/>
          <p:cNvSpPr/>
          <p:nvPr/>
        </p:nvSpPr>
        <p:spPr>
          <a:xfrm rot="-5400000">
            <a:off x="6489979" y="1522325"/>
            <a:ext cx="1300005" cy="1519813"/>
          </a:xfrm>
          <a:prstGeom prst="triangle">
            <a:avLst>
              <a:gd name="adj" fmla="val 50000"/>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9" name="Google Shape;1149;p86"/>
          <p:cNvSpPr/>
          <p:nvPr/>
        </p:nvSpPr>
        <p:spPr>
          <a:xfrm rot="5400000">
            <a:off x="5874517" y="2012183"/>
            <a:ext cx="332852" cy="540099"/>
          </a:xfrm>
          <a:prstGeom prst="triangle">
            <a:avLst>
              <a:gd name="adj" fmla="val 50000"/>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0" name="Google Shape;1150;p86"/>
          <p:cNvSpPr/>
          <p:nvPr/>
        </p:nvSpPr>
        <p:spPr>
          <a:xfrm>
            <a:off x="6312877" y="2220685"/>
            <a:ext cx="125604" cy="1256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1" name="Google Shape;1151;p86"/>
          <p:cNvSpPr/>
          <p:nvPr/>
        </p:nvSpPr>
        <p:spPr>
          <a:xfrm rot="3120000">
            <a:off x="6380550" y="2069352"/>
            <a:ext cx="439616" cy="389374"/>
          </a:xfrm>
          <a:prstGeom prst="arc">
            <a:avLst>
              <a:gd name="adj1" fmla="val 16200000"/>
              <a:gd name="adj2" fmla="val 0"/>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52" name="Google Shape;1152;p86"/>
          <p:cNvSpPr txBox="1"/>
          <p:nvPr/>
        </p:nvSpPr>
        <p:spPr>
          <a:xfrm>
            <a:off x="6800222" y="2081264"/>
            <a:ext cx="4257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θ</a:t>
            </a:r>
            <a:endParaRPr sz="1800">
              <a:solidFill>
                <a:schemeClr val="dk1"/>
              </a:solidFill>
              <a:latin typeface="Calibri"/>
              <a:ea typeface="Calibri"/>
              <a:cs typeface="Calibri"/>
              <a:sym typeface="Calibri"/>
            </a:endParaRPr>
          </a:p>
        </p:txBody>
      </p:sp>
      <p:cxnSp>
        <p:nvCxnSpPr>
          <p:cNvPr id="1153" name="Google Shape;1153;p86"/>
          <p:cNvCxnSpPr/>
          <p:nvPr/>
        </p:nvCxnSpPr>
        <p:spPr>
          <a:xfrm flipH="1">
            <a:off x="6371598" y="1164667"/>
            <a:ext cx="15072" cy="2383970"/>
          </a:xfrm>
          <a:prstGeom prst="straightConnector1">
            <a:avLst/>
          </a:prstGeom>
          <a:noFill/>
          <a:ln w="28575" cap="flat" cmpd="sng">
            <a:solidFill>
              <a:schemeClr val="dk1"/>
            </a:solidFill>
            <a:prstDash val="dash"/>
            <a:miter lim="800000"/>
            <a:headEnd type="none" w="sm" len="sm"/>
            <a:tailEnd type="none" w="sm" len="sm"/>
          </a:ln>
        </p:spPr>
      </p:cxnSp>
      <p:cxnSp>
        <p:nvCxnSpPr>
          <p:cNvPr id="1154" name="Google Shape;1154;p86"/>
          <p:cNvCxnSpPr/>
          <p:nvPr/>
        </p:nvCxnSpPr>
        <p:spPr>
          <a:xfrm flipH="1">
            <a:off x="7910251" y="1164667"/>
            <a:ext cx="8792" cy="2390250"/>
          </a:xfrm>
          <a:prstGeom prst="straightConnector1">
            <a:avLst/>
          </a:prstGeom>
          <a:noFill/>
          <a:ln w="28575" cap="flat" cmpd="sng">
            <a:solidFill>
              <a:schemeClr val="dk1"/>
            </a:solidFill>
            <a:prstDash val="dash"/>
            <a:miter lim="800000"/>
            <a:headEnd type="none" w="sm" len="sm"/>
            <a:tailEnd type="none" w="sm" len="sm"/>
          </a:ln>
        </p:spPr>
      </p:cxnSp>
      <p:cxnSp>
        <p:nvCxnSpPr>
          <p:cNvPr id="1155" name="Google Shape;1155;p86"/>
          <p:cNvCxnSpPr/>
          <p:nvPr/>
        </p:nvCxnSpPr>
        <p:spPr>
          <a:xfrm>
            <a:off x="6378819" y="3097404"/>
            <a:ext cx="1517300" cy="3769"/>
          </a:xfrm>
          <a:prstGeom prst="straightConnector1">
            <a:avLst/>
          </a:prstGeom>
          <a:noFill/>
          <a:ln w="28575" cap="flat" cmpd="sng">
            <a:solidFill>
              <a:schemeClr val="dk1"/>
            </a:solidFill>
            <a:prstDash val="solid"/>
            <a:miter lim="800000"/>
            <a:headEnd type="none" w="sm" len="sm"/>
            <a:tailEnd type="triangle" w="med" len="med"/>
          </a:ln>
        </p:spPr>
      </p:cxnSp>
      <p:sp>
        <p:nvSpPr>
          <p:cNvPr id="1156" name="Google Shape;1156;p86"/>
          <p:cNvSpPr txBox="1"/>
          <p:nvPr/>
        </p:nvSpPr>
        <p:spPr>
          <a:xfrm>
            <a:off x="6599254" y="3114988"/>
            <a:ext cx="11404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z: Axial Distance</a:t>
            </a:r>
            <a:endParaRPr sz="1800">
              <a:solidFill>
                <a:schemeClr val="dk1"/>
              </a:solidFill>
              <a:latin typeface="Calibri"/>
              <a:ea typeface="Calibri"/>
              <a:cs typeface="Calibri"/>
              <a:sym typeface="Calibri"/>
            </a:endParaRPr>
          </a:p>
        </p:txBody>
      </p:sp>
      <p:cxnSp>
        <p:nvCxnSpPr>
          <p:cNvPr id="1157" name="Google Shape;1157;p86"/>
          <p:cNvCxnSpPr/>
          <p:nvPr/>
        </p:nvCxnSpPr>
        <p:spPr>
          <a:xfrm flipH="1">
            <a:off x="6754691" y="1623122"/>
            <a:ext cx="2188028" cy="22608"/>
          </a:xfrm>
          <a:prstGeom prst="straightConnector1">
            <a:avLst/>
          </a:prstGeom>
          <a:noFill/>
          <a:ln w="28575" cap="flat" cmpd="sng">
            <a:solidFill>
              <a:schemeClr val="dk1"/>
            </a:solidFill>
            <a:prstDash val="dash"/>
            <a:miter lim="800000"/>
            <a:headEnd type="none" w="sm" len="sm"/>
            <a:tailEnd type="none" w="sm" len="sm"/>
          </a:ln>
        </p:spPr>
      </p:cxnSp>
      <p:cxnSp>
        <p:nvCxnSpPr>
          <p:cNvPr id="1158" name="Google Shape;1158;p86"/>
          <p:cNvCxnSpPr/>
          <p:nvPr/>
        </p:nvCxnSpPr>
        <p:spPr>
          <a:xfrm flipH="1">
            <a:off x="7275949" y="2244864"/>
            <a:ext cx="1673051" cy="16328"/>
          </a:xfrm>
          <a:prstGeom prst="straightConnector1">
            <a:avLst/>
          </a:prstGeom>
          <a:noFill/>
          <a:ln w="28575" cap="flat" cmpd="sng">
            <a:solidFill>
              <a:schemeClr val="dk1"/>
            </a:solidFill>
            <a:prstDash val="dash"/>
            <a:miter lim="800000"/>
            <a:headEnd type="none" w="sm" len="sm"/>
            <a:tailEnd type="none" w="sm" len="sm"/>
          </a:ln>
        </p:spPr>
      </p:cxnSp>
      <p:sp>
        <p:nvSpPr>
          <p:cNvPr id="1159" name="Google Shape;1159;p86"/>
          <p:cNvSpPr txBox="1"/>
          <p:nvPr/>
        </p:nvSpPr>
        <p:spPr>
          <a:xfrm>
            <a:off x="8111532" y="1755950"/>
            <a:ext cx="14419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a:t>
            </a:r>
            <a:r>
              <a:rPr lang="en-US" sz="1800" baseline="-25000">
                <a:solidFill>
                  <a:schemeClr val="dk1"/>
                </a:solidFill>
                <a:latin typeface="Calibri"/>
                <a:ea typeface="Calibri"/>
                <a:cs typeface="Calibri"/>
                <a:sym typeface="Calibri"/>
              </a:rPr>
              <a:t>z</a:t>
            </a:r>
            <a:r>
              <a:rPr lang="en-US" sz="1800">
                <a:solidFill>
                  <a:schemeClr val="dk1"/>
                </a:solidFill>
                <a:latin typeface="Calibri"/>
                <a:ea typeface="Calibri"/>
                <a:cs typeface="Calibri"/>
                <a:sym typeface="Calibri"/>
              </a:rPr>
              <a:t>: Waist</a:t>
            </a:r>
            <a:endParaRPr sz="1800">
              <a:solidFill>
                <a:schemeClr val="dk1"/>
              </a:solidFill>
              <a:latin typeface="Calibri"/>
              <a:ea typeface="Calibri"/>
              <a:cs typeface="Calibri"/>
              <a:sym typeface="Calibri"/>
            </a:endParaRPr>
          </a:p>
        </p:txBody>
      </p:sp>
      <p:cxnSp>
        <p:nvCxnSpPr>
          <p:cNvPr id="1160" name="Google Shape;1160;p86"/>
          <p:cNvCxnSpPr/>
          <p:nvPr/>
        </p:nvCxnSpPr>
        <p:spPr>
          <a:xfrm rot="10800000" flipH="1">
            <a:off x="8061916" y="1675563"/>
            <a:ext cx="3768" cy="574011"/>
          </a:xfrm>
          <a:prstGeom prst="straightConnector1">
            <a:avLst/>
          </a:prstGeom>
          <a:noFill/>
          <a:ln w="28575" cap="flat" cmpd="sng">
            <a:solidFill>
              <a:schemeClr val="dk1"/>
            </a:solidFill>
            <a:prstDash val="solid"/>
            <a:miter lim="800000"/>
            <a:headEnd type="none" w="sm" len="sm"/>
            <a:tailEnd type="triangle" w="med" len="med"/>
          </a:ln>
        </p:spPr>
      </p:cxnSp>
      <p:sp>
        <p:nvSpPr>
          <p:cNvPr id="1161" name="Google Shape;1161;p86"/>
          <p:cNvSpPr txBox="1"/>
          <p:nvPr/>
        </p:nvSpPr>
        <p:spPr>
          <a:xfrm>
            <a:off x="5761474" y="3868615"/>
            <a:ext cx="29265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Divergence: θ = 2tan</a:t>
            </a:r>
            <a:r>
              <a:rPr lang="en-US" sz="1800" baseline="30000">
                <a:solidFill>
                  <a:schemeClr val="dk1"/>
                </a:solidFill>
                <a:latin typeface="Calibri"/>
                <a:ea typeface="Calibri"/>
                <a:cs typeface="Calibri"/>
                <a:sym typeface="Calibri"/>
              </a:rPr>
              <a:t>-1</a:t>
            </a:r>
            <a:r>
              <a:rPr lang="en-US" sz="1800">
                <a:solidFill>
                  <a:schemeClr val="dk1"/>
                </a:solidFill>
                <a:latin typeface="Calibri"/>
                <a:ea typeface="Calibri"/>
                <a:cs typeface="Calibri"/>
                <a:sym typeface="Calibri"/>
              </a:rPr>
              <a:t>(w</a:t>
            </a:r>
            <a:r>
              <a:rPr lang="en-US" sz="1800" baseline="-25000">
                <a:solidFill>
                  <a:schemeClr val="dk1"/>
                </a:solidFill>
                <a:latin typeface="Calibri"/>
                <a:ea typeface="Calibri"/>
                <a:cs typeface="Calibri"/>
                <a:sym typeface="Calibri"/>
              </a:rPr>
              <a:t>z</a:t>
            </a:r>
            <a:r>
              <a:rPr lang="en-US" sz="1800">
                <a:solidFill>
                  <a:schemeClr val="dk1"/>
                </a:solidFill>
                <a:latin typeface="Calibri"/>
                <a:ea typeface="Calibri"/>
                <a:cs typeface="Calibri"/>
                <a:sym typeface="Calibri"/>
              </a:rPr>
              <a:t>/z)</a:t>
            </a:r>
            <a:endParaRPr sz="1800">
              <a:solidFill>
                <a:schemeClr val="dk1"/>
              </a:solidFill>
              <a:latin typeface="Calibri"/>
              <a:ea typeface="Calibri"/>
              <a:cs typeface="Calibri"/>
              <a:sym typeface="Calibri"/>
            </a:endParaRPr>
          </a:p>
        </p:txBody>
      </p:sp>
      <p:sp>
        <p:nvSpPr>
          <p:cNvPr id="1162" name="Google Shape;1162;p86"/>
          <p:cNvSpPr txBox="1"/>
          <p:nvPr/>
        </p:nvSpPr>
        <p:spPr>
          <a:xfrm>
            <a:off x="957106" y="3867359"/>
            <a:ext cx="30258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Expected Divergence: θ = 30</a:t>
            </a:r>
            <a:r>
              <a:rPr lang="en-US" sz="1800" baseline="30000">
                <a:solidFill>
                  <a:schemeClr val="dk1"/>
                </a:solidFill>
                <a:latin typeface="Calibri"/>
                <a:ea typeface="Calibri"/>
                <a:cs typeface="Calibri"/>
                <a:sym typeface="Calibri"/>
              </a:rPr>
              <a:t>o</a:t>
            </a:r>
            <a:endParaRPr sz="1800" baseline="30000">
              <a:solidFill>
                <a:schemeClr val="dk1"/>
              </a:solidFill>
              <a:latin typeface="Calibri"/>
              <a:ea typeface="Calibri"/>
              <a:cs typeface="Calibri"/>
              <a:sym typeface="Calibri"/>
            </a:endParaRPr>
          </a:p>
        </p:txBody>
      </p:sp>
      <p:sp>
        <p:nvSpPr>
          <p:cNvPr id="1163" name="Google Shape;1163;p86"/>
          <p:cNvSpPr txBox="1"/>
          <p:nvPr/>
        </p:nvSpPr>
        <p:spPr>
          <a:xfrm>
            <a:off x="4226587" y="2024743"/>
            <a:ext cx="124348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Divergence Test</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87"/>
          <p:cNvSpPr txBox="1">
            <a:spLocks noGrp="1"/>
          </p:cNvSpPr>
          <p:nvPr>
            <p:ph type="title"/>
          </p:nvPr>
        </p:nvSpPr>
        <p:spPr>
          <a:xfrm>
            <a:off x="220419" y="26643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a:latin typeface="Times New Roman"/>
                <a:ea typeface="Times New Roman"/>
                <a:cs typeface="Times New Roman"/>
                <a:sym typeface="Times New Roman"/>
              </a:rPr>
              <a:t>Lens Test</a:t>
            </a:r>
            <a:endParaRPr/>
          </a:p>
        </p:txBody>
      </p:sp>
      <p:sp>
        <p:nvSpPr>
          <p:cNvPr id="1169" name="Google Shape;1169;p87"/>
          <p:cNvSpPr txBox="1">
            <a:spLocks noGrp="1"/>
          </p:cNvSpPr>
          <p:nvPr>
            <p:ph type="sldNum" idx="12"/>
          </p:nvPr>
        </p:nvSpPr>
        <p:spPr>
          <a:xfrm>
            <a:off x="8031704"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87</a:t>
            </a:fld>
            <a:endParaRPr/>
          </a:p>
        </p:txBody>
      </p:sp>
      <p:sp>
        <p:nvSpPr>
          <p:cNvPr id="1170" name="Google Shape;1170;p87"/>
          <p:cNvSpPr/>
          <p:nvPr/>
        </p:nvSpPr>
        <p:spPr>
          <a:xfrm>
            <a:off x="628650" y="20383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1" name="Google Shape;1171;p87"/>
          <p:cNvSpPr/>
          <p:nvPr/>
        </p:nvSpPr>
        <p:spPr>
          <a:xfrm>
            <a:off x="6060578" y="1101030"/>
            <a:ext cx="2080617" cy="247352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2" name="Google Shape;1172;p87"/>
          <p:cNvSpPr/>
          <p:nvPr/>
        </p:nvSpPr>
        <p:spPr>
          <a:xfrm>
            <a:off x="6620470" y="2259210"/>
            <a:ext cx="973335" cy="982265"/>
          </a:xfrm>
          <a:prstGeom prst="ellipse">
            <a:avLst/>
          </a:prstGeom>
          <a:solidFill>
            <a:srgbClr val="19BCF7"/>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73" name="Google Shape;1173;p87"/>
          <p:cNvCxnSpPr/>
          <p:nvPr/>
        </p:nvCxnSpPr>
        <p:spPr>
          <a:xfrm flipH="1">
            <a:off x="7091959" y="2252960"/>
            <a:ext cx="891" cy="994765"/>
          </a:xfrm>
          <a:prstGeom prst="straightConnector1">
            <a:avLst/>
          </a:prstGeom>
          <a:noFill/>
          <a:ln w="28575" cap="flat" cmpd="sng">
            <a:solidFill>
              <a:schemeClr val="dk1"/>
            </a:solidFill>
            <a:prstDash val="solid"/>
            <a:miter lim="800000"/>
            <a:headEnd type="triangle" w="med" len="med"/>
            <a:tailEnd type="triangle" w="med" len="med"/>
          </a:ln>
        </p:spPr>
      </p:cxnSp>
      <p:cxnSp>
        <p:nvCxnSpPr>
          <p:cNvPr id="1174" name="Google Shape;1174;p87"/>
          <p:cNvCxnSpPr/>
          <p:nvPr/>
        </p:nvCxnSpPr>
        <p:spPr>
          <a:xfrm>
            <a:off x="6851748" y="1944885"/>
            <a:ext cx="204491" cy="816175"/>
          </a:xfrm>
          <a:prstGeom prst="straightConnector1">
            <a:avLst/>
          </a:prstGeom>
          <a:noFill/>
          <a:ln w="12700" cap="flat" cmpd="sng">
            <a:solidFill>
              <a:schemeClr val="dk1"/>
            </a:solidFill>
            <a:prstDash val="solid"/>
            <a:miter lim="800000"/>
            <a:headEnd type="none" w="sm" len="sm"/>
            <a:tailEnd type="none" w="sm" len="sm"/>
          </a:ln>
        </p:spPr>
      </p:cxnSp>
      <p:sp>
        <p:nvSpPr>
          <p:cNvPr id="1175" name="Google Shape;1175;p87"/>
          <p:cNvSpPr txBox="1"/>
          <p:nvPr/>
        </p:nvSpPr>
        <p:spPr>
          <a:xfrm>
            <a:off x="6122194" y="1284983"/>
            <a:ext cx="1399281" cy="6507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Collimated Diameter</a:t>
            </a:r>
            <a:endParaRPr sz="1800">
              <a:solidFill>
                <a:schemeClr val="dk1"/>
              </a:solidFill>
              <a:latin typeface="Calibri"/>
              <a:ea typeface="Calibri"/>
              <a:cs typeface="Calibri"/>
              <a:sym typeface="Calibri"/>
            </a:endParaRPr>
          </a:p>
        </p:txBody>
      </p:sp>
      <p:sp>
        <p:nvSpPr>
          <p:cNvPr id="1176" name="Google Shape;1176;p87"/>
          <p:cNvSpPr txBox="1"/>
          <p:nvPr/>
        </p:nvSpPr>
        <p:spPr>
          <a:xfrm>
            <a:off x="2710159" y="3928170"/>
            <a:ext cx="41201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Expected Collimated Diameter: 1.96 mm</a:t>
            </a:r>
            <a:endParaRPr sz="1800">
              <a:solidFill>
                <a:schemeClr val="dk1"/>
              </a:solidFill>
              <a:latin typeface="Calibri"/>
              <a:ea typeface="Calibri"/>
              <a:cs typeface="Calibri"/>
              <a:sym typeface="Calibri"/>
            </a:endParaRPr>
          </a:p>
        </p:txBody>
      </p:sp>
      <p:pic>
        <p:nvPicPr>
          <p:cNvPr id="1177" name="Google Shape;1177;p87"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3818" y="1145445"/>
            <a:ext cx="4193930" cy="2683045"/>
          </a:xfrm>
          <a:prstGeom prst="rect">
            <a:avLst/>
          </a:prstGeom>
          <a:noFill/>
          <a:ln>
            <a:noFill/>
          </a:ln>
        </p:spPr>
      </p:pic>
      <p:sp>
        <p:nvSpPr>
          <p:cNvPr id="1178" name="Google Shape;1178;p87"/>
          <p:cNvSpPr txBox="1"/>
          <p:nvPr/>
        </p:nvSpPr>
        <p:spPr>
          <a:xfrm>
            <a:off x="4226587" y="2024743"/>
            <a:ext cx="124348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Collimation Diameter Test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106337" y="127287"/>
            <a:ext cx="2581203" cy="1305066"/>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3703"/>
              <a:buFont typeface="Times New Roman"/>
              <a:buNone/>
            </a:pPr>
            <a:r>
              <a:rPr lang="en-US" b="1">
                <a:latin typeface="Times New Roman"/>
                <a:ea typeface="Times New Roman"/>
                <a:cs typeface="Times New Roman"/>
                <a:sym typeface="Times New Roman"/>
              </a:rPr>
              <a:t>Functional Block Diagram</a:t>
            </a:r>
            <a:endParaRPr/>
          </a:p>
        </p:txBody>
      </p:sp>
      <p:sp>
        <p:nvSpPr>
          <p:cNvPr id="213" name="Google Shape;213;p9"/>
          <p:cNvSpPr txBox="1">
            <a:spLocks noGrp="1"/>
          </p:cNvSpPr>
          <p:nvPr>
            <p:ph type="sldNum" idx="12"/>
          </p:nvPr>
        </p:nvSpPr>
        <p:spPr>
          <a:xfrm>
            <a:off x="8025127" y="4698475"/>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900"/>
              <a:buFont typeface="Calibri"/>
              <a:buNone/>
            </a:pPr>
            <a:fld id="{00000000-1234-1234-1234-123412341234}" type="slidenum">
              <a:rPr lang="en-US"/>
              <a:t>9</a:t>
            </a:fld>
            <a:endParaRPr/>
          </a:p>
        </p:txBody>
      </p:sp>
      <p:pic>
        <p:nvPicPr>
          <p:cNvPr id="214" name="Google Shape;214;p9"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1600" y="190897"/>
            <a:ext cx="7772400" cy="4401368"/>
          </a:xfrm>
          <a:prstGeom prst="rect">
            <a:avLst/>
          </a:prstGeom>
          <a:noFill/>
          <a:ln>
            <a:noFill/>
          </a:ln>
        </p:spPr>
      </p:pic>
    </p:spTree>
  </p:cSld>
  <p:clrMapOvr>
    <a:masterClrMapping/>
  </p:clrMapOvr>
</p:sld>
</file>

<file path=ppt/theme/theme1.xml><?xml version="1.0" encoding="utf-8"?>
<a:theme xmlns:a="http://schemas.openxmlformats.org/drawingml/2006/main" name="smead_aes_ppt_template_0">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EC477D-0EFE-4B17-BCA1-E639685B46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fd839-170a-44a4-85e4-5aff044f8a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C1B726-E0C1-499C-840C-75DDB31CE2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4910</Words>
  <Application>Microsoft Office PowerPoint</Application>
  <PresentationFormat>On-screen Show (16:9)</PresentationFormat>
  <Paragraphs>1023</Paragraphs>
  <Slides>87</Slides>
  <Notes>87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Aharoni</vt:lpstr>
      <vt:lpstr>Arial</vt:lpstr>
      <vt:lpstr>Calibri</vt:lpstr>
      <vt:lpstr>Times</vt:lpstr>
      <vt:lpstr>Times New Roman</vt:lpstr>
      <vt:lpstr>smead_aes_ppt_template_0</vt:lpstr>
      <vt:lpstr>PowerPoint Presentation</vt:lpstr>
      <vt:lpstr>The Holographic Microscope Investigating Enceladus</vt:lpstr>
      <vt:lpstr>The Holographic Microscope Investigating Enceladus</vt:lpstr>
      <vt:lpstr>Agenda</vt:lpstr>
      <vt:lpstr>Project Overview</vt:lpstr>
      <vt:lpstr>PowerPoint Presentation</vt:lpstr>
      <vt:lpstr>PowerPoint Presentation</vt:lpstr>
      <vt:lpstr>Project CONOPS</vt:lpstr>
      <vt:lpstr>Functional Block Diagram</vt:lpstr>
      <vt:lpstr>Critical Project Elements </vt:lpstr>
      <vt:lpstr>Design Overview</vt:lpstr>
      <vt:lpstr>Design Overview Microscope w/ Baseplate</vt:lpstr>
      <vt:lpstr>Design Overview Microscope w/ Baseplate</vt:lpstr>
      <vt:lpstr>Design Overview GSE</vt:lpstr>
      <vt:lpstr>Design Overview Optical Housing</vt:lpstr>
      <vt:lpstr>Schedule Progress</vt:lpstr>
      <vt:lpstr>Full Project Schedule</vt:lpstr>
      <vt:lpstr>Full Project Schedule</vt:lpstr>
      <vt:lpstr>Full Project Schedule</vt:lpstr>
      <vt:lpstr>Full Project Schedule</vt:lpstr>
      <vt:lpstr>Testing Progress</vt:lpstr>
      <vt:lpstr>Testing Progress</vt:lpstr>
      <vt:lpstr>Testing Scope</vt:lpstr>
      <vt:lpstr>Test Readiness</vt:lpstr>
      <vt:lpstr>PowerPoint Presentation</vt:lpstr>
      <vt:lpstr>Reconstructed Resolution Test</vt:lpstr>
      <vt:lpstr>Reconstructed Resolution Test: System Overview</vt:lpstr>
      <vt:lpstr>Reconstructed Resolution Test: System Overview</vt:lpstr>
      <vt:lpstr>Reconstructed Resolution Test: Test Set Up</vt:lpstr>
      <vt:lpstr>Reconstructed Resolution Test: Pre-Requisites </vt:lpstr>
      <vt:lpstr>Reconstructed Resolution Test: Pre-Requisites </vt:lpstr>
      <vt:lpstr>Reconstructed Resolution Test: Data Acquisition</vt:lpstr>
      <vt:lpstr>Reconstructed Resolution Test: Data Acquisition</vt:lpstr>
      <vt:lpstr>Reconstructed Resolution Test: Laser Safety Procedures</vt:lpstr>
      <vt:lpstr>Reconstructed Resolution Test: Testing Procedures</vt:lpstr>
      <vt:lpstr>Reconstructed Resolution Test: Testing Procedures</vt:lpstr>
      <vt:lpstr>Reconstructed Resolution Test: Levels of Success</vt:lpstr>
      <vt:lpstr>Reconstructed Resolution Test: Measuring Resolution</vt:lpstr>
      <vt:lpstr>Reconstructed Resolution Test: Measuring Resolution</vt:lpstr>
      <vt:lpstr>Reconstructed Resolution Test: Measuring Resolution</vt:lpstr>
      <vt:lpstr>Reconstructed Resolution Test: Measuring Resolution</vt:lpstr>
      <vt:lpstr>Reconstructed Resolution Test: Model Validation</vt:lpstr>
      <vt:lpstr>Full System Thermal Operational Test</vt:lpstr>
      <vt:lpstr>Thermal Operation Test: System Overview</vt:lpstr>
      <vt:lpstr>Thermal Operation Test: System Overview</vt:lpstr>
      <vt:lpstr>Thermal Operation Test: Test Set Up Diagram</vt:lpstr>
      <vt:lpstr>Thermal Operation Test: Test Set Up Diagram</vt:lpstr>
      <vt:lpstr>Thermal Operation Test: Pre-Requisites </vt:lpstr>
      <vt:lpstr>Thermal Operation Test: Pre-Requisites </vt:lpstr>
      <vt:lpstr>Thermal Operation Test: Data Acquisition</vt:lpstr>
      <vt:lpstr>Thermal Operation Test: Sensor Placement</vt:lpstr>
      <vt:lpstr>Thermal Operation Test: Sensor Placement</vt:lpstr>
      <vt:lpstr>Thermal Operation Test: Sensor Placement</vt:lpstr>
      <vt:lpstr>Thermal Operation Test: Sensor Placement</vt:lpstr>
      <vt:lpstr>Thermal Operation Test: Testing Procedures, COLD </vt:lpstr>
      <vt:lpstr>Thermal Operation Test: Testing Procedures, COLD </vt:lpstr>
      <vt:lpstr>Thermal Operation Test: Levels of Success</vt:lpstr>
      <vt:lpstr>Thermal Operation Test: Model Validation Housing</vt:lpstr>
      <vt:lpstr>Thermal Operation Test: Model Validation Housing</vt:lpstr>
      <vt:lpstr>Thermal Operation Test: Model Validation PTFE Tubing</vt:lpstr>
      <vt:lpstr>Thermal Operation Test: Model Validation PTFE Tubing</vt:lpstr>
      <vt:lpstr>Thermal Operation Test: Model Validation PTFE Tubing</vt:lpstr>
      <vt:lpstr>Budget</vt:lpstr>
      <vt:lpstr>Financial Budget Breakdown</vt:lpstr>
      <vt:lpstr>Parts in Queue</vt:lpstr>
      <vt:lpstr>BACKUP SLIDES</vt:lpstr>
      <vt:lpstr>Thermal Operation Test: Failure Analysis Plans</vt:lpstr>
      <vt:lpstr>Thermal Operational Test: Peltier Module</vt:lpstr>
      <vt:lpstr>Electronics Functional Block Diagram</vt:lpstr>
      <vt:lpstr>Reconstruction Algorithm </vt:lpstr>
      <vt:lpstr>Overview</vt:lpstr>
      <vt:lpstr>Inputs to the Reconstruction Algorithm</vt:lpstr>
      <vt:lpstr>Difference Stack Algorithm</vt:lpstr>
      <vt:lpstr>Reconstruction</vt:lpstr>
      <vt:lpstr>Thermal Operation: Testing Procedures, HOT</vt:lpstr>
      <vt:lpstr>Thermal Operation: Testing Procedures, HOT </vt:lpstr>
      <vt:lpstr>Safety Goggle Optical Density Calculation</vt:lpstr>
      <vt:lpstr>Safety Goggle Optical Density Calculation</vt:lpstr>
      <vt:lpstr>Laser Interlock System</vt:lpstr>
      <vt:lpstr>Fuse</vt:lpstr>
      <vt:lpstr>Laser Interlock System</vt:lpstr>
      <vt:lpstr>Test Location</vt:lpstr>
      <vt:lpstr>Laser Test</vt:lpstr>
      <vt:lpstr>Laser Test</vt:lpstr>
      <vt:lpstr>Optical Distances</vt:lpstr>
      <vt:lpstr>Lens Test</vt:lpstr>
      <vt:lpstr>Lens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Jeff Zehnder</cp:lastModifiedBy>
  <cp:revision>1</cp:revision>
  <dcterms:modified xsi:type="dcterms:W3CDTF">2023-04-04T15:31:05Z</dcterms:modified>
</cp:coreProperties>
</file>