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C_ACEA47A3.xml" ContentType="application/vnd.ms-powerpoint.comments+xml"/>
  <Override PartName="/ppt/comments/modernComment_150_CDE1E15D.xml" ContentType="application/vnd.ms-powerpoint.comments+xml"/>
  <Override PartName="/ppt/comments/modernComment_1D8_9D264048.xml" ContentType="application/vnd.ms-powerpoint.comments+xml"/>
  <Override PartName="/ppt/comments/modernComment_20B_A0020FB9.xml" ContentType="application/vnd.ms-powerpoint.comments+xml"/>
  <Override PartName="/ppt/comments/modernComment_151_D98F44CD.xml" ContentType="application/vnd.ms-powerpoint.comments+xml"/>
  <Override PartName="/ppt/comments/modernComment_157_C01D5F03.xml" ContentType="application/vnd.ms-powerpoint.comments+xml"/>
  <Override PartName="/ppt/comments/modernComment_156_DCC636EF.xml" ContentType="application/vnd.ms-powerpoint.comments+xml"/>
  <Override PartName="/ppt/comments/modernComment_1BB_44B408AF.xml" ContentType="application/vnd.ms-powerpoint.comments+xml"/>
  <Override PartName="/ppt/comments/modernComment_1DB_A663788A.xml" ContentType="application/vnd.ms-powerpoint.comments+xml"/>
  <Override PartName="/ppt/comments/modernComment_1B9_FE95C192.xml" ContentType="application/vnd.ms-powerpoint.comments+xml"/>
  <Override PartName="/ppt/comments/modernComment_1B5_D8EB92F0.xml" ContentType="application/vnd.ms-powerpoint.comments+xml"/>
  <Override PartName="/ppt/comments/modernComment_1EF_531DC944.xml" ContentType="application/vnd.ms-powerpoint.comments+xml"/>
  <Override PartName="/ppt/comments/modernComment_186_9CEBCF68.xml" ContentType="application/vnd.ms-powerpoint.comments+xml"/>
  <Override PartName="/ppt/comments/modernComment_1DA_68D76AB1.xml" ContentType="application/vnd.ms-powerpoint.comments+xml"/>
  <Override PartName="/ppt/comments/modernComment_16B_F13D52C9.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4" r:id="rId4"/>
  </p:sldMasterIdLst>
  <p:notesMasterIdLst>
    <p:notesMasterId r:id="rId123"/>
  </p:notesMasterIdLst>
  <p:sldIdLst>
    <p:sldId id="256" r:id="rId5"/>
    <p:sldId id="331" r:id="rId6"/>
    <p:sldId id="529" r:id="rId7"/>
    <p:sldId id="316" r:id="rId8"/>
    <p:sldId id="264" r:id="rId9"/>
    <p:sldId id="262" r:id="rId10"/>
    <p:sldId id="333" r:id="rId11"/>
    <p:sldId id="315" r:id="rId12"/>
    <p:sldId id="332" r:id="rId13"/>
    <p:sldId id="335" r:id="rId14"/>
    <p:sldId id="336" r:id="rId15"/>
    <p:sldId id="472" r:id="rId16"/>
    <p:sldId id="522" r:id="rId17"/>
    <p:sldId id="523" r:id="rId18"/>
    <p:sldId id="337" r:id="rId19"/>
    <p:sldId id="343" r:id="rId20"/>
    <p:sldId id="469" r:id="rId21"/>
    <p:sldId id="342" r:id="rId22"/>
    <p:sldId id="341" r:id="rId23"/>
    <p:sldId id="346" r:id="rId24"/>
    <p:sldId id="445" r:id="rId25"/>
    <p:sldId id="481" r:id="rId26"/>
    <p:sldId id="364" r:id="rId27"/>
    <p:sldId id="375" r:id="rId28"/>
    <p:sldId id="483" r:id="rId29"/>
    <p:sldId id="484" r:id="rId30"/>
    <p:sldId id="485" r:id="rId31"/>
    <p:sldId id="486" r:id="rId32"/>
    <p:sldId id="487" r:id="rId33"/>
    <p:sldId id="369" r:id="rId34"/>
    <p:sldId id="345" r:id="rId35"/>
    <p:sldId id="446" r:id="rId36"/>
    <p:sldId id="496" r:id="rId37"/>
    <p:sldId id="356" r:id="rId38"/>
    <p:sldId id="442" r:id="rId39"/>
    <p:sldId id="530" r:id="rId40"/>
    <p:sldId id="443" r:id="rId41"/>
    <p:sldId id="502" r:id="rId42"/>
    <p:sldId id="475" r:id="rId43"/>
    <p:sldId id="441" r:id="rId44"/>
    <p:sldId id="463" r:id="rId45"/>
    <p:sldId id="476" r:id="rId46"/>
    <p:sldId id="497" r:id="rId47"/>
    <p:sldId id="493" r:id="rId48"/>
    <p:sldId id="525" r:id="rId49"/>
    <p:sldId id="491" r:id="rId50"/>
    <p:sldId id="489" r:id="rId51"/>
    <p:sldId id="508" r:id="rId52"/>
    <p:sldId id="509" r:id="rId53"/>
    <p:sldId id="510" r:id="rId54"/>
    <p:sldId id="488" r:id="rId55"/>
    <p:sldId id="347" r:id="rId56"/>
    <p:sldId id="440" r:id="rId57"/>
    <p:sldId id="457" r:id="rId58"/>
    <p:sldId id="437" r:id="rId59"/>
    <p:sldId id="495" r:id="rId60"/>
    <p:sldId id="416" r:id="rId61"/>
    <p:sldId id="514" r:id="rId62"/>
    <p:sldId id="515" r:id="rId63"/>
    <p:sldId id="348" r:id="rId64"/>
    <p:sldId id="351" r:id="rId65"/>
    <p:sldId id="540" r:id="rId66"/>
    <p:sldId id="349" r:id="rId67"/>
    <p:sldId id="350" r:id="rId68"/>
    <p:sldId id="352" r:id="rId69"/>
    <p:sldId id="334" r:id="rId70"/>
    <p:sldId id="433" r:id="rId71"/>
    <p:sldId id="524" r:id="rId72"/>
    <p:sldId id="447" r:id="rId73"/>
    <p:sldId id="390" r:id="rId74"/>
    <p:sldId id="465" r:id="rId75"/>
    <p:sldId id="517" r:id="rId76"/>
    <p:sldId id="464" r:id="rId77"/>
    <p:sldId id="467" r:id="rId78"/>
    <p:sldId id="518" r:id="rId79"/>
    <p:sldId id="519" r:id="rId80"/>
    <p:sldId id="531" r:id="rId81"/>
    <p:sldId id="532" r:id="rId82"/>
    <p:sldId id="461" r:id="rId83"/>
    <p:sldId id="537" r:id="rId84"/>
    <p:sldId id="533" r:id="rId85"/>
    <p:sldId id="411" r:id="rId86"/>
    <p:sldId id="534" r:id="rId87"/>
    <p:sldId id="520" r:id="rId88"/>
    <p:sldId id="535" r:id="rId89"/>
    <p:sldId id="521" r:id="rId90"/>
    <p:sldId id="536" r:id="rId91"/>
    <p:sldId id="511" r:id="rId92"/>
    <p:sldId id="474" r:id="rId93"/>
    <p:sldId id="388" r:id="rId94"/>
    <p:sldId id="438" r:id="rId95"/>
    <p:sldId id="501" r:id="rId96"/>
    <p:sldId id="526" r:id="rId97"/>
    <p:sldId id="527" r:id="rId98"/>
    <p:sldId id="380" r:id="rId99"/>
    <p:sldId id="384" r:id="rId100"/>
    <p:sldId id="422" r:id="rId101"/>
    <p:sldId id="378" r:id="rId102"/>
    <p:sldId id="420" r:id="rId103"/>
    <p:sldId id="419" r:id="rId104"/>
    <p:sldId id="450" r:id="rId105"/>
    <p:sldId id="459" r:id="rId106"/>
    <p:sldId id="428" r:id="rId107"/>
    <p:sldId id="528" r:id="rId108"/>
    <p:sldId id="363" r:id="rId109"/>
    <p:sldId id="410" r:id="rId110"/>
    <p:sldId id="409" r:id="rId111"/>
    <p:sldId id="408" r:id="rId112"/>
    <p:sldId id="407" r:id="rId113"/>
    <p:sldId id="406" r:id="rId114"/>
    <p:sldId id="405" r:id="rId115"/>
    <p:sldId id="448" r:id="rId116"/>
    <p:sldId id="434" r:id="rId117"/>
    <p:sldId id="430" r:id="rId118"/>
    <p:sldId id="500" r:id="rId119"/>
    <p:sldId id="498" r:id="rId120"/>
    <p:sldId id="499" r:id="rId121"/>
    <p:sldId id="539" r:id="rId1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B2111A-C67C-E3E9-C44F-03C08A191ADC}" name="Brianna Gagliardi" initials="BG" userId="S::brga3962@colorado.edu::ac462c9e-e7a3-4971-b1b6-04cb566c2671" providerId="AD"/>
  <p188:author id="{0F3D776D-BB7A-414B-307A-A9F019F8F43E}" name="Tess Brodsky" initials="TB" userId="Tess Brodsky" providerId="None"/>
  <p188:author id="{EB01E06F-EBAD-519C-AD1F-022D7139343B}" name="Tess Brodsky" initials="TB" userId="S::jobr3597@colorado.edu::a127041c-0fb4-47fd-aac8-c3621e91667f" providerId="AD"/>
  <p188:author id="{863F8D7F-C284-E080-7324-9438AD7AE24E}" name="Eric Dean" initials="ED" userId="S::erde3662@colorado.edu::938d8da1-0629-47cd-9791-f5c82fe4211a" providerId="AD"/>
  <p188:author id="{D924BF95-8AB8-4710-61F7-97A78526082B}" name="Nicholas Iwanicki" initials="NI" userId="S::niiw2361@colorado.edu::a0fa3019-8cdb-4643-a477-f8fa54698e2f" providerId="AD"/>
  <p188:author id="{903A69BB-3CAD-6470-CFA9-D08D76365A7A}" name="Patricio Ramos" initials="PR" userId="Patricio Ramo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90CAFC"/>
    <a:srgbClr val="90C3F0"/>
    <a:srgbClr val="F14E28"/>
    <a:srgbClr val="FF81C1"/>
    <a:srgbClr val="92D050"/>
    <a:srgbClr val="FED41D"/>
    <a:srgbClr val="19BCF7"/>
    <a:srgbClr val="262626"/>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1CCAC-EEBA-E43A-E667-99B244097E5B}" v="679" dt="2022-11-28T00:46:54.425"/>
    <p1510:client id="{2159B156-4340-F61A-0AE1-032C09B8EF03}" v="1408" dt="2022-11-27T21:13:43.335"/>
    <p1510:client id="{6AD189AC-8002-E248-94DF-2CF30210703C}" v="6135" dt="2022-11-28T13:55:51.123"/>
    <p1510:client id="{98E4A771-695E-DABC-0BF1-D0870F8E3C4F}" v="262" dt="2022-11-27T20:49:07.431"/>
    <p1510:client id="{A0B35EEF-E221-DBE2-A59F-5E1BA31AB62F}" v="238" dt="2022-11-27T18:21:00.836"/>
    <p1510:client id="{B9C654F3-F4B8-4DEA-8E71-FFF53DAF4F96}" v="3436" dt="2022-11-28T00:26:19.768"/>
    <p1510:client id="{BC2CC2A2-5320-061B-E965-BD7B80BA7CE0}" v="60" dt="2022-11-28T02:18:15.356"/>
    <p1510:client id="{C17AECEA-367C-49EC-9A81-D629FC60B1AC}" v="428" dt="2022-11-28T00:50:4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6"/>
  </p:normalViewPr>
  <p:slideViewPr>
    <p:cSldViewPr snapToGrid="0">
      <p:cViewPr varScale="1">
        <p:scale>
          <a:sx n="105" d="100"/>
          <a:sy n="105" d="100"/>
        </p:scale>
        <p:origin x="80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presProps" Target="presProps.xml"/><Relationship Id="rId12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omments/modernComment_14C_ACEA47A3.xml><?xml version="1.0" encoding="utf-8"?>
<p188:cmLst xmlns:a="http://schemas.openxmlformats.org/drawingml/2006/main" xmlns:r="http://schemas.openxmlformats.org/officeDocument/2006/relationships" xmlns:p188="http://schemas.microsoft.com/office/powerpoint/2018/8/main">
  <p188:cm id="{1C50361D-7AE2-4D7A-AB77-5761800FDA59}" authorId="{0F3D776D-BB7A-414B-307A-A9F019F8F43E}" created="2022-11-16T17:29:44.458">
    <pc:sldMkLst xmlns:pc="http://schemas.microsoft.com/office/powerpoint/2013/main/command">
      <pc:docMk/>
      <pc:sldMk cId="2901034915" sldId="332"/>
    </pc:sldMkLst>
    <p188:txBody>
      <a:bodyPr/>
      <a:lstStyle/>
      <a:p>
        <a:r>
          <a:rPr lang="en-US"/>
          <a:t>Should we adjust the graphic to represent a fiber coupled laser?</a:t>
        </a:r>
      </a:p>
    </p188:txBody>
  </p188:cm>
</p188:cmLst>
</file>

<file path=ppt/comments/modernComment_150_CDE1E15D.xml><?xml version="1.0" encoding="utf-8"?>
<p188:cmLst xmlns:a="http://schemas.openxmlformats.org/drawingml/2006/main" xmlns:r="http://schemas.openxmlformats.org/officeDocument/2006/relationships" xmlns:p188="http://schemas.microsoft.com/office/powerpoint/2018/8/main">
  <p188:cm id="{B688265F-86D5-41D2-81BF-5703C40986BB}" authorId="{B7B2111A-C67C-E3E9-C44F-03C08A191ADC}" status="resolved" created="2022-11-16T03:58:07.345" complete="100000">
    <ac:deMkLst xmlns:ac="http://schemas.microsoft.com/office/drawing/2013/main/command">
      <pc:docMk xmlns:pc="http://schemas.microsoft.com/office/powerpoint/2013/main/command"/>
      <pc:sldMk xmlns:pc="http://schemas.microsoft.com/office/powerpoint/2013/main/command" cId="3454132573" sldId="336"/>
      <ac:spMk id="7" creationId="{1B144663-F704-5C14-7582-701F4C337D48}"/>
    </ac:deMkLst>
    <p188:txBody>
      <a:bodyPr/>
      <a:lstStyle/>
      <a:p>
        <a:r>
          <a:rPr lang="en-US"/>
          <a:t>What material is the casing going to be made of</a:t>
        </a:r>
      </a:p>
    </p188:txBody>
  </p188:cm>
  <p188:cm id="{C3AAEB00-DD8B-4F86-9F07-3582ACEEE50C}" authorId="{B7B2111A-C67C-E3E9-C44F-03C08A191ADC}" status="resolved" created="2022-11-16T03:58:18.204" complete="100000">
    <ac:deMkLst xmlns:ac="http://schemas.microsoft.com/office/drawing/2013/main/command">
      <pc:docMk xmlns:pc="http://schemas.microsoft.com/office/powerpoint/2013/main/command"/>
      <pc:sldMk xmlns:pc="http://schemas.microsoft.com/office/powerpoint/2013/main/command" cId="3454132573" sldId="336"/>
      <ac:spMk id="14" creationId="{BC77AF77-0A1D-84E0-A3DE-8BC50739884A}"/>
    </ac:deMkLst>
    <p188:txBody>
      <a:bodyPr/>
      <a:lstStyle/>
      <a:p>
        <a:r>
          <a:rPr lang="en-US"/>
          <a:t>What is the size of this hole</a:t>
        </a:r>
      </a:p>
    </p188:txBody>
  </p188:cm>
  <p188:cm id="{F0A38B97-0084-4E7C-927D-372E8CF7E4D4}" authorId="{0F3D776D-BB7A-414B-307A-A9F019F8F43E}" status="resolved" created="2022-11-16T20:20:34.893" complete="100000">
    <pc:sldMkLst xmlns:pc="http://schemas.microsoft.com/office/powerpoint/2013/main/command">
      <pc:docMk/>
      <pc:sldMk cId="3454132573" sldId="336"/>
    </pc:sldMkLst>
    <p188:txBody>
      <a:bodyPr/>
      <a:lstStyle/>
      <a:p>
        <a:r>
          <a:rPr lang="en-US"/>
          <a:t>Specify that this is a ground assembly and isn't flying. Its just for protection</a:t>
        </a:r>
      </a:p>
    </p188:txBody>
  </p188:cm>
  <p188:cm id="{CA1F4B9D-83F2-4868-BE6A-17DDC8EBE37B}" authorId="{0F3D776D-BB7A-414B-307A-A9F019F8F43E}" status="resolved" created="2022-11-26T23:36:25.640" complete="100000">
    <pc:sldMkLst xmlns:pc="http://schemas.microsoft.com/office/powerpoint/2013/main/command">
      <pc:docMk/>
      <pc:sldMk cId="3454132573" sldId="336"/>
    </pc:sldMkLst>
    <p188:replyLst>
      <p188:reply id="{061A18D1-7416-4156-85B2-6AE830B890F2}" authorId="{903A69BB-3CAD-6470-CFA9-D08D76365A7A}" created="2022-11-26T23:36:50.157">
        <p188:txBody>
          <a:bodyPr/>
          <a:lstStyle/>
          <a:p>
            <a:r>
              <a:rPr lang="en-US"/>
              <a:t>Great idea. Will do</a:t>
            </a:r>
          </a:p>
        </p188:txBody>
      </p188:reply>
    </p188:replyLst>
    <p188:txBody>
      <a:bodyPr/>
      <a:lstStyle/>
      <a:p>
        <a:r>
          <a:rPr lang="en-US"/>
          <a:t>Maybe add a tube representing the fiber from the diode source to the laser inlet?</a:t>
        </a:r>
      </a:p>
    </p188:txBody>
  </p188:cm>
  <p188:cm id="{7D4AD6E1-D771-4BAE-B665-50777A3B0B0B}" authorId="{903A69BB-3CAD-6470-CFA9-D08D76365A7A}" status="resolved" created="2022-11-27T00:16:54.792" complete="100000">
    <pc:sldMkLst xmlns:pc="http://schemas.microsoft.com/office/powerpoint/2013/main/command">
      <pc:docMk/>
      <pc:sldMk cId="3454132573" sldId="336"/>
    </pc:sldMkLst>
    <p188:txBody>
      <a:bodyPr/>
      <a:lstStyle/>
      <a:p>
        <a:r>
          <a:rPr lang="en-US"/>
          <a:t>Add weights and dimensions</a:t>
        </a:r>
      </a:p>
    </p188:txBody>
  </p188:cm>
</p188:cmLst>
</file>

<file path=ppt/comments/modernComment_151_D98F44CD.xml><?xml version="1.0" encoding="utf-8"?>
<p188:cmLst xmlns:a="http://schemas.openxmlformats.org/drawingml/2006/main" xmlns:r="http://schemas.openxmlformats.org/officeDocument/2006/relationships" xmlns:p188="http://schemas.microsoft.com/office/powerpoint/2018/8/main">
  <p188:cm id="{6442F48F-437A-4A5C-A3E5-6EE35A81240D}" authorId="{903A69BB-3CAD-6470-CFA9-D08D76365A7A}" status="resolved" created="2022-11-10T01:01:52.439" complete="100000">
    <pc:sldMkLst xmlns:pc="http://schemas.microsoft.com/office/powerpoint/2013/main/command">
      <pc:docMk/>
      <pc:sldMk cId="3650045133" sldId="337"/>
    </pc:sldMkLst>
    <p188:txBody>
      <a:bodyPr/>
      <a:lstStyle/>
      <a:p>
        <a:r>
          <a:rPr lang="en-US"/>
          <a:t>Needs updated cad, that includes new lens plate, shrunk dimensions, and machinable fillets</a:t>
        </a:r>
      </a:p>
    </p188:txBody>
  </p188:cm>
  <p188:cm id="{A284C04E-3420-42A5-855D-621E96965C05}" authorId="{903A69BB-3CAD-6470-CFA9-D08D76365A7A}" status="resolved" created="2022-11-27T00:16:28.644" complete="100000">
    <pc:sldMkLst xmlns:pc="http://schemas.microsoft.com/office/powerpoint/2013/main/command">
      <pc:docMk/>
      <pc:sldMk cId="3650045133" sldId="337"/>
    </pc:sldMkLst>
    <p188:txBody>
      <a:bodyPr/>
      <a:lstStyle/>
      <a:p>
        <a:r>
          <a:rPr lang="en-US"/>
          <a:t>Add banana for scale</a:t>
        </a:r>
      </a:p>
    </p188:txBody>
  </p188:cm>
</p188:cmLst>
</file>

<file path=ppt/comments/modernComment_156_DCC636EF.xml><?xml version="1.0" encoding="utf-8"?>
<p188:cmLst xmlns:a="http://schemas.openxmlformats.org/drawingml/2006/main" xmlns:r="http://schemas.openxmlformats.org/officeDocument/2006/relationships" xmlns:p188="http://schemas.microsoft.com/office/powerpoint/2018/8/main">
  <p188:cm id="{75F5CA22-3275-4093-AEC6-A64829A496D4}" authorId="{0F3D776D-BB7A-414B-307A-A9F019F8F43E}" status="resolved" created="2022-11-13T21:28:21.042" complete="100000">
    <ac:deMkLst xmlns:ac="http://schemas.microsoft.com/office/drawing/2013/main/command">
      <pc:docMk xmlns:pc="http://schemas.microsoft.com/office/powerpoint/2013/main/command"/>
      <pc:sldMk xmlns:pc="http://schemas.microsoft.com/office/powerpoint/2013/main/command" cId="3703977711" sldId="342"/>
      <ac:picMk id="3" creationId="{44EC66CD-D649-45A0-D427-9FCAC645025A}"/>
    </ac:deMkLst>
    <p188:replyLst>
      <p188:reply id="{3F45E00A-0885-451E-949A-C3F3E72BF287}" authorId="{0F3D776D-BB7A-414B-307A-A9F019F8F43E}" created="2022-11-16T18:22:23.418">
        <p188:txBody>
          <a:bodyPr/>
          <a:lstStyle/>
          <a:p>
            <a:r>
              <a:rPr lang="en-US"/>
              <a:t>We get to choose the format and protocol</a:t>
            </a:r>
          </a:p>
        </p188:txBody>
      </p188:reply>
    </p188:replyLst>
    <p188:txBody>
      <a:bodyPr/>
      <a:lstStyle/>
      <a:p>
        <a:r>
          <a:rPr lang="en-US"/>
          <a:t>Command format? Spacecraft? Component level?</a:t>
        </a:r>
      </a:p>
    </p188:txBody>
  </p188:cm>
  <p188:cm id="{513843BD-FFB7-4367-8A95-1B389CA1DC5E}" authorId="{0F3D776D-BB7A-414B-307A-A9F019F8F43E}" created="2022-11-16T20:28:27.549">
    <pc:sldMkLst xmlns:pc="http://schemas.microsoft.com/office/powerpoint/2013/main/command">
      <pc:docMk/>
      <pc:sldMk cId="3703977711" sldId="342"/>
    </pc:sldMkLst>
    <p188:txBody>
      <a:bodyPr/>
      <a:lstStyle/>
      <a:p>
        <a:r>
          <a:rPr lang="en-US"/>
          <a:t>Talk to Trudy/Bobby on how to communicate elctronic FBD's. Trust yo'self. Add legend for the colors. Make it all bigger. Make text bigger.</a:t>
        </a:r>
      </a:p>
    </p188:txBody>
  </p188:cm>
</p188:cmLst>
</file>

<file path=ppt/comments/modernComment_157_C01D5F03.xml><?xml version="1.0" encoding="utf-8"?>
<p188:cmLst xmlns:a="http://schemas.openxmlformats.org/drawingml/2006/main" xmlns:r="http://schemas.openxmlformats.org/officeDocument/2006/relationships" xmlns:p188="http://schemas.microsoft.com/office/powerpoint/2018/8/main">
  <p188:cm id="{525D3E2F-2590-420E-8CAA-E44630A2647A}" authorId="{0F3D776D-BB7A-414B-307A-A9F019F8F43E}" created="2022-11-16T20:24:16.800">
    <pc:sldMkLst xmlns:pc="http://schemas.microsoft.com/office/powerpoint/2013/main/command">
      <pc:docMk/>
      <pc:sldMk cId="3223150339" sldId="343"/>
    </pc:sldMkLst>
    <p188:txBody>
      <a:bodyPr/>
      <a:lstStyle/>
      <a:p>
        <a:r>
          <a:rPr lang="en-US"/>
          <a:t>Don’t need to describe all parts of flowchart. Just go through it as an overview when speaking</a:t>
        </a:r>
      </a:p>
    </p188:txBody>
  </p188:cm>
</p188:cmLst>
</file>

<file path=ppt/comments/modernComment_16B_F13D52C9.xml><?xml version="1.0" encoding="utf-8"?>
<p188:cmLst xmlns:a="http://schemas.openxmlformats.org/drawingml/2006/main" xmlns:r="http://schemas.openxmlformats.org/officeDocument/2006/relationships" xmlns:p188="http://schemas.microsoft.com/office/powerpoint/2018/8/main">
  <p188:cm id="{0149151E-9411-475B-87C8-5788ADB9A334}" authorId="{0F3D776D-BB7A-414B-307A-A9F019F8F43E}" created="2022-11-16T20:18:15.565">
    <pc:sldMkLst xmlns:pc="http://schemas.microsoft.com/office/powerpoint/2013/main/command">
      <pc:docMk/>
      <pc:sldMk cId="4047327945" sldId="363"/>
    </pc:sldMkLst>
    <p188:txBody>
      <a:bodyPr/>
      <a:lstStyle/>
      <a:p>
        <a:r>
          <a:rPr lang="en-US"/>
          <a:t>Move away from beginning</a:t>
        </a:r>
      </a:p>
    </p188:txBody>
  </p188:cm>
</p188:cmLst>
</file>

<file path=ppt/comments/modernComment_186_9CEBCF68.xml><?xml version="1.0" encoding="utf-8"?>
<p188:cmLst xmlns:a="http://schemas.openxmlformats.org/drawingml/2006/main" xmlns:r="http://schemas.openxmlformats.org/officeDocument/2006/relationships" xmlns:p188="http://schemas.microsoft.com/office/powerpoint/2018/8/main">
  <p188:cm id="{871E7478-090D-491A-BA02-B8D6C5D17511}" authorId="{0F3D776D-BB7A-414B-307A-A9F019F8F43E}" created="2022-11-16T20:32:31.696">
    <pc:sldMkLst xmlns:pc="http://schemas.microsoft.com/office/powerpoint/2013/main/command">
      <pc:docMk/>
      <pc:sldMk cId="2632699752" sldId="390"/>
    </pc:sldMkLst>
    <p188:txBody>
      <a:bodyPr/>
      <a:lstStyle/>
      <a:p>
        <a:r>
          <a:rPr lang="en-US"/>
          <a:t>Banished to the backup slides 😤</a:t>
        </a:r>
      </a:p>
    </p188:txBody>
  </p188:cm>
</p188:cmLst>
</file>

<file path=ppt/comments/modernComment_1B5_D8EB92F0.xml><?xml version="1.0" encoding="utf-8"?>
<p188:cmLst xmlns:a="http://schemas.openxmlformats.org/drawingml/2006/main" xmlns:r="http://schemas.openxmlformats.org/officeDocument/2006/relationships" xmlns:p188="http://schemas.microsoft.com/office/powerpoint/2018/8/main">
  <p188:cm id="{7315543B-083E-4A4D-A13A-30775076D082}" authorId="{903A69BB-3CAD-6470-CFA9-D08D76365A7A}" created="2022-11-27T03:02:22.345">
    <ac:txMkLst xmlns:ac="http://schemas.microsoft.com/office/drawing/2013/main/command">
      <pc:docMk xmlns:pc="http://schemas.microsoft.com/office/powerpoint/2013/main/command"/>
      <pc:sldMk xmlns:pc="http://schemas.microsoft.com/office/powerpoint/2013/main/command" cId="3639317232" sldId="437"/>
      <ac:graphicFrameMk id="8" creationId="{CD41A9C2-B1B4-A36C-0812-FEC3DF26734A}"/>
      <ac:tblMk/>
      <ac:tcMk rowId="1403265637" colId="3495767757"/>
      <ac:txMk cp="6" len="12">
        <ac:context len="384" hash="929948442"/>
      </ac:txMk>
    </ac:txMkLst>
    <p188:pos x="3331333" y="193820"/>
    <p188:txBody>
      <a:bodyPr/>
      <a:lstStyle/>
      <a:p>
        <a:r>
          <a:rPr lang="en-US"/>
          <a:t>Thermistors?</a:t>
        </a:r>
      </a:p>
    </p188:txBody>
  </p188:cm>
  <p188:cm id="{1A4FEEEF-42CC-4919-A2D6-9BF0FA698669}" authorId="{903A69BB-3CAD-6470-CFA9-D08D76365A7A}" created="2022-11-27T03:02:46.866">
    <ac:txMkLst xmlns:ac="http://schemas.microsoft.com/office/drawing/2013/main/command">
      <pc:docMk xmlns:pc="http://schemas.microsoft.com/office/powerpoint/2013/main/command"/>
      <pc:sldMk xmlns:pc="http://schemas.microsoft.com/office/powerpoint/2013/main/command" cId="3639317232" sldId="437"/>
      <ac:graphicFrameMk id="8" creationId="{CD41A9C2-B1B4-A36C-0812-FEC3DF26734A}"/>
      <ac:tblMk/>
      <ac:tcMk rowId="1403265637" colId="3495767757"/>
      <ac:txMk cp="349" len="2">
        <ac:context len="384" hash="929948442"/>
      </ac:txMk>
    </ac:txMkLst>
    <p188:pos x="2759833" y="1222520"/>
    <p188:txBody>
      <a:bodyPr/>
      <a:lstStyle/>
      <a:p>
        <a:r>
          <a:rPr lang="en-US"/>
          <a:t>5?</a:t>
        </a:r>
      </a:p>
    </p188:txBody>
  </p188:cm>
</p188:cmLst>
</file>

<file path=ppt/comments/modernComment_1B9_FE95C192.xml><?xml version="1.0" encoding="utf-8"?>
<p188:cmLst xmlns:a="http://schemas.openxmlformats.org/drawingml/2006/main" xmlns:r="http://schemas.openxmlformats.org/officeDocument/2006/relationships" xmlns:p188="http://schemas.microsoft.com/office/powerpoint/2018/8/main">
  <p188:cm id="{8052180C-EB7C-2D4C-BEE0-6B88DD26C12D}" authorId="{B7B2111A-C67C-E3E9-C44F-03C08A191ADC}" created="2022-11-26T23:02:15.587">
    <ac:deMkLst xmlns:ac="http://schemas.microsoft.com/office/drawing/2013/main/command">
      <pc:docMk xmlns:pc="http://schemas.microsoft.com/office/powerpoint/2013/main/command"/>
      <pc:sldMk xmlns:pc="http://schemas.microsoft.com/office/powerpoint/2013/main/command" cId="4271227282" sldId="441"/>
      <ac:picMk id="12" creationId="{62DAAE59-D730-B66F-C622-8CBE2F900327}"/>
    </ac:deMkLst>
    <p188:txBody>
      <a:bodyPr/>
      <a:lstStyle/>
      <a:p>
        <a:r>
          <a:rPr lang="en-US"/>
          <a:t>againt, what are these variables </a:t>
        </a:r>
      </a:p>
    </p188:txBody>
  </p188:cm>
</p188:cmLst>
</file>

<file path=ppt/comments/modernComment_1BB_44B408AF.xml><?xml version="1.0" encoding="utf-8"?>
<p188:cmLst xmlns:a="http://schemas.openxmlformats.org/drawingml/2006/main" xmlns:r="http://schemas.openxmlformats.org/officeDocument/2006/relationships" xmlns:p188="http://schemas.microsoft.com/office/powerpoint/2018/8/main">
  <p188:cm id="{3B6C1200-0F36-4F89-A41E-703DF7671EE6}" authorId="{0F3D776D-BB7A-414B-307A-A9F019F8F43E}" created="2022-11-16T18:23:28.024">
    <pc:sldMkLst xmlns:pc="http://schemas.microsoft.com/office/powerpoint/2013/main/command">
      <pc:docMk/>
      <pc:sldMk cId="1152649391" sldId="443"/>
    </pc:sldMkLst>
    <p188:txBody>
      <a:bodyPr/>
      <a:lstStyle/>
      <a:p>
        <a:r>
          <a:rPr lang="en-US"/>
          <a:t>Make 'f' and 's' big and actually on the arrows so its more obvious</a:t>
        </a:r>
      </a:p>
    </p188:txBody>
  </p188:cm>
</p188:cmLst>
</file>

<file path=ppt/comments/modernComment_1D8_9D264048.xml><?xml version="1.0" encoding="utf-8"?>
<p188:cmLst xmlns:a="http://schemas.openxmlformats.org/drawingml/2006/main" xmlns:r="http://schemas.openxmlformats.org/officeDocument/2006/relationships" xmlns:p188="http://schemas.microsoft.com/office/powerpoint/2018/8/main">
  <p188:cm id="{0A67678F-823C-44C2-9602-A460A84F622F}" authorId="{0F3D776D-BB7A-414B-307A-A9F019F8F43E}" status="resolved" created="2022-11-16T20:21:47.471" complete="100000">
    <pc:sldMkLst xmlns:pc="http://schemas.microsoft.com/office/powerpoint/2013/main/command">
      <pc:docMk/>
      <pc:sldMk cId="2636529736" sldId="472"/>
    </pc:sldMkLst>
    <p188:txBody>
      <a:bodyPr/>
      <a:lstStyle/>
      <a:p>
        <a:r>
          <a:rPr lang="en-US"/>
          <a:t>Focus more on the features of the microscope rather than how we are fastening it. Not necessary for this section</a:t>
        </a:r>
      </a:p>
    </p188:txBody>
  </p188:cm>
  <p188:cm id="{B262C5A6-769D-4F70-8461-91D571826576}" authorId="{903A69BB-3CAD-6470-CFA9-D08D76365A7A}" status="resolved" created="2022-11-27T00:20:39.965" complete="100000">
    <pc:sldMkLst xmlns:pc="http://schemas.microsoft.com/office/powerpoint/2013/main/command">
      <pc:docMk/>
      <pc:sldMk cId="2636529736" sldId="472"/>
    </pc:sldMkLst>
    <p188:txBody>
      <a:bodyPr/>
      <a:lstStyle/>
      <a:p>
        <a:r>
          <a:rPr lang="en-US"/>
          <a:t>Add resistance wire heater illustration</a:t>
        </a:r>
      </a:p>
    </p188:txBody>
  </p188:cm>
</p188:cmLst>
</file>

<file path=ppt/comments/modernComment_1DA_68D76AB1.xml><?xml version="1.0" encoding="utf-8"?>
<p188:cmLst xmlns:a="http://schemas.openxmlformats.org/drawingml/2006/main" xmlns:r="http://schemas.openxmlformats.org/officeDocument/2006/relationships" xmlns:p188="http://schemas.microsoft.com/office/powerpoint/2018/8/main">
  <p188:cm id="{08492C5E-00BF-4620-A100-4EF035C653D7}" authorId="{863F8D7F-C284-E080-7324-9438AD7AE24E}" created="2022-11-26T18:30:41.686">
    <pc:sldMkLst xmlns:pc="http://schemas.microsoft.com/office/powerpoint/2013/main/command">
      <pc:docMk/>
      <pc:sldMk cId="1758948017" sldId="474"/>
    </pc:sldMkLst>
    <p188:txBody>
      <a:bodyPr/>
      <a:lstStyle/>
      <a:p>
        <a:r>
          <a:rPr lang="en-US"/>
          <a:t>useful in backup to show all the distances at the end of models</a:t>
        </a:r>
      </a:p>
    </p188:txBody>
  </p188:cm>
</p188:cmLst>
</file>

<file path=ppt/comments/modernComment_1DB_A663788A.xml><?xml version="1.0" encoding="utf-8"?>
<p188:cmLst xmlns:a="http://schemas.openxmlformats.org/drawingml/2006/main" xmlns:r="http://schemas.openxmlformats.org/officeDocument/2006/relationships" xmlns:p188="http://schemas.microsoft.com/office/powerpoint/2018/8/main">
  <p188:cm id="{8487DBAC-27C4-8F42-96AA-F53C5A7FE0E0}" authorId="{B7B2111A-C67C-E3E9-C44F-03C08A191ADC}" created="2022-11-26T23:01:58.861">
    <ac:deMkLst xmlns:ac="http://schemas.microsoft.com/office/drawing/2013/main/command">
      <pc:docMk xmlns:pc="http://schemas.microsoft.com/office/powerpoint/2013/main/command"/>
      <pc:sldMk xmlns:pc="http://schemas.microsoft.com/office/powerpoint/2013/main/command" cId="2791536778" sldId="475"/>
      <ac:picMk id="15" creationId="{76354C48-B318-3315-F6C2-6D51C90FA9A2}"/>
    </ac:deMkLst>
    <p188:txBody>
      <a:bodyPr/>
      <a:lstStyle/>
      <a:p>
        <a:r>
          <a:rPr lang="en-US"/>
          <a:t>what are these variables, list them</a:t>
        </a:r>
      </a:p>
    </p188:txBody>
  </p188:cm>
</p188:cmLst>
</file>

<file path=ppt/comments/modernComment_1EF_531DC944.xml><?xml version="1.0" encoding="utf-8"?>
<p188:cmLst xmlns:a="http://schemas.openxmlformats.org/drawingml/2006/main" xmlns:r="http://schemas.openxmlformats.org/officeDocument/2006/relationships" xmlns:p188="http://schemas.microsoft.com/office/powerpoint/2018/8/main">
  <p188:cm id="{C2E8236E-456F-46C9-954F-FA2A5EA8C5E4}" authorId="{903A69BB-3CAD-6470-CFA9-D08D76365A7A}" created="2022-11-27T00:18:30.383">
    <pc:sldMkLst xmlns:pc="http://schemas.microsoft.com/office/powerpoint/2013/main/command">
      <pc:docMk/>
      <pc:sldMk cId="1394460996" sldId="495"/>
    </pc:sldMkLst>
    <p188:txBody>
      <a:bodyPr/>
      <a:lstStyle/>
      <a:p>
        <a:r>
          <a:rPr lang="en-US"/>
          <a:t>Update view</a:t>
        </a:r>
      </a:p>
    </p188:txBody>
  </p188:cm>
</p188:cmLst>
</file>

<file path=ppt/comments/modernComment_20B_A0020FB9.xml><?xml version="1.0" encoding="utf-8"?>
<p188:cmLst xmlns:a="http://schemas.openxmlformats.org/drawingml/2006/main" xmlns:r="http://schemas.openxmlformats.org/officeDocument/2006/relationships" xmlns:p188="http://schemas.microsoft.com/office/powerpoint/2018/8/main">
  <p188:cm id="{C1C721A0-EFC8-5F45-95F5-9D9ACBF731E3}" authorId="{903A69BB-3CAD-6470-CFA9-D08D76365A7A}" status="resolved" created="2022-11-10T01:01:52.439">
    <pc:sldMkLst xmlns:pc="http://schemas.microsoft.com/office/powerpoint/2013/main/command">
      <pc:docMk/>
      <pc:sldMk cId="3650045133" sldId="337"/>
    </pc:sldMkLst>
    <p188:txBody>
      <a:bodyPr/>
      <a:lstStyle/>
      <a:p>
        <a:r>
          <a:rPr lang="en-US"/>
          <a:t>Needs updated cad, that includes new lens plate, shrunk dimensions, and machinable fillets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eb.eece.maine.edu/~vweaver/group/machines.html"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eb.eece.maine.edu/~vweaver/group/machines.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err="1"/>
              <a:t>Bre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Patricio</a:t>
            </a:r>
          </a:p>
        </p:txBody>
      </p:sp>
    </p:spTree>
    <p:extLst>
      <p:ext uri="{BB962C8B-B14F-4D97-AF65-F5344CB8AC3E}">
        <p14:creationId xmlns:p14="http://schemas.microsoft.com/office/powerpoint/2010/main" val="54954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r>
              <a:rPr lang="en-US"/>
              <a:t>Our proposed solution is housed inside a ground assembly, used to keep dust off of our sensitive equipment, and provides a nice base to comfortable route cables and </a:t>
            </a:r>
            <a:r>
              <a:rPr lang="en-US" err="1"/>
              <a:t>tubings</a:t>
            </a:r>
            <a:r>
              <a:rPr lang="en-US"/>
              <a:t> through the metal baseplate hole</a:t>
            </a:r>
          </a:p>
          <a:p>
            <a:pPr marL="158750" indent="0">
              <a:buNone/>
            </a:pPr>
            <a:endParaRPr lang="en-US"/>
          </a:p>
        </p:txBody>
      </p:sp>
    </p:spTree>
    <p:extLst>
      <p:ext uri="{BB962C8B-B14F-4D97-AF65-F5344CB8AC3E}">
        <p14:creationId xmlns:p14="http://schemas.microsoft.com/office/powerpoint/2010/main" val="257680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endParaRPr lang="en-US"/>
          </a:p>
        </p:txBody>
      </p:sp>
    </p:spTree>
    <p:extLst>
      <p:ext uri="{BB962C8B-B14F-4D97-AF65-F5344CB8AC3E}">
        <p14:creationId xmlns:p14="http://schemas.microsoft.com/office/powerpoint/2010/main" val="393431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 Our proposed solution is housed inside a ground assembly, used to keep dust off of our sensitive equipment, and provides a nice base to comfortable route cables and </a:t>
            </a:r>
            <a:r>
              <a:rPr lang="en-US" err="1"/>
              <a:t>tubings</a:t>
            </a:r>
            <a:r>
              <a:rPr lang="en-US"/>
              <a:t> through the metal baseplate hole</a:t>
            </a:r>
          </a:p>
          <a:p>
            <a:pPr marL="158750" indent="0">
              <a:buNone/>
            </a:pPr>
            <a:endParaRPr lang="en-US"/>
          </a:p>
        </p:txBody>
      </p:sp>
    </p:spTree>
    <p:extLst>
      <p:ext uri="{BB962C8B-B14F-4D97-AF65-F5344CB8AC3E}">
        <p14:creationId xmlns:p14="http://schemas.microsoft.com/office/powerpoint/2010/main" val="3583817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endParaRPr lang="en-US"/>
          </a:p>
        </p:txBody>
      </p:sp>
    </p:spTree>
    <p:extLst>
      <p:ext uri="{BB962C8B-B14F-4D97-AF65-F5344CB8AC3E}">
        <p14:creationId xmlns:p14="http://schemas.microsoft.com/office/powerpoint/2010/main" val="698858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endParaRPr lang="en-US"/>
          </a:p>
        </p:txBody>
      </p:sp>
    </p:spTree>
    <p:extLst>
      <p:ext uri="{BB962C8B-B14F-4D97-AF65-F5344CB8AC3E}">
        <p14:creationId xmlns:p14="http://schemas.microsoft.com/office/powerpoint/2010/main" val="1388359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Ryan</a:t>
            </a:r>
          </a:p>
        </p:txBody>
      </p:sp>
    </p:spTree>
    <p:extLst>
      <p:ext uri="{BB962C8B-B14F-4D97-AF65-F5344CB8AC3E}">
        <p14:creationId xmlns:p14="http://schemas.microsoft.com/office/powerpoint/2010/main" val="3717125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Kellen</a:t>
            </a:r>
          </a:p>
        </p:txBody>
      </p:sp>
    </p:spTree>
    <p:extLst>
      <p:ext uri="{BB962C8B-B14F-4D97-AF65-F5344CB8AC3E}">
        <p14:creationId xmlns:p14="http://schemas.microsoft.com/office/powerpoint/2010/main" val="158453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Nick from electronics</a:t>
            </a:r>
          </a:p>
        </p:txBody>
      </p:sp>
    </p:spTree>
    <p:extLst>
      <p:ext uri="{BB962C8B-B14F-4D97-AF65-F5344CB8AC3E}">
        <p14:creationId xmlns:p14="http://schemas.microsoft.com/office/powerpoint/2010/main" val="353897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 </a:t>
            </a:r>
          </a:p>
        </p:txBody>
      </p:sp>
    </p:spTree>
    <p:extLst>
      <p:ext uri="{BB962C8B-B14F-4D97-AF65-F5344CB8AC3E}">
        <p14:creationId xmlns:p14="http://schemas.microsoft.com/office/powerpoint/2010/main" val="303569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3524861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1887989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Bre:</a:t>
            </a:r>
          </a:p>
          <a:p>
            <a:pPr marL="158750" indent="0">
              <a:buNone/>
            </a:pPr>
            <a:r>
              <a:rPr lang="en-US"/>
              <a:t>For our project, our team worked together to find the six most important elements for delivering a successful product to our customer and their corresponding functional requirements. The ones we decided on were:</a:t>
            </a:r>
          </a:p>
          <a:p>
            <a:pPr marL="158750" indent="0">
              <a:buNone/>
            </a:pPr>
            <a:endParaRPr lang="en-US"/>
          </a:p>
          <a:p>
            <a:pPr marL="387350" indent="-228600">
              <a:buFont typeface="+mj-lt"/>
              <a:buAutoNum type="arabicPeriod"/>
            </a:pPr>
            <a:r>
              <a:rPr lang="en-US"/>
              <a:t>Microscope Functionality</a:t>
            </a:r>
          </a:p>
          <a:p>
            <a:pPr marL="844550" lvl="1" indent="-228600">
              <a:buFont typeface="+mj-lt"/>
              <a:buAutoNum type="alphaLcPeriod"/>
            </a:pPr>
            <a:r>
              <a:rPr lang="en-US"/>
              <a:t>The basis of our whole project, and arguably the most important aspect of the microscope. In order for the image reconstruction and detection algorithms to work, the microscope must be functional to the point where it can take accurate hologram data from the samples.</a:t>
            </a:r>
          </a:p>
          <a:p>
            <a:pPr marL="387350" lvl="0" indent="-228600">
              <a:buFont typeface="+mj-lt"/>
              <a:buAutoNum type="arabicPeriod"/>
            </a:pPr>
            <a:r>
              <a:rPr lang="en-US"/>
              <a:t>Microscope Core Interfaces</a:t>
            </a:r>
          </a:p>
          <a:p>
            <a:pPr marL="844550" lvl="1" indent="-228600">
              <a:buFont typeface="+mj-lt"/>
              <a:buAutoNum type="alphaLcPeriod"/>
            </a:pPr>
            <a:r>
              <a:rPr lang="en-US"/>
              <a:t>This entails the ability for the microscope to handle the interface with the sample collector mechanism at the necessary flow rate for timely material processing. Every bit of water that we are able to process increases the likelihood of detecting Brownian motion and eliminates wasted energy and material.</a:t>
            </a:r>
          </a:p>
          <a:p>
            <a:pPr marL="387350" lvl="0" indent="-228600">
              <a:buFont typeface="+mj-lt"/>
              <a:buAutoNum type="arabicPeriod"/>
            </a:pPr>
            <a:r>
              <a:rPr lang="en-US"/>
              <a:t>Spacecraft Interfaces</a:t>
            </a:r>
          </a:p>
          <a:p>
            <a:pPr marL="844550" lvl="1" indent="-228600">
              <a:buFont typeface="+mj-lt"/>
              <a:buAutoNum type="arabicPeriod"/>
            </a:pPr>
            <a:r>
              <a:rPr lang="en-US"/>
              <a:t>This one is pretty self explanatory. The microscope needs to fit within the satellite body and send stored data from the microscope bulk storage to the main processing unit on the bus.</a:t>
            </a:r>
          </a:p>
          <a:p>
            <a:pPr marL="387350" lvl="0" indent="-228600">
              <a:buFont typeface="+mj-lt"/>
              <a:buAutoNum type="arabicPeriod"/>
            </a:pPr>
            <a:r>
              <a:rPr lang="en-US"/>
              <a:t>Reconstruction Algorithm</a:t>
            </a:r>
          </a:p>
          <a:p>
            <a:pPr marL="844550" lvl="1" indent="-228600">
              <a:buFont typeface="+mj-lt"/>
              <a:buAutoNum type="arabicPeriod"/>
            </a:pPr>
            <a:r>
              <a:rPr lang="en-US"/>
              <a:t>The reconstruction algorithm is what brings the holographic microscope its special capabilities. This will allow for 3-Dimensional imaging which gives us the ability to more accurately distinguish items within the fluid volume and determine if they are of any interest to us</a:t>
            </a:r>
          </a:p>
          <a:p>
            <a:pPr marL="387350" lvl="0" indent="-228600">
              <a:buFont typeface="+mj-lt"/>
              <a:buAutoNum type="arabicPeriod"/>
            </a:pPr>
            <a:r>
              <a:rPr lang="en-US"/>
              <a:t>Detection Algorithm</a:t>
            </a:r>
          </a:p>
          <a:p>
            <a:pPr marL="844550" lvl="1" indent="-228600">
              <a:buFont typeface="+mj-lt"/>
              <a:buAutoNum type="arabicPeriod"/>
            </a:pPr>
            <a:r>
              <a:rPr lang="en-US"/>
              <a:t>Detection is the next step after reconstruction where the computer program will be able to analyze a series of reconstructed images and automatically determine if there are any regions of interest in the sample volume. This reduces the need for high bandwidth downlinks to Earth.</a:t>
            </a:r>
          </a:p>
          <a:p>
            <a:pPr marL="387350" lvl="0" indent="-228600">
              <a:buFont typeface="+mj-lt"/>
              <a:buAutoNum type="arabicPeriod"/>
            </a:pPr>
            <a:r>
              <a:rPr lang="en-US"/>
              <a:t>Power</a:t>
            </a:r>
          </a:p>
          <a:p>
            <a:pPr marL="844550" lvl="1" indent="-228600">
              <a:buFont typeface="+mj-lt"/>
              <a:buAutoNum type="arabicPeriod"/>
            </a:pPr>
            <a:r>
              <a:rPr lang="en-US"/>
              <a:t>Finally, the spacecraft only has a limited amount of power that it can generate and distribute through each subsystem. Maintaining a proper power budget not only ensures that the microscope assembly will stay powered, but also protects other essential parts of the spacecraft from losing power in space</a:t>
            </a:r>
          </a:p>
        </p:txBody>
      </p:sp>
    </p:spTree>
    <p:extLst>
      <p:ext uri="{BB962C8B-B14F-4D97-AF65-F5344CB8AC3E}">
        <p14:creationId xmlns:p14="http://schemas.microsoft.com/office/powerpoint/2010/main" val="181875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Bre:</a:t>
            </a:r>
          </a:p>
          <a:p>
            <a:pPr marL="158750" indent="0">
              <a:buNone/>
            </a:pPr>
            <a:r>
              <a:rPr lang="en-US"/>
              <a:t>For our project, our team worked together to find the six most important elements for delivering a successful product to our customer and their corresponding functional requirements. The ones we decided on were:</a:t>
            </a:r>
          </a:p>
          <a:p>
            <a:pPr marL="158750" indent="0">
              <a:buNone/>
            </a:pPr>
            <a:endParaRPr lang="en-US"/>
          </a:p>
          <a:p>
            <a:pPr marL="387350" indent="-228600">
              <a:buFont typeface="+mj-lt"/>
              <a:buAutoNum type="arabicPeriod"/>
            </a:pPr>
            <a:r>
              <a:rPr lang="en-US"/>
              <a:t>Microscope Functionality</a:t>
            </a:r>
          </a:p>
          <a:p>
            <a:pPr marL="844550" lvl="1" indent="-228600">
              <a:buFont typeface="+mj-lt"/>
              <a:buAutoNum type="alphaLcPeriod"/>
            </a:pPr>
            <a:r>
              <a:rPr lang="en-US"/>
              <a:t>The basis of our whole project, and arguably the most important aspect of the microscope. In order for the image reconstruction and detection algorithms to work, the microscope must be functional to the point where it can take accurate hologram data from the samples.</a:t>
            </a:r>
          </a:p>
          <a:p>
            <a:pPr marL="387350" lvl="0" indent="-228600">
              <a:buFont typeface="+mj-lt"/>
              <a:buAutoNum type="arabicPeriod"/>
            </a:pPr>
            <a:r>
              <a:rPr lang="en-US"/>
              <a:t>Microscope Core Interfaces</a:t>
            </a:r>
          </a:p>
          <a:p>
            <a:pPr marL="844550" lvl="1" indent="-228600">
              <a:buFont typeface="+mj-lt"/>
              <a:buAutoNum type="alphaLcPeriod"/>
            </a:pPr>
            <a:r>
              <a:rPr lang="en-US"/>
              <a:t>This entails the ability for the microscope to handle the interface with the sample collector mechanism at the necessary flow rate for timely material processing. Every bit of water that we are able to process increases the likelihood of detecting Brownian motion and eliminates wasted energy and material.</a:t>
            </a:r>
          </a:p>
          <a:p>
            <a:pPr marL="387350" lvl="0" indent="-228600">
              <a:buFont typeface="+mj-lt"/>
              <a:buAutoNum type="arabicPeriod"/>
            </a:pPr>
            <a:r>
              <a:rPr lang="en-US"/>
              <a:t>Spacecraft Interfaces</a:t>
            </a:r>
          </a:p>
          <a:p>
            <a:pPr marL="844550" lvl="1" indent="-228600">
              <a:buFont typeface="+mj-lt"/>
              <a:buAutoNum type="arabicPeriod"/>
            </a:pPr>
            <a:r>
              <a:rPr lang="en-US"/>
              <a:t>This one is pretty self explanatory. The microscope needs to fit within the satellite body and send stored data from the microscope bulk storage to the main processing unit on the bus.</a:t>
            </a:r>
          </a:p>
          <a:p>
            <a:pPr marL="387350" lvl="0" indent="-228600">
              <a:buFont typeface="+mj-lt"/>
              <a:buAutoNum type="arabicPeriod"/>
            </a:pPr>
            <a:r>
              <a:rPr lang="en-US"/>
              <a:t>Reconstruction Algorithm</a:t>
            </a:r>
          </a:p>
          <a:p>
            <a:pPr marL="844550" lvl="1" indent="-228600">
              <a:buFont typeface="+mj-lt"/>
              <a:buAutoNum type="arabicPeriod"/>
            </a:pPr>
            <a:r>
              <a:rPr lang="en-US"/>
              <a:t>The reconstruction algorithm is what brings the holographic microscope its special capabilities. This will allow for 3-Dimensional imaging which gives us the ability to more accurately distinguish items within the fluid volume and determine if they are of any interest to us</a:t>
            </a:r>
          </a:p>
          <a:p>
            <a:pPr marL="387350" lvl="0" indent="-228600">
              <a:buFont typeface="+mj-lt"/>
              <a:buAutoNum type="arabicPeriod"/>
            </a:pPr>
            <a:r>
              <a:rPr lang="en-US"/>
              <a:t>Detection Algorithm</a:t>
            </a:r>
          </a:p>
          <a:p>
            <a:pPr marL="844550" lvl="1" indent="-228600">
              <a:buFont typeface="+mj-lt"/>
              <a:buAutoNum type="arabicPeriod"/>
            </a:pPr>
            <a:r>
              <a:rPr lang="en-US"/>
              <a:t>Detection is the next step after reconstruction where the computer program will be able to analyze a series of reconstructed images and automatically determine if there are any regions of interest in the sample volume. This reduces the need for high bandwidth downlinks to Earth.</a:t>
            </a:r>
          </a:p>
          <a:p>
            <a:pPr marL="387350" lvl="0" indent="-228600">
              <a:buFont typeface="+mj-lt"/>
              <a:buAutoNum type="arabicPeriod"/>
            </a:pPr>
            <a:r>
              <a:rPr lang="en-US"/>
              <a:t>Power</a:t>
            </a:r>
          </a:p>
          <a:p>
            <a:pPr marL="844550" lvl="1" indent="-228600">
              <a:buFont typeface="+mj-lt"/>
              <a:buAutoNum type="arabicPeriod"/>
            </a:pPr>
            <a:r>
              <a:rPr lang="en-US"/>
              <a:t>Finally, the spacecraft only has a limited amount of power that it can generate and distribute through each subsystem. Maintaining a proper power budget not only ensures that the microscope assembly will stay powered, but also protects other essential parts of the spacecraft from losing power in space</a:t>
            </a:r>
          </a:p>
        </p:txBody>
      </p:sp>
    </p:spTree>
    <p:extLst>
      <p:ext uri="{BB962C8B-B14F-4D97-AF65-F5344CB8AC3E}">
        <p14:creationId xmlns:p14="http://schemas.microsoft.com/office/powerpoint/2010/main" val="20953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Bre:</a:t>
            </a: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1556160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Kellen:</a:t>
            </a: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752702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Bre:</a:t>
            </a: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2779378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Bre:</a:t>
            </a: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3684363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Eric:</a:t>
            </a:r>
          </a:p>
          <a:p>
            <a:pPr>
              <a:buNone/>
            </a:pPr>
            <a:endParaRPr lang="en-US">
              <a:latin typeface="Calibri"/>
              <a:cs typeface="Calibri"/>
            </a:endParaRP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2378751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Eric: </a:t>
            </a: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3481113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Patricio:</a:t>
            </a:r>
          </a:p>
          <a:p>
            <a:pPr>
              <a:buNone/>
            </a:pPr>
            <a:endParaRPr lang="en-US">
              <a:latin typeface="Calibri"/>
              <a:cs typeface="Calibri"/>
            </a:endParaRP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416521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3446767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Bre:</a:t>
            </a:r>
          </a:p>
          <a:p>
            <a:pPr>
              <a:buNone/>
            </a:pPr>
            <a:endParaRPr lang="en-US">
              <a:latin typeface="Calibri"/>
              <a:cs typeface="Calibri"/>
            </a:endParaRPr>
          </a:p>
          <a:p>
            <a:pPr>
              <a:buNone/>
            </a:pPr>
            <a:r>
              <a:rPr lang="en-US">
                <a:latin typeface="Calibri"/>
                <a:cs typeface="Calibri"/>
              </a:rPr>
              <a:t>Here is our chart for the determined high-risk items on our project. We settled seven of what we deemed the most critical parts. </a:t>
            </a:r>
          </a:p>
          <a:p>
            <a:pPr>
              <a:buNone/>
            </a:pPr>
            <a:endParaRPr lang="en-US">
              <a:latin typeface="Calibri"/>
              <a:cs typeface="Calibri"/>
            </a:endParaRPr>
          </a:p>
          <a:p>
            <a:pPr>
              <a:buNone/>
            </a:pPr>
            <a:r>
              <a:rPr lang="en-US">
                <a:latin typeface="Calibri"/>
                <a:cs typeface="Calibri"/>
              </a:rPr>
              <a:t>ACCEPTABLE</a:t>
            </a:r>
          </a:p>
          <a:p>
            <a:pPr marL="457200" indent="-298450"/>
            <a:r>
              <a:rPr lang="en-US">
                <a:latin typeface="Calibri"/>
                <a:cs typeface="Calibri"/>
              </a:rPr>
              <a:t>False positive from detection algorithm</a:t>
            </a:r>
          </a:p>
          <a:p>
            <a:pPr marL="914400" lvl="1" indent="-298450"/>
            <a:r>
              <a:rPr lang="en-US">
                <a:latin typeface="Calibri"/>
                <a:cs typeface="Calibri"/>
              </a:rPr>
              <a:t>Likely, but not bad. Can be addressed with human review back on Earth</a:t>
            </a:r>
          </a:p>
          <a:p>
            <a:pPr marL="457200" lvl="0" indent="-298450"/>
            <a:r>
              <a:rPr lang="en-US">
                <a:latin typeface="Calibri"/>
                <a:cs typeface="Calibri"/>
              </a:rPr>
              <a:t>FOD from spacecraft bus</a:t>
            </a:r>
          </a:p>
          <a:p>
            <a:pPr marL="914400" lvl="1" indent="-298450"/>
            <a:r>
              <a:rPr lang="en-US">
                <a:latin typeface="Calibri"/>
                <a:cs typeface="Calibri"/>
              </a:rPr>
              <a:t>Unlikely given the care taken to prevent FOD in satellite manufacturing/assembly.</a:t>
            </a:r>
          </a:p>
          <a:p>
            <a:pPr marL="914400" lvl="1" indent="-298450"/>
            <a:r>
              <a:rPr lang="en-US">
                <a:latin typeface="Calibri"/>
                <a:cs typeface="Calibri"/>
              </a:rPr>
              <a:t>Could interfere with our optics system</a:t>
            </a:r>
          </a:p>
          <a:p>
            <a:pPr marL="457200" lvl="0" indent="-298450"/>
            <a:r>
              <a:rPr lang="en-US">
                <a:latin typeface="Calibri"/>
                <a:cs typeface="Calibri"/>
              </a:rPr>
              <a:t>FOD in sample collection</a:t>
            </a:r>
          </a:p>
          <a:p>
            <a:pPr marL="914400" lvl="1" indent="-298450"/>
            <a:r>
              <a:rPr lang="en-US">
                <a:latin typeface="Calibri"/>
                <a:cs typeface="Calibri"/>
              </a:rPr>
              <a:t>Very unlikely, but if something that wasn’t ice or on a microscopic scale were to be introduced into the collector, it could potentially clog or damage the microfluidic tubing and sample imaging</a:t>
            </a:r>
          </a:p>
          <a:p>
            <a:pPr marL="158750" lvl="0" indent="0">
              <a:buNone/>
            </a:pPr>
            <a:r>
              <a:rPr lang="en-US">
                <a:latin typeface="Calibri"/>
                <a:cs typeface="Calibri"/>
              </a:rPr>
              <a:t>WATCH</a:t>
            </a:r>
          </a:p>
          <a:p>
            <a:pPr marL="457200" lvl="0" indent="-298450"/>
            <a:r>
              <a:rPr lang="en-US">
                <a:latin typeface="Calibri"/>
                <a:cs typeface="Calibri"/>
              </a:rPr>
              <a:t>Detection algorithm fails to detect motion</a:t>
            </a:r>
          </a:p>
          <a:p>
            <a:pPr marL="914400" lvl="1" indent="-298450"/>
            <a:r>
              <a:rPr lang="en-US">
                <a:latin typeface="Calibri"/>
                <a:cs typeface="Calibri"/>
              </a:rPr>
              <a:t>Very likely due to our inexperience as a team with motion detection code on spacecraft processing platforms</a:t>
            </a:r>
          </a:p>
          <a:p>
            <a:pPr marL="914400" lvl="1" indent="-298450"/>
            <a:r>
              <a:rPr lang="en-US">
                <a:latin typeface="Calibri"/>
                <a:cs typeface="Calibri"/>
              </a:rPr>
              <a:t>Minor impact, we can update the detection code remotely or downlink all of our data</a:t>
            </a:r>
          </a:p>
          <a:p>
            <a:pPr marL="457200" lvl="0" indent="-298450"/>
            <a:r>
              <a:rPr lang="en-US">
                <a:latin typeface="Calibri"/>
                <a:cs typeface="Calibri"/>
              </a:rPr>
              <a:t>Misaligned optical assembly</a:t>
            </a:r>
          </a:p>
          <a:p>
            <a:pPr marL="914400" lvl="1" indent="-298450"/>
            <a:r>
              <a:rPr lang="en-US">
                <a:latin typeface="Calibri"/>
                <a:cs typeface="Calibri"/>
              </a:rPr>
              <a:t>Unlikely with proper design and testing</a:t>
            </a:r>
          </a:p>
          <a:p>
            <a:pPr marL="914400" lvl="1" indent="-298450"/>
            <a:r>
              <a:rPr lang="en-US">
                <a:latin typeface="Calibri"/>
                <a:cs typeface="Calibri"/>
              </a:rPr>
              <a:t>Severe impact and could ruin the mission for the microscope</a:t>
            </a:r>
          </a:p>
          <a:p>
            <a:pPr marL="457200" lvl="0" indent="-298450"/>
            <a:r>
              <a:rPr lang="en-US">
                <a:latin typeface="Calibri"/>
                <a:cs typeface="Calibri"/>
              </a:rPr>
              <a:t>Perforation in tubing</a:t>
            </a:r>
          </a:p>
          <a:p>
            <a:pPr marL="914400" lvl="1" indent="-298450"/>
            <a:r>
              <a:rPr lang="en-US">
                <a:latin typeface="Calibri"/>
                <a:cs typeface="Calibri"/>
              </a:rPr>
              <a:t>Very unlikely to happen at such a scale</a:t>
            </a:r>
          </a:p>
          <a:p>
            <a:pPr marL="914400" lvl="1" indent="-298450"/>
            <a:r>
              <a:rPr lang="en-US">
                <a:latin typeface="Calibri"/>
                <a:cs typeface="Calibri"/>
              </a:rPr>
              <a:t>Severe impact with the possibility of fluid transfer being immobilized</a:t>
            </a:r>
          </a:p>
          <a:p>
            <a:pPr marL="158750" lvl="0" indent="0">
              <a:buNone/>
            </a:pPr>
            <a:r>
              <a:rPr lang="en-US">
                <a:latin typeface="Calibri"/>
                <a:cs typeface="Calibri"/>
              </a:rPr>
              <a:t>UNACCEPTABLE</a:t>
            </a:r>
          </a:p>
          <a:p>
            <a:pPr marL="457200" lvl="0" indent="-298450"/>
            <a:r>
              <a:rPr lang="en-US">
                <a:latin typeface="Calibri"/>
                <a:cs typeface="Calibri"/>
              </a:rPr>
              <a:t>Radiation damage to electronics</a:t>
            </a:r>
          </a:p>
          <a:p>
            <a:pPr marL="914400" lvl="1" indent="-298450"/>
            <a:r>
              <a:rPr lang="en-US">
                <a:latin typeface="Calibri"/>
                <a:cs typeface="Calibri"/>
              </a:rPr>
              <a:t>Not a worry for our senior projects</a:t>
            </a:r>
          </a:p>
          <a:p>
            <a:pPr marL="914400" lvl="1" indent="-298450"/>
            <a:r>
              <a:rPr lang="en-US">
                <a:latin typeface="Calibri"/>
                <a:cs typeface="Calibri"/>
              </a:rPr>
              <a:t>Likely to happen with our electronics choice and radiation environment near Saturn</a:t>
            </a:r>
          </a:p>
          <a:p>
            <a:pPr marL="914400" lvl="1" indent="-298450"/>
            <a:r>
              <a:rPr lang="en-US">
                <a:latin typeface="Calibri"/>
                <a:cs typeface="Calibri"/>
              </a:rPr>
              <a:t>Significant impact on the reliability and capability of our reconstruction and detection systems</a:t>
            </a:r>
          </a:p>
        </p:txBody>
      </p:sp>
    </p:spTree>
    <p:extLst>
      <p:ext uri="{BB962C8B-B14F-4D97-AF65-F5344CB8AC3E}">
        <p14:creationId xmlns:p14="http://schemas.microsoft.com/office/powerpoint/2010/main" val="2716077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Bre</a:t>
            </a:r>
          </a:p>
        </p:txBody>
      </p:sp>
    </p:spTree>
    <p:extLst>
      <p:ext uri="{BB962C8B-B14F-4D97-AF65-F5344CB8AC3E}">
        <p14:creationId xmlns:p14="http://schemas.microsoft.com/office/powerpoint/2010/main" val="3977981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Bre</a:t>
            </a:r>
          </a:p>
        </p:txBody>
      </p:sp>
    </p:spTree>
    <p:extLst>
      <p:ext uri="{BB962C8B-B14F-4D97-AF65-F5344CB8AC3E}">
        <p14:creationId xmlns:p14="http://schemas.microsoft.com/office/powerpoint/2010/main" val="849393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Fred</a:t>
            </a:r>
          </a:p>
        </p:txBody>
      </p:sp>
    </p:spTree>
    <p:extLst>
      <p:ext uri="{BB962C8B-B14F-4D97-AF65-F5344CB8AC3E}">
        <p14:creationId xmlns:p14="http://schemas.microsoft.com/office/powerpoint/2010/main" val="2056654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fred</a:t>
            </a:r>
            <a:endParaRPr lang="en-US"/>
          </a:p>
        </p:txBody>
      </p:sp>
    </p:spTree>
    <p:extLst>
      <p:ext uri="{BB962C8B-B14F-4D97-AF65-F5344CB8AC3E}">
        <p14:creationId xmlns:p14="http://schemas.microsoft.com/office/powerpoint/2010/main" val="844592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fred</a:t>
            </a:r>
            <a:endParaRPr lang="en-US"/>
          </a:p>
        </p:txBody>
      </p:sp>
    </p:spTree>
    <p:extLst>
      <p:ext uri="{BB962C8B-B14F-4D97-AF65-F5344CB8AC3E}">
        <p14:creationId xmlns:p14="http://schemas.microsoft.com/office/powerpoint/2010/main" val="2017203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fred</a:t>
            </a:r>
            <a:endParaRPr lang="en-US"/>
          </a:p>
        </p:txBody>
      </p:sp>
    </p:spTree>
    <p:extLst>
      <p:ext uri="{BB962C8B-B14F-4D97-AF65-F5344CB8AC3E}">
        <p14:creationId xmlns:p14="http://schemas.microsoft.com/office/powerpoint/2010/main" val="3602036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fred</a:t>
            </a:r>
            <a:endParaRPr lang="en-US"/>
          </a:p>
        </p:txBody>
      </p:sp>
    </p:spTree>
    <p:extLst>
      <p:ext uri="{BB962C8B-B14F-4D97-AF65-F5344CB8AC3E}">
        <p14:creationId xmlns:p14="http://schemas.microsoft.com/office/powerpoint/2010/main" val="736992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eric</a:t>
            </a:r>
          </a:p>
        </p:txBody>
      </p:sp>
    </p:spTree>
    <p:extLst>
      <p:ext uri="{BB962C8B-B14F-4D97-AF65-F5344CB8AC3E}">
        <p14:creationId xmlns:p14="http://schemas.microsoft.com/office/powerpoint/2010/main" val="887340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eric</a:t>
            </a:r>
          </a:p>
          <a:p>
            <a:endParaRPr lang="en-US"/>
          </a:p>
        </p:txBody>
      </p:sp>
    </p:spTree>
    <p:extLst>
      <p:ext uri="{BB962C8B-B14F-4D97-AF65-F5344CB8AC3E}">
        <p14:creationId xmlns:p14="http://schemas.microsoft.com/office/powerpoint/2010/main" val="194919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107779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eric</a:t>
            </a:r>
          </a:p>
          <a:p>
            <a:endParaRPr lang="en-US"/>
          </a:p>
        </p:txBody>
      </p:sp>
    </p:spTree>
    <p:extLst>
      <p:ext uri="{BB962C8B-B14F-4D97-AF65-F5344CB8AC3E}">
        <p14:creationId xmlns:p14="http://schemas.microsoft.com/office/powerpoint/2010/main" val="83395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eric</a:t>
            </a:r>
          </a:p>
          <a:p>
            <a:pPr>
              <a:buNone/>
            </a:pPr>
            <a:endParaRPr lang="en-US">
              <a:latin typeface="Calibri"/>
              <a:cs typeface="Calibri"/>
            </a:endParaRPr>
          </a:p>
          <a:p>
            <a:pPr>
              <a:buNone/>
            </a:pPr>
            <a:r>
              <a:rPr lang="en-US">
                <a:latin typeface="Calibri"/>
                <a:cs typeface="Calibri"/>
              </a:rPr>
              <a:t>This sensor was brought to our attention by our customer as a design point. Our customer wants parts that have space grade equivalents, with the important parameters for us to match being resolution and pixel size</a:t>
            </a:r>
          </a:p>
        </p:txBody>
      </p:sp>
    </p:spTree>
    <p:extLst>
      <p:ext uri="{BB962C8B-B14F-4D97-AF65-F5344CB8AC3E}">
        <p14:creationId xmlns:p14="http://schemas.microsoft.com/office/powerpoint/2010/main" val="2092741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eric</a:t>
            </a:r>
          </a:p>
          <a:p>
            <a:endParaRPr lang="en-US"/>
          </a:p>
        </p:txBody>
      </p:sp>
    </p:spTree>
    <p:extLst>
      <p:ext uri="{BB962C8B-B14F-4D97-AF65-F5344CB8AC3E}">
        <p14:creationId xmlns:p14="http://schemas.microsoft.com/office/powerpoint/2010/main" val="1637846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34576037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528104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3503950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2388726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Bre</a:t>
            </a:r>
          </a:p>
          <a:p>
            <a:endParaRPr lang="en-US"/>
          </a:p>
        </p:txBody>
      </p:sp>
    </p:spTree>
    <p:extLst>
      <p:ext uri="{BB962C8B-B14F-4D97-AF65-F5344CB8AC3E}">
        <p14:creationId xmlns:p14="http://schemas.microsoft.com/office/powerpoint/2010/main" val="518663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Bre</a:t>
            </a:r>
          </a:p>
          <a:p>
            <a:endParaRPr lang="en-US"/>
          </a:p>
        </p:txBody>
      </p:sp>
    </p:spTree>
    <p:extLst>
      <p:ext uri="{BB962C8B-B14F-4D97-AF65-F5344CB8AC3E}">
        <p14:creationId xmlns:p14="http://schemas.microsoft.com/office/powerpoint/2010/main" val="781953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Bre</a:t>
            </a:r>
          </a:p>
          <a:p>
            <a:endParaRPr lang="en-US"/>
          </a:p>
        </p:txBody>
      </p:sp>
    </p:spTree>
    <p:extLst>
      <p:ext uri="{BB962C8B-B14F-4D97-AF65-F5344CB8AC3E}">
        <p14:creationId xmlns:p14="http://schemas.microsoft.com/office/powerpoint/2010/main" val="213028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2913421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Bre</a:t>
            </a:r>
          </a:p>
          <a:p>
            <a:endParaRPr lang="en-US"/>
          </a:p>
        </p:txBody>
      </p:sp>
    </p:spTree>
    <p:extLst>
      <p:ext uri="{BB962C8B-B14F-4D97-AF65-F5344CB8AC3E}">
        <p14:creationId xmlns:p14="http://schemas.microsoft.com/office/powerpoint/2010/main" val="80372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Patricio</a:t>
            </a:r>
          </a:p>
        </p:txBody>
      </p:sp>
    </p:spTree>
    <p:extLst>
      <p:ext uri="{BB962C8B-B14F-4D97-AF65-F5344CB8AC3E}">
        <p14:creationId xmlns:p14="http://schemas.microsoft.com/office/powerpoint/2010/main" val="3706593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endParaRPr lang="en-US"/>
          </a:p>
        </p:txBody>
      </p:sp>
    </p:spTree>
    <p:extLst>
      <p:ext uri="{BB962C8B-B14F-4D97-AF65-F5344CB8AC3E}">
        <p14:creationId xmlns:p14="http://schemas.microsoft.com/office/powerpoint/2010/main" val="1555838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endParaRPr lang="en-US"/>
          </a:p>
        </p:txBody>
      </p:sp>
    </p:spTree>
    <p:extLst>
      <p:ext uri="{BB962C8B-B14F-4D97-AF65-F5344CB8AC3E}">
        <p14:creationId xmlns:p14="http://schemas.microsoft.com/office/powerpoint/2010/main" val="1261485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Patricio</a:t>
            </a:r>
          </a:p>
          <a:p>
            <a:endParaRPr lang="en-US"/>
          </a:p>
        </p:txBody>
      </p:sp>
    </p:spTree>
    <p:extLst>
      <p:ext uri="{BB962C8B-B14F-4D97-AF65-F5344CB8AC3E}">
        <p14:creationId xmlns:p14="http://schemas.microsoft.com/office/powerpoint/2010/main" val="1537529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Ryan</a:t>
            </a:r>
          </a:p>
        </p:txBody>
      </p:sp>
    </p:spTree>
    <p:extLst>
      <p:ext uri="{BB962C8B-B14F-4D97-AF65-F5344CB8AC3E}">
        <p14:creationId xmlns:p14="http://schemas.microsoft.com/office/powerpoint/2010/main" val="1235324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Ryan</a:t>
            </a:r>
          </a:p>
        </p:txBody>
      </p:sp>
    </p:spTree>
    <p:extLst>
      <p:ext uri="{BB962C8B-B14F-4D97-AF65-F5344CB8AC3E}">
        <p14:creationId xmlns:p14="http://schemas.microsoft.com/office/powerpoint/2010/main" val="2131508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Ryan</a:t>
            </a:r>
          </a:p>
        </p:txBody>
      </p:sp>
    </p:spTree>
    <p:extLst>
      <p:ext uri="{BB962C8B-B14F-4D97-AF65-F5344CB8AC3E}">
        <p14:creationId xmlns:p14="http://schemas.microsoft.com/office/powerpoint/2010/main" val="3980404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18936092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a:t>
            </a:r>
          </a:p>
        </p:txBody>
      </p:sp>
    </p:spTree>
    <p:extLst>
      <p:ext uri="{BB962C8B-B14F-4D97-AF65-F5344CB8AC3E}">
        <p14:creationId xmlns:p14="http://schemas.microsoft.com/office/powerpoint/2010/main" val="46691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2889573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a:t>
            </a:r>
          </a:p>
        </p:txBody>
      </p:sp>
    </p:spTree>
    <p:extLst>
      <p:ext uri="{BB962C8B-B14F-4D97-AF65-F5344CB8AC3E}">
        <p14:creationId xmlns:p14="http://schemas.microsoft.com/office/powerpoint/2010/main" val="1870309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445944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499993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t>
            </a:r>
          </a:p>
        </p:txBody>
      </p:sp>
    </p:spTree>
    <p:extLst>
      <p:ext uri="{BB962C8B-B14F-4D97-AF65-F5344CB8AC3E}">
        <p14:creationId xmlns:p14="http://schemas.microsoft.com/office/powerpoint/2010/main" val="2627512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eric</a:t>
            </a:r>
          </a:p>
          <a:p>
            <a:endParaRPr lang="en-US"/>
          </a:p>
        </p:txBody>
      </p:sp>
    </p:spTree>
    <p:extLst>
      <p:ext uri="{BB962C8B-B14F-4D97-AF65-F5344CB8AC3E}">
        <p14:creationId xmlns:p14="http://schemas.microsoft.com/office/powerpoint/2010/main" val="8010688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Sans-Serif"/>
              <a:buChar char="•"/>
            </a:pPr>
            <a:r>
              <a:rPr lang="en-US"/>
              <a:t>Active power consumption is not a concern for microscope or processor, as can be seen</a:t>
            </a:r>
          </a:p>
          <a:p>
            <a:pPr marL="285750" indent="-285750">
              <a:buFont typeface="Arial,Sans-Serif"/>
              <a:buChar char="•"/>
            </a:pPr>
            <a:r>
              <a:rPr lang="en-US"/>
              <a:t>Some components not chosen or accounted for such as the relays. These will not increase power consumption in any impactful way</a:t>
            </a:r>
          </a:p>
          <a:p>
            <a:pPr marL="285750" indent="-285750">
              <a:buFont typeface="Arial,Sans-Serif"/>
              <a:buChar char="•"/>
            </a:pPr>
            <a:r>
              <a:rPr lang="en-US"/>
              <a:t>Inactive power not a concern for microscope, can be completely shut down</a:t>
            </a:r>
          </a:p>
          <a:p>
            <a:pPr marL="285750" indent="-285750">
              <a:buFont typeface="Arial,Sans-Serif"/>
              <a:buChar char="•"/>
            </a:pPr>
            <a:r>
              <a:rPr lang="en-US"/>
              <a:t>Inactive power for processor is a concern, processor will need to be shut down completely, and a secondary, low power system will need to be on standby to reactivate it when necessary</a:t>
            </a:r>
          </a:p>
          <a:p>
            <a:pPr marL="0" indent="0">
              <a:buNone/>
            </a:pPr>
            <a:endParaRPr lang="en-US"/>
          </a:p>
        </p:txBody>
      </p:sp>
    </p:spTree>
    <p:extLst>
      <p:ext uri="{BB962C8B-B14F-4D97-AF65-F5344CB8AC3E}">
        <p14:creationId xmlns:p14="http://schemas.microsoft.com/office/powerpoint/2010/main" val="18912036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This is our plan to lower inactive power consumption to below 0.5 W.</a:t>
            </a:r>
          </a:p>
          <a:p>
            <a:pPr>
              <a:buNone/>
            </a:pPr>
            <a:r>
              <a:rPr lang="en-US">
                <a:latin typeface="Calibri"/>
                <a:cs typeface="Calibri"/>
              </a:rPr>
              <a:t>Low power microcontroller will be monitoring input signals, and wake up the processor when required</a:t>
            </a:r>
          </a:p>
          <a:p>
            <a:pPr>
              <a:buNone/>
            </a:pPr>
            <a:r>
              <a:rPr lang="en-US">
                <a:latin typeface="Calibri"/>
                <a:cs typeface="Calibri"/>
              </a:rPr>
              <a:t>From that point forward, the main processor will take over</a:t>
            </a:r>
          </a:p>
          <a:p>
            <a:pPr>
              <a:buNone/>
            </a:pPr>
            <a:r>
              <a:rPr lang="en-US">
                <a:latin typeface="Calibri"/>
                <a:cs typeface="Calibri"/>
              </a:rPr>
              <a:t>Shown in the figure is a mockup of what this may look like. We used an ATTiny85 for a reference pinout. At this point we plan on using the Teensy LC, as we will be purchasing one for a different system, allowing for hardware familiarity.</a:t>
            </a:r>
          </a:p>
        </p:txBody>
      </p:sp>
    </p:spTree>
    <p:extLst>
      <p:ext uri="{BB962C8B-B14F-4D97-AF65-F5344CB8AC3E}">
        <p14:creationId xmlns:p14="http://schemas.microsoft.com/office/powerpoint/2010/main" val="5729749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hlinkClick r:id="rId3"/>
              </a:rPr>
              <a:t>https://web.eece.maine.edu/~vweaver/group/machines.html</a:t>
            </a:r>
            <a:endParaRPr lang="en-US"/>
          </a:p>
          <a:p>
            <a:pPr>
              <a:buNone/>
            </a:pPr>
            <a:endParaRPr lang="en-US"/>
          </a:p>
        </p:txBody>
      </p:sp>
    </p:spTree>
    <p:extLst>
      <p:ext uri="{BB962C8B-B14F-4D97-AF65-F5344CB8AC3E}">
        <p14:creationId xmlns:p14="http://schemas.microsoft.com/office/powerpoint/2010/main" val="1919241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https://web.eece.maine.edu/~vweaver/group/machines.html</a:t>
            </a:r>
          </a:p>
        </p:txBody>
      </p:sp>
    </p:spTree>
    <p:extLst>
      <p:ext uri="{BB962C8B-B14F-4D97-AF65-F5344CB8AC3E}">
        <p14:creationId xmlns:p14="http://schemas.microsoft.com/office/powerpoint/2010/main" val="3412614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hlinkClick r:id="rId3"/>
              </a:rPr>
              <a:t>https://web.eece.maine.edu/~vweaver/group/machines.html</a:t>
            </a:r>
            <a:endParaRPr lang="en-US"/>
          </a:p>
          <a:p>
            <a:pPr>
              <a:buNone/>
            </a:pPr>
            <a:endParaRPr lang="en-US"/>
          </a:p>
          <a:p>
            <a:pPr>
              <a:buNone/>
            </a:pPr>
            <a:r>
              <a:rPr lang="en-US"/>
              <a:t>Several options were considered, including the NVIDIA Jetson Nano, the Raspberry Pi 3 and 4, the </a:t>
            </a:r>
            <a:r>
              <a:rPr lang="en-US" err="1"/>
              <a:t>BeagleBone</a:t>
            </a:r>
            <a:r>
              <a:rPr lang="en-US"/>
              <a:t> Black Industrial, and more, but ultimately the Pi 4 won. Its relatively easy to acquire, has a plethora of resources and support available, and exceeds our requirements. </a:t>
            </a:r>
          </a:p>
          <a:p>
            <a:pPr>
              <a:buNone/>
            </a:pPr>
            <a:r>
              <a:rPr lang="en-US"/>
              <a:t>One thing to note, is that we will begin our prototyping using a Pi 3, as the team currently already owns one, and Pi 4s are not easy to get at retail price currently. We will transition to a Pi 4 when we are able to acquire one</a:t>
            </a:r>
          </a:p>
          <a:p>
            <a:pPr>
              <a:buNone/>
            </a:pPr>
            <a:endParaRPr lang="en-US"/>
          </a:p>
          <a:p>
            <a:pPr>
              <a:buNone/>
            </a:pPr>
            <a:endParaRPr lang="en-US"/>
          </a:p>
        </p:txBody>
      </p:sp>
    </p:spTree>
    <p:extLst>
      <p:ext uri="{BB962C8B-B14F-4D97-AF65-F5344CB8AC3E}">
        <p14:creationId xmlns:p14="http://schemas.microsoft.com/office/powerpoint/2010/main" val="323017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155907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390728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Bre</a:t>
            </a:r>
            <a:endParaRPr lang="en-US"/>
          </a:p>
        </p:txBody>
      </p:sp>
    </p:spTree>
    <p:extLst>
      <p:ext uri="{BB962C8B-B14F-4D97-AF65-F5344CB8AC3E}">
        <p14:creationId xmlns:p14="http://schemas.microsoft.com/office/powerpoint/2010/main" val="111376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955A725-1B2E-451B-9DA5-EA2E56BD3811}"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9892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E0322-170C-48CB-8B1C-DC49E5076C34}"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3333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18930-D1F5-4E39-B640-2F3E879EAD3D}"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793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031704" y="4698475"/>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1140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000">
                <a:latin typeface="Times New Roman" panose="02020603050405020304" pitchFamily="18" charset="0"/>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025127" y="4698475"/>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77042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B87C"/>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sz="16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8D8F3E-7462-416A-B92E-4E0214249AC1}"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7769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A5893C-40FD-4307-91B1-917A38620E18}"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2398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B594D-04F0-4CFF-B3B3-46FE38E5BD20}"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1761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5701F1-33AD-45D0-99F3-57895F8F74B6}" type="datetime1">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4430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4E9D70-F622-4903-BDEA-8DCC54D17D55}" type="datetime1">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7230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80A47-FAC2-4FCB-88B5-72C2A2E067DB}" type="datetime1">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99745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65C1AE-04DB-4AAA-A45A-05E709C8658E}"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8473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F80E01-73E5-4B34-A6EC-6CA0942FF24D}"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6345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8278"/>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233652"/>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9A5461-258E-453A-AB5E-EB94CBCC45C5}" type="datetime1">
              <a:rPr lang="en-US" smtClean="0"/>
              <a:t>3/9/2023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a:p>
        </p:txBody>
      </p:sp>
      <p:sp>
        <p:nvSpPr>
          <p:cNvPr id="9" name="Rectangle 8"/>
          <p:cNvSpPr/>
          <p:nvPr/>
        </p:nvSpPr>
        <p:spPr>
          <a:xfrm>
            <a:off x="0" y="4609215"/>
            <a:ext cx="9144000" cy="5342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40881" y="4665035"/>
            <a:ext cx="2020187" cy="404037"/>
          </a:xfrm>
          <a:prstGeom prst="rect">
            <a:avLst/>
          </a:prstGeom>
        </p:spPr>
      </p:pic>
      <p:pic>
        <p:nvPicPr>
          <p:cNvPr id="7" name="Picture 47" descr="A picture containing text, electronics&#10;&#10;Description automatically generated">
            <a:extLst>
              <a:ext uri="{FF2B5EF4-FFF2-40B4-BE49-F238E27FC236}">
                <a16:creationId xmlns:a16="http://schemas.microsoft.com/office/drawing/2014/main" id="{BCE6D0CC-D2D8-D0C9-9DF8-A594231719FE}"/>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8612237" y="4612418"/>
            <a:ext cx="529503" cy="525081"/>
          </a:xfrm>
          <a:prstGeom prst="rect">
            <a:avLst/>
          </a:prstGeom>
        </p:spPr>
      </p:pic>
      <p:pic>
        <p:nvPicPr>
          <p:cNvPr id="1026" name="Picture 2">
            <a:extLst>
              <a:ext uri="{FF2B5EF4-FFF2-40B4-BE49-F238E27FC236}">
                <a16:creationId xmlns:a16="http://schemas.microsoft.com/office/drawing/2014/main" id="{8459AF26-5127-198B-1F22-A153DD4D28EE}"/>
              </a:ext>
            </a:extLst>
          </p:cNvPr>
          <p:cNvPicPr>
            <a:picLocks noChangeAspect="1" noChangeArrowheads="1"/>
          </p:cNvPicPr>
          <p:nvPr userDrawn="1"/>
        </p:nvPicPr>
        <p:blipFill>
          <a:blip r:embed="rId17" cstate="email">
            <a:extLst>
              <a:ext uri="{28A0092B-C50C-407E-A947-70E740481C1C}">
                <a14:useLocalDpi xmlns:a14="http://schemas.microsoft.com/office/drawing/2010/main" val="0"/>
              </a:ext>
            </a:extLst>
          </a:blip>
          <a:srcRect/>
          <a:stretch>
            <a:fillRect/>
          </a:stretch>
        </p:blipFill>
        <p:spPr bwMode="auto">
          <a:xfrm>
            <a:off x="3346678" y="4609214"/>
            <a:ext cx="2401293" cy="52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76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l" defTabSz="685800" rtl="0" eaLnBrk="1" latinLnBrk="0" hangingPunct="1">
        <a:lnSpc>
          <a:spcPct val="90000"/>
        </a:lnSpc>
        <a:spcBef>
          <a:spcPct val="0"/>
        </a:spcBef>
        <a:buNone/>
        <a:defRPr sz="3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gif"/><Relationship Id="rId1" Type="http://schemas.openxmlformats.org/officeDocument/2006/relationships/slideLayout" Target="../slideLayouts/slideLayout12.xml"/><Relationship Id="rId4" Type="http://schemas.microsoft.com/office/2018/10/relationships/comments" Target="../comments/modernComment_16B_F13D52C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18/10/relationships/comments" Target="../comments/modernComment_150_CDE1E15D.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18/10/relationships/comments" Target="../comments/modernComment_1D8_9D264048.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8.png"/><Relationship Id="rId10" Type="http://schemas.microsoft.com/office/2018/10/relationships/comments" Target="../comments/modernComment_20B_A0020FB9.xml"/><Relationship Id="rId4" Type="http://schemas.openxmlformats.org/officeDocument/2006/relationships/image" Target="../media/image17.pn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8.png"/><Relationship Id="rId10" Type="http://schemas.microsoft.com/office/2018/10/relationships/comments" Target="../comments/modernComment_151_D98F44CD.xml"/><Relationship Id="rId4" Type="http://schemas.openxmlformats.org/officeDocument/2006/relationships/image" Target="../media/image17.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18/10/relationships/comments" Target="../comments/modernComment_157_C01D5F0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18/10/relationships/comments" Target="../comments/modernComment_156_DCC636EF.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BB_44B408AF.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18/10/relationships/comments" Target="../comments/modernComment_1DB_A663788A.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0.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microsoft.com/office/2018/10/relationships/comments" Target="../comments/modernComment_1B9_FE95C192.xml"/><Relationship Id="rId5" Type="http://schemas.openxmlformats.org/officeDocument/2006/relationships/image" Target="../media/image32.jpe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pn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47.png"/></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58.pn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3.png"/><Relationship Id="rId9"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1B5_D8EB92F0.xml"/><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microsoft.com/office/2018/10/relationships/comments" Target="../comments/modernComment_1EF_531DC9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7.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31.png"/><Relationship Id="rId4" Type="http://schemas.openxmlformats.org/officeDocument/2006/relationships/image" Target="../media/image29.png"/><Relationship Id="rId9" Type="http://schemas.microsoft.com/office/2018/10/relationships/comments" Target="../comments/modernComment_186_9CEBCF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microsoft.com/office/2018/10/relationships/comments" Target="../comments/modernComment_1DA_68D76AB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18/10/relationships/comments" Target="../comments/modernComment_14C_ACEA47A3.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653C1AC9-AE12-78D8-6CCD-3E1FF0B3687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0101" b="-39"/>
          <a:stretch/>
        </p:blipFill>
        <p:spPr>
          <a:xfrm>
            <a:off x="-1889" y="708"/>
            <a:ext cx="9147778" cy="4628940"/>
          </a:xfrm>
          <a:prstGeom prst="rect">
            <a:avLst/>
          </a:prstGeom>
          <a:ln>
            <a:solidFill>
              <a:schemeClr val="tx1"/>
            </a:solidFill>
          </a:ln>
        </p:spPr>
      </p:pic>
      <p:sp>
        <p:nvSpPr>
          <p:cNvPr id="2" name="TextBox 1">
            <a:extLst>
              <a:ext uri="{FF2B5EF4-FFF2-40B4-BE49-F238E27FC236}">
                <a16:creationId xmlns:a16="http://schemas.microsoft.com/office/drawing/2014/main" id="{943EBADC-DD38-2037-78C3-B9FACD94F74A}"/>
              </a:ext>
            </a:extLst>
          </p:cNvPr>
          <p:cNvSpPr txBox="1"/>
          <p:nvPr/>
        </p:nvSpPr>
        <p:spPr>
          <a:xfrm>
            <a:off x="1036608" y="3799149"/>
            <a:ext cx="70688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rgbClr val="FFFFFF"/>
                </a:solidFill>
                <a:latin typeface="Aharoni" panose="02010803020104030203" pitchFamily="2" charset="-79"/>
                <a:cs typeface="Aharoni" panose="02010803020104030203" pitchFamily="2" charset="-79"/>
              </a:rPr>
              <a:t>Critical Design Review</a:t>
            </a:r>
            <a:endParaRPr lang="en-US" sz="2400">
              <a:latin typeface="Aharoni" panose="02010803020104030203" pitchFamily="2" charset="-79"/>
              <a:cs typeface="Aharoni" panose="02010803020104030203" pitchFamily="2" charset="-79"/>
            </a:endParaRPr>
          </a:p>
        </p:txBody>
      </p:sp>
      <p:sp>
        <p:nvSpPr>
          <p:cNvPr id="3" name="Rectangle: Rounded Corners 2">
            <a:extLst>
              <a:ext uri="{FF2B5EF4-FFF2-40B4-BE49-F238E27FC236}">
                <a16:creationId xmlns:a16="http://schemas.microsoft.com/office/drawing/2014/main" id="{7A35ACE1-594B-2097-53D3-C48B3EBACA7F}"/>
              </a:ext>
            </a:extLst>
          </p:cNvPr>
          <p:cNvSpPr/>
          <p:nvPr/>
        </p:nvSpPr>
        <p:spPr>
          <a:xfrm>
            <a:off x="1537598" y="1297124"/>
            <a:ext cx="6066914" cy="360293"/>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989991-AA4C-BFBA-645D-5688209A32C6}"/>
              </a:ext>
            </a:extLst>
          </p:cNvPr>
          <p:cNvSpPr txBox="1"/>
          <p:nvPr/>
        </p:nvSpPr>
        <p:spPr>
          <a:xfrm>
            <a:off x="1287441" y="267709"/>
            <a:ext cx="6567228"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a:solidFill>
                  <a:schemeClr val="bg1"/>
                </a:solidFill>
                <a:latin typeface="Aharoni"/>
                <a:cs typeface="Aharoni"/>
              </a:rPr>
              <a:t>HoMIE</a:t>
            </a:r>
          </a:p>
          <a:p>
            <a:pPr algn="ctr"/>
            <a:r>
              <a:rPr lang="en-US" sz="2000" b="1">
                <a:solidFill>
                  <a:srgbClr val="00B0F0"/>
                </a:solidFill>
                <a:latin typeface="Aharoni"/>
                <a:cs typeface="Aharoni"/>
              </a:rPr>
              <a:t>Ho</a:t>
            </a:r>
            <a:r>
              <a:rPr lang="en-US" sz="2000" b="1">
                <a:solidFill>
                  <a:schemeClr val="bg1"/>
                </a:solidFill>
                <a:latin typeface="Aharoni"/>
                <a:cs typeface="Aharoni"/>
              </a:rPr>
              <a:t>lographic </a:t>
            </a:r>
            <a:r>
              <a:rPr lang="en-US" sz="2000" b="1">
                <a:solidFill>
                  <a:srgbClr val="00B0F0"/>
                </a:solidFill>
                <a:latin typeface="Aharoni"/>
                <a:cs typeface="Aharoni"/>
              </a:rPr>
              <a:t>M</a:t>
            </a:r>
            <a:r>
              <a:rPr lang="en-US" sz="2000" b="1">
                <a:solidFill>
                  <a:schemeClr val="bg1"/>
                </a:solidFill>
                <a:latin typeface="Aharoni"/>
                <a:cs typeface="Aharoni"/>
              </a:rPr>
              <a:t>icroscope </a:t>
            </a:r>
            <a:r>
              <a:rPr lang="en-US" sz="2000" b="1">
                <a:solidFill>
                  <a:srgbClr val="00B0F0"/>
                </a:solidFill>
                <a:latin typeface="Aharoni"/>
                <a:cs typeface="Aharoni"/>
              </a:rPr>
              <a:t>I</a:t>
            </a:r>
            <a:r>
              <a:rPr lang="en-US" sz="2000" b="1">
                <a:solidFill>
                  <a:schemeClr val="bg1"/>
                </a:solidFill>
                <a:latin typeface="Aharoni"/>
                <a:cs typeface="Aharoni"/>
              </a:rPr>
              <a:t>nvestigating </a:t>
            </a:r>
            <a:r>
              <a:rPr lang="en-US" sz="2000" b="1">
                <a:solidFill>
                  <a:srgbClr val="00B0F0"/>
                </a:solidFill>
                <a:latin typeface="Aharoni"/>
                <a:cs typeface="Aharoni"/>
              </a:rPr>
              <a:t>E</a:t>
            </a:r>
            <a:r>
              <a:rPr lang="en-US" sz="2000" b="1">
                <a:solidFill>
                  <a:schemeClr val="bg1"/>
                </a:solidFill>
                <a:latin typeface="Aharoni"/>
                <a:cs typeface="Aharoni"/>
              </a:rPr>
              <a:t>nceladus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Design Solution</a:t>
            </a:r>
            <a:endParaRPr lang="en-US" b="1"/>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r>
              <a:rPr lang="en-US">
                <a:latin typeface="Times New Roman"/>
                <a:cs typeface="Calibri"/>
              </a:rPr>
              <a:t>Presenters</a:t>
            </a:r>
            <a:r>
              <a:rPr lang="en-US" sz="1800">
                <a:latin typeface="Times New Roman"/>
                <a:cs typeface="Calibri"/>
              </a:rPr>
              <a:t>: </a:t>
            </a:r>
            <a:r>
              <a:rPr lang="en-US">
                <a:latin typeface="Times New Roman"/>
                <a:cs typeface="Calibri"/>
              </a:rPr>
              <a:t>Patricio Ramos, Nick from Electronics, Nick from Software, Brianna Gagliardi</a:t>
            </a:r>
            <a:endParaRPr lang="en-US" sz="4250">
              <a:latin typeface="Times New Roman"/>
              <a:cs typeface="Times New Roman"/>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20123144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 b="1">
                <a:latin typeface="Times New Roman"/>
                <a:cs typeface="Times New Roman"/>
              </a:rPr>
              <a:t>Hologram Reconstruction Algorithm</a:t>
            </a:r>
            <a:r>
              <a:rPr lang="en-US" b="1">
                <a:latin typeface="Times New Roman"/>
                <a:cs typeface="Times New Roman"/>
              </a:rPr>
              <a:t>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411216061"/>
              </p:ext>
            </p:extLst>
          </p:nvPr>
        </p:nvGraphicFramePr>
        <p:xfrm>
          <a:off x="560367" y="990847"/>
          <a:ext cx="7921107" cy="914400"/>
        </p:xfrm>
        <a:graphic>
          <a:graphicData uri="http://schemas.openxmlformats.org/drawingml/2006/table">
            <a:tbl>
              <a:tblPr firstRow="1" bandRow="1">
                <a:tableStyleId>{5C22544A-7EE6-4342-B048-85BDC9FD1C3A}</a:tableStyleId>
              </a:tblPr>
              <a:tblGrid>
                <a:gridCol w="1897239">
                  <a:extLst>
                    <a:ext uri="{9D8B030D-6E8A-4147-A177-3AD203B41FA5}">
                      <a16:colId xmlns:a16="http://schemas.microsoft.com/office/drawing/2014/main" val="1081741532"/>
                    </a:ext>
                  </a:extLst>
                </a:gridCol>
                <a:gridCol w="6023868">
                  <a:extLst>
                    <a:ext uri="{9D8B030D-6E8A-4147-A177-3AD203B41FA5}">
                      <a16:colId xmlns:a16="http://schemas.microsoft.com/office/drawing/2014/main" val="2654881840"/>
                    </a:ext>
                  </a:extLst>
                </a:gridCol>
              </a:tblGrid>
              <a:tr h="412525">
                <a:tc>
                  <a:txBody>
                    <a:bodyPr/>
                    <a:lstStyle/>
                    <a:p>
                      <a:pPr lvl="0" algn="l">
                        <a:buNone/>
                      </a:pPr>
                      <a:r>
                        <a:rPr lang="en-US" sz="1200" b="1" i="0" u="sng" strike="noStrike" noProof="0">
                          <a:solidFill>
                            <a:schemeClr val="tx1"/>
                          </a:solidFill>
                          <a:latin typeface="Times New Roman"/>
                        </a:rPr>
                        <a:t>R-DIHM-PERF-4.2: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solidFill>
                            <a:schemeClr val="tx1"/>
                          </a:solidFill>
                          <a:latin typeface="Times New Roman"/>
                        </a:rPr>
                        <a:t>Reconstruction of the full 3D imaging volume from one frame or one difference stack shall take less than 12,000 seconds at the required reconstruction resolution.</a:t>
                      </a: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10911146"/>
                  </a:ext>
                </a:extLst>
              </a:tr>
              <a:tr h="412525">
                <a:tc>
                  <a:txBody>
                    <a:bodyPr/>
                    <a:lstStyle/>
                    <a:p>
                      <a:pPr lvl="0" algn="l">
                        <a:buNone/>
                      </a:pPr>
                      <a:r>
                        <a:rPr lang="en-US" sz="1200" b="1" i="0" u="sng" strike="noStrike" noProof="0">
                          <a:solidFill>
                            <a:schemeClr val="tx1"/>
                          </a:solidFill>
                          <a:latin typeface="Times New Roman"/>
                        </a:rPr>
                        <a:t>R-DIHM-PERF-4.2.1: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processor speed shall be in excess of 0.983 GigaFLOPS, to allow for sufficient power to execute commands and run the detection algorithm. </a:t>
                      </a:r>
                      <a:endParaRPr lang="en-US" sz="1200" b="1"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246065771"/>
                  </a:ext>
                </a:extLst>
              </a:tr>
            </a:tbl>
          </a:graphicData>
        </a:graphic>
      </p:graphicFrame>
      <p:sp>
        <p:nvSpPr>
          <p:cNvPr id="5" name="TextBox 4">
            <a:extLst>
              <a:ext uri="{FF2B5EF4-FFF2-40B4-BE49-F238E27FC236}">
                <a16:creationId xmlns:a16="http://schemas.microsoft.com/office/drawing/2014/main" id="{C350E7F6-E0E7-B22E-E6A2-A02344ABCB01}"/>
              </a:ext>
            </a:extLst>
          </p:cNvPr>
          <p:cNvSpPr txBox="1"/>
          <p:nvPr/>
        </p:nvSpPr>
        <p:spPr>
          <a:xfrm>
            <a:off x="313201" y="2141975"/>
            <a:ext cx="880188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b="1">
                <a:latin typeface="Times New Roman"/>
                <a:ea typeface="Calibri"/>
                <a:cs typeface="Calibri"/>
              </a:rPr>
              <a:t>Method:</a:t>
            </a:r>
          </a:p>
          <a:p>
            <a:pPr marL="742950" lvl="1" indent="-285750">
              <a:buFont typeface="Arial"/>
              <a:buChar char="•"/>
            </a:pPr>
            <a:r>
              <a:rPr lang="en-US" sz="1600">
                <a:latin typeface="Times New Roman"/>
                <a:ea typeface="Calibri"/>
                <a:cs typeface="Calibri"/>
              </a:rPr>
              <a:t>Use MATLAB function to compute number of FLOPs to perform full reconstruction</a:t>
            </a:r>
          </a:p>
          <a:p>
            <a:pPr marL="742950" lvl="1" indent="-285750">
              <a:buFont typeface="Arial"/>
              <a:buChar char="•"/>
            </a:pPr>
            <a:r>
              <a:rPr lang="en-US" sz="1600">
                <a:latin typeface="Times New Roman"/>
                <a:ea typeface="Calibri"/>
                <a:cs typeface="Calibri"/>
              </a:rPr>
              <a:t>Divided by time of reconstruction (t = 12,000s)</a:t>
            </a:r>
          </a:p>
          <a:p>
            <a:pPr marL="285750" indent="-285750">
              <a:buFont typeface="Arial"/>
              <a:buChar char="•"/>
            </a:pPr>
            <a:r>
              <a:rPr lang="en-US" sz="1600" b="1">
                <a:latin typeface="Times New Roman"/>
                <a:ea typeface="Calibri"/>
                <a:cs typeface="Calibri"/>
              </a:rPr>
              <a:t>Results:</a:t>
            </a:r>
            <a:endParaRPr lang="en-US" sz="1600">
              <a:latin typeface="Times New Roman"/>
              <a:ea typeface="Calibri"/>
              <a:cs typeface="Calibri"/>
            </a:endParaRPr>
          </a:p>
          <a:p>
            <a:pPr marL="1200150" lvl="1" indent="-285750">
              <a:buFont typeface="Arial"/>
              <a:buChar char="•"/>
            </a:pPr>
            <a:r>
              <a:rPr lang="en-US" sz="1600">
                <a:latin typeface="Times New Roman"/>
                <a:ea typeface="+mn-lt"/>
                <a:cs typeface="+mn-lt"/>
              </a:rPr>
              <a:t>Number of FLOPs = 1.18E13 FLOPs</a:t>
            </a:r>
          </a:p>
          <a:p>
            <a:pPr marL="1200150" indent="-285750">
              <a:buFont typeface="Arial"/>
              <a:buChar char="•"/>
            </a:pPr>
            <a:r>
              <a:rPr lang="en-US" sz="1600">
                <a:latin typeface="Times New Roman"/>
                <a:ea typeface="+mn-lt"/>
                <a:cs typeface="+mn-lt"/>
              </a:rPr>
              <a:t>Speed = (FLOPs/time)  = (1.1796*10^13/12000) = 0.983 * 10 ^9 FLOPS = 0.983 </a:t>
            </a:r>
            <a:r>
              <a:rPr lang="en-US" sz="1600" err="1">
                <a:latin typeface="Times New Roman"/>
                <a:ea typeface="+mn-lt"/>
                <a:cs typeface="+mn-lt"/>
              </a:rPr>
              <a:t>GigaFLOPS</a:t>
            </a:r>
            <a:endParaRPr lang="en-US" sz="1600">
              <a:latin typeface="Times New Roman"/>
              <a:ea typeface="+mn-lt"/>
              <a:cs typeface="+mn-lt"/>
            </a:endParaRPr>
          </a:p>
          <a:p>
            <a:pPr marL="285750" indent="-285750">
              <a:buFont typeface="Arial"/>
              <a:buChar char="•"/>
            </a:pPr>
            <a:r>
              <a:rPr lang="en-US" sz="1600" b="1">
                <a:latin typeface="Times New Roman"/>
                <a:ea typeface="Calibri"/>
                <a:cs typeface="Calibri"/>
              </a:rPr>
              <a:t>Processor Research</a:t>
            </a:r>
          </a:p>
          <a:p>
            <a:pPr marL="742950" lvl="1" indent="-285750">
              <a:buFont typeface="Arial"/>
              <a:buChar char="•"/>
            </a:pPr>
            <a:r>
              <a:rPr lang="en-US" sz="1600">
                <a:latin typeface="Times New Roman"/>
                <a:ea typeface="+mn-lt"/>
                <a:cs typeface="+mn-lt"/>
              </a:rPr>
              <a:t>Weaver Computer Engineering Research Group at the University of Maine</a:t>
            </a:r>
            <a:endParaRPr lang="en-US" sz="1600" b="1">
              <a:latin typeface="Times New Roman"/>
              <a:ea typeface="Calibri"/>
              <a:cs typeface="Calibri"/>
            </a:endParaRPr>
          </a:p>
          <a:p>
            <a:pPr marL="1200150" lvl="2" indent="-285750">
              <a:buFont typeface="Arial"/>
              <a:buChar char="•"/>
            </a:pPr>
            <a:r>
              <a:rPr lang="en-US" sz="1600">
                <a:latin typeface="Times New Roman"/>
                <a:ea typeface="+mn-lt"/>
                <a:cs typeface="+mn-lt"/>
              </a:rPr>
              <a:t>Compiled computing power in GFLOPS of various popular processors and SBCs</a:t>
            </a:r>
            <a:endParaRPr lang="en-US" sz="1600">
              <a:latin typeface="Times New Roman"/>
              <a:ea typeface="Calibri"/>
              <a:cs typeface="Calibri"/>
            </a:endParaRPr>
          </a:p>
          <a:p>
            <a:pPr marL="742950" lvl="1" indent="-285750">
              <a:buFont typeface="Arial"/>
              <a:buChar char="•"/>
            </a:pPr>
            <a:endParaRPr lang="en-US" sz="1600">
              <a:latin typeface="Times New Roman"/>
              <a:ea typeface="Calibri"/>
              <a:cs typeface="Calibri"/>
            </a:endParaRPr>
          </a:p>
          <a:p>
            <a:pPr marL="742950" lvl="1" indent="-285750">
              <a:buFont typeface="Arial"/>
              <a:buChar char="•"/>
            </a:pPr>
            <a:endParaRPr lang="en-US" sz="1600">
              <a:latin typeface="Times New Roman"/>
              <a:ea typeface="Calibri"/>
              <a:cs typeface="Calibri"/>
            </a:endParaRPr>
          </a:p>
        </p:txBody>
      </p:sp>
    </p:spTree>
    <p:extLst>
      <p:ext uri="{BB962C8B-B14F-4D97-AF65-F5344CB8AC3E}">
        <p14:creationId xmlns:p14="http://schemas.microsoft.com/office/powerpoint/2010/main" val="32959598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7" y="1413"/>
            <a:ext cx="9311907" cy="572700"/>
          </a:xfrm>
        </p:spPr>
        <p:txBody>
          <a:bodyPr/>
          <a:lstStyle/>
          <a:p>
            <a:r>
              <a:rPr lang="en" b="1">
                <a:latin typeface="Times New Roman"/>
                <a:cs typeface="Times New Roman"/>
              </a:rPr>
              <a:t>Hologram Reconstruction Algorithm: Processor Choice</a:t>
            </a:r>
            <a:r>
              <a:rPr lang="en-US" b="1">
                <a:latin typeface="Times New Roman"/>
                <a:cs typeface="Times New Roman"/>
              </a:rPr>
              <a:t>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graphicFrame>
        <p:nvGraphicFramePr>
          <p:cNvPr id="5" name="Table 4">
            <a:extLst>
              <a:ext uri="{FF2B5EF4-FFF2-40B4-BE49-F238E27FC236}">
                <a16:creationId xmlns:a16="http://schemas.microsoft.com/office/drawing/2014/main" id="{2CD63CA9-5A4B-3675-FD91-E7F1D80E6216}"/>
              </a:ext>
            </a:extLst>
          </p:cNvPr>
          <p:cNvGraphicFramePr>
            <a:graphicFrameLocks noGrp="1"/>
          </p:cNvGraphicFramePr>
          <p:nvPr>
            <p:extLst>
              <p:ext uri="{D42A27DB-BD31-4B8C-83A1-F6EECF244321}">
                <p14:modId xmlns:p14="http://schemas.microsoft.com/office/powerpoint/2010/main" val="1399952382"/>
              </p:ext>
            </p:extLst>
          </p:nvPr>
        </p:nvGraphicFramePr>
        <p:xfrm>
          <a:off x="359201" y="574113"/>
          <a:ext cx="8425598" cy="3792259"/>
        </p:xfrm>
        <a:graphic>
          <a:graphicData uri="http://schemas.openxmlformats.org/drawingml/2006/table">
            <a:tbl>
              <a:tblPr firstRow="1" bandRow="1">
                <a:tableStyleId>{073A0DAA-6AF3-43AB-8588-CEC1D06C72B9}</a:tableStyleId>
              </a:tblPr>
              <a:tblGrid>
                <a:gridCol w="1423716">
                  <a:extLst>
                    <a:ext uri="{9D8B030D-6E8A-4147-A177-3AD203B41FA5}">
                      <a16:colId xmlns:a16="http://schemas.microsoft.com/office/drawing/2014/main" val="2178344287"/>
                    </a:ext>
                  </a:extLst>
                </a:gridCol>
                <a:gridCol w="799382">
                  <a:extLst>
                    <a:ext uri="{9D8B030D-6E8A-4147-A177-3AD203B41FA5}">
                      <a16:colId xmlns:a16="http://schemas.microsoft.com/office/drawing/2014/main" val="208480344"/>
                    </a:ext>
                  </a:extLst>
                </a:gridCol>
                <a:gridCol w="799382">
                  <a:extLst>
                    <a:ext uri="{9D8B030D-6E8A-4147-A177-3AD203B41FA5}">
                      <a16:colId xmlns:a16="http://schemas.microsoft.com/office/drawing/2014/main" val="3809510972"/>
                    </a:ext>
                  </a:extLst>
                </a:gridCol>
                <a:gridCol w="1108631">
                  <a:extLst>
                    <a:ext uri="{9D8B030D-6E8A-4147-A177-3AD203B41FA5}">
                      <a16:colId xmlns:a16="http://schemas.microsoft.com/office/drawing/2014/main" val="2136941543"/>
                    </a:ext>
                  </a:extLst>
                </a:gridCol>
                <a:gridCol w="875235">
                  <a:extLst>
                    <a:ext uri="{9D8B030D-6E8A-4147-A177-3AD203B41FA5}">
                      <a16:colId xmlns:a16="http://schemas.microsoft.com/office/drawing/2014/main" val="3557039423"/>
                    </a:ext>
                  </a:extLst>
                </a:gridCol>
                <a:gridCol w="875235">
                  <a:extLst>
                    <a:ext uri="{9D8B030D-6E8A-4147-A177-3AD203B41FA5}">
                      <a16:colId xmlns:a16="http://schemas.microsoft.com/office/drawing/2014/main" val="239121814"/>
                    </a:ext>
                  </a:extLst>
                </a:gridCol>
                <a:gridCol w="875235">
                  <a:extLst>
                    <a:ext uri="{9D8B030D-6E8A-4147-A177-3AD203B41FA5}">
                      <a16:colId xmlns:a16="http://schemas.microsoft.com/office/drawing/2014/main" val="742803750"/>
                    </a:ext>
                  </a:extLst>
                </a:gridCol>
                <a:gridCol w="875235">
                  <a:extLst>
                    <a:ext uri="{9D8B030D-6E8A-4147-A177-3AD203B41FA5}">
                      <a16:colId xmlns:a16="http://schemas.microsoft.com/office/drawing/2014/main" val="55835109"/>
                    </a:ext>
                  </a:extLst>
                </a:gridCol>
                <a:gridCol w="793547">
                  <a:extLst>
                    <a:ext uri="{9D8B030D-6E8A-4147-A177-3AD203B41FA5}">
                      <a16:colId xmlns:a16="http://schemas.microsoft.com/office/drawing/2014/main" val="361452596"/>
                    </a:ext>
                  </a:extLst>
                </a:gridCol>
              </a:tblGrid>
              <a:tr h="553697">
                <a:tc gridSpan="3">
                  <a:txBody>
                    <a:bodyPr/>
                    <a:lstStyle/>
                    <a:p>
                      <a:pPr algn="ctr" fontAlgn="ctr"/>
                      <a:r>
                        <a:rPr lang="en-US" sz="1100">
                          <a:effectLst/>
                        </a:rPr>
                        <a:t>Processor/Controller</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Jetson Nano Developer Kit</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Raspberry Pi 4B</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Raspberry Pi 3B</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err="1">
                          <a:effectLst/>
                        </a:rPr>
                        <a:t>BeagleBone</a:t>
                      </a:r>
                      <a:r>
                        <a:rPr lang="en-US" sz="1100">
                          <a:effectLst/>
                        </a:rPr>
                        <a:t> Black Industrial</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err="1">
                          <a:effectLst/>
                        </a:rPr>
                        <a:t>DragonBoard</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3536125"/>
                  </a:ext>
                </a:extLst>
              </a:tr>
              <a:tr h="387399">
                <a:tc>
                  <a:txBody>
                    <a:bodyPr/>
                    <a:lstStyle/>
                    <a:p>
                      <a:pPr algn="ctr" fontAlgn="ctr"/>
                      <a:r>
                        <a:rPr lang="en-US" sz="1100">
                          <a:effectLst/>
                        </a:rPr>
                        <a:t>CRITERIA</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Relevant Objective</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Weight</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SCALE</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907327479"/>
                  </a:ext>
                </a:extLst>
              </a:tr>
              <a:tr h="484966">
                <a:tc>
                  <a:txBody>
                    <a:bodyPr/>
                    <a:lstStyle/>
                    <a:p>
                      <a:pPr algn="ctr" fontAlgn="ctr"/>
                      <a:r>
                        <a:rPr lang="en-US" sz="1100">
                          <a:effectLst/>
                        </a:rPr>
                        <a:t>Max Power Consumption</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PHYS-3.4</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20%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7">
                  <a:txBody>
                    <a:bodyPr/>
                    <a:lstStyle/>
                    <a:p>
                      <a:pPr algn="ctr" fontAlgn="ctr"/>
                      <a:r>
                        <a:rPr lang="en-US" sz="1100">
                          <a:effectLst/>
                        </a:rPr>
                        <a:t>3=Most Supportive, 0=Least Supportive</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148534203"/>
                  </a:ext>
                </a:extLst>
              </a:tr>
              <a:tr h="456988">
                <a:tc>
                  <a:txBody>
                    <a:bodyPr/>
                    <a:lstStyle/>
                    <a:p>
                      <a:pPr algn="ctr" fontAlgn="ctr"/>
                      <a:r>
                        <a:rPr lang="en-US" sz="1100">
                          <a:effectLst/>
                        </a:rPr>
                        <a:t>Computational Power</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PERF-4.2.1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25%</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vMerge="1">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98506786"/>
                  </a:ext>
                </a:extLst>
              </a:tr>
              <a:tr h="456988">
                <a:tc>
                  <a:txBody>
                    <a:bodyPr/>
                    <a:lstStyle/>
                    <a:p>
                      <a:pPr algn="ctr" fontAlgn="ctr"/>
                      <a:r>
                        <a:rPr lang="en-US" sz="1100">
                          <a:effectLst/>
                        </a:rPr>
                        <a:t>Thermal Operation and Survival</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PHYS-4.6, PHYS-4.7</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15%</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vMerge="1">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44890871"/>
                  </a:ext>
                </a:extLst>
              </a:tr>
              <a:tr h="456988">
                <a:tc>
                  <a:txBody>
                    <a:bodyPr/>
                    <a:lstStyle/>
                    <a:p>
                      <a:pPr algn="ctr" fontAlgn="ctr"/>
                      <a:r>
                        <a:rPr lang="en-US" sz="1100">
                          <a:effectLst/>
                        </a:rPr>
                        <a:t>RAM</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15%</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vMerge="1">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51836132"/>
                  </a:ext>
                </a:extLst>
              </a:tr>
              <a:tr h="382377">
                <a:tc>
                  <a:txBody>
                    <a:bodyPr/>
                    <a:lstStyle/>
                    <a:p>
                      <a:pPr algn="ctr" fontAlgn="ctr"/>
                      <a:r>
                        <a:rPr lang="en-US" sz="1100">
                          <a:effectLst/>
                        </a:rPr>
                        <a:t>Cost</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10%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vMerge="1">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26018948"/>
                  </a:ext>
                </a:extLst>
              </a:tr>
              <a:tr h="382377">
                <a:tc>
                  <a:txBody>
                    <a:bodyPr/>
                    <a:lstStyle/>
                    <a:p>
                      <a:pPr algn="ctr" fontAlgn="ctr"/>
                      <a:r>
                        <a:rPr lang="en-US" sz="1100">
                          <a:effectLst/>
                        </a:rPr>
                        <a:t>Lead Time/Availability</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15%</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vMerge="1">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1100">
                          <a:effectLst/>
                        </a:rPr>
                        <a:t>1</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70071339"/>
                  </a:ext>
                </a:extLst>
              </a:tr>
              <a:tr h="221101">
                <a:tc>
                  <a:txBody>
                    <a:bodyPr/>
                    <a:lstStyle/>
                    <a:p>
                      <a:pPr algn="ctr" fontAlgn="ctr"/>
                      <a:r>
                        <a:rPr lang="en-US" sz="1100">
                          <a:effectLst/>
                        </a:rPr>
                        <a:t>WEIGHTED TOTALS in %</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100%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vMerge="1">
                  <a:txBody>
                    <a:bodyPr/>
                    <a:lstStyle/>
                    <a:p>
                      <a:pPr algn="ctr" fontAlgn="ctr"/>
                      <a:endParaRPr lang="en-US" sz="1100">
                        <a:effectLst/>
                      </a:endParaRP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50%</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63%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62%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accent6"/>
                    </a:solidFill>
                  </a:tcPr>
                </a:tc>
                <a:tc>
                  <a:txBody>
                    <a:bodyPr/>
                    <a:lstStyle/>
                    <a:p>
                      <a:pPr algn="ctr" fontAlgn="ctr"/>
                      <a:r>
                        <a:rPr lang="en-US" sz="1100">
                          <a:effectLst/>
                        </a:rPr>
                        <a:t>52%</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fontAlgn="ctr"/>
                      <a:r>
                        <a:rPr lang="en-US" sz="1100">
                          <a:effectLst/>
                        </a:rPr>
                        <a:t>43%</a:t>
                      </a:r>
                    </a:p>
                  </a:txBody>
                  <a:tcPr marL="9525" marR="9525" marT="9525"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291685673"/>
                  </a:ext>
                </a:extLst>
              </a:tr>
            </a:tbl>
          </a:graphicData>
        </a:graphic>
      </p:graphicFrame>
    </p:spTree>
    <p:extLst>
      <p:ext uri="{BB962C8B-B14F-4D97-AF65-F5344CB8AC3E}">
        <p14:creationId xmlns:p14="http://schemas.microsoft.com/office/powerpoint/2010/main" val="39810062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7" y="1413"/>
            <a:ext cx="9311907" cy="572700"/>
          </a:xfrm>
        </p:spPr>
        <p:txBody>
          <a:bodyPr/>
          <a:lstStyle/>
          <a:p>
            <a:r>
              <a:rPr lang="en" b="1">
                <a:latin typeface="Times New Roman"/>
                <a:cs typeface="Times New Roman"/>
              </a:rPr>
              <a:t>Hologram Reconstruction Algorithm: Processor Choice</a:t>
            </a:r>
            <a:r>
              <a:rPr lang="en-US" b="1">
                <a:latin typeface="Times New Roman"/>
                <a:cs typeface="Times New Roman"/>
              </a:rPr>
              <a:t>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a:p>
        </p:txBody>
      </p:sp>
      <p:sp>
        <p:nvSpPr>
          <p:cNvPr id="3" name="TextBox 2">
            <a:extLst>
              <a:ext uri="{FF2B5EF4-FFF2-40B4-BE49-F238E27FC236}">
                <a16:creationId xmlns:a16="http://schemas.microsoft.com/office/drawing/2014/main" id="{7BA8317C-0FC3-726D-A98A-4BD95EA56A99}"/>
              </a:ext>
            </a:extLst>
          </p:cNvPr>
          <p:cNvSpPr txBox="1"/>
          <p:nvPr/>
        </p:nvSpPr>
        <p:spPr>
          <a:xfrm>
            <a:off x="495566" y="1103035"/>
            <a:ext cx="39405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Times New Roman"/>
                <a:cs typeface="Calibri" panose="020F0502020204030204"/>
              </a:rPr>
              <a:t>Winner was Raspberry Pi 4B, but due to supply chain issues, Raspberry Pi 3B will be used for initial prototyping</a:t>
            </a:r>
          </a:p>
          <a:p>
            <a:pPr marL="742950" lvl="1" indent="-285750">
              <a:buFont typeface="Arial" panose="020B0604020202020204" pitchFamily="34" charset="0"/>
              <a:buChar char="•"/>
            </a:pPr>
            <a:r>
              <a:rPr lang="en-US">
                <a:latin typeface="Times New Roman"/>
                <a:cs typeface="Calibri" panose="020F0502020204030204"/>
              </a:rPr>
              <a:t>Team already owns a Raspberry Pi 3B, and Raspberry Pi 4Bs are not being sold at retail price</a:t>
            </a:r>
          </a:p>
          <a:p>
            <a:pPr marL="742950" lvl="1" indent="-285750">
              <a:buFont typeface="Arial" panose="020B0604020202020204" pitchFamily="34" charset="0"/>
              <a:buChar char="•"/>
            </a:pPr>
            <a:r>
              <a:rPr lang="en-US">
                <a:latin typeface="Times New Roman"/>
                <a:cs typeface="Calibri" panose="020F0502020204030204"/>
              </a:rPr>
              <a:t>Team will purchase a Pi 4B when available</a:t>
            </a:r>
          </a:p>
        </p:txBody>
      </p:sp>
      <p:pic>
        <p:nvPicPr>
          <p:cNvPr id="6" name="Picture 6" descr="A picture containing electronics, circuit&#10;&#10;Description automatically generated">
            <a:extLst>
              <a:ext uri="{FF2B5EF4-FFF2-40B4-BE49-F238E27FC236}">
                <a16:creationId xmlns:a16="http://schemas.microsoft.com/office/drawing/2014/main" id="{48337982-1C24-8B35-E386-F1F843DFF3C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2643" y="1210109"/>
            <a:ext cx="3414612" cy="2275675"/>
          </a:xfrm>
          <a:prstGeom prst="rect">
            <a:avLst/>
          </a:prstGeom>
        </p:spPr>
      </p:pic>
    </p:spTree>
    <p:extLst>
      <p:ext uri="{BB962C8B-B14F-4D97-AF65-F5344CB8AC3E}">
        <p14:creationId xmlns:p14="http://schemas.microsoft.com/office/powerpoint/2010/main" val="2203618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103</a:t>
            </a:fld>
            <a:endParaRPr lang="en"/>
          </a:p>
        </p:txBody>
      </p:sp>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Hologram Reconstruction Algorithm Flow Chart</a:t>
            </a:r>
            <a:endParaRPr lang="en-US">
              <a:latin typeface="Times New Roman"/>
              <a:cs typeface="Times New Roman"/>
            </a:endParaRPr>
          </a:p>
          <a:p>
            <a:endParaRPr lang="en-US" b="1"/>
          </a:p>
        </p:txBody>
      </p:sp>
      <p:sp>
        <p:nvSpPr>
          <p:cNvPr id="6" name="TextBox 5">
            <a:extLst>
              <a:ext uri="{FF2B5EF4-FFF2-40B4-BE49-F238E27FC236}">
                <a16:creationId xmlns:a16="http://schemas.microsoft.com/office/drawing/2014/main" id="{ECFE56EC-5AA2-C074-39EB-36059AB751DC}"/>
              </a:ext>
            </a:extLst>
          </p:cNvPr>
          <p:cNvSpPr txBox="1"/>
          <p:nvPr/>
        </p:nvSpPr>
        <p:spPr>
          <a:xfrm>
            <a:off x="4203900" y="801208"/>
            <a:ext cx="38517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Subtract intensity of reference wave</a:t>
            </a:r>
            <a:endParaRPr lang="en-US">
              <a:cs typeface="Calibri"/>
            </a:endParaRPr>
          </a:p>
        </p:txBody>
      </p:sp>
      <p:sp>
        <p:nvSpPr>
          <p:cNvPr id="7" name="TextBox 6">
            <a:extLst>
              <a:ext uri="{FF2B5EF4-FFF2-40B4-BE49-F238E27FC236}">
                <a16:creationId xmlns:a16="http://schemas.microsoft.com/office/drawing/2014/main" id="{54C41AF7-815B-2DF3-13C4-1BF45EC2B2A1}"/>
              </a:ext>
            </a:extLst>
          </p:cNvPr>
          <p:cNvSpPr txBox="1"/>
          <p:nvPr/>
        </p:nvSpPr>
        <p:spPr>
          <a:xfrm>
            <a:off x="4203900" y="1745285"/>
            <a:ext cx="40349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Take fast </a:t>
            </a:r>
            <a:r>
              <a:rPr lang="en-US" err="1"/>
              <a:t>fourier</a:t>
            </a:r>
            <a:r>
              <a:rPr lang="en-US"/>
              <a:t> transform</a:t>
            </a:r>
            <a:endParaRPr lang="en-US">
              <a:cs typeface="Calibri"/>
            </a:endParaRPr>
          </a:p>
        </p:txBody>
      </p:sp>
      <p:sp>
        <p:nvSpPr>
          <p:cNvPr id="8" name="TextBox 7">
            <a:extLst>
              <a:ext uri="{FF2B5EF4-FFF2-40B4-BE49-F238E27FC236}">
                <a16:creationId xmlns:a16="http://schemas.microsoft.com/office/drawing/2014/main" id="{F2E891B2-4D06-126D-AA54-EE5256053025}"/>
              </a:ext>
            </a:extLst>
          </p:cNvPr>
          <p:cNvSpPr txBox="1"/>
          <p:nvPr/>
        </p:nvSpPr>
        <p:spPr>
          <a:xfrm>
            <a:off x="4203900" y="3648150"/>
            <a:ext cx="3940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7. Take result from step 3 and multiply by the reference wave</a:t>
            </a:r>
            <a:endParaRPr lang="en-US">
              <a:cs typeface="Calibri"/>
            </a:endParaRPr>
          </a:p>
        </p:txBody>
      </p:sp>
      <p:pic>
        <p:nvPicPr>
          <p:cNvPr id="5" name="Picture 8" descr="Diagram&#10;&#10;Description automatically generated">
            <a:extLst>
              <a:ext uri="{FF2B5EF4-FFF2-40B4-BE49-F238E27FC236}">
                <a16:creationId xmlns:a16="http://schemas.microsoft.com/office/drawing/2014/main" id="{9F33FA20-68F4-BD96-1494-2FD2678ED78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6285" y="760910"/>
            <a:ext cx="3160834" cy="3812180"/>
          </a:xfrm>
          <a:prstGeom prst="rect">
            <a:avLst/>
          </a:prstGeom>
        </p:spPr>
      </p:pic>
      <p:sp>
        <p:nvSpPr>
          <p:cNvPr id="9" name="TextBox 8">
            <a:extLst>
              <a:ext uri="{FF2B5EF4-FFF2-40B4-BE49-F238E27FC236}">
                <a16:creationId xmlns:a16="http://schemas.microsoft.com/office/drawing/2014/main" id="{53633402-D417-9141-7CD9-3726771F0C47}"/>
              </a:ext>
            </a:extLst>
          </p:cNvPr>
          <p:cNvSpPr txBox="1"/>
          <p:nvPr/>
        </p:nvSpPr>
        <p:spPr>
          <a:xfrm>
            <a:off x="4203900" y="2778381"/>
            <a:ext cx="40349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Over sample</a:t>
            </a:r>
            <a:endParaRPr lang="en-US">
              <a:cs typeface="Calibri"/>
            </a:endParaRPr>
          </a:p>
        </p:txBody>
      </p:sp>
    </p:spTree>
    <p:extLst>
      <p:ext uri="{BB962C8B-B14F-4D97-AF65-F5344CB8AC3E}">
        <p14:creationId xmlns:p14="http://schemas.microsoft.com/office/powerpoint/2010/main" val="34309572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104</a:t>
            </a:fld>
            <a:endParaRPr lang="en"/>
          </a:p>
        </p:txBody>
      </p:sp>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Hologram Reconstruction Algorithm Flow Chart</a:t>
            </a:r>
            <a:endParaRPr lang="en-US">
              <a:latin typeface="Times New Roman"/>
              <a:cs typeface="Times New Roman"/>
            </a:endParaRPr>
          </a:p>
          <a:p>
            <a:endParaRPr lang="en-US" b="1"/>
          </a:p>
        </p:txBody>
      </p:sp>
      <p:pic>
        <p:nvPicPr>
          <p:cNvPr id="3" name="Picture 4" descr="Shape&#10;&#10;Description automatically generated">
            <a:extLst>
              <a:ext uri="{FF2B5EF4-FFF2-40B4-BE49-F238E27FC236}">
                <a16:creationId xmlns:a16="http://schemas.microsoft.com/office/drawing/2014/main" id="{7559B7F7-3425-662E-FCC5-350BB6C4AB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0365" y="764952"/>
            <a:ext cx="4054718" cy="3808163"/>
          </a:xfrm>
          <a:prstGeom prst="rect">
            <a:avLst/>
          </a:prstGeom>
        </p:spPr>
      </p:pic>
      <p:sp>
        <p:nvSpPr>
          <p:cNvPr id="6" name="TextBox 5">
            <a:extLst>
              <a:ext uri="{FF2B5EF4-FFF2-40B4-BE49-F238E27FC236}">
                <a16:creationId xmlns:a16="http://schemas.microsoft.com/office/drawing/2014/main" id="{ECFE56EC-5AA2-C074-39EB-36059AB751DC}"/>
              </a:ext>
            </a:extLst>
          </p:cNvPr>
          <p:cNvSpPr txBox="1"/>
          <p:nvPr/>
        </p:nvSpPr>
        <p:spPr>
          <a:xfrm>
            <a:off x="4203900" y="867150"/>
            <a:ext cx="3346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 Multiply result of step 4 with the apodizer and shift to frequency domain</a:t>
            </a:r>
            <a:endParaRPr lang="en-US">
              <a:cs typeface="Calibri"/>
            </a:endParaRPr>
          </a:p>
        </p:txBody>
      </p:sp>
      <p:sp>
        <p:nvSpPr>
          <p:cNvPr id="7" name="TextBox 6">
            <a:extLst>
              <a:ext uri="{FF2B5EF4-FFF2-40B4-BE49-F238E27FC236}">
                <a16:creationId xmlns:a16="http://schemas.microsoft.com/office/drawing/2014/main" id="{54C41AF7-815B-2DF3-13C4-1BF45EC2B2A1}"/>
              </a:ext>
            </a:extLst>
          </p:cNvPr>
          <p:cNvSpPr txBox="1"/>
          <p:nvPr/>
        </p:nvSpPr>
        <p:spPr>
          <a:xfrm>
            <a:off x="4203900" y="2280150"/>
            <a:ext cx="3346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6. Multiply template wave with the apodizer and shift to frequency domain</a:t>
            </a:r>
            <a:endParaRPr lang="en-US">
              <a:cs typeface="Calibri"/>
            </a:endParaRPr>
          </a:p>
        </p:txBody>
      </p:sp>
      <p:sp>
        <p:nvSpPr>
          <p:cNvPr id="8" name="TextBox 7">
            <a:extLst>
              <a:ext uri="{FF2B5EF4-FFF2-40B4-BE49-F238E27FC236}">
                <a16:creationId xmlns:a16="http://schemas.microsoft.com/office/drawing/2014/main" id="{F2E891B2-4D06-126D-AA54-EE5256053025}"/>
              </a:ext>
            </a:extLst>
          </p:cNvPr>
          <p:cNvSpPr txBox="1"/>
          <p:nvPr/>
        </p:nvSpPr>
        <p:spPr>
          <a:xfrm>
            <a:off x="4203900" y="3648150"/>
            <a:ext cx="3940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7. Multiply results of step 5 and 6 and shift to time domain to get the final image of specified z-slice</a:t>
            </a:r>
            <a:endParaRPr lang="en-US">
              <a:cs typeface="Calibri"/>
            </a:endParaRPr>
          </a:p>
        </p:txBody>
      </p:sp>
    </p:spTree>
    <p:extLst>
      <p:ext uri="{BB962C8B-B14F-4D97-AF65-F5344CB8AC3E}">
        <p14:creationId xmlns:p14="http://schemas.microsoft.com/office/powerpoint/2010/main" val="11324876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01E28C-FBE2-0811-7E11-7073E80069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a:p>
        </p:txBody>
      </p:sp>
      <p:sp>
        <p:nvSpPr>
          <p:cNvPr id="13" name="Title 1">
            <a:extLst>
              <a:ext uri="{FF2B5EF4-FFF2-40B4-BE49-F238E27FC236}">
                <a16:creationId xmlns:a16="http://schemas.microsoft.com/office/drawing/2014/main" id="{E331A879-1F47-9925-B2E2-4DD3C8538233}"/>
              </a:ext>
            </a:extLst>
          </p:cNvPr>
          <p:cNvSpPr txBox="1">
            <a:spLocks/>
          </p:cNvSpPr>
          <p:nvPr/>
        </p:nvSpPr>
        <p:spPr>
          <a:xfrm>
            <a:off x="245758" y="313140"/>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b="1">
                <a:latin typeface="Times New Roman"/>
              </a:rPr>
              <a:t>Reconstructed Z-Slices</a:t>
            </a:r>
            <a:endParaRPr lang="en-US"/>
          </a:p>
        </p:txBody>
      </p:sp>
      <p:pic>
        <p:nvPicPr>
          <p:cNvPr id="24" name="Picture 30">
            <a:extLst>
              <a:ext uri="{FF2B5EF4-FFF2-40B4-BE49-F238E27FC236}">
                <a16:creationId xmlns:a16="http://schemas.microsoft.com/office/drawing/2014/main" id="{FE53454A-727E-52E7-0DA1-37F1173978F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051" y="847341"/>
            <a:ext cx="5049322" cy="3688953"/>
          </a:xfrm>
          <a:prstGeom prst="rect">
            <a:avLst/>
          </a:prstGeom>
        </p:spPr>
      </p:pic>
      <p:pic>
        <p:nvPicPr>
          <p:cNvPr id="33" name="Picture 33">
            <a:extLst>
              <a:ext uri="{FF2B5EF4-FFF2-40B4-BE49-F238E27FC236}">
                <a16:creationId xmlns:a16="http://schemas.microsoft.com/office/drawing/2014/main" id="{4F0ED95E-37CB-1CD2-9226-911944557D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34407" y="842395"/>
            <a:ext cx="3620573" cy="3688115"/>
          </a:xfrm>
          <a:prstGeom prst="rect">
            <a:avLst/>
          </a:prstGeom>
        </p:spPr>
      </p:pic>
    </p:spTree>
    <p:extLst>
      <p:ext uri="{BB962C8B-B14F-4D97-AF65-F5344CB8AC3E}">
        <p14:creationId xmlns:p14="http://schemas.microsoft.com/office/powerpoint/2010/main" val="4047327945"/>
      </p:ext>
    </p:extLst>
  </p:cSld>
  <p:clrMapOvr>
    <a:masterClrMapping/>
  </p:clrMapOvr>
  <p:extLst>
    <p:ext uri="{6950BFC3-D8DA-4A85-94F7-54DA5524770B}">
      <p188:commentRel xmlns="" xmlns:p188="http://schemas.microsoft.com/office/powerpoint/2018/8/main" r:id="rId4"/>
    </p:ext>
  </p:extLs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hape&#10;&#10;Description automatically generated">
            <a:extLst>
              <a:ext uri="{FF2B5EF4-FFF2-40B4-BE49-F238E27FC236}">
                <a16:creationId xmlns:a16="http://schemas.microsoft.com/office/drawing/2014/main" id="{D3637522-5EB6-F717-2662-B0D6365560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568388" y="0"/>
            <a:ext cx="4612343" cy="4668902"/>
          </a:xfrm>
          <a:prstGeom prst="rect">
            <a:avLst/>
          </a:prstGeom>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Frame A</a:t>
            </a:r>
            <a:br>
              <a:rPr lang="en-US" b="1">
                <a:latin typeface="Times New Roman"/>
                <a:cs typeface="Times New Roman"/>
              </a:rPr>
            </a:br>
            <a:r>
              <a:rPr lang="en-US" b="1">
                <a:latin typeface="Times New Roman"/>
                <a:cs typeface="Times New Roman"/>
              </a:rPr>
              <a:t>Timestep 1</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106</a:t>
            </a:fld>
            <a:endParaRPr lang="en"/>
          </a:p>
        </p:txBody>
      </p:sp>
      <p:pic>
        <p:nvPicPr>
          <p:cNvPr id="9" name="Picture 9" descr="Background pattern&#10;&#10;Description automatically generated">
            <a:extLst>
              <a:ext uri="{FF2B5EF4-FFF2-40B4-BE49-F238E27FC236}">
                <a16:creationId xmlns:a16="http://schemas.microsoft.com/office/drawing/2014/main" id="{99C729A4-2E2D-6061-8F9C-3B4E9F12CB4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70400" y="-1350"/>
            <a:ext cx="4606200" cy="4592700"/>
          </a:xfrm>
          <a:prstGeom prst="rect">
            <a:avLst/>
          </a:prstGeom>
        </p:spPr>
      </p:pic>
      <p:grpSp>
        <p:nvGrpSpPr>
          <p:cNvPr id="7" name="Group 6">
            <a:extLst>
              <a:ext uri="{FF2B5EF4-FFF2-40B4-BE49-F238E27FC236}">
                <a16:creationId xmlns:a16="http://schemas.microsoft.com/office/drawing/2014/main" id="{2EA6ED55-938B-C5BC-F9EC-2418014AD791}"/>
              </a:ext>
            </a:extLst>
          </p:cNvPr>
          <p:cNvGrpSpPr/>
          <p:nvPr/>
        </p:nvGrpSpPr>
        <p:grpSpPr>
          <a:xfrm>
            <a:off x="6341143" y="1167999"/>
            <a:ext cx="2801934" cy="488540"/>
            <a:chOff x="6341143" y="1167999"/>
            <a:chExt cx="2801934" cy="488540"/>
          </a:xfrm>
        </p:grpSpPr>
        <p:sp>
          <p:nvSpPr>
            <p:cNvPr id="5" name="Arrow: Left 4">
              <a:extLst>
                <a:ext uri="{FF2B5EF4-FFF2-40B4-BE49-F238E27FC236}">
                  <a16:creationId xmlns:a16="http://schemas.microsoft.com/office/drawing/2014/main" id="{6F780F09-3DE0-7621-DE79-88CA52FC529B}"/>
                </a:ext>
              </a:extLst>
            </p:cNvPr>
            <p:cNvSpPr/>
            <p:nvPr/>
          </p:nvSpPr>
          <p:spPr>
            <a:xfrm>
              <a:off x="6341143" y="1167999"/>
              <a:ext cx="1290483" cy="488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743C7B-1CEF-49C7-9EA7-BB26DF71E572}"/>
                </a:ext>
              </a:extLst>
            </p:cNvPr>
            <p:cNvSpPr/>
            <p:nvPr/>
          </p:nvSpPr>
          <p:spPr>
            <a:xfrm>
              <a:off x="7631368" y="1282838"/>
              <a:ext cx="1511709" cy="24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grpSp>
    </p:spTree>
    <p:extLst>
      <p:ext uri="{BB962C8B-B14F-4D97-AF65-F5344CB8AC3E}">
        <p14:creationId xmlns:p14="http://schemas.microsoft.com/office/powerpoint/2010/main" val="42919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Frame B</a:t>
            </a:r>
            <a:br>
              <a:rPr lang="en-US" b="1">
                <a:latin typeface="Times New Roman"/>
                <a:cs typeface="Times New Roman"/>
              </a:rPr>
            </a:br>
            <a:r>
              <a:rPr lang="en-US" b="1">
                <a:latin typeface="Times New Roman"/>
                <a:cs typeface="Times New Roman"/>
              </a:rPr>
              <a:t>Timestep 2</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107</a:t>
            </a:fld>
            <a:endParaRPr lang="en"/>
          </a:p>
        </p:txBody>
      </p:sp>
      <p:pic>
        <p:nvPicPr>
          <p:cNvPr id="5" name="Picture 5" descr="Shape&#10;&#10;Description automatically generated">
            <a:extLst>
              <a:ext uri="{FF2B5EF4-FFF2-40B4-BE49-F238E27FC236}">
                <a16:creationId xmlns:a16="http://schemas.microsoft.com/office/drawing/2014/main" id="{16A95E4C-6C40-1D30-6500-BEEF531F9B6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568388" y="0"/>
            <a:ext cx="4612343" cy="4668902"/>
          </a:xfrm>
          <a:prstGeom prst="rect">
            <a:avLst/>
          </a:prstGeom>
        </p:spPr>
      </p:pic>
      <p:pic>
        <p:nvPicPr>
          <p:cNvPr id="3" name="Picture 5" descr="Background pattern&#10;&#10;Description automatically generated">
            <a:extLst>
              <a:ext uri="{FF2B5EF4-FFF2-40B4-BE49-F238E27FC236}">
                <a16:creationId xmlns:a16="http://schemas.microsoft.com/office/drawing/2014/main" id="{198C3E8A-D97F-A4C9-D533-DCC230B2F2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70400" y="-1350"/>
            <a:ext cx="4601700" cy="4583700"/>
          </a:xfrm>
          <a:prstGeom prst="rect">
            <a:avLst/>
          </a:prstGeom>
        </p:spPr>
      </p:pic>
      <p:grpSp>
        <p:nvGrpSpPr>
          <p:cNvPr id="9" name="Group 8">
            <a:extLst>
              <a:ext uri="{FF2B5EF4-FFF2-40B4-BE49-F238E27FC236}">
                <a16:creationId xmlns:a16="http://schemas.microsoft.com/office/drawing/2014/main" id="{235CDC7A-FE55-8326-A7D9-B71EEA615A2B}"/>
              </a:ext>
            </a:extLst>
          </p:cNvPr>
          <p:cNvGrpSpPr/>
          <p:nvPr/>
        </p:nvGrpSpPr>
        <p:grpSpPr>
          <a:xfrm>
            <a:off x="6341143" y="1430217"/>
            <a:ext cx="2801934" cy="488540"/>
            <a:chOff x="6341143" y="1167999"/>
            <a:chExt cx="2801934" cy="488540"/>
          </a:xfrm>
        </p:grpSpPr>
        <p:sp>
          <p:nvSpPr>
            <p:cNvPr id="7" name="Arrow: Left 6">
              <a:extLst>
                <a:ext uri="{FF2B5EF4-FFF2-40B4-BE49-F238E27FC236}">
                  <a16:creationId xmlns:a16="http://schemas.microsoft.com/office/drawing/2014/main" id="{8042284B-00F6-D7F4-5B38-D9FF59331A38}"/>
                </a:ext>
              </a:extLst>
            </p:cNvPr>
            <p:cNvSpPr/>
            <p:nvPr/>
          </p:nvSpPr>
          <p:spPr>
            <a:xfrm>
              <a:off x="6341143" y="1167999"/>
              <a:ext cx="1290483" cy="488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E78F36-5785-16A5-71C5-C0C5629938D5}"/>
                </a:ext>
              </a:extLst>
            </p:cNvPr>
            <p:cNvSpPr/>
            <p:nvPr/>
          </p:nvSpPr>
          <p:spPr>
            <a:xfrm>
              <a:off x="7631368" y="1282838"/>
              <a:ext cx="1511709" cy="24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grpSp>
    </p:spTree>
    <p:extLst>
      <p:ext uri="{BB962C8B-B14F-4D97-AF65-F5344CB8AC3E}">
        <p14:creationId xmlns:p14="http://schemas.microsoft.com/office/powerpoint/2010/main" val="34742973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Frame C</a:t>
            </a:r>
            <a:br>
              <a:rPr lang="en-US" b="1">
                <a:latin typeface="Times New Roman"/>
                <a:cs typeface="Times New Roman"/>
              </a:rPr>
            </a:br>
            <a:r>
              <a:rPr lang="en-US" b="1">
                <a:latin typeface="Times New Roman"/>
                <a:cs typeface="Times New Roman"/>
              </a:rPr>
              <a:t>Timestep 3</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108</a:t>
            </a:fld>
            <a:endParaRPr lang="en"/>
          </a:p>
        </p:txBody>
      </p:sp>
      <p:pic>
        <p:nvPicPr>
          <p:cNvPr id="5" name="Picture 5" descr="Shape, square&#10;&#10;Description automatically generated">
            <a:extLst>
              <a:ext uri="{FF2B5EF4-FFF2-40B4-BE49-F238E27FC236}">
                <a16:creationId xmlns:a16="http://schemas.microsoft.com/office/drawing/2014/main" id="{0E9C5320-6E7B-8D01-FD56-026D0AB4727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568388" y="0"/>
            <a:ext cx="4619069" cy="4668902"/>
          </a:xfrm>
          <a:prstGeom prst="rect">
            <a:avLst/>
          </a:prstGeom>
        </p:spPr>
      </p:pic>
      <p:pic>
        <p:nvPicPr>
          <p:cNvPr id="3" name="Picture 8" descr="Background pattern&#10;&#10;Description automatically generated">
            <a:extLst>
              <a:ext uri="{FF2B5EF4-FFF2-40B4-BE49-F238E27FC236}">
                <a16:creationId xmlns:a16="http://schemas.microsoft.com/office/drawing/2014/main" id="{BA47593E-1428-0E65-DE67-E06A9E4C52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70400" y="-1350"/>
            <a:ext cx="4619700" cy="4619700"/>
          </a:xfrm>
          <a:prstGeom prst="rect">
            <a:avLst/>
          </a:prstGeom>
        </p:spPr>
      </p:pic>
      <p:grpSp>
        <p:nvGrpSpPr>
          <p:cNvPr id="8" name="Group 7">
            <a:extLst>
              <a:ext uri="{FF2B5EF4-FFF2-40B4-BE49-F238E27FC236}">
                <a16:creationId xmlns:a16="http://schemas.microsoft.com/office/drawing/2014/main" id="{C36874B0-A180-0415-2576-58C3F5307C9B}"/>
              </a:ext>
            </a:extLst>
          </p:cNvPr>
          <p:cNvGrpSpPr/>
          <p:nvPr/>
        </p:nvGrpSpPr>
        <p:grpSpPr>
          <a:xfrm>
            <a:off x="6341143" y="1685711"/>
            <a:ext cx="2801934" cy="488540"/>
            <a:chOff x="6341143" y="1167999"/>
            <a:chExt cx="2801934" cy="488540"/>
          </a:xfrm>
        </p:grpSpPr>
        <p:sp>
          <p:nvSpPr>
            <p:cNvPr id="6" name="Arrow: Left 5">
              <a:extLst>
                <a:ext uri="{FF2B5EF4-FFF2-40B4-BE49-F238E27FC236}">
                  <a16:creationId xmlns:a16="http://schemas.microsoft.com/office/drawing/2014/main" id="{31A3A6C6-516F-CC67-B04B-A8F50F845DE1}"/>
                </a:ext>
              </a:extLst>
            </p:cNvPr>
            <p:cNvSpPr/>
            <p:nvPr/>
          </p:nvSpPr>
          <p:spPr>
            <a:xfrm>
              <a:off x="6341143" y="1167999"/>
              <a:ext cx="1290483" cy="488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68F08CF-4490-710A-0C10-15048DD82CC7}"/>
                </a:ext>
              </a:extLst>
            </p:cNvPr>
            <p:cNvSpPr/>
            <p:nvPr/>
          </p:nvSpPr>
          <p:spPr>
            <a:xfrm>
              <a:off x="7631368" y="1282838"/>
              <a:ext cx="1511709" cy="24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grpSp>
    </p:spTree>
    <p:extLst>
      <p:ext uri="{BB962C8B-B14F-4D97-AF65-F5344CB8AC3E}">
        <p14:creationId xmlns:p14="http://schemas.microsoft.com/office/powerpoint/2010/main" val="39104735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Frame D</a:t>
            </a:r>
            <a:br>
              <a:rPr lang="en-US" b="1">
                <a:latin typeface="Times New Roman"/>
                <a:cs typeface="Times New Roman"/>
              </a:rPr>
            </a:br>
            <a:r>
              <a:rPr lang="en-US" b="1">
                <a:latin typeface="Times New Roman"/>
                <a:cs typeface="Times New Roman"/>
              </a:rPr>
              <a:t>Timestep 4</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109</a:t>
            </a:fld>
            <a:endParaRPr lang="en"/>
          </a:p>
        </p:txBody>
      </p:sp>
      <p:pic>
        <p:nvPicPr>
          <p:cNvPr id="5" name="Picture 5" descr="Shape&#10;&#10;Description automatically generated">
            <a:extLst>
              <a:ext uri="{FF2B5EF4-FFF2-40B4-BE49-F238E27FC236}">
                <a16:creationId xmlns:a16="http://schemas.microsoft.com/office/drawing/2014/main" id="{7ABECCCB-733F-934E-C972-BBC5BD695CE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568388" y="0"/>
            <a:ext cx="4619069" cy="4668902"/>
          </a:xfrm>
          <a:prstGeom prst="rect">
            <a:avLst/>
          </a:prstGeom>
        </p:spPr>
      </p:pic>
      <p:pic>
        <p:nvPicPr>
          <p:cNvPr id="3" name="Picture 8" descr="Background pattern&#10;&#10;Description automatically generated">
            <a:extLst>
              <a:ext uri="{FF2B5EF4-FFF2-40B4-BE49-F238E27FC236}">
                <a16:creationId xmlns:a16="http://schemas.microsoft.com/office/drawing/2014/main" id="{D31F1C5A-6394-CAF8-475C-5E1E06220C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70400" y="-1350"/>
            <a:ext cx="4615200" cy="4601700"/>
          </a:xfrm>
          <a:prstGeom prst="rect">
            <a:avLst/>
          </a:prstGeom>
        </p:spPr>
      </p:pic>
      <p:grpSp>
        <p:nvGrpSpPr>
          <p:cNvPr id="8" name="Group 7">
            <a:extLst>
              <a:ext uri="{FF2B5EF4-FFF2-40B4-BE49-F238E27FC236}">
                <a16:creationId xmlns:a16="http://schemas.microsoft.com/office/drawing/2014/main" id="{545BFDC7-FA89-18A8-1C54-326FDEA49F0E}"/>
              </a:ext>
            </a:extLst>
          </p:cNvPr>
          <p:cNvGrpSpPr/>
          <p:nvPr/>
        </p:nvGrpSpPr>
        <p:grpSpPr>
          <a:xfrm>
            <a:off x="6341143" y="1947928"/>
            <a:ext cx="2801934" cy="488540"/>
            <a:chOff x="6341143" y="1167999"/>
            <a:chExt cx="2801934" cy="488540"/>
          </a:xfrm>
        </p:grpSpPr>
        <p:sp>
          <p:nvSpPr>
            <p:cNvPr id="7" name="Rectangle 6">
              <a:extLst>
                <a:ext uri="{FF2B5EF4-FFF2-40B4-BE49-F238E27FC236}">
                  <a16:creationId xmlns:a16="http://schemas.microsoft.com/office/drawing/2014/main" id="{709B9103-04D9-5E0C-A48B-35158D67DE89}"/>
                </a:ext>
              </a:extLst>
            </p:cNvPr>
            <p:cNvSpPr/>
            <p:nvPr/>
          </p:nvSpPr>
          <p:spPr>
            <a:xfrm>
              <a:off x="7631368" y="1282838"/>
              <a:ext cx="1511709" cy="24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Arrow: Left 5">
              <a:extLst>
                <a:ext uri="{FF2B5EF4-FFF2-40B4-BE49-F238E27FC236}">
                  <a16:creationId xmlns:a16="http://schemas.microsoft.com/office/drawing/2014/main" id="{BAD3F28D-E4B9-333A-6135-2F199C62DAA0}"/>
                </a:ext>
              </a:extLst>
            </p:cNvPr>
            <p:cNvSpPr/>
            <p:nvPr/>
          </p:nvSpPr>
          <p:spPr>
            <a:xfrm>
              <a:off x="6341143" y="1167999"/>
              <a:ext cx="1290483" cy="488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7960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Full Assembly </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sp>
        <p:nvSpPr>
          <p:cNvPr id="7" name="Rectangle: Rounded Corners 6">
            <a:extLst>
              <a:ext uri="{FF2B5EF4-FFF2-40B4-BE49-F238E27FC236}">
                <a16:creationId xmlns:a16="http://schemas.microsoft.com/office/drawing/2014/main" id="{1B144663-F704-5C14-7582-701F4C337D48}"/>
              </a:ext>
            </a:extLst>
          </p:cNvPr>
          <p:cNvSpPr/>
          <p:nvPr/>
        </p:nvSpPr>
        <p:spPr>
          <a:xfrm>
            <a:off x="601910" y="2312022"/>
            <a:ext cx="1508188" cy="464105"/>
          </a:xfrm>
          <a:prstGeom prst="roundRect">
            <a:avLst/>
          </a:prstGeom>
          <a:solidFill>
            <a:srgbClr val="19BCF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latin typeface="Times New Roman"/>
                <a:cs typeface="Calibri"/>
              </a:rPr>
              <a:t>Usable 1U Volume</a:t>
            </a:r>
          </a:p>
        </p:txBody>
      </p:sp>
      <p:cxnSp>
        <p:nvCxnSpPr>
          <p:cNvPr id="9" name="Straight Arrow Connector 8">
            <a:extLst>
              <a:ext uri="{FF2B5EF4-FFF2-40B4-BE49-F238E27FC236}">
                <a16:creationId xmlns:a16="http://schemas.microsoft.com/office/drawing/2014/main" id="{A3C65678-791B-5E93-D5BD-48461CE99ED0}"/>
              </a:ext>
            </a:extLst>
          </p:cNvPr>
          <p:cNvCxnSpPr>
            <a:cxnSpLocks/>
            <a:stCxn id="7" idx="3"/>
          </p:cNvCxnSpPr>
          <p:nvPr/>
        </p:nvCxnSpPr>
        <p:spPr>
          <a:xfrm>
            <a:off x="2110098" y="2544075"/>
            <a:ext cx="1618408" cy="24710"/>
          </a:xfrm>
          <a:prstGeom prst="straightConnector1">
            <a:avLst/>
          </a:prstGeom>
          <a:ln w="28575">
            <a:solidFill>
              <a:srgbClr val="19BCF7"/>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C77AF77-0A1D-84E0-A3DE-8BC50739884A}"/>
              </a:ext>
            </a:extLst>
          </p:cNvPr>
          <p:cNvSpPr/>
          <p:nvPr/>
        </p:nvSpPr>
        <p:spPr>
          <a:xfrm>
            <a:off x="7171685" y="2835595"/>
            <a:ext cx="1508188" cy="588949"/>
          </a:xfrm>
          <a:prstGeom prst="roundRect">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latin typeface="Times New Roman"/>
                <a:ea typeface="+mn-lt"/>
                <a:cs typeface="+mn-lt"/>
              </a:rPr>
              <a:t>Through Hole in Baseplate and Stand</a:t>
            </a:r>
            <a:br>
              <a:rPr lang="en-US" sz="1000" b="1">
                <a:latin typeface="Times New Roman"/>
                <a:ea typeface="+mn-lt"/>
                <a:cs typeface="+mn-lt"/>
              </a:rPr>
            </a:br>
            <a:r>
              <a:rPr lang="en-US" sz="1000" b="1">
                <a:latin typeface="Times New Roman"/>
                <a:ea typeface="+mn-lt"/>
                <a:cs typeface="+mn-lt"/>
              </a:rPr>
              <a:t>16 mm by 20 mm </a:t>
            </a:r>
            <a:endParaRPr lang="en-US" sz="1000" b="1">
              <a:latin typeface="Times New Roman"/>
              <a:cs typeface="Calibri"/>
            </a:endParaRPr>
          </a:p>
        </p:txBody>
      </p:sp>
      <p:cxnSp>
        <p:nvCxnSpPr>
          <p:cNvPr id="15" name="Straight Arrow Connector 14">
            <a:extLst>
              <a:ext uri="{FF2B5EF4-FFF2-40B4-BE49-F238E27FC236}">
                <a16:creationId xmlns:a16="http://schemas.microsoft.com/office/drawing/2014/main" id="{4F3CD0A5-FB00-6297-54DD-A12B354125A5}"/>
              </a:ext>
            </a:extLst>
          </p:cNvPr>
          <p:cNvCxnSpPr>
            <a:cxnSpLocks/>
            <a:stCxn id="14" idx="1"/>
          </p:cNvCxnSpPr>
          <p:nvPr/>
        </p:nvCxnSpPr>
        <p:spPr>
          <a:xfrm flipH="1">
            <a:off x="5395033" y="3130070"/>
            <a:ext cx="1776652" cy="13515"/>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F0AF799D-2A37-5D55-5DA9-807D90B50E79}"/>
              </a:ext>
            </a:extLst>
          </p:cNvPr>
          <p:cNvSpPr/>
          <p:nvPr/>
        </p:nvSpPr>
        <p:spPr>
          <a:xfrm>
            <a:off x="7328848" y="3832557"/>
            <a:ext cx="1508188" cy="510131"/>
          </a:xfrm>
          <a:prstGeom prst="roundRect">
            <a:avLst/>
          </a:prstGeom>
          <a:solidFill>
            <a:srgbClr val="19BCF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latin typeface="Times New Roman"/>
                <a:ea typeface="+mn-lt"/>
                <a:cs typeface="+mn-lt"/>
              </a:rPr>
              <a:t>Microscope Stand</a:t>
            </a:r>
            <a:br>
              <a:rPr lang="en-US" sz="1000" b="1">
                <a:latin typeface="Times New Roman"/>
                <a:ea typeface="+mn-lt"/>
                <a:cs typeface="+mn-lt"/>
              </a:rPr>
            </a:br>
            <a:r>
              <a:rPr lang="en-US" sz="1000" b="1">
                <a:latin typeface="Times New Roman"/>
                <a:ea typeface="+mn-lt"/>
                <a:cs typeface="+mn-lt"/>
              </a:rPr>
              <a:t>(Ground only)</a:t>
            </a:r>
            <a:endParaRPr lang="en-US" sz="1000" b="1">
              <a:latin typeface="Times New Roman"/>
              <a:ea typeface="Calibri"/>
              <a:cs typeface="Calibri"/>
            </a:endParaRPr>
          </a:p>
        </p:txBody>
      </p:sp>
      <p:cxnSp>
        <p:nvCxnSpPr>
          <p:cNvPr id="21" name="Straight Arrow Connector 20">
            <a:extLst>
              <a:ext uri="{FF2B5EF4-FFF2-40B4-BE49-F238E27FC236}">
                <a16:creationId xmlns:a16="http://schemas.microsoft.com/office/drawing/2014/main" id="{224D6352-92A1-FBAB-74D5-A38C5F4C49D6}"/>
              </a:ext>
            </a:extLst>
          </p:cNvPr>
          <p:cNvCxnSpPr>
            <a:cxnSpLocks/>
          </p:cNvCxnSpPr>
          <p:nvPr/>
        </p:nvCxnSpPr>
        <p:spPr>
          <a:xfrm flipH="1" flipV="1">
            <a:off x="5870347" y="3591925"/>
            <a:ext cx="1527486" cy="476902"/>
          </a:xfrm>
          <a:prstGeom prst="straightConnector1">
            <a:avLst/>
          </a:prstGeom>
          <a:ln w="28575">
            <a:solidFill>
              <a:srgbClr val="19BCF7"/>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C045A8-8083-16AB-CC01-D260C776D239}"/>
              </a:ext>
            </a:extLst>
          </p:cNvPr>
          <p:cNvGrpSpPr>
            <a:grpSpLocks noGrp="1" noUngrp="1" noRot="1" noMove="1" noResize="1"/>
          </p:cNvGrpSpPr>
          <p:nvPr/>
        </p:nvGrpSpPr>
        <p:grpSpPr>
          <a:xfrm>
            <a:off x="1541409" y="-241782"/>
            <a:ext cx="6902394" cy="5333857"/>
            <a:chOff x="1541409" y="-241782"/>
            <a:chExt cx="6902394" cy="5333857"/>
          </a:xfrm>
        </p:grpSpPr>
        <p:pic>
          <p:nvPicPr>
            <p:cNvPr id="22" name="Picture 5">
              <a:extLst>
                <a:ext uri="{FF2B5EF4-FFF2-40B4-BE49-F238E27FC236}">
                  <a16:creationId xmlns:a16="http://schemas.microsoft.com/office/drawing/2014/main" id="{C1052782-8E5E-6A6B-7602-52BE5A697F6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1541409" y="-241782"/>
              <a:ext cx="6902394" cy="5333857"/>
            </a:xfrm>
            <a:prstGeom prst="rect">
              <a:avLst/>
            </a:prstGeom>
          </p:spPr>
        </p:pic>
        <p:sp>
          <p:nvSpPr>
            <p:cNvPr id="50" name="Cylinder 49">
              <a:extLst>
                <a:ext uri="{FF2B5EF4-FFF2-40B4-BE49-F238E27FC236}">
                  <a16:creationId xmlns:a16="http://schemas.microsoft.com/office/drawing/2014/main" id="{55779A11-74ED-68F7-305F-2394393BC11E}"/>
                </a:ext>
              </a:extLst>
            </p:cNvPr>
            <p:cNvSpPr>
              <a:spLocks noGrp="1" noRot="1" noMove="1" noResize="1" noEditPoints="1" noAdjustHandles="1" noChangeArrowheads="1" noChangeShapeType="1"/>
            </p:cNvSpPr>
            <p:nvPr/>
          </p:nvSpPr>
          <p:spPr>
            <a:xfrm>
              <a:off x="5544791" y="2435415"/>
              <a:ext cx="341420" cy="385367"/>
            </a:xfrm>
            <a:prstGeom prst="can">
              <a:avLst>
                <a:gd name="adj" fmla="val 56436"/>
              </a:avLst>
            </a:prstGeom>
            <a:solidFill>
              <a:srgbClr val="26262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Arrow Connector 55">
            <a:extLst>
              <a:ext uri="{FF2B5EF4-FFF2-40B4-BE49-F238E27FC236}">
                <a16:creationId xmlns:a16="http://schemas.microsoft.com/office/drawing/2014/main" id="{85DBA36B-DCFC-E2ED-CF14-63F7D4DA34E6}"/>
              </a:ext>
            </a:extLst>
          </p:cNvPr>
          <p:cNvCxnSpPr>
            <a:cxnSpLocks/>
          </p:cNvCxnSpPr>
          <p:nvPr/>
        </p:nvCxnSpPr>
        <p:spPr>
          <a:xfrm flipV="1">
            <a:off x="3270250" y="255398"/>
            <a:ext cx="1102054" cy="88185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D92B503-7EC5-6284-C308-1FF101359198}"/>
              </a:ext>
            </a:extLst>
          </p:cNvPr>
          <p:cNvCxnSpPr>
            <a:cxnSpLocks/>
          </p:cNvCxnSpPr>
          <p:nvPr/>
        </p:nvCxnSpPr>
        <p:spPr>
          <a:xfrm flipH="1" flipV="1">
            <a:off x="4667250" y="215900"/>
            <a:ext cx="1803400" cy="4768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5775D81-04F6-F296-3F03-821DCB823C9B}"/>
              </a:ext>
            </a:extLst>
          </p:cNvPr>
          <p:cNvSpPr txBox="1"/>
          <p:nvPr/>
        </p:nvSpPr>
        <p:spPr>
          <a:xfrm rot="19245803">
            <a:off x="3115118" y="-125704"/>
            <a:ext cx="2458691"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10cm</a:t>
            </a:r>
          </a:p>
        </p:txBody>
      </p:sp>
      <p:sp>
        <p:nvSpPr>
          <p:cNvPr id="64" name="TextBox 63">
            <a:extLst>
              <a:ext uri="{FF2B5EF4-FFF2-40B4-BE49-F238E27FC236}">
                <a16:creationId xmlns:a16="http://schemas.microsoft.com/office/drawing/2014/main" id="{756FD3BD-0093-D0D1-C897-B455DA054447}"/>
              </a:ext>
            </a:extLst>
          </p:cNvPr>
          <p:cNvSpPr txBox="1"/>
          <p:nvPr/>
        </p:nvSpPr>
        <p:spPr>
          <a:xfrm rot="967792">
            <a:off x="5109805" y="370356"/>
            <a:ext cx="2458691"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10cm</a:t>
            </a:r>
          </a:p>
        </p:txBody>
      </p:sp>
      <p:cxnSp>
        <p:nvCxnSpPr>
          <p:cNvPr id="65" name="Straight Arrow Connector 64">
            <a:extLst>
              <a:ext uri="{FF2B5EF4-FFF2-40B4-BE49-F238E27FC236}">
                <a16:creationId xmlns:a16="http://schemas.microsoft.com/office/drawing/2014/main" id="{2B822CAC-3C20-2C06-6AC5-A3976B0D1028}"/>
              </a:ext>
            </a:extLst>
          </p:cNvPr>
          <p:cNvCxnSpPr>
            <a:cxnSpLocks/>
          </p:cNvCxnSpPr>
          <p:nvPr/>
        </p:nvCxnSpPr>
        <p:spPr>
          <a:xfrm flipH="1" flipV="1">
            <a:off x="3246298" y="1333547"/>
            <a:ext cx="23952" cy="173869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26C803F-1C51-A000-5E36-DC37DE43D7B0}"/>
              </a:ext>
            </a:extLst>
          </p:cNvPr>
          <p:cNvSpPr txBox="1"/>
          <p:nvPr/>
        </p:nvSpPr>
        <p:spPr>
          <a:xfrm>
            <a:off x="2557952" y="2066464"/>
            <a:ext cx="2458691"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10cm</a:t>
            </a:r>
          </a:p>
        </p:txBody>
      </p:sp>
      <p:sp>
        <p:nvSpPr>
          <p:cNvPr id="71" name="Rectangle: Rounded Corners 70">
            <a:extLst>
              <a:ext uri="{FF2B5EF4-FFF2-40B4-BE49-F238E27FC236}">
                <a16:creationId xmlns:a16="http://schemas.microsoft.com/office/drawing/2014/main" id="{CD21C568-B518-5E20-9417-BC987197F748}"/>
              </a:ext>
            </a:extLst>
          </p:cNvPr>
          <p:cNvSpPr/>
          <p:nvPr/>
        </p:nvSpPr>
        <p:spPr>
          <a:xfrm>
            <a:off x="363940" y="3291452"/>
            <a:ext cx="1782276" cy="412867"/>
          </a:xfrm>
          <a:prstGeom prst="roundRect">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Baseplate: ¼” thickness, 140g, 6061 Aluminum</a:t>
            </a:r>
          </a:p>
        </p:txBody>
      </p:sp>
      <p:cxnSp>
        <p:nvCxnSpPr>
          <p:cNvPr id="72" name="Straight Arrow Connector 71">
            <a:extLst>
              <a:ext uri="{FF2B5EF4-FFF2-40B4-BE49-F238E27FC236}">
                <a16:creationId xmlns:a16="http://schemas.microsoft.com/office/drawing/2014/main" id="{E4DD6600-6FD1-4FB9-CE2B-AAC26A4D5E67}"/>
              </a:ext>
            </a:extLst>
          </p:cNvPr>
          <p:cNvCxnSpPr>
            <a:cxnSpLocks/>
            <a:stCxn id="71" idx="3"/>
          </p:cNvCxnSpPr>
          <p:nvPr/>
        </p:nvCxnSpPr>
        <p:spPr>
          <a:xfrm flipV="1">
            <a:off x="2146216" y="3279994"/>
            <a:ext cx="2142961" cy="21789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Rounded Corners 76">
            <a:extLst>
              <a:ext uri="{FF2B5EF4-FFF2-40B4-BE49-F238E27FC236}">
                <a16:creationId xmlns:a16="http://schemas.microsoft.com/office/drawing/2014/main" id="{4708636E-9B8D-21FA-2BA8-7FFAA235D91D}"/>
              </a:ext>
            </a:extLst>
          </p:cNvPr>
          <p:cNvSpPr/>
          <p:nvPr/>
        </p:nvSpPr>
        <p:spPr>
          <a:xfrm>
            <a:off x="6844700" y="646767"/>
            <a:ext cx="1782276" cy="572700"/>
          </a:xfrm>
          <a:prstGeom prst="roundRect">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Optical Train Housing</a:t>
            </a:r>
          </a:p>
          <a:p>
            <a:pPr algn="ctr"/>
            <a:r>
              <a:rPr lang="en-US" sz="1000" b="1">
                <a:solidFill>
                  <a:schemeClr val="bg1"/>
                </a:solidFill>
                <a:latin typeface="Times New Roman"/>
                <a:cs typeface="Times New Roman"/>
              </a:rPr>
              <a:t>45mm x 57 mm, 142g, 6061 Aluminum</a:t>
            </a:r>
            <a:endParaRPr lang="en-US" sz="1000" b="1">
              <a:solidFill>
                <a:schemeClr val="tx1"/>
              </a:solidFill>
              <a:latin typeface="Times New Roman"/>
              <a:cs typeface="Times New Roman"/>
            </a:endParaRPr>
          </a:p>
        </p:txBody>
      </p:sp>
      <p:cxnSp>
        <p:nvCxnSpPr>
          <p:cNvPr id="78" name="Straight Arrow Connector 77">
            <a:extLst>
              <a:ext uri="{FF2B5EF4-FFF2-40B4-BE49-F238E27FC236}">
                <a16:creationId xmlns:a16="http://schemas.microsoft.com/office/drawing/2014/main" id="{51433B65-DE98-BC41-6974-434A7FC713C0}"/>
              </a:ext>
            </a:extLst>
          </p:cNvPr>
          <p:cNvCxnSpPr>
            <a:cxnSpLocks/>
            <a:stCxn id="77" idx="1"/>
          </p:cNvCxnSpPr>
          <p:nvPr/>
        </p:nvCxnSpPr>
        <p:spPr>
          <a:xfrm flipH="1">
            <a:off x="4992935" y="933117"/>
            <a:ext cx="1851765" cy="107004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F6FEA6-BD31-603D-51D4-CFC0F7DFA68F}"/>
              </a:ext>
            </a:extLst>
          </p:cNvPr>
          <p:cNvSpPr txBox="1"/>
          <p:nvPr/>
        </p:nvSpPr>
        <p:spPr>
          <a:xfrm>
            <a:off x="239895" y="901643"/>
            <a:ext cx="2421258" cy="830997"/>
          </a:xfrm>
          <a:prstGeom prst="rect">
            <a:avLst/>
          </a:prstGeom>
          <a:noFill/>
        </p:spPr>
        <p:txBody>
          <a:bodyPr wrap="square" rtlCol="0">
            <a:spAutoFit/>
          </a:bodyPr>
          <a:lstStyle/>
          <a:p>
            <a:r>
              <a:rPr lang="en-US" sz="1600">
                <a:latin typeface="Times New Roman"/>
                <a:cs typeface="Times New Roman"/>
              </a:rPr>
              <a:t>Total weight </a:t>
            </a:r>
          </a:p>
          <a:p>
            <a:r>
              <a:rPr lang="en-US" sz="1600">
                <a:latin typeface="Times New Roman"/>
                <a:cs typeface="Times New Roman"/>
              </a:rPr>
              <a:t>(without stand and casing): &lt;500g</a:t>
            </a:r>
          </a:p>
        </p:txBody>
      </p:sp>
      <p:sp>
        <p:nvSpPr>
          <p:cNvPr id="6" name="Rectangle: Rounded Corners 5">
            <a:extLst>
              <a:ext uri="{FF2B5EF4-FFF2-40B4-BE49-F238E27FC236}">
                <a16:creationId xmlns:a16="http://schemas.microsoft.com/office/drawing/2014/main" id="{A3021443-DCAE-E53E-E8CD-6B34336C176E}"/>
              </a:ext>
            </a:extLst>
          </p:cNvPr>
          <p:cNvSpPr/>
          <p:nvPr/>
        </p:nvSpPr>
        <p:spPr>
          <a:xfrm>
            <a:off x="7237493" y="1743948"/>
            <a:ext cx="1508188" cy="441397"/>
          </a:xfrm>
          <a:prstGeom prst="roundRect">
            <a:avLst>
              <a:gd name="adj" fmla="val 4694"/>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Fastener points to spacecraft</a:t>
            </a:r>
          </a:p>
        </p:txBody>
      </p:sp>
      <p:cxnSp>
        <p:nvCxnSpPr>
          <p:cNvPr id="10" name="Straight Arrow Connector 9">
            <a:extLst>
              <a:ext uri="{FF2B5EF4-FFF2-40B4-BE49-F238E27FC236}">
                <a16:creationId xmlns:a16="http://schemas.microsoft.com/office/drawing/2014/main" id="{DA43184C-5204-7B75-CB10-D1D671FC84B8}"/>
              </a:ext>
            </a:extLst>
          </p:cNvPr>
          <p:cNvCxnSpPr>
            <a:cxnSpLocks/>
            <a:stCxn id="6" idx="1"/>
          </p:cNvCxnSpPr>
          <p:nvPr/>
        </p:nvCxnSpPr>
        <p:spPr>
          <a:xfrm flipH="1">
            <a:off x="6241774" y="1964647"/>
            <a:ext cx="995719" cy="683137"/>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132573"/>
      </p:ext>
    </p:extLst>
  </p:cSld>
  <p:clrMapOvr>
    <a:masterClrMapping/>
  </p:clrMapOvr>
  <p:extLst>
    <p:ext uri="{6950BFC3-D8DA-4A85-94F7-54DA5524770B}">
      <p188:commentRel xmlns="" xmlns:p188="http://schemas.microsoft.com/office/powerpoint/2018/8/main" r:id="rId4"/>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Difference Stack Algorithm</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110</a:t>
            </a:fld>
            <a:endParaRPr lang="en"/>
          </a:p>
        </p:txBody>
      </p:sp>
      <p:sp>
        <p:nvSpPr>
          <p:cNvPr id="16" name="Title 1">
            <a:extLst>
              <a:ext uri="{FF2B5EF4-FFF2-40B4-BE49-F238E27FC236}">
                <a16:creationId xmlns:a16="http://schemas.microsoft.com/office/drawing/2014/main" id="{59D4317D-CCC7-74B7-782A-15AD7AC145AE}"/>
              </a:ext>
            </a:extLst>
          </p:cNvPr>
          <p:cNvSpPr txBox="1">
            <a:spLocks/>
          </p:cNvSpPr>
          <p:nvPr/>
        </p:nvSpPr>
        <p:spPr>
          <a:xfrm>
            <a:off x="975035" y="29631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t>A</a:t>
            </a:r>
            <a:endParaRPr lang="en-US"/>
          </a:p>
        </p:txBody>
      </p:sp>
      <p:sp>
        <p:nvSpPr>
          <p:cNvPr id="17" name="Title 1">
            <a:extLst>
              <a:ext uri="{FF2B5EF4-FFF2-40B4-BE49-F238E27FC236}">
                <a16:creationId xmlns:a16="http://schemas.microsoft.com/office/drawing/2014/main" id="{4FF6B526-741C-A2DD-CBF4-319AB4335D80}"/>
              </a:ext>
            </a:extLst>
          </p:cNvPr>
          <p:cNvSpPr txBox="1">
            <a:spLocks/>
          </p:cNvSpPr>
          <p:nvPr/>
        </p:nvSpPr>
        <p:spPr>
          <a:xfrm>
            <a:off x="3214235" y="29586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latin typeface="Times New Roman"/>
                <a:cs typeface="Times New Roman"/>
              </a:rPr>
              <a:t>B</a:t>
            </a:r>
            <a:endParaRPr lang="en-US"/>
          </a:p>
        </p:txBody>
      </p:sp>
      <p:sp>
        <p:nvSpPr>
          <p:cNvPr id="18" name="Title 1">
            <a:extLst>
              <a:ext uri="{FF2B5EF4-FFF2-40B4-BE49-F238E27FC236}">
                <a16:creationId xmlns:a16="http://schemas.microsoft.com/office/drawing/2014/main" id="{471C5445-9E75-77EE-9320-5EFBEF3690C4}"/>
              </a:ext>
            </a:extLst>
          </p:cNvPr>
          <p:cNvSpPr txBox="1">
            <a:spLocks/>
          </p:cNvSpPr>
          <p:nvPr/>
        </p:nvSpPr>
        <p:spPr>
          <a:xfrm>
            <a:off x="5455447" y="29631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t>C</a:t>
            </a:r>
          </a:p>
        </p:txBody>
      </p:sp>
      <p:sp>
        <p:nvSpPr>
          <p:cNvPr id="19" name="Title 1">
            <a:extLst>
              <a:ext uri="{FF2B5EF4-FFF2-40B4-BE49-F238E27FC236}">
                <a16:creationId xmlns:a16="http://schemas.microsoft.com/office/drawing/2014/main" id="{BD99ED05-1857-0DE8-3C55-73C21A53BB02}"/>
              </a:ext>
            </a:extLst>
          </p:cNvPr>
          <p:cNvSpPr txBox="1">
            <a:spLocks/>
          </p:cNvSpPr>
          <p:nvPr/>
        </p:nvSpPr>
        <p:spPr>
          <a:xfrm>
            <a:off x="7701370" y="29586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latin typeface="Times New Roman"/>
                <a:cs typeface="Times New Roman"/>
              </a:rPr>
              <a:t>D</a:t>
            </a:r>
            <a:endParaRPr lang="en-US" b="1"/>
          </a:p>
        </p:txBody>
      </p:sp>
      <p:sp>
        <p:nvSpPr>
          <p:cNvPr id="20" name="Title 1">
            <a:extLst>
              <a:ext uri="{FF2B5EF4-FFF2-40B4-BE49-F238E27FC236}">
                <a16:creationId xmlns:a16="http://schemas.microsoft.com/office/drawing/2014/main" id="{6B23A9CE-CA4D-97E1-50D3-4A59001EA85C}"/>
              </a:ext>
            </a:extLst>
          </p:cNvPr>
          <p:cNvSpPr txBox="1">
            <a:spLocks/>
          </p:cNvSpPr>
          <p:nvPr/>
        </p:nvSpPr>
        <p:spPr>
          <a:xfrm>
            <a:off x="1990340" y="3534669"/>
            <a:ext cx="4984024" cy="565977"/>
          </a:xfrm>
          <a:prstGeom prst="rect">
            <a:avLst/>
          </a:prstGeom>
        </p:spPr>
        <p:txBody>
          <a:bodyPr spcFirstLastPara="1" vert="horz" wrap="square" lIns="91425" tIns="91425" rIns="91425" bIns="91425" rtlCol="0" anchor="t" anchorCtr="0">
            <a:normAutofit fontScale="9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latin typeface="Times New Roman"/>
                <a:cs typeface="Times New Roman"/>
              </a:rPr>
              <a:t>Difference Stack = (B-A)+(D-C)</a:t>
            </a:r>
            <a:endParaRPr lang="en-US" b="1"/>
          </a:p>
        </p:txBody>
      </p:sp>
      <p:pic>
        <p:nvPicPr>
          <p:cNvPr id="6" name="Picture 11" descr="Background pattern&#10;&#10;Description automatically generated">
            <a:extLst>
              <a:ext uri="{FF2B5EF4-FFF2-40B4-BE49-F238E27FC236}">
                <a16:creationId xmlns:a16="http://schemas.microsoft.com/office/drawing/2014/main" id="{73D6D633-947E-B7C1-CE78-C62DC899CF1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400" y="867150"/>
            <a:ext cx="2095200" cy="2095200"/>
          </a:xfrm>
          <a:prstGeom prst="rect">
            <a:avLst/>
          </a:prstGeom>
        </p:spPr>
      </p:pic>
      <p:pic>
        <p:nvPicPr>
          <p:cNvPr id="12" name="Picture 13" descr="Background pattern&#10;&#10;Description automatically generated">
            <a:extLst>
              <a:ext uri="{FF2B5EF4-FFF2-40B4-BE49-F238E27FC236}">
                <a16:creationId xmlns:a16="http://schemas.microsoft.com/office/drawing/2014/main" id="{C9904278-6A50-41A1-83C7-E3EE640116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81400" y="867150"/>
            <a:ext cx="2095200" cy="2095200"/>
          </a:xfrm>
          <a:prstGeom prst="rect">
            <a:avLst/>
          </a:prstGeom>
        </p:spPr>
      </p:pic>
      <p:pic>
        <p:nvPicPr>
          <p:cNvPr id="14" name="Picture 20" descr="Background pattern&#10;&#10;Description automatically generated">
            <a:extLst>
              <a:ext uri="{FF2B5EF4-FFF2-40B4-BE49-F238E27FC236}">
                <a16:creationId xmlns:a16="http://schemas.microsoft.com/office/drawing/2014/main" id="{6AD0E6E1-CBB4-A8DD-8687-607357CD8B7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22400" y="867150"/>
            <a:ext cx="2095200" cy="2095200"/>
          </a:xfrm>
          <a:prstGeom prst="rect">
            <a:avLst/>
          </a:prstGeom>
        </p:spPr>
      </p:pic>
      <p:pic>
        <p:nvPicPr>
          <p:cNvPr id="21" name="Picture 21" descr="Background pattern&#10;&#10;Description automatically generated">
            <a:extLst>
              <a:ext uri="{FF2B5EF4-FFF2-40B4-BE49-F238E27FC236}">
                <a16:creationId xmlns:a16="http://schemas.microsoft.com/office/drawing/2014/main" id="{F6EDB29F-CC8B-D3FC-39B9-AB87EA2B307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67900" y="867150"/>
            <a:ext cx="2095200" cy="2095200"/>
          </a:xfrm>
          <a:prstGeom prst="rect">
            <a:avLst/>
          </a:prstGeom>
        </p:spPr>
      </p:pic>
      <p:sp>
        <p:nvSpPr>
          <p:cNvPr id="15" name="Oval 14">
            <a:extLst>
              <a:ext uri="{FF2B5EF4-FFF2-40B4-BE49-F238E27FC236}">
                <a16:creationId xmlns:a16="http://schemas.microsoft.com/office/drawing/2014/main" id="{F8B23539-820D-D39B-15C3-B230182F48CF}"/>
              </a:ext>
            </a:extLst>
          </p:cNvPr>
          <p:cNvSpPr/>
          <p:nvPr/>
        </p:nvSpPr>
        <p:spPr>
          <a:xfrm>
            <a:off x="1594430" y="1418633"/>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310D6C0-14AC-0154-258A-546CFEA02A17}"/>
              </a:ext>
            </a:extLst>
          </p:cNvPr>
          <p:cNvSpPr/>
          <p:nvPr/>
        </p:nvSpPr>
        <p:spPr>
          <a:xfrm>
            <a:off x="3835311" y="1418632"/>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CEC0EC3-5C88-7EC4-D352-682930FFB5E5}"/>
              </a:ext>
            </a:extLst>
          </p:cNvPr>
          <p:cNvSpPr/>
          <p:nvPr/>
        </p:nvSpPr>
        <p:spPr>
          <a:xfrm>
            <a:off x="6066166" y="1418631"/>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3DBD52-16D0-ED6A-D77E-F61A47BCE57A}"/>
              </a:ext>
            </a:extLst>
          </p:cNvPr>
          <p:cNvSpPr/>
          <p:nvPr/>
        </p:nvSpPr>
        <p:spPr>
          <a:xfrm>
            <a:off x="8332113" y="1418630"/>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789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Reconstruction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111</a:t>
            </a:fld>
            <a:endParaRPr lang="en"/>
          </a:p>
        </p:txBody>
      </p:sp>
      <p:sp>
        <p:nvSpPr>
          <p:cNvPr id="14" name="Title 1">
            <a:extLst>
              <a:ext uri="{FF2B5EF4-FFF2-40B4-BE49-F238E27FC236}">
                <a16:creationId xmlns:a16="http://schemas.microsoft.com/office/drawing/2014/main" id="{46C4BEDF-DDF6-CFFB-673F-862AD7F3FCCF}"/>
              </a:ext>
            </a:extLst>
          </p:cNvPr>
          <p:cNvSpPr txBox="1">
            <a:spLocks/>
          </p:cNvSpPr>
          <p:nvPr/>
        </p:nvSpPr>
        <p:spPr>
          <a:xfrm>
            <a:off x="706958" y="811641"/>
            <a:ext cx="2698023" cy="539082"/>
          </a:xfrm>
          <a:prstGeom prst="rect">
            <a:avLst/>
          </a:prstGeom>
        </p:spPr>
        <p:txBody>
          <a:bodyPr spcFirstLastPara="1" vert="horz" wrap="square" lIns="91425" tIns="91425" rIns="91425" bIns="91425" rtlCol="0" anchor="t" anchorCtr="0">
            <a:normAutofit fontScale="475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b="1">
                <a:latin typeface="Times New Roman"/>
                <a:cs typeface="Times New Roman"/>
              </a:rPr>
              <a:t>Unprocessed Difference Stack</a:t>
            </a:r>
            <a:endParaRPr lang="en-US" b="1"/>
          </a:p>
        </p:txBody>
      </p:sp>
      <p:sp>
        <p:nvSpPr>
          <p:cNvPr id="15" name="Title 1">
            <a:extLst>
              <a:ext uri="{FF2B5EF4-FFF2-40B4-BE49-F238E27FC236}">
                <a16:creationId xmlns:a16="http://schemas.microsoft.com/office/drawing/2014/main" id="{D1C2924A-0D9B-BCC0-F073-6BC546498D03}"/>
              </a:ext>
            </a:extLst>
          </p:cNvPr>
          <p:cNvSpPr txBox="1">
            <a:spLocks/>
          </p:cNvSpPr>
          <p:nvPr/>
        </p:nvSpPr>
        <p:spPr>
          <a:xfrm>
            <a:off x="5932275" y="811641"/>
            <a:ext cx="2698023" cy="539082"/>
          </a:xfrm>
          <a:prstGeom prst="rect">
            <a:avLst/>
          </a:prstGeom>
        </p:spPr>
        <p:txBody>
          <a:bodyPr spcFirstLastPara="1" vert="horz" wrap="square" lIns="91425" tIns="91425" rIns="91425" bIns="91425" rtlCol="0" anchor="t" anchorCtr="0">
            <a:normAutofit fontScale="475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b="1">
                <a:latin typeface="Times New Roman"/>
                <a:cs typeface="Times New Roman"/>
              </a:rPr>
              <a:t>Reconstructed Difference Stack</a:t>
            </a:r>
            <a:endParaRPr lang="en-US" b="1"/>
          </a:p>
        </p:txBody>
      </p:sp>
      <p:sp>
        <p:nvSpPr>
          <p:cNvPr id="3" name="Rectangle 2">
            <a:extLst>
              <a:ext uri="{FF2B5EF4-FFF2-40B4-BE49-F238E27FC236}">
                <a16:creationId xmlns:a16="http://schemas.microsoft.com/office/drawing/2014/main" id="{0E5052E7-F5C9-1E2A-5FE4-5A6BB9DE6993}"/>
              </a:ext>
            </a:extLst>
          </p:cNvPr>
          <p:cNvSpPr/>
          <p:nvPr/>
        </p:nvSpPr>
        <p:spPr>
          <a:xfrm>
            <a:off x="3543299" y="2176518"/>
            <a:ext cx="1624987" cy="592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Reconstruction Algorithm</a:t>
            </a:r>
          </a:p>
        </p:txBody>
      </p:sp>
      <p:sp>
        <p:nvSpPr>
          <p:cNvPr id="7" name="Isosceles Triangle 6">
            <a:extLst>
              <a:ext uri="{FF2B5EF4-FFF2-40B4-BE49-F238E27FC236}">
                <a16:creationId xmlns:a16="http://schemas.microsoft.com/office/drawing/2014/main" id="{A2BE332F-89C6-0BBB-343D-37E04B48B501}"/>
              </a:ext>
            </a:extLst>
          </p:cNvPr>
          <p:cNvSpPr/>
          <p:nvPr/>
        </p:nvSpPr>
        <p:spPr>
          <a:xfrm rot="5400000">
            <a:off x="4945374" y="2164469"/>
            <a:ext cx="1060373" cy="60592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nature&#10;&#10;Description automatically generated">
            <a:extLst>
              <a:ext uri="{FF2B5EF4-FFF2-40B4-BE49-F238E27FC236}">
                <a16:creationId xmlns:a16="http://schemas.microsoft.com/office/drawing/2014/main" id="{4D642ACD-A81C-26D5-2EEC-AA2DA502160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5800" y="1162050"/>
            <a:ext cx="2743200" cy="2743200"/>
          </a:xfrm>
          <a:prstGeom prst="rect">
            <a:avLst/>
          </a:prstGeom>
        </p:spPr>
      </p:pic>
      <p:pic>
        <p:nvPicPr>
          <p:cNvPr id="6" name="Picture 7">
            <a:extLst>
              <a:ext uri="{FF2B5EF4-FFF2-40B4-BE49-F238E27FC236}">
                <a16:creationId xmlns:a16="http://schemas.microsoft.com/office/drawing/2014/main" id="{4330D83E-8CB9-53C4-B887-F74457A13F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11850" y="1162050"/>
            <a:ext cx="2743200" cy="2743200"/>
          </a:xfrm>
          <a:prstGeom prst="rect">
            <a:avLst/>
          </a:prstGeom>
        </p:spPr>
      </p:pic>
      <p:sp>
        <p:nvSpPr>
          <p:cNvPr id="9" name="Oval 8">
            <a:extLst>
              <a:ext uri="{FF2B5EF4-FFF2-40B4-BE49-F238E27FC236}">
                <a16:creationId xmlns:a16="http://schemas.microsoft.com/office/drawing/2014/main" id="{0FDCA68D-CD0A-CD1E-0E81-06FF49306D35}"/>
              </a:ext>
            </a:extLst>
          </p:cNvPr>
          <p:cNvSpPr/>
          <p:nvPr/>
        </p:nvSpPr>
        <p:spPr>
          <a:xfrm>
            <a:off x="8391918" y="1472421"/>
            <a:ext cx="242048" cy="1028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6352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Verification and Validation</a:t>
            </a:r>
            <a:endParaRPr lang="en-US"/>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endParaRPr lang="en-US">
              <a:latin typeface="Times New Roman"/>
              <a:cs typeface="Calibri"/>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112</a:t>
            </a:fld>
            <a:endParaRPr lang="en-US"/>
          </a:p>
        </p:txBody>
      </p:sp>
    </p:spTree>
    <p:extLst>
      <p:ext uri="{BB962C8B-B14F-4D97-AF65-F5344CB8AC3E}">
        <p14:creationId xmlns:p14="http://schemas.microsoft.com/office/powerpoint/2010/main" val="3072173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89EDF-8CA6-E273-4C81-AABB39D453B7}"/>
              </a:ext>
            </a:extLst>
          </p:cNvPr>
          <p:cNvSpPr>
            <a:spLocks noGrp="1"/>
          </p:cNvSpPr>
          <p:nvPr>
            <p:ph type="title"/>
          </p:nvPr>
        </p:nvSpPr>
        <p:spPr/>
        <p:txBody>
          <a:bodyPr/>
          <a:lstStyle/>
          <a:p>
            <a:r>
              <a:rPr lang="en-US" b="1">
                <a:latin typeface="Times New Roman"/>
                <a:cs typeface="Times New Roman"/>
              </a:rPr>
              <a:t>Environment: G-Loading Verification</a:t>
            </a:r>
            <a:endParaRPr lang="en-US" b="1"/>
          </a:p>
        </p:txBody>
      </p:sp>
      <p:sp>
        <p:nvSpPr>
          <p:cNvPr id="4" name="Slide Number Placeholder 3">
            <a:extLst>
              <a:ext uri="{FF2B5EF4-FFF2-40B4-BE49-F238E27FC236}">
                <a16:creationId xmlns:a16="http://schemas.microsoft.com/office/drawing/2014/main" id="{37B86687-0054-5600-DF39-A158787FD7BC}"/>
              </a:ext>
            </a:extLst>
          </p:cNvPr>
          <p:cNvSpPr>
            <a:spLocks noGrp="1"/>
          </p:cNvSpPr>
          <p:nvPr>
            <p:ph type="sldNum" idx="12"/>
          </p:nvPr>
        </p:nvSpPr>
        <p:spPr/>
        <p:txBody>
          <a:bodyPr/>
          <a:lstStyle/>
          <a:p>
            <a:fld id="{48F63A3B-78C7-47BE-AE5E-E10140E04643}" type="slidenum">
              <a:rPr lang="en-US" dirty="0" smtClean="0"/>
              <a:t>113</a:t>
            </a:fld>
            <a:endParaRPr lang="en-US"/>
          </a:p>
        </p:txBody>
      </p:sp>
      <p:pic>
        <p:nvPicPr>
          <p:cNvPr id="2" name="Picture 5" descr="A picture containing kitchenware&#10;&#10;Description automatically generated">
            <a:extLst>
              <a:ext uri="{FF2B5EF4-FFF2-40B4-BE49-F238E27FC236}">
                <a16:creationId xmlns:a16="http://schemas.microsoft.com/office/drawing/2014/main" id="{737269E9-9896-EBDD-11C8-04A1595D0BB7}"/>
              </a:ext>
            </a:extLst>
          </p:cNvPr>
          <p:cNvPicPr>
            <a:picLocks noChangeAspect="1"/>
          </p:cNvPicPr>
          <p:nvPr/>
        </p:nvPicPr>
        <p:blipFill rotWithShape="1">
          <a:blip r:embed="rId2">
            <a:extLst>
              <a:ext uri="{28A0092B-C50C-407E-A947-70E740481C1C}">
                <a14:useLocalDpi xmlns:a14="http://schemas.microsoft.com/office/drawing/2010/main" val="0"/>
              </a:ext>
            </a:extLst>
          </a:blip>
          <a:srcRect b="-136"/>
          <a:stretch/>
        </p:blipFill>
        <p:spPr>
          <a:xfrm>
            <a:off x="5950954" y="1210260"/>
            <a:ext cx="2743200" cy="2719713"/>
          </a:xfrm>
          <a:prstGeom prst="rect">
            <a:avLst/>
          </a:prstGeom>
          <a:ln w="12700">
            <a:solidFill>
              <a:srgbClr val="262626"/>
            </a:solidFill>
          </a:ln>
        </p:spPr>
      </p:pic>
      <p:graphicFrame>
        <p:nvGraphicFramePr>
          <p:cNvPr id="8" name="Table 8">
            <a:extLst>
              <a:ext uri="{FF2B5EF4-FFF2-40B4-BE49-F238E27FC236}">
                <a16:creationId xmlns:a16="http://schemas.microsoft.com/office/drawing/2014/main" id="{47282778-2BA0-0709-8E4A-AF69FE1ED4F3}"/>
              </a:ext>
            </a:extLst>
          </p:cNvPr>
          <p:cNvGraphicFramePr>
            <a:graphicFrameLocks noGrp="1"/>
          </p:cNvGraphicFramePr>
          <p:nvPr>
            <p:extLst>
              <p:ext uri="{D42A27DB-BD31-4B8C-83A1-F6EECF244321}">
                <p14:modId xmlns:p14="http://schemas.microsoft.com/office/powerpoint/2010/main" val="3252932630"/>
              </p:ext>
            </p:extLst>
          </p:nvPr>
        </p:nvGraphicFramePr>
        <p:xfrm>
          <a:off x="431800" y="1206500"/>
          <a:ext cx="5339559" cy="2762242"/>
        </p:xfrm>
        <a:graphic>
          <a:graphicData uri="http://schemas.openxmlformats.org/drawingml/2006/table">
            <a:tbl>
              <a:tblPr firstRow="1" bandRow="1">
                <a:tableStyleId>{5940675A-B579-460E-94D1-54222C63F5DA}</a:tableStyleId>
              </a:tblPr>
              <a:tblGrid>
                <a:gridCol w="1401096">
                  <a:extLst>
                    <a:ext uri="{9D8B030D-6E8A-4147-A177-3AD203B41FA5}">
                      <a16:colId xmlns:a16="http://schemas.microsoft.com/office/drawing/2014/main" val="4115430462"/>
                    </a:ext>
                  </a:extLst>
                </a:gridCol>
                <a:gridCol w="3938463">
                  <a:extLst>
                    <a:ext uri="{9D8B030D-6E8A-4147-A177-3AD203B41FA5}">
                      <a16:colId xmlns:a16="http://schemas.microsoft.com/office/drawing/2014/main" val="3495767757"/>
                    </a:ext>
                  </a:extLst>
                </a:gridCol>
              </a:tblGrid>
              <a:tr h="1284763">
                <a:tc>
                  <a:txBody>
                    <a:bodyPr/>
                    <a:lstStyle/>
                    <a:p>
                      <a:pPr algn="l"/>
                      <a:r>
                        <a:rPr lang="en-US" b="1" u="none">
                          <a:latin typeface="Times New Roman"/>
                        </a:rPr>
                        <a:t>Plan</a:t>
                      </a:r>
                    </a:p>
                  </a:txBody>
                  <a:tcPr anchor="ctr">
                    <a:solidFill>
                      <a:srgbClr val="00B0F0"/>
                    </a:solidFill>
                  </a:tcPr>
                </a:tc>
                <a:tc>
                  <a:txBody>
                    <a:bodyPr/>
                    <a:lstStyle/>
                    <a:p>
                      <a:pPr marL="285750" lvl="0" indent="-285750" algn="l">
                        <a:buFont typeface="Arial"/>
                        <a:buChar char="•"/>
                      </a:pPr>
                      <a:r>
                        <a:rPr lang="en-US" sz="1350" b="0" i="0" u="none" strike="noStrike" noProof="0">
                          <a:latin typeface="Times New Roman"/>
                        </a:rPr>
                        <a:t>15 g/tons Centrifuge, CIEST Lab located on Main Campus</a:t>
                      </a:r>
                    </a:p>
                    <a:p>
                      <a:pPr marL="628650" marR="0" lvl="1" indent="-285750" algn="l">
                        <a:lnSpc>
                          <a:spcPct val="90000"/>
                        </a:lnSpc>
                        <a:spcBef>
                          <a:spcPts val="0"/>
                        </a:spcBef>
                        <a:spcAft>
                          <a:spcPts val="0"/>
                        </a:spcAft>
                        <a:buFont typeface="Arial"/>
                        <a:buChar char="•"/>
                      </a:pPr>
                      <a:r>
                        <a:rPr lang="en-US" sz="1350" b="0" i="0" u="none" strike="noStrike" noProof="0">
                          <a:latin typeface="Times New Roman"/>
                        </a:rPr>
                        <a:t>Max volume: 45.72cm x 44.45 cm x 58.42 cm</a:t>
                      </a:r>
                    </a:p>
                    <a:p>
                      <a:pPr marL="285750" marR="0" lvl="0" indent="-285750" algn="l">
                        <a:lnSpc>
                          <a:spcPct val="90000"/>
                        </a:lnSpc>
                        <a:spcBef>
                          <a:spcPts val="0"/>
                        </a:spcBef>
                        <a:spcAft>
                          <a:spcPts val="0"/>
                        </a:spcAft>
                        <a:buFont typeface="Arial"/>
                        <a:buChar char="•"/>
                      </a:pPr>
                      <a:r>
                        <a:rPr lang="en-US" sz="1350" b="0" i="0" u="none" strike="noStrike" noProof="0">
                          <a:latin typeface="Times New Roman"/>
                        </a:rPr>
                        <a:t>Will ensure physical design matches simulated predictions</a:t>
                      </a:r>
                    </a:p>
                  </a:txBody>
                  <a:tcPr anchor="ctr">
                    <a:solidFill>
                      <a:srgbClr val="00B0F0">
                        <a:alpha val="50000"/>
                      </a:srgbClr>
                    </a:solidFill>
                  </a:tcPr>
                </a:tc>
                <a:extLst>
                  <a:ext uri="{0D108BD9-81ED-4DB2-BD59-A6C34878D82A}">
                    <a16:rowId xmlns:a16="http://schemas.microsoft.com/office/drawing/2014/main" val="1403265637"/>
                  </a:ext>
                </a:extLst>
              </a:tr>
              <a:tr h="952867">
                <a:tc>
                  <a:txBody>
                    <a:bodyPr/>
                    <a:lstStyle/>
                    <a:p>
                      <a:pPr lvl="0" algn="l">
                        <a:buNone/>
                      </a:pPr>
                      <a:r>
                        <a:rPr lang="en-US" sz="1350" b="1" i="0" u="none" strike="noStrike" noProof="0">
                          <a:latin typeface="Times New Roman"/>
                        </a:rPr>
                        <a:t>Driving</a:t>
                      </a:r>
                      <a:endParaRPr lang="en-US" b="1" u="none"/>
                    </a:p>
                    <a:p>
                      <a:pPr lvl="0" algn="l">
                        <a:buNone/>
                      </a:pPr>
                      <a:r>
                        <a:rPr lang="en-US" sz="1350" b="1" i="0" u="none" strike="noStrike" noProof="0">
                          <a:latin typeface="Times New Roman"/>
                        </a:rPr>
                        <a:t>Requirements</a:t>
                      </a:r>
                      <a:endParaRPr lang="en-US" b="1" u="none"/>
                    </a:p>
                  </a:txBody>
                  <a:tcPr anchor="ctr">
                    <a:solidFill>
                      <a:srgbClr val="F14E28"/>
                    </a:solidFill>
                  </a:tcPr>
                </a:tc>
                <a:tc>
                  <a:txBody>
                    <a:bodyPr/>
                    <a:lstStyle/>
                    <a:p>
                      <a:pPr marL="285750" lvl="0" indent="-285750" algn="l">
                        <a:lnSpc>
                          <a:spcPct val="100000"/>
                        </a:lnSpc>
                        <a:spcBef>
                          <a:spcPts val="0"/>
                        </a:spcBef>
                        <a:spcAft>
                          <a:spcPts val="0"/>
                        </a:spcAft>
                        <a:buFont typeface="Arial"/>
                        <a:buChar char="•"/>
                      </a:pPr>
                      <a:r>
                        <a:rPr lang="en-US" sz="1350" b="1" i="0" u="sng" strike="noStrike" noProof="0"/>
                        <a:t>R-DIHM-PHYS-4.6: </a:t>
                      </a:r>
                      <a:r>
                        <a:rPr lang="en-US" sz="1350" b="0" i="0" u="none" strike="noStrike" noProof="0">
                          <a:latin typeface="Calibri"/>
                        </a:rPr>
                        <a:t>The microscope shall survive continuous g-forces of up to 8g on any axis.</a:t>
                      </a:r>
                    </a:p>
                    <a:p>
                      <a:pPr marL="285750" lvl="0" indent="-285750" algn="l">
                        <a:lnSpc>
                          <a:spcPct val="100000"/>
                        </a:lnSpc>
                        <a:spcBef>
                          <a:spcPts val="0"/>
                        </a:spcBef>
                        <a:spcAft>
                          <a:spcPts val="0"/>
                        </a:spcAft>
                        <a:buFont typeface="Arial"/>
                        <a:buChar char="•"/>
                      </a:pPr>
                      <a:r>
                        <a:rPr lang="en-US" sz="1350" b="1" i="0" u="sng" strike="noStrike" noProof="0">
                          <a:latin typeface="Calibri"/>
                        </a:rPr>
                        <a:t>R-DIHM-PHYS-4.6.1:</a:t>
                      </a:r>
                      <a:r>
                        <a:rPr lang="en-US" sz="1350" b="0" i="0" u="none" strike="noStrike" noProof="0">
                          <a:latin typeface="Calibri"/>
                        </a:rPr>
                        <a:t> </a:t>
                      </a:r>
                      <a:r>
                        <a:rPr lang="en-US" sz="1350" b="0" i="0" u="none" strike="noStrike" noProof="0"/>
                        <a:t>The microscope shall survive 8g's for 24 seconds. </a:t>
                      </a:r>
                      <a:endParaRPr lang="en-US" sz="1350" b="0" i="0" u="none" strike="noStrike" noProof="0">
                        <a:latin typeface="Calibri"/>
                      </a:endParaRPr>
                    </a:p>
                  </a:txBody>
                  <a:tcPr anchor="ctr">
                    <a:solidFill>
                      <a:srgbClr val="F14E28">
                        <a:alpha val="50000"/>
                      </a:srgbClr>
                    </a:solidFill>
                  </a:tcPr>
                </a:tc>
                <a:extLst>
                  <a:ext uri="{0D108BD9-81ED-4DB2-BD59-A6C34878D82A}">
                    <a16:rowId xmlns:a16="http://schemas.microsoft.com/office/drawing/2014/main" val="2624807233"/>
                  </a:ext>
                </a:extLst>
              </a:tr>
              <a:tr h="524612">
                <a:tc>
                  <a:txBody>
                    <a:bodyPr/>
                    <a:lstStyle/>
                    <a:p>
                      <a:pPr lvl="0" algn="l">
                        <a:buNone/>
                      </a:pPr>
                      <a:r>
                        <a:rPr lang="en-US" b="1" u="none">
                          <a:latin typeface="Times New Roman"/>
                        </a:rPr>
                        <a:t>Required Sensors</a:t>
                      </a:r>
                    </a:p>
                  </a:txBody>
                  <a:tcPr anchor="ctr">
                    <a:solidFill>
                      <a:srgbClr val="FED41D"/>
                    </a:solidFill>
                  </a:tcPr>
                </a:tc>
                <a:tc>
                  <a:txBody>
                    <a:bodyPr/>
                    <a:lstStyle/>
                    <a:p>
                      <a:pPr marL="285750" lvl="0" indent="-285750" algn="l">
                        <a:lnSpc>
                          <a:spcPct val="100000"/>
                        </a:lnSpc>
                        <a:spcBef>
                          <a:spcPts val="0"/>
                        </a:spcBef>
                        <a:spcAft>
                          <a:spcPts val="0"/>
                        </a:spcAft>
                        <a:buFont typeface="Arial"/>
                        <a:buChar char="•"/>
                      </a:pPr>
                      <a:r>
                        <a:rPr lang="en-US"/>
                        <a:t>Accelerometers </a:t>
                      </a:r>
                    </a:p>
                  </a:txBody>
                  <a:tcPr anchor="ctr">
                    <a:solidFill>
                      <a:srgbClr val="FED41D">
                        <a:alpha val="50000"/>
                      </a:srgbClr>
                    </a:solidFill>
                  </a:tcPr>
                </a:tc>
                <a:extLst>
                  <a:ext uri="{0D108BD9-81ED-4DB2-BD59-A6C34878D82A}">
                    <a16:rowId xmlns:a16="http://schemas.microsoft.com/office/drawing/2014/main" val="1061583060"/>
                  </a:ext>
                </a:extLst>
              </a:tr>
            </a:tbl>
          </a:graphicData>
        </a:graphic>
      </p:graphicFrame>
      <p:sp>
        <p:nvSpPr>
          <p:cNvPr id="3" name="TextBox 2">
            <a:extLst>
              <a:ext uri="{FF2B5EF4-FFF2-40B4-BE49-F238E27FC236}">
                <a16:creationId xmlns:a16="http://schemas.microsoft.com/office/drawing/2014/main" id="{2E838724-BA2F-6467-2061-D7D58F9A2381}"/>
              </a:ext>
            </a:extLst>
          </p:cNvPr>
          <p:cNvSpPr txBox="1"/>
          <p:nvPr/>
        </p:nvSpPr>
        <p:spPr>
          <a:xfrm>
            <a:off x="5928851" y="4002343"/>
            <a:ext cx="2783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CIEST 15 g/ton Centrifuge</a:t>
            </a:r>
          </a:p>
        </p:txBody>
      </p:sp>
    </p:spTree>
    <p:extLst>
      <p:ext uri="{BB962C8B-B14F-4D97-AF65-F5344CB8AC3E}">
        <p14:creationId xmlns:p14="http://schemas.microsoft.com/office/powerpoint/2010/main" val="20203883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89EDF-8CA6-E273-4C81-AABB39D453B7}"/>
              </a:ext>
            </a:extLst>
          </p:cNvPr>
          <p:cNvSpPr>
            <a:spLocks noGrp="1"/>
          </p:cNvSpPr>
          <p:nvPr>
            <p:ph type="title"/>
          </p:nvPr>
        </p:nvSpPr>
        <p:spPr/>
        <p:txBody>
          <a:bodyPr/>
          <a:lstStyle/>
          <a:p>
            <a:r>
              <a:rPr lang="en-US" b="1">
                <a:latin typeface="Times New Roman"/>
                <a:cs typeface="Times New Roman"/>
              </a:rPr>
              <a:t>Environment: Thermal Verification</a:t>
            </a:r>
            <a:endParaRPr lang="en-US" b="1"/>
          </a:p>
        </p:txBody>
      </p:sp>
      <p:sp>
        <p:nvSpPr>
          <p:cNvPr id="4" name="Slide Number Placeholder 3">
            <a:extLst>
              <a:ext uri="{FF2B5EF4-FFF2-40B4-BE49-F238E27FC236}">
                <a16:creationId xmlns:a16="http://schemas.microsoft.com/office/drawing/2014/main" id="{37B86687-0054-5600-DF39-A158787FD7BC}"/>
              </a:ext>
            </a:extLst>
          </p:cNvPr>
          <p:cNvSpPr>
            <a:spLocks noGrp="1"/>
          </p:cNvSpPr>
          <p:nvPr>
            <p:ph type="sldNum" idx="12"/>
          </p:nvPr>
        </p:nvSpPr>
        <p:spPr/>
        <p:txBody>
          <a:bodyPr/>
          <a:lstStyle/>
          <a:p>
            <a:fld id="{48F63A3B-78C7-47BE-AE5E-E10140E04643}" type="slidenum">
              <a:rPr lang="en-US" dirty="0" smtClean="0"/>
              <a:t>114</a:t>
            </a:fld>
            <a:endParaRPr lang="en-US"/>
          </a:p>
        </p:txBody>
      </p:sp>
      <p:graphicFrame>
        <p:nvGraphicFramePr>
          <p:cNvPr id="8" name="Table 8">
            <a:extLst>
              <a:ext uri="{FF2B5EF4-FFF2-40B4-BE49-F238E27FC236}">
                <a16:creationId xmlns:a16="http://schemas.microsoft.com/office/drawing/2014/main" id="{9AA10EA7-28E5-74C2-0889-E6B5E7A4A5A8}"/>
              </a:ext>
            </a:extLst>
          </p:cNvPr>
          <p:cNvGraphicFramePr>
            <a:graphicFrameLocks noGrp="1"/>
          </p:cNvGraphicFramePr>
          <p:nvPr>
            <p:extLst>
              <p:ext uri="{D42A27DB-BD31-4B8C-83A1-F6EECF244321}">
                <p14:modId xmlns:p14="http://schemas.microsoft.com/office/powerpoint/2010/main" val="1768311996"/>
              </p:ext>
            </p:extLst>
          </p:nvPr>
        </p:nvGraphicFramePr>
        <p:xfrm>
          <a:off x="448351" y="1404489"/>
          <a:ext cx="7031690" cy="2611119"/>
        </p:xfrm>
        <a:graphic>
          <a:graphicData uri="http://schemas.openxmlformats.org/drawingml/2006/table">
            <a:tbl>
              <a:tblPr firstRow="1" bandRow="1">
                <a:tableStyleId>{5940675A-B579-460E-94D1-54222C63F5DA}</a:tableStyleId>
              </a:tblPr>
              <a:tblGrid>
                <a:gridCol w="1568823">
                  <a:extLst>
                    <a:ext uri="{9D8B030D-6E8A-4147-A177-3AD203B41FA5}">
                      <a16:colId xmlns:a16="http://schemas.microsoft.com/office/drawing/2014/main" val="4115430462"/>
                    </a:ext>
                  </a:extLst>
                </a:gridCol>
                <a:gridCol w="5462867">
                  <a:extLst>
                    <a:ext uri="{9D8B030D-6E8A-4147-A177-3AD203B41FA5}">
                      <a16:colId xmlns:a16="http://schemas.microsoft.com/office/drawing/2014/main" val="3495767757"/>
                    </a:ext>
                  </a:extLst>
                </a:gridCol>
              </a:tblGrid>
              <a:tr h="370840">
                <a:tc>
                  <a:txBody>
                    <a:bodyPr/>
                    <a:lstStyle/>
                    <a:p>
                      <a:pPr algn="l"/>
                      <a:r>
                        <a:rPr lang="en-US" b="1" u="none">
                          <a:latin typeface="Times New Roman"/>
                        </a:rPr>
                        <a:t>Plan</a:t>
                      </a:r>
                    </a:p>
                  </a:txBody>
                  <a:tcPr anchor="ctr">
                    <a:solidFill>
                      <a:srgbClr val="00B0F0"/>
                    </a:solidFill>
                  </a:tcPr>
                </a:tc>
                <a:tc>
                  <a:txBody>
                    <a:bodyPr/>
                    <a:lstStyle/>
                    <a:p>
                      <a:pPr marL="285750" lvl="0" indent="-285750" algn="l">
                        <a:buFont typeface="Arial"/>
                        <a:buChar char="•"/>
                      </a:pPr>
                      <a:r>
                        <a:rPr lang="en-US" sz="1350" b="0" i="0" u="none" strike="noStrike" noProof="0">
                          <a:latin typeface="Times New Roman"/>
                        </a:rPr>
                        <a:t>Utilize </a:t>
                      </a:r>
                      <a:r>
                        <a:rPr lang="en-US" sz="1350" b="0" i="0" u="none" strike="noStrike" noProof="0" err="1">
                          <a:latin typeface="Times New Roman"/>
                        </a:rPr>
                        <a:t>BIOSERVe</a:t>
                      </a:r>
                      <a:r>
                        <a:rPr lang="en-US" sz="1350" b="0" i="0" u="none" strike="noStrike" noProof="0">
                          <a:latin typeface="Times New Roman"/>
                        </a:rPr>
                        <a:t> oven and freezers </a:t>
                      </a:r>
                    </a:p>
                    <a:p>
                      <a:pPr marL="285750" lvl="0" indent="-285750" algn="l">
                        <a:buFont typeface="Arial"/>
                        <a:buChar char="•"/>
                      </a:pPr>
                      <a:r>
                        <a:rPr lang="en-US" sz="1350" b="0" i="0" u="none" strike="noStrike" noProof="0">
                          <a:latin typeface="Times New Roman"/>
                        </a:rPr>
                        <a:t>Place assembly in oven/freezer</a:t>
                      </a:r>
                    </a:p>
                    <a:p>
                      <a:pPr marL="285750" lvl="0" indent="-285750" algn="l">
                        <a:buFont typeface="Arial"/>
                        <a:buChar char="•"/>
                      </a:pPr>
                      <a:r>
                        <a:rPr lang="en-US" sz="1350" b="0" i="0" u="none" strike="noStrike" noProof="0">
                          <a:latin typeface="Times New Roman"/>
                        </a:rPr>
                        <a:t>Allow thermal equilibrium to be reached</a:t>
                      </a:r>
                    </a:p>
                    <a:p>
                      <a:pPr marL="285750" lvl="0" indent="-285750" algn="l">
                        <a:buFont typeface="Arial"/>
                        <a:buChar char="•"/>
                      </a:pPr>
                      <a:r>
                        <a:rPr lang="en-US" sz="1350" b="0" i="0" u="none" strike="noStrike" noProof="0">
                          <a:latin typeface="Times New Roman"/>
                        </a:rPr>
                        <a:t>Pull microscope out of freezer</a:t>
                      </a:r>
                    </a:p>
                    <a:p>
                      <a:pPr marL="285750" lvl="0" indent="-285750" algn="l">
                        <a:buFont typeface="Arial"/>
                        <a:buChar char="•"/>
                      </a:pPr>
                      <a:r>
                        <a:rPr lang="en-US" sz="1350" b="0" i="0" u="none" strike="noStrike" noProof="0">
                          <a:latin typeface="Times New Roman"/>
                        </a:rPr>
                        <a:t>Operate with control sample and test sample immediately and verify outputs </a:t>
                      </a:r>
                    </a:p>
                  </a:txBody>
                  <a:tcPr anchor="ctr">
                    <a:solidFill>
                      <a:srgbClr val="00B0F0">
                        <a:alpha val="50000"/>
                      </a:srgbClr>
                    </a:solidFill>
                  </a:tcPr>
                </a:tc>
                <a:extLst>
                  <a:ext uri="{0D108BD9-81ED-4DB2-BD59-A6C34878D82A}">
                    <a16:rowId xmlns:a16="http://schemas.microsoft.com/office/drawing/2014/main" val="1403265637"/>
                  </a:ext>
                </a:extLst>
              </a:tr>
              <a:tr h="370840">
                <a:tc>
                  <a:txBody>
                    <a:bodyPr/>
                    <a:lstStyle/>
                    <a:p>
                      <a:pPr lvl="0" algn="l">
                        <a:buNone/>
                      </a:pPr>
                      <a:r>
                        <a:rPr lang="en-US" sz="1350" b="1" i="0" u="none" strike="noStrike" noProof="0">
                          <a:latin typeface="Times New Roman"/>
                        </a:rPr>
                        <a:t>Driving</a:t>
                      </a:r>
                      <a:endParaRPr lang="en-US" b="1" u="none">
                        <a:latin typeface="Times New Roman"/>
                      </a:endParaRPr>
                    </a:p>
                    <a:p>
                      <a:pPr lvl="0" algn="l">
                        <a:buNone/>
                      </a:pPr>
                      <a:r>
                        <a:rPr lang="en-US" sz="1350" b="1" i="0" u="none" strike="noStrike" noProof="0">
                          <a:latin typeface="Times New Roman"/>
                        </a:rPr>
                        <a:t>Requirements</a:t>
                      </a:r>
                      <a:endParaRPr lang="en-US" b="1" u="none">
                        <a:latin typeface="Times New Roman"/>
                      </a:endParaRPr>
                    </a:p>
                  </a:txBody>
                  <a:tcPr anchor="ctr">
                    <a:solidFill>
                      <a:srgbClr val="F14E28"/>
                    </a:solidFill>
                  </a:tcPr>
                </a:tc>
                <a:tc>
                  <a:txBody>
                    <a:bodyPr/>
                    <a:lstStyle/>
                    <a:p>
                      <a:pPr marL="285750" lvl="0" indent="-285750" algn="l">
                        <a:lnSpc>
                          <a:spcPct val="100000"/>
                        </a:lnSpc>
                        <a:spcBef>
                          <a:spcPts val="0"/>
                        </a:spcBef>
                        <a:spcAft>
                          <a:spcPts val="0"/>
                        </a:spcAft>
                        <a:buFont typeface="Arial"/>
                        <a:buChar char="•"/>
                      </a:pPr>
                      <a:r>
                        <a:rPr lang="en-US" sz="1350" b="1" i="0" u="sng" strike="noStrike" noProof="0">
                          <a:latin typeface="Times New Roman"/>
                        </a:rPr>
                        <a:t>R-DIHM-PHYS-4.6:</a:t>
                      </a:r>
                      <a:r>
                        <a:rPr lang="en-US" sz="1350" b="0" i="0" u="none" strike="noStrike" noProof="0">
                          <a:latin typeface="Times New Roman"/>
                        </a:rPr>
                        <a:t> The microscope shall survive temperatures from -50C to +100C.</a:t>
                      </a:r>
                    </a:p>
                    <a:p>
                      <a:pPr marL="285750" lvl="0" indent="-285750" algn="l">
                        <a:lnSpc>
                          <a:spcPct val="100000"/>
                        </a:lnSpc>
                        <a:spcBef>
                          <a:spcPts val="0"/>
                        </a:spcBef>
                        <a:spcAft>
                          <a:spcPts val="0"/>
                        </a:spcAft>
                        <a:buFont typeface="Arial"/>
                        <a:buChar char="•"/>
                      </a:pPr>
                      <a:r>
                        <a:rPr lang="en-US" sz="1350" b="1" i="0" u="sng" strike="noStrike" noProof="0">
                          <a:latin typeface="Times New Roman"/>
                        </a:rPr>
                        <a:t>R-DIHM-PHYS-4.7:</a:t>
                      </a:r>
                      <a:r>
                        <a:rPr lang="en-US" sz="1350" b="0" i="0" u="none" strike="noStrike" noProof="0">
                          <a:latin typeface="Times New Roman"/>
                        </a:rPr>
                        <a:t> The microscope shall operate over temperatures ranging from -15C to +40C. </a:t>
                      </a:r>
                    </a:p>
                  </a:txBody>
                  <a:tcPr anchor="ctr">
                    <a:solidFill>
                      <a:srgbClr val="F14E28">
                        <a:alpha val="50000"/>
                      </a:srgbClr>
                    </a:solidFill>
                  </a:tcPr>
                </a:tc>
                <a:extLst>
                  <a:ext uri="{0D108BD9-81ED-4DB2-BD59-A6C34878D82A}">
                    <a16:rowId xmlns:a16="http://schemas.microsoft.com/office/drawing/2014/main" val="2624807233"/>
                  </a:ext>
                </a:extLst>
              </a:tr>
              <a:tr h="370839">
                <a:tc>
                  <a:txBody>
                    <a:bodyPr/>
                    <a:lstStyle/>
                    <a:p>
                      <a:pPr lvl="0" algn="l">
                        <a:buNone/>
                      </a:pPr>
                      <a:r>
                        <a:rPr lang="en-US" b="1" u="none">
                          <a:latin typeface="Times New Roman"/>
                        </a:rPr>
                        <a:t>Required Sensors</a:t>
                      </a:r>
                    </a:p>
                  </a:txBody>
                  <a:tcPr anchor="ctr">
                    <a:solidFill>
                      <a:srgbClr val="FED41D"/>
                    </a:solidFill>
                  </a:tcPr>
                </a:tc>
                <a:tc>
                  <a:txBody>
                    <a:bodyPr/>
                    <a:lstStyle/>
                    <a:p>
                      <a:pPr marL="285750" lvl="0" indent="-285750" algn="l">
                        <a:lnSpc>
                          <a:spcPct val="100000"/>
                        </a:lnSpc>
                        <a:spcBef>
                          <a:spcPts val="0"/>
                        </a:spcBef>
                        <a:spcAft>
                          <a:spcPts val="0"/>
                        </a:spcAft>
                        <a:buFont typeface="Arial"/>
                        <a:buChar char="•"/>
                      </a:pPr>
                      <a:r>
                        <a:rPr lang="en-US" sz="1350" b="0" i="0" u="none" strike="noStrike" noProof="0">
                          <a:latin typeface="Times New Roman"/>
                        </a:rPr>
                        <a:t>thermocouples </a:t>
                      </a:r>
                      <a:endParaRPr lang="en-US">
                        <a:latin typeface="Times New Roman"/>
                      </a:endParaRPr>
                    </a:p>
                  </a:txBody>
                  <a:tcPr anchor="ctr">
                    <a:solidFill>
                      <a:srgbClr val="FED41D">
                        <a:alpha val="50000"/>
                      </a:srgbClr>
                    </a:solidFill>
                  </a:tcPr>
                </a:tc>
                <a:extLst>
                  <a:ext uri="{0D108BD9-81ED-4DB2-BD59-A6C34878D82A}">
                    <a16:rowId xmlns:a16="http://schemas.microsoft.com/office/drawing/2014/main" val="1061583060"/>
                  </a:ext>
                </a:extLst>
              </a:tr>
            </a:tbl>
          </a:graphicData>
        </a:graphic>
      </p:graphicFrame>
    </p:spTree>
    <p:extLst>
      <p:ext uri="{BB962C8B-B14F-4D97-AF65-F5344CB8AC3E}">
        <p14:creationId xmlns:p14="http://schemas.microsoft.com/office/powerpoint/2010/main" val="4990286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Spring Planning</a:t>
            </a:r>
            <a:endParaRPr lang="en-US"/>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115</a:t>
            </a:fld>
            <a:endParaRPr lang="en-US"/>
          </a:p>
        </p:txBody>
      </p:sp>
    </p:spTree>
    <p:extLst>
      <p:ext uri="{BB962C8B-B14F-4D97-AF65-F5344CB8AC3E}">
        <p14:creationId xmlns:p14="http://schemas.microsoft.com/office/powerpoint/2010/main" val="12701105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278875" y="286791"/>
            <a:ext cx="8520600" cy="572700"/>
          </a:xfrm>
        </p:spPr>
        <p:txBody>
          <a:bodyPr>
            <a:normAutofit fontScale="90000"/>
          </a:bodyPr>
          <a:lstStyle/>
          <a:p>
            <a:r>
              <a:rPr lang="en-US" b="1">
                <a:latin typeface="Times New Roman"/>
                <a:cs typeface="Times New Roman"/>
              </a:rPr>
              <a:t>Financial Budget Breakdown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116</a:t>
            </a:fld>
            <a:endParaRPr lang="en"/>
          </a:p>
        </p:txBody>
      </p:sp>
      <p:graphicFrame>
        <p:nvGraphicFramePr>
          <p:cNvPr id="3" name="Table 4">
            <a:extLst>
              <a:ext uri="{FF2B5EF4-FFF2-40B4-BE49-F238E27FC236}">
                <a16:creationId xmlns:a16="http://schemas.microsoft.com/office/drawing/2014/main" id="{114F367B-C0A9-71A2-3F45-BB57A722DC51}"/>
              </a:ext>
            </a:extLst>
          </p:cNvPr>
          <p:cNvGraphicFramePr>
            <a:graphicFrameLocks noGrp="1"/>
          </p:cNvGraphicFramePr>
          <p:nvPr>
            <p:extLst>
              <p:ext uri="{D42A27DB-BD31-4B8C-83A1-F6EECF244321}">
                <p14:modId xmlns:p14="http://schemas.microsoft.com/office/powerpoint/2010/main" val="1649041935"/>
              </p:ext>
            </p:extLst>
          </p:nvPr>
        </p:nvGraphicFramePr>
        <p:xfrm>
          <a:off x="659152" y="1045730"/>
          <a:ext cx="3488297" cy="3330288"/>
        </p:xfrm>
        <a:graphic>
          <a:graphicData uri="http://schemas.openxmlformats.org/drawingml/2006/table">
            <a:tbl>
              <a:tblPr firstRow="1" bandRow="1">
                <a:tableStyleId>{073A0DAA-6AF3-43AB-8588-CEC1D06C72B9}</a:tableStyleId>
              </a:tblPr>
              <a:tblGrid>
                <a:gridCol w="2551881">
                  <a:extLst>
                    <a:ext uri="{9D8B030D-6E8A-4147-A177-3AD203B41FA5}">
                      <a16:colId xmlns:a16="http://schemas.microsoft.com/office/drawing/2014/main" val="1519879311"/>
                    </a:ext>
                  </a:extLst>
                </a:gridCol>
                <a:gridCol w="936416">
                  <a:extLst>
                    <a:ext uri="{9D8B030D-6E8A-4147-A177-3AD203B41FA5}">
                      <a16:colId xmlns:a16="http://schemas.microsoft.com/office/drawing/2014/main" val="2167592082"/>
                    </a:ext>
                  </a:extLst>
                </a:gridCol>
              </a:tblGrid>
              <a:tr h="278606">
                <a:tc gridSpan="2">
                  <a:txBody>
                    <a:bodyPr/>
                    <a:lstStyle/>
                    <a:p>
                      <a:pPr algn="ctr"/>
                      <a:r>
                        <a:rPr lang="en-US" sz="1600">
                          <a:latin typeface="Times New Roman" panose="02020603050405020304" pitchFamily="18" charset="0"/>
                          <a:cs typeface="Times New Roman" panose="02020603050405020304" pitchFamily="18" charset="0"/>
                        </a:rPr>
                        <a:t>Mechanical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a:latin typeface="Times New Roman" panose="02020603050405020304" pitchFamily="18" charset="0"/>
                          <a:cs typeface="Times New Roman" panose="02020603050405020304" pitchFamily="18" charset="0"/>
                        </a:rPr>
                        <a:t>Mechanical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159725"/>
                  </a:ext>
                </a:extLst>
              </a:tr>
              <a:tr h="278606">
                <a:tc>
                  <a:txBody>
                    <a:bodyPr/>
                    <a:lstStyle/>
                    <a:p>
                      <a:pPr algn="ctr"/>
                      <a:r>
                        <a:rPr lang="en-US" sz="1200">
                          <a:latin typeface="Times New Roman" panose="02020603050405020304" pitchFamily="18" charset="0"/>
                          <a:cs typeface="Times New Roman" panose="02020603050405020304" pitchFamily="18" charset="0"/>
                        </a:rPr>
                        <a:t>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Times New Roman" panose="02020603050405020304" pitchFamily="18" charset="0"/>
                          <a:cs typeface="Times New Roman" panose="02020603050405020304" pitchFamily="18" charset="0"/>
                        </a:rPr>
                        <a:t>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789718"/>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Thermistor(split with other team)</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$200.00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937324"/>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Optical housing</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$150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099167"/>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Optical Housing Endplate</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9530"/>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1U Baseplate</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$11.70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831250"/>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Sample Heater (split with other team)</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687823"/>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Epoxy</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044879"/>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Sample housing</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937576"/>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Syringes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6896607"/>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Tubing</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075422"/>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Bubble Trap</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3074180"/>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Sample Housing - Tubing Adapter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7521719"/>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Teflon Tape</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0861786"/>
                  </a:ext>
                </a:extLst>
              </a:tr>
              <a:tr h="208954">
                <a:tc>
                  <a:txBody>
                    <a:bodyPr/>
                    <a:lstStyle/>
                    <a:p>
                      <a:pPr algn="ct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Total</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$832</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extLst>
                  <a:ext uri="{0D108BD9-81ED-4DB2-BD59-A6C34878D82A}">
                    <a16:rowId xmlns:a16="http://schemas.microsoft.com/office/drawing/2014/main" val="3579075935"/>
                  </a:ext>
                </a:extLst>
              </a:tr>
            </a:tbl>
          </a:graphicData>
        </a:graphic>
      </p:graphicFrame>
      <p:graphicFrame>
        <p:nvGraphicFramePr>
          <p:cNvPr id="5" name="Table 4">
            <a:extLst>
              <a:ext uri="{FF2B5EF4-FFF2-40B4-BE49-F238E27FC236}">
                <a16:creationId xmlns:a16="http://schemas.microsoft.com/office/drawing/2014/main" id="{64530955-7A9C-A6FE-4FFB-A9ABC52BC0DA}"/>
              </a:ext>
            </a:extLst>
          </p:cNvPr>
          <p:cNvGraphicFramePr>
            <a:graphicFrameLocks noGrp="1"/>
          </p:cNvGraphicFramePr>
          <p:nvPr>
            <p:extLst>
              <p:ext uri="{D42A27DB-BD31-4B8C-83A1-F6EECF244321}">
                <p14:modId xmlns:p14="http://schemas.microsoft.com/office/powerpoint/2010/main" val="1209275835"/>
              </p:ext>
            </p:extLst>
          </p:nvPr>
        </p:nvGraphicFramePr>
        <p:xfrm>
          <a:off x="4811180" y="1042381"/>
          <a:ext cx="3488297" cy="3330290"/>
        </p:xfrm>
        <a:graphic>
          <a:graphicData uri="http://schemas.openxmlformats.org/drawingml/2006/table">
            <a:tbl>
              <a:tblPr firstRow="1" bandRow="1">
                <a:tableStyleId>{073A0DAA-6AF3-43AB-8588-CEC1D06C72B9}</a:tableStyleId>
              </a:tblPr>
              <a:tblGrid>
                <a:gridCol w="1675427">
                  <a:extLst>
                    <a:ext uri="{9D8B030D-6E8A-4147-A177-3AD203B41FA5}">
                      <a16:colId xmlns:a16="http://schemas.microsoft.com/office/drawing/2014/main" val="1519879311"/>
                    </a:ext>
                  </a:extLst>
                </a:gridCol>
                <a:gridCol w="1812870">
                  <a:extLst>
                    <a:ext uri="{9D8B030D-6E8A-4147-A177-3AD203B41FA5}">
                      <a16:colId xmlns:a16="http://schemas.microsoft.com/office/drawing/2014/main" val="2167592082"/>
                    </a:ext>
                  </a:extLst>
                </a:gridCol>
              </a:tblGrid>
              <a:tr h="341542">
                <a:tc gridSpan="2">
                  <a:txBody>
                    <a:bodyPr/>
                    <a:lstStyle/>
                    <a:p>
                      <a:pPr algn="ctr"/>
                      <a:r>
                        <a:rPr lang="en-US">
                          <a:latin typeface="Times New Roman" panose="02020603050405020304" pitchFamily="18" charset="0"/>
                          <a:cs typeface="Times New Roman" panose="02020603050405020304" pitchFamily="18" charset="0"/>
                        </a:rPr>
                        <a:t>Electronics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a:latin typeface="Times New Roman" panose="02020603050405020304" pitchFamily="18" charset="0"/>
                          <a:cs typeface="Times New Roman" panose="02020603050405020304" pitchFamily="18" charset="0"/>
                        </a:rPr>
                        <a:t>Mechanical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159725"/>
                  </a:ext>
                </a:extLst>
              </a:tr>
              <a:tr h="341542">
                <a:tc>
                  <a:txBody>
                    <a:bodyPr/>
                    <a:lstStyle/>
                    <a:p>
                      <a:pPr algn="ctr"/>
                      <a:r>
                        <a:rPr lang="en-US">
                          <a:latin typeface="Times New Roman" panose="02020603050405020304" pitchFamily="18" charset="0"/>
                          <a:cs typeface="Times New Roman" panose="02020603050405020304" pitchFamily="18" charset="0"/>
                        </a:rPr>
                        <a:t>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Times New Roman" panose="02020603050405020304" pitchFamily="18" charset="0"/>
                          <a:cs typeface="Times New Roman" panose="02020603050405020304" pitchFamily="18" charset="0"/>
                        </a:rPr>
                        <a:t>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789718"/>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Image Sensor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$1,600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937324"/>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Processor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$80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242148"/>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Camera GPIO Connector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$1.25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099167"/>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Laser Driver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$106.28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831250"/>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Laser</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$120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687823"/>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PCB, Misc Components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$75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044879"/>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Teensy LC x2</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$35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1257812"/>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Relays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25</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873886"/>
                  </a:ext>
                </a:extLst>
              </a:tr>
              <a:tr h="294134">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Total</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$2043</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extLst>
                  <a:ext uri="{0D108BD9-81ED-4DB2-BD59-A6C34878D82A}">
                    <a16:rowId xmlns:a16="http://schemas.microsoft.com/office/drawing/2014/main" val="3579075935"/>
                  </a:ext>
                </a:extLst>
              </a:tr>
            </a:tbl>
          </a:graphicData>
        </a:graphic>
      </p:graphicFrame>
    </p:spTree>
    <p:extLst>
      <p:ext uri="{BB962C8B-B14F-4D97-AF65-F5344CB8AC3E}">
        <p14:creationId xmlns:p14="http://schemas.microsoft.com/office/powerpoint/2010/main" val="36874216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278875" y="286791"/>
            <a:ext cx="8520600" cy="572700"/>
          </a:xfrm>
        </p:spPr>
        <p:txBody>
          <a:bodyPr>
            <a:normAutofit fontScale="90000"/>
          </a:bodyPr>
          <a:lstStyle/>
          <a:p>
            <a:r>
              <a:rPr lang="en-US" b="1">
                <a:latin typeface="Times New Roman"/>
                <a:cs typeface="Times New Roman"/>
              </a:rPr>
              <a:t>Financial Budget Breakdown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117</a:t>
            </a:fld>
            <a:endParaRPr lang="en"/>
          </a:p>
        </p:txBody>
      </p:sp>
      <p:graphicFrame>
        <p:nvGraphicFramePr>
          <p:cNvPr id="3" name="Table 4">
            <a:extLst>
              <a:ext uri="{FF2B5EF4-FFF2-40B4-BE49-F238E27FC236}">
                <a16:creationId xmlns:a16="http://schemas.microsoft.com/office/drawing/2014/main" id="{114F367B-C0A9-71A2-3F45-BB57A722DC51}"/>
              </a:ext>
            </a:extLst>
          </p:cNvPr>
          <p:cNvGraphicFramePr>
            <a:graphicFrameLocks noGrp="1"/>
          </p:cNvGraphicFramePr>
          <p:nvPr>
            <p:extLst>
              <p:ext uri="{D42A27DB-BD31-4B8C-83A1-F6EECF244321}">
                <p14:modId xmlns:p14="http://schemas.microsoft.com/office/powerpoint/2010/main" val="824925703"/>
              </p:ext>
            </p:extLst>
          </p:nvPr>
        </p:nvGraphicFramePr>
        <p:xfrm>
          <a:off x="659152" y="1045730"/>
          <a:ext cx="3488297" cy="3273620"/>
        </p:xfrm>
        <a:graphic>
          <a:graphicData uri="http://schemas.openxmlformats.org/drawingml/2006/table">
            <a:tbl>
              <a:tblPr firstRow="1" bandRow="1">
                <a:tableStyleId>{073A0DAA-6AF3-43AB-8588-CEC1D06C72B9}</a:tableStyleId>
              </a:tblPr>
              <a:tblGrid>
                <a:gridCol w="1675427">
                  <a:extLst>
                    <a:ext uri="{9D8B030D-6E8A-4147-A177-3AD203B41FA5}">
                      <a16:colId xmlns:a16="http://schemas.microsoft.com/office/drawing/2014/main" val="1519879311"/>
                    </a:ext>
                  </a:extLst>
                </a:gridCol>
                <a:gridCol w="1812870">
                  <a:extLst>
                    <a:ext uri="{9D8B030D-6E8A-4147-A177-3AD203B41FA5}">
                      <a16:colId xmlns:a16="http://schemas.microsoft.com/office/drawing/2014/main" val="2167592082"/>
                    </a:ext>
                  </a:extLst>
                </a:gridCol>
              </a:tblGrid>
              <a:tr h="407757">
                <a:tc gridSpan="2">
                  <a:txBody>
                    <a:bodyPr/>
                    <a:lstStyle/>
                    <a:p>
                      <a:pPr algn="ctr"/>
                      <a:r>
                        <a:rPr lang="en-US">
                          <a:latin typeface="Times New Roman" panose="02020603050405020304" pitchFamily="18" charset="0"/>
                          <a:cs typeface="Times New Roman" panose="02020603050405020304" pitchFamily="18" charset="0"/>
                        </a:rPr>
                        <a:t>Optics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a:latin typeface="Times New Roman" panose="02020603050405020304" pitchFamily="18" charset="0"/>
                          <a:cs typeface="Times New Roman" panose="02020603050405020304" pitchFamily="18" charset="0"/>
                        </a:rPr>
                        <a:t>Mechanical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159725"/>
                  </a:ext>
                </a:extLst>
              </a:tr>
              <a:tr h="407757">
                <a:tc>
                  <a:txBody>
                    <a:bodyPr/>
                    <a:lstStyle/>
                    <a:p>
                      <a:pPr algn="ctr"/>
                      <a:r>
                        <a:rPr lang="en-US">
                          <a:latin typeface="Times New Roman" panose="02020603050405020304" pitchFamily="18" charset="0"/>
                          <a:cs typeface="Times New Roman" panose="02020603050405020304" pitchFamily="18" charset="0"/>
                        </a:rPr>
                        <a:t>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Times New Roman" panose="02020603050405020304" pitchFamily="18" charset="0"/>
                          <a:cs typeface="Times New Roman" panose="02020603050405020304" pitchFamily="18" charset="0"/>
                        </a:rPr>
                        <a:t>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789718"/>
                  </a:ext>
                </a:extLst>
              </a:tr>
              <a:tr h="351158">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Collimator Lens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$361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937324"/>
                  </a:ext>
                </a:extLst>
              </a:tr>
              <a:tr h="351158">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Focusing Lens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$104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242148"/>
                  </a:ext>
                </a:extLst>
              </a:tr>
              <a:tr h="351158">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Aperture</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$65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099167"/>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831250"/>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687823"/>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044879"/>
                  </a:ext>
                </a:extLst>
              </a:tr>
              <a:tr h="351158">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Total</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$530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extLst>
                  <a:ext uri="{0D108BD9-81ED-4DB2-BD59-A6C34878D82A}">
                    <a16:rowId xmlns:a16="http://schemas.microsoft.com/office/drawing/2014/main" val="3579075935"/>
                  </a:ext>
                </a:extLst>
              </a:tr>
            </a:tbl>
          </a:graphicData>
        </a:graphic>
      </p:graphicFrame>
      <p:graphicFrame>
        <p:nvGraphicFramePr>
          <p:cNvPr id="5" name="Table 4">
            <a:extLst>
              <a:ext uri="{FF2B5EF4-FFF2-40B4-BE49-F238E27FC236}">
                <a16:creationId xmlns:a16="http://schemas.microsoft.com/office/drawing/2014/main" id="{64530955-7A9C-A6FE-4FFB-A9ABC52BC0DA}"/>
              </a:ext>
            </a:extLst>
          </p:cNvPr>
          <p:cNvGraphicFramePr>
            <a:graphicFrameLocks noGrp="1"/>
          </p:cNvGraphicFramePr>
          <p:nvPr>
            <p:extLst>
              <p:ext uri="{D42A27DB-BD31-4B8C-83A1-F6EECF244321}">
                <p14:modId xmlns:p14="http://schemas.microsoft.com/office/powerpoint/2010/main" val="649858338"/>
              </p:ext>
            </p:extLst>
          </p:nvPr>
        </p:nvGraphicFramePr>
        <p:xfrm>
          <a:off x="4811180" y="1045730"/>
          <a:ext cx="3488297" cy="3273620"/>
        </p:xfrm>
        <a:graphic>
          <a:graphicData uri="http://schemas.openxmlformats.org/drawingml/2006/table">
            <a:tbl>
              <a:tblPr firstRow="1" bandRow="1">
                <a:tableStyleId>{073A0DAA-6AF3-43AB-8588-CEC1D06C72B9}</a:tableStyleId>
              </a:tblPr>
              <a:tblGrid>
                <a:gridCol w="1675427">
                  <a:extLst>
                    <a:ext uri="{9D8B030D-6E8A-4147-A177-3AD203B41FA5}">
                      <a16:colId xmlns:a16="http://schemas.microsoft.com/office/drawing/2014/main" val="1519879311"/>
                    </a:ext>
                  </a:extLst>
                </a:gridCol>
                <a:gridCol w="1812870">
                  <a:extLst>
                    <a:ext uri="{9D8B030D-6E8A-4147-A177-3AD203B41FA5}">
                      <a16:colId xmlns:a16="http://schemas.microsoft.com/office/drawing/2014/main" val="2167592082"/>
                    </a:ext>
                  </a:extLst>
                </a:gridCol>
              </a:tblGrid>
              <a:tr h="407757">
                <a:tc gridSpan="2">
                  <a:txBody>
                    <a:bodyPr/>
                    <a:lstStyle/>
                    <a:p>
                      <a:pPr algn="ctr"/>
                      <a:r>
                        <a:rPr lang="en-US">
                          <a:latin typeface="Times New Roman" panose="02020603050405020304" pitchFamily="18" charset="0"/>
                          <a:cs typeface="Times New Roman" panose="02020603050405020304" pitchFamily="18" charset="0"/>
                        </a:rPr>
                        <a:t>Testing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a:latin typeface="Times New Roman" panose="02020603050405020304" pitchFamily="18" charset="0"/>
                          <a:cs typeface="Times New Roman" panose="02020603050405020304" pitchFamily="18" charset="0"/>
                        </a:rPr>
                        <a:t>Mechanical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3159725"/>
                  </a:ext>
                </a:extLst>
              </a:tr>
              <a:tr h="407757">
                <a:tc>
                  <a:txBody>
                    <a:bodyPr/>
                    <a:lstStyle/>
                    <a:p>
                      <a:pPr algn="ctr"/>
                      <a:r>
                        <a:rPr lang="en-US">
                          <a:latin typeface="Times New Roman" panose="02020603050405020304" pitchFamily="18" charset="0"/>
                          <a:cs typeface="Times New Roman" panose="02020603050405020304" pitchFamily="18" charset="0"/>
                        </a:rPr>
                        <a:t>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Times New Roman" panose="02020603050405020304" pitchFamily="18" charset="0"/>
                          <a:cs typeface="Times New Roman" panose="02020603050405020304" pitchFamily="18" charset="0"/>
                        </a:rPr>
                        <a:t>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789718"/>
                  </a:ext>
                </a:extLst>
              </a:tr>
              <a:tr h="351158">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Safety </a:t>
                      </a:r>
                      <a:r>
                        <a:rPr lang="en-US" sz="1100" b="0" i="0" u="none" strike="noStrike" dirty="0" err="1">
                          <a:solidFill>
                            <a:srgbClr val="000000"/>
                          </a:solidFill>
                          <a:effectLst/>
                          <a:latin typeface="Times New Roman" panose="02020603050405020304" pitchFamily="18" charset="0"/>
                          <a:cs typeface="Times New Roman" panose="02020603050405020304" pitchFamily="18" charset="0"/>
                        </a:rPr>
                        <a:t>Equiptment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$200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937324"/>
                  </a:ext>
                </a:extLst>
              </a:tr>
              <a:tr h="351158">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Size Standard Microspheres</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$100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242148"/>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099167"/>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831250"/>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687823"/>
                  </a:ext>
                </a:extLst>
              </a:tr>
              <a:tr h="351158">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044879"/>
                  </a:ext>
                </a:extLst>
              </a:tr>
              <a:tr h="351158">
                <a:tc>
                  <a:txBody>
                    <a:bodyPr/>
                    <a:lstStyle/>
                    <a:p>
                      <a:pPr algn="ctr" fontAlgn="b"/>
                      <a:r>
                        <a:rPr lang="en-US" sz="1100" b="0" i="0" u="none" strike="noStrike">
                          <a:solidFill>
                            <a:srgbClr val="000000"/>
                          </a:solidFill>
                          <a:effectLst/>
                          <a:latin typeface="Times New Roman" panose="02020603050405020304" pitchFamily="18" charset="0"/>
                          <a:cs typeface="Times New Roman" panose="02020603050405020304" pitchFamily="18" charset="0"/>
                        </a:rPr>
                        <a:t>Total</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fontAlgn="b"/>
                      <a:r>
                        <a:rPr lang="en-US" sz="11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extLst>
                  <a:ext uri="{0D108BD9-81ED-4DB2-BD59-A6C34878D82A}">
                    <a16:rowId xmlns:a16="http://schemas.microsoft.com/office/drawing/2014/main" val="3579075935"/>
                  </a:ext>
                </a:extLst>
              </a:tr>
            </a:tbl>
          </a:graphicData>
        </a:graphic>
      </p:graphicFrame>
    </p:spTree>
    <p:extLst>
      <p:ext uri="{BB962C8B-B14F-4D97-AF65-F5344CB8AC3E}">
        <p14:creationId xmlns:p14="http://schemas.microsoft.com/office/powerpoint/2010/main" val="39621117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Data Downlink</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118</a:t>
            </a:fld>
            <a:endParaRPr lang="en"/>
          </a:p>
        </p:txBody>
      </p:sp>
      <p:sp>
        <p:nvSpPr>
          <p:cNvPr id="7" name="TextBox 6">
            <a:extLst>
              <a:ext uri="{FF2B5EF4-FFF2-40B4-BE49-F238E27FC236}">
                <a16:creationId xmlns:a16="http://schemas.microsoft.com/office/drawing/2014/main" id="{8CB59558-7D1D-C33C-AC08-74B26F620699}"/>
              </a:ext>
            </a:extLst>
          </p:cNvPr>
          <p:cNvSpPr txBox="1"/>
          <p:nvPr/>
        </p:nvSpPr>
        <p:spPr>
          <a:xfrm>
            <a:off x="509418" y="1673971"/>
            <a:ext cx="7515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Times New Roman"/>
                <a:cs typeface="Calibri"/>
              </a:rPr>
              <a:t>Using the motion detection algorithm, descriptors and regions of interest will be transmitted via text and JSON files</a:t>
            </a:r>
          </a:p>
          <a:p>
            <a:pPr marL="285750" indent="-285750">
              <a:buFont typeface="Arial"/>
              <a:buChar char="•"/>
            </a:pPr>
            <a:r>
              <a:rPr lang="en-US">
                <a:latin typeface="Times New Roman"/>
                <a:cs typeface="Calibri"/>
              </a:rPr>
              <a:t>Researchers can choose to have reconstructed images transmitted of these regions of interest, greatly reducing the image size. </a:t>
            </a:r>
          </a:p>
          <a:p>
            <a:pPr marL="285750" indent="-285750">
              <a:buFont typeface="Arial"/>
              <a:buChar char="•"/>
            </a:pPr>
            <a:r>
              <a:rPr lang="en-US">
                <a:latin typeface="Times New Roman"/>
                <a:cs typeface="Calibri"/>
              </a:rPr>
              <a:t>Images requested can be compressed by a ratio of 10:1 to further reduce file size while maintaining image integrity.</a:t>
            </a:r>
          </a:p>
        </p:txBody>
      </p:sp>
      <p:graphicFrame>
        <p:nvGraphicFramePr>
          <p:cNvPr id="11" name="Table 8">
            <a:extLst>
              <a:ext uri="{FF2B5EF4-FFF2-40B4-BE49-F238E27FC236}">
                <a16:creationId xmlns:a16="http://schemas.microsoft.com/office/drawing/2014/main" id="{CDB7A034-0818-949D-BF67-AF2C6BA34AFA}"/>
              </a:ext>
            </a:extLst>
          </p:cNvPr>
          <p:cNvGraphicFramePr>
            <a:graphicFrameLocks noGrp="1"/>
          </p:cNvGraphicFramePr>
          <p:nvPr/>
        </p:nvGraphicFramePr>
        <p:xfrm>
          <a:off x="506216" y="1094388"/>
          <a:ext cx="7031690" cy="502920"/>
        </p:xfrm>
        <a:graphic>
          <a:graphicData uri="http://schemas.openxmlformats.org/drawingml/2006/table">
            <a:tbl>
              <a:tblPr firstRow="1" bandRow="1">
                <a:tableStyleId>{5940675A-B579-460E-94D1-54222C63F5DA}</a:tableStyleId>
              </a:tblPr>
              <a:tblGrid>
                <a:gridCol w="1568823">
                  <a:extLst>
                    <a:ext uri="{9D8B030D-6E8A-4147-A177-3AD203B41FA5}">
                      <a16:colId xmlns:a16="http://schemas.microsoft.com/office/drawing/2014/main" val="4115430462"/>
                    </a:ext>
                  </a:extLst>
                </a:gridCol>
                <a:gridCol w="5462867">
                  <a:extLst>
                    <a:ext uri="{9D8B030D-6E8A-4147-A177-3AD203B41FA5}">
                      <a16:colId xmlns:a16="http://schemas.microsoft.com/office/drawing/2014/main" val="3495767757"/>
                    </a:ext>
                  </a:extLst>
                </a:gridCol>
              </a:tblGrid>
              <a:tr h="370840">
                <a:tc>
                  <a:txBody>
                    <a:bodyPr/>
                    <a:lstStyle/>
                    <a:p>
                      <a:pPr lvl="0" algn="l">
                        <a:buNone/>
                      </a:pPr>
                      <a:r>
                        <a:rPr lang="en-US" sz="1350" b="0" i="0" u="none" strike="noStrike" noProof="0">
                          <a:latin typeface="Times New Roman"/>
                        </a:rPr>
                        <a:t>R-DIHM-FUNC-1</a:t>
                      </a:r>
                      <a:endParaRPr lang="en-US">
                        <a:latin typeface="Times New Roman"/>
                      </a:endParaRPr>
                    </a:p>
                  </a:txBody>
                  <a:tcPr anchor="ctr">
                    <a:solidFill>
                      <a:srgbClr val="00B0F0"/>
                    </a:solidFill>
                  </a:tcPr>
                </a:tc>
                <a:tc>
                  <a:txBody>
                    <a:bodyPr/>
                    <a:lstStyle/>
                    <a:p>
                      <a:pPr marL="0" lvl="0" indent="0" algn="l">
                        <a:buNone/>
                      </a:pPr>
                      <a:r>
                        <a:rPr lang="en-US" sz="1350" b="0" i="0" u="none" strike="noStrike" noProof="0">
                          <a:latin typeface="Times New Roman"/>
                        </a:rPr>
                        <a:t>The microscope shall support meeting the mission requirements under a 1 kbps downlink constraint. </a:t>
                      </a:r>
                      <a:endParaRPr lang="en-US">
                        <a:latin typeface="Times New Roman"/>
                      </a:endParaRPr>
                    </a:p>
                  </a:txBody>
                  <a:tcPr anchor="ctr">
                    <a:solidFill>
                      <a:srgbClr val="00B0F0">
                        <a:alpha val="50000"/>
                      </a:srgbClr>
                    </a:solidFill>
                  </a:tcPr>
                </a:tc>
                <a:extLst>
                  <a:ext uri="{0D108BD9-81ED-4DB2-BD59-A6C34878D82A}">
                    <a16:rowId xmlns:a16="http://schemas.microsoft.com/office/drawing/2014/main" val="1403265637"/>
                  </a:ext>
                </a:extLst>
              </a:tr>
            </a:tbl>
          </a:graphicData>
        </a:graphic>
      </p:graphicFrame>
    </p:spTree>
    <p:extLst>
      <p:ext uri="{BB962C8B-B14F-4D97-AF65-F5344CB8AC3E}">
        <p14:creationId xmlns:p14="http://schemas.microsoft.com/office/powerpoint/2010/main" val="4258602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971F3389-412F-A396-BAD8-155A31E7071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541409" y="-241782"/>
            <a:ext cx="6902394" cy="5333857"/>
          </a:xfrm>
          <a:prstGeom prst="rect">
            <a:avLst/>
          </a:prstGeom>
        </p:spPr>
      </p:pic>
      <p:pic>
        <p:nvPicPr>
          <p:cNvPr id="30" name="Picture 29" descr="A picture containing stationary, paper clip&#10;&#10;Description automatically generated">
            <a:extLst>
              <a:ext uri="{FF2B5EF4-FFF2-40B4-BE49-F238E27FC236}">
                <a16:creationId xmlns:a16="http://schemas.microsoft.com/office/drawing/2014/main" id="{D708B0BD-3E5C-B474-FC43-E47A5EDDA3A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9002" y="912541"/>
            <a:ext cx="1322699" cy="1432112"/>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Full Assembly</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sp>
        <p:nvSpPr>
          <p:cNvPr id="6" name="Rectangle: Rounded Corners 5">
            <a:extLst>
              <a:ext uri="{FF2B5EF4-FFF2-40B4-BE49-F238E27FC236}">
                <a16:creationId xmlns:a16="http://schemas.microsoft.com/office/drawing/2014/main" id="{56B93FC0-CA77-47EA-5EE0-361B1B0F6ECA}"/>
              </a:ext>
            </a:extLst>
          </p:cNvPr>
          <p:cNvSpPr/>
          <p:nvPr/>
        </p:nvSpPr>
        <p:spPr>
          <a:xfrm>
            <a:off x="6931857" y="3726750"/>
            <a:ext cx="1782276" cy="533765"/>
          </a:xfrm>
          <a:prstGeom prst="roundRect">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Syringes used for manual sample insertion and extraction</a:t>
            </a:r>
          </a:p>
        </p:txBody>
      </p:sp>
      <p:sp>
        <p:nvSpPr>
          <p:cNvPr id="7" name="Rectangle: Rounded Corners 6">
            <a:extLst>
              <a:ext uri="{FF2B5EF4-FFF2-40B4-BE49-F238E27FC236}">
                <a16:creationId xmlns:a16="http://schemas.microsoft.com/office/drawing/2014/main" id="{09AED2F1-DCF4-BBF8-485F-4D0B89E93522}"/>
              </a:ext>
            </a:extLst>
          </p:cNvPr>
          <p:cNvSpPr/>
          <p:nvPr/>
        </p:nvSpPr>
        <p:spPr>
          <a:xfrm>
            <a:off x="879001" y="1926995"/>
            <a:ext cx="1322699" cy="835316"/>
          </a:xfrm>
          <a:prstGeom prst="roundRect">
            <a:avLst/>
          </a:prstGeom>
          <a:solidFill>
            <a:srgbClr val="19BCF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Microfluidic PTFE tubing used to transport fluid to optical train housing</a:t>
            </a:r>
          </a:p>
        </p:txBody>
      </p:sp>
      <p:cxnSp>
        <p:nvCxnSpPr>
          <p:cNvPr id="8" name="Straight Arrow Connector 9">
            <a:extLst>
              <a:ext uri="{FF2B5EF4-FFF2-40B4-BE49-F238E27FC236}">
                <a16:creationId xmlns:a16="http://schemas.microsoft.com/office/drawing/2014/main" id="{9290F0FC-E45A-F6CE-3B1A-F6A0CC5DAD4D}"/>
              </a:ext>
            </a:extLst>
          </p:cNvPr>
          <p:cNvCxnSpPr>
            <a:cxnSpLocks/>
          </p:cNvCxnSpPr>
          <p:nvPr/>
        </p:nvCxnSpPr>
        <p:spPr>
          <a:xfrm rot="16200000" flipV="1">
            <a:off x="4185528" y="2704856"/>
            <a:ext cx="1146170" cy="607287"/>
          </a:xfrm>
          <a:prstGeom prst="curvedConnector3">
            <a:avLst>
              <a:gd name="adj1" fmla="val 50623"/>
            </a:avLst>
          </a:prstGeom>
          <a:ln w="38100" cmpd="sng">
            <a:solidFill>
              <a:srgbClr val="F14E28"/>
            </a:solidFill>
            <a:prstDash val="sysDash"/>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9">
            <a:extLst>
              <a:ext uri="{FF2B5EF4-FFF2-40B4-BE49-F238E27FC236}">
                <a16:creationId xmlns:a16="http://schemas.microsoft.com/office/drawing/2014/main" id="{535CDBA1-6A0D-17AD-DF6F-994C54985034}"/>
              </a:ext>
            </a:extLst>
          </p:cNvPr>
          <p:cNvCxnSpPr>
            <a:cxnSpLocks/>
          </p:cNvCxnSpPr>
          <p:nvPr/>
        </p:nvCxnSpPr>
        <p:spPr>
          <a:xfrm rot="16200000" flipV="1">
            <a:off x="4109855" y="2749275"/>
            <a:ext cx="1146170" cy="607287"/>
          </a:xfrm>
          <a:prstGeom prst="curvedConnector3">
            <a:avLst>
              <a:gd name="adj1" fmla="val 49377"/>
            </a:avLst>
          </a:prstGeom>
          <a:ln w="38100" cmpd="sng">
            <a:solidFill>
              <a:srgbClr val="F14E28"/>
            </a:solidFill>
            <a:prstDash val="sysDash"/>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6FA97DA-96C0-AE84-ACF4-2490ED601922}"/>
              </a:ext>
            </a:extLst>
          </p:cNvPr>
          <p:cNvCxnSpPr>
            <a:cxnSpLocks/>
          </p:cNvCxnSpPr>
          <p:nvPr/>
        </p:nvCxnSpPr>
        <p:spPr>
          <a:xfrm rot="16200000" flipV="1">
            <a:off x="4148449" y="2724965"/>
            <a:ext cx="1146170" cy="607287"/>
          </a:xfrm>
          <a:prstGeom prst="curvedConnector3">
            <a:avLst>
              <a:gd name="adj1" fmla="val 50000"/>
            </a:avLst>
          </a:prstGeom>
          <a:ln w="44450">
            <a:solidFill>
              <a:srgbClr val="19BCF7"/>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BBC3F06-A048-AE22-FAD2-0CD465D7ABE4}"/>
              </a:ext>
            </a:extLst>
          </p:cNvPr>
          <p:cNvCxnSpPr>
            <a:cxnSpLocks/>
            <a:stCxn id="7" idx="3"/>
          </p:cNvCxnSpPr>
          <p:nvPr/>
        </p:nvCxnSpPr>
        <p:spPr>
          <a:xfrm>
            <a:off x="2201700" y="2344653"/>
            <a:ext cx="2720935" cy="928144"/>
          </a:xfrm>
          <a:prstGeom prst="straightConnector1">
            <a:avLst/>
          </a:prstGeom>
          <a:ln w="38100">
            <a:solidFill>
              <a:srgbClr val="19BCF7"/>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1880DEEE-6878-C078-D581-C7BDCC89200B}"/>
              </a:ext>
            </a:extLst>
          </p:cNvPr>
          <p:cNvSpPr/>
          <p:nvPr/>
        </p:nvSpPr>
        <p:spPr>
          <a:xfrm>
            <a:off x="195478" y="3091250"/>
            <a:ext cx="1782276" cy="635500"/>
          </a:xfrm>
          <a:prstGeom prst="roundRect">
            <a:avLst/>
          </a:prstGeom>
          <a:solidFill>
            <a:srgbClr val="19BCF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Epoxy used for gluing the microfluidic tubing to the baseplate</a:t>
            </a:r>
          </a:p>
        </p:txBody>
      </p:sp>
      <p:pic>
        <p:nvPicPr>
          <p:cNvPr id="43" name="Picture 42" descr="A picture containing toy&#10;&#10;Description automatically generated">
            <a:extLst>
              <a:ext uri="{FF2B5EF4-FFF2-40B4-BE49-F238E27FC236}">
                <a16:creationId xmlns:a16="http://schemas.microsoft.com/office/drawing/2014/main" id="{2390A8B6-F337-369E-6695-0C261B2B74F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75948" y="170281"/>
            <a:ext cx="1780020" cy="1782566"/>
          </a:xfrm>
          <a:prstGeom prst="rect">
            <a:avLst/>
          </a:prstGeom>
          <a:ln>
            <a:solidFill>
              <a:schemeClr val="tx1"/>
            </a:solidFill>
          </a:ln>
          <a:effectLst>
            <a:outerShdw blurRad="292100" dist="139700" dir="2700000" algn="tl" rotWithShape="0">
              <a:srgbClr val="333333">
                <a:alpha val="65000"/>
              </a:srgbClr>
            </a:outerShdw>
          </a:effectLst>
        </p:spPr>
      </p:pic>
      <p:sp>
        <p:nvSpPr>
          <p:cNvPr id="44" name="Rectangle: Rounded Corners 43">
            <a:extLst>
              <a:ext uri="{FF2B5EF4-FFF2-40B4-BE49-F238E27FC236}">
                <a16:creationId xmlns:a16="http://schemas.microsoft.com/office/drawing/2014/main" id="{430D2179-C297-CDA7-5BC1-1F2734605F26}"/>
              </a:ext>
            </a:extLst>
          </p:cNvPr>
          <p:cNvSpPr/>
          <p:nvPr/>
        </p:nvSpPr>
        <p:spPr>
          <a:xfrm>
            <a:off x="6973692" y="1633854"/>
            <a:ext cx="1782276" cy="533765"/>
          </a:xfrm>
          <a:prstGeom prst="roundRect">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Bubble trap used for preventing air build-up inside tubing</a:t>
            </a:r>
          </a:p>
        </p:txBody>
      </p:sp>
      <p:cxnSp>
        <p:nvCxnSpPr>
          <p:cNvPr id="46" name="Straight Arrow Connector 45">
            <a:extLst>
              <a:ext uri="{FF2B5EF4-FFF2-40B4-BE49-F238E27FC236}">
                <a16:creationId xmlns:a16="http://schemas.microsoft.com/office/drawing/2014/main" id="{CE2DEEAD-F52D-B783-36A9-676A8DD4CAB1}"/>
              </a:ext>
            </a:extLst>
          </p:cNvPr>
          <p:cNvCxnSpPr>
            <a:cxnSpLocks/>
            <a:stCxn id="43" idx="1"/>
          </p:cNvCxnSpPr>
          <p:nvPr/>
        </p:nvCxnSpPr>
        <p:spPr>
          <a:xfrm flipH="1">
            <a:off x="5647654" y="1061564"/>
            <a:ext cx="1328294" cy="1623243"/>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8E7C9FA-C830-0B11-9E9E-E1F8EA98C6A2}"/>
              </a:ext>
            </a:extLst>
          </p:cNvPr>
          <p:cNvCxnSpPr>
            <a:cxnSpLocks/>
            <a:stCxn id="6" idx="1"/>
          </p:cNvCxnSpPr>
          <p:nvPr/>
        </p:nvCxnSpPr>
        <p:spPr>
          <a:xfrm flipH="1">
            <a:off x="5579882" y="3993633"/>
            <a:ext cx="1351975" cy="0"/>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DF1A43A-5154-C46D-2690-312F4E7BDBAD}"/>
              </a:ext>
            </a:extLst>
          </p:cNvPr>
          <p:cNvCxnSpPr>
            <a:cxnSpLocks/>
          </p:cNvCxnSpPr>
          <p:nvPr/>
        </p:nvCxnSpPr>
        <p:spPr>
          <a:xfrm flipH="1">
            <a:off x="5346394" y="3993632"/>
            <a:ext cx="1537291" cy="213635"/>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58" name="Cylinder 57">
            <a:extLst>
              <a:ext uri="{FF2B5EF4-FFF2-40B4-BE49-F238E27FC236}">
                <a16:creationId xmlns:a16="http://schemas.microsoft.com/office/drawing/2014/main" id="{76B97664-9319-4DBD-9EAD-D680BF3EBAF5}"/>
              </a:ext>
            </a:extLst>
          </p:cNvPr>
          <p:cNvSpPr/>
          <p:nvPr/>
        </p:nvSpPr>
        <p:spPr>
          <a:xfrm>
            <a:off x="5544791" y="2435415"/>
            <a:ext cx="341420" cy="385367"/>
          </a:xfrm>
          <a:prstGeom prst="can">
            <a:avLst>
              <a:gd name="adj" fmla="val 56436"/>
            </a:avLst>
          </a:prstGeom>
          <a:solidFill>
            <a:srgbClr val="26262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9">
            <a:extLst>
              <a:ext uri="{FF2B5EF4-FFF2-40B4-BE49-F238E27FC236}">
                <a16:creationId xmlns:a16="http://schemas.microsoft.com/office/drawing/2014/main" id="{A12420D4-CD48-AD06-9312-EC256DDE321C}"/>
              </a:ext>
            </a:extLst>
          </p:cNvPr>
          <p:cNvCxnSpPr>
            <a:cxnSpLocks/>
          </p:cNvCxnSpPr>
          <p:nvPr/>
        </p:nvCxnSpPr>
        <p:spPr>
          <a:xfrm>
            <a:off x="5459898" y="2501358"/>
            <a:ext cx="260851" cy="112699"/>
          </a:xfrm>
          <a:prstGeom prst="curvedConnector4">
            <a:avLst>
              <a:gd name="adj1" fmla="val 52168"/>
              <a:gd name="adj2" fmla="val 233712"/>
            </a:avLst>
          </a:prstGeom>
          <a:ln w="38100">
            <a:solidFill>
              <a:srgbClr val="F14E28"/>
            </a:solidFill>
            <a:prstDash val="sysDash"/>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0F533EB1-045F-3B49-7B55-9278444EC041}"/>
              </a:ext>
            </a:extLst>
          </p:cNvPr>
          <p:cNvSpPr/>
          <p:nvPr/>
        </p:nvSpPr>
        <p:spPr>
          <a:xfrm>
            <a:off x="2091309" y="3913209"/>
            <a:ext cx="1782276" cy="635500"/>
          </a:xfrm>
          <a:prstGeom prst="roundRect">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Resistance wire wraps around PTFE tubing for sample heating</a:t>
            </a:r>
          </a:p>
        </p:txBody>
      </p:sp>
      <p:cxnSp>
        <p:nvCxnSpPr>
          <p:cNvPr id="27" name="Straight Arrow Connector 9">
            <a:extLst>
              <a:ext uri="{FF2B5EF4-FFF2-40B4-BE49-F238E27FC236}">
                <a16:creationId xmlns:a16="http://schemas.microsoft.com/office/drawing/2014/main" id="{952EE4F1-EEAA-64AB-16F6-A73494B3F2AA}"/>
              </a:ext>
            </a:extLst>
          </p:cNvPr>
          <p:cNvCxnSpPr>
            <a:cxnSpLocks/>
          </p:cNvCxnSpPr>
          <p:nvPr/>
        </p:nvCxnSpPr>
        <p:spPr>
          <a:xfrm>
            <a:off x="5471643" y="2561695"/>
            <a:ext cx="260851" cy="112699"/>
          </a:xfrm>
          <a:prstGeom prst="curvedConnector4">
            <a:avLst>
              <a:gd name="adj1" fmla="val 31211"/>
              <a:gd name="adj2" fmla="val 286627"/>
            </a:avLst>
          </a:prstGeom>
          <a:ln w="38100">
            <a:solidFill>
              <a:srgbClr val="F14E28"/>
            </a:solidFill>
            <a:prstDash val="sysDash"/>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9">
            <a:extLst>
              <a:ext uri="{FF2B5EF4-FFF2-40B4-BE49-F238E27FC236}">
                <a16:creationId xmlns:a16="http://schemas.microsoft.com/office/drawing/2014/main" id="{00EE6D0D-853F-634A-9548-A53117FF728F}"/>
              </a:ext>
            </a:extLst>
          </p:cNvPr>
          <p:cNvCxnSpPr>
            <a:cxnSpLocks/>
          </p:cNvCxnSpPr>
          <p:nvPr/>
        </p:nvCxnSpPr>
        <p:spPr>
          <a:xfrm flipH="1">
            <a:off x="5411489" y="2648208"/>
            <a:ext cx="524599" cy="973595"/>
          </a:xfrm>
          <a:prstGeom prst="curvedConnector4">
            <a:avLst>
              <a:gd name="adj1" fmla="val -43296"/>
              <a:gd name="adj2" fmla="val 59455"/>
            </a:avLst>
          </a:prstGeom>
          <a:ln w="38100">
            <a:solidFill>
              <a:srgbClr val="F14E28"/>
            </a:solidFill>
            <a:prstDash val="sysDash"/>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9">
            <a:extLst>
              <a:ext uri="{FF2B5EF4-FFF2-40B4-BE49-F238E27FC236}">
                <a16:creationId xmlns:a16="http://schemas.microsoft.com/office/drawing/2014/main" id="{C867C3DB-C16A-1C86-16C7-1E96101AA2A9}"/>
              </a:ext>
            </a:extLst>
          </p:cNvPr>
          <p:cNvCxnSpPr>
            <a:cxnSpLocks/>
          </p:cNvCxnSpPr>
          <p:nvPr/>
        </p:nvCxnSpPr>
        <p:spPr>
          <a:xfrm flipH="1">
            <a:off x="5315028" y="2607990"/>
            <a:ext cx="524599" cy="973595"/>
          </a:xfrm>
          <a:prstGeom prst="curvedConnector4">
            <a:avLst>
              <a:gd name="adj1" fmla="val -42349"/>
              <a:gd name="adj2" fmla="val 59455"/>
            </a:avLst>
          </a:prstGeom>
          <a:ln w="38100">
            <a:solidFill>
              <a:srgbClr val="F14E28"/>
            </a:solidFill>
            <a:prstDash val="sysDash"/>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4A54CA2-8D2C-792F-C035-92F81D80FC41}"/>
              </a:ext>
            </a:extLst>
          </p:cNvPr>
          <p:cNvCxnSpPr>
            <a:cxnSpLocks/>
            <a:stCxn id="5" idx="3"/>
          </p:cNvCxnSpPr>
          <p:nvPr/>
        </p:nvCxnSpPr>
        <p:spPr>
          <a:xfrm flipV="1">
            <a:off x="3873585" y="2950740"/>
            <a:ext cx="565146" cy="1280219"/>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1C912FA-4C17-C97C-5673-1DBA6CDD3F6C}"/>
              </a:ext>
            </a:extLst>
          </p:cNvPr>
          <p:cNvCxnSpPr>
            <a:cxnSpLocks/>
            <a:stCxn id="5" idx="3"/>
          </p:cNvCxnSpPr>
          <p:nvPr/>
        </p:nvCxnSpPr>
        <p:spPr>
          <a:xfrm flipV="1">
            <a:off x="3873585" y="3523422"/>
            <a:ext cx="1462671" cy="707537"/>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9">
            <a:extLst>
              <a:ext uri="{FF2B5EF4-FFF2-40B4-BE49-F238E27FC236}">
                <a16:creationId xmlns:a16="http://schemas.microsoft.com/office/drawing/2014/main" id="{11339903-70C9-4B0C-102E-5FA6C40DA75E}"/>
              </a:ext>
            </a:extLst>
          </p:cNvPr>
          <p:cNvCxnSpPr>
            <a:cxnSpLocks/>
            <a:endCxn id="58" idx="0"/>
          </p:cNvCxnSpPr>
          <p:nvPr/>
        </p:nvCxnSpPr>
        <p:spPr>
          <a:xfrm>
            <a:off x="5454650" y="2515400"/>
            <a:ext cx="260851" cy="112699"/>
          </a:xfrm>
          <a:prstGeom prst="curvedConnector4">
            <a:avLst>
              <a:gd name="adj1" fmla="val 42642"/>
              <a:gd name="adj2" fmla="val 291036"/>
            </a:avLst>
          </a:prstGeom>
          <a:ln w="38100">
            <a:solidFill>
              <a:srgbClr val="19BCF7"/>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9">
            <a:extLst>
              <a:ext uri="{FF2B5EF4-FFF2-40B4-BE49-F238E27FC236}">
                <a16:creationId xmlns:a16="http://schemas.microsoft.com/office/drawing/2014/main" id="{0C7D1A13-24BE-F39A-DC20-4F7A16426997}"/>
              </a:ext>
            </a:extLst>
          </p:cNvPr>
          <p:cNvCxnSpPr>
            <a:cxnSpLocks/>
            <a:stCxn id="58" idx="4"/>
          </p:cNvCxnSpPr>
          <p:nvPr/>
        </p:nvCxnSpPr>
        <p:spPr>
          <a:xfrm flipH="1">
            <a:off x="5361612" y="2628099"/>
            <a:ext cx="524599" cy="973595"/>
          </a:xfrm>
          <a:prstGeom prst="curvedConnector4">
            <a:avLst>
              <a:gd name="adj1" fmla="val -42348"/>
              <a:gd name="adj2" fmla="val 59455"/>
            </a:avLst>
          </a:prstGeom>
          <a:ln w="38100">
            <a:solidFill>
              <a:srgbClr val="19BCF7"/>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529736"/>
      </p:ext>
    </p:extLst>
  </p:cSld>
  <p:clrMapOvr>
    <a:masterClrMapping/>
  </p:clrMapOvr>
  <p:extLst>
    <p:ext uri="{6950BFC3-D8DA-4A85-94F7-54DA5524770B}">
      <p188:commentRel xmlns="" xmlns:p188="http://schemas.microsoft.com/office/powerpoint/2018/8/main" r:id="rId6"/>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09B5F245-9A0A-1FC8-AAC3-AC42C846C95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541409" y="-241782"/>
            <a:ext cx="6902394" cy="5333857"/>
          </a:xfrm>
          <a:prstGeom prst="rect">
            <a:avLst/>
          </a:prstGeom>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Full Assembly </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sp>
        <p:nvSpPr>
          <p:cNvPr id="8" name="Rectangle: Rounded Corners 7">
            <a:extLst>
              <a:ext uri="{FF2B5EF4-FFF2-40B4-BE49-F238E27FC236}">
                <a16:creationId xmlns:a16="http://schemas.microsoft.com/office/drawing/2014/main" id="{5FEE0FBD-F0C2-A571-4E8E-B22CD7AF611C}"/>
              </a:ext>
            </a:extLst>
          </p:cNvPr>
          <p:cNvSpPr/>
          <p:nvPr/>
        </p:nvSpPr>
        <p:spPr>
          <a:xfrm>
            <a:off x="6892538" y="255398"/>
            <a:ext cx="1508188" cy="444398"/>
          </a:xfrm>
          <a:prstGeom prst="roundRect">
            <a:avLst/>
          </a:prstGeom>
          <a:solidFill>
            <a:srgbClr val="FED41D"/>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Times New Roman"/>
                <a:ea typeface="+mn-lt"/>
                <a:cs typeface="+mn-lt"/>
              </a:rPr>
              <a:t>Image Sensor</a:t>
            </a:r>
            <a:endParaRPr lang="en-US" sz="1000">
              <a:solidFill>
                <a:schemeClr val="tx1"/>
              </a:solidFill>
              <a:latin typeface="Times New Roman"/>
              <a:cs typeface="Times New Roman"/>
            </a:endParaRPr>
          </a:p>
        </p:txBody>
      </p:sp>
      <p:cxnSp>
        <p:nvCxnSpPr>
          <p:cNvPr id="12" name="Straight Arrow Connector 11">
            <a:extLst>
              <a:ext uri="{FF2B5EF4-FFF2-40B4-BE49-F238E27FC236}">
                <a16:creationId xmlns:a16="http://schemas.microsoft.com/office/drawing/2014/main" id="{A5C3330D-A52A-DB10-CD78-A7852B9301E5}"/>
              </a:ext>
            </a:extLst>
          </p:cNvPr>
          <p:cNvCxnSpPr>
            <a:cxnSpLocks/>
            <a:stCxn id="8" idx="1"/>
          </p:cNvCxnSpPr>
          <p:nvPr/>
        </p:nvCxnSpPr>
        <p:spPr>
          <a:xfrm flipH="1">
            <a:off x="4832352" y="477597"/>
            <a:ext cx="2060186" cy="1164492"/>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3F764BC-44C1-F487-A96D-999CCEE07FE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642350" y="740568"/>
            <a:ext cx="2334269" cy="1803818"/>
          </a:xfrm>
          <a:prstGeom prst="rect">
            <a:avLst/>
          </a:prstGeom>
        </p:spPr>
      </p:pic>
      <p:sp>
        <p:nvSpPr>
          <p:cNvPr id="32" name="Rectangle: Rounded Corners 31">
            <a:extLst>
              <a:ext uri="{FF2B5EF4-FFF2-40B4-BE49-F238E27FC236}">
                <a16:creationId xmlns:a16="http://schemas.microsoft.com/office/drawing/2014/main" id="{92B7CD77-FE2E-5637-A34D-C241FDE6B62B}"/>
              </a:ext>
            </a:extLst>
          </p:cNvPr>
          <p:cNvSpPr/>
          <p:nvPr/>
        </p:nvSpPr>
        <p:spPr>
          <a:xfrm>
            <a:off x="6539387" y="3958534"/>
            <a:ext cx="1508188" cy="444398"/>
          </a:xfrm>
          <a:prstGeom prst="roundRect">
            <a:avLst/>
          </a:prstGeom>
          <a:solidFill>
            <a:srgbClr val="FED41D"/>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Times New Roman"/>
                <a:ea typeface="+mn-lt"/>
                <a:cs typeface="+mn-lt"/>
              </a:rPr>
              <a:t>Glass Fiber</a:t>
            </a:r>
            <a:endParaRPr lang="en-US" b="1">
              <a:solidFill>
                <a:schemeClr val="tx1"/>
              </a:solidFill>
            </a:endParaRPr>
          </a:p>
        </p:txBody>
      </p:sp>
      <p:cxnSp>
        <p:nvCxnSpPr>
          <p:cNvPr id="35" name="Straight Arrow Connector 34">
            <a:extLst>
              <a:ext uri="{FF2B5EF4-FFF2-40B4-BE49-F238E27FC236}">
                <a16:creationId xmlns:a16="http://schemas.microsoft.com/office/drawing/2014/main" id="{C3865F5A-B4D3-6C43-8DC4-A7019FE19393}"/>
              </a:ext>
            </a:extLst>
          </p:cNvPr>
          <p:cNvCxnSpPr>
            <a:cxnSpLocks/>
            <a:stCxn id="32" idx="1"/>
            <a:endCxn id="21" idx="2"/>
          </p:cNvCxnSpPr>
          <p:nvPr/>
        </p:nvCxnSpPr>
        <p:spPr>
          <a:xfrm flipH="1" flipV="1">
            <a:off x="5462588" y="4090988"/>
            <a:ext cx="1076799" cy="89745"/>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DA6882B-3F97-F073-48A0-5FDB716B1363}"/>
              </a:ext>
            </a:extLst>
          </p:cNvPr>
          <p:cNvSpPr/>
          <p:nvPr/>
        </p:nvSpPr>
        <p:spPr>
          <a:xfrm>
            <a:off x="629976" y="1647302"/>
            <a:ext cx="1508188" cy="444398"/>
          </a:xfrm>
          <a:prstGeom prst="roundRect">
            <a:avLst/>
          </a:prstGeom>
          <a:solidFill>
            <a:srgbClr val="FED41D"/>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Times New Roman"/>
                <a:ea typeface="Calibri"/>
                <a:cs typeface="Calibri"/>
              </a:rPr>
              <a:t>Borosilicate Sample Tubing</a:t>
            </a:r>
          </a:p>
        </p:txBody>
      </p:sp>
      <p:cxnSp>
        <p:nvCxnSpPr>
          <p:cNvPr id="44" name="Straight Arrow Connector 43">
            <a:extLst>
              <a:ext uri="{FF2B5EF4-FFF2-40B4-BE49-F238E27FC236}">
                <a16:creationId xmlns:a16="http://schemas.microsoft.com/office/drawing/2014/main" id="{8AF42103-5AFB-3D65-98B1-3F21DB03E190}"/>
              </a:ext>
            </a:extLst>
          </p:cNvPr>
          <p:cNvCxnSpPr>
            <a:cxnSpLocks/>
            <a:stCxn id="43" idx="3"/>
          </p:cNvCxnSpPr>
          <p:nvPr/>
        </p:nvCxnSpPr>
        <p:spPr>
          <a:xfrm>
            <a:off x="2138164" y="1869501"/>
            <a:ext cx="2267770" cy="579691"/>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50" name="Cylinder 49">
            <a:extLst>
              <a:ext uri="{FF2B5EF4-FFF2-40B4-BE49-F238E27FC236}">
                <a16:creationId xmlns:a16="http://schemas.microsoft.com/office/drawing/2014/main" id="{55779A11-74ED-68F7-305F-2394393BC11E}"/>
              </a:ext>
            </a:extLst>
          </p:cNvPr>
          <p:cNvSpPr/>
          <p:nvPr/>
        </p:nvSpPr>
        <p:spPr>
          <a:xfrm>
            <a:off x="5544791" y="2435415"/>
            <a:ext cx="341420" cy="385367"/>
          </a:xfrm>
          <a:prstGeom prst="can">
            <a:avLst>
              <a:gd name="adj" fmla="val 56436"/>
            </a:avLst>
          </a:prstGeom>
          <a:solidFill>
            <a:srgbClr val="26262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27D5AA0-7F28-D0FA-10F1-03DB8ACFA61B}"/>
              </a:ext>
            </a:extLst>
          </p:cNvPr>
          <p:cNvSpPr/>
          <p:nvPr/>
        </p:nvSpPr>
        <p:spPr>
          <a:xfrm>
            <a:off x="7161010" y="3300476"/>
            <a:ext cx="1508188" cy="444398"/>
          </a:xfrm>
          <a:prstGeom prst="roundRect">
            <a:avLst/>
          </a:prstGeom>
          <a:solidFill>
            <a:srgbClr val="FED41D"/>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Times New Roman"/>
                <a:ea typeface="+mn-lt"/>
                <a:cs typeface="+mn-lt"/>
              </a:rPr>
              <a:t>Optical Train Housing</a:t>
            </a:r>
            <a:endParaRPr lang="en-US" b="1">
              <a:solidFill>
                <a:schemeClr val="tx1"/>
              </a:solidFill>
            </a:endParaRPr>
          </a:p>
        </p:txBody>
      </p:sp>
      <p:cxnSp>
        <p:nvCxnSpPr>
          <p:cNvPr id="52" name="Straight Arrow Connector 51">
            <a:extLst>
              <a:ext uri="{FF2B5EF4-FFF2-40B4-BE49-F238E27FC236}">
                <a16:creationId xmlns:a16="http://schemas.microsoft.com/office/drawing/2014/main" id="{AD9B6887-82D9-20D2-BA36-923B03FB8047}"/>
              </a:ext>
            </a:extLst>
          </p:cNvPr>
          <p:cNvCxnSpPr>
            <a:cxnSpLocks/>
          </p:cNvCxnSpPr>
          <p:nvPr/>
        </p:nvCxnSpPr>
        <p:spPr>
          <a:xfrm>
            <a:off x="7697375" y="726506"/>
            <a:ext cx="575302" cy="538976"/>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5DBA36B-DCFC-E2ED-CF14-63F7D4DA34E6}"/>
              </a:ext>
            </a:extLst>
          </p:cNvPr>
          <p:cNvCxnSpPr>
            <a:cxnSpLocks/>
          </p:cNvCxnSpPr>
          <p:nvPr/>
        </p:nvCxnSpPr>
        <p:spPr>
          <a:xfrm flipV="1">
            <a:off x="3270250" y="255398"/>
            <a:ext cx="1102054" cy="88185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D92B503-7EC5-6284-C308-1FF101359198}"/>
              </a:ext>
            </a:extLst>
          </p:cNvPr>
          <p:cNvCxnSpPr>
            <a:cxnSpLocks/>
          </p:cNvCxnSpPr>
          <p:nvPr/>
        </p:nvCxnSpPr>
        <p:spPr>
          <a:xfrm flipH="1" flipV="1">
            <a:off x="4667250" y="215900"/>
            <a:ext cx="1803400" cy="4768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5775D81-04F6-F296-3F03-821DCB823C9B}"/>
              </a:ext>
            </a:extLst>
          </p:cNvPr>
          <p:cNvSpPr txBox="1"/>
          <p:nvPr/>
        </p:nvSpPr>
        <p:spPr>
          <a:xfrm rot="19245803">
            <a:off x="3115118" y="-125704"/>
            <a:ext cx="2458691"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10cm</a:t>
            </a:r>
          </a:p>
        </p:txBody>
      </p:sp>
      <p:sp>
        <p:nvSpPr>
          <p:cNvPr id="64" name="TextBox 63">
            <a:extLst>
              <a:ext uri="{FF2B5EF4-FFF2-40B4-BE49-F238E27FC236}">
                <a16:creationId xmlns:a16="http://schemas.microsoft.com/office/drawing/2014/main" id="{756FD3BD-0093-D0D1-C897-B455DA054447}"/>
              </a:ext>
            </a:extLst>
          </p:cNvPr>
          <p:cNvSpPr txBox="1"/>
          <p:nvPr/>
        </p:nvSpPr>
        <p:spPr>
          <a:xfrm rot="967792">
            <a:off x="5109805" y="370356"/>
            <a:ext cx="2458691"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10cm</a:t>
            </a:r>
          </a:p>
        </p:txBody>
      </p:sp>
      <p:cxnSp>
        <p:nvCxnSpPr>
          <p:cNvPr id="65" name="Straight Arrow Connector 64">
            <a:extLst>
              <a:ext uri="{FF2B5EF4-FFF2-40B4-BE49-F238E27FC236}">
                <a16:creationId xmlns:a16="http://schemas.microsoft.com/office/drawing/2014/main" id="{2B822CAC-3C20-2C06-6AC5-A3976B0D1028}"/>
              </a:ext>
            </a:extLst>
          </p:cNvPr>
          <p:cNvCxnSpPr>
            <a:cxnSpLocks/>
          </p:cNvCxnSpPr>
          <p:nvPr/>
        </p:nvCxnSpPr>
        <p:spPr>
          <a:xfrm flipH="1" flipV="1">
            <a:off x="3246298" y="1333547"/>
            <a:ext cx="23952" cy="173869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26C803F-1C51-A000-5E36-DC37DE43D7B0}"/>
              </a:ext>
            </a:extLst>
          </p:cNvPr>
          <p:cNvSpPr txBox="1"/>
          <p:nvPr/>
        </p:nvSpPr>
        <p:spPr>
          <a:xfrm>
            <a:off x="2557952" y="2066464"/>
            <a:ext cx="2458691"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10cm</a:t>
            </a:r>
          </a:p>
        </p:txBody>
      </p:sp>
      <p:sp>
        <p:nvSpPr>
          <p:cNvPr id="5" name="Rectangle: Rounded Corners 4">
            <a:extLst>
              <a:ext uri="{FF2B5EF4-FFF2-40B4-BE49-F238E27FC236}">
                <a16:creationId xmlns:a16="http://schemas.microsoft.com/office/drawing/2014/main" id="{0EF69412-0B82-A716-7FEA-C6DB29618FA1}"/>
              </a:ext>
            </a:extLst>
          </p:cNvPr>
          <p:cNvSpPr/>
          <p:nvPr/>
        </p:nvSpPr>
        <p:spPr>
          <a:xfrm>
            <a:off x="7271033" y="2183700"/>
            <a:ext cx="1508188" cy="444398"/>
          </a:xfrm>
          <a:prstGeom prst="roundRect">
            <a:avLst/>
          </a:prstGeom>
          <a:solidFill>
            <a:srgbClr val="FED41D"/>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Times New Roman"/>
                <a:ea typeface="+mn-lt"/>
                <a:cs typeface="+mn-lt"/>
              </a:rPr>
              <a:t>Optical Train Housing Cross Section</a:t>
            </a:r>
            <a:endParaRPr lang="en-US" b="1">
              <a:solidFill>
                <a:schemeClr val="tx1"/>
              </a:solidFill>
            </a:endParaRPr>
          </a:p>
        </p:txBody>
      </p:sp>
      <p:cxnSp>
        <p:nvCxnSpPr>
          <p:cNvPr id="17" name="Straight Arrow Connector 16">
            <a:extLst>
              <a:ext uri="{FF2B5EF4-FFF2-40B4-BE49-F238E27FC236}">
                <a16:creationId xmlns:a16="http://schemas.microsoft.com/office/drawing/2014/main" id="{84FDB38A-CD6C-AB70-94D2-1EBD25C26E3C}"/>
              </a:ext>
            </a:extLst>
          </p:cNvPr>
          <p:cNvCxnSpPr>
            <a:cxnSpLocks/>
          </p:cNvCxnSpPr>
          <p:nvPr/>
        </p:nvCxnSpPr>
        <p:spPr>
          <a:xfrm flipH="1" flipV="1">
            <a:off x="5413448" y="2435415"/>
            <a:ext cx="1883943" cy="882123"/>
          </a:xfrm>
          <a:prstGeom prst="straightConnector1">
            <a:avLst/>
          </a:prstGeom>
          <a:ln w="38100">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31">
            <a:extLst>
              <a:ext uri="{FF2B5EF4-FFF2-40B4-BE49-F238E27FC236}">
                <a16:creationId xmlns:a16="http://schemas.microsoft.com/office/drawing/2014/main" id="{79CB1DD2-64C2-E660-E61E-7AF111065AC2}"/>
              </a:ext>
            </a:extLst>
          </p:cNvPr>
          <p:cNvSpPr/>
          <p:nvPr/>
        </p:nvSpPr>
        <p:spPr>
          <a:xfrm>
            <a:off x="1008593" y="3785110"/>
            <a:ext cx="1508188" cy="444398"/>
          </a:xfrm>
          <a:prstGeom prst="roundRect">
            <a:avLst/>
          </a:prstGeom>
          <a:solidFill>
            <a:srgbClr val="FED41D"/>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Times New Roman"/>
                <a:ea typeface="+mn-lt"/>
                <a:cs typeface="+mn-lt"/>
              </a:rPr>
              <a:t>Laser Diode Source</a:t>
            </a:r>
            <a:endParaRPr lang="en-US" b="1">
              <a:solidFill>
                <a:schemeClr val="tx1"/>
              </a:solidFill>
            </a:endParaRPr>
          </a:p>
        </p:txBody>
      </p:sp>
      <p:cxnSp>
        <p:nvCxnSpPr>
          <p:cNvPr id="13" name="Straight Arrow Connector 12">
            <a:extLst>
              <a:ext uri="{FF2B5EF4-FFF2-40B4-BE49-F238E27FC236}">
                <a16:creationId xmlns:a16="http://schemas.microsoft.com/office/drawing/2014/main" id="{50A5F030-1AE1-8CC2-F4FA-8423ED8399ED}"/>
              </a:ext>
            </a:extLst>
          </p:cNvPr>
          <p:cNvCxnSpPr>
            <a:cxnSpLocks/>
            <a:stCxn id="11" idx="3"/>
          </p:cNvCxnSpPr>
          <p:nvPr/>
        </p:nvCxnSpPr>
        <p:spPr>
          <a:xfrm>
            <a:off x="2516781" y="4007309"/>
            <a:ext cx="535437" cy="222200"/>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A7CBE2E-9170-A6AA-42FC-0B51EB39FF2F}"/>
              </a:ext>
            </a:extLst>
          </p:cNvPr>
          <p:cNvGrpSpPr/>
          <p:nvPr/>
        </p:nvGrpSpPr>
        <p:grpSpPr>
          <a:xfrm>
            <a:off x="3052218" y="2763824"/>
            <a:ext cx="2420780" cy="1704558"/>
            <a:chOff x="3052218" y="2763824"/>
            <a:chExt cx="2420780" cy="1704558"/>
          </a:xfrm>
        </p:grpSpPr>
        <p:sp>
          <p:nvSpPr>
            <p:cNvPr id="9" name="Cylinder 5">
              <a:extLst>
                <a:ext uri="{FF2B5EF4-FFF2-40B4-BE49-F238E27FC236}">
                  <a16:creationId xmlns:a16="http://schemas.microsoft.com/office/drawing/2014/main" id="{CD90C914-8115-A00A-3555-5F592D2948BC}"/>
                </a:ext>
              </a:extLst>
            </p:cNvPr>
            <p:cNvSpPr/>
            <p:nvPr/>
          </p:nvSpPr>
          <p:spPr>
            <a:xfrm rot="5400000">
              <a:off x="3152512" y="3890341"/>
              <a:ext cx="477747" cy="678335"/>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6">
              <a:extLst>
                <a:ext uri="{FF2B5EF4-FFF2-40B4-BE49-F238E27FC236}">
                  <a16:creationId xmlns:a16="http://schemas.microsoft.com/office/drawing/2014/main" id="{8335103D-14B1-CC50-10B3-896142C49E72}"/>
                </a:ext>
              </a:extLst>
            </p:cNvPr>
            <p:cNvSpPr/>
            <p:nvPr/>
          </p:nvSpPr>
          <p:spPr>
            <a:xfrm rot="5400000">
              <a:off x="3714193" y="4068548"/>
              <a:ext cx="209015" cy="321922"/>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DE4C90A-CA58-EA39-FD94-7D1121F09CAF}"/>
                </a:ext>
              </a:extLst>
            </p:cNvPr>
            <p:cNvSpPr/>
            <p:nvPr/>
          </p:nvSpPr>
          <p:spPr>
            <a:xfrm>
              <a:off x="5100638" y="2763824"/>
              <a:ext cx="224315" cy="517539"/>
            </a:xfrm>
            <a:custGeom>
              <a:avLst/>
              <a:gdLst>
                <a:gd name="connsiteX0" fmla="*/ 47625 w 224315"/>
                <a:gd name="connsiteY0" fmla="*/ 7951 h 517539"/>
                <a:gd name="connsiteX1" fmla="*/ 223837 w 224315"/>
                <a:gd name="connsiteY1" fmla="*/ 69864 h 517539"/>
                <a:gd name="connsiteX2" fmla="*/ 0 w 224315"/>
                <a:gd name="connsiteY2" fmla="*/ 517539 h 517539"/>
              </a:gdLst>
              <a:ahLst/>
              <a:cxnLst>
                <a:cxn ang="0">
                  <a:pos x="connsiteX0" y="connsiteY0"/>
                </a:cxn>
                <a:cxn ang="0">
                  <a:pos x="connsiteX1" y="connsiteY1"/>
                </a:cxn>
                <a:cxn ang="0">
                  <a:pos x="connsiteX2" y="connsiteY2"/>
                </a:cxn>
              </a:cxnLst>
              <a:rect l="l" t="t" r="r" b="b"/>
              <a:pathLst>
                <a:path w="224315" h="517539">
                  <a:moveTo>
                    <a:pt x="47625" y="7951"/>
                  </a:moveTo>
                  <a:cubicBezTo>
                    <a:pt x="139700" y="-3558"/>
                    <a:pt x="231775" y="-15067"/>
                    <a:pt x="223837" y="69864"/>
                  </a:cubicBezTo>
                  <a:cubicBezTo>
                    <a:pt x="215900" y="154795"/>
                    <a:pt x="40481" y="422289"/>
                    <a:pt x="0" y="51753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A46753E-5BB1-C094-5E2D-DF9DA607F9ED}"/>
                </a:ext>
              </a:extLst>
            </p:cNvPr>
            <p:cNvSpPr/>
            <p:nvPr/>
          </p:nvSpPr>
          <p:spPr>
            <a:xfrm>
              <a:off x="3967163" y="3609975"/>
              <a:ext cx="1505835" cy="690514"/>
            </a:xfrm>
            <a:custGeom>
              <a:avLst/>
              <a:gdLst>
                <a:gd name="connsiteX0" fmla="*/ 0 w 1505835"/>
                <a:gd name="connsiteY0" fmla="*/ 604838 h 690514"/>
                <a:gd name="connsiteX1" fmla="*/ 1309687 w 1505835"/>
                <a:gd name="connsiteY1" fmla="*/ 685800 h 690514"/>
                <a:gd name="connsiteX2" fmla="*/ 1495425 w 1505835"/>
                <a:gd name="connsiteY2" fmla="*/ 481013 h 690514"/>
                <a:gd name="connsiteX3" fmla="*/ 1266825 w 1505835"/>
                <a:gd name="connsiteY3" fmla="*/ 0 h 690514"/>
              </a:gdLst>
              <a:ahLst/>
              <a:cxnLst>
                <a:cxn ang="0">
                  <a:pos x="connsiteX0" y="connsiteY0"/>
                </a:cxn>
                <a:cxn ang="0">
                  <a:pos x="connsiteX1" y="connsiteY1"/>
                </a:cxn>
                <a:cxn ang="0">
                  <a:pos x="connsiteX2" y="connsiteY2"/>
                </a:cxn>
                <a:cxn ang="0">
                  <a:pos x="connsiteX3" y="connsiteY3"/>
                </a:cxn>
              </a:cxnLst>
              <a:rect l="l" t="t" r="r" b="b"/>
              <a:pathLst>
                <a:path w="1505835" h="690514">
                  <a:moveTo>
                    <a:pt x="0" y="604838"/>
                  </a:moveTo>
                  <a:cubicBezTo>
                    <a:pt x="530224" y="655638"/>
                    <a:pt x="1060449" y="706438"/>
                    <a:pt x="1309687" y="685800"/>
                  </a:cubicBezTo>
                  <a:cubicBezTo>
                    <a:pt x="1558925" y="665162"/>
                    <a:pt x="1502569" y="595313"/>
                    <a:pt x="1495425" y="481013"/>
                  </a:cubicBezTo>
                  <a:cubicBezTo>
                    <a:pt x="1488281" y="366713"/>
                    <a:pt x="1452562" y="15081"/>
                    <a:pt x="1266825"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244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Optical Train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14" name="Picture 13">
            <a:extLst>
              <a:ext uri="{FF2B5EF4-FFF2-40B4-BE49-F238E27FC236}">
                <a16:creationId xmlns:a16="http://schemas.microsoft.com/office/drawing/2014/main" id="{C1A239FA-8557-F58C-5411-3B559701AA0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rot="5400000">
            <a:off x="3993011" y="-49914"/>
            <a:ext cx="4269478" cy="5525009"/>
          </a:xfrm>
          <a:prstGeom prst="rect">
            <a:avLst/>
          </a:prstGeom>
        </p:spPr>
      </p:pic>
      <p:sp>
        <p:nvSpPr>
          <p:cNvPr id="22" name="Rectangle: Rounded Corners 53">
            <a:extLst>
              <a:ext uri="{FF2B5EF4-FFF2-40B4-BE49-F238E27FC236}">
                <a16:creationId xmlns:a16="http://schemas.microsoft.com/office/drawing/2014/main" id="{B53F2D34-C200-3568-FD2D-EEE4817C8039}"/>
              </a:ext>
            </a:extLst>
          </p:cNvPr>
          <p:cNvSpPr/>
          <p:nvPr/>
        </p:nvSpPr>
        <p:spPr>
          <a:xfrm>
            <a:off x="350042" y="850170"/>
            <a:ext cx="2194560" cy="432931"/>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Top-Down View</a:t>
            </a:r>
          </a:p>
        </p:txBody>
      </p:sp>
      <p:pic>
        <p:nvPicPr>
          <p:cNvPr id="24" name="Picture 5">
            <a:extLst>
              <a:ext uri="{FF2B5EF4-FFF2-40B4-BE49-F238E27FC236}">
                <a16:creationId xmlns:a16="http://schemas.microsoft.com/office/drawing/2014/main" id="{79867F6B-B7DB-A3D6-71BE-E6857E94783C}"/>
              </a:ext>
            </a:extLst>
          </p:cNvPr>
          <p:cNvPicPr/>
          <p:nvPr/>
        </p:nvPicPr>
        <p:blipFill>
          <a:blip r:embed="rId4" cstate="email">
            <a:extLst>
              <a:ext uri="{28A0092B-C50C-407E-A947-70E740481C1C}">
                <a14:useLocalDpi xmlns:a14="http://schemas.microsoft.com/office/drawing/2010/main" val="0"/>
              </a:ext>
            </a:extLst>
          </a:blip>
          <a:srcRect/>
          <a:stretch/>
        </p:blipFill>
        <p:spPr>
          <a:xfrm>
            <a:off x="137493" y="3281446"/>
            <a:ext cx="1086542" cy="1297079"/>
          </a:xfrm>
          <a:prstGeom prst="rect">
            <a:avLst/>
          </a:prstGeom>
          <a:ln>
            <a:noFill/>
          </a:ln>
        </p:spPr>
      </p:pic>
      <p:pic>
        <p:nvPicPr>
          <p:cNvPr id="29" name="Graphic 28" descr="Eye with solid fill">
            <a:extLst>
              <a:ext uri="{FF2B5EF4-FFF2-40B4-BE49-F238E27FC236}">
                <a16:creationId xmlns:a16="http://schemas.microsoft.com/office/drawing/2014/main" id="{8C0FBE28-F96F-5FDD-7D28-009331B1E5B9}"/>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35110" y="2571750"/>
            <a:ext cx="504828" cy="504828"/>
          </a:xfrm>
          <a:prstGeom prst="rect">
            <a:avLst/>
          </a:prstGeom>
        </p:spPr>
      </p:pic>
      <p:pic>
        <p:nvPicPr>
          <p:cNvPr id="31" name="Graphic 30" descr="Cone outline">
            <a:extLst>
              <a:ext uri="{FF2B5EF4-FFF2-40B4-BE49-F238E27FC236}">
                <a16:creationId xmlns:a16="http://schemas.microsoft.com/office/drawing/2014/main" id="{100B1B17-2EAC-5AA7-52BD-F0E2F28ED3B7}"/>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82849" y="2876771"/>
            <a:ext cx="809351" cy="809351"/>
          </a:xfrm>
          <a:prstGeom prst="rect">
            <a:avLst/>
          </a:prstGeom>
        </p:spPr>
      </p:pic>
      <p:sp>
        <p:nvSpPr>
          <p:cNvPr id="32" name="Rectangle: Rounded Corners 31">
            <a:extLst>
              <a:ext uri="{FF2B5EF4-FFF2-40B4-BE49-F238E27FC236}">
                <a16:creationId xmlns:a16="http://schemas.microsoft.com/office/drawing/2014/main" id="{EBB64894-FC11-13A9-15B4-97E92CC8918D}"/>
              </a:ext>
            </a:extLst>
          </p:cNvPr>
          <p:cNvSpPr/>
          <p:nvPr/>
        </p:nvSpPr>
        <p:spPr>
          <a:xfrm>
            <a:off x="6772651" y="2599492"/>
            <a:ext cx="1508188" cy="441397"/>
          </a:xfrm>
          <a:prstGeom prst="roundRect">
            <a:avLst>
              <a:gd name="adj" fmla="val 4694"/>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Image Sensor</a:t>
            </a:r>
          </a:p>
        </p:txBody>
      </p:sp>
      <p:sp>
        <p:nvSpPr>
          <p:cNvPr id="33" name="Rectangle: Rounded Corners 32">
            <a:extLst>
              <a:ext uri="{FF2B5EF4-FFF2-40B4-BE49-F238E27FC236}">
                <a16:creationId xmlns:a16="http://schemas.microsoft.com/office/drawing/2014/main" id="{A3CE83DC-66FD-FE69-4658-8221FAE19B35}"/>
              </a:ext>
            </a:extLst>
          </p:cNvPr>
          <p:cNvSpPr/>
          <p:nvPr/>
        </p:nvSpPr>
        <p:spPr>
          <a:xfrm>
            <a:off x="5134892" y="245424"/>
            <a:ext cx="869866" cy="623446"/>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Borosilicate Sample Housing</a:t>
            </a:r>
          </a:p>
        </p:txBody>
      </p:sp>
      <p:cxnSp>
        <p:nvCxnSpPr>
          <p:cNvPr id="34" name="Straight Arrow Connector 33">
            <a:extLst>
              <a:ext uri="{FF2B5EF4-FFF2-40B4-BE49-F238E27FC236}">
                <a16:creationId xmlns:a16="http://schemas.microsoft.com/office/drawing/2014/main" id="{CF155792-3F31-B37B-6F8C-33EE216E4135}"/>
              </a:ext>
            </a:extLst>
          </p:cNvPr>
          <p:cNvCxnSpPr>
            <a:cxnSpLocks/>
            <a:stCxn id="33" idx="2"/>
          </p:cNvCxnSpPr>
          <p:nvPr/>
        </p:nvCxnSpPr>
        <p:spPr>
          <a:xfrm>
            <a:off x="5569825" y="868870"/>
            <a:ext cx="378259" cy="135969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178770EC-4FEC-0EAD-64CE-D981784C0135}"/>
              </a:ext>
            </a:extLst>
          </p:cNvPr>
          <p:cNvSpPr/>
          <p:nvPr/>
        </p:nvSpPr>
        <p:spPr>
          <a:xfrm>
            <a:off x="2467351" y="1513482"/>
            <a:ext cx="1508188" cy="441397"/>
          </a:xfrm>
          <a:prstGeom prst="roundRect">
            <a:avLst>
              <a:gd name="adj" fmla="val 4694"/>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Fastener points to baseplate</a:t>
            </a:r>
          </a:p>
        </p:txBody>
      </p:sp>
      <p:cxnSp>
        <p:nvCxnSpPr>
          <p:cNvPr id="37" name="Straight Arrow Connector 36">
            <a:extLst>
              <a:ext uri="{FF2B5EF4-FFF2-40B4-BE49-F238E27FC236}">
                <a16:creationId xmlns:a16="http://schemas.microsoft.com/office/drawing/2014/main" id="{1601ED11-7532-63BB-5245-351F576CCAAD}"/>
              </a:ext>
            </a:extLst>
          </p:cNvPr>
          <p:cNvCxnSpPr>
            <a:stCxn id="35" idx="3"/>
          </p:cNvCxnSpPr>
          <p:nvPr/>
        </p:nvCxnSpPr>
        <p:spPr>
          <a:xfrm flipV="1">
            <a:off x="3975539" y="1600200"/>
            <a:ext cx="1225111" cy="133981"/>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22FAEEE-9F63-D550-B3FB-394202F3CE86}"/>
              </a:ext>
            </a:extLst>
          </p:cNvPr>
          <p:cNvCxnSpPr>
            <a:cxnSpLocks/>
            <a:stCxn id="35" idx="3"/>
          </p:cNvCxnSpPr>
          <p:nvPr/>
        </p:nvCxnSpPr>
        <p:spPr>
          <a:xfrm flipV="1">
            <a:off x="3975539" y="1167544"/>
            <a:ext cx="3025223" cy="566637"/>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9DA1E00-8BC4-D0C0-866C-2D621736E280}"/>
              </a:ext>
            </a:extLst>
          </p:cNvPr>
          <p:cNvCxnSpPr>
            <a:cxnSpLocks/>
            <a:stCxn id="35" idx="3"/>
          </p:cNvCxnSpPr>
          <p:nvPr/>
        </p:nvCxnSpPr>
        <p:spPr>
          <a:xfrm>
            <a:off x="3975539" y="1734181"/>
            <a:ext cx="1225111" cy="2044069"/>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715D871-9A90-F96C-0F3B-0457FE32A604}"/>
              </a:ext>
            </a:extLst>
          </p:cNvPr>
          <p:cNvCxnSpPr>
            <a:cxnSpLocks/>
            <a:stCxn id="35" idx="3"/>
          </p:cNvCxnSpPr>
          <p:nvPr/>
        </p:nvCxnSpPr>
        <p:spPr>
          <a:xfrm>
            <a:off x="3975539" y="1734181"/>
            <a:ext cx="3079311" cy="2523770"/>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6096E2E-6979-77F9-3E23-523264311408}"/>
              </a:ext>
            </a:extLst>
          </p:cNvPr>
          <p:cNvCxnSpPr>
            <a:cxnSpLocks/>
          </p:cNvCxnSpPr>
          <p:nvPr/>
        </p:nvCxnSpPr>
        <p:spPr>
          <a:xfrm>
            <a:off x="4913528" y="4355444"/>
            <a:ext cx="371824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B05D209-A848-4AB0-EF0E-04483E03246A}"/>
              </a:ext>
            </a:extLst>
          </p:cNvPr>
          <p:cNvSpPr txBox="1"/>
          <p:nvPr/>
        </p:nvSpPr>
        <p:spPr>
          <a:xfrm>
            <a:off x="4041455" y="4100478"/>
            <a:ext cx="920750"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57 mm</a:t>
            </a:r>
          </a:p>
        </p:txBody>
      </p:sp>
      <p:sp>
        <p:nvSpPr>
          <p:cNvPr id="3" name="Right Bracket 2">
            <a:extLst>
              <a:ext uri="{FF2B5EF4-FFF2-40B4-BE49-F238E27FC236}">
                <a16:creationId xmlns:a16="http://schemas.microsoft.com/office/drawing/2014/main" id="{5F3430FA-85B7-52DE-C497-48712FF83657}"/>
              </a:ext>
            </a:extLst>
          </p:cNvPr>
          <p:cNvSpPr/>
          <p:nvPr/>
        </p:nvSpPr>
        <p:spPr>
          <a:xfrm rot="5400000">
            <a:off x="4570423" y="2125690"/>
            <a:ext cx="159820" cy="2217241"/>
          </a:xfrm>
          <a:prstGeom prst="rightBracket">
            <a:avLst/>
          </a:prstGeom>
          <a:ln w="19050">
            <a:solidFill>
              <a:srgbClr val="19BCF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34DC0C6-086E-A01E-9BD3-2C50A9866A72}"/>
              </a:ext>
            </a:extLst>
          </p:cNvPr>
          <p:cNvCxnSpPr>
            <a:cxnSpLocks/>
          </p:cNvCxnSpPr>
          <p:nvPr/>
        </p:nvCxnSpPr>
        <p:spPr>
          <a:xfrm flipV="1">
            <a:off x="4346018" y="3314221"/>
            <a:ext cx="0" cy="334210"/>
          </a:xfrm>
          <a:prstGeom prst="straightConnector1">
            <a:avLst/>
          </a:prstGeom>
          <a:ln w="19050">
            <a:solidFill>
              <a:srgbClr val="19BCF7"/>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660B4C7E-4AC4-BB70-E001-13CC5A50CCBE}"/>
              </a:ext>
            </a:extLst>
          </p:cNvPr>
          <p:cNvSpPr/>
          <p:nvPr/>
        </p:nvSpPr>
        <p:spPr>
          <a:xfrm>
            <a:off x="3882029" y="3501456"/>
            <a:ext cx="920750" cy="369332"/>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Lens Stack</a:t>
            </a:r>
          </a:p>
        </p:txBody>
      </p:sp>
    </p:spTree>
    <p:extLst>
      <p:ext uri="{BB962C8B-B14F-4D97-AF65-F5344CB8AC3E}">
        <p14:creationId xmlns:p14="http://schemas.microsoft.com/office/powerpoint/2010/main" val="2684489657"/>
      </p:ext>
    </p:extLst>
  </p:cSld>
  <p:clrMapOvr>
    <a:masterClrMapping/>
  </p:clrMapOvr>
  <p:extLst>
    <p:ext uri="{6950BFC3-D8DA-4A85-94F7-54DA5524770B}">
      <p188:commentRel xmlns="" xmlns:p188="http://schemas.microsoft.com/office/powerpoint/2018/8/main" r:id="rId10"/>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ECE9CB-3C60-6CB9-BB13-401D651CEFE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968599" y="-51101"/>
            <a:ext cx="6564438" cy="5072702"/>
          </a:xfrm>
          <a:prstGeom prst="rect">
            <a:avLst/>
          </a:prstGeom>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Optical Train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sp>
        <p:nvSpPr>
          <p:cNvPr id="7" name="Rectangle: Rounded Corners 6">
            <a:extLst>
              <a:ext uri="{FF2B5EF4-FFF2-40B4-BE49-F238E27FC236}">
                <a16:creationId xmlns:a16="http://schemas.microsoft.com/office/drawing/2014/main" id="{D80B1B77-3011-6218-D517-0221E2CF339F}"/>
              </a:ext>
            </a:extLst>
          </p:cNvPr>
          <p:cNvSpPr/>
          <p:nvPr/>
        </p:nvSpPr>
        <p:spPr>
          <a:xfrm>
            <a:off x="6772651" y="2599492"/>
            <a:ext cx="1508188" cy="441397"/>
          </a:xfrm>
          <a:prstGeom prst="roundRect">
            <a:avLst>
              <a:gd name="adj" fmla="val 4694"/>
            </a:avLst>
          </a:prstGeom>
          <a:solidFill>
            <a:srgbClr val="F14E2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Image Sensor</a:t>
            </a:r>
          </a:p>
        </p:txBody>
      </p:sp>
      <p:sp>
        <p:nvSpPr>
          <p:cNvPr id="8" name="Rectangle: Rounded Corners 7">
            <a:extLst>
              <a:ext uri="{FF2B5EF4-FFF2-40B4-BE49-F238E27FC236}">
                <a16:creationId xmlns:a16="http://schemas.microsoft.com/office/drawing/2014/main" id="{FA86D3F2-5932-D6A3-DA7A-D9E59DDAC435}"/>
              </a:ext>
            </a:extLst>
          </p:cNvPr>
          <p:cNvSpPr/>
          <p:nvPr/>
        </p:nvSpPr>
        <p:spPr>
          <a:xfrm>
            <a:off x="5152961" y="425446"/>
            <a:ext cx="869866" cy="623446"/>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Borosilicate Sample Housing</a:t>
            </a:r>
          </a:p>
        </p:txBody>
      </p:sp>
      <p:cxnSp>
        <p:nvCxnSpPr>
          <p:cNvPr id="9" name="Straight Arrow Connector 8">
            <a:extLst>
              <a:ext uri="{FF2B5EF4-FFF2-40B4-BE49-F238E27FC236}">
                <a16:creationId xmlns:a16="http://schemas.microsoft.com/office/drawing/2014/main" id="{D84DFFB0-01C5-B863-77AB-30178AAC4AA2}"/>
              </a:ext>
            </a:extLst>
          </p:cNvPr>
          <p:cNvCxnSpPr>
            <a:cxnSpLocks/>
            <a:stCxn id="8" idx="2"/>
          </p:cNvCxnSpPr>
          <p:nvPr/>
        </p:nvCxnSpPr>
        <p:spPr>
          <a:xfrm>
            <a:off x="5587894" y="1048892"/>
            <a:ext cx="378259" cy="135969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68EC4BD-9B04-1743-B385-60FE9F9F0877}"/>
              </a:ext>
            </a:extLst>
          </p:cNvPr>
          <p:cNvSpPr/>
          <p:nvPr/>
        </p:nvSpPr>
        <p:spPr>
          <a:xfrm>
            <a:off x="1933648" y="2537041"/>
            <a:ext cx="959536" cy="432932"/>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Laser Fiber Input</a:t>
            </a:r>
          </a:p>
        </p:txBody>
      </p:sp>
      <p:sp>
        <p:nvSpPr>
          <p:cNvPr id="17" name="Rectangle: Rounded Corners 16">
            <a:extLst>
              <a:ext uri="{FF2B5EF4-FFF2-40B4-BE49-F238E27FC236}">
                <a16:creationId xmlns:a16="http://schemas.microsoft.com/office/drawing/2014/main" id="{3D312459-79BE-2CE4-1F09-D8FC712FB51E}"/>
              </a:ext>
            </a:extLst>
          </p:cNvPr>
          <p:cNvSpPr/>
          <p:nvPr/>
        </p:nvSpPr>
        <p:spPr>
          <a:xfrm>
            <a:off x="5321580" y="3302609"/>
            <a:ext cx="781051" cy="623446"/>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Focusing Lens</a:t>
            </a:r>
          </a:p>
        </p:txBody>
      </p:sp>
      <p:cxnSp>
        <p:nvCxnSpPr>
          <p:cNvPr id="18" name="Straight Arrow Connector 17">
            <a:extLst>
              <a:ext uri="{FF2B5EF4-FFF2-40B4-BE49-F238E27FC236}">
                <a16:creationId xmlns:a16="http://schemas.microsoft.com/office/drawing/2014/main" id="{C3B5F327-5535-B2DE-3EE6-396AEC9456B2}"/>
              </a:ext>
            </a:extLst>
          </p:cNvPr>
          <p:cNvCxnSpPr>
            <a:cxnSpLocks/>
            <a:stCxn id="16" idx="3"/>
          </p:cNvCxnSpPr>
          <p:nvPr/>
        </p:nvCxnSpPr>
        <p:spPr>
          <a:xfrm flipV="1">
            <a:off x="2893184" y="2658250"/>
            <a:ext cx="748232" cy="952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E771B8B-984D-DF17-66E6-661CCDDF3990}"/>
              </a:ext>
            </a:extLst>
          </p:cNvPr>
          <p:cNvCxnSpPr>
            <a:cxnSpLocks/>
            <a:stCxn id="17" idx="0"/>
          </p:cNvCxnSpPr>
          <p:nvPr/>
        </p:nvCxnSpPr>
        <p:spPr>
          <a:xfrm flipH="1" flipV="1">
            <a:off x="5587894" y="2699453"/>
            <a:ext cx="124212" cy="60315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53">
            <a:extLst>
              <a:ext uri="{FF2B5EF4-FFF2-40B4-BE49-F238E27FC236}">
                <a16:creationId xmlns:a16="http://schemas.microsoft.com/office/drawing/2014/main" id="{732B1D64-7817-D91A-2C0E-128D2F215328}"/>
              </a:ext>
            </a:extLst>
          </p:cNvPr>
          <p:cNvSpPr/>
          <p:nvPr/>
        </p:nvSpPr>
        <p:spPr>
          <a:xfrm>
            <a:off x="350042" y="850170"/>
            <a:ext cx="2194560" cy="432931"/>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Cross-Sectional View</a:t>
            </a:r>
          </a:p>
        </p:txBody>
      </p:sp>
      <p:cxnSp>
        <p:nvCxnSpPr>
          <p:cNvPr id="14" name="Straight Arrow Connector 13">
            <a:extLst>
              <a:ext uri="{FF2B5EF4-FFF2-40B4-BE49-F238E27FC236}">
                <a16:creationId xmlns:a16="http://schemas.microsoft.com/office/drawing/2014/main" id="{1C994B5B-791D-1D10-91D3-D15CE8F03778}"/>
              </a:ext>
            </a:extLst>
          </p:cNvPr>
          <p:cNvCxnSpPr>
            <a:cxnSpLocks/>
          </p:cNvCxnSpPr>
          <p:nvPr/>
        </p:nvCxnSpPr>
        <p:spPr>
          <a:xfrm>
            <a:off x="4913528" y="4355444"/>
            <a:ext cx="371824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9A000F7-C0CB-4CD6-1FA2-E0501B55BB82}"/>
              </a:ext>
            </a:extLst>
          </p:cNvPr>
          <p:cNvSpPr txBox="1"/>
          <p:nvPr/>
        </p:nvSpPr>
        <p:spPr>
          <a:xfrm>
            <a:off x="4041455" y="4100478"/>
            <a:ext cx="920750"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57 mm</a:t>
            </a:r>
          </a:p>
        </p:txBody>
      </p:sp>
      <p:sp>
        <p:nvSpPr>
          <p:cNvPr id="26" name="Rectangle: Rounded Corners 25">
            <a:extLst>
              <a:ext uri="{FF2B5EF4-FFF2-40B4-BE49-F238E27FC236}">
                <a16:creationId xmlns:a16="http://schemas.microsoft.com/office/drawing/2014/main" id="{CC1B78FB-99FF-7757-DCFB-B9A3198A9C4E}"/>
              </a:ext>
            </a:extLst>
          </p:cNvPr>
          <p:cNvSpPr/>
          <p:nvPr/>
        </p:nvSpPr>
        <p:spPr>
          <a:xfrm>
            <a:off x="3315340" y="3416091"/>
            <a:ext cx="1015360" cy="623446"/>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Collimating Lens</a:t>
            </a:r>
          </a:p>
        </p:txBody>
      </p:sp>
      <p:cxnSp>
        <p:nvCxnSpPr>
          <p:cNvPr id="27" name="Straight Arrow Connector 26">
            <a:extLst>
              <a:ext uri="{FF2B5EF4-FFF2-40B4-BE49-F238E27FC236}">
                <a16:creationId xmlns:a16="http://schemas.microsoft.com/office/drawing/2014/main" id="{8E20FB57-5DD5-268E-5854-7C60CA31CD40}"/>
              </a:ext>
            </a:extLst>
          </p:cNvPr>
          <p:cNvCxnSpPr>
            <a:cxnSpLocks/>
            <a:stCxn id="26" idx="0"/>
          </p:cNvCxnSpPr>
          <p:nvPr/>
        </p:nvCxnSpPr>
        <p:spPr>
          <a:xfrm flipV="1">
            <a:off x="3823020" y="2875071"/>
            <a:ext cx="1047038" cy="5410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5">
            <a:extLst>
              <a:ext uri="{FF2B5EF4-FFF2-40B4-BE49-F238E27FC236}">
                <a16:creationId xmlns:a16="http://schemas.microsoft.com/office/drawing/2014/main" id="{22DA1200-68D9-CC57-3159-0173BEEC0916}"/>
              </a:ext>
            </a:extLst>
          </p:cNvPr>
          <p:cNvPicPr/>
          <p:nvPr/>
        </p:nvPicPr>
        <p:blipFill>
          <a:blip r:embed="rId4" cstate="email">
            <a:extLst>
              <a:ext uri="{28A0092B-C50C-407E-A947-70E740481C1C}">
                <a14:useLocalDpi xmlns:a14="http://schemas.microsoft.com/office/drawing/2010/main" val="0"/>
              </a:ext>
            </a:extLst>
          </a:blip>
          <a:srcRect/>
          <a:stretch/>
        </p:blipFill>
        <p:spPr>
          <a:xfrm>
            <a:off x="161143" y="3277515"/>
            <a:ext cx="1086542" cy="1297079"/>
          </a:xfrm>
          <a:prstGeom prst="rect">
            <a:avLst/>
          </a:prstGeom>
          <a:ln>
            <a:noFill/>
          </a:ln>
        </p:spPr>
      </p:pic>
      <p:pic>
        <p:nvPicPr>
          <p:cNvPr id="35" name="Graphic 34" descr="Eye with solid fill">
            <a:extLst>
              <a:ext uri="{FF2B5EF4-FFF2-40B4-BE49-F238E27FC236}">
                <a16:creationId xmlns:a16="http://schemas.microsoft.com/office/drawing/2014/main" id="{F281C772-D3C7-5454-E2BE-FF4B739A7DD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28820" y="3620602"/>
            <a:ext cx="504828" cy="504828"/>
          </a:xfrm>
          <a:prstGeom prst="rect">
            <a:avLst/>
          </a:prstGeom>
        </p:spPr>
      </p:pic>
      <p:pic>
        <p:nvPicPr>
          <p:cNvPr id="36" name="Graphic 35" descr="Cone outline">
            <a:extLst>
              <a:ext uri="{FF2B5EF4-FFF2-40B4-BE49-F238E27FC236}">
                <a16:creationId xmlns:a16="http://schemas.microsoft.com/office/drawing/2014/main" id="{A32E18A1-DBA2-BF84-4E2F-AAEB9F91F33A}"/>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5400000">
            <a:off x="772941" y="3468341"/>
            <a:ext cx="809351" cy="809351"/>
          </a:xfrm>
          <a:prstGeom prst="rect">
            <a:avLst/>
          </a:prstGeom>
        </p:spPr>
      </p:pic>
      <p:sp>
        <p:nvSpPr>
          <p:cNvPr id="3" name="Rectangle: Rounded Corners 25">
            <a:extLst>
              <a:ext uri="{FF2B5EF4-FFF2-40B4-BE49-F238E27FC236}">
                <a16:creationId xmlns:a16="http://schemas.microsoft.com/office/drawing/2014/main" id="{FC61FF10-95A4-DFE1-EE8B-2C7BCD51A5FE}"/>
              </a:ext>
            </a:extLst>
          </p:cNvPr>
          <p:cNvSpPr/>
          <p:nvPr/>
        </p:nvSpPr>
        <p:spPr>
          <a:xfrm>
            <a:off x="3441658" y="1283101"/>
            <a:ext cx="1015360" cy="270156"/>
          </a:xfrm>
          <a:prstGeom prst="roundRect">
            <a:avLst>
              <a:gd name="adj" fmla="val 4694"/>
            </a:avLst>
          </a:prstGeom>
          <a:solidFill>
            <a:srgbClr val="00B0F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bg1"/>
                </a:solidFill>
                <a:latin typeface="Times New Roman"/>
                <a:cs typeface="Times New Roman"/>
              </a:rPr>
              <a:t>Aperture</a:t>
            </a:r>
          </a:p>
        </p:txBody>
      </p:sp>
      <p:cxnSp>
        <p:nvCxnSpPr>
          <p:cNvPr id="5" name="Straight Arrow Connector 4">
            <a:extLst>
              <a:ext uri="{FF2B5EF4-FFF2-40B4-BE49-F238E27FC236}">
                <a16:creationId xmlns:a16="http://schemas.microsoft.com/office/drawing/2014/main" id="{0D4ACCB9-A4EE-1A80-86C8-FF4E7C3CE28D}"/>
              </a:ext>
            </a:extLst>
          </p:cNvPr>
          <p:cNvCxnSpPr>
            <a:cxnSpLocks/>
          </p:cNvCxnSpPr>
          <p:nvPr/>
        </p:nvCxnSpPr>
        <p:spPr>
          <a:xfrm>
            <a:off x="3942963" y="1541767"/>
            <a:ext cx="1395272" cy="8481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045133"/>
      </p:ext>
    </p:extLst>
  </p:cSld>
  <p:clrMapOvr>
    <a:masterClrMapping/>
  </p:clrMapOvr>
  <p:extLst>
    <p:ext uri="{6950BFC3-D8DA-4A85-94F7-54DA5524770B}">
      <p188:commentRel xmlns="" xmlns:p188="http://schemas.microsoft.com/office/powerpoint/2018/8/main" r:id="rId10"/>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16</a:t>
            </a:fld>
            <a:endParaRPr lang="en"/>
          </a:p>
        </p:txBody>
      </p:sp>
      <p:pic>
        <p:nvPicPr>
          <p:cNvPr id="5" name="Picture 5" descr="Diagram, engineering drawing&#10;&#10;Description automatically generated">
            <a:extLst>
              <a:ext uri="{FF2B5EF4-FFF2-40B4-BE49-F238E27FC236}">
                <a16:creationId xmlns:a16="http://schemas.microsoft.com/office/drawing/2014/main" id="{50685DD8-A279-D87A-88EE-F402FB651129}"/>
              </a:ext>
            </a:extLst>
          </p:cNvPr>
          <p:cNvPicPr>
            <a:picLocks noChangeAspect="1"/>
          </p:cNvPicPr>
          <p:nvPr/>
        </p:nvPicPr>
        <p:blipFill rotWithShape="1">
          <a:blip r:embed="rId3">
            <a:extLst>
              <a:ext uri="{28A0092B-C50C-407E-A947-70E740481C1C}">
                <a14:useLocalDpi xmlns:a14="http://schemas.microsoft.com/office/drawing/2010/main" val="0"/>
              </a:ext>
            </a:extLst>
          </a:blip>
          <a:srcRect r="-337"/>
          <a:stretch/>
        </p:blipFill>
        <p:spPr>
          <a:xfrm>
            <a:off x="2426110" y="146976"/>
            <a:ext cx="4015268" cy="4334178"/>
          </a:xfrm>
          <a:prstGeom prst="rect">
            <a:avLst/>
          </a:prstGeom>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Software Flow Chart</a:t>
            </a:r>
            <a:endParaRPr lang="en-US"/>
          </a:p>
        </p:txBody>
      </p:sp>
    </p:spTree>
    <p:extLst>
      <p:ext uri="{BB962C8B-B14F-4D97-AF65-F5344CB8AC3E}">
        <p14:creationId xmlns:p14="http://schemas.microsoft.com/office/powerpoint/2010/main" val="3223150339"/>
      </p:ext>
    </p:extLst>
  </p:cSld>
  <p:clrMapOvr>
    <a:masterClrMapping/>
  </p:clrMapOvr>
  <p:extLst>
    <p:ext uri="{6950BFC3-D8DA-4A85-94F7-54DA5524770B}">
      <p188:commentRel xmlns=""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descr="Diagram&#10;&#10;Description automatically generated">
            <a:extLst>
              <a:ext uri="{FF2B5EF4-FFF2-40B4-BE49-F238E27FC236}">
                <a16:creationId xmlns:a16="http://schemas.microsoft.com/office/drawing/2014/main" id="{02A3EBE9-4901-D22E-78B1-776703E396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0660" y="1010046"/>
            <a:ext cx="6562679" cy="3330560"/>
          </a:xfrm>
          <a:prstGeom prst="rect">
            <a:avLst/>
          </a:prstGeom>
        </p:spPr>
      </p:pic>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a:xfrm>
            <a:off x="6457950" y="4767262"/>
            <a:ext cx="2057400" cy="273844"/>
          </a:xfrm>
        </p:spPr>
        <p:txBody>
          <a:bodyPr vert="horz" lIns="91440" tIns="45720" rIns="91440" bIns="45720" rtlCol="0" anchor="ctr">
            <a:normAutofit/>
          </a:bodyPr>
          <a:lstStyle/>
          <a:p>
            <a:pPr lvl="0" indent="0">
              <a:lnSpc>
                <a:spcPct val="90000"/>
              </a:lnSpc>
              <a:spcBef>
                <a:spcPts val="0"/>
              </a:spcBef>
              <a:spcAft>
                <a:spcPts val="600"/>
              </a:spcAft>
              <a:buNone/>
            </a:pPr>
            <a:fld id="{00000000-1234-1234-1234-123412341234}" type="slidenum">
              <a:rPr lang="en-US" sz="700"/>
              <a:pPr lvl="0" indent="0">
                <a:lnSpc>
                  <a:spcPct val="90000"/>
                </a:lnSpc>
                <a:spcBef>
                  <a:spcPts val="0"/>
                </a:spcBef>
                <a:spcAft>
                  <a:spcPts val="600"/>
                </a:spcAft>
                <a:buNone/>
              </a:pPr>
              <a:t>17</a:t>
            </a:fld>
            <a:endParaRPr lang="en-US" sz="700"/>
          </a:p>
        </p:txBody>
      </p:sp>
      <p:sp>
        <p:nvSpPr>
          <p:cNvPr id="5" name="Title 1">
            <a:extLst>
              <a:ext uri="{FF2B5EF4-FFF2-40B4-BE49-F238E27FC236}">
                <a16:creationId xmlns:a16="http://schemas.microsoft.com/office/drawing/2014/main" id="{42794F34-BDE1-F008-CB0E-2F6C03D1460A}"/>
              </a:ext>
            </a:extLst>
          </p:cNvPr>
          <p:cNvSpPr txBox="1">
            <a:spLocks/>
          </p:cNvSpPr>
          <p:nvPr/>
        </p:nvSpPr>
        <p:spPr>
          <a:xfrm>
            <a:off x="311700" y="296170"/>
            <a:ext cx="8520600"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latin typeface="Times New Roman"/>
                <a:cs typeface="Times New Roman"/>
              </a:rPr>
              <a:t>Movement Detection Algorithm Flow Chart</a:t>
            </a:r>
            <a:endParaRPr lang="en-US"/>
          </a:p>
        </p:txBody>
      </p:sp>
    </p:spTree>
    <p:extLst>
      <p:ext uri="{BB962C8B-B14F-4D97-AF65-F5344CB8AC3E}">
        <p14:creationId xmlns:p14="http://schemas.microsoft.com/office/powerpoint/2010/main" val="108154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415375" cy="572700"/>
          </a:xfrm>
        </p:spPr>
        <p:txBody>
          <a:bodyPr>
            <a:normAutofit fontScale="90000"/>
          </a:bodyPr>
          <a:lstStyle/>
          <a:p>
            <a:r>
              <a:rPr lang="en-US" b="1">
                <a:latin typeface="Times New Roman"/>
                <a:cs typeface="Times New Roman"/>
              </a:rPr>
              <a:t>Electronics Functional Block Diagram</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pic>
        <p:nvPicPr>
          <p:cNvPr id="5" name="Picture 5">
            <a:extLst>
              <a:ext uri="{FF2B5EF4-FFF2-40B4-BE49-F238E27FC236}">
                <a16:creationId xmlns:a16="http://schemas.microsoft.com/office/drawing/2014/main" id="{39BF6056-B932-AE47-190D-48A14AB8617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010" y="746124"/>
            <a:ext cx="8627991" cy="3568426"/>
          </a:xfrm>
          <a:prstGeom prst="rect">
            <a:avLst/>
          </a:prstGeom>
        </p:spPr>
      </p:pic>
    </p:spTree>
    <p:extLst>
      <p:ext uri="{BB962C8B-B14F-4D97-AF65-F5344CB8AC3E}">
        <p14:creationId xmlns:p14="http://schemas.microsoft.com/office/powerpoint/2010/main" val="3703977711"/>
      </p:ext>
    </p:extLst>
  </p:cSld>
  <p:clrMapOvr>
    <a:masterClrMapping/>
  </p:clrMapOvr>
  <p:extLst>
    <p:ext uri="{6950BFC3-D8DA-4A85-94F7-54DA5524770B}">
      <p188:commentRel xmlns=""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106337" y="127287"/>
            <a:ext cx="2581203" cy="1305066"/>
          </a:xfrm>
        </p:spPr>
        <p:txBody>
          <a:bodyPr>
            <a:normAutofit fontScale="90000"/>
          </a:bodyPr>
          <a:lstStyle/>
          <a:p>
            <a:r>
              <a:rPr lang="en-US" b="1">
                <a:latin typeface="Times New Roman"/>
                <a:cs typeface="Times New Roman"/>
              </a:rPr>
              <a:t>Functional Block Diagram</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pic>
        <p:nvPicPr>
          <p:cNvPr id="8" name="Picture 7" descr="Diagram&#10;&#10;Description automatically generated">
            <a:extLst>
              <a:ext uri="{FF2B5EF4-FFF2-40B4-BE49-F238E27FC236}">
                <a16:creationId xmlns:a16="http://schemas.microsoft.com/office/drawing/2014/main" id="{E4D3A2A2-97CA-14D2-3A28-89ACDD04D9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1600" y="190897"/>
            <a:ext cx="7772400" cy="4401368"/>
          </a:xfrm>
          <a:prstGeom prst="rect">
            <a:avLst/>
          </a:prstGeom>
        </p:spPr>
      </p:pic>
    </p:spTree>
    <p:extLst>
      <p:ext uri="{BB962C8B-B14F-4D97-AF65-F5344CB8AC3E}">
        <p14:creationId xmlns:p14="http://schemas.microsoft.com/office/powerpoint/2010/main" val="4266290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dirty="0" smtClean="0"/>
              <a:t>2</a:t>
            </a:fld>
            <a:endParaRPr lang="en-US"/>
          </a:p>
        </p:txBody>
      </p:sp>
      <p:pic>
        <p:nvPicPr>
          <p:cNvPr id="9" name="Picture 9">
            <a:extLst>
              <a:ext uri="{FF2B5EF4-FFF2-40B4-BE49-F238E27FC236}">
                <a16:creationId xmlns:a16="http://schemas.microsoft.com/office/drawing/2014/main" id="{820C57F1-5B64-1864-3301-B069B84AF1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355153"/>
            <a:ext cx="9144000" cy="2932631"/>
          </a:xfrm>
          <a:prstGeom prst="rect">
            <a:avLst/>
          </a:prstGeom>
          <a:ln>
            <a:solidFill>
              <a:schemeClr val="tx1"/>
            </a:solidFill>
          </a:ln>
        </p:spPr>
      </p:pic>
      <p:sp>
        <p:nvSpPr>
          <p:cNvPr id="7" name="Title 1">
            <a:extLst>
              <a:ext uri="{FF2B5EF4-FFF2-40B4-BE49-F238E27FC236}">
                <a16:creationId xmlns:a16="http://schemas.microsoft.com/office/drawing/2014/main" id="{A00F9338-B3E7-0E86-46C8-5479EF192ED4}"/>
              </a:ext>
            </a:extLst>
          </p:cNvPr>
          <p:cNvSpPr>
            <a:spLocks noGrp="1"/>
          </p:cNvSpPr>
          <p:nvPr>
            <p:ph type="title"/>
          </p:nvPr>
        </p:nvSpPr>
        <p:spPr>
          <a:xfrm>
            <a:off x="1350732" y="215655"/>
            <a:ext cx="6443072" cy="1025586"/>
          </a:xfrm>
        </p:spPr>
        <p:txBody>
          <a:bodyPr>
            <a:noAutofit/>
          </a:bodyPr>
          <a:lstStyle/>
          <a:p>
            <a:pPr algn="ctr"/>
            <a:r>
              <a:rPr lang="en-US" sz="3200">
                <a:latin typeface="Times New Roman"/>
              </a:rPr>
              <a:t>The </a:t>
            </a:r>
            <a:r>
              <a:rPr lang="en-US" sz="3200" u="sng">
                <a:latin typeface="Times New Roman"/>
              </a:rPr>
              <a:t>Ho</a:t>
            </a:r>
            <a:r>
              <a:rPr lang="en-US" sz="3200">
                <a:latin typeface="Times New Roman"/>
              </a:rPr>
              <a:t>lographic </a:t>
            </a:r>
            <a:r>
              <a:rPr lang="en-US" sz="3200" u="sng">
                <a:latin typeface="Times New Roman"/>
              </a:rPr>
              <a:t>M</a:t>
            </a:r>
            <a:r>
              <a:rPr lang="en-US" sz="3200">
                <a:latin typeface="Times New Roman"/>
              </a:rPr>
              <a:t>icroscope </a:t>
            </a:r>
            <a:r>
              <a:rPr lang="en-US" sz="3200" u="sng">
                <a:latin typeface="Times New Roman"/>
              </a:rPr>
              <a:t>I</a:t>
            </a:r>
            <a:r>
              <a:rPr lang="en-US" sz="3200">
                <a:latin typeface="Times New Roman"/>
              </a:rPr>
              <a:t>nvestigating </a:t>
            </a:r>
            <a:r>
              <a:rPr lang="en-US" sz="3200" u="sng">
                <a:latin typeface="Times New Roman"/>
              </a:rPr>
              <a:t>E</a:t>
            </a:r>
            <a:r>
              <a:rPr lang="en-US" sz="3200">
                <a:latin typeface="Times New Roman"/>
              </a:rPr>
              <a:t>nceladus</a:t>
            </a:r>
            <a:endParaRPr lang="en-US"/>
          </a:p>
        </p:txBody>
      </p:sp>
      <p:sp>
        <p:nvSpPr>
          <p:cNvPr id="2" name="Rectangle 1">
            <a:extLst>
              <a:ext uri="{FF2B5EF4-FFF2-40B4-BE49-F238E27FC236}">
                <a16:creationId xmlns:a16="http://schemas.microsoft.com/office/drawing/2014/main" id="{E42058FF-EC0F-6647-390A-B89BF88F83D4}"/>
              </a:ext>
            </a:extLst>
          </p:cNvPr>
          <p:cNvSpPr/>
          <p:nvPr/>
        </p:nvSpPr>
        <p:spPr>
          <a:xfrm>
            <a:off x="3556800" y="2123550"/>
            <a:ext cx="2029499" cy="409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haroni"/>
                <a:ea typeface="Calibri"/>
                <a:cs typeface="Calibri"/>
              </a:rPr>
              <a:t>HoMIE</a:t>
            </a:r>
            <a:endParaRPr lang="en-US" sz="2400" b="1">
              <a:latin typeface="Aharoni"/>
              <a:ea typeface="Cambria"/>
              <a:cs typeface="Calibri"/>
            </a:endParaRPr>
          </a:p>
        </p:txBody>
      </p:sp>
    </p:spTree>
    <p:extLst>
      <p:ext uri="{BB962C8B-B14F-4D97-AF65-F5344CB8AC3E}">
        <p14:creationId xmlns:p14="http://schemas.microsoft.com/office/powerpoint/2010/main" val="3641240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Risk Reduction</a:t>
            </a:r>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r>
              <a:rPr lang="en-US">
                <a:latin typeface="Times New Roman"/>
                <a:cs typeface="Calibri"/>
              </a:rPr>
              <a:t>Presenters</a:t>
            </a:r>
            <a:r>
              <a:rPr lang="en-US" sz="1800">
                <a:latin typeface="Times New Roman"/>
                <a:cs typeface="Calibri"/>
              </a:rPr>
              <a:t>:</a:t>
            </a:r>
            <a:r>
              <a:rPr lang="en-US">
                <a:latin typeface="Times New Roman"/>
                <a:cs typeface="Calibri"/>
              </a:rPr>
              <a:t> Brianna Gagliardi</a:t>
            </a:r>
            <a:endParaRPr lang="en-US" sz="4250">
              <a:latin typeface="Times New Roman"/>
              <a:cs typeface="Times New Roman"/>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20</a:t>
            </a:fld>
            <a:endParaRPr lang="en-US"/>
          </a:p>
        </p:txBody>
      </p:sp>
    </p:spTree>
    <p:extLst>
      <p:ext uri="{BB962C8B-B14F-4D97-AF65-F5344CB8AC3E}">
        <p14:creationId xmlns:p14="http://schemas.microsoft.com/office/powerpoint/2010/main" val="702530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p:txBody>
          <a:bodyPr>
            <a:normAutofit fontScale="90000"/>
          </a:bodyPr>
          <a:lstStyle/>
          <a:p>
            <a:r>
              <a:rPr lang="en-US">
                <a:latin typeface="Times New Roman"/>
                <a:cs typeface="Calibri Light"/>
              </a:rPr>
              <a:t>Critical Project Elements </a:t>
            </a:r>
            <a:endParaRPr lang="en-US">
              <a:latin typeface="Times New Roman"/>
              <a:cs typeface="Times New Roman"/>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21</a:t>
            </a:fld>
            <a:endParaRPr lang="en"/>
          </a:p>
        </p:txBody>
      </p:sp>
      <p:graphicFrame>
        <p:nvGraphicFramePr>
          <p:cNvPr id="8" name="Table 7">
            <a:extLst>
              <a:ext uri="{FF2B5EF4-FFF2-40B4-BE49-F238E27FC236}">
                <a16:creationId xmlns:a16="http://schemas.microsoft.com/office/drawing/2014/main" id="{841A13B8-6249-40BE-5276-9381CFBBE8D7}"/>
              </a:ext>
            </a:extLst>
          </p:cNvPr>
          <p:cNvGraphicFramePr>
            <a:graphicFrameLocks noGrp="1"/>
          </p:cNvGraphicFramePr>
          <p:nvPr>
            <p:extLst>
              <p:ext uri="{D42A27DB-BD31-4B8C-83A1-F6EECF244321}">
                <p14:modId xmlns:p14="http://schemas.microsoft.com/office/powerpoint/2010/main" val="623618766"/>
              </p:ext>
            </p:extLst>
          </p:nvPr>
        </p:nvGraphicFramePr>
        <p:xfrm>
          <a:off x="494143" y="1020483"/>
          <a:ext cx="8061724" cy="3333114"/>
        </p:xfrm>
        <a:graphic>
          <a:graphicData uri="http://schemas.openxmlformats.org/drawingml/2006/table">
            <a:tbl>
              <a:tblPr firstRow="1" bandRow="1">
                <a:tableStyleId>{7E9639D4-E3E2-4D34-9284-5A2195B3D0D7}</a:tableStyleId>
              </a:tblPr>
              <a:tblGrid>
                <a:gridCol w="1051438">
                  <a:extLst>
                    <a:ext uri="{9D8B030D-6E8A-4147-A177-3AD203B41FA5}">
                      <a16:colId xmlns:a16="http://schemas.microsoft.com/office/drawing/2014/main" val="2493779921"/>
                    </a:ext>
                  </a:extLst>
                </a:gridCol>
                <a:gridCol w="2084408">
                  <a:extLst>
                    <a:ext uri="{9D8B030D-6E8A-4147-A177-3AD203B41FA5}">
                      <a16:colId xmlns:a16="http://schemas.microsoft.com/office/drawing/2014/main" val="3052069033"/>
                    </a:ext>
                  </a:extLst>
                </a:gridCol>
                <a:gridCol w="4925878">
                  <a:extLst>
                    <a:ext uri="{9D8B030D-6E8A-4147-A177-3AD203B41FA5}">
                      <a16:colId xmlns:a16="http://schemas.microsoft.com/office/drawing/2014/main" val="3479360626"/>
                    </a:ext>
                  </a:extLst>
                </a:gridCol>
              </a:tblGrid>
              <a:tr h="294967">
                <a:tc>
                  <a:txBody>
                    <a:bodyPr/>
                    <a:lstStyle/>
                    <a:p>
                      <a:pPr lvl="0" algn="ctr">
                        <a:buNone/>
                      </a:pPr>
                      <a:r>
                        <a:rPr lang="en" sz="1000" b="1" i="0" u="none" strike="noStrike" noProof="0">
                          <a:effectLst/>
                          <a:latin typeface="Times New Roman"/>
                        </a:rPr>
                        <a:t>CPE Number</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1" i="0" u="none" strike="noStrike" noProof="0">
                          <a:effectLst/>
                          <a:latin typeface="Times New Roman"/>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0" i="0" u="none" strike="noStrike" noProof="0">
                          <a:effectLst/>
                          <a:latin typeface="Times New Roman"/>
                        </a:rPr>
                        <a:t>Challenge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87875511"/>
                  </a:ext>
                </a:extLst>
              </a:tr>
              <a:tr h="415723">
                <a:tc>
                  <a:txBody>
                    <a:bodyPr/>
                    <a:lstStyle/>
                    <a:p>
                      <a:pPr lvl="0" algn="ctr">
                        <a:buNone/>
                      </a:pPr>
                      <a:r>
                        <a:rPr lang="en" sz="1200" b="1" i="0" u="sng" strike="noStrike" noProof="0">
                          <a:effectLst/>
                          <a:latin typeface="Times New Roman"/>
                        </a:rPr>
                        <a:t>CPE1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Optical Train</a:t>
                      </a:r>
                      <a:endParaRPr lang="en-US" sz="1200" b="1" i="0" u="none" strike="noStrike" noProof="0">
                        <a:effectLst/>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 sz="1000" b="0" i="0" u="none" strike="noStrike" noProof="0">
                          <a:effectLst/>
                          <a:latin typeface="Times New Roman"/>
                        </a:rPr>
                        <a:t>The optical train design must </a:t>
                      </a:r>
                      <a:r>
                        <a:rPr lang="en" sz="1000" b="1" i="0" u="none" strike="noStrike" noProof="0">
                          <a:effectLst/>
                          <a:latin typeface="Times New Roman"/>
                        </a:rPr>
                        <a:t>minimize wasted light</a:t>
                      </a:r>
                      <a:r>
                        <a:rPr lang="en" sz="1000" b="0" i="0" u="none" strike="noStrike" noProof="0">
                          <a:effectLst/>
                          <a:latin typeface="Times New Roman"/>
                        </a:rPr>
                        <a:t> to meet the resolution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052884"/>
                  </a:ext>
                </a:extLst>
              </a:tr>
              <a:tr h="415723">
                <a:tc>
                  <a:txBody>
                    <a:bodyPr/>
                    <a:lstStyle/>
                    <a:p>
                      <a:pPr lvl="0" algn="ctr">
                        <a:buNone/>
                      </a:pPr>
                      <a:r>
                        <a:rPr lang="en" sz="1200" b="1" i="0" u="sng" strike="noStrike" noProof="0">
                          <a:effectLst/>
                          <a:latin typeface="Times New Roman"/>
                        </a:rPr>
                        <a:t>CPE2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Sample Heating</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sample must be maintained in a </a:t>
                      </a:r>
                      <a:r>
                        <a:rPr lang="en-US" sz="1000" b="1" i="0" u="none" strike="noStrike" noProof="0">
                          <a:effectLst/>
                          <a:latin typeface="Times New Roman"/>
                        </a:rPr>
                        <a:t>liquid state</a:t>
                      </a:r>
                      <a:r>
                        <a:rPr lang="en-US" sz="1000" b="0" i="0" u="none" strike="noStrike" noProof="0">
                          <a:effectLst/>
                          <a:latin typeface="Times New Roman"/>
                        </a:rPr>
                        <a: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8957808"/>
                  </a:ext>
                </a:extLst>
              </a:tr>
              <a:tr h="415723">
                <a:tc>
                  <a:txBody>
                    <a:bodyPr/>
                    <a:lstStyle/>
                    <a:p>
                      <a:pPr lvl="0" algn="ctr">
                        <a:buNone/>
                      </a:pPr>
                      <a:r>
                        <a:rPr lang="en" sz="1200" b="1" i="0" u="sng" strike="noStrike" noProof="0">
                          <a:effectLst/>
                          <a:latin typeface="Times New Roman"/>
                        </a:rPr>
                        <a:t>CPE3</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S.W.A.P.</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microscope is limited by </a:t>
                      </a:r>
                      <a:r>
                        <a:rPr lang="en-US" sz="1000" b="1" i="0" u="none" strike="noStrike" noProof="0">
                          <a:effectLst/>
                          <a:latin typeface="Times New Roman"/>
                        </a:rPr>
                        <a:t>flight-like size, weight, and power</a:t>
                      </a:r>
                      <a:r>
                        <a:rPr lang="en-US" sz="1000" b="0" i="0" u="none" strike="noStrike" noProof="0">
                          <a:effectLst/>
                          <a:latin typeface="Times New Roman"/>
                        </a:rPr>
                        <a:t> criteria.</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586453"/>
                  </a:ext>
                </a:extLst>
              </a:tr>
              <a:tr h="372419">
                <a:tc>
                  <a:txBody>
                    <a:bodyPr/>
                    <a:lstStyle/>
                    <a:p>
                      <a:pPr lvl="0" algn="ctr">
                        <a:buNone/>
                      </a:pPr>
                      <a:r>
                        <a:rPr lang="en" sz="1200" b="1" i="0" u="sng" strike="noStrike" noProof="0">
                          <a:effectLst/>
                          <a:latin typeface="Times New Roman"/>
                        </a:rPr>
                        <a:t>CPE4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Environment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 sz="1000" b="0" i="0" u="none" strike="noStrike" noProof="0">
                          <a:effectLst/>
                          <a:latin typeface="Times New Roman"/>
                        </a:rPr>
                        <a:t>The microscope must survive </a:t>
                      </a:r>
                      <a:r>
                        <a:rPr lang="en" sz="1000" b="1" i="0" u="none" strike="noStrike" noProof="0">
                          <a:effectLst/>
                          <a:latin typeface="Times New Roman"/>
                        </a:rPr>
                        <a:t>flight-like launch and operational conditions</a:t>
                      </a:r>
                      <a:r>
                        <a:rPr lang="en" sz="1000" b="0" i="0" u="none" strike="noStrike" noProof="0">
                          <a:effectLst/>
                          <a:latin typeface="Times New Roman"/>
                        </a:rPr>
                        <a:t>. </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17911051"/>
                  </a:ext>
                </a:extLst>
              </a:tr>
              <a:tr h="545636">
                <a:tc>
                  <a:txBody>
                    <a:bodyPr/>
                    <a:lstStyle/>
                    <a:p>
                      <a:pPr lvl="0" algn="ctr">
                        <a:buNone/>
                      </a:pPr>
                      <a:r>
                        <a:rPr lang="en" sz="1200" b="1" i="0" u="sng" strike="noStrike" noProof="0">
                          <a:effectLst/>
                          <a:latin typeface="Times New Roman"/>
                        </a:rPr>
                        <a:t>CPE5</a:t>
                      </a:r>
                      <a:endParaRPr lang="en-US" sz="1200"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Hologram Reconstruction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 sz="1000" b="0" i="0" u="none" strike="noStrike" noProof="0">
                          <a:effectLst/>
                          <a:latin typeface="Times New Roman"/>
                        </a:rPr>
                        <a:t>The </a:t>
                      </a:r>
                      <a:r>
                        <a:rPr lang="en" sz="1000" b="1" i="0" u="none" strike="noStrike" noProof="0">
                          <a:effectLst/>
                          <a:latin typeface="Times New Roman"/>
                        </a:rPr>
                        <a:t>interference pattern</a:t>
                      </a:r>
                      <a:r>
                        <a:rPr lang="en" sz="1000" b="0" i="0" u="none" strike="noStrike" noProof="0">
                          <a:effectLst/>
                          <a:latin typeface="Times New Roman"/>
                        </a:rPr>
                        <a:t>s captured by the image sensor carries minimal relevant information prior to its </a:t>
                      </a:r>
                      <a:r>
                        <a:rPr lang="en" sz="1000" b="1" i="0" u="none" strike="noStrike" noProof="0">
                          <a:effectLst/>
                          <a:latin typeface="Times New Roman"/>
                        </a:rPr>
                        <a:t>reconstruction</a:t>
                      </a:r>
                      <a:r>
                        <a:rPr lang="en" sz="1000" b="0" i="0" u="none" strike="noStrike" noProof="0">
                          <a:effectLst/>
                          <a:latin typeface="Times New Roman"/>
                        </a:rPr>
                        <a: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571790"/>
                  </a:ext>
                </a:extLst>
              </a:tr>
              <a:tr h="415723">
                <a:tc>
                  <a:txBody>
                    <a:bodyPr/>
                    <a:lstStyle/>
                    <a:p>
                      <a:pPr lvl="0" algn="ctr">
                        <a:buNone/>
                      </a:pPr>
                      <a:r>
                        <a:rPr lang="en" sz="1200" b="1" i="0" u="sng" strike="noStrike" noProof="0">
                          <a:effectLst/>
                          <a:latin typeface="Times New Roman"/>
                        </a:rPr>
                        <a:t>CPE6</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Movement Detection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Movement Detection Algorithm must be employed to </a:t>
                      </a:r>
                      <a:r>
                        <a:rPr lang="en-US" sz="1000" b="1" i="0" u="none" strike="noStrike" noProof="0">
                          <a:effectLst/>
                          <a:latin typeface="Times New Roman"/>
                        </a:rPr>
                        <a:t>autonomously search for non-Brownian motion.</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028937"/>
                  </a:ext>
                </a:extLst>
              </a:tr>
              <a:tr h="415723">
                <a:tc>
                  <a:txBody>
                    <a:bodyPr/>
                    <a:lstStyle/>
                    <a:p>
                      <a:pPr lvl="0" algn="ctr">
                        <a:buNone/>
                      </a:pPr>
                      <a:r>
                        <a:rPr lang="en" sz="1200" b="1" i="0" u="sng" strike="noStrike" noProof="0">
                          <a:effectLst/>
                          <a:latin typeface="Times New Roman"/>
                        </a:rPr>
                        <a:t>CPE7</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Downlink</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000" b="0" i="0" u="none" strike="noStrike" noProof="0">
                          <a:effectLst/>
                          <a:latin typeface="Times New Roman"/>
                        </a:rPr>
                        <a:t>Meaningful data transmission is </a:t>
                      </a:r>
                      <a:r>
                        <a:rPr lang="en-US" sz="1000" b="1" i="0" u="none" strike="noStrike" noProof="0">
                          <a:effectLst/>
                          <a:latin typeface="Times New Roman"/>
                        </a:rPr>
                        <a:t>limited by the number of bits per second</a:t>
                      </a:r>
                      <a:r>
                        <a:rPr lang="en-US" sz="1000" b="0" i="0" u="none" strike="noStrike" noProof="0">
                          <a:effectLst/>
                          <a:latin typeface="Times New Roman"/>
                        </a:rPr>
                        <a: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858502305"/>
                  </a:ext>
                </a:extLst>
              </a:tr>
            </a:tbl>
          </a:graphicData>
        </a:graphic>
      </p:graphicFrame>
    </p:spTree>
    <p:extLst>
      <p:ext uri="{BB962C8B-B14F-4D97-AF65-F5344CB8AC3E}">
        <p14:creationId xmlns:p14="http://schemas.microsoft.com/office/powerpoint/2010/main" val="193307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p:txBody>
          <a:bodyPr>
            <a:normAutofit fontScale="90000"/>
          </a:bodyPr>
          <a:lstStyle/>
          <a:p>
            <a:r>
              <a:rPr lang="en-US">
                <a:latin typeface="Times New Roman"/>
                <a:cs typeface="Calibri Light"/>
              </a:rPr>
              <a:t>Critical Project Elements </a:t>
            </a:r>
            <a:endParaRPr lang="en-US">
              <a:latin typeface="Times New Roman"/>
              <a:cs typeface="Times New Roman"/>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22</a:t>
            </a:fld>
            <a:endParaRPr lang="en"/>
          </a:p>
        </p:txBody>
      </p:sp>
      <p:graphicFrame>
        <p:nvGraphicFramePr>
          <p:cNvPr id="8" name="Table 7">
            <a:extLst>
              <a:ext uri="{FF2B5EF4-FFF2-40B4-BE49-F238E27FC236}">
                <a16:creationId xmlns:a16="http://schemas.microsoft.com/office/drawing/2014/main" id="{841A13B8-6249-40BE-5276-9381CFBBE8D7}"/>
              </a:ext>
            </a:extLst>
          </p:cNvPr>
          <p:cNvGraphicFramePr>
            <a:graphicFrameLocks noGrp="1"/>
          </p:cNvGraphicFramePr>
          <p:nvPr/>
        </p:nvGraphicFramePr>
        <p:xfrm>
          <a:off x="494143" y="1020483"/>
          <a:ext cx="8061724" cy="3333114"/>
        </p:xfrm>
        <a:graphic>
          <a:graphicData uri="http://schemas.openxmlformats.org/drawingml/2006/table">
            <a:tbl>
              <a:tblPr firstRow="1" bandRow="1">
                <a:tableStyleId>{7E9639D4-E3E2-4D34-9284-5A2195B3D0D7}</a:tableStyleId>
              </a:tblPr>
              <a:tblGrid>
                <a:gridCol w="1051438">
                  <a:extLst>
                    <a:ext uri="{9D8B030D-6E8A-4147-A177-3AD203B41FA5}">
                      <a16:colId xmlns:a16="http://schemas.microsoft.com/office/drawing/2014/main" val="2493779921"/>
                    </a:ext>
                  </a:extLst>
                </a:gridCol>
                <a:gridCol w="2084408">
                  <a:extLst>
                    <a:ext uri="{9D8B030D-6E8A-4147-A177-3AD203B41FA5}">
                      <a16:colId xmlns:a16="http://schemas.microsoft.com/office/drawing/2014/main" val="3052069033"/>
                    </a:ext>
                  </a:extLst>
                </a:gridCol>
                <a:gridCol w="4925878">
                  <a:extLst>
                    <a:ext uri="{9D8B030D-6E8A-4147-A177-3AD203B41FA5}">
                      <a16:colId xmlns:a16="http://schemas.microsoft.com/office/drawing/2014/main" val="3479360626"/>
                    </a:ext>
                  </a:extLst>
                </a:gridCol>
              </a:tblGrid>
              <a:tr h="294967">
                <a:tc>
                  <a:txBody>
                    <a:bodyPr/>
                    <a:lstStyle/>
                    <a:p>
                      <a:pPr lvl="0" algn="ctr">
                        <a:buNone/>
                      </a:pPr>
                      <a:r>
                        <a:rPr lang="en" sz="1000" b="1" i="0" u="none" strike="noStrike" noProof="0">
                          <a:effectLst/>
                          <a:latin typeface="Times New Roman"/>
                        </a:rPr>
                        <a:t>CPE Number</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1" i="0" u="none" strike="noStrike" noProof="0">
                          <a:effectLst/>
                          <a:latin typeface="Times New Roman"/>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0" i="0" u="none" strike="noStrike" noProof="0">
                          <a:effectLst/>
                          <a:latin typeface="Times New Roman"/>
                        </a:rPr>
                        <a:t>Challenge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87875511"/>
                  </a:ext>
                </a:extLst>
              </a:tr>
              <a:tr h="415723">
                <a:tc>
                  <a:txBody>
                    <a:bodyPr/>
                    <a:lstStyle/>
                    <a:p>
                      <a:pPr lvl="0" algn="ctr">
                        <a:buNone/>
                      </a:pPr>
                      <a:r>
                        <a:rPr lang="en" sz="1200" b="1" i="0" u="sng" strike="noStrike" noProof="0">
                          <a:effectLst/>
                          <a:latin typeface="Times New Roman"/>
                        </a:rPr>
                        <a:t>CPE1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Optical Train</a:t>
                      </a:r>
                      <a:endParaRPr lang="en-US" sz="1200" b="1" i="0" u="none" strike="noStrike" noProof="0">
                        <a:effectLst/>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 sz="1000" b="0" i="0" u="none" strike="noStrike" noProof="0">
                          <a:effectLst/>
                          <a:latin typeface="Times New Roman"/>
                        </a:rPr>
                        <a:t>The optical train design must </a:t>
                      </a:r>
                      <a:r>
                        <a:rPr lang="en" sz="1000" b="1" i="0" u="none" strike="noStrike" noProof="0">
                          <a:effectLst/>
                          <a:latin typeface="Times New Roman"/>
                        </a:rPr>
                        <a:t>minimize wasted light</a:t>
                      </a:r>
                      <a:r>
                        <a:rPr lang="en" sz="1000" b="0" i="0" u="none" strike="noStrike" noProof="0">
                          <a:effectLst/>
                          <a:latin typeface="Times New Roman"/>
                        </a:rPr>
                        <a:t> to meet the resolution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052884"/>
                  </a:ext>
                </a:extLst>
              </a:tr>
              <a:tr h="415723">
                <a:tc>
                  <a:txBody>
                    <a:bodyPr/>
                    <a:lstStyle/>
                    <a:p>
                      <a:pPr lvl="0" algn="ctr">
                        <a:buNone/>
                      </a:pPr>
                      <a:r>
                        <a:rPr lang="en" sz="1200" b="1" i="0" u="sng" strike="noStrike" noProof="0">
                          <a:effectLst/>
                          <a:latin typeface="Times New Roman"/>
                        </a:rPr>
                        <a:t>CPE2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Sample Heating</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sample must be maintained in a </a:t>
                      </a:r>
                      <a:r>
                        <a:rPr lang="en-US" sz="1000" b="1" i="0" u="none" strike="noStrike" noProof="0">
                          <a:effectLst/>
                          <a:latin typeface="Times New Roman"/>
                        </a:rPr>
                        <a:t>liquid state</a:t>
                      </a:r>
                      <a:r>
                        <a:rPr lang="en-US" sz="1000" b="0" i="0" u="none" strike="noStrike" noProof="0">
                          <a:effectLst/>
                          <a:latin typeface="Times New Roman"/>
                        </a:rPr>
                        <a: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8957808"/>
                  </a:ext>
                </a:extLst>
              </a:tr>
              <a:tr h="415723">
                <a:tc>
                  <a:txBody>
                    <a:bodyPr/>
                    <a:lstStyle/>
                    <a:p>
                      <a:pPr lvl="0" algn="ctr">
                        <a:buNone/>
                      </a:pPr>
                      <a:r>
                        <a:rPr lang="en" sz="1200" b="1" i="0" u="sng" strike="noStrike" noProof="0">
                          <a:effectLst/>
                          <a:latin typeface="Times New Roman"/>
                        </a:rPr>
                        <a:t>CPE3</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S.W.A.P.</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microscope is limited by </a:t>
                      </a:r>
                      <a:r>
                        <a:rPr lang="en-US" sz="1000" b="1" i="0" u="none" strike="noStrike" noProof="0">
                          <a:effectLst/>
                          <a:latin typeface="Times New Roman"/>
                        </a:rPr>
                        <a:t>flight-like size, weight, and power</a:t>
                      </a:r>
                      <a:r>
                        <a:rPr lang="en-US" sz="1000" b="0" i="0" u="none" strike="noStrike" noProof="0">
                          <a:effectLst/>
                          <a:latin typeface="Times New Roman"/>
                        </a:rPr>
                        <a:t> criteria.</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586453"/>
                  </a:ext>
                </a:extLst>
              </a:tr>
              <a:tr h="372419">
                <a:tc>
                  <a:txBody>
                    <a:bodyPr/>
                    <a:lstStyle/>
                    <a:p>
                      <a:pPr lvl="0" algn="ctr">
                        <a:buNone/>
                      </a:pPr>
                      <a:r>
                        <a:rPr lang="en" sz="1200" b="1" i="0" u="sng" strike="noStrike" noProof="0">
                          <a:effectLst/>
                          <a:latin typeface="Times New Roman"/>
                        </a:rPr>
                        <a:t>CPE4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Environment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 sz="1000" b="0" i="0" u="none" strike="noStrike" noProof="0">
                          <a:effectLst/>
                          <a:latin typeface="Times New Roman"/>
                        </a:rPr>
                        <a:t>The microscope must survive </a:t>
                      </a:r>
                      <a:r>
                        <a:rPr lang="en" sz="1000" b="1" i="0" u="none" strike="noStrike" noProof="0">
                          <a:effectLst/>
                          <a:latin typeface="Times New Roman"/>
                        </a:rPr>
                        <a:t>flight-like launch and operational conditions</a:t>
                      </a:r>
                      <a:r>
                        <a:rPr lang="en" sz="1000" b="0" i="0" u="none" strike="noStrike" noProof="0">
                          <a:effectLst/>
                          <a:latin typeface="Times New Roman"/>
                        </a:rPr>
                        <a:t>. </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17911051"/>
                  </a:ext>
                </a:extLst>
              </a:tr>
              <a:tr h="545636">
                <a:tc>
                  <a:txBody>
                    <a:bodyPr/>
                    <a:lstStyle/>
                    <a:p>
                      <a:pPr lvl="0" algn="ctr">
                        <a:buNone/>
                      </a:pPr>
                      <a:r>
                        <a:rPr lang="en" sz="1200" b="1" i="0" u="sng" strike="noStrike" noProof="0">
                          <a:effectLst/>
                          <a:latin typeface="Times New Roman"/>
                        </a:rPr>
                        <a:t>CPE5</a:t>
                      </a:r>
                      <a:endParaRPr lang="en-US" sz="1200"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Hologram Reconstruction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 sz="1000" b="0" i="0" u="none" strike="noStrike" noProof="0">
                          <a:effectLst/>
                          <a:latin typeface="Times New Roman"/>
                        </a:rPr>
                        <a:t>The </a:t>
                      </a:r>
                      <a:r>
                        <a:rPr lang="en" sz="1000" b="1" i="0" u="none" strike="noStrike" noProof="0">
                          <a:effectLst/>
                          <a:latin typeface="Times New Roman"/>
                        </a:rPr>
                        <a:t>interference pattern</a:t>
                      </a:r>
                      <a:r>
                        <a:rPr lang="en" sz="1000" b="0" i="0" u="none" strike="noStrike" noProof="0">
                          <a:effectLst/>
                          <a:latin typeface="Times New Roman"/>
                        </a:rPr>
                        <a:t>s captured by the image sensor carries minimal relevant information prior to its </a:t>
                      </a:r>
                      <a:r>
                        <a:rPr lang="en" sz="1000" b="1" i="0" u="none" strike="noStrike" noProof="0">
                          <a:effectLst/>
                          <a:latin typeface="Times New Roman"/>
                        </a:rPr>
                        <a:t>reconstruction</a:t>
                      </a:r>
                      <a:r>
                        <a:rPr lang="en" sz="1000" b="0" i="0" u="none" strike="noStrike" noProof="0">
                          <a:effectLst/>
                          <a:latin typeface="Times New Roman"/>
                        </a:rPr>
                        <a: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571790"/>
                  </a:ext>
                </a:extLst>
              </a:tr>
              <a:tr h="415723">
                <a:tc>
                  <a:txBody>
                    <a:bodyPr/>
                    <a:lstStyle/>
                    <a:p>
                      <a:pPr lvl="0" algn="ctr">
                        <a:buNone/>
                      </a:pPr>
                      <a:r>
                        <a:rPr lang="en" sz="1200" b="1" i="0" u="sng" strike="noStrike" noProof="0">
                          <a:effectLst/>
                          <a:latin typeface="Times New Roman"/>
                        </a:rPr>
                        <a:t>CPE6</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Movement Detection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Movement Detection Algorithm must be employed to </a:t>
                      </a:r>
                      <a:r>
                        <a:rPr lang="en-US" sz="1000" b="1" i="0" u="none" strike="noStrike" noProof="0">
                          <a:effectLst/>
                          <a:latin typeface="Times New Roman"/>
                        </a:rPr>
                        <a:t>autonomously search for non-Brownian motion.</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028937"/>
                  </a:ext>
                </a:extLst>
              </a:tr>
              <a:tr h="415723">
                <a:tc>
                  <a:txBody>
                    <a:bodyPr/>
                    <a:lstStyle/>
                    <a:p>
                      <a:pPr lvl="0" algn="ctr">
                        <a:buNone/>
                      </a:pPr>
                      <a:r>
                        <a:rPr lang="en" sz="1200" b="1" i="0" u="sng" strike="noStrike" noProof="0">
                          <a:effectLst/>
                          <a:latin typeface="Times New Roman"/>
                        </a:rPr>
                        <a:t>CPE7</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Downlink</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000" b="0" i="0" u="none" strike="noStrike" noProof="0">
                          <a:effectLst/>
                          <a:latin typeface="Times New Roman"/>
                        </a:rPr>
                        <a:t>Meaningful data transmission is </a:t>
                      </a:r>
                      <a:r>
                        <a:rPr lang="en-US" sz="1000" b="1" i="0" u="none" strike="noStrike" noProof="0">
                          <a:effectLst/>
                          <a:latin typeface="Times New Roman"/>
                        </a:rPr>
                        <a:t>limited by the number of bits per second</a:t>
                      </a:r>
                      <a:r>
                        <a:rPr lang="en-US" sz="1000" b="0" i="0" u="none" strike="noStrike" noProof="0">
                          <a:effectLst/>
                          <a:latin typeface="Times New Roman"/>
                        </a:rPr>
                        <a: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858502305"/>
                  </a:ext>
                </a:extLst>
              </a:tr>
            </a:tbl>
          </a:graphicData>
        </a:graphic>
      </p:graphicFrame>
      <p:sp>
        <p:nvSpPr>
          <p:cNvPr id="4" name="Rectangle: Rounded Corners 3">
            <a:extLst>
              <a:ext uri="{FF2B5EF4-FFF2-40B4-BE49-F238E27FC236}">
                <a16:creationId xmlns:a16="http://schemas.microsoft.com/office/drawing/2014/main" id="{068C2876-1DC3-D723-ED99-7A545DEC87A6}"/>
              </a:ext>
            </a:extLst>
          </p:cNvPr>
          <p:cNvSpPr/>
          <p:nvPr/>
        </p:nvSpPr>
        <p:spPr>
          <a:xfrm>
            <a:off x="2086809" y="1365654"/>
            <a:ext cx="1024303" cy="325619"/>
          </a:xfrm>
          <a:prstGeom prst="roundRect">
            <a:avLst/>
          </a:prstGeom>
          <a:noFill/>
          <a:ln w="28575">
            <a:solidFill>
              <a:srgbClr val="F14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63C4EE-EC11-6C0C-0679-AFE4A6F0BE42}"/>
              </a:ext>
            </a:extLst>
          </p:cNvPr>
          <p:cNvSpPr/>
          <p:nvPr/>
        </p:nvSpPr>
        <p:spPr>
          <a:xfrm>
            <a:off x="2031629" y="1775557"/>
            <a:ext cx="1154368" cy="325619"/>
          </a:xfrm>
          <a:prstGeom prst="roundRect">
            <a:avLst/>
          </a:prstGeom>
          <a:noFill/>
          <a:ln w="28575">
            <a:solidFill>
              <a:srgbClr val="F14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675F3CD-3C7A-B51B-C714-F9EBF7807220}"/>
              </a:ext>
            </a:extLst>
          </p:cNvPr>
          <p:cNvSpPr/>
          <p:nvPr/>
        </p:nvSpPr>
        <p:spPr>
          <a:xfrm>
            <a:off x="1992214" y="2603246"/>
            <a:ext cx="1154368" cy="294088"/>
          </a:xfrm>
          <a:prstGeom prst="roundRect">
            <a:avLst/>
          </a:prstGeom>
          <a:noFill/>
          <a:ln w="28575">
            <a:solidFill>
              <a:srgbClr val="F14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B3FBA9D-03FF-7DF5-0DAD-535EF98B8F02}"/>
              </a:ext>
            </a:extLst>
          </p:cNvPr>
          <p:cNvSpPr/>
          <p:nvPr/>
        </p:nvSpPr>
        <p:spPr>
          <a:xfrm>
            <a:off x="1838500" y="3513704"/>
            <a:ext cx="1501209" cy="392622"/>
          </a:xfrm>
          <a:prstGeom prst="roundRect">
            <a:avLst/>
          </a:prstGeom>
          <a:noFill/>
          <a:ln w="28575">
            <a:solidFill>
              <a:srgbClr val="F14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38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Risk Measurement</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23</a:t>
            </a:fld>
            <a:endParaRPr lang="en"/>
          </a:p>
        </p:txBody>
      </p:sp>
      <p:graphicFrame>
        <p:nvGraphicFramePr>
          <p:cNvPr id="4" name="Table 11">
            <a:extLst>
              <a:ext uri="{FF2B5EF4-FFF2-40B4-BE49-F238E27FC236}">
                <a16:creationId xmlns:a16="http://schemas.microsoft.com/office/drawing/2014/main" id="{0E5C3202-D83E-3AF5-4F21-00693D70EDE3}"/>
              </a:ext>
            </a:extLst>
          </p:cNvPr>
          <p:cNvGraphicFramePr>
            <a:graphicFrameLocks noGrp="1"/>
          </p:cNvGraphicFramePr>
          <p:nvPr>
            <p:extLst>
              <p:ext uri="{D42A27DB-BD31-4B8C-83A1-F6EECF244321}">
                <p14:modId xmlns:p14="http://schemas.microsoft.com/office/powerpoint/2010/main" val="1514363965"/>
              </p:ext>
            </p:extLst>
          </p:nvPr>
        </p:nvGraphicFramePr>
        <p:xfrm>
          <a:off x="371268" y="896504"/>
          <a:ext cx="3923051" cy="3149602"/>
        </p:xfrm>
        <a:graphic>
          <a:graphicData uri="http://schemas.openxmlformats.org/drawingml/2006/table">
            <a:tbl>
              <a:tblPr firstRow="1">
                <a:tableStyleId>{5940675A-B579-460E-94D1-54222C63F5DA}</a:tableStyleId>
              </a:tblPr>
              <a:tblGrid>
                <a:gridCol w="1049164">
                  <a:extLst>
                    <a:ext uri="{9D8B030D-6E8A-4147-A177-3AD203B41FA5}">
                      <a16:colId xmlns:a16="http://schemas.microsoft.com/office/drawing/2014/main" val="1741475186"/>
                    </a:ext>
                  </a:extLst>
                </a:gridCol>
                <a:gridCol w="2873887">
                  <a:extLst>
                    <a:ext uri="{9D8B030D-6E8A-4147-A177-3AD203B41FA5}">
                      <a16:colId xmlns:a16="http://schemas.microsoft.com/office/drawing/2014/main" val="1533315858"/>
                    </a:ext>
                  </a:extLst>
                </a:gridCol>
              </a:tblGrid>
              <a:tr h="404771">
                <a:tc gridSpan="2">
                  <a:txBody>
                    <a:bodyPr/>
                    <a:lstStyle/>
                    <a:p>
                      <a:pPr algn="ctr"/>
                      <a:r>
                        <a:rPr lang="en-US" b="1">
                          <a:latin typeface="Times New Roman" panose="02020603050405020304" pitchFamily="18" charset="0"/>
                          <a:cs typeface="Times New Roman" panose="02020603050405020304" pitchFamily="18" charset="0"/>
                        </a:rPr>
                        <a:t>Impact/Consequence</a:t>
                      </a:r>
                    </a:p>
                  </a:txBody>
                  <a:tcPr anchor="ctr">
                    <a:solidFill>
                      <a:schemeClr val="bg1">
                        <a:lumMod val="95000"/>
                      </a:schemeClr>
                    </a:solidFill>
                  </a:tcPr>
                </a:tc>
                <a:tc hMerge="1">
                  <a:txBody>
                    <a:bodyPr/>
                    <a:lstStyle/>
                    <a:p>
                      <a:endParaRPr lang="en-US"/>
                    </a:p>
                  </a:txBody>
                  <a:tcPr/>
                </a:tc>
                <a:extLst>
                  <a:ext uri="{0D108BD9-81ED-4DB2-BD59-A6C34878D82A}">
                    <a16:rowId xmlns:a16="http://schemas.microsoft.com/office/drawing/2014/main" val="2781644541"/>
                  </a:ext>
                </a:extLst>
              </a:tr>
              <a:tr h="404771">
                <a:tc>
                  <a:txBody>
                    <a:bodyPr/>
                    <a:lstStyle/>
                    <a:p>
                      <a:pPr algn="ctr"/>
                      <a:r>
                        <a:rPr lang="en-US" sz="1100">
                          <a:latin typeface="Times New Roman"/>
                        </a:rPr>
                        <a:t>Level </a:t>
                      </a:r>
                    </a:p>
                  </a:txBody>
                  <a:tcPr marL="76328" marR="76328" marT="38164" marB="38164" anchor="ctr">
                    <a:solidFill>
                      <a:schemeClr val="bg1">
                        <a:lumMod val="85000"/>
                      </a:schemeClr>
                    </a:solidFill>
                  </a:tcPr>
                </a:tc>
                <a:tc>
                  <a:txBody>
                    <a:bodyPr/>
                    <a:lstStyle/>
                    <a:p>
                      <a:pPr algn="ctr"/>
                      <a:r>
                        <a:rPr lang="en-US" sz="1100">
                          <a:latin typeface="Times New Roman"/>
                        </a:rPr>
                        <a:t>Description</a:t>
                      </a:r>
                    </a:p>
                  </a:txBody>
                  <a:tcPr marL="76328" marR="76328" marT="38164" marB="38164" anchor="ctr">
                    <a:solidFill>
                      <a:schemeClr val="bg1">
                        <a:lumMod val="85000"/>
                      </a:schemeClr>
                    </a:solidFill>
                  </a:tcPr>
                </a:tc>
                <a:extLst>
                  <a:ext uri="{0D108BD9-81ED-4DB2-BD59-A6C34878D82A}">
                    <a16:rowId xmlns:a16="http://schemas.microsoft.com/office/drawing/2014/main" val="219805973"/>
                  </a:ext>
                </a:extLst>
              </a:tr>
              <a:tr h="468012">
                <a:tc>
                  <a:txBody>
                    <a:bodyPr/>
                    <a:lstStyle/>
                    <a:p>
                      <a:pPr lvl="0" algn="ctr">
                        <a:buNone/>
                      </a:pPr>
                      <a:r>
                        <a:rPr lang="en-US" sz="1050" b="0" i="0" u="none" strike="noStrike" noProof="0">
                          <a:solidFill>
                            <a:schemeClr val="tx1"/>
                          </a:solidFill>
                          <a:latin typeface="Times New Roman"/>
                        </a:rPr>
                        <a:t>Negligible</a:t>
                      </a:r>
                      <a:endParaRPr lang="en-US" sz="1050">
                        <a:latin typeface="Times New Roman"/>
                      </a:endParaRPr>
                    </a:p>
                  </a:txBody>
                  <a:tcPr marL="76328" marR="76328" marT="38164" marB="38164" anchor="ctr">
                    <a:solidFill>
                      <a:schemeClr val="accent6">
                        <a:lumMod val="40000"/>
                        <a:lumOff val="60000"/>
                      </a:schemeClr>
                    </a:solidFill>
                  </a:tcPr>
                </a:tc>
                <a:tc>
                  <a:txBody>
                    <a:bodyPr/>
                    <a:lstStyle/>
                    <a:p>
                      <a:pPr algn="ctr"/>
                      <a:r>
                        <a:rPr lang="en-US" sz="1050">
                          <a:latin typeface="Times New Roman"/>
                        </a:rPr>
                        <a:t>No Impact on Microscope Functionality</a:t>
                      </a:r>
                    </a:p>
                  </a:txBody>
                  <a:tcPr marL="76328" marR="76328" marT="38164" marB="38164" anchor="ctr">
                    <a:solidFill>
                      <a:schemeClr val="accent6">
                        <a:lumMod val="40000"/>
                        <a:lumOff val="60000"/>
                      </a:schemeClr>
                    </a:solidFill>
                  </a:tcPr>
                </a:tc>
                <a:extLst>
                  <a:ext uri="{0D108BD9-81ED-4DB2-BD59-A6C34878D82A}">
                    <a16:rowId xmlns:a16="http://schemas.microsoft.com/office/drawing/2014/main" val="2207791298"/>
                  </a:ext>
                </a:extLst>
              </a:tr>
              <a:tr h="468012">
                <a:tc>
                  <a:txBody>
                    <a:bodyPr/>
                    <a:lstStyle/>
                    <a:p>
                      <a:pPr algn="ctr"/>
                      <a:r>
                        <a:rPr lang="en-US" sz="1050">
                          <a:latin typeface="Times New Roman"/>
                        </a:rPr>
                        <a:t>Minor</a:t>
                      </a:r>
                    </a:p>
                  </a:txBody>
                  <a:tcPr marL="76328" marR="76328" marT="38164" marB="38164" anchor="ctr">
                    <a:solidFill>
                      <a:schemeClr val="accent6">
                        <a:lumMod val="40000"/>
                        <a:lumOff val="60000"/>
                      </a:schemeClr>
                    </a:solidFill>
                  </a:tcPr>
                </a:tc>
                <a:tc>
                  <a:txBody>
                    <a:bodyPr/>
                    <a:lstStyle/>
                    <a:p>
                      <a:pPr algn="ctr"/>
                      <a:r>
                        <a:rPr lang="en-US" sz="1050">
                          <a:latin typeface="Times New Roman"/>
                        </a:rPr>
                        <a:t>Little Impact on </a:t>
                      </a:r>
                      <a:r>
                        <a:rPr lang="en-US" sz="1050" b="0" i="0" u="none" strike="noStrike" noProof="0">
                          <a:latin typeface="Times New Roman"/>
                        </a:rPr>
                        <a:t>Microscope Functionality</a:t>
                      </a:r>
                      <a:endParaRPr lang="en-US" sz="1050">
                        <a:latin typeface="Times New Roman"/>
                      </a:endParaRPr>
                    </a:p>
                  </a:txBody>
                  <a:tcPr marL="76328" marR="76328" marT="38164" marB="38164" anchor="ctr">
                    <a:solidFill>
                      <a:schemeClr val="accent6">
                        <a:lumMod val="40000"/>
                        <a:lumOff val="60000"/>
                      </a:schemeClr>
                    </a:solidFill>
                  </a:tcPr>
                </a:tc>
                <a:extLst>
                  <a:ext uri="{0D108BD9-81ED-4DB2-BD59-A6C34878D82A}">
                    <a16:rowId xmlns:a16="http://schemas.microsoft.com/office/drawing/2014/main" val="1957692701"/>
                  </a:ext>
                </a:extLst>
              </a:tr>
              <a:tr h="468012">
                <a:tc>
                  <a:txBody>
                    <a:bodyPr/>
                    <a:lstStyle/>
                    <a:p>
                      <a:pPr algn="ctr"/>
                      <a:r>
                        <a:rPr lang="en-US" sz="1050">
                          <a:latin typeface="Times New Roman"/>
                        </a:rPr>
                        <a:t>Moderate</a:t>
                      </a:r>
                    </a:p>
                  </a:txBody>
                  <a:tcPr marL="76328" marR="76328" marT="38164" marB="38164" anchor="ctr">
                    <a:solidFill>
                      <a:srgbClr val="FED41D">
                        <a:alpha val="50000"/>
                      </a:srgbClr>
                    </a:solidFill>
                  </a:tcPr>
                </a:tc>
                <a:tc>
                  <a:txBody>
                    <a:bodyPr/>
                    <a:lstStyle/>
                    <a:p>
                      <a:pPr algn="ctr"/>
                      <a:r>
                        <a:rPr lang="en-US" sz="1050">
                          <a:latin typeface="Times New Roman"/>
                        </a:rPr>
                        <a:t>Negative Impact on </a:t>
                      </a:r>
                      <a:r>
                        <a:rPr lang="en-US" sz="1050" b="0" i="0" u="none" strike="noStrike" noProof="0">
                          <a:latin typeface="Times New Roman"/>
                        </a:rPr>
                        <a:t>Microscope Functionality</a:t>
                      </a:r>
                      <a:endParaRPr lang="en-US" sz="1050">
                        <a:latin typeface="Times New Roman"/>
                      </a:endParaRPr>
                    </a:p>
                  </a:txBody>
                  <a:tcPr marL="76328" marR="76328" marT="38164" marB="38164" anchor="ctr">
                    <a:solidFill>
                      <a:srgbClr val="FED41D">
                        <a:alpha val="50000"/>
                      </a:srgbClr>
                    </a:solidFill>
                  </a:tcPr>
                </a:tc>
                <a:extLst>
                  <a:ext uri="{0D108BD9-81ED-4DB2-BD59-A6C34878D82A}">
                    <a16:rowId xmlns:a16="http://schemas.microsoft.com/office/drawing/2014/main" val="1770816441"/>
                  </a:ext>
                </a:extLst>
              </a:tr>
              <a:tr h="468012">
                <a:tc>
                  <a:txBody>
                    <a:bodyPr/>
                    <a:lstStyle/>
                    <a:p>
                      <a:pPr algn="ctr"/>
                      <a:r>
                        <a:rPr lang="en-US" sz="1050">
                          <a:latin typeface="Times New Roman"/>
                        </a:rPr>
                        <a:t>Significant</a:t>
                      </a:r>
                    </a:p>
                  </a:txBody>
                  <a:tcPr marL="76328" marR="76328" marT="38164" marB="38164" anchor="ctr">
                    <a:solidFill>
                      <a:srgbClr val="F14E28">
                        <a:alpha val="50000"/>
                      </a:srgbClr>
                    </a:solidFill>
                  </a:tcPr>
                </a:tc>
                <a:tc>
                  <a:txBody>
                    <a:bodyPr/>
                    <a:lstStyle/>
                    <a:p>
                      <a:pPr algn="ctr"/>
                      <a:r>
                        <a:rPr lang="en-US" sz="1050">
                          <a:latin typeface="Times New Roman"/>
                        </a:rPr>
                        <a:t>Negative Impact on </a:t>
                      </a:r>
                      <a:r>
                        <a:rPr lang="en-US" sz="1050" b="0" i="0" u="none" strike="noStrike" noProof="0">
                          <a:latin typeface="Times New Roman"/>
                        </a:rPr>
                        <a:t>Microscope Functionality</a:t>
                      </a:r>
                      <a:r>
                        <a:rPr lang="en-US" sz="1050">
                          <a:latin typeface="Times New Roman"/>
                        </a:rPr>
                        <a:t> with Isolated Failure</a:t>
                      </a:r>
                    </a:p>
                  </a:txBody>
                  <a:tcPr marL="76328" marR="76328" marT="38164" marB="38164" anchor="ctr">
                    <a:solidFill>
                      <a:srgbClr val="F14E28">
                        <a:alpha val="50000"/>
                      </a:srgbClr>
                    </a:solidFill>
                  </a:tcPr>
                </a:tc>
                <a:extLst>
                  <a:ext uri="{0D108BD9-81ED-4DB2-BD59-A6C34878D82A}">
                    <a16:rowId xmlns:a16="http://schemas.microsoft.com/office/drawing/2014/main" val="1295829416"/>
                  </a:ext>
                </a:extLst>
              </a:tr>
              <a:tr h="468012">
                <a:tc>
                  <a:txBody>
                    <a:bodyPr/>
                    <a:lstStyle/>
                    <a:p>
                      <a:pPr lvl="0" algn="ctr">
                        <a:buNone/>
                      </a:pPr>
                      <a:r>
                        <a:rPr lang="en-US" sz="1050">
                          <a:latin typeface="Times New Roman"/>
                        </a:rPr>
                        <a:t>Severe</a:t>
                      </a:r>
                    </a:p>
                  </a:txBody>
                  <a:tcPr marL="76328" marR="76328" marT="38164" marB="38164" anchor="ctr">
                    <a:solidFill>
                      <a:srgbClr val="F14E28">
                        <a:alpha val="50000"/>
                      </a:srgbClr>
                    </a:solidFill>
                  </a:tcPr>
                </a:tc>
                <a:tc>
                  <a:txBody>
                    <a:bodyPr/>
                    <a:lstStyle/>
                    <a:p>
                      <a:pPr lvl="0" algn="ctr">
                        <a:buNone/>
                      </a:pPr>
                      <a:r>
                        <a:rPr lang="en-US" sz="1050" b="0" i="0" u="none" strike="noStrike" noProof="0">
                          <a:latin typeface="Times New Roman"/>
                        </a:rPr>
                        <a:t>Negative Impact on Microscope Functionality with Cascading Failures</a:t>
                      </a:r>
                      <a:endParaRPr lang="en-US" sz="1050">
                        <a:latin typeface="Times New Roman"/>
                      </a:endParaRPr>
                    </a:p>
                  </a:txBody>
                  <a:tcPr marL="76328" marR="76328" marT="38164" marB="38164" anchor="ctr">
                    <a:solidFill>
                      <a:srgbClr val="F14E28">
                        <a:alpha val="50000"/>
                      </a:srgbClr>
                    </a:solidFill>
                  </a:tcPr>
                </a:tc>
                <a:extLst>
                  <a:ext uri="{0D108BD9-81ED-4DB2-BD59-A6C34878D82A}">
                    <a16:rowId xmlns:a16="http://schemas.microsoft.com/office/drawing/2014/main" val="2746300527"/>
                  </a:ext>
                </a:extLst>
              </a:tr>
            </a:tbl>
          </a:graphicData>
        </a:graphic>
      </p:graphicFrame>
      <p:graphicFrame>
        <p:nvGraphicFramePr>
          <p:cNvPr id="10" name="Table 11">
            <a:extLst>
              <a:ext uri="{FF2B5EF4-FFF2-40B4-BE49-F238E27FC236}">
                <a16:creationId xmlns:a16="http://schemas.microsoft.com/office/drawing/2014/main" id="{BDE32D85-7AF7-5D5E-79C7-D740DC284DFD}"/>
              </a:ext>
            </a:extLst>
          </p:cNvPr>
          <p:cNvGraphicFramePr>
            <a:graphicFrameLocks noGrp="1"/>
          </p:cNvGraphicFramePr>
          <p:nvPr>
            <p:extLst>
              <p:ext uri="{D42A27DB-BD31-4B8C-83A1-F6EECF244321}">
                <p14:modId xmlns:p14="http://schemas.microsoft.com/office/powerpoint/2010/main" val="611197504"/>
              </p:ext>
            </p:extLst>
          </p:nvPr>
        </p:nvGraphicFramePr>
        <p:xfrm>
          <a:off x="4657353" y="898072"/>
          <a:ext cx="3923051" cy="3149603"/>
        </p:xfrm>
        <a:graphic>
          <a:graphicData uri="http://schemas.openxmlformats.org/drawingml/2006/table">
            <a:tbl>
              <a:tblPr firstRow="1">
                <a:tableStyleId>{5940675A-B579-460E-94D1-54222C63F5DA}</a:tableStyleId>
              </a:tblPr>
              <a:tblGrid>
                <a:gridCol w="1049164">
                  <a:extLst>
                    <a:ext uri="{9D8B030D-6E8A-4147-A177-3AD203B41FA5}">
                      <a16:colId xmlns:a16="http://schemas.microsoft.com/office/drawing/2014/main" val="1741475186"/>
                    </a:ext>
                  </a:extLst>
                </a:gridCol>
                <a:gridCol w="2873887">
                  <a:extLst>
                    <a:ext uri="{9D8B030D-6E8A-4147-A177-3AD203B41FA5}">
                      <a16:colId xmlns:a16="http://schemas.microsoft.com/office/drawing/2014/main" val="1533315858"/>
                    </a:ext>
                  </a:extLst>
                </a:gridCol>
              </a:tblGrid>
              <a:tr h="384544">
                <a:tc gridSpan="2">
                  <a:txBody>
                    <a:bodyPr/>
                    <a:lstStyle/>
                    <a:p>
                      <a:pPr algn="ctr"/>
                      <a:r>
                        <a:rPr lang="en-US" sz="1200" b="1">
                          <a:latin typeface="Times New Roman"/>
                        </a:rPr>
                        <a:t>Probability</a:t>
                      </a:r>
                      <a:endParaRPr lang="en-US"/>
                    </a:p>
                  </a:txBody>
                  <a:tcPr anchor="ctr">
                    <a:solidFill>
                      <a:schemeClr val="bg1">
                        <a:lumMod val="95000"/>
                      </a:schemeClr>
                    </a:solidFill>
                  </a:tcPr>
                </a:tc>
                <a:tc hMerge="1">
                  <a:txBody>
                    <a:bodyPr/>
                    <a:lstStyle/>
                    <a:p>
                      <a:endParaRPr lang="en-US"/>
                    </a:p>
                  </a:txBody>
                  <a:tcPr/>
                </a:tc>
                <a:extLst>
                  <a:ext uri="{0D108BD9-81ED-4DB2-BD59-A6C34878D82A}">
                    <a16:rowId xmlns:a16="http://schemas.microsoft.com/office/drawing/2014/main" val="2781644541"/>
                  </a:ext>
                </a:extLst>
              </a:tr>
              <a:tr h="384544">
                <a:tc>
                  <a:txBody>
                    <a:bodyPr/>
                    <a:lstStyle/>
                    <a:p>
                      <a:pPr algn="ctr"/>
                      <a:r>
                        <a:rPr lang="en-US" sz="1100">
                          <a:latin typeface="Times New Roman"/>
                        </a:rPr>
                        <a:t>Level </a:t>
                      </a:r>
                    </a:p>
                  </a:txBody>
                  <a:tcPr marL="76328" marR="76328" marT="38164" marB="38164" anchor="ctr">
                    <a:solidFill>
                      <a:schemeClr val="bg1">
                        <a:lumMod val="85000"/>
                      </a:schemeClr>
                    </a:solidFill>
                  </a:tcPr>
                </a:tc>
                <a:tc>
                  <a:txBody>
                    <a:bodyPr/>
                    <a:lstStyle/>
                    <a:p>
                      <a:pPr algn="ctr"/>
                      <a:r>
                        <a:rPr lang="en-US" sz="1100">
                          <a:latin typeface="Times New Roman"/>
                        </a:rPr>
                        <a:t>Description</a:t>
                      </a:r>
                    </a:p>
                  </a:txBody>
                  <a:tcPr marL="76328" marR="76328" marT="38164" marB="38164" anchor="ctr">
                    <a:solidFill>
                      <a:schemeClr val="bg1">
                        <a:lumMod val="85000"/>
                      </a:schemeClr>
                    </a:solidFill>
                  </a:tcPr>
                </a:tc>
                <a:extLst>
                  <a:ext uri="{0D108BD9-81ED-4DB2-BD59-A6C34878D82A}">
                    <a16:rowId xmlns:a16="http://schemas.microsoft.com/office/drawing/2014/main" val="219805973"/>
                  </a:ext>
                </a:extLst>
              </a:tr>
              <a:tr h="476103">
                <a:tc>
                  <a:txBody>
                    <a:bodyPr/>
                    <a:lstStyle/>
                    <a:p>
                      <a:pPr lvl="0" algn="ctr">
                        <a:buNone/>
                      </a:pPr>
                      <a:r>
                        <a:rPr lang="en-US" sz="1050" b="0">
                          <a:solidFill>
                            <a:schemeClr val="tx1"/>
                          </a:solidFill>
                          <a:latin typeface="Times New Roman"/>
                        </a:rPr>
                        <a:t>Very Unlikely</a:t>
                      </a:r>
                      <a:endParaRPr lang="en-US" sz="1050"/>
                    </a:p>
                  </a:txBody>
                  <a:tcPr marL="76328" marR="76328" marT="38164" marB="38164" anchor="ctr">
                    <a:solidFill>
                      <a:schemeClr val="accent6">
                        <a:lumMod val="40000"/>
                        <a:lumOff val="60000"/>
                      </a:schemeClr>
                    </a:solidFill>
                  </a:tcPr>
                </a:tc>
                <a:tc>
                  <a:txBody>
                    <a:bodyPr/>
                    <a:lstStyle/>
                    <a:p>
                      <a:pPr algn="ctr"/>
                      <a:r>
                        <a:rPr lang="en-US" sz="1050">
                          <a:latin typeface="Times New Roman"/>
                        </a:rPr>
                        <a:t>No Probability of Occurring During Microscope Operation</a:t>
                      </a:r>
                    </a:p>
                  </a:txBody>
                  <a:tcPr marL="76328" marR="76328" marT="38164" marB="38164" anchor="ctr">
                    <a:solidFill>
                      <a:schemeClr val="accent6">
                        <a:lumMod val="40000"/>
                        <a:lumOff val="60000"/>
                      </a:schemeClr>
                    </a:solidFill>
                  </a:tcPr>
                </a:tc>
                <a:extLst>
                  <a:ext uri="{0D108BD9-81ED-4DB2-BD59-A6C34878D82A}">
                    <a16:rowId xmlns:a16="http://schemas.microsoft.com/office/drawing/2014/main" val="2207791298"/>
                  </a:ext>
                </a:extLst>
              </a:tr>
              <a:tr h="476103">
                <a:tc>
                  <a:txBody>
                    <a:bodyPr/>
                    <a:lstStyle/>
                    <a:p>
                      <a:pPr lvl="0" algn="ctr">
                        <a:buNone/>
                      </a:pPr>
                      <a:r>
                        <a:rPr lang="en-US" sz="1050" b="0">
                          <a:solidFill>
                            <a:schemeClr val="tx1"/>
                          </a:solidFill>
                          <a:latin typeface="Times New Roman"/>
                        </a:rPr>
                        <a:t>Unlikely</a:t>
                      </a:r>
                      <a:endParaRPr lang="en-US" sz="1050"/>
                    </a:p>
                  </a:txBody>
                  <a:tcPr marL="76328" marR="76328" marT="38164" marB="38164" anchor="ctr">
                    <a:solidFill>
                      <a:schemeClr val="accent6">
                        <a:lumMod val="40000"/>
                        <a:lumOff val="60000"/>
                      </a:schemeClr>
                    </a:solidFill>
                  </a:tcPr>
                </a:tc>
                <a:tc>
                  <a:txBody>
                    <a:bodyPr/>
                    <a:lstStyle/>
                    <a:p>
                      <a:pPr algn="ctr"/>
                      <a:r>
                        <a:rPr lang="en-US" sz="1050">
                          <a:latin typeface="Times New Roman"/>
                        </a:rPr>
                        <a:t>Low </a:t>
                      </a:r>
                      <a:r>
                        <a:rPr lang="en-US" sz="1050" b="0" i="0" u="none" strike="noStrike" noProof="0">
                          <a:latin typeface="Times New Roman"/>
                        </a:rPr>
                        <a:t>Probability of Occurring During Microscope Operation</a:t>
                      </a:r>
                      <a:endParaRPr lang="en-US" sz="1050" b="0" i="0" u="none" strike="noStrike" noProof="0"/>
                    </a:p>
                  </a:txBody>
                  <a:tcPr marL="76328" marR="76328" marT="38164" marB="38164" anchor="ctr">
                    <a:solidFill>
                      <a:schemeClr val="accent6">
                        <a:lumMod val="40000"/>
                        <a:lumOff val="60000"/>
                      </a:schemeClr>
                    </a:solidFill>
                  </a:tcPr>
                </a:tc>
                <a:extLst>
                  <a:ext uri="{0D108BD9-81ED-4DB2-BD59-A6C34878D82A}">
                    <a16:rowId xmlns:a16="http://schemas.microsoft.com/office/drawing/2014/main" val="1957692701"/>
                  </a:ext>
                </a:extLst>
              </a:tr>
              <a:tr h="476103">
                <a:tc>
                  <a:txBody>
                    <a:bodyPr/>
                    <a:lstStyle/>
                    <a:p>
                      <a:pPr lvl="0" algn="ctr">
                        <a:buNone/>
                      </a:pPr>
                      <a:r>
                        <a:rPr lang="en-US" sz="1050" b="0">
                          <a:solidFill>
                            <a:schemeClr val="tx1"/>
                          </a:solidFill>
                          <a:latin typeface="Times New Roman"/>
                        </a:rPr>
                        <a:t>Possible</a:t>
                      </a:r>
                      <a:endParaRPr lang="en-US" sz="1050"/>
                    </a:p>
                  </a:txBody>
                  <a:tcPr marL="76328" marR="76328" marT="38164" marB="38164" anchor="ctr">
                    <a:solidFill>
                      <a:srgbClr val="FED41D">
                        <a:alpha val="50000"/>
                      </a:srgbClr>
                    </a:solidFill>
                  </a:tcPr>
                </a:tc>
                <a:tc>
                  <a:txBody>
                    <a:bodyPr/>
                    <a:lstStyle/>
                    <a:p>
                      <a:pPr lvl="0" algn="ctr">
                        <a:buNone/>
                      </a:pPr>
                      <a:r>
                        <a:rPr lang="en-US" sz="1050">
                          <a:latin typeface="Times New Roman"/>
                        </a:rPr>
                        <a:t>Medium </a:t>
                      </a:r>
                      <a:r>
                        <a:rPr lang="en-US" sz="1050" b="0" i="0" u="none" strike="noStrike" noProof="0">
                          <a:latin typeface="Times New Roman"/>
                        </a:rPr>
                        <a:t>Probability of Occurring During Microscope Operation</a:t>
                      </a:r>
                      <a:endParaRPr lang="en-US" sz="1050" b="0" i="0" u="none" strike="noStrike" noProof="0"/>
                    </a:p>
                  </a:txBody>
                  <a:tcPr marL="76328" marR="76328" marT="38164" marB="38164" anchor="ctr">
                    <a:solidFill>
                      <a:srgbClr val="FED41D">
                        <a:alpha val="50000"/>
                      </a:srgbClr>
                    </a:solidFill>
                  </a:tcPr>
                </a:tc>
                <a:extLst>
                  <a:ext uri="{0D108BD9-81ED-4DB2-BD59-A6C34878D82A}">
                    <a16:rowId xmlns:a16="http://schemas.microsoft.com/office/drawing/2014/main" val="1770816441"/>
                  </a:ext>
                </a:extLst>
              </a:tr>
              <a:tr h="476103">
                <a:tc>
                  <a:txBody>
                    <a:bodyPr/>
                    <a:lstStyle/>
                    <a:p>
                      <a:pPr lvl="0" algn="ctr">
                        <a:buNone/>
                      </a:pPr>
                      <a:r>
                        <a:rPr lang="en-US" sz="1050" b="0">
                          <a:solidFill>
                            <a:schemeClr val="tx1"/>
                          </a:solidFill>
                          <a:latin typeface="Times New Roman"/>
                        </a:rPr>
                        <a:t>Likely</a:t>
                      </a:r>
                      <a:endParaRPr lang="en-US" sz="1050"/>
                    </a:p>
                  </a:txBody>
                  <a:tcPr marL="76328" marR="76328" marT="38164" marB="38164" anchor="ctr">
                    <a:solidFill>
                      <a:srgbClr val="F14E28">
                        <a:alpha val="50000"/>
                      </a:srgbClr>
                    </a:solidFill>
                  </a:tcPr>
                </a:tc>
                <a:tc>
                  <a:txBody>
                    <a:bodyPr/>
                    <a:lstStyle/>
                    <a:p>
                      <a:pPr algn="ctr"/>
                      <a:r>
                        <a:rPr lang="en-US" sz="1050">
                          <a:latin typeface="Times New Roman"/>
                        </a:rPr>
                        <a:t>High </a:t>
                      </a:r>
                      <a:r>
                        <a:rPr lang="en-US" sz="1050" b="0" i="0" u="none" strike="noStrike" noProof="0">
                          <a:latin typeface="Times New Roman"/>
                        </a:rPr>
                        <a:t>Probability of Occurring During Microscope Operation</a:t>
                      </a:r>
                      <a:endParaRPr lang="en-US" sz="1050" b="0" i="0" u="none" strike="noStrike" noProof="0"/>
                    </a:p>
                  </a:txBody>
                  <a:tcPr marL="76328" marR="76328" marT="38164" marB="38164" anchor="ctr">
                    <a:solidFill>
                      <a:srgbClr val="F14E28">
                        <a:alpha val="50000"/>
                      </a:srgbClr>
                    </a:solidFill>
                  </a:tcPr>
                </a:tc>
                <a:extLst>
                  <a:ext uri="{0D108BD9-81ED-4DB2-BD59-A6C34878D82A}">
                    <a16:rowId xmlns:a16="http://schemas.microsoft.com/office/drawing/2014/main" val="1295829416"/>
                  </a:ext>
                </a:extLst>
              </a:tr>
              <a:tr h="476103">
                <a:tc>
                  <a:txBody>
                    <a:bodyPr/>
                    <a:lstStyle/>
                    <a:p>
                      <a:pPr lvl="0" algn="ctr">
                        <a:buNone/>
                      </a:pPr>
                      <a:r>
                        <a:rPr lang="en-US" sz="1050" b="0">
                          <a:solidFill>
                            <a:schemeClr val="tx1"/>
                          </a:solidFill>
                          <a:latin typeface="Times New Roman"/>
                        </a:rPr>
                        <a:t>Very Likely</a:t>
                      </a:r>
                      <a:endParaRPr lang="en-US" sz="1050" b="0"/>
                    </a:p>
                  </a:txBody>
                  <a:tcPr marL="76328" marR="76328" marT="38164" marB="38164" anchor="ctr">
                    <a:solidFill>
                      <a:srgbClr val="F14E28">
                        <a:alpha val="50000"/>
                      </a:srgbClr>
                    </a:solidFill>
                  </a:tcPr>
                </a:tc>
                <a:tc>
                  <a:txBody>
                    <a:bodyPr/>
                    <a:lstStyle/>
                    <a:p>
                      <a:pPr lvl="0" algn="ctr">
                        <a:buNone/>
                      </a:pPr>
                      <a:r>
                        <a:rPr lang="en-US" sz="1050" b="0" i="0" u="none" strike="noStrike" noProof="0">
                          <a:latin typeface="Times New Roman"/>
                        </a:rPr>
                        <a:t>Highest Probability of Occurring During Microscope Operation</a:t>
                      </a:r>
                      <a:endParaRPr lang="en-US" sz="1050" b="0" i="0" u="none" strike="noStrike" noProof="0"/>
                    </a:p>
                  </a:txBody>
                  <a:tcPr marL="76328" marR="76328" marT="38164" marB="38164" anchor="ctr">
                    <a:solidFill>
                      <a:srgbClr val="F14E28">
                        <a:alpha val="50000"/>
                      </a:srgbClr>
                    </a:solidFill>
                  </a:tcPr>
                </a:tc>
                <a:extLst>
                  <a:ext uri="{0D108BD9-81ED-4DB2-BD59-A6C34878D82A}">
                    <a16:rowId xmlns:a16="http://schemas.microsoft.com/office/drawing/2014/main" val="2746300527"/>
                  </a:ext>
                </a:extLst>
              </a:tr>
            </a:tbl>
          </a:graphicData>
        </a:graphic>
      </p:graphicFrame>
      <p:graphicFrame>
        <p:nvGraphicFramePr>
          <p:cNvPr id="3" name="Table 5">
            <a:extLst>
              <a:ext uri="{FF2B5EF4-FFF2-40B4-BE49-F238E27FC236}">
                <a16:creationId xmlns:a16="http://schemas.microsoft.com/office/drawing/2014/main" id="{CD016F20-75AF-18D9-E8D9-0D06B06E9388}"/>
              </a:ext>
            </a:extLst>
          </p:cNvPr>
          <p:cNvGraphicFramePr>
            <a:graphicFrameLocks noGrp="1"/>
          </p:cNvGraphicFramePr>
          <p:nvPr>
            <p:extLst>
              <p:ext uri="{D42A27DB-BD31-4B8C-83A1-F6EECF244321}">
                <p14:modId xmlns:p14="http://schemas.microsoft.com/office/powerpoint/2010/main" val="2800158492"/>
              </p:ext>
            </p:extLst>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6" name="TextBox 5">
            <a:extLst>
              <a:ext uri="{FF2B5EF4-FFF2-40B4-BE49-F238E27FC236}">
                <a16:creationId xmlns:a16="http://schemas.microsoft.com/office/drawing/2014/main" id="{F5899889-1B9A-31E9-4B92-6683A2522329}"/>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30421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Critical Project Risk 1</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24</a:t>
            </a:fld>
            <a:endParaRPr lang="en"/>
          </a:p>
        </p:txBody>
      </p:sp>
      <p:graphicFrame>
        <p:nvGraphicFramePr>
          <p:cNvPr id="8" name="Table 9">
            <a:extLst>
              <a:ext uri="{FF2B5EF4-FFF2-40B4-BE49-F238E27FC236}">
                <a16:creationId xmlns:a16="http://schemas.microsoft.com/office/drawing/2014/main" id="{0F20B111-6E90-028E-81DF-C614AF29424C}"/>
              </a:ext>
            </a:extLst>
          </p:cNvPr>
          <p:cNvGraphicFramePr>
            <a:graphicFrameLocks noGrp="1"/>
          </p:cNvGraphicFramePr>
          <p:nvPr>
            <p:extLst>
              <p:ext uri="{D42A27DB-BD31-4B8C-83A1-F6EECF244321}">
                <p14:modId xmlns:p14="http://schemas.microsoft.com/office/powerpoint/2010/main" val="243596375"/>
              </p:ext>
            </p:extLst>
          </p:nvPr>
        </p:nvGraphicFramePr>
        <p:xfrm>
          <a:off x="157058" y="882004"/>
          <a:ext cx="3782930" cy="3239521"/>
        </p:xfrm>
        <a:graphic>
          <a:graphicData uri="http://schemas.openxmlformats.org/drawingml/2006/table">
            <a:tbl>
              <a:tblPr firstRow="1" bandRow="1">
                <a:tableStyleId>{D7AC3CCA-C797-4891-BE02-D94E43425B78}</a:tableStyleId>
              </a:tblPr>
              <a:tblGrid>
                <a:gridCol w="1113689">
                  <a:extLst>
                    <a:ext uri="{9D8B030D-6E8A-4147-A177-3AD203B41FA5}">
                      <a16:colId xmlns:a16="http://schemas.microsoft.com/office/drawing/2014/main" val="1174077176"/>
                    </a:ext>
                  </a:extLst>
                </a:gridCol>
                <a:gridCol w="2669241">
                  <a:extLst>
                    <a:ext uri="{9D8B030D-6E8A-4147-A177-3AD203B41FA5}">
                      <a16:colId xmlns:a16="http://schemas.microsoft.com/office/drawing/2014/main" val="3831595212"/>
                    </a:ext>
                  </a:extLst>
                </a:gridCol>
              </a:tblGrid>
              <a:tr h="759951">
                <a:tc>
                  <a:txBody>
                    <a:bodyPr/>
                    <a:lstStyle/>
                    <a:p>
                      <a:pPr algn="ctr"/>
                      <a:r>
                        <a:rPr lang="en-US" sz="1350" b="1">
                          <a:latin typeface="Times New Roman"/>
                        </a:rPr>
                        <a:t>Risk Description</a:t>
                      </a:r>
                    </a:p>
                  </a:txBody>
                  <a:tcPr anchor="ctr">
                    <a:solidFill>
                      <a:srgbClr val="00B0F0"/>
                    </a:solidFill>
                  </a:tcPr>
                </a:tc>
                <a:tc>
                  <a:txBody>
                    <a:bodyPr/>
                    <a:lstStyle/>
                    <a:p>
                      <a:pPr algn="ctr"/>
                      <a:r>
                        <a:rPr lang="en-US" sz="1350" b="0">
                          <a:latin typeface="Times New Roman"/>
                        </a:rPr>
                        <a:t>Detection Algorithm Fails to Detect More than 50% of Motion</a:t>
                      </a:r>
                      <a:endParaRPr lang="en-US" sz="1350">
                        <a:latin typeface="Times New Roman"/>
                      </a:endParaRPr>
                    </a:p>
                  </a:txBody>
                  <a:tcPr anchor="ctr">
                    <a:solidFill>
                      <a:srgbClr val="00B0F0">
                        <a:alpha val="50000"/>
                      </a:srgbClr>
                    </a:solidFill>
                  </a:tcPr>
                </a:tc>
                <a:extLst>
                  <a:ext uri="{0D108BD9-81ED-4DB2-BD59-A6C34878D82A}">
                    <a16:rowId xmlns:a16="http://schemas.microsoft.com/office/drawing/2014/main" val="1587926683"/>
                  </a:ext>
                </a:extLst>
              </a:tr>
              <a:tr h="959668">
                <a:tc>
                  <a:txBody>
                    <a:bodyPr/>
                    <a:lstStyle/>
                    <a:p>
                      <a:pPr algn="ctr"/>
                      <a:r>
                        <a:rPr lang="en-US" sz="1350" b="1">
                          <a:latin typeface="Times New Roman"/>
                        </a:rPr>
                        <a:t>Mitigation Strategy</a:t>
                      </a:r>
                    </a:p>
                  </a:txBody>
                  <a:tcPr anchor="ctr"/>
                </a:tc>
                <a:tc>
                  <a:txBody>
                    <a:bodyPr/>
                    <a:lstStyle/>
                    <a:p>
                      <a:pPr lvl="0" algn="ctr">
                        <a:buNone/>
                      </a:pPr>
                      <a:r>
                        <a:rPr lang="en-US" sz="1350">
                          <a:latin typeface="Times New Roman"/>
                        </a:rPr>
                        <a:t>Test and improve movement detection algorithm (detailed previously)</a:t>
                      </a:r>
                    </a:p>
                  </a:txBody>
                  <a:tcPr anchor="ctr">
                    <a:solidFill>
                      <a:srgbClr val="CBCBCB">
                        <a:alpha val="50000"/>
                      </a:srgbClr>
                    </a:solidFill>
                  </a:tcPr>
                </a:tc>
                <a:extLst>
                  <a:ext uri="{0D108BD9-81ED-4DB2-BD59-A6C34878D82A}">
                    <a16:rowId xmlns:a16="http://schemas.microsoft.com/office/drawing/2014/main" val="2162682642"/>
                  </a:ext>
                </a:extLst>
              </a:tr>
              <a:tr h="759951">
                <a:tc>
                  <a:txBody>
                    <a:bodyPr/>
                    <a:lstStyle/>
                    <a:p>
                      <a:pPr algn="ctr"/>
                      <a:r>
                        <a:rPr lang="en-US" sz="1350" b="1">
                          <a:latin typeface="Times New Roman"/>
                        </a:rPr>
                        <a:t>Related Subsystem</a:t>
                      </a:r>
                    </a:p>
                  </a:txBody>
                  <a:tcPr anchor="ctr">
                    <a:solidFill>
                      <a:srgbClr val="FED41D"/>
                    </a:solidFill>
                  </a:tcPr>
                </a:tc>
                <a:tc>
                  <a:txBody>
                    <a:bodyPr/>
                    <a:lstStyle/>
                    <a:p>
                      <a:pPr algn="ctr"/>
                      <a:r>
                        <a:rPr lang="en-US" sz="1350">
                          <a:latin typeface="Times New Roman"/>
                        </a:rPr>
                        <a:t>Software</a:t>
                      </a:r>
                    </a:p>
                  </a:txBody>
                  <a:tcPr anchor="ctr">
                    <a:solidFill>
                      <a:srgbClr val="FED41D">
                        <a:alpha val="50000"/>
                      </a:srgbClr>
                    </a:solidFill>
                  </a:tcPr>
                </a:tc>
                <a:extLst>
                  <a:ext uri="{0D108BD9-81ED-4DB2-BD59-A6C34878D82A}">
                    <a16:rowId xmlns:a16="http://schemas.microsoft.com/office/drawing/2014/main" val="2348150925"/>
                  </a:ext>
                </a:extLst>
              </a:tr>
              <a:tr h="759951">
                <a:tc>
                  <a:txBody>
                    <a:bodyPr/>
                    <a:lstStyle/>
                    <a:p>
                      <a:pPr algn="ctr"/>
                      <a:r>
                        <a:rPr lang="en-US" sz="1350" b="1">
                          <a:latin typeface="Times New Roman"/>
                        </a:rPr>
                        <a:t>CPE Effected </a:t>
                      </a:r>
                    </a:p>
                  </a:txBody>
                  <a:tcPr anchor="ctr">
                    <a:solidFill>
                      <a:srgbClr val="F14E28"/>
                    </a:solidFill>
                  </a:tcPr>
                </a:tc>
                <a:tc>
                  <a:txBody>
                    <a:bodyPr/>
                    <a:lstStyle/>
                    <a:p>
                      <a:pPr algn="ctr"/>
                      <a:r>
                        <a:rPr lang="en-US" sz="1350">
                          <a:latin typeface="Times New Roman"/>
                        </a:rPr>
                        <a:t>CPE5: </a:t>
                      </a:r>
                      <a:r>
                        <a:rPr lang="en" sz="1350" b="0" i="0" u="none" strike="noStrike" noProof="0">
                          <a:latin typeface="Times New Roman"/>
                        </a:rPr>
                        <a:t>Movement Detection </a:t>
                      </a:r>
                    </a:p>
                    <a:p>
                      <a:pPr algn="ctr"/>
                      <a:r>
                        <a:rPr lang="en" sz="1350" b="0" i="0" u="none" strike="noStrike" noProof="0">
                          <a:latin typeface="Times New Roman"/>
                        </a:rPr>
                        <a:t>Algorithm</a:t>
                      </a:r>
                      <a:endParaRPr lang="en-US" sz="1350" b="0">
                        <a:latin typeface="Times New Roman"/>
                      </a:endParaRPr>
                    </a:p>
                  </a:txBody>
                  <a:tcPr anchor="ctr">
                    <a:solidFill>
                      <a:srgbClr val="F14E28">
                        <a:alpha val="50000"/>
                      </a:srgbClr>
                    </a:solidFill>
                  </a:tcPr>
                </a:tc>
                <a:extLst>
                  <a:ext uri="{0D108BD9-81ED-4DB2-BD59-A6C34878D82A}">
                    <a16:rowId xmlns:a16="http://schemas.microsoft.com/office/drawing/2014/main" val="2195421902"/>
                  </a:ext>
                </a:extLst>
              </a:tr>
            </a:tbl>
          </a:graphicData>
        </a:graphic>
      </p:graphicFrame>
      <p:graphicFrame>
        <p:nvGraphicFramePr>
          <p:cNvPr id="4" name="Table 3">
            <a:extLst>
              <a:ext uri="{FF2B5EF4-FFF2-40B4-BE49-F238E27FC236}">
                <a16:creationId xmlns:a16="http://schemas.microsoft.com/office/drawing/2014/main" id="{71093ACC-0B00-36FE-4902-A2E81A910C17}"/>
              </a:ext>
            </a:extLst>
          </p:cNvPr>
          <p:cNvGraphicFramePr>
            <a:graphicFrameLocks noGrp="1"/>
          </p:cNvGraphicFramePr>
          <p:nvPr>
            <p:extLst>
              <p:ext uri="{D42A27DB-BD31-4B8C-83A1-F6EECF244321}">
                <p14:modId xmlns:p14="http://schemas.microsoft.com/office/powerpoint/2010/main" val="3638138336"/>
              </p:ext>
            </p:extLst>
          </p:nvPr>
        </p:nvGraphicFramePr>
        <p:xfrm>
          <a:off x="4316506" y="882003"/>
          <a:ext cx="4672860" cy="3219882"/>
        </p:xfrm>
        <a:graphic>
          <a:graphicData uri="http://schemas.openxmlformats.org/drawingml/2006/table">
            <a:tbl>
              <a:tblPr firstRow="1" bandRow="1">
                <a:tableStyleId>{073A0DAA-6AF3-43AB-8588-CEC1D06C72B9}</a:tableStyleId>
              </a:tblPr>
              <a:tblGrid>
                <a:gridCol w="778810">
                  <a:extLst>
                    <a:ext uri="{9D8B030D-6E8A-4147-A177-3AD203B41FA5}">
                      <a16:colId xmlns:a16="http://schemas.microsoft.com/office/drawing/2014/main" val="1774048333"/>
                    </a:ext>
                  </a:extLst>
                </a:gridCol>
                <a:gridCol w="778810">
                  <a:extLst>
                    <a:ext uri="{9D8B030D-6E8A-4147-A177-3AD203B41FA5}">
                      <a16:colId xmlns:a16="http://schemas.microsoft.com/office/drawing/2014/main" val="1228939429"/>
                    </a:ext>
                  </a:extLst>
                </a:gridCol>
                <a:gridCol w="778810">
                  <a:extLst>
                    <a:ext uri="{9D8B030D-6E8A-4147-A177-3AD203B41FA5}">
                      <a16:colId xmlns:a16="http://schemas.microsoft.com/office/drawing/2014/main" val="1307380569"/>
                    </a:ext>
                  </a:extLst>
                </a:gridCol>
                <a:gridCol w="778810">
                  <a:extLst>
                    <a:ext uri="{9D8B030D-6E8A-4147-A177-3AD203B41FA5}">
                      <a16:colId xmlns:a16="http://schemas.microsoft.com/office/drawing/2014/main" val="1385033139"/>
                    </a:ext>
                  </a:extLst>
                </a:gridCol>
                <a:gridCol w="778810">
                  <a:extLst>
                    <a:ext uri="{9D8B030D-6E8A-4147-A177-3AD203B41FA5}">
                      <a16:colId xmlns:a16="http://schemas.microsoft.com/office/drawing/2014/main" val="237339886"/>
                    </a:ext>
                  </a:extLst>
                </a:gridCol>
                <a:gridCol w="778810">
                  <a:extLst>
                    <a:ext uri="{9D8B030D-6E8A-4147-A177-3AD203B41FA5}">
                      <a16:colId xmlns:a16="http://schemas.microsoft.com/office/drawing/2014/main" val="3933540076"/>
                    </a:ext>
                  </a:extLst>
                </a:gridCol>
              </a:tblGrid>
              <a:tr h="536647">
                <a:tc>
                  <a:txBody>
                    <a:bodyPr/>
                    <a:lstStyle/>
                    <a:p>
                      <a:pPr algn="ctr"/>
                      <a:endParaRPr lang="en-US" sz="105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Negligible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Minor</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Moderate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Significant</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Severe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536647">
                <a:tc>
                  <a:txBody>
                    <a:bodyPr/>
                    <a:lstStyle/>
                    <a:p>
                      <a:pPr lvl="0" algn="ctr">
                        <a:buNone/>
                      </a:pPr>
                      <a:r>
                        <a:rPr lang="en-US" sz="1200" b="0">
                          <a:solidFill>
                            <a:schemeClr val="tx1"/>
                          </a:solidFill>
                          <a:latin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r>
                        <a:rPr lang="en-US" sz="1400">
                          <a:latin typeface="Times New Roman"/>
                        </a:rPr>
                        <a:t>1</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536647">
                <a:tc>
                  <a:txBody>
                    <a:bodyPr/>
                    <a:lstStyle/>
                    <a:p>
                      <a:pPr lvl="0" algn="ctr">
                        <a:buNone/>
                      </a:pPr>
                      <a:r>
                        <a:rPr lang="en-US" sz="1200" b="0">
                          <a:solidFill>
                            <a:schemeClr val="tx1"/>
                          </a:solidFill>
                          <a:latin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536647">
                <a:tc>
                  <a:txBody>
                    <a:bodyPr/>
                    <a:lstStyle/>
                    <a:p>
                      <a:pPr lvl="0" algn="ctr">
                        <a:buNone/>
                      </a:pPr>
                      <a:r>
                        <a:rPr lang="en-US" sz="1200" b="0">
                          <a:solidFill>
                            <a:schemeClr val="tx1"/>
                          </a:solidFill>
                          <a:latin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endParaRPr lang="en-US" sz="1400" b="0" i="0" u="none" strike="noStrike" noProof="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r>
                        <a:rPr lang="en-US" sz="1400">
                          <a:solidFill>
                            <a:schemeClr val="tx1"/>
                          </a:solidFill>
                          <a:latin typeface="Times New Roman"/>
                        </a:rPr>
                        <a:t>1</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endParaRPr lang="en-US" sz="1400" b="0" i="0" u="none" strike="noStrike" noProof="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536647">
                <a:tc>
                  <a:txBody>
                    <a:bodyPr/>
                    <a:lstStyle/>
                    <a:p>
                      <a:pPr lvl="0" algn="ctr">
                        <a:buNone/>
                      </a:pPr>
                      <a:r>
                        <a:rPr lang="en-US" sz="1200" b="0">
                          <a:solidFill>
                            <a:schemeClr val="tx1"/>
                          </a:solidFill>
                          <a:latin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536647">
                <a:tc>
                  <a:txBody>
                    <a:bodyPr/>
                    <a:lstStyle/>
                    <a:p>
                      <a:pPr lvl="0" algn="ctr">
                        <a:buNone/>
                      </a:pPr>
                      <a:r>
                        <a:rPr lang="en-US" sz="1200" b="0">
                          <a:solidFill>
                            <a:schemeClr val="tx1"/>
                          </a:solidFill>
                          <a:latin typeface="Times New Roman"/>
                        </a:rPr>
                        <a:t>Very Unlikely</a:t>
                      </a:r>
                      <a:endParaRPr lang="en-US" sz="120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cxnSp>
        <p:nvCxnSpPr>
          <p:cNvPr id="6" name="Straight Arrow Connector 5">
            <a:extLst>
              <a:ext uri="{FF2B5EF4-FFF2-40B4-BE49-F238E27FC236}">
                <a16:creationId xmlns:a16="http://schemas.microsoft.com/office/drawing/2014/main" id="{E9BE09D1-7187-5262-1C89-0436D5A58FC7}"/>
              </a:ext>
            </a:extLst>
          </p:cNvPr>
          <p:cNvCxnSpPr>
            <a:cxnSpLocks/>
          </p:cNvCxnSpPr>
          <p:nvPr/>
        </p:nvCxnSpPr>
        <p:spPr>
          <a:xfrm>
            <a:off x="7716468" y="1716480"/>
            <a:ext cx="0" cy="1048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0330AF-555A-C435-31A1-F663C892D1FF}"/>
              </a:ext>
            </a:extLst>
          </p:cNvPr>
          <p:cNvSpPr txBox="1"/>
          <p:nvPr/>
        </p:nvSpPr>
        <p:spPr>
          <a:xfrm rot="16200000">
            <a:off x="3383018" y="321460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sp>
        <p:nvSpPr>
          <p:cNvPr id="10" name="TextBox 9">
            <a:extLst>
              <a:ext uri="{FF2B5EF4-FFF2-40B4-BE49-F238E27FC236}">
                <a16:creationId xmlns:a16="http://schemas.microsoft.com/office/drawing/2014/main" id="{55630181-C27E-7607-C96B-DD2D3ADF0DD0}"/>
              </a:ext>
            </a:extLst>
          </p:cNvPr>
          <p:cNvSpPr txBox="1"/>
          <p:nvPr/>
        </p:nvSpPr>
        <p:spPr>
          <a:xfrm>
            <a:off x="4230622" y="543449"/>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graphicFrame>
        <p:nvGraphicFramePr>
          <p:cNvPr id="11" name="Table 5">
            <a:extLst>
              <a:ext uri="{FF2B5EF4-FFF2-40B4-BE49-F238E27FC236}">
                <a16:creationId xmlns:a16="http://schemas.microsoft.com/office/drawing/2014/main" id="{0B711D58-F781-37C5-6A81-87D9AAB98BCF}"/>
              </a:ext>
            </a:extLst>
          </p:cNvPr>
          <p:cNvGraphicFramePr>
            <a:graphicFrameLocks noGrp="1"/>
          </p:cNvGraphicFramePr>
          <p:nvPr>
            <p:extLst>
              <p:ext uri="{D42A27DB-BD31-4B8C-83A1-F6EECF244321}">
                <p14:modId xmlns:p14="http://schemas.microsoft.com/office/powerpoint/2010/main" val="3856794284"/>
              </p:ext>
            </p:extLst>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12" name="TextBox 11">
            <a:extLst>
              <a:ext uri="{FF2B5EF4-FFF2-40B4-BE49-F238E27FC236}">
                <a16:creationId xmlns:a16="http://schemas.microsoft.com/office/drawing/2014/main" id="{12D2E35F-816D-2D37-9580-D87C9E298F10}"/>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395326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Critical Project Risk 2</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25</a:t>
            </a:fld>
            <a:endParaRPr lang="en"/>
          </a:p>
        </p:txBody>
      </p:sp>
      <p:graphicFrame>
        <p:nvGraphicFramePr>
          <p:cNvPr id="8" name="Table 9">
            <a:extLst>
              <a:ext uri="{FF2B5EF4-FFF2-40B4-BE49-F238E27FC236}">
                <a16:creationId xmlns:a16="http://schemas.microsoft.com/office/drawing/2014/main" id="{0F20B111-6E90-028E-81DF-C614AF29424C}"/>
              </a:ext>
            </a:extLst>
          </p:cNvPr>
          <p:cNvGraphicFramePr>
            <a:graphicFrameLocks noGrp="1"/>
          </p:cNvGraphicFramePr>
          <p:nvPr>
            <p:extLst>
              <p:ext uri="{D42A27DB-BD31-4B8C-83A1-F6EECF244321}">
                <p14:modId xmlns:p14="http://schemas.microsoft.com/office/powerpoint/2010/main" val="918731746"/>
              </p:ext>
            </p:extLst>
          </p:nvPr>
        </p:nvGraphicFramePr>
        <p:xfrm>
          <a:off x="157058" y="882004"/>
          <a:ext cx="3782930" cy="3239521"/>
        </p:xfrm>
        <a:graphic>
          <a:graphicData uri="http://schemas.openxmlformats.org/drawingml/2006/table">
            <a:tbl>
              <a:tblPr firstRow="1" bandRow="1">
                <a:tableStyleId>{D7AC3CCA-C797-4891-BE02-D94E43425B78}</a:tableStyleId>
              </a:tblPr>
              <a:tblGrid>
                <a:gridCol w="1113689">
                  <a:extLst>
                    <a:ext uri="{9D8B030D-6E8A-4147-A177-3AD203B41FA5}">
                      <a16:colId xmlns:a16="http://schemas.microsoft.com/office/drawing/2014/main" val="1174077176"/>
                    </a:ext>
                  </a:extLst>
                </a:gridCol>
                <a:gridCol w="2669241">
                  <a:extLst>
                    <a:ext uri="{9D8B030D-6E8A-4147-A177-3AD203B41FA5}">
                      <a16:colId xmlns:a16="http://schemas.microsoft.com/office/drawing/2014/main" val="3831595212"/>
                    </a:ext>
                  </a:extLst>
                </a:gridCol>
              </a:tblGrid>
              <a:tr h="759951">
                <a:tc>
                  <a:txBody>
                    <a:bodyPr/>
                    <a:lstStyle/>
                    <a:p>
                      <a:pPr algn="ctr"/>
                      <a:r>
                        <a:rPr lang="en-US" b="1">
                          <a:latin typeface="Times New Roman"/>
                        </a:rPr>
                        <a:t>Risk Description</a:t>
                      </a:r>
                    </a:p>
                  </a:txBody>
                  <a:tcPr anchor="ctr">
                    <a:solidFill>
                      <a:srgbClr val="00B0F0"/>
                    </a:solidFill>
                  </a:tcPr>
                </a:tc>
                <a:tc>
                  <a:txBody>
                    <a:bodyPr/>
                    <a:lstStyle/>
                    <a:p>
                      <a:pPr lvl="0" algn="ctr">
                        <a:buNone/>
                      </a:pPr>
                      <a:r>
                        <a:rPr lang="en-US" b="0">
                          <a:latin typeface="Times New Roman"/>
                        </a:rPr>
                        <a:t>Unknown Composition of Sample from Enceladus Requiring More Heat for The Sample </a:t>
                      </a:r>
                      <a:endParaRPr lang="en-US"/>
                    </a:p>
                  </a:txBody>
                  <a:tcPr anchor="ctr">
                    <a:solidFill>
                      <a:srgbClr val="00B0F0">
                        <a:alpha val="50000"/>
                      </a:srgbClr>
                    </a:solidFill>
                  </a:tcPr>
                </a:tc>
                <a:extLst>
                  <a:ext uri="{0D108BD9-81ED-4DB2-BD59-A6C34878D82A}">
                    <a16:rowId xmlns:a16="http://schemas.microsoft.com/office/drawing/2014/main" val="1587926683"/>
                  </a:ext>
                </a:extLst>
              </a:tr>
              <a:tr h="959668">
                <a:tc>
                  <a:txBody>
                    <a:bodyPr/>
                    <a:lstStyle/>
                    <a:p>
                      <a:pPr algn="ctr"/>
                      <a:r>
                        <a:rPr lang="en-US" b="1">
                          <a:latin typeface="Times New Roman"/>
                        </a:rPr>
                        <a:t>Mitigation Strategy</a:t>
                      </a:r>
                    </a:p>
                  </a:txBody>
                  <a:tcPr anchor="ctr"/>
                </a:tc>
                <a:tc>
                  <a:txBody>
                    <a:bodyPr/>
                    <a:lstStyle/>
                    <a:p>
                      <a:pPr algn="ctr"/>
                      <a:r>
                        <a:rPr lang="en-US">
                          <a:latin typeface="Times New Roman"/>
                        </a:rPr>
                        <a:t>1.647 Watts Available to Increase Heater Output to Ensure Sample Remains Liquid</a:t>
                      </a:r>
                    </a:p>
                  </a:txBody>
                  <a:tcPr anchor="ctr">
                    <a:solidFill>
                      <a:srgbClr val="CBCBCB">
                        <a:alpha val="50000"/>
                      </a:srgbClr>
                    </a:solidFill>
                  </a:tcPr>
                </a:tc>
                <a:extLst>
                  <a:ext uri="{0D108BD9-81ED-4DB2-BD59-A6C34878D82A}">
                    <a16:rowId xmlns:a16="http://schemas.microsoft.com/office/drawing/2014/main" val="2162682642"/>
                  </a:ext>
                </a:extLst>
              </a:tr>
              <a:tr h="759951">
                <a:tc>
                  <a:txBody>
                    <a:bodyPr/>
                    <a:lstStyle/>
                    <a:p>
                      <a:pPr algn="ctr"/>
                      <a:r>
                        <a:rPr lang="en-US" b="1">
                          <a:latin typeface="Times New Roman"/>
                        </a:rPr>
                        <a:t>Related Subsystem</a:t>
                      </a:r>
                    </a:p>
                  </a:txBody>
                  <a:tcPr anchor="ctr">
                    <a:solidFill>
                      <a:srgbClr val="FED41D"/>
                    </a:solidFill>
                  </a:tcPr>
                </a:tc>
                <a:tc>
                  <a:txBody>
                    <a:bodyPr/>
                    <a:lstStyle/>
                    <a:p>
                      <a:pPr algn="ctr"/>
                      <a:r>
                        <a:rPr lang="en-US">
                          <a:latin typeface="Times New Roman"/>
                        </a:rPr>
                        <a:t>Mechanical, Optical</a:t>
                      </a:r>
                    </a:p>
                  </a:txBody>
                  <a:tcPr anchor="ctr">
                    <a:solidFill>
                      <a:srgbClr val="FED41D">
                        <a:alpha val="50000"/>
                      </a:srgbClr>
                    </a:solidFill>
                  </a:tcPr>
                </a:tc>
                <a:extLst>
                  <a:ext uri="{0D108BD9-81ED-4DB2-BD59-A6C34878D82A}">
                    <a16:rowId xmlns:a16="http://schemas.microsoft.com/office/drawing/2014/main" val="2348150925"/>
                  </a:ext>
                </a:extLst>
              </a:tr>
              <a:tr h="759951">
                <a:tc>
                  <a:txBody>
                    <a:bodyPr/>
                    <a:lstStyle/>
                    <a:p>
                      <a:pPr algn="ctr"/>
                      <a:r>
                        <a:rPr lang="en-US" b="1">
                          <a:latin typeface="Times New Roman"/>
                        </a:rPr>
                        <a:t>CPE Effected </a:t>
                      </a:r>
                    </a:p>
                  </a:txBody>
                  <a:tcPr anchor="ctr">
                    <a:solidFill>
                      <a:srgbClr val="F14E28"/>
                    </a:solidFill>
                  </a:tcPr>
                </a:tc>
                <a:tc>
                  <a:txBody>
                    <a:bodyPr/>
                    <a:lstStyle/>
                    <a:p>
                      <a:pPr algn="ctr"/>
                      <a:r>
                        <a:rPr lang="en-US">
                          <a:latin typeface="Times New Roman"/>
                        </a:rPr>
                        <a:t>CPE1: Optics Train, CPE2: Environment</a:t>
                      </a:r>
                      <a:endParaRPr lang="en" sz="1350" b="0" i="0" u="none" strike="noStrike" noProof="0">
                        <a:latin typeface="Times New Roman"/>
                      </a:endParaRPr>
                    </a:p>
                  </a:txBody>
                  <a:tcPr anchor="ctr">
                    <a:solidFill>
                      <a:srgbClr val="F14E28">
                        <a:alpha val="50000"/>
                      </a:srgbClr>
                    </a:solidFill>
                  </a:tcPr>
                </a:tc>
                <a:extLst>
                  <a:ext uri="{0D108BD9-81ED-4DB2-BD59-A6C34878D82A}">
                    <a16:rowId xmlns:a16="http://schemas.microsoft.com/office/drawing/2014/main" val="2195421902"/>
                  </a:ext>
                </a:extLst>
              </a:tr>
            </a:tbl>
          </a:graphicData>
        </a:graphic>
      </p:graphicFrame>
      <p:graphicFrame>
        <p:nvGraphicFramePr>
          <p:cNvPr id="4" name="Table 3">
            <a:extLst>
              <a:ext uri="{FF2B5EF4-FFF2-40B4-BE49-F238E27FC236}">
                <a16:creationId xmlns:a16="http://schemas.microsoft.com/office/drawing/2014/main" id="{71093ACC-0B00-36FE-4902-A2E81A910C17}"/>
              </a:ext>
            </a:extLst>
          </p:cNvPr>
          <p:cNvGraphicFramePr>
            <a:graphicFrameLocks noGrp="1"/>
          </p:cNvGraphicFramePr>
          <p:nvPr>
            <p:extLst>
              <p:ext uri="{D42A27DB-BD31-4B8C-83A1-F6EECF244321}">
                <p14:modId xmlns:p14="http://schemas.microsoft.com/office/powerpoint/2010/main" val="2341725620"/>
              </p:ext>
            </p:extLst>
          </p:nvPr>
        </p:nvGraphicFramePr>
        <p:xfrm>
          <a:off x="4316506" y="882003"/>
          <a:ext cx="4672860" cy="3219882"/>
        </p:xfrm>
        <a:graphic>
          <a:graphicData uri="http://schemas.openxmlformats.org/drawingml/2006/table">
            <a:tbl>
              <a:tblPr firstRow="1" bandRow="1">
                <a:tableStyleId>{073A0DAA-6AF3-43AB-8588-CEC1D06C72B9}</a:tableStyleId>
              </a:tblPr>
              <a:tblGrid>
                <a:gridCol w="778810">
                  <a:extLst>
                    <a:ext uri="{9D8B030D-6E8A-4147-A177-3AD203B41FA5}">
                      <a16:colId xmlns:a16="http://schemas.microsoft.com/office/drawing/2014/main" val="1774048333"/>
                    </a:ext>
                  </a:extLst>
                </a:gridCol>
                <a:gridCol w="778810">
                  <a:extLst>
                    <a:ext uri="{9D8B030D-6E8A-4147-A177-3AD203B41FA5}">
                      <a16:colId xmlns:a16="http://schemas.microsoft.com/office/drawing/2014/main" val="1228939429"/>
                    </a:ext>
                  </a:extLst>
                </a:gridCol>
                <a:gridCol w="778810">
                  <a:extLst>
                    <a:ext uri="{9D8B030D-6E8A-4147-A177-3AD203B41FA5}">
                      <a16:colId xmlns:a16="http://schemas.microsoft.com/office/drawing/2014/main" val="1307380569"/>
                    </a:ext>
                  </a:extLst>
                </a:gridCol>
                <a:gridCol w="778810">
                  <a:extLst>
                    <a:ext uri="{9D8B030D-6E8A-4147-A177-3AD203B41FA5}">
                      <a16:colId xmlns:a16="http://schemas.microsoft.com/office/drawing/2014/main" val="1385033139"/>
                    </a:ext>
                  </a:extLst>
                </a:gridCol>
                <a:gridCol w="778810">
                  <a:extLst>
                    <a:ext uri="{9D8B030D-6E8A-4147-A177-3AD203B41FA5}">
                      <a16:colId xmlns:a16="http://schemas.microsoft.com/office/drawing/2014/main" val="237339886"/>
                    </a:ext>
                  </a:extLst>
                </a:gridCol>
                <a:gridCol w="778810">
                  <a:extLst>
                    <a:ext uri="{9D8B030D-6E8A-4147-A177-3AD203B41FA5}">
                      <a16:colId xmlns:a16="http://schemas.microsoft.com/office/drawing/2014/main" val="3933540076"/>
                    </a:ext>
                  </a:extLst>
                </a:gridCol>
              </a:tblGrid>
              <a:tr h="536647">
                <a:tc>
                  <a:txBody>
                    <a:bodyPr/>
                    <a:lstStyle/>
                    <a:p>
                      <a:pPr algn="ctr"/>
                      <a:endParaRPr lang="en-US" sz="105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Negligible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Minor</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Moderate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Significant</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Severe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536647">
                <a:tc>
                  <a:txBody>
                    <a:bodyPr/>
                    <a:lstStyle/>
                    <a:p>
                      <a:pPr lvl="0" algn="ctr">
                        <a:buNone/>
                      </a:pPr>
                      <a:r>
                        <a:rPr lang="en-US" sz="1200" b="0">
                          <a:solidFill>
                            <a:schemeClr val="tx1"/>
                          </a:solidFill>
                          <a:latin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endParaRPr lang="en-US" sz="14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536647">
                <a:tc>
                  <a:txBody>
                    <a:bodyPr/>
                    <a:lstStyle/>
                    <a:p>
                      <a:pPr lvl="0" algn="ctr">
                        <a:buNone/>
                      </a:pPr>
                      <a:r>
                        <a:rPr lang="en-US" sz="1200" b="0">
                          <a:solidFill>
                            <a:schemeClr val="tx1"/>
                          </a:solidFill>
                          <a:latin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Times New Roman"/>
                        </a:rPr>
                        <a:t>2</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536647">
                <a:tc>
                  <a:txBody>
                    <a:bodyPr/>
                    <a:lstStyle/>
                    <a:p>
                      <a:pPr lvl="0" algn="ctr">
                        <a:buNone/>
                      </a:pPr>
                      <a:r>
                        <a:rPr lang="en-US" sz="1200" b="0">
                          <a:solidFill>
                            <a:schemeClr val="tx1"/>
                          </a:solidFill>
                          <a:latin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r>
                        <a:rPr lang="en-US" sz="1400" b="0" i="0" u="none" strike="noStrike" noProof="0">
                          <a:solidFill>
                            <a:schemeClr val="tx1"/>
                          </a:solidFill>
                          <a:latin typeface="Times New Roman"/>
                        </a:rPr>
                        <a:t>2</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endParaRPr lang="en-US" sz="1400" b="0" i="0" u="none" strike="noStrike" noProof="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536647">
                <a:tc>
                  <a:txBody>
                    <a:bodyPr/>
                    <a:lstStyle/>
                    <a:p>
                      <a:pPr lvl="0" algn="ctr">
                        <a:buNone/>
                      </a:pPr>
                      <a:r>
                        <a:rPr lang="en-US" sz="1200" b="0">
                          <a:solidFill>
                            <a:schemeClr val="tx1"/>
                          </a:solidFill>
                          <a:latin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536647">
                <a:tc>
                  <a:txBody>
                    <a:bodyPr/>
                    <a:lstStyle/>
                    <a:p>
                      <a:pPr lvl="0" algn="ctr">
                        <a:buNone/>
                      </a:pPr>
                      <a:r>
                        <a:rPr lang="en-US" sz="1200" b="0">
                          <a:solidFill>
                            <a:schemeClr val="tx1"/>
                          </a:solidFill>
                          <a:latin typeface="Times New Roman"/>
                        </a:rPr>
                        <a:t>Very Unlikely</a:t>
                      </a:r>
                      <a:endParaRPr lang="en-US" sz="120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cxnSp>
        <p:nvCxnSpPr>
          <p:cNvPr id="6" name="Straight Arrow Connector 5">
            <a:extLst>
              <a:ext uri="{FF2B5EF4-FFF2-40B4-BE49-F238E27FC236}">
                <a16:creationId xmlns:a16="http://schemas.microsoft.com/office/drawing/2014/main" id="{E9BE09D1-7187-5262-1C89-0436D5A58FC7}"/>
              </a:ext>
            </a:extLst>
          </p:cNvPr>
          <p:cNvCxnSpPr>
            <a:cxnSpLocks/>
          </p:cNvCxnSpPr>
          <p:nvPr/>
        </p:nvCxnSpPr>
        <p:spPr>
          <a:xfrm flipH="1">
            <a:off x="7113494" y="2256333"/>
            <a:ext cx="636007" cy="4954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0330AF-555A-C435-31A1-F663C892D1FF}"/>
              </a:ext>
            </a:extLst>
          </p:cNvPr>
          <p:cNvSpPr txBox="1"/>
          <p:nvPr/>
        </p:nvSpPr>
        <p:spPr>
          <a:xfrm rot="16200000">
            <a:off x="3383018" y="321460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sp>
        <p:nvSpPr>
          <p:cNvPr id="10" name="TextBox 9">
            <a:extLst>
              <a:ext uri="{FF2B5EF4-FFF2-40B4-BE49-F238E27FC236}">
                <a16:creationId xmlns:a16="http://schemas.microsoft.com/office/drawing/2014/main" id="{55630181-C27E-7607-C96B-DD2D3ADF0DD0}"/>
              </a:ext>
            </a:extLst>
          </p:cNvPr>
          <p:cNvSpPr txBox="1"/>
          <p:nvPr/>
        </p:nvSpPr>
        <p:spPr>
          <a:xfrm>
            <a:off x="4230622" y="543449"/>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graphicFrame>
        <p:nvGraphicFramePr>
          <p:cNvPr id="11" name="Table 5">
            <a:extLst>
              <a:ext uri="{FF2B5EF4-FFF2-40B4-BE49-F238E27FC236}">
                <a16:creationId xmlns:a16="http://schemas.microsoft.com/office/drawing/2014/main" id="{0B711D58-F781-37C5-6A81-87D9AAB98BCF}"/>
              </a:ext>
            </a:extLst>
          </p:cNvPr>
          <p:cNvGraphicFramePr>
            <a:graphicFrameLocks noGrp="1"/>
          </p:cNvGraphicFramePr>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12" name="TextBox 11">
            <a:extLst>
              <a:ext uri="{FF2B5EF4-FFF2-40B4-BE49-F238E27FC236}">
                <a16:creationId xmlns:a16="http://schemas.microsoft.com/office/drawing/2014/main" id="{12D2E35F-816D-2D37-9580-D87C9E298F10}"/>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1159307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Critical Project Risk 3</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26</a:t>
            </a:fld>
            <a:endParaRPr lang="en"/>
          </a:p>
        </p:txBody>
      </p:sp>
      <p:graphicFrame>
        <p:nvGraphicFramePr>
          <p:cNvPr id="8" name="Table 9">
            <a:extLst>
              <a:ext uri="{FF2B5EF4-FFF2-40B4-BE49-F238E27FC236}">
                <a16:creationId xmlns:a16="http://schemas.microsoft.com/office/drawing/2014/main" id="{0F20B111-6E90-028E-81DF-C614AF29424C}"/>
              </a:ext>
            </a:extLst>
          </p:cNvPr>
          <p:cNvGraphicFramePr>
            <a:graphicFrameLocks noGrp="1"/>
          </p:cNvGraphicFramePr>
          <p:nvPr>
            <p:extLst>
              <p:ext uri="{D42A27DB-BD31-4B8C-83A1-F6EECF244321}">
                <p14:modId xmlns:p14="http://schemas.microsoft.com/office/powerpoint/2010/main" val="856226217"/>
              </p:ext>
            </p:extLst>
          </p:nvPr>
        </p:nvGraphicFramePr>
        <p:xfrm>
          <a:off x="157058" y="882004"/>
          <a:ext cx="3782930" cy="3239521"/>
        </p:xfrm>
        <a:graphic>
          <a:graphicData uri="http://schemas.openxmlformats.org/drawingml/2006/table">
            <a:tbl>
              <a:tblPr firstRow="1" bandRow="1">
                <a:tableStyleId>{D7AC3CCA-C797-4891-BE02-D94E43425B78}</a:tableStyleId>
              </a:tblPr>
              <a:tblGrid>
                <a:gridCol w="1113689">
                  <a:extLst>
                    <a:ext uri="{9D8B030D-6E8A-4147-A177-3AD203B41FA5}">
                      <a16:colId xmlns:a16="http://schemas.microsoft.com/office/drawing/2014/main" val="1174077176"/>
                    </a:ext>
                  </a:extLst>
                </a:gridCol>
                <a:gridCol w="2669241">
                  <a:extLst>
                    <a:ext uri="{9D8B030D-6E8A-4147-A177-3AD203B41FA5}">
                      <a16:colId xmlns:a16="http://schemas.microsoft.com/office/drawing/2014/main" val="3831595212"/>
                    </a:ext>
                  </a:extLst>
                </a:gridCol>
              </a:tblGrid>
              <a:tr h="759951">
                <a:tc>
                  <a:txBody>
                    <a:bodyPr/>
                    <a:lstStyle/>
                    <a:p>
                      <a:pPr algn="ctr"/>
                      <a:r>
                        <a:rPr lang="en-US" b="1">
                          <a:latin typeface="Times New Roman"/>
                        </a:rPr>
                        <a:t>Risk Description</a:t>
                      </a:r>
                    </a:p>
                  </a:txBody>
                  <a:tcPr anchor="ctr">
                    <a:solidFill>
                      <a:srgbClr val="00B0F0"/>
                    </a:solidFill>
                  </a:tcPr>
                </a:tc>
                <a:tc>
                  <a:txBody>
                    <a:bodyPr/>
                    <a:lstStyle/>
                    <a:p>
                      <a:pPr lvl="0" algn="ctr">
                        <a:lnSpc>
                          <a:spcPct val="100000"/>
                        </a:lnSpc>
                        <a:spcBef>
                          <a:spcPts val="0"/>
                        </a:spcBef>
                        <a:spcAft>
                          <a:spcPts val="0"/>
                        </a:spcAft>
                        <a:buNone/>
                      </a:pPr>
                      <a:r>
                        <a:rPr lang="en-US" sz="1350" b="0" i="0" u="none" strike="noStrike" noProof="0">
                          <a:solidFill>
                            <a:schemeClr val="tx1"/>
                          </a:solidFill>
                          <a:latin typeface="Times New Roman"/>
                        </a:rPr>
                        <a:t>Thermal Damage to Sample and the Electronics Resulting in Component Death</a:t>
                      </a:r>
                      <a:endParaRPr lang="en-US" sz="1350" b="0" i="0" u="none" strike="noStrike" noProof="0"/>
                    </a:p>
                  </a:txBody>
                  <a:tcPr anchor="ctr">
                    <a:solidFill>
                      <a:srgbClr val="00B0F0">
                        <a:alpha val="50000"/>
                      </a:srgbClr>
                    </a:solidFill>
                  </a:tcPr>
                </a:tc>
                <a:extLst>
                  <a:ext uri="{0D108BD9-81ED-4DB2-BD59-A6C34878D82A}">
                    <a16:rowId xmlns:a16="http://schemas.microsoft.com/office/drawing/2014/main" val="1587926683"/>
                  </a:ext>
                </a:extLst>
              </a:tr>
              <a:tr h="959668">
                <a:tc>
                  <a:txBody>
                    <a:bodyPr/>
                    <a:lstStyle/>
                    <a:p>
                      <a:pPr algn="ctr"/>
                      <a:r>
                        <a:rPr lang="en-US" b="1">
                          <a:latin typeface="Times New Roman"/>
                        </a:rPr>
                        <a:t>Mitigation Strategy</a:t>
                      </a:r>
                    </a:p>
                  </a:txBody>
                  <a:tcPr anchor="ctr"/>
                </a:tc>
                <a:tc>
                  <a:txBody>
                    <a:bodyPr/>
                    <a:lstStyle/>
                    <a:p>
                      <a:pPr algn="ctr"/>
                      <a:r>
                        <a:rPr lang="en-US">
                          <a:latin typeface="Times New Roman"/>
                        </a:rPr>
                        <a:t>Thermal Network Modeling to Prevent Heat Buildup</a:t>
                      </a:r>
                    </a:p>
                  </a:txBody>
                  <a:tcPr anchor="ctr">
                    <a:solidFill>
                      <a:srgbClr val="CBCBCB">
                        <a:alpha val="50000"/>
                      </a:srgbClr>
                    </a:solidFill>
                  </a:tcPr>
                </a:tc>
                <a:extLst>
                  <a:ext uri="{0D108BD9-81ED-4DB2-BD59-A6C34878D82A}">
                    <a16:rowId xmlns:a16="http://schemas.microsoft.com/office/drawing/2014/main" val="2162682642"/>
                  </a:ext>
                </a:extLst>
              </a:tr>
              <a:tr h="759951">
                <a:tc>
                  <a:txBody>
                    <a:bodyPr/>
                    <a:lstStyle/>
                    <a:p>
                      <a:pPr algn="ctr"/>
                      <a:r>
                        <a:rPr lang="en-US" b="1">
                          <a:latin typeface="Times New Roman"/>
                        </a:rPr>
                        <a:t>Related Subsystem</a:t>
                      </a:r>
                    </a:p>
                  </a:txBody>
                  <a:tcPr anchor="ctr">
                    <a:solidFill>
                      <a:srgbClr val="FED41D"/>
                    </a:solidFill>
                  </a:tcPr>
                </a:tc>
                <a:tc>
                  <a:txBody>
                    <a:bodyPr/>
                    <a:lstStyle/>
                    <a:p>
                      <a:pPr algn="ctr"/>
                      <a:r>
                        <a:rPr lang="en-US">
                          <a:latin typeface="Times New Roman"/>
                        </a:rPr>
                        <a:t>Mechanical, Electrical, Optical, Software</a:t>
                      </a:r>
                    </a:p>
                  </a:txBody>
                  <a:tcPr anchor="ctr">
                    <a:solidFill>
                      <a:srgbClr val="FED41D">
                        <a:alpha val="50000"/>
                      </a:srgbClr>
                    </a:solidFill>
                  </a:tcPr>
                </a:tc>
                <a:extLst>
                  <a:ext uri="{0D108BD9-81ED-4DB2-BD59-A6C34878D82A}">
                    <a16:rowId xmlns:a16="http://schemas.microsoft.com/office/drawing/2014/main" val="2348150925"/>
                  </a:ext>
                </a:extLst>
              </a:tr>
              <a:tr h="759951">
                <a:tc>
                  <a:txBody>
                    <a:bodyPr/>
                    <a:lstStyle/>
                    <a:p>
                      <a:pPr algn="ctr"/>
                      <a:r>
                        <a:rPr lang="en-US" b="1">
                          <a:latin typeface="Times New Roman"/>
                        </a:rPr>
                        <a:t>CPE Effected </a:t>
                      </a:r>
                    </a:p>
                  </a:txBody>
                  <a:tcPr anchor="ctr">
                    <a:solidFill>
                      <a:srgbClr val="F14E28"/>
                    </a:solidFill>
                  </a:tcPr>
                </a:tc>
                <a:tc>
                  <a:txBody>
                    <a:bodyPr/>
                    <a:lstStyle/>
                    <a:p>
                      <a:pPr lvl="0" algn="ctr">
                        <a:buNone/>
                      </a:pPr>
                      <a:r>
                        <a:rPr lang="en-US">
                          <a:latin typeface="Times New Roman"/>
                        </a:rPr>
                        <a:t>All</a:t>
                      </a:r>
                      <a:endParaRPr lang="en-US"/>
                    </a:p>
                  </a:txBody>
                  <a:tcPr anchor="ctr">
                    <a:solidFill>
                      <a:srgbClr val="F14E28">
                        <a:alpha val="50000"/>
                      </a:srgbClr>
                    </a:solidFill>
                  </a:tcPr>
                </a:tc>
                <a:extLst>
                  <a:ext uri="{0D108BD9-81ED-4DB2-BD59-A6C34878D82A}">
                    <a16:rowId xmlns:a16="http://schemas.microsoft.com/office/drawing/2014/main" val="2195421902"/>
                  </a:ext>
                </a:extLst>
              </a:tr>
            </a:tbl>
          </a:graphicData>
        </a:graphic>
      </p:graphicFrame>
      <p:graphicFrame>
        <p:nvGraphicFramePr>
          <p:cNvPr id="4" name="Table 3">
            <a:extLst>
              <a:ext uri="{FF2B5EF4-FFF2-40B4-BE49-F238E27FC236}">
                <a16:creationId xmlns:a16="http://schemas.microsoft.com/office/drawing/2014/main" id="{71093ACC-0B00-36FE-4902-A2E81A910C17}"/>
              </a:ext>
            </a:extLst>
          </p:cNvPr>
          <p:cNvGraphicFramePr>
            <a:graphicFrameLocks noGrp="1"/>
          </p:cNvGraphicFramePr>
          <p:nvPr>
            <p:extLst>
              <p:ext uri="{D42A27DB-BD31-4B8C-83A1-F6EECF244321}">
                <p14:modId xmlns:p14="http://schemas.microsoft.com/office/powerpoint/2010/main" val="3722023117"/>
              </p:ext>
            </p:extLst>
          </p:nvPr>
        </p:nvGraphicFramePr>
        <p:xfrm>
          <a:off x="4316506" y="882003"/>
          <a:ext cx="4672860" cy="3219882"/>
        </p:xfrm>
        <a:graphic>
          <a:graphicData uri="http://schemas.openxmlformats.org/drawingml/2006/table">
            <a:tbl>
              <a:tblPr firstRow="1" bandRow="1">
                <a:tableStyleId>{073A0DAA-6AF3-43AB-8588-CEC1D06C72B9}</a:tableStyleId>
              </a:tblPr>
              <a:tblGrid>
                <a:gridCol w="778810">
                  <a:extLst>
                    <a:ext uri="{9D8B030D-6E8A-4147-A177-3AD203B41FA5}">
                      <a16:colId xmlns:a16="http://schemas.microsoft.com/office/drawing/2014/main" val="1774048333"/>
                    </a:ext>
                  </a:extLst>
                </a:gridCol>
                <a:gridCol w="778810">
                  <a:extLst>
                    <a:ext uri="{9D8B030D-6E8A-4147-A177-3AD203B41FA5}">
                      <a16:colId xmlns:a16="http://schemas.microsoft.com/office/drawing/2014/main" val="1228939429"/>
                    </a:ext>
                  </a:extLst>
                </a:gridCol>
                <a:gridCol w="778810">
                  <a:extLst>
                    <a:ext uri="{9D8B030D-6E8A-4147-A177-3AD203B41FA5}">
                      <a16:colId xmlns:a16="http://schemas.microsoft.com/office/drawing/2014/main" val="1307380569"/>
                    </a:ext>
                  </a:extLst>
                </a:gridCol>
                <a:gridCol w="778810">
                  <a:extLst>
                    <a:ext uri="{9D8B030D-6E8A-4147-A177-3AD203B41FA5}">
                      <a16:colId xmlns:a16="http://schemas.microsoft.com/office/drawing/2014/main" val="1385033139"/>
                    </a:ext>
                  </a:extLst>
                </a:gridCol>
                <a:gridCol w="778810">
                  <a:extLst>
                    <a:ext uri="{9D8B030D-6E8A-4147-A177-3AD203B41FA5}">
                      <a16:colId xmlns:a16="http://schemas.microsoft.com/office/drawing/2014/main" val="237339886"/>
                    </a:ext>
                  </a:extLst>
                </a:gridCol>
                <a:gridCol w="778810">
                  <a:extLst>
                    <a:ext uri="{9D8B030D-6E8A-4147-A177-3AD203B41FA5}">
                      <a16:colId xmlns:a16="http://schemas.microsoft.com/office/drawing/2014/main" val="3933540076"/>
                    </a:ext>
                  </a:extLst>
                </a:gridCol>
              </a:tblGrid>
              <a:tr h="536647">
                <a:tc>
                  <a:txBody>
                    <a:bodyPr/>
                    <a:lstStyle/>
                    <a:p>
                      <a:pPr algn="ctr"/>
                      <a:endParaRPr lang="en-US" sz="105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Negligible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Minor</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Moderate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Significant</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Severe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536647">
                <a:tc>
                  <a:txBody>
                    <a:bodyPr/>
                    <a:lstStyle/>
                    <a:p>
                      <a:pPr lvl="0" algn="ctr">
                        <a:buNone/>
                      </a:pPr>
                      <a:r>
                        <a:rPr lang="en-US" sz="1200" b="0">
                          <a:solidFill>
                            <a:schemeClr val="tx1"/>
                          </a:solidFill>
                          <a:latin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endParaRPr lang="en-US" sz="1400" b="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536647">
                <a:tc>
                  <a:txBody>
                    <a:bodyPr/>
                    <a:lstStyle/>
                    <a:p>
                      <a:pPr lvl="0" algn="ctr">
                        <a:buNone/>
                      </a:pPr>
                      <a:r>
                        <a:rPr lang="en-US" sz="1200" b="0">
                          <a:solidFill>
                            <a:schemeClr val="tx1"/>
                          </a:solidFill>
                          <a:latin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536647">
                <a:tc>
                  <a:txBody>
                    <a:bodyPr/>
                    <a:lstStyle/>
                    <a:p>
                      <a:pPr lvl="0" algn="ctr">
                        <a:buNone/>
                      </a:pPr>
                      <a:r>
                        <a:rPr lang="en-US" sz="1200" b="0">
                          <a:solidFill>
                            <a:schemeClr val="tx1"/>
                          </a:solidFill>
                          <a:latin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endParaRPr lang="en-US" sz="1400" b="0" i="0" u="none" strike="noStrike" noProof="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r>
                        <a:rPr lang="en-US" sz="1400" b="0" i="0" u="none" strike="noStrike" noProof="0"/>
                        <a:t>3</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536647">
                <a:tc>
                  <a:txBody>
                    <a:bodyPr/>
                    <a:lstStyle/>
                    <a:p>
                      <a:pPr lvl="0" algn="ctr">
                        <a:buNone/>
                      </a:pPr>
                      <a:r>
                        <a:rPr lang="en-US" sz="1200" b="0">
                          <a:solidFill>
                            <a:schemeClr val="tx1"/>
                          </a:solidFill>
                          <a:latin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536647">
                <a:tc>
                  <a:txBody>
                    <a:bodyPr/>
                    <a:lstStyle/>
                    <a:p>
                      <a:pPr lvl="0" algn="ctr">
                        <a:buNone/>
                      </a:pPr>
                      <a:r>
                        <a:rPr lang="en-US" sz="1200" b="0">
                          <a:solidFill>
                            <a:schemeClr val="tx1"/>
                          </a:solidFill>
                          <a:latin typeface="Times New Roman"/>
                        </a:rPr>
                        <a:t>Very Unlikely</a:t>
                      </a:r>
                      <a:endParaRPr lang="en-US" sz="120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r>
                        <a:rPr lang="en-US" sz="1400" b="0">
                          <a:solidFill>
                            <a:schemeClr val="tx1"/>
                          </a:solidFill>
                          <a:latin typeface="Times New Roman"/>
                        </a:rPr>
                        <a:t>3</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cxnSp>
        <p:nvCxnSpPr>
          <p:cNvPr id="6" name="Straight Arrow Connector 5">
            <a:extLst>
              <a:ext uri="{FF2B5EF4-FFF2-40B4-BE49-F238E27FC236}">
                <a16:creationId xmlns:a16="http://schemas.microsoft.com/office/drawing/2014/main" id="{E9BE09D1-7187-5262-1C89-0436D5A58FC7}"/>
              </a:ext>
            </a:extLst>
          </p:cNvPr>
          <p:cNvCxnSpPr>
            <a:cxnSpLocks/>
          </p:cNvCxnSpPr>
          <p:nvPr/>
        </p:nvCxnSpPr>
        <p:spPr>
          <a:xfrm flipH="1">
            <a:off x="7900147" y="2805829"/>
            <a:ext cx="622560" cy="1019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0330AF-555A-C435-31A1-F663C892D1FF}"/>
              </a:ext>
            </a:extLst>
          </p:cNvPr>
          <p:cNvSpPr txBox="1"/>
          <p:nvPr/>
        </p:nvSpPr>
        <p:spPr>
          <a:xfrm rot="16200000">
            <a:off x="3383018" y="321460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sp>
        <p:nvSpPr>
          <p:cNvPr id="10" name="TextBox 9">
            <a:extLst>
              <a:ext uri="{FF2B5EF4-FFF2-40B4-BE49-F238E27FC236}">
                <a16:creationId xmlns:a16="http://schemas.microsoft.com/office/drawing/2014/main" id="{55630181-C27E-7607-C96B-DD2D3ADF0DD0}"/>
              </a:ext>
            </a:extLst>
          </p:cNvPr>
          <p:cNvSpPr txBox="1"/>
          <p:nvPr/>
        </p:nvSpPr>
        <p:spPr>
          <a:xfrm>
            <a:off x="4230622" y="543449"/>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graphicFrame>
        <p:nvGraphicFramePr>
          <p:cNvPr id="11" name="Table 5">
            <a:extLst>
              <a:ext uri="{FF2B5EF4-FFF2-40B4-BE49-F238E27FC236}">
                <a16:creationId xmlns:a16="http://schemas.microsoft.com/office/drawing/2014/main" id="{0B711D58-F781-37C5-6A81-87D9AAB98BCF}"/>
              </a:ext>
            </a:extLst>
          </p:cNvPr>
          <p:cNvGraphicFramePr>
            <a:graphicFrameLocks noGrp="1"/>
          </p:cNvGraphicFramePr>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12" name="TextBox 11">
            <a:extLst>
              <a:ext uri="{FF2B5EF4-FFF2-40B4-BE49-F238E27FC236}">
                <a16:creationId xmlns:a16="http://schemas.microsoft.com/office/drawing/2014/main" id="{12D2E35F-816D-2D37-9580-D87C9E298F10}"/>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159019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Critical Project Risk 4</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27</a:t>
            </a:fld>
            <a:endParaRPr lang="en"/>
          </a:p>
        </p:txBody>
      </p:sp>
      <p:graphicFrame>
        <p:nvGraphicFramePr>
          <p:cNvPr id="8" name="Table 9">
            <a:extLst>
              <a:ext uri="{FF2B5EF4-FFF2-40B4-BE49-F238E27FC236}">
                <a16:creationId xmlns:a16="http://schemas.microsoft.com/office/drawing/2014/main" id="{0F20B111-6E90-028E-81DF-C614AF29424C}"/>
              </a:ext>
            </a:extLst>
          </p:cNvPr>
          <p:cNvGraphicFramePr>
            <a:graphicFrameLocks noGrp="1"/>
          </p:cNvGraphicFramePr>
          <p:nvPr>
            <p:extLst>
              <p:ext uri="{D42A27DB-BD31-4B8C-83A1-F6EECF244321}">
                <p14:modId xmlns:p14="http://schemas.microsoft.com/office/powerpoint/2010/main" val="2770172428"/>
              </p:ext>
            </p:extLst>
          </p:nvPr>
        </p:nvGraphicFramePr>
        <p:xfrm>
          <a:off x="157058" y="882004"/>
          <a:ext cx="3782930" cy="3393970"/>
        </p:xfrm>
        <a:graphic>
          <a:graphicData uri="http://schemas.openxmlformats.org/drawingml/2006/table">
            <a:tbl>
              <a:tblPr firstRow="1" bandRow="1">
                <a:tableStyleId>{D7AC3CCA-C797-4891-BE02-D94E43425B78}</a:tableStyleId>
              </a:tblPr>
              <a:tblGrid>
                <a:gridCol w="1113689">
                  <a:extLst>
                    <a:ext uri="{9D8B030D-6E8A-4147-A177-3AD203B41FA5}">
                      <a16:colId xmlns:a16="http://schemas.microsoft.com/office/drawing/2014/main" val="1174077176"/>
                    </a:ext>
                  </a:extLst>
                </a:gridCol>
                <a:gridCol w="2669241">
                  <a:extLst>
                    <a:ext uri="{9D8B030D-6E8A-4147-A177-3AD203B41FA5}">
                      <a16:colId xmlns:a16="http://schemas.microsoft.com/office/drawing/2014/main" val="3831595212"/>
                    </a:ext>
                  </a:extLst>
                </a:gridCol>
              </a:tblGrid>
              <a:tr h="759951">
                <a:tc>
                  <a:txBody>
                    <a:bodyPr/>
                    <a:lstStyle/>
                    <a:p>
                      <a:pPr algn="ctr"/>
                      <a:r>
                        <a:rPr lang="en-US" b="1">
                          <a:latin typeface="Times New Roman"/>
                          <a:cs typeface="Times New Roman"/>
                        </a:rPr>
                        <a:t>Risk Description</a:t>
                      </a:r>
                    </a:p>
                  </a:txBody>
                  <a:tcPr anchor="ctr">
                    <a:solidFill>
                      <a:srgbClr val="00B0F0"/>
                    </a:solidFill>
                  </a:tcPr>
                </a:tc>
                <a:tc>
                  <a:txBody>
                    <a:bodyPr/>
                    <a:lstStyle/>
                    <a:p>
                      <a:pPr lvl="0" algn="ctr">
                        <a:lnSpc>
                          <a:spcPct val="100000"/>
                        </a:lnSpc>
                        <a:spcBef>
                          <a:spcPts val="0"/>
                        </a:spcBef>
                        <a:spcAft>
                          <a:spcPts val="0"/>
                        </a:spcAft>
                        <a:buNone/>
                      </a:pPr>
                      <a:r>
                        <a:rPr lang="en-US" sz="1350" b="0" i="0" u="none" strike="noStrike" noProof="0">
                          <a:latin typeface="Times New Roman"/>
                          <a:cs typeface="Times New Roman"/>
                        </a:rPr>
                        <a:t>Sample Housing Becomes Misaligned During Launch Vibrational Environment by 0.5 mm</a:t>
                      </a:r>
                    </a:p>
                  </a:txBody>
                  <a:tcPr anchor="ctr">
                    <a:solidFill>
                      <a:srgbClr val="00B0F0">
                        <a:alpha val="50000"/>
                      </a:srgbClr>
                    </a:solidFill>
                  </a:tcPr>
                </a:tc>
                <a:extLst>
                  <a:ext uri="{0D108BD9-81ED-4DB2-BD59-A6C34878D82A}">
                    <a16:rowId xmlns:a16="http://schemas.microsoft.com/office/drawing/2014/main" val="1587926683"/>
                  </a:ext>
                </a:extLst>
              </a:tr>
              <a:tr h="959668">
                <a:tc>
                  <a:txBody>
                    <a:bodyPr/>
                    <a:lstStyle/>
                    <a:p>
                      <a:pPr algn="ctr"/>
                      <a:r>
                        <a:rPr lang="en-US" b="1">
                          <a:latin typeface="Times New Roman"/>
                          <a:cs typeface="Times New Roman"/>
                        </a:rPr>
                        <a:t>Mitigation Strategy</a:t>
                      </a:r>
                    </a:p>
                  </a:txBody>
                  <a:tcPr anchor="ctr"/>
                </a:tc>
                <a:tc>
                  <a:txBody>
                    <a:bodyPr/>
                    <a:lstStyle/>
                    <a:p>
                      <a:pPr lvl="0" algn="ctr">
                        <a:buNone/>
                      </a:pPr>
                      <a:r>
                        <a:rPr lang="en-US">
                          <a:latin typeface="Times New Roman" panose="02020603050405020304" pitchFamily="18" charset="0"/>
                          <a:cs typeface="Times New Roman" panose="02020603050405020304" pitchFamily="18" charset="0"/>
                        </a:rPr>
                        <a:t>1. Vibrations Simulations &amp; Redesign</a:t>
                      </a:r>
                    </a:p>
                    <a:p>
                      <a:pPr lvl="0" algn="ctr">
                        <a:buNone/>
                      </a:pPr>
                      <a:r>
                        <a:rPr lang="en-US">
                          <a:latin typeface="Times New Roman" panose="02020603050405020304" pitchFamily="18" charset="0"/>
                          <a:cs typeface="Times New Roman" panose="02020603050405020304" pitchFamily="18" charset="0"/>
                        </a:rPr>
                        <a:t>2. Fixed Sample Housing Mount in Z-Direction</a:t>
                      </a:r>
                    </a:p>
                  </a:txBody>
                  <a:tcPr anchor="ctr">
                    <a:solidFill>
                      <a:srgbClr val="CBCBCB">
                        <a:alpha val="50000"/>
                      </a:srgbClr>
                    </a:solidFill>
                  </a:tcPr>
                </a:tc>
                <a:extLst>
                  <a:ext uri="{0D108BD9-81ED-4DB2-BD59-A6C34878D82A}">
                    <a16:rowId xmlns:a16="http://schemas.microsoft.com/office/drawing/2014/main" val="2162682642"/>
                  </a:ext>
                </a:extLst>
              </a:tr>
              <a:tr h="759951">
                <a:tc>
                  <a:txBody>
                    <a:bodyPr/>
                    <a:lstStyle/>
                    <a:p>
                      <a:pPr algn="ctr"/>
                      <a:r>
                        <a:rPr lang="en-US" b="1">
                          <a:latin typeface="Times New Roman"/>
                          <a:cs typeface="Times New Roman"/>
                        </a:rPr>
                        <a:t>Related Subsystem</a:t>
                      </a:r>
                    </a:p>
                  </a:txBody>
                  <a:tcPr anchor="ctr">
                    <a:solidFill>
                      <a:srgbClr val="FED41D"/>
                    </a:solidFill>
                  </a:tcPr>
                </a:tc>
                <a:tc>
                  <a:txBody>
                    <a:bodyPr/>
                    <a:lstStyle/>
                    <a:p>
                      <a:pPr algn="ctr"/>
                      <a:r>
                        <a:rPr lang="en-US">
                          <a:latin typeface="Times New Roman"/>
                          <a:cs typeface="Times New Roman"/>
                        </a:rPr>
                        <a:t>Mechanical, Optical</a:t>
                      </a:r>
                    </a:p>
                  </a:txBody>
                  <a:tcPr anchor="ctr">
                    <a:solidFill>
                      <a:srgbClr val="FED41D">
                        <a:alpha val="50000"/>
                      </a:srgbClr>
                    </a:solidFill>
                  </a:tcPr>
                </a:tc>
                <a:extLst>
                  <a:ext uri="{0D108BD9-81ED-4DB2-BD59-A6C34878D82A}">
                    <a16:rowId xmlns:a16="http://schemas.microsoft.com/office/drawing/2014/main" val="2348150925"/>
                  </a:ext>
                </a:extLst>
              </a:tr>
              <a:tr h="759951">
                <a:tc>
                  <a:txBody>
                    <a:bodyPr/>
                    <a:lstStyle/>
                    <a:p>
                      <a:pPr algn="ctr"/>
                      <a:r>
                        <a:rPr lang="en-US" b="1">
                          <a:latin typeface="Times New Roman"/>
                          <a:cs typeface="Times New Roman"/>
                        </a:rPr>
                        <a:t>CPE Effected </a:t>
                      </a:r>
                    </a:p>
                  </a:txBody>
                  <a:tcPr anchor="ctr">
                    <a:solidFill>
                      <a:srgbClr val="F14E28"/>
                    </a:solidFill>
                  </a:tcPr>
                </a:tc>
                <a:tc>
                  <a:txBody>
                    <a:bodyPr/>
                    <a:lstStyle/>
                    <a:p>
                      <a:pPr lvl="0" algn="ctr">
                        <a:buNone/>
                      </a:pPr>
                      <a:r>
                        <a:rPr lang="en-US">
                          <a:latin typeface="Times New Roman" panose="02020603050405020304" pitchFamily="18" charset="0"/>
                          <a:cs typeface="Times New Roman" panose="02020603050405020304" pitchFamily="18" charset="0"/>
                        </a:rPr>
                        <a:t>All</a:t>
                      </a:r>
                    </a:p>
                  </a:txBody>
                  <a:tcPr anchor="ctr">
                    <a:solidFill>
                      <a:srgbClr val="F14E28">
                        <a:alpha val="50000"/>
                      </a:srgbClr>
                    </a:solidFill>
                  </a:tcPr>
                </a:tc>
                <a:extLst>
                  <a:ext uri="{0D108BD9-81ED-4DB2-BD59-A6C34878D82A}">
                    <a16:rowId xmlns:a16="http://schemas.microsoft.com/office/drawing/2014/main" val="2195421902"/>
                  </a:ext>
                </a:extLst>
              </a:tr>
            </a:tbl>
          </a:graphicData>
        </a:graphic>
      </p:graphicFrame>
      <p:graphicFrame>
        <p:nvGraphicFramePr>
          <p:cNvPr id="4" name="Table 3">
            <a:extLst>
              <a:ext uri="{FF2B5EF4-FFF2-40B4-BE49-F238E27FC236}">
                <a16:creationId xmlns:a16="http://schemas.microsoft.com/office/drawing/2014/main" id="{71093ACC-0B00-36FE-4902-A2E81A910C17}"/>
              </a:ext>
            </a:extLst>
          </p:cNvPr>
          <p:cNvGraphicFramePr>
            <a:graphicFrameLocks noGrp="1"/>
          </p:cNvGraphicFramePr>
          <p:nvPr>
            <p:extLst>
              <p:ext uri="{D42A27DB-BD31-4B8C-83A1-F6EECF244321}">
                <p14:modId xmlns:p14="http://schemas.microsoft.com/office/powerpoint/2010/main" val="531540224"/>
              </p:ext>
            </p:extLst>
          </p:nvPr>
        </p:nvGraphicFramePr>
        <p:xfrm>
          <a:off x="4316506" y="882003"/>
          <a:ext cx="4672860" cy="3219882"/>
        </p:xfrm>
        <a:graphic>
          <a:graphicData uri="http://schemas.openxmlformats.org/drawingml/2006/table">
            <a:tbl>
              <a:tblPr firstRow="1" bandRow="1">
                <a:tableStyleId>{073A0DAA-6AF3-43AB-8588-CEC1D06C72B9}</a:tableStyleId>
              </a:tblPr>
              <a:tblGrid>
                <a:gridCol w="778810">
                  <a:extLst>
                    <a:ext uri="{9D8B030D-6E8A-4147-A177-3AD203B41FA5}">
                      <a16:colId xmlns:a16="http://schemas.microsoft.com/office/drawing/2014/main" val="1774048333"/>
                    </a:ext>
                  </a:extLst>
                </a:gridCol>
                <a:gridCol w="778810">
                  <a:extLst>
                    <a:ext uri="{9D8B030D-6E8A-4147-A177-3AD203B41FA5}">
                      <a16:colId xmlns:a16="http://schemas.microsoft.com/office/drawing/2014/main" val="1228939429"/>
                    </a:ext>
                  </a:extLst>
                </a:gridCol>
                <a:gridCol w="778810">
                  <a:extLst>
                    <a:ext uri="{9D8B030D-6E8A-4147-A177-3AD203B41FA5}">
                      <a16:colId xmlns:a16="http://schemas.microsoft.com/office/drawing/2014/main" val="1307380569"/>
                    </a:ext>
                  </a:extLst>
                </a:gridCol>
                <a:gridCol w="778810">
                  <a:extLst>
                    <a:ext uri="{9D8B030D-6E8A-4147-A177-3AD203B41FA5}">
                      <a16:colId xmlns:a16="http://schemas.microsoft.com/office/drawing/2014/main" val="1385033139"/>
                    </a:ext>
                  </a:extLst>
                </a:gridCol>
                <a:gridCol w="778810">
                  <a:extLst>
                    <a:ext uri="{9D8B030D-6E8A-4147-A177-3AD203B41FA5}">
                      <a16:colId xmlns:a16="http://schemas.microsoft.com/office/drawing/2014/main" val="237339886"/>
                    </a:ext>
                  </a:extLst>
                </a:gridCol>
                <a:gridCol w="778810">
                  <a:extLst>
                    <a:ext uri="{9D8B030D-6E8A-4147-A177-3AD203B41FA5}">
                      <a16:colId xmlns:a16="http://schemas.microsoft.com/office/drawing/2014/main" val="3933540076"/>
                    </a:ext>
                  </a:extLst>
                </a:gridCol>
              </a:tblGrid>
              <a:tr h="536647">
                <a:tc>
                  <a:txBody>
                    <a:bodyPr/>
                    <a:lstStyle/>
                    <a:p>
                      <a:pPr algn="ctr"/>
                      <a:endParaRPr lang="en-US" sz="105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Negligible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Minor</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Moderate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Significant</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Severe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536647">
                <a:tc>
                  <a:txBody>
                    <a:bodyPr/>
                    <a:lstStyle/>
                    <a:p>
                      <a:pPr lvl="0" algn="ctr">
                        <a:buNone/>
                      </a:pPr>
                      <a:r>
                        <a:rPr lang="en-US" sz="1200" b="0">
                          <a:solidFill>
                            <a:schemeClr val="tx1"/>
                          </a:solidFill>
                          <a:latin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endParaRPr lang="en-US" sz="14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536647">
                <a:tc>
                  <a:txBody>
                    <a:bodyPr/>
                    <a:lstStyle/>
                    <a:p>
                      <a:pPr lvl="0" algn="ctr">
                        <a:buNone/>
                      </a:pPr>
                      <a:r>
                        <a:rPr lang="en-US" sz="1200" b="0">
                          <a:solidFill>
                            <a:schemeClr val="tx1"/>
                          </a:solidFill>
                          <a:latin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536647">
                <a:tc>
                  <a:txBody>
                    <a:bodyPr/>
                    <a:lstStyle/>
                    <a:p>
                      <a:pPr lvl="0" algn="ctr">
                        <a:buNone/>
                      </a:pPr>
                      <a:r>
                        <a:rPr lang="en-US" sz="1200" b="0">
                          <a:solidFill>
                            <a:schemeClr val="tx1"/>
                          </a:solidFill>
                          <a:latin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endParaRPr lang="en-US" sz="1400" b="0" i="0" u="none" strike="noStrike" noProof="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endParaRPr lang="en-US" sz="1400" b="0" i="0" u="none" strike="noStrike" noProof="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536647">
                <a:tc>
                  <a:txBody>
                    <a:bodyPr/>
                    <a:lstStyle/>
                    <a:p>
                      <a:pPr lvl="0" algn="ctr">
                        <a:buNone/>
                      </a:pPr>
                      <a:r>
                        <a:rPr lang="en-US" sz="1200" b="0">
                          <a:solidFill>
                            <a:schemeClr val="tx1"/>
                          </a:solidFill>
                          <a:latin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r>
                        <a:rPr lang="en-US" sz="1400">
                          <a:solidFill>
                            <a:schemeClr val="tx1"/>
                          </a:solidFill>
                          <a:latin typeface="Times New Roman"/>
                        </a:rPr>
                        <a:t>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536647">
                <a:tc>
                  <a:txBody>
                    <a:bodyPr/>
                    <a:lstStyle/>
                    <a:p>
                      <a:pPr lvl="0" algn="ctr">
                        <a:buNone/>
                      </a:pPr>
                      <a:r>
                        <a:rPr lang="en-US" sz="1200" b="0">
                          <a:solidFill>
                            <a:schemeClr val="tx1"/>
                          </a:solidFill>
                          <a:latin typeface="Times New Roman"/>
                        </a:rPr>
                        <a:t>Very Unlikely</a:t>
                      </a:r>
                      <a:endParaRPr lang="en-US" sz="120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r>
                        <a:rPr lang="en-US" sz="1400" b="0">
                          <a:solidFill>
                            <a:schemeClr val="tx1"/>
                          </a:solidFill>
                          <a:latin typeface="Times New Roman"/>
                        </a:rPr>
                        <a:t>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cxnSp>
        <p:nvCxnSpPr>
          <p:cNvPr id="6" name="Straight Arrow Connector 5">
            <a:extLst>
              <a:ext uri="{FF2B5EF4-FFF2-40B4-BE49-F238E27FC236}">
                <a16:creationId xmlns:a16="http://schemas.microsoft.com/office/drawing/2014/main" id="{E9BE09D1-7187-5262-1C89-0436D5A58FC7}"/>
              </a:ext>
            </a:extLst>
          </p:cNvPr>
          <p:cNvCxnSpPr>
            <a:cxnSpLocks/>
          </p:cNvCxnSpPr>
          <p:nvPr/>
        </p:nvCxnSpPr>
        <p:spPr>
          <a:xfrm>
            <a:off x="8755181" y="3294530"/>
            <a:ext cx="0" cy="592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0330AF-555A-C435-31A1-F663C892D1FF}"/>
              </a:ext>
            </a:extLst>
          </p:cNvPr>
          <p:cNvSpPr txBox="1"/>
          <p:nvPr/>
        </p:nvSpPr>
        <p:spPr>
          <a:xfrm rot="16200000">
            <a:off x="3383018" y="321460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sp>
        <p:nvSpPr>
          <p:cNvPr id="10" name="TextBox 9">
            <a:extLst>
              <a:ext uri="{FF2B5EF4-FFF2-40B4-BE49-F238E27FC236}">
                <a16:creationId xmlns:a16="http://schemas.microsoft.com/office/drawing/2014/main" id="{55630181-C27E-7607-C96B-DD2D3ADF0DD0}"/>
              </a:ext>
            </a:extLst>
          </p:cNvPr>
          <p:cNvSpPr txBox="1"/>
          <p:nvPr/>
        </p:nvSpPr>
        <p:spPr>
          <a:xfrm>
            <a:off x="4230622" y="543449"/>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graphicFrame>
        <p:nvGraphicFramePr>
          <p:cNvPr id="11" name="Table 5">
            <a:extLst>
              <a:ext uri="{FF2B5EF4-FFF2-40B4-BE49-F238E27FC236}">
                <a16:creationId xmlns:a16="http://schemas.microsoft.com/office/drawing/2014/main" id="{0B711D58-F781-37C5-6A81-87D9AAB98BCF}"/>
              </a:ext>
            </a:extLst>
          </p:cNvPr>
          <p:cNvGraphicFramePr>
            <a:graphicFrameLocks noGrp="1"/>
          </p:cNvGraphicFramePr>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12" name="TextBox 11">
            <a:extLst>
              <a:ext uri="{FF2B5EF4-FFF2-40B4-BE49-F238E27FC236}">
                <a16:creationId xmlns:a16="http://schemas.microsoft.com/office/drawing/2014/main" id="{12D2E35F-816D-2D37-9580-D87C9E298F10}"/>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40299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Critical Project Risk 5</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28</a:t>
            </a:fld>
            <a:endParaRPr lang="en"/>
          </a:p>
        </p:txBody>
      </p:sp>
      <p:graphicFrame>
        <p:nvGraphicFramePr>
          <p:cNvPr id="8" name="Table 9">
            <a:extLst>
              <a:ext uri="{FF2B5EF4-FFF2-40B4-BE49-F238E27FC236}">
                <a16:creationId xmlns:a16="http://schemas.microsoft.com/office/drawing/2014/main" id="{0F20B111-6E90-028E-81DF-C614AF29424C}"/>
              </a:ext>
            </a:extLst>
          </p:cNvPr>
          <p:cNvGraphicFramePr>
            <a:graphicFrameLocks noGrp="1"/>
          </p:cNvGraphicFramePr>
          <p:nvPr>
            <p:extLst>
              <p:ext uri="{D42A27DB-BD31-4B8C-83A1-F6EECF244321}">
                <p14:modId xmlns:p14="http://schemas.microsoft.com/office/powerpoint/2010/main" val="2544425162"/>
              </p:ext>
            </p:extLst>
          </p:nvPr>
        </p:nvGraphicFramePr>
        <p:xfrm>
          <a:off x="157058" y="882004"/>
          <a:ext cx="3782930" cy="3239521"/>
        </p:xfrm>
        <a:graphic>
          <a:graphicData uri="http://schemas.openxmlformats.org/drawingml/2006/table">
            <a:tbl>
              <a:tblPr firstRow="1" bandRow="1">
                <a:tableStyleId>{D7AC3CCA-C797-4891-BE02-D94E43425B78}</a:tableStyleId>
              </a:tblPr>
              <a:tblGrid>
                <a:gridCol w="1113689">
                  <a:extLst>
                    <a:ext uri="{9D8B030D-6E8A-4147-A177-3AD203B41FA5}">
                      <a16:colId xmlns:a16="http://schemas.microsoft.com/office/drawing/2014/main" val="1174077176"/>
                    </a:ext>
                  </a:extLst>
                </a:gridCol>
                <a:gridCol w="2669241">
                  <a:extLst>
                    <a:ext uri="{9D8B030D-6E8A-4147-A177-3AD203B41FA5}">
                      <a16:colId xmlns:a16="http://schemas.microsoft.com/office/drawing/2014/main" val="3831595212"/>
                    </a:ext>
                  </a:extLst>
                </a:gridCol>
              </a:tblGrid>
              <a:tr h="759951">
                <a:tc>
                  <a:txBody>
                    <a:bodyPr/>
                    <a:lstStyle/>
                    <a:p>
                      <a:pPr algn="ctr"/>
                      <a:r>
                        <a:rPr lang="en-US" b="1">
                          <a:latin typeface="Times New Roman"/>
                        </a:rPr>
                        <a:t>Risk Description</a:t>
                      </a:r>
                    </a:p>
                  </a:txBody>
                  <a:tcPr anchor="ctr">
                    <a:solidFill>
                      <a:srgbClr val="00B0F0"/>
                    </a:solidFill>
                  </a:tcPr>
                </a:tc>
                <a:tc>
                  <a:txBody>
                    <a:bodyPr/>
                    <a:lstStyle/>
                    <a:p>
                      <a:pPr lvl="0" algn="ctr">
                        <a:lnSpc>
                          <a:spcPct val="100000"/>
                        </a:lnSpc>
                        <a:spcBef>
                          <a:spcPts val="0"/>
                        </a:spcBef>
                        <a:spcAft>
                          <a:spcPts val="0"/>
                        </a:spcAft>
                        <a:buNone/>
                      </a:pPr>
                      <a:r>
                        <a:rPr lang="en-US" sz="1350" b="0" i="0" u="none" strike="noStrike" noProof="0">
                          <a:solidFill>
                            <a:schemeClr val="tx1"/>
                          </a:solidFill>
                          <a:latin typeface="Times New Roman"/>
                        </a:rPr>
                        <a:t>Edge Effects of Focusing Lens are Larger Than Anticipated</a:t>
                      </a:r>
                      <a:endParaRPr lang="en-US" sz="1350" b="0" i="0" u="none" strike="noStrike" noProof="0">
                        <a:latin typeface="Calibri"/>
                      </a:endParaRPr>
                    </a:p>
                  </a:txBody>
                  <a:tcPr anchor="ctr">
                    <a:solidFill>
                      <a:srgbClr val="00B0F0">
                        <a:alpha val="50000"/>
                      </a:srgbClr>
                    </a:solidFill>
                  </a:tcPr>
                </a:tc>
                <a:extLst>
                  <a:ext uri="{0D108BD9-81ED-4DB2-BD59-A6C34878D82A}">
                    <a16:rowId xmlns:a16="http://schemas.microsoft.com/office/drawing/2014/main" val="1587926683"/>
                  </a:ext>
                </a:extLst>
              </a:tr>
              <a:tr h="959668">
                <a:tc>
                  <a:txBody>
                    <a:bodyPr/>
                    <a:lstStyle/>
                    <a:p>
                      <a:pPr algn="ctr"/>
                      <a:r>
                        <a:rPr lang="en-US" b="1">
                          <a:latin typeface="Times New Roman"/>
                        </a:rPr>
                        <a:t>Mitigation Strategy</a:t>
                      </a:r>
                    </a:p>
                  </a:txBody>
                  <a:tcPr anchor="ctr"/>
                </a:tc>
                <a:tc>
                  <a:txBody>
                    <a:bodyPr/>
                    <a:lstStyle/>
                    <a:p>
                      <a:pPr lvl="0" algn="ctr">
                        <a:buNone/>
                      </a:pPr>
                      <a:r>
                        <a:rPr lang="en-US">
                          <a:latin typeface="Times New Roman"/>
                        </a:rPr>
                        <a:t>Inclusion of 2 mm Circular Aperture Prior to Focusing Lens to Block Edge Effects </a:t>
                      </a:r>
                    </a:p>
                  </a:txBody>
                  <a:tcPr anchor="ctr">
                    <a:solidFill>
                      <a:srgbClr val="CBCBCB">
                        <a:alpha val="50000"/>
                      </a:srgbClr>
                    </a:solidFill>
                  </a:tcPr>
                </a:tc>
                <a:extLst>
                  <a:ext uri="{0D108BD9-81ED-4DB2-BD59-A6C34878D82A}">
                    <a16:rowId xmlns:a16="http://schemas.microsoft.com/office/drawing/2014/main" val="2162682642"/>
                  </a:ext>
                </a:extLst>
              </a:tr>
              <a:tr h="759951">
                <a:tc>
                  <a:txBody>
                    <a:bodyPr/>
                    <a:lstStyle/>
                    <a:p>
                      <a:pPr algn="ctr"/>
                      <a:r>
                        <a:rPr lang="en-US" b="1">
                          <a:latin typeface="Times New Roman"/>
                        </a:rPr>
                        <a:t>Related Subsystem</a:t>
                      </a:r>
                    </a:p>
                  </a:txBody>
                  <a:tcPr anchor="ctr">
                    <a:solidFill>
                      <a:srgbClr val="FED41D"/>
                    </a:solidFill>
                  </a:tcPr>
                </a:tc>
                <a:tc>
                  <a:txBody>
                    <a:bodyPr/>
                    <a:lstStyle/>
                    <a:p>
                      <a:pPr algn="ctr"/>
                      <a:r>
                        <a:rPr lang="en-US">
                          <a:latin typeface="Times New Roman"/>
                        </a:rPr>
                        <a:t> Optical</a:t>
                      </a:r>
                    </a:p>
                  </a:txBody>
                  <a:tcPr anchor="ctr">
                    <a:solidFill>
                      <a:srgbClr val="FED41D">
                        <a:alpha val="50000"/>
                      </a:srgbClr>
                    </a:solidFill>
                  </a:tcPr>
                </a:tc>
                <a:extLst>
                  <a:ext uri="{0D108BD9-81ED-4DB2-BD59-A6C34878D82A}">
                    <a16:rowId xmlns:a16="http://schemas.microsoft.com/office/drawing/2014/main" val="2348150925"/>
                  </a:ext>
                </a:extLst>
              </a:tr>
              <a:tr h="759951">
                <a:tc>
                  <a:txBody>
                    <a:bodyPr/>
                    <a:lstStyle/>
                    <a:p>
                      <a:pPr algn="ctr"/>
                      <a:r>
                        <a:rPr lang="en-US" b="1">
                          <a:latin typeface="Times New Roman"/>
                        </a:rPr>
                        <a:t>CPE Effected </a:t>
                      </a:r>
                    </a:p>
                  </a:txBody>
                  <a:tcPr anchor="ctr">
                    <a:solidFill>
                      <a:srgbClr val="F14E28"/>
                    </a:solidFill>
                  </a:tcPr>
                </a:tc>
                <a:tc>
                  <a:txBody>
                    <a:bodyPr/>
                    <a:lstStyle/>
                    <a:p>
                      <a:pPr lvl="0" algn="ctr">
                        <a:lnSpc>
                          <a:spcPct val="100000"/>
                        </a:lnSpc>
                        <a:spcBef>
                          <a:spcPts val="0"/>
                        </a:spcBef>
                        <a:spcAft>
                          <a:spcPts val="0"/>
                        </a:spcAft>
                        <a:buNone/>
                      </a:pPr>
                      <a:r>
                        <a:rPr lang="en-US" sz="1350" b="0" i="0" u="none" strike="noStrike" noProof="0">
                          <a:solidFill>
                            <a:schemeClr val="tx1"/>
                          </a:solidFill>
                          <a:latin typeface="Times New Roman"/>
                        </a:rPr>
                        <a:t>CPE 1: Optical Train</a:t>
                      </a:r>
                      <a:endParaRPr lang="en-US" sz="1350" b="0" i="0" u="none" strike="noStrike" noProof="0">
                        <a:latin typeface="Calibri"/>
                      </a:endParaRPr>
                    </a:p>
                  </a:txBody>
                  <a:tcPr anchor="ctr">
                    <a:solidFill>
                      <a:srgbClr val="F14E28">
                        <a:alpha val="50000"/>
                      </a:srgbClr>
                    </a:solidFill>
                  </a:tcPr>
                </a:tc>
                <a:extLst>
                  <a:ext uri="{0D108BD9-81ED-4DB2-BD59-A6C34878D82A}">
                    <a16:rowId xmlns:a16="http://schemas.microsoft.com/office/drawing/2014/main" val="2195421902"/>
                  </a:ext>
                </a:extLst>
              </a:tr>
            </a:tbl>
          </a:graphicData>
        </a:graphic>
      </p:graphicFrame>
      <p:graphicFrame>
        <p:nvGraphicFramePr>
          <p:cNvPr id="4" name="Table 3">
            <a:extLst>
              <a:ext uri="{FF2B5EF4-FFF2-40B4-BE49-F238E27FC236}">
                <a16:creationId xmlns:a16="http://schemas.microsoft.com/office/drawing/2014/main" id="{71093ACC-0B00-36FE-4902-A2E81A910C17}"/>
              </a:ext>
            </a:extLst>
          </p:cNvPr>
          <p:cNvGraphicFramePr>
            <a:graphicFrameLocks noGrp="1"/>
          </p:cNvGraphicFramePr>
          <p:nvPr>
            <p:extLst>
              <p:ext uri="{D42A27DB-BD31-4B8C-83A1-F6EECF244321}">
                <p14:modId xmlns:p14="http://schemas.microsoft.com/office/powerpoint/2010/main" val="1803629436"/>
              </p:ext>
            </p:extLst>
          </p:nvPr>
        </p:nvGraphicFramePr>
        <p:xfrm>
          <a:off x="4316506" y="882003"/>
          <a:ext cx="4672860" cy="3219882"/>
        </p:xfrm>
        <a:graphic>
          <a:graphicData uri="http://schemas.openxmlformats.org/drawingml/2006/table">
            <a:tbl>
              <a:tblPr firstRow="1" bandRow="1">
                <a:tableStyleId>{073A0DAA-6AF3-43AB-8588-CEC1D06C72B9}</a:tableStyleId>
              </a:tblPr>
              <a:tblGrid>
                <a:gridCol w="778810">
                  <a:extLst>
                    <a:ext uri="{9D8B030D-6E8A-4147-A177-3AD203B41FA5}">
                      <a16:colId xmlns:a16="http://schemas.microsoft.com/office/drawing/2014/main" val="1774048333"/>
                    </a:ext>
                  </a:extLst>
                </a:gridCol>
                <a:gridCol w="778810">
                  <a:extLst>
                    <a:ext uri="{9D8B030D-6E8A-4147-A177-3AD203B41FA5}">
                      <a16:colId xmlns:a16="http://schemas.microsoft.com/office/drawing/2014/main" val="1228939429"/>
                    </a:ext>
                  </a:extLst>
                </a:gridCol>
                <a:gridCol w="778810">
                  <a:extLst>
                    <a:ext uri="{9D8B030D-6E8A-4147-A177-3AD203B41FA5}">
                      <a16:colId xmlns:a16="http://schemas.microsoft.com/office/drawing/2014/main" val="1307380569"/>
                    </a:ext>
                  </a:extLst>
                </a:gridCol>
                <a:gridCol w="778810">
                  <a:extLst>
                    <a:ext uri="{9D8B030D-6E8A-4147-A177-3AD203B41FA5}">
                      <a16:colId xmlns:a16="http://schemas.microsoft.com/office/drawing/2014/main" val="1385033139"/>
                    </a:ext>
                  </a:extLst>
                </a:gridCol>
                <a:gridCol w="778810">
                  <a:extLst>
                    <a:ext uri="{9D8B030D-6E8A-4147-A177-3AD203B41FA5}">
                      <a16:colId xmlns:a16="http://schemas.microsoft.com/office/drawing/2014/main" val="237339886"/>
                    </a:ext>
                  </a:extLst>
                </a:gridCol>
                <a:gridCol w="778810">
                  <a:extLst>
                    <a:ext uri="{9D8B030D-6E8A-4147-A177-3AD203B41FA5}">
                      <a16:colId xmlns:a16="http://schemas.microsoft.com/office/drawing/2014/main" val="3933540076"/>
                    </a:ext>
                  </a:extLst>
                </a:gridCol>
              </a:tblGrid>
              <a:tr h="536647">
                <a:tc>
                  <a:txBody>
                    <a:bodyPr/>
                    <a:lstStyle/>
                    <a:p>
                      <a:pPr algn="ctr"/>
                      <a:endParaRPr lang="en-US" sz="105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Negligible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Minor</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Moderate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Significant</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Severe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536647">
                <a:tc>
                  <a:txBody>
                    <a:bodyPr/>
                    <a:lstStyle/>
                    <a:p>
                      <a:pPr lvl="0" algn="ctr">
                        <a:buNone/>
                      </a:pPr>
                      <a:r>
                        <a:rPr lang="en-US" sz="1200" b="0">
                          <a:solidFill>
                            <a:schemeClr val="tx1"/>
                          </a:solidFill>
                          <a:latin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endParaRPr lang="en-US" sz="14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536647">
                <a:tc>
                  <a:txBody>
                    <a:bodyPr/>
                    <a:lstStyle/>
                    <a:p>
                      <a:pPr lvl="0" algn="ctr">
                        <a:buNone/>
                      </a:pPr>
                      <a:r>
                        <a:rPr lang="en-US" sz="1200" b="0">
                          <a:solidFill>
                            <a:schemeClr val="tx1"/>
                          </a:solidFill>
                          <a:latin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536647">
                <a:tc>
                  <a:txBody>
                    <a:bodyPr/>
                    <a:lstStyle/>
                    <a:p>
                      <a:pPr lvl="0" algn="ctr">
                        <a:buNone/>
                      </a:pPr>
                      <a:r>
                        <a:rPr lang="en-US" sz="1200" b="0">
                          <a:solidFill>
                            <a:schemeClr val="tx1"/>
                          </a:solidFill>
                          <a:latin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r>
                        <a:rPr lang="en-US" sz="1400" b="0" i="0" u="none" strike="noStrike" noProof="0">
                          <a:solidFill>
                            <a:schemeClr val="tx1"/>
                          </a:solidFill>
                          <a:latin typeface="Times New Roman"/>
                        </a:rPr>
                        <a:t>5</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endParaRPr lang="en-US" sz="1400" b="0" i="0" u="none" strike="noStrike" noProof="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536647">
                <a:tc>
                  <a:txBody>
                    <a:bodyPr/>
                    <a:lstStyle/>
                    <a:p>
                      <a:pPr lvl="0" algn="ctr">
                        <a:buNone/>
                      </a:pPr>
                      <a:r>
                        <a:rPr lang="en-US" sz="1200" b="0">
                          <a:solidFill>
                            <a:schemeClr val="tx1"/>
                          </a:solidFill>
                          <a:latin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r>
                        <a:rPr lang="en-US" sz="1400">
                          <a:solidFill>
                            <a:schemeClr val="tx1"/>
                          </a:solidFill>
                          <a:latin typeface="Times New Roman"/>
                        </a:rPr>
                        <a:t>5</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536647">
                <a:tc>
                  <a:txBody>
                    <a:bodyPr/>
                    <a:lstStyle/>
                    <a:p>
                      <a:pPr lvl="0" algn="ctr">
                        <a:buNone/>
                      </a:pPr>
                      <a:r>
                        <a:rPr lang="en-US" sz="1200" b="0">
                          <a:solidFill>
                            <a:schemeClr val="tx1"/>
                          </a:solidFill>
                          <a:latin typeface="Times New Roman"/>
                        </a:rPr>
                        <a:t>Very Unlikely</a:t>
                      </a:r>
                      <a:endParaRPr lang="en-US" sz="120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cxnSp>
        <p:nvCxnSpPr>
          <p:cNvPr id="6" name="Straight Arrow Connector 5">
            <a:extLst>
              <a:ext uri="{FF2B5EF4-FFF2-40B4-BE49-F238E27FC236}">
                <a16:creationId xmlns:a16="http://schemas.microsoft.com/office/drawing/2014/main" id="{E9BE09D1-7187-5262-1C89-0436D5A58FC7}"/>
              </a:ext>
            </a:extLst>
          </p:cNvPr>
          <p:cNvCxnSpPr>
            <a:cxnSpLocks/>
          </p:cNvCxnSpPr>
          <p:nvPr/>
        </p:nvCxnSpPr>
        <p:spPr>
          <a:xfrm flipH="1">
            <a:off x="6403825" y="2783542"/>
            <a:ext cx="529280" cy="484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0330AF-555A-C435-31A1-F663C892D1FF}"/>
              </a:ext>
            </a:extLst>
          </p:cNvPr>
          <p:cNvSpPr txBox="1"/>
          <p:nvPr/>
        </p:nvSpPr>
        <p:spPr>
          <a:xfrm rot="16200000">
            <a:off x="3383018" y="321460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sp>
        <p:nvSpPr>
          <p:cNvPr id="10" name="TextBox 9">
            <a:extLst>
              <a:ext uri="{FF2B5EF4-FFF2-40B4-BE49-F238E27FC236}">
                <a16:creationId xmlns:a16="http://schemas.microsoft.com/office/drawing/2014/main" id="{55630181-C27E-7607-C96B-DD2D3ADF0DD0}"/>
              </a:ext>
            </a:extLst>
          </p:cNvPr>
          <p:cNvSpPr txBox="1"/>
          <p:nvPr/>
        </p:nvSpPr>
        <p:spPr>
          <a:xfrm>
            <a:off x="4230622" y="543449"/>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graphicFrame>
        <p:nvGraphicFramePr>
          <p:cNvPr id="11" name="Table 5">
            <a:extLst>
              <a:ext uri="{FF2B5EF4-FFF2-40B4-BE49-F238E27FC236}">
                <a16:creationId xmlns:a16="http://schemas.microsoft.com/office/drawing/2014/main" id="{0B711D58-F781-37C5-6A81-87D9AAB98BCF}"/>
              </a:ext>
            </a:extLst>
          </p:cNvPr>
          <p:cNvGraphicFramePr>
            <a:graphicFrameLocks noGrp="1"/>
          </p:cNvGraphicFramePr>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12" name="TextBox 11">
            <a:extLst>
              <a:ext uri="{FF2B5EF4-FFF2-40B4-BE49-F238E27FC236}">
                <a16:creationId xmlns:a16="http://schemas.microsoft.com/office/drawing/2014/main" id="{12D2E35F-816D-2D37-9580-D87C9E298F10}"/>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4284160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Times New Roman"/>
              </a:rPr>
              <a:t>Critical Project Risk 6</a:t>
            </a:r>
            <a:endParaRPr lang="en-US" b="1">
              <a:latin typeface="Times New Roman"/>
              <a:cs typeface="Calibri Light"/>
            </a:endParaRP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29</a:t>
            </a:fld>
            <a:endParaRPr lang="en"/>
          </a:p>
        </p:txBody>
      </p:sp>
      <p:graphicFrame>
        <p:nvGraphicFramePr>
          <p:cNvPr id="8" name="Table 9">
            <a:extLst>
              <a:ext uri="{FF2B5EF4-FFF2-40B4-BE49-F238E27FC236}">
                <a16:creationId xmlns:a16="http://schemas.microsoft.com/office/drawing/2014/main" id="{0F20B111-6E90-028E-81DF-C614AF29424C}"/>
              </a:ext>
            </a:extLst>
          </p:cNvPr>
          <p:cNvGraphicFramePr>
            <a:graphicFrameLocks noGrp="1"/>
          </p:cNvGraphicFramePr>
          <p:nvPr>
            <p:extLst>
              <p:ext uri="{D42A27DB-BD31-4B8C-83A1-F6EECF244321}">
                <p14:modId xmlns:p14="http://schemas.microsoft.com/office/powerpoint/2010/main" val="2070502156"/>
              </p:ext>
            </p:extLst>
          </p:nvPr>
        </p:nvGraphicFramePr>
        <p:xfrm>
          <a:off x="157058" y="882004"/>
          <a:ext cx="3782930" cy="3239521"/>
        </p:xfrm>
        <a:graphic>
          <a:graphicData uri="http://schemas.openxmlformats.org/drawingml/2006/table">
            <a:tbl>
              <a:tblPr firstRow="1" bandRow="1">
                <a:tableStyleId>{D7AC3CCA-C797-4891-BE02-D94E43425B78}</a:tableStyleId>
              </a:tblPr>
              <a:tblGrid>
                <a:gridCol w="1113689">
                  <a:extLst>
                    <a:ext uri="{9D8B030D-6E8A-4147-A177-3AD203B41FA5}">
                      <a16:colId xmlns:a16="http://schemas.microsoft.com/office/drawing/2014/main" val="1174077176"/>
                    </a:ext>
                  </a:extLst>
                </a:gridCol>
                <a:gridCol w="2669241">
                  <a:extLst>
                    <a:ext uri="{9D8B030D-6E8A-4147-A177-3AD203B41FA5}">
                      <a16:colId xmlns:a16="http://schemas.microsoft.com/office/drawing/2014/main" val="3831595212"/>
                    </a:ext>
                  </a:extLst>
                </a:gridCol>
              </a:tblGrid>
              <a:tr h="759951">
                <a:tc>
                  <a:txBody>
                    <a:bodyPr/>
                    <a:lstStyle/>
                    <a:p>
                      <a:pPr algn="ctr"/>
                      <a:r>
                        <a:rPr lang="en-US" b="1">
                          <a:latin typeface="Times New Roman"/>
                        </a:rPr>
                        <a:t>Risk Description</a:t>
                      </a:r>
                    </a:p>
                  </a:txBody>
                  <a:tcPr anchor="ctr">
                    <a:solidFill>
                      <a:srgbClr val="00B0F0"/>
                    </a:solidFill>
                  </a:tcPr>
                </a:tc>
                <a:tc>
                  <a:txBody>
                    <a:bodyPr/>
                    <a:lstStyle/>
                    <a:p>
                      <a:pPr lvl="0" algn="ctr">
                        <a:lnSpc>
                          <a:spcPct val="100000"/>
                        </a:lnSpc>
                        <a:spcBef>
                          <a:spcPts val="0"/>
                        </a:spcBef>
                        <a:spcAft>
                          <a:spcPts val="0"/>
                        </a:spcAft>
                        <a:buNone/>
                      </a:pPr>
                      <a:r>
                        <a:rPr lang="en-US" sz="1350" b="0" i="0" u="none" strike="noStrike" noProof="0">
                          <a:solidFill>
                            <a:schemeClr val="tx1"/>
                          </a:solidFill>
                          <a:latin typeface="Times New Roman"/>
                        </a:rPr>
                        <a:t>Glass Sample Volume Shatters Under Vibrational Environment</a:t>
                      </a:r>
                      <a:endParaRPr lang="en-US" sz="1350" b="0" i="0" u="none" strike="noStrike" noProof="0">
                        <a:latin typeface="Calibri"/>
                      </a:endParaRPr>
                    </a:p>
                  </a:txBody>
                  <a:tcPr anchor="ctr">
                    <a:solidFill>
                      <a:srgbClr val="00B0F0">
                        <a:alpha val="50000"/>
                      </a:srgbClr>
                    </a:solidFill>
                  </a:tcPr>
                </a:tc>
                <a:extLst>
                  <a:ext uri="{0D108BD9-81ED-4DB2-BD59-A6C34878D82A}">
                    <a16:rowId xmlns:a16="http://schemas.microsoft.com/office/drawing/2014/main" val="1587926683"/>
                  </a:ext>
                </a:extLst>
              </a:tr>
              <a:tr h="959668">
                <a:tc>
                  <a:txBody>
                    <a:bodyPr/>
                    <a:lstStyle/>
                    <a:p>
                      <a:pPr algn="ctr"/>
                      <a:r>
                        <a:rPr lang="en-US" b="1">
                          <a:latin typeface="Times New Roman"/>
                        </a:rPr>
                        <a:t>Mitigation Strategy</a:t>
                      </a:r>
                    </a:p>
                  </a:txBody>
                  <a:tcPr anchor="ctr"/>
                </a:tc>
                <a:tc>
                  <a:txBody>
                    <a:bodyPr/>
                    <a:lstStyle/>
                    <a:p>
                      <a:pPr lvl="0" algn="ctr">
                        <a:buNone/>
                      </a:pPr>
                      <a:r>
                        <a:rPr lang="en-US">
                          <a:latin typeface="Times New Roman"/>
                        </a:rPr>
                        <a:t>Mechanical Vibrations Simulations &amp; Redesign</a:t>
                      </a:r>
                    </a:p>
                  </a:txBody>
                  <a:tcPr anchor="ctr">
                    <a:solidFill>
                      <a:srgbClr val="CBCBCB">
                        <a:alpha val="50000"/>
                      </a:srgbClr>
                    </a:solidFill>
                  </a:tcPr>
                </a:tc>
                <a:extLst>
                  <a:ext uri="{0D108BD9-81ED-4DB2-BD59-A6C34878D82A}">
                    <a16:rowId xmlns:a16="http://schemas.microsoft.com/office/drawing/2014/main" val="2162682642"/>
                  </a:ext>
                </a:extLst>
              </a:tr>
              <a:tr h="759951">
                <a:tc>
                  <a:txBody>
                    <a:bodyPr/>
                    <a:lstStyle/>
                    <a:p>
                      <a:pPr algn="ctr"/>
                      <a:r>
                        <a:rPr lang="en-US" b="1">
                          <a:latin typeface="Times New Roman"/>
                        </a:rPr>
                        <a:t>Related Subsystem</a:t>
                      </a:r>
                    </a:p>
                  </a:txBody>
                  <a:tcPr anchor="ctr">
                    <a:solidFill>
                      <a:srgbClr val="FED41D"/>
                    </a:solidFill>
                  </a:tcPr>
                </a:tc>
                <a:tc>
                  <a:txBody>
                    <a:bodyPr/>
                    <a:lstStyle/>
                    <a:p>
                      <a:pPr algn="ctr"/>
                      <a:r>
                        <a:rPr lang="en-US">
                          <a:latin typeface="Times New Roman"/>
                        </a:rPr>
                        <a:t>Mechanical, Optical</a:t>
                      </a:r>
                    </a:p>
                  </a:txBody>
                  <a:tcPr anchor="ctr">
                    <a:solidFill>
                      <a:srgbClr val="FED41D">
                        <a:alpha val="50000"/>
                      </a:srgbClr>
                    </a:solidFill>
                  </a:tcPr>
                </a:tc>
                <a:extLst>
                  <a:ext uri="{0D108BD9-81ED-4DB2-BD59-A6C34878D82A}">
                    <a16:rowId xmlns:a16="http://schemas.microsoft.com/office/drawing/2014/main" val="2348150925"/>
                  </a:ext>
                </a:extLst>
              </a:tr>
              <a:tr h="759951">
                <a:tc>
                  <a:txBody>
                    <a:bodyPr/>
                    <a:lstStyle/>
                    <a:p>
                      <a:pPr algn="ctr"/>
                      <a:r>
                        <a:rPr lang="en-US" b="1">
                          <a:latin typeface="Times New Roman"/>
                        </a:rPr>
                        <a:t>CPE Effected </a:t>
                      </a:r>
                    </a:p>
                  </a:txBody>
                  <a:tcPr anchor="ctr">
                    <a:solidFill>
                      <a:srgbClr val="F14E28"/>
                    </a:solidFill>
                  </a:tcPr>
                </a:tc>
                <a:tc>
                  <a:txBody>
                    <a:bodyPr/>
                    <a:lstStyle/>
                    <a:p>
                      <a:pPr lvl="0" algn="ctr">
                        <a:buNone/>
                      </a:pPr>
                      <a:r>
                        <a:rPr lang="en-US">
                          <a:latin typeface="Times New Roman"/>
                        </a:rPr>
                        <a:t>CPE1: Optical Train, CPE4: Reconstruction Algorithm, CPE5: Movement Detection Algorithm</a:t>
                      </a:r>
                      <a:endParaRPr lang="en-US"/>
                    </a:p>
                  </a:txBody>
                  <a:tcPr anchor="ctr">
                    <a:solidFill>
                      <a:srgbClr val="F14E28">
                        <a:alpha val="50000"/>
                      </a:srgbClr>
                    </a:solidFill>
                  </a:tcPr>
                </a:tc>
                <a:extLst>
                  <a:ext uri="{0D108BD9-81ED-4DB2-BD59-A6C34878D82A}">
                    <a16:rowId xmlns:a16="http://schemas.microsoft.com/office/drawing/2014/main" val="2195421902"/>
                  </a:ext>
                </a:extLst>
              </a:tr>
            </a:tbl>
          </a:graphicData>
        </a:graphic>
      </p:graphicFrame>
      <p:graphicFrame>
        <p:nvGraphicFramePr>
          <p:cNvPr id="4" name="Table 3">
            <a:extLst>
              <a:ext uri="{FF2B5EF4-FFF2-40B4-BE49-F238E27FC236}">
                <a16:creationId xmlns:a16="http://schemas.microsoft.com/office/drawing/2014/main" id="{71093ACC-0B00-36FE-4902-A2E81A910C17}"/>
              </a:ext>
            </a:extLst>
          </p:cNvPr>
          <p:cNvGraphicFramePr>
            <a:graphicFrameLocks noGrp="1"/>
          </p:cNvGraphicFramePr>
          <p:nvPr>
            <p:extLst>
              <p:ext uri="{D42A27DB-BD31-4B8C-83A1-F6EECF244321}">
                <p14:modId xmlns:p14="http://schemas.microsoft.com/office/powerpoint/2010/main" val="2431695509"/>
              </p:ext>
            </p:extLst>
          </p:nvPr>
        </p:nvGraphicFramePr>
        <p:xfrm>
          <a:off x="4316506" y="882003"/>
          <a:ext cx="4672860" cy="3219882"/>
        </p:xfrm>
        <a:graphic>
          <a:graphicData uri="http://schemas.openxmlformats.org/drawingml/2006/table">
            <a:tbl>
              <a:tblPr firstRow="1" bandRow="1">
                <a:tableStyleId>{073A0DAA-6AF3-43AB-8588-CEC1D06C72B9}</a:tableStyleId>
              </a:tblPr>
              <a:tblGrid>
                <a:gridCol w="778810">
                  <a:extLst>
                    <a:ext uri="{9D8B030D-6E8A-4147-A177-3AD203B41FA5}">
                      <a16:colId xmlns:a16="http://schemas.microsoft.com/office/drawing/2014/main" val="1774048333"/>
                    </a:ext>
                  </a:extLst>
                </a:gridCol>
                <a:gridCol w="778810">
                  <a:extLst>
                    <a:ext uri="{9D8B030D-6E8A-4147-A177-3AD203B41FA5}">
                      <a16:colId xmlns:a16="http://schemas.microsoft.com/office/drawing/2014/main" val="1228939429"/>
                    </a:ext>
                  </a:extLst>
                </a:gridCol>
                <a:gridCol w="778810">
                  <a:extLst>
                    <a:ext uri="{9D8B030D-6E8A-4147-A177-3AD203B41FA5}">
                      <a16:colId xmlns:a16="http://schemas.microsoft.com/office/drawing/2014/main" val="1307380569"/>
                    </a:ext>
                  </a:extLst>
                </a:gridCol>
                <a:gridCol w="778810">
                  <a:extLst>
                    <a:ext uri="{9D8B030D-6E8A-4147-A177-3AD203B41FA5}">
                      <a16:colId xmlns:a16="http://schemas.microsoft.com/office/drawing/2014/main" val="1385033139"/>
                    </a:ext>
                  </a:extLst>
                </a:gridCol>
                <a:gridCol w="778810">
                  <a:extLst>
                    <a:ext uri="{9D8B030D-6E8A-4147-A177-3AD203B41FA5}">
                      <a16:colId xmlns:a16="http://schemas.microsoft.com/office/drawing/2014/main" val="237339886"/>
                    </a:ext>
                  </a:extLst>
                </a:gridCol>
                <a:gridCol w="778810">
                  <a:extLst>
                    <a:ext uri="{9D8B030D-6E8A-4147-A177-3AD203B41FA5}">
                      <a16:colId xmlns:a16="http://schemas.microsoft.com/office/drawing/2014/main" val="3933540076"/>
                    </a:ext>
                  </a:extLst>
                </a:gridCol>
              </a:tblGrid>
              <a:tr h="536647">
                <a:tc>
                  <a:txBody>
                    <a:bodyPr/>
                    <a:lstStyle/>
                    <a:p>
                      <a:pPr algn="ctr"/>
                      <a:endParaRPr lang="en-US" sz="105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Negligible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Minor</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Moderate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Significant</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1050" b="0">
                          <a:solidFill>
                            <a:schemeClr val="tx1"/>
                          </a:solidFill>
                          <a:latin typeface="Times New Roman"/>
                        </a:rPr>
                        <a:t>Severe</a:t>
                      </a:r>
                      <a:endParaRPr lang="en-US" sz="105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536647">
                <a:tc>
                  <a:txBody>
                    <a:bodyPr/>
                    <a:lstStyle/>
                    <a:p>
                      <a:pPr lvl="0" algn="ctr">
                        <a:buNone/>
                      </a:pPr>
                      <a:r>
                        <a:rPr lang="en-US" sz="1200" b="0">
                          <a:solidFill>
                            <a:schemeClr val="tx1"/>
                          </a:solidFill>
                          <a:latin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endParaRPr lang="en-US" sz="14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536647">
                <a:tc>
                  <a:txBody>
                    <a:bodyPr/>
                    <a:lstStyle/>
                    <a:p>
                      <a:pPr lvl="0" algn="ctr">
                        <a:buNone/>
                      </a:pPr>
                      <a:r>
                        <a:rPr lang="en-US" sz="1200" b="0">
                          <a:solidFill>
                            <a:schemeClr val="tx1"/>
                          </a:solidFill>
                          <a:latin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536647">
                <a:tc>
                  <a:txBody>
                    <a:bodyPr/>
                    <a:lstStyle/>
                    <a:p>
                      <a:pPr lvl="0" algn="ctr">
                        <a:buNone/>
                      </a:pPr>
                      <a:r>
                        <a:rPr lang="en-US" sz="1200" b="0">
                          <a:solidFill>
                            <a:schemeClr val="tx1"/>
                          </a:solidFill>
                          <a:latin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endParaRPr lang="en-US" sz="1400" b="0" i="0" u="none" strike="noStrike" noProof="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r>
                        <a:rPr lang="en-US" sz="1400" b="0" i="0" u="none" strike="noStrike" noProof="0"/>
                        <a:t>6</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536647">
                <a:tc>
                  <a:txBody>
                    <a:bodyPr/>
                    <a:lstStyle/>
                    <a:p>
                      <a:pPr lvl="0" algn="ctr">
                        <a:buNone/>
                      </a:pPr>
                      <a:r>
                        <a:rPr lang="en-US" sz="1200" b="0">
                          <a:solidFill>
                            <a:schemeClr val="tx1"/>
                          </a:solidFill>
                          <a:latin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r>
                        <a:rPr lang="en-US" sz="1400">
                          <a:solidFill>
                            <a:schemeClr val="tx1"/>
                          </a:solidFill>
                          <a:latin typeface="Times New Roman"/>
                        </a:rPr>
                        <a:t>6</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536647">
                <a:tc>
                  <a:txBody>
                    <a:bodyPr/>
                    <a:lstStyle/>
                    <a:p>
                      <a:pPr lvl="0" algn="ctr">
                        <a:buNone/>
                      </a:pPr>
                      <a:r>
                        <a:rPr lang="en-US" sz="1200" b="0">
                          <a:solidFill>
                            <a:schemeClr val="tx1"/>
                          </a:solidFill>
                          <a:latin typeface="Times New Roman"/>
                        </a:rPr>
                        <a:t>Very Unlikely</a:t>
                      </a:r>
                      <a:endParaRPr lang="en-US" sz="1200" b="0"/>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0">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cxnSp>
        <p:nvCxnSpPr>
          <p:cNvPr id="6" name="Straight Arrow Connector 5">
            <a:extLst>
              <a:ext uri="{FF2B5EF4-FFF2-40B4-BE49-F238E27FC236}">
                <a16:creationId xmlns:a16="http://schemas.microsoft.com/office/drawing/2014/main" id="{E9BE09D1-7187-5262-1C89-0436D5A58FC7}"/>
              </a:ext>
            </a:extLst>
          </p:cNvPr>
          <p:cNvCxnSpPr>
            <a:cxnSpLocks/>
          </p:cNvCxnSpPr>
          <p:nvPr/>
        </p:nvCxnSpPr>
        <p:spPr>
          <a:xfrm>
            <a:off x="8773043" y="2749924"/>
            <a:ext cx="0" cy="571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0330AF-555A-C435-31A1-F663C892D1FF}"/>
              </a:ext>
            </a:extLst>
          </p:cNvPr>
          <p:cNvSpPr txBox="1"/>
          <p:nvPr/>
        </p:nvSpPr>
        <p:spPr>
          <a:xfrm rot="16200000">
            <a:off x="3383018" y="321460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sp>
        <p:nvSpPr>
          <p:cNvPr id="10" name="TextBox 9">
            <a:extLst>
              <a:ext uri="{FF2B5EF4-FFF2-40B4-BE49-F238E27FC236}">
                <a16:creationId xmlns:a16="http://schemas.microsoft.com/office/drawing/2014/main" id="{55630181-C27E-7607-C96B-DD2D3ADF0DD0}"/>
              </a:ext>
            </a:extLst>
          </p:cNvPr>
          <p:cNvSpPr txBox="1"/>
          <p:nvPr/>
        </p:nvSpPr>
        <p:spPr>
          <a:xfrm>
            <a:off x="4230622" y="543449"/>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graphicFrame>
        <p:nvGraphicFramePr>
          <p:cNvPr id="11" name="Table 5">
            <a:extLst>
              <a:ext uri="{FF2B5EF4-FFF2-40B4-BE49-F238E27FC236}">
                <a16:creationId xmlns:a16="http://schemas.microsoft.com/office/drawing/2014/main" id="{0B711D58-F781-37C5-6A81-87D9AAB98BCF}"/>
              </a:ext>
            </a:extLst>
          </p:cNvPr>
          <p:cNvGraphicFramePr>
            <a:graphicFrameLocks noGrp="1"/>
          </p:cNvGraphicFramePr>
          <p:nvPr/>
        </p:nvGraphicFramePr>
        <p:xfrm>
          <a:off x="5705312" y="4312436"/>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12" name="TextBox 11">
            <a:extLst>
              <a:ext uri="{FF2B5EF4-FFF2-40B4-BE49-F238E27FC236}">
                <a16:creationId xmlns:a16="http://schemas.microsoft.com/office/drawing/2014/main" id="{12D2E35F-816D-2D37-9580-D87C9E298F10}"/>
              </a:ext>
            </a:extLst>
          </p:cNvPr>
          <p:cNvSpPr txBox="1"/>
          <p:nvPr/>
        </p:nvSpPr>
        <p:spPr>
          <a:xfrm>
            <a:off x="5618835" y="4101883"/>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Tree>
    <p:extLst>
      <p:ext uri="{BB962C8B-B14F-4D97-AF65-F5344CB8AC3E}">
        <p14:creationId xmlns:p14="http://schemas.microsoft.com/office/powerpoint/2010/main" val="321240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dirty="0" smtClean="0"/>
              <a:t>3</a:t>
            </a:fld>
            <a:endParaRPr lang="en-US"/>
          </a:p>
        </p:txBody>
      </p:sp>
      <p:pic>
        <p:nvPicPr>
          <p:cNvPr id="9" name="Picture 9">
            <a:extLst>
              <a:ext uri="{FF2B5EF4-FFF2-40B4-BE49-F238E27FC236}">
                <a16:creationId xmlns:a16="http://schemas.microsoft.com/office/drawing/2014/main" id="{820C57F1-5B64-1864-3301-B069B84AF1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355153"/>
            <a:ext cx="9144000" cy="2932631"/>
          </a:xfrm>
          <a:prstGeom prst="rect">
            <a:avLst/>
          </a:prstGeom>
          <a:ln>
            <a:solidFill>
              <a:schemeClr val="tx1"/>
            </a:solidFill>
          </a:ln>
        </p:spPr>
      </p:pic>
      <p:sp>
        <p:nvSpPr>
          <p:cNvPr id="7" name="Title 1">
            <a:extLst>
              <a:ext uri="{FF2B5EF4-FFF2-40B4-BE49-F238E27FC236}">
                <a16:creationId xmlns:a16="http://schemas.microsoft.com/office/drawing/2014/main" id="{A00F9338-B3E7-0E86-46C8-5479EF192ED4}"/>
              </a:ext>
            </a:extLst>
          </p:cNvPr>
          <p:cNvSpPr>
            <a:spLocks noGrp="1"/>
          </p:cNvSpPr>
          <p:nvPr>
            <p:ph type="title"/>
          </p:nvPr>
        </p:nvSpPr>
        <p:spPr>
          <a:xfrm>
            <a:off x="1350732" y="215655"/>
            <a:ext cx="6443072" cy="1025586"/>
          </a:xfrm>
        </p:spPr>
        <p:txBody>
          <a:bodyPr>
            <a:noAutofit/>
          </a:bodyPr>
          <a:lstStyle/>
          <a:p>
            <a:pPr algn="ctr"/>
            <a:r>
              <a:rPr lang="en-US" sz="3200">
                <a:latin typeface="Times New Roman"/>
              </a:rPr>
              <a:t>The </a:t>
            </a:r>
            <a:r>
              <a:rPr lang="en-US" sz="3200" u="sng">
                <a:latin typeface="Times New Roman"/>
              </a:rPr>
              <a:t>Ho</a:t>
            </a:r>
            <a:r>
              <a:rPr lang="en-US" sz="3200">
                <a:latin typeface="Times New Roman"/>
              </a:rPr>
              <a:t>lographic </a:t>
            </a:r>
            <a:r>
              <a:rPr lang="en-US" sz="3200" u="sng">
                <a:latin typeface="Times New Roman"/>
              </a:rPr>
              <a:t>M</a:t>
            </a:r>
            <a:r>
              <a:rPr lang="en-US" sz="3200">
                <a:latin typeface="Times New Roman"/>
              </a:rPr>
              <a:t>icroscope </a:t>
            </a:r>
            <a:r>
              <a:rPr lang="en-US" sz="3200" u="sng">
                <a:latin typeface="Times New Roman"/>
              </a:rPr>
              <a:t>I</a:t>
            </a:r>
            <a:r>
              <a:rPr lang="en-US" sz="3200">
                <a:latin typeface="Times New Roman"/>
              </a:rPr>
              <a:t>nvestigating </a:t>
            </a:r>
            <a:r>
              <a:rPr lang="en-US" sz="3200" u="sng">
                <a:latin typeface="Times New Roman"/>
              </a:rPr>
              <a:t>E</a:t>
            </a:r>
            <a:r>
              <a:rPr lang="en-US" sz="3200">
                <a:latin typeface="Times New Roman"/>
              </a:rPr>
              <a:t>nceladus</a:t>
            </a:r>
            <a:endParaRPr lang="en-US"/>
          </a:p>
        </p:txBody>
      </p:sp>
      <p:sp>
        <p:nvSpPr>
          <p:cNvPr id="2" name="Rectangle 1">
            <a:extLst>
              <a:ext uri="{FF2B5EF4-FFF2-40B4-BE49-F238E27FC236}">
                <a16:creationId xmlns:a16="http://schemas.microsoft.com/office/drawing/2014/main" id="{E42058FF-EC0F-6647-390A-B89BF88F83D4}"/>
              </a:ext>
            </a:extLst>
          </p:cNvPr>
          <p:cNvSpPr/>
          <p:nvPr/>
        </p:nvSpPr>
        <p:spPr>
          <a:xfrm>
            <a:off x="3556800" y="2123550"/>
            <a:ext cx="2029499" cy="409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haroni"/>
                <a:ea typeface="Calibri"/>
                <a:cs typeface="Calibri"/>
              </a:rPr>
              <a:t>HoMIE</a:t>
            </a:r>
            <a:endParaRPr lang="en-US" sz="2400" b="1">
              <a:latin typeface="Aharoni"/>
              <a:ea typeface="Cambria"/>
              <a:cs typeface="Calibri"/>
            </a:endParaRPr>
          </a:p>
        </p:txBody>
      </p:sp>
      <p:sp>
        <p:nvSpPr>
          <p:cNvPr id="5" name="Rounded Rectangle 4">
            <a:extLst>
              <a:ext uri="{FF2B5EF4-FFF2-40B4-BE49-F238E27FC236}">
                <a16:creationId xmlns:a16="http://schemas.microsoft.com/office/drawing/2014/main" id="{34E527B1-9242-A68C-5EEC-B3409790914A}"/>
              </a:ext>
            </a:extLst>
          </p:cNvPr>
          <p:cNvSpPr/>
          <p:nvPr/>
        </p:nvSpPr>
        <p:spPr>
          <a:xfrm>
            <a:off x="3947372" y="4131718"/>
            <a:ext cx="1248354" cy="3121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Presenters</a:t>
            </a:r>
          </a:p>
        </p:txBody>
      </p:sp>
      <p:cxnSp>
        <p:nvCxnSpPr>
          <p:cNvPr id="8" name="Straight Arrow Connector 7">
            <a:extLst>
              <a:ext uri="{FF2B5EF4-FFF2-40B4-BE49-F238E27FC236}">
                <a16:creationId xmlns:a16="http://schemas.microsoft.com/office/drawing/2014/main" id="{929EAE92-B05A-E633-766F-B7C3AE215D9E}"/>
              </a:ext>
            </a:extLst>
          </p:cNvPr>
          <p:cNvCxnSpPr>
            <a:cxnSpLocks/>
            <a:stCxn id="5" idx="0"/>
          </p:cNvCxnSpPr>
          <p:nvPr/>
        </p:nvCxnSpPr>
        <p:spPr>
          <a:xfrm flipH="1" flipV="1">
            <a:off x="3403158" y="3301446"/>
            <a:ext cx="1168391" cy="8302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B6DEFBF-B426-345F-EB4E-9D8EC49ACDA6}"/>
              </a:ext>
            </a:extLst>
          </p:cNvPr>
          <p:cNvCxnSpPr>
            <a:cxnSpLocks/>
            <a:stCxn id="5" idx="0"/>
          </p:cNvCxnSpPr>
          <p:nvPr/>
        </p:nvCxnSpPr>
        <p:spPr>
          <a:xfrm flipH="1" flipV="1">
            <a:off x="3880237" y="3236181"/>
            <a:ext cx="691312" cy="89553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8BF2966-0B16-B27F-1FD8-43CC81409489}"/>
              </a:ext>
            </a:extLst>
          </p:cNvPr>
          <p:cNvCxnSpPr>
            <a:cxnSpLocks/>
            <a:stCxn id="5" idx="0"/>
          </p:cNvCxnSpPr>
          <p:nvPr/>
        </p:nvCxnSpPr>
        <p:spPr>
          <a:xfrm flipV="1">
            <a:off x="4571549" y="3102334"/>
            <a:ext cx="1195089" cy="10293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4CF381C-483C-1189-F9FF-3D0985581ED8}"/>
              </a:ext>
            </a:extLst>
          </p:cNvPr>
          <p:cNvCxnSpPr>
            <a:cxnSpLocks/>
            <a:stCxn id="5" idx="0"/>
          </p:cNvCxnSpPr>
          <p:nvPr/>
        </p:nvCxnSpPr>
        <p:spPr>
          <a:xfrm flipV="1">
            <a:off x="4571549" y="3102334"/>
            <a:ext cx="1709981" cy="10293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1726A6-85E2-79E7-4D48-261F8EBDDEF5}"/>
              </a:ext>
            </a:extLst>
          </p:cNvPr>
          <p:cNvCxnSpPr>
            <a:cxnSpLocks/>
            <a:stCxn id="5" idx="0"/>
          </p:cNvCxnSpPr>
          <p:nvPr/>
        </p:nvCxnSpPr>
        <p:spPr>
          <a:xfrm flipV="1">
            <a:off x="4571549" y="3301446"/>
            <a:ext cx="2449453" cy="8302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57F55EC-C4E9-2680-12A0-F9EDD42EB198}"/>
              </a:ext>
            </a:extLst>
          </p:cNvPr>
          <p:cNvCxnSpPr>
            <a:cxnSpLocks/>
            <a:stCxn id="5" idx="0"/>
          </p:cNvCxnSpPr>
          <p:nvPr/>
        </p:nvCxnSpPr>
        <p:spPr>
          <a:xfrm flipH="1" flipV="1">
            <a:off x="2448551" y="3102334"/>
            <a:ext cx="2122998" cy="10293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715B226-C086-A41B-E803-018C72EFA15E}"/>
              </a:ext>
            </a:extLst>
          </p:cNvPr>
          <p:cNvCxnSpPr>
            <a:cxnSpLocks/>
            <a:stCxn id="5" idx="0"/>
          </p:cNvCxnSpPr>
          <p:nvPr/>
        </p:nvCxnSpPr>
        <p:spPr>
          <a:xfrm flipH="1" flipV="1">
            <a:off x="1933659" y="3201890"/>
            <a:ext cx="2637890" cy="92982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CBCDAB7A-24D9-96BF-3853-511D840F3BCA}"/>
              </a:ext>
            </a:extLst>
          </p:cNvPr>
          <p:cNvSpPr/>
          <p:nvPr/>
        </p:nvSpPr>
        <p:spPr>
          <a:xfrm>
            <a:off x="1637910" y="2219177"/>
            <a:ext cx="591498"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Nick</a:t>
            </a:r>
          </a:p>
        </p:txBody>
      </p:sp>
      <p:sp>
        <p:nvSpPr>
          <p:cNvPr id="30" name="Rounded Rectangle 29">
            <a:extLst>
              <a:ext uri="{FF2B5EF4-FFF2-40B4-BE49-F238E27FC236}">
                <a16:creationId xmlns:a16="http://schemas.microsoft.com/office/drawing/2014/main" id="{958C0028-BBCB-9263-154C-8C4714163806}"/>
              </a:ext>
            </a:extLst>
          </p:cNvPr>
          <p:cNvSpPr/>
          <p:nvPr/>
        </p:nvSpPr>
        <p:spPr>
          <a:xfrm>
            <a:off x="2252726" y="2219177"/>
            <a:ext cx="640377"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Patricio</a:t>
            </a:r>
          </a:p>
        </p:txBody>
      </p:sp>
      <p:sp>
        <p:nvSpPr>
          <p:cNvPr id="31" name="Rounded Rectangle 30">
            <a:extLst>
              <a:ext uri="{FF2B5EF4-FFF2-40B4-BE49-F238E27FC236}">
                <a16:creationId xmlns:a16="http://schemas.microsoft.com/office/drawing/2014/main" id="{FDBEE94D-716F-62F9-469C-76560F0619E4}"/>
              </a:ext>
            </a:extLst>
          </p:cNvPr>
          <p:cNvSpPr/>
          <p:nvPr/>
        </p:nvSpPr>
        <p:spPr>
          <a:xfrm>
            <a:off x="3166242" y="2219177"/>
            <a:ext cx="473831"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Bre</a:t>
            </a:r>
          </a:p>
        </p:txBody>
      </p:sp>
      <p:sp>
        <p:nvSpPr>
          <p:cNvPr id="32" name="Rounded Rectangle 31">
            <a:extLst>
              <a:ext uri="{FF2B5EF4-FFF2-40B4-BE49-F238E27FC236}">
                <a16:creationId xmlns:a16="http://schemas.microsoft.com/office/drawing/2014/main" id="{9FCF960C-015F-6C78-41CA-9DF0215C7BAA}"/>
              </a:ext>
            </a:extLst>
          </p:cNvPr>
          <p:cNvSpPr/>
          <p:nvPr/>
        </p:nvSpPr>
        <p:spPr>
          <a:xfrm>
            <a:off x="3697740" y="2233857"/>
            <a:ext cx="515212"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Nick</a:t>
            </a:r>
          </a:p>
        </p:txBody>
      </p:sp>
      <p:sp>
        <p:nvSpPr>
          <p:cNvPr id="33" name="Rounded Rectangle 32">
            <a:extLst>
              <a:ext uri="{FF2B5EF4-FFF2-40B4-BE49-F238E27FC236}">
                <a16:creationId xmlns:a16="http://schemas.microsoft.com/office/drawing/2014/main" id="{B54DB037-B94B-6544-00EA-8146D0E7599B}"/>
              </a:ext>
            </a:extLst>
          </p:cNvPr>
          <p:cNvSpPr/>
          <p:nvPr/>
        </p:nvSpPr>
        <p:spPr>
          <a:xfrm>
            <a:off x="5478833" y="2219176"/>
            <a:ext cx="515212"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Eric</a:t>
            </a:r>
          </a:p>
        </p:txBody>
      </p:sp>
      <p:sp>
        <p:nvSpPr>
          <p:cNvPr id="34" name="Rounded Rectangle 33">
            <a:extLst>
              <a:ext uri="{FF2B5EF4-FFF2-40B4-BE49-F238E27FC236}">
                <a16:creationId xmlns:a16="http://schemas.microsoft.com/office/drawing/2014/main" id="{2EA8FCC4-2988-336D-7F70-B7F2EB88CF22}"/>
              </a:ext>
            </a:extLst>
          </p:cNvPr>
          <p:cNvSpPr/>
          <p:nvPr/>
        </p:nvSpPr>
        <p:spPr>
          <a:xfrm>
            <a:off x="6059255" y="2219175"/>
            <a:ext cx="515212"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Ryan</a:t>
            </a:r>
          </a:p>
        </p:txBody>
      </p:sp>
      <p:sp>
        <p:nvSpPr>
          <p:cNvPr id="35" name="Rounded Rectangle 34">
            <a:extLst>
              <a:ext uri="{FF2B5EF4-FFF2-40B4-BE49-F238E27FC236}">
                <a16:creationId xmlns:a16="http://schemas.microsoft.com/office/drawing/2014/main" id="{55263734-E2EC-2166-1C67-488214DC53AB}"/>
              </a:ext>
            </a:extLst>
          </p:cNvPr>
          <p:cNvSpPr/>
          <p:nvPr/>
        </p:nvSpPr>
        <p:spPr>
          <a:xfrm>
            <a:off x="6737170" y="2342979"/>
            <a:ext cx="625737"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Freddy</a:t>
            </a:r>
          </a:p>
        </p:txBody>
      </p:sp>
      <p:sp>
        <p:nvSpPr>
          <p:cNvPr id="3" name="Rounded Rectangle 2">
            <a:extLst>
              <a:ext uri="{FF2B5EF4-FFF2-40B4-BE49-F238E27FC236}">
                <a16:creationId xmlns:a16="http://schemas.microsoft.com/office/drawing/2014/main" id="{2098859E-B31E-C6D2-7ADE-5D1F2BA82F1A}"/>
              </a:ext>
            </a:extLst>
          </p:cNvPr>
          <p:cNvSpPr/>
          <p:nvPr/>
        </p:nvSpPr>
        <p:spPr>
          <a:xfrm>
            <a:off x="4521229" y="2263343"/>
            <a:ext cx="591498" cy="2182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Kellen</a:t>
            </a:r>
          </a:p>
        </p:txBody>
      </p:sp>
      <p:cxnSp>
        <p:nvCxnSpPr>
          <p:cNvPr id="6" name="Straight Arrow Connector 5">
            <a:extLst>
              <a:ext uri="{FF2B5EF4-FFF2-40B4-BE49-F238E27FC236}">
                <a16:creationId xmlns:a16="http://schemas.microsoft.com/office/drawing/2014/main" id="{1126E71E-E647-76A3-B1EE-7B087C4AD342}"/>
              </a:ext>
            </a:extLst>
          </p:cNvPr>
          <p:cNvCxnSpPr>
            <a:cxnSpLocks/>
            <a:stCxn id="5" idx="0"/>
          </p:cNvCxnSpPr>
          <p:nvPr/>
        </p:nvCxnSpPr>
        <p:spPr>
          <a:xfrm flipV="1">
            <a:off x="4571549" y="3117014"/>
            <a:ext cx="245429" cy="10147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84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341-CF7A-C561-E1B2-3782AA39D069}"/>
              </a:ext>
            </a:extLst>
          </p:cNvPr>
          <p:cNvSpPr>
            <a:spLocks noGrp="1"/>
          </p:cNvSpPr>
          <p:nvPr>
            <p:ph type="title"/>
          </p:nvPr>
        </p:nvSpPr>
        <p:spPr>
          <a:xfrm>
            <a:off x="311700" y="235234"/>
            <a:ext cx="8520600" cy="572700"/>
          </a:xfrm>
        </p:spPr>
        <p:txBody>
          <a:bodyPr>
            <a:normAutofit fontScale="90000"/>
          </a:bodyPr>
          <a:lstStyle/>
          <a:p>
            <a:r>
              <a:rPr lang="en-US" b="1">
                <a:latin typeface="Times New Roman"/>
                <a:cs typeface="Calibri Light"/>
              </a:rPr>
              <a:t>Risk Matrix Summary</a:t>
            </a:r>
          </a:p>
        </p:txBody>
      </p:sp>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30</a:t>
            </a:fld>
            <a:endParaRPr lang="en"/>
          </a:p>
        </p:txBody>
      </p:sp>
      <p:graphicFrame>
        <p:nvGraphicFramePr>
          <p:cNvPr id="3" name="Table 3">
            <a:extLst>
              <a:ext uri="{FF2B5EF4-FFF2-40B4-BE49-F238E27FC236}">
                <a16:creationId xmlns:a16="http://schemas.microsoft.com/office/drawing/2014/main" id="{3E692DC4-882E-FE51-31B3-9E7D89854DF0}"/>
              </a:ext>
            </a:extLst>
          </p:cNvPr>
          <p:cNvGraphicFramePr>
            <a:graphicFrameLocks noGrp="1"/>
          </p:cNvGraphicFramePr>
          <p:nvPr>
            <p:extLst>
              <p:ext uri="{D42A27DB-BD31-4B8C-83A1-F6EECF244321}">
                <p14:modId xmlns:p14="http://schemas.microsoft.com/office/powerpoint/2010/main" val="825892277"/>
              </p:ext>
            </p:extLst>
          </p:nvPr>
        </p:nvGraphicFramePr>
        <p:xfrm>
          <a:off x="4314786" y="1028086"/>
          <a:ext cx="4282295" cy="2746134"/>
        </p:xfrm>
        <a:graphic>
          <a:graphicData uri="http://schemas.openxmlformats.org/drawingml/2006/table">
            <a:tbl>
              <a:tblPr firstRow="1" bandRow="1">
                <a:tableStyleId>{073A0DAA-6AF3-43AB-8588-CEC1D06C72B9}</a:tableStyleId>
              </a:tblPr>
              <a:tblGrid>
                <a:gridCol w="713716">
                  <a:extLst>
                    <a:ext uri="{9D8B030D-6E8A-4147-A177-3AD203B41FA5}">
                      <a16:colId xmlns:a16="http://schemas.microsoft.com/office/drawing/2014/main" val="1774048333"/>
                    </a:ext>
                  </a:extLst>
                </a:gridCol>
                <a:gridCol w="713716">
                  <a:extLst>
                    <a:ext uri="{9D8B030D-6E8A-4147-A177-3AD203B41FA5}">
                      <a16:colId xmlns:a16="http://schemas.microsoft.com/office/drawing/2014/main" val="1228939429"/>
                    </a:ext>
                  </a:extLst>
                </a:gridCol>
                <a:gridCol w="713716">
                  <a:extLst>
                    <a:ext uri="{9D8B030D-6E8A-4147-A177-3AD203B41FA5}">
                      <a16:colId xmlns:a16="http://schemas.microsoft.com/office/drawing/2014/main" val="1307380569"/>
                    </a:ext>
                  </a:extLst>
                </a:gridCol>
                <a:gridCol w="713716">
                  <a:extLst>
                    <a:ext uri="{9D8B030D-6E8A-4147-A177-3AD203B41FA5}">
                      <a16:colId xmlns:a16="http://schemas.microsoft.com/office/drawing/2014/main" val="1385033139"/>
                    </a:ext>
                  </a:extLst>
                </a:gridCol>
                <a:gridCol w="728497">
                  <a:extLst>
                    <a:ext uri="{9D8B030D-6E8A-4147-A177-3AD203B41FA5}">
                      <a16:colId xmlns:a16="http://schemas.microsoft.com/office/drawing/2014/main" val="237339886"/>
                    </a:ext>
                  </a:extLst>
                </a:gridCol>
                <a:gridCol w="698934">
                  <a:extLst>
                    <a:ext uri="{9D8B030D-6E8A-4147-A177-3AD203B41FA5}">
                      <a16:colId xmlns:a16="http://schemas.microsoft.com/office/drawing/2014/main" val="3933540076"/>
                    </a:ext>
                  </a:extLst>
                </a:gridCol>
              </a:tblGrid>
              <a:tr h="457689">
                <a:tc>
                  <a:txBody>
                    <a:bodyPr/>
                    <a:lstStyle/>
                    <a:p>
                      <a:pPr algn="ctr"/>
                      <a:endParaRPr lang="en-US" sz="900" b="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900" b="0">
                          <a:solidFill>
                            <a:schemeClr val="tx1"/>
                          </a:solidFill>
                          <a:latin typeface="Times New Roman"/>
                          <a:cs typeface="Times New Roman"/>
                        </a:rPr>
                        <a:t>Negligible</a:t>
                      </a:r>
                      <a:endParaRPr lang="en-US" sz="900" b="0">
                        <a:latin typeface="Times New Roman"/>
                        <a:cs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900" b="0">
                          <a:solidFill>
                            <a:schemeClr val="tx1"/>
                          </a:solidFill>
                          <a:latin typeface="Times New Roman"/>
                          <a:cs typeface="Times New Roman"/>
                        </a:rPr>
                        <a:t>Minor</a:t>
                      </a:r>
                      <a:endParaRPr lang="en-US" sz="900" b="0">
                        <a:latin typeface="Times New Roman"/>
                        <a:cs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900" b="0">
                          <a:solidFill>
                            <a:schemeClr val="tx1"/>
                          </a:solidFill>
                          <a:latin typeface="Times New Roman"/>
                          <a:cs typeface="Times New Roman"/>
                        </a:rPr>
                        <a:t>Moderate</a:t>
                      </a:r>
                      <a:endParaRPr lang="en-US" sz="900" b="0">
                        <a:latin typeface="Times New Roman"/>
                        <a:cs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900" b="0">
                          <a:solidFill>
                            <a:schemeClr val="tx1"/>
                          </a:solidFill>
                          <a:latin typeface="Times New Roman"/>
                          <a:cs typeface="Times New Roman"/>
                        </a:rPr>
                        <a:t>Significant</a:t>
                      </a:r>
                      <a:endParaRPr lang="en-US" sz="900" b="0">
                        <a:latin typeface="Times New Roman"/>
                        <a:cs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US" sz="900" b="0">
                          <a:solidFill>
                            <a:schemeClr val="tx1"/>
                          </a:solidFill>
                          <a:latin typeface="Times New Roman"/>
                          <a:cs typeface="Times New Roman"/>
                        </a:rPr>
                        <a:t>Severe</a:t>
                      </a:r>
                      <a:endParaRPr lang="en-US" sz="900" b="0">
                        <a:latin typeface="Times New Roman"/>
                        <a:cs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35196524"/>
                  </a:ext>
                </a:extLst>
              </a:tr>
              <a:tr h="457689">
                <a:tc>
                  <a:txBody>
                    <a:bodyPr/>
                    <a:lstStyle/>
                    <a:p>
                      <a:pPr lvl="0" algn="ctr">
                        <a:buNone/>
                      </a:pPr>
                      <a:r>
                        <a:rPr lang="en-US" sz="900" b="0">
                          <a:solidFill>
                            <a:schemeClr val="tx1"/>
                          </a:solidFill>
                          <a:latin typeface="Times New Roman"/>
                          <a:cs typeface="Times New Roman"/>
                        </a:rPr>
                        <a:t>Very 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lvl="0" algn="ctr">
                        <a:buNone/>
                      </a:pPr>
                      <a:r>
                        <a:rPr lang="en-US" sz="1400">
                          <a:latin typeface="Times New Roman"/>
                          <a:cs typeface="Times New Roman"/>
                        </a:rPr>
                        <a:t>1</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1297648560"/>
                  </a:ext>
                </a:extLst>
              </a:tr>
              <a:tr h="457689">
                <a:tc>
                  <a:txBody>
                    <a:bodyPr/>
                    <a:lstStyle/>
                    <a:p>
                      <a:pPr lvl="0" algn="ctr">
                        <a:buNone/>
                      </a:pPr>
                      <a:r>
                        <a:rPr lang="en-US" sz="900" b="0">
                          <a:solidFill>
                            <a:schemeClr val="tx1"/>
                          </a:solidFill>
                          <a:latin typeface="Times New Roman"/>
                          <a:cs typeface="Times New Roman"/>
                        </a:rPr>
                        <a:t>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Times New Roman"/>
                          <a:cs typeface="Times New Roman"/>
                        </a:rPr>
                        <a:t>2</a:t>
                      </a:r>
                      <a:endParaRPr lang="en-US" sz="1400" b="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3793101365"/>
                  </a:ext>
                </a:extLst>
              </a:tr>
              <a:tr h="457689">
                <a:tc>
                  <a:txBody>
                    <a:bodyPr/>
                    <a:lstStyle/>
                    <a:p>
                      <a:pPr lvl="0" algn="ctr">
                        <a:buNone/>
                      </a:pPr>
                      <a:r>
                        <a:rPr lang="en-US" sz="900" b="0">
                          <a:solidFill>
                            <a:schemeClr val="tx1"/>
                          </a:solidFill>
                          <a:latin typeface="Times New Roman"/>
                          <a:cs typeface="Times New Roman"/>
                        </a:rPr>
                        <a:t>Possible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lvl="0" algn="ctr">
                        <a:buNone/>
                      </a:pPr>
                      <a:r>
                        <a:rPr lang="en-US" sz="1400" b="0" i="0" u="none" strike="noStrike" noProof="0">
                          <a:solidFill>
                            <a:schemeClr val="tx1"/>
                          </a:solidFill>
                          <a:latin typeface="Times New Roman"/>
                          <a:cs typeface="Times New Roman"/>
                        </a:rPr>
                        <a:t>2,5</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r>
                        <a:rPr lang="en-US" sz="1400">
                          <a:solidFill>
                            <a:schemeClr val="tx1"/>
                          </a:solidFill>
                          <a:latin typeface="Times New Roman"/>
                          <a:cs typeface="Times New Roman"/>
                        </a:rPr>
                        <a:t>1</a:t>
                      </a: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lvl="0" algn="ctr">
                        <a:buNone/>
                      </a:pPr>
                      <a:r>
                        <a:rPr lang="en-US" sz="1400" b="0" i="0" u="none" strike="noStrike" noProof="0">
                          <a:latin typeface="Times New Roman"/>
                          <a:cs typeface="Times New Roman"/>
                        </a:rPr>
                        <a:t>3,6</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4000"/>
                      </a:srgbClr>
                    </a:solidFill>
                  </a:tcPr>
                </a:tc>
                <a:extLst>
                  <a:ext uri="{0D108BD9-81ED-4DB2-BD59-A6C34878D82A}">
                    <a16:rowId xmlns:a16="http://schemas.microsoft.com/office/drawing/2014/main" val="2439022715"/>
                  </a:ext>
                </a:extLst>
              </a:tr>
              <a:tr h="457689">
                <a:tc>
                  <a:txBody>
                    <a:bodyPr/>
                    <a:lstStyle/>
                    <a:p>
                      <a:pPr lvl="0" algn="ctr">
                        <a:buNone/>
                      </a:pPr>
                      <a:r>
                        <a:rPr lang="en-US" sz="900" b="0">
                          <a:solidFill>
                            <a:schemeClr val="tx1"/>
                          </a:solidFill>
                          <a:latin typeface="Times New Roman"/>
                          <a:cs typeface="Times New Roman"/>
                        </a:rPr>
                        <a:t>Unlikely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r>
                        <a:rPr lang="en-US" sz="1400">
                          <a:solidFill>
                            <a:schemeClr val="tx1"/>
                          </a:solidFill>
                          <a:latin typeface="Times New Roman"/>
                          <a:cs typeface="Times New Roman"/>
                        </a:rPr>
                        <a:t>5</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a:r>
                        <a:rPr lang="en-US" sz="1400">
                          <a:solidFill>
                            <a:schemeClr val="tx1"/>
                          </a:solidFill>
                          <a:latin typeface="Times New Roman"/>
                          <a:cs typeface="Times New Roman"/>
                        </a:rPr>
                        <a:t>4,6</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extLst>
                  <a:ext uri="{0D108BD9-81ED-4DB2-BD59-A6C34878D82A}">
                    <a16:rowId xmlns:a16="http://schemas.microsoft.com/office/drawing/2014/main" val="1357473984"/>
                  </a:ext>
                </a:extLst>
              </a:tr>
              <a:tr h="457689">
                <a:tc>
                  <a:txBody>
                    <a:bodyPr/>
                    <a:lstStyle/>
                    <a:p>
                      <a:pPr lvl="0" algn="ctr">
                        <a:buNone/>
                      </a:pPr>
                      <a:r>
                        <a:rPr lang="en-US" sz="900" b="0">
                          <a:solidFill>
                            <a:schemeClr val="tx1"/>
                          </a:solidFill>
                          <a:latin typeface="Times New Roman"/>
                          <a:cs typeface="Times New Roman"/>
                        </a:rPr>
                        <a:t>Very Unlikely</a:t>
                      </a:r>
                      <a:endParaRPr lang="en-US" sz="900" b="0">
                        <a:latin typeface="Times New Roman"/>
                        <a:cs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ctr"/>
                      <a:endParaRPr lang="en-US" sz="1400" b="1">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endParaRPr lang="en-US" sz="1400" b="1">
                        <a:solidFill>
                          <a:schemeClr val="tx1"/>
                        </a:solidFill>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r>
                        <a:rPr lang="en-US" sz="1400" b="0">
                          <a:solidFill>
                            <a:schemeClr val="tx1"/>
                          </a:solidFill>
                          <a:latin typeface="Times New Roman"/>
                          <a:cs typeface="Times New Roman"/>
                        </a:rPr>
                        <a:t>3</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tc>
                  <a:txBody>
                    <a:bodyPr/>
                    <a:lstStyle/>
                    <a:p>
                      <a:pPr algn="ctr"/>
                      <a:r>
                        <a:rPr lang="en-US" sz="1400" b="0">
                          <a:solidFill>
                            <a:schemeClr val="tx1"/>
                          </a:solidFill>
                          <a:latin typeface="Times New Roman"/>
                          <a:cs typeface="Times New Roman"/>
                        </a:rPr>
                        <a:t>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348426282"/>
                  </a:ext>
                </a:extLst>
              </a:tr>
            </a:tbl>
          </a:graphicData>
        </a:graphic>
      </p:graphicFrame>
      <p:graphicFrame>
        <p:nvGraphicFramePr>
          <p:cNvPr id="4" name="Table 5">
            <a:extLst>
              <a:ext uri="{FF2B5EF4-FFF2-40B4-BE49-F238E27FC236}">
                <a16:creationId xmlns:a16="http://schemas.microsoft.com/office/drawing/2014/main" id="{495C058F-68BF-F4FC-454B-32342E276C68}"/>
              </a:ext>
            </a:extLst>
          </p:cNvPr>
          <p:cNvGraphicFramePr>
            <a:graphicFrameLocks noGrp="1"/>
          </p:cNvGraphicFramePr>
          <p:nvPr/>
        </p:nvGraphicFramePr>
        <p:xfrm>
          <a:off x="5718759" y="4248652"/>
          <a:ext cx="3067731" cy="263171"/>
        </p:xfrm>
        <a:graphic>
          <a:graphicData uri="http://schemas.openxmlformats.org/drawingml/2006/table">
            <a:tbl>
              <a:tblPr firstRow="1" bandRow="1">
                <a:tableStyleId>{5C22544A-7EE6-4342-B048-85BDC9FD1C3A}</a:tableStyleId>
              </a:tblPr>
              <a:tblGrid>
                <a:gridCol w="1022577">
                  <a:extLst>
                    <a:ext uri="{9D8B030D-6E8A-4147-A177-3AD203B41FA5}">
                      <a16:colId xmlns:a16="http://schemas.microsoft.com/office/drawing/2014/main" val="4081325136"/>
                    </a:ext>
                  </a:extLst>
                </a:gridCol>
                <a:gridCol w="1022577">
                  <a:extLst>
                    <a:ext uri="{9D8B030D-6E8A-4147-A177-3AD203B41FA5}">
                      <a16:colId xmlns:a16="http://schemas.microsoft.com/office/drawing/2014/main" val="3365626315"/>
                    </a:ext>
                  </a:extLst>
                </a:gridCol>
                <a:gridCol w="1022577">
                  <a:extLst>
                    <a:ext uri="{9D8B030D-6E8A-4147-A177-3AD203B41FA5}">
                      <a16:colId xmlns:a16="http://schemas.microsoft.com/office/drawing/2014/main" val="1280984414"/>
                    </a:ext>
                  </a:extLst>
                </a:gridCol>
              </a:tblGrid>
              <a:tr h="263171">
                <a:tc>
                  <a:txBody>
                    <a:bodyPr/>
                    <a:lstStyle/>
                    <a:p>
                      <a:pPr lvl="0" algn="ctr">
                        <a:buNone/>
                      </a:pPr>
                      <a:r>
                        <a:rPr lang="en-US" sz="1050" b="0" i="0" u="none" strike="noStrike" noProof="0">
                          <a:solidFill>
                            <a:schemeClr val="tx1"/>
                          </a:solidFill>
                          <a:latin typeface="Times New Roman"/>
                        </a:rPr>
                        <a:t>Acceptable</a:t>
                      </a:r>
                      <a:endParaRPr lang="en-US" sz="1050" b="0">
                        <a:solidFill>
                          <a:schemeClr val="tx1"/>
                        </a:solidFill>
                        <a:latin typeface="Times New Roman"/>
                      </a:endParaRPr>
                    </a:p>
                  </a:txBody>
                  <a:tcPr>
                    <a:solidFill>
                      <a:schemeClr val="accent6">
                        <a:lumMod val="40000"/>
                        <a:lumOff val="60000"/>
                      </a:schemeClr>
                    </a:solidFill>
                  </a:tcPr>
                </a:tc>
                <a:tc>
                  <a:txBody>
                    <a:bodyPr/>
                    <a:lstStyle/>
                    <a:p>
                      <a:pPr algn="ctr"/>
                      <a:r>
                        <a:rPr lang="en-US" sz="1050" b="0">
                          <a:solidFill>
                            <a:schemeClr val="tx1"/>
                          </a:solidFill>
                          <a:latin typeface="Times New Roman"/>
                        </a:rPr>
                        <a:t>Watch</a:t>
                      </a:r>
                    </a:p>
                  </a:txBody>
                  <a:tcPr>
                    <a:solidFill>
                      <a:schemeClr val="accent4">
                        <a:lumMod val="40000"/>
                        <a:lumOff val="60000"/>
                      </a:schemeClr>
                    </a:solidFill>
                  </a:tcPr>
                </a:tc>
                <a:tc>
                  <a:txBody>
                    <a:bodyPr/>
                    <a:lstStyle/>
                    <a:p>
                      <a:pPr algn="ctr"/>
                      <a:r>
                        <a:rPr lang="en-US" sz="1050" b="0">
                          <a:solidFill>
                            <a:schemeClr val="tx1"/>
                          </a:solidFill>
                          <a:latin typeface="Times New Roman"/>
                        </a:rPr>
                        <a:t>Unacceptable</a:t>
                      </a:r>
                    </a:p>
                  </a:txBody>
                  <a:tcPr>
                    <a:solidFill>
                      <a:srgbClr val="F14E28">
                        <a:alpha val="54000"/>
                      </a:srgbClr>
                    </a:solidFill>
                  </a:tcPr>
                </a:tc>
                <a:extLst>
                  <a:ext uri="{0D108BD9-81ED-4DB2-BD59-A6C34878D82A}">
                    <a16:rowId xmlns:a16="http://schemas.microsoft.com/office/drawing/2014/main" val="2208767289"/>
                  </a:ext>
                </a:extLst>
              </a:tr>
            </a:tbl>
          </a:graphicData>
        </a:graphic>
      </p:graphicFrame>
      <p:sp>
        <p:nvSpPr>
          <p:cNvPr id="6" name="TextBox 5">
            <a:extLst>
              <a:ext uri="{FF2B5EF4-FFF2-40B4-BE49-F238E27FC236}">
                <a16:creationId xmlns:a16="http://schemas.microsoft.com/office/drawing/2014/main" id="{FD733FD2-50E1-FBC9-9086-561DB7244D66}"/>
              </a:ext>
            </a:extLst>
          </p:cNvPr>
          <p:cNvSpPr txBox="1"/>
          <p:nvPr/>
        </p:nvSpPr>
        <p:spPr>
          <a:xfrm>
            <a:off x="5632282" y="4038099"/>
            <a:ext cx="1624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Risk Level:</a:t>
            </a:r>
            <a:endParaRPr lang="en-US" sz="1050">
              <a:latin typeface="Times New Roman"/>
              <a:cs typeface="Times New Roman"/>
            </a:endParaRPr>
          </a:p>
        </p:txBody>
      </p:sp>
      <p:sp>
        <p:nvSpPr>
          <p:cNvPr id="7" name="TextBox 6">
            <a:extLst>
              <a:ext uri="{FF2B5EF4-FFF2-40B4-BE49-F238E27FC236}">
                <a16:creationId xmlns:a16="http://schemas.microsoft.com/office/drawing/2014/main" id="{0FADAC6A-0A6C-9F8E-7711-50DD6CFBD2AA}"/>
              </a:ext>
            </a:extLst>
          </p:cNvPr>
          <p:cNvSpPr txBox="1"/>
          <p:nvPr/>
        </p:nvSpPr>
        <p:spPr>
          <a:xfrm>
            <a:off x="4251164" y="652392"/>
            <a:ext cx="21732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Impact/Consequence</a:t>
            </a:r>
            <a:endParaRPr lang="en-US" sz="1600" b="1">
              <a:latin typeface="Times New Roman"/>
              <a:cs typeface="Times New Roman"/>
            </a:endParaRPr>
          </a:p>
        </p:txBody>
      </p:sp>
      <p:sp>
        <p:nvSpPr>
          <p:cNvPr id="9" name="TextBox 8">
            <a:extLst>
              <a:ext uri="{FF2B5EF4-FFF2-40B4-BE49-F238E27FC236}">
                <a16:creationId xmlns:a16="http://schemas.microsoft.com/office/drawing/2014/main" id="{3C03412E-B3BD-154D-0366-6B68C08D029E}"/>
              </a:ext>
            </a:extLst>
          </p:cNvPr>
          <p:cNvSpPr txBox="1"/>
          <p:nvPr/>
        </p:nvSpPr>
        <p:spPr>
          <a:xfrm rot="16200000">
            <a:off x="3266125" y="2835884"/>
            <a:ext cx="16242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imes New Roman"/>
                <a:cs typeface="Calibri"/>
              </a:rPr>
              <a:t>Probability</a:t>
            </a:r>
            <a:endParaRPr lang="en-US" sz="1600"/>
          </a:p>
        </p:txBody>
      </p:sp>
      <p:graphicFrame>
        <p:nvGraphicFramePr>
          <p:cNvPr id="13" name="Table 9">
            <a:extLst>
              <a:ext uri="{FF2B5EF4-FFF2-40B4-BE49-F238E27FC236}">
                <a16:creationId xmlns:a16="http://schemas.microsoft.com/office/drawing/2014/main" id="{8C160714-CA4A-B725-CEB5-26686D8813F4}"/>
              </a:ext>
            </a:extLst>
          </p:cNvPr>
          <p:cNvGraphicFramePr>
            <a:graphicFrameLocks noGrp="1"/>
          </p:cNvGraphicFramePr>
          <p:nvPr>
            <p:extLst>
              <p:ext uri="{D42A27DB-BD31-4B8C-83A1-F6EECF244321}">
                <p14:modId xmlns:p14="http://schemas.microsoft.com/office/powerpoint/2010/main" val="3653054672"/>
              </p:ext>
            </p:extLst>
          </p:nvPr>
        </p:nvGraphicFramePr>
        <p:xfrm>
          <a:off x="277175" y="1016953"/>
          <a:ext cx="3479399" cy="2870561"/>
        </p:xfrm>
        <a:graphic>
          <a:graphicData uri="http://schemas.openxmlformats.org/drawingml/2006/table">
            <a:tbl>
              <a:tblPr firstRow="1" bandRow="1">
                <a:tableStyleId>{793D81CF-94F2-401A-BA57-92F5A7B2D0C5}</a:tableStyleId>
              </a:tblPr>
              <a:tblGrid>
                <a:gridCol w="732930">
                  <a:extLst>
                    <a:ext uri="{9D8B030D-6E8A-4147-A177-3AD203B41FA5}">
                      <a16:colId xmlns:a16="http://schemas.microsoft.com/office/drawing/2014/main" val="1174077176"/>
                    </a:ext>
                  </a:extLst>
                </a:gridCol>
                <a:gridCol w="2746469">
                  <a:extLst>
                    <a:ext uri="{9D8B030D-6E8A-4147-A177-3AD203B41FA5}">
                      <a16:colId xmlns:a16="http://schemas.microsoft.com/office/drawing/2014/main" val="3831595212"/>
                    </a:ext>
                  </a:extLst>
                </a:gridCol>
              </a:tblGrid>
              <a:tr h="463879">
                <a:tc>
                  <a:txBody>
                    <a:bodyPr/>
                    <a:lstStyle/>
                    <a:p>
                      <a:pPr algn="ctr"/>
                      <a:r>
                        <a:rPr lang="en-US" sz="1100">
                          <a:latin typeface="Times New Roman" panose="02020603050405020304" pitchFamily="18" charset="0"/>
                          <a:cs typeface="Times New Roman" panose="02020603050405020304" pitchFamily="18" charset="0"/>
                        </a:rPr>
                        <a:t>Risk Number</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100">
                          <a:latin typeface="Times New Roman" panose="02020603050405020304" pitchFamily="18" charset="0"/>
                          <a:cs typeface="Times New Roman" panose="02020603050405020304" pitchFamily="18" charset="0"/>
                        </a:rPr>
                        <a:t>Risk Description</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87926683"/>
                  </a:ext>
                </a:extLst>
              </a:tr>
              <a:tr h="417491">
                <a:tc>
                  <a:txBody>
                    <a:bodyPr/>
                    <a:lstStyle/>
                    <a:p>
                      <a:pPr algn="ctr"/>
                      <a:r>
                        <a:rPr lang="en-US" sz="1050">
                          <a:latin typeface="Times New Roman" panose="02020603050405020304" pitchFamily="18" charset="0"/>
                          <a:cs typeface="Times New Roman" panose="02020603050405020304" pitchFamily="18" charset="0"/>
                        </a:rPr>
                        <a:t>1</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0"/>
                        </a:spcBef>
                        <a:spcAft>
                          <a:spcPts val="0"/>
                        </a:spcAft>
                        <a:buNone/>
                      </a:pPr>
                      <a:r>
                        <a:rPr lang="en-US" sz="1050" b="0" i="0" u="none" strike="noStrike" noProof="0">
                          <a:latin typeface="Times New Roman" panose="02020603050405020304" pitchFamily="18" charset="0"/>
                          <a:cs typeface="Times New Roman" panose="02020603050405020304" pitchFamily="18" charset="0"/>
                        </a:rPr>
                        <a:t>Detection Algorithm Fails to Detect Motion</a:t>
                      </a:r>
                      <a:endParaRPr lang="en-US" sz="1050" b="1" i="0" u="none" strike="noStrike" noProof="0">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62682642"/>
                  </a:ext>
                </a:extLst>
              </a:tr>
              <a:tr h="343271">
                <a:tc>
                  <a:txBody>
                    <a:bodyPr/>
                    <a:lstStyle/>
                    <a:p>
                      <a:pPr algn="ctr"/>
                      <a:r>
                        <a:rPr lang="en-US" sz="1050">
                          <a:latin typeface="Times New Roman" panose="02020603050405020304" pitchFamily="18" charset="0"/>
                          <a:cs typeface="Times New Roman" panose="02020603050405020304" pitchFamily="18" charset="0"/>
                        </a:rPr>
                        <a:t>2</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0"/>
                        </a:spcBef>
                        <a:spcAft>
                          <a:spcPts val="0"/>
                        </a:spcAft>
                        <a:buNone/>
                      </a:pPr>
                      <a:r>
                        <a:rPr lang="en-US" sz="1050" b="0" i="0" u="none" strike="noStrike" noProof="0">
                          <a:latin typeface="Times New Roman" panose="02020603050405020304" pitchFamily="18" charset="0"/>
                          <a:cs typeface="Times New Roman" panose="02020603050405020304" pitchFamily="18" charset="0"/>
                        </a:rPr>
                        <a:t>Unknown Composition of Sample</a:t>
                      </a:r>
                      <a:endParaRPr lang="en-US" sz="1050" b="1" i="0" u="none" strike="noStrike" noProof="0">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48150925"/>
                  </a:ext>
                </a:extLst>
              </a:tr>
              <a:tr h="408214">
                <a:tc>
                  <a:txBody>
                    <a:bodyPr/>
                    <a:lstStyle/>
                    <a:p>
                      <a:pPr algn="ctr"/>
                      <a:r>
                        <a:rPr lang="en-US" sz="1050">
                          <a:latin typeface="Times New Roman" panose="02020603050405020304" pitchFamily="18" charset="0"/>
                          <a:cs typeface="Times New Roman" panose="02020603050405020304" pitchFamily="18" charset="0"/>
                        </a:rPr>
                        <a:t>3</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lgn="ctr">
                        <a:lnSpc>
                          <a:spcPct val="100000"/>
                        </a:lnSpc>
                        <a:spcBef>
                          <a:spcPts val="0"/>
                        </a:spcBef>
                        <a:spcAft>
                          <a:spcPts val="0"/>
                        </a:spcAft>
                        <a:buNone/>
                      </a:pPr>
                      <a:r>
                        <a:rPr lang="en-US" sz="1050" b="0" i="0" u="none" strike="noStrike" noProof="0">
                          <a:solidFill>
                            <a:schemeClr val="tx1"/>
                          </a:solidFill>
                          <a:latin typeface="Times New Roman" panose="02020603050405020304" pitchFamily="18" charset="0"/>
                          <a:cs typeface="Times New Roman" panose="02020603050405020304" pitchFamily="18" charset="0"/>
                        </a:rPr>
                        <a:t>Thermal Damage to Sample and the Electronic Components</a:t>
                      </a:r>
                      <a:endParaRPr lang="en-US" sz="1050" b="0" i="0" u="none" strike="noStrike" noProof="0">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5421902"/>
                  </a:ext>
                </a:extLst>
              </a:tr>
              <a:tr h="296883">
                <a:tc>
                  <a:txBody>
                    <a:bodyPr/>
                    <a:lstStyle/>
                    <a:p>
                      <a:pPr lvl="0" algn="ctr">
                        <a:buNone/>
                      </a:pPr>
                      <a:r>
                        <a:rPr lang="en-US" sz="1050">
                          <a:latin typeface="Times New Roman" panose="02020603050405020304" pitchFamily="18" charset="0"/>
                          <a:cs typeface="Times New Roman" panose="02020603050405020304" pitchFamily="18" charset="0"/>
                        </a:rPr>
                        <a:t>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lgn="ctr">
                        <a:lnSpc>
                          <a:spcPct val="100000"/>
                        </a:lnSpc>
                        <a:spcBef>
                          <a:spcPts val="0"/>
                        </a:spcBef>
                        <a:spcAft>
                          <a:spcPts val="0"/>
                        </a:spcAft>
                        <a:buNone/>
                      </a:pPr>
                      <a:r>
                        <a:rPr lang="en-US" sz="1050" b="0" i="0" u="none" strike="noStrike" noProof="0">
                          <a:latin typeface="Times New Roman" panose="02020603050405020304" pitchFamily="18" charset="0"/>
                          <a:cs typeface="Times New Roman" panose="02020603050405020304" pitchFamily="18" charset="0"/>
                        </a:rPr>
                        <a:t>Sample Housing Becomes Misaligned During Launch Vibrational Environment</a:t>
                      </a:r>
                      <a:endParaRPr lang="en-US">
                        <a:latin typeface="Times New Roman" panose="02020603050405020304" pitchFamily="18" charset="0"/>
                        <a:cs typeface="Times New Roman" panose="02020603050405020304" pitchFamily="18" charset="0"/>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3590373"/>
                  </a:ext>
                </a:extLst>
              </a:tr>
              <a:tr h="408214">
                <a:tc>
                  <a:txBody>
                    <a:bodyPr/>
                    <a:lstStyle/>
                    <a:p>
                      <a:pPr lvl="0" algn="ctr">
                        <a:buNone/>
                      </a:pPr>
                      <a:r>
                        <a:rPr lang="en-US" sz="1050">
                          <a:latin typeface="Times New Roman" panose="02020603050405020304" pitchFamily="18" charset="0"/>
                          <a:cs typeface="Times New Roman" panose="02020603050405020304" pitchFamily="18" charset="0"/>
                        </a:rPr>
                        <a:t>5</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lgn="ctr">
                        <a:lnSpc>
                          <a:spcPct val="100000"/>
                        </a:lnSpc>
                        <a:spcBef>
                          <a:spcPts val="0"/>
                        </a:spcBef>
                        <a:spcAft>
                          <a:spcPts val="0"/>
                        </a:spcAft>
                        <a:buNone/>
                      </a:pPr>
                      <a:r>
                        <a:rPr lang="en-US" sz="1050" b="0" i="0" u="none" strike="noStrike" noProof="0">
                          <a:solidFill>
                            <a:schemeClr val="tx1"/>
                          </a:solidFill>
                          <a:latin typeface="Times New Roman" panose="02020603050405020304" pitchFamily="18" charset="0"/>
                          <a:cs typeface="Times New Roman" panose="02020603050405020304" pitchFamily="18" charset="0"/>
                        </a:rPr>
                        <a:t>Edge Effects of Focus Lenses are Larger Than Anticipated</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557274"/>
                  </a:ext>
                </a:extLst>
              </a:tr>
              <a:tr h="408213">
                <a:tc>
                  <a:txBody>
                    <a:bodyPr/>
                    <a:lstStyle/>
                    <a:p>
                      <a:pPr lvl="0" algn="ctr">
                        <a:buNone/>
                      </a:pPr>
                      <a:r>
                        <a:rPr lang="en-US" sz="1050">
                          <a:latin typeface="Times New Roman" panose="02020603050405020304" pitchFamily="18" charset="0"/>
                          <a:cs typeface="Times New Roman" panose="02020603050405020304" pitchFamily="18" charset="0"/>
                        </a:rPr>
                        <a:t>6</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0"/>
                        </a:spcBef>
                        <a:spcAft>
                          <a:spcPts val="0"/>
                        </a:spcAft>
                        <a:buNone/>
                      </a:pPr>
                      <a:r>
                        <a:rPr lang="en-US" sz="1050" b="0" i="0" u="none" strike="noStrike" noProof="0">
                          <a:solidFill>
                            <a:schemeClr val="tx1"/>
                          </a:solidFill>
                          <a:latin typeface="Times New Roman" panose="02020603050405020304" pitchFamily="18" charset="0"/>
                          <a:cs typeface="Times New Roman" panose="02020603050405020304" pitchFamily="18" charset="0"/>
                        </a:rPr>
                        <a:t>Glass Sample Volume Shatters Under Vibrational Environment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52190149"/>
                  </a:ext>
                </a:extLst>
              </a:tr>
            </a:tbl>
          </a:graphicData>
        </a:graphic>
      </p:graphicFrame>
      <p:cxnSp>
        <p:nvCxnSpPr>
          <p:cNvPr id="10" name="Straight Arrow Connector 9">
            <a:extLst>
              <a:ext uri="{FF2B5EF4-FFF2-40B4-BE49-F238E27FC236}">
                <a16:creationId xmlns:a16="http://schemas.microsoft.com/office/drawing/2014/main" id="{1DBF990A-D606-FE0A-DF78-C3147A6A947F}"/>
              </a:ext>
            </a:extLst>
          </p:cNvPr>
          <p:cNvCxnSpPr>
            <a:cxnSpLocks/>
          </p:cNvCxnSpPr>
          <p:nvPr/>
        </p:nvCxnSpPr>
        <p:spPr>
          <a:xfrm flipH="1">
            <a:off x="7670512" y="1725868"/>
            <a:ext cx="11133" cy="968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295C5C-7236-C573-9FC2-DF453AEB1BCE}"/>
              </a:ext>
            </a:extLst>
          </p:cNvPr>
          <p:cNvCxnSpPr>
            <a:cxnSpLocks/>
          </p:cNvCxnSpPr>
          <p:nvPr/>
        </p:nvCxnSpPr>
        <p:spPr>
          <a:xfrm flipH="1">
            <a:off x="6764874" y="2200300"/>
            <a:ext cx="657164" cy="3343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1223A36-D269-7565-5639-482CA6DC07D9}"/>
              </a:ext>
            </a:extLst>
          </p:cNvPr>
          <p:cNvCxnSpPr>
            <a:cxnSpLocks/>
          </p:cNvCxnSpPr>
          <p:nvPr/>
        </p:nvCxnSpPr>
        <p:spPr>
          <a:xfrm flipH="1">
            <a:off x="7601648" y="2676899"/>
            <a:ext cx="465214" cy="7587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C2A50B-90B0-06A0-4B39-61AA02C17276}"/>
              </a:ext>
            </a:extLst>
          </p:cNvPr>
          <p:cNvCxnSpPr>
            <a:cxnSpLocks/>
          </p:cNvCxnSpPr>
          <p:nvPr/>
        </p:nvCxnSpPr>
        <p:spPr>
          <a:xfrm>
            <a:off x="8100722" y="3156059"/>
            <a:ext cx="1482" cy="350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4D90B9-421D-D5ED-2D27-A775E8EDF596}"/>
              </a:ext>
            </a:extLst>
          </p:cNvPr>
          <p:cNvCxnSpPr>
            <a:cxnSpLocks/>
          </p:cNvCxnSpPr>
          <p:nvPr/>
        </p:nvCxnSpPr>
        <p:spPr>
          <a:xfrm>
            <a:off x="8412091" y="2600324"/>
            <a:ext cx="1482" cy="5158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C74EB67-9AB5-3547-8D87-2851C2FA613D}"/>
              </a:ext>
            </a:extLst>
          </p:cNvPr>
          <p:cNvCxnSpPr>
            <a:cxnSpLocks/>
          </p:cNvCxnSpPr>
          <p:nvPr/>
        </p:nvCxnSpPr>
        <p:spPr>
          <a:xfrm flipH="1">
            <a:off x="6209969" y="2761920"/>
            <a:ext cx="676806" cy="294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19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Design Requirements &amp; Satisfaction</a:t>
            </a:r>
            <a:endParaRPr lang="en-US" b="1"/>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r>
              <a:rPr lang="en-US">
                <a:latin typeface="Times New Roman"/>
                <a:cs typeface="Calibri"/>
              </a:rPr>
              <a:t>Presenter</a:t>
            </a:r>
            <a:r>
              <a:rPr lang="en-US" sz="1800">
                <a:latin typeface="Times New Roman"/>
                <a:cs typeface="Calibri"/>
              </a:rPr>
              <a:t>: </a:t>
            </a:r>
            <a:r>
              <a:rPr lang="en-US">
                <a:latin typeface="Times New Roman"/>
                <a:cs typeface="Calibri"/>
              </a:rPr>
              <a:t>Brianna Gagliardi, Eric Dean, Alfredo Bautista, Ryan Jones</a:t>
            </a:r>
            <a:endParaRPr lang="en-US" sz="4250">
              <a:latin typeface="Times New Roman"/>
              <a:cs typeface="Times New Roman"/>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2255283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32</a:t>
            </a:fld>
            <a:endParaRPr lang="en"/>
          </a:p>
        </p:txBody>
      </p:sp>
      <p:graphicFrame>
        <p:nvGraphicFramePr>
          <p:cNvPr id="8" name="Table 7">
            <a:extLst>
              <a:ext uri="{FF2B5EF4-FFF2-40B4-BE49-F238E27FC236}">
                <a16:creationId xmlns:a16="http://schemas.microsoft.com/office/drawing/2014/main" id="{841A13B8-6249-40BE-5276-9381CFBBE8D7}"/>
              </a:ext>
            </a:extLst>
          </p:cNvPr>
          <p:cNvGraphicFramePr>
            <a:graphicFrameLocks noGrp="1"/>
          </p:cNvGraphicFramePr>
          <p:nvPr>
            <p:extLst>
              <p:ext uri="{D42A27DB-BD31-4B8C-83A1-F6EECF244321}">
                <p14:modId xmlns:p14="http://schemas.microsoft.com/office/powerpoint/2010/main" val="3796343510"/>
              </p:ext>
            </p:extLst>
          </p:nvPr>
        </p:nvGraphicFramePr>
        <p:xfrm>
          <a:off x="725224" y="842087"/>
          <a:ext cx="7693551" cy="3608466"/>
        </p:xfrm>
        <a:graphic>
          <a:graphicData uri="http://schemas.openxmlformats.org/drawingml/2006/table">
            <a:tbl>
              <a:tblPr firstRow="1" bandRow="1">
                <a:tableStyleId>{7E9639D4-E3E2-4D34-9284-5A2195B3D0D7}</a:tableStyleId>
              </a:tblPr>
              <a:tblGrid>
                <a:gridCol w="713063">
                  <a:extLst>
                    <a:ext uri="{9D8B030D-6E8A-4147-A177-3AD203B41FA5}">
                      <a16:colId xmlns:a16="http://schemas.microsoft.com/office/drawing/2014/main" val="2493779921"/>
                    </a:ext>
                  </a:extLst>
                </a:gridCol>
                <a:gridCol w="1198305">
                  <a:extLst>
                    <a:ext uri="{9D8B030D-6E8A-4147-A177-3AD203B41FA5}">
                      <a16:colId xmlns:a16="http://schemas.microsoft.com/office/drawing/2014/main" val="3052069033"/>
                    </a:ext>
                  </a:extLst>
                </a:gridCol>
                <a:gridCol w="5782183">
                  <a:extLst>
                    <a:ext uri="{9D8B030D-6E8A-4147-A177-3AD203B41FA5}">
                      <a16:colId xmlns:a16="http://schemas.microsoft.com/office/drawing/2014/main" val="3479360626"/>
                    </a:ext>
                  </a:extLst>
                </a:gridCol>
              </a:tblGrid>
              <a:tr h="282919">
                <a:tc>
                  <a:txBody>
                    <a:bodyPr/>
                    <a:lstStyle/>
                    <a:p>
                      <a:pPr lvl="0" algn="ctr">
                        <a:buNone/>
                      </a:pPr>
                      <a:r>
                        <a:rPr lang="en" sz="1000" b="1" i="0" u="none" strike="noStrike" noProof="0">
                          <a:effectLst/>
                          <a:latin typeface="Times New Roman"/>
                        </a:rPr>
                        <a:t> Number</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1" i="0" u="none" strike="noStrike" noProof="0">
                          <a:effectLst/>
                          <a:latin typeface="Times New Roman"/>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0" i="0" u="none" strike="noStrike" noProof="0">
                          <a:effectLst/>
                          <a:latin typeface="Times New Roman"/>
                        </a:rPr>
                        <a:t>Driving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87875511"/>
                  </a:ext>
                </a:extLst>
              </a:tr>
              <a:tr h="389013">
                <a:tc>
                  <a:txBody>
                    <a:bodyPr/>
                    <a:lstStyle/>
                    <a:p>
                      <a:pPr lvl="0" algn="ctr">
                        <a:buNone/>
                      </a:pPr>
                      <a:r>
                        <a:rPr lang="en" sz="1200" b="1" i="0" u="sng" strike="noStrike" noProof="0">
                          <a:effectLst/>
                          <a:latin typeface="Times New Roman"/>
                        </a:rPr>
                        <a:t>CPE1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Optical Train</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 sz="1000" b="0" i="0" u="none" strike="noStrike" noProof="0">
                          <a:effectLst/>
                          <a:latin typeface="Times New Roman"/>
                        </a:rPr>
                        <a:t>The microscope shall provide a reconstruction resolution of &lt; 0.8μm in the x and y directions, and &lt; 2μm in the z-direction. Note that reconstruction resolution may be a configurable parameter.</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052884"/>
                  </a:ext>
                </a:extLst>
              </a:tr>
              <a:tr h="442060">
                <a:tc>
                  <a:txBody>
                    <a:bodyPr/>
                    <a:lstStyle/>
                    <a:p>
                      <a:pPr lvl="0" algn="ctr">
                        <a:buNone/>
                      </a:pPr>
                      <a:r>
                        <a:rPr lang="en" sz="1200" b="1" i="0" u="sng" strike="noStrike" noProof="0">
                          <a:effectLst/>
                          <a:latin typeface="Times New Roman"/>
                        </a:rPr>
                        <a:t>CPE2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Sample Heating</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microscope shall have a liquid water interface for receiving and expelling samples under expected operating conditions. </a:t>
                      </a:r>
                      <a:endParaRPr lang="en-US">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8957808"/>
                  </a:ext>
                </a:extLst>
              </a:tr>
              <a:tr h="327124">
                <a:tc>
                  <a:txBody>
                    <a:bodyPr/>
                    <a:lstStyle/>
                    <a:p>
                      <a:pPr lvl="0" algn="ctr">
                        <a:buNone/>
                      </a:pPr>
                      <a:r>
                        <a:rPr lang="en" sz="1200" b="1" i="0" u="sng" strike="noStrike" noProof="0">
                          <a:effectLst/>
                          <a:latin typeface="Times New Roman"/>
                        </a:rPr>
                        <a:t>CPE3</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S.W.A.P.</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microscope payload shall fit within a 1U SWAP (size, weight, and power) allocation. </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586453"/>
                  </a:ext>
                </a:extLst>
              </a:tr>
              <a:tr h="318284">
                <a:tc>
                  <a:txBody>
                    <a:bodyPr/>
                    <a:lstStyle/>
                    <a:p>
                      <a:pPr lvl="0" algn="ctr">
                        <a:buNone/>
                      </a:pPr>
                      <a:r>
                        <a:rPr lang="en" sz="1200" b="1" i="0" u="sng" strike="noStrike" noProof="0">
                          <a:effectLst/>
                          <a:latin typeface="Times New Roman"/>
                        </a:rPr>
                        <a:t>CPE4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Environment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000" b="0" i="0" u="none" strike="noStrike" noProof="0">
                          <a:effectLst/>
                          <a:latin typeface="Times New Roman"/>
                        </a:rPr>
                        <a:t>The microscope shall survive launch and operational thermal, acceleration, depressurization, and vibrational simulations, requirements</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2648049"/>
                  </a:ext>
                </a:extLst>
              </a:tr>
              <a:tr h="618884">
                <a:tc>
                  <a:txBody>
                    <a:bodyPr/>
                    <a:lstStyle/>
                    <a:p>
                      <a:pPr lvl="0" algn="ctr">
                        <a:buNone/>
                      </a:pPr>
                      <a:r>
                        <a:rPr lang="en" sz="1200" b="1" i="0" u="sng" strike="noStrike" noProof="0">
                          <a:effectLst/>
                          <a:latin typeface="Times New Roman"/>
                        </a:rPr>
                        <a:t>CPE5</a:t>
                      </a:r>
                      <a:endParaRPr lang="en-US" sz="1200"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Hologram Reconstruction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000" b="0" i="0" u="none" strike="noStrike" noProof="0">
                          <a:effectLst/>
                          <a:latin typeface="Times New Roman"/>
                        </a:rPr>
                        <a:t>The microscope’s processor and reconstruction algorithm shall be fast enough to keep up with the rate of material collection. </a:t>
                      </a:r>
                      <a:endParaRPr lang="en-US">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571790"/>
                  </a:ext>
                </a:extLst>
              </a:tr>
              <a:tr h="618884">
                <a:tc>
                  <a:txBody>
                    <a:bodyPr/>
                    <a:lstStyle/>
                    <a:p>
                      <a:pPr lvl="0" algn="ctr">
                        <a:buNone/>
                      </a:pPr>
                      <a:r>
                        <a:rPr lang="en" sz="1200" b="1" i="0" u="sng" strike="noStrike" noProof="0">
                          <a:effectLst/>
                          <a:latin typeface="Times New Roman"/>
                        </a:rPr>
                        <a:t>CPE6</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Movement Detection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software shall provide a method to characterize detected regions and output the characterization as a compact description.</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028937"/>
                  </a:ext>
                </a:extLst>
              </a:tr>
              <a:tr h="468583">
                <a:tc>
                  <a:txBody>
                    <a:bodyPr/>
                    <a:lstStyle/>
                    <a:p>
                      <a:pPr lvl="0" algn="ctr">
                        <a:buNone/>
                      </a:pPr>
                      <a:r>
                        <a:rPr lang="en" sz="1200" b="1" i="0" u="sng" strike="noStrike" noProof="0">
                          <a:effectLst/>
                          <a:latin typeface="Times New Roman"/>
                        </a:rPr>
                        <a:t>CPE7</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Downlink</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000" b="0" i="0" u="none" strike="noStrike" noProof="0">
                          <a:effectLst/>
                          <a:latin typeface="Times New Roman"/>
                        </a:rPr>
                        <a:t>The microscope shall support meeting the mission requirements under a 1 kbps downlink constraint. </a:t>
                      </a:r>
                      <a:endParaRPr lang="en-US">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8502305"/>
                  </a:ext>
                </a:extLst>
              </a:tr>
            </a:tbl>
          </a:graphicData>
        </a:graphic>
      </p:graphicFrame>
      <p:sp>
        <p:nvSpPr>
          <p:cNvPr id="7" name="Title 7">
            <a:extLst>
              <a:ext uri="{FF2B5EF4-FFF2-40B4-BE49-F238E27FC236}">
                <a16:creationId xmlns:a16="http://schemas.microsoft.com/office/drawing/2014/main" id="{84E5C381-C144-7726-54A2-09811CDDBC2F}"/>
              </a:ext>
            </a:extLst>
          </p:cNvPr>
          <p:cNvSpPr txBox="1">
            <a:spLocks/>
          </p:cNvSpPr>
          <p:nvPr/>
        </p:nvSpPr>
        <p:spPr>
          <a:xfrm>
            <a:off x="403730" y="335823"/>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t>Driving Requirements</a:t>
            </a:r>
          </a:p>
        </p:txBody>
      </p:sp>
    </p:spTree>
    <p:extLst>
      <p:ext uri="{BB962C8B-B14F-4D97-AF65-F5344CB8AC3E}">
        <p14:creationId xmlns:p14="http://schemas.microsoft.com/office/powerpoint/2010/main" val="2065658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038A82-5541-4C91-AFB0-363D2A2CD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33</a:t>
            </a:fld>
            <a:endParaRPr lang="en"/>
          </a:p>
        </p:txBody>
      </p:sp>
      <p:graphicFrame>
        <p:nvGraphicFramePr>
          <p:cNvPr id="8" name="Table 7">
            <a:extLst>
              <a:ext uri="{FF2B5EF4-FFF2-40B4-BE49-F238E27FC236}">
                <a16:creationId xmlns:a16="http://schemas.microsoft.com/office/drawing/2014/main" id="{841A13B8-6249-40BE-5276-9381CFBBE8D7}"/>
              </a:ext>
            </a:extLst>
          </p:cNvPr>
          <p:cNvGraphicFramePr>
            <a:graphicFrameLocks noGrp="1"/>
          </p:cNvGraphicFramePr>
          <p:nvPr/>
        </p:nvGraphicFramePr>
        <p:xfrm>
          <a:off x="725224" y="842087"/>
          <a:ext cx="7693551" cy="3608466"/>
        </p:xfrm>
        <a:graphic>
          <a:graphicData uri="http://schemas.openxmlformats.org/drawingml/2006/table">
            <a:tbl>
              <a:tblPr firstRow="1" bandRow="1">
                <a:tableStyleId>{7E9639D4-E3E2-4D34-9284-5A2195B3D0D7}</a:tableStyleId>
              </a:tblPr>
              <a:tblGrid>
                <a:gridCol w="713063">
                  <a:extLst>
                    <a:ext uri="{9D8B030D-6E8A-4147-A177-3AD203B41FA5}">
                      <a16:colId xmlns:a16="http://schemas.microsoft.com/office/drawing/2014/main" val="2493779921"/>
                    </a:ext>
                  </a:extLst>
                </a:gridCol>
                <a:gridCol w="1198305">
                  <a:extLst>
                    <a:ext uri="{9D8B030D-6E8A-4147-A177-3AD203B41FA5}">
                      <a16:colId xmlns:a16="http://schemas.microsoft.com/office/drawing/2014/main" val="3052069033"/>
                    </a:ext>
                  </a:extLst>
                </a:gridCol>
                <a:gridCol w="5782183">
                  <a:extLst>
                    <a:ext uri="{9D8B030D-6E8A-4147-A177-3AD203B41FA5}">
                      <a16:colId xmlns:a16="http://schemas.microsoft.com/office/drawing/2014/main" val="3479360626"/>
                    </a:ext>
                  </a:extLst>
                </a:gridCol>
              </a:tblGrid>
              <a:tr h="282919">
                <a:tc>
                  <a:txBody>
                    <a:bodyPr/>
                    <a:lstStyle/>
                    <a:p>
                      <a:pPr lvl="0" algn="ctr">
                        <a:buNone/>
                      </a:pPr>
                      <a:r>
                        <a:rPr lang="en" sz="1000" b="1" i="0" u="none" strike="noStrike" noProof="0">
                          <a:effectLst/>
                          <a:latin typeface="Times New Roman"/>
                        </a:rPr>
                        <a:t> Number</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1" i="0" u="none" strike="noStrike" noProof="0">
                          <a:effectLst/>
                          <a:latin typeface="Times New Roman"/>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1"/>
                    </a:solidFill>
                  </a:tcPr>
                </a:tc>
                <a:tc>
                  <a:txBody>
                    <a:bodyPr/>
                    <a:lstStyle/>
                    <a:p>
                      <a:pPr lvl="0" algn="ctr">
                        <a:buNone/>
                      </a:pPr>
                      <a:r>
                        <a:rPr lang="en" sz="1000" b="0" i="0" u="none" strike="noStrike" noProof="0">
                          <a:effectLst/>
                          <a:latin typeface="Times New Roman"/>
                        </a:rPr>
                        <a:t>Driving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87875511"/>
                  </a:ext>
                </a:extLst>
              </a:tr>
              <a:tr h="389013">
                <a:tc>
                  <a:txBody>
                    <a:bodyPr/>
                    <a:lstStyle/>
                    <a:p>
                      <a:pPr lvl="0" algn="ctr">
                        <a:buNone/>
                      </a:pPr>
                      <a:r>
                        <a:rPr lang="en" sz="1200" b="1" i="0" u="sng" strike="noStrike" noProof="0">
                          <a:effectLst/>
                          <a:latin typeface="Times New Roman"/>
                        </a:rPr>
                        <a:t>CPE1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Optical Train</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 sz="1000" b="0" i="0" u="none" strike="noStrike" noProof="0">
                          <a:effectLst/>
                          <a:latin typeface="Times New Roman"/>
                        </a:rPr>
                        <a:t>The microscope shall provide a reconstruction resolution of &lt; 0.8μm in the x and y directions, and &lt; 2μm in the z-direction. Note that reconstruction resolution may be a configurable parameter.</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052884"/>
                  </a:ext>
                </a:extLst>
              </a:tr>
              <a:tr h="442060">
                <a:tc>
                  <a:txBody>
                    <a:bodyPr/>
                    <a:lstStyle/>
                    <a:p>
                      <a:pPr lvl="0" algn="ctr">
                        <a:buNone/>
                      </a:pPr>
                      <a:r>
                        <a:rPr lang="en" sz="1200" b="1" i="0" u="sng" strike="noStrike" noProof="0">
                          <a:effectLst/>
                          <a:latin typeface="Times New Roman"/>
                        </a:rPr>
                        <a:t>CPE2</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Sample Heating</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microscope shall have a liquid water interface for receiving and expelling samples under expected operating conditions. </a:t>
                      </a:r>
                      <a:endParaRPr lang="en-US">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8957808"/>
                  </a:ext>
                </a:extLst>
              </a:tr>
              <a:tr h="327124">
                <a:tc>
                  <a:txBody>
                    <a:bodyPr/>
                    <a:lstStyle/>
                    <a:p>
                      <a:pPr lvl="0" algn="ctr">
                        <a:buNone/>
                      </a:pPr>
                      <a:r>
                        <a:rPr lang="en" sz="1200" b="1" i="0" u="sng" strike="noStrike" noProof="0">
                          <a:effectLst/>
                          <a:latin typeface="Times New Roman"/>
                        </a:rPr>
                        <a:t>CPE3</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S.W.A.P.</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microscope payload shall fit within a 1U SWAP (size, weight, and power) allocation. </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586453"/>
                  </a:ext>
                </a:extLst>
              </a:tr>
              <a:tr h="318284">
                <a:tc>
                  <a:txBody>
                    <a:bodyPr/>
                    <a:lstStyle/>
                    <a:p>
                      <a:pPr lvl="0" algn="ctr">
                        <a:buNone/>
                      </a:pPr>
                      <a:r>
                        <a:rPr lang="en" sz="1200" b="1" i="0" u="sng" strike="noStrike" noProof="0">
                          <a:effectLst/>
                          <a:latin typeface="Times New Roman"/>
                        </a:rPr>
                        <a:t>CPE4</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Environment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000" b="0" i="0" u="none" strike="noStrike" noProof="0">
                          <a:effectLst/>
                          <a:latin typeface="Times New Roman"/>
                        </a:rPr>
                        <a:t>The microscope shall survive launch and operational thermal, acceleration, depressurization, and vibrational simulations, requirements</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2648049"/>
                  </a:ext>
                </a:extLst>
              </a:tr>
              <a:tr h="618884">
                <a:tc>
                  <a:txBody>
                    <a:bodyPr/>
                    <a:lstStyle/>
                    <a:p>
                      <a:pPr lvl="0" algn="ctr">
                        <a:buNone/>
                      </a:pPr>
                      <a:r>
                        <a:rPr lang="en" sz="1200" b="1" i="0" u="sng" strike="noStrike" noProof="0">
                          <a:effectLst/>
                          <a:latin typeface="Times New Roman"/>
                        </a:rPr>
                        <a:t>CPE5</a:t>
                      </a:r>
                      <a:endParaRPr lang="en-US" sz="1200"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Hologram Reconstruction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000" b="0" i="0" u="none" strike="noStrike" noProof="0">
                          <a:effectLst/>
                          <a:latin typeface="Times New Roman"/>
                        </a:rPr>
                        <a:t>The microscope’s processor and reconstruction algorithm shall be fast enough to keep up with the rate of material collection. </a:t>
                      </a:r>
                      <a:endParaRPr lang="en-US">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571790"/>
                  </a:ext>
                </a:extLst>
              </a:tr>
              <a:tr h="618884">
                <a:tc>
                  <a:txBody>
                    <a:bodyPr/>
                    <a:lstStyle/>
                    <a:p>
                      <a:pPr lvl="0" algn="ctr">
                        <a:buNone/>
                      </a:pPr>
                      <a:r>
                        <a:rPr lang="en" sz="1200" b="1" i="0" u="sng" strike="noStrike" noProof="0">
                          <a:effectLst/>
                          <a:latin typeface="Times New Roman"/>
                        </a:rPr>
                        <a:t>CPE6</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buNone/>
                      </a:pPr>
                      <a:r>
                        <a:rPr lang="en" sz="1200" b="1" i="0" u="none" strike="noStrike" noProof="0">
                          <a:effectLst/>
                          <a:latin typeface="Times New Roman"/>
                        </a:rPr>
                        <a:t>Movement Detection Algorithm</a:t>
                      </a:r>
                      <a:endParaRPr lang="en-US" sz="1200" b="1" i="0" u="none" strike="noStrike" noProof="0">
                        <a:effectLst/>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1000" b="0" i="0" u="none" strike="noStrike" noProof="0">
                          <a:effectLst/>
                          <a:latin typeface="Times New Roman"/>
                        </a:rPr>
                        <a:t>The software shall provide a method to characterize detected regions and output the characterization as a compact description.</a:t>
                      </a:r>
                      <a:endParaRPr lang="en-US" sz="1000">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028937"/>
                  </a:ext>
                </a:extLst>
              </a:tr>
              <a:tr h="468583">
                <a:tc>
                  <a:txBody>
                    <a:bodyPr/>
                    <a:lstStyle/>
                    <a:p>
                      <a:pPr lvl="0" algn="ctr">
                        <a:buNone/>
                      </a:pPr>
                      <a:r>
                        <a:rPr lang="en" sz="1200" b="1" i="0" u="sng" strike="noStrike" noProof="0">
                          <a:effectLst/>
                          <a:latin typeface="Times New Roman"/>
                        </a:rPr>
                        <a:t>CPE7</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ctr">
                        <a:buNone/>
                      </a:pPr>
                      <a:r>
                        <a:rPr lang="en" sz="1200" b="1" i="0" u="none" strike="noStrike" noProof="0">
                          <a:effectLst/>
                          <a:latin typeface="Times New Roman"/>
                        </a:rPr>
                        <a:t>Downlink</a:t>
                      </a:r>
                      <a:endParaRPr lang="en-US" sz="1200">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000" b="0" i="0" u="none" strike="noStrike" noProof="0">
                          <a:effectLst/>
                          <a:latin typeface="Times New Roman"/>
                        </a:rPr>
                        <a:t>The microscope shall support meeting the mission requirements under a 1 kbps downlink constraint. </a:t>
                      </a:r>
                      <a:endParaRPr lang="en-US">
                        <a:latin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8502305"/>
                  </a:ext>
                </a:extLst>
              </a:tr>
            </a:tbl>
          </a:graphicData>
        </a:graphic>
      </p:graphicFrame>
      <p:sp>
        <p:nvSpPr>
          <p:cNvPr id="7" name="Title 7">
            <a:extLst>
              <a:ext uri="{FF2B5EF4-FFF2-40B4-BE49-F238E27FC236}">
                <a16:creationId xmlns:a16="http://schemas.microsoft.com/office/drawing/2014/main" id="{84E5C381-C144-7726-54A2-09811CDDBC2F}"/>
              </a:ext>
            </a:extLst>
          </p:cNvPr>
          <p:cNvSpPr txBox="1">
            <a:spLocks/>
          </p:cNvSpPr>
          <p:nvPr/>
        </p:nvSpPr>
        <p:spPr>
          <a:xfrm>
            <a:off x="403730" y="335823"/>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t>Driving Requirements</a:t>
            </a:r>
          </a:p>
        </p:txBody>
      </p:sp>
      <p:sp>
        <p:nvSpPr>
          <p:cNvPr id="3" name="Rectangle: Rounded Corners 2">
            <a:extLst>
              <a:ext uri="{FF2B5EF4-FFF2-40B4-BE49-F238E27FC236}">
                <a16:creationId xmlns:a16="http://schemas.microsoft.com/office/drawing/2014/main" id="{D64E62EF-7EF4-5E69-4DE0-467614898664}"/>
              </a:ext>
            </a:extLst>
          </p:cNvPr>
          <p:cNvSpPr/>
          <p:nvPr/>
        </p:nvSpPr>
        <p:spPr>
          <a:xfrm>
            <a:off x="1522092" y="1166186"/>
            <a:ext cx="1028699" cy="334108"/>
          </a:xfrm>
          <a:prstGeom prst="roundRect">
            <a:avLst/>
          </a:prstGeom>
          <a:noFill/>
          <a:ln w="28575">
            <a:solidFill>
              <a:srgbClr val="F14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0EE3306-F213-315B-EC8F-186C1959C8E0}"/>
              </a:ext>
            </a:extLst>
          </p:cNvPr>
          <p:cNvSpPr/>
          <p:nvPr/>
        </p:nvSpPr>
        <p:spPr>
          <a:xfrm>
            <a:off x="1526488" y="1559990"/>
            <a:ext cx="1024303" cy="395934"/>
          </a:xfrm>
          <a:prstGeom prst="roundRect">
            <a:avLst/>
          </a:prstGeom>
          <a:noFill/>
          <a:ln w="28575">
            <a:solidFill>
              <a:srgbClr val="F14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45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a:extLst>
              <a:ext uri="{FF2B5EF4-FFF2-40B4-BE49-F238E27FC236}">
                <a16:creationId xmlns:a16="http://schemas.microsoft.com/office/drawing/2014/main" id="{D14A8A36-10A3-D36C-5FDE-544C108F917B}"/>
              </a:ext>
            </a:extLst>
          </p:cNvPr>
          <p:cNvCxnSpPr>
            <a:cxnSpLocks/>
            <a:stCxn id="31" idx="2"/>
          </p:cNvCxnSpPr>
          <p:nvPr/>
        </p:nvCxnSpPr>
        <p:spPr>
          <a:xfrm>
            <a:off x="732374" y="2802103"/>
            <a:ext cx="392187" cy="643485"/>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11700" y="195294"/>
            <a:ext cx="8520600" cy="572700"/>
          </a:xfrm>
        </p:spPr>
        <p:txBody>
          <a:bodyPr/>
          <a:lstStyle/>
          <a:p>
            <a:r>
              <a:rPr lang="en-US" b="1">
                <a:latin typeface="Times New Roman"/>
                <a:cs typeface="Times New Roman"/>
              </a:rPr>
              <a:t>Optical Train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553272216"/>
              </p:ext>
            </p:extLst>
          </p:nvPr>
        </p:nvGraphicFramePr>
        <p:xfrm>
          <a:off x="445486" y="791140"/>
          <a:ext cx="8088173" cy="1353768"/>
        </p:xfrm>
        <a:graphic>
          <a:graphicData uri="http://schemas.openxmlformats.org/drawingml/2006/table">
            <a:tbl>
              <a:tblPr firstRow="1" bandRow="1">
                <a:tableStyleId>{5C22544A-7EE6-4342-B048-85BDC9FD1C3A}</a:tableStyleId>
              </a:tblPr>
              <a:tblGrid>
                <a:gridCol w="1705282">
                  <a:extLst>
                    <a:ext uri="{9D8B030D-6E8A-4147-A177-3AD203B41FA5}">
                      <a16:colId xmlns:a16="http://schemas.microsoft.com/office/drawing/2014/main" val="2791991165"/>
                    </a:ext>
                  </a:extLst>
                </a:gridCol>
                <a:gridCol w="6382891">
                  <a:extLst>
                    <a:ext uri="{9D8B030D-6E8A-4147-A177-3AD203B41FA5}">
                      <a16:colId xmlns:a16="http://schemas.microsoft.com/office/drawing/2014/main" val="2654881840"/>
                    </a:ext>
                  </a:extLst>
                </a:gridCol>
              </a:tblGrid>
              <a:tr h="439495">
                <a:tc>
                  <a:txBody>
                    <a:bodyPr/>
                    <a:lstStyle/>
                    <a:p>
                      <a:pPr lvl="0" algn="l">
                        <a:buNone/>
                      </a:pPr>
                      <a:r>
                        <a:rPr lang="en-US" sz="1200" b="1" i="0" u="sng" strike="noStrike" noProof="0">
                          <a:solidFill>
                            <a:schemeClr val="tx1">
                              <a:lumMod val="95000"/>
                              <a:lumOff val="5000"/>
                            </a:schemeClr>
                          </a:solidFill>
                          <a:latin typeface="Times New Roman"/>
                        </a:rPr>
                        <a:t>R-DIHM-PERF-3: </a:t>
                      </a:r>
                      <a:endParaRPr lang="en-US">
                        <a:solidFill>
                          <a:schemeClr val="tx1">
                            <a:lumMod val="95000"/>
                            <a:lumOff val="5000"/>
                          </a:schemeClr>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lvl="0" algn="l">
                        <a:buNone/>
                      </a:pPr>
                      <a:r>
                        <a:rPr lang="en-US" sz="1200" b="0" i="0" u="none" strike="noStrike" noProof="0">
                          <a:solidFill>
                            <a:schemeClr val="tx1">
                              <a:lumMod val="95000"/>
                              <a:lumOff val="5000"/>
                            </a:schemeClr>
                          </a:solidFill>
                          <a:latin typeface="Times New Roman"/>
                        </a:rPr>
                        <a:t>The microscope shall provide a reconstruction resolution of &lt; 0.8μm in the x and y directions, and &lt; 2μm in the z-direction. </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B0F0">
                        <a:alpha val="50000"/>
                      </a:srgbClr>
                    </a:solidFill>
                  </a:tcPr>
                </a:tc>
                <a:extLst>
                  <a:ext uri="{0D108BD9-81ED-4DB2-BD59-A6C34878D82A}">
                    <a16:rowId xmlns:a16="http://schemas.microsoft.com/office/drawing/2014/main" val="3656578192"/>
                  </a:ext>
                </a:extLst>
              </a:tr>
              <a:tr h="298856">
                <a:tc>
                  <a:txBody>
                    <a:bodyPr/>
                    <a:lstStyle/>
                    <a:p>
                      <a:pPr lvl="0" algn="l">
                        <a:buNone/>
                      </a:pPr>
                      <a:r>
                        <a:rPr lang="en-US" sz="1200" b="1" i="0" u="sng" strike="noStrike" noProof="0">
                          <a:solidFill>
                            <a:schemeClr val="tx1">
                              <a:lumMod val="95000"/>
                              <a:lumOff val="5000"/>
                            </a:schemeClr>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lumMod val="95000"/>
                              <a:lumOff val="5000"/>
                            </a:schemeClr>
                          </a:solidFill>
                          <a:latin typeface="Times New Roman"/>
                        </a:rPr>
                        <a:t>The image sensor shall have a minimum pixel resolution of 2048</a:t>
                      </a:r>
                      <a:r>
                        <a:rPr lang="en-US" sz="1200" b="0" i="0" u="none" strike="noStrike" baseline="30000" noProof="0">
                          <a:solidFill>
                            <a:schemeClr val="tx1">
                              <a:lumMod val="95000"/>
                              <a:lumOff val="5000"/>
                            </a:schemeClr>
                          </a:solidFill>
                          <a:latin typeface="Times New Roman"/>
                        </a:rPr>
                        <a:t>2</a:t>
                      </a:r>
                      <a:endParaRPr lang="en-US" sz="1200" baseline="30000">
                        <a:solidFill>
                          <a:schemeClr val="tx1">
                            <a:lumMod val="95000"/>
                            <a:lumOff val="5000"/>
                          </a:schemeClr>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062931002"/>
                  </a:ext>
                </a:extLst>
              </a:tr>
              <a:tr h="298856">
                <a:tc>
                  <a:txBody>
                    <a:bodyPr/>
                    <a:lstStyle/>
                    <a:p>
                      <a:pPr lvl="0" algn="l">
                        <a:buNone/>
                      </a:pPr>
                      <a:r>
                        <a:rPr lang="en-US" sz="1200" b="1" i="0" u="sng" strike="noStrike" noProof="0">
                          <a:solidFill>
                            <a:schemeClr val="tx1">
                              <a:lumMod val="95000"/>
                              <a:lumOff val="5000"/>
                            </a:schemeClr>
                          </a:solidFill>
                          <a:latin typeface="Times New Roman"/>
                        </a:rPr>
                        <a:t>R-DIHM-PERF-3.1.1:</a:t>
                      </a:r>
                      <a:r>
                        <a:rPr lang="en-US" sz="1200" b="0" i="0" u="none" strike="noStrike" noProof="0">
                          <a:solidFill>
                            <a:schemeClr val="tx1">
                              <a:lumMod val="95000"/>
                              <a:lumOff val="5000"/>
                            </a:schemeClr>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 [mW/mm</a:t>
                      </a:r>
                      <a:r>
                        <a:rPr lang="en-US" sz="1200" b="0" i="0" u="none" strike="noStrike" baseline="30000" noProof="0">
                          <a:solidFill>
                            <a:schemeClr val="tx1">
                              <a:lumMod val="95000"/>
                              <a:lumOff val="5000"/>
                            </a:schemeClr>
                          </a:solidFill>
                          <a:latin typeface="Times New Roman"/>
                        </a:rPr>
                        <a:t>2</a:t>
                      </a:r>
                      <a:r>
                        <a:rPr lang="en-US" sz="1200" b="0" i="0" u="none" strike="noStrike" noProof="0">
                          <a:solidFill>
                            <a:schemeClr val="tx1">
                              <a:lumMod val="95000"/>
                              <a:lumOff val="5000"/>
                            </a:schemeClr>
                          </a:solidFill>
                          <a:latin typeface="Times New Roman"/>
                        </a:rPr>
                        <a:t>].</a:t>
                      </a:r>
                      <a:endParaRPr lang="en-US" sz="1200">
                        <a:solidFill>
                          <a:schemeClr val="tx1">
                            <a:lumMod val="95000"/>
                            <a:lumOff val="5000"/>
                          </a:schemeClr>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966238545"/>
                  </a:ext>
                </a:extLst>
              </a:tr>
              <a:tr h="298856">
                <a:tc>
                  <a:txBody>
                    <a:bodyPr/>
                    <a:lstStyle/>
                    <a:p>
                      <a:pPr lvl="0" algn="l">
                        <a:buNone/>
                      </a:pPr>
                      <a:r>
                        <a:rPr lang="en-US" sz="1200" b="1" i="0" u="sng" strike="noStrike" noProof="0">
                          <a:solidFill>
                            <a:schemeClr val="tx1">
                              <a:lumMod val="95000"/>
                              <a:lumOff val="5000"/>
                            </a:schemeClr>
                          </a:solidFill>
                          <a:latin typeface="Times New Roman"/>
                        </a:rPr>
                        <a:t>R-DIHM-PERF-3.1.2: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solidFill>
                  </a:tcPr>
                </a:tc>
                <a:tc>
                  <a:txBody>
                    <a:bodyPr/>
                    <a:lstStyle/>
                    <a:p>
                      <a:pPr lvl="0" algn="l">
                        <a:lnSpc>
                          <a:spcPct val="100000"/>
                        </a:lnSpc>
                        <a:spcBef>
                          <a:spcPts val="0"/>
                        </a:spcBef>
                        <a:spcAft>
                          <a:spcPts val="0"/>
                        </a:spcAft>
                        <a:buNone/>
                      </a:pPr>
                      <a:r>
                        <a:rPr lang="en-US" sz="1200" b="0" i="0" u="none" strike="noStrike" noProof="0">
                          <a:solidFill>
                            <a:schemeClr val="tx1">
                              <a:lumMod val="95000"/>
                              <a:lumOff val="5000"/>
                            </a:schemeClr>
                          </a:solidFill>
                          <a:latin typeface="Times New Roman"/>
                        </a:rPr>
                        <a:t>The laser shall have a minimum output power of 2mW and an input voltage of 5V. </a:t>
                      </a:r>
                      <a:endParaRPr lang="en-US" sz="1200" b="0" i="0" u="none" strike="noStrike" noProof="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1921727785"/>
                  </a:ext>
                </a:extLst>
              </a:tr>
            </a:tbl>
          </a:graphicData>
        </a:graphic>
      </p:graphicFrame>
      <p:grpSp>
        <p:nvGrpSpPr>
          <p:cNvPr id="24" name="Group 23">
            <a:extLst>
              <a:ext uri="{FF2B5EF4-FFF2-40B4-BE49-F238E27FC236}">
                <a16:creationId xmlns:a16="http://schemas.microsoft.com/office/drawing/2014/main" id="{BBE6209F-D68D-4979-870C-93BB2D1EE1D7}"/>
              </a:ext>
            </a:extLst>
          </p:cNvPr>
          <p:cNvGrpSpPr/>
          <p:nvPr/>
        </p:nvGrpSpPr>
        <p:grpSpPr>
          <a:xfrm>
            <a:off x="1133039" y="2404361"/>
            <a:ext cx="7163730" cy="1808243"/>
            <a:chOff x="353954" y="1010833"/>
            <a:chExt cx="8032152" cy="2081769"/>
          </a:xfrm>
        </p:grpSpPr>
        <p:sp>
          <p:nvSpPr>
            <p:cNvPr id="12" name="Isosceles Triangle 11">
              <a:extLst>
                <a:ext uri="{FF2B5EF4-FFF2-40B4-BE49-F238E27FC236}">
                  <a16:creationId xmlns:a16="http://schemas.microsoft.com/office/drawing/2014/main" id="{7D12BE1F-4F0D-7163-84A1-7B0FB7E8AAAF}"/>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ylinder 6">
              <a:extLst>
                <a:ext uri="{FF2B5EF4-FFF2-40B4-BE49-F238E27FC236}">
                  <a16:creationId xmlns:a16="http://schemas.microsoft.com/office/drawing/2014/main" id="{F96744D9-0104-0BE3-058F-74902DF82D99}"/>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2D25FC8E-6AF9-4F52-68CB-14FF2CA7B239}"/>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6A7093BF-4DC4-ADDA-3F65-1101E647E59D}"/>
                </a:ext>
              </a:extLst>
            </p:cNvPr>
            <p:cNvSpPr/>
            <p:nvPr/>
          </p:nvSpPr>
          <p:spPr>
            <a:xfrm rot="5400000">
              <a:off x="1831427" y="2089521"/>
              <a:ext cx="1206772" cy="262194"/>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2C525864-7AF9-3AC6-3936-A1F849A00AB7}"/>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42F40725-7D73-31E0-2166-673A65AEBE73}"/>
                </a:ext>
              </a:extLst>
            </p:cNvPr>
            <p:cNvSpPr/>
            <p:nvPr/>
          </p:nvSpPr>
          <p:spPr>
            <a:xfrm rot="5400000">
              <a:off x="2937949" y="2102065"/>
              <a:ext cx="630212" cy="202889"/>
            </a:xfrm>
            <a:prstGeom prst="can">
              <a:avLst>
                <a:gd name="adj" fmla="val 1751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88C0158B-40EA-7C08-9EC8-46ADC4EEC59F}"/>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C2CBD223-4229-F508-0DD9-B01FC34D4FF3}"/>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D53883DE-A580-918F-84B8-6047D24D4431}"/>
                </a:ext>
              </a:extLst>
            </p:cNvPr>
            <p:cNvSpPr/>
            <p:nvPr/>
          </p:nvSpPr>
          <p:spPr>
            <a:xfrm>
              <a:off x="5629273" y="1591300"/>
              <a:ext cx="198384" cy="1224418"/>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227B8C-64B2-045B-17CB-3A766B14269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8C83C5-A66C-8657-20C4-28D8F158A065}"/>
                </a:ext>
              </a:extLst>
            </p:cNvPr>
            <p:cNvSpPr txBox="1"/>
            <p:nvPr/>
          </p:nvSpPr>
          <p:spPr>
            <a:xfrm>
              <a:off x="427880" y="1570741"/>
              <a:ext cx="636670"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sz="1200">
                <a:latin typeface="Times New Roman"/>
                <a:cs typeface="Times New Roman"/>
              </a:endParaRPr>
            </a:p>
          </p:txBody>
        </p:sp>
        <p:sp>
          <p:nvSpPr>
            <p:cNvPr id="19" name="TextBox 18">
              <a:extLst>
                <a:ext uri="{FF2B5EF4-FFF2-40B4-BE49-F238E27FC236}">
                  <a16:creationId xmlns:a16="http://schemas.microsoft.com/office/drawing/2014/main" id="{F42ADB3F-F8FA-8A86-C3A9-35525F98A378}"/>
                </a:ext>
              </a:extLst>
            </p:cNvPr>
            <p:cNvSpPr txBox="1"/>
            <p:nvPr/>
          </p:nvSpPr>
          <p:spPr>
            <a:xfrm>
              <a:off x="1182403" y="1211758"/>
              <a:ext cx="1605309"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20" name="TextBox 19">
              <a:extLst>
                <a:ext uri="{FF2B5EF4-FFF2-40B4-BE49-F238E27FC236}">
                  <a16:creationId xmlns:a16="http://schemas.microsoft.com/office/drawing/2014/main" id="{B62BA100-823A-6384-1414-DCA77792E222}"/>
                </a:ext>
              </a:extLst>
            </p:cNvPr>
            <p:cNvSpPr txBox="1"/>
            <p:nvPr/>
          </p:nvSpPr>
          <p:spPr>
            <a:xfrm>
              <a:off x="2846310" y="1201154"/>
              <a:ext cx="1415212"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21" name="TextBox 20">
              <a:extLst>
                <a:ext uri="{FF2B5EF4-FFF2-40B4-BE49-F238E27FC236}">
                  <a16:creationId xmlns:a16="http://schemas.microsoft.com/office/drawing/2014/main" id="{EA8C6869-899F-851B-0A20-1152D4933585}"/>
                </a:ext>
              </a:extLst>
            </p:cNvPr>
            <p:cNvSpPr txBox="1"/>
            <p:nvPr/>
          </p:nvSpPr>
          <p:spPr>
            <a:xfrm>
              <a:off x="4688894" y="1041704"/>
              <a:ext cx="1370086"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22" name="TextBox 21">
              <a:extLst>
                <a:ext uri="{FF2B5EF4-FFF2-40B4-BE49-F238E27FC236}">
                  <a16:creationId xmlns:a16="http://schemas.microsoft.com/office/drawing/2014/main" id="{BB54AE48-C64F-0263-F4BB-C65FC53F3953}"/>
                </a:ext>
              </a:extLst>
            </p:cNvPr>
            <p:cNvSpPr txBox="1"/>
            <p:nvPr/>
          </p:nvSpPr>
          <p:spPr>
            <a:xfrm>
              <a:off x="7049732" y="1010833"/>
              <a:ext cx="1241850"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23" name="Isosceles Triangle 22">
              <a:extLst>
                <a:ext uri="{FF2B5EF4-FFF2-40B4-BE49-F238E27FC236}">
                  <a16:creationId xmlns:a16="http://schemas.microsoft.com/office/drawing/2014/main" id="{54C8BEFC-F844-87DC-1F9F-191B23284CAC}"/>
                </a:ext>
              </a:extLst>
            </p:cNvPr>
            <p:cNvSpPr/>
            <p:nvPr/>
          </p:nvSpPr>
          <p:spPr>
            <a:xfrm rot="5400000">
              <a:off x="3524007" y="1735903"/>
              <a:ext cx="630211" cy="91949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25" name="Straight Arrow Connector 24">
            <a:extLst>
              <a:ext uri="{FF2B5EF4-FFF2-40B4-BE49-F238E27FC236}">
                <a16:creationId xmlns:a16="http://schemas.microsoft.com/office/drawing/2014/main" id="{4667108D-39D3-4FB9-B507-4765C615DB25}"/>
              </a:ext>
            </a:extLst>
          </p:cNvPr>
          <p:cNvCxnSpPr/>
          <p:nvPr/>
        </p:nvCxnSpPr>
        <p:spPr>
          <a:xfrm flipH="1" flipV="1">
            <a:off x="6662583" y="3419781"/>
            <a:ext cx="250723" cy="61943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B8DEB07B-4CF1-077C-9BB4-0704435C765D}"/>
              </a:ext>
            </a:extLst>
          </p:cNvPr>
          <p:cNvSpPr/>
          <p:nvPr/>
        </p:nvSpPr>
        <p:spPr>
          <a:xfrm>
            <a:off x="6709594" y="3979298"/>
            <a:ext cx="1198305" cy="471948"/>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Times New Roman"/>
                <a:cs typeface="Calibri"/>
              </a:rPr>
              <a:t>Minimum Pixel Resolution: 2048</a:t>
            </a:r>
            <a:r>
              <a:rPr lang="en-US" sz="1050" baseline="30000">
                <a:latin typeface="Times New Roman"/>
                <a:cs typeface="Calibri"/>
              </a:rPr>
              <a:t>2</a:t>
            </a:r>
            <a:endParaRPr lang="en-US" sz="1050" baseline="30000">
              <a:latin typeface="Times New Roman"/>
              <a:cs typeface="Times New Roman"/>
            </a:endParaRPr>
          </a:p>
        </p:txBody>
      </p:sp>
      <p:cxnSp>
        <p:nvCxnSpPr>
          <p:cNvPr id="27" name="Straight Arrow Connector 26">
            <a:extLst>
              <a:ext uri="{FF2B5EF4-FFF2-40B4-BE49-F238E27FC236}">
                <a16:creationId xmlns:a16="http://schemas.microsoft.com/office/drawing/2014/main" id="{7BDC3F3B-DA3B-08B2-088A-89E6F131243E}"/>
              </a:ext>
            </a:extLst>
          </p:cNvPr>
          <p:cNvCxnSpPr>
            <a:cxnSpLocks/>
          </p:cNvCxnSpPr>
          <p:nvPr/>
        </p:nvCxnSpPr>
        <p:spPr>
          <a:xfrm flipV="1">
            <a:off x="6286500" y="3806926"/>
            <a:ext cx="272844" cy="637867"/>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51C711CA-C702-E757-4805-FC7D7F830D41}"/>
              </a:ext>
            </a:extLst>
          </p:cNvPr>
          <p:cNvSpPr/>
          <p:nvPr/>
        </p:nvSpPr>
        <p:spPr>
          <a:xfrm>
            <a:off x="5245816" y="4086222"/>
            <a:ext cx="1272046" cy="505597"/>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Times New Roman"/>
                <a:cs typeface="Calibri"/>
              </a:rPr>
              <a:t>Minimum Light Intensity:  </a:t>
            </a:r>
            <a:r>
              <a:rPr lang="en-US" sz="1050">
                <a:latin typeface="Times New Roman"/>
                <a:ea typeface="+mn-lt"/>
                <a:cs typeface="+mn-lt"/>
              </a:rPr>
              <a:t>7.663e-05 [</a:t>
            </a:r>
            <a:r>
              <a:rPr lang="en-US" sz="1050" err="1">
                <a:latin typeface="Times New Roman"/>
                <a:ea typeface="+mn-lt"/>
                <a:cs typeface="+mn-lt"/>
              </a:rPr>
              <a:t>mW</a:t>
            </a:r>
            <a:r>
              <a:rPr lang="en-US" sz="1050">
                <a:latin typeface="Times New Roman"/>
                <a:ea typeface="+mn-lt"/>
                <a:cs typeface="+mn-lt"/>
              </a:rPr>
              <a:t>/mm</a:t>
            </a:r>
            <a:r>
              <a:rPr lang="en-US" sz="1050" baseline="30000">
                <a:latin typeface="Times New Roman"/>
                <a:ea typeface="+mn-lt"/>
                <a:cs typeface="+mn-lt"/>
              </a:rPr>
              <a:t>2</a:t>
            </a:r>
            <a:r>
              <a:rPr lang="en-US" sz="1050">
                <a:latin typeface="Times New Roman"/>
                <a:ea typeface="+mn-lt"/>
                <a:cs typeface="+mn-lt"/>
              </a:rPr>
              <a:t>]</a:t>
            </a:r>
            <a:endParaRPr lang="en-US" sz="1050">
              <a:latin typeface="Times New Roman"/>
              <a:cs typeface="Times New Roman"/>
            </a:endParaRPr>
          </a:p>
        </p:txBody>
      </p:sp>
      <p:cxnSp>
        <p:nvCxnSpPr>
          <p:cNvPr id="30" name="Straight Arrow Connector 29">
            <a:extLst>
              <a:ext uri="{FF2B5EF4-FFF2-40B4-BE49-F238E27FC236}">
                <a16:creationId xmlns:a16="http://schemas.microsoft.com/office/drawing/2014/main" id="{162D2053-DC64-4B9A-37AE-9C5552CB7B23}"/>
              </a:ext>
            </a:extLst>
          </p:cNvPr>
          <p:cNvCxnSpPr>
            <a:cxnSpLocks/>
          </p:cNvCxnSpPr>
          <p:nvPr/>
        </p:nvCxnSpPr>
        <p:spPr>
          <a:xfrm flipV="1">
            <a:off x="2053711" y="3449277"/>
            <a:ext cx="3687" cy="630493"/>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55D76F1A-7884-E124-5E83-3B474A299DF7}"/>
              </a:ext>
            </a:extLst>
          </p:cNvPr>
          <p:cNvSpPr/>
          <p:nvPr/>
        </p:nvSpPr>
        <p:spPr>
          <a:xfrm>
            <a:off x="1481289" y="3979296"/>
            <a:ext cx="1272046" cy="471948"/>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Times New Roman"/>
                <a:cs typeface="Calibri"/>
              </a:rPr>
              <a:t>Minimum Output Power: </a:t>
            </a:r>
            <a:r>
              <a:rPr lang="en-US" sz="1050">
                <a:latin typeface="Times New Roman"/>
                <a:ea typeface="+mn-lt"/>
                <a:cs typeface="+mn-lt"/>
              </a:rPr>
              <a:t>2mW</a:t>
            </a:r>
            <a:endParaRPr lang="en-US" sz="1050">
              <a:latin typeface="Times New Roman"/>
              <a:cs typeface="Calibri"/>
            </a:endParaRPr>
          </a:p>
        </p:txBody>
      </p:sp>
      <p:sp>
        <p:nvSpPr>
          <p:cNvPr id="31" name="Rectangle: Rounded Corners 30">
            <a:extLst>
              <a:ext uri="{FF2B5EF4-FFF2-40B4-BE49-F238E27FC236}">
                <a16:creationId xmlns:a16="http://schemas.microsoft.com/office/drawing/2014/main" id="{B05B9725-3FCB-EB5B-C953-02697E97C362}"/>
              </a:ext>
            </a:extLst>
          </p:cNvPr>
          <p:cNvSpPr/>
          <p:nvPr/>
        </p:nvSpPr>
        <p:spPr>
          <a:xfrm>
            <a:off x="96351" y="2330155"/>
            <a:ext cx="1272046" cy="471948"/>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Times New Roman"/>
                <a:cs typeface="Calibri"/>
              </a:rPr>
              <a:t>Input Voltage: </a:t>
            </a:r>
            <a:r>
              <a:rPr lang="en-US" sz="1050">
                <a:latin typeface="Times New Roman"/>
                <a:ea typeface="+mn-lt"/>
                <a:cs typeface="+mn-lt"/>
              </a:rPr>
              <a:t>5V</a:t>
            </a:r>
            <a:endParaRPr lang="en-US" sz="1050">
              <a:latin typeface="Times New Roman"/>
              <a:cs typeface="Calibri"/>
            </a:endParaRPr>
          </a:p>
        </p:txBody>
      </p:sp>
      <p:sp>
        <p:nvSpPr>
          <p:cNvPr id="35" name="TextBox 34">
            <a:extLst>
              <a:ext uri="{FF2B5EF4-FFF2-40B4-BE49-F238E27FC236}">
                <a16:creationId xmlns:a16="http://schemas.microsoft.com/office/drawing/2014/main" id="{4A72D4C6-3A3E-CAEA-4CE7-FC48D6A1A981}"/>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cxnSp>
        <p:nvCxnSpPr>
          <p:cNvPr id="36" name="Straight Arrow Connector 35">
            <a:extLst>
              <a:ext uri="{FF2B5EF4-FFF2-40B4-BE49-F238E27FC236}">
                <a16:creationId xmlns:a16="http://schemas.microsoft.com/office/drawing/2014/main" id="{0DD022EF-665D-E784-2E8B-FB998E4036FA}"/>
              </a:ext>
            </a:extLst>
          </p:cNvPr>
          <p:cNvCxnSpPr>
            <a:cxnSpLocks/>
            <a:stCxn id="19" idx="2"/>
          </p:cNvCxnSpPr>
          <p:nvPr/>
        </p:nvCxnSpPr>
        <p:spPr>
          <a:xfrm>
            <a:off x="2587791" y="2855885"/>
            <a:ext cx="355560" cy="3382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7585EB2-48A5-FDB9-765E-5EE44053CCB5}"/>
              </a:ext>
            </a:extLst>
          </p:cNvPr>
          <p:cNvCxnSpPr>
            <a:cxnSpLocks/>
            <a:stCxn id="20" idx="2"/>
          </p:cNvCxnSpPr>
          <p:nvPr/>
        </p:nvCxnSpPr>
        <p:spPr>
          <a:xfrm flipH="1">
            <a:off x="3754335" y="2846675"/>
            <a:ext cx="232692" cy="3131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2A84EF2-5455-DB37-E7F6-5057D33B203F}"/>
              </a:ext>
            </a:extLst>
          </p:cNvPr>
          <p:cNvCxnSpPr>
            <a:cxnSpLocks/>
            <a:stCxn id="21" idx="2"/>
          </p:cNvCxnSpPr>
          <p:nvPr/>
        </p:nvCxnSpPr>
        <p:spPr>
          <a:xfrm>
            <a:off x="5610271" y="2708175"/>
            <a:ext cx="306335" cy="343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303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DCC7F186-52CC-0DCB-839A-55B0793E41E5}"/>
              </a:ext>
            </a:extLst>
          </p:cNvPr>
          <p:cNvCxnSpPr>
            <a:cxnSpLocks/>
          </p:cNvCxnSpPr>
          <p:nvPr/>
        </p:nvCxnSpPr>
        <p:spPr>
          <a:xfrm>
            <a:off x="4197059" y="3387437"/>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59745" y="137627"/>
            <a:ext cx="8520600" cy="572700"/>
          </a:xfrm>
        </p:spPr>
        <p:txBody>
          <a:bodyPr/>
          <a:lstStyle/>
          <a:p>
            <a:r>
              <a:rPr lang="en-US" b="1">
                <a:latin typeface="Times New Roman"/>
                <a:cs typeface="Times New Roman"/>
              </a:rPr>
              <a:t>Optical Train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grpSp>
        <p:nvGrpSpPr>
          <p:cNvPr id="24" name="Group 23">
            <a:extLst>
              <a:ext uri="{FF2B5EF4-FFF2-40B4-BE49-F238E27FC236}">
                <a16:creationId xmlns:a16="http://schemas.microsoft.com/office/drawing/2014/main" id="{BBE6209F-D68D-4979-870C-93BB2D1EE1D7}"/>
              </a:ext>
            </a:extLst>
          </p:cNvPr>
          <p:cNvGrpSpPr/>
          <p:nvPr/>
        </p:nvGrpSpPr>
        <p:grpSpPr>
          <a:xfrm>
            <a:off x="1093962" y="655501"/>
            <a:ext cx="7163731" cy="2453178"/>
            <a:chOff x="353954" y="268340"/>
            <a:chExt cx="8032152" cy="2824262"/>
          </a:xfrm>
        </p:grpSpPr>
        <p:sp>
          <p:nvSpPr>
            <p:cNvPr id="7" name="Cylinder 6">
              <a:extLst>
                <a:ext uri="{FF2B5EF4-FFF2-40B4-BE49-F238E27FC236}">
                  <a16:creationId xmlns:a16="http://schemas.microsoft.com/office/drawing/2014/main" id="{F96744D9-0104-0BE3-058F-74902DF82D99}"/>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2D25FC8E-6AF9-4F52-68CB-14FF2CA7B239}"/>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6A7093BF-4DC4-ADDA-3F65-1101E647E59D}"/>
                </a:ext>
              </a:extLst>
            </p:cNvPr>
            <p:cNvSpPr/>
            <p:nvPr/>
          </p:nvSpPr>
          <p:spPr>
            <a:xfrm rot="5400000">
              <a:off x="1778050" y="2054004"/>
              <a:ext cx="1311228" cy="259898"/>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2C525864-7AF9-3AC6-3936-A1F849A00AB7}"/>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7D12BE1F-4F0D-7163-84A1-7B0FB7E8AAAF}"/>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ylinder 12">
              <a:extLst>
                <a:ext uri="{FF2B5EF4-FFF2-40B4-BE49-F238E27FC236}">
                  <a16:creationId xmlns:a16="http://schemas.microsoft.com/office/drawing/2014/main" id="{42F40725-7D73-31E0-2166-673A65AEBE73}"/>
                </a:ext>
              </a:extLst>
            </p:cNvPr>
            <p:cNvSpPr/>
            <p:nvPr/>
          </p:nvSpPr>
          <p:spPr>
            <a:xfrm rot="5400000">
              <a:off x="2900256" y="2092198"/>
              <a:ext cx="722679" cy="206948"/>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88C0158B-40EA-7C08-9EC8-46ADC4EEC59F}"/>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C2CBD223-4229-F508-0DD9-B01FC34D4FF3}"/>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D53883DE-A580-918F-84B8-6047D24D4431}"/>
                </a:ext>
              </a:extLst>
            </p:cNvPr>
            <p:cNvSpPr/>
            <p:nvPr/>
          </p:nvSpPr>
          <p:spPr>
            <a:xfrm>
              <a:off x="5629273" y="1614145"/>
              <a:ext cx="171685" cy="1192435"/>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227B8C-64B2-045B-17CB-3A766B14269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8C83C5-A66C-8657-20C4-28D8F158A065}"/>
                </a:ext>
              </a:extLst>
            </p:cNvPr>
            <p:cNvSpPr txBox="1"/>
            <p:nvPr/>
          </p:nvSpPr>
          <p:spPr>
            <a:xfrm>
              <a:off x="390891" y="2557248"/>
              <a:ext cx="708766"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sz="1200">
                <a:latin typeface="Times New Roman"/>
                <a:cs typeface="Times New Roman"/>
              </a:endParaRPr>
            </a:p>
          </p:txBody>
        </p:sp>
        <p:sp>
          <p:nvSpPr>
            <p:cNvPr id="19" name="TextBox 18">
              <a:extLst>
                <a:ext uri="{FF2B5EF4-FFF2-40B4-BE49-F238E27FC236}">
                  <a16:creationId xmlns:a16="http://schemas.microsoft.com/office/drawing/2014/main" id="{F42ADB3F-F8FA-8A86-C3A9-35525F98A378}"/>
                </a:ext>
              </a:extLst>
            </p:cNvPr>
            <p:cNvSpPr txBox="1"/>
            <p:nvPr/>
          </p:nvSpPr>
          <p:spPr>
            <a:xfrm>
              <a:off x="1277835" y="268340"/>
              <a:ext cx="1106475" cy="46166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20" name="TextBox 19">
              <a:extLst>
                <a:ext uri="{FF2B5EF4-FFF2-40B4-BE49-F238E27FC236}">
                  <a16:creationId xmlns:a16="http://schemas.microsoft.com/office/drawing/2014/main" id="{B62BA100-823A-6384-1414-DCA77792E222}"/>
                </a:ext>
              </a:extLst>
            </p:cNvPr>
            <p:cNvSpPr txBox="1"/>
            <p:nvPr/>
          </p:nvSpPr>
          <p:spPr>
            <a:xfrm>
              <a:off x="3391965" y="837328"/>
              <a:ext cx="859599"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21" name="TextBox 20">
              <a:extLst>
                <a:ext uri="{FF2B5EF4-FFF2-40B4-BE49-F238E27FC236}">
                  <a16:creationId xmlns:a16="http://schemas.microsoft.com/office/drawing/2014/main" id="{EA8C6869-899F-851B-0A20-1152D4933585}"/>
                </a:ext>
              </a:extLst>
            </p:cNvPr>
            <p:cNvSpPr txBox="1"/>
            <p:nvPr/>
          </p:nvSpPr>
          <p:spPr>
            <a:xfrm>
              <a:off x="4520125" y="875041"/>
              <a:ext cx="1106475"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22" name="TextBox 21">
              <a:extLst>
                <a:ext uri="{FF2B5EF4-FFF2-40B4-BE49-F238E27FC236}">
                  <a16:creationId xmlns:a16="http://schemas.microsoft.com/office/drawing/2014/main" id="{BB54AE48-C64F-0263-F4BB-C65FC53F3953}"/>
                </a:ext>
              </a:extLst>
            </p:cNvPr>
            <p:cNvSpPr txBox="1"/>
            <p:nvPr/>
          </p:nvSpPr>
          <p:spPr>
            <a:xfrm>
              <a:off x="7101364" y="1032464"/>
              <a:ext cx="1241850"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23" name="Isosceles Triangle 22">
              <a:extLst>
                <a:ext uri="{FF2B5EF4-FFF2-40B4-BE49-F238E27FC236}">
                  <a16:creationId xmlns:a16="http://schemas.microsoft.com/office/drawing/2014/main" id="{54C8BEFC-F844-87DC-1F9F-191B23284CAC}"/>
                </a:ext>
              </a:extLst>
            </p:cNvPr>
            <p:cNvSpPr/>
            <p:nvPr/>
          </p:nvSpPr>
          <p:spPr>
            <a:xfrm rot="5400000">
              <a:off x="3487021" y="1739100"/>
              <a:ext cx="735838" cy="899988"/>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3" name="Straight Arrow Connector 2">
            <a:extLst>
              <a:ext uri="{FF2B5EF4-FFF2-40B4-BE49-F238E27FC236}">
                <a16:creationId xmlns:a16="http://schemas.microsoft.com/office/drawing/2014/main" id="{CD8DF74F-5643-DC4F-77AA-5F5B09C3A94D}"/>
              </a:ext>
            </a:extLst>
          </p:cNvPr>
          <p:cNvCxnSpPr/>
          <p:nvPr/>
        </p:nvCxnSpPr>
        <p:spPr>
          <a:xfrm flipV="1">
            <a:off x="2027959" y="3349336"/>
            <a:ext cx="823478"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2BE6079B-AA30-AA69-115F-174A074F36C2}"/>
              </a:ext>
            </a:extLst>
          </p:cNvPr>
          <p:cNvCxnSpPr/>
          <p:nvPr/>
        </p:nvCxnSpPr>
        <p:spPr>
          <a:xfrm>
            <a:off x="2010642"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FD5F75E4-C8ED-5091-BFC2-F5867EF5F1AD}"/>
              </a:ext>
            </a:extLst>
          </p:cNvPr>
          <p:cNvCxnSpPr>
            <a:cxnSpLocks/>
          </p:cNvCxnSpPr>
          <p:nvPr/>
        </p:nvCxnSpPr>
        <p:spPr>
          <a:xfrm>
            <a:off x="2828925"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3764D318-8C5A-A2B6-155D-9005B7C65328}"/>
              </a:ext>
            </a:extLst>
          </p:cNvPr>
          <p:cNvCxnSpPr>
            <a:cxnSpLocks/>
          </p:cNvCxnSpPr>
          <p:nvPr/>
        </p:nvCxnSpPr>
        <p:spPr>
          <a:xfrm>
            <a:off x="3768436"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58F8FB95-B595-79DE-1F66-017E8D4E943A}"/>
              </a:ext>
            </a:extLst>
          </p:cNvPr>
          <p:cNvCxnSpPr>
            <a:cxnSpLocks/>
          </p:cNvCxnSpPr>
          <p:nvPr/>
        </p:nvCxnSpPr>
        <p:spPr>
          <a:xfrm>
            <a:off x="6565323"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2463EAF-A422-CD30-7716-8C3E48A0F411}"/>
              </a:ext>
            </a:extLst>
          </p:cNvPr>
          <p:cNvCxnSpPr>
            <a:cxnSpLocks/>
          </p:cNvCxnSpPr>
          <p:nvPr/>
        </p:nvCxnSpPr>
        <p:spPr>
          <a:xfrm>
            <a:off x="5933209"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0DD458F7-1B2F-2152-5D4F-D4CD14410754}"/>
              </a:ext>
            </a:extLst>
          </p:cNvPr>
          <p:cNvCxnSpPr>
            <a:cxnSpLocks/>
          </p:cNvCxnSpPr>
          <p:nvPr/>
        </p:nvCxnSpPr>
        <p:spPr>
          <a:xfrm>
            <a:off x="3785755" y="3391767"/>
            <a:ext cx="814819" cy="8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a:extLst>
              <a:ext uri="{FF2B5EF4-FFF2-40B4-BE49-F238E27FC236}">
                <a16:creationId xmlns:a16="http://schemas.microsoft.com/office/drawing/2014/main" id="{D5651E54-FCFD-7C02-CF16-28FB5FF51002}"/>
              </a:ext>
            </a:extLst>
          </p:cNvPr>
          <p:cNvCxnSpPr>
            <a:cxnSpLocks/>
          </p:cNvCxnSpPr>
          <p:nvPr/>
        </p:nvCxnSpPr>
        <p:spPr>
          <a:xfrm flipV="1">
            <a:off x="4599709" y="3383973"/>
            <a:ext cx="1979466" cy="12122"/>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53DB11AC-3FA0-BFC4-6DA7-28A42E0EF942}"/>
              </a:ext>
            </a:extLst>
          </p:cNvPr>
          <p:cNvCxnSpPr>
            <a:cxnSpLocks/>
          </p:cNvCxnSpPr>
          <p:nvPr/>
        </p:nvCxnSpPr>
        <p:spPr>
          <a:xfrm>
            <a:off x="5954856" y="3088698"/>
            <a:ext cx="624321" cy="5195"/>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40" name="Rectangle: Rounded Corners 39">
            <a:extLst>
              <a:ext uri="{FF2B5EF4-FFF2-40B4-BE49-F238E27FC236}">
                <a16:creationId xmlns:a16="http://schemas.microsoft.com/office/drawing/2014/main" id="{B9825109-FD4B-5E01-8347-7A77D04FC3C8}"/>
              </a:ext>
            </a:extLst>
          </p:cNvPr>
          <p:cNvSpPr/>
          <p:nvPr/>
        </p:nvSpPr>
        <p:spPr>
          <a:xfrm>
            <a:off x="1191865" y="3948545"/>
            <a:ext cx="1590657" cy="621446"/>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 lens effective focal length (mm)</a:t>
            </a:r>
            <a:endParaRPr lang="en-US" sz="1200">
              <a:solidFill>
                <a:srgbClr val="FFFFFF"/>
              </a:solidFill>
            </a:endParaRPr>
          </a:p>
        </p:txBody>
      </p:sp>
      <p:sp>
        <p:nvSpPr>
          <p:cNvPr id="41" name="Arc 40">
            <a:extLst>
              <a:ext uri="{FF2B5EF4-FFF2-40B4-BE49-F238E27FC236}">
                <a16:creationId xmlns:a16="http://schemas.microsoft.com/office/drawing/2014/main" id="{1245135C-41A7-6AE5-0252-441930686FB0}"/>
              </a:ext>
            </a:extLst>
          </p:cNvPr>
          <p:cNvSpPr/>
          <p:nvPr/>
        </p:nvSpPr>
        <p:spPr>
          <a:xfrm rot="2820000">
            <a:off x="1973845" y="2202988"/>
            <a:ext cx="285750" cy="277090"/>
          </a:xfrm>
          <a:prstGeom prst="arc">
            <a:avLst/>
          </a:prstGeom>
          <a:solidFill>
            <a:srgbClr val="00B0F0">
              <a:alpha val="50000"/>
            </a:srgb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AD47"/>
              </a:solidFill>
            </a:endParaRPr>
          </a:p>
        </p:txBody>
      </p:sp>
      <p:cxnSp>
        <p:nvCxnSpPr>
          <p:cNvPr id="8" name="Straight Arrow Connector 7">
            <a:extLst>
              <a:ext uri="{FF2B5EF4-FFF2-40B4-BE49-F238E27FC236}">
                <a16:creationId xmlns:a16="http://schemas.microsoft.com/office/drawing/2014/main" id="{3D2CB802-BE7A-D08C-9EDC-47477823327C}"/>
              </a:ext>
            </a:extLst>
          </p:cNvPr>
          <p:cNvCxnSpPr>
            <a:cxnSpLocks/>
          </p:cNvCxnSpPr>
          <p:nvPr/>
        </p:nvCxnSpPr>
        <p:spPr>
          <a:xfrm>
            <a:off x="4586721"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sp>
        <p:nvSpPr>
          <p:cNvPr id="42" name="Rectangle: Rounded Corners 41">
            <a:extLst>
              <a:ext uri="{FF2B5EF4-FFF2-40B4-BE49-F238E27FC236}">
                <a16:creationId xmlns:a16="http://schemas.microsoft.com/office/drawing/2014/main" id="{822B7887-A78D-E5E7-6C5F-A109AAED44E2}"/>
              </a:ext>
            </a:extLst>
          </p:cNvPr>
          <p:cNvSpPr/>
          <p:nvPr/>
        </p:nvSpPr>
        <p:spPr>
          <a:xfrm>
            <a:off x="3266654" y="3968981"/>
            <a:ext cx="1823109" cy="49194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lens effective focal length (mm)</a:t>
            </a:r>
            <a:endParaRPr lang="en-US" sz="1200">
              <a:solidFill>
                <a:srgbClr val="FFFFFF"/>
              </a:solidFill>
            </a:endParaRPr>
          </a:p>
        </p:txBody>
      </p:sp>
      <p:sp>
        <p:nvSpPr>
          <p:cNvPr id="43" name="Rectangle: Rounded Corners 42">
            <a:extLst>
              <a:ext uri="{FF2B5EF4-FFF2-40B4-BE49-F238E27FC236}">
                <a16:creationId xmlns:a16="http://schemas.microsoft.com/office/drawing/2014/main" id="{2E70C7EF-9A15-C265-1047-8817CED1A294}"/>
              </a:ext>
            </a:extLst>
          </p:cNvPr>
          <p:cNvSpPr/>
          <p:nvPr/>
        </p:nvSpPr>
        <p:spPr>
          <a:xfrm>
            <a:off x="5203872" y="3943252"/>
            <a:ext cx="1742351" cy="62535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point to detector </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distance(mm)</a:t>
            </a:r>
            <a:endParaRPr lang="en-US" sz="1200">
              <a:solidFill>
                <a:srgbClr val="FFFFFF"/>
              </a:solidFill>
              <a:cs typeface="Calibri"/>
            </a:endParaRPr>
          </a:p>
        </p:txBody>
      </p:sp>
      <p:sp>
        <p:nvSpPr>
          <p:cNvPr id="44" name="Rectangle: Rounded Corners 43">
            <a:extLst>
              <a:ext uri="{FF2B5EF4-FFF2-40B4-BE49-F238E27FC236}">
                <a16:creationId xmlns:a16="http://schemas.microsoft.com/office/drawing/2014/main" id="{33377416-24B5-3C10-46E6-2CECB375C5DA}"/>
              </a:ext>
            </a:extLst>
          </p:cNvPr>
          <p:cNvSpPr/>
          <p:nvPr/>
        </p:nvSpPr>
        <p:spPr>
          <a:xfrm>
            <a:off x="7307344" y="3442192"/>
            <a:ext cx="1482626" cy="68418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ea typeface="+mn-lt"/>
                <a:cs typeface="+mn-lt"/>
              </a:rPr>
              <a:t>Sample to detector distance (mm)</a:t>
            </a:r>
            <a:endParaRPr lang="en-US"/>
          </a:p>
        </p:txBody>
      </p:sp>
      <p:cxnSp>
        <p:nvCxnSpPr>
          <p:cNvPr id="45" name="Straight Arrow Connector 44">
            <a:extLst>
              <a:ext uri="{FF2B5EF4-FFF2-40B4-BE49-F238E27FC236}">
                <a16:creationId xmlns:a16="http://schemas.microsoft.com/office/drawing/2014/main" id="{5342FBF9-9137-9EA7-71FE-FD42BA701B96}"/>
              </a:ext>
            </a:extLst>
          </p:cNvPr>
          <p:cNvCxnSpPr/>
          <p:nvPr/>
        </p:nvCxnSpPr>
        <p:spPr>
          <a:xfrm>
            <a:off x="2439265" y="3365790"/>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48" name="Straight Arrow Connector 47">
            <a:extLst>
              <a:ext uri="{FF2B5EF4-FFF2-40B4-BE49-F238E27FC236}">
                <a16:creationId xmlns:a16="http://schemas.microsoft.com/office/drawing/2014/main" id="{1B1B3A5B-AF6C-E444-1A0E-E5E159B9B118}"/>
              </a:ext>
            </a:extLst>
          </p:cNvPr>
          <p:cNvCxnSpPr>
            <a:cxnSpLocks/>
          </p:cNvCxnSpPr>
          <p:nvPr/>
        </p:nvCxnSpPr>
        <p:spPr>
          <a:xfrm>
            <a:off x="5721059" y="3387437"/>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50" name="Straight Arrow Connector 49">
            <a:extLst>
              <a:ext uri="{FF2B5EF4-FFF2-40B4-BE49-F238E27FC236}">
                <a16:creationId xmlns:a16="http://schemas.microsoft.com/office/drawing/2014/main" id="{DD6B9B87-47CE-4612-988A-A00ADAEA10ED}"/>
              </a:ext>
            </a:extLst>
          </p:cNvPr>
          <p:cNvCxnSpPr>
            <a:cxnSpLocks/>
          </p:cNvCxnSpPr>
          <p:nvPr/>
        </p:nvCxnSpPr>
        <p:spPr>
          <a:xfrm>
            <a:off x="6392139" y="3117769"/>
            <a:ext cx="1112940" cy="339188"/>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53" name="Rectangle: Rounded Corners 52">
            <a:extLst>
              <a:ext uri="{FF2B5EF4-FFF2-40B4-BE49-F238E27FC236}">
                <a16:creationId xmlns:a16="http://schemas.microsoft.com/office/drawing/2014/main" id="{6616D7F8-27A4-B02B-44C8-181A4CC1946D}"/>
              </a:ext>
            </a:extLst>
          </p:cNvPr>
          <p:cNvSpPr/>
          <p:nvPr/>
        </p:nvSpPr>
        <p:spPr>
          <a:xfrm>
            <a:off x="602789" y="1144691"/>
            <a:ext cx="1236526" cy="680793"/>
          </a:xfrm>
          <a:prstGeom prst="roundRect">
            <a:avLst/>
          </a:prstGeom>
          <a:solidFill>
            <a:srgbClr val="F14E28"/>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2x Divergence Angle</a:t>
            </a:r>
          </a:p>
          <a:p>
            <a:pPr algn="ctr"/>
            <a:r>
              <a:rPr lang="en-US" sz="1200">
                <a:solidFill>
                  <a:srgbClr val="FFFFFF"/>
                </a:solidFill>
                <a:latin typeface="Times New Roman"/>
                <a:cs typeface="Times New Roman"/>
              </a:rPr>
              <a:t>(deg)</a:t>
            </a:r>
            <a:endParaRPr lang="en-US" sz="1200">
              <a:solidFill>
                <a:srgbClr val="FFFFFF"/>
              </a:solidFill>
              <a:cs typeface="Calibri" panose="020F0502020204030204"/>
            </a:endParaRPr>
          </a:p>
        </p:txBody>
      </p:sp>
      <p:cxnSp>
        <p:nvCxnSpPr>
          <p:cNvPr id="54" name="Straight Arrow Connector 53">
            <a:extLst>
              <a:ext uri="{FF2B5EF4-FFF2-40B4-BE49-F238E27FC236}">
                <a16:creationId xmlns:a16="http://schemas.microsoft.com/office/drawing/2014/main" id="{AF7431F9-E3C6-855F-D863-95D71A4F9646}"/>
              </a:ext>
            </a:extLst>
          </p:cNvPr>
          <p:cNvCxnSpPr>
            <a:cxnSpLocks/>
          </p:cNvCxnSpPr>
          <p:nvPr/>
        </p:nvCxnSpPr>
        <p:spPr>
          <a:xfrm>
            <a:off x="1844802" y="1408536"/>
            <a:ext cx="364547" cy="832137"/>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8DCDEC86-76C0-6AD4-856B-224217352761}"/>
              </a:ext>
            </a:extLst>
          </p:cNvPr>
          <p:cNvCxnSpPr>
            <a:cxnSpLocks/>
            <a:stCxn id="20" idx="2"/>
          </p:cNvCxnSpPr>
          <p:nvPr/>
        </p:nvCxnSpPr>
        <p:spPr>
          <a:xfrm flipH="1">
            <a:off x="3685360" y="1611394"/>
            <a:ext cx="501480" cy="483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886982-9EAD-0B8C-AD7A-54BBF41A96B2}"/>
              </a:ext>
            </a:extLst>
          </p:cNvPr>
          <p:cNvCxnSpPr>
            <a:cxnSpLocks/>
          </p:cNvCxnSpPr>
          <p:nvPr/>
        </p:nvCxnSpPr>
        <p:spPr>
          <a:xfrm flipV="1">
            <a:off x="2846242" y="1587211"/>
            <a:ext cx="927387"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A1A836F5-BC25-4E10-9FC9-089B4A8DDA7F}"/>
              </a:ext>
            </a:extLst>
          </p:cNvPr>
          <p:cNvCxnSpPr>
            <a:cxnSpLocks/>
            <a:stCxn id="19" idx="2"/>
          </p:cNvCxnSpPr>
          <p:nvPr/>
        </p:nvCxnSpPr>
        <p:spPr>
          <a:xfrm>
            <a:off x="2411377" y="1056507"/>
            <a:ext cx="495605" cy="895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7972EA-0785-EA50-8A2E-67C684FF4BBD}"/>
              </a:ext>
            </a:extLst>
          </p:cNvPr>
          <p:cNvCxnSpPr>
            <a:cxnSpLocks/>
          </p:cNvCxnSpPr>
          <p:nvPr/>
        </p:nvCxnSpPr>
        <p:spPr>
          <a:xfrm flipH="1">
            <a:off x="3284391" y="1066800"/>
            <a:ext cx="159327" cy="511752"/>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29" name="Rectangle: Rounded Corners 28">
            <a:extLst>
              <a:ext uri="{FF2B5EF4-FFF2-40B4-BE49-F238E27FC236}">
                <a16:creationId xmlns:a16="http://schemas.microsoft.com/office/drawing/2014/main" id="{20E6A316-78A8-DBE5-555F-9D80185ADFCC}"/>
              </a:ext>
            </a:extLst>
          </p:cNvPr>
          <p:cNvSpPr/>
          <p:nvPr/>
        </p:nvSpPr>
        <p:spPr>
          <a:xfrm>
            <a:off x="2987385" y="645102"/>
            <a:ext cx="2610712" cy="411307"/>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Collimator/Focus Lens Distance (mm)</a:t>
            </a:r>
            <a:endParaRPr lang="en-US" sz="1200">
              <a:solidFill>
                <a:srgbClr val="FFFFFF"/>
              </a:solidFill>
              <a:latin typeface="Times New Roman"/>
              <a:ea typeface="+mn-lt"/>
              <a:cs typeface="+mn-lt"/>
            </a:endParaRPr>
          </a:p>
        </p:txBody>
      </p:sp>
      <p:sp>
        <p:nvSpPr>
          <p:cNvPr id="31" name="TextBox 30">
            <a:extLst>
              <a:ext uri="{FF2B5EF4-FFF2-40B4-BE49-F238E27FC236}">
                <a16:creationId xmlns:a16="http://schemas.microsoft.com/office/drawing/2014/main" id="{2407DD03-E839-D887-D682-9EEE614DD7F3}"/>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cxnSp>
        <p:nvCxnSpPr>
          <p:cNvPr id="34" name="Straight Arrow Connector 33">
            <a:extLst>
              <a:ext uri="{FF2B5EF4-FFF2-40B4-BE49-F238E27FC236}">
                <a16:creationId xmlns:a16="http://schemas.microsoft.com/office/drawing/2014/main" id="{4E6A2CAF-F0C3-47CC-7524-06635736FBB7}"/>
              </a:ext>
            </a:extLst>
          </p:cNvPr>
          <p:cNvCxnSpPr>
            <a:cxnSpLocks/>
            <a:stCxn id="21" idx="2"/>
          </p:cNvCxnSpPr>
          <p:nvPr/>
        </p:nvCxnSpPr>
        <p:spPr>
          <a:xfrm>
            <a:off x="5303117" y="1644152"/>
            <a:ext cx="546927" cy="495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C41CF17-E29C-1FB6-8268-9B240D21F886}"/>
              </a:ext>
            </a:extLst>
          </p:cNvPr>
          <p:cNvSpPr txBox="1"/>
          <p:nvPr/>
        </p:nvSpPr>
        <p:spPr>
          <a:xfrm>
            <a:off x="5282067" y="2982832"/>
            <a:ext cx="586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14E28"/>
                </a:solidFill>
                <a:cs typeface="Calibri"/>
              </a:rPr>
              <a:t>f</a:t>
            </a:r>
          </a:p>
        </p:txBody>
      </p:sp>
      <p:sp>
        <p:nvSpPr>
          <p:cNvPr id="49" name="TextBox 48">
            <a:extLst>
              <a:ext uri="{FF2B5EF4-FFF2-40B4-BE49-F238E27FC236}">
                <a16:creationId xmlns:a16="http://schemas.microsoft.com/office/drawing/2014/main" id="{6D5F1CB5-B506-1D0B-9DE1-2A971BD64763}"/>
              </a:ext>
            </a:extLst>
          </p:cNvPr>
          <p:cNvSpPr txBox="1"/>
          <p:nvPr/>
        </p:nvSpPr>
        <p:spPr>
          <a:xfrm>
            <a:off x="5956259" y="2683688"/>
            <a:ext cx="586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14E28"/>
                </a:solidFill>
                <a:cs typeface="Calibri"/>
              </a:rPr>
              <a:t>s</a:t>
            </a:r>
          </a:p>
        </p:txBody>
      </p:sp>
    </p:spTree>
    <p:extLst>
      <p:ext uri="{BB962C8B-B14F-4D97-AF65-F5344CB8AC3E}">
        <p14:creationId xmlns:p14="http://schemas.microsoft.com/office/powerpoint/2010/main" val="782587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B0A8FAA-F3B3-5E74-B2EA-3CD761AD3514}"/>
              </a:ext>
            </a:extLst>
          </p:cNvPr>
          <p:cNvSpPr/>
          <p:nvPr/>
        </p:nvSpPr>
        <p:spPr>
          <a:xfrm>
            <a:off x="4607709" y="246489"/>
            <a:ext cx="4043942" cy="4321252"/>
          </a:xfrm>
          <a:prstGeom prst="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DCC7F186-52CC-0DCB-839A-55B0793E41E5}"/>
              </a:ext>
            </a:extLst>
          </p:cNvPr>
          <p:cNvCxnSpPr>
            <a:cxnSpLocks/>
          </p:cNvCxnSpPr>
          <p:nvPr/>
        </p:nvCxnSpPr>
        <p:spPr>
          <a:xfrm>
            <a:off x="4197059" y="3387437"/>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59745" y="137627"/>
            <a:ext cx="8520600" cy="572700"/>
          </a:xfrm>
        </p:spPr>
        <p:txBody>
          <a:bodyPr/>
          <a:lstStyle/>
          <a:p>
            <a:r>
              <a:rPr lang="en-US" b="1">
                <a:latin typeface="Times New Roman"/>
                <a:cs typeface="Times New Roman"/>
              </a:rPr>
              <a:t>Optical Train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grpSp>
        <p:nvGrpSpPr>
          <p:cNvPr id="24" name="Group 23">
            <a:extLst>
              <a:ext uri="{FF2B5EF4-FFF2-40B4-BE49-F238E27FC236}">
                <a16:creationId xmlns:a16="http://schemas.microsoft.com/office/drawing/2014/main" id="{BBE6209F-D68D-4979-870C-93BB2D1EE1D7}"/>
              </a:ext>
            </a:extLst>
          </p:cNvPr>
          <p:cNvGrpSpPr/>
          <p:nvPr/>
        </p:nvGrpSpPr>
        <p:grpSpPr>
          <a:xfrm>
            <a:off x="1093962" y="655501"/>
            <a:ext cx="7163731" cy="2453178"/>
            <a:chOff x="353954" y="268340"/>
            <a:chExt cx="8032152" cy="2824262"/>
          </a:xfrm>
        </p:grpSpPr>
        <p:sp>
          <p:nvSpPr>
            <p:cNvPr id="7" name="Cylinder 6">
              <a:extLst>
                <a:ext uri="{FF2B5EF4-FFF2-40B4-BE49-F238E27FC236}">
                  <a16:creationId xmlns:a16="http://schemas.microsoft.com/office/drawing/2014/main" id="{F96744D9-0104-0BE3-058F-74902DF82D99}"/>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2D25FC8E-6AF9-4F52-68CB-14FF2CA7B239}"/>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6A7093BF-4DC4-ADDA-3F65-1101E647E59D}"/>
                </a:ext>
              </a:extLst>
            </p:cNvPr>
            <p:cNvSpPr/>
            <p:nvPr/>
          </p:nvSpPr>
          <p:spPr>
            <a:xfrm rot="5400000">
              <a:off x="1778050" y="2054004"/>
              <a:ext cx="1311228" cy="259898"/>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2C525864-7AF9-3AC6-3936-A1F849A00AB7}"/>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7D12BE1F-4F0D-7163-84A1-7B0FB7E8AAAF}"/>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ylinder 12">
              <a:extLst>
                <a:ext uri="{FF2B5EF4-FFF2-40B4-BE49-F238E27FC236}">
                  <a16:creationId xmlns:a16="http://schemas.microsoft.com/office/drawing/2014/main" id="{42F40725-7D73-31E0-2166-673A65AEBE73}"/>
                </a:ext>
              </a:extLst>
            </p:cNvPr>
            <p:cNvSpPr/>
            <p:nvPr/>
          </p:nvSpPr>
          <p:spPr>
            <a:xfrm rot="5400000">
              <a:off x="2900256" y="2092198"/>
              <a:ext cx="722679" cy="206948"/>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88C0158B-40EA-7C08-9EC8-46ADC4EEC59F}"/>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C2CBD223-4229-F508-0DD9-B01FC34D4FF3}"/>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D53883DE-A580-918F-84B8-6047D24D4431}"/>
                </a:ext>
              </a:extLst>
            </p:cNvPr>
            <p:cNvSpPr/>
            <p:nvPr/>
          </p:nvSpPr>
          <p:spPr>
            <a:xfrm>
              <a:off x="5629273" y="1614145"/>
              <a:ext cx="171685" cy="1192435"/>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227B8C-64B2-045B-17CB-3A766B14269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8C83C5-A66C-8657-20C4-28D8F158A065}"/>
                </a:ext>
              </a:extLst>
            </p:cNvPr>
            <p:cNvSpPr txBox="1"/>
            <p:nvPr/>
          </p:nvSpPr>
          <p:spPr>
            <a:xfrm>
              <a:off x="390891" y="2557248"/>
              <a:ext cx="708766"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sz="1200">
                <a:latin typeface="Times New Roman"/>
                <a:cs typeface="Times New Roman"/>
              </a:endParaRPr>
            </a:p>
          </p:txBody>
        </p:sp>
        <p:sp>
          <p:nvSpPr>
            <p:cNvPr id="19" name="TextBox 18">
              <a:extLst>
                <a:ext uri="{FF2B5EF4-FFF2-40B4-BE49-F238E27FC236}">
                  <a16:creationId xmlns:a16="http://schemas.microsoft.com/office/drawing/2014/main" id="{F42ADB3F-F8FA-8A86-C3A9-35525F98A378}"/>
                </a:ext>
              </a:extLst>
            </p:cNvPr>
            <p:cNvSpPr txBox="1"/>
            <p:nvPr/>
          </p:nvSpPr>
          <p:spPr>
            <a:xfrm>
              <a:off x="1277835" y="268340"/>
              <a:ext cx="1106475" cy="46166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20" name="TextBox 19">
              <a:extLst>
                <a:ext uri="{FF2B5EF4-FFF2-40B4-BE49-F238E27FC236}">
                  <a16:creationId xmlns:a16="http://schemas.microsoft.com/office/drawing/2014/main" id="{B62BA100-823A-6384-1414-DCA77792E222}"/>
                </a:ext>
              </a:extLst>
            </p:cNvPr>
            <p:cNvSpPr txBox="1"/>
            <p:nvPr/>
          </p:nvSpPr>
          <p:spPr>
            <a:xfrm>
              <a:off x="3391965" y="837328"/>
              <a:ext cx="859599"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21" name="TextBox 20">
              <a:extLst>
                <a:ext uri="{FF2B5EF4-FFF2-40B4-BE49-F238E27FC236}">
                  <a16:creationId xmlns:a16="http://schemas.microsoft.com/office/drawing/2014/main" id="{EA8C6869-899F-851B-0A20-1152D4933585}"/>
                </a:ext>
              </a:extLst>
            </p:cNvPr>
            <p:cNvSpPr txBox="1"/>
            <p:nvPr/>
          </p:nvSpPr>
          <p:spPr>
            <a:xfrm>
              <a:off x="4520125" y="875041"/>
              <a:ext cx="1106475"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22" name="TextBox 21">
              <a:extLst>
                <a:ext uri="{FF2B5EF4-FFF2-40B4-BE49-F238E27FC236}">
                  <a16:creationId xmlns:a16="http://schemas.microsoft.com/office/drawing/2014/main" id="{BB54AE48-C64F-0263-F4BB-C65FC53F3953}"/>
                </a:ext>
              </a:extLst>
            </p:cNvPr>
            <p:cNvSpPr txBox="1"/>
            <p:nvPr/>
          </p:nvSpPr>
          <p:spPr>
            <a:xfrm>
              <a:off x="7101364" y="1032464"/>
              <a:ext cx="1241850"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23" name="Isosceles Triangle 22">
              <a:extLst>
                <a:ext uri="{FF2B5EF4-FFF2-40B4-BE49-F238E27FC236}">
                  <a16:creationId xmlns:a16="http://schemas.microsoft.com/office/drawing/2014/main" id="{54C8BEFC-F844-87DC-1F9F-191B23284CAC}"/>
                </a:ext>
              </a:extLst>
            </p:cNvPr>
            <p:cNvSpPr/>
            <p:nvPr/>
          </p:nvSpPr>
          <p:spPr>
            <a:xfrm rot="5400000">
              <a:off x="3487021" y="1739100"/>
              <a:ext cx="735838" cy="899988"/>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3" name="Straight Arrow Connector 2">
            <a:extLst>
              <a:ext uri="{FF2B5EF4-FFF2-40B4-BE49-F238E27FC236}">
                <a16:creationId xmlns:a16="http://schemas.microsoft.com/office/drawing/2014/main" id="{CD8DF74F-5643-DC4F-77AA-5F5B09C3A94D}"/>
              </a:ext>
            </a:extLst>
          </p:cNvPr>
          <p:cNvCxnSpPr/>
          <p:nvPr/>
        </p:nvCxnSpPr>
        <p:spPr>
          <a:xfrm flipV="1">
            <a:off x="2027959" y="3349336"/>
            <a:ext cx="823478"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2BE6079B-AA30-AA69-115F-174A074F36C2}"/>
              </a:ext>
            </a:extLst>
          </p:cNvPr>
          <p:cNvCxnSpPr/>
          <p:nvPr/>
        </p:nvCxnSpPr>
        <p:spPr>
          <a:xfrm>
            <a:off x="2010642"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FD5F75E4-C8ED-5091-BFC2-F5867EF5F1AD}"/>
              </a:ext>
            </a:extLst>
          </p:cNvPr>
          <p:cNvCxnSpPr>
            <a:cxnSpLocks/>
          </p:cNvCxnSpPr>
          <p:nvPr/>
        </p:nvCxnSpPr>
        <p:spPr>
          <a:xfrm>
            <a:off x="2828925"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3764D318-8C5A-A2B6-155D-9005B7C65328}"/>
              </a:ext>
            </a:extLst>
          </p:cNvPr>
          <p:cNvCxnSpPr>
            <a:cxnSpLocks/>
          </p:cNvCxnSpPr>
          <p:nvPr/>
        </p:nvCxnSpPr>
        <p:spPr>
          <a:xfrm>
            <a:off x="3768436"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58F8FB95-B595-79DE-1F66-017E8D4E943A}"/>
              </a:ext>
            </a:extLst>
          </p:cNvPr>
          <p:cNvCxnSpPr>
            <a:cxnSpLocks/>
          </p:cNvCxnSpPr>
          <p:nvPr/>
        </p:nvCxnSpPr>
        <p:spPr>
          <a:xfrm>
            <a:off x="6565323"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2463EAF-A422-CD30-7716-8C3E48A0F411}"/>
              </a:ext>
            </a:extLst>
          </p:cNvPr>
          <p:cNvCxnSpPr>
            <a:cxnSpLocks/>
          </p:cNvCxnSpPr>
          <p:nvPr/>
        </p:nvCxnSpPr>
        <p:spPr>
          <a:xfrm>
            <a:off x="5933209"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0DD458F7-1B2F-2152-5D4F-D4CD14410754}"/>
              </a:ext>
            </a:extLst>
          </p:cNvPr>
          <p:cNvCxnSpPr>
            <a:cxnSpLocks/>
          </p:cNvCxnSpPr>
          <p:nvPr/>
        </p:nvCxnSpPr>
        <p:spPr>
          <a:xfrm>
            <a:off x="3785755" y="3391767"/>
            <a:ext cx="814819" cy="8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a:extLst>
              <a:ext uri="{FF2B5EF4-FFF2-40B4-BE49-F238E27FC236}">
                <a16:creationId xmlns:a16="http://schemas.microsoft.com/office/drawing/2014/main" id="{D5651E54-FCFD-7C02-CF16-28FB5FF51002}"/>
              </a:ext>
            </a:extLst>
          </p:cNvPr>
          <p:cNvCxnSpPr>
            <a:cxnSpLocks/>
          </p:cNvCxnSpPr>
          <p:nvPr/>
        </p:nvCxnSpPr>
        <p:spPr>
          <a:xfrm flipV="1">
            <a:off x="4599709" y="3383973"/>
            <a:ext cx="1979466" cy="12122"/>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53DB11AC-3FA0-BFC4-6DA7-28A42E0EF942}"/>
              </a:ext>
            </a:extLst>
          </p:cNvPr>
          <p:cNvCxnSpPr>
            <a:cxnSpLocks/>
          </p:cNvCxnSpPr>
          <p:nvPr/>
        </p:nvCxnSpPr>
        <p:spPr>
          <a:xfrm>
            <a:off x="5954856" y="3088698"/>
            <a:ext cx="624321" cy="5195"/>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40" name="Rectangle: Rounded Corners 39">
            <a:extLst>
              <a:ext uri="{FF2B5EF4-FFF2-40B4-BE49-F238E27FC236}">
                <a16:creationId xmlns:a16="http://schemas.microsoft.com/office/drawing/2014/main" id="{B9825109-FD4B-5E01-8347-7A77D04FC3C8}"/>
              </a:ext>
            </a:extLst>
          </p:cNvPr>
          <p:cNvSpPr/>
          <p:nvPr/>
        </p:nvSpPr>
        <p:spPr>
          <a:xfrm>
            <a:off x="1191865" y="3948545"/>
            <a:ext cx="1590657" cy="621446"/>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 lens effective focal length (mm)</a:t>
            </a:r>
            <a:endParaRPr lang="en-US" sz="1200">
              <a:solidFill>
                <a:srgbClr val="FFFFFF"/>
              </a:solidFill>
            </a:endParaRPr>
          </a:p>
        </p:txBody>
      </p:sp>
      <p:sp>
        <p:nvSpPr>
          <p:cNvPr id="41" name="Arc 40">
            <a:extLst>
              <a:ext uri="{FF2B5EF4-FFF2-40B4-BE49-F238E27FC236}">
                <a16:creationId xmlns:a16="http://schemas.microsoft.com/office/drawing/2014/main" id="{1245135C-41A7-6AE5-0252-441930686FB0}"/>
              </a:ext>
            </a:extLst>
          </p:cNvPr>
          <p:cNvSpPr/>
          <p:nvPr/>
        </p:nvSpPr>
        <p:spPr>
          <a:xfrm rot="2820000">
            <a:off x="1973845" y="2202988"/>
            <a:ext cx="285750" cy="277090"/>
          </a:xfrm>
          <a:prstGeom prst="arc">
            <a:avLst/>
          </a:prstGeom>
          <a:solidFill>
            <a:srgbClr val="00B0F0">
              <a:alpha val="50000"/>
            </a:srgb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AD47"/>
              </a:solidFill>
            </a:endParaRPr>
          </a:p>
        </p:txBody>
      </p:sp>
      <p:cxnSp>
        <p:nvCxnSpPr>
          <p:cNvPr id="8" name="Straight Arrow Connector 7">
            <a:extLst>
              <a:ext uri="{FF2B5EF4-FFF2-40B4-BE49-F238E27FC236}">
                <a16:creationId xmlns:a16="http://schemas.microsoft.com/office/drawing/2014/main" id="{3D2CB802-BE7A-D08C-9EDC-47477823327C}"/>
              </a:ext>
            </a:extLst>
          </p:cNvPr>
          <p:cNvCxnSpPr>
            <a:cxnSpLocks/>
          </p:cNvCxnSpPr>
          <p:nvPr/>
        </p:nvCxnSpPr>
        <p:spPr>
          <a:xfrm>
            <a:off x="4586721"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sp>
        <p:nvSpPr>
          <p:cNvPr id="42" name="Rectangle: Rounded Corners 41">
            <a:extLst>
              <a:ext uri="{FF2B5EF4-FFF2-40B4-BE49-F238E27FC236}">
                <a16:creationId xmlns:a16="http://schemas.microsoft.com/office/drawing/2014/main" id="{822B7887-A78D-E5E7-6C5F-A109AAED44E2}"/>
              </a:ext>
            </a:extLst>
          </p:cNvPr>
          <p:cNvSpPr/>
          <p:nvPr/>
        </p:nvSpPr>
        <p:spPr>
          <a:xfrm>
            <a:off x="3266654" y="3968981"/>
            <a:ext cx="1823109" cy="49194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lens effective focal length (mm)</a:t>
            </a:r>
            <a:endParaRPr lang="en-US" sz="1200">
              <a:solidFill>
                <a:srgbClr val="FFFFFF"/>
              </a:solidFill>
            </a:endParaRPr>
          </a:p>
        </p:txBody>
      </p:sp>
      <p:sp>
        <p:nvSpPr>
          <p:cNvPr id="43" name="Rectangle: Rounded Corners 42">
            <a:extLst>
              <a:ext uri="{FF2B5EF4-FFF2-40B4-BE49-F238E27FC236}">
                <a16:creationId xmlns:a16="http://schemas.microsoft.com/office/drawing/2014/main" id="{2E70C7EF-9A15-C265-1047-8817CED1A294}"/>
              </a:ext>
            </a:extLst>
          </p:cNvPr>
          <p:cNvSpPr/>
          <p:nvPr/>
        </p:nvSpPr>
        <p:spPr>
          <a:xfrm>
            <a:off x="5203872" y="3943252"/>
            <a:ext cx="1742351" cy="62535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point to detector </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distance(mm)</a:t>
            </a:r>
            <a:endParaRPr lang="en-US" sz="1200">
              <a:solidFill>
                <a:srgbClr val="FFFFFF"/>
              </a:solidFill>
              <a:cs typeface="Calibri"/>
            </a:endParaRPr>
          </a:p>
        </p:txBody>
      </p:sp>
      <p:sp>
        <p:nvSpPr>
          <p:cNvPr id="44" name="Rectangle: Rounded Corners 43">
            <a:extLst>
              <a:ext uri="{FF2B5EF4-FFF2-40B4-BE49-F238E27FC236}">
                <a16:creationId xmlns:a16="http://schemas.microsoft.com/office/drawing/2014/main" id="{33377416-24B5-3C10-46E6-2CECB375C5DA}"/>
              </a:ext>
            </a:extLst>
          </p:cNvPr>
          <p:cNvSpPr/>
          <p:nvPr/>
        </p:nvSpPr>
        <p:spPr>
          <a:xfrm>
            <a:off x="7307344" y="3442192"/>
            <a:ext cx="1482626" cy="68418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ea typeface="+mn-lt"/>
                <a:cs typeface="+mn-lt"/>
              </a:rPr>
              <a:t>Sample to detector distance (mm)</a:t>
            </a:r>
            <a:endParaRPr lang="en-US"/>
          </a:p>
        </p:txBody>
      </p:sp>
      <p:cxnSp>
        <p:nvCxnSpPr>
          <p:cNvPr id="45" name="Straight Arrow Connector 44">
            <a:extLst>
              <a:ext uri="{FF2B5EF4-FFF2-40B4-BE49-F238E27FC236}">
                <a16:creationId xmlns:a16="http://schemas.microsoft.com/office/drawing/2014/main" id="{5342FBF9-9137-9EA7-71FE-FD42BA701B96}"/>
              </a:ext>
            </a:extLst>
          </p:cNvPr>
          <p:cNvCxnSpPr/>
          <p:nvPr/>
        </p:nvCxnSpPr>
        <p:spPr>
          <a:xfrm>
            <a:off x="2439265" y="3365790"/>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48" name="Straight Arrow Connector 47">
            <a:extLst>
              <a:ext uri="{FF2B5EF4-FFF2-40B4-BE49-F238E27FC236}">
                <a16:creationId xmlns:a16="http://schemas.microsoft.com/office/drawing/2014/main" id="{1B1B3A5B-AF6C-E444-1A0E-E5E159B9B118}"/>
              </a:ext>
            </a:extLst>
          </p:cNvPr>
          <p:cNvCxnSpPr>
            <a:cxnSpLocks/>
          </p:cNvCxnSpPr>
          <p:nvPr/>
        </p:nvCxnSpPr>
        <p:spPr>
          <a:xfrm>
            <a:off x="5721059" y="3387437"/>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50" name="Straight Arrow Connector 49">
            <a:extLst>
              <a:ext uri="{FF2B5EF4-FFF2-40B4-BE49-F238E27FC236}">
                <a16:creationId xmlns:a16="http://schemas.microsoft.com/office/drawing/2014/main" id="{DD6B9B87-47CE-4612-988A-A00ADAEA10ED}"/>
              </a:ext>
            </a:extLst>
          </p:cNvPr>
          <p:cNvCxnSpPr>
            <a:cxnSpLocks/>
          </p:cNvCxnSpPr>
          <p:nvPr/>
        </p:nvCxnSpPr>
        <p:spPr>
          <a:xfrm>
            <a:off x="6392139" y="3117769"/>
            <a:ext cx="1112940" cy="339188"/>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53" name="Rectangle: Rounded Corners 52">
            <a:extLst>
              <a:ext uri="{FF2B5EF4-FFF2-40B4-BE49-F238E27FC236}">
                <a16:creationId xmlns:a16="http://schemas.microsoft.com/office/drawing/2014/main" id="{6616D7F8-27A4-B02B-44C8-181A4CC1946D}"/>
              </a:ext>
            </a:extLst>
          </p:cNvPr>
          <p:cNvSpPr/>
          <p:nvPr/>
        </p:nvSpPr>
        <p:spPr>
          <a:xfrm>
            <a:off x="602789" y="1144691"/>
            <a:ext cx="1236526" cy="680793"/>
          </a:xfrm>
          <a:prstGeom prst="roundRect">
            <a:avLst/>
          </a:prstGeom>
          <a:solidFill>
            <a:srgbClr val="F14E28"/>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2x Divergence Angle</a:t>
            </a:r>
          </a:p>
          <a:p>
            <a:pPr algn="ctr"/>
            <a:r>
              <a:rPr lang="en-US" sz="1200">
                <a:solidFill>
                  <a:srgbClr val="FFFFFF"/>
                </a:solidFill>
                <a:latin typeface="Times New Roman"/>
                <a:cs typeface="Times New Roman"/>
              </a:rPr>
              <a:t>(deg)</a:t>
            </a:r>
            <a:endParaRPr lang="en-US" sz="1200">
              <a:solidFill>
                <a:srgbClr val="FFFFFF"/>
              </a:solidFill>
              <a:cs typeface="Calibri" panose="020F0502020204030204"/>
            </a:endParaRPr>
          </a:p>
        </p:txBody>
      </p:sp>
      <p:cxnSp>
        <p:nvCxnSpPr>
          <p:cNvPr id="54" name="Straight Arrow Connector 53">
            <a:extLst>
              <a:ext uri="{FF2B5EF4-FFF2-40B4-BE49-F238E27FC236}">
                <a16:creationId xmlns:a16="http://schemas.microsoft.com/office/drawing/2014/main" id="{AF7431F9-E3C6-855F-D863-95D71A4F9646}"/>
              </a:ext>
            </a:extLst>
          </p:cNvPr>
          <p:cNvCxnSpPr>
            <a:cxnSpLocks/>
          </p:cNvCxnSpPr>
          <p:nvPr/>
        </p:nvCxnSpPr>
        <p:spPr>
          <a:xfrm>
            <a:off x="1844802" y="1408536"/>
            <a:ext cx="364547" cy="832137"/>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8DCDEC86-76C0-6AD4-856B-224217352761}"/>
              </a:ext>
            </a:extLst>
          </p:cNvPr>
          <p:cNvCxnSpPr>
            <a:cxnSpLocks/>
            <a:stCxn id="20" idx="2"/>
          </p:cNvCxnSpPr>
          <p:nvPr/>
        </p:nvCxnSpPr>
        <p:spPr>
          <a:xfrm flipH="1">
            <a:off x="3685360" y="1611394"/>
            <a:ext cx="501480" cy="483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886982-9EAD-0B8C-AD7A-54BBF41A96B2}"/>
              </a:ext>
            </a:extLst>
          </p:cNvPr>
          <p:cNvCxnSpPr>
            <a:cxnSpLocks/>
          </p:cNvCxnSpPr>
          <p:nvPr/>
        </p:nvCxnSpPr>
        <p:spPr>
          <a:xfrm flipV="1">
            <a:off x="2846242" y="1587211"/>
            <a:ext cx="927387"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A1A836F5-BC25-4E10-9FC9-089B4A8DDA7F}"/>
              </a:ext>
            </a:extLst>
          </p:cNvPr>
          <p:cNvCxnSpPr>
            <a:cxnSpLocks/>
            <a:stCxn id="19" idx="2"/>
          </p:cNvCxnSpPr>
          <p:nvPr/>
        </p:nvCxnSpPr>
        <p:spPr>
          <a:xfrm>
            <a:off x="2411377" y="1056507"/>
            <a:ext cx="495605" cy="895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7972EA-0785-EA50-8A2E-67C684FF4BBD}"/>
              </a:ext>
            </a:extLst>
          </p:cNvPr>
          <p:cNvCxnSpPr>
            <a:cxnSpLocks/>
          </p:cNvCxnSpPr>
          <p:nvPr/>
        </p:nvCxnSpPr>
        <p:spPr>
          <a:xfrm flipH="1">
            <a:off x="3284391" y="1066800"/>
            <a:ext cx="159327" cy="511752"/>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29" name="Rectangle: Rounded Corners 28">
            <a:extLst>
              <a:ext uri="{FF2B5EF4-FFF2-40B4-BE49-F238E27FC236}">
                <a16:creationId xmlns:a16="http://schemas.microsoft.com/office/drawing/2014/main" id="{20E6A316-78A8-DBE5-555F-9D80185ADFCC}"/>
              </a:ext>
            </a:extLst>
          </p:cNvPr>
          <p:cNvSpPr/>
          <p:nvPr/>
        </p:nvSpPr>
        <p:spPr>
          <a:xfrm>
            <a:off x="2987385" y="645102"/>
            <a:ext cx="2610712" cy="411307"/>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Collimator/Focus Lens Distance (mm)</a:t>
            </a:r>
            <a:endParaRPr lang="en-US" sz="1200">
              <a:solidFill>
                <a:srgbClr val="FFFFFF"/>
              </a:solidFill>
              <a:latin typeface="Times New Roman"/>
              <a:ea typeface="+mn-lt"/>
              <a:cs typeface="+mn-lt"/>
            </a:endParaRPr>
          </a:p>
        </p:txBody>
      </p:sp>
      <p:sp>
        <p:nvSpPr>
          <p:cNvPr id="31" name="TextBox 30">
            <a:extLst>
              <a:ext uri="{FF2B5EF4-FFF2-40B4-BE49-F238E27FC236}">
                <a16:creationId xmlns:a16="http://schemas.microsoft.com/office/drawing/2014/main" id="{2407DD03-E839-D887-D682-9EEE614DD7F3}"/>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cxnSp>
        <p:nvCxnSpPr>
          <p:cNvPr id="34" name="Straight Arrow Connector 33">
            <a:extLst>
              <a:ext uri="{FF2B5EF4-FFF2-40B4-BE49-F238E27FC236}">
                <a16:creationId xmlns:a16="http://schemas.microsoft.com/office/drawing/2014/main" id="{4E6A2CAF-F0C3-47CC-7524-06635736FBB7}"/>
              </a:ext>
            </a:extLst>
          </p:cNvPr>
          <p:cNvCxnSpPr>
            <a:cxnSpLocks/>
            <a:stCxn id="21" idx="2"/>
          </p:cNvCxnSpPr>
          <p:nvPr/>
        </p:nvCxnSpPr>
        <p:spPr>
          <a:xfrm>
            <a:off x="5303117" y="1644152"/>
            <a:ext cx="546927" cy="495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C41CF17-E29C-1FB6-8268-9B240D21F886}"/>
              </a:ext>
            </a:extLst>
          </p:cNvPr>
          <p:cNvSpPr txBox="1"/>
          <p:nvPr/>
        </p:nvSpPr>
        <p:spPr>
          <a:xfrm>
            <a:off x="5282067" y="2982832"/>
            <a:ext cx="586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14E28"/>
                </a:solidFill>
                <a:cs typeface="Calibri"/>
              </a:rPr>
              <a:t>f</a:t>
            </a:r>
          </a:p>
        </p:txBody>
      </p:sp>
      <p:sp>
        <p:nvSpPr>
          <p:cNvPr id="49" name="TextBox 48">
            <a:extLst>
              <a:ext uri="{FF2B5EF4-FFF2-40B4-BE49-F238E27FC236}">
                <a16:creationId xmlns:a16="http://schemas.microsoft.com/office/drawing/2014/main" id="{6D5F1CB5-B506-1D0B-9DE1-2A971BD64763}"/>
              </a:ext>
            </a:extLst>
          </p:cNvPr>
          <p:cNvSpPr txBox="1"/>
          <p:nvPr/>
        </p:nvSpPr>
        <p:spPr>
          <a:xfrm>
            <a:off x="5956259" y="2683688"/>
            <a:ext cx="586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14E28"/>
                </a:solidFill>
                <a:cs typeface="Calibri"/>
              </a:rPr>
              <a:t>s</a:t>
            </a:r>
          </a:p>
        </p:txBody>
      </p:sp>
    </p:spTree>
    <p:extLst>
      <p:ext uri="{BB962C8B-B14F-4D97-AF65-F5344CB8AC3E}">
        <p14:creationId xmlns:p14="http://schemas.microsoft.com/office/powerpoint/2010/main" val="194107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Image Sensor Pixel Resolution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grpSp>
        <p:nvGrpSpPr>
          <p:cNvPr id="24" name="Group 23">
            <a:extLst>
              <a:ext uri="{FF2B5EF4-FFF2-40B4-BE49-F238E27FC236}">
                <a16:creationId xmlns:a16="http://schemas.microsoft.com/office/drawing/2014/main" id="{BBE6209F-D68D-4979-870C-93BB2D1EE1D7}"/>
              </a:ext>
            </a:extLst>
          </p:cNvPr>
          <p:cNvGrpSpPr/>
          <p:nvPr/>
        </p:nvGrpSpPr>
        <p:grpSpPr>
          <a:xfrm>
            <a:off x="2377544" y="1961239"/>
            <a:ext cx="4711625" cy="1862538"/>
            <a:chOff x="4293653" y="948323"/>
            <a:chExt cx="5282793" cy="2144279"/>
          </a:xfrm>
        </p:grpSpPr>
        <p:sp>
          <p:nvSpPr>
            <p:cNvPr id="12" name="Isosceles Triangle 11">
              <a:extLst>
                <a:ext uri="{FF2B5EF4-FFF2-40B4-BE49-F238E27FC236}">
                  <a16:creationId xmlns:a16="http://schemas.microsoft.com/office/drawing/2014/main" id="{7D12BE1F-4F0D-7163-84A1-7B0FB7E8AAAF}"/>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ylinder 14">
              <a:extLst>
                <a:ext uri="{FF2B5EF4-FFF2-40B4-BE49-F238E27FC236}">
                  <a16:creationId xmlns:a16="http://schemas.microsoft.com/office/drawing/2014/main" id="{C2CBD223-4229-F508-0DD9-B01FC34D4FF3}"/>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D53883DE-A580-918F-84B8-6047D24D4431}"/>
                </a:ext>
              </a:extLst>
            </p:cNvPr>
            <p:cNvSpPr/>
            <p:nvPr/>
          </p:nvSpPr>
          <p:spPr>
            <a:xfrm>
              <a:off x="4746247" y="1573024"/>
              <a:ext cx="171685" cy="1247262"/>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227B8C-64B2-045B-17CB-3A766B14269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8C6869-899F-851B-0A20-1152D4933585}"/>
                </a:ext>
              </a:extLst>
            </p:cNvPr>
            <p:cNvSpPr txBox="1"/>
            <p:nvPr/>
          </p:nvSpPr>
          <p:spPr>
            <a:xfrm>
              <a:off x="4617148" y="948323"/>
              <a:ext cx="1106476" cy="531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22" name="TextBox 21">
              <a:extLst>
                <a:ext uri="{FF2B5EF4-FFF2-40B4-BE49-F238E27FC236}">
                  <a16:creationId xmlns:a16="http://schemas.microsoft.com/office/drawing/2014/main" id="{BB54AE48-C64F-0263-F4BB-C65FC53F3953}"/>
                </a:ext>
              </a:extLst>
            </p:cNvPr>
            <p:cNvSpPr txBox="1"/>
            <p:nvPr/>
          </p:nvSpPr>
          <p:spPr>
            <a:xfrm>
              <a:off x="8334596" y="1972927"/>
              <a:ext cx="1241850"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grpSp>
      <p:cxnSp>
        <p:nvCxnSpPr>
          <p:cNvPr id="35" name="Straight Arrow Connector 34">
            <a:extLst>
              <a:ext uri="{FF2B5EF4-FFF2-40B4-BE49-F238E27FC236}">
                <a16:creationId xmlns:a16="http://schemas.microsoft.com/office/drawing/2014/main" id="{58F8FB95-B595-79DE-1F66-017E8D4E943A}"/>
              </a:ext>
            </a:extLst>
          </p:cNvPr>
          <p:cNvCxnSpPr>
            <a:cxnSpLocks/>
          </p:cNvCxnSpPr>
          <p:nvPr/>
        </p:nvCxnSpPr>
        <p:spPr>
          <a:xfrm>
            <a:off x="4352408" y="1670257"/>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2463EAF-A422-CD30-7716-8C3E48A0F411}"/>
              </a:ext>
            </a:extLst>
          </p:cNvPr>
          <p:cNvCxnSpPr>
            <a:cxnSpLocks/>
          </p:cNvCxnSpPr>
          <p:nvPr/>
        </p:nvCxnSpPr>
        <p:spPr>
          <a:xfrm>
            <a:off x="2826125" y="1670257"/>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3D2CB802-BE7A-D08C-9EDC-47477823327C}"/>
              </a:ext>
            </a:extLst>
          </p:cNvPr>
          <p:cNvCxnSpPr>
            <a:cxnSpLocks/>
          </p:cNvCxnSpPr>
          <p:nvPr/>
        </p:nvCxnSpPr>
        <p:spPr>
          <a:xfrm>
            <a:off x="2335191" y="1708872"/>
            <a:ext cx="31172" cy="2676522"/>
          </a:xfrm>
          <a:prstGeom prst="straightConnector1">
            <a:avLst/>
          </a:prstGeom>
        </p:spPr>
        <p:style>
          <a:lnRef idx="3">
            <a:schemeClr val="dk1"/>
          </a:lnRef>
          <a:fillRef idx="0">
            <a:schemeClr val="dk1"/>
          </a:fillRef>
          <a:effectRef idx="2">
            <a:schemeClr val="dk1"/>
          </a:effectRef>
          <a:fontRef idx="minor">
            <a:schemeClr val="tx1"/>
          </a:fontRef>
        </p:style>
      </p:cxnSp>
      <p:graphicFrame>
        <p:nvGraphicFramePr>
          <p:cNvPr id="32" name="Table 31">
            <a:extLst>
              <a:ext uri="{FF2B5EF4-FFF2-40B4-BE49-F238E27FC236}">
                <a16:creationId xmlns:a16="http://schemas.microsoft.com/office/drawing/2014/main" id="{08C00EFE-0BE9-C607-B5FF-34E98F2DF133}"/>
              </a:ext>
            </a:extLst>
          </p:cNvPr>
          <p:cNvGraphicFramePr>
            <a:graphicFrameLocks noGrp="1"/>
          </p:cNvGraphicFramePr>
          <p:nvPr>
            <p:extLst>
              <p:ext uri="{D42A27DB-BD31-4B8C-83A1-F6EECF244321}">
                <p14:modId xmlns:p14="http://schemas.microsoft.com/office/powerpoint/2010/main" val="3130036079"/>
              </p:ext>
            </p:extLst>
          </p:nvPr>
        </p:nvGraphicFramePr>
        <p:xfrm>
          <a:off x="768511" y="1072369"/>
          <a:ext cx="7485128" cy="325148"/>
        </p:xfrm>
        <a:graphic>
          <a:graphicData uri="http://schemas.openxmlformats.org/drawingml/2006/table">
            <a:tbl>
              <a:tblPr firstRow="1" bandRow="1">
                <a:tableStyleId>{5C22544A-7EE6-4342-B048-85BDC9FD1C3A}</a:tableStyleId>
              </a:tblPr>
              <a:tblGrid>
                <a:gridCol w="1614301">
                  <a:extLst>
                    <a:ext uri="{9D8B030D-6E8A-4147-A177-3AD203B41FA5}">
                      <a16:colId xmlns:a16="http://schemas.microsoft.com/office/drawing/2014/main" val="2342233807"/>
                    </a:ext>
                  </a:extLst>
                </a:gridCol>
                <a:gridCol w="5870827">
                  <a:extLst>
                    <a:ext uri="{9D8B030D-6E8A-4147-A177-3AD203B41FA5}">
                      <a16:colId xmlns:a16="http://schemas.microsoft.com/office/drawing/2014/main" val="2654881840"/>
                    </a:ext>
                  </a:extLst>
                </a:gridCol>
              </a:tblGrid>
              <a:tr h="325148">
                <a:tc>
                  <a:txBody>
                    <a:bodyPr/>
                    <a:lstStyle/>
                    <a:p>
                      <a:pPr lvl="0" algn="l">
                        <a:buNone/>
                      </a:pPr>
                      <a:r>
                        <a:rPr lang="en-US" sz="1200" b="1" i="0" u="sng" strike="noStrike" noProof="0">
                          <a:solidFill>
                            <a:schemeClr val="tx1"/>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image sensor shall have a minimum pixel resolution of 2048</a:t>
                      </a:r>
                      <a:r>
                        <a:rPr lang="en-US" sz="1200" b="0" i="0" u="none" strike="noStrike" baseline="30000" noProof="0">
                          <a:solidFill>
                            <a:schemeClr val="tx1"/>
                          </a:solidFill>
                          <a:latin typeface="Times New Roman"/>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6578192"/>
                  </a:ext>
                </a:extLst>
              </a:tr>
            </a:tbl>
          </a:graphicData>
        </a:graphic>
      </p:graphicFrame>
      <p:sp>
        <p:nvSpPr>
          <p:cNvPr id="49" name="Rectangle: Rounded Corners 48">
            <a:extLst>
              <a:ext uri="{FF2B5EF4-FFF2-40B4-BE49-F238E27FC236}">
                <a16:creationId xmlns:a16="http://schemas.microsoft.com/office/drawing/2014/main" id="{48705CED-9A4D-F8AC-04FC-C3D455A31417}"/>
              </a:ext>
            </a:extLst>
          </p:cNvPr>
          <p:cNvSpPr/>
          <p:nvPr/>
        </p:nvSpPr>
        <p:spPr>
          <a:xfrm>
            <a:off x="4406872" y="1521554"/>
            <a:ext cx="1992041" cy="802938"/>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600">
                <a:solidFill>
                  <a:schemeClr val="bg1"/>
                </a:solidFill>
                <a:latin typeface="Times New Roman"/>
                <a:ea typeface="Calibri"/>
                <a:cs typeface="Calibri"/>
              </a:rPr>
              <a:t>Sample to Detector Distance [mm]</a:t>
            </a:r>
            <a:endParaRPr lang="en-US" sz="1600">
              <a:solidFill>
                <a:schemeClr val="bg1"/>
              </a:solidFill>
              <a:latin typeface="Times New Roman"/>
              <a:cs typeface="Times New Roman"/>
            </a:endParaRPr>
          </a:p>
        </p:txBody>
      </p:sp>
      <p:cxnSp>
        <p:nvCxnSpPr>
          <p:cNvPr id="51" name="Straight Arrow Connector 50">
            <a:extLst>
              <a:ext uri="{FF2B5EF4-FFF2-40B4-BE49-F238E27FC236}">
                <a16:creationId xmlns:a16="http://schemas.microsoft.com/office/drawing/2014/main" id="{A29703A3-D395-C7F5-28C5-39AFE8882C8E}"/>
              </a:ext>
            </a:extLst>
          </p:cNvPr>
          <p:cNvCxnSpPr>
            <a:cxnSpLocks/>
          </p:cNvCxnSpPr>
          <p:nvPr/>
        </p:nvCxnSpPr>
        <p:spPr>
          <a:xfrm flipV="1">
            <a:off x="4037632" y="2077146"/>
            <a:ext cx="377504" cy="31711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53" name="Straight Arrow Connector 52">
            <a:extLst>
              <a:ext uri="{FF2B5EF4-FFF2-40B4-BE49-F238E27FC236}">
                <a16:creationId xmlns:a16="http://schemas.microsoft.com/office/drawing/2014/main" id="{79224AE8-5A88-80AB-A2EA-7903163FA7D4}"/>
              </a:ext>
            </a:extLst>
          </p:cNvPr>
          <p:cNvCxnSpPr>
            <a:cxnSpLocks/>
          </p:cNvCxnSpPr>
          <p:nvPr/>
        </p:nvCxnSpPr>
        <p:spPr>
          <a:xfrm flipV="1">
            <a:off x="2845762" y="2405659"/>
            <a:ext cx="1503497" cy="6388"/>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55" name="Rectangle: Rounded Corners 54">
            <a:extLst>
              <a:ext uri="{FF2B5EF4-FFF2-40B4-BE49-F238E27FC236}">
                <a16:creationId xmlns:a16="http://schemas.microsoft.com/office/drawing/2014/main" id="{ABB681A9-C6E5-A9E8-51F2-CA28E0B2F70B}"/>
              </a:ext>
            </a:extLst>
          </p:cNvPr>
          <p:cNvSpPr/>
          <p:nvPr/>
        </p:nvSpPr>
        <p:spPr>
          <a:xfrm>
            <a:off x="478303" y="3540632"/>
            <a:ext cx="1801089" cy="1001855"/>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600">
                <a:solidFill>
                  <a:srgbClr val="FFFFFF"/>
                </a:solidFill>
                <a:latin typeface="Times New Roman"/>
                <a:ea typeface="Calibri"/>
                <a:cs typeface="Calibri"/>
              </a:rPr>
              <a:t>Focus Point to Detector Distance [mm]</a:t>
            </a:r>
            <a:endParaRPr lang="en-US" sz="2400">
              <a:solidFill>
                <a:srgbClr val="FFFFFF"/>
              </a:solidFill>
              <a:ea typeface="Calibri"/>
              <a:cs typeface="Calibri"/>
            </a:endParaRPr>
          </a:p>
        </p:txBody>
      </p:sp>
      <p:cxnSp>
        <p:nvCxnSpPr>
          <p:cNvPr id="57" name="Straight Arrow Connector 56">
            <a:extLst>
              <a:ext uri="{FF2B5EF4-FFF2-40B4-BE49-F238E27FC236}">
                <a16:creationId xmlns:a16="http://schemas.microsoft.com/office/drawing/2014/main" id="{EE8402C8-99DD-FA02-ABD9-F019E8905005}"/>
              </a:ext>
            </a:extLst>
          </p:cNvPr>
          <p:cNvCxnSpPr>
            <a:cxnSpLocks/>
          </p:cNvCxnSpPr>
          <p:nvPr/>
        </p:nvCxnSpPr>
        <p:spPr>
          <a:xfrm flipV="1">
            <a:off x="2377283" y="3840176"/>
            <a:ext cx="1979466" cy="12122"/>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9" name="Straight Arrow Connector 58">
            <a:extLst>
              <a:ext uri="{FF2B5EF4-FFF2-40B4-BE49-F238E27FC236}">
                <a16:creationId xmlns:a16="http://schemas.microsoft.com/office/drawing/2014/main" id="{68F7BA14-0C9B-850D-8BED-FC87E154ACB7}"/>
              </a:ext>
            </a:extLst>
          </p:cNvPr>
          <p:cNvCxnSpPr>
            <a:cxnSpLocks/>
          </p:cNvCxnSpPr>
          <p:nvPr/>
        </p:nvCxnSpPr>
        <p:spPr>
          <a:xfrm flipH="1">
            <a:off x="2307665" y="3870220"/>
            <a:ext cx="307136" cy="315211"/>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3D3F0964-D144-9A81-558A-DBF6A95207A1}"/>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
        <p:nvSpPr>
          <p:cNvPr id="3" name="TextBox 2">
            <a:extLst>
              <a:ext uri="{FF2B5EF4-FFF2-40B4-BE49-F238E27FC236}">
                <a16:creationId xmlns:a16="http://schemas.microsoft.com/office/drawing/2014/main" id="{0AC91289-964E-88E8-B0BB-B4A78D53FE8A}"/>
              </a:ext>
            </a:extLst>
          </p:cNvPr>
          <p:cNvSpPr txBox="1"/>
          <p:nvPr/>
        </p:nvSpPr>
        <p:spPr>
          <a:xfrm>
            <a:off x="3076434" y="3880266"/>
            <a:ext cx="586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14E28"/>
                </a:solidFill>
                <a:cs typeface="Calibri"/>
              </a:rPr>
              <a:t>f</a:t>
            </a:r>
          </a:p>
        </p:txBody>
      </p:sp>
      <p:sp>
        <p:nvSpPr>
          <p:cNvPr id="7" name="TextBox 6">
            <a:extLst>
              <a:ext uri="{FF2B5EF4-FFF2-40B4-BE49-F238E27FC236}">
                <a16:creationId xmlns:a16="http://schemas.microsoft.com/office/drawing/2014/main" id="{53CD2240-568D-55A0-B6B1-4B016E074B61}"/>
              </a:ext>
            </a:extLst>
          </p:cNvPr>
          <p:cNvSpPr txBox="1"/>
          <p:nvPr/>
        </p:nvSpPr>
        <p:spPr>
          <a:xfrm>
            <a:off x="3226525" y="2338948"/>
            <a:ext cx="5860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14E28"/>
                </a:solidFill>
                <a:cs typeface="Calibri"/>
              </a:rPr>
              <a:t>s</a:t>
            </a:r>
          </a:p>
        </p:txBody>
      </p:sp>
    </p:spTree>
    <p:extLst>
      <p:ext uri="{BB962C8B-B14F-4D97-AF65-F5344CB8AC3E}">
        <p14:creationId xmlns:p14="http://schemas.microsoft.com/office/powerpoint/2010/main" val="1152649391"/>
      </p:ext>
    </p:extLst>
  </p:cSld>
  <p:clrMapOvr>
    <a:masterClrMapping/>
  </p:clrMapOvr>
  <p:extLst>
    <p:ext uri="{6950BFC3-D8DA-4A85-94F7-54DA5524770B}">
      <p188:commentRel xmlns=""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line chart&#10;&#10;Description automatically generated">
            <a:extLst>
              <a:ext uri="{FF2B5EF4-FFF2-40B4-BE49-F238E27FC236}">
                <a16:creationId xmlns:a16="http://schemas.microsoft.com/office/drawing/2014/main" id="{FB30850B-C80B-08E7-F2E8-98EB55D530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11834" y="983632"/>
            <a:ext cx="5225653" cy="3341435"/>
          </a:xfrm>
          <a:prstGeom prst="rect">
            <a:avLst/>
          </a:prstGeom>
          <a:ln>
            <a:solidFill>
              <a:schemeClr val="tx1"/>
            </a:solidFill>
          </a:ln>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Optics Train: Resolution Model</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38</a:t>
            </a:fld>
            <a:endParaRPr lang="en"/>
          </a:p>
        </p:txBody>
      </p:sp>
      <p:sp>
        <p:nvSpPr>
          <p:cNvPr id="17" name="Oval 16">
            <a:extLst>
              <a:ext uri="{FF2B5EF4-FFF2-40B4-BE49-F238E27FC236}">
                <a16:creationId xmlns:a16="http://schemas.microsoft.com/office/drawing/2014/main" id="{1C6DB4C1-CC87-36AE-61A8-19271A8F4087}"/>
              </a:ext>
            </a:extLst>
          </p:cNvPr>
          <p:cNvSpPr/>
          <p:nvPr/>
        </p:nvSpPr>
        <p:spPr>
          <a:xfrm>
            <a:off x="4711303" y="2840532"/>
            <a:ext cx="58044" cy="6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9BE83F-A6D2-071C-26A4-65386F96B4FD}"/>
              </a:ext>
            </a:extLst>
          </p:cNvPr>
          <p:cNvSpPr/>
          <p:nvPr/>
        </p:nvSpPr>
        <p:spPr>
          <a:xfrm>
            <a:off x="4625578" y="3270943"/>
            <a:ext cx="2040432" cy="669726"/>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0A30F7-EBD1-AEBF-5DFC-11C878FFF820}"/>
              </a:ext>
            </a:extLst>
          </p:cNvPr>
          <p:cNvSpPr txBox="1"/>
          <p:nvPr/>
        </p:nvSpPr>
        <p:spPr>
          <a:xfrm>
            <a:off x="4522886" y="3345061"/>
            <a:ext cx="22877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Times New Roman"/>
                <a:cs typeface="Calibri"/>
              </a:rPr>
              <a:t>Best Resolution occurs at Turning Point</a:t>
            </a:r>
            <a:endParaRPr lang="en-US" sz="1400">
              <a:solidFill>
                <a:schemeClr val="bg1"/>
              </a:solidFill>
              <a:latin typeface="Times New Roman"/>
              <a:cs typeface="Times New Roman"/>
            </a:endParaRPr>
          </a:p>
        </p:txBody>
      </p:sp>
      <p:cxnSp>
        <p:nvCxnSpPr>
          <p:cNvPr id="20" name="Straight Arrow Connector 19">
            <a:extLst>
              <a:ext uri="{FF2B5EF4-FFF2-40B4-BE49-F238E27FC236}">
                <a16:creationId xmlns:a16="http://schemas.microsoft.com/office/drawing/2014/main" id="{2300E0A7-FE2F-0366-1176-0A1CB87CC860}"/>
              </a:ext>
            </a:extLst>
          </p:cNvPr>
          <p:cNvCxnSpPr/>
          <p:nvPr/>
        </p:nvCxnSpPr>
        <p:spPr>
          <a:xfrm flipH="1" flipV="1">
            <a:off x="4841676" y="2872682"/>
            <a:ext cx="902792" cy="39826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1916BD0-C619-1EE8-C11A-E31C2D187214}"/>
              </a:ext>
            </a:extLst>
          </p:cNvPr>
          <p:cNvCxnSpPr/>
          <p:nvPr/>
        </p:nvCxnSpPr>
        <p:spPr>
          <a:xfrm>
            <a:off x="2114550" y="1364456"/>
            <a:ext cx="2584252" cy="1508224"/>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65E9913-E8F8-2A99-EF30-7A6CA2019475}"/>
              </a:ext>
            </a:extLst>
          </p:cNvPr>
          <p:cNvCxnSpPr>
            <a:cxnSpLocks/>
          </p:cNvCxnSpPr>
          <p:nvPr/>
        </p:nvCxnSpPr>
        <p:spPr>
          <a:xfrm flipV="1">
            <a:off x="4780062" y="1939527"/>
            <a:ext cx="2021681" cy="920652"/>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Half Frame 10">
            <a:extLst>
              <a:ext uri="{FF2B5EF4-FFF2-40B4-BE49-F238E27FC236}">
                <a16:creationId xmlns:a16="http://schemas.microsoft.com/office/drawing/2014/main" id="{ABE2204E-02F0-B11B-A7A6-CCBA34F5C81B}"/>
              </a:ext>
            </a:extLst>
          </p:cNvPr>
          <p:cNvSpPr/>
          <p:nvPr/>
        </p:nvSpPr>
        <p:spPr>
          <a:xfrm rot="17100000">
            <a:off x="5862340" y="2143125"/>
            <a:ext cx="303609" cy="285750"/>
          </a:xfrm>
          <a:prstGeom prst="halfFram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a:extLst>
              <a:ext uri="{FF2B5EF4-FFF2-40B4-BE49-F238E27FC236}">
                <a16:creationId xmlns:a16="http://schemas.microsoft.com/office/drawing/2014/main" id="{1BFE8B23-1060-EDF0-2BD6-889D44A3F2AB}"/>
              </a:ext>
            </a:extLst>
          </p:cNvPr>
          <p:cNvSpPr/>
          <p:nvPr/>
        </p:nvSpPr>
        <p:spPr>
          <a:xfrm rot="20220000">
            <a:off x="3580804" y="2129730"/>
            <a:ext cx="303609" cy="285750"/>
          </a:xfrm>
          <a:prstGeom prst="halfFram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Rounded Corners 12">
            <a:extLst>
              <a:ext uri="{FF2B5EF4-FFF2-40B4-BE49-F238E27FC236}">
                <a16:creationId xmlns:a16="http://schemas.microsoft.com/office/drawing/2014/main" id="{F730B41F-9531-5491-2270-7D442872B4D3}"/>
              </a:ext>
            </a:extLst>
          </p:cNvPr>
          <p:cNvSpPr/>
          <p:nvPr/>
        </p:nvSpPr>
        <p:spPr>
          <a:xfrm>
            <a:off x="2196703" y="2860179"/>
            <a:ext cx="2098475" cy="973335"/>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F71D12-22A3-3205-1FF4-DE6D17C2E347}"/>
              </a:ext>
            </a:extLst>
          </p:cNvPr>
          <p:cNvSpPr txBox="1"/>
          <p:nvPr/>
        </p:nvSpPr>
        <p:spPr>
          <a:xfrm>
            <a:off x="2102939" y="2952154"/>
            <a:ext cx="22877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Times New Roman"/>
                <a:ea typeface="+mn-lt"/>
                <a:cs typeface="+mn-lt"/>
              </a:rPr>
              <a:t>Pixels can't resolve circular Fresnel fringes at detector</a:t>
            </a:r>
            <a:endParaRPr lang="en-US" sz="1400">
              <a:solidFill>
                <a:schemeClr val="bg1"/>
              </a:solidFill>
              <a:latin typeface="Times New Roman"/>
              <a:cs typeface="Times New Roman"/>
            </a:endParaRPr>
          </a:p>
          <a:p>
            <a:pPr algn="ctr"/>
            <a:r>
              <a:rPr lang="en-US" sz="1400">
                <a:solidFill>
                  <a:schemeClr val="bg1"/>
                </a:solidFill>
                <a:latin typeface="Times New Roman"/>
                <a:ea typeface="+mn-lt"/>
                <a:cs typeface="+mn-lt"/>
              </a:rPr>
              <a:t>array’s periphery</a:t>
            </a:r>
            <a:endParaRPr lang="en-US">
              <a:solidFill>
                <a:schemeClr val="bg1"/>
              </a:solidFill>
              <a:latin typeface="Times New Roman"/>
            </a:endParaRPr>
          </a:p>
        </p:txBody>
      </p:sp>
      <p:cxnSp>
        <p:nvCxnSpPr>
          <p:cNvPr id="15" name="Straight Arrow Connector 14">
            <a:extLst>
              <a:ext uri="{FF2B5EF4-FFF2-40B4-BE49-F238E27FC236}">
                <a16:creationId xmlns:a16="http://schemas.microsoft.com/office/drawing/2014/main" id="{4C6A6B2E-8577-2F3E-241E-72E1305A3736}"/>
              </a:ext>
            </a:extLst>
          </p:cNvPr>
          <p:cNvCxnSpPr>
            <a:cxnSpLocks/>
          </p:cNvCxnSpPr>
          <p:nvPr/>
        </p:nvCxnSpPr>
        <p:spPr>
          <a:xfrm flipV="1">
            <a:off x="3226296" y="2484241"/>
            <a:ext cx="258066" cy="41612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A10E28F-4667-033A-3B30-1CB87653208C}"/>
              </a:ext>
            </a:extLst>
          </p:cNvPr>
          <p:cNvSpPr/>
          <p:nvPr/>
        </p:nvSpPr>
        <p:spPr>
          <a:xfrm>
            <a:off x="6799956" y="2212776"/>
            <a:ext cx="2098475" cy="973335"/>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70F58E-A0A3-8913-4B06-CF845EA37826}"/>
              </a:ext>
            </a:extLst>
          </p:cNvPr>
          <p:cNvSpPr txBox="1"/>
          <p:nvPr/>
        </p:nvSpPr>
        <p:spPr>
          <a:xfrm>
            <a:off x="6706192" y="2327076"/>
            <a:ext cx="22877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Times New Roman"/>
                <a:ea typeface="+mn-lt"/>
                <a:cs typeface="+mn-lt"/>
              </a:rPr>
              <a:t>Detector resolves Fresnel Fringes and acts as an incoherent beam</a:t>
            </a:r>
            <a:endParaRPr lang="en-US"/>
          </a:p>
        </p:txBody>
      </p:sp>
      <p:cxnSp>
        <p:nvCxnSpPr>
          <p:cNvPr id="22" name="Straight Arrow Connector 21">
            <a:extLst>
              <a:ext uri="{FF2B5EF4-FFF2-40B4-BE49-F238E27FC236}">
                <a16:creationId xmlns:a16="http://schemas.microsoft.com/office/drawing/2014/main" id="{F9DE67F3-5A40-95AC-8F6D-11D713F48685}"/>
              </a:ext>
            </a:extLst>
          </p:cNvPr>
          <p:cNvCxnSpPr>
            <a:cxnSpLocks/>
          </p:cNvCxnSpPr>
          <p:nvPr/>
        </p:nvCxnSpPr>
        <p:spPr>
          <a:xfrm flipH="1" flipV="1">
            <a:off x="6203452" y="2470845"/>
            <a:ext cx="648296" cy="30450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5" descr="A picture containing text&#10;&#10;Description automatically generated">
            <a:extLst>
              <a:ext uri="{FF2B5EF4-FFF2-40B4-BE49-F238E27FC236}">
                <a16:creationId xmlns:a16="http://schemas.microsoft.com/office/drawing/2014/main" id="{BDB02C9F-C1BE-A350-277D-F4935C3C445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6996" y="1369250"/>
            <a:ext cx="1372494" cy="1431664"/>
          </a:xfrm>
          <a:prstGeom prst="rect">
            <a:avLst/>
          </a:prstGeom>
        </p:spPr>
      </p:pic>
      <p:sp>
        <p:nvSpPr>
          <p:cNvPr id="6" name="TextBox 5">
            <a:extLst>
              <a:ext uri="{FF2B5EF4-FFF2-40B4-BE49-F238E27FC236}">
                <a16:creationId xmlns:a16="http://schemas.microsoft.com/office/drawing/2014/main" id="{A9DB5CD0-1404-6BAB-6F2C-199CA1FE27EE}"/>
              </a:ext>
            </a:extLst>
          </p:cNvPr>
          <p:cNvSpPr txBox="1"/>
          <p:nvPr/>
        </p:nvSpPr>
        <p:spPr>
          <a:xfrm>
            <a:off x="205381" y="2839640"/>
            <a:ext cx="1731466" cy="3122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panose="02020603050405020304" pitchFamily="18" charset="0"/>
                <a:cs typeface="Times New Roman" panose="02020603050405020304" pitchFamily="18" charset="0"/>
              </a:rPr>
              <a:t>Fresnel Diffraction</a:t>
            </a:r>
          </a:p>
        </p:txBody>
      </p:sp>
    </p:spTree>
    <p:extLst>
      <p:ext uri="{BB962C8B-B14F-4D97-AF65-F5344CB8AC3E}">
        <p14:creationId xmlns:p14="http://schemas.microsoft.com/office/powerpoint/2010/main" val="1006294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Image Sensor Pixel Resolution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graphicFrame>
        <p:nvGraphicFramePr>
          <p:cNvPr id="5" name="Table 4">
            <a:extLst>
              <a:ext uri="{FF2B5EF4-FFF2-40B4-BE49-F238E27FC236}">
                <a16:creationId xmlns:a16="http://schemas.microsoft.com/office/drawing/2014/main" id="{1B0215A8-67CB-CC41-E5D9-43B5B3D45479}"/>
              </a:ext>
            </a:extLst>
          </p:cNvPr>
          <p:cNvGraphicFramePr>
            <a:graphicFrameLocks noGrp="1"/>
          </p:cNvGraphicFramePr>
          <p:nvPr/>
        </p:nvGraphicFramePr>
        <p:xfrm>
          <a:off x="845176" y="1058430"/>
          <a:ext cx="7485128" cy="325148"/>
        </p:xfrm>
        <a:graphic>
          <a:graphicData uri="http://schemas.openxmlformats.org/drawingml/2006/table">
            <a:tbl>
              <a:tblPr firstRow="1" bandRow="1">
                <a:tableStyleId>{5C22544A-7EE6-4342-B048-85BDC9FD1C3A}</a:tableStyleId>
              </a:tblPr>
              <a:tblGrid>
                <a:gridCol w="1614301">
                  <a:extLst>
                    <a:ext uri="{9D8B030D-6E8A-4147-A177-3AD203B41FA5}">
                      <a16:colId xmlns:a16="http://schemas.microsoft.com/office/drawing/2014/main" val="2342233807"/>
                    </a:ext>
                  </a:extLst>
                </a:gridCol>
                <a:gridCol w="5870827">
                  <a:extLst>
                    <a:ext uri="{9D8B030D-6E8A-4147-A177-3AD203B41FA5}">
                      <a16:colId xmlns:a16="http://schemas.microsoft.com/office/drawing/2014/main" val="2654881840"/>
                    </a:ext>
                  </a:extLst>
                </a:gridCol>
              </a:tblGrid>
              <a:tr h="325148">
                <a:tc>
                  <a:txBody>
                    <a:bodyPr/>
                    <a:lstStyle/>
                    <a:p>
                      <a:pPr lvl="0" algn="l">
                        <a:buNone/>
                      </a:pPr>
                      <a:r>
                        <a:rPr lang="en-US" sz="1200" b="1" i="0" u="sng" strike="noStrike" noProof="0">
                          <a:solidFill>
                            <a:schemeClr val="tx1"/>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image sensor shall have a minimum pixel resolution of 2048</a:t>
                      </a:r>
                      <a:r>
                        <a:rPr lang="en-US" sz="1200" b="0" i="0" u="none" strike="noStrike" baseline="30000" noProof="0">
                          <a:solidFill>
                            <a:schemeClr val="tx1"/>
                          </a:solidFill>
                          <a:latin typeface="Times New Roman"/>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6578192"/>
                  </a:ext>
                </a:extLst>
              </a:tr>
            </a:tbl>
          </a:graphicData>
        </a:graphic>
      </p:graphicFrame>
      <p:sp>
        <p:nvSpPr>
          <p:cNvPr id="13" name="TextBox 12">
            <a:extLst>
              <a:ext uri="{FF2B5EF4-FFF2-40B4-BE49-F238E27FC236}">
                <a16:creationId xmlns:a16="http://schemas.microsoft.com/office/drawing/2014/main" id="{42BD9905-2CA9-37F1-F0D1-0AF94EFAA2C5}"/>
              </a:ext>
            </a:extLst>
          </p:cNvPr>
          <p:cNvSpPr txBox="1"/>
          <p:nvPr/>
        </p:nvSpPr>
        <p:spPr>
          <a:xfrm>
            <a:off x="311314" y="1602867"/>
            <a:ext cx="258008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cs typeface="Calibri"/>
              </a:rPr>
              <a:t>Turning Point Resolution: </a:t>
            </a:r>
            <a:endParaRPr lang="en-US" sz="1600">
              <a:latin typeface="Times New Roman"/>
              <a:cs typeface="Times New Roman"/>
            </a:endParaRPr>
          </a:p>
        </p:txBody>
      </p:sp>
      <p:pic>
        <p:nvPicPr>
          <p:cNvPr id="15" name="Picture 7" descr="Diagram&#10;&#10;Description automatically generated">
            <a:extLst>
              <a:ext uri="{FF2B5EF4-FFF2-40B4-BE49-F238E27FC236}">
                <a16:creationId xmlns:a16="http://schemas.microsoft.com/office/drawing/2014/main" id="{76354C48-B318-3315-F6C2-6D51C90FA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14" y="1939323"/>
            <a:ext cx="1971129" cy="998618"/>
          </a:xfrm>
          <a:prstGeom prst="rect">
            <a:avLst/>
          </a:prstGeom>
        </p:spPr>
      </p:pic>
      <p:pic>
        <p:nvPicPr>
          <p:cNvPr id="7" name="Picture 7" descr="Chart, line chart&#10;&#10;Description automatically generated">
            <a:extLst>
              <a:ext uri="{FF2B5EF4-FFF2-40B4-BE49-F238E27FC236}">
                <a16:creationId xmlns:a16="http://schemas.microsoft.com/office/drawing/2014/main" id="{CFEECA2F-B8F0-71CA-5DB9-C192604E04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59206" y="1401465"/>
            <a:ext cx="6402192" cy="3086308"/>
          </a:xfrm>
          <a:prstGeom prst="rect">
            <a:avLst/>
          </a:prstGeom>
        </p:spPr>
      </p:pic>
      <p:sp>
        <p:nvSpPr>
          <p:cNvPr id="3" name="Rectangle 2">
            <a:extLst>
              <a:ext uri="{FF2B5EF4-FFF2-40B4-BE49-F238E27FC236}">
                <a16:creationId xmlns:a16="http://schemas.microsoft.com/office/drawing/2014/main" id="{EFEAC398-1B0E-A122-2905-A9A2625DB316}"/>
              </a:ext>
            </a:extLst>
          </p:cNvPr>
          <p:cNvSpPr/>
          <p:nvPr/>
        </p:nvSpPr>
        <p:spPr>
          <a:xfrm>
            <a:off x="3393567" y="2821773"/>
            <a:ext cx="4949230" cy="1314601"/>
          </a:xfrm>
          <a:prstGeom prst="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C09F838-37C6-485C-6842-E8A2AFD640A2}"/>
                  </a:ext>
                </a:extLst>
              </p:cNvPr>
              <p:cNvSpPr txBox="1"/>
              <p:nvPr/>
            </p:nvSpPr>
            <p:spPr>
              <a:xfrm>
                <a:off x="466956" y="2941134"/>
                <a:ext cx="226509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latin typeface="Times New Roman"/>
                  <a:ea typeface="Calibri"/>
                  <a:cs typeface="Calibri"/>
                </a:endParaRPr>
              </a:p>
              <a:p>
                <a:pPr marL="285750" indent="-285750">
                  <a:buFont typeface="Arial"/>
                  <a:buChar char="•"/>
                </a:pPr>
                <a14:m>
                  <m:oMath xmlns:m="http://schemas.openxmlformats.org/officeDocument/2006/math">
                    <m:r>
                      <a:rPr lang="en-US" sz="1600" i="1" dirty="0" smtClean="0">
                        <a:latin typeface="Cambria Math" panose="02040503050406030204" pitchFamily="18" charset="0"/>
                        <a:ea typeface="Cambria Math" panose="02040503050406030204" pitchFamily="18" charset="0"/>
                        <a:cs typeface="Calibri"/>
                      </a:rPr>
                      <m:t>𝜆</m:t>
                    </m:r>
                  </m:oMath>
                </a14:m>
                <a:r>
                  <a:rPr lang="en-US" sz="1600">
                    <a:latin typeface="Times New Roman"/>
                    <a:ea typeface="Calibri"/>
                    <a:cs typeface="Calibri"/>
                  </a:rPr>
                  <a:t> = 405nm</a:t>
                </a:r>
                <a:endParaRPr lang="en-US" sz="1600" b="1">
                  <a:latin typeface="Times New Roman"/>
                  <a:ea typeface="Calibri"/>
                  <a:cs typeface="Calibri"/>
                </a:endParaRPr>
              </a:p>
              <a:p>
                <a:pPr marL="285750" indent="-285750">
                  <a:buFont typeface="Arial"/>
                  <a:buChar char="•"/>
                </a:pPr>
                <a:r>
                  <a:rPr lang="en-US" sz="1600">
                    <a:latin typeface="Times New Roman"/>
                    <a:ea typeface="Calibri"/>
                    <a:cs typeface="Calibri"/>
                  </a:rPr>
                  <a:t>f = 21mm</a:t>
                </a:r>
              </a:p>
              <a:p>
                <a:endParaRPr lang="en-US">
                  <a:ea typeface="Calibri"/>
                  <a:cs typeface="Calibri"/>
                </a:endParaRPr>
              </a:p>
            </p:txBody>
          </p:sp>
        </mc:Choice>
        <mc:Fallback xmlns="">
          <p:sp>
            <p:nvSpPr>
              <p:cNvPr id="6" name="TextBox 5">
                <a:extLst>
                  <a:ext uri="{FF2B5EF4-FFF2-40B4-BE49-F238E27FC236}">
                    <a16:creationId xmlns:a16="http://schemas.microsoft.com/office/drawing/2014/main" id="{0C09F838-37C6-485C-6842-E8A2AFD640A2}"/>
                  </a:ext>
                </a:extLst>
              </p:cNvPr>
              <p:cNvSpPr txBox="1">
                <a:spLocks noRot="1" noChangeAspect="1" noMove="1" noResize="1" noEditPoints="1" noAdjustHandles="1" noChangeArrowheads="1" noChangeShapeType="1" noTextEdit="1"/>
              </p:cNvSpPr>
              <p:nvPr/>
            </p:nvSpPr>
            <p:spPr>
              <a:xfrm>
                <a:off x="466956" y="2941134"/>
                <a:ext cx="2265091" cy="1107996"/>
              </a:xfrm>
              <a:prstGeom prst="rect">
                <a:avLst/>
              </a:prstGeom>
              <a:blipFill>
                <a:blip r:embed="rId6"/>
                <a:stretch>
                  <a:fillRect l="-1078"/>
                </a:stretch>
              </a:blipFill>
            </p:spPr>
            <p:txBody>
              <a:bodyPr/>
              <a:lstStyle/>
              <a:p>
                <a:r>
                  <a:rPr lang="en-US">
                    <a:noFill/>
                  </a:rPr>
                  <a:t> </a:t>
                </a:r>
              </a:p>
            </p:txBody>
          </p:sp>
        </mc:Fallback>
      </mc:AlternateContent>
    </p:spTree>
    <p:extLst>
      <p:ext uri="{BB962C8B-B14F-4D97-AF65-F5344CB8AC3E}">
        <p14:creationId xmlns:p14="http://schemas.microsoft.com/office/powerpoint/2010/main" val="2791536778"/>
      </p:ext>
    </p:extLst>
  </p:cSld>
  <p:clrMapOvr>
    <a:masterClrMapping/>
  </p:clrMapOvr>
  <p:extLst>
    <p:ext uri="{6950BFC3-D8DA-4A85-94F7-54DA5524770B}">
      <p188:commentRel xmlns="" xmlns:p188="http://schemas.microsoft.com/office/powerpoint/2018/8/main" r:id="rId7"/>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C3D1-0562-99D9-136D-4C3F84271091}"/>
              </a:ext>
            </a:extLst>
          </p:cNvPr>
          <p:cNvSpPr>
            <a:spLocks noGrp="1"/>
          </p:cNvSpPr>
          <p:nvPr>
            <p:ph type="title"/>
          </p:nvPr>
        </p:nvSpPr>
        <p:spPr>
          <a:xfrm>
            <a:off x="311968" y="327079"/>
            <a:ext cx="8520600" cy="572700"/>
          </a:xfrm>
        </p:spPr>
        <p:txBody>
          <a:bodyPr>
            <a:noAutofit/>
          </a:bodyPr>
          <a:lstStyle/>
          <a:p>
            <a:r>
              <a:rPr lang="en-US" sz="3200" b="1">
                <a:latin typeface="Times New Roman"/>
              </a:rPr>
              <a:t>Agenda</a:t>
            </a:r>
            <a:endParaRPr lang="en-US" sz="3200" b="1">
              <a:latin typeface="Times New Roman"/>
              <a:cs typeface="Times New Roman"/>
            </a:endParaRPr>
          </a:p>
        </p:txBody>
      </p:sp>
      <p:sp>
        <p:nvSpPr>
          <p:cNvPr id="4" name="Slide Number Placeholder 3">
            <a:extLst>
              <a:ext uri="{FF2B5EF4-FFF2-40B4-BE49-F238E27FC236}">
                <a16:creationId xmlns:a16="http://schemas.microsoft.com/office/drawing/2014/main" id="{1837E0FA-7D18-A20C-1364-71D385388553}"/>
              </a:ext>
            </a:extLst>
          </p:cNvPr>
          <p:cNvSpPr>
            <a:spLocks noGrp="1"/>
          </p:cNvSpPr>
          <p:nvPr>
            <p:ph type="sldNum" idx="12"/>
          </p:nvPr>
        </p:nvSpPr>
        <p:spPr>
          <a:xfrm>
            <a:off x="8074674" y="4698475"/>
            <a:ext cx="548700" cy="393600"/>
          </a:xfrm>
        </p:spPr>
        <p:txBody>
          <a:bodyPr/>
          <a:lstStyle/>
          <a:p>
            <a:pPr marL="0" lvl="0" indent="0" algn="r" rtl="0">
              <a:spcBef>
                <a:spcPts val="0"/>
              </a:spcBef>
              <a:spcAft>
                <a:spcPts val="0"/>
              </a:spcAft>
              <a:buNone/>
            </a:pPr>
            <a:fld id="{00000000-1234-1234-1234-123412341234}" type="slidenum">
              <a:rPr lang="en" smtClean="0"/>
              <a:t>4</a:t>
            </a:fld>
            <a:endParaRPr lang="en"/>
          </a:p>
        </p:txBody>
      </p:sp>
      <p:grpSp>
        <p:nvGrpSpPr>
          <p:cNvPr id="25" name="Group 24">
            <a:extLst>
              <a:ext uri="{FF2B5EF4-FFF2-40B4-BE49-F238E27FC236}">
                <a16:creationId xmlns:a16="http://schemas.microsoft.com/office/drawing/2014/main" id="{AB43D947-F06A-390E-0A7A-7E05268F613F}"/>
              </a:ext>
            </a:extLst>
          </p:cNvPr>
          <p:cNvGrpSpPr/>
          <p:nvPr/>
        </p:nvGrpSpPr>
        <p:grpSpPr>
          <a:xfrm>
            <a:off x="253569" y="1386493"/>
            <a:ext cx="8819653" cy="1232311"/>
            <a:chOff x="377972" y="1654125"/>
            <a:chExt cx="8784852" cy="680051"/>
          </a:xfrm>
        </p:grpSpPr>
        <p:sp>
          <p:nvSpPr>
            <p:cNvPr id="8" name="Arrow: Chevron 7">
              <a:extLst>
                <a:ext uri="{FF2B5EF4-FFF2-40B4-BE49-F238E27FC236}">
                  <a16:creationId xmlns:a16="http://schemas.microsoft.com/office/drawing/2014/main" id="{480E305D-2B72-E872-BDB0-15BACA02B762}"/>
                </a:ext>
              </a:extLst>
            </p:cNvPr>
            <p:cNvSpPr/>
            <p:nvPr/>
          </p:nvSpPr>
          <p:spPr>
            <a:xfrm>
              <a:off x="2495110" y="1856764"/>
              <a:ext cx="2285999" cy="477412"/>
            </a:xfrm>
            <a:prstGeom prst="chevron">
              <a:avLst/>
            </a:prstGeom>
            <a:solidFill>
              <a:srgbClr val="FED41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Times New Roman"/>
                  <a:cs typeface="Calibri"/>
                </a:rPr>
                <a:t>Design Solution</a:t>
              </a:r>
              <a:endParaRPr lang="en-US">
                <a:solidFill>
                  <a:srgbClr val="000000"/>
                </a:solidFill>
                <a:latin typeface="Times New Roman"/>
                <a:cs typeface="Times New Roman"/>
              </a:endParaRPr>
            </a:p>
          </p:txBody>
        </p:sp>
        <p:sp>
          <p:nvSpPr>
            <p:cNvPr id="9" name="Arrow: Chevron 8">
              <a:extLst>
                <a:ext uri="{FF2B5EF4-FFF2-40B4-BE49-F238E27FC236}">
                  <a16:creationId xmlns:a16="http://schemas.microsoft.com/office/drawing/2014/main" id="{CFBDFF6B-F0C2-6F1E-FC19-334DF4B5680B}"/>
                </a:ext>
              </a:extLst>
            </p:cNvPr>
            <p:cNvSpPr/>
            <p:nvPr/>
          </p:nvSpPr>
          <p:spPr>
            <a:xfrm>
              <a:off x="4568654" y="1850906"/>
              <a:ext cx="2409324" cy="482010"/>
            </a:xfrm>
            <a:prstGeom prst="chevron">
              <a:avLst/>
            </a:prstGeom>
            <a:solidFill>
              <a:srgbClr val="00B0F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Times New Roman"/>
                  <a:cs typeface="Times New Roman"/>
                </a:rPr>
                <a:t>CPE's &amp; Risk</a:t>
              </a:r>
              <a:endParaRPr lang="en-US"/>
            </a:p>
          </p:txBody>
        </p:sp>
        <p:sp>
          <p:nvSpPr>
            <p:cNvPr id="10" name="Arrow: Chevron 9">
              <a:extLst>
                <a:ext uri="{FF2B5EF4-FFF2-40B4-BE49-F238E27FC236}">
                  <a16:creationId xmlns:a16="http://schemas.microsoft.com/office/drawing/2014/main" id="{E52E8D66-B965-F4AD-6994-ADB7176CF876}"/>
                </a:ext>
              </a:extLst>
            </p:cNvPr>
            <p:cNvSpPr/>
            <p:nvPr/>
          </p:nvSpPr>
          <p:spPr>
            <a:xfrm>
              <a:off x="6765529" y="1852020"/>
              <a:ext cx="2397295" cy="479801"/>
            </a:xfrm>
            <a:prstGeom prst="chevron">
              <a:avLst/>
            </a:prstGeom>
            <a:solidFill>
              <a:srgbClr val="F14E28"/>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Times New Roman"/>
                  <a:cs typeface="Times New Roman"/>
                </a:rPr>
                <a:t>Design </a:t>
              </a:r>
              <a:endParaRPr lang="en-US">
                <a:solidFill>
                  <a:srgbClr val="FFFFFF"/>
                </a:solidFill>
                <a:latin typeface="Calibri" panose="020F0502020204030204"/>
                <a:cs typeface="Calibri" panose="020F0502020204030204"/>
              </a:endParaRPr>
            </a:p>
            <a:p>
              <a:pPr algn="ctr"/>
              <a:r>
                <a:rPr lang="en-US">
                  <a:solidFill>
                    <a:srgbClr val="000000"/>
                  </a:solidFill>
                  <a:latin typeface="Times New Roman"/>
                  <a:cs typeface="Times New Roman"/>
                </a:rPr>
                <a:t>Requirements &amp; Satisfaction</a:t>
              </a:r>
              <a:endParaRPr lang="en-US">
                <a:ea typeface="+mn-lt"/>
                <a:cs typeface="+mn-lt"/>
              </a:endParaRPr>
            </a:p>
          </p:txBody>
        </p:sp>
        <p:sp>
          <p:nvSpPr>
            <p:cNvPr id="13" name="TextBox 12">
              <a:extLst>
                <a:ext uri="{FF2B5EF4-FFF2-40B4-BE49-F238E27FC236}">
                  <a16:creationId xmlns:a16="http://schemas.microsoft.com/office/drawing/2014/main" id="{2E4F0FF8-35D0-9CA0-F295-8FB2DE5202A9}"/>
                </a:ext>
              </a:extLst>
            </p:cNvPr>
            <p:cNvSpPr txBox="1"/>
            <p:nvPr/>
          </p:nvSpPr>
          <p:spPr>
            <a:xfrm>
              <a:off x="3321033" y="1662814"/>
              <a:ext cx="606347"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02</a:t>
              </a:r>
              <a:endParaRPr lang="en-US">
                <a:solidFill>
                  <a:srgbClr val="000000"/>
                </a:solidFill>
                <a:latin typeface="Times New Roman"/>
                <a:cs typeface="Times New Roman"/>
              </a:endParaRPr>
            </a:p>
          </p:txBody>
        </p:sp>
        <p:sp>
          <p:nvSpPr>
            <p:cNvPr id="14" name="TextBox 13">
              <a:extLst>
                <a:ext uri="{FF2B5EF4-FFF2-40B4-BE49-F238E27FC236}">
                  <a16:creationId xmlns:a16="http://schemas.microsoft.com/office/drawing/2014/main" id="{EBA4F544-FB35-0E49-0EDA-41715A96A285}"/>
                </a:ext>
              </a:extLst>
            </p:cNvPr>
            <p:cNvSpPr txBox="1"/>
            <p:nvPr/>
          </p:nvSpPr>
          <p:spPr>
            <a:xfrm>
              <a:off x="5487391" y="1658866"/>
              <a:ext cx="606347"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03</a:t>
              </a:r>
              <a:endParaRPr lang="en-US">
                <a:solidFill>
                  <a:srgbClr val="000000"/>
                </a:solidFill>
                <a:latin typeface="Times New Roman"/>
                <a:cs typeface="Times New Roman"/>
              </a:endParaRPr>
            </a:p>
          </p:txBody>
        </p:sp>
        <p:sp>
          <p:nvSpPr>
            <p:cNvPr id="15" name="TextBox 14">
              <a:extLst>
                <a:ext uri="{FF2B5EF4-FFF2-40B4-BE49-F238E27FC236}">
                  <a16:creationId xmlns:a16="http://schemas.microsoft.com/office/drawing/2014/main" id="{02F8995A-2E39-D2D3-FAC2-B42032ADB0F4}"/>
                </a:ext>
              </a:extLst>
            </p:cNvPr>
            <p:cNvSpPr txBox="1"/>
            <p:nvPr/>
          </p:nvSpPr>
          <p:spPr>
            <a:xfrm>
              <a:off x="7598658" y="1654125"/>
              <a:ext cx="602068"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04</a:t>
              </a:r>
            </a:p>
          </p:txBody>
        </p:sp>
        <p:grpSp>
          <p:nvGrpSpPr>
            <p:cNvPr id="17" name="Group 16">
              <a:extLst>
                <a:ext uri="{FF2B5EF4-FFF2-40B4-BE49-F238E27FC236}">
                  <a16:creationId xmlns:a16="http://schemas.microsoft.com/office/drawing/2014/main" id="{68C141E2-ADD7-A02E-61CB-DB454D80F0D2}"/>
                </a:ext>
              </a:extLst>
            </p:cNvPr>
            <p:cNvGrpSpPr/>
            <p:nvPr/>
          </p:nvGrpSpPr>
          <p:grpSpPr>
            <a:xfrm>
              <a:off x="377972" y="1677116"/>
              <a:ext cx="2292969" cy="655802"/>
              <a:chOff x="945987" y="1945442"/>
              <a:chExt cx="2292969" cy="655802"/>
            </a:xfrm>
          </p:grpSpPr>
          <p:sp>
            <p:nvSpPr>
              <p:cNvPr id="7" name="Arrow: Chevron 6">
                <a:extLst>
                  <a:ext uri="{FF2B5EF4-FFF2-40B4-BE49-F238E27FC236}">
                    <a16:creationId xmlns:a16="http://schemas.microsoft.com/office/drawing/2014/main" id="{396AC876-8F65-2D31-4859-AABBE5C94815}"/>
                  </a:ext>
                </a:extLst>
              </p:cNvPr>
              <p:cNvSpPr/>
              <p:nvPr/>
            </p:nvSpPr>
            <p:spPr>
              <a:xfrm>
                <a:off x="945987" y="2116863"/>
                <a:ext cx="2292969" cy="484381"/>
              </a:xfrm>
              <a:prstGeom prst="chevron">
                <a:avLst/>
              </a:prstGeom>
              <a:solidFill>
                <a:srgbClr val="F14E28"/>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2" name="TextBox 11">
                <a:extLst>
                  <a:ext uri="{FF2B5EF4-FFF2-40B4-BE49-F238E27FC236}">
                    <a16:creationId xmlns:a16="http://schemas.microsoft.com/office/drawing/2014/main" id="{4448BD20-12DA-2627-8081-037DA24D927D}"/>
                  </a:ext>
                </a:extLst>
              </p:cNvPr>
              <p:cNvSpPr txBox="1"/>
              <p:nvPr/>
            </p:nvSpPr>
            <p:spPr>
              <a:xfrm>
                <a:off x="1786089" y="1945442"/>
                <a:ext cx="606347"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01</a:t>
                </a:r>
                <a:endParaRPr lang="en-US">
                  <a:solidFill>
                    <a:srgbClr val="000000"/>
                  </a:solidFill>
                  <a:latin typeface="Times New Roman"/>
                  <a:cs typeface="Times New Roman"/>
                </a:endParaRPr>
              </a:p>
            </p:txBody>
          </p:sp>
          <p:sp>
            <p:nvSpPr>
              <p:cNvPr id="16" name="TextBox 15">
                <a:extLst>
                  <a:ext uri="{FF2B5EF4-FFF2-40B4-BE49-F238E27FC236}">
                    <a16:creationId xmlns:a16="http://schemas.microsoft.com/office/drawing/2014/main" id="{06EE37B0-E2ED-97CB-FEDE-27F3E7F82601}"/>
                  </a:ext>
                </a:extLst>
              </p:cNvPr>
              <p:cNvSpPr txBox="1"/>
              <p:nvPr/>
            </p:nvSpPr>
            <p:spPr>
              <a:xfrm>
                <a:off x="1118606" y="2174487"/>
                <a:ext cx="19793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Project </a:t>
                </a:r>
                <a:endParaRPr lang="en-US">
                  <a:solidFill>
                    <a:srgbClr val="000000"/>
                  </a:solidFill>
                  <a:latin typeface="Times New Roman"/>
                  <a:cs typeface="Times New Roman"/>
                </a:endParaRPr>
              </a:p>
              <a:p>
                <a:pPr algn="ctr"/>
                <a:r>
                  <a:rPr lang="en-US">
                    <a:solidFill>
                      <a:srgbClr val="000000"/>
                    </a:solidFill>
                    <a:latin typeface="Times New Roman"/>
                    <a:cs typeface="Calibri"/>
                  </a:rPr>
                  <a:t>Overview</a:t>
                </a:r>
                <a:endParaRPr lang="en-US">
                  <a:solidFill>
                    <a:srgbClr val="000000"/>
                  </a:solidFill>
                  <a:latin typeface="Times New Roman"/>
                  <a:cs typeface="Times New Roman"/>
                </a:endParaRPr>
              </a:p>
            </p:txBody>
          </p:sp>
        </p:grpSp>
      </p:grpSp>
      <p:grpSp>
        <p:nvGrpSpPr>
          <p:cNvPr id="42" name="Group 41">
            <a:extLst>
              <a:ext uri="{FF2B5EF4-FFF2-40B4-BE49-F238E27FC236}">
                <a16:creationId xmlns:a16="http://schemas.microsoft.com/office/drawing/2014/main" id="{F2EB5C30-8BA4-FAB4-4FFE-D29D2622EC24}"/>
              </a:ext>
            </a:extLst>
          </p:cNvPr>
          <p:cNvGrpSpPr/>
          <p:nvPr/>
        </p:nvGrpSpPr>
        <p:grpSpPr>
          <a:xfrm>
            <a:off x="1297738" y="2792323"/>
            <a:ext cx="6626152" cy="1266687"/>
            <a:chOff x="377972" y="1635153"/>
            <a:chExt cx="6600006" cy="699023"/>
          </a:xfrm>
        </p:grpSpPr>
        <p:sp>
          <p:nvSpPr>
            <p:cNvPr id="43" name="Arrow: Chevron 42">
              <a:extLst>
                <a:ext uri="{FF2B5EF4-FFF2-40B4-BE49-F238E27FC236}">
                  <a16:creationId xmlns:a16="http://schemas.microsoft.com/office/drawing/2014/main" id="{CDA82FC9-B4FA-6544-9C5D-92DEA3817825}"/>
                </a:ext>
              </a:extLst>
            </p:cNvPr>
            <p:cNvSpPr/>
            <p:nvPr/>
          </p:nvSpPr>
          <p:spPr>
            <a:xfrm>
              <a:off x="2495110" y="1856764"/>
              <a:ext cx="2285999" cy="477412"/>
            </a:xfrm>
            <a:prstGeom prst="chevron">
              <a:avLst/>
            </a:prstGeom>
            <a:solidFill>
              <a:srgbClr val="00B0F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Times New Roman"/>
                  <a:cs typeface="Calibri"/>
                </a:rPr>
                <a:t>Spring Planning</a:t>
              </a:r>
            </a:p>
          </p:txBody>
        </p:sp>
        <p:sp>
          <p:nvSpPr>
            <p:cNvPr id="44" name="Arrow: Chevron 43">
              <a:extLst>
                <a:ext uri="{FF2B5EF4-FFF2-40B4-BE49-F238E27FC236}">
                  <a16:creationId xmlns:a16="http://schemas.microsoft.com/office/drawing/2014/main" id="{3C5FBAFF-D6CE-4BAA-9EC6-5D6BA75BF997}"/>
                </a:ext>
              </a:extLst>
            </p:cNvPr>
            <p:cNvSpPr/>
            <p:nvPr/>
          </p:nvSpPr>
          <p:spPr>
            <a:xfrm>
              <a:off x="4568654" y="1850906"/>
              <a:ext cx="2409324" cy="482010"/>
            </a:xfrm>
            <a:prstGeom prst="chevron">
              <a:avLst/>
            </a:prstGeom>
            <a:solidFill>
              <a:srgbClr val="F14E28"/>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Times New Roman"/>
                  <a:cs typeface="Times New Roman"/>
                </a:rPr>
                <a:t>Questions</a:t>
              </a:r>
            </a:p>
          </p:txBody>
        </p:sp>
        <p:sp>
          <p:nvSpPr>
            <p:cNvPr id="46" name="TextBox 45">
              <a:extLst>
                <a:ext uri="{FF2B5EF4-FFF2-40B4-BE49-F238E27FC236}">
                  <a16:creationId xmlns:a16="http://schemas.microsoft.com/office/drawing/2014/main" id="{A44CCBD7-22AF-F099-ACB0-6F89A5920B29}"/>
                </a:ext>
              </a:extLst>
            </p:cNvPr>
            <p:cNvSpPr txBox="1"/>
            <p:nvPr/>
          </p:nvSpPr>
          <p:spPr>
            <a:xfrm>
              <a:off x="3376674" y="1658071"/>
              <a:ext cx="606347"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06</a:t>
              </a:r>
              <a:endParaRPr lang="en-US">
                <a:solidFill>
                  <a:srgbClr val="000000"/>
                </a:solidFill>
                <a:latin typeface="Times New Roman"/>
                <a:cs typeface="Times New Roman"/>
              </a:endParaRPr>
            </a:p>
          </p:txBody>
        </p:sp>
        <p:sp>
          <p:nvSpPr>
            <p:cNvPr id="47" name="TextBox 46">
              <a:extLst>
                <a:ext uri="{FF2B5EF4-FFF2-40B4-BE49-F238E27FC236}">
                  <a16:creationId xmlns:a16="http://schemas.microsoft.com/office/drawing/2014/main" id="{BA539592-93DE-AF1B-FE1A-D3776BA00982}"/>
                </a:ext>
              </a:extLst>
            </p:cNvPr>
            <p:cNvSpPr txBox="1"/>
            <p:nvPr/>
          </p:nvSpPr>
          <p:spPr>
            <a:xfrm>
              <a:off x="5530190" y="1635153"/>
              <a:ext cx="606347"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07</a:t>
              </a:r>
              <a:endParaRPr lang="en-US">
                <a:solidFill>
                  <a:srgbClr val="000000"/>
                </a:solidFill>
                <a:latin typeface="Times New Roman"/>
                <a:cs typeface="Times New Roman"/>
              </a:endParaRPr>
            </a:p>
          </p:txBody>
        </p:sp>
        <p:grpSp>
          <p:nvGrpSpPr>
            <p:cNvPr id="49" name="Group 48">
              <a:extLst>
                <a:ext uri="{FF2B5EF4-FFF2-40B4-BE49-F238E27FC236}">
                  <a16:creationId xmlns:a16="http://schemas.microsoft.com/office/drawing/2014/main" id="{9BBB4D7E-02F3-9DFB-6B72-5A7BD0574F35}"/>
                </a:ext>
              </a:extLst>
            </p:cNvPr>
            <p:cNvGrpSpPr/>
            <p:nvPr/>
          </p:nvGrpSpPr>
          <p:grpSpPr>
            <a:xfrm>
              <a:off x="377972" y="1653404"/>
              <a:ext cx="2292969" cy="679514"/>
              <a:chOff x="945987" y="1921730"/>
              <a:chExt cx="2292969" cy="679514"/>
            </a:xfrm>
          </p:grpSpPr>
          <p:sp>
            <p:nvSpPr>
              <p:cNvPr id="50" name="Arrow: Chevron 49">
                <a:extLst>
                  <a:ext uri="{FF2B5EF4-FFF2-40B4-BE49-F238E27FC236}">
                    <a16:creationId xmlns:a16="http://schemas.microsoft.com/office/drawing/2014/main" id="{6CDE871D-C7E7-8357-6800-9F4B3FBB292F}"/>
                  </a:ext>
                </a:extLst>
              </p:cNvPr>
              <p:cNvSpPr/>
              <p:nvPr/>
            </p:nvSpPr>
            <p:spPr>
              <a:xfrm>
                <a:off x="945987" y="2116863"/>
                <a:ext cx="2292969" cy="484381"/>
              </a:xfrm>
              <a:prstGeom prst="chevron">
                <a:avLst/>
              </a:prstGeom>
              <a:solidFill>
                <a:srgbClr val="FED41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50">
                <a:extLst>
                  <a:ext uri="{FF2B5EF4-FFF2-40B4-BE49-F238E27FC236}">
                    <a16:creationId xmlns:a16="http://schemas.microsoft.com/office/drawing/2014/main" id="{1C62C839-D058-39DE-D9A4-8F8C62EE4D12}"/>
                  </a:ext>
                </a:extLst>
              </p:cNvPr>
              <p:cNvSpPr txBox="1"/>
              <p:nvPr/>
            </p:nvSpPr>
            <p:spPr>
              <a:xfrm>
                <a:off x="1794649" y="1921730"/>
                <a:ext cx="606347" cy="203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05</a:t>
                </a:r>
                <a:endParaRPr lang="en-US">
                  <a:solidFill>
                    <a:srgbClr val="000000"/>
                  </a:solidFill>
                  <a:latin typeface="Times New Roman"/>
                  <a:cs typeface="Times New Roman"/>
                </a:endParaRPr>
              </a:p>
            </p:txBody>
          </p:sp>
          <p:sp>
            <p:nvSpPr>
              <p:cNvPr id="52" name="TextBox 51">
                <a:extLst>
                  <a:ext uri="{FF2B5EF4-FFF2-40B4-BE49-F238E27FC236}">
                    <a16:creationId xmlns:a16="http://schemas.microsoft.com/office/drawing/2014/main" id="{5D97CC6E-FFB9-A935-CDE8-52D7F89B933B}"/>
                  </a:ext>
                </a:extLst>
              </p:cNvPr>
              <p:cNvSpPr txBox="1"/>
              <p:nvPr/>
            </p:nvSpPr>
            <p:spPr>
              <a:xfrm>
                <a:off x="1118606" y="2174487"/>
                <a:ext cx="1979340" cy="356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Times New Roman"/>
                    <a:cs typeface="Calibri"/>
                  </a:rPr>
                  <a:t>Verification &amp; Validation</a:t>
                </a:r>
                <a:endParaRPr lang="en-US">
                  <a:solidFill>
                    <a:srgbClr val="000000"/>
                  </a:solidFill>
                  <a:latin typeface="Times New Roman"/>
                  <a:cs typeface="Times New Roman"/>
                </a:endParaRPr>
              </a:p>
            </p:txBody>
          </p:sp>
        </p:grpSp>
      </p:grpSp>
    </p:spTree>
    <p:extLst>
      <p:ext uri="{BB962C8B-B14F-4D97-AF65-F5344CB8AC3E}">
        <p14:creationId xmlns:p14="http://schemas.microsoft.com/office/powerpoint/2010/main" val="3021086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Image Sensor Pixel Resolution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graphicFrame>
        <p:nvGraphicFramePr>
          <p:cNvPr id="5" name="Table 4">
            <a:extLst>
              <a:ext uri="{FF2B5EF4-FFF2-40B4-BE49-F238E27FC236}">
                <a16:creationId xmlns:a16="http://schemas.microsoft.com/office/drawing/2014/main" id="{1B0215A8-67CB-CC41-E5D9-43B5B3D45479}"/>
              </a:ext>
            </a:extLst>
          </p:cNvPr>
          <p:cNvGraphicFramePr>
            <a:graphicFrameLocks noGrp="1"/>
          </p:cNvGraphicFramePr>
          <p:nvPr>
            <p:extLst>
              <p:ext uri="{D42A27DB-BD31-4B8C-83A1-F6EECF244321}">
                <p14:modId xmlns:p14="http://schemas.microsoft.com/office/powerpoint/2010/main" val="2955665353"/>
              </p:ext>
            </p:extLst>
          </p:nvPr>
        </p:nvGraphicFramePr>
        <p:xfrm>
          <a:off x="845176" y="1058430"/>
          <a:ext cx="7485128" cy="325148"/>
        </p:xfrm>
        <a:graphic>
          <a:graphicData uri="http://schemas.openxmlformats.org/drawingml/2006/table">
            <a:tbl>
              <a:tblPr firstRow="1" bandRow="1">
                <a:tableStyleId>{5C22544A-7EE6-4342-B048-85BDC9FD1C3A}</a:tableStyleId>
              </a:tblPr>
              <a:tblGrid>
                <a:gridCol w="1614301">
                  <a:extLst>
                    <a:ext uri="{9D8B030D-6E8A-4147-A177-3AD203B41FA5}">
                      <a16:colId xmlns:a16="http://schemas.microsoft.com/office/drawing/2014/main" val="2342233807"/>
                    </a:ext>
                  </a:extLst>
                </a:gridCol>
                <a:gridCol w="5870827">
                  <a:extLst>
                    <a:ext uri="{9D8B030D-6E8A-4147-A177-3AD203B41FA5}">
                      <a16:colId xmlns:a16="http://schemas.microsoft.com/office/drawing/2014/main" val="2654881840"/>
                    </a:ext>
                  </a:extLst>
                </a:gridCol>
              </a:tblGrid>
              <a:tr h="325148">
                <a:tc>
                  <a:txBody>
                    <a:bodyPr/>
                    <a:lstStyle/>
                    <a:p>
                      <a:pPr lvl="0" algn="l">
                        <a:buNone/>
                      </a:pPr>
                      <a:r>
                        <a:rPr lang="en-US" sz="1200" b="1" i="0" u="sng" strike="noStrike" noProof="0">
                          <a:solidFill>
                            <a:schemeClr val="tx1"/>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image sensor shall have a minimum pixel resolution of 2048</a:t>
                      </a:r>
                      <a:r>
                        <a:rPr lang="en-US" sz="1200" b="0" i="0" u="none" strike="noStrike" baseline="30000" noProof="0">
                          <a:solidFill>
                            <a:schemeClr val="tx1"/>
                          </a:solidFill>
                          <a:latin typeface="Times New Roman"/>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6578192"/>
                  </a:ext>
                </a:extLst>
              </a:tr>
            </a:tbl>
          </a:graphicData>
        </a:graphic>
      </p:graphicFrame>
      <p:sp>
        <p:nvSpPr>
          <p:cNvPr id="10" name="Text Placeholder 2">
            <a:extLst>
              <a:ext uri="{FF2B5EF4-FFF2-40B4-BE49-F238E27FC236}">
                <a16:creationId xmlns:a16="http://schemas.microsoft.com/office/drawing/2014/main" id="{D3F61DB8-6BD8-0423-77F2-4474EBD857BB}"/>
              </a:ext>
            </a:extLst>
          </p:cNvPr>
          <p:cNvSpPr>
            <a:spLocks noGrp="1"/>
          </p:cNvSpPr>
          <p:nvPr>
            <p:ph type="body" idx="1"/>
          </p:nvPr>
        </p:nvSpPr>
        <p:spPr>
          <a:xfrm>
            <a:off x="590145" y="1431524"/>
            <a:ext cx="2566627" cy="2168923"/>
          </a:xfrm>
        </p:spPr>
        <p:txBody>
          <a:bodyPr spcFirstLastPara="1" vert="horz" wrap="square" lIns="91425" tIns="91425" rIns="91425" bIns="91425" rtlCol="0" anchor="t" anchorCtr="0">
            <a:noAutofit/>
          </a:bodyPr>
          <a:lstStyle/>
          <a:p>
            <a:pPr marL="114300" indent="0">
              <a:buNone/>
            </a:pPr>
            <a:r>
              <a:rPr lang="en-US" sz="1600">
                <a:latin typeface="Times New Roman"/>
                <a:cs typeface="Times New Roman"/>
              </a:rPr>
              <a:t>Coherent </a:t>
            </a:r>
            <a:endParaRPr lang="en-US"/>
          </a:p>
          <a:p>
            <a:pPr marL="114300" indent="0">
              <a:buNone/>
            </a:pPr>
            <a:r>
              <a:rPr lang="en-US" sz="1600">
                <a:latin typeface="Times New Roman"/>
                <a:cs typeface="Times New Roman"/>
              </a:rPr>
              <a:t>Resolution:</a:t>
            </a:r>
            <a:endParaRPr lang="en-US"/>
          </a:p>
          <a:p>
            <a:pPr marL="114300" indent="0">
              <a:buNone/>
            </a:pPr>
            <a:endParaRPr lang="en-US" sz="1600">
              <a:latin typeface="Times New Roman"/>
              <a:cs typeface="Times New Roman"/>
            </a:endParaRPr>
          </a:p>
          <a:p>
            <a:pPr marL="114300" indent="0">
              <a:buNone/>
            </a:pPr>
            <a:endParaRPr lang="en-US" sz="1600">
              <a:latin typeface="Times New Roman"/>
              <a:cs typeface="Times New Roman"/>
            </a:endParaRPr>
          </a:p>
          <a:p>
            <a:pPr marL="609600" lvl="1" indent="0">
              <a:buNone/>
            </a:pPr>
            <a:endParaRPr lang="en-US" sz="1400">
              <a:latin typeface="Times New Roman"/>
              <a:cs typeface="Times New Roman"/>
            </a:endParaRPr>
          </a:p>
          <a:p>
            <a:pPr marL="609600" lvl="1" indent="0">
              <a:buNone/>
            </a:pPr>
            <a:endParaRPr lang="en-US" sz="1400" strike="sngStrike">
              <a:latin typeface="Times New Roman"/>
              <a:cs typeface="Times New Roman"/>
            </a:endParaRPr>
          </a:p>
          <a:p>
            <a:pPr marL="609600" lvl="1" indent="0">
              <a:buNone/>
            </a:pPr>
            <a:endParaRPr lang="en-US" sz="1400">
              <a:latin typeface="Times New Roman"/>
              <a:cs typeface="Times New Roman"/>
            </a:endParaRPr>
          </a:p>
          <a:p>
            <a:pPr lvl="1"/>
            <a:endParaRPr lang="en-US" sz="1600">
              <a:latin typeface="Calibri" panose="020F0502020204030204"/>
              <a:cs typeface="Calibri"/>
            </a:endParaRPr>
          </a:p>
        </p:txBody>
      </p:sp>
      <p:pic>
        <p:nvPicPr>
          <p:cNvPr id="12" name="Picture 8" descr="A picture containing text, clock&#10;&#10;Description automatically generated">
            <a:extLst>
              <a:ext uri="{FF2B5EF4-FFF2-40B4-BE49-F238E27FC236}">
                <a16:creationId xmlns:a16="http://schemas.microsoft.com/office/drawing/2014/main" id="{62DAAE59-D730-B66F-C622-8CBE2F9003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6878" y="2094643"/>
            <a:ext cx="1639167" cy="843529"/>
          </a:xfrm>
          <a:prstGeom prst="rect">
            <a:avLst/>
          </a:prstGeom>
        </p:spPr>
      </p:pic>
      <p:pic>
        <p:nvPicPr>
          <p:cNvPr id="14" name="Picture 9" descr="Text&#10;&#10;Description automatically generated">
            <a:extLst>
              <a:ext uri="{FF2B5EF4-FFF2-40B4-BE49-F238E27FC236}">
                <a16:creationId xmlns:a16="http://schemas.microsoft.com/office/drawing/2014/main" id="{AB2B302F-8F5C-D926-9B0D-DA9CB6FC30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3551" y="2982344"/>
            <a:ext cx="1643497" cy="752431"/>
          </a:xfrm>
          <a:prstGeom prst="rect">
            <a:avLst/>
          </a:prstGeom>
        </p:spPr>
      </p:pic>
      <p:sp>
        <p:nvSpPr>
          <p:cNvPr id="7" name="TextBox 6">
            <a:extLst>
              <a:ext uri="{FF2B5EF4-FFF2-40B4-BE49-F238E27FC236}">
                <a16:creationId xmlns:a16="http://schemas.microsoft.com/office/drawing/2014/main" id="{6A914155-709F-C409-4965-508E14E99A78}"/>
              </a:ext>
            </a:extLst>
          </p:cNvPr>
          <p:cNvSpPr txBox="1"/>
          <p:nvPr/>
        </p:nvSpPr>
        <p:spPr>
          <a:xfrm>
            <a:off x="745738" y="3707780"/>
            <a:ext cx="19444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Times New Roman"/>
                <a:ea typeface="Calibri"/>
                <a:cs typeface="Calibri"/>
              </a:rPr>
              <a:t>N =2048 </a:t>
            </a:r>
            <a:endParaRPr lang="en-US" sz="1600">
              <a:latin typeface="Times New Roman"/>
              <a:cs typeface="Times"/>
            </a:endParaRPr>
          </a:p>
          <a:p>
            <a:pPr marL="285750" indent="-285750">
              <a:buFont typeface="Arial"/>
              <a:buChar char="•"/>
            </a:pPr>
            <a:r>
              <a:rPr lang="en-US" sz="1600">
                <a:latin typeface="Times New Roman"/>
                <a:ea typeface="Calibri"/>
                <a:cs typeface="Calibri"/>
              </a:rPr>
              <a:t>p = 5.5 µm</a:t>
            </a:r>
          </a:p>
        </p:txBody>
      </p:sp>
      <p:pic>
        <p:nvPicPr>
          <p:cNvPr id="8" name="Picture 8" descr="Chart, line chart&#10;&#10;Description automatically generated">
            <a:extLst>
              <a:ext uri="{FF2B5EF4-FFF2-40B4-BE49-F238E27FC236}">
                <a16:creationId xmlns:a16="http://schemas.microsoft.com/office/drawing/2014/main" id="{8B7A0C45-297A-9BC8-3F10-89E7A9B919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77998" y="1429343"/>
            <a:ext cx="6416131" cy="3093278"/>
          </a:xfrm>
          <a:prstGeom prst="rect">
            <a:avLst/>
          </a:prstGeom>
        </p:spPr>
      </p:pic>
      <p:sp>
        <p:nvSpPr>
          <p:cNvPr id="3" name="Rectangle 2">
            <a:extLst>
              <a:ext uri="{FF2B5EF4-FFF2-40B4-BE49-F238E27FC236}">
                <a16:creationId xmlns:a16="http://schemas.microsoft.com/office/drawing/2014/main" id="{44C1F0BC-6AEF-6C1F-CFD0-A3CD84A66224}"/>
              </a:ext>
            </a:extLst>
          </p:cNvPr>
          <p:cNvSpPr/>
          <p:nvPr/>
        </p:nvSpPr>
        <p:spPr>
          <a:xfrm>
            <a:off x="3227722" y="1970983"/>
            <a:ext cx="4930316" cy="2168923"/>
          </a:xfrm>
          <a:prstGeom prst="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227282"/>
      </p:ext>
    </p:extLst>
  </p:cSld>
  <p:clrMapOvr>
    <a:masterClrMapping/>
  </p:clrMapOvr>
  <p:extLst>
    <p:ext uri="{6950BFC3-D8DA-4A85-94F7-54DA5524770B}">
      <p188:commentRel xmlns="" xmlns:p188="http://schemas.microsoft.com/office/powerpoint/2018/8/main" r:id="rId6"/>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Image Sensor Pixel Resolution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grpSp>
        <p:nvGrpSpPr>
          <p:cNvPr id="24" name="Group 23">
            <a:extLst>
              <a:ext uri="{FF2B5EF4-FFF2-40B4-BE49-F238E27FC236}">
                <a16:creationId xmlns:a16="http://schemas.microsoft.com/office/drawing/2014/main" id="{BBE6209F-D68D-4979-870C-93BB2D1EE1D7}"/>
              </a:ext>
            </a:extLst>
          </p:cNvPr>
          <p:cNvGrpSpPr/>
          <p:nvPr/>
        </p:nvGrpSpPr>
        <p:grpSpPr>
          <a:xfrm>
            <a:off x="2387070" y="2062494"/>
            <a:ext cx="4711626" cy="1604122"/>
            <a:chOff x="4293653" y="1245830"/>
            <a:chExt cx="5282793" cy="1846772"/>
          </a:xfrm>
        </p:grpSpPr>
        <p:sp>
          <p:nvSpPr>
            <p:cNvPr id="12" name="Isosceles Triangle 11">
              <a:extLst>
                <a:ext uri="{FF2B5EF4-FFF2-40B4-BE49-F238E27FC236}">
                  <a16:creationId xmlns:a16="http://schemas.microsoft.com/office/drawing/2014/main" id="{7D12BE1F-4F0D-7163-84A1-7B0FB7E8AAAF}"/>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ylinder 14">
              <a:extLst>
                <a:ext uri="{FF2B5EF4-FFF2-40B4-BE49-F238E27FC236}">
                  <a16:creationId xmlns:a16="http://schemas.microsoft.com/office/drawing/2014/main" id="{C2CBD223-4229-F508-0DD9-B01FC34D4FF3}"/>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D53883DE-A580-918F-84B8-6047D24D4431}"/>
                </a:ext>
              </a:extLst>
            </p:cNvPr>
            <p:cNvSpPr/>
            <p:nvPr/>
          </p:nvSpPr>
          <p:spPr>
            <a:xfrm>
              <a:off x="5629273" y="1554748"/>
              <a:ext cx="171685" cy="1311231"/>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227B8C-64B2-045B-17CB-3A766B14269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8C6869-899F-851B-0A20-1152D4933585}"/>
                </a:ext>
              </a:extLst>
            </p:cNvPr>
            <p:cNvSpPr txBox="1"/>
            <p:nvPr/>
          </p:nvSpPr>
          <p:spPr>
            <a:xfrm>
              <a:off x="4694483" y="1245830"/>
              <a:ext cx="1106475" cy="531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22" name="TextBox 21">
              <a:extLst>
                <a:ext uri="{FF2B5EF4-FFF2-40B4-BE49-F238E27FC236}">
                  <a16:creationId xmlns:a16="http://schemas.microsoft.com/office/drawing/2014/main" id="{BB54AE48-C64F-0263-F4BB-C65FC53F3953}"/>
                </a:ext>
              </a:extLst>
            </p:cNvPr>
            <p:cNvSpPr txBox="1"/>
            <p:nvPr/>
          </p:nvSpPr>
          <p:spPr>
            <a:xfrm>
              <a:off x="8334596" y="1972927"/>
              <a:ext cx="1241850"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grpSp>
      <p:cxnSp>
        <p:nvCxnSpPr>
          <p:cNvPr id="35" name="Straight Arrow Connector 34">
            <a:extLst>
              <a:ext uri="{FF2B5EF4-FFF2-40B4-BE49-F238E27FC236}">
                <a16:creationId xmlns:a16="http://schemas.microsoft.com/office/drawing/2014/main" id="{58F8FB95-B595-79DE-1F66-017E8D4E943A}"/>
              </a:ext>
            </a:extLst>
          </p:cNvPr>
          <p:cNvCxnSpPr>
            <a:cxnSpLocks/>
          </p:cNvCxnSpPr>
          <p:nvPr/>
        </p:nvCxnSpPr>
        <p:spPr>
          <a:xfrm>
            <a:off x="4352408" y="1670257"/>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2463EAF-A422-CD30-7716-8C3E48A0F411}"/>
              </a:ext>
            </a:extLst>
          </p:cNvPr>
          <p:cNvCxnSpPr>
            <a:cxnSpLocks/>
          </p:cNvCxnSpPr>
          <p:nvPr/>
        </p:nvCxnSpPr>
        <p:spPr>
          <a:xfrm>
            <a:off x="3627619" y="1670257"/>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3D2CB802-BE7A-D08C-9EDC-47477823327C}"/>
              </a:ext>
            </a:extLst>
          </p:cNvPr>
          <p:cNvCxnSpPr>
            <a:cxnSpLocks/>
          </p:cNvCxnSpPr>
          <p:nvPr/>
        </p:nvCxnSpPr>
        <p:spPr>
          <a:xfrm>
            <a:off x="2335191" y="1708872"/>
            <a:ext cx="31172" cy="2676522"/>
          </a:xfrm>
          <a:prstGeom prst="straightConnector1">
            <a:avLst/>
          </a:prstGeom>
        </p:spPr>
        <p:style>
          <a:lnRef idx="3">
            <a:schemeClr val="dk1"/>
          </a:lnRef>
          <a:fillRef idx="0">
            <a:schemeClr val="dk1"/>
          </a:fillRef>
          <a:effectRef idx="2">
            <a:schemeClr val="dk1"/>
          </a:effectRef>
          <a:fontRef idx="minor">
            <a:schemeClr val="tx1"/>
          </a:fontRef>
        </p:style>
      </p:cxnSp>
      <p:graphicFrame>
        <p:nvGraphicFramePr>
          <p:cNvPr id="32" name="Table 31">
            <a:extLst>
              <a:ext uri="{FF2B5EF4-FFF2-40B4-BE49-F238E27FC236}">
                <a16:creationId xmlns:a16="http://schemas.microsoft.com/office/drawing/2014/main" id="{08C00EFE-0BE9-C607-B5FF-34E98F2DF133}"/>
              </a:ext>
            </a:extLst>
          </p:cNvPr>
          <p:cNvGraphicFramePr>
            <a:graphicFrameLocks noGrp="1"/>
          </p:cNvGraphicFramePr>
          <p:nvPr>
            <p:extLst>
              <p:ext uri="{D42A27DB-BD31-4B8C-83A1-F6EECF244321}">
                <p14:modId xmlns:p14="http://schemas.microsoft.com/office/powerpoint/2010/main" val="75330949"/>
              </p:ext>
            </p:extLst>
          </p:nvPr>
        </p:nvGraphicFramePr>
        <p:xfrm>
          <a:off x="768511" y="1072369"/>
          <a:ext cx="7485128" cy="325148"/>
        </p:xfrm>
        <a:graphic>
          <a:graphicData uri="http://schemas.openxmlformats.org/drawingml/2006/table">
            <a:tbl>
              <a:tblPr firstRow="1" bandRow="1">
                <a:tableStyleId>{5C22544A-7EE6-4342-B048-85BDC9FD1C3A}</a:tableStyleId>
              </a:tblPr>
              <a:tblGrid>
                <a:gridCol w="1614301">
                  <a:extLst>
                    <a:ext uri="{9D8B030D-6E8A-4147-A177-3AD203B41FA5}">
                      <a16:colId xmlns:a16="http://schemas.microsoft.com/office/drawing/2014/main" val="2342233807"/>
                    </a:ext>
                  </a:extLst>
                </a:gridCol>
                <a:gridCol w="5870827">
                  <a:extLst>
                    <a:ext uri="{9D8B030D-6E8A-4147-A177-3AD203B41FA5}">
                      <a16:colId xmlns:a16="http://schemas.microsoft.com/office/drawing/2014/main" val="2654881840"/>
                    </a:ext>
                  </a:extLst>
                </a:gridCol>
              </a:tblGrid>
              <a:tr h="325148">
                <a:tc>
                  <a:txBody>
                    <a:bodyPr/>
                    <a:lstStyle/>
                    <a:p>
                      <a:pPr lvl="0" algn="l">
                        <a:buNone/>
                      </a:pPr>
                      <a:r>
                        <a:rPr lang="en-US" sz="1200" b="1" i="0" u="sng" strike="noStrike" noProof="0">
                          <a:solidFill>
                            <a:schemeClr val="tx1"/>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image sensor shall have a minimum pixel resolution of 2048</a:t>
                      </a:r>
                      <a:r>
                        <a:rPr lang="en-US" sz="1200" b="0" i="0" u="none" strike="noStrike" baseline="30000" noProof="0">
                          <a:solidFill>
                            <a:schemeClr val="tx1"/>
                          </a:solidFill>
                          <a:latin typeface="Times New Roman"/>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6578192"/>
                  </a:ext>
                </a:extLst>
              </a:tr>
            </a:tbl>
          </a:graphicData>
        </a:graphic>
      </p:graphicFrame>
      <p:cxnSp>
        <p:nvCxnSpPr>
          <p:cNvPr id="51" name="Straight Arrow Connector 50">
            <a:extLst>
              <a:ext uri="{FF2B5EF4-FFF2-40B4-BE49-F238E27FC236}">
                <a16:creationId xmlns:a16="http://schemas.microsoft.com/office/drawing/2014/main" id="{A29703A3-D395-C7F5-28C5-39AFE8882C8E}"/>
              </a:ext>
            </a:extLst>
          </p:cNvPr>
          <p:cNvCxnSpPr>
            <a:cxnSpLocks/>
          </p:cNvCxnSpPr>
          <p:nvPr/>
        </p:nvCxnSpPr>
        <p:spPr>
          <a:xfrm flipV="1">
            <a:off x="4052975" y="1919983"/>
            <a:ext cx="380656" cy="33311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53" name="Straight Arrow Connector 52">
            <a:extLst>
              <a:ext uri="{FF2B5EF4-FFF2-40B4-BE49-F238E27FC236}">
                <a16:creationId xmlns:a16="http://schemas.microsoft.com/office/drawing/2014/main" id="{79224AE8-5A88-80AB-A2EA-7903163FA7D4}"/>
              </a:ext>
            </a:extLst>
          </p:cNvPr>
          <p:cNvCxnSpPr>
            <a:cxnSpLocks/>
          </p:cNvCxnSpPr>
          <p:nvPr/>
        </p:nvCxnSpPr>
        <p:spPr>
          <a:xfrm flipV="1">
            <a:off x="3632903" y="2293327"/>
            <a:ext cx="726898" cy="14343"/>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EE8402C8-99DD-FA02-ABD9-F019E8905005}"/>
              </a:ext>
            </a:extLst>
          </p:cNvPr>
          <p:cNvCxnSpPr>
            <a:cxnSpLocks/>
          </p:cNvCxnSpPr>
          <p:nvPr/>
        </p:nvCxnSpPr>
        <p:spPr>
          <a:xfrm flipV="1">
            <a:off x="2386808" y="3683014"/>
            <a:ext cx="1979466" cy="12122"/>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9" name="Straight Arrow Connector 58">
            <a:extLst>
              <a:ext uri="{FF2B5EF4-FFF2-40B4-BE49-F238E27FC236}">
                <a16:creationId xmlns:a16="http://schemas.microsoft.com/office/drawing/2014/main" id="{68F7BA14-0C9B-850D-8BED-FC87E154ACB7}"/>
              </a:ext>
            </a:extLst>
          </p:cNvPr>
          <p:cNvCxnSpPr>
            <a:cxnSpLocks/>
          </p:cNvCxnSpPr>
          <p:nvPr/>
        </p:nvCxnSpPr>
        <p:spPr>
          <a:xfrm flipH="1">
            <a:off x="2317190" y="3713058"/>
            <a:ext cx="307136" cy="315211"/>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51AB69BD-E0A4-C432-339E-6ECEF664A793}"/>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
        <p:nvSpPr>
          <p:cNvPr id="8" name="Rectangle: Rounded Corners 7">
            <a:extLst>
              <a:ext uri="{FF2B5EF4-FFF2-40B4-BE49-F238E27FC236}">
                <a16:creationId xmlns:a16="http://schemas.microsoft.com/office/drawing/2014/main" id="{268ACA3C-2985-4F76-25DA-740FE2B95F2A}"/>
              </a:ext>
            </a:extLst>
          </p:cNvPr>
          <p:cNvSpPr/>
          <p:nvPr/>
        </p:nvSpPr>
        <p:spPr>
          <a:xfrm>
            <a:off x="608059" y="3911502"/>
            <a:ext cx="1742351" cy="62535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400" b="1">
                <a:solidFill>
                  <a:srgbClr val="FFFFFF"/>
                </a:solidFill>
                <a:latin typeface="Times New Roman"/>
                <a:cs typeface="Times New Roman"/>
              </a:rPr>
              <a:t>f = 21 mm</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Focus point to detector </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distance(mm)</a:t>
            </a:r>
            <a:endParaRPr lang="en-US" sz="1200">
              <a:solidFill>
                <a:srgbClr val="FFFFFF"/>
              </a:solidFill>
              <a:cs typeface="Calibri"/>
            </a:endParaRPr>
          </a:p>
        </p:txBody>
      </p:sp>
      <p:sp>
        <p:nvSpPr>
          <p:cNvPr id="10" name="Rectangle: Rounded Corners 9">
            <a:extLst>
              <a:ext uri="{FF2B5EF4-FFF2-40B4-BE49-F238E27FC236}">
                <a16:creationId xmlns:a16="http://schemas.microsoft.com/office/drawing/2014/main" id="{6C1AD2DD-B934-7F94-4AF0-D5CF70079BDC}"/>
              </a:ext>
            </a:extLst>
          </p:cNvPr>
          <p:cNvSpPr/>
          <p:nvPr/>
        </p:nvSpPr>
        <p:spPr>
          <a:xfrm>
            <a:off x="4402219" y="1564973"/>
            <a:ext cx="1482626" cy="608421"/>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b="1">
                <a:solidFill>
                  <a:srgbClr val="FFFFFF"/>
                </a:solidFill>
                <a:ea typeface="+mn-lt"/>
                <a:cs typeface="+mn-lt"/>
              </a:rPr>
              <a:t>S= 18.6 mm</a:t>
            </a:r>
            <a:endParaRPr lang="en-US"/>
          </a:p>
          <a:p>
            <a:pPr algn="ctr"/>
            <a:r>
              <a:rPr lang="en-US" sz="1200">
                <a:solidFill>
                  <a:srgbClr val="FFFFFF"/>
                </a:solidFill>
                <a:ea typeface="+mn-lt"/>
                <a:cs typeface="+mn-lt"/>
              </a:rPr>
              <a:t>Sample to detector distance (mm)</a:t>
            </a:r>
            <a:endParaRPr lang="en-US"/>
          </a:p>
        </p:txBody>
      </p:sp>
    </p:spTree>
    <p:extLst>
      <p:ext uri="{BB962C8B-B14F-4D97-AF65-F5344CB8AC3E}">
        <p14:creationId xmlns:p14="http://schemas.microsoft.com/office/powerpoint/2010/main" val="172450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3722362D-72D8-FF70-8C41-2CF1608847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1895265"/>
            <a:ext cx="2588579" cy="2312872"/>
          </a:xfrm>
          <a:prstGeom prst="rect">
            <a:avLst/>
          </a:prstGeom>
        </p:spPr>
      </p:pic>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Space-Grade Image Sensor</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graphicFrame>
        <p:nvGraphicFramePr>
          <p:cNvPr id="5" name="Table 4">
            <a:extLst>
              <a:ext uri="{FF2B5EF4-FFF2-40B4-BE49-F238E27FC236}">
                <a16:creationId xmlns:a16="http://schemas.microsoft.com/office/drawing/2014/main" id="{1B0215A8-67CB-CC41-E5D9-43B5B3D45479}"/>
              </a:ext>
            </a:extLst>
          </p:cNvPr>
          <p:cNvGraphicFramePr>
            <a:graphicFrameLocks noGrp="1"/>
          </p:cNvGraphicFramePr>
          <p:nvPr/>
        </p:nvGraphicFramePr>
        <p:xfrm>
          <a:off x="845176" y="1058430"/>
          <a:ext cx="7485128" cy="325148"/>
        </p:xfrm>
        <a:graphic>
          <a:graphicData uri="http://schemas.openxmlformats.org/drawingml/2006/table">
            <a:tbl>
              <a:tblPr firstRow="1" bandRow="1">
                <a:tableStyleId>{5C22544A-7EE6-4342-B048-85BDC9FD1C3A}</a:tableStyleId>
              </a:tblPr>
              <a:tblGrid>
                <a:gridCol w="1614301">
                  <a:extLst>
                    <a:ext uri="{9D8B030D-6E8A-4147-A177-3AD203B41FA5}">
                      <a16:colId xmlns:a16="http://schemas.microsoft.com/office/drawing/2014/main" val="2342233807"/>
                    </a:ext>
                  </a:extLst>
                </a:gridCol>
                <a:gridCol w="5870827">
                  <a:extLst>
                    <a:ext uri="{9D8B030D-6E8A-4147-A177-3AD203B41FA5}">
                      <a16:colId xmlns:a16="http://schemas.microsoft.com/office/drawing/2014/main" val="2654881840"/>
                    </a:ext>
                  </a:extLst>
                </a:gridCol>
              </a:tblGrid>
              <a:tr h="325148">
                <a:tc>
                  <a:txBody>
                    <a:bodyPr/>
                    <a:lstStyle/>
                    <a:p>
                      <a:pPr lvl="0" algn="l">
                        <a:buNone/>
                      </a:pPr>
                      <a:r>
                        <a:rPr lang="en-US" sz="1200" b="1" i="0" u="sng" strike="noStrike" noProof="0">
                          <a:solidFill>
                            <a:schemeClr val="tx1"/>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image sensor shall have a minimum pixel resolution of 2048</a:t>
                      </a:r>
                      <a:r>
                        <a:rPr lang="en-US" sz="1200" b="0" i="0" u="none" strike="noStrike" baseline="30000" noProof="0">
                          <a:solidFill>
                            <a:schemeClr val="tx1"/>
                          </a:solidFill>
                          <a:latin typeface="Times New Roman"/>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6578192"/>
                  </a:ext>
                </a:extLst>
              </a:tr>
            </a:tbl>
          </a:graphicData>
        </a:graphic>
      </p:graphicFrame>
      <p:sp>
        <p:nvSpPr>
          <p:cNvPr id="11" name="TextBox 10">
            <a:extLst>
              <a:ext uri="{FF2B5EF4-FFF2-40B4-BE49-F238E27FC236}">
                <a16:creationId xmlns:a16="http://schemas.microsoft.com/office/drawing/2014/main" id="{F6353DFA-E62E-C7E6-94B8-200F9E7E2D9D}"/>
              </a:ext>
            </a:extLst>
          </p:cNvPr>
          <p:cNvSpPr txBox="1"/>
          <p:nvPr/>
        </p:nvSpPr>
        <p:spPr>
          <a:xfrm>
            <a:off x="4727073" y="3951012"/>
            <a:ext cx="23492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3D-Plus 4 Megapixel CMOS Space Camera </a:t>
            </a:r>
            <a:r>
              <a:rPr lang="en-US" sz="1400">
                <a:latin typeface="Times New Roman"/>
                <a:ea typeface="+mn-lt"/>
                <a:cs typeface="+mn-lt"/>
              </a:rPr>
              <a:t>3DCM734-1</a:t>
            </a:r>
            <a:endParaRPr lang="en-US" sz="1400">
              <a:latin typeface="Times New Roman"/>
              <a:cs typeface="Times New Roman"/>
            </a:endParaRPr>
          </a:p>
        </p:txBody>
      </p:sp>
      <p:sp>
        <p:nvSpPr>
          <p:cNvPr id="73" name="Right Bracket 72">
            <a:extLst>
              <a:ext uri="{FF2B5EF4-FFF2-40B4-BE49-F238E27FC236}">
                <a16:creationId xmlns:a16="http://schemas.microsoft.com/office/drawing/2014/main" id="{80E2A40C-7671-4E8B-2172-7A20AB491B9A}"/>
              </a:ext>
            </a:extLst>
          </p:cNvPr>
          <p:cNvSpPr/>
          <p:nvPr/>
        </p:nvSpPr>
        <p:spPr>
          <a:xfrm>
            <a:off x="4404812" y="1607822"/>
            <a:ext cx="255443" cy="2783897"/>
          </a:xfrm>
          <a:prstGeom prst="rightBracket">
            <a:avLst/>
          </a:prstGeom>
          <a:noFill/>
          <a:ln w="28575">
            <a:solidFill>
              <a:srgbClr val="F14E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69">
            <a:extLst>
              <a:ext uri="{FF2B5EF4-FFF2-40B4-BE49-F238E27FC236}">
                <a16:creationId xmlns:a16="http://schemas.microsoft.com/office/drawing/2014/main" id="{6495F0A7-19DE-C654-40AA-E996B4524B04}"/>
              </a:ext>
            </a:extLst>
          </p:cNvPr>
          <p:cNvGrpSpPr>
            <a:grpSpLocks/>
          </p:cNvGrpSpPr>
          <p:nvPr/>
        </p:nvGrpSpPr>
        <p:grpSpPr>
          <a:xfrm>
            <a:off x="1183631" y="1607822"/>
            <a:ext cx="3467899" cy="2625662"/>
            <a:chOff x="153699" y="1831396"/>
            <a:chExt cx="4014353" cy="2874980"/>
          </a:xfrm>
        </p:grpSpPr>
        <p:grpSp>
          <p:nvGrpSpPr>
            <p:cNvPr id="63" name="Group 62">
              <a:extLst>
                <a:ext uri="{FF2B5EF4-FFF2-40B4-BE49-F238E27FC236}">
                  <a16:creationId xmlns:a16="http://schemas.microsoft.com/office/drawing/2014/main" id="{F09DFE99-ED6E-9EBB-DC3B-122BDA3CD330}"/>
                </a:ext>
              </a:extLst>
            </p:cNvPr>
            <p:cNvGrpSpPr>
              <a:grpSpLocks/>
            </p:cNvGrpSpPr>
            <p:nvPr/>
          </p:nvGrpSpPr>
          <p:grpSpPr>
            <a:xfrm>
              <a:off x="153699" y="1831396"/>
              <a:ext cx="3732067" cy="2539712"/>
              <a:chOff x="-214312" y="1606260"/>
              <a:chExt cx="3732067" cy="2539712"/>
            </a:xfrm>
          </p:grpSpPr>
          <p:sp>
            <p:nvSpPr>
              <p:cNvPr id="7" name="Rectangle 6">
                <a:extLst>
                  <a:ext uri="{FF2B5EF4-FFF2-40B4-BE49-F238E27FC236}">
                    <a16:creationId xmlns:a16="http://schemas.microsoft.com/office/drawing/2014/main" id="{DF9EAC72-C4F9-862A-F8D7-07D50CC3CE4F}"/>
                  </a:ext>
                </a:extLst>
              </p:cNvPr>
              <p:cNvSpPr>
                <a:spLocks/>
              </p:cNvSpPr>
              <p:nvPr/>
            </p:nvSpPr>
            <p:spPr>
              <a:xfrm>
                <a:off x="575830" y="1993755"/>
                <a:ext cx="2926772" cy="2138796"/>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4F3F44-9310-6822-446F-5D54BAC79EB6}"/>
                  </a:ext>
                </a:extLst>
              </p:cNvPr>
              <p:cNvSpPr>
                <a:spLocks/>
              </p:cNvSpPr>
              <p:nvPr/>
            </p:nvSpPr>
            <p:spPr>
              <a:xfrm>
                <a:off x="3093999" y="3773198"/>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6CD6F1-29AA-AB6A-8D27-5DD006778274}"/>
                  </a:ext>
                </a:extLst>
              </p:cNvPr>
              <p:cNvSpPr>
                <a:spLocks/>
              </p:cNvSpPr>
              <p:nvPr/>
            </p:nvSpPr>
            <p:spPr>
              <a:xfrm>
                <a:off x="2674032"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DFF723-B9F2-6C5F-E67E-7BF4ABCF46E7}"/>
                  </a:ext>
                </a:extLst>
              </p:cNvPr>
              <p:cNvSpPr>
                <a:spLocks/>
              </p:cNvSpPr>
              <p:nvPr/>
            </p:nvSpPr>
            <p:spPr>
              <a:xfrm>
                <a:off x="2254066"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B89AC8-4E14-B00C-B6D7-7F09246AEA8E}"/>
                  </a:ext>
                </a:extLst>
              </p:cNvPr>
              <p:cNvSpPr>
                <a:spLocks/>
              </p:cNvSpPr>
              <p:nvPr/>
            </p:nvSpPr>
            <p:spPr>
              <a:xfrm>
                <a:off x="1834100"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B0FDFE9-6210-3D94-9A2A-839EE0D83BA0}"/>
                  </a:ext>
                </a:extLst>
              </p:cNvPr>
              <p:cNvSpPr>
                <a:spLocks/>
              </p:cNvSpPr>
              <p:nvPr/>
            </p:nvSpPr>
            <p:spPr>
              <a:xfrm>
                <a:off x="1414134"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CD4DCE-B81F-4441-D178-0A4885262D51}"/>
                  </a:ext>
                </a:extLst>
              </p:cNvPr>
              <p:cNvSpPr>
                <a:spLocks/>
              </p:cNvSpPr>
              <p:nvPr/>
            </p:nvSpPr>
            <p:spPr>
              <a:xfrm>
                <a:off x="994168"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4CC275-8E01-E7C8-31A2-0498F8A2471F}"/>
                  </a:ext>
                </a:extLst>
              </p:cNvPr>
              <p:cNvSpPr>
                <a:spLocks/>
              </p:cNvSpPr>
              <p:nvPr/>
            </p:nvSpPr>
            <p:spPr>
              <a:xfrm>
                <a:off x="574201"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7FC255-CCD8-FBD0-E9A3-50731530CDB1}"/>
                  </a:ext>
                </a:extLst>
              </p:cNvPr>
              <p:cNvSpPr>
                <a:spLocks/>
              </p:cNvSpPr>
              <p:nvPr/>
            </p:nvSpPr>
            <p:spPr>
              <a:xfrm>
                <a:off x="3091294"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6BDE03A-1E2F-907C-803A-6A2C835680B6}"/>
                  </a:ext>
                </a:extLst>
              </p:cNvPr>
              <p:cNvSpPr>
                <a:spLocks/>
              </p:cNvSpPr>
              <p:nvPr/>
            </p:nvSpPr>
            <p:spPr>
              <a:xfrm>
                <a:off x="2671328"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627125-56D9-78A5-3DB4-FA226CDEDCB6}"/>
                  </a:ext>
                </a:extLst>
              </p:cNvPr>
              <p:cNvSpPr>
                <a:spLocks/>
              </p:cNvSpPr>
              <p:nvPr/>
            </p:nvSpPr>
            <p:spPr>
              <a:xfrm>
                <a:off x="2251362"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EDD5EA1-3CBA-332C-2BCB-9A9E6973F96C}"/>
                  </a:ext>
                </a:extLst>
              </p:cNvPr>
              <p:cNvSpPr>
                <a:spLocks/>
              </p:cNvSpPr>
              <p:nvPr/>
            </p:nvSpPr>
            <p:spPr>
              <a:xfrm>
                <a:off x="1831396"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5591E8-C33C-78EC-FBDD-F5C621019F85}"/>
                  </a:ext>
                </a:extLst>
              </p:cNvPr>
              <p:cNvSpPr>
                <a:spLocks/>
              </p:cNvSpPr>
              <p:nvPr/>
            </p:nvSpPr>
            <p:spPr>
              <a:xfrm>
                <a:off x="1411430"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FDB5EA-C4F4-9B06-6E2B-367DF89B8FCD}"/>
                  </a:ext>
                </a:extLst>
              </p:cNvPr>
              <p:cNvSpPr>
                <a:spLocks/>
              </p:cNvSpPr>
              <p:nvPr/>
            </p:nvSpPr>
            <p:spPr>
              <a:xfrm>
                <a:off x="991463"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77A3808-C8B1-05BC-0B22-40BD020A8F74}"/>
                  </a:ext>
                </a:extLst>
              </p:cNvPr>
              <p:cNvSpPr>
                <a:spLocks/>
              </p:cNvSpPr>
              <p:nvPr/>
            </p:nvSpPr>
            <p:spPr>
              <a:xfrm>
                <a:off x="571496"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722F614-C551-3471-0B65-A1A1F04C087A}"/>
                  </a:ext>
                </a:extLst>
              </p:cNvPr>
              <p:cNvSpPr>
                <a:spLocks/>
              </p:cNvSpPr>
              <p:nvPr/>
            </p:nvSpPr>
            <p:spPr>
              <a:xfrm>
                <a:off x="3091294"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8CB22D-D003-6619-5952-81BC3917EC7E}"/>
                  </a:ext>
                </a:extLst>
              </p:cNvPr>
              <p:cNvSpPr>
                <a:spLocks/>
              </p:cNvSpPr>
              <p:nvPr/>
            </p:nvSpPr>
            <p:spPr>
              <a:xfrm>
                <a:off x="2671328"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E9CA9C2-260F-BAB6-D9AA-30A0D5DC2686}"/>
                  </a:ext>
                </a:extLst>
              </p:cNvPr>
              <p:cNvSpPr>
                <a:spLocks/>
              </p:cNvSpPr>
              <p:nvPr/>
            </p:nvSpPr>
            <p:spPr>
              <a:xfrm>
                <a:off x="2251362"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26CD8CF-F713-DE02-F060-386DF55AC44B}"/>
                  </a:ext>
                </a:extLst>
              </p:cNvPr>
              <p:cNvSpPr>
                <a:spLocks/>
              </p:cNvSpPr>
              <p:nvPr/>
            </p:nvSpPr>
            <p:spPr>
              <a:xfrm>
                <a:off x="1831396"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D77266-1590-6A18-DDE6-D8D001A01D37}"/>
                  </a:ext>
                </a:extLst>
              </p:cNvPr>
              <p:cNvSpPr>
                <a:spLocks/>
              </p:cNvSpPr>
              <p:nvPr/>
            </p:nvSpPr>
            <p:spPr>
              <a:xfrm>
                <a:off x="1411430"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CB5618C-1285-9081-4D04-F888B219A9CE}"/>
                  </a:ext>
                </a:extLst>
              </p:cNvPr>
              <p:cNvSpPr>
                <a:spLocks/>
              </p:cNvSpPr>
              <p:nvPr/>
            </p:nvSpPr>
            <p:spPr>
              <a:xfrm>
                <a:off x="991463"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03C0545-F1AD-2A6A-CEB0-76780F258EDD}"/>
                  </a:ext>
                </a:extLst>
              </p:cNvPr>
              <p:cNvSpPr>
                <a:spLocks/>
              </p:cNvSpPr>
              <p:nvPr/>
            </p:nvSpPr>
            <p:spPr>
              <a:xfrm>
                <a:off x="571496"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4CB18CD-2651-1E88-4D3A-805260E23A4C}"/>
                  </a:ext>
                </a:extLst>
              </p:cNvPr>
              <p:cNvSpPr>
                <a:spLocks/>
              </p:cNvSpPr>
              <p:nvPr/>
            </p:nvSpPr>
            <p:spPr>
              <a:xfrm>
                <a:off x="3088589"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8A257FD-6365-EBFF-56B2-FFFC6760AC44}"/>
                  </a:ext>
                </a:extLst>
              </p:cNvPr>
              <p:cNvSpPr>
                <a:spLocks/>
              </p:cNvSpPr>
              <p:nvPr/>
            </p:nvSpPr>
            <p:spPr>
              <a:xfrm>
                <a:off x="2668623"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B159FC2-3AA6-709F-EB4E-8C76182548A2}"/>
                  </a:ext>
                </a:extLst>
              </p:cNvPr>
              <p:cNvSpPr>
                <a:spLocks/>
              </p:cNvSpPr>
              <p:nvPr/>
            </p:nvSpPr>
            <p:spPr>
              <a:xfrm>
                <a:off x="2248657"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D41A481-0B27-B2D6-457E-27E59033E0A3}"/>
                  </a:ext>
                </a:extLst>
              </p:cNvPr>
              <p:cNvSpPr>
                <a:spLocks/>
              </p:cNvSpPr>
              <p:nvPr/>
            </p:nvSpPr>
            <p:spPr>
              <a:xfrm>
                <a:off x="1828691"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A94FCC5-9AD1-D28D-B240-5CCC97C245BC}"/>
                  </a:ext>
                </a:extLst>
              </p:cNvPr>
              <p:cNvSpPr>
                <a:spLocks/>
              </p:cNvSpPr>
              <p:nvPr/>
            </p:nvSpPr>
            <p:spPr>
              <a:xfrm>
                <a:off x="1408725"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8768DB-F7E8-3F20-DBCD-13EF2E3E4FC7}"/>
                  </a:ext>
                </a:extLst>
              </p:cNvPr>
              <p:cNvSpPr>
                <a:spLocks/>
              </p:cNvSpPr>
              <p:nvPr/>
            </p:nvSpPr>
            <p:spPr>
              <a:xfrm>
                <a:off x="988759"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C3FA6F2-89FC-29CC-B0A3-72B058D66344}"/>
                  </a:ext>
                </a:extLst>
              </p:cNvPr>
              <p:cNvSpPr>
                <a:spLocks/>
              </p:cNvSpPr>
              <p:nvPr/>
            </p:nvSpPr>
            <p:spPr>
              <a:xfrm>
                <a:off x="568792"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145C81F-0D4B-B599-CDB9-1532B9EE81A4}"/>
                  </a:ext>
                </a:extLst>
              </p:cNvPr>
              <p:cNvSpPr>
                <a:spLocks/>
              </p:cNvSpPr>
              <p:nvPr/>
            </p:nvSpPr>
            <p:spPr>
              <a:xfrm>
                <a:off x="3088589"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F2FCE11-9351-769E-DFC5-4E7C489F3C5B}"/>
                  </a:ext>
                </a:extLst>
              </p:cNvPr>
              <p:cNvSpPr>
                <a:spLocks/>
              </p:cNvSpPr>
              <p:nvPr/>
            </p:nvSpPr>
            <p:spPr>
              <a:xfrm>
                <a:off x="2668623"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0D53ABC-08AA-CE03-FA3E-B80CF120675C}"/>
                  </a:ext>
                </a:extLst>
              </p:cNvPr>
              <p:cNvSpPr>
                <a:spLocks/>
              </p:cNvSpPr>
              <p:nvPr/>
            </p:nvSpPr>
            <p:spPr>
              <a:xfrm>
                <a:off x="2248657"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3DFB959-80AE-A42C-71D2-A68C3E9717DA}"/>
                  </a:ext>
                </a:extLst>
              </p:cNvPr>
              <p:cNvSpPr>
                <a:spLocks/>
              </p:cNvSpPr>
              <p:nvPr/>
            </p:nvSpPr>
            <p:spPr>
              <a:xfrm>
                <a:off x="1828691"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21048B2-FC51-F858-CC7A-56B9B0760AD7}"/>
                  </a:ext>
                </a:extLst>
              </p:cNvPr>
              <p:cNvSpPr>
                <a:spLocks/>
              </p:cNvSpPr>
              <p:nvPr/>
            </p:nvSpPr>
            <p:spPr>
              <a:xfrm>
                <a:off x="1408725"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D553E2-1819-1B68-9CAD-B6083EB040E5}"/>
                  </a:ext>
                </a:extLst>
              </p:cNvPr>
              <p:cNvSpPr>
                <a:spLocks/>
              </p:cNvSpPr>
              <p:nvPr/>
            </p:nvSpPr>
            <p:spPr>
              <a:xfrm>
                <a:off x="988758"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D3E1AA4-8B8F-F9D5-52A0-414F125F58C1}"/>
                  </a:ext>
                </a:extLst>
              </p:cNvPr>
              <p:cNvSpPr>
                <a:spLocks/>
              </p:cNvSpPr>
              <p:nvPr/>
            </p:nvSpPr>
            <p:spPr>
              <a:xfrm>
                <a:off x="568791"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DE0654B-1CC1-37DF-03CD-9AE6D36A69EE}"/>
                  </a:ext>
                </a:extLst>
              </p:cNvPr>
              <p:cNvSpPr>
                <a:spLocks/>
              </p:cNvSpPr>
              <p:nvPr/>
            </p:nvSpPr>
            <p:spPr>
              <a:xfrm>
                <a:off x="3085884"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A902EC7-76C8-1775-28C0-2BBCDB5B85F3}"/>
                  </a:ext>
                </a:extLst>
              </p:cNvPr>
              <p:cNvSpPr>
                <a:spLocks/>
              </p:cNvSpPr>
              <p:nvPr/>
            </p:nvSpPr>
            <p:spPr>
              <a:xfrm>
                <a:off x="2665918"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130FA1E-102E-3BEB-453B-149D4F2EB166}"/>
                  </a:ext>
                </a:extLst>
              </p:cNvPr>
              <p:cNvSpPr>
                <a:spLocks/>
              </p:cNvSpPr>
              <p:nvPr/>
            </p:nvSpPr>
            <p:spPr>
              <a:xfrm>
                <a:off x="2245952"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2929A35-B7DC-9D0D-F835-85A234121237}"/>
                  </a:ext>
                </a:extLst>
              </p:cNvPr>
              <p:cNvSpPr>
                <a:spLocks/>
              </p:cNvSpPr>
              <p:nvPr/>
            </p:nvSpPr>
            <p:spPr>
              <a:xfrm>
                <a:off x="1825986"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819A103-E7B8-53C8-03B1-D0F96EE6B19D}"/>
                  </a:ext>
                </a:extLst>
              </p:cNvPr>
              <p:cNvSpPr>
                <a:spLocks/>
              </p:cNvSpPr>
              <p:nvPr/>
            </p:nvSpPr>
            <p:spPr>
              <a:xfrm>
                <a:off x="1406020"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6B4968-C1AC-DF31-FDC6-D85E631E71AE}"/>
                  </a:ext>
                </a:extLst>
              </p:cNvPr>
              <p:cNvSpPr>
                <a:spLocks/>
              </p:cNvSpPr>
              <p:nvPr/>
            </p:nvSpPr>
            <p:spPr>
              <a:xfrm>
                <a:off x="986054"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87C2E52-2253-4B7A-818E-761D85677138}"/>
                  </a:ext>
                </a:extLst>
              </p:cNvPr>
              <p:cNvSpPr>
                <a:spLocks/>
              </p:cNvSpPr>
              <p:nvPr/>
            </p:nvSpPr>
            <p:spPr>
              <a:xfrm>
                <a:off x="566087"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F9AFB55C-A038-7CDA-92A5-49B58E79BC1B}"/>
                  </a:ext>
                </a:extLst>
              </p:cNvPr>
              <p:cNvCxnSpPr>
                <a:cxnSpLocks/>
              </p:cNvCxnSpPr>
              <p:nvPr/>
            </p:nvCxnSpPr>
            <p:spPr>
              <a:xfrm flipV="1">
                <a:off x="547253" y="1911927"/>
                <a:ext cx="2962275" cy="7792"/>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66EA341-B146-B455-4302-678D1816437E}"/>
                  </a:ext>
                </a:extLst>
              </p:cNvPr>
              <p:cNvCxnSpPr>
                <a:cxnSpLocks/>
              </p:cNvCxnSpPr>
              <p:nvPr/>
            </p:nvCxnSpPr>
            <p:spPr>
              <a:xfrm flipH="1">
                <a:off x="478845" y="1976003"/>
                <a:ext cx="16452" cy="2169969"/>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2FF29D9-C6A6-83E9-B058-76A7A2877B3B}"/>
                  </a:ext>
                </a:extLst>
              </p:cNvPr>
              <p:cNvSpPr txBox="1">
                <a:spLocks/>
              </p:cNvSpPr>
              <p:nvPr/>
            </p:nvSpPr>
            <p:spPr>
              <a:xfrm>
                <a:off x="530369" y="1606260"/>
                <a:ext cx="2987386" cy="337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Calibri"/>
                  </a:rPr>
                  <a:t>11.3 mm</a:t>
                </a:r>
                <a:endParaRPr lang="en-US" sz="1400">
                  <a:latin typeface="Times New Roman"/>
                  <a:cs typeface="Times New Roman"/>
                </a:endParaRPr>
              </a:p>
            </p:txBody>
          </p:sp>
          <p:sp>
            <p:nvSpPr>
              <p:cNvPr id="62" name="TextBox 61">
                <a:extLst>
                  <a:ext uri="{FF2B5EF4-FFF2-40B4-BE49-F238E27FC236}">
                    <a16:creationId xmlns:a16="http://schemas.microsoft.com/office/drawing/2014/main" id="{EFDD1E01-0C18-2D76-A63D-425DAA51186C}"/>
                  </a:ext>
                </a:extLst>
              </p:cNvPr>
              <p:cNvSpPr txBox="1">
                <a:spLocks/>
              </p:cNvSpPr>
              <p:nvPr/>
            </p:nvSpPr>
            <p:spPr>
              <a:xfrm>
                <a:off x="-214312" y="2900793"/>
                <a:ext cx="731693" cy="5729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Calibri"/>
                  </a:rPr>
                  <a:t>11.3 mm</a:t>
                </a:r>
                <a:endParaRPr lang="en-US"/>
              </a:p>
            </p:txBody>
          </p:sp>
        </p:grpSp>
        <p:cxnSp>
          <p:nvCxnSpPr>
            <p:cNvPr id="65" name="Straight Arrow Connector 64">
              <a:extLst>
                <a:ext uri="{FF2B5EF4-FFF2-40B4-BE49-F238E27FC236}">
                  <a16:creationId xmlns:a16="http://schemas.microsoft.com/office/drawing/2014/main" id="{7291D950-71AC-3ABF-686A-70A85AF96E54}"/>
                </a:ext>
              </a:extLst>
            </p:cNvPr>
            <p:cNvCxnSpPr>
              <a:cxnSpLocks/>
            </p:cNvCxnSpPr>
            <p:nvPr/>
          </p:nvCxnSpPr>
          <p:spPr>
            <a:xfrm flipH="1">
              <a:off x="3497403" y="4397084"/>
              <a:ext cx="388793" cy="868"/>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18ACCE6-D1F7-9D64-01C4-449E4223F69F}"/>
                </a:ext>
              </a:extLst>
            </p:cNvPr>
            <p:cNvSpPr txBox="1">
              <a:spLocks/>
            </p:cNvSpPr>
            <p:nvPr/>
          </p:nvSpPr>
          <p:spPr>
            <a:xfrm>
              <a:off x="3219882" y="4369374"/>
              <a:ext cx="948170" cy="337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ea typeface="+mn-lt"/>
                  <a:cs typeface="+mn-lt"/>
                </a:rPr>
                <a:t>5.5 µm</a:t>
              </a:r>
              <a:endParaRPr lang="en-US">
                <a:solidFill>
                  <a:srgbClr val="000000"/>
                </a:solidFill>
              </a:endParaRPr>
            </a:p>
          </p:txBody>
        </p:sp>
      </p:grpSp>
      <p:cxnSp>
        <p:nvCxnSpPr>
          <p:cNvPr id="72" name="Straight Arrow Connector 71">
            <a:extLst>
              <a:ext uri="{FF2B5EF4-FFF2-40B4-BE49-F238E27FC236}">
                <a16:creationId xmlns:a16="http://schemas.microsoft.com/office/drawing/2014/main" id="{B2F9F656-EE07-76DD-00F3-AC4F67609A0B}"/>
              </a:ext>
            </a:extLst>
          </p:cNvPr>
          <p:cNvCxnSpPr>
            <a:cxnSpLocks/>
          </p:cNvCxnSpPr>
          <p:nvPr/>
        </p:nvCxnSpPr>
        <p:spPr>
          <a:xfrm flipV="1">
            <a:off x="4658969" y="2790091"/>
            <a:ext cx="1187221" cy="43387"/>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D490D0-078B-91BB-51D4-78B03BF2AB23}"/>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Tree>
    <p:extLst>
      <p:ext uri="{BB962C8B-B14F-4D97-AF65-F5344CB8AC3E}">
        <p14:creationId xmlns:p14="http://schemas.microsoft.com/office/powerpoint/2010/main" val="3977412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picture containing light&#10;&#10;Description automatically generated">
            <a:extLst>
              <a:ext uri="{FF2B5EF4-FFF2-40B4-BE49-F238E27FC236}">
                <a16:creationId xmlns:a16="http://schemas.microsoft.com/office/drawing/2014/main" id="{F3D57792-52D0-EF05-F1BE-EE75924635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66900" y="1819350"/>
            <a:ext cx="3377700" cy="2251800"/>
          </a:xfrm>
          <a:prstGeom prst="rect">
            <a:avLst/>
          </a:prstGeom>
        </p:spPr>
      </p:pic>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45758" y="252693"/>
            <a:ext cx="8520600" cy="572700"/>
          </a:xfrm>
        </p:spPr>
        <p:txBody>
          <a:bodyPr/>
          <a:lstStyle/>
          <a:p>
            <a:r>
              <a:rPr lang="en-US" b="1">
                <a:latin typeface="Times New Roman"/>
                <a:cs typeface="Times New Roman"/>
              </a:rPr>
              <a:t>Optical Train: Prototype Image Sensor</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graphicFrame>
        <p:nvGraphicFramePr>
          <p:cNvPr id="5" name="Table 4">
            <a:extLst>
              <a:ext uri="{FF2B5EF4-FFF2-40B4-BE49-F238E27FC236}">
                <a16:creationId xmlns:a16="http://schemas.microsoft.com/office/drawing/2014/main" id="{1B0215A8-67CB-CC41-E5D9-43B5B3D45479}"/>
              </a:ext>
            </a:extLst>
          </p:cNvPr>
          <p:cNvGraphicFramePr>
            <a:graphicFrameLocks noGrp="1"/>
          </p:cNvGraphicFramePr>
          <p:nvPr/>
        </p:nvGraphicFramePr>
        <p:xfrm>
          <a:off x="845176" y="1058430"/>
          <a:ext cx="7485128" cy="325148"/>
        </p:xfrm>
        <a:graphic>
          <a:graphicData uri="http://schemas.openxmlformats.org/drawingml/2006/table">
            <a:tbl>
              <a:tblPr firstRow="1" bandRow="1">
                <a:tableStyleId>{5C22544A-7EE6-4342-B048-85BDC9FD1C3A}</a:tableStyleId>
              </a:tblPr>
              <a:tblGrid>
                <a:gridCol w="1614301">
                  <a:extLst>
                    <a:ext uri="{9D8B030D-6E8A-4147-A177-3AD203B41FA5}">
                      <a16:colId xmlns:a16="http://schemas.microsoft.com/office/drawing/2014/main" val="2342233807"/>
                    </a:ext>
                  </a:extLst>
                </a:gridCol>
                <a:gridCol w="5870827">
                  <a:extLst>
                    <a:ext uri="{9D8B030D-6E8A-4147-A177-3AD203B41FA5}">
                      <a16:colId xmlns:a16="http://schemas.microsoft.com/office/drawing/2014/main" val="2654881840"/>
                    </a:ext>
                  </a:extLst>
                </a:gridCol>
              </a:tblGrid>
              <a:tr h="325148">
                <a:tc>
                  <a:txBody>
                    <a:bodyPr/>
                    <a:lstStyle/>
                    <a:p>
                      <a:pPr lvl="0" algn="l">
                        <a:buNone/>
                      </a:pPr>
                      <a:r>
                        <a:rPr lang="en-US" sz="1200" b="1" i="0" u="sng" strike="noStrike" noProof="0">
                          <a:solidFill>
                            <a:schemeClr val="tx1"/>
                          </a:solidFill>
                          <a:latin typeface="Times New Roman"/>
                        </a:rPr>
                        <a:t>R-DIHM-PERF-3.1: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image sensor shall have a minimum pixel resolution of 2048</a:t>
                      </a:r>
                      <a:r>
                        <a:rPr lang="en-US" sz="1200" b="0" i="0" u="none" strike="noStrike" baseline="30000" noProof="0">
                          <a:solidFill>
                            <a:schemeClr val="tx1"/>
                          </a:solidFill>
                          <a:latin typeface="Times New Roman"/>
                        </a:rPr>
                        <a:t>2</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6578192"/>
                  </a:ext>
                </a:extLst>
              </a:tr>
            </a:tbl>
          </a:graphicData>
        </a:graphic>
      </p:graphicFrame>
      <p:sp>
        <p:nvSpPr>
          <p:cNvPr id="11" name="TextBox 10">
            <a:extLst>
              <a:ext uri="{FF2B5EF4-FFF2-40B4-BE49-F238E27FC236}">
                <a16:creationId xmlns:a16="http://schemas.microsoft.com/office/drawing/2014/main" id="{F6353DFA-E62E-C7E6-94B8-200F9E7E2D9D}"/>
              </a:ext>
            </a:extLst>
          </p:cNvPr>
          <p:cNvSpPr txBox="1"/>
          <p:nvPr/>
        </p:nvSpPr>
        <p:spPr>
          <a:xfrm>
            <a:off x="3866712" y="3938030"/>
            <a:ext cx="25122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Pixelink </a:t>
            </a:r>
            <a:r>
              <a:rPr lang="en-US" sz="1400">
                <a:ea typeface="+mn-lt"/>
                <a:cs typeface="+mn-lt"/>
              </a:rPr>
              <a:t>PL-D734MU-BL</a:t>
            </a:r>
            <a:endParaRPr lang="en-US" sz="1400">
              <a:latin typeface="Times New Roman"/>
              <a:cs typeface="Times New Roman"/>
            </a:endParaRPr>
          </a:p>
        </p:txBody>
      </p:sp>
      <p:sp>
        <p:nvSpPr>
          <p:cNvPr id="73" name="Right Bracket 72">
            <a:extLst>
              <a:ext uri="{FF2B5EF4-FFF2-40B4-BE49-F238E27FC236}">
                <a16:creationId xmlns:a16="http://schemas.microsoft.com/office/drawing/2014/main" id="{80E2A40C-7671-4E8B-2172-7A20AB491B9A}"/>
              </a:ext>
            </a:extLst>
          </p:cNvPr>
          <p:cNvSpPr/>
          <p:nvPr/>
        </p:nvSpPr>
        <p:spPr>
          <a:xfrm>
            <a:off x="3331585" y="1636568"/>
            <a:ext cx="255443" cy="2783897"/>
          </a:xfrm>
          <a:prstGeom prst="rightBracket">
            <a:avLst/>
          </a:prstGeom>
          <a:noFill/>
          <a:ln w="28575">
            <a:solidFill>
              <a:srgbClr val="F14E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69">
            <a:extLst>
              <a:ext uri="{FF2B5EF4-FFF2-40B4-BE49-F238E27FC236}">
                <a16:creationId xmlns:a16="http://schemas.microsoft.com/office/drawing/2014/main" id="{6495F0A7-19DE-C654-40AA-E996B4524B04}"/>
              </a:ext>
            </a:extLst>
          </p:cNvPr>
          <p:cNvGrpSpPr>
            <a:grpSpLocks/>
          </p:cNvGrpSpPr>
          <p:nvPr/>
        </p:nvGrpSpPr>
        <p:grpSpPr>
          <a:xfrm>
            <a:off x="117128" y="1636569"/>
            <a:ext cx="4027342" cy="2625662"/>
            <a:chOff x="153699" y="1831396"/>
            <a:chExt cx="4661948" cy="2874980"/>
          </a:xfrm>
        </p:grpSpPr>
        <p:grpSp>
          <p:nvGrpSpPr>
            <p:cNvPr id="63" name="Group 62">
              <a:extLst>
                <a:ext uri="{FF2B5EF4-FFF2-40B4-BE49-F238E27FC236}">
                  <a16:creationId xmlns:a16="http://schemas.microsoft.com/office/drawing/2014/main" id="{F09DFE99-ED6E-9EBB-DC3B-122BDA3CD330}"/>
                </a:ext>
              </a:extLst>
            </p:cNvPr>
            <p:cNvGrpSpPr>
              <a:grpSpLocks/>
            </p:cNvGrpSpPr>
            <p:nvPr/>
          </p:nvGrpSpPr>
          <p:grpSpPr>
            <a:xfrm>
              <a:off x="153699" y="1831396"/>
              <a:ext cx="3732067" cy="2539712"/>
              <a:chOff x="-214312" y="1606260"/>
              <a:chExt cx="3732067" cy="2539712"/>
            </a:xfrm>
          </p:grpSpPr>
          <p:sp>
            <p:nvSpPr>
              <p:cNvPr id="7" name="Rectangle 6">
                <a:extLst>
                  <a:ext uri="{FF2B5EF4-FFF2-40B4-BE49-F238E27FC236}">
                    <a16:creationId xmlns:a16="http://schemas.microsoft.com/office/drawing/2014/main" id="{DF9EAC72-C4F9-862A-F8D7-07D50CC3CE4F}"/>
                  </a:ext>
                </a:extLst>
              </p:cNvPr>
              <p:cNvSpPr>
                <a:spLocks/>
              </p:cNvSpPr>
              <p:nvPr/>
            </p:nvSpPr>
            <p:spPr>
              <a:xfrm>
                <a:off x="575830" y="1993755"/>
                <a:ext cx="2926772" cy="2138796"/>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4F3F44-9310-6822-446F-5D54BAC79EB6}"/>
                  </a:ext>
                </a:extLst>
              </p:cNvPr>
              <p:cNvSpPr>
                <a:spLocks/>
              </p:cNvSpPr>
              <p:nvPr/>
            </p:nvSpPr>
            <p:spPr>
              <a:xfrm>
                <a:off x="3093999" y="3773198"/>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6CD6F1-29AA-AB6A-8D27-5DD006778274}"/>
                  </a:ext>
                </a:extLst>
              </p:cNvPr>
              <p:cNvSpPr>
                <a:spLocks/>
              </p:cNvSpPr>
              <p:nvPr/>
            </p:nvSpPr>
            <p:spPr>
              <a:xfrm>
                <a:off x="2674032"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DFF723-B9F2-6C5F-E67E-7BF4ABCF46E7}"/>
                  </a:ext>
                </a:extLst>
              </p:cNvPr>
              <p:cNvSpPr>
                <a:spLocks/>
              </p:cNvSpPr>
              <p:nvPr/>
            </p:nvSpPr>
            <p:spPr>
              <a:xfrm>
                <a:off x="2254066"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B89AC8-4E14-B00C-B6D7-7F09246AEA8E}"/>
                  </a:ext>
                </a:extLst>
              </p:cNvPr>
              <p:cNvSpPr>
                <a:spLocks/>
              </p:cNvSpPr>
              <p:nvPr/>
            </p:nvSpPr>
            <p:spPr>
              <a:xfrm>
                <a:off x="1834100"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B0FDFE9-6210-3D94-9A2A-839EE0D83BA0}"/>
                  </a:ext>
                </a:extLst>
              </p:cNvPr>
              <p:cNvSpPr>
                <a:spLocks/>
              </p:cNvSpPr>
              <p:nvPr/>
            </p:nvSpPr>
            <p:spPr>
              <a:xfrm>
                <a:off x="1414134"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CD4DCE-B81F-4441-D178-0A4885262D51}"/>
                  </a:ext>
                </a:extLst>
              </p:cNvPr>
              <p:cNvSpPr>
                <a:spLocks/>
              </p:cNvSpPr>
              <p:nvPr/>
            </p:nvSpPr>
            <p:spPr>
              <a:xfrm>
                <a:off x="994168"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4CC275-8E01-E7C8-31A2-0498F8A2471F}"/>
                  </a:ext>
                </a:extLst>
              </p:cNvPr>
              <p:cNvSpPr>
                <a:spLocks/>
              </p:cNvSpPr>
              <p:nvPr/>
            </p:nvSpPr>
            <p:spPr>
              <a:xfrm>
                <a:off x="574201" y="3773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7FC255-CCD8-FBD0-E9A3-50731530CDB1}"/>
                  </a:ext>
                </a:extLst>
              </p:cNvPr>
              <p:cNvSpPr>
                <a:spLocks/>
              </p:cNvSpPr>
              <p:nvPr/>
            </p:nvSpPr>
            <p:spPr>
              <a:xfrm>
                <a:off x="3091294"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6BDE03A-1E2F-907C-803A-6A2C835680B6}"/>
                  </a:ext>
                </a:extLst>
              </p:cNvPr>
              <p:cNvSpPr>
                <a:spLocks/>
              </p:cNvSpPr>
              <p:nvPr/>
            </p:nvSpPr>
            <p:spPr>
              <a:xfrm>
                <a:off x="2671328"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627125-56D9-78A5-3DB4-FA226CDEDCB6}"/>
                  </a:ext>
                </a:extLst>
              </p:cNvPr>
              <p:cNvSpPr>
                <a:spLocks/>
              </p:cNvSpPr>
              <p:nvPr/>
            </p:nvSpPr>
            <p:spPr>
              <a:xfrm>
                <a:off x="2251362"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EDD5EA1-3CBA-332C-2BCB-9A9E6973F96C}"/>
                  </a:ext>
                </a:extLst>
              </p:cNvPr>
              <p:cNvSpPr>
                <a:spLocks/>
              </p:cNvSpPr>
              <p:nvPr/>
            </p:nvSpPr>
            <p:spPr>
              <a:xfrm>
                <a:off x="1831396"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5591E8-C33C-78EC-FBDD-F5C621019F85}"/>
                  </a:ext>
                </a:extLst>
              </p:cNvPr>
              <p:cNvSpPr>
                <a:spLocks/>
              </p:cNvSpPr>
              <p:nvPr/>
            </p:nvSpPr>
            <p:spPr>
              <a:xfrm>
                <a:off x="1411430"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FDB5EA-C4F4-9B06-6E2B-367DF89B8FCD}"/>
                  </a:ext>
                </a:extLst>
              </p:cNvPr>
              <p:cNvSpPr>
                <a:spLocks/>
              </p:cNvSpPr>
              <p:nvPr/>
            </p:nvSpPr>
            <p:spPr>
              <a:xfrm>
                <a:off x="991463"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77A3808-C8B1-05BC-0B22-40BD020A8F74}"/>
                  </a:ext>
                </a:extLst>
              </p:cNvPr>
              <p:cNvSpPr>
                <a:spLocks/>
              </p:cNvSpPr>
              <p:nvPr/>
            </p:nvSpPr>
            <p:spPr>
              <a:xfrm>
                <a:off x="571496" y="3411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722F614-C551-3471-0B65-A1A1F04C087A}"/>
                  </a:ext>
                </a:extLst>
              </p:cNvPr>
              <p:cNvSpPr>
                <a:spLocks/>
              </p:cNvSpPr>
              <p:nvPr/>
            </p:nvSpPr>
            <p:spPr>
              <a:xfrm>
                <a:off x="3091294"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8CB22D-D003-6619-5952-81BC3917EC7E}"/>
                  </a:ext>
                </a:extLst>
              </p:cNvPr>
              <p:cNvSpPr>
                <a:spLocks/>
              </p:cNvSpPr>
              <p:nvPr/>
            </p:nvSpPr>
            <p:spPr>
              <a:xfrm>
                <a:off x="2671328"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E9CA9C2-260F-BAB6-D9AA-30A0D5DC2686}"/>
                  </a:ext>
                </a:extLst>
              </p:cNvPr>
              <p:cNvSpPr>
                <a:spLocks/>
              </p:cNvSpPr>
              <p:nvPr/>
            </p:nvSpPr>
            <p:spPr>
              <a:xfrm>
                <a:off x="2251362"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26CD8CF-F713-DE02-F060-386DF55AC44B}"/>
                  </a:ext>
                </a:extLst>
              </p:cNvPr>
              <p:cNvSpPr>
                <a:spLocks/>
              </p:cNvSpPr>
              <p:nvPr/>
            </p:nvSpPr>
            <p:spPr>
              <a:xfrm>
                <a:off x="1831396"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D77266-1590-6A18-DDE6-D8D001A01D37}"/>
                  </a:ext>
                </a:extLst>
              </p:cNvPr>
              <p:cNvSpPr>
                <a:spLocks/>
              </p:cNvSpPr>
              <p:nvPr/>
            </p:nvSpPr>
            <p:spPr>
              <a:xfrm>
                <a:off x="1411430"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CB5618C-1285-9081-4D04-F888B219A9CE}"/>
                  </a:ext>
                </a:extLst>
              </p:cNvPr>
              <p:cNvSpPr>
                <a:spLocks/>
              </p:cNvSpPr>
              <p:nvPr/>
            </p:nvSpPr>
            <p:spPr>
              <a:xfrm>
                <a:off x="991463"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03C0545-F1AD-2A6A-CEB0-76780F258EDD}"/>
                  </a:ext>
                </a:extLst>
              </p:cNvPr>
              <p:cNvSpPr>
                <a:spLocks/>
              </p:cNvSpPr>
              <p:nvPr/>
            </p:nvSpPr>
            <p:spPr>
              <a:xfrm>
                <a:off x="571496" y="3057197"/>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4CB18CD-2651-1E88-4D3A-805260E23A4C}"/>
                  </a:ext>
                </a:extLst>
              </p:cNvPr>
              <p:cNvSpPr>
                <a:spLocks/>
              </p:cNvSpPr>
              <p:nvPr/>
            </p:nvSpPr>
            <p:spPr>
              <a:xfrm>
                <a:off x="3088589"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8A257FD-6365-EBFF-56B2-FFFC6760AC44}"/>
                  </a:ext>
                </a:extLst>
              </p:cNvPr>
              <p:cNvSpPr>
                <a:spLocks/>
              </p:cNvSpPr>
              <p:nvPr/>
            </p:nvSpPr>
            <p:spPr>
              <a:xfrm>
                <a:off x="2668623"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B159FC2-3AA6-709F-EB4E-8C76182548A2}"/>
                  </a:ext>
                </a:extLst>
              </p:cNvPr>
              <p:cNvSpPr>
                <a:spLocks/>
              </p:cNvSpPr>
              <p:nvPr/>
            </p:nvSpPr>
            <p:spPr>
              <a:xfrm>
                <a:off x="2248657"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D41A481-0B27-B2D6-457E-27E59033E0A3}"/>
                  </a:ext>
                </a:extLst>
              </p:cNvPr>
              <p:cNvSpPr>
                <a:spLocks/>
              </p:cNvSpPr>
              <p:nvPr/>
            </p:nvSpPr>
            <p:spPr>
              <a:xfrm>
                <a:off x="1828691"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A94FCC5-9AD1-D28D-B240-5CCC97C245BC}"/>
                  </a:ext>
                </a:extLst>
              </p:cNvPr>
              <p:cNvSpPr>
                <a:spLocks/>
              </p:cNvSpPr>
              <p:nvPr/>
            </p:nvSpPr>
            <p:spPr>
              <a:xfrm>
                <a:off x="1408725"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8768DB-F7E8-3F20-DBCD-13EF2E3E4FC7}"/>
                  </a:ext>
                </a:extLst>
              </p:cNvPr>
              <p:cNvSpPr>
                <a:spLocks/>
              </p:cNvSpPr>
              <p:nvPr/>
            </p:nvSpPr>
            <p:spPr>
              <a:xfrm>
                <a:off x="988759"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C3FA6F2-89FC-29CC-B0A3-72B058D66344}"/>
                  </a:ext>
                </a:extLst>
              </p:cNvPr>
              <p:cNvSpPr>
                <a:spLocks/>
              </p:cNvSpPr>
              <p:nvPr/>
            </p:nvSpPr>
            <p:spPr>
              <a:xfrm>
                <a:off x="568792" y="2695140"/>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145C81F-0D4B-B599-CDB9-1532B9EE81A4}"/>
                  </a:ext>
                </a:extLst>
              </p:cNvPr>
              <p:cNvSpPr>
                <a:spLocks/>
              </p:cNvSpPr>
              <p:nvPr/>
            </p:nvSpPr>
            <p:spPr>
              <a:xfrm>
                <a:off x="3088589"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F2FCE11-9351-769E-DFC5-4E7C489F3C5B}"/>
                  </a:ext>
                </a:extLst>
              </p:cNvPr>
              <p:cNvSpPr>
                <a:spLocks/>
              </p:cNvSpPr>
              <p:nvPr/>
            </p:nvSpPr>
            <p:spPr>
              <a:xfrm>
                <a:off x="2668623"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0D53ABC-08AA-CE03-FA3E-B80CF120675C}"/>
                  </a:ext>
                </a:extLst>
              </p:cNvPr>
              <p:cNvSpPr>
                <a:spLocks/>
              </p:cNvSpPr>
              <p:nvPr/>
            </p:nvSpPr>
            <p:spPr>
              <a:xfrm>
                <a:off x="2248657"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3DFB959-80AE-A42C-71D2-A68C3E9717DA}"/>
                  </a:ext>
                </a:extLst>
              </p:cNvPr>
              <p:cNvSpPr>
                <a:spLocks/>
              </p:cNvSpPr>
              <p:nvPr/>
            </p:nvSpPr>
            <p:spPr>
              <a:xfrm>
                <a:off x="1828691"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21048B2-FC51-F858-CC7A-56B9B0760AD7}"/>
                  </a:ext>
                </a:extLst>
              </p:cNvPr>
              <p:cNvSpPr>
                <a:spLocks/>
              </p:cNvSpPr>
              <p:nvPr/>
            </p:nvSpPr>
            <p:spPr>
              <a:xfrm>
                <a:off x="1408725"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D553E2-1819-1B68-9CAD-B6083EB040E5}"/>
                  </a:ext>
                </a:extLst>
              </p:cNvPr>
              <p:cNvSpPr>
                <a:spLocks/>
              </p:cNvSpPr>
              <p:nvPr/>
            </p:nvSpPr>
            <p:spPr>
              <a:xfrm>
                <a:off x="988758"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D3E1AA4-8B8F-F9D5-52A0-414F125F58C1}"/>
                  </a:ext>
                </a:extLst>
              </p:cNvPr>
              <p:cNvSpPr>
                <a:spLocks/>
              </p:cNvSpPr>
              <p:nvPr/>
            </p:nvSpPr>
            <p:spPr>
              <a:xfrm>
                <a:off x="568791" y="2348776"/>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DE0654B-1CC1-37DF-03CD-9AE6D36A69EE}"/>
                  </a:ext>
                </a:extLst>
              </p:cNvPr>
              <p:cNvSpPr>
                <a:spLocks/>
              </p:cNvSpPr>
              <p:nvPr/>
            </p:nvSpPr>
            <p:spPr>
              <a:xfrm>
                <a:off x="3085884"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A902EC7-76C8-1775-28C0-2BBCDB5B85F3}"/>
                  </a:ext>
                </a:extLst>
              </p:cNvPr>
              <p:cNvSpPr>
                <a:spLocks/>
              </p:cNvSpPr>
              <p:nvPr/>
            </p:nvSpPr>
            <p:spPr>
              <a:xfrm>
                <a:off x="2665918"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130FA1E-102E-3BEB-453B-149D4F2EB166}"/>
                  </a:ext>
                </a:extLst>
              </p:cNvPr>
              <p:cNvSpPr>
                <a:spLocks/>
              </p:cNvSpPr>
              <p:nvPr/>
            </p:nvSpPr>
            <p:spPr>
              <a:xfrm>
                <a:off x="2245952"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2929A35-B7DC-9D0D-F835-85A234121237}"/>
                  </a:ext>
                </a:extLst>
              </p:cNvPr>
              <p:cNvSpPr>
                <a:spLocks/>
              </p:cNvSpPr>
              <p:nvPr/>
            </p:nvSpPr>
            <p:spPr>
              <a:xfrm>
                <a:off x="1825986"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819A103-E7B8-53C8-03B1-D0F96EE6B19D}"/>
                  </a:ext>
                </a:extLst>
              </p:cNvPr>
              <p:cNvSpPr>
                <a:spLocks/>
              </p:cNvSpPr>
              <p:nvPr/>
            </p:nvSpPr>
            <p:spPr>
              <a:xfrm>
                <a:off x="1406020"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6B4968-C1AC-DF31-FDC6-D85E631E71AE}"/>
                  </a:ext>
                </a:extLst>
              </p:cNvPr>
              <p:cNvSpPr>
                <a:spLocks/>
              </p:cNvSpPr>
              <p:nvPr/>
            </p:nvSpPr>
            <p:spPr>
              <a:xfrm>
                <a:off x="986054"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87C2E52-2253-4B7A-818E-761D85677138}"/>
                  </a:ext>
                </a:extLst>
              </p:cNvPr>
              <p:cNvSpPr>
                <a:spLocks/>
              </p:cNvSpPr>
              <p:nvPr/>
            </p:nvSpPr>
            <p:spPr>
              <a:xfrm>
                <a:off x="566087" y="1993753"/>
                <a:ext cx="419966" cy="355023"/>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F9AFB55C-A038-7CDA-92A5-49B58E79BC1B}"/>
                  </a:ext>
                </a:extLst>
              </p:cNvPr>
              <p:cNvCxnSpPr>
                <a:cxnSpLocks/>
              </p:cNvCxnSpPr>
              <p:nvPr/>
            </p:nvCxnSpPr>
            <p:spPr>
              <a:xfrm flipV="1">
                <a:off x="547253" y="1911927"/>
                <a:ext cx="2962275" cy="7792"/>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66EA341-B146-B455-4302-678D1816437E}"/>
                  </a:ext>
                </a:extLst>
              </p:cNvPr>
              <p:cNvCxnSpPr>
                <a:cxnSpLocks/>
              </p:cNvCxnSpPr>
              <p:nvPr/>
            </p:nvCxnSpPr>
            <p:spPr>
              <a:xfrm flipH="1">
                <a:off x="478845" y="1976003"/>
                <a:ext cx="16452" cy="2169969"/>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2FF29D9-C6A6-83E9-B058-76A7A2877B3B}"/>
                  </a:ext>
                </a:extLst>
              </p:cNvPr>
              <p:cNvSpPr txBox="1">
                <a:spLocks/>
              </p:cNvSpPr>
              <p:nvPr/>
            </p:nvSpPr>
            <p:spPr>
              <a:xfrm>
                <a:off x="530369" y="1606260"/>
                <a:ext cx="2987386" cy="337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Calibri"/>
                  </a:rPr>
                  <a:t>11.3 mm</a:t>
                </a:r>
                <a:endParaRPr lang="en-US" sz="1400">
                  <a:latin typeface="Times New Roman"/>
                  <a:cs typeface="Times New Roman"/>
                </a:endParaRPr>
              </a:p>
            </p:txBody>
          </p:sp>
          <p:sp>
            <p:nvSpPr>
              <p:cNvPr id="62" name="TextBox 61">
                <a:extLst>
                  <a:ext uri="{FF2B5EF4-FFF2-40B4-BE49-F238E27FC236}">
                    <a16:creationId xmlns:a16="http://schemas.microsoft.com/office/drawing/2014/main" id="{EFDD1E01-0C18-2D76-A63D-425DAA51186C}"/>
                  </a:ext>
                </a:extLst>
              </p:cNvPr>
              <p:cNvSpPr txBox="1">
                <a:spLocks/>
              </p:cNvSpPr>
              <p:nvPr/>
            </p:nvSpPr>
            <p:spPr>
              <a:xfrm>
                <a:off x="-214312" y="2900793"/>
                <a:ext cx="731693" cy="5729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Calibri"/>
                  </a:rPr>
                  <a:t>11.3 mm</a:t>
                </a:r>
                <a:endParaRPr lang="en-US"/>
              </a:p>
            </p:txBody>
          </p:sp>
        </p:grpSp>
        <p:cxnSp>
          <p:nvCxnSpPr>
            <p:cNvPr id="65" name="Straight Arrow Connector 64">
              <a:extLst>
                <a:ext uri="{FF2B5EF4-FFF2-40B4-BE49-F238E27FC236}">
                  <a16:creationId xmlns:a16="http://schemas.microsoft.com/office/drawing/2014/main" id="{7291D950-71AC-3ABF-686A-70A85AF96E54}"/>
                </a:ext>
              </a:extLst>
            </p:cNvPr>
            <p:cNvCxnSpPr>
              <a:cxnSpLocks/>
            </p:cNvCxnSpPr>
            <p:nvPr/>
          </p:nvCxnSpPr>
          <p:spPr>
            <a:xfrm flipH="1">
              <a:off x="3497403" y="4397084"/>
              <a:ext cx="388793" cy="868"/>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BB1F2FA-A4FE-51BC-A0DD-61CC182684B8}"/>
                </a:ext>
              </a:extLst>
            </p:cNvPr>
            <p:cNvCxnSpPr>
              <a:cxnSpLocks/>
            </p:cNvCxnSpPr>
            <p:nvPr/>
          </p:nvCxnSpPr>
          <p:spPr>
            <a:xfrm flipV="1">
              <a:off x="3938150" y="4025610"/>
              <a:ext cx="866" cy="328176"/>
            </a:xfrm>
            <a:prstGeom prst="straightConnector1">
              <a:avLst/>
            </a:prstGeom>
            <a:ln w="28575">
              <a:solidFill>
                <a:srgbClr val="262626"/>
              </a:solidFill>
              <a:prstDash val="soli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18ACCE6-D1F7-9D64-01C4-449E4223F69F}"/>
                </a:ext>
              </a:extLst>
            </p:cNvPr>
            <p:cNvSpPr txBox="1">
              <a:spLocks/>
            </p:cNvSpPr>
            <p:nvPr/>
          </p:nvSpPr>
          <p:spPr>
            <a:xfrm>
              <a:off x="3219882" y="4369374"/>
              <a:ext cx="948170" cy="337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ea typeface="+mn-lt"/>
                  <a:cs typeface="+mn-lt"/>
                </a:rPr>
                <a:t>5.5µm</a:t>
              </a:r>
              <a:endParaRPr lang="en-US">
                <a:solidFill>
                  <a:srgbClr val="000000"/>
                </a:solidFill>
              </a:endParaRPr>
            </a:p>
          </p:txBody>
        </p:sp>
        <p:sp>
          <p:nvSpPr>
            <p:cNvPr id="68" name="TextBox 67">
              <a:extLst>
                <a:ext uri="{FF2B5EF4-FFF2-40B4-BE49-F238E27FC236}">
                  <a16:creationId xmlns:a16="http://schemas.microsoft.com/office/drawing/2014/main" id="{D74BA2A6-179E-B373-8696-80C706D3A7D7}"/>
                </a:ext>
              </a:extLst>
            </p:cNvPr>
            <p:cNvSpPr txBox="1">
              <a:spLocks/>
            </p:cNvSpPr>
            <p:nvPr/>
          </p:nvSpPr>
          <p:spPr>
            <a:xfrm>
              <a:off x="3867477" y="4043837"/>
              <a:ext cx="948170" cy="337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ea typeface="+mn-lt"/>
                  <a:cs typeface="+mn-lt"/>
                </a:rPr>
                <a:t>5.5 µm</a:t>
              </a:r>
              <a:endParaRPr lang="en-US">
                <a:solidFill>
                  <a:srgbClr val="000000"/>
                </a:solidFill>
              </a:endParaRPr>
            </a:p>
          </p:txBody>
        </p:sp>
      </p:grpSp>
      <p:cxnSp>
        <p:nvCxnSpPr>
          <p:cNvPr id="72" name="Straight Arrow Connector 71">
            <a:extLst>
              <a:ext uri="{FF2B5EF4-FFF2-40B4-BE49-F238E27FC236}">
                <a16:creationId xmlns:a16="http://schemas.microsoft.com/office/drawing/2014/main" id="{B2F9F656-EE07-76DD-00F3-AC4F67609A0B}"/>
              </a:ext>
            </a:extLst>
          </p:cNvPr>
          <p:cNvCxnSpPr>
            <a:cxnSpLocks/>
          </p:cNvCxnSpPr>
          <p:nvPr/>
        </p:nvCxnSpPr>
        <p:spPr>
          <a:xfrm flipV="1">
            <a:off x="3590242" y="2781678"/>
            <a:ext cx="887363" cy="89546"/>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DAF4B2-3D38-32F1-2CC0-179B4B22093A}"/>
              </a:ext>
            </a:extLst>
          </p:cNvPr>
          <p:cNvSpPr txBox="1"/>
          <p:nvPr/>
        </p:nvSpPr>
        <p:spPr>
          <a:xfrm>
            <a:off x="6158199" y="2171717"/>
            <a:ext cx="302136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a:cs typeface="Calibri"/>
              </a:rPr>
              <a:t>Maximum Frame Rate:  90.3 FPS</a:t>
            </a:r>
          </a:p>
          <a:p>
            <a:r>
              <a:rPr lang="en-US" sz="1400">
                <a:latin typeface="Times New Roman"/>
                <a:cs typeface="Calibri"/>
              </a:rPr>
              <a:t>Exposure Time:              28 us to 5s</a:t>
            </a:r>
          </a:p>
          <a:p>
            <a:r>
              <a:rPr lang="en-US" sz="1400">
                <a:latin typeface="Times New Roman"/>
                <a:cs typeface="Calibri"/>
              </a:rPr>
              <a:t>Power Consumption:      2.88 W</a:t>
            </a:r>
          </a:p>
          <a:p>
            <a:r>
              <a:rPr lang="en-US" sz="1400">
                <a:latin typeface="Times New Roman"/>
                <a:cs typeface="Calibri"/>
              </a:rPr>
              <a:t>Operating Temperature: 0 to 50 C</a:t>
            </a:r>
          </a:p>
          <a:p>
            <a:r>
              <a:rPr lang="en-US" sz="1400">
                <a:latin typeface="Times New Roman"/>
                <a:cs typeface="Calibri"/>
              </a:rPr>
              <a:t>Price:                              $1600</a:t>
            </a:r>
          </a:p>
        </p:txBody>
      </p:sp>
      <p:sp>
        <p:nvSpPr>
          <p:cNvPr id="10" name="TextBox 9">
            <a:extLst>
              <a:ext uri="{FF2B5EF4-FFF2-40B4-BE49-F238E27FC236}">
                <a16:creationId xmlns:a16="http://schemas.microsoft.com/office/drawing/2014/main" id="{803F5FB2-5B0E-6398-4027-08B559686971}"/>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cxnSp>
        <p:nvCxnSpPr>
          <p:cNvPr id="3" name="Straight Arrow Connector 2">
            <a:extLst>
              <a:ext uri="{FF2B5EF4-FFF2-40B4-BE49-F238E27FC236}">
                <a16:creationId xmlns:a16="http://schemas.microsoft.com/office/drawing/2014/main" id="{DD1A8694-DBFE-9A2A-44B6-77627CFB9FEE}"/>
              </a:ext>
            </a:extLst>
          </p:cNvPr>
          <p:cNvCxnSpPr>
            <a:cxnSpLocks/>
          </p:cNvCxnSpPr>
          <p:nvPr/>
        </p:nvCxnSpPr>
        <p:spPr>
          <a:xfrm flipH="1">
            <a:off x="5055750" y="1892199"/>
            <a:ext cx="345970" cy="279518"/>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48B29B-0275-8B66-070F-212F035D29DC}"/>
              </a:ext>
            </a:extLst>
          </p:cNvPr>
          <p:cNvSpPr txBox="1"/>
          <p:nvPr/>
        </p:nvSpPr>
        <p:spPr>
          <a:xfrm>
            <a:off x="5358863" y="1586671"/>
            <a:ext cx="1165690" cy="553998"/>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Manufacturer can send it to us without lens mount</a:t>
            </a:r>
          </a:p>
        </p:txBody>
      </p:sp>
    </p:spTree>
    <p:extLst>
      <p:ext uri="{BB962C8B-B14F-4D97-AF65-F5344CB8AC3E}">
        <p14:creationId xmlns:p14="http://schemas.microsoft.com/office/powerpoint/2010/main" val="1756718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2087848398"/>
              </p:ext>
            </p:extLst>
          </p:nvPr>
        </p:nvGraphicFramePr>
        <p:xfrm>
          <a:off x="363045" y="1089032"/>
          <a:ext cx="4208955" cy="2763700"/>
        </p:xfrm>
        <a:graphic>
          <a:graphicData uri="http://schemas.openxmlformats.org/drawingml/2006/table">
            <a:tbl>
              <a:tblPr firstRow="1" bandRow="1">
                <a:tableStyleId>{5C22544A-7EE6-4342-B048-85BDC9FD1C3A}</a:tableStyleId>
              </a:tblPr>
              <a:tblGrid>
                <a:gridCol w="1500656">
                  <a:extLst>
                    <a:ext uri="{9D8B030D-6E8A-4147-A177-3AD203B41FA5}">
                      <a16:colId xmlns:a16="http://schemas.microsoft.com/office/drawing/2014/main" val="636134316"/>
                    </a:ext>
                  </a:extLst>
                </a:gridCol>
                <a:gridCol w="2708299">
                  <a:extLst>
                    <a:ext uri="{9D8B030D-6E8A-4147-A177-3AD203B41FA5}">
                      <a16:colId xmlns:a16="http://schemas.microsoft.com/office/drawing/2014/main" val="2654881840"/>
                    </a:ext>
                  </a:extLst>
                </a:gridCol>
              </a:tblGrid>
              <a:tr h="663163">
                <a:tc>
                  <a:txBody>
                    <a:bodyPr/>
                    <a:lstStyle/>
                    <a:p>
                      <a:pPr lvl="0" algn="l">
                        <a:buNone/>
                      </a:pPr>
                      <a:r>
                        <a:rPr lang="en-US" sz="1050" b="1" i="0" u="sng" strike="noStrike" noProof="0">
                          <a:solidFill>
                            <a:schemeClr val="tx1"/>
                          </a:solidFill>
                          <a:latin typeface="Times New Roman"/>
                        </a:rPr>
                        <a:t>R-DIHM-PHYS-7: </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lvl="0" algn="l">
                        <a:buNone/>
                      </a:pPr>
                      <a:r>
                        <a:rPr lang="en-US" sz="1050" b="0" i="0" u="none" strike="noStrike" noProof="0">
                          <a:solidFill>
                            <a:schemeClr val="tx1"/>
                          </a:solidFill>
                          <a:latin typeface="Times New Roman"/>
                        </a:rPr>
                        <a:t>The microscope shall have a liquid water interface for receiving and expelling samples under expected operating conditions. </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B0F0">
                        <a:alpha val="50000"/>
                      </a:srgbClr>
                    </a:solidFill>
                  </a:tcPr>
                </a:tc>
                <a:extLst>
                  <a:ext uri="{0D108BD9-81ED-4DB2-BD59-A6C34878D82A}">
                    <a16:rowId xmlns:a16="http://schemas.microsoft.com/office/drawing/2014/main" val="3656578192"/>
                  </a:ext>
                </a:extLst>
              </a:tr>
              <a:tr h="663163">
                <a:tc>
                  <a:txBody>
                    <a:bodyPr/>
                    <a:lstStyle/>
                    <a:p>
                      <a:pPr lvl="0" algn="l">
                        <a:buNone/>
                      </a:pPr>
                      <a:r>
                        <a:rPr lang="en-US" sz="1050" b="1" i="0" u="sng" strike="noStrike" noProof="0">
                          <a:solidFill>
                            <a:schemeClr val="tx1"/>
                          </a:solidFill>
                          <a:latin typeface="Times New Roman"/>
                        </a:rPr>
                        <a:t>R-DIHM-PHYS-7.5: </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050" b="0" i="0" u="none" strike="noStrike" noProof="0">
                          <a:solidFill>
                            <a:schemeClr val="tx1"/>
                          </a:solidFill>
                          <a:latin typeface="Times New Roman"/>
                        </a:rPr>
                        <a:t>The microscope shall not heat the sample by more than +5</a:t>
                      </a:r>
                      <a:r>
                        <a:rPr lang="en-US" sz="1050" b="0" i="0" u="none" strike="noStrike" baseline="30000" noProof="0">
                          <a:solidFill>
                            <a:schemeClr val="tx1"/>
                          </a:solidFill>
                          <a:latin typeface="Times New Roman"/>
                        </a:rPr>
                        <a:t>o</a:t>
                      </a:r>
                      <a:r>
                        <a:rPr lang="en-US" sz="1050" b="0" i="0" u="none" strike="noStrike" noProof="0">
                          <a:solidFill>
                            <a:schemeClr val="tx1"/>
                          </a:solidFill>
                          <a:latin typeface="Times New Roman"/>
                        </a:rPr>
                        <a:t> Celsius relative to the baseplate temperature, except when the sample heater is activated. </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062931002"/>
                  </a:ext>
                </a:extLst>
              </a:tr>
              <a:tr h="848849">
                <a:tc>
                  <a:txBody>
                    <a:bodyPr/>
                    <a:lstStyle/>
                    <a:p>
                      <a:pPr lvl="0" algn="l">
                        <a:buNone/>
                      </a:pPr>
                      <a:r>
                        <a:rPr lang="en-US" sz="1050" b="1" i="0" u="sng" strike="noStrike" noProof="0">
                          <a:solidFill>
                            <a:schemeClr val="tx1"/>
                          </a:solidFill>
                          <a:latin typeface="Times New Roman"/>
                        </a:rPr>
                        <a:t>R-DIHM-PHYS-7.6: </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050" b="0" i="0" u="none" strike="noStrike" noProof="0">
                          <a:solidFill>
                            <a:schemeClr val="tx1"/>
                          </a:solidFill>
                          <a:latin typeface="Times New Roman"/>
                        </a:rPr>
                        <a:t>The microscope shall provide a method to actively heat the sample by a configurable amount relative to the baseplate temperature, with 1</a:t>
                      </a:r>
                      <a:r>
                        <a:rPr lang="en-US" sz="1050" b="0" i="0" u="none" strike="noStrike" baseline="30000" noProof="0">
                          <a:solidFill>
                            <a:schemeClr val="tx1"/>
                          </a:solidFill>
                          <a:latin typeface="Times New Roman"/>
                        </a:rPr>
                        <a:t>o  </a:t>
                      </a:r>
                      <a:r>
                        <a:rPr lang="en-US" sz="1050" b="0" i="0" u="none" strike="noStrike" noProof="0">
                          <a:solidFill>
                            <a:schemeClr val="tx1"/>
                          </a:solidFill>
                          <a:latin typeface="Times New Roman"/>
                        </a:rPr>
                        <a:t>Celsius resolution and 1</a:t>
                      </a:r>
                      <a:r>
                        <a:rPr lang="en-US" sz="1050" b="0" i="0" u="none" strike="noStrike" baseline="30000" noProof="0">
                          <a:solidFill>
                            <a:schemeClr val="tx1"/>
                          </a:solidFill>
                          <a:latin typeface="Times New Roman"/>
                        </a:rPr>
                        <a:t>o</a:t>
                      </a:r>
                      <a:r>
                        <a:rPr lang="en-US" sz="1050" b="0" i="0" u="none" strike="noStrike" noProof="0">
                          <a:solidFill>
                            <a:schemeClr val="tx1"/>
                          </a:solidFill>
                          <a:latin typeface="Times New Roman"/>
                        </a:rPr>
                        <a:t> Celsius accuracy. </a:t>
                      </a:r>
                      <a:endParaRPr lang="en-US" sz="105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989399176"/>
                  </a:ext>
                </a:extLst>
              </a:tr>
              <a:tr h="477477">
                <a:tc>
                  <a:txBody>
                    <a:bodyPr/>
                    <a:lstStyle/>
                    <a:p>
                      <a:pPr lvl="0" algn="l">
                        <a:buNone/>
                      </a:pPr>
                      <a:r>
                        <a:rPr lang="en-US" sz="1050" b="1" i="0" u="sng" strike="noStrike" noProof="0">
                          <a:solidFill>
                            <a:schemeClr val="tx1"/>
                          </a:solidFill>
                          <a:latin typeface="Times New Roman"/>
                        </a:rPr>
                        <a:t>R-DIHM-PHYS-7.6.1:</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050" b="0" i="0" u="none" strike="noStrike" noProof="0">
                          <a:solidFill>
                            <a:schemeClr val="tx1"/>
                          </a:solidFill>
                          <a:latin typeface="Times New Roman"/>
                        </a:rPr>
                        <a:t> The sample temperature shall remain between 0</a:t>
                      </a:r>
                      <a:r>
                        <a:rPr lang="en-US" sz="1050" b="0" i="0" u="none" strike="noStrike" baseline="30000" noProof="0">
                          <a:solidFill>
                            <a:schemeClr val="tx1"/>
                          </a:solidFill>
                          <a:latin typeface="Times New Roman"/>
                        </a:rPr>
                        <a:t>o</a:t>
                      </a:r>
                      <a:r>
                        <a:rPr lang="en-US" sz="1050" b="0" i="0" u="none" strike="noStrike" noProof="0">
                          <a:solidFill>
                            <a:schemeClr val="tx1"/>
                          </a:solidFill>
                          <a:latin typeface="Times New Roman"/>
                        </a:rPr>
                        <a:t> Celsius and  5</a:t>
                      </a:r>
                      <a:r>
                        <a:rPr lang="en-US" sz="1050" b="0" i="0" u="none" strike="noStrike" baseline="30000" noProof="0">
                          <a:solidFill>
                            <a:schemeClr val="tx1"/>
                          </a:solidFill>
                          <a:latin typeface="Times New Roman"/>
                        </a:rPr>
                        <a:t>o</a:t>
                      </a:r>
                      <a:r>
                        <a:rPr lang="en-US" sz="1050" b="0" i="0" u="none" strike="noStrike" noProof="0">
                          <a:solidFill>
                            <a:schemeClr val="tx1"/>
                          </a:solidFill>
                          <a:latin typeface="Times New Roman"/>
                        </a:rPr>
                        <a:t> Celsius . </a:t>
                      </a:r>
                      <a:endParaRPr lang="en-US" sz="1050">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2789168495"/>
                  </a:ext>
                </a:extLst>
              </a:tr>
            </a:tbl>
          </a:graphicData>
        </a:graphic>
      </p:graphicFrame>
      <p:sp>
        <p:nvSpPr>
          <p:cNvPr id="10" name="Title 1">
            <a:extLst>
              <a:ext uri="{FF2B5EF4-FFF2-40B4-BE49-F238E27FC236}">
                <a16:creationId xmlns:a16="http://schemas.microsoft.com/office/drawing/2014/main" id="{AF97868A-CBD6-A9C1-3398-1F0656B1DCC4}"/>
              </a:ext>
            </a:extLst>
          </p:cNvPr>
          <p:cNvSpPr>
            <a:spLocks noGrp="1"/>
          </p:cNvSpPr>
          <p:nvPr>
            <p:ph type="title"/>
          </p:nvPr>
        </p:nvSpPr>
        <p:spPr>
          <a:xfrm>
            <a:off x="111760" y="188495"/>
            <a:ext cx="8520600" cy="572700"/>
          </a:xfrm>
        </p:spPr>
        <p:txBody>
          <a:bodyPr>
            <a:normAutofit fontScale="90000"/>
          </a:bodyPr>
          <a:lstStyle/>
          <a:p>
            <a:r>
              <a:rPr lang="en-US" b="1">
                <a:latin typeface="Times New Roman"/>
                <a:cs typeface="Times New Roman"/>
              </a:rPr>
              <a:t>Sample Heating</a:t>
            </a:r>
            <a:endParaRPr lang="en-US"/>
          </a:p>
        </p:txBody>
      </p:sp>
      <p:graphicFrame>
        <p:nvGraphicFramePr>
          <p:cNvPr id="3" name="Table 2">
            <a:extLst>
              <a:ext uri="{FF2B5EF4-FFF2-40B4-BE49-F238E27FC236}">
                <a16:creationId xmlns:a16="http://schemas.microsoft.com/office/drawing/2014/main" id="{659F3DCB-C8E5-BD7B-660F-86ABB30F74EB}"/>
              </a:ext>
            </a:extLst>
          </p:cNvPr>
          <p:cNvGraphicFramePr>
            <a:graphicFrameLocks noGrp="1"/>
          </p:cNvGraphicFramePr>
          <p:nvPr>
            <p:extLst>
              <p:ext uri="{D42A27DB-BD31-4B8C-83A1-F6EECF244321}">
                <p14:modId xmlns:p14="http://schemas.microsoft.com/office/powerpoint/2010/main" val="322905726"/>
              </p:ext>
            </p:extLst>
          </p:nvPr>
        </p:nvGraphicFramePr>
        <p:xfrm>
          <a:off x="4759379" y="1089033"/>
          <a:ext cx="4208955" cy="2175175"/>
        </p:xfrm>
        <a:graphic>
          <a:graphicData uri="http://schemas.openxmlformats.org/drawingml/2006/table">
            <a:tbl>
              <a:tblPr firstRow="1" bandRow="1">
                <a:tableStyleId>{5C22544A-7EE6-4342-B048-85BDC9FD1C3A}</a:tableStyleId>
              </a:tblPr>
              <a:tblGrid>
                <a:gridCol w="1466917">
                  <a:extLst>
                    <a:ext uri="{9D8B030D-6E8A-4147-A177-3AD203B41FA5}">
                      <a16:colId xmlns:a16="http://schemas.microsoft.com/office/drawing/2014/main" val="636134316"/>
                    </a:ext>
                  </a:extLst>
                </a:gridCol>
                <a:gridCol w="2742038">
                  <a:extLst>
                    <a:ext uri="{9D8B030D-6E8A-4147-A177-3AD203B41FA5}">
                      <a16:colId xmlns:a16="http://schemas.microsoft.com/office/drawing/2014/main" val="2654881840"/>
                    </a:ext>
                  </a:extLst>
                </a:gridCol>
              </a:tblGrid>
              <a:tr h="663163">
                <a:tc>
                  <a:txBody>
                    <a:bodyPr/>
                    <a:lstStyle/>
                    <a:p>
                      <a:pPr lvl="0" algn="l">
                        <a:buNone/>
                      </a:pPr>
                      <a:r>
                        <a:rPr lang="en-US" sz="1050" b="1" i="0" u="sng" strike="noStrike" noProof="0">
                          <a:solidFill>
                            <a:schemeClr val="tx1"/>
                          </a:solidFill>
                          <a:latin typeface="Times New Roman"/>
                        </a:rPr>
                        <a:t>R-DIHM-PHYS-4: </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lvl="0" algn="l">
                        <a:buNone/>
                      </a:pPr>
                      <a:r>
                        <a:rPr lang="en-US" sz="1050" b="0" i="0" u="none" strike="noStrike" noProof="0">
                          <a:solidFill>
                            <a:schemeClr val="tx1"/>
                          </a:solidFill>
                          <a:latin typeface="Times New Roman"/>
                        </a:rPr>
                        <a:t>The microscope shall survive launch and operational environmental conditions.</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B0F0">
                        <a:alpha val="50000"/>
                      </a:srgbClr>
                    </a:solidFill>
                  </a:tcPr>
                </a:tc>
                <a:extLst>
                  <a:ext uri="{0D108BD9-81ED-4DB2-BD59-A6C34878D82A}">
                    <a16:rowId xmlns:a16="http://schemas.microsoft.com/office/drawing/2014/main" val="3656578192"/>
                  </a:ext>
                </a:extLst>
              </a:tr>
              <a:tr h="663163">
                <a:tc>
                  <a:txBody>
                    <a:bodyPr/>
                    <a:lstStyle/>
                    <a:p>
                      <a:pPr lvl="0" algn="l">
                        <a:buNone/>
                      </a:pPr>
                      <a:r>
                        <a:rPr lang="en-US" sz="1050" b="1" i="0" u="sng" strike="noStrike" noProof="0">
                          <a:solidFill>
                            <a:schemeClr val="tx1"/>
                          </a:solidFill>
                          <a:latin typeface="Times New Roman"/>
                        </a:rPr>
                        <a:t>R-DIHM-PHYS-4.6: </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050" b="0" i="0" u="none" strike="noStrike" noProof="0">
                          <a:solidFill>
                            <a:schemeClr val="tx1"/>
                          </a:solidFill>
                          <a:latin typeface="Times New Roman"/>
                        </a:rPr>
                        <a:t>The microscope shall survive temperatures from -50C to +100C.</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062931002"/>
                  </a:ext>
                </a:extLst>
              </a:tr>
              <a:tr h="848849">
                <a:tc>
                  <a:txBody>
                    <a:bodyPr/>
                    <a:lstStyle/>
                    <a:p>
                      <a:pPr lvl="0" algn="l">
                        <a:buNone/>
                      </a:pPr>
                      <a:r>
                        <a:rPr lang="en-US" sz="1050" b="1" i="0" u="sng" strike="noStrike" noProof="0">
                          <a:solidFill>
                            <a:schemeClr val="tx1"/>
                          </a:solidFill>
                          <a:latin typeface="Times New Roman"/>
                        </a:rPr>
                        <a:t>R-DIHM-PHYS-4.7: </a:t>
                      </a:r>
                      <a:endParaRPr lang="en-US" sz="105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050" b="0" i="0" u="none" strike="noStrike" noProof="0">
                          <a:solidFill>
                            <a:schemeClr val="tx1"/>
                          </a:solidFill>
                          <a:latin typeface="Times New Roman"/>
                        </a:rPr>
                        <a:t>The microscope shall operate over temperatures ranging from -15C to +40C. ​</a:t>
                      </a:r>
                      <a:endParaRPr lang="en-US" sz="105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989399176"/>
                  </a:ext>
                </a:extLst>
              </a:tr>
            </a:tbl>
          </a:graphicData>
        </a:graphic>
      </p:graphicFrame>
    </p:spTree>
    <p:extLst>
      <p:ext uri="{BB962C8B-B14F-4D97-AF65-F5344CB8AC3E}">
        <p14:creationId xmlns:p14="http://schemas.microsoft.com/office/powerpoint/2010/main" val="2636250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146549-EE0D-A8BD-A8C4-674DA38B8A8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07954" y="946896"/>
            <a:ext cx="8199488" cy="3688803"/>
          </a:xfrm>
          <a:prstGeom prst="rect">
            <a:avLst/>
          </a:prstGeom>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229044" y="210753"/>
            <a:ext cx="8520600" cy="572700"/>
          </a:xfrm>
        </p:spPr>
        <p:txBody>
          <a:bodyPr>
            <a:normAutofit fontScale="90000"/>
          </a:bodyPr>
          <a:lstStyle/>
          <a:p>
            <a:r>
              <a:rPr lang="en-US" b="1">
                <a:latin typeface="Times New Roman"/>
                <a:cs typeface="Times New Roman"/>
              </a:rPr>
              <a:t>Sample Heating: Thermal Diagram</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45</a:t>
            </a:fld>
            <a:endParaRPr lang="en"/>
          </a:p>
        </p:txBody>
      </p:sp>
      <p:sp>
        <p:nvSpPr>
          <p:cNvPr id="12" name="Rectangle: Rounded Corners 11">
            <a:extLst>
              <a:ext uri="{FF2B5EF4-FFF2-40B4-BE49-F238E27FC236}">
                <a16:creationId xmlns:a16="http://schemas.microsoft.com/office/drawing/2014/main" id="{B407DA05-1CCE-180E-EE69-102AC8BF3326}"/>
              </a:ext>
            </a:extLst>
          </p:cNvPr>
          <p:cNvSpPr/>
          <p:nvPr/>
        </p:nvSpPr>
        <p:spPr>
          <a:xfrm>
            <a:off x="807377" y="3776174"/>
            <a:ext cx="1246238" cy="527254"/>
          </a:xfrm>
          <a:prstGeom prst="roundRect">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cs typeface="Calibri"/>
              </a:rPr>
              <a:t>Spacecraft baseplate*</a:t>
            </a:r>
          </a:p>
        </p:txBody>
      </p:sp>
      <p:sp>
        <p:nvSpPr>
          <p:cNvPr id="13" name="Rectangle: Rounded Corners 12">
            <a:extLst>
              <a:ext uri="{FF2B5EF4-FFF2-40B4-BE49-F238E27FC236}">
                <a16:creationId xmlns:a16="http://schemas.microsoft.com/office/drawing/2014/main" id="{161F83AF-78C4-6BB5-4512-8259FD2C5FBC}"/>
              </a:ext>
            </a:extLst>
          </p:cNvPr>
          <p:cNvSpPr/>
          <p:nvPr/>
        </p:nvSpPr>
        <p:spPr>
          <a:xfrm>
            <a:off x="2844801" y="3152648"/>
            <a:ext cx="1522180" cy="264001"/>
          </a:xfrm>
          <a:prstGeom prst="roundRect">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cs typeface="Calibri"/>
              </a:rPr>
              <a:t>Payload baseplate</a:t>
            </a:r>
          </a:p>
        </p:txBody>
      </p:sp>
      <p:sp>
        <p:nvSpPr>
          <p:cNvPr id="21" name="Rectangle: Rounded Corners 20">
            <a:extLst>
              <a:ext uri="{FF2B5EF4-FFF2-40B4-BE49-F238E27FC236}">
                <a16:creationId xmlns:a16="http://schemas.microsoft.com/office/drawing/2014/main" id="{86976A2C-F6EA-AB2D-0890-9334A9D88D61}"/>
              </a:ext>
            </a:extLst>
          </p:cNvPr>
          <p:cNvSpPr/>
          <p:nvPr/>
        </p:nvSpPr>
        <p:spPr>
          <a:xfrm>
            <a:off x="1564101" y="2687508"/>
            <a:ext cx="1685343" cy="283400"/>
          </a:xfrm>
          <a:prstGeom prst="roundRect">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cs typeface="Calibri"/>
              </a:rPr>
              <a:t>Optical housing</a:t>
            </a:r>
          </a:p>
        </p:txBody>
      </p:sp>
      <p:sp>
        <p:nvSpPr>
          <p:cNvPr id="28" name="Rectangle: Rounded Corners 27">
            <a:extLst>
              <a:ext uri="{FF2B5EF4-FFF2-40B4-BE49-F238E27FC236}">
                <a16:creationId xmlns:a16="http://schemas.microsoft.com/office/drawing/2014/main" id="{614067FE-AB64-DBD4-C709-EFBD1B46E02C}"/>
              </a:ext>
            </a:extLst>
          </p:cNvPr>
          <p:cNvSpPr/>
          <p:nvPr/>
        </p:nvSpPr>
        <p:spPr>
          <a:xfrm>
            <a:off x="2511740" y="2108453"/>
            <a:ext cx="958942" cy="476740"/>
          </a:xfrm>
          <a:prstGeom prst="roundRect">
            <a:avLst/>
          </a:prstGeom>
          <a:solidFill>
            <a:srgbClr val="FED41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Radiation from laser</a:t>
            </a:r>
          </a:p>
        </p:txBody>
      </p:sp>
      <p:sp>
        <p:nvSpPr>
          <p:cNvPr id="29" name="Rectangle: Rounded Corners 28">
            <a:extLst>
              <a:ext uri="{FF2B5EF4-FFF2-40B4-BE49-F238E27FC236}">
                <a16:creationId xmlns:a16="http://schemas.microsoft.com/office/drawing/2014/main" id="{4992C1EF-AA57-4543-10F8-436FCC7F54D1}"/>
              </a:ext>
            </a:extLst>
          </p:cNvPr>
          <p:cNvSpPr/>
          <p:nvPr/>
        </p:nvSpPr>
        <p:spPr>
          <a:xfrm>
            <a:off x="6056781" y="2117086"/>
            <a:ext cx="1361856" cy="479309"/>
          </a:xfrm>
          <a:prstGeom prst="roundRect">
            <a:avLst/>
          </a:prstGeom>
          <a:solidFill>
            <a:srgbClr val="FED41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Radiation from image sensor</a:t>
            </a:r>
          </a:p>
        </p:txBody>
      </p:sp>
      <p:sp>
        <p:nvSpPr>
          <p:cNvPr id="30" name="Rectangle: Rounded Corners 29">
            <a:extLst>
              <a:ext uri="{FF2B5EF4-FFF2-40B4-BE49-F238E27FC236}">
                <a16:creationId xmlns:a16="http://schemas.microsoft.com/office/drawing/2014/main" id="{753D45F8-4DFB-8DC9-A50A-70F7AF551425}"/>
              </a:ext>
            </a:extLst>
          </p:cNvPr>
          <p:cNvSpPr/>
          <p:nvPr/>
        </p:nvSpPr>
        <p:spPr>
          <a:xfrm>
            <a:off x="4076193" y="1087752"/>
            <a:ext cx="1346243" cy="484332"/>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cs typeface="Calibri"/>
              </a:rPr>
              <a:t>Conduction from heater</a:t>
            </a:r>
          </a:p>
        </p:txBody>
      </p:sp>
      <p:sp>
        <p:nvSpPr>
          <p:cNvPr id="34" name="TextBox 33">
            <a:extLst>
              <a:ext uri="{FF2B5EF4-FFF2-40B4-BE49-F238E27FC236}">
                <a16:creationId xmlns:a16="http://schemas.microsoft.com/office/drawing/2014/main" id="{355239A1-5AF5-1159-65EF-3E821FD97D29}"/>
              </a:ext>
            </a:extLst>
          </p:cNvPr>
          <p:cNvSpPr txBox="1"/>
          <p:nvPr/>
        </p:nvSpPr>
        <p:spPr>
          <a:xfrm>
            <a:off x="2231050" y="3633147"/>
            <a:ext cx="1419272" cy="784830"/>
          </a:xfrm>
          <a:prstGeom prst="rect">
            <a:avLst/>
          </a:prstGeom>
          <a:noFill/>
          <a:ln>
            <a:solidFill>
              <a:schemeClr val="tx1"/>
            </a:solidFill>
          </a:ln>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*The Spacecraft baseplate temperature can be set to our desired temperature in order to meet our sample heating requirements</a:t>
            </a:r>
          </a:p>
        </p:txBody>
      </p:sp>
      <p:sp>
        <p:nvSpPr>
          <p:cNvPr id="38" name="Rectangle: Rounded Corners 37">
            <a:extLst>
              <a:ext uri="{FF2B5EF4-FFF2-40B4-BE49-F238E27FC236}">
                <a16:creationId xmlns:a16="http://schemas.microsoft.com/office/drawing/2014/main" id="{F4A043B0-D4B8-C790-3424-6AF7A64C7880}"/>
              </a:ext>
            </a:extLst>
          </p:cNvPr>
          <p:cNvSpPr/>
          <p:nvPr/>
        </p:nvSpPr>
        <p:spPr>
          <a:xfrm>
            <a:off x="4916258" y="3663275"/>
            <a:ext cx="1821451" cy="572550"/>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cs typeface="Calibri"/>
              </a:rPr>
              <a:t>Conduction from spacecraft baseplate</a:t>
            </a:r>
          </a:p>
        </p:txBody>
      </p:sp>
      <p:sp>
        <p:nvSpPr>
          <p:cNvPr id="3" name="Rectangle 2">
            <a:extLst>
              <a:ext uri="{FF2B5EF4-FFF2-40B4-BE49-F238E27FC236}">
                <a16:creationId xmlns:a16="http://schemas.microsoft.com/office/drawing/2014/main" id="{DE3F17C9-14B9-9859-1361-1F05F579D6D8}"/>
              </a:ext>
            </a:extLst>
          </p:cNvPr>
          <p:cNvSpPr/>
          <p:nvPr/>
        </p:nvSpPr>
        <p:spPr>
          <a:xfrm>
            <a:off x="4633066" y="2208855"/>
            <a:ext cx="294533" cy="295772"/>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2EEF448-EA82-5BB2-6B44-CE47E1C498F5}"/>
              </a:ext>
            </a:extLst>
          </p:cNvPr>
          <p:cNvSpPr/>
          <p:nvPr/>
        </p:nvSpPr>
        <p:spPr>
          <a:xfrm>
            <a:off x="1327947" y="1263313"/>
            <a:ext cx="1451337" cy="640878"/>
          </a:xfrm>
          <a:prstGeom prst="roundRect">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cs typeface="Calibri"/>
              </a:rPr>
              <a:t>Sample and sample housing</a:t>
            </a:r>
          </a:p>
        </p:txBody>
      </p:sp>
      <p:cxnSp>
        <p:nvCxnSpPr>
          <p:cNvPr id="23" name="Straight Arrow Connector 22">
            <a:extLst>
              <a:ext uri="{FF2B5EF4-FFF2-40B4-BE49-F238E27FC236}">
                <a16:creationId xmlns:a16="http://schemas.microsoft.com/office/drawing/2014/main" id="{85F86087-1205-3900-9281-5071D02936E6}"/>
              </a:ext>
            </a:extLst>
          </p:cNvPr>
          <p:cNvCxnSpPr>
            <a:cxnSpLocks/>
          </p:cNvCxnSpPr>
          <p:nvPr/>
        </p:nvCxnSpPr>
        <p:spPr>
          <a:xfrm>
            <a:off x="2710178" y="1561018"/>
            <a:ext cx="1955626" cy="6834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BEAB2DD5-F18F-6640-A0F3-11669B781301}"/>
              </a:ext>
            </a:extLst>
          </p:cNvPr>
          <p:cNvSpPr/>
          <p:nvPr/>
        </p:nvSpPr>
        <p:spPr>
          <a:xfrm>
            <a:off x="3653438" y="4332404"/>
            <a:ext cx="2194560" cy="274320"/>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Instrument cross-section</a:t>
            </a:r>
          </a:p>
        </p:txBody>
      </p:sp>
      <p:cxnSp>
        <p:nvCxnSpPr>
          <p:cNvPr id="6" name="Straight Arrow Connector 5">
            <a:extLst>
              <a:ext uri="{FF2B5EF4-FFF2-40B4-BE49-F238E27FC236}">
                <a16:creationId xmlns:a16="http://schemas.microsoft.com/office/drawing/2014/main" id="{713F691B-BDD4-E9B3-F87D-E035C2590A20}"/>
              </a:ext>
            </a:extLst>
          </p:cNvPr>
          <p:cNvCxnSpPr>
            <a:cxnSpLocks/>
            <a:stCxn id="29" idx="1"/>
            <a:endCxn id="3" idx="3"/>
          </p:cNvCxnSpPr>
          <p:nvPr/>
        </p:nvCxnSpPr>
        <p:spPr>
          <a:xfrm flipH="1">
            <a:off x="4927599" y="2356741"/>
            <a:ext cx="1129182" cy="0"/>
          </a:xfrm>
          <a:prstGeom prst="straightConnector1">
            <a:avLst/>
          </a:prstGeom>
          <a:ln w="38100">
            <a:solidFill>
              <a:srgbClr val="FED41D"/>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0E63698-1054-7CBB-05E4-042A8DC4D5A6}"/>
              </a:ext>
            </a:extLst>
          </p:cNvPr>
          <p:cNvCxnSpPr>
            <a:cxnSpLocks/>
            <a:stCxn id="28" idx="3"/>
            <a:endCxn id="3" idx="1"/>
          </p:cNvCxnSpPr>
          <p:nvPr/>
        </p:nvCxnSpPr>
        <p:spPr>
          <a:xfrm>
            <a:off x="3470682" y="2346823"/>
            <a:ext cx="1162384" cy="9918"/>
          </a:xfrm>
          <a:prstGeom prst="straightConnector1">
            <a:avLst/>
          </a:prstGeom>
          <a:ln w="38100">
            <a:solidFill>
              <a:srgbClr val="FED41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79B06DC-7AAA-7140-BBD4-AC5CFB225DDE}"/>
              </a:ext>
            </a:extLst>
          </p:cNvPr>
          <p:cNvCxnSpPr>
            <a:cxnSpLocks/>
          </p:cNvCxnSpPr>
          <p:nvPr/>
        </p:nvCxnSpPr>
        <p:spPr>
          <a:xfrm>
            <a:off x="3075188" y="2837239"/>
            <a:ext cx="115650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7FA19B9-C1B9-E8DA-246C-AA2395862840}"/>
              </a:ext>
            </a:extLst>
          </p:cNvPr>
          <p:cNvSpPr/>
          <p:nvPr/>
        </p:nvSpPr>
        <p:spPr>
          <a:xfrm>
            <a:off x="4614183" y="2116511"/>
            <a:ext cx="332297" cy="69114"/>
          </a:xfrm>
          <a:prstGeom prst="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A41B139-E687-1C64-AF13-300B37809CD0}"/>
              </a:ext>
            </a:extLst>
          </p:cNvPr>
          <p:cNvCxnSpPr>
            <a:cxnSpLocks/>
          </p:cNvCxnSpPr>
          <p:nvPr/>
        </p:nvCxnSpPr>
        <p:spPr>
          <a:xfrm>
            <a:off x="4806917" y="1566483"/>
            <a:ext cx="0" cy="523640"/>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2603B7E-5A69-D9AC-F858-6D11F8C56814}"/>
              </a:ext>
            </a:extLst>
          </p:cNvPr>
          <p:cNvCxnSpPr>
            <a:cxnSpLocks/>
          </p:cNvCxnSpPr>
          <p:nvPr/>
        </p:nvCxnSpPr>
        <p:spPr>
          <a:xfrm flipV="1">
            <a:off x="4806916" y="2545212"/>
            <a:ext cx="0" cy="523640"/>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8FC0477-8AC3-FBA8-9186-75FF8C560670}"/>
              </a:ext>
            </a:extLst>
          </p:cNvPr>
          <p:cNvCxnSpPr>
            <a:cxnSpLocks/>
          </p:cNvCxnSpPr>
          <p:nvPr/>
        </p:nvCxnSpPr>
        <p:spPr>
          <a:xfrm flipV="1">
            <a:off x="4809289" y="3138683"/>
            <a:ext cx="0" cy="264001"/>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3DA1960-DD9F-FEA6-67C3-A7B3FC99D7DE}"/>
              </a:ext>
            </a:extLst>
          </p:cNvPr>
          <p:cNvCxnSpPr>
            <a:cxnSpLocks/>
          </p:cNvCxnSpPr>
          <p:nvPr/>
        </p:nvCxnSpPr>
        <p:spPr>
          <a:xfrm flipV="1">
            <a:off x="4809953" y="3466877"/>
            <a:ext cx="3116" cy="836551"/>
          </a:xfrm>
          <a:prstGeom prst="straightConnector1">
            <a:avLst/>
          </a:prstGeom>
          <a:ln w="38100">
            <a:solidFill>
              <a:srgbClr val="F14E2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2" name="Table 51">
            <a:extLst>
              <a:ext uri="{FF2B5EF4-FFF2-40B4-BE49-F238E27FC236}">
                <a16:creationId xmlns:a16="http://schemas.microsoft.com/office/drawing/2014/main" id="{AEF8868C-D545-F047-6DCC-6508AB8011B9}"/>
              </a:ext>
            </a:extLst>
          </p:cNvPr>
          <p:cNvGraphicFramePr>
            <a:graphicFrameLocks noGrp="1"/>
          </p:cNvGraphicFramePr>
          <p:nvPr/>
        </p:nvGraphicFramePr>
        <p:xfrm>
          <a:off x="997961" y="698642"/>
          <a:ext cx="7148078" cy="295771"/>
        </p:xfrm>
        <a:graphic>
          <a:graphicData uri="http://schemas.openxmlformats.org/drawingml/2006/table">
            <a:tbl>
              <a:tblPr firstRow="1" bandRow="1">
                <a:tableStyleId>{5C22544A-7EE6-4342-B048-85BDC9FD1C3A}</a:tableStyleId>
              </a:tblPr>
              <a:tblGrid>
                <a:gridCol w="1751370">
                  <a:extLst>
                    <a:ext uri="{9D8B030D-6E8A-4147-A177-3AD203B41FA5}">
                      <a16:colId xmlns:a16="http://schemas.microsoft.com/office/drawing/2014/main" val="2325753282"/>
                    </a:ext>
                  </a:extLst>
                </a:gridCol>
                <a:gridCol w="5396708">
                  <a:extLst>
                    <a:ext uri="{9D8B030D-6E8A-4147-A177-3AD203B41FA5}">
                      <a16:colId xmlns:a16="http://schemas.microsoft.com/office/drawing/2014/main" val="2654881840"/>
                    </a:ext>
                  </a:extLst>
                </a:gridCol>
              </a:tblGrid>
              <a:tr h="295771">
                <a:tc>
                  <a:txBody>
                    <a:bodyPr/>
                    <a:lstStyle/>
                    <a:p>
                      <a:pPr lvl="0" algn="l">
                        <a:buNone/>
                      </a:pPr>
                      <a:r>
                        <a:rPr lang="en-US" sz="1200" b="1" i="0" u="sng" strike="noStrike" noProof="0">
                          <a:solidFill>
                            <a:schemeClr val="tx1"/>
                          </a:solidFill>
                          <a:latin typeface="Times New Roman"/>
                        </a:rPr>
                        <a:t>R-DIHM-PHYS-7.6.1:</a:t>
                      </a:r>
                      <a:r>
                        <a:rPr lang="en-US" sz="1200" b="0" i="0" u="none" strike="noStrike" noProof="0">
                          <a:solidFill>
                            <a:schemeClr val="tx1"/>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solidFill>
                  </a:tcPr>
                </a:tc>
                <a:tc>
                  <a:txBody>
                    <a:bodyPr/>
                    <a:lstStyle/>
                    <a:p>
                      <a:pPr lvl="0" algn="l">
                        <a:buNone/>
                      </a:pPr>
                      <a:r>
                        <a:rPr lang="en-US" sz="1200" b="0" i="0" u="none" strike="noStrike" noProof="0">
                          <a:solidFill>
                            <a:schemeClr val="tx1"/>
                          </a:solidFill>
                          <a:latin typeface="Times New Roman"/>
                        </a:rPr>
                        <a:t>The sample temperature shall remain between 0 degrees C and 5 degrees C. </a:t>
                      </a:r>
                      <a:endParaRPr lang="en-US">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2789168495"/>
                  </a:ext>
                </a:extLst>
              </a:tr>
            </a:tbl>
          </a:graphicData>
        </a:graphic>
      </p:graphicFrame>
    </p:spTree>
    <p:extLst>
      <p:ext uri="{BB962C8B-B14F-4D97-AF65-F5344CB8AC3E}">
        <p14:creationId xmlns:p14="http://schemas.microsoft.com/office/powerpoint/2010/main" val="2492049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89DAD1EA-55FC-1C61-D60C-E84389EFA77B}"/>
              </a:ext>
            </a:extLst>
          </p:cNvPr>
          <p:cNvGraphicFramePr>
            <a:graphicFrameLocks noGrp="1"/>
          </p:cNvGraphicFramePr>
          <p:nvPr>
            <p:extLst>
              <p:ext uri="{D42A27DB-BD31-4B8C-83A1-F6EECF244321}">
                <p14:modId xmlns:p14="http://schemas.microsoft.com/office/powerpoint/2010/main" val="1897781060"/>
              </p:ext>
            </p:extLst>
          </p:nvPr>
        </p:nvGraphicFramePr>
        <p:xfrm>
          <a:off x="880396" y="1392936"/>
          <a:ext cx="7419081" cy="2874885"/>
        </p:xfrm>
        <a:graphic>
          <a:graphicData uri="http://schemas.openxmlformats.org/drawingml/2006/table">
            <a:tbl>
              <a:tblPr firstRow="1" bandRow="1">
                <a:tableStyleId>{073A0DAA-6AF3-43AB-8588-CEC1D06C72B9}</a:tableStyleId>
              </a:tblPr>
              <a:tblGrid>
                <a:gridCol w="2473027">
                  <a:extLst>
                    <a:ext uri="{9D8B030D-6E8A-4147-A177-3AD203B41FA5}">
                      <a16:colId xmlns:a16="http://schemas.microsoft.com/office/drawing/2014/main" val="1592445519"/>
                    </a:ext>
                  </a:extLst>
                </a:gridCol>
                <a:gridCol w="2473027">
                  <a:extLst>
                    <a:ext uri="{9D8B030D-6E8A-4147-A177-3AD203B41FA5}">
                      <a16:colId xmlns:a16="http://schemas.microsoft.com/office/drawing/2014/main" val="899440286"/>
                    </a:ext>
                  </a:extLst>
                </a:gridCol>
                <a:gridCol w="2473027">
                  <a:extLst>
                    <a:ext uri="{9D8B030D-6E8A-4147-A177-3AD203B41FA5}">
                      <a16:colId xmlns:a16="http://schemas.microsoft.com/office/drawing/2014/main" val="3041217086"/>
                    </a:ext>
                  </a:extLst>
                </a:gridCol>
              </a:tblGrid>
              <a:tr h="574977">
                <a:tc>
                  <a:txBody>
                    <a:bodyPr/>
                    <a:lstStyle/>
                    <a:p>
                      <a:pPr algn="ctr"/>
                      <a:r>
                        <a:rPr lang="en-US" sz="1400" b="1">
                          <a:latin typeface="Times New Roman" panose="02020603050405020304" pitchFamily="18" charset="0"/>
                          <a:cs typeface="Times New Roman" panose="02020603050405020304" pitchFamily="18" charset="0"/>
                        </a:rPr>
                        <a:t>Governing Principles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a:latin typeface="Times New Roman" panose="02020603050405020304" pitchFamily="18" charset="0"/>
                          <a:cs typeface="Times New Roman" panose="02020603050405020304" pitchFamily="18" charset="0"/>
                        </a:rPr>
                        <a:t>Assumptions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a:latin typeface="Times New Roman" panose="02020603050405020304" pitchFamily="18" charset="0"/>
                          <a:cs typeface="Times New Roman" panose="02020603050405020304" pitchFamily="18" charset="0"/>
                        </a:rPr>
                        <a:t>Governing Equations</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2689154"/>
                  </a:ext>
                </a:extLst>
              </a:tr>
              <a:tr h="574977">
                <a:tc>
                  <a:txBody>
                    <a:bodyPr/>
                    <a:lstStyle/>
                    <a:p>
                      <a:pPr algn="ctr"/>
                      <a:r>
                        <a:rPr lang="en-US" sz="1400" baseline="0">
                          <a:latin typeface="Times New Roman" panose="02020603050405020304" pitchFamily="18" charset="0"/>
                          <a:cs typeface="Times New Roman" panose="02020603050405020304" pitchFamily="18" charset="0"/>
                        </a:rPr>
                        <a:t>1</a:t>
                      </a:r>
                      <a:r>
                        <a:rPr lang="en-US" sz="1400" baseline="30000">
                          <a:latin typeface="Times New Roman" panose="02020603050405020304" pitchFamily="18" charset="0"/>
                          <a:cs typeface="Times New Roman" panose="02020603050405020304" pitchFamily="18" charset="0"/>
                        </a:rPr>
                        <a:t>st</a:t>
                      </a:r>
                      <a:r>
                        <a:rPr lang="en-US" sz="1400" baseline="0">
                          <a:latin typeface="Times New Roman" panose="02020603050405020304" pitchFamily="18" charset="0"/>
                          <a:cs typeface="Times New Roman" panose="02020603050405020304" pitchFamily="18" charset="0"/>
                        </a:rPr>
                        <a:t> Law of Thermodynamics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4506494"/>
                  </a:ext>
                </a:extLst>
              </a:tr>
              <a:tr h="574977">
                <a:tc>
                  <a:txBody>
                    <a:bodyPr/>
                    <a:lstStyle/>
                    <a:p>
                      <a:pPr algn="ctr"/>
                      <a:r>
                        <a:rPr lang="en-US" sz="1400">
                          <a:latin typeface="Times New Roman" panose="02020603050405020304" pitchFamily="18" charset="0"/>
                          <a:cs typeface="Times New Roman" panose="02020603050405020304" pitchFamily="18" charset="0"/>
                        </a:rPr>
                        <a:t>Conservation of Mass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1989214"/>
                  </a:ext>
                </a:extLst>
              </a:tr>
              <a:tr h="574977">
                <a:tc>
                  <a:txBody>
                    <a:bodyPr/>
                    <a:lstStyle/>
                    <a:p>
                      <a:pPr algn="ctr"/>
                      <a:r>
                        <a:rPr lang="en-US" sz="1400">
                          <a:latin typeface="Times New Roman" panose="02020603050405020304" pitchFamily="18" charset="0"/>
                          <a:cs typeface="Times New Roman" panose="02020603050405020304" pitchFamily="18" charset="0"/>
                        </a:rPr>
                        <a:t>Conservation of Momentum</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latin typeface="Times New Roman" panose="02020603050405020304" pitchFamily="18" charset="0"/>
                          <a:cs typeface="Times New Roman" panose="02020603050405020304" pitchFamily="18" charset="0"/>
                        </a:rPr>
                        <a:t>V = 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8349461"/>
                  </a:ext>
                </a:extLst>
              </a:tr>
              <a:tr h="574977">
                <a:tc>
                  <a:txBody>
                    <a:bodyPr/>
                    <a:lstStyle/>
                    <a:p>
                      <a:pPr algn="ctr"/>
                      <a:endParaRPr lang="en-US" sz="1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latin typeface="Times New Roman" panose="02020603050405020304" pitchFamily="18" charset="0"/>
                          <a:cs typeface="Times New Roman" panose="02020603050405020304" pitchFamily="18" charset="0"/>
                        </a:rPr>
                        <a:t>Heat transfer is instantaneous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714954"/>
                  </a:ext>
                </a:extLst>
              </a:tr>
            </a:tbl>
          </a:graphicData>
        </a:graphic>
      </p:graphicFrame>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111760" y="188495"/>
            <a:ext cx="8520600" cy="572700"/>
          </a:xfrm>
        </p:spPr>
        <p:txBody>
          <a:bodyPr>
            <a:normAutofit fontScale="90000"/>
          </a:bodyPr>
          <a:lstStyle/>
          <a:p>
            <a:r>
              <a:rPr lang="en-US" b="1">
                <a:latin typeface="Times New Roman"/>
                <a:cs typeface="Times New Roman"/>
              </a:rPr>
              <a:t>Sample Heating: Model</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46</a:t>
            </a:fld>
            <a:endParaRPr lang="en"/>
          </a:p>
        </p:txBody>
      </p:sp>
      <p:graphicFrame>
        <p:nvGraphicFramePr>
          <p:cNvPr id="5" name="Table 4">
            <a:extLst>
              <a:ext uri="{FF2B5EF4-FFF2-40B4-BE49-F238E27FC236}">
                <a16:creationId xmlns:a16="http://schemas.microsoft.com/office/drawing/2014/main" id="{F76C6C6C-CAE6-CE04-3565-8AAC841477EC}"/>
              </a:ext>
            </a:extLst>
          </p:cNvPr>
          <p:cNvGraphicFramePr>
            <a:graphicFrameLocks noGrp="1"/>
          </p:cNvGraphicFramePr>
          <p:nvPr>
            <p:extLst>
              <p:ext uri="{D42A27DB-BD31-4B8C-83A1-F6EECF244321}">
                <p14:modId xmlns:p14="http://schemas.microsoft.com/office/powerpoint/2010/main" val="1120749691"/>
              </p:ext>
            </p:extLst>
          </p:nvPr>
        </p:nvGraphicFramePr>
        <p:xfrm>
          <a:off x="997961" y="799023"/>
          <a:ext cx="7148078" cy="295771"/>
        </p:xfrm>
        <a:graphic>
          <a:graphicData uri="http://schemas.openxmlformats.org/drawingml/2006/table">
            <a:tbl>
              <a:tblPr firstRow="1" bandRow="1">
                <a:tableStyleId>{5C22544A-7EE6-4342-B048-85BDC9FD1C3A}</a:tableStyleId>
              </a:tblPr>
              <a:tblGrid>
                <a:gridCol w="1751370">
                  <a:extLst>
                    <a:ext uri="{9D8B030D-6E8A-4147-A177-3AD203B41FA5}">
                      <a16:colId xmlns:a16="http://schemas.microsoft.com/office/drawing/2014/main" val="2325753282"/>
                    </a:ext>
                  </a:extLst>
                </a:gridCol>
                <a:gridCol w="5396708">
                  <a:extLst>
                    <a:ext uri="{9D8B030D-6E8A-4147-A177-3AD203B41FA5}">
                      <a16:colId xmlns:a16="http://schemas.microsoft.com/office/drawing/2014/main" val="2654881840"/>
                    </a:ext>
                  </a:extLst>
                </a:gridCol>
              </a:tblGrid>
              <a:tr h="295771">
                <a:tc>
                  <a:txBody>
                    <a:bodyPr/>
                    <a:lstStyle/>
                    <a:p>
                      <a:pPr lvl="0" algn="l">
                        <a:buNone/>
                      </a:pPr>
                      <a:r>
                        <a:rPr lang="en-US" sz="1200" b="1" i="0" u="sng" strike="noStrike" noProof="0">
                          <a:solidFill>
                            <a:schemeClr val="tx1"/>
                          </a:solidFill>
                          <a:latin typeface="Times New Roman"/>
                        </a:rPr>
                        <a:t>R-DIHM-PHYS-7.6.1:</a:t>
                      </a:r>
                      <a:r>
                        <a:rPr lang="en-US" sz="1200" b="0" i="0" u="none" strike="noStrike" noProof="0">
                          <a:solidFill>
                            <a:schemeClr val="tx1"/>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solidFill>
                  </a:tcPr>
                </a:tc>
                <a:tc>
                  <a:txBody>
                    <a:bodyPr/>
                    <a:lstStyle/>
                    <a:p>
                      <a:pPr lvl="0" algn="l">
                        <a:buNone/>
                      </a:pPr>
                      <a:r>
                        <a:rPr lang="en-US" sz="1200" b="0" i="0" u="none" strike="noStrike" noProof="0">
                          <a:solidFill>
                            <a:schemeClr val="tx1"/>
                          </a:solidFill>
                          <a:latin typeface="Times New Roman"/>
                        </a:rPr>
                        <a:t>The sample temperature shall remain between 0 degrees C and 5 degrees C. </a:t>
                      </a:r>
                      <a:endParaRPr lang="en-US">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2789168495"/>
                  </a:ext>
                </a:extLst>
              </a:tr>
            </a:tbl>
          </a:graphicData>
        </a:graphic>
      </p:graphicFrame>
      <p:pic>
        <p:nvPicPr>
          <p:cNvPr id="9" name="Picture 8" descr="Text&#10;&#10;Description automatically generated">
            <a:extLst>
              <a:ext uri="{FF2B5EF4-FFF2-40B4-BE49-F238E27FC236}">
                <a16:creationId xmlns:a16="http://schemas.microsoft.com/office/drawing/2014/main" id="{CF39BBDC-5604-6256-EAD5-8ED3D8266B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64991" y="2614477"/>
            <a:ext cx="1199448" cy="431801"/>
          </a:xfrm>
          <a:prstGeom prst="rect">
            <a:avLst/>
          </a:prstGeom>
        </p:spPr>
      </p:pic>
      <p:pic>
        <p:nvPicPr>
          <p:cNvPr id="11" name="Picture 10" descr="Text&#10;&#10;Description automatically generated">
            <a:extLst>
              <a:ext uri="{FF2B5EF4-FFF2-40B4-BE49-F238E27FC236}">
                <a16:creationId xmlns:a16="http://schemas.microsoft.com/office/drawing/2014/main" id="{6D3E14A5-1538-3688-674A-A16C6237788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44158" y="2614478"/>
            <a:ext cx="986971" cy="431800"/>
          </a:xfrm>
          <a:prstGeom prst="rect">
            <a:avLst/>
          </a:prstGeom>
        </p:spPr>
      </p:pic>
      <p:pic>
        <p:nvPicPr>
          <p:cNvPr id="13" name="Picture 12" descr="Text&#10;&#10;Description automatically generated">
            <a:extLst>
              <a:ext uri="{FF2B5EF4-FFF2-40B4-BE49-F238E27FC236}">
                <a16:creationId xmlns:a16="http://schemas.microsoft.com/office/drawing/2014/main" id="{DBB10BE7-89EF-C95B-9A97-2066F7507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143" y="3243207"/>
            <a:ext cx="889000" cy="406400"/>
          </a:xfrm>
          <a:prstGeom prst="rect">
            <a:avLst/>
          </a:prstGeom>
        </p:spPr>
      </p:pic>
      <p:pic>
        <p:nvPicPr>
          <p:cNvPr id="14" name="Picture 13" descr="Text&#10;&#10;Description automatically generated">
            <a:extLst>
              <a:ext uri="{FF2B5EF4-FFF2-40B4-BE49-F238E27FC236}">
                <a16:creationId xmlns:a16="http://schemas.microsoft.com/office/drawing/2014/main" id="{4EE2A659-6885-09CF-6737-DB082B86E69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59459" y="1995148"/>
            <a:ext cx="625081" cy="52847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26400FD-01BD-377D-BF4A-8C36FDA09B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0566" y="2025759"/>
            <a:ext cx="1871979" cy="406952"/>
          </a:xfrm>
          <a:prstGeom prst="rect">
            <a:avLst/>
          </a:prstGeom>
        </p:spPr>
      </p:pic>
    </p:spTree>
    <p:extLst>
      <p:ext uri="{BB962C8B-B14F-4D97-AF65-F5344CB8AC3E}">
        <p14:creationId xmlns:p14="http://schemas.microsoft.com/office/powerpoint/2010/main" val="371499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47</a:t>
            </a:fld>
            <a:endParaRPr lang="en"/>
          </a:p>
        </p:txBody>
      </p:sp>
      <p:sp>
        <p:nvSpPr>
          <p:cNvPr id="8" name="Title 1">
            <a:extLst>
              <a:ext uri="{FF2B5EF4-FFF2-40B4-BE49-F238E27FC236}">
                <a16:creationId xmlns:a16="http://schemas.microsoft.com/office/drawing/2014/main" id="{EEB4FA1B-F2E9-CCBF-3849-E4B61ED4D629}"/>
              </a:ext>
            </a:extLst>
          </p:cNvPr>
          <p:cNvSpPr>
            <a:spLocks noGrp="1"/>
          </p:cNvSpPr>
          <p:nvPr>
            <p:ph type="title"/>
          </p:nvPr>
        </p:nvSpPr>
        <p:spPr>
          <a:xfrm>
            <a:off x="111760" y="188495"/>
            <a:ext cx="8520600" cy="572700"/>
          </a:xfrm>
        </p:spPr>
        <p:txBody>
          <a:bodyPr>
            <a:normAutofit fontScale="90000"/>
          </a:bodyPr>
          <a:lstStyle/>
          <a:p>
            <a:r>
              <a:rPr lang="en-US" b="1">
                <a:latin typeface="Times New Roman"/>
                <a:cs typeface="Times New Roman"/>
              </a:rPr>
              <a:t>Sample Heating: Survival-Max Temperature Case</a:t>
            </a:r>
            <a:endParaRPr lang="en-US"/>
          </a:p>
        </p:txBody>
      </p:sp>
      <p:graphicFrame>
        <p:nvGraphicFramePr>
          <p:cNvPr id="9" name="Table 8">
            <a:extLst>
              <a:ext uri="{FF2B5EF4-FFF2-40B4-BE49-F238E27FC236}">
                <a16:creationId xmlns:a16="http://schemas.microsoft.com/office/drawing/2014/main" id="{83043765-6A87-EE2F-47C8-BFD48A4DB2C3}"/>
              </a:ext>
            </a:extLst>
          </p:cNvPr>
          <p:cNvGraphicFramePr>
            <a:graphicFrameLocks noGrp="1"/>
          </p:cNvGraphicFramePr>
          <p:nvPr>
            <p:extLst>
              <p:ext uri="{D42A27DB-BD31-4B8C-83A1-F6EECF244321}">
                <p14:modId xmlns:p14="http://schemas.microsoft.com/office/powerpoint/2010/main" val="2590266305"/>
              </p:ext>
            </p:extLst>
          </p:nvPr>
        </p:nvGraphicFramePr>
        <p:xfrm>
          <a:off x="997961" y="799023"/>
          <a:ext cx="7148078" cy="591542"/>
        </p:xfrm>
        <a:graphic>
          <a:graphicData uri="http://schemas.openxmlformats.org/drawingml/2006/table">
            <a:tbl>
              <a:tblPr firstRow="1" bandRow="1">
                <a:tableStyleId>{5C22544A-7EE6-4342-B048-85BDC9FD1C3A}</a:tableStyleId>
              </a:tblPr>
              <a:tblGrid>
                <a:gridCol w="1751370">
                  <a:extLst>
                    <a:ext uri="{9D8B030D-6E8A-4147-A177-3AD203B41FA5}">
                      <a16:colId xmlns:a16="http://schemas.microsoft.com/office/drawing/2014/main" val="2325753282"/>
                    </a:ext>
                  </a:extLst>
                </a:gridCol>
                <a:gridCol w="5396708">
                  <a:extLst>
                    <a:ext uri="{9D8B030D-6E8A-4147-A177-3AD203B41FA5}">
                      <a16:colId xmlns:a16="http://schemas.microsoft.com/office/drawing/2014/main" val="2654881840"/>
                    </a:ext>
                  </a:extLst>
                </a:gridCol>
              </a:tblGrid>
              <a:tr h="295771">
                <a:tc>
                  <a:txBody>
                    <a:bodyPr/>
                    <a:lstStyle/>
                    <a:p>
                      <a:pPr lvl="0" algn="l">
                        <a:buNone/>
                      </a:pPr>
                      <a:r>
                        <a:rPr lang="en-US" sz="1200" b="1" i="0" u="sng" strike="noStrike" noProof="0">
                          <a:solidFill>
                            <a:schemeClr val="tx1"/>
                          </a:solidFill>
                          <a:latin typeface="Times New Roman"/>
                        </a:rPr>
                        <a:t>R-DIHM-PHYS-7.6.1:</a:t>
                      </a:r>
                      <a:r>
                        <a:rPr lang="en-US" sz="1200" b="0" i="0" u="none" strike="noStrike" noProof="0">
                          <a:solidFill>
                            <a:schemeClr val="tx1"/>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solidFill>
                          <a:latin typeface="Times New Roman"/>
                        </a:rPr>
                        <a:t>The sample temperature shall remain between 0 degrees C and 5 degrees C. </a:t>
                      </a:r>
                      <a:endParaRPr lang="en-US" b="0">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2789168495"/>
                  </a:ext>
                </a:extLst>
              </a:tr>
              <a:tr h="295771">
                <a:tc>
                  <a:txBody>
                    <a:bodyPr/>
                    <a:lstStyle/>
                    <a:p>
                      <a:pPr lvl="0" algn="l">
                        <a:buNone/>
                      </a:pPr>
                      <a:r>
                        <a:rPr lang="en-US" sz="1050" b="1" i="0" u="sng" strike="noStrike" noProof="0">
                          <a:solidFill>
                            <a:schemeClr val="tx1"/>
                          </a:solidFill>
                          <a:latin typeface="Times New Roman"/>
                        </a:rPr>
                        <a:t>R-DIHM-PHYS-4.6: </a:t>
                      </a:r>
                      <a:endParaRPr lang="en-US" sz="1050">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ED41D"/>
                    </a:solidFill>
                  </a:tcPr>
                </a:tc>
                <a:tc>
                  <a:txBody>
                    <a:bodyPr/>
                    <a:lstStyle/>
                    <a:p>
                      <a:pPr lvl="0" algn="l">
                        <a:buNone/>
                      </a:pPr>
                      <a:r>
                        <a:rPr lang="en-US" sz="1050" b="0" i="0" u="none" strike="noStrike" noProof="0">
                          <a:solidFill>
                            <a:schemeClr val="tx1"/>
                          </a:solidFill>
                          <a:latin typeface="Times New Roman"/>
                        </a:rPr>
                        <a:t>The microscope shall survive temperatures from -50C to </a:t>
                      </a:r>
                      <a:r>
                        <a:rPr lang="en-US" sz="1050" b="1" i="0" u="none" strike="noStrike" noProof="0">
                          <a:solidFill>
                            <a:schemeClr val="tx1"/>
                          </a:solidFill>
                          <a:latin typeface="Times New Roman"/>
                        </a:rPr>
                        <a:t>+100C.</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196"/>
                      </a:srgbClr>
                    </a:solidFill>
                  </a:tcPr>
                </a:tc>
                <a:extLst>
                  <a:ext uri="{0D108BD9-81ED-4DB2-BD59-A6C34878D82A}">
                    <a16:rowId xmlns:a16="http://schemas.microsoft.com/office/drawing/2014/main" val="2377906006"/>
                  </a:ext>
                </a:extLst>
              </a:tr>
            </a:tbl>
          </a:graphicData>
        </a:graphic>
      </p:graphicFrame>
      <p:pic>
        <p:nvPicPr>
          <p:cNvPr id="5" name="Picture 4" descr="A picture containing text&#10;&#10;Description automatically generated">
            <a:extLst>
              <a:ext uri="{FF2B5EF4-FFF2-40B4-BE49-F238E27FC236}">
                <a16:creationId xmlns:a16="http://schemas.microsoft.com/office/drawing/2014/main" id="{37A6C01B-DBE3-2FDA-587C-D8D1AAE58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060" y="1785972"/>
            <a:ext cx="1871979" cy="406952"/>
          </a:xfrm>
          <a:prstGeom prst="rect">
            <a:avLst/>
          </a:prstGeom>
        </p:spPr>
      </p:pic>
      <p:cxnSp>
        <p:nvCxnSpPr>
          <p:cNvPr id="10" name="Straight Arrow Connector 9">
            <a:extLst>
              <a:ext uri="{FF2B5EF4-FFF2-40B4-BE49-F238E27FC236}">
                <a16:creationId xmlns:a16="http://schemas.microsoft.com/office/drawing/2014/main" id="{8F4D025A-8F6F-3195-C2F0-F26CAABE463D}"/>
              </a:ext>
            </a:extLst>
          </p:cNvPr>
          <p:cNvCxnSpPr>
            <a:cxnSpLocks/>
          </p:cNvCxnSpPr>
          <p:nvPr/>
        </p:nvCxnSpPr>
        <p:spPr>
          <a:xfrm flipV="1">
            <a:off x="6382095" y="1782374"/>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A6FB78-A86A-24AD-343B-4D055D8A48EB}"/>
              </a:ext>
            </a:extLst>
          </p:cNvPr>
          <p:cNvCxnSpPr>
            <a:cxnSpLocks/>
          </p:cNvCxnSpPr>
          <p:nvPr/>
        </p:nvCxnSpPr>
        <p:spPr>
          <a:xfrm flipV="1">
            <a:off x="7746160" y="1785972"/>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Text, logo&#10;&#10;Description automatically generated with medium confidence">
            <a:extLst>
              <a:ext uri="{FF2B5EF4-FFF2-40B4-BE49-F238E27FC236}">
                <a16:creationId xmlns:a16="http://schemas.microsoft.com/office/drawing/2014/main" id="{70F6C7B8-DBBE-9C80-FDA1-E10D9AF5CD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25425" y="1553774"/>
            <a:ext cx="641350" cy="2286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4328CA0A-726A-DAC8-9D52-E5D2C443C87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49295" y="1553774"/>
            <a:ext cx="640080" cy="22860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77B03A43-A9FE-FFD2-5536-32FD761E4A3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582035" y="2226406"/>
            <a:ext cx="1202350" cy="400784"/>
          </a:xfrm>
          <a:prstGeom prst="rect">
            <a:avLst/>
          </a:prstGeom>
        </p:spPr>
      </p:pic>
      <p:sp>
        <p:nvSpPr>
          <p:cNvPr id="24" name="TextBox 23">
            <a:extLst>
              <a:ext uri="{FF2B5EF4-FFF2-40B4-BE49-F238E27FC236}">
                <a16:creationId xmlns:a16="http://schemas.microsoft.com/office/drawing/2014/main" id="{E363F695-1E8F-B18A-A8E6-C2BC3BC836AB}"/>
              </a:ext>
            </a:extLst>
          </p:cNvPr>
          <p:cNvSpPr txBox="1"/>
          <p:nvPr/>
        </p:nvSpPr>
        <p:spPr>
          <a:xfrm>
            <a:off x="174698" y="1545043"/>
            <a:ext cx="3594584" cy="2062103"/>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No laser, image sensor radiation </a:t>
            </a:r>
          </a:p>
          <a:p>
            <a:pPr marL="285750" indent="-285750">
              <a:buFont typeface="Arial" panose="020B0604020202020204" pitchFamily="34" charset="0"/>
              <a:buChar char="•"/>
            </a:pPr>
            <a:r>
              <a:rPr lang="en-US" sz="1600" b="1">
                <a:latin typeface="Times New Roman" panose="02020603050405020304" pitchFamily="18" charset="0"/>
                <a:cs typeface="Times New Roman" panose="02020603050405020304" pitchFamily="18" charset="0"/>
              </a:rPr>
              <a:t>Sample temperature = 2.5 deg C</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Environment hotter than sample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needs to be conducted away from sample by baseplate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Sample heater INACTIVE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radiated out into space </a:t>
            </a:r>
          </a:p>
          <a:p>
            <a:pPr marL="742950" lvl="1"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2E8B74C-E769-0519-6CAA-FC9F7CC34456}"/>
                  </a:ext>
                </a:extLst>
              </p:cNvPr>
              <p:cNvSpPr txBox="1"/>
              <p:nvPr/>
            </p:nvSpPr>
            <p:spPr>
              <a:xfrm>
                <a:off x="6172564" y="2613481"/>
                <a:ext cx="2439770" cy="265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𝑟𝑎𝑑𝑖𝑎𝑡𝑖𝑜𝑛</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𝑐𝑜𝑛𝑑</m:t>
                          </m:r>
                          <m:r>
                            <a:rPr lang="en-US" sz="1600" b="0" i="1" smtClean="0">
                              <a:latin typeface="Cambria Math" panose="02040503050406030204" pitchFamily="18" charset="0"/>
                            </a:rPr>
                            <m:t>,</m:t>
                          </m:r>
                          <m:r>
                            <a:rPr lang="en-US" sz="1600" b="0" i="1" smtClean="0">
                              <a:latin typeface="Cambria Math" panose="02040503050406030204" pitchFamily="18" charset="0"/>
                            </a:rPr>
                            <m:t>𝑏𝑎𝑠𝑒𝑝𝑙𝑎𝑡𝑒</m:t>
                          </m:r>
                        </m:sub>
                      </m:sSub>
                    </m:oMath>
                  </m:oMathPara>
                </a14:m>
                <a:endParaRPr lang="en-US" sz="1600"/>
              </a:p>
            </p:txBody>
          </p:sp>
        </mc:Choice>
        <mc:Fallback xmlns="">
          <p:sp>
            <p:nvSpPr>
              <p:cNvPr id="2" name="TextBox 1">
                <a:extLst>
                  <a:ext uri="{FF2B5EF4-FFF2-40B4-BE49-F238E27FC236}">
                    <a16:creationId xmlns:a16="http://schemas.microsoft.com/office/drawing/2014/main" id="{D2E8B74C-E769-0519-6CAA-FC9F7CC34456}"/>
                  </a:ext>
                </a:extLst>
              </p:cNvPr>
              <p:cNvSpPr txBox="1">
                <a:spLocks noRot="1" noChangeAspect="1" noMove="1" noResize="1" noEditPoints="1" noAdjustHandles="1" noChangeArrowheads="1" noChangeShapeType="1" noTextEdit="1"/>
              </p:cNvSpPr>
              <p:nvPr/>
            </p:nvSpPr>
            <p:spPr>
              <a:xfrm>
                <a:off x="6172564" y="2613481"/>
                <a:ext cx="2439770" cy="265201"/>
              </a:xfrm>
              <a:prstGeom prst="rect">
                <a:avLst/>
              </a:prstGeom>
              <a:blipFill>
                <a:blip r:embed="rId7"/>
                <a:stretch>
                  <a:fillRect l="-2250" r="-500"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BF3D78-1437-03D9-6C20-A1EB179BF5F2}"/>
                  </a:ext>
                </a:extLst>
              </p:cNvPr>
              <p:cNvSpPr txBox="1"/>
              <p:nvPr/>
            </p:nvSpPr>
            <p:spPr>
              <a:xfrm>
                <a:off x="4218909" y="2960686"/>
                <a:ext cx="4413451" cy="2866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𝜖𝜎</m:t>
                      </m:r>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𝑇</m:t>
                          </m:r>
                        </m:e>
                        <m:sub>
                          <m:r>
                            <a:rPr lang="en-US" sz="1600" b="0" i="1" smtClean="0">
                              <a:latin typeface="Cambria Math" panose="02040503050406030204" pitchFamily="18" charset="0"/>
                            </a:rPr>
                            <m:t>𝑠𝑎𝑚𝑝𝑙𝑒</m:t>
                          </m:r>
                        </m:sub>
                        <m:sup>
                          <m:r>
                            <a:rPr lang="en-US" sz="1600" b="0" i="1" smtClean="0">
                              <a:latin typeface="Cambria Math" panose="02040503050406030204" pitchFamily="18" charset="0"/>
                            </a:rPr>
                            <m:t>4</m:t>
                          </m:r>
                        </m:sup>
                      </m:sSubSup>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𝑇</m:t>
                          </m:r>
                        </m:e>
                        <m:sub>
                          <m:r>
                            <a:rPr lang="en-US" sz="1600" b="0" i="1" smtClean="0">
                              <a:latin typeface="Cambria Math" panose="02040503050406030204" pitchFamily="18" charset="0"/>
                            </a:rPr>
                            <m:t>𝑚𝑎𝑥</m:t>
                          </m:r>
                          <m:r>
                            <a:rPr lang="en-US" sz="1600" b="0" i="1" smtClean="0">
                              <a:latin typeface="Cambria Math" panose="02040503050406030204" pitchFamily="18" charset="0"/>
                            </a:rPr>
                            <m:t>, </m:t>
                          </m:r>
                          <m:r>
                            <a:rPr lang="en-US" sz="1600" b="0" i="1" smtClean="0">
                              <a:latin typeface="Cambria Math" panose="02040503050406030204" pitchFamily="18" charset="0"/>
                            </a:rPr>
                            <m:t>𝑠𝑢𝑟𝑟𝑜𝑢𝑛𝑑𝑖𝑛𝑔</m:t>
                          </m:r>
                        </m:sub>
                        <m:sup>
                          <m:r>
                            <a:rPr lang="en-US" sz="1600" i="1">
                              <a:latin typeface="Cambria Math" panose="02040503050406030204" pitchFamily="18" charset="0"/>
                            </a:rPr>
                            <m:t>4</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𝑐𝑜𝑛𝑑</m:t>
                          </m:r>
                          <m:r>
                            <a:rPr lang="en-US" sz="1600" b="0" i="1" smtClean="0">
                              <a:latin typeface="Cambria Math" panose="02040503050406030204" pitchFamily="18" charset="0"/>
                            </a:rPr>
                            <m:t>,</m:t>
                          </m:r>
                          <m:r>
                            <a:rPr lang="en-US" sz="1600" b="0" i="1" smtClean="0">
                              <a:latin typeface="Cambria Math" panose="02040503050406030204" pitchFamily="18" charset="0"/>
                            </a:rPr>
                            <m:t>𝑏𝑎𝑠𝑒𝑝𝑙𝑎𝑡𝑒</m:t>
                          </m:r>
                        </m:sub>
                      </m:sSub>
                    </m:oMath>
                  </m:oMathPara>
                </a14:m>
                <a:endParaRPr lang="en-US" sz="1600"/>
              </a:p>
            </p:txBody>
          </p:sp>
        </mc:Choice>
        <mc:Fallback xmlns="">
          <p:sp>
            <p:nvSpPr>
              <p:cNvPr id="3" name="TextBox 2">
                <a:extLst>
                  <a:ext uri="{FF2B5EF4-FFF2-40B4-BE49-F238E27FC236}">
                    <a16:creationId xmlns:a16="http://schemas.microsoft.com/office/drawing/2014/main" id="{FCBF3D78-1437-03D9-6C20-A1EB179BF5F2}"/>
                  </a:ext>
                </a:extLst>
              </p:cNvPr>
              <p:cNvSpPr txBox="1">
                <a:spLocks noRot="1" noChangeAspect="1" noMove="1" noResize="1" noEditPoints="1" noAdjustHandles="1" noChangeArrowheads="1" noChangeShapeType="1" noTextEdit="1"/>
              </p:cNvSpPr>
              <p:nvPr/>
            </p:nvSpPr>
            <p:spPr>
              <a:xfrm>
                <a:off x="4218909" y="2960686"/>
                <a:ext cx="4413451" cy="286617"/>
              </a:xfrm>
              <a:prstGeom prst="rect">
                <a:avLst/>
              </a:prstGeom>
              <a:blipFill>
                <a:blip r:embed="rId8"/>
                <a:stretch>
                  <a:fillRect l="-552" r="-138" b="-25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1501FE-96B0-F25C-8497-B09CFD435C98}"/>
                  </a:ext>
                </a:extLst>
              </p:cNvPr>
              <p:cNvSpPr txBox="1"/>
              <p:nvPr/>
            </p:nvSpPr>
            <p:spPr>
              <a:xfrm>
                <a:off x="206638" y="3336567"/>
                <a:ext cx="8730723"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panose="02040503050406030204" pitchFamily="18" charset="0"/>
                        </a:rPr>
                        <m:t>(0.00</m:t>
                      </m:r>
                      <m:r>
                        <a:rPr lang="en-US" sz="1600" b="0" i="1" smtClean="0">
                          <a:solidFill>
                            <a:schemeClr val="tx1"/>
                          </a:solidFill>
                          <a:latin typeface="Cambria Math" panose="02040503050406030204" pitchFamily="18" charset="0"/>
                        </a:rPr>
                        <m:t>068</m:t>
                      </m:r>
                      <m:r>
                        <a:rPr lang="en-US" sz="1600" i="1" smtClean="0">
                          <a:solidFill>
                            <a:schemeClr val="tx1"/>
                          </a:solidFill>
                          <a:latin typeface="Cambria Math" panose="02040503050406030204" pitchFamily="18" charset="0"/>
                        </a:rPr>
                        <m:t>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𝑚</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)(0.92)(5.67∗</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10</m:t>
                          </m:r>
                        </m:e>
                        <m:sup>
                          <m:r>
                            <a:rPr lang="en-US" sz="1600" i="1">
                              <a:solidFill>
                                <a:schemeClr val="tx1"/>
                              </a:solidFill>
                              <a:latin typeface="Cambria Math" panose="02040503050406030204" pitchFamily="18" charset="0"/>
                            </a:rPr>
                            <m:t>−8</m:t>
                          </m:r>
                        </m:sup>
                      </m:sSup>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𝑊</m:t>
                          </m:r>
                        </m:num>
                        <m:den>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𝑚</m:t>
                              </m:r>
                            </m:e>
                            <m:sup>
                              <m:r>
                                <a:rPr lang="en-US" sz="1600" i="1">
                                  <a:solidFill>
                                    <a:schemeClr val="tx1"/>
                                  </a:solidFill>
                                  <a:latin typeface="Cambria Math" panose="02040503050406030204" pitchFamily="18" charset="0"/>
                                </a:rPr>
                                <m:t>2</m:t>
                              </m:r>
                            </m:sup>
                          </m:sSup>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𝐾</m:t>
                              </m:r>
                            </m:e>
                            <m:sup>
                              <m:r>
                                <a:rPr lang="en-US" sz="1600" i="1">
                                  <a:solidFill>
                                    <a:schemeClr val="tx1"/>
                                  </a:solidFill>
                                  <a:latin typeface="Cambria Math" panose="02040503050406030204" pitchFamily="18" charset="0"/>
                                </a:rPr>
                                <m:t>4</m:t>
                              </m:r>
                            </m:sup>
                          </m:sSup>
                        </m:den>
                      </m:f>
                      <m:r>
                        <a:rPr lang="en-US" sz="1600" i="1">
                          <a:solidFill>
                            <a:schemeClr val="tx1"/>
                          </a:solidFill>
                          <a:latin typeface="Cambria Math" panose="02040503050406030204" pitchFamily="18" charset="0"/>
                        </a:rPr>
                        <m:t>)</m:t>
                      </m:r>
                      <m:r>
                        <a:rPr lang="en-US" sz="1600">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rPr>
                            <m:t>.5+273.15</m:t>
                          </m:r>
                          <m:r>
                            <a:rPr lang="en-US" sz="1600">
                              <a:solidFill>
                                <a:schemeClr val="tx1"/>
                              </a:solidFill>
                              <a:latin typeface="Cambria Math" panose="02040503050406030204" pitchFamily="18" charset="0"/>
                            </a:rPr>
                            <m:t> </m:t>
                          </m:r>
                          <m:sSup>
                            <m:sSupPr>
                              <m:ctrlPr>
                                <a:rPr lang="en-US" sz="1600" i="1">
                                  <a:solidFill>
                                    <a:schemeClr val="tx1"/>
                                  </a:solidFill>
                                  <a:latin typeface="Cambria Math" panose="02040503050406030204" pitchFamily="18" charset="0"/>
                                </a:rPr>
                              </m:ctrlPr>
                            </m:sSupPr>
                            <m:e>
                              <m:r>
                                <m:rPr>
                                  <m:sty m:val="p"/>
                                </m:rPr>
                                <a:rPr lang="en-US" sz="1600">
                                  <a:solidFill>
                                    <a:schemeClr val="tx1"/>
                                  </a:solidFill>
                                  <a:latin typeface="Cambria Math" panose="02040503050406030204" pitchFamily="18" charset="0"/>
                                </a:rPr>
                                <m:t>K</m:t>
                              </m:r>
                              <m:r>
                                <a:rPr lang="en-US" sz="1600">
                                  <a:solidFill>
                                    <a:schemeClr val="tx1"/>
                                  </a:solidFill>
                                  <a:latin typeface="Cambria Math" panose="02040503050406030204" pitchFamily="18" charset="0"/>
                                </a:rPr>
                                <m:t>)</m:t>
                              </m:r>
                            </m:e>
                            <m:sup>
                              <m:r>
                                <a:rPr lang="en-US" sz="1600">
                                  <a:solidFill>
                                    <a:schemeClr val="tx1"/>
                                  </a:solidFill>
                                  <a:latin typeface="Cambria Math" panose="02040503050406030204" pitchFamily="18" charset="0"/>
                                </a:rPr>
                                <m:t>4</m:t>
                              </m:r>
                            </m:sup>
                          </m:sSup>
                          <m:r>
                            <a:rPr lang="en-US" sz="1600">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b="0" i="0" smtClean="0">
                                      <a:solidFill>
                                        <a:schemeClr val="tx1"/>
                                      </a:solidFill>
                                      <a:latin typeface="Cambria Math" panose="02040503050406030204" pitchFamily="18" charset="0"/>
                                    </a:rPr>
                                    <m:t>100+273.15</m:t>
                                  </m:r>
                                  <m:r>
                                    <a:rPr lang="en-US" sz="1600">
                                      <a:solidFill>
                                        <a:schemeClr val="tx1"/>
                                      </a:solidFill>
                                      <a:latin typeface="Cambria Math" panose="02040503050406030204" pitchFamily="18" charset="0"/>
                                    </a:rPr>
                                    <m:t> </m:t>
                                  </m:r>
                                  <m:r>
                                    <m:rPr>
                                      <m:sty m:val="p"/>
                                    </m:rPr>
                                    <a:rPr lang="en-US" sz="1600">
                                      <a:solidFill>
                                        <a:schemeClr val="tx1"/>
                                      </a:solidFill>
                                      <a:latin typeface="Cambria Math" panose="02040503050406030204" pitchFamily="18" charset="0"/>
                                    </a:rPr>
                                    <m:t>K</m:t>
                                  </m:r>
                                </m:e>
                              </m:d>
                            </m:e>
                            <m:sup>
                              <m:r>
                                <a:rPr lang="en-US" sz="1600">
                                  <a:solidFill>
                                    <a:schemeClr val="tx1"/>
                                  </a:solidFill>
                                  <a:latin typeface="Cambria Math" panose="02040503050406030204" pitchFamily="18" charset="0"/>
                                </a:rPr>
                                <m:t>4</m:t>
                              </m:r>
                            </m:sup>
                          </m:sSup>
                        </m:e>
                      </m:d>
                      <m:r>
                        <a:rPr lang="en-US" sz="1600" b="0" i="1" smtClean="0">
                          <a:solidFill>
                            <a:schemeClr val="tx1"/>
                          </a:solidFill>
                          <a:latin typeface="Cambria Math" panose="02040503050406030204" pitchFamily="18" charset="0"/>
                        </a:rPr>
                        <m:t>= </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𝑐𝑜𝑛𝑑</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𝑏𝑎𝑠𝑒𝑝𝑙𝑎𝑡𝑒</m:t>
                          </m:r>
                        </m:sub>
                      </m:sSub>
                    </m:oMath>
                  </m:oMathPara>
                </a14:m>
                <a:endParaRPr lang="en-US" sz="1600">
                  <a:solidFill>
                    <a:schemeClr val="tx1"/>
                  </a:solidFill>
                </a:endParaRPr>
              </a:p>
            </p:txBody>
          </p:sp>
        </mc:Choice>
        <mc:Fallback xmlns="">
          <p:sp>
            <p:nvSpPr>
              <p:cNvPr id="6" name="TextBox 5">
                <a:extLst>
                  <a:ext uri="{FF2B5EF4-FFF2-40B4-BE49-F238E27FC236}">
                    <a16:creationId xmlns:a16="http://schemas.microsoft.com/office/drawing/2014/main" id="{681501FE-96B0-F25C-8497-B09CFD435C98}"/>
                  </a:ext>
                </a:extLst>
              </p:cNvPr>
              <p:cNvSpPr txBox="1">
                <a:spLocks noRot="1" noChangeAspect="1" noMove="1" noResize="1" noEditPoints="1" noAdjustHandles="1" noChangeArrowheads="1" noChangeShapeType="1" noTextEdit="1"/>
              </p:cNvSpPr>
              <p:nvPr/>
            </p:nvSpPr>
            <p:spPr>
              <a:xfrm>
                <a:off x="206638" y="3336567"/>
                <a:ext cx="8730723" cy="46102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7937D4-C664-DF6A-4E62-5D73845103A9}"/>
                  </a:ext>
                </a:extLst>
              </p:cNvPr>
              <p:cNvSpPr txBox="1"/>
              <p:nvPr/>
            </p:nvSpPr>
            <p:spPr>
              <a:xfrm>
                <a:off x="467711" y="3910440"/>
                <a:ext cx="2363152" cy="265201"/>
              </a:xfrm>
              <a:prstGeom prst="rect">
                <a:avLst/>
              </a:prstGeom>
              <a:solidFill>
                <a:srgbClr val="00B0F0">
                  <a:alpha val="50196"/>
                </a:srgbClr>
              </a:solidFill>
              <a:ln>
                <a:solidFill>
                  <a:srgbClr val="F14E28"/>
                </a:solid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𝑐𝑜𝑛𝑑</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𝑏𝑎𝑠𝑒𝑝𝑙𝑎𝑡𝑒</m:t>
                        </m:r>
                      </m:sub>
                    </m:sSub>
                  </m:oMath>
                </a14:m>
                <a:r>
                  <a:rPr lang="en-US" sz="1600">
                    <a:solidFill>
                      <a:schemeClr val="tx1"/>
                    </a:solidFill>
                  </a:rPr>
                  <a:t> = 1.4574 W</a:t>
                </a:r>
              </a:p>
            </p:txBody>
          </p:sp>
        </mc:Choice>
        <mc:Fallback xmlns="">
          <p:sp>
            <p:nvSpPr>
              <p:cNvPr id="11" name="TextBox 10">
                <a:extLst>
                  <a:ext uri="{FF2B5EF4-FFF2-40B4-BE49-F238E27FC236}">
                    <a16:creationId xmlns:a16="http://schemas.microsoft.com/office/drawing/2014/main" id="{5D7937D4-C664-DF6A-4E62-5D73845103A9}"/>
                  </a:ext>
                </a:extLst>
              </p:cNvPr>
              <p:cNvSpPr txBox="1">
                <a:spLocks noRot="1" noChangeAspect="1" noMove="1" noResize="1" noEditPoints="1" noAdjustHandles="1" noChangeArrowheads="1" noChangeShapeType="1" noTextEdit="1"/>
              </p:cNvSpPr>
              <p:nvPr/>
            </p:nvSpPr>
            <p:spPr>
              <a:xfrm>
                <a:off x="467711" y="3910440"/>
                <a:ext cx="2363152" cy="265201"/>
              </a:xfrm>
              <a:prstGeom prst="rect">
                <a:avLst/>
              </a:prstGeom>
              <a:blipFill>
                <a:blip r:embed="rId10"/>
                <a:stretch>
                  <a:fillRect l="-771" t="-17391" r="-2314" b="-36957"/>
                </a:stretch>
              </a:blipFill>
              <a:ln>
                <a:solidFill>
                  <a:srgbClr val="F14E28"/>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3CE509D4-8116-0DC2-4E2E-5BADA0249F19}"/>
              </a:ext>
            </a:extLst>
          </p:cNvPr>
          <p:cNvCxnSpPr>
            <a:cxnSpLocks/>
            <a:stCxn id="11" idx="3"/>
          </p:cNvCxnSpPr>
          <p:nvPr/>
        </p:nvCxnSpPr>
        <p:spPr>
          <a:xfrm flipV="1">
            <a:off x="2830863" y="4038465"/>
            <a:ext cx="411829" cy="4576"/>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C771385-80A9-1068-55D8-2923906747EC}"/>
                  </a:ext>
                </a:extLst>
              </p:cNvPr>
              <p:cNvSpPr txBox="1"/>
              <p:nvPr/>
            </p:nvSpPr>
            <p:spPr>
              <a:xfrm>
                <a:off x="3310513" y="3910440"/>
                <a:ext cx="2782140" cy="265201"/>
              </a:xfrm>
              <a:prstGeom prst="rect">
                <a:avLst/>
              </a:prstGeom>
              <a:noFill/>
              <a:ln>
                <a:noFill/>
              </a:ln>
            </p:spPr>
            <p:txBody>
              <a:bodyPr wrap="squar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𝑐𝑜𝑛𝑑</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𝑏𝑎𝑠𝑒𝑝𝑙𝑎𝑡𝑒</m:t>
                          </m:r>
                        </m:sub>
                      </m:sSub>
                      <m:r>
                        <a:rPr lang="en-US" sz="1600" b="0" i="1"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Δ</m:t>
                      </m:r>
                      <m:r>
                        <a:rPr lang="en-US" sz="1600" b="0" i="1" smtClean="0">
                          <a:solidFill>
                            <a:schemeClr val="tx1"/>
                          </a:solidFill>
                          <a:latin typeface="Cambria Math" panose="02040503050406030204" pitchFamily="18" charset="0"/>
                        </a:rPr>
                        <m:t>𝑇</m:t>
                      </m:r>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smtClean="0">
                              <a:solidFill>
                                <a:schemeClr val="tx1"/>
                              </a:solidFill>
                              <a:latin typeface="Cambria Math" panose="02040503050406030204" pitchFamily="18" charset="0"/>
                            </a:rPr>
                            <m:t>𝑎𝑙𝑢𝑚𝑖𝑛𝑢𝑚</m:t>
                          </m:r>
                        </m:sub>
                      </m:sSub>
                    </m:oMath>
                  </m:oMathPara>
                </a14:m>
                <a:endParaRPr lang="en-US" sz="1600">
                  <a:solidFill>
                    <a:schemeClr val="tx1"/>
                  </a:solidFill>
                </a:endParaRPr>
              </a:p>
            </p:txBody>
          </p:sp>
        </mc:Choice>
        <mc:Fallback xmlns="">
          <p:sp>
            <p:nvSpPr>
              <p:cNvPr id="17" name="TextBox 16">
                <a:extLst>
                  <a:ext uri="{FF2B5EF4-FFF2-40B4-BE49-F238E27FC236}">
                    <a16:creationId xmlns:a16="http://schemas.microsoft.com/office/drawing/2014/main" id="{0C771385-80A9-1068-55D8-2923906747EC}"/>
                  </a:ext>
                </a:extLst>
              </p:cNvPr>
              <p:cNvSpPr txBox="1">
                <a:spLocks noRot="1" noChangeAspect="1" noMove="1" noResize="1" noEditPoints="1" noAdjustHandles="1" noChangeArrowheads="1" noChangeShapeType="1" noTextEdit="1"/>
              </p:cNvSpPr>
              <p:nvPr/>
            </p:nvSpPr>
            <p:spPr>
              <a:xfrm>
                <a:off x="3310513" y="3910440"/>
                <a:ext cx="2782140" cy="265201"/>
              </a:xfrm>
              <a:prstGeom prst="rect">
                <a:avLst/>
              </a:prstGeom>
              <a:blipFill>
                <a:blip r:embed="rId11"/>
                <a:stretch>
                  <a:fillRect l="-3728" r="-219" b="-27273"/>
                </a:stretch>
              </a:blipFill>
              <a:ln>
                <a:no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62C6B2A-CD9F-AF2C-157E-3A804B6586B3}"/>
              </a:ext>
            </a:extLst>
          </p:cNvPr>
          <p:cNvCxnSpPr>
            <a:cxnSpLocks/>
          </p:cNvCxnSpPr>
          <p:nvPr/>
        </p:nvCxnSpPr>
        <p:spPr>
          <a:xfrm flipV="1">
            <a:off x="6068145" y="4035566"/>
            <a:ext cx="411829" cy="4576"/>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3B510F-735D-BA4D-4648-48FD3323DB8C}"/>
                  </a:ext>
                </a:extLst>
              </p:cNvPr>
              <p:cNvSpPr txBox="1"/>
              <p:nvPr/>
            </p:nvSpPr>
            <p:spPr>
              <a:xfrm>
                <a:off x="6482065" y="3905254"/>
                <a:ext cx="2363152" cy="265201"/>
              </a:xfrm>
              <a:prstGeom prst="rect">
                <a:avLst/>
              </a:prstGeom>
              <a:solidFill>
                <a:srgbClr val="00B0F0">
                  <a:alpha val="50196"/>
                </a:srgbClr>
              </a:solidFill>
              <a:ln>
                <a:solidFill>
                  <a:srgbClr val="F14E28"/>
                </a:solid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𝑏𝑎𝑠𝑒𝑝𝑙𝑎𝑡𝑒</m:t>
                        </m:r>
                      </m:sub>
                    </m:sSub>
                    <m:r>
                      <a:rPr lang="en-US" sz="1600" b="0" i="0" smtClean="0">
                        <a:solidFill>
                          <a:schemeClr val="tx1"/>
                        </a:solidFill>
                        <a:latin typeface="Cambria Math" panose="02040503050406030204" pitchFamily="18" charset="0"/>
                      </a:rPr>
                      <m:t>= </m:t>
                    </m:r>
                  </m:oMath>
                </a14:m>
                <a:r>
                  <a:rPr lang="en-US" sz="1600">
                    <a:latin typeface="Times New Roman" panose="02020603050405020304" pitchFamily="18" charset="0"/>
                    <a:cs typeface="Times New Roman" panose="02020603050405020304" pitchFamily="18" charset="0"/>
                  </a:rPr>
                  <a:t> 2.4743 C</a:t>
                </a:r>
              </a:p>
            </p:txBody>
          </p:sp>
        </mc:Choice>
        <mc:Fallback xmlns="">
          <p:sp>
            <p:nvSpPr>
              <p:cNvPr id="22" name="TextBox 21">
                <a:extLst>
                  <a:ext uri="{FF2B5EF4-FFF2-40B4-BE49-F238E27FC236}">
                    <a16:creationId xmlns:a16="http://schemas.microsoft.com/office/drawing/2014/main" id="{9C3B510F-735D-BA4D-4648-48FD3323DB8C}"/>
                  </a:ext>
                </a:extLst>
              </p:cNvPr>
              <p:cNvSpPr txBox="1">
                <a:spLocks noRot="1" noChangeAspect="1" noMove="1" noResize="1" noEditPoints="1" noAdjustHandles="1" noChangeArrowheads="1" noChangeShapeType="1" noTextEdit="1"/>
              </p:cNvSpPr>
              <p:nvPr/>
            </p:nvSpPr>
            <p:spPr>
              <a:xfrm>
                <a:off x="6482065" y="3905254"/>
                <a:ext cx="2363152" cy="265201"/>
              </a:xfrm>
              <a:prstGeom prst="rect">
                <a:avLst/>
              </a:prstGeom>
              <a:blipFill>
                <a:blip r:embed="rId12"/>
                <a:stretch>
                  <a:fillRect t="-22222" b="-35556"/>
                </a:stretch>
              </a:blipFill>
              <a:ln>
                <a:solidFill>
                  <a:srgbClr val="F14E28"/>
                </a:solidFill>
              </a:ln>
            </p:spPr>
            <p:txBody>
              <a:bodyPr/>
              <a:lstStyle/>
              <a:p>
                <a:r>
                  <a:rPr lang="en-US">
                    <a:noFill/>
                  </a:rPr>
                  <a:t> </a:t>
                </a:r>
              </a:p>
            </p:txBody>
          </p:sp>
        </mc:Fallback>
      </mc:AlternateContent>
    </p:spTree>
    <p:extLst>
      <p:ext uri="{BB962C8B-B14F-4D97-AF65-F5344CB8AC3E}">
        <p14:creationId xmlns:p14="http://schemas.microsoft.com/office/powerpoint/2010/main" val="1181167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48</a:t>
            </a:fld>
            <a:endParaRPr lang="en"/>
          </a:p>
        </p:txBody>
      </p:sp>
      <p:sp>
        <p:nvSpPr>
          <p:cNvPr id="8" name="Title 1">
            <a:extLst>
              <a:ext uri="{FF2B5EF4-FFF2-40B4-BE49-F238E27FC236}">
                <a16:creationId xmlns:a16="http://schemas.microsoft.com/office/drawing/2014/main" id="{EEB4FA1B-F2E9-CCBF-3849-E4B61ED4D629}"/>
              </a:ext>
            </a:extLst>
          </p:cNvPr>
          <p:cNvSpPr>
            <a:spLocks noGrp="1"/>
          </p:cNvSpPr>
          <p:nvPr>
            <p:ph type="title"/>
          </p:nvPr>
        </p:nvSpPr>
        <p:spPr>
          <a:xfrm>
            <a:off x="111760" y="188495"/>
            <a:ext cx="8520600" cy="572700"/>
          </a:xfrm>
        </p:spPr>
        <p:txBody>
          <a:bodyPr>
            <a:normAutofit fontScale="90000"/>
          </a:bodyPr>
          <a:lstStyle/>
          <a:p>
            <a:r>
              <a:rPr lang="en-US" b="1">
                <a:latin typeface="Times New Roman"/>
                <a:cs typeface="Times New Roman"/>
              </a:rPr>
              <a:t>Sample Heating: Survival-Min Temperature Case</a:t>
            </a:r>
            <a:endParaRPr lang="en-US"/>
          </a:p>
        </p:txBody>
      </p:sp>
      <p:graphicFrame>
        <p:nvGraphicFramePr>
          <p:cNvPr id="9" name="Table 8">
            <a:extLst>
              <a:ext uri="{FF2B5EF4-FFF2-40B4-BE49-F238E27FC236}">
                <a16:creationId xmlns:a16="http://schemas.microsoft.com/office/drawing/2014/main" id="{83043765-6A87-EE2F-47C8-BFD48A4DB2C3}"/>
              </a:ext>
            </a:extLst>
          </p:cNvPr>
          <p:cNvGraphicFramePr>
            <a:graphicFrameLocks noGrp="1"/>
          </p:cNvGraphicFramePr>
          <p:nvPr>
            <p:extLst>
              <p:ext uri="{D42A27DB-BD31-4B8C-83A1-F6EECF244321}">
                <p14:modId xmlns:p14="http://schemas.microsoft.com/office/powerpoint/2010/main" val="188863603"/>
              </p:ext>
            </p:extLst>
          </p:nvPr>
        </p:nvGraphicFramePr>
        <p:xfrm>
          <a:off x="997961" y="799023"/>
          <a:ext cx="7148078" cy="591542"/>
        </p:xfrm>
        <a:graphic>
          <a:graphicData uri="http://schemas.openxmlformats.org/drawingml/2006/table">
            <a:tbl>
              <a:tblPr firstRow="1" bandRow="1">
                <a:tableStyleId>{5C22544A-7EE6-4342-B048-85BDC9FD1C3A}</a:tableStyleId>
              </a:tblPr>
              <a:tblGrid>
                <a:gridCol w="1751370">
                  <a:extLst>
                    <a:ext uri="{9D8B030D-6E8A-4147-A177-3AD203B41FA5}">
                      <a16:colId xmlns:a16="http://schemas.microsoft.com/office/drawing/2014/main" val="2325753282"/>
                    </a:ext>
                  </a:extLst>
                </a:gridCol>
                <a:gridCol w="5396708">
                  <a:extLst>
                    <a:ext uri="{9D8B030D-6E8A-4147-A177-3AD203B41FA5}">
                      <a16:colId xmlns:a16="http://schemas.microsoft.com/office/drawing/2014/main" val="2654881840"/>
                    </a:ext>
                  </a:extLst>
                </a:gridCol>
              </a:tblGrid>
              <a:tr h="295771">
                <a:tc>
                  <a:txBody>
                    <a:bodyPr/>
                    <a:lstStyle/>
                    <a:p>
                      <a:pPr lvl="0" algn="l">
                        <a:buNone/>
                      </a:pPr>
                      <a:r>
                        <a:rPr lang="en-US" sz="1200" b="1" i="0" u="sng" strike="noStrike" noProof="0">
                          <a:solidFill>
                            <a:schemeClr val="tx1"/>
                          </a:solidFill>
                          <a:latin typeface="Times New Roman"/>
                        </a:rPr>
                        <a:t>R-DIHM-PHYS-7.6.1:</a:t>
                      </a:r>
                      <a:r>
                        <a:rPr lang="en-US" sz="1200" b="0" i="0" u="none" strike="noStrike" noProof="0">
                          <a:solidFill>
                            <a:schemeClr val="tx1"/>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solidFill>
                          <a:latin typeface="Times New Roman"/>
                        </a:rPr>
                        <a:t>The sample temperature shall remain between 0 degrees C and 5 degrees C. </a:t>
                      </a:r>
                      <a:endParaRPr lang="en-US" b="0">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2789168495"/>
                  </a:ext>
                </a:extLst>
              </a:tr>
              <a:tr h="295771">
                <a:tc>
                  <a:txBody>
                    <a:bodyPr/>
                    <a:lstStyle/>
                    <a:p>
                      <a:pPr lvl="0" algn="l">
                        <a:buNone/>
                      </a:pPr>
                      <a:r>
                        <a:rPr lang="en-US" sz="1050" b="1" i="0" u="sng" strike="noStrike" noProof="0">
                          <a:solidFill>
                            <a:schemeClr val="tx1"/>
                          </a:solidFill>
                          <a:latin typeface="Times New Roman"/>
                        </a:rPr>
                        <a:t>R-DIHM-PHYS-4.6: </a:t>
                      </a:r>
                      <a:endParaRPr lang="en-US" sz="1050">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ED41D"/>
                    </a:solidFill>
                  </a:tcPr>
                </a:tc>
                <a:tc>
                  <a:txBody>
                    <a:bodyPr/>
                    <a:lstStyle/>
                    <a:p>
                      <a:pPr lvl="0" algn="l">
                        <a:buNone/>
                      </a:pPr>
                      <a:r>
                        <a:rPr lang="en-US" sz="1050" b="0" i="0" u="none" strike="noStrike" noProof="0">
                          <a:solidFill>
                            <a:schemeClr val="tx1"/>
                          </a:solidFill>
                          <a:latin typeface="Times New Roman"/>
                        </a:rPr>
                        <a:t>The microscope shall survive temperatures from </a:t>
                      </a:r>
                      <a:r>
                        <a:rPr lang="en-US" sz="1050" b="1" i="0" u="none" strike="noStrike" noProof="0">
                          <a:solidFill>
                            <a:schemeClr val="tx1"/>
                          </a:solidFill>
                          <a:latin typeface="Times New Roman"/>
                        </a:rPr>
                        <a:t>-50C </a:t>
                      </a:r>
                      <a:r>
                        <a:rPr lang="en-US" sz="1050" b="0" i="0" u="none" strike="noStrike" noProof="0">
                          <a:solidFill>
                            <a:schemeClr val="tx1"/>
                          </a:solidFill>
                          <a:latin typeface="Times New Roman"/>
                        </a:rPr>
                        <a:t>to +100C.</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196"/>
                      </a:srgbClr>
                    </a:solidFill>
                  </a:tcPr>
                </a:tc>
                <a:extLst>
                  <a:ext uri="{0D108BD9-81ED-4DB2-BD59-A6C34878D82A}">
                    <a16:rowId xmlns:a16="http://schemas.microsoft.com/office/drawing/2014/main" val="2377906006"/>
                  </a:ext>
                </a:extLst>
              </a:tr>
            </a:tbl>
          </a:graphicData>
        </a:graphic>
      </p:graphicFrame>
      <p:pic>
        <p:nvPicPr>
          <p:cNvPr id="5" name="Picture 4" descr="A picture containing text&#10;&#10;Description automatically generated">
            <a:extLst>
              <a:ext uri="{FF2B5EF4-FFF2-40B4-BE49-F238E27FC236}">
                <a16:creationId xmlns:a16="http://schemas.microsoft.com/office/drawing/2014/main" id="{37A6C01B-DBE3-2FDA-587C-D8D1AAE58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060" y="1785972"/>
            <a:ext cx="1871979" cy="406952"/>
          </a:xfrm>
          <a:prstGeom prst="rect">
            <a:avLst/>
          </a:prstGeom>
        </p:spPr>
      </p:pic>
      <p:cxnSp>
        <p:nvCxnSpPr>
          <p:cNvPr id="10" name="Straight Arrow Connector 9">
            <a:extLst>
              <a:ext uri="{FF2B5EF4-FFF2-40B4-BE49-F238E27FC236}">
                <a16:creationId xmlns:a16="http://schemas.microsoft.com/office/drawing/2014/main" id="{8F4D025A-8F6F-3195-C2F0-F26CAABE463D}"/>
              </a:ext>
            </a:extLst>
          </p:cNvPr>
          <p:cNvCxnSpPr>
            <a:cxnSpLocks/>
          </p:cNvCxnSpPr>
          <p:nvPr/>
        </p:nvCxnSpPr>
        <p:spPr>
          <a:xfrm flipV="1">
            <a:off x="6382095" y="1782374"/>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A6FB78-A86A-24AD-343B-4D055D8A48EB}"/>
              </a:ext>
            </a:extLst>
          </p:cNvPr>
          <p:cNvCxnSpPr>
            <a:cxnSpLocks/>
          </p:cNvCxnSpPr>
          <p:nvPr/>
        </p:nvCxnSpPr>
        <p:spPr>
          <a:xfrm flipV="1">
            <a:off x="7746160" y="1785972"/>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Text, logo&#10;&#10;Description automatically generated with medium confidence">
            <a:extLst>
              <a:ext uri="{FF2B5EF4-FFF2-40B4-BE49-F238E27FC236}">
                <a16:creationId xmlns:a16="http://schemas.microsoft.com/office/drawing/2014/main" id="{70F6C7B8-DBBE-9C80-FDA1-E10D9AF5CD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25425" y="1553774"/>
            <a:ext cx="641350" cy="2286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4328CA0A-726A-DAC8-9D52-E5D2C443C87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49295" y="1553774"/>
            <a:ext cx="640080" cy="22860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77B03A43-A9FE-FFD2-5536-32FD761E4A3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06520" y="2221428"/>
            <a:ext cx="1202350" cy="400784"/>
          </a:xfrm>
          <a:prstGeom prst="rect">
            <a:avLst/>
          </a:prstGeom>
        </p:spPr>
      </p:pic>
      <p:sp>
        <p:nvSpPr>
          <p:cNvPr id="24" name="TextBox 23">
            <a:extLst>
              <a:ext uri="{FF2B5EF4-FFF2-40B4-BE49-F238E27FC236}">
                <a16:creationId xmlns:a16="http://schemas.microsoft.com/office/drawing/2014/main" id="{E363F695-1E8F-B18A-A8E6-C2BC3BC836AB}"/>
              </a:ext>
            </a:extLst>
          </p:cNvPr>
          <p:cNvSpPr txBox="1"/>
          <p:nvPr/>
        </p:nvSpPr>
        <p:spPr>
          <a:xfrm>
            <a:off x="174698" y="1545043"/>
            <a:ext cx="3769302" cy="2062103"/>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No laser, image sensor radiation </a:t>
            </a:r>
          </a:p>
          <a:p>
            <a:pPr marL="285750" indent="-285750">
              <a:buFont typeface="Arial" panose="020B0604020202020204" pitchFamily="34" charset="0"/>
              <a:buChar char="•"/>
            </a:pPr>
            <a:r>
              <a:rPr lang="en-US" sz="1600" b="1">
                <a:latin typeface="Times New Roman" panose="02020603050405020304" pitchFamily="18" charset="0"/>
                <a:cs typeface="Times New Roman" panose="02020603050405020304" pitchFamily="18" charset="0"/>
              </a:rPr>
              <a:t>Sample temperature = 2.5 deg C</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Environment is colder than sample temperature </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NO baseplate conduction</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Sample heater ACTIVE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radiated out into space </a:t>
            </a:r>
          </a:p>
          <a:p>
            <a:pPr marL="742950" lvl="1"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2E8B74C-E769-0519-6CAA-FC9F7CC34456}"/>
                  </a:ext>
                </a:extLst>
              </p:cNvPr>
              <p:cNvSpPr txBox="1"/>
              <p:nvPr/>
            </p:nvSpPr>
            <p:spPr>
              <a:xfrm>
                <a:off x="6172564" y="2613481"/>
                <a:ext cx="18164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𝑟𝑎𝑑𝑖𝑎𝑡𝑖𝑜𝑛</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h𝑒𝑎𝑡𝑒𝑟</m:t>
                          </m:r>
                        </m:sub>
                      </m:sSub>
                    </m:oMath>
                  </m:oMathPara>
                </a14:m>
                <a:endParaRPr lang="en-US" sz="1600"/>
              </a:p>
            </p:txBody>
          </p:sp>
        </mc:Choice>
        <mc:Fallback xmlns="">
          <p:sp>
            <p:nvSpPr>
              <p:cNvPr id="2" name="TextBox 1">
                <a:extLst>
                  <a:ext uri="{FF2B5EF4-FFF2-40B4-BE49-F238E27FC236}">
                    <a16:creationId xmlns:a16="http://schemas.microsoft.com/office/drawing/2014/main" id="{D2E8B74C-E769-0519-6CAA-FC9F7CC34456}"/>
                  </a:ext>
                </a:extLst>
              </p:cNvPr>
              <p:cNvSpPr txBox="1">
                <a:spLocks noRot="1" noChangeAspect="1" noMove="1" noResize="1" noEditPoints="1" noAdjustHandles="1" noChangeArrowheads="1" noChangeShapeType="1" noTextEdit="1"/>
              </p:cNvSpPr>
              <p:nvPr/>
            </p:nvSpPr>
            <p:spPr>
              <a:xfrm>
                <a:off x="6172564" y="2613481"/>
                <a:ext cx="1816459" cy="246221"/>
              </a:xfrm>
              <a:prstGeom prst="rect">
                <a:avLst/>
              </a:prstGeom>
              <a:blipFill>
                <a:blip r:embed="rId7"/>
                <a:stretch>
                  <a:fillRect l="-3356"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BF3D78-1437-03D9-6C20-A1EB179BF5F2}"/>
                  </a:ext>
                </a:extLst>
              </p:cNvPr>
              <p:cNvSpPr txBox="1"/>
              <p:nvPr/>
            </p:nvSpPr>
            <p:spPr>
              <a:xfrm>
                <a:off x="4218909" y="2960686"/>
                <a:ext cx="3769302" cy="2837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𝜖𝜎</m:t>
                      </m:r>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𝑇</m:t>
                          </m:r>
                        </m:e>
                        <m:sub>
                          <m:r>
                            <a:rPr lang="en-US" sz="1600" b="0" i="1" smtClean="0">
                              <a:latin typeface="Cambria Math" panose="02040503050406030204" pitchFamily="18" charset="0"/>
                            </a:rPr>
                            <m:t>𝑠𝑎𝑚𝑝𝑙𝑒</m:t>
                          </m:r>
                        </m:sub>
                        <m:sup>
                          <m:r>
                            <a:rPr lang="en-US" sz="1600" b="0" i="1" smtClean="0">
                              <a:latin typeface="Cambria Math" panose="02040503050406030204" pitchFamily="18" charset="0"/>
                            </a:rPr>
                            <m:t>4</m:t>
                          </m:r>
                        </m:sup>
                      </m:sSubSup>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𝑇</m:t>
                          </m:r>
                        </m:e>
                        <m:sub>
                          <m:r>
                            <a:rPr lang="en-US" sz="1600" b="0" i="1" smtClean="0">
                              <a:latin typeface="Cambria Math" panose="02040503050406030204" pitchFamily="18" charset="0"/>
                            </a:rPr>
                            <m:t>𝑚𝑖𝑛</m:t>
                          </m:r>
                          <m:r>
                            <a:rPr lang="en-US" sz="1600" b="0" i="1" smtClean="0">
                              <a:latin typeface="Cambria Math" panose="02040503050406030204" pitchFamily="18" charset="0"/>
                            </a:rPr>
                            <m:t>, </m:t>
                          </m:r>
                          <m:r>
                            <a:rPr lang="en-US" sz="1600" b="0" i="1" smtClean="0">
                              <a:latin typeface="Cambria Math" panose="02040503050406030204" pitchFamily="18" charset="0"/>
                            </a:rPr>
                            <m:t>𝑒𝑛𝑣𝑖𝑟𝑜𝑛𝑚𝑒𝑛𝑡</m:t>
                          </m:r>
                        </m:sub>
                        <m:sup>
                          <m:r>
                            <a:rPr lang="en-US" sz="1600" i="1">
                              <a:latin typeface="Cambria Math" panose="02040503050406030204" pitchFamily="18" charset="0"/>
                            </a:rPr>
                            <m:t>4</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h𝑒𝑎𝑡𝑒𝑟</m:t>
                          </m:r>
                        </m:sub>
                      </m:sSub>
                    </m:oMath>
                  </m:oMathPara>
                </a14:m>
                <a:endParaRPr lang="en-US" sz="1600"/>
              </a:p>
            </p:txBody>
          </p:sp>
        </mc:Choice>
        <mc:Fallback xmlns="">
          <p:sp>
            <p:nvSpPr>
              <p:cNvPr id="3" name="TextBox 2">
                <a:extLst>
                  <a:ext uri="{FF2B5EF4-FFF2-40B4-BE49-F238E27FC236}">
                    <a16:creationId xmlns:a16="http://schemas.microsoft.com/office/drawing/2014/main" id="{FCBF3D78-1437-03D9-6C20-A1EB179BF5F2}"/>
                  </a:ext>
                </a:extLst>
              </p:cNvPr>
              <p:cNvSpPr txBox="1">
                <a:spLocks noRot="1" noChangeAspect="1" noMove="1" noResize="1" noEditPoints="1" noAdjustHandles="1" noChangeArrowheads="1" noChangeShapeType="1" noTextEdit="1"/>
              </p:cNvSpPr>
              <p:nvPr/>
            </p:nvSpPr>
            <p:spPr>
              <a:xfrm>
                <a:off x="4218909" y="2960686"/>
                <a:ext cx="3769302" cy="283796"/>
              </a:xfrm>
              <a:prstGeom prst="rect">
                <a:avLst/>
              </a:prstGeom>
              <a:blipFill>
                <a:blip r:embed="rId8"/>
                <a:stretch>
                  <a:fillRect l="-647"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7937D4-C664-DF6A-4E62-5D73845103A9}"/>
                  </a:ext>
                </a:extLst>
              </p:cNvPr>
              <p:cNvSpPr txBox="1"/>
              <p:nvPr/>
            </p:nvSpPr>
            <p:spPr>
              <a:xfrm>
                <a:off x="3037333" y="3933767"/>
                <a:ext cx="2363152" cy="246221"/>
              </a:xfrm>
              <a:prstGeom prst="rect">
                <a:avLst/>
              </a:prstGeom>
              <a:solidFill>
                <a:srgbClr val="00B0F0">
                  <a:alpha val="50196"/>
                </a:srgbClr>
              </a:solidFill>
              <a:ln>
                <a:solidFill>
                  <a:srgbClr val="F14E28"/>
                </a:solid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h𝑒𝑎𝑡𝑒𝑟</m:t>
                        </m:r>
                      </m:sub>
                    </m:sSub>
                  </m:oMath>
                </a14:m>
                <a:r>
                  <a:rPr lang="en-US" sz="1600">
                    <a:solidFill>
                      <a:schemeClr val="tx1"/>
                    </a:solidFill>
                  </a:rPr>
                  <a:t> </a:t>
                </a:r>
                <a:r>
                  <a:rPr lang="en-US" sz="1600"/>
                  <a:t>= 0.3526 </a:t>
                </a:r>
                <a:r>
                  <a:rPr lang="en-US" sz="1600">
                    <a:solidFill>
                      <a:schemeClr val="tx1"/>
                    </a:solidFill>
                  </a:rPr>
                  <a:t>W</a:t>
                </a:r>
              </a:p>
            </p:txBody>
          </p:sp>
        </mc:Choice>
        <mc:Fallback xmlns="">
          <p:sp>
            <p:nvSpPr>
              <p:cNvPr id="11" name="TextBox 10">
                <a:extLst>
                  <a:ext uri="{FF2B5EF4-FFF2-40B4-BE49-F238E27FC236}">
                    <a16:creationId xmlns:a16="http://schemas.microsoft.com/office/drawing/2014/main" id="{5D7937D4-C664-DF6A-4E62-5D73845103A9}"/>
                  </a:ext>
                </a:extLst>
              </p:cNvPr>
              <p:cNvSpPr txBox="1">
                <a:spLocks noRot="1" noChangeAspect="1" noMove="1" noResize="1" noEditPoints="1" noAdjustHandles="1" noChangeArrowheads="1" noChangeShapeType="1" noTextEdit="1"/>
              </p:cNvSpPr>
              <p:nvPr/>
            </p:nvSpPr>
            <p:spPr>
              <a:xfrm>
                <a:off x="3037333" y="3933767"/>
                <a:ext cx="2363152" cy="246221"/>
              </a:xfrm>
              <a:prstGeom prst="rect">
                <a:avLst/>
              </a:prstGeom>
              <a:blipFill>
                <a:blip r:embed="rId9"/>
                <a:stretch>
                  <a:fillRect t="-20930" b="-44186"/>
                </a:stretch>
              </a:blipFill>
              <a:ln>
                <a:solidFill>
                  <a:srgbClr val="F14E28"/>
                </a:solid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8E02F1B0-3223-A8C0-D265-A7B0DBDA5D89}"/>
              </a:ext>
            </a:extLst>
          </p:cNvPr>
          <p:cNvCxnSpPr>
            <a:cxnSpLocks/>
            <a:endCxn id="3" idx="2"/>
          </p:cNvCxnSpPr>
          <p:nvPr/>
        </p:nvCxnSpPr>
        <p:spPr>
          <a:xfrm flipH="1" flipV="1">
            <a:off x="6103560" y="3244482"/>
            <a:ext cx="478475" cy="343316"/>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B8BB9D2-54AD-71D5-5E33-26CF4D67E2F7}"/>
                  </a:ext>
                </a:extLst>
              </p:cNvPr>
              <p:cNvSpPr txBox="1"/>
              <p:nvPr/>
            </p:nvSpPr>
            <p:spPr>
              <a:xfrm>
                <a:off x="5703966" y="3528278"/>
                <a:ext cx="3007458" cy="256993"/>
              </a:xfrm>
              <a:prstGeom prst="rect">
                <a:avLst/>
              </a:prstGeom>
              <a:noFill/>
              <a:ln>
                <a:no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𝑚𝑖𝑛</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𝑒𝑛𝑣𝑖𝑟𝑜𝑛𝑚𝑒𝑛𝑡</m:t>
                        </m:r>
                      </m:sub>
                    </m:sSub>
                  </m:oMath>
                </a14:m>
                <a:r>
                  <a:rPr lang="en-US" sz="1600">
                    <a:solidFill>
                      <a:schemeClr val="tx1"/>
                    </a:solidFill>
                  </a:rPr>
                  <a:t> </a:t>
                </a:r>
                <a:r>
                  <a:rPr lang="en-US" sz="1600"/>
                  <a:t>= -50 + 273.15 K</a:t>
                </a:r>
                <a:endParaRPr lang="en-US" sz="1600">
                  <a:solidFill>
                    <a:schemeClr val="tx1"/>
                  </a:solidFill>
                </a:endParaRPr>
              </a:p>
            </p:txBody>
          </p:sp>
        </mc:Choice>
        <mc:Fallback xmlns="">
          <p:sp>
            <p:nvSpPr>
              <p:cNvPr id="28" name="TextBox 27">
                <a:extLst>
                  <a:ext uri="{FF2B5EF4-FFF2-40B4-BE49-F238E27FC236}">
                    <a16:creationId xmlns:a16="http://schemas.microsoft.com/office/drawing/2014/main" id="{8B8BB9D2-54AD-71D5-5E33-26CF4D67E2F7}"/>
                  </a:ext>
                </a:extLst>
              </p:cNvPr>
              <p:cNvSpPr txBox="1">
                <a:spLocks noRot="1" noChangeAspect="1" noMove="1" noResize="1" noEditPoints="1" noAdjustHandles="1" noChangeArrowheads="1" noChangeShapeType="1" noTextEdit="1"/>
              </p:cNvSpPr>
              <p:nvPr/>
            </p:nvSpPr>
            <p:spPr>
              <a:xfrm>
                <a:off x="5703966" y="3528278"/>
                <a:ext cx="3007458" cy="256993"/>
              </a:xfrm>
              <a:prstGeom prst="rect">
                <a:avLst/>
              </a:prstGeom>
              <a:blipFill>
                <a:blip r:embed="rId10"/>
                <a:stretch>
                  <a:fillRect t="-23810" b="-45238"/>
                </a:stretch>
              </a:blipFill>
              <a:ln>
                <a:noFill/>
              </a:ln>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D24B2D5B-38D5-A00B-54BB-BE47F9A15BBC}"/>
              </a:ext>
            </a:extLst>
          </p:cNvPr>
          <p:cNvCxnSpPr>
            <a:cxnSpLocks/>
          </p:cNvCxnSpPr>
          <p:nvPr/>
        </p:nvCxnSpPr>
        <p:spPr>
          <a:xfrm flipH="1">
            <a:off x="5401834" y="4056130"/>
            <a:ext cx="347829" cy="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8964BF-B849-6512-A854-829C52175921}"/>
              </a:ext>
            </a:extLst>
          </p:cNvPr>
          <p:cNvSpPr txBox="1"/>
          <p:nvPr/>
        </p:nvSpPr>
        <p:spPr>
          <a:xfrm>
            <a:off x="5749663" y="3911427"/>
            <a:ext cx="2059207" cy="246221"/>
          </a:xfrm>
          <a:prstGeom prst="rect">
            <a:avLst/>
          </a:prstGeom>
          <a:noFill/>
          <a:ln>
            <a:solidFill>
              <a:srgbClr val="F14E28"/>
            </a:solidFill>
          </a:ln>
        </p:spPr>
        <p:txBody>
          <a:bodyPr wrap="square" lIns="0" tIns="0" rIns="0" bIns="0" rtlCol="0" anchor="ctr">
            <a:spAutoFit/>
          </a:bodyPr>
          <a:lstStyle/>
          <a:p>
            <a:pPr algn="ctr"/>
            <a:r>
              <a:rPr lang="en-US" sz="1600">
                <a:solidFill>
                  <a:schemeClr val="tx1"/>
                </a:solidFill>
                <a:latin typeface="Times New Roman" panose="02020603050405020304" pitchFamily="18" charset="0"/>
                <a:cs typeface="Times New Roman" panose="02020603050405020304" pitchFamily="18" charset="0"/>
              </a:rPr>
              <a:t>2 W available for use</a:t>
            </a:r>
          </a:p>
        </p:txBody>
      </p:sp>
    </p:spTree>
    <p:extLst>
      <p:ext uri="{BB962C8B-B14F-4D97-AF65-F5344CB8AC3E}">
        <p14:creationId xmlns:p14="http://schemas.microsoft.com/office/powerpoint/2010/main" val="212806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77B03A43-A9FE-FFD2-5536-32FD761E4A3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75055" y="1997640"/>
            <a:ext cx="1202350" cy="400784"/>
          </a:xfrm>
          <a:prstGeom prst="rect">
            <a:avLst/>
          </a:prstGeom>
        </p:spPr>
      </p:pic>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49</a:t>
            </a:fld>
            <a:endParaRPr lang="en"/>
          </a:p>
        </p:txBody>
      </p:sp>
      <p:sp>
        <p:nvSpPr>
          <p:cNvPr id="8" name="Title 1">
            <a:extLst>
              <a:ext uri="{FF2B5EF4-FFF2-40B4-BE49-F238E27FC236}">
                <a16:creationId xmlns:a16="http://schemas.microsoft.com/office/drawing/2014/main" id="{EEB4FA1B-F2E9-CCBF-3849-E4B61ED4D629}"/>
              </a:ext>
            </a:extLst>
          </p:cNvPr>
          <p:cNvSpPr>
            <a:spLocks noGrp="1"/>
          </p:cNvSpPr>
          <p:nvPr>
            <p:ph type="title"/>
          </p:nvPr>
        </p:nvSpPr>
        <p:spPr>
          <a:xfrm>
            <a:off x="111760" y="188495"/>
            <a:ext cx="8520600" cy="572700"/>
          </a:xfrm>
        </p:spPr>
        <p:txBody>
          <a:bodyPr>
            <a:normAutofit fontScale="90000"/>
          </a:bodyPr>
          <a:lstStyle/>
          <a:p>
            <a:r>
              <a:rPr lang="en-US" b="1">
                <a:latin typeface="Times New Roman"/>
                <a:cs typeface="Times New Roman"/>
              </a:rPr>
              <a:t>Sample Heating: Operational-Max Temperature Case</a:t>
            </a:r>
            <a:endParaRPr lang="en-US"/>
          </a:p>
        </p:txBody>
      </p:sp>
      <p:graphicFrame>
        <p:nvGraphicFramePr>
          <p:cNvPr id="9" name="Table 8">
            <a:extLst>
              <a:ext uri="{FF2B5EF4-FFF2-40B4-BE49-F238E27FC236}">
                <a16:creationId xmlns:a16="http://schemas.microsoft.com/office/drawing/2014/main" id="{83043765-6A87-EE2F-47C8-BFD48A4DB2C3}"/>
              </a:ext>
            </a:extLst>
          </p:cNvPr>
          <p:cNvGraphicFramePr>
            <a:graphicFrameLocks noGrp="1"/>
          </p:cNvGraphicFramePr>
          <p:nvPr>
            <p:extLst>
              <p:ext uri="{D42A27DB-BD31-4B8C-83A1-F6EECF244321}">
                <p14:modId xmlns:p14="http://schemas.microsoft.com/office/powerpoint/2010/main" val="755946871"/>
              </p:ext>
            </p:extLst>
          </p:nvPr>
        </p:nvGraphicFramePr>
        <p:xfrm>
          <a:off x="997961" y="799023"/>
          <a:ext cx="7148078" cy="591542"/>
        </p:xfrm>
        <a:graphic>
          <a:graphicData uri="http://schemas.openxmlformats.org/drawingml/2006/table">
            <a:tbl>
              <a:tblPr firstRow="1" bandRow="1">
                <a:tableStyleId>{5C22544A-7EE6-4342-B048-85BDC9FD1C3A}</a:tableStyleId>
              </a:tblPr>
              <a:tblGrid>
                <a:gridCol w="1751370">
                  <a:extLst>
                    <a:ext uri="{9D8B030D-6E8A-4147-A177-3AD203B41FA5}">
                      <a16:colId xmlns:a16="http://schemas.microsoft.com/office/drawing/2014/main" val="2325753282"/>
                    </a:ext>
                  </a:extLst>
                </a:gridCol>
                <a:gridCol w="5396708">
                  <a:extLst>
                    <a:ext uri="{9D8B030D-6E8A-4147-A177-3AD203B41FA5}">
                      <a16:colId xmlns:a16="http://schemas.microsoft.com/office/drawing/2014/main" val="2654881840"/>
                    </a:ext>
                  </a:extLst>
                </a:gridCol>
              </a:tblGrid>
              <a:tr h="295771">
                <a:tc>
                  <a:txBody>
                    <a:bodyPr/>
                    <a:lstStyle/>
                    <a:p>
                      <a:pPr lvl="0" algn="l">
                        <a:buNone/>
                      </a:pPr>
                      <a:r>
                        <a:rPr lang="en-US" sz="1200" b="1" i="0" u="sng" strike="noStrike" noProof="0">
                          <a:solidFill>
                            <a:schemeClr val="tx1"/>
                          </a:solidFill>
                          <a:latin typeface="Times New Roman"/>
                        </a:rPr>
                        <a:t>R-DIHM-PHYS-7.6.1:</a:t>
                      </a:r>
                      <a:r>
                        <a:rPr lang="en-US" sz="1200" b="0" i="0" u="none" strike="noStrike" noProof="0">
                          <a:solidFill>
                            <a:schemeClr val="tx1"/>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solidFill>
                          <a:latin typeface="Times New Roman"/>
                        </a:rPr>
                        <a:t>The sample temperature shall remain between 0 degrees C and 5 degrees C. </a:t>
                      </a:r>
                      <a:endParaRPr lang="en-US" b="0">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2789168495"/>
                  </a:ext>
                </a:extLst>
              </a:tr>
              <a:tr h="295771">
                <a:tc>
                  <a:txBody>
                    <a:bodyPr/>
                    <a:lstStyle/>
                    <a:p>
                      <a:pPr lvl="0" algn="l">
                        <a:buNone/>
                      </a:pPr>
                      <a:r>
                        <a:rPr lang="en-US" sz="1050" b="1" i="0" u="sng" strike="noStrike" noProof="0">
                          <a:solidFill>
                            <a:schemeClr val="tx1"/>
                          </a:solidFill>
                          <a:latin typeface="Times New Roman"/>
                        </a:rPr>
                        <a:t>R-DIHM-PHYS-4.7: </a:t>
                      </a:r>
                      <a:endParaRPr lang="en-US" sz="1050">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050" b="0" i="0" u="none" strike="noStrike" noProof="0">
                          <a:solidFill>
                            <a:schemeClr val="tx1"/>
                          </a:solidFill>
                          <a:latin typeface="Times New Roman"/>
                        </a:rPr>
                        <a:t>The microscope shall operate over temperatures ranging from -15C to </a:t>
                      </a:r>
                      <a:r>
                        <a:rPr lang="en-US" sz="1050" b="1" i="0" u="none" strike="noStrike" noProof="0">
                          <a:solidFill>
                            <a:schemeClr val="tx1"/>
                          </a:solidFill>
                          <a:latin typeface="Times New Roman"/>
                        </a:rPr>
                        <a:t>+40C. ​</a:t>
                      </a:r>
                      <a:endParaRPr lang="en-US" sz="1050" b="1"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196"/>
                      </a:srgbClr>
                    </a:solidFill>
                  </a:tcPr>
                </a:tc>
                <a:extLst>
                  <a:ext uri="{0D108BD9-81ED-4DB2-BD59-A6C34878D82A}">
                    <a16:rowId xmlns:a16="http://schemas.microsoft.com/office/drawing/2014/main" val="2377906006"/>
                  </a:ext>
                </a:extLst>
              </a:tr>
            </a:tbl>
          </a:graphicData>
        </a:graphic>
      </p:graphicFrame>
      <p:pic>
        <p:nvPicPr>
          <p:cNvPr id="5" name="Picture 4" descr="A picture containing text&#10;&#10;Description automatically generated">
            <a:extLst>
              <a:ext uri="{FF2B5EF4-FFF2-40B4-BE49-F238E27FC236}">
                <a16:creationId xmlns:a16="http://schemas.microsoft.com/office/drawing/2014/main" id="{37A6C01B-DBE3-2FDA-587C-D8D1AAE58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080" y="1678234"/>
            <a:ext cx="1871979" cy="406952"/>
          </a:xfrm>
          <a:prstGeom prst="rect">
            <a:avLst/>
          </a:prstGeom>
        </p:spPr>
      </p:pic>
      <p:cxnSp>
        <p:nvCxnSpPr>
          <p:cNvPr id="10" name="Straight Arrow Connector 9">
            <a:extLst>
              <a:ext uri="{FF2B5EF4-FFF2-40B4-BE49-F238E27FC236}">
                <a16:creationId xmlns:a16="http://schemas.microsoft.com/office/drawing/2014/main" id="{8F4D025A-8F6F-3195-C2F0-F26CAABE463D}"/>
              </a:ext>
            </a:extLst>
          </p:cNvPr>
          <p:cNvCxnSpPr>
            <a:cxnSpLocks/>
          </p:cNvCxnSpPr>
          <p:nvPr/>
        </p:nvCxnSpPr>
        <p:spPr>
          <a:xfrm flipV="1">
            <a:off x="6375115" y="1674636"/>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A6FB78-A86A-24AD-343B-4D055D8A48EB}"/>
              </a:ext>
            </a:extLst>
          </p:cNvPr>
          <p:cNvCxnSpPr>
            <a:cxnSpLocks/>
          </p:cNvCxnSpPr>
          <p:nvPr/>
        </p:nvCxnSpPr>
        <p:spPr>
          <a:xfrm flipV="1">
            <a:off x="7739180" y="1678234"/>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Text, logo&#10;&#10;Description automatically generated with medium confidence">
            <a:extLst>
              <a:ext uri="{FF2B5EF4-FFF2-40B4-BE49-F238E27FC236}">
                <a16:creationId xmlns:a16="http://schemas.microsoft.com/office/drawing/2014/main" id="{70F6C7B8-DBBE-9C80-FDA1-E10D9AF5CDB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18445" y="1446036"/>
            <a:ext cx="641350" cy="2286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4328CA0A-726A-DAC8-9D52-E5D2C443C87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42315" y="1446036"/>
            <a:ext cx="640080" cy="228600"/>
          </a:xfrm>
          <a:prstGeom prst="rect">
            <a:avLst/>
          </a:prstGeom>
        </p:spPr>
      </p:pic>
      <p:sp>
        <p:nvSpPr>
          <p:cNvPr id="24" name="TextBox 23">
            <a:extLst>
              <a:ext uri="{FF2B5EF4-FFF2-40B4-BE49-F238E27FC236}">
                <a16:creationId xmlns:a16="http://schemas.microsoft.com/office/drawing/2014/main" id="{E363F695-1E8F-B18A-A8E6-C2BC3BC836AB}"/>
              </a:ext>
            </a:extLst>
          </p:cNvPr>
          <p:cNvSpPr txBox="1"/>
          <p:nvPr/>
        </p:nvSpPr>
        <p:spPr>
          <a:xfrm>
            <a:off x="174697" y="1545043"/>
            <a:ext cx="3947901"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Times New Roman" panose="02020603050405020304" pitchFamily="18" charset="0"/>
                <a:cs typeface="Times New Roman" panose="02020603050405020304" pitchFamily="18" charset="0"/>
              </a:rPr>
              <a:t>Sample temperature = 2.5 deg C</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needs to be conducted away from sample by baseplate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Sample heater INACTIVE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radiated out into space </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absorbed from image sensor and laser</a:t>
            </a:r>
          </a:p>
          <a:p>
            <a:pPr marL="742950" lvl="1"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7937D4-C664-DF6A-4E62-5D73845103A9}"/>
                  </a:ext>
                </a:extLst>
              </p:cNvPr>
              <p:cNvSpPr txBox="1"/>
              <p:nvPr/>
            </p:nvSpPr>
            <p:spPr>
              <a:xfrm>
                <a:off x="467711" y="3910440"/>
                <a:ext cx="2363152" cy="265201"/>
              </a:xfrm>
              <a:prstGeom prst="rect">
                <a:avLst/>
              </a:prstGeom>
              <a:solidFill>
                <a:srgbClr val="00B0F0">
                  <a:alpha val="50196"/>
                </a:srgbClr>
              </a:solidFill>
              <a:ln>
                <a:solidFill>
                  <a:srgbClr val="F14E28"/>
                </a:solid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𝑐𝑜𝑛𝑑</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𝑏𝑎𝑠𝑒𝑝𝑙𝑎𝑡𝑒</m:t>
                        </m:r>
                      </m:sub>
                    </m:sSub>
                  </m:oMath>
                </a14:m>
                <a:r>
                  <a:rPr lang="en-US" sz="1600">
                    <a:solidFill>
                      <a:schemeClr val="tx1"/>
                    </a:solidFill>
                  </a:rPr>
                  <a:t> </a:t>
                </a:r>
                <a:r>
                  <a:rPr lang="en-US" sz="1600"/>
                  <a:t>= 0.4081 </a:t>
                </a:r>
                <a:r>
                  <a:rPr lang="en-US" sz="1600">
                    <a:solidFill>
                      <a:schemeClr val="tx1"/>
                    </a:solidFill>
                  </a:rPr>
                  <a:t>W</a:t>
                </a:r>
              </a:p>
            </p:txBody>
          </p:sp>
        </mc:Choice>
        <mc:Fallback xmlns="">
          <p:sp>
            <p:nvSpPr>
              <p:cNvPr id="11" name="TextBox 10">
                <a:extLst>
                  <a:ext uri="{FF2B5EF4-FFF2-40B4-BE49-F238E27FC236}">
                    <a16:creationId xmlns:a16="http://schemas.microsoft.com/office/drawing/2014/main" id="{5D7937D4-C664-DF6A-4E62-5D73845103A9}"/>
                  </a:ext>
                </a:extLst>
              </p:cNvPr>
              <p:cNvSpPr txBox="1">
                <a:spLocks noRot="1" noChangeAspect="1" noMove="1" noResize="1" noEditPoints="1" noAdjustHandles="1" noChangeArrowheads="1" noChangeShapeType="1" noTextEdit="1"/>
              </p:cNvSpPr>
              <p:nvPr/>
            </p:nvSpPr>
            <p:spPr>
              <a:xfrm>
                <a:off x="467711" y="3910440"/>
                <a:ext cx="2363152" cy="265201"/>
              </a:xfrm>
              <a:prstGeom prst="rect">
                <a:avLst/>
              </a:prstGeom>
              <a:blipFill>
                <a:blip r:embed="rId7"/>
                <a:stretch>
                  <a:fillRect l="-771" t="-17391" r="-2314" b="-36957"/>
                </a:stretch>
              </a:blipFill>
              <a:ln>
                <a:solidFill>
                  <a:srgbClr val="F14E28"/>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3CE509D4-8116-0DC2-4E2E-5BADA0249F19}"/>
              </a:ext>
            </a:extLst>
          </p:cNvPr>
          <p:cNvCxnSpPr>
            <a:cxnSpLocks/>
            <a:stCxn id="11" idx="3"/>
          </p:cNvCxnSpPr>
          <p:nvPr/>
        </p:nvCxnSpPr>
        <p:spPr>
          <a:xfrm flipV="1">
            <a:off x="2830863" y="4038465"/>
            <a:ext cx="411829" cy="4576"/>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C771385-80A9-1068-55D8-2923906747EC}"/>
                  </a:ext>
                </a:extLst>
              </p:cNvPr>
              <p:cNvSpPr txBox="1"/>
              <p:nvPr/>
            </p:nvSpPr>
            <p:spPr>
              <a:xfrm>
                <a:off x="3310513" y="3910440"/>
                <a:ext cx="2782140" cy="265201"/>
              </a:xfrm>
              <a:prstGeom prst="rect">
                <a:avLst/>
              </a:prstGeom>
              <a:noFill/>
              <a:ln>
                <a:noFill/>
              </a:ln>
            </p:spPr>
            <p:txBody>
              <a:bodyPr wrap="square" lIns="0" tIns="0" rIns="0" bIns="0" rtlCol="0" anchor="ctr">
                <a:spAutoFit/>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𝑐𝑜𝑛𝑑</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𝑏𝑎𝑠𝑒𝑝𝑙𝑎𝑡𝑒</m:t>
                          </m:r>
                        </m:sub>
                      </m:sSub>
                      <m:r>
                        <a:rPr lang="en-US" sz="1600" b="0" i="1"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Δ</m:t>
                      </m:r>
                      <m:r>
                        <a:rPr lang="en-US" sz="1600" b="0" i="1" smtClean="0">
                          <a:solidFill>
                            <a:schemeClr val="tx1"/>
                          </a:solidFill>
                          <a:latin typeface="Cambria Math" panose="02040503050406030204" pitchFamily="18" charset="0"/>
                        </a:rPr>
                        <m:t>𝑇</m:t>
                      </m:r>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𝑅</m:t>
                          </m:r>
                        </m:e>
                        <m:sub>
                          <m:r>
                            <a:rPr lang="en-US" sz="1600" b="0" i="1" smtClean="0">
                              <a:solidFill>
                                <a:schemeClr val="tx1"/>
                              </a:solidFill>
                              <a:latin typeface="Cambria Math" panose="02040503050406030204" pitchFamily="18" charset="0"/>
                            </a:rPr>
                            <m:t>𝑎𝑙𝑢𝑚𝑖𝑛𝑢𝑚</m:t>
                          </m:r>
                        </m:sub>
                      </m:sSub>
                    </m:oMath>
                  </m:oMathPara>
                </a14:m>
                <a:endParaRPr lang="en-US" sz="1600">
                  <a:solidFill>
                    <a:schemeClr val="tx1"/>
                  </a:solidFill>
                </a:endParaRPr>
              </a:p>
            </p:txBody>
          </p:sp>
        </mc:Choice>
        <mc:Fallback xmlns="">
          <p:sp>
            <p:nvSpPr>
              <p:cNvPr id="17" name="TextBox 16">
                <a:extLst>
                  <a:ext uri="{FF2B5EF4-FFF2-40B4-BE49-F238E27FC236}">
                    <a16:creationId xmlns:a16="http://schemas.microsoft.com/office/drawing/2014/main" id="{0C771385-80A9-1068-55D8-2923906747EC}"/>
                  </a:ext>
                </a:extLst>
              </p:cNvPr>
              <p:cNvSpPr txBox="1">
                <a:spLocks noRot="1" noChangeAspect="1" noMove="1" noResize="1" noEditPoints="1" noAdjustHandles="1" noChangeArrowheads="1" noChangeShapeType="1" noTextEdit="1"/>
              </p:cNvSpPr>
              <p:nvPr/>
            </p:nvSpPr>
            <p:spPr>
              <a:xfrm>
                <a:off x="3310513" y="3910440"/>
                <a:ext cx="2782140" cy="265201"/>
              </a:xfrm>
              <a:prstGeom prst="rect">
                <a:avLst/>
              </a:prstGeom>
              <a:blipFill>
                <a:blip r:embed="rId8"/>
                <a:stretch>
                  <a:fillRect l="-3728" r="-219" b="-27273"/>
                </a:stretch>
              </a:blipFill>
              <a:ln>
                <a:no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62C6B2A-CD9F-AF2C-157E-3A804B6586B3}"/>
              </a:ext>
            </a:extLst>
          </p:cNvPr>
          <p:cNvCxnSpPr>
            <a:cxnSpLocks/>
          </p:cNvCxnSpPr>
          <p:nvPr/>
        </p:nvCxnSpPr>
        <p:spPr>
          <a:xfrm flipV="1">
            <a:off x="6068145" y="4035566"/>
            <a:ext cx="411829" cy="4576"/>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3B510F-735D-BA4D-4648-48FD3323DB8C}"/>
                  </a:ext>
                </a:extLst>
              </p:cNvPr>
              <p:cNvSpPr txBox="1"/>
              <p:nvPr/>
            </p:nvSpPr>
            <p:spPr>
              <a:xfrm>
                <a:off x="6482065" y="3905254"/>
                <a:ext cx="2363152" cy="265201"/>
              </a:xfrm>
              <a:prstGeom prst="rect">
                <a:avLst/>
              </a:prstGeom>
              <a:solidFill>
                <a:srgbClr val="00B0F0">
                  <a:alpha val="50196"/>
                </a:srgbClr>
              </a:solidFill>
              <a:ln>
                <a:solidFill>
                  <a:srgbClr val="F14E28"/>
                </a:solid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𝑏𝑎𝑠𝑒𝑝𝑙𝑎𝑡𝑒</m:t>
                        </m:r>
                      </m:sub>
                    </m:sSub>
                    <m:r>
                      <a:rPr lang="en-US" sz="1600" b="0" i="0" smtClean="0">
                        <a:solidFill>
                          <a:schemeClr val="tx1"/>
                        </a:solidFill>
                        <a:latin typeface="Cambria Math" panose="02040503050406030204" pitchFamily="18" charset="0"/>
                      </a:rPr>
                      <m:t>= </m:t>
                    </m:r>
                  </m:oMath>
                </a14:m>
                <a:r>
                  <a:rPr lang="en-US" sz="1600">
                    <a:latin typeface="Times New Roman" panose="02020603050405020304" pitchFamily="18" charset="0"/>
                    <a:cs typeface="Times New Roman" panose="02020603050405020304" pitchFamily="18" charset="0"/>
                  </a:rPr>
                  <a:t> 2.4928 C</a:t>
                </a:r>
              </a:p>
            </p:txBody>
          </p:sp>
        </mc:Choice>
        <mc:Fallback xmlns="">
          <p:sp>
            <p:nvSpPr>
              <p:cNvPr id="22" name="TextBox 21">
                <a:extLst>
                  <a:ext uri="{FF2B5EF4-FFF2-40B4-BE49-F238E27FC236}">
                    <a16:creationId xmlns:a16="http://schemas.microsoft.com/office/drawing/2014/main" id="{9C3B510F-735D-BA4D-4648-48FD3323DB8C}"/>
                  </a:ext>
                </a:extLst>
              </p:cNvPr>
              <p:cNvSpPr txBox="1">
                <a:spLocks noRot="1" noChangeAspect="1" noMove="1" noResize="1" noEditPoints="1" noAdjustHandles="1" noChangeArrowheads="1" noChangeShapeType="1" noTextEdit="1"/>
              </p:cNvSpPr>
              <p:nvPr/>
            </p:nvSpPr>
            <p:spPr>
              <a:xfrm>
                <a:off x="6482065" y="3905254"/>
                <a:ext cx="2363152" cy="265201"/>
              </a:xfrm>
              <a:prstGeom prst="rect">
                <a:avLst/>
              </a:prstGeom>
              <a:blipFill>
                <a:blip r:embed="rId9"/>
                <a:stretch>
                  <a:fillRect t="-22222" b="-35556"/>
                </a:stretch>
              </a:blipFill>
              <a:ln>
                <a:solidFill>
                  <a:srgbClr val="F14E28"/>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89AC9D-B45D-0446-E78C-F10BE981312E}"/>
                  </a:ext>
                </a:extLst>
              </p:cNvPr>
              <p:cNvSpPr txBox="1"/>
              <p:nvPr/>
            </p:nvSpPr>
            <p:spPr>
              <a:xfrm>
                <a:off x="3554571" y="2374342"/>
                <a:ext cx="5222327"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𝑙𝑎𝑠𝑒𝑟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𝑠𝑒𝑛𝑠𝑜𝑟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𝑟𝑎𝑑</m:t>
                          </m:r>
                          <m:r>
                            <a:rPr lang="en-US" b="0" i="1" smtClean="0">
                              <a:latin typeface="Cambria Math" panose="02040503050406030204" pitchFamily="18" charset="0"/>
                            </a:rPr>
                            <m:t>, </m:t>
                          </m:r>
                          <m:r>
                            <a:rPr lang="en-US" b="0" i="1" smtClean="0">
                              <a:latin typeface="Cambria Math" panose="02040503050406030204" pitchFamily="18" charset="0"/>
                            </a:rPr>
                            <m:t>𝑒𝑛𝑣𝑖𝑟𝑜𝑛𝑚𝑒𝑛𝑡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𝑐𝑜𝑛𝑑</m:t>
                          </m:r>
                          <m:r>
                            <a:rPr lang="en-US" b="0" i="1" smtClean="0">
                              <a:latin typeface="Cambria Math" panose="02040503050406030204" pitchFamily="18" charset="0"/>
                            </a:rPr>
                            <m:t>,</m:t>
                          </m:r>
                          <m:r>
                            <a:rPr lang="en-US" b="0" i="1" smtClean="0">
                              <a:latin typeface="Cambria Math" panose="02040503050406030204" pitchFamily="18" charset="0"/>
                            </a:rPr>
                            <m:t>𝑏𝑎𝑠𝑒𝑝𝑙𝑎𝑡𝑒</m:t>
                          </m:r>
                        </m:sub>
                      </m:sSub>
                    </m:oMath>
                  </m:oMathPara>
                </a14:m>
                <a:endParaRPr lang="en-US"/>
              </a:p>
            </p:txBody>
          </p:sp>
        </mc:Choice>
        <mc:Fallback xmlns="">
          <p:sp>
            <p:nvSpPr>
              <p:cNvPr id="13" name="TextBox 12">
                <a:extLst>
                  <a:ext uri="{FF2B5EF4-FFF2-40B4-BE49-F238E27FC236}">
                    <a16:creationId xmlns:a16="http://schemas.microsoft.com/office/drawing/2014/main" id="{7189AC9D-B45D-0446-E78C-F10BE981312E}"/>
                  </a:ext>
                </a:extLst>
              </p:cNvPr>
              <p:cNvSpPr txBox="1">
                <a:spLocks noRot="1" noChangeAspect="1" noMove="1" noResize="1" noEditPoints="1" noAdjustHandles="1" noChangeArrowheads="1" noChangeShapeType="1" noTextEdit="1"/>
              </p:cNvSpPr>
              <p:nvPr/>
            </p:nvSpPr>
            <p:spPr>
              <a:xfrm>
                <a:off x="3554571" y="2374342"/>
                <a:ext cx="5222327" cy="298415"/>
              </a:xfrm>
              <a:prstGeom prst="rect">
                <a:avLst/>
              </a:prstGeom>
              <a:blipFill>
                <a:blip r:embed="rId10"/>
                <a:stretch>
                  <a:fillRect l="-1050" r="-350" b="-26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58F16F-06C0-33BD-E940-2DF656F9D061}"/>
                  </a:ext>
                </a:extLst>
              </p:cNvPr>
              <p:cNvSpPr txBox="1"/>
              <p:nvPr/>
            </p:nvSpPr>
            <p:spPr>
              <a:xfrm>
                <a:off x="2058807" y="3188709"/>
                <a:ext cx="6786410" cy="3223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𝑙𝑎𝑠𝑒𝑟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𝑠𝑒𝑛𝑠𝑜𝑟</m:t>
                          </m:r>
                        </m:sub>
                      </m:sSub>
                      <m:r>
                        <a:rPr lang="en-US" b="0" i="1" smtClean="0">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𝜖𝜎</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𝑠𝑎𝑚𝑝𝑙𝑒</m:t>
                          </m:r>
                        </m:sub>
                        <m:sup>
                          <m:r>
                            <a:rPr lang="en-US" i="1">
                              <a:latin typeface="Cambria Math" panose="02040503050406030204" pitchFamily="18" charset="0"/>
                            </a:rPr>
                            <m:t>4</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𝑚</m:t>
                          </m:r>
                          <m:r>
                            <a:rPr lang="en-US" b="0" i="1" smtClean="0">
                              <a:latin typeface="Cambria Math" panose="02040503050406030204" pitchFamily="18" charset="0"/>
                            </a:rPr>
                            <m:t>𝑎𝑥</m:t>
                          </m:r>
                          <m:r>
                            <a:rPr lang="en-US" i="1">
                              <a:latin typeface="Cambria Math" panose="02040503050406030204" pitchFamily="18" charset="0"/>
                            </a:rPr>
                            <m:t>,</m:t>
                          </m:r>
                          <m:r>
                            <a:rPr lang="en-US" i="1">
                              <a:latin typeface="Cambria Math" panose="02040503050406030204" pitchFamily="18" charset="0"/>
                            </a:rPr>
                            <m:t>𝑒𝑛𝑣𝑖𝑟𝑜𝑛𝑚𝑒𝑛𝑡</m:t>
                          </m:r>
                        </m:sub>
                        <m:sup>
                          <m:r>
                            <a:rPr lang="en-US" i="1">
                              <a:latin typeface="Cambria Math" panose="02040503050406030204" pitchFamily="18" charset="0"/>
                            </a:rPr>
                            <m:t>4</m:t>
                          </m:r>
                        </m:sup>
                      </m:sSubSup>
                      <m:r>
                        <a:rPr lang="en-US" i="1">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𝑐𝑜𝑛𝑑</m:t>
                          </m:r>
                          <m:r>
                            <a:rPr lang="en-US" b="0" i="1" smtClean="0">
                              <a:latin typeface="Cambria Math" panose="02040503050406030204" pitchFamily="18" charset="0"/>
                            </a:rPr>
                            <m:t>,</m:t>
                          </m:r>
                          <m:r>
                            <a:rPr lang="en-US" b="0" i="1" smtClean="0">
                              <a:latin typeface="Cambria Math" panose="02040503050406030204" pitchFamily="18" charset="0"/>
                            </a:rPr>
                            <m:t>𝑏𝑎𝑠𝑒𝑝𝑙𝑎𝑡𝑒</m:t>
                          </m:r>
                        </m:sub>
                      </m:sSub>
                    </m:oMath>
                  </m:oMathPara>
                </a14:m>
                <a:endParaRPr lang="en-US"/>
              </a:p>
            </p:txBody>
          </p:sp>
        </mc:Choice>
        <mc:Fallback xmlns="">
          <p:sp>
            <p:nvSpPr>
              <p:cNvPr id="15" name="TextBox 14">
                <a:extLst>
                  <a:ext uri="{FF2B5EF4-FFF2-40B4-BE49-F238E27FC236}">
                    <a16:creationId xmlns:a16="http://schemas.microsoft.com/office/drawing/2014/main" id="{7A58F16F-06C0-33BD-E940-2DF656F9D061}"/>
                  </a:ext>
                </a:extLst>
              </p:cNvPr>
              <p:cNvSpPr txBox="1">
                <a:spLocks noRot="1" noChangeAspect="1" noMove="1" noResize="1" noEditPoints="1" noAdjustHandles="1" noChangeArrowheads="1" noChangeShapeType="1" noTextEdit="1"/>
              </p:cNvSpPr>
              <p:nvPr/>
            </p:nvSpPr>
            <p:spPr>
              <a:xfrm>
                <a:off x="2058807" y="3188709"/>
                <a:ext cx="6786410" cy="322396"/>
              </a:xfrm>
              <a:prstGeom prst="rect">
                <a:avLst/>
              </a:prstGeom>
              <a:blipFill>
                <a:blip r:embed="rId11"/>
                <a:stretch>
                  <a:fillRect l="-988" r="-449" b="-22642"/>
                </a:stretch>
              </a:blipFill>
            </p:spPr>
            <p:txBody>
              <a:bodyPr/>
              <a:lstStyle/>
              <a:p>
                <a:r>
                  <a:rPr lang="en-US">
                    <a:noFill/>
                  </a:rPr>
                  <a:t> </a:t>
                </a:r>
              </a:p>
            </p:txBody>
          </p:sp>
        </mc:Fallback>
      </mc:AlternateContent>
    </p:spTree>
    <p:extLst>
      <p:ext uri="{BB962C8B-B14F-4D97-AF65-F5344CB8AC3E}">
        <p14:creationId xmlns:p14="http://schemas.microsoft.com/office/powerpoint/2010/main" val="407982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Project Overview</a:t>
            </a:r>
            <a:endParaRPr lang="en-US" sz="6600" b="1">
              <a:latin typeface="Times New Roman"/>
              <a:cs typeface="Times New Roman"/>
            </a:endParaRPr>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r>
              <a:rPr lang="en-US">
                <a:latin typeface="Times New Roman"/>
                <a:cs typeface="Calibri"/>
              </a:rPr>
              <a:t>Presenter</a:t>
            </a:r>
            <a:r>
              <a:rPr lang="en-US" sz="1800">
                <a:latin typeface="Times New Roman"/>
                <a:cs typeface="Calibri"/>
              </a:rPr>
              <a:t>: Brianna Gagliardi</a:t>
            </a:r>
            <a:endParaRPr lang="en-US" sz="4250">
              <a:latin typeface="Times New Roman"/>
              <a:cs typeface="Times New Roman"/>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3588108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50</a:t>
            </a:fld>
            <a:endParaRPr lang="en"/>
          </a:p>
        </p:txBody>
      </p:sp>
      <p:sp>
        <p:nvSpPr>
          <p:cNvPr id="8" name="Title 1">
            <a:extLst>
              <a:ext uri="{FF2B5EF4-FFF2-40B4-BE49-F238E27FC236}">
                <a16:creationId xmlns:a16="http://schemas.microsoft.com/office/drawing/2014/main" id="{EEB4FA1B-F2E9-CCBF-3849-E4B61ED4D629}"/>
              </a:ext>
            </a:extLst>
          </p:cNvPr>
          <p:cNvSpPr>
            <a:spLocks noGrp="1"/>
          </p:cNvSpPr>
          <p:nvPr>
            <p:ph type="title"/>
          </p:nvPr>
        </p:nvSpPr>
        <p:spPr>
          <a:xfrm>
            <a:off x="111760" y="188495"/>
            <a:ext cx="8520600" cy="572700"/>
          </a:xfrm>
        </p:spPr>
        <p:txBody>
          <a:bodyPr>
            <a:normAutofit fontScale="90000"/>
          </a:bodyPr>
          <a:lstStyle/>
          <a:p>
            <a:r>
              <a:rPr lang="en-US" b="1">
                <a:latin typeface="Times New Roman"/>
                <a:cs typeface="Times New Roman"/>
              </a:rPr>
              <a:t>Sample Heating: Operational-Min Temperature Case</a:t>
            </a:r>
            <a:endParaRPr lang="en-US"/>
          </a:p>
        </p:txBody>
      </p:sp>
      <p:graphicFrame>
        <p:nvGraphicFramePr>
          <p:cNvPr id="9" name="Table 8">
            <a:extLst>
              <a:ext uri="{FF2B5EF4-FFF2-40B4-BE49-F238E27FC236}">
                <a16:creationId xmlns:a16="http://schemas.microsoft.com/office/drawing/2014/main" id="{83043765-6A87-EE2F-47C8-BFD48A4DB2C3}"/>
              </a:ext>
            </a:extLst>
          </p:cNvPr>
          <p:cNvGraphicFramePr>
            <a:graphicFrameLocks noGrp="1"/>
          </p:cNvGraphicFramePr>
          <p:nvPr>
            <p:extLst>
              <p:ext uri="{D42A27DB-BD31-4B8C-83A1-F6EECF244321}">
                <p14:modId xmlns:p14="http://schemas.microsoft.com/office/powerpoint/2010/main" val="346076191"/>
              </p:ext>
            </p:extLst>
          </p:nvPr>
        </p:nvGraphicFramePr>
        <p:xfrm>
          <a:off x="997961" y="799023"/>
          <a:ext cx="7148078" cy="591542"/>
        </p:xfrm>
        <a:graphic>
          <a:graphicData uri="http://schemas.openxmlformats.org/drawingml/2006/table">
            <a:tbl>
              <a:tblPr firstRow="1" bandRow="1">
                <a:tableStyleId>{5C22544A-7EE6-4342-B048-85BDC9FD1C3A}</a:tableStyleId>
              </a:tblPr>
              <a:tblGrid>
                <a:gridCol w="1751370">
                  <a:extLst>
                    <a:ext uri="{9D8B030D-6E8A-4147-A177-3AD203B41FA5}">
                      <a16:colId xmlns:a16="http://schemas.microsoft.com/office/drawing/2014/main" val="2325753282"/>
                    </a:ext>
                  </a:extLst>
                </a:gridCol>
                <a:gridCol w="5396708">
                  <a:extLst>
                    <a:ext uri="{9D8B030D-6E8A-4147-A177-3AD203B41FA5}">
                      <a16:colId xmlns:a16="http://schemas.microsoft.com/office/drawing/2014/main" val="2654881840"/>
                    </a:ext>
                  </a:extLst>
                </a:gridCol>
              </a:tblGrid>
              <a:tr h="295771">
                <a:tc>
                  <a:txBody>
                    <a:bodyPr/>
                    <a:lstStyle/>
                    <a:p>
                      <a:pPr lvl="0" algn="l">
                        <a:buNone/>
                      </a:pPr>
                      <a:r>
                        <a:rPr lang="en-US" sz="1200" b="1" i="0" u="sng" strike="noStrike" noProof="0">
                          <a:solidFill>
                            <a:schemeClr val="tx1"/>
                          </a:solidFill>
                          <a:latin typeface="Times New Roman"/>
                        </a:rPr>
                        <a:t>R-DIHM-PHYS-7.6.1:</a:t>
                      </a:r>
                      <a:r>
                        <a:rPr lang="en-US" sz="1200" b="0" i="0" u="none" strike="noStrike" noProof="0">
                          <a:solidFill>
                            <a:schemeClr val="tx1"/>
                          </a:solidFill>
                          <a:latin typeface="Times New Roman"/>
                        </a:rPr>
                        <a:t> </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solidFill>
                          <a:latin typeface="Times New Roman"/>
                        </a:rPr>
                        <a:t>The sample temperature shall remain between 0 degrees C and 5 degrees C. </a:t>
                      </a:r>
                      <a:endParaRPr lang="en-US" b="0">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2789168495"/>
                  </a:ext>
                </a:extLst>
              </a:tr>
              <a:tr h="295771">
                <a:tc>
                  <a:txBody>
                    <a:bodyPr/>
                    <a:lstStyle/>
                    <a:p>
                      <a:pPr lvl="0" algn="l">
                        <a:buNone/>
                      </a:pPr>
                      <a:r>
                        <a:rPr lang="en-US" sz="1050" b="1" i="0" u="sng" strike="noStrike" noProof="0">
                          <a:solidFill>
                            <a:schemeClr val="tx1"/>
                          </a:solidFill>
                          <a:latin typeface="Times New Roman"/>
                        </a:rPr>
                        <a:t>R-DIHM-PHYS-4.7: </a:t>
                      </a:r>
                      <a:endParaRPr lang="en-US" sz="1050">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050" b="0" i="0" u="none" strike="noStrike" noProof="0">
                          <a:solidFill>
                            <a:schemeClr val="tx1"/>
                          </a:solidFill>
                          <a:latin typeface="Times New Roman"/>
                        </a:rPr>
                        <a:t>The microscope shall operate over temperatures ranging from </a:t>
                      </a:r>
                      <a:r>
                        <a:rPr lang="en-US" sz="1050" b="1" i="0" u="none" strike="noStrike" noProof="0">
                          <a:solidFill>
                            <a:schemeClr val="tx1"/>
                          </a:solidFill>
                          <a:latin typeface="Times New Roman"/>
                        </a:rPr>
                        <a:t>-15C</a:t>
                      </a:r>
                      <a:r>
                        <a:rPr lang="en-US" sz="1050" b="0" i="0" u="none" strike="noStrike" noProof="0">
                          <a:solidFill>
                            <a:schemeClr val="tx1"/>
                          </a:solidFill>
                          <a:latin typeface="Times New Roman"/>
                        </a:rPr>
                        <a:t> to +40C. ​</a:t>
                      </a:r>
                      <a:endParaRPr lang="en-US" sz="105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196"/>
                      </a:srgbClr>
                    </a:solidFill>
                  </a:tcPr>
                </a:tc>
                <a:extLst>
                  <a:ext uri="{0D108BD9-81ED-4DB2-BD59-A6C34878D82A}">
                    <a16:rowId xmlns:a16="http://schemas.microsoft.com/office/drawing/2014/main" val="2377906006"/>
                  </a:ext>
                </a:extLst>
              </a:tr>
            </a:tbl>
          </a:graphicData>
        </a:graphic>
      </p:graphicFrame>
      <p:sp>
        <p:nvSpPr>
          <p:cNvPr id="24" name="TextBox 23">
            <a:extLst>
              <a:ext uri="{FF2B5EF4-FFF2-40B4-BE49-F238E27FC236}">
                <a16:creationId xmlns:a16="http://schemas.microsoft.com/office/drawing/2014/main" id="{E363F695-1E8F-B18A-A8E6-C2BC3BC836AB}"/>
              </a:ext>
            </a:extLst>
          </p:cNvPr>
          <p:cNvSpPr txBox="1"/>
          <p:nvPr/>
        </p:nvSpPr>
        <p:spPr>
          <a:xfrm>
            <a:off x="174698" y="1545043"/>
            <a:ext cx="3608545"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Times New Roman" panose="02020603050405020304" pitchFamily="18" charset="0"/>
                <a:cs typeface="Times New Roman" panose="02020603050405020304" pitchFamily="18" charset="0"/>
              </a:rPr>
              <a:t>Sample temperature = 2.5 deg C</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NO baseplate conduction</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Sample heater ACTIVE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radiated out into space</a:t>
            </a:r>
          </a:p>
          <a:p>
            <a:pPr marL="7429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Heat absorbed from image sensor and laser </a:t>
            </a:r>
          </a:p>
          <a:p>
            <a:pPr marL="742950" lvl="1"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7937D4-C664-DF6A-4E62-5D73845103A9}"/>
                  </a:ext>
                </a:extLst>
              </p:cNvPr>
              <p:cNvSpPr txBox="1"/>
              <p:nvPr/>
            </p:nvSpPr>
            <p:spPr>
              <a:xfrm>
                <a:off x="3342456" y="3818879"/>
                <a:ext cx="2059207" cy="246221"/>
              </a:xfrm>
              <a:prstGeom prst="rect">
                <a:avLst/>
              </a:prstGeom>
              <a:solidFill>
                <a:srgbClr val="00B0F0">
                  <a:alpha val="50196"/>
                </a:srgbClr>
              </a:solidFill>
              <a:ln>
                <a:solidFill>
                  <a:srgbClr val="F14E28"/>
                </a:solidFill>
              </a:ln>
            </p:spPr>
            <p:txBody>
              <a:bodyPr wrap="square" lIns="0" tIns="0" rIns="0" bIns="0" rtlCol="0" anchor="ctr">
                <a:spAutoFit/>
              </a:bodyPr>
              <a:lstStyle/>
              <a:p>
                <a:pPr algn="ct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𝑄</m:t>
                        </m:r>
                      </m:e>
                      <m:sub>
                        <m:r>
                          <a:rPr lang="en-US" sz="1600" b="0" i="1" smtClean="0">
                            <a:solidFill>
                              <a:schemeClr val="tx1"/>
                            </a:solidFill>
                            <a:latin typeface="Cambria Math" panose="02040503050406030204" pitchFamily="18" charset="0"/>
                          </a:rPr>
                          <m:t>h𝑒𝑎𝑡𝑒𝑟</m:t>
                        </m:r>
                      </m:sub>
                    </m:sSub>
                  </m:oMath>
                </a14:m>
                <a:r>
                  <a:rPr lang="en-US" sz="1600">
                    <a:solidFill>
                      <a:schemeClr val="tx1"/>
                    </a:solidFill>
                  </a:rPr>
                  <a:t> </a:t>
                </a:r>
                <a:r>
                  <a:rPr lang="en-US" sz="1600"/>
                  <a:t>= 0.1393 </a:t>
                </a:r>
                <a:r>
                  <a:rPr lang="en-US" sz="1600">
                    <a:solidFill>
                      <a:schemeClr val="tx1"/>
                    </a:solidFill>
                  </a:rPr>
                  <a:t>W</a:t>
                </a:r>
              </a:p>
            </p:txBody>
          </p:sp>
        </mc:Choice>
        <mc:Fallback xmlns="">
          <p:sp>
            <p:nvSpPr>
              <p:cNvPr id="11" name="TextBox 10">
                <a:extLst>
                  <a:ext uri="{FF2B5EF4-FFF2-40B4-BE49-F238E27FC236}">
                    <a16:creationId xmlns:a16="http://schemas.microsoft.com/office/drawing/2014/main" id="{5D7937D4-C664-DF6A-4E62-5D73845103A9}"/>
                  </a:ext>
                </a:extLst>
              </p:cNvPr>
              <p:cNvSpPr txBox="1">
                <a:spLocks noRot="1" noChangeAspect="1" noMove="1" noResize="1" noEditPoints="1" noAdjustHandles="1" noChangeArrowheads="1" noChangeShapeType="1" noTextEdit="1"/>
              </p:cNvSpPr>
              <p:nvPr/>
            </p:nvSpPr>
            <p:spPr>
              <a:xfrm>
                <a:off x="3342456" y="3818879"/>
                <a:ext cx="2059207" cy="246221"/>
              </a:xfrm>
              <a:prstGeom prst="rect">
                <a:avLst/>
              </a:prstGeom>
              <a:blipFill>
                <a:blip r:embed="rId3"/>
                <a:stretch>
                  <a:fillRect t="-20930" b="-44186"/>
                </a:stretch>
              </a:blipFill>
              <a:ln>
                <a:solidFill>
                  <a:srgbClr val="F14E28"/>
                </a:solidFill>
              </a:ln>
            </p:spPr>
            <p:txBody>
              <a:bodyPr/>
              <a:lstStyle/>
              <a:p>
                <a:r>
                  <a:rPr lang="en-US">
                    <a:noFill/>
                  </a:rPr>
                  <a:t> </a:t>
                </a:r>
              </a:p>
            </p:txBody>
          </p:sp>
        </mc:Fallback>
      </mc:AlternateContent>
      <p:pic>
        <p:nvPicPr>
          <p:cNvPr id="7" name="Picture 6" descr="A picture containing text&#10;&#10;Description automatically generated">
            <a:extLst>
              <a:ext uri="{FF2B5EF4-FFF2-40B4-BE49-F238E27FC236}">
                <a16:creationId xmlns:a16="http://schemas.microsoft.com/office/drawing/2014/main" id="{80EFF582-718C-15C5-8C03-27F26B08F4B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75055" y="1997640"/>
            <a:ext cx="1202350" cy="40078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E455B2E-3628-F2B8-4880-E5804CD00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080" y="1678234"/>
            <a:ext cx="1871979" cy="406952"/>
          </a:xfrm>
          <a:prstGeom prst="rect">
            <a:avLst/>
          </a:prstGeom>
        </p:spPr>
      </p:pic>
      <p:cxnSp>
        <p:nvCxnSpPr>
          <p:cNvPr id="13" name="Straight Arrow Connector 12">
            <a:extLst>
              <a:ext uri="{FF2B5EF4-FFF2-40B4-BE49-F238E27FC236}">
                <a16:creationId xmlns:a16="http://schemas.microsoft.com/office/drawing/2014/main" id="{112E9BE8-2689-06CD-B8F0-08A0E79D921F}"/>
              </a:ext>
            </a:extLst>
          </p:cNvPr>
          <p:cNvCxnSpPr>
            <a:cxnSpLocks/>
          </p:cNvCxnSpPr>
          <p:nvPr/>
        </p:nvCxnSpPr>
        <p:spPr>
          <a:xfrm flipV="1">
            <a:off x="6375115" y="1674636"/>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1442E3-6C2B-C0E9-EF84-3B5850921CF8}"/>
              </a:ext>
            </a:extLst>
          </p:cNvPr>
          <p:cNvCxnSpPr>
            <a:cxnSpLocks/>
          </p:cNvCxnSpPr>
          <p:nvPr/>
        </p:nvCxnSpPr>
        <p:spPr>
          <a:xfrm flipV="1">
            <a:off x="7739180" y="1678234"/>
            <a:ext cx="199940" cy="406952"/>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Text, logo&#10;&#10;Description automatically generated with medium confidence">
            <a:extLst>
              <a:ext uri="{FF2B5EF4-FFF2-40B4-BE49-F238E27FC236}">
                <a16:creationId xmlns:a16="http://schemas.microsoft.com/office/drawing/2014/main" id="{621A7888-C3C6-0BC2-A793-9131C51EF29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18445" y="1446036"/>
            <a:ext cx="641350" cy="22860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A3300A69-2616-18EC-5AB8-DE206399CE5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42315" y="1446036"/>
            <a:ext cx="640080" cy="2286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3FBFC14-C93C-F298-DF2E-87C3F08F068C}"/>
                  </a:ext>
                </a:extLst>
              </p:cNvPr>
              <p:cNvSpPr txBox="1"/>
              <p:nvPr/>
            </p:nvSpPr>
            <p:spPr>
              <a:xfrm>
                <a:off x="4425129" y="2543140"/>
                <a:ext cx="39022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𝑙𝑎𝑠𝑒𝑟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𝑠𝑒𝑛𝑠𝑜𝑟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h𝑒𝑎𝑡𝑒𝑟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𝑟𝑎𝑑𝑖𝑎𝑡𝑖𝑜𝑛</m:t>
                          </m:r>
                        </m:sub>
                      </m:sSub>
                    </m:oMath>
                  </m:oMathPara>
                </a14:m>
                <a:endParaRPr lang="en-US"/>
              </a:p>
            </p:txBody>
          </p:sp>
        </mc:Choice>
        <mc:Fallback xmlns="">
          <p:sp>
            <p:nvSpPr>
              <p:cNvPr id="20" name="TextBox 19">
                <a:extLst>
                  <a:ext uri="{FF2B5EF4-FFF2-40B4-BE49-F238E27FC236}">
                    <a16:creationId xmlns:a16="http://schemas.microsoft.com/office/drawing/2014/main" id="{23FBFC14-C93C-F298-DF2E-87C3F08F068C}"/>
                  </a:ext>
                </a:extLst>
              </p:cNvPr>
              <p:cNvSpPr txBox="1">
                <a:spLocks noRot="1" noChangeAspect="1" noMove="1" noResize="1" noEditPoints="1" noAdjustHandles="1" noChangeArrowheads="1" noChangeShapeType="1" noTextEdit="1"/>
              </p:cNvSpPr>
              <p:nvPr/>
            </p:nvSpPr>
            <p:spPr>
              <a:xfrm>
                <a:off x="4425129" y="2543140"/>
                <a:ext cx="3902287" cy="276999"/>
              </a:xfrm>
              <a:prstGeom prst="rect">
                <a:avLst/>
              </a:prstGeom>
              <a:blipFill>
                <a:blip r:embed="rId8"/>
                <a:stretch>
                  <a:fillRect l="-1563" r="-312" b="-28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4263235-5412-9D29-9E42-ED8B85382181}"/>
                  </a:ext>
                </a:extLst>
              </p:cNvPr>
              <p:cNvSpPr txBox="1"/>
              <p:nvPr/>
            </p:nvSpPr>
            <p:spPr>
              <a:xfrm>
                <a:off x="2883662" y="3044940"/>
                <a:ext cx="6085640" cy="3223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𝑙𝑎𝑠𝑒𝑟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𝑠𝑒𝑛𝑠𝑜𝑟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h𝑒𝑎𝑡𝑒𝑟</m:t>
                          </m:r>
                        </m:sub>
                      </m:sSub>
                      <m:r>
                        <a:rPr lang="en-US" b="0" i="1" smtClean="0">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𝜖𝜎</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𝑠𝑎𝑚𝑝𝑙𝑒</m:t>
                          </m:r>
                        </m:sub>
                        <m:sup>
                          <m:r>
                            <a:rPr lang="en-US" i="1">
                              <a:latin typeface="Cambria Math" panose="02040503050406030204" pitchFamily="18" charset="0"/>
                            </a:rPr>
                            <m:t>4</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𝑚</m:t>
                          </m:r>
                          <m:r>
                            <a:rPr lang="en-US" b="0" i="1" smtClean="0">
                              <a:latin typeface="Cambria Math" panose="02040503050406030204" pitchFamily="18" charset="0"/>
                            </a:rPr>
                            <m:t>𝑖𝑛</m:t>
                          </m:r>
                          <m:r>
                            <a:rPr lang="en-US" i="1">
                              <a:latin typeface="Cambria Math" panose="02040503050406030204" pitchFamily="18" charset="0"/>
                            </a:rPr>
                            <m:t>, </m:t>
                          </m:r>
                          <m:r>
                            <a:rPr lang="en-US" i="1">
                              <a:latin typeface="Cambria Math" panose="02040503050406030204" pitchFamily="18" charset="0"/>
                            </a:rPr>
                            <m:t>𝑠𝑢𝑟𝑟𝑜𝑢𝑛𝑑𝑖𝑛𝑔</m:t>
                          </m:r>
                        </m:sub>
                        <m:sup>
                          <m:r>
                            <a:rPr lang="en-US" i="1">
                              <a:latin typeface="Cambria Math" panose="02040503050406030204" pitchFamily="18" charset="0"/>
                            </a:rPr>
                            <m:t>4</m:t>
                          </m:r>
                        </m:sup>
                      </m:sSubSup>
                      <m:r>
                        <a:rPr lang="en-US" i="1">
                          <a:latin typeface="Cambria Math" panose="02040503050406030204" pitchFamily="18" charset="0"/>
                        </a:rPr>
                        <m:t>)</m:t>
                      </m:r>
                    </m:oMath>
                  </m:oMathPara>
                </a14:m>
                <a:endParaRPr lang="en-US"/>
              </a:p>
            </p:txBody>
          </p:sp>
        </mc:Choice>
        <mc:Fallback xmlns="">
          <p:sp>
            <p:nvSpPr>
              <p:cNvPr id="22" name="TextBox 21">
                <a:extLst>
                  <a:ext uri="{FF2B5EF4-FFF2-40B4-BE49-F238E27FC236}">
                    <a16:creationId xmlns:a16="http://schemas.microsoft.com/office/drawing/2014/main" id="{74263235-5412-9D29-9E42-ED8B85382181}"/>
                  </a:ext>
                </a:extLst>
              </p:cNvPr>
              <p:cNvSpPr txBox="1">
                <a:spLocks noRot="1" noChangeAspect="1" noMove="1" noResize="1" noEditPoints="1" noAdjustHandles="1" noChangeArrowheads="1" noChangeShapeType="1" noTextEdit="1"/>
              </p:cNvSpPr>
              <p:nvPr/>
            </p:nvSpPr>
            <p:spPr>
              <a:xfrm>
                <a:off x="2883662" y="3044940"/>
                <a:ext cx="6085640" cy="322396"/>
              </a:xfrm>
              <a:prstGeom prst="rect">
                <a:avLst/>
              </a:prstGeom>
              <a:blipFill>
                <a:blip r:embed="rId9"/>
                <a:stretch>
                  <a:fillRect l="-802" r="-1002" b="-28302"/>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81DA2E60-09F4-C6CF-2365-A8657E233BB6}"/>
              </a:ext>
            </a:extLst>
          </p:cNvPr>
          <p:cNvCxnSpPr>
            <a:cxnSpLocks/>
          </p:cNvCxnSpPr>
          <p:nvPr/>
        </p:nvCxnSpPr>
        <p:spPr>
          <a:xfrm flipH="1">
            <a:off x="5401663" y="3947994"/>
            <a:ext cx="347829" cy="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C6EF69E-2EA4-1C14-121F-66C98DBE261B}"/>
              </a:ext>
            </a:extLst>
          </p:cNvPr>
          <p:cNvSpPr txBox="1"/>
          <p:nvPr/>
        </p:nvSpPr>
        <p:spPr>
          <a:xfrm>
            <a:off x="5749492" y="3803291"/>
            <a:ext cx="2059207" cy="246221"/>
          </a:xfrm>
          <a:prstGeom prst="rect">
            <a:avLst/>
          </a:prstGeom>
          <a:noFill/>
          <a:ln>
            <a:solidFill>
              <a:srgbClr val="F14E28"/>
            </a:solidFill>
          </a:ln>
        </p:spPr>
        <p:txBody>
          <a:bodyPr wrap="square" lIns="0" tIns="0" rIns="0" bIns="0" rtlCol="0" anchor="ctr">
            <a:spAutoFit/>
          </a:bodyPr>
          <a:lstStyle/>
          <a:p>
            <a:pPr algn="ctr"/>
            <a:r>
              <a:rPr lang="en-US" sz="1600">
                <a:solidFill>
                  <a:schemeClr val="tx1"/>
                </a:solidFill>
                <a:latin typeface="Times New Roman" panose="02020603050405020304" pitchFamily="18" charset="0"/>
                <a:cs typeface="Times New Roman" panose="02020603050405020304" pitchFamily="18" charset="0"/>
              </a:rPr>
              <a:t>2 W available for use</a:t>
            </a:r>
          </a:p>
        </p:txBody>
      </p:sp>
    </p:spTree>
    <p:extLst>
      <p:ext uri="{BB962C8B-B14F-4D97-AF65-F5344CB8AC3E}">
        <p14:creationId xmlns:p14="http://schemas.microsoft.com/office/powerpoint/2010/main" val="3654147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DE808CC-6F1E-171E-578E-C126F2A7E83F}"/>
              </a:ext>
            </a:extLst>
          </p:cNvPr>
          <p:cNvSpPr/>
          <p:nvPr/>
        </p:nvSpPr>
        <p:spPr>
          <a:xfrm>
            <a:off x="6098385" y="1177955"/>
            <a:ext cx="2376922" cy="233155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523D3A-A055-BBE1-B434-0EF6B42F43B6}"/>
              </a:ext>
            </a:extLst>
          </p:cNvPr>
          <p:cNvSpPr/>
          <p:nvPr/>
        </p:nvSpPr>
        <p:spPr>
          <a:xfrm>
            <a:off x="6515441" y="1545983"/>
            <a:ext cx="1542810" cy="159549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6C3ED71-3D10-C18B-8058-9000E50A8448}"/>
              </a:ext>
            </a:extLst>
          </p:cNvPr>
          <p:cNvSpPr>
            <a:spLocks noGrp="1"/>
          </p:cNvSpPr>
          <p:nvPr>
            <p:ph type="body" idx="1"/>
          </p:nvPr>
        </p:nvSpPr>
        <p:spPr>
          <a:xfrm>
            <a:off x="316774" y="1157549"/>
            <a:ext cx="5129285" cy="3416400"/>
          </a:xfrm>
        </p:spPr>
        <p:txBody>
          <a:bodyPr/>
          <a:lstStyle/>
          <a:p>
            <a:r>
              <a:rPr lang="en-US"/>
              <a:t>Thermal Desktop Modeling</a:t>
            </a:r>
          </a:p>
          <a:p>
            <a:pPr lvl="2"/>
            <a:r>
              <a:rPr lang="en-US"/>
              <a:t>More accurate</a:t>
            </a:r>
          </a:p>
          <a:p>
            <a:pPr lvl="2"/>
            <a:r>
              <a:rPr lang="en-US"/>
              <a:t>Will be able to better account for interactions with aluminum optical housing and glass sample housing</a:t>
            </a:r>
          </a:p>
          <a:p>
            <a:pPr lvl="2"/>
            <a:r>
              <a:rPr lang="en-US"/>
              <a:t>Predicting it to show we need to add insulation to sample and increase heater output</a:t>
            </a:r>
          </a:p>
          <a:p>
            <a:pPr lvl="3"/>
            <a:r>
              <a:rPr lang="en-US"/>
              <a:t>Insulation option:</a:t>
            </a:r>
          </a:p>
          <a:p>
            <a:pPr lvl="4"/>
            <a:r>
              <a:rPr lang="en-US"/>
              <a:t>PVC</a:t>
            </a:r>
          </a:p>
          <a:p>
            <a:pPr lvl="4"/>
            <a:endParaRPr lang="en-US"/>
          </a:p>
        </p:txBody>
      </p:sp>
      <p:sp>
        <p:nvSpPr>
          <p:cNvPr id="4" name="Slide Number Placeholder 3">
            <a:extLst>
              <a:ext uri="{FF2B5EF4-FFF2-40B4-BE49-F238E27FC236}">
                <a16:creationId xmlns:a16="http://schemas.microsoft.com/office/drawing/2014/main" id="{61998B29-5A7F-2ECE-F2AC-7EF4C6042A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9" name="Title 1">
            <a:extLst>
              <a:ext uri="{FF2B5EF4-FFF2-40B4-BE49-F238E27FC236}">
                <a16:creationId xmlns:a16="http://schemas.microsoft.com/office/drawing/2014/main" id="{E868E08D-B0E4-DC8B-016C-4D72387FCA20}"/>
              </a:ext>
            </a:extLst>
          </p:cNvPr>
          <p:cNvSpPr>
            <a:spLocks noGrp="1"/>
          </p:cNvSpPr>
          <p:nvPr>
            <p:ph type="title"/>
          </p:nvPr>
        </p:nvSpPr>
        <p:spPr>
          <a:xfrm>
            <a:off x="264160" y="340895"/>
            <a:ext cx="8520600" cy="572700"/>
          </a:xfrm>
        </p:spPr>
        <p:txBody>
          <a:bodyPr>
            <a:normAutofit fontScale="90000"/>
          </a:bodyPr>
          <a:lstStyle/>
          <a:p>
            <a:r>
              <a:rPr lang="en-US" b="1">
                <a:latin typeface="Times New Roman"/>
                <a:cs typeface="Times New Roman"/>
              </a:rPr>
              <a:t>Sample Heating: Future Work</a:t>
            </a:r>
            <a:endParaRPr lang="en-US"/>
          </a:p>
        </p:txBody>
      </p:sp>
      <p:sp>
        <p:nvSpPr>
          <p:cNvPr id="2" name="Oval 1">
            <a:extLst>
              <a:ext uri="{FF2B5EF4-FFF2-40B4-BE49-F238E27FC236}">
                <a16:creationId xmlns:a16="http://schemas.microsoft.com/office/drawing/2014/main" id="{261E73B9-07AA-96D3-B167-8414836FCD4F}"/>
              </a:ext>
            </a:extLst>
          </p:cNvPr>
          <p:cNvSpPr/>
          <p:nvPr/>
        </p:nvSpPr>
        <p:spPr>
          <a:xfrm>
            <a:off x="6790661" y="1852112"/>
            <a:ext cx="992371" cy="983236"/>
          </a:xfrm>
          <a:prstGeom prst="ellipse">
            <a:avLst/>
          </a:prstGeom>
          <a:solidFill>
            <a:srgbClr val="90CAF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C53E770-6E98-CA28-12C6-99AE5277E222}"/>
              </a:ext>
            </a:extLst>
          </p:cNvPr>
          <p:cNvCxnSpPr>
            <a:cxnSpLocks/>
          </p:cNvCxnSpPr>
          <p:nvPr/>
        </p:nvCxnSpPr>
        <p:spPr>
          <a:xfrm>
            <a:off x="5863115" y="1177955"/>
            <a:ext cx="679227" cy="5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9EC706-0EC0-D663-694A-012661A31F48}"/>
              </a:ext>
            </a:extLst>
          </p:cNvPr>
          <p:cNvSpPr txBox="1"/>
          <p:nvPr/>
        </p:nvSpPr>
        <p:spPr>
          <a:xfrm>
            <a:off x="5013639" y="861109"/>
            <a:ext cx="1613989"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Insulation</a:t>
            </a:r>
          </a:p>
        </p:txBody>
      </p:sp>
      <p:sp>
        <p:nvSpPr>
          <p:cNvPr id="12" name="TextBox 11">
            <a:extLst>
              <a:ext uri="{FF2B5EF4-FFF2-40B4-BE49-F238E27FC236}">
                <a16:creationId xmlns:a16="http://schemas.microsoft.com/office/drawing/2014/main" id="{71922CF4-07B6-0CF1-8A36-ED9DA72BE456}"/>
              </a:ext>
            </a:extLst>
          </p:cNvPr>
          <p:cNvSpPr txBox="1"/>
          <p:nvPr/>
        </p:nvSpPr>
        <p:spPr>
          <a:xfrm>
            <a:off x="7287616" y="666240"/>
            <a:ext cx="1613989"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Sample Tubing</a:t>
            </a:r>
          </a:p>
        </p:txBody>
      </p:sp>
      <p:cxnSp>
        <p:nvCxnSpPr>
          <p:cNvPr id="13" name="Straight Arrow Connector 12">
            <a:extLst>
              <a:ext uri="{FF2B5EF4-FFF2-40B4-BE49-F238E27FC236}">
                <a16:creationId xmlns:a16="http://schemas.microsoft.com/office/drawing/2014/main" id="{EB1354D4-2E6E-90C4-534F-D9FC4F81DC89}"/>
              </a:ext>
            </a:extLst>
          </p:cNvPr>
          <p:cNvCxnSpPr>
            <a:cxnSpLocks/>
          </p:cNvCxnSpPr>
          <p:nvPr/>
        </p:nvCxnSpPr>
        <p:spPr>
          <a:xfrm flipH="1">
            <a:off x="7556205" y="957255"/>
            <a:ext cx="570303" cy="843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F64F78-E6F7-3B74-B107-D82B77768BC2}"/>
              </a:ext>
            </a:extLst>
          </p:cNvPr>
          <p:cNvCxnSpPr>
            <a:cxnSpLocks/>
          </p:cNvCxnSpPr>
          <p:nvPr/>
        </p:nvCxnSpPr>
        <p:spPr>
          <a:xfrm flipH="1" flipV="1">
            <a:off x="7477463" y="2406057"/>
            <a:ext cx="722625" cy="12763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160B291-FB08-121C-A8FE-704DB4FFFA28}"/>
              </a:ext>
            </a:extLst>
          </p:cNvPr>
          <p:cNvSpPr txBox="1"/>
          <p:nvPr/>
        </p:nvSpPr>
        <p:spPr>
          <a:xfrm>
            <a:off x="7460183" y="3601424"/>
            <a:ext cx="1613989"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Sample</a:t>
            </a:r>
          </a:p>
        </p:txBody>
      </p:sp>
    </p:spTree>
    <p:extLst>
      <p:ext uri="{BB962C8B-B14F-4D97-AF65-F5344CB8AC3E}">
        <p14:creationId xmlns:p14="http://schemas.microsoft.com/office/powerpoint/2010/main" val="365576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Verification </a:t>
            </a:r>
            <a:br>
              <a:rPr lang="en-US" sz="6600" b="1">
                <a:latin typeface="Times New Roman"/>
                <a:cs typeface="Calibri Light"/>
              </a:rPr>
            </a:br>
            <a:r>
              <a:rPr lang="en-US" sz="6600" b="1">
                <a:latin typeface="Times New Roman"/>
                <a:cs typeface="Calibri Light"/>
              </a:rPr>
              <a:t>&amp; Validation</a:t>
            </a:r>
            <a:endParaRPr lang="en-US" b="1"/>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r>
              <a:rPr lang="en-US">
                <a:latin typeface="Times New Roman"/>
                <a:cs typeface="Calibri"/>
              </a:rPr>
              <a:t>Presenters</a:t>
            </a:r>
            <a:r>
              <a:rPr lang="en-US" sz="1800">
                <a:latin typeface="Times New Roman"/>
                <a:cs typeface="Calibri"/>
              </a:rPr>
              <a:t>:</a:t>
            </a:r>
            <a:r>
              <a:rPr lang="en-US">
                <a:latin typeface="Times New Roman"/>
                <a:cs typeface="Calibri"/>
              </a:rPr>
              <a:t> Patricio Ramos</a:t>
            </a:r>
            <a:endParaRPr lang="en-US" sz="4250">
              <a:latin typeface="Times New Roman"/>
              <a:cs typeface="Times New Roman"/>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dirty="0" smtClean="0"/>
              <a:t>52</a:t>
            </a:fld>
            <a:endParaRPr lang="en-US"/>
          </a:p>
        </p:txBody>
      </p:sp>
    </p:spTree>
    <p:extLst>
      <p:ext uri="{BB962C8B-B14F-4D97-AF65-F5344CB8AC3E}">
        <p14:creationId xmlns:p14="http://schemas.microsoft.com/office/powerpoint/2010/main" val="2470341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89EDF-8CA6-E273-4C81-AABB39D453B7}"/>
              </a:ext>
            </a:extLst>
          </p:cNvPr>
          <p:cNvSpPr>
            <a:spLocks noGrp="1"/>
          </p:cNvSpPr>
          <p:nvPr>
            <p:ph type="title"/>
          </p:nvPr>
        </p:nvSpPr>
        <p:spPr/>
        <p:txBody>
          <a:bodyPr/>
          <a:lstStyle/>
          <a:p>
            <a:r>
              <a:rPr lang="en-US" b="1">
                <a:latin typeface="Times New Roman"/>
                <a:cs typeface="Times New Roman"/>
              </a:rPr>
              <a:t>Optical Train Verification</a:t>
            </a:r>
            <a:endParaRPr lang="en-US" b="1"/>
          </a:p>
        </p:txBody>
      </p:sp>
      <p:sp>
        <p:nvSpPr>
          <p:cNvPr id="4" name="Slide Number Placeholder 3">
            <a:extLst>
              <a:ext uri="{FF2B5EF4-FFF2-40B4-BE49-F238E27FC236}">
                <a16:creationId xmlns:a16="http://schemas.microsoft.com/office/drawing/2014/main" id="{37B86687-0054-5600-DF39-A158787FD7BC}"/>
              </a:ext>
            </a:extLst>
          </p:cNvPr>
          <p:cNvSpPr>
            <a:spLocks noGrp="1"/>
          </p:cNvSpPr>
          <p:nvPr>
            <p:ph type="sldNum" idx="12"/>
          </p:nvPr>
        </p:nvSpPr>
        <p:spPr/>
        <p:txBody>
          <a:bodyPr/>
          <a:lstStyle/>
          <a:p>
            <a:fld id="{48F63A3B-78C7-47BE-AE5E-E10140E04643}" type="slidenum">
              <a:rPr lang="en-US" dirty="0" smtClean="0"/>
              <a:t>53</a:t>
            </a:fld>
            <a:endParaRPr lang="en-US"/>
          </a:p>
        </p:txBody>
      </p:sp>
      <p:graphicFrame>
        <p:nvGraphicFramePr>
          <p:cNvPr id="6" name="Table 8">
            <a:extLst>
              <a:ext uri="{FF2B5EF4-FFF2-40B4-BE49-F238E27FC236}">
                <a16:creationId xmlns:a16="http://schemas.microsoft.com/office/drawing/2014/main" id="{DA050C72-87EB-EDA1-AC1F-C4E518B5C44E}"/>
              </a:ext>
            </a:extLst>
          </p:cNvPr>
          <p:cNvGraphicFramePr>
            <a:graphicFrameLocks noGrp="1"/>
          </p:cNvGraphicFramePr>
          <p:nvPr>
            <p:extLst>
              <p:ext uri="{D42A27DB-BD31-4B8C-83A1-F6EECF244321}">
                <p14:modId xmlns:p14="http://schemas.microsoft.com/office/powerpoint/2010/main" val="3312207706"/>
              </p:ext>
            </p:extLst>
          </p:nvPr>
        </p:nvGraphicFramePr>
        <p:xfrm>
          <a:off x="504496" y="1241534"/>
          <a:ext cx="8137987" cy="2869590"/>
        </p:xfrm>
        <a:graphic>
          <a:graphicData uri="http://schemas.openxmlformats.org/drawingml/2006/table">
            <a:tbl>
              <a:tblPr firstRow="1" bandRow="1">
                <a:tableStyleId>{5940675A-B579-460E-94D1-54222C63F5DA}</a:tableStyleId>
              </a:tblPr>
              <a:tblGrid>
                <a:gridCol w="1546991">
                  <a:extLst>
                    <a:ext uri="{9D8B030D-6E8A-4147-A177-3AD203B41FA5}">
                      <a16:colId xmlns:a16="http://schemas.microsoft.com/office/drawing/2014/main" val="4115430462"/>
                    </a:ext>
                  </a:extLst>
                </a:gridCol>
                <a:gridCol w="6590996">
                  <a:extLst>
                    <a:ext uri="{9D8B030D-6E8A-4147-A177-3AD203B41FA5}">
                      <a16:colId xmlns:a16="http://schemas.microsoft.com/office/drawing/2014/main" val="3495767757"/>
                    </a:ext>
                  </a:extLst>
                </a:gridCol>
              </a:tblGrid>
              <a:tr h="807982">
                <a:tc>
                  <a:txBody>
                    <a:bodyPr/>
                    <a:lstStyle/>
                    <a:p>
                      <a:pPr algn="l"/>
                      <a:r>
                        <a:rPr lang="en-US" b="1" u="none">
                          <a:latin typeface="Times New Roman"/>
                        </a:rPr>
                        <a:t>Plan</a:t>
                      </a:r>
                    </a:p>
                  </a:txBody>
                  <a:tcPr anchor="ctr">
                    <a:solidFill>
                      <a:srgbClr val="00B0F0"/>
                    </a:solidFill>
                  </a:tcPr>
                </a:tc>
                <a:tc>
                  <a:txBody>
                    <a:bodyPr/>
                    <a:lstStyle/>
                    <a:p>
                      <a:pPr marL="285750" lvl="0" indent="-285750" algn="l">
                        <a:buFont typeface="Arial"/>
                        <a:buChar char="•"/>
                      </a:pPr>
                      <a:r>
                        <a:rPr lang="en-US" sz="1350" b="0" i="0" u="none" strike="noStrike" noProof="0">
                          <a:latin typeface="Times New Roman"/>
                        </a:rPr>
                        <a:t>Place size standard microspheres in imaging volume</a:t>
                      </a:r>
                    </a:p>
                    <a:p>
                      <a:pPr marL="285750" lvl="0" indent="-285750" algn="l">
                        <a:buFont typeface="Arial"/>
                        <a:buChar char="•"/>
                      </a:pPr>
                      <a:r>
                        <a:rPr lang="en-US" sz="1350" b="0" i="0" u="none" strike="noStrike" noProof="0">
                          <a:latin typeface="Times New Roman"/>
                        </a:rPr>
                        <a:t>Capture images with image sensor </a:t>
                      </a:r>
                    </a:p>
                    <a:p>
                      <a:pPr marL="285750" lvl="0" indent="-285750" algn="l">
                        <a:buFont typeface="Arial"/>
                        <a:buChar char="•"/>
                      </a:pPr>
                      <a:r>
                        <a:rPr lang="en-US" sz="1350" b="0" i="0" u="none" strike="noStrike" noProof="0">
                          <a:latin typeface="Times New Roman"/>
                        </a:rPr>
                        <a:t>Reconstruct images</a:t>
                      </a:r>
                    </a:p>
                    <a:p>
                      <a:pPr marL="285750" lvl="0" indent="-285750" algn="l">
                        <a:buFont typeface="Arial"/>
                        <a:buChar char="•"/>
                      </a:pPr>
                      <a:r>
                        <a:rPr lang="en-US" sz="1350" b="0" i="0" u="none" strike="noStrike" noProof="0">
                          <a:latin typeface="Times New Roman"/>
                        </a:rPr>
                        <a:t>Verify reconstructed resolution with software</a:t>
                      </a:r>
                    </a:p>
                  </a:txBody>
                  <a:tcPr anchor="ctr">
                    <a:solidFill>
                      <a:srgbClr val="00B0F0">
                        <a:alpha val="50000"/>
                      </a:srgbClr>
                    </a:solidFill>
                  </a:tcPr>
                </a:tc>
                <a:extLst>
                  <a:ext uri="{0D108BD9-81ED-4DB2-BD59-A6C34878D82A}">
                    <a16:rowId xmlns:a16="http://schemas.microsoft.com/office/drawing/2014/main" val="1403265637"/>
                  </a:ext>
                </a:extLst>
              </a:tr>
              <a:tr h="1102926">
                <a:tc>
                  <a:txBody>
                    <a:bodyPr/>
                    <a:lstStyle/>
                    <a:p>
                      <a:pPr lvl="0" algn="l">
                        <a:buNone/>
                      </a:pPr>
                      <a:r>
                        <a:rPr lang="en-US" sz="1350" b="1" i="0" u="none" strike="noStrike" noProof="0">
                          <a:latin typeface="Times New Roman"/>
                        </a:rPr>
                        <a:t>Driving</a:t>
                      </a:r>
                      <a:endParaRPr lang="en-US" b="1" u="none">
                        <a:latin typeface="Times New Roman"/>
                      </a:endParaRPr>
                    </a:p>
                    <a:p>
                      <a:pPr lvl="0" algn="l">
                        <a:buNone/>
                      </a:pPr>
                      <a:r>
                        <a:rPr lang="en-US" sz="1350" b="1" i="0" u="none" strike="noStrike" noProof="0">
                          <a:latin typeface="Times New Roman"/>
                        </a:rPr>
                        <a:t>Requirements</a:t>
                      </a:r>
                      <a:endParaRPr lang="en-US" b="1" u="none">
                        <a:latin typeface="Times New Roman"/>
                      </a:endParaRPr>
                    </a:p>
                  </a:txBody>
                  <a:tcPr anchor="ctr">
                    <a:solidFill>
                      <a:srgbClr val="F14E28"/>
                    </a:solidFill>
                  </a:tcPr>
                </a:tc>
                <a:tc>
                  <a:txBody>
                    <a:bodyPr/>
                    <a:lstStyle/>
                    <a:p>
                      <a:pPr marL="285750" marR="0" lvl="0" indent="-285750" algn="l">
                        <a:lnSpc>
                          <a:spcPct val="90000"/>
                        </a:lnSpc>
                        <a:spcBef>
                          <a:spcPts val="0"/>
                        </a:spcBef>
                        <a:spcAft>
                          <a:spcPts val="0"/>
                        </a:spcAft>
                        <a:buFont typeface="Arial"/>
                        <a:buChar char="•"/>
                      </a:pPr>
                      <a:r>
                        <a:rPr lang="en-US" sz="1350" b="1" i="0" u="sng" strike="noStrike" noProof="0">
                          <a:solidFill>
                            <a:schemeClr val="tx1">
                              <a:lumMod val="95000"/>
                              <a:lumOff val="5000"/>
                            </a:schemeClr>
                          </a:solidFill>
                          <a:latin typeface="Times New Roman"/>
                        </a:rPr>
                        <a:t>R-DIHM-PERF-3: </a:t>
                      </a:r>
                      <a:r>
                        <a:rPr lang="en-US" sz="1350" b="0" i="0" u="none" strike="noStrike" noProof="0">
                          <a:solidFill>
                            <a:schemeClr val="tx1">
                              <a:lumMod val="95000"/>
                              <a:lumOff val="5000"/>
                            </a:schemeClr>
                          </a:solidFill>
                          <a:latin typeface="Times New Roman"/>
                        </a:rPr>
                        <a:t>The microscope shall provide reconstruction resolution of &lt; 0.8μm in the x and y directions, and &lt; 2μm in the z-direction.</a:t>
                      </a:r>
                      <a:endParaRPr lang="en-US" sz="1350" b="0" i="0" u="none" strike="noStrike" noProof="0"/>
                    </a:p>
                  </a:txBody>
                  <a:tcPr anchor="ctr">
                    <a:solidFill>
                      <a:srgbClr val="F14E28">
                        <a:alpha val="50000"/>
                      </a:srgbClr>
                    </a:solidFill>
                  </a:tcPr>
                </a:tc>
                <a:extLst>
                  <a:ext uri="{0D108BD9-81ED-4DB2-BD59-A6C34878D82A}">
                    <a16:rowId xmlns:a16="http://schemas.microsoft.com/office/drawing/2014/main" val="2624807233"/>
                  </a:ext>
                </a:extLst>
              </a:tr>
              <a:tr h="852264">
                <a:tc>
                  <a:txBody>
                    <a:bodyPr/>
                    <a:lstStyle/>
                    <a:p>
                      <a:pPr lvl="0" algn="l">
                        <a:buNone/>
                      </a:pPr>
                      <a:r>
                        <a:rPr lang="en-US" b="1" u="none">
                          <a:latin typeface="Times New Roman"/>
                        </a:rPr>
                        <a:t>Required Items</a:t>
                      </a:r>
                    </a:p>
                  </a:txBody>
                  <a:tcPr anchor="ctr">
                    <a:solidFill>
                      <a:srgbClr val="FED41D"/>
                    </a:solidFill>
                  </a:tcPr>
                </a:tc>
                <a:tc>
                  <a:txBody>
                    <a:bodyPr/>
                    <a:lstStyle/>
                    <a:p>
                      <a:pPr marL="285750" lvl="0" indent="-285750" algn="l">
                        <a:lnSpc>
                          <a:spcPct val="100000"/>
                        </a:lnSpc>
                        <a:spcBef>
                          <a:spcPts val="0"/>
                        </a:spcBef>
                        <a:spcAft>
                          <a:spcPts val="0"/>
                        </a:spcAft>
                        <a:buFont typeface="Arial"/>
                        <a:buChar char="•"/>
                      </a:pPr>
                      <a:r>
                        <a:rPr lang="en-US" sz="1350" b="0" i="0" u="none" strike="noStrike" noProof="0">
                          <a:latin typeface="Times New Roman"/>
                        </a:rPr>
                        <a:t>Laser, collimator lens, focus lens, sample housing, image sensor, image processor.</a:t>
                      </a:r>
                    </a:p>
                  </a:txBody>
                  <a:tcPr anchor="ctr">
                    <a:solidFill>
                      <a:srgbClr val="FED41D">
                        <a:alpha val="50000"/>
                      </a:srgbClr>
                    </a:solidFill>
                  </a:tcPr>
                </a:tc>
                <a:extLst>
                  <a:ext uri="{0D108BD9-81ED-4DB2-BD59-A6C34878D82A}">
                    <a16:rowId xmlns:a16="http://schemas.microsoft.com/office/drawing/2014/main" val="1061583060"/>
                  </a:ext>
                </a:extLst>
              </a:tr>
            </a:tbl>
          </a:graphicData>
        </a:graphic>
      </p:graphicFrame>
    </p:spTree>
    <p:extLst>
      <p:ext uri="{BB962C8B-B14F-4D97-AF65-F5344CB8AC3E}">
        <p14:creationId xmlns:p14="http://schemas.microsoft.com/office/powerpoint/2010/main" val="3574910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89EDF-8CA6-E273-4C81-AABB39D453B7}"/>
              </a:ext>
            </a:extLst>
          </p:cNvPr>
          <p:cNvSpPr>
            <a:spLocks noGrp="1"/>
          </p:cNvSpPr>
          <p:nvPr>
            <p:ph type="title"/>
          </p:nvPr>
        </p:nvSpPr>
        <p:spPr/>
        <p:txBody>
          <a:bodyPr/>
          <a:lstStyle/>
          <a:p>
            <a:r>
              <a:rPr lang="en-US" b="1">
                <a:latin typeface="Times New Roman"/>
                <a:cs typeface="Times New Roman"/>
              </a:rPr>
              <a:t>Optical Train Verification: Test Setup </a:t>
            </a:r>
            <a:endParaRPr lang="en-US" b="1"/>
          </a:p>
        </p:txBody>
      </p:sp>
      <p:sp>
        <p:nvSpPr>
          <p:cNvPr id="4" name="Slide Number Placeholder 3">
            <a:extLst>
              <a:ext uri="{FF2B5EF4-FFF2-40B4-BE49-F238E27FC236}">
                <a16:creationId xmlns:a16="http://schemas.microsoft.com/office/drawing/2014/main" id="{37B86687-0054-5600-DF39-A158787FD7BC}"/>
              </a:ext>
            </a:extLst>
          </p:cNvPr>
          <p:cNvSpPr>
            <a:spLocks noGrp="1"/>
          </p:cNvSpPr>
          <p:nvPr>
            <p:ph type="sldNum" idx="12"/>
          </p:nvPr>
        </p:nvSpPr>
        <p:spPr/>
        <p:txBody>
          <a:bodyPr/>
          <a:lstStyle/>
          <a:p>
            <a:fld id="{48F63A3B-78C7-47BE-AE5E-E10140E04643}" type="slidenum">
              <a:rPr lang="en-US" dirty="0" smtClean="0"/>
              <a:t>54</a:t>
            </a:fld>
            <a:endParaRPr lang="en-US"/>
          </a:p>
        </p:txBody>
      </p:sp>
      <p:grpSp>
        <p:nvGrpSpPr>
          <p:cNvPr id="22" name="Group 21">
            <a:extLst>
              <a:ext uri="{FF2B5EF4-FFF2-40B4-BE49-F238E27FC236}">
                <a16:creationId xmlns:a16="http://schemas.microsoft.com/office/drawing/2014/main" id="{F25F5865-4E51-56C1-AD9F-7DCF72DB8096}"/>
              </a:ext>
            </a:extLst>
          </p:cNvPr>
          <p:cNvGrpSpPr/>
          <p:nvPr/>
        </p:nvGrpSpPr>
        <p:grpSpPr>
          <a:xfrm>
            <a:off x="426482" y="972291"/>
            <a:ext cx="5822336" cy="1659414"/>
            <a:chOff x="353954" y="138713"/>
            <a:chExt cx="8032152" cy="2953889"/>
          </a:xfrm>
        </p:grpSpPr>
        <p:sp>
          <p:nvSpPr>
            <p:cNvPr id="3" name="Cylinder 2">
              <a:extLst>
                <a:ext uri="{FF2B5EF4-FFF2-40B4-BE49-F238E27FC236}">
                  <a16:creationId xmlns:a16="http://schemas.microsoft.com/office/drawing/2014/main" id="{5DD9715D-ED01-485B-EC65-79F57ECAE1B8}"/>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ylinder 6">
              <a:extLst>
                <a:ext uri="{FF2B5EF4-FFF2-40B4-BE49-F238E27FC236}">
                  <a16:creationId xmlns:a16="http://schemas.microsoft.com/office/drawing/2014/main" id="{367CB994-575E-DC5D-69E9-4CF97BFF7256}"/>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000EA4DF-B8DB-5E79-B18D-0DC08D4C0232}"/>
                </a:ext>
              </a:extLst>
            </p:cNvPr>
            <p:cNvSpPr/>
            <p:nvPr/>
          </p:nvSpPr>
          <p:spPr>
            <a:xfrm rot="5400000">
              <a:off x="1666013" y="2050185"/>
              <a:ext cx="1573400" cy="297996"/>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B363E959-B41D-2BDA-D9B1-6963276FA708}"/>
                </a:ext>
              </a:extLst>
            </p:cNvPr>
            <p:cNvSpPr/>
            <p:nvPr/>
          </p:nvSpPr>
          <p:spPr>
            <a:xfrm rot="16200000">
              <a:off x="4708483" y="1041788"/>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Cylinder 8">
              <a:extLst>
                <a:ext uri="{FF2B5EF4-FFF2-40B4-BE49-F238E27FC236}">
                  <a16:creationId xmlns:a16="http://schemas.microsoft.com/office/drawing/2014/main" id="{233C09CB-FA53-3B6C-95CF-14B6766309DF}"/>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9121356D-C4B4-FE6E-8D9C-A97FBF9AF922}"/>
                </a:ext>
              </a:extLst>
            </p:cNvPr>
            <p:cNvSpPr/>
            <p:nvPr/>
          </p:nvSpPr>
          <p:spPr>
            <a:xfrm rot="5400000">
              <a:off x="2921752" y="2062524"/>
              <a:ext cx="600184" cy="231633"/>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0098E91B-2BF1-3500-6876-7D35520990D6}"/>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96006DD0-A05D-682E-670A-669CF9AE7B41}"/>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25D368-11EC-AEB6-3033-2089CF5353D9}"/>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C63E65-2F3B-4A10-27BB-41C6C18E8BDA}"/>
                </a:ext>
              </a:extLst>
            </p:cNvPr>
            <p:cNvSpPr txBox="1"/>
            <p:nvPr/>
          </p:nvSpPr>
          <p:spPr>
            <a:xfrm>
              <a:off x="1281406" y="182781"/>
              <a:ext cx="1296780" cy="8218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18" name="TextBox 17">
              <a:extLst>
                <a:ext uri="{FF2B5EF4-FFF2-40B4-BE49-F238E27FC236}">
                  <a16:creationId xmlns:a16="http://schemas.microsoft.com/office/drawing/2014/main" id="{F30AFEAB-1AD0-7F30-490A-03A136D66991}"/>
                </a:ext>
              </a:extLst>
            </p:cNvPr>
            <p:cNvSpPr txBox="1"/>
            <p:nvPr/>
          </p:nvSpPr>
          <p:spPr>
            <a:xfrm>
              <a:off x="2929163" y="537385"/>
              <a:ext cx="1147775" cy="8218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19" name="TextBox 18">
              <a:extLst>
                <a:ext uri="{FF2B5EF4-FFF2-40B4-BE49-F238E27FC236}">
                  <a16:creationId xmlns:a16="http://schemas.microsoft.com/office/drawing/2014/main" id="{A6E5417B-DDA1-C6C2-59AD-925101B6C419}"/>
                </a:ext>
              </a:extLst>
            </p:cNvPr>
            <p:cNvSpPr txBox="1"/>
            <p:nvPr/>
          </p:nvSpPr>
          <p:spPr>
            <a:xfrm>
              <a:off x="4878118" y="138713"/>
              <a:ext cx="1430899" cy="82180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Size Standard Microspheres</a:t>
              </a:r>
            </a:p>
          </p:txBody>
        </p:sp>
        <p:sp>
          <p:nvSpPr>
            <p:cNvPr id="20" name="TextBox 19">
              <a:extLst>
                <a:ext uri="{FF2B5EF4-FFF2-40B4-BE49-F238E27FC236}">
                  <a16:creationId xmlns:a16="http://schemas.microsoft.com/office/drawing/2014/main" id="{5F94B661-E1FA-C861-AB75-02DAB52AE192}"/>
                </a:ext>
              </a:extLst>
            </p:cNvPr>
            <p:cNvSpPr txBox="1"/>
            <p:nvPr/>
          </p:nvSpPr>
          <p:spPr>
            <a:xfrm>
              <a:off x="6955207" y="850350"/>
              <a:ext cx="1421281" cy="49308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21" name="Isosceles Triangle 20">
              <a:extLst>
                <a:ext uri="{FF2B5EF4-FFF2-40B4-BE49-F238E27FC236}">
                  <a16:creationId xmlns:a16="http://schemas.microsoft.com/office/drawing/2014/main" id="{638BDCBC-75CC-CC87-9741-A7C00A7F7B79}"/>
                </a:ext>
              </a:extLst>
            </p:cNvPr>
            <p:cNvSpPr/>
            <p:nvPr/>
          </p:nvSpPr>
          <p:spPr>
            <a:xfrm rot="5400000">
              <a:off x="3507463" y="1723702"/>
              <a:ext cx="600189" cy="909282"/>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2" name="Connector: Curved 1">
            <a:extLst>
              <a:ext uri="{FF2B5EF4-FFF2-40B4-BE49-F238E27FC236}">
                <a16:creationId xmlns:a16="http://schemas.microsoft.com/office/drawing/2014/main" id="{55D11040-F0F7-7903-7C11-9D18037F4921}"/>
              </a:ext>
            </a:extLst>
          </p:cNvPr>
          <p:cNvCxnSpPr/>
          <p:nvPr/>
        </p:nvCxnSpPr>
        <p:spPr>
          <a:xfrm>
            <a:off x="6251028" y="2110607"/>
            <a:ext cx="768568" cy="256189"/>
          </a:xfrm>
          <a:prstGeom prst="curved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ame 5">
            <a:extLst>
              <a:ext uri="{FF2B5EF4-FFF2-40B4-BE49-F238E27FC236}">
                <a16:creationId xmlns:a16="http://schemas.microsoft.com/office/drawing/2014/main" id="{A25A3256-2FAA-CE4A-BE57-9BD426AB0860}"/>
              </a:ext>
            </a:extLst>
          </p:cNvPr>
          <p:cNvSpPr/>
          <p:nvPr/>
        </p:nvSpPr>
        <p:spPr>
          <a:xfrm>
            <a:off x="7021567" y="1964777"/>
            <a:ext cx="1371600" cy="662152"/>
          </a:xfrm>
          <a:prstGeom prst="fram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a:cs typeface="Calibri"/>
              </a:rPr>
              <a:t>Processor</a:t>
            </a:r>
            <a:endParaRPr lang="en-US">
              <a:solidFill>
                <a:schemeClr val="tx1"/>
              </a:solidFill>
              <a:latin typeface="Times New Roman"/>
              <a:cs typeface="Times New Roman"/>
            </a:endParaRPr>
          </a:p>
        </p:txBody>
      </p:sp>
      <p:sp>
        <p:nvSpPr>
          <p:cNvPr id="24" name="Cube 23">
            <a:extLst>
              <a:ext uri="{FF2B5EF4-FFF2-40B4-BE49-F238E27FC236}">
                <a16:creationId xmlns:a16="http://schemas.microsoft.com/office/drawing/2014/main" id="{4339EDFC-D817-7F4D-02EF-561F9234445C}"/>
              </a:ext>
            </a:extLst>
          </p:cNvPr>
          <p:cNvSpPr/>
          <p:nvPr/>
        </p:nvSpPr>
        <p:spPr>
          <a:xfrm>
            <a:off x="7106305" y="3084128"/>
            <a:ext cx="1202120" cy="930166"/>
          </a:xfrm>
          <a:prstGeom prst="cube">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a:cs typeface="Calibri"/>
              </a:rPr>
              <a:t>Data Storage</a:t>
            </a:r>
            <a:endParaRPr lang="en-US">
              <a:solidFill>
                <a:schemeClr val="tx1"/>
              </a:solidFill>
              <a:latin typeface="Times New Roman"/>
            </a:endParaRPr>
          </a:p>
        </p:txBody>
      </p:sp>
      <p:cxnSp>
        <p:nvCxnSpPr>
          <p:cNvPr id="25" name="Connector: Curved 24">
            <a:extLst>
              <a:ext uri="{FF2B5EF4-FFF2-40B4-BE49-F238E27FC236}">
                <a16:creationId xmlns:a16="http://schemas.microsoft.com/office/drawing/2014/main" id="{EC967E25-0CA9-D6A0-A550-018E8FFF3293}"/>
              </a:ext>
            </a:extLst>
          </p:cNvPr>
          <p:cNvCxnSpPr>
            <a:cxnSpLocks/>
          </p:cNvCxnSpPr>
          <p:nvPr/>
        </p:nvCxnSpPr>
        <p:spPr>
          <a:xfrm>
            <a:off x="7662041" y="2630868"/>
            <a:ext cx="149772" cy="524202"/>
          </a:xfrm>
          <a:prstGeom prst="curved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9" descr="A picture containing text, computer, electronics, computer&#10;&#10;Description automatically generated">
            <a:extLst>
              <a:ext uri="{FF2B5EF4-FFF2-40B4-BE49-F238E27FC236}">
                <a16:creationId xmlns:a16="http://schemas.microsoft.com/office/drawing/2014/main" id="{3AC5D19B-7636-61A8-1A1E-ECE56A4E50D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2486" y="2630871"/>
            <a:ext cx="1596259" cy="1588376"/>
          </a:xfrm>
          <a:prstGeom prst="rect">
            <a:avLst/>
          </a:prstGeom>
        </p:spPr>
      </p:pic>
      <p:cxnSp>
        <p:nvCxnSpPr>
          <p:cNvPr id="31" name="Straight Arrow Connector 30">
            <a:extLst>
              <a:ext uri="{FF2B5EF4-FFF2-40B4-BE49-F238E27FC236}">
                <a16:creationId xmlns:a16="http://schemas.microsoft.com/office/drawing/2014/main" id="{9D98DD94-C936-FC20-D6D9-4F55C08D16A2}"/>
              </a:ext>
            </a:extLst>
          </p:cNvPr>
          <p:cNvCxnSpPr/>
          <p:nvPr/>
        </p:nvCxnSpPr>
        <p:spPr>
          <a:xfrm flipV="1">
            <a:off x="5093277" y="3635086"/>
            <a:ext cx="2009774" cy="12469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71C4E67-70A8-B122-02AD-75C437AA10FA}"/>
              </a:ext>
            </a:extLst>
          </p:cNvPr>
          <p:cNvSpPr txBox="1"/>
          <p:nvPr/>
        </p:nvSpPr>
        <p:spPr>
          <a:xfrm>
            <a:off x="3293533" y="4079902"/>
            <a:ext cx="25569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Data Storage Accessed for Reconstructed Resolution Verification</a:t>
            </a:r>
            <a:endParaRPr lang="en-US" sz="1200">
              <a:latin typeface="Times New Roman"/>
            </a:endParaRPr>
          </a:p>
        </p:txBody>
      </p:sp>
      <p:sp>
        <p:nvSpPr>
          <p:cNvPr id="27" name="TextBox 26">
            <a:extLst>
              <a:ext uri="{FF2B5EF4-FFF2-40B4-BE49-F238E27FC236}">
                <a16:creationId xmlns:a16="http://schemas.microsoft.com/office/drawing/2014/main" id="{7B55DBE0-92E4-443A-1462-BEF95F3ED58E}"/>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pic>
        <p:nvPicPr>
          <p:cNvPr id="28" name="Picture 27" descr="A picture containing tableware, closeup, close, blur&#10;&#10;Description automatically generated">
            <a:extLst>
              <a:ext uri="{FF2B5EF4-FFF2-40B4-BE49-F238E27FC236}">
                <a16:creationId xmlns:a16="http://schemas.microsoft.com/office/drawing/2014/main" id="{9A5B9D92-DB76-BFF7-C984-779288048C9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44748" y="1850451"/>
            <a:ext cx="272571" cy="272571"/>
          </a:xfrm>
          <a:prstGeom prst="rect">
            <a:avLst/>
          </a:prstGeom>
        </p:spPr>
      </p:pic>
      <p:pic>
        <p:nvPicPr>
          <p:cNvPr id="30" name="Picture 29" descr="A picture containing tableware, closeup, close, blur&#10;&#10;Description automatically generated">
            <a:extLst>
              <a:ext uri="{FF2B5EF4-FFF2-40B4-BE49-F238E27FC236}">
                <a16:creationId xmlns:a16="http://schemas.microsoft.com/office/drawing/2014/main" id="{E6C24903-4712-5188-20E5-EFF5B69DBF8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45229" y="2083892"/>
            <a:ext cx="272571" cy="272571"/>
          </a:xfrm>
          <a:prstGeom prst="rect">
            <a:avLst/>
          </a:prstGeom>
        </p:spPr>
      </p:pic>
      <p:pic>
        <p:nvPicPr>
          <p:cNvPr id="32" name="Picture 31" descr="A picture containing tableware, closeup, close, blur&#10;&#10;Description automatically generated">
            <a:extLst>
              <a:ext uri="{FF2B5EF4-FFF2-40B4-BE49-F238E27FC236}">
                <a16:creationId xmlns:a16="http://schemas.microsoft.com/office/drawing/2014/main" id="{B67325D9-5AF7-C951-C284-C1EE7D745FD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51995" y="2141039"/>
            <a:ext cx="272571" cy="272571"/>
          </a:xfrm>
          <a:prstGeom prst="rect">
            <a:avLst/>
          </a:prstGeom>
        </p:spPr>
      </p:pic>
      <p:pic>
        <p:nvPicPr>
          <p:cNvPr id="33" name="Picture 32" descr="A picture containing tableware, closeup, close, blur&#10;&#10;Description automatically generated">
            <a:extLst>
              <a:ext uri="{FF2B5EF4-FFF2-40B4-BE49-F238E27FC236}">
                <a16:creationId xmlns:a16="http://schemas.microsoft.com/office/drawing/2014/main" id="{06C3CAE5-B98B-489C-EE76-1DC75BB28AC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79539" y="2394362"/>
            <a:ext cx="272571" cy="272571"/>
          </a:xfrm>
          <a:prstGeom prst="rect">
            <a:avLst/>
          </a:prstGeom>
        </p:spPr>
      </p:pic>
      <p:pic>
        <p:nvPicPr>
          <p:cNvPr id="34" name="Picture 33" descr="A picture containing tableware, closeup, close, blur&#10;&#10;Description automatically generated">
            <a:extLst>
              <a:ext uri="{FF2B5EF4-FFF2-40B4-BE49-F238E27FC236}">
                <a16:creationId xmlns:a16="http://schemas.microsoft.com/office/drawing/2014/main" id="{35912A5C-A6D5-013B-D64D-BB00698E112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32383" y="1781509"/>
            <a:ext cx="272571" cy="272571"/>
          </a:xfrm>
          <a:prstGeom prst="rect">
            <a:avLst/>
          </a:prstGeom>
        </p:spPr>
      </p:pic>
      <p:pic>
        <p:nvPicPr>
          <p:cNvPr id="35" name="Picture 34" descr="A picture containing tableware, closeup, close, blur&#10;&#10;Description automatically generated">
            <a:extLst>
              <a:ext uri="{FF2B5EF4-FFF2-40B4-BE49-F238E27FC236}">
                <a16:creationId xmlns:a16="http://schemas.microsoft.com/office/drawing/2014/main" id="{BA6C2C6C-F6C2-098F-E96D-CF4A7D682CB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08682" y="1541067"/>
            <a:ext cx="272571" cy="272571"/>
          </a:xfrm>
          <a:prstGeom prst="rect">
            <a:avLst/>
          </a:prstGeom>
        </p:spPr>
      </p:pic>
      <p:sp>
        <p:nvSpPr>
          <p:cNvPr id="36" name="Cube 35">
            <a:extLst>
              <a:ext uri="{FF2B5EF4-FFF2-40B4-BE49-F238E27FC236}">
                <a16:creationId xmlns:a16="http://schemas.microsoft.com/office/drawing/2014/main" id="{E9015C69-EC69-75C2-CE50-5EEEDE2094AF}"/>
              </a:ext>
            </a:extLst>
          </p:cNvPr>
          <p:cNvSpPr/>
          <p:nvPr/>
        </p:nvSpPr>
        <p:spPr>
          <a:xfrm>
            <a:off x="3929901" y="1457240"/>
            <a:ext cx="680720" cy="1253304"/>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8572ED-48AC-ABE8-7220-135A64152F25}"/>
              </a:ext>
            </a:extLst>
          </p:cNvPr>
          <p:cNvSpPr txBox="1"/>
          <p:nvPr/>
        </p:nvSpPr>
        <p:spPr>
          <a:xfrm>
            <a:off x="426481" y="1675138"/>
            <a:ext cx="551319" cy="27699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a:p>
        </p:txBody>
      </p:sp>
      <p:cxnSp>
        <p:nvCxnSpPr>
          <p:cNvPr id="26" name="Straight Arrow Connector 25">
            <a:extLst>
              <a:ext uri="{FF2B5EF4-FFF2-40B4-BE49-F238E27FC236}">
                <a16:creationId xmlns:a16="http://schemas.microsoft.com/office/drawing/2014/main" id="{8AA24566-B712-83F6-F8EB-F3E5E2EACFF3}"/>
              </a:ext>
            </a:extLst>
          </p:cNvPr>
          <p:cNvCxnSpPr>
            <a:cxnSpLocks/>
            <a:stCxn id="17" idx="2"/>
            <a:endCxn id="8" idx="2"/>
          </p:cNvCxnSpPr>
          <p:nvPr/>
        </p:nvCxnSpPr>
        <p:spPr>
          <a:xfrm>
            <a:off x="1568776" y="1458712"/>
            <a:ext cx="379051" cy="2291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8E177B2-D409-1AED-8ED3-8D30A21773B5}"/>
              </a:ext>
            </a:extLst>
          </p:cNvPr>
          <p:cNvCxnSpPr>
            <a:cxnSpLocks/>
            <a:stCxn id="18" idx="2"/>
            <a:endCxn id="11" idx="2"/>
          </p:cNvCxnSpPr>
          <p:nvPr/>
        </p:nvCxnSpPr>
        <p:spPr>
          <a:xfrm flipH="1">
            <a:off x="2505355" y="1657919"/>
            <a:ext cx="203840" cy="2915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519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89EDF-8CA6-E273-4C81-AABB39D453B7}"/>
              </a:ext>
            </a:extLst>
          </p:cNvPr>
          <p:cNvSpPr>
            <a:spLocks noGrp="1"/>
          </p:cNvSpPr>
          <p:nvPr>
            <p:ph type="title"/>
          </p:nvPr>
        </p:nvSpPr>
        <p:spPr/>
        <p:txBody>
          <a:bodyPr/>
          <a:lstStyle/>
          <a:p>
            <a:r>
              <a:rPr lang="en-US" b="1">
                <a:latin typeface="Times New Roman"/>
                <a:cs typeface="Times New Roman"/>
              </a:rPr>
              <a:t>Sample Heating Verification</a:t>
            </a:r>
            <a:endParaRPr lang="en-US" b="1"/>
          </a:p>
        </p:txBody>
      </p:sp>
      <p:graphicFrame>
        <p:nvGraphicFramePr>
          <p:cNvPr id="8" name="Table 8">
            <a:extLst>
              <a:ext uri="{FF2B5EF4-FFF2-40B4-BE49-F238E27FC236}">
                <a16:creationId xmlns:a16="http://schemas.microsoft.com/office/drawing/2014/main" id="{CD41A9C2-B1B4-A36C-0812-FEC3DF26734A}"/>
              </a:ext>
            </a:extLst>
          </p:cNvPr>
          <p:cNvGraphicFramePr>
            <a:graphicFrameLocks noGrp="1"/>
          </p:cNvGraphicFramePr>
          <p:nvPr>
            <p:extLst>
              <p:ext uri="{D42A27DB-BD31-4B8C-83A1-F6EECF244321}">
                <p14:modId xmlns:p14="http://schemas.microsoft.com/office/powerpoint/2010/main" val="647875594"/>
              </p:ext>
            </p:extLst>
          </p:nvPr>
        </p:nvGraphicFramePr>
        <p:xfrm>
          <a:off x="415167" y="1260330"/>
          <a:ext cx="8279410" cy="2970463"/>
        </p:xfrm>
        <a:graphic>
          <a:graphicData uri="http://schemas.openxmlformats.org/drawingml/2006/table">
            <a:tbl>
              <a:tblPr firstRow="1" bandRow="1">
                <a:tableStyleId>{5940675A-B579-460E-94D1-54222C63F5DA}</a:tableStyleId>
              </a:tblPr>
              <a:tblGrid>
                <a:gridCol w="1517430">
                  <a:extLst>
                    <a:ext uri="{9D8B030D-6E8A-4147-A177-3AD203B41FA5}">
                      <a16:colId xmlns:a16="http://schemas.microsoft.com/office/drawing/2014/main" val="4115430462"/>
                    </a:ext>
                  </a:extLst>
                </a:gridCol>
                <a:gridCol w="6761980">
                  <a:extLst>
                    <a:ext uri="{9D8B030D-6E8A-4147-A177-3AD203B41FA5}">
                      <a16:colId xmlns:a16="http://schemas.microsoft.com/office/drawing/2014/main" val="3495767757"/>
                    </a:ext>
                  </a:extLst>
                </a:gridCol>
              </a:tblGrid>
              <a:tr h="904167">
                <a:tc>
                  <a:txBody>
                    <a:bodyPr/>
                    <a:lstStyle/>
                    <a:p>
                      <a:pPr algn="l"/>
                      <a:r>
                        <a:rPr lang="en-US" b="1" u="none">
                          <a:latin typeface="Times New Roman"/>
                        </a:rPr>
                        <a:t>Plan</a:t>
                      </a:r>
                    </a:p>
                  </a:txBody>
                  <a:tcPr anchor="ctr">
                    <a:solidFill>
                      <a:srgbClr val="00B0F0"/>
                    </a:solidFill>
                  </a:tcPr>
                </a:tc>
                <a:tc>
                  <a:txBody>
                    <a:bodyPr/>
                    <a:lstStyle/>
                    <a:p>
                      <a:pPr marL="342900" lvl="0" indent="-342900" algn="l">
                        <a:buFont typeface="+mj-lt"/>
                        <a:buAutoNum type="arabicPeriod"/>
                      </a:pPr>
                      <a:r>
                        <a:rPr lang="en-US" sz="1350" b="0" i="0" u="none" strike="noStrike" noProof="0">
                          <a:latin typeface="Times New Roman"/>
                        </a:rPr>
                        <a:t>Place thermocouple before, on, and after assembled sample volume </a:t>
                      </a:r>
                    </a:p>
                    <a:p>
                      <a:pPr marL="342900" lvl="0" indent="-342900" algn="l">
                        <a:buFont typeface="+mj-lt"/>
                        <a:buAutoNum type="arabicPeriod"/>
                      </a:pPr>
                      <a:r>
                        <a:rPr lang="en-US" sz="1350" b="0" i="0" u="none" strike="noStrike" noProof="0">
                          <a:latin typeface="Times New Roman"/>
                        </a:rPr>
                        <a:t>Allow thermal equilibrium to be reached for minimum operational temperature bounds</a:t>
                      </a:r>
                    </a:p>
                    <a:p>
                      <a:pPr marL="342900" lvl="0" indent="-342900" algn="l">
                        <a:buFont typeface="+mj-lt"/>
                        <a:buAutoNum type="arabicPeriod"/>
                      </a:pPr>
                      <a:r>
                        <a:rPr lang="en-US" sz="1350" b="0" i="0" u="none" strike="noStrike" noProof="0">
                          <a:latin typeface="Times New Roman"/>
                        </a:rPr>
                        <a:t>Verify heater output and temperature of sample volume</a:t>
                      </a:r>
                    </a:p>
                    <a:p>
                      <a:pPr marL="342900" lvl="0" indent="-342900" algn="l">
                        <a:buFont typeface="+mj-lt"/>
                        <a:buAutoNum type="arabicPeriod"/>
                      </a:pPr>
                      <a:r>
                        <a:rPr lang="en-US" sz="1350" b="0" i="0" u="none" strike="noStrike" noProof="0">
                          <a:latin typeface="Times New Roman"/>
                        </a:rPr>
                        <a:t>Allow thermal equilibrium to be reached for maximum operational temperature bounds</a:t>
                      </a:r>
                    </a:p>
                    <a:p>
                      <a:pPr marL="342900" lvl="0" indent="-342900" algn="l">
                        <a:buFont typeface="+mj-lt"/>
                        <a:buAutoNum type="arabicPeriod"/>
                      </a:pPr>
                      <a:r>
                        <a:rPr lang="en-US" sz="1350" b="0" i="0" u="none" strike="noStrike" noProof="0">
                          <a:latin typeface="Times New Roman"/>
                        </a:rPr>
                        <a:t>Verify heater output and temperature of sample volume</a:t>
                      </a:r>
                    </a:p>
                    <a:p>
                      <a:pPr marL="342900" lvl="0" indent="-342900" algn="l">
                        <a:buFont typeface="+mj-lt"/>
                        <a:buAutoNum type="arabicPeriod"/>
                      </a:pPr>
                      <a:r>
                        <a:rPr lang="en-US" sz="1350" b="0" i="0" u="none" strike="noStrike" noProof="0">
                          <a:latin typeface="Times New Roman"/>
                        </a:rPr>
                        <a:t>Repeat 1-6 for survival temperature bounds </a:t>
                      </a:r>
                    </a:p>
                  </a:txBody>
                  <a:tcPr anchor="ctr">
                    <a:solidFill>
                      <a:srgbClr val="00B0F0">
                        <a:alpha val="50000"/>
                      </a:srgbClr>
                    </a:solidFill>
                  </a:tcPr>
                </a:tc>
                <a:extLst>
                  <a:ext uri="{0D108BD9-81ED-4DB2-BD59-A6C34878D82A}">
                    <a16:rowId xmlns:a16="http://schemas.microsoft.com/office/drawing/2014/main" val="1403265637"/>
                  </a:ext>
                </a:extLst>
              </a:tr>
              <a:tr h="1141663">
                <a:tc>
                  <a:txBody>
                    <a:bodyPr/>
                    <a:lstStyle/>
                    <a:p>
                      <a:pPr lvl="0" algn="l">
                        <a:buNone/>
                      </a:pPr>
                      <a:r>
                        <a:rPr lang="en-US" sz="1350" b="1" i="0" u="none" strike="noStrike" noProof="0">
                          <a:latin typeface="Times New Roman"/>
                        </a:rPr>
                        <a:t>Driving</a:t>
                      </a:r>
                      <a:endParaRPr lang="en-US" b="1" u="none">
                        <a:latin typeface="Times New Roman"/>
                      </a:endParaRPr>
                    </a:p>
                    <a:p>
                      <a:pPr lvl="0" algn="l">
                        <a:buNone/>
                      </a:pPr>
                      <a:r>
                        <a:rPr lang="en-US" sz="1350" b="1" i="0" u="none" strike="noStrike" noProof="0">
                          <a:latin typeface="Times New Roman"/>
                        </a:rPr>
                        <a:t>Requirements</a:t>
                      </a:r>
                      <a:endParaRPr lang="en-US" b="1" u="none">
                        <a:latin typeface="Times New Roman"/>
                      </a:endParaRPr>
                    </a:p>
                  </a:txBody>
                  <a:tcPr anchor="ctr">
                    <a:solidFill>
                      <a:srgbClr val="F14E28"/>
                    </a:solidFill>
                  </a:tcPr>
                </a:tc>
                <a:tc>
                  <a:txBody>
                    <a:bodyPr/>
                    <a:lstStyle/>
                    <a:p>
                      <a:pPr marL="285750" marR="0" lvl="0" indent="-285750" algn="l">
                        <a:lnSpc>
                          <a:spcPct val="90000"/>
                        </a:lnSpc>
                        <a:spcBef>
                          <a:spcPts val="0"/>
                        </a:spcBef>
                        <a:spcAft>
                          <a:spcPts val="0"/>
                        </a:spcAft>
                        <a:buFont typeface="Arial"/>
                        <a:buChar char="•"/>
                      </a:pPr>
                      <a:r>
                        <a:rPr lang="en-US" sz="1350" b="1" i="0" u="sng" strike="noStrike" noProof="0">
                          <a:latin typeface="Times New Roman"/>
                        </a:rPr>
                        <a:t>R-DIHM-PHYS-7.5:</a:t>
                      </a:r>
                      <a:r>
                        <a:rPr lang="en-US" sz="1350" b="0" i="0" u="none" strike="noStrike" noProof="0">
                          <a:latin typeface="Times New Roman"/>
                        </a:rPr>
                        <a:t> The microscope shall not heat the sample by more than +5 degrees Celsius  relative to the baseplate temperature, except when the sample heater is activated. </a:t>
                      </a:r>
                      <a:endParaRPr lang="en-US" sz="1350" b="0" i="0" u="none" strike="noStrike" noProof="0"/>
                    </a:p>
                    <a:p>
                      <a:pPr marL="285750" marR="0" lvl="0" indent="-285750" algn="l">
                        <a:lnSpc>
                          <a:spcPct val="90000"/>
                        </a:lnSpc>
                        <a:spcBef>
                          <a:spcPts val="0"/>
                        </a:spcBef>
                        <a:spcAft>
                          <a:spcPts val="0"/>
                        </a:spcAft>
                        <a:buFont typeface="Arial"/>
                        <a:buChar char="•"/>
                      </a:pPr>
                      <a:r>
                        <a:rPr lang="en-US" sz="1350" b="1" i="0" u="sng" strike="noStrike" noProof="0">
                          <a:latin typeface="Times New Roman"/>
                        </a:rPr>
                        <a:t>R-DIHM-PHYS-7.6:</a:t>
                      </a:r>
                      <a:r>
                        <a:rPr lang="en-US" sz="1350" b="0" i="0" u="none" strike="noStrike" noProof="0">
                          <a:latin typeface="Times New Roman"/>
                        </a:rPr>
                        <a:t> The microscope shall provide a method to actively heat the sample by a configurable amount relative to the baseplate temperature, with 1 degree Celsius resolution and 1 degree Celsius  accuracy. </a:t>
                      </a:r>
                      <a:endParaRPr lang="en-US"/>
                    </a:p>
                  </a:txBody>
                  <a:tcPr anchor="ctr">
                    <a:solidFill>
                      <a:srgbClr val="F14E28">
                        <a:alpha val="50000"/>
                      </a:srgbClr>
                    </a:solidFill>
                  </a:tcPr>
                </a:tc>
                <a:extLst>
                  <a:ext uri="{0D108BD9-81ED-4DB2-BD59-A6C34878D82A}">
                    <a16:rowId xmlns:a16="http://schemas.microsoft.com/office/drawing/2014/main" val="2624807233"/>
                  </a:ext>
                </a:extLst>
              </a:tr>
              <a:tr h="477199">
                <a:tc>
                  <a:txBody>
                    <a:bodyPr/>
                    <a:lstStyle/>
                    <a:p>
                      <a:pPr lvl="0" algn="l">
                        <a:buNone/>
                      </a:pPr>
                      <a:r>
                        <a:rPr lang="en-US" b="1" u="none">
                          <a:latin typeface="Times New Roman"/>
                        </a:rPr>
                        <a:t>Required Sensors</a:t>
                      </a:r>
                    </a:p>
                  </a:txBody>
                  <a:tcPr anchor="ctr">
                    <a:solidFill>
                      <a:srgbClr val="FED41D"/>
                    </a:solidFill>
                  </a:tcPr>
                </a:tc>
                <a:tc>
                  <a:txBody>
                    <a:bodyPr/>
                    <a:lstStyle/>
                    <a:p>
                      <a:pPr marL="285750" lvl="0" indent="-285750" algn="l">
                        <a:lnSpc>
                          <a:spcPct val="100000"/>
                        </a:lnSpc>
                        <a:spcBef>
                          <a:spcPts val="0"/>
                        </a:spcBef>
                        <a:spcAft>
                          <a:spcPts val="0"/>
                        </a:spcAft>
                        <a:buFont typeface="Arial"/>
                        <a:buChar char="•"/>
                      </a:pPr>
                      <a:r>
                        <a:rPr lang="en-US" sz="1350" b="0" i="0" u="none" strike="noStrike" noProof="0">
                          <a:latin typeface="Times New Roman"/>
                        </a:rPr>
                        <a:t>Thermistors - NTC 10KOHM 3976K Bead</a:t>
                      </a:r>
                    </a:p>
                    <a:p>
                      <a:pPr marL="285750" lvl="0" indent="-285750" algn="l">
                        <a:lnSpc>
                          <a:spcPct val="100000"/>
                        </a:lnSpc>
                        <a:spcBef>
                          <a:spcPts val="0"/>
                        </a:spcBef>
                        <a:spcAft>
                          <a:spcPts val="0"/>
                        </a:spcAft>
                        <a:buFont typeface="Arial"/>
                        <a:buChar char="•"/>
                      </a:pPr>
                      <a:r>
                        <a:rPr lang="en-US" sz="1350" b="0" i="0" u="none" strike="noStrike" noProof="0">
                          <a:latin typeface="Times New Roman"/>
                        </a:rPr>
                        <a:t>Multimeter – PILOT Lab</a:t>
                      </a:r>
                    </a:p>
                  </a:txBody>
                  <a:tcPr anchor="ctr">
                    <a:solidFill>
                      <a:srgbClr val="FED41D">
                        <a:alpha val="50000"/>
                      </a:srgbClr>
                    </a:solidFill>
                  </a:tcPr>
                </a:tc>
                <a:extLst>
                  <a:ext uri="{0D108BD9-81ED-4DB2-BD59-A6C34878D82A}">
                    <a16:rowId xmlns:a16="http://schemas.microsoft.com/office/drawing/2014/main" val="1061583060"/>
                  </a:ext>
                </a:extLst>
              </a:tr>
            </a:tbl>
          </a:graphicData>
        </a:graphic>
      </p:graphicFrame>
      <p:sp>
        <p:nvSpPr>
          <p:cNvPr id="4" name="Slide Number Placeholder 3">
            <a:extLst>
              <a:ext uri="{FF2B5EF4-FFF2-40B4-BE49-F238E27FC236}">
                <a16:creationId xmlns:a16="http://schemas.microsoft.com/office/drawing/2014/main" id="{37B86687-0054-5600-DF39-A158787FD7BC}"/>
              </a:ext>
            </a:extLst>
          </p:cNvPr>
          <p:cNvSpPr>
            <a:spLocks noGrp="1"/>
          </p:cNvSpPr>
          <p:nvPr>
            <p:ph type="sldNum" idx="12"/>
          </p:nvPr>
        </p:nvSpPr>
        <p:spPr/>
        <p:txBody>
          <a:bodyPr/>
          <a:lstStyle/>
          <a:p>
            <a:fld id="{48F63A3B-78C7-47BE-AE5E-E10140E04643}" type="slidenum">
              <a:rPr lang="en-US" dirty="0" smtClean="0"/>
              <a:t>55</a:t>
            </a:fld>
            <a:endParaRPr lang="en-US"/>
          </a:p>
        </p:txBody>
      </p:sp>
    </p:spTree>
    <p:extLst>
      <p:ext uri="{BB962C8B-B14F-4D97-AF65-F5344CB8AC3E}">
        <p14:creationId xmlns:p14="http://schemas.microsoft.com/office/powerpoint/2010/main" val="3639317232"/>
      </p:ext>
    </p:extLst>
  </p:cSld>
  <p:clrMapOvr>
    <a:masterClrMapping/>
  </p:clrMapOvr>
  <p:extLst>
    <p:ext uri="{6950BFC3-D8DA-4A85-94F7-54DA5524770B}">
      <p188:commentRel xmlns=""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B341CB41-BD18-6B40-2858-EAAC7CEF3EE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99560" y="244097"/>
            <a:ext cx="6355105" cy="4128435"/>
          </a:xfrm>
          <a:prstGeom prst="rect">
            <a:avLst/>
          </a:prstGeom>
        </p:spPr>
      </p:pic>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
        <p:nvSpPr>
          <p:cNvPr id="21" name="Title 4">
            <a:extLst>
              <a:ext uri="{FF2B5EF4-FFF2-40B4-BE49-F238E27FC236}">
                <a16:creationId xmlns:a16="http://schemas.microsoft.com/office/drawing/2014/main" id="{F05932B1-7C80-D160-269E-043FFA4BC6A6}"/>
              </a:ext>
            </a:extLst>
          </p:cNvPr>
          <p:cNvSpPr>
            <a:spLocks noGrp="1"/>
          </p:cNvSpPr>
          <p:nvPr>
            <p:ph type="title"/>
          </p:nvPr>
        </p:nvSpPr>
        <p:spPr>
          <a:xfrm>
            <a:off x="311700" y="279070"/>
            <a:ext cx="8520600" cy="572700"/>
          </a:xfrm>
        </p:spPr>
        <p:txBody>
          <a:bodyPr/>
          <a:lstStyle/>
          <a:p>
            <a:r>
              <a:rPr lang="en-US" b="1">
                <a:latin typeface="Times New Roman"/>
                <a:cs typeface="Times New Roman"/>
              </a:rPr>
              <a:t>Sample Heating Verification</a:t>
            </a:r>
            <a:endParaRPr lang="en-US" b="1"/>
          </a:p>
        </p:txBody>
      </p:sp>
      <p:sp>
        <p:nvSpPr>
          <p:cNvPr id="7" name="Rectangle: Rounded Corners 53">
            <a:extLst>
              <a:ext uri="{FF2B5EF4-FFF2-40B4-BE49-F238E27FC236}">
                <a16:creationId xmlns:a16="http://schemas.microsoft.com/office/drawing/2014/main" id="{0CA46A46-784D-8CF4-66DB-FFB6BF347F38}"/>
              </a:ext>
            </a:extLst>
          </p:cNvPr>
          <p:cNvSpPr/>
          <p:nvPr/>
        </p:nvSpPr>
        <p:spPr>
          <a:xfrm>
            <a:off x="5830567" y="4123338"/>
            <a:ext cx="2194560" cy="461866"/>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Instrument Cross-Section View</a:t>
            </a:r>
          </a:p>
        </p:txBody>
      </p:sp>
      <p:sp>
        <p:nvSpPr>
          <p:cNvPr id="8" name="Rectangle 7">
            <a:extLst>
              <a:ext uri="{FF2B5EF4-FFF2-40B4-BE49-F238E27FC236}">
                <a16:creationId xmlns:a16="http://schemas.microsoft.com/office/drawing/2014/main" id="{8158FACE-0940-1D43-1B4B-5E973E42C1B2}"/>
              </a:ext>
            </a:extLst>
          </p:cNvPr>
          <p:cNvSpPr/>
          <p:nvPr/>
        </p:nvSpPr>
        <p:spPr>
          <a:xfrm>
            <a:off x="6010507" y="2973791"/>
            <a:ext cx="175328" cy="45719"/>
          </a:xfrm>
          <a:prstGeom prst="rect">
            <a:avLst/>
          </a:prstGeom>
          <a:solidFill>
            <a:srgbClr val="FED4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41">
            <a:extLst>
              <a:ext uri="{FF2B5EF4-FFF2-40B4-BE49-F238E27FC236}">
                <a16:creationId xmlns:a16="http://schemas.microsoft.com/office/drawing/2014/main" id="{DE4CD3FA-685D-4D73-3ED2-7103D485E1EA}"/>
              </a:ext>
            </a:extLst>
          </p:cNvPr>
          <p:cNvSpPr/>
          <p:nvPr/>
        </p:nvSpPr>
        <p:spPr>
          <a:xfrm>
            <a:off x="5513853" y="2118524"/>
            <a:ext cx="736932" cy="295771"/>
          </a:xfrm>
          <a:prstGeom prst="roundRect">
            <a:avLst/>
          </a:prstGeom>
          <a:solidFill>
            <a:srgbClr val="FED41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Heater</a:t>
            </a:r>
          </a:p>
        </p:txBody>
      </p:sp>
      <p:cxnSp>
        <p:nvCxnSpPr>
          <p:cNvPr id="10" name="Straight Arrow Connector 9">
            <a:extLst>
              <a:ext uri="{FF2B5EF4-FFF2-40B4-BE49-F238E27FC236}">
                <a16:creationId xmlns:a16="http://schemas.microsoft.com/office/drawing/2014/main" id="{CC8A9CDF-AC91-7902-3204-8BC1C40B1F3D}"/>
              </a:ext>
            </a:extLst>
          </p:cNvPr>
          <p:cNvCxnSpPr>
            <a:cxnSpLocks/>
            <a:stCxn id="9" idx="2"/>
          </p:cNvCxnSpPr>
          <p:nvPr/>
        </p:nvCxnSpPr>
        <p:spPr>
          <a:xfrm>
            <a:off x="5882319" y="2414295"/>
            <a:ext cx="175328" cy="513221"/>
          </a:xfrm>
          <a:prstGeom prst="straightConnector1">
            <a:avLst/>
          </a:prstGeom>
          <a:ln w="57150">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8DF5433-E2B9-FD55-EA14-15BF5C3EF8DA}"/>
              </a:ext>
            </a:extLst>
          </p:cNvPr>
          <p:cNvSpPr/>
          <p:nvPr/>
        </p:nvSpPr>
        <p:spPr>
          <a:xfrm>
            <a:off x="6040136" y="3256311"/>
            <a:ext cx="116069" cy="116069"/>
          </a:xfrm>
          <a:prstGeom prst="ellipse">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5C19475-7F8C-026D-B3D4-D7B2FE4A8372}"/>
              </a:ext>
            </a:extLst>
          </p:cNvPr>
          <p:cNvSpPr/>
          <p:nvPr/>
        </p:nvSpPr>
        <p:spPr>
          <a:xfrm>
            <a:off x="3731455" y="4240537"/>
            <a:ext cx="116069" cy="116069"/>
          </a:xfrm>
          <a:prstGeom prst="ellipse">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392F2EA-40D1-09B2-7EB3-1367DA2D5587}"/>
              </a:ext>
            </a:extLst>
          </p:cNvPr>
          <p:cNvCxnSpPr>
            <a:cxnSpLocks/>
            <a:stCxn id="14" idx="2"/>
            <a:endCxn id="12" idx="0"/>
          </p:cNvCxnSpPr>
          <p:nvPr/>
        </p:nvCxnSpPr>
        <p:spPr>
          <a:xfrm>
            <a:off x="3760059" y="3358640"/>
            <a:ext cx="29431" cy="881897"/>
          </a:xfrm>
          <a:prstGeom prst="straightConnector1">
            <a:avLst/>
          </a:prstGeom>
          <a:ln w="57150">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68">
            <a:extLst>
              <a:ext uri="{FF2B5EF4-FFF2-40B4-BE49-F238E27FC236}">
                <a16:creationId xmlns:a16="http://schemas.microsoft.com/office/drawing/2014/main" id="{25424549-A5A5-30BA-1C1F-E131AD736A89}"/>
              </a:ext>
            </a:extLst>
          </p:cNvPr>
          <p:cNvSpPr/>
          <p:nvPr/>
        </p:nvSpPr>
        <p:spPr>
          <a:xfrm>
            <a:off x="3069021" y="3084320"/>
            <a:ext cx="1382076" cy="274320"/>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FFFFFF"/>
                </a:solidFill>
                <a:latin typeface="Times New Roman"/>
                <a:cs typeface="Calibri"/>
              </a:rPr>
              <a:t>Thermistors</a:t>
            </a:r>
          </a:p>
        </p:txBody>
      </p:sp>
      <p:cxnSp>
        <p:nvCxnSpPr>
          <p:cNvPr id="15" name="Straight Arrow Connector 14">
            <a:extLst>
              <a:ext uri="{FF2B5EF4-FFF2-40B4-BE49-F238E27FC236}">
                <a16:creationId xmlns:a16="http://schemas.microsoft.com/office/drawing/2014/main" id="{6CB32753-C00D-CE76-1044-2D6D6B0BF839}"/>
              </a:ext>
            </a:extLst>
          </p:cNvPr>
          <p:cNvCxnSpPr>
            <a:cxnSpLocks/>
            <a:stCxn id="14" idx="2"/>
            <a:endCxn id="11" idx="2"/>
          </p:cNvCxnSpPr>
          <p:nvPr/>
        </p:nvCxnSpPr>
        <p:spPr>
          <a:xfrm flipV="1">
            <a:off x="3760059" y="3314346"/>
            <a:ext cx="2280077" cy="44294"/>
          </a:xfrm>
          <a:prstGeom prst="straightConnector1">
            <a:avLst/>
          </a:prstGeom>
          <a:ln w="57150">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79">
            <a:extLst>
              <a:ext uri="{FF2B5EF4-FFF2-40B4-BE49-F238E27FC236}">
                <a16:creationId xmlns:a16="http://schemas.microsoft.com/office/drawing/2014/main" id="{73D0C533-5606-DB82-89FA-2241E2916029}"/>
              </a:ext>
            </a:extLst>
          </p:cNvPr>
          <p:cNvSpPr/>
          <p:nvPr/>
        </p:nvSpPr>
        <p:spPr>
          <a:xfrm>
            <a:off x="6590690" y="1464903"/>
            <a:ext cx="1211743" cy="476138"/>
          </a:xfrm>
          <a:prstGeom prst="roundRect">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FFFFFF"/>
                </a:solidFill>
                <a:latin typeface="Times New Roman"/>
                <a:cs typeface="Calibri"/>
              </a:rPr>
              <a:t>Imaging volume</a:t>
            </a:r>
          </a:p>
        </p:txBody>
      </p:sp>
      <p:cxnSp>
        <p:nvCxnSpPr>
          <p:cNvPr id="22" name="Straight Arrow Connector 21">
            <a:extLst>
              <a:ext uri="{FF2B5EF4-FFF2-40B4-BE49-F238E27FC236}">
                <a16:creationId xmlns:a16="http://schemas.microsoft.com/office/drawing/2014/main" id="{46CC2A03-1533-8561-6571-A29733EE400E}"/>
              </a:ext>
            </a:extLst>
          </p:cNvPr>
          <p:cNvCxnSpPr>
            <a:cxnSpLocks/>
            <a:stCxn id="20" idx="2"/>
          </p:cNvCxnSpPr>
          <p:nvPr/>
        </p:nvCxnSpPr>
        <p:spPr>
          <a:xfrm flipH="1">
            <a:off x="6156205" y="1941041"/>
            <a:ext cx="1040357" cy="126141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68">
            <a:extLst>
              <a:ext uri="{FF2B5EF4-FFF2-40B4-BE49-F238E27FC236}">
                <a16:creationId xmlns:a16="http://schemas.microsoft.com/office/drawing/2014/main" id="{17A7359F-B86C-E1A6-D613-1934C66E9B15}"/>
              </a:ext>
            </a:extLst>
          </p:cNvPr>
          <p:cNvSpPr/>
          <p:nvPr/>
        </p:nvSpPr>
        <p:spPr>
          <a:xfrm>
            <a:off x="429407" y="1032890"/>
            <a:ext cx="1797050" cy="572701"/>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Times New Roman"/>
                <a:cs typeface="Calibri"/>
              </a:rPr>
              <a:t>Air temperature reading from environmental condition</a:t>
            </a:r>
          </a:p>
        </p:txBody>
      </p:sp>
      <p:cxnSp>
        <p:nvCxnSpPr>
          <p:cNvPr id="33" name="Straight Arrow Connector 32">
            <a:extLst>
              <a:ext uri="{FF2B5EF4-FFF2-40B4-BE49-F238E27FC236}">
                <a16:creationId xmlns:a16="http://schemas.microsoft.com/office/drawing/2014/main" id="{A6A7E83C-CAA9-7421-8CF5-4BF95B0A3449}"/>
              </a:ext>
            </a:extLst>
          </p:cNvPr>
          <p:cNvCxnSpPr>
            <a:cxnSpLocks/>
            <a:stCxn id="29" idx="3"/>
            <a:endCxn id="34" idx="1"/>
          </p:cNvCxnSpPr>
          <p:nvPr/>
        </p:nvCxnSpPr>
        <p:spPr>
          <a:xfrm flipV="1">
            <a:off x="2226457" y="1313802"/>
            <a:ext cx="1006275" cy="5439"/>
          </a:xfrm>
          <a:prstGeom prst="straightConnector1">
            <a:avLst/>
          </a:prstGeom>
          <a:ln w="57150">
            <a:solidFill>
              <a:srgbClr val="F14E2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68">
            <a:extLst>
              <a:ext uri="{FF2B5EF4-FFF2-40B4-BE49-F238E27FC236}">
                <a16:creationId xmlns:a16="http://schemas.microsoft.com/office/drawing/2014/main" id="{E7158B3C-F310-AB30-B0C8-7E25B7C09941}"/>
              </a:ext>
            </a:extLst>
          </p:cNvPr>
          <p:cNvSpPr/>
          <p:nvPr/>
        </p:nvSpPr>
        <p:spPr>
          <a:xfrm>
            <a:off x="3232732" y="1027452"/>
            <a:ext cx="1675250" cy="572700"/>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Times New Roman"/>
                <a:cs typeface="Calibri"/>
              </a:rPr>
              <a:t>Sample &amp; baseplate temperature reading from thermistors</a:t>
            </a:r>
          </a:p>
        </p:txBody>
      </p:sp>
      <p:sp>
        <p:nvSpPr>
          <p:cNvPr id="42" name="Rectangle: Rounded Corners 68">
            <a:extLst>
              <a:ext uri="{FF2B5EF4-FFF2-40B4-BE49-F238E27FC236}">
                <a16:creationId xmlns:a16="http://schemas.microsoft.com/office/drawing/2014/main" id="{368FA7C3-BB98-8059-6DEC-BF0C967DD5A2}"/>
              </a:ext>
            </a:extLst>
          </p:cNvPr>
          <p:cNvSpPr/>
          <p:nvPr/>
        </p:nvSpPr>
        <p:spPr>
          <a:xfrm>
            <a:off x="437303" y="1717014"/>
            <a:ext cx="1797050" cy="572701"/>
          </a:xfrm>
          <a:prstGeom prst="roundRect">
            <a:avLst/>
          </a:prstGeom>
          <a:solidFill>
            <a:srgbClr val="19BCF7"/>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Times New Roman"/>
                <a:cs typeface="Calibri"/>
              </a:rPr>
              <a:t>Sample heater power output</a:t>
            </a:r>
          </a:p>
        </p:txBody>
      </p:sp>
      <p:cxnSp>
        <p:nvCxnSpPr>
          <p:cNvPr id="43" name="Straight Arrow Connector 42">
            <a:extLst>
              <a:ext uri="{FF2B5EF4-FFF2-40B4-BE49-F238E27FC236}">
                <a16:creationId xmlns:a16="http://schemas.microsoft.com/office/drawing/2014/main" id="{3C508931-B3E9-DF8A-5983-7AB7D2D33A27}"/>
              </a:ext>
            </a:extLst>
          </p:cNvPr>
          <p:cNvCxnSpPr>
            <a:cxnSpLocks/>
            <a:stCxn id="42" idx="3"/>
            <a:endCxn id="44" idx="1"/>
          </p:cNvCxnSpPr>
          <p:nvPr/>
        </p:nvCxnSpPr>
        <p:spPr>
          <a:xfrm flipV="1">
            <a:off x="2234353" y="2003364"/>
            <a:ext cx="998378" cy="1"/>
          </a:xfrm>
          <a:prstGeom prst="straightConnector1">
            <a:avLst/>
          </a:prstGeom>
          <a:ln w="57150">
            <a:solidFill>
              <a:srgbClr val="19BCF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68">
            <a:extLst>
              <a:ext uri="{FF2B5EF4-FFF2-40B4-BE49-F238E27FC236}">
                <a16:creationId xmlns:a16="http://schemas.microsoft.com/office/drawing/2014/main" id="{14299FBC-52FC-51C9-97CD-DB9454D43258}"/>
              </a:ext>
            </a:extLst>
          </p:cNvPr>
          <p:cNvSpPr/>
          <p:nvPr/>
        </p:nvSpPr>
        <p:spPr>
          <a:xfrm>
            <a:off x="3232731" y="1717014"/>
            <a:ext cx="1789153" cy="572700"/>
          </a:xfrm>
          <a:prstGeom prst="roundRect">
            <a:avLst/>
          </a:prstGeom>
          <a:solidFill>
            <a:srgbClr val="19BCF7"/>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Times New Roman"/>
                <a:cs typeface="Calibri"/>
              </a:rPr>
              <a:t>Expected sample temperature reading at steady state</a:t>
            </a:r>
          </a:p>
        </p:txBody>
      </p:sp>
      <p:sp>
        <p:nvSpPr>
          <p:cNvPr id="48" name="TextBox 47">
            <a:extLst>
              <a:ext uri="{FF2B5EF4-FFF2-40B4-BE49-F238E27FC236}">
                <a16:creationId xmlns:a16="http://schemas.microsoft.com/office/drawing/2014/main" id="{35C16A31-DB40-0A23-AF62-EDA82C8BFE5F}"/>
              </a:ext>
            </a:extLst>
          </p:cNvPr>
          <p:cNvSpPr txBox="1"/>
          <p:nvPr/>
        </p:nvSpPr>
        <p:spPr>
          <a:xfrm>
            <a:off x="2202544" y="1488475"/>
            <a:ext cx="1054100"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Compare</a:t>
            </a:r>
          </a:p>
        </p:txBody>
      </p:sp>
      <p:sp>
        <p:nvSpPr>
          <p:cNvPr id="52" name="Rectangle: Rounded Corners 41">
            <a:extLst>
              <a:ext uri="{FF2B5EF4-FFF2-40B4-BE49-F238E27FC236}">
                <a16:creationId xmlns:a16="http://schemas.microsoft.com/office/drawing/2014/main" id="{12BAF84A-2C5E-A976-EFC6-87B279B23045}"/>
              </a:ext>
            </a:extLst>
          </p:cNvPr>
          <p:cNvSpPr/>
          <p:nvPr/>
        </p:nvSpPr>
        <p:spPr>
          <a:xfrm>
            <a:off x="5423692" y="783903"/>
            <a:ext cx="1275558" cy="295771"/>
          </a:xfrm>
          <a:prstGeom prst="roundRect">
            <a:avLst/>
          </a:prstGeom>
          <a:solidFill>
            <a:srgbClr val="FED41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Multimeter</a:t>
            </a:r>
          </a:p>
        </p:txBody>
      </p:sp>
      <p:cxnSp>
        <p:nvCxnSpPr>
          <p:cNvPr id="54" name="Straight Connector 53">
            <a:extLst>
              <a:ext uri="{FF2B5EF4-FFF2-40B4-BE49-F238E27FC236}">
                <a16:creationId xmlns:a16="http://schemas.microsoft.com/office/drawing/2014/main" id="{D75EB9E1-5FC7-3E6D-4B35-2BC23D7C92E2}"/>
              </a:ext>
            </a:extLst>
          </p:cNvPr>
          <p:cNvCxnSpPr>
            <a:stCxn id="9" idx="0"/>
            <a:endCxn id="52" idx="2"/>
          </p:cNvCxnSpPr>
          <p:nvPr/>
        </p:nvCxnSpPr>
        <p:spPr>
          <a:xfrm flipV="1">
            <a:off x="5882319" y="1079674"/>
            <a:ext cx="179152" cy="1038850"/>
          </a:xfrm>
          <a:prstGeom prst="line">
            <a:avLst/>
          </a:prstGeom>
          <a:ln w="57150">
            <a:solidFill>
              <a:srgbClr val="FED41D"/>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6E7F852-CE43-B4C1-BA60-BA433EB57B34}"/>
              </a:ext>
            </a:extLst>
          </p:cNvPr>
          <p:cNvCxnSpPr>
            <a:cxnSpLocks/>
            <a:stCxn id="58" idx="3"/>
            <a:endCxn id="9" idx="1"/>
          </p:cNvCxnSpPr>
          <p:nvPr/>
        </p:nvCxnSpPr>
        <p:spPr>
          <a:xfrm flipV="1">
            <a:off x="2026800" y="2266410"/>
            <a:ext cx="3487053" cy="532801"/>
          </a:xfrm>
          <a:prstGeom prst="line">
            <a:avLst/>
          </a:prstGeom>
          <a:ln w="57150">
            <a:solidFill>
              <a:srgbClr val="FED41D"/>
            </a:solidFill>
            <a:prstDash val="sysDot"/>
          </a:ln>
        </p:spPr>
        <p:style>
          <a:lnRef idx="1">
            <a:schemeClr val="accent1"/>
          </a:lnRef>
          <a:fillRef idx="0">
            <a:schemeClr val="accent1"/>
          </a:fillRef>
          <a:effectRef idx="0">
            <a:schemeClr val="accent1"/>
          </a:effectRef>
          <a:fontRef idx="minor">
            <a:schemeClr val="tx1"/>
          </a:fontRef>
        </p:style>
      </p:cxnSp>
      <p:sp>
        <p:nvSpPr>
          <p:cNvPr id="58" name="Rectangle: Rounded Corners 41">
            <a:extLst>
              <a:ext uri="{FF2B5EF4-FFF2-40B4-BE49-F238E27FC236}">
                <a16:creationId xmlns:a16="http://schemas.microsoft.com/office/drawing/2014/main" id="{0825E5AD-3A2D-E6DB-9AFF-E29A3C16FFB5}"/>
              </a:ext>
            </a:extLst>
          </p:cNvPr>
          <p:cNvSpPr/>
          <p:nvPr/>
        </p:nvSpPr>
        <p:spPr>
          <a:xfrm>
            <a:off x="437303" y="2670905"/>
            <a:ext cx="1589497" cy="256611"/>
          </a:xfrm>
          <a:prstGeom prst="roundRect">
            <a:avLst/>
          </a:prstGeom>
          <a:solidFill>
            <a:srgbClr val="FED41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Microcontroller</a:t>
            </a:r>
          </a:p>
        </p:txBody>
      </p:sp>
      <p:cxnSp>
        <p:nvCxnSpPr>
          <p:cNvPr id="60" name="Straight Connector 59">
            <a:extLst>
              <a:ext uri="{FF2B5EF4-FFF2-40B4-BE49-F238E27FC236}">
                <a16:creationId xmlns:a16="http://schemas.microsoft.com/office/drawing/2014/main" id="{6E4CA8F5-CE1C-5747-3BA4-865250D5FF00}"/>
              </a:ext>
            </a:extLst>
          </p:cNvPr>
          <p:cNvCxnSpPr>
            <a:cxnSpLocks/>
            <a:stCxn id="58" idx="3"/>
            <a:endCxn id="14" idx="1"/>
          </p:cNvCxnSpPr>
          <p:nvPr/>
        </p:nvCxnSpPr>
        <p:spPr>
          <a:xfrm>
            <a:off x="2026800" y="2799211"/>
            <a:ext cx="1042221" cy="422269"/>
          </a:xfrm>
          <a:prstGeom prst="line">
            <a:avLst/>
          </a:prstGeom>
          <a:ln w="57150">
            <a:solidFill>
              <a:srgbClr val="FED41D"/>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60996"/>
      </p:ext>
    </p:extLst>
  </p:cSld>
  <p:clrMapOvr>
    <a:masterClrMapping/>
  </p:clrMapOvr>
  <p:extLst>
    <p:ext uri="{6950BFC3-D8DA-4A85-94F7-54DA5524770B}">
      <p188:commentRel xmlns="" xmlns:p188="http://schemas.microsoft.com/office/powerpoint/2018/8/main" r:id="rId4"/>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589EDF-8CA6-E273-4C81-AABB39D453B7}"/>
              </a:ext>
            </a:extLst>
          </p:cNvPr>
          <p:cNvSpPr>
            <a:spLocks noGrp="1"/>
          </p:cNvSpPr>
          <p:nvPr>
            <p:ph type="title"/>
          </p:nvPr>
        </p:nvSpPr>
        <p:spPr/>
        <p:txBody>
          <a:bodyPr/>
          <a:lstStyle/>
          <a:p>
            <a:r>
              <a:rPr lang="en-US" b="1">
                <a:latin typeface="Times New Roman"/>
                <a:cs typeface="Times New Roman"/>
              </a:rPr>
              <a:t>Movement Detection Verification</a:t>
            </a:r>
            <a:endParaRPr lang="en-US" b="1"/>
          </a:p>
        </p:txBody>
      </p:sp>
      <p:sp>
        <p:nvSpPr>
          <p:cNvPr id="4" name="Slide Number Placeholder 3">
            <a:extLst>
              <a:ext uri="{FF2B5EF4-FFF2-40B4-BE49-F238E27FC236}">
                <a16:creationId xmlns:a16="http://schemas.microsoft.com/office/drawing/2014/main" id="{37B86687-0054-5600-DF39-A158787FD7BC}"/>
              </a:ext>
            </a:extLst>
          </p:cNvPr>
          <p:cNvSpPr>
            <a:spLocks noGrp="1"/>
          </p:cNvSpPr>
          <p:nvPr>
            <p:ph type="sldNum" idx="12"/>
          </p:nvPr>
        </p:nvSpPr>
        <p:spPr/>
        <p:txBody>
          <a:bodyPr/>
          <a:lstStyle/>
          <a:p>
            <a:fld id="{48F63A3B-78C7-47BE-AE5E-E10140E04643}" type="slidenum">
              <a:rPr lang="en-US" dirty="0" smtClean="0"/>
              <a:t>57</a:t>
            </a:fld>
            <a:endParaRPr lang="en-US"/>
          </a:p>
        </p:txBody>
      </p:sp>
      <p:graphicFrame>
        <p:nvGraphicFramePr>
          <p:cNvPr id="8" name="Table 8">
            <a:extLst>
              <a:ext uri="{FF2B5EF4-FFF2-40B4-BE49-F238E27FC236}">
                <a16:creationId xmlns:a16="http://schemas.microsoft.com/office/drawing/2014/main" id="{C1F13A08-1BD9-E3FE-F525-3151341B2765}"/>
              </a:ext>
            </a:extLst>
          </p:cNvPr>
          <p:cNvGraphicFramePr>
            <a:graphicFrameLocks noGrp="1"/>
          </p:cNvGraphicFramePr>
          <p:nvPr>
            <p:extLst>
              <p:ext uri="{D42A27DB-BD31-4B8C-83A1-F6EECF244321}">
                <p14:modId xmlns:p14="http://schemas.microsoft.com/office/powerpoint/2010/main" val="291648437"/>
              </p:ext>
            </p:extLst>
          </p:nvPr>
        </p:nvGraphicFramePr>
        <p:xfrm>
          <a:off x="688294" y="1229985"/>
          <a:ext cx="7488168" cy="2816859"/>
        </p:xfrm>
        <a:graphic>
          <a:graphicData uri="http://schemas.openxmlformats.org/drawingml/2006/table">
            <a:tbl>
              <a:tblPr firstRow="1" bandRow="1">
                <a:tableStyleId>{5940675A-B579-460E-94D1-54222C63F5DA}</a:tableStyleId>
              </a:tblPr>
              <a:tblGrid>
                <a:gridCol w="1964889">
                  <a:extLst>
                    <a:ext uri="{9D8B030D-6E8A-4147-A177-3AD203B41FA5}">
                      <a16:colId xmlns:a16="http://schemas.microsoft.com/office/drawing/2014/main" val="4115430462"/>
                    </a:ext>
                  </a:extLst>
                </a:gridCol>
                <a:gridCol w="5523279">
                  <a:extLst>
                    <a:ext uri="{9D8B030D-6E8A-4147-A177-3AD203B41FA5}">
                      <a16:colId xmlns:a16="http://schemas.microsoft.com/office/drawing/2014/main" val="3495767757"/>
                    </a:ext>
                  </a:extLst>
                </a:gridCol>
              </a:tblGrid>
              <a:tr h="370840">
                <a:tc>
                  <a:txBody>
                    <a:bodyPr/>
                    <a:lstStyle/>
                    <a:p>
                      <a:pPr algn="l"/>
                      <a:r>
                        <a:rPr lang="en-US" b="1" u="none">
                          <a:latin typeface="Times New Roman"/>
                        </a:rPr>
                        <a:t>Plan</a:t>
                      </a:r>
                    </a:p>
                  </a:txBody>
                  <a:tcPr anchor="ctr">
                    <a:solidFill>
                      <a:srgbClr val="00B0F0"/>
                    </a:solidFill>
                  </a:tcPr>
                </a:tc>
                <a:tc>
                  <a:txBody>
                    <a:bodyPr/>
                    <a:lstStyle/>
                    <a:p>
                      <a:pPr marL="342900" marR="0" lvl="0" indent="-342900" algn="l">
                        <a:lnSpc>
                          <a:spcPct val="100000"/>
                        </a:lnSpc>
                        <a:spcBef>
                          <a:spcPts val="0"/>
                        </a:spcBef>
                        <a:spcAft>
                          <a:spcPts val="0"/>
                        </a:spcAft>
                        <a:buClr>
                          <a:srgbClr val="000000"/>
                        </a:buClr>
                        <a:buFont typeface="Arial" panose="020B0604020202020204" pitchFamily="34" charset="0"/>
                        <a:buChar char="•"/>
                      </a:pPr>
                      <a:r>
                        <a:rPr lang="en-US" sz="1350" b="0" i="0" u="none" strike="noStrike" noProof="0">
                          <a:latin typeface="Times New Roman"/>
                        </a:rPr>
                        <a:t>Use 'test_DHM_2D' to generate test data sets with various classifications of movement</a:t>
                      </a:r>
                    </a:p>
                    <a:p>
                      <a:pPr marL="342900" marR="0" lvl="0" indent="-342900" algn="l">
                        <a:lnSpc>
                          <a:spcPct val="100000"/>
                        </a:lnSpc>
                        <a:spcBef>
                          <a:spcPts val="0"/>
                        </a:spcBef>
                        <a:spcAft>
                          <a:spcPts val="0"/>
                        </a:spcAft>
                        <a:buClr>
                          <a:srgbClr val="000000"/>
                        </a:buClr>
                        <a:buFont typeface="Arial" panose="020B0604020202020204" pitchFamily="34" charset="0"/>
                        <a:buChar char="•"/>
                      </a:pPr>
                      <a:r>
                        <a:rPr lang="en-US" sz="1350" b="0" i="0" u="none" strike="noStrike" noProof="0">
                          <a:latin typeface="Times New Roman"/>
                        </a:rPr>
                        <a:t>Use detection algorithm on test data set to classify data sets</a:t>
                      </a:r>
                    </a:p>
                    <a:p>
                      <a:pPr marL="342900" marR="0" lvl="0" indent="-342900" algn="l">
                        <a:lnSpc>
                          <a:spcPct val="100000"/>
                        </a:lnSpc>
                        <a:spcBef>
                          <a:spcPts val="0"/>
                        </a:spcBef>
                        <a:spcAft>
                          <a:spcPts val="0"/>
                        </a:spcAft>
                        <a:buClr>
                          <a:srgbClr val="000000"/>
                        </a:buClr>
                        <a:buFont typeface="Arial" panose="020B0604020202020204" pitchFamily="34" charset="0"/>
                        <a:buChar char="•"/>
                      </a:pPr>
                      <a:r>
                        <a:rPr lang="en-US" sz="1350" b="0" i="0" u="none" strike="noStrike" noProof="0">
                          <a:latin typeface="Times New Roman"/>
                        </a:rPr>
                        <a:t>Compare classification results of detection algorithm with the known manual classifications of generated data</a:t>
                      </a:r>
                      <a:endParaRPr lang="en-US">
                        <a:latin typeface="Times New Roman"/>
                      </a:endParaRPr>
                    </a:p>
                  </a:txBody>
                  <a:tcPr anchor="ctr">
                    <a:solidFill>
                      <a:srgbClr val="00B0F0">
                        <a:alpha val="50000"/>
                      </a:srgbClr>
                    </a:solidFill>
                  </a:tcPr>
                </a:tc>
                <a:extLst>
                  <a:ext uri="{0D108BD9-81ED-4DB2-BD59-A6C34878D82A}">
                    <a16:rowId xmlns:a16="http://schemas.microsoft.com/office/drawing/2014/main" val="1403265637"/>
                  </a:ext>
                </a:extLst>
              </a:tr>
              <a:tr h="370840">
                <a:tc>
                  <a:txBody>
                    <a:bodyPr/>
                    <a:lstStyle/>
                    <a:p>
                      <a:pPr lvl="0" algn="l">
                        <a:buNone/>
                      </a:pPr>
                      <a:r>
                        <a:rPr lang="en-US" sz="1350" b="1" i="0" u="none" strike="noStrike" noProof="0">
                          <a:latin typeface="Times New Roman"/>
                        </a:rPr>
                        <a:t>Driving</a:t>
                      </a:r>
                      <a:endParaRPr lang="en-US" b="1" u="none">
                        <a:latin typeface="Times New Roman"/>
                      </a:endParaRPr>
                    </a:p>
                    <a:p>
                      <a:pPr lvl="0" algn="l">
                        <a:buNone/>
                      </a:pPr>
                      <a:r>
                        <a:rPr lang="en-US" sz="1350" b="1" i="0" u="none" strike="noStrike" noProof="0">
                          <a:latin typeface="Times New Roman"/>
                        </a:rPr>
                        <a:t>Requirements</a:t>
                      </a:r>
                      <a:endParaRPr lang="en-US" b="1" u="none">
                        <a:latin typeface="Times New Roman"/>
                      </a:endParaRPr>
                    </a:p>
                  </a:txBody>
                  <a:tcPr anchor="ctr">
                    <a:solidFill>
                      <a:srgbClr val="F14E28"/>
                    </a:solidFill>
                  </a:tcPr>
                </a:tc>
                <a:tc>
                  <a:txBody>
                    <a:bodyPr/>
                    <a:lstStyle/>
                    <a:p>
                      <a:pPr marL="0" lvl="0" indent="0" algn="l">
                        <a:lnSpc>
                          <a:spcPct val="100000"/>
                        </a:lnSpc>
                        <a:spcBef>
                          <a:spcPts val="0"/>
                        </a:spcBef>
                        <a:spcAft>
                          <a:spcPts val="0"/>
                        </a:spcAft>
                        <a:buFont typeface="Arial"/>
                        <a:buChar char="•"/>
                      </a:pPr>
                      <a:r>
                        <a:rPr lang="en-US" sz="1350" b="1" i="0" u="sng" strike="noStrike" noProof="0">
                          <a:latin typeface="Times New Roman"/>
                        </a:rPr>
                        <a:t>R-DIHM-FUNC-1.5:</a:t>
                      </a:r>
                      <a:r>
                        <a:rPr lang="en-US" sz="1350" b="0" i="0" u="none" strike="noStrike" noProof="0">
                          <a:latin typeface="Times New Roman"/>
                        </a:rPr>
                        <a:t> The software shall provide a method to detect features-of-interest in a single frame reconstruction. </a:t>
                      </a:r>
                      <a:endParaRPr lang="en-US">
                        <a:latin typeface="Times New Roman"/>
                      </a:endParaRPr>
                    </a:p>
                    <a:p>
                      <a:pPr marL="0" lvl="0" indent="0" algn="l">
                        <a:lnSpc>
                          <a:spcPct val="100000"/>
                        </a:lnSpc>
                        <a:spcBef>
                          <a:spcPts val="0"/>
                        </a:spcBef>
                        <a:spcAft>
                          <a:spcPts val="0"/>
                        </a:spcAft>
                        <a:buFont typeface="Arial"/>
                        <a:buChar char="•"/>
                      </a:pPr>
                      <a:r>
                        <a:rPr lang="en-US" sz="1350" b="1" i="0" u="sng" strike="noStrike" noProof="0">
                          <a:latin typeface="Times New Roman"/>
                        </a:rPr>
                        <a:t>R-DIHM-FUNC-1.6:</a:t>
                      </a:r>
                      <a:r>
                        <a:rPr lang="en-US" sz="1350" b="0" i="0" u="none" strike="noStrike" noProof="0">
                          <a:latin typeface="Times New Roman"/>
                        </a:rPr>
                        <a:t> The software shall provide a method to detect features-of-interest in a difference frame reconstruction. </a:t>
                      </a:r>
                      <a:endParaRPr lang="en-US">
                        <a:latin typeface="Times New Roman"/>
                      </a:endParaRPr>
                    </a:p>
                    <a:p>
                      <a:pPr marL="0" lvl="0" indent="0" algn="l">
                        <a:lnSpc>
                          <a:spcPct val="100000"/>
                        </a:lnSpc>
                        <a:spcBef>
                          <a:spcPts val="0"/>
                        </a:spcBef>
                        <a:spcAft>
                          <a:spcPts val="0"/>
                        </a:spcAft>
                        <a:buFont typeface="Arial"/>
                        <a:buChar char="•"/>
                      </a:pPr>
                      <a:r>
                        <a:rPr lang="en-US" sz="1350" b="1" i="0" u="sng" strike="noStrike" noProof="0">
                          <a:latin typeface="Times New Roman"/>
                        </a:rPr>
                        <a:t>R-DIHM-FUNC-1.7:</a:t>
                      </a:r>
                      <a:r>
                        <a:rPr lang="en-US" sz="1350" b="0" i="0" u="none" strike="noStrike" noProof="0">
                          <a:latin typeface="Times New Roman"/>
                        </a:rPr>
                        <a:t> The software shall provide a method to detect features-of-interest in a difference stack reconstruction. </a:t>
                      </a:r>
                      <a:endParaRPr lang="en-US">
                        <a:latin typeface="Times New Roman"/>
                      </a:endParaRPr>
                    </a:p>
                  </a:txBody>
                  <a:tcPr anchor="ctr">
                    <a:solidFill>
                      <a:srgbClr val="F14E28">
                        <a:alpha val="50000"/>
                      </a:srgbClr>
                    </a:solidFill>
                  </a:tcPr>
                </a:tc>
                <a:extLst>
                  <a:ext uri="{0D108BD9-81ED-4DB2-BD59-A6C34878D82A}">
                    <a16:rowId xmlns:a16="http://schemas.microsoft.com/office/drawing/2014/main" val="2624807233"/>
                  </a:ext>
                </a:extLst>
              </a:tr>
              <a:tr h="370839">
                <a:tc>
                  <a:txBody>
                    <a:bodyPr/>
                    <a:lstStyle/>
                    <a:p>
                      <a:pPr lvl="0" algn="l">
                        <a:buNone/>
                      </a:pPr>
                      <a:r>
                        <a:rPr lang="en-US" b="1" u="none">
                          <a:latin typeface="Times New Roman"/>
                        </a:rPr>
                        <a:t>Required Items</a:t>
                      </a:r>
                    </a:p>
                  </a:txBody>
                  <a:tcPr anchor="ctr">
                    <a:solidFill>
                      <a:srgbClr val="FED41D"/>
                    </a:solidFill>
                  </a:tcPr>
                </a:tc>
                <a:tc>
                  <a:txBody>
                    <a:bodyPr/>
                    <a:lstStyle/>
                    <a:p>
                      <a:pPr marL="285750" lvl="0" indent="-285750" algn="l">
                        <a:lnSpc>
                          <a:spcPct val="100000"/>
                        </a:lnSpc>
                        <a:spcBef>
                          <a:spcPts val="0"/>
                        </a:spcBef>
                        <a:spcAft>
                          <a:spcPts val="0"/>
                        </a:spcAft>
                        <a:buFont typeface="Arial"/>
                        <a:buChar char="•"/>
                      </a:pPr>
                      <a:r>
                        <a:rPr lang="en-US" sz="1350" b="0" i="0" u="none" strike="noStrike" noProof="0">
                          <a:latin typeface="Times New Roman"/>
                        </a:rPr>
                        <a:t>Human manual verification</a:t>
                      </a:r>
                      <a:endParaRPr lang="en-US">
                        <a:latin typeface="Times New Roman"/>
                      </a:endParaRPr>
                    </a:p>
                  </a:txBody>
                  <a:tcPr anchor="ctr">
                    <a:solidFill>
                      <a:srgbClr val="FED41D">
                        <a:alpha val="50000"/>
                      </a:srgbClr>
                    </a:solidFill>
                  </a:tcPr>
                </a:tc>
                <a:extLst>
                  <a:ext uri="{0D108BD9-81ED-4DB2-BD59-A6C34878D82A}">
                    <a16:rowId xmlns:a16="http://schemas.microsoft.com/office/drawing/2014/main" val="1061583060"/>
                  </a:ext>
                </a:extLst>
              </a:tr>
            </a:tbl>
          </a:graphicData>
        </a:graphic>
      </p:graphicFrame>
    </p:spTree>
    <p:extLst>
      <p:ext uri="{BB962C8B-B14F-4D97-AF65-F5344CB8AC3E}">
        <p14:creationId xmlns:p14="http://schemas.microsoft.com/office/powerpoint/2010/main" val="2779906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Generated Data</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58</a:t>
            </a:fld>
            <a:endParaRPr lang="en"/>
          </a:p>
        </p:txBody>
      </p:sp>
      <p:sp>
        <p:nvSpPr>
          <p:cNvPr id="16" name="Title 1">
            <a:extLst>
              <a:ext uri="{FF2B5EF4-FFF2-40B4-BE49-F238E27FC236}">
                <a16:creationId xmlns:a16="http://schemas.microsoft.com/office/drawing/2014/main" id="{59D4317D-CCC7-74B7-782A-15AD7AC145AE}"/>
              </a:ext>
            </a:extLst>
          </p:cNvPr>
          <p:cNvSpPr txBox="1">
            <a:spLocks/>
          </p:cNvSpPr>
          <p:nvPr/>
        </p:nvSpPr>
        <p:spPr>
          <a:xfrm>
            <a:off x="975035" y="29631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t>A</a:t>
            </a:r>
            <a:endParaRPr lang="en-US"/>
          </a:p>
        </p:txBody>
      </p:sp>
      <p:sp>
        <p:nvSpPr>
          <p:cNvPr id="17" name="Title 1">
            <a:extLst>
              <a:ext uri="{FF2B5EF4-FFF2-40B4-BE49-F238E27FC236}">
                <a16:creationId xmlns:a16="http://schemas.microsoft.com/office/drawing/2014/main" id="{4FF6B526-741C-A2DD-CBF4-319AB4335D80}"/>
              </a:ext>
            </a:extLst>
          </p:cNvPr>
          <p:cNvSpPr txBox="1">
            <a:spLocks/>
          </p:cNvSpPr>
          <p:nvPr/>
        </p:nvSpPr>
        <p:spPr>
          <a:xfrm>
            <a:off x="3214235" y="29586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latin typeface="Times New Roman"/>
                <a:cs typeface="Times New Roman"/>
              </a:rPr>
              <a:t>B</a:t>
            </a:r>
            <a:endParaRPr lang="en-US"/>
          </a:p>
        </p:txBody>
      </p:sp>
      <p:sp>
        <p:nvSpPr>
          <p:cNvPr id="18" name="Title 1">
            <a:extLst>
              <a:ext uri="{FF2B5EF4-FFF2-40B4-BE49-F238E27FC236}">
                <a16:creationId xmlns:a16="http://schemas.microsoft.com/office/drawing/2014/main" id="{471C5445-9E75-77EE-9320-5EFBEF3690C4}"/>
              </a:ext>
            </a:extLst>
          </p:cNvPr>
          <p:cNvSpPr txBox="1">
            <a:spLocks/>
          </p:cNvSpPr>
          <p:nvPr/>
        </p:nvSpPr>
        <p:spPr>
          <a:xfrm>
            <a:off x="5455447" y="29631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t>C</a:t>
            </a:r>
          </a:p>
        </p:txBody>
      </p:sp>
      <p:sp>
        <p:nvSpPr>
          <p:cNvPr id="19" name="Title 1">
            <a:extLst>
              <a:ext uri="{FF2B5EF4-FFF2-40B4-BE49-F238E27FC236}">
                <a16:creationId xmlns:a16="http://schemas.microsoft.com/office/drawing/2014/main" id="{BD99ED05-1857-0DE8-3C55-73C21A53BB02}"/>
              </a:ext>
            </a:extLst>
          </p:cNvPr>
          <p:cNvSpPr txBox="1">
            <a:spLocks/>
          </p:cNvSpPr>
          <p:nvPr/>
        </p:nvSpPr>
        <p:spPr>
          <a:xfrm>
            <a:off x="7701370" y="2958670"/>
            <a:ext cx="432195" cy="572700"/>
          </a:xfrm>
          <a:prstGeom prst="rect">
            <a:avLst/>
          </a:prstGeom>
        </p:spPr>
        <p:txBody>
          <a:bodyPr spcFirstLastPara="1" vert="horz" wrap="square" lIns="91425" tIns="91425" rIns="91425" bIns="91425" rtlCol="0" anchor="t" anchorCtr="0">
            <a:normAutofit fontScale="97500" lnSpcReduction="1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latin typeface="Times New Roman"/>
                <a:cs typeface="Times New Roman"/>
              </a:rPr>
              <a:t>D</a:t>
            </a:r>
            <a:endParaRPr lang="en-US" b="1"/>
          </a:p>
        </p:txBody>
      </p:sp>
      <p:pic>
        <p:nvPicPr>
          <p:cNvPr id="6" name="Picture 11" descr="Background pattern&#10;&#10;Description automatically generated">
            <a:extLst>
              <a:ext uri="{FF2B5EF4-FFF2-40B4-BE49-F238E27FC236}">
                <a16:creationId xmlns:a16="http://schemas.microsoft.com/office/drawing/2014/main" id="{73D6D633-947E-B7C1-CE78-C62DC899CF1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00" y="867150"/>
            <a:ext cx="2095200" cy="2095200"/>
          </a:xfrm>
          <a:prstGeom prst="rect">
            <a:avLst/>
          </a:prstGeom>
        </p:spPr>
      </p:pic>
      <p:pic>
        <p:nvPicPr>
          <p:cNvPr id="12" name="Picture 13" descr="Background pattern&#10;&#10;Description automatically generated">
            <a:extLst>
              <a:ext uri="{FF2B5EF4-FFF2-40B4-BE49-F238E27FC236}">
                <a16:creationId xmlns:a16="http://schemas.microsoft.com/office/drawing/2014/main" id="{C9904278-6A50-41A1-83C7-E3EE6401161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81400" y="867150"/>
            <a:ext cx="2095200" cy="2095200"/>
          </a:xfrm>
          <a:prstGeom prst="rect">
            <a:avLst/>
          </a:prstGeom>
        </p:spPr>
      </p:pic>
      <p:pic>
        <p:nvPicPr>
          <p:cNvPr id="14" name="Picture 20" descr="Background pattern&#10;&#10;Description automatically generated">
            <a:extLst>
              <a:ext uri="{FF2B5EF4-FFF2-40B4-BE49-F238E27FC236}">
                <a16:creationId xmlns:a16="http://schemas.microsoft.com/office/drawing/2014/main" id="{6AD0E6E1-CBB4-A8DD-8687-607357CD8B7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22400" y="867150"/>
            <a:ext cx="2095200" cy="2095200"/>
          </a:xfrm>
          <a:prstGeom prst="rect">
            <a:avLst/>
          </a:prstGeom>
        </p:spPr>
      </p:pic>
      <p:pic>
        <p:nvPicPr>
          <p:cNvPr id="21" name="Picture 21" descr="Background pattern&#10;&#10;Description automatically generated">
            <a:extLst>
              <a:ext uri="{FF2B5EF4-FFF2-40B4-BE49-F238E27FC236}">
                <a16:creationId xmlns:a16="http://schemas.microsoft.com/office/drawing/2014/main" id="{F6EDB29F-CC8B-D3FC-39B9-AB87EA2B307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67900" y="867150"/>
            <a:ext cx="2095200" cy="2095200"/>
          </a:xfrm>
          <a:prstGeom prst="rect">
            <a:avLst/>
          </a:prstGeom>
        </p:spPr>
      </p:pic>
      <p:sp>
        <p:nvSpPr>
          <p:cNvPr id="15" name="Oval 14">
            <a:extLst>
              <a:ext uri="{FF2B5EF4-FFF2-40B4-BE49-F238E27FC236}">
                <a16:creationId xmlns:a16="http://schemas.microsoft.com/office/drawing/2014/main" id="{F8B23539-820D-D39B-15C3-B230182F48CF}"/>
              </a:ext>
            </a:extLst>
          </p:cNvPr>
          <p:cNvSpPr/>
          <p:nvPr/>
        </p:nvSpPr>
        <p:spPr>
          <a:xfrm>
            <a:off x="1594430" y="1418633"/>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310D6C0-14AC-0154-258A-546CFEA02A17}"/>
              </a:ext>
            </a:extLst>
          </p:cNvPr>
          <p:cNvSpPr/>
          <p:nvPr/>
        </p:nvSpPr>
        <p:spPr>
          <a:xfrm>
            <a:off x="3835311" y="1418632"/>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CEC0EC3-5C88-7EC4-D352-682930FFB5E5}"/>
              </a:ext>
            </a:extLst>
          </p:cNvPr>
          <p:cNvSpPr/>
          <p:nvPr/>
        </p:nvSpPr>
        <p:spPr>
          <a:xfrm>
            <a:off x="6066166" y="1418631"/>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3DBD52-16D0-ED6A-D77E-F61A47BCE57A}"/>
              </a:ext>
            </a:extLst>
          </p:cNvPr>
          <p:cNvSpPr/>
          <p:nvPr/>
        </p:nvSpPr>
        <p:spPr>
          <a:xfrm>
            <a:off x="8332113" y="1418630"/>
            <a:ext cx="242048" cy="665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546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Movement Detection Verification</a:t>
            </a:r>
            <a:endParaRPr lang="en-US">
              <a:latin typeface="Times New Roman"/>
              <a:cs typeface="Times New Roman"/>
            </a:endParaRPr>
          </a:p>
          <a:p>
            <a:endParaRPr lang="en-US" b="1"/>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59</a:t>
            </a:fld>
            <a:endParaRPr lang="en"/>
          </a:p>
        </p:txBody>
      </p:sp>
      <p:sp>
        <p:nvSpPr>
          <p:cNvPr id="14" name="Title 1">
            <a:extLst>
              <a:ext uri="{FF2B5EF4-FFF2-40B4-BE49-F238E27FC236}">
                <a16:creationId xmlns:a16="http://schemas.microsoft.com/office/drawing/2014/main" id="{46C4BEDF-DDF6-CFFB-673F-862AD7F3FCCF}"/>
              </a:ext>
            </a:extLst>
          </p:cNvPr>
          <p:cNvSpPr txBox="1">
            <a:spLocks/>
          </p:cNvSpPr>
          <p:nvPr/>
        </p:nvSpPr>
        <p:spPr>
          <a:xfrm>
            <a:off x="2381117" y="1880682"/>
            <a:ext cx="1299529" cy="370994"/>
          </a:xfrm>
          <a:prstGeom prst="rect">
            <a:avLst/>
          </a:prstGeom>
        </p:spPr>
        <p:txBody>
          <a:bodyPr spcFirstLastPara="1" vert="horz" wrap="square" lIns="91425" tIns="91425" rIns="91425" bIns="91425" rtlCol="0" anchor="t" anchorCtr="0">
            <a:normAutofit fontScale="400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b="1">
                <a:latin typeface="Times New Roman"/>
                <a:cs typeface="Times New Roman"/>
              </a:rPr>
              <a:t>Generated Data</a:t>
            </a:r>
            <a:endParaRPr lang="en-US"/>
          </a:p>
        </p:txBody>
      </p:sp>
      <p:sp>
        <p:nvSpPr>
          <p:cNvPr id="15" name="Title 1">
            <a:extLst>
              <a:ext uri="{FF2B5EF4-FFF2-40B4-BE49-F238E27FC236}">
                <a16:creationId xmlns:a16="http://schemas.microsoft.com/office/drawing/2014/main" id="{D1C2924A-0D9B-BCC0-F073-6BC546498D03}"/>
              </a:ext>
            </a:extLst>
          </p:cNvPr>
          <p:cNvSpPr txBox="1">
            <a:spLocks/>
          </p:cNvSpPr>
          <p:nvPr/>
        </p:nvSpPr>
        <p:spPr>
          <a:xfrm>
            <a:off x="5589375" y="1880682"/>
            <a:ext cx="1292806" cy="370994"/>
          </a:xfrm>
          <a:prstGeom prst="rect">
            <a:avLst/>
          </a:prstGeom>
        </p:spPr>
        <p:txBody>
          <a:bodyPr spcFirstLastPara="1" vert="horz" wrap="square" lIns="91425" tIns="91425" rIns="91425" bIns="91425" rtlCol="0" anchor="t" anchorCtr="0">
            <a:normAutofit fontScale="325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b="1">
                <a:latin typeface="Times New Roman"/>
                <a:cs typeface="Times New Roman"/>
              </a:rPr>
              <a:t>Reconstructed Data</a:t>
            </a:r>
            <a:endParaRPr lang="en-US" b="1"/>
          </a:p>
        </p:txBody>
      </p:sp>
      <p:sp>
        <p:nvSpPr>
          <p:cNvPr id="3" name="Rectangle 2">
            <a:extLst>
              <a:ext uri="{FF2B5EF4-FFF2-40B4-BE49-F238E27FC236}">
                <a16:creationId xmlns:a16="http://schemas.microsoft.com/office/drawing/2014/main" id="{0E5052E7-F5C9-1E2A-5FE4-5A6BB9DE6993}"/>
              </a:ext>
            </a:extLst>
          </p:cNvPr>
          <p:cNvSpPr/>
          <p:nvPr/>
        </p:nvSpPr>
        <p:spPr>
          <a:xfrm>
            <a:off x="4027393" y="2855594"/>
            <a:ext cx="892122" cy="403899"/>
          </a:xfrm>
          <a:prstGeom prst="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latin typeface="Times New Roman" panose="02020603050405020304" pitchFamily="18" charset="0"/>
                <a:cs typeface="Times New Roman" panose="02020603050405020304" pitchFamily="18" charset="0"/>
              </a:rPr>
              <a:t>Reconstruction Algorithm</a:t>
            </a:r>
          </a:p>
        </p:txBody>
      </p:sp>
      <p:sp>
        <p:nvSpPr>
          <p:cNvPr id="7" name="Isosceles Triangle 6">
            <a:extLst>
              <a:ext uri="{FF2B5EF4-FFF2-40B4-BE49-F238E27FC236}">
                <a16:creationId xmlns:a16="http://schemas.microsoft.com/office/drawing/2014/main" id="{A2BE332F-89C6-0BBB-343D-37E04B48B501}"/>
              </a:ext>
            </a:extLst>
          </p:cNvPr>
          <p:cNvSpPr/>
          <p:nvPr/>
        </p:nvSpPr>
        <p:spPr>
          <a:xfrm rot="5400000">
            <a:off x="4706689" y="2907419"/>
            <a:ext cx="724197" cy="289923"/>
          </a:xfrm>
          <a:prstGeom prst="triangle">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nature&#10;&#10;Description automatically generated">
            <a:extLst>
              <a:ext uri="{FF2B5EF4-FFF2-40B4-BE49-F238E27FC236}">
                <a16:creationId xmlns:a16="http://schemas.microsoft.com/office/drawing/2014/main" id="{4D642ACD-A81C-26D5-2EEC-AA2DA50216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17912" y="2170579"/>
            <a:ext cx="1882589" cy="1882589"/>
          </a:xfrm>
          <a:prstGeom prst="rect">
            <a:avLst/>
          </a:prstGeom>
          <a:ln>
            <a:solidFill>
              <a:schemeClr val="tx1"/>
            </a:solidFill>
          </a:ln>
        </p:spPr>
      </p:pic>
      <p:pic>
        <p:nvPicPr>
          <p:cNvPr id="6" name="Picture 7">
            <a:extLst>
              <a:ext uri="{FF2B5EF4-FFF2-40B4-BE49-F238E27FC236}">
                <a16:creationId xmlns:a16="http://schemas.microsoft.com/office/drawing/2014/main" id="{4330D83E-8CB9-53C4-B887-F74457A13FF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19327" y="2170579"/>
            <a:ext cx="1882589" cy="1882589"/>
          </a:xfrm>
          <a:prstGeom prst="rect">
            <a:avLst/>
          </a:prstGeom>
          <a:ln>
            <a:solidFill>
              <a:schemeClr val="tx1"/>
            </a:solidFill>
          </a:ln>
        </p:spPr>
      </p:pic>
      <p:sp>
        <p:nvSpPr>
          <p:cNvPr id="9" name="Oval 8">
            <a:extLst>
              <a:ext uri="{FF2B5EF4-FFF2-40B4-BE49-F238E27FC236}">
                <a16:creationId xmlns:a16="http://schemas.microsoft.com/office/drawing/2014/main" id="{0FDCA68D-CD0A-CD1E-0E81-06FF49306D35}"/>
              </a:ext>
            </a:extLst>
          </p:cNvPr>
          <p:cNvSpPr/>
          <p:nvPr/>
        </p:nvSpPr>
        <p:spPr>
          <a:xfrm>
            <a:off x="6919465" y="2353203"/>
            <a:ext cx="161367" cy="7866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1F9B62B-2F72-9870-DAB8-7A72537BC037}"/>
              </a:ext>
            </a:extLst>
          </p:cNvPr>
          <p:cNvSpPr txBox="1">
            <a:spLocks/>
          </p:cNvSpPr>
          <p:nvPr/>
        </p:nvSpPr>
        <p:spPr>
          <a:xfrm>
            <a:off x="218535" y="4027456"/>
            <a:ext cx="8850052" cy="539082"/>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1000" b="1">
                <a:latin typeface="Times New Roman"/>
                <a:cs typeface="Times New Roman"/>
              </a:rPr>
              <a:t>1. Use function to generate test data that follows a specific type of classification</a:t>
            </a:r>
            <a:endParaRPr lang="en-US" sz="1000" b="1"/>
          </a:p>
          <a:p>
            <a:r>
              <a:rPr lang="en-US" sz="1000" b="1">
                <a:latin typeface="Times New Roman"/>
                <a:cs typeface="Times New Roman"/>
              </a:rPr>
              <a:t>2. Run the test data through the motion detection algorithm </a:t>
            </a:r>
          </a:p>
          <a:p>
            <a:r>
              <a:rPr lang="en-US" sz="1000" b="1">
                <a:latin typeface="Times New Roman"/>
                <a:cs typeface="Times New Roman"/>
              </a:rPr>
              <a:t>3. See how the algorithm performs in comparison to what we know the classification to be</a:t>
            </a:r>
            <a:endParaRPr lang="en-US" sz="1000" b="1"/>
          </a:p>
        </p:txBody>
      </p:sp>
      <p:sp>
        <p:nvSpPr>
          <p:cNvPr id="12" name="Rectangle 11">
            <a:extLst>
              <a:ext uri="{FF2B5EF4-FFF2-40B4-BE49-F238E27FC236}">
                <a16:creationId xmlns:a16="http://schemas.microsoft.com/office/drawing/2014/main" id="{9795C66F-8395-50C7-ABB4-6477DE6CDFA0}"/>
              </a:ext>
            </a:extLst>
          </p:cNvPr>
          <p:cNvSpPr/>
          <p:nvPr/>
        </p:nvSpPr>
        <p:spPr>
          <a:xfrm>
            <a:off x="2117912" y="974911"/>
            <a:ext cx="1882586" cy="766482"/>
          </a:xfrm>
          <a:prstGeom prst="rect">
            <a:avLst/>
          </a:prstGeom>
          <a:solidFill>
            <a:srgbClr val="FED4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262626"/>
                </a:solidFill>
                <a:latin typeface="Times New Roman" panose="02020603050405020304" pitchFamily="18" charset="0"/>
                <a:cs typeface="Times New Roman" panose="02020603050405020304" pitchFamily="18" charset="0"/>
              </a:rPr>
              <a:t>Known Classifications</a:t>
            </a:r>
          </a:p>
        </p:txBody>
      </p:sp>
      <p:sp>
        <p:nvSpPr>
          <p:cNvPr id="13" name="Rectangle 12">
            <a:extLst>
              <a:ext uri="{FF2B5EF4-FFF2-40B4-BE49-F238E27FC236}">
                <a16:creationId xmlns:a16="http://schemas.microsoft.com/office/drawing/2014/main" id="{032E3123-17F3-2FF2-C853-77F26A4B8B94}"/>
              </a:ext>
            </a:extLst>
          </p:cNvPr>
          <p:cNvSpPr/>
          <p:nvPr/>
        </p:nvSpPr>
        <p:spPr>
          <a:xfrm>
            <a:off x="5217460" y="974911"/>
            <a:ext cx="1882585" cy="766482"/>
          </a:xfrm>
          <a:prstGeom prst="rect">
            <a:avLst/>
          </a:prstGeom>
          <a:solidFill>
            <a:srgbClr val="19BC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Times New Roman" panose="02020603050405020304" pitchFamily="18" charset="0"/>
                <a:cs typeface="Times New Roman" panose="02020603050405020304" pitchFamily="18" charset="0"/>
              </a:rPr>
              <a:t>Algorithmically</a:t>
            </a:r>
            <a:endParaRPr lang="en-US">
              <a:solidFill>
                <a:schemeClr val="tx1"/>
              </a:solidFill>
              <a:latin typeface="Times New Roman" panose="02020603050405020304" pitchFamily="18" charset="0"/>
              <a:cs typeface="Times New Roman" panose="02020603050405020304" pitchFamily="18" charset="0"/>
            </a:endParaRPr>
          </a:p>
          <a:p>
            <a:pPr algn="ctr"/>
            <a:r>
              <a:rPr lang="en-US" sz="1200">
                <a:solidFill>
                  <a:schemeClr val="tx1"/>
                </a:solidFill>
                <a:latin typeface="Times New Roman" panose="02020603050405020304" pitchFamily="18" charset="0"/>
                <a:cs typeface="Times New Roman" panose="02020603050405020304" pitchFamily="18" charset="0"/>
              </a:rPr>
              <a:t> Determined </a:t>
            </a:r>
            <a:endParaRPr lang="en-US">
              <a:solidFill>
                <a:schemeClr val="tx1"/>
              </a:solidFill>
              <a:latin typeface="Times New Roman" panose="02020603050405020304" pitchFamily="18" charset="0"/>
              <a:cs typeface="Times New Roman" panose="02020603050405020304" pitchFamily="18" charset="0"/>
            </a:endParaRPr>
          </a:p>
          <a:p>
            <a:pPr algn="ctr"/>
            <a:r>
              <a:rPr lang="en-US" sz="1200">
                <a:solidFill>
                  <a:schemeClr val="tx1"/>
                </a:solidFill>
                <a:latin typeface="Times New Roman" panose="02020603050405020304" pitchFamily="18" charset="0"/>
                <a:cs typeface="Times New Roman" panose="02020603050405020304" pitchFamily="18" charset="0"/>
              </a:rPr>
              <a:t>Classifications</a:t>
            </a:r>
          </a:p>
        </p:txBody>
      </p:sp>
      <p:sp>
        <p:nvSpPr>
          <p:cNvPr id="16" name="Arrow: Curved Right 15">
            <a:extLst>
              <a:ext uri="{FF2B5EF4-FFF2-40B4-BE49-F238E27FC236}">
                <a16:creationId xmlns:a16="http://schemas.microsoft.com/office/drawing/2014/main" id="{8C20FC4A-627F-FB38-9909-2F43AF34B5F8}"/>
              </a:ext>
            </a:extLst>
          </p:cNvPr>
          <p:cNvSpPr/>
          <p:nvPr/>
        </p:nvSpPr>
        <p:spPr>
          <a:xfrm>
            <a:off x="679076" y="1116106"/>
            <a:ext cx="1324535" cy="2474258"/>
          </a:xfrm>
          <a:prstGeom prst="curvedRightArrow">
            <a:avLst/>
          </a:prstGeom>
          <a:solidFill>
            <a:srgbClr val="FED4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itle 1">
            <a:extLst>
              <a:ext uri="{FF2B5EF4-FFF2-40B4-BE49-F238E27FC236}">
                <a16:creationId xmlns:a16="http://schemas.microsoft.com/office/drawing/2014/main" id="{3551C70C-3241-EC6F-551F-60FE9596B5FD}"/>
              </a:ext>
            </a:extLst>
          </p:cNvPr>
          <p:cNvSpPr txBox="1">
            <a:spLocks/>
          </p:cNvSpPr>
          <p:nvPr/>
        </p:nvSpPr>
        <p:spPr>
          <a:xfrm>
            <a:off x="693511" y="2136176"/>
            <a:ext cx="1299529" cy="370994"/>
          </a:xfrm>
          <a:prstGeom prst="rect">
            <a:avLst/>
          </a:prstGeom>
        </p:spPr>
        <p:txBody>
          <a:bodyPr spcFirstLastPara="1" vert="horz" wrap="square" lIns="91425" tIns="91425" rIns="91425" bIns="91425" rtlCol="0" anchor="t" anchorCtr="0">
            <a:normAutofit fontScale="475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a:latin typeface="Times New Roman"/>
                <a:cs typeface="Times New Roman"/>
              </a:rPr>
              <a:t>test_DHM_2D</a:t>
            </a:r>
            <a:endParaRPr lang="en-US"/>
          </a:p>
        </p:txBody>
      </p:sp>
      <p:sp>
        <p:nvSpPr>
          <p:cNvPr id="18" name="Arrow: Curved Right 17">
            <a:extLst>
              <a:ext uri="{FF2B5EF4-FFF2-40B4-BE49-F238E27FC236}">
                <a16:creationId xmlns:a16="http://schemas.microsoft.com/office/drawing/2014/main" id="{493614EE-457F-BA33-92DE-8AECD2D5D3FF}"/>
              </a:ext>
            </a:extLst>
          </p:cNvPr>
          <p:cNvSpPr/>
          <p:nvPr/>
        </p:nvSpPr>
        <p:spPr>
          <a:xfrm rot="10800000">
            <a:off x="7140388" y="1015253"/>
            <a:ext cx="1324535" cy="2474258"/>
          </a:xfrm>
          <a:prstGeom prst="curvedRightArrow">
            <a:avLst/>
          </a:prstGeom>
          <a:solidFill>
            <a:srgbClr val="19B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itle 1">
            <a:extLst>
              <a:ext uri="{FF2B5EF4-FFF2-40B4-BE49-F238E27FC236}">
                <a16:creationId xmlns:a16="http://schemas.microsoft.com/office/drawing/2014/main" id="{0632E8EE-9E23-70EA-ECCC-1EC631E1BFDA}"/>
              </a:ext>
            </a:extLst>
          </p:cNvPr>
          <p:cNvSpPr txBox="1">
            <a:spLocks/>
          </p:cNvSpPr>
          <p:nvPr/>
        </p:nvSpPr>
        <p:spPr>
          <a:xfrm>
            <a:off x="7141376" y="2021876"/>
            <a:ext cx="1326423" cy="666829"/>
          </a:xfrm>
          <a:prstGeom prst="rect">
            <a:avLst/>
          </a:prstGeom>
        </p:spPr>
        <p:txBody>
          <a:bodyPr spcFirstLastPara="1" vert="horz" wrap="square" lIns="91425" tIns="91425" rIns="91425" bIns="91425" rtlCol="0" anchor="t" anchorCtr="0">
            <a:normAutofit fontScale="475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a:latin typeface="Times New Roman"/>
                <a:cs typeface="Times New Roman"/>
              </a:rPr>
              <a:t>Movement</a:t>
            </a:r>
          </a:p>
          <a:p>
            <a:pPr algn="ctr"/>
            <a:r>
              <a:rPr lang="en-US">
                <a:latin typeface="Times New Roman"/>
                <a:cs typeface="Times New Roman"/>
              </a:rPr>
              <a:t>Detection</a:t>
            </a:r>
            <a:endParaRPr lang="en-US"/>
          </a:p>
          <a:p>
            <a:pPr algn="ctr"/>
            <a:r>
              <a:rPr lang="en-US">
                <a:latin typeface="Times New Roman"/>
                <a:cs typeface="Times New Roman"/>
              </a:rPr>
              <a:t>Algorithm</a:t>
            </a:r>
            <a:endParaRPr lang="en-US"/>
          </a:p>
        </p:txBody>
      </p:sp>
      <p:sp>
        <p:nvSpPr>
          <p:cNvPr id="20" name="Equals 19">
            <a:extLst>
              <a:ext uri="{FF2B5EF4-FFF2-40B4-BE49-F238E27FC236}">
                <a16:creationId xmlns:a16="http://schemas.microsoft.com/office/drawing/2014/main" id="{E4BB045A-0A58-E103-CB2B-FB56BA79AB80}"/>
              </a:ext>
            </a:extLst>
          </p:cNvPr>
          <p:cNvSpPr/>
          <p:nvPr/>
        </p:nvSpPr>
        <p:spPr>
          <a:xfrm>
            <a:off x="4296335" y="1337982"/>
            <a:ext cx="551329" cy="275664"/>
          </a:xfrm>
          <a:prstGeom prst="mathEqual">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itle 1">
            <a:extLst>
              <a:ext uri="{FF2B5EF4-FFF2-40B4-BE49-F238E27FC236}">
                <a16:creationId xmlns:a16="http://schemas.microsoft.com/office/drawing/2014/main" id="{8470188D-6EF0-5D76-8902-9A8A80DE246A}"/>
              </a:ext>
            </a:extLst>
          </p:cNvPr>
          <p:cNvSpPr txBox="1">
            <a:spLocks/>
          </p:cNvSpPr>
          <p:nvPr/>
        </p:nvSpPr>
        <p:spPr>
          <a:xfrm>
            <a:off x="4330940" y="1080582"/>
            <a:ext cx="485982" cy="370994"/>
          </a:xfrm>
          <a:prstGeom prst="rect">
            <a:avLst/>
          </a:prstGeom>
        </p:spPr>
        <p:txBody>
          <a:bodyPr spcFirstLastPara="1" vert="horz" wrap="square" lIns="91425" tIns="91425" rIns="91425" bIns="91425" rtlCol="0" anchor="t" anchorCtr="0">
            <a:normAutofit fontScale="55000" lnSpcReduction="20000"/>
          </a:bodyPr>
          <a:lstStyle>
            <a:lvl1pPr lvl="0" algn="l" defTabSz="685800" rtl="0" eaLnBrk="1" latinLnBrk="0" hangingPunct="1">
              <a:lnSpc>
                <a:spcPct val="90000"/>
              </a:lnSpc>
              <a:spcBef>
                <a:spcPts val="0"/>
              </a:spcBef>
              <a:spcAft>
                <a:spcPts val="0"/>
              </a:spcAft>
              <a:buSzPts val="2800"/>
              <a:buNone/>
              <a:defRPr sz="3000" kern="1200">
                <a:solidFill>
                  <a:schemeClr val="tx1"/>
                </a:solidFill>
                <a:latin typeface="Times New Roman" panose="02020603050405020304" pitchFamily="18" charset="0"/>
                <a:ea typeface="+mj-ea"/>
                <a:cs typeface="Times New Roman" panose="02020603050405020304"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b="1">
                <a:solidFill>
                  <a:srgbClr val="F14E28"/>
                </a:solidFill>
                <a:latin typeface="Times New Roman"/>
                <a:cs typeface="Times New Roman"/>
              </a:rPr>
              <a:t>?</a:t>
            </a:r>
            <a:endParaRPr lang="en-US" b="1">
              <a:solidFill>
                <a:srgbClr val="F14E28"/>
              </a:solidFill>
            </a:endParaRPr>
          </a:p>
        </p:txBody>
      </p:sp>
    </p:spTree>
    <p:extLst>
      <p:ext uri="{BB962C8B-B14F-4D97-AF65-F5344CB8AC3E}">
        <p14:creationId xmlns:p14="http://schemas.microsoft.com/office/powerpoint/2010/main" val="505396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87F67C-9F9E-B1C5-EBE8-96C946D78052}"/>
              </a:ext>
            </a:extLst>
          </p:cNvPr>
          <p:cNvSpPr>
            <a:spLocks noGrp="1"/>
          </p:cNvSpPr>
          <p:nvPr>
            <p:ph type="body" idx="1"/>
          </p:nvPr>
        </p:nvSpPr>
        <p:spPr>
          <a:xfrm>
            <a:off x="289719" y="943658"/>
            <a:ext cx="4990642" cy="3258280"/>
          </a:xfrm>
        </p:spPr>
        <p:txBody>
          <a:bodyPr spcFirstLastPara="1" vert="horz" wrap="square" lIns="91425" tIns="91425" rIns="91425" bIns="91425" rtlCol="0" anchor="t" anchorCtr="0">
            <a:noAutofit/>
          </a:bodyPr>
          <a:lstStyle/>
          <a:p>
            <a:r>
              <a:rPr lang="en-US" sz="1600">
                <a:latin typeface="Times New Roman"/>
                <a:cs typeface="Times New Roman"/>
              </a:rPr>
              <a:t>Low-cost astrobiology mission to Enceladus (icy moon of Saturn)</a:t>
            </a:r>
            <a:endParaRPr lang="en-US" sz="1600">
              <a:ea typeface="+mn-lt"/>
              <a:cs typeface="+mn-lt"/>
            </a:endParaRPr>
          </a:p>
          <a:p>
            <a:pPr lvl="1"/>
            <a:endParaRPr lang="en-US" sz="1400">
              <a:ea typeface="+mn-lt"/>
              <a:cs typeface="Calibri" panose="020F0502020204030204"/>
            </a:endParaRPr>
          </a:p>
          <a:p>
            <a:r>
              <a:rPr lang="en-US" sz="1600">
                <a:latin typeface="Times New Roman"/>
                <a:cs typeface="Times New Roman"/>
              </a:rPr>
              <a:t>Objective</a:t>
            </a:r>
            <a:r>
              <a:rPr lang="en-US" sz="1600" b="1">
                <a:latin typeface="Times New Roman"/>
                <a:cs typeface="Times New Roman"/>
              </a:rPr>
              <a:t>:</a:t>
            </a:r>
            <a:endParaRPr lang="en-US" sz="1600" b="1">
              <a:latin typeface="Times New Roman"/>
              <a:ea typeface="+mn-lt"/>
              <a:cs typeface="Times New Roman"/>
            </a:endParaRPr>
          </a:p>
          <a:p>
            <a:pPr lvl="1"/>
            <a:r>
              <a:rPr lang="en-US" sz="1400">
                <a:latin typeface="Times New Roman"/>
                <a:cs typeface="Times New Roman"/>
              </a:rPr>
              <a:t>Design, build, and test a </a:t>
            </a:r>
            <a:r>
              <a:rPr lang="en-US" sz="1400" b="1">
                <a:latin typeface="Times New Roman"/>
                <a:cs typeface="Times New Roman"/>
              </a:rPr>
              <a:t>flight-like</a:t>
            </a:r>
            <a:r>
              <a:rPr lang="en-US" sz="1400">
                <a:latin typeface="Times New Roman"/>
                <a:cs typeface="Times New Roman"/>
              </a:rPr>
              <a:t> Digital Inline Holographic microscope to support the detection and characterization of life from melted ice grain samples collected from the plumes from Enceladus</a:t>
            </a:r>
          </a:p>
          <a:p>
            <a:pPr lvl="1">
              <a:buSzPts val="1200"/>
            </a:pPr>
            <a:endParaRPr lang="en-US" sz="1400">
              <a:latin typeface="Times New Roman"/>
              <a:cs typeface="Times New Roman"/>
            </a:endParaRPr>
          </a:p>
          <a:p>
            <a:pPr>
              <a:buSzPts val="1200"/>
            </a:pPr>
            <a:r>
              <a:rPr lang="en-US" sz="1600">
                <a:latin typeface="Times New Roman"/>
                <a:cs typeface="Times New Roman"/>
              </a:rPr>
              <a:t>Flight-like:</a:t>
            </a:r>
          </a:p>
          <a:p>
            <a:pPr lvl="1"/>
            <a:r>
              <a:rPr lang="en-US" sz="1400">
                <a:latin typeface="Times New Roman"/>
                <a:cs typeface="Times New Roman"/>
              </a:rPr>
              <a:t>Design needs to be able to pass basic flight testing (vacuum, thermal, g-loading, etc.), but some aspects of the design will prevent it from being flyable</a:t>
            </a:r>
          </a:p>
          <a:p>
            <a:pPr lvl="1"/>
            <a:endParaRPr lang="en-US" sz="1600">
              <a:latin typeface="Times New Roman"/>
              <a:cs typeface="Times New Roman"/>
            </a:endParaRPr>
          </a:p>
          <a:p>
            <a:pPr lvl="1">
              <a:buSzPts val="1400"/>
            </a:pPr>
            <a:endParaRPr lang="en-US" sz="1600">
              <a:latin typeface="Calibri" panose="020F0502020204030204"/>
              <a:cs typeface="Calibri"/>
            </a:endParaRPr>
          </a:p>
        </p:txBody>
      </p:sp>
      <p:sp>
        <p:nvSpPr>
          <p:cNvPr id="2" name="Slide Number Placeholder 1">
            <a:extLst>
              <a:ext uri="{FF2B5EF4-FFF2-40B4-BE49-F238E27FC236}">
                <a16:creationId xmlns:a16="http://schemas.microsoft.com/office/drawing/2014/main" id="{F401E28C-FBE2-0811-7E11-7073E80069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4" name="Picture 4" descr="A picture containing indoor, white&#10;&#10;Description automatically generated">
            <a:extLst>
              <a:ext uri="{FF2B5EF4-FFF2-40B4-BE49-F238E27FC236}">
                <a16:creationId xmlns:a16="http://schemas.microsoft.com/office/drawing/2014/main" id="{E0FA2007-00FF-D41B-F391-57DA49ACF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97041" y="142995"/>
            <a:ext cx="2205820" cy="2210085"/>
          </a:xfrm>
          <a:prstGeom prst="rect">
            <a:avLst/>
          </a:prstGeom>
        </p:spPr>
      </p:pic>
      <p:pic>
        <p:nvPicPr>
          <p:cNvPr id="5" name="Picture 5">
            <a:extLst>
              <a:ext uri="{FF2B5EF4-FFF2-40B4-BE49-F238E27FC236}">
                <a16:creationId xmlns:a16="http://schemas.microsoft.com/office/drawing/2014/main" id="{22563C38-4BBC-8F2C-4D18-1FF1D8A5E08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81024" y="1393309"/>
            <a:ext cx="1999518" cy="2632516"/>
          </a:xfrm>
          <a:prstGeom prst="rect">
            <a:avLst/>
          </a:prstGeom>
        </p:spPr>
      </p:pic>
      <p:sp>
        <p:nvSpPr>
          <p:cNvPr id="6" name="TextBox 5">
            <a:extLst>
              <a:ext uri="{FF2B5EF4-FFF2-40B4-BE49-F238E27FC236}">
                <a16:creationId xmlns:a16="http://schemas.microsoft.com/office/drawing/2014/main" id="{42F6D69C-9248-9FD0-C1FA-A511C3E8ECA2}"/>
              </a:ext>
            </a:extLst>
          </p:cNvPr>
          <p:cNvSpPr txBox="1"/>
          <p:nvPr/>
        </p:nvSpPr>
        <p:spPr>
          <a:xfrm>
            <a:off x="5561135" y="2432538"/>
            <a:ext cx="14800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Enceladus</a:t>
            </a:r>
            <a:endParaRPr lang="en-US" sz="1200">
              <a:latin typeface="Times New Roman"/>
              <a:cs typeface="Times New Roman"/>
            </a:endParaRPr>
          </a:p>
        </p:txBody>
      </p:sp>
      <p:sp>
        <p:nvSpPr>
          <p:cNvPr id="7" name="TextBox 6">
            <a:extLst>
              <a:ext uri="{FF2B5EF4-FFF2-40B4-BE49-F238E27FC236}">
                <a16:creationId xmlns:a16="http://schemas.microsoft.com/office/drawing/2014/main" id="{250769A2-C2FF-07B6-EC43-87867D0D3EAF}"/>
              </a:ext>
            </a:extLst>
          </p:cNvPr>
          <p:cNvSpPr txBox="1"/>
          <p:nvPr/>
        </p:nvSpPr>
        <p:spPr>
          <a:xfrm>
            <a:off x="6397386" y="4063492"/>
            <a:ext cx="20654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ea typeface="+mn-lt"/>
                <a:cs typeface="+mn-lt"/>
              </a:rPr>
              <a:t>Encelascope</a:t>
            </a:r>
            <a:r>
              <a:rPr lang="en-US" sz="1200">
                <a:ea typeface="+mn-lt"/>
                <a:cs typeface="+mn-lt"/>
              </a:rPr>
              <a:t> + Transfer Stage</a:t>
            </a:r>
            <a:endParaRPr lang="en-US" err="1">
              <a:ea typeface="+mn-lt"/>
              <a:cs typeface="+mn-lt"/>
            </a:endParaRPr>
          </a:p>
        </p:txBody>
      </p:sp>
      <p:sp>
        <p:nvSpPr>
          <p:cNvPr id="8" name="TextBox 7">
            <a:extLst>
              <a:ext uri="{FF2B5EF4-FFF2-40B4-BE49-F238E27FC236}">
                <a16:creationId xmlns:a16="http://schemas.microsoft.com/office/drawing/2014/main" id="{5706B3D0-8B63-C2F8-F10C-7C368F2E436C}"/>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
        <p:nvSpPr>
          <p:cNvPr id="13" name="Title 1">
            <a:extLst>
              <a:ext uri="{FF2B5EF4-FFF2-40B4-BE49-F238E27FC236}">
                <a16:creationId xmlns:a16="http://schemas.microsoft.com/office/drawing/2014/main" id="{E331A879-1F47-9925-B2E2-4DD3C8538233}"/>
              </a:ext>
            </a:extLst>
          </p:cNvPr>
          <p:cNvSpPr txBox="1">
            <a:spLocks/>
          </p:cNvSpPr>
          <p:nvPr/>
        </p:nvSpPr>
        <p:spPr>
          <a:xfrm>
            <a:off x="245758" y="313140"/>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b="1">
                <a:latin typeface="Times New Roman"/>
              </a:rPr>
              <a:t>Project Description</a:t>
            </a:r>
          </a:p>
        </p:txBody>
      </p:sp>
    </p:spTree>
    <p:extLst>
      <p:ext uri="{BB962C8B-B14F-4D97-AF65-F5344CB8AC3E}">
        <p14:creationId xmlns:p14="http://schemas.microsoft.com/office/powerpoint/2010/main" val="2692636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Spring Planning</a:t>
            </a:r>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r>
              <a:rPr lang="en-US">
                <a:latin typeface="Times New Roman"/>
                <a:cs typeface="Calibri"/>
              </a:rPr>
              <a:t>Presenters</a:t>
            </a:r>
            <a:r>
              <a:rPr lang="en-US" sz="1800">
                <a:latin typeface="Times New Roman"/>
                <a:cs typeface="Calibri"/>
              </a:rPr>
              <a:t>: </a:t>
            </a:r>
            <a:r>
              <a:rPr lang="en-US">
                <a:latin typeface="Times New Roman"/>
                <a:cs typeface="Calibri"/>
              </a:rPr>
              <a:t>Brianna Gagliardi</a:t>
            </a:r>
            <a:endParaRPr lang="en-US" sz="4250">
              <a:latin typeface="Times New Roman"/>
              <a:cs typeface="Times New Roman"/>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dirty="0" smtClean="0"/>
              <a:t>60</a:t>
            </a:fld>
            <a:endParaRPr lang="en-US"/>
          </a:p>
        </p:txBody>
      </p:sp>
    </p:spTree>
    <p:extLst>
      <p:ext uri="{BB962C8B-B14F-4D97-AF65-F5344CB8AC3E}">
        <p14:creationId xmlns:p14="http://schemas.microsoft.com/office/powerpoint/2010/main" val="2717562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8652C13-722C-907F-9665-41CDEDEBB92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2577" y="782876"/>
            <a:ext cx="7487594" cy="3644203"/>
          </a:xfrm>
          <a:prstGeom prst="rect">
            <a:avLst/>
          </a:prstGeom>
          <a:ln w="19050">
            <a:solidFill>
              <a:schemeClr val="tx1"/>
            </a:solidFill>
          </a:ln>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Master Schedule</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61</a:t>
            </a:fld>
            <a:endParaRPr lang="en"/>
          </a:p>
        </p:txBody>
      </p:sp>
      <p:sp>
        <p:nvSpPr>
          <p:cNvPr id="14" name="Rounded Rectangle 13">
            <a:extLst>
              <a:ext uri="{FF2B5EF4-FFF2-40B4-BE49-F238E27FC236}">
                <a16:creationId xmlns:a16="http://schemas.microsoft.com/office/drawing/2014/main" id="{FC0EF904-2C29-4619-C935-B65E38C864C8}"/>
              </a:ext>
            </a:extLst>
          </p:cNvPr>
          <p:cNvSpPr/>
          <p:nvPr/>
        </p:nvSpPr>
        <p:spPr>
          <a:xfrm>
            <a:off x="5736208" y="1815485"/>
            <a:ext cx="968670" cy="182138"/>
          </a:xfrm>
          <a:prstGeom prst="roundRect">
            <a:avLst/>
          </a:prstGeom>
          <a:solidFill>
            <a:srgbClr val="FF81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Systems Testing</a:t>
            </a:r>
          </a:p>
        </p:txBody>
      </p:sp>
      <p:sp>
        <p:nvSpPr>
          <p:cNvPr id="16" name="Right Bracket 15">
            <a:extLst>
              <a:ext uri="{FF2B5EF4-FFF2-40B4-BE49-F238E27FC236}">
                <a16:creationId xmlns:a16="http://schemas.microsoft.com/office/drawing/2014/main" id="{9626180E-96E2-28EF-4A37-05BF12F9BA18}"/>
              </a:ext>
            </a:extLst>
          </p:cNvPr>
          <p:cNvSpPr/>
          <p:nvPr/>
        </p:nvSpPr>
        <p:spPr>
          <a:xfrm rot="16200000">
            <a:off x="3537011" y="-47931"/>
            <a:ext cx="169499" cy="2497873"/>
          </a:xfrm>
          <a:prstGeom prst="rightBracket">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01C48DE1-407E-02A5-1684-D4EEC3928D7D}"/>
              </a:ext>
            </a:extLst>
          </p:cNvPr>
          <p:cNvSpPr/>
          <p:nvPr/>
        </p:nvSpPr>
        <p:spPr>
          <a:xfrm>
            <a:off x="7052608" y="3058429"/>
            <a:ext cx="679482" cy="1821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Analysis</a:t>
            </a:r>
          </a:p>
        </p:txBody>
      </p:sp>
      <p:sp>
        <p:nvSpPr>
          <p:cNvPr id="13" name="Rounded Rectangle 12">
            <a:extLst>
              <a:ext uri="{FF2B5EF4-FFF2-40B4-BE49-F238E27FC236}">
                <a16:creationId xmlns:a16="http://schemas.microsoft.com/office/drawing/2014/main" id="{9B9048A8-5D6E-B930-50F6-3E4A28D5D4A0}"/>
              </a:ext>
            </a:extLst>
          </p:cNvPr>
          <p:cNvSpPr/>
          <p:nvPr/>
        </p:nvSpPr>
        <p:spPr>
          <a:xfrm>
            <a:off x="3242775" y="1061595"/>
            <a:ext cx="1552250" cy="169499"/>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Manufacturing &amp; Assembly</a:t>
            </a:r>
          </a:p>
        </p:txBody>
      </p:sp>
      <p:sp>
        <p:nvSpPr>
          <p:cNvPr id="17" name="Right Bracket 16">
            <a:extLst>
              <a:ext uri="{FF2B5EF4-FFF2-40B4-BE49-F238E27FC236}">
                <a16:creationId xmlns:a16="http://schemas.microsoft.com/office/drawing/2014/main" id="{89DA0484-5D47-39A5-E7B1-163DD9DB0CD0}"/>
              </a:ext>
            </a:extLst>
          </p:cNvPr>
          <p:cNvSpPr/>
          <p:nvPr/>
        </p:nvSpPr>
        <p:spPr>
          <a:xfrm rot="16200000">
            <a:off x="5683490" y="1210146"/>
            <a:ext cx="224160" cy="1849745"/>
          </a:xfrm>
          <a:prstGeom prst="rightBracket">
            <a:avLst/>
          </a:prstGeom>
          <a:ln w="19050">
            <a:solidFill>
              <a:srgbClr val="FF81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ket 17">
            <a:extLst>
              <a:ext uri="{FF2B5EF4-FFF2-40B4-BE49-F238E27FC236}">
                <a16:creationId xmlns:a16="http://schemas.microsoft.com/office/drawing/2014/main" id="{7F1744FA-72F8-B2C9-9CDB-528FD3A62BAF}"/>
              </a:ext>
            </a:extLst>
          </p:cNvPr>
          <p:cNvSpPr/>
          <p:nvPr/>
        </p:nvSpPr>
        <p:spPr>
          <a:xfrm rot="16200000">
            <a:off x="6594700" y="2338505"/>
            <a:ext cx="218020" cy="2056760"/>
          </a:xfrm>
          <a:prstGeom prst="rightBracket">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F29C401-9055-0BCE-5C22-AE0F8CEDAE2B}"/>
              </a:ext>
            </a:extLst>
          </p:cNvPr>
          <p:cNvSpPr/>
          <p:nvPr/>
        </p:nvSpPr>
        <p:spPr>
          <a:xfrm>
            <a:off x="3437506" y="3486646"/>
            <a:ext cx="813706" cy="182138"/>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Deliverables</a:t>
            </a:r>
          </a:p>
        </p:txBody>
      </p:sp>
      <p:sp>
        <p:nvSpPr>
          <p:cNvPr id="20" name="Right Bracket 19">
            <a:extLst>
              <a:ext uri="{FF2B5EF4-FFF2-40B4-BE49-F238E27FC236}">
                <a16:creationId xmlns:a16="http://schemas.microsoft.com/office/drawing/2014/main" id="{4DF25FEC-9AA3-BF31-4D18-202DF9174BA2}"/>
              </a:ext>
            </a:extLst>
          </p:cNvPr>
          <p:cNvSpPr/>
          <p:nvPr/>
        </p:nvSpPr>
        <p:spPr>
          <a:xfrm rot="16200000">
            <a:off x="5319739" y="1518551"/>
            <a:ext cx="272049" cy="4678619"/>
          </a:xfrm>
          <a:prstGeom prst="rightBracket">
            <a:avLst/>
          </a:prstGeom>
          <a:ln w="19050">
            <a:solidFill>
              <a:srgbClr val="F14E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19525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8652C13-722C-907F-9665-41CDEDEBB92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2577" y="782876"/>
            <a:ext cx="7487594" cy="3644203"/>
          </a:xfrm>
          <a:prstGeom prst="rect">
            <a:avLst/>
          </a:prstGeom>
          <a:ln w="19050">
            <a:solidFill>
              <a:schemeClr val="tx1"/>
            </a:solidFill>
          </a:ln>
        </p:spPr>
      </p:pic>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Master Schedule</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62</a:t>
            </a:fld>
            <a:endParaRPr lang="en"/>
          </a:p>
        </p:txBody>
      </p:sp>
      <p:sp>
        <p:nvSpPr>
          <p:cNvPr id="14" name="Rounded Rectangle 13">
            <a:extLst>
              <a:ext uri="{FF2B5EF4-FFF2-40B4-BE49-F238E27FC236}">
                <a16:creationId xmlns:a16="http://schemas.microsoft.com/office/drawing/2014/main" id="{FC0EF904-2C29-4619-C935-B65E38C864C8}"/>
              </a:ext>
            </a:extLst>
          </p:cNvPr>
          <p:cNvSpPr/>
          <p:nvPr/>
        </p:nvSpPr>
        <p:spPr>
          <a:xfrm>
            <a:off x="5736208" y="1815485"/>
            <a:ext cx="968670" cy="182138"/>
          </a:xfrm>
          <a:prstGeom prst="roundRect">
            <a:avLst/>
          </a:prstGeom>
          <a:solidFill>
            <a:srgbClr val="FF81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Systems Testing</a:t>
            </a:r>
          </a:p>
        </p:txBody>
      </p:sp>
      <p:sp>
        <p:nvSpPr>
          <p:cNvPr id="16" name="Right Bracket 15">
            <a:extLst>
              <a:ext uri="{FF2B5EF4-FFF2-40B4-BE49-F238E27FC236}">
                <a16:creationId xmlns:a16="http://schemas.microsoft.com/office/drawing/2014/main" id="{9626180E-96E2-28EF-4A37-05BF12F9BA18}"/>
              </a:ext>
            </a:extLst>
          </p:cNvPr>
          <p:cNvSpPr/>
          <p:nvPr/>
        </p:nvSpPr>
        <p:spPr>
          <a:xfrm rot="16200000">
            <a:off x="3537011" y="-47931"/>
            <a:ext cx="169499" cy="2497873"/>
          </a:xfrm>
          <a:prstGeom prst="rightBracket">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01C48DE1-407E-02A5-1684-D4EEC3928D7D}"/>
              </a:ext>
            </a:extLst>
          </p:cNvPr>
          <p:cNvSpPr/>
          <p:nvPr/>
        </p:nvSpPr>
        <p:spPr>
          <a:xfrm>
            <a:off x="7052608" y="3058429"/>
            <a:ext cx="679482" cy="1821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Analysis</a:t>
            </a:r>
          </a:p>
        </p:txBody>
      </p:sp>
      <p:sp>
        <p:nvSpPr>
          <p:cNvPr id="13" name="Rounded Rectangle 12">
            <a:extLst>
              <a:ext uri="{FF2B5EF4-FFF2-40B4-BE49-F238E27FC236}">
                <a16:creationId xmlns:a16="http://schemas.microsoft.com/office/drawing/2014/main" id="{9B9048A8-5D6E-B930-50F6-3E4A28D5D4A0}"/>
              </a:ext>
            </a:extLst>
          </p:cNvPr>
          <p:cNvSpPr/>
          <p:nvPr/>
        </p:nvSpPr>
        <p:spPr>
          <a:xfrm>
            <a:off x="3242775" y="1061595"/>
            <a:ext cx="1552250" cy="169499"/>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Manufacturing &amp; Assembly</a:t>
            </a:r>
          </a:p>
        </p:txBody>
      </p:sp>
      <p:sp>
        <p:nvSpPr>
          <p:cNvPr id="17" name="Right Bracket 16">
            <a:extLst>
              <a:ext uri="{FF2B5EF4-FFF2-40B4-BE49-F238E27FC236}">
                <a16:creationId xmlns:a16="http://schemas.microsoft.com/office/drawing/2014/main" id="{89DA0484-5D47-39A5-E7B1-163DD9DB0CD0}"/>
              </a:ext>
            </a:extLst>
          </p:cNvPr>
          <p:cNvSpPr/>
          <p:nvPr/>
        </p:nvSpPr>
        <p:spPr>
          <a:xfrm rot="16200000">
            <a:off x="5683490" y="1210146"/>
            <a:ext cx="224160" cy="1849745"/>
          </a:xfrm>
          <a:prstGeom prst="rightBracket">
            <a:avLst/>
          </a:prstGeom>
          <a:ln w="19050">
            <a:solidFill>
              <a:srgbClr val="FF81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ket 17">
            <a:extLst>
              <a:ext uri="{FF2B5EF4-FFF2-40B4-BE49-F238E27FC236}">
                <a16:creationId xmlns:a16="http://schemas.microsoft.com/office/drawing/2014/main" id="{7F1744FA-72F8-B2C9-9CDB-528FD3A62BAF}"/>
              </a:ext>
            </a:extLst>
          </p:cNvPr>
          <p:cNvSpPr/>
          <p:nvPr/>
        </p:nvSpPr>
        <p:spPr>
          <a:xfrm rot="16200000">
            <a:off x="6594700" y="2338505"/>
            <a:ext cx="218020" cy="2056760"/>
          </a:xfrm>
          <a:prstGeom prst="rightBracket">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F29C401-9055-0BCE-5C22-AE0F8CEDAE2B}"/>
              </a:ext>
            </a:extLst>
          </p:cNvPr>
          <p:cNvSpPr/>
          <p:nvPr/>
        </p:nvSpPr>
        <p:spPr>
          <a:xfrm>
            <a:off x="3437506" y="3486646"/>
            <a:ext cx="813706" cy="182138"/>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Times New Roman" panose="02020603050405020304" pitchFamily="18" charset="0"/>
                <a:cs typeface="Times New Roman" panose="02020603050405020304" pitchFamily="18" charset="0"/>
              </a:rPr>
              <a:t>Deliverables</a:t>
            </a:r>
          </a:p>
        </p:txBody>
      </p:sp>
      <p:sp>
        <p:nvSpPr>
          <p:cNvPr id="20" name="Right Bracket 19">
            <a:extLst>
              <a:ext uri="{FF2B5EF4-FFF2-40B4-BE49-F238E27FC236}">
                <a16:creationId xmlns:a16="http://schemas.microsoft.com/office/drawing/2014/main" id="{4DF25FEC-9AA3-BF31-4D18-202DF9174BA2}"/>
              </a:ext>
            </a:extLst>
          </p:cNvPr>
          <p:cNvSpPr/>
          <p:nvPr/>
        </p:nvSpPr>
        <p:spPr>
          <a:xfrm rot="16200000">
            <a:off x="5319739" y="1518551"/>
            <a:ext cx="272049" cy="4678619"/>
          </a:xfrm>
          <a:prstGeom prst="rightBracket">
            <a:avLst/>
          </a:prstGeom>
          <a:ln w="19050">
            <a:solidFill>
              <a:srgbClr val="F14E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1BCA6361-00AB-74F9-28FC-8CF595EC0773}"/>
              </a:ext>
            </a:extLst>
          </p:cNvPr>
          <p:cNvCxnSpPr>
            <a:cxnSpLocks/>
          </p:cNvCxnSpPr>
          <p:nvPr/>
        </p:nvCxnSpPr>
        <p:spPr>
          <a:xfrm>
            <a:off x="2524125" y="1218394"/>
            <a:ext cx="5207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0E5F474-2B73-A88F-8B1A-6C88DC45CEFA}"/>
              </a:ext>
            </a:extLst>
          </p:cNvPr>
          <p:cNvCxnSpPr>
            <a:cxnSpLocks/>
          </p:cNvCxnSpPr>
          <p:nvPr/>
        </p:nvCxnSpPr>
        <p:spPr>
          <a:xfrm>
            <a:off x="3067050" y="1231094"/>
            <a:ext cx="0" cy="1832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7C545DD-1F9B-6A1D-CAEE-039AE6BDC6E0}"/>
              </a:ext>
            </a:extLst>
          </p:cNvPr>
          <p:cNvCxnSpPr>
            <a:cxnSpLocks/>
          </p:cNvCxnSpPr>
          <p:nvPr/>
        </p:nvCxnSpPr>
        <p:spPr>
          <a:xfrm>
            <a:off x="3067050" y="1349375"/>
            <a:ext cx="51435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4E0902-C63A-9F0C-0B42-F6901ACBEB5A}"/>
              </a:ext>
            </a:extLst>
          </p:cNvPr>
          <p:cNvCxnSpPr>
            <a:cxnSpLocks/>
          </p:cNvCxnSpPr>
          <p:nvPr/>
        </p:nvCxnSpPr>
        <p:spPr>
          <a:xfrm>
            <a:off x="3581400" y="1362328"/>
            <a:ext cx="0" cy="203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309FDE-8A9A-0F09-D010-10340D5520C5}"/>
              </a:ext>
            </a:extLst>
          </p:cNvPr>
          <p:cNvCxnSpPr>
            <a:cxnSpLocks/>
          </p:cNvCxnSpPr>
          <p:nvPr/>
        </p:nvCxnSpPr>
        <p:spPr>
          <a:xfrm>
            <a:off x="3581400" y="1517650"/>
            <a:ext cx="67627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1A633F-4652-C3EE-2638-7B0FE31BACA7}"/>
              </a:ext>
            </a:extLst>
          </p:cNvPr>
          <p:cNvCxnSpPr>
            <a:cxnSpLocks/>
          </p:cNvCxnSpPr>
          <p:nvPr/>
        </p:nvCxnSpPr>
        <p:spPr>
          <a:xfrm>
            <a:off x="4257675" y="1517650"/>
            <a:ext cx="0" cy="2157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4816D72-3AE8-1C52-4025-2F288488308A}"/>
              </a:ext>
            </a:extLst>
          </p:cNvPr>
          <p:cNvCxnSpPr>
            <a:cxnSpLocks/>
          </p:cNvCxnSpPr>
          <p:nvPr/>
        </p:nvCxnSpPr>
        <p:spPr>
          <a:xfrm>
            <a:off x="4922481" y="1677867"/>
            <a:ext cx="0" cy="4571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5234DA-21AD-E6F6-CBA3-4C49943A088B}"/>
              </a:ext>
            </a:extLst>
          </p:cNvPr>
          <p:cNvCxnSpPr>
            <a:cxnSpLocks/>
          </p:cNvCxnSpPr>
          <p:nvPr/>
        </p:nvCxnSpPr>
        <p:spPr>
          <a:xfrm>
            <a:off x="5261850" y="2081326"/>
            <a:ext cx="0" cy="24277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610B60D-9125-3079-1ED4-584BD290EE48}"/>
              </a:ext>
            </a:extLst>
          </p:cNvPr>
          <p:cNvCxnSpPr>
            <a:cxnSpLocks/>
          </p:cNvCxnSpPr>
          <p:nvPr/>
        </p:nvCxnSpPr>
        <p:spPr>
          <a:xfrm>
            <a:off x="5581650" y="2273285"/>
            <a:ext cx="0" cy="5238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1CDDE4-4F8E-0742-8286-C9911A4657D0}"/>
              </a:ext>
            </a:extLst>
          </p:cNvPr>
          <p:cNvCxnSpPr>
            <a:cxnSpLocks/>
          </p:cNvCxnSpPr>
          <p:nvPr/>
        </p:nvCxnSpPr>
        <p:spPr>
          <a:xfrm>
            <a:off x="6089650" y="2757859"/>
            <a:ext cx="0" cy="1587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4799CD-22E2-7DBE-3ABE-9745A5D4DFAC}"/>
              </a:ext>
            </a:extLst>
          </p:cNvPr>
          <p:cNvCxnSpPr>
            <a:cxnSpLocks/>
          </p:cNvCxnSpPr>
          <p:nvPr/>
        </p:nvCxnSpPr>
        <p:spPr>
          <a:xfrm>
            <a:off x="6423025" y="2875866"/>
            <a:ext cx="0" cy="18256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3A57DC9-18BC-3B4A-7DFB-98453FB1B67C}"/>
              </a:ext>
            </a:extLst>
          </p:cNvPr>
          <p:cNvCxnSpPr>
            <a:cxnSpLocks/>
          </p:cNvCxnSpPr>
          <p:nvPr/>
        </p:nvCxnSpPr>
        <p:spPr>
          <a:xfrm>
            <a:off x="6746875" y="3023504"/>
            <a:ext cx="0" cy="5159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EC83E9E-EDB6-0AB4-5249-8F0E434EFA24}"/>
              </a:ext>
            </a:extLst>
          </p:cNvPr>
          <p:cNvCxnSpPr>
            <a:cxnSpLocks/>
          </p:cNvCxnSpPr>
          <p:nvPr/>
        </p:nvCxnSpPr>
        <p:spPr>
          <a:xfrm>
            <a:off x="4257675" y="1677987"/>
            <a:ext cx="65845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BF0F4D-4DCB-64F2-18C5-19167FB80BE1}"/>
              </a:ext>
            </a:extLst>
          </p:cNvPr>
          <p:cNvCxnSpPr>
            <a:cxnSpLocks/>
          </p:cNvCxnSpPr>
          <p:nvPr/>
        </p:nvCxnSpPr>
        <p:spPr>
          <a:xfrm>
            <a:off x="4922481" y="2074862"/>
            <a:ext cx="33337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B33A114-BE61-90AA-1A70-47E9C6918573}"/>
              </a:ext>
            </a:extLst>
          </p:cNvPr>
          <p:cNvCxnSpPr>
            <a:cxnSpLocks/>
          </p:cNvCxnSpPr>
          <p:nvPr/>
        </p:nvCxnSpPr>
        <p:spPr>
          <a:xfrm>
            <a:off x="5255856" y="2273285"/>
            <a:ext cx="32579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523E81F-88B5-5A41-3CD7-1864FBFC1F33}"/>
              </a:ext>
            </a:extLst>
          </p:cNvPr>
          <p:cNvCxnSpPr>
            <a:cxnSpLocks/>
          </p:cNvCxnSpPr>
          <p:nvPr/>
        </p:nvCxnSpPr>
        <p:spPr>
          <a:xfrm>
            <a:off x="5581650" y="2757859"/>
            <a:ext cx="5080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8309DD-58CA-F582-2C88-26339C5C9BBC}"/>
              </a:ext>
            </a:extLst>
          </p:cNvPr>
          <p:cNvCxnSpPr>
            <a:cxnSpLocks/>
          </p:cNvCxnSpPr>
          <p:nvPr/>
        </p:nvCxnSpPr>
        <p:spPr>
          <a:xfrm>
            <a:off x="6089650" y="2874962"/>
            <a:ext cx="33972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10FA382-47B6-210B-47BA-3DC336216753}"/>
              </a:ext>
            </a:extLst>
          </p:cNvPr>
          <p:cNvCxnSpPr>
            <a:cxnSpLocks/>
          </p:cNvCxnSpPr>
          <p:nvPr/>
        </p:nvCxnSpPr>
        <p:spPr>
          <a:xfrm>
            <a:off x="6429375" y="3023504"/>
            <a:ext cx="32385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75FA692-D4F9-B212-4A13-DD02405CEA8F}"/>
              </a:ext>
            </a:extLst>
          </p:cNvPr>
          <p:cNvCxnSpPr>
            <a:cxnSpLocks/>
          </p:cNvCxnSpPr>
          <p:nvPr/>
        </p:nvCxnSpPr>
        <p:spPr>
          <a:xfrm>
            <a:off x="6746875" y="3488233"/>
            <a:ext cx="104819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F5DBC6EF-D845-D738-6466-2D430E3E7021}"/>
              </a:ext>
            </a:extLst>
          </p:cNvPr>
          <p:cNvSpPr/>
          <p:nvPr/>
        </p:nvSpPr>
        <p:spPr>
          <a:xfrm>
            <a:off x="5316900" y="1231309"/>
            <a:ext cx="993799" cy="23261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Times New Roman" panose="02020603050405020304" pitchFamily="18" charset="0"/>
                <a:cs typeface="Times New Roman" panose="02020603050405020304" pitchFamily="18" charset="0"/>
              </a:rPr>
              <a:t>Critical Path</a:t>
            </a:r>
          </a:p>
        </p:txBody>
      </p:sp>
      <p:cxnSp>
        <p:nvCxnSpPr>
          <p:cNvPr id="33" name="Straight Connector 32">
            <a:extLst>
              <a:ext uri="{FF2B5EF4-FFF2-40B4-BE49-F238E27FC236}">
                <a16:creationId xmlns:a16="http://schemas.microsoft.com/office/drawing/2014/main" id="{1CFDD689-ECA9-635A-3D7D-3AB8217AB341}"/>
              </a:ext>
            </a:extLst>
          </p:cNvPr>
          <p:cNvCxnSpPr>
            <a:cxnSpLocks/>
          </p:cNvCxnSpPr>
          <p:nvPr/>
        </p:nvCxnSpPr>
        <p:spPr>
          <a:xfrm flipH="1">
            <a:off x="4916131" y="1235187"/>
            <a:ext cx="759199" cy="5950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168149DE-7A08-79A4-2EE2-2601A0F42FDE}"/>
              </a:ext>
            </a:extLst>
          </p:cNvPr>
          <p:cNvSpPr/>
          <p:nvPr/>
        </p:nvSpPr>
        <p:spPr>
          <a:xfrm>
            <a:off x="7869777" y="3412901"/>
            <a:ext cx="488947" cy="14749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Finish</a:t>
            </a:r>
          </a:p>
        </p:txBody>
      </p:sp>
      <p:sp>
        <p:nvSpPr>
          <p:cNvPr id="49" name="Rounded Rectangle 48">
            <a:extLst>
              <a:ext uri="{FF2B5EF4-FFF2-40B4-BE49-F238E27FC236}">
                <a16:creationId xmlns:a16="http://schemas.microsoft.com/office/drawing/2014/main" id="{F26A0BAD-928B-2CBC-57C0-C2A1E198CF24}"/>
              </a:ext>
            </a:extLst>
          </p:cNvPr>
          <p:cNvSpPr/>
          <p:nvPr/>
        </p:nvSpPr>
        <p:spPr>
          <a:xfrm>
            <a:off x="2004402" y="1102807"/>
            <a:ext cx="488947" cy="14749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2498769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Major Testing Dates</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63</a:t>
            </a:fld>
            <a:endParaRPr lang="en"/>
          </a:p>
        </p:txBody>
      </p:sp>
      <p:graphicFrame>
        <p:nvGraphicFramePr>
          <p:cNvPr id="3" name="Table 4">
            <a:extLst>
              <a:ext uri="{FF2B5EF4-FFF2-40B4-BE49-F238E27FC236}">
                <a16:creationId xmlns:a16="http://schemas.microsoft.com/office/drawing/2014/main" id="{97BEADB0-E8B1-1A78-0E92-01FA2A5249B9}"/>
              </a:ext>
            </a:extLst>
          </p:cNvPr>
          <p:cNvGraphicFramePr>
            <a:graphicFrameLocks noGrp="1"/>
          </p:cNvGraphicFramePr>
          <p:nvPr>
            <p:extLst>
              <p:ext uri="{D42A27DB-BD31-4B8C-83A1-F6EECF244321}">
                <p14:modId xmlns:p14="http://schemas.microsoft.com/office/powerpoint/2010/main" val="1580289587"/>
              </p:ext>
            </p:extLst>
          </p:nvPr>
        </p:nvGraphicFramePr>
        <p:xfrm>
          <a:off x="1801997" y="1074522"/>
          <a:ext cx="5540006" cy="2722272"/>
        </p:xfrm>
        <a:graphic>
          <a:graphicData uri="http://schemas.openxmlformats.org/drawingml/2006/table">
            <a:tbl>
              <a:tblPr firstRow="1" bandRow="1">
                <a:tableStyleId>{7E9639D4-E3E2-4D34-9284-5A2195B3D0D7}</a:tableStyleId>
              </a:tblPr>
              <a:tblGrid>
                <a:gridCol w="1996874">
                  <a:extLst>
                    <a:ext uri="{9D8B030D-6E8A-4147-A177-3AD203B41FA5}">
                      <a16:colId xmlns:a16="http://schemas.microsoft.com/office/drawing/2014/main" val="1744669899"/>
                    </a:ext>
                  </a:extLst>
                </a:gridCol>
                <a:gridCol w="1657049">
                  <a:extLst>
                    <a:ext uri="{9D8B030D-6E8A-4147-A177-3AD203B41FA5}">
                      <a16:colId xmlns:a16="http://schemas.microsoft.com/office/drawing/2014/main" val="1297427700"/>
                    </a:ext>
                  </a:extLst>
                </a:gridCol>
                <a:gridCol w="1886083">
                  <a:extLst>
                    <a:ext uri="{9D8B030D-6E8A-4147-A177-3AD203B41FA5}">
                      <a16:colId xmlns:a16="http://schemas.microsoft.com/office/drawing/2014/main" val="1240524409"/>
                    </a:ext>
                  </a:extLst>
                </a:gridCol>
              </a:tblGrid>
              <a:tr h="353376">
                <a:tc>
                  <a:txBody>
                    <a:bodyPr/>
                    <a:lstStyle/>
                    <a:p>
                      <a:pPr algn="ctr"/>
                      <a:r>
                        <a:rPr lang="en-US">
                          <a:latin typeface="Times New Roman"/>
                        </a:rPr>
                        <a:t>Test</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a:latin typeface="Times New Roman"/>
                        </a:rPr>
                        <a:t>Goal Date</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a:latin typeface="Times New Roman"/>
                        </a:rPr>
                        <a:t>Testing 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76185"/>
                  </a:ext>
                </a:extLst>
              </a:tr>
              <a:tr h="592224">
                <a:tc>
                  <a:txBody>
                    <a:bodyPr/>
                    <a:lstStyle/>
                    <a:p>
                      <a:pPr lvl="0" algn="ctr">
                        <a:buNone/>
                      </a:pPr>
                      <a:r>
                        <a:rPr lang="en-US">
                          <a:latin typeface="Times New Roman"/>
                        </a:rPr>
                        <a:t>Overall Function</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n-US">
                          <a:latin typeface="Times New Roman"/>
                        </a:rPr>
                        <a:t>3/14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a:latin typeface="Times New Roman"/>
                        </a:rPr>
                        <a:t>AERO</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3155864729"/>
                  </a:ext>
                </a:extLst>
              </a:tr>
              <a:tr h="592224">
                <a:tc>
                  <a:txBody>
                    <a:bodyPr/>
                    <a:lstStyle/>
                    <a:p>
                      <a:pPr lvl="0" algn="ctr">
                        <a:buNone/>
                      </a:pPr>
                      <a:r>
                        <a:rPr lang="en-US">
                          <a:latin typeface="Times New Roman"/>
                        </a:rPr>
                        <a:t>Thermal Operation</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n-US">
                          <a:latin typeface="Times New Roman"/>
                        </a:rPr>
                        <a:t>3/17</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a:latin typeface="Times New Roman"/>
                        </a:rPr>
                        <a:t>BIOSERVe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272754"/>
                  </a:ext>
                </a:extLst>
              </a:tr>
              <a:tr h="592224">
                <a:tc>
                  <a:txBody>
                    <a:bodyPr/>
                    <a:lstStyle/>
                    <a:p>
                      <a:pPr lvl="0" algn="ctr">
                        <a:buNone/>
                      </a:pPr>
                      <a:r>
                        <a:rPr lang="en-US">
                          <a:latin typeface="Times New Roman"/>
                        </a:rPr>
                        <a:t>Thermal Survival</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350" b="0" i="0" u="none" strike="noStrike" noProof="0" dirty="0">
                          <a:latin typeface="Times New Roman"/>
                        </a:rPr>
                        <a:t>3/24</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atin typeface="Times New Roman"/>
                        </a:rPr>
                        <a:t>BIOSERVe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1905511"/>
                  </a:ext>
                </a:extLst>
              </a:tr>
              <a:tr h="592224">
                <a:tc>
                  <a:txBody>
                    <a:bodyPr/>
                    <a:lstStyle/>
                    <a:p>
                      <a:pPr lvl="0" algn="ctr">
                        <a:buNone/>
                      </a:pPr>
                      <a:r>
                        <a:rPr lang="en-US">
                          <a:latin typeface="Times New Roman"/>
                        </a:rPr>
                        <a:t>Depressurization</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350" b="0" i="0" u="none" strike="noStrike" noProof="0">
                          <a:latin typeface="Times New Roman"/>
                        </a:rPr>
                        <a:t>3/31</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dirty="0">
                          <a:latin typeface="Times New Roman"/>
                        </a:rPr>
                        <a:t>AERO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290722"/>
                  </a:ext>
                </a:extLst>
              </a:tr>
            </a:tbl>
          </a:graphicData>
        </a:graphic>
      </p:graphicFrame>
    </p:spTree>
    <p:extLst>
      <p:ext uri="{BB962C8B-B14F-4D97-AF65-F5344CB8AC3E}">
        <p14:creationId xmlns:p14="http://schemas.microsoft.com/office/powerpoint/2010/main" val="2248544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278875" y="286791"/>
            <a:ext cx="8520600" cy="572700"/>
          </a:xfrm>
        </p:spPr>
        <p:txBody>
          <a:bodyPr>
            <a:normAutofit fontScale="90000"/>
          </a:bodyPr>
          <a:lstStyle/>
          <a:p>
            <a:r>
              <a:rPr lang="en-US" b="1">
                <a:latin typeface="Times New Roman"/>
                <a:cs typeface="Times New Roman"/>
              </a:rPr>
              <a:t>Financial Budget Breakdown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64</a:t>
            </a:fld>
            <a:endParaRPr lang="en"/>
          </a:p>
        </p:txBody>
      </p:sp>
      <p:graphicFrame>
        <p:nvGraphicFramePr>
          <p:cNvPr id="3" name="Table 4">
            <a:extLst>
              <a:ext uri="{FF2B5EF4-FFF2-40B4-BE49-F238E27FC236}">
                <a16:creationId xmlns:a16="http://schemas.microsoft.com/office/drawing/2014/main" id="{114F367B-C0A9-71A2-3F45-BB57A722DC51}"/>
              </a:ext>
            </a:extLst>
          </p:cNvPr>
          <p:cNvGraphicFramePr>
            <a:graphicFrameLocks noGrp="1"/>
          </p:cNvGraphicFramePr>
          <p:nvPr>
            <p:extLst>
              <p:ext uri="{D42A27DB-BD31-4B8C-83A1-F6EECF244321}">
                <p14:modId xmlns:p14="http://schemas.microsoft.com/office/powerpoint/2010/main" val="1051546687"/>
              </p:ext>
            </p:extLst>
          </p:nvPr>
        </p:nvGraphicFramePr>
        <p:xfrm>
          <a:off x="985462" y="1221142"/>
          <a:ext cx="7107426" cy="2701215"/>
        </p:xfrm>
        <a:graphic>
          <a:graphicData uri="http://schemas.openxmlformats.org/drawingml/2006/table">
            <a:tbl>
              <a:tblPr firstRow="1" bandRow="1">
                <a:tableStyleId>{073A0DAA-6AF3-43AB-8588-CEC1D06C72B9}</a:tableStyleId>
              </a:tblPr>
              <a:tblGrid>
                <a:gridCol w="1668816">
                  <a:extLst>
                    <a:ext uri="{9D8B030D-6E8A-4147-A177-3AD203B41FA5}">
                      <a16:colId xmlns:a16="http://schemas.microsoft.com/office/drawing/2014/main" val="1519879311"/>
                    </a:ext>
                  </a:extLst>
                </a:gridCol>
                <a:gridCol w="1812870">
                  <a:extLst>
                    <a:ext uri="{9D8B030D-6E8A-4147-A177-3AD203B41FA5}">
                      <a16:colId xmlns:a16="http://schemas.microsoft.com/office/drawing/2014/main" val="2167592082"/>
                    </a:ext>
                  </a:extLst>
                </a:gridCol>
                <a:gridCol w="1812870">
                  <a:extLst>
                    <a:ext uri="{9D8B030D-6E8A-4147-A177-3AD203B41FA5}">
                      <a16:colId xmlns:a16="http://schemas.microsoft.com/office/drawing/2014/main" val="599929240"/>
                    </a:ext>
                  </a:extLst>
                </a:gridCol>
                <a:gridCol w="1812870">
                  <a:extLst>
                    <a:ext uri="{9D8B030D-6E8A-4147-A177-3AD203B41FA5}">
                      <a16:colId xmlns:a16="http://schemas.microsoft.com/office/drawing/2014/main" val="1975451795"/>
                    </a:ext>
                  </a:extLst>
                </a:gridCol>
              </a:tblGrid>
              <a:tr h="594267">
                <a:tc>
                  <a:txBody>
                    <a:bodyPr/>
                    <a:lstStyle/>
                    <a:p>
                      <a:pPr algn="ctr"/>
                      <a:r>
                        <a:rPr lang="en-US">
                          <a:latin typeface="Times New Roman" panose="02020603050405020304" pitchFamily="18" charset="0"/>
                          <a:cs typeface="Times New Roman" panose="02020603050405020304" pitchFamily="18" charset="0"/>
                        </a:rPr>
                        <a:t>Project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Times New Roman" panose="02020603050405020304" pitchFamily="18" charset="0"/>
                          <a:cs typeface="Times New Roman" panose="02020603050405020304" pitchFamily="18" charset="0"/>
                        </a:rPr>
                        <a:t>Allocated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Times New Roman" panose="02020603050405020304" pitchFamily="18" charset="0"/>
                          <a:cs typeface="Times New Roman" panose="02020603050405020304" pitchFamily="18" charset="0"/>
                        </a:rPr>
                        <a:t>Requested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Times New Roman" panose="02020603050405020304" pitchFamily="18" charset="0"/>
                          <a:cs typeface="Times New Roman" panose="02020603050405020304" pitchFamily="18" charset="0"/>
                        </a:rPr>
                        <a:t>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7789718"/>
                  </a:ext>
                </a:extLst>
              </a:tr>
              <a:tr h="351158">
                <a:tc>
                  <a:txBody>
                    <a:bodyPr/>
                    <a:lstStyle/>
                    <a:p>
                      <a:r>
                        <a:rPr lang="en-US">
                          <a:latin typeface="Times New Roman" panose="02020603050405020304" pitchFamily="18" charset="0"/>
                          <a:cs typeface="Times New Roman" panose="02020603050405020304" pitchFamily="18" charset="0"/>
                        </a:rPr>
                        <a:t>Mechanical</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$1000.00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$832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$168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4937324"/>
                  </a:ext>
                </a:extLst>
              </a:tr>
              <a:tr h="351158">
                <a:tc>
                  <a:txBody>
                    <a:bodyPr/>
                    <a:lstStyle/>
                    <a:p>
                      <a:r>
                        <a:rPr lang="en-US">
                          <a:latin typeface="Times New Roman" panose="02020603050405020304" pitchFamily="18" charset="0"/>
                          <a:cs typeface="Times New Roman" panose="02020603050405020304" pitchFamily="18" charset="0"/>
                        </a:rPr>
                        <a:t>Electronics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atin typeface="Times New Roman" panose="02020603050405020304" pitchFamily="18" charset="0"/>
                          <a:cs typeface="Times New Roman" panose="02020603050405020304" pitchFamily="18" charset="0"/>
                        </a:rPr>
                        <a:t>$2000.00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atin typeface="Times New Roman" panose="02020603050405020304" pitchFamily="18" charset="0"/>
                          <a:cs typeface="Times New Roman" panose="02020603050405020304" pitchFamily="18" charset="0"/>
                        </a:rPr>
                        <a:t>$2043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atin typeface="Times New Roman" panose="02020603050405020304" pitchFamily="18" charset="0"/>
                          <a:cs typeface="Times New Roman" panose="02020603050405020304" pitchFamily="18" charset="0"/>
                        </a:rPr>
                        <a:t>-$43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1877748"/>
                  </a:ext>
                </a:extLst>
              </a:tr>
              <a:tr h="351158">
                <a:tc>
                  <a:txBody>
                    <a:bodyPr/>
                    <a:lstStyle/>
                    <a:p>
                      <a:r>
                        <a:rPr lang="en-US">
                          <a:latin typeface="Times New Roman" panose="02020603050405020304" pitchFamily="18" charset="0"/>
                          <a:cs typeface="Times New Roman" panose="02020603050405020304" pitchFamily="18" charset="0"/>
                        </a:rPr>
                        <a:t>Optics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atin typeface="Times New Roman" panose="02020603050405020304" pitchFamily="18" charset="0"/>
                          <a:cs typeface="Times New Roman" panose="02020603050405020304" pitchFamily="18" charset="0"/>
                        </a:rPr>
                        <a:t>$600.00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atin typeface="Times New Roman" panose="02020603050405020304" pitchFamily="18" charset="0"/>
                          <a:cs typeface="Times New Roman" panose="02020603050405020304" pitchFamily="18" charset="0"/>
                        </a:rPr>
                        <a:t>$530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atin typeface="Times New Roman" panose="02020603050405020304" pitchFamily="18" charset="0"/>
                          <a:cs typeface="Times New Roman" panose="02020603050405020304" pitchFamily="18" charset="0"/>
                        </a:rPr>
                        <a:t>$70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242148"/>
                  </a:ext>
                </a:extLst>
              </a:tr>
              <a:tr h="351158">
                <a:tc>
                  <a:txBody>
                    <a:bodyPr/>
                    <a:lstStyle/>
                    <a:p>
                      <a:r>
                        <a:rPr lang="en-US">
                          <a:latin typeface="Times New Roman" panose="02020603050405020304" pitchFamily="18" charset="0"/>
                          <a:cs typeface="Times New Roman" panose="02020603050405020304" pitchFamily="18" charset="0"/>
                        </a:rPr>
                        <a:t>Testing</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$400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$100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099167"/>
                  </a:ext>
                </a:extLst>
              </a:tr>
              <a:tr h="351158">
                <a:tc>
                  <a:txBody>
                    <a:bodyPr/>
                    <a:lstStyle/>
                    <a:p>
                      <a:endParaRPr lang="en-US">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831250"/>
                  </a:ext>
                </a:extLst>
              </a:tr>
              <a:tr h="351158">
                <a:tc>
                  <a:txBody>
                    <a:bodyPr/>
                    <a:lstStyle/>
                    <a:p>
                      <a:r>
                        <a:rPr lang="en-US">
                          <a:latin typeface="Times New Roman" panose="02020603050405020304" pitchFamily="18" charset="0"/>
                          <a:cs typeface="Times New Roman" panose="02020603050405020304" pitchFamily="18" charset="0"/>
                        </a:rPr>
                        <a:t>Total</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a:r>
                        <a:rPr lang="en-US">
                          <a:latin typeface="Times New Roman" panose="02020603050405020304" pitchFamily="18" charset="0"/>
                          <a:cs typeface="Times New Roman" panose="02020603050405020304" pitchFamily="18" charset="0"/>
                        </a:rPr>
                        <a:t>$4000.00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a:r>
                        <a:rPr lang="en-US" dirty="0">
                          <a:latin typeface="Times New Roman" panose="02020603050405020304" pitchFamily="18" charset="0"/>
                          <a:cs typeface="Times New Roman" panose="02020603050405020304" pitchFamily="18" charset="0"/>
                        </a:rPr>
                        <a:t>$3505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tc>
                  <a:txBody>
                    <a:bodyPr/>
                    <a:lstStyle/>
                    <a:p>
                      <a:pPr algn="ctr"/>
                      <a:r>
                        <a:rPr lang="en-US" dirty="0">
                          <a:latin typeface="Times New Roman" panose="02020603050405020304" pitchFamily="18" charset="0"/>
                          <a:cs typeface="Times New Roman" panose="02020603050405020304" pitchFamily="18" charset="0"/>
                        </a:rPr>
                        <a:t>$495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0CAFC"/>
                    </a:solidFill>
                  </a:tcPr>
                </a:tc>
                <a:extLst>
                  <a:ext uri="{0D108BD9-81ED-4DB2-BD59-A6C34878D82A}">
                    <a16:rowId xmlns:a16="http://schemas.microsoft.com/office/drawing/2014/main" val="3442687823"/>
                  </a:ext>
                </a:extLst>
              </a:tr>
            </a:tbl>
          </a:graphicData>
        </a:graphic>
      </p:graphicFrame>
    </p:spTree>
    <p:extLst>
      <p:ext uri="{BB962C8B-B14F-4D97-AF65-F5344CB8AC3E}">
        <p14:creationId xmlns:p14="http://schemas.microsoft.com/office/powerpoint/2010/main" val="2133709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Questions? </a:t>
            </a: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dirty="0" smtClean="0"/>
              <a:t>65</a:t>
            </a:fld>
            <a:endParaRPr lang="en-US"/>
          </a:p>
        </p:txBody>
      </p:sp>
    </p:spTree>
    <p:extLst>
      <p:ext uri="{BB962C8B-B14F-4D97-AF65-F5344CB8AC3E}">
        <p14:creationId xmlns:p14="http://schemas.microsoft.com/office/powerpoint/2010/main" val="2338171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179722"/>
            <a:ext cx="8520600" cy="572700"/>
          </a:xfrm>
        </p:spPr>
        <p:txBody>
          <a:bodyPr>
            <a:normAutofit fontScale="90000"/>
          </a:bodyPr>
          <a:lstStyle/>
          <a:p>
            <a:pPr algn="ctr"/>
            <a:r>
              <a:rPr lang="en-US">
                <a:latin typeface="Times New Roman"/>
                <a:cs typeface="Times New Roman"/>
              </a:rPr>
              <a:t>Backup Slides</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66</a:t>
            </a:fld>
            <a:endParaRPr lang="en"/>
          </a:p>
        </p:txBody>
      </p:sp>
    </p:spTree>
    <p:extLst>
      <p:ext uri="{BB962C8B-B14F-4D97-AF65-F5344CB8AC3E}">
        <p14:creationId xmlns:p14="http://schemas.microsoft.com/office/powerpoint/2010/main" val="30493974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General assembly: Manufacturing Methods</a:t>
            </a:r>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67</a:t>
            </a:fld>
            <a:endParaRPr lang="en"/>
          </a:p>
        </p:txBody>
      </p:sp>
      <p:grpSp>
        <p:nvGrpSpPr>
          <p:cNvPr id="8" name="Group 7">
            <a:extLst>
              <a:ext uri="{FF2B5EF4-FFF2-40B4-BE49-F238E27FC236}">
                <a16:creationId xmlns:a16="http://schemas.microsoft.com/office/drawing/2014/main" id="{4FD5EA3A-7B7A-8B0C-684E-8B850B6AB822}"/>
              </a:ext>
            </a:extLst>
          </p:cNvPr>
          <p:cNvGrpSpPr/>
          <p:nvPr/>
        </p:nvGrpSpPr>
        <p:grpSpPr>
          <a:xfrm>
            <a:off x="490370" y="1256772"/>
            <a:ext cx="8341930" cy="2699566"/>
            <a:chOff x="490370" y="868871"/>
            <a:chExt cx="8341930" cy="2699566"/>
          </a:xfrm>
        </p:grpSpPr>
        <p:sp>
          <p:nvSpPr>
            <p:cNvPr id="13" name="Rectangle: Rounded Corners 12">
              <a:extLst>
                <a:ext uri="{FF2B5EF4-FFF2-40B4-BE49-F238E27FC236}">
                  <a16:creationId xmlns:a16="http://schemas.microsoft.com/office/drawing/2014/main" id="{9958A0C8-F6FB-C423-D1E6-2923F41F8F86}"/>
                </a:ext>
              </a:extLst>
            </p:cNvPr>
            <p:cNvSpPr/>
            <p:nvPr/>
          </p:nvSpPr>
          <p:spPr>
            <a:xfrm>
              <a:off x="7050024" y="868871"/>
              <a:ext cx="1782276" cy="708470"/>
            </a:xfrm>
            <a:prstGeom prst="roundRect">
              <a:avLst/>
            </a:prstGeom>
            <a:solidFill>
              <a:srgbClr val="F14E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bg1"/>
                  </a:solidFill>
                  <a:latin typeface="Times New Roman"/>
                  <a:cs typeface="Times New Roman"/>
                </a:rPr>
                <a:t>Optical components are sourced from 3</a:t>
              </a:r>
              <a:r>
                <a:rPr lang="en-US" sz="1000" baseline="30000">
                  <a:solidFill>
                    <a:schemeClr val="bg1"/>
                  </a:solidFill>
                  <a:latin typeface="Times New Roman"/>
                  <a:cs typeface="Times New Roman"/>
                </a:rPr>
                <a:t>rd</a:t>
              </a:r>
              <a:r>
                <a:rPr lang="en-US" sz="1000">
                  <a:solidFill>
                    <a:schemeClr val="bg1"/>
                  </a:solidFill>
                  <a:latin typeface="Times New Roman"/>
                  <a:cs typeface="Times New Roman"/>
                </a:rPr>
                <a:t> parties </a:t>
              </a:r>
            </a:p>
          </p:txBody>
        </p:sp>
        <p:sp>
          <p:nvSpPr>
            <p:cNvPr id="18" name="Rectangle: Rounded Corners 17">
              <a:extLst>
                <a:ext uri="{FF2B5EF4-FFF2-40B4-BE49-F238E27FC236}">
                  <a16:creationId xmlns:a16="http://schemas.microsoft.com/office/drawing/2014/main" id="{4012B8B6-D9FC-859B-6A9D-8497522B1938}"/>
                </a:ext>
              </a:extLst>
            </p:cNvPr>
            <p:cNvSpPr/>
            <p:nvPr/>
          </p:nvSpPr>
          <p:spPr>
            <a:xfrm>
              <a:off x="6758410" y="2859967"/>
              <a:ext cx="1854708" cy="708470"/>
            </a:xfrm>
            <a:prstGeom prst="roundRect">
              <a:avLst/>
            </a:prstGeom>
            <a:solidFill>
              <a:srgbClr val="F14E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bg1"/>
                  </a:solidFill>
                  <a:latin typeface="Times New Roman"/>
                  <a:cs typeface="Times New Roman"/>
                </a:rPr>
                <a:t>Steel fasteners and hex nuts from McMaster-Carr</a:t>
              </a:r>
            </a:p>
          </p:txBody>
        </p:sp>
        <p:sp>
          <p:nvSpPr>
            <p:cNvPr id="25" name="Rectangle: Rounded Corners 24">
              <a:extLst>
                <a:ext uri="{FF2B5EF4-FFF2-40B4-BE49-F238E27FC236}">
                  <a16:creationId xmlns:a16="http://schemas.microsoft.com/office/drawing/2014/main" id="{B97F871A-7E0B-25CB-2ADE-B10A8681507B}"/>
                </a:ext>
              </a:extLst>
            </p:cNvPr>
            <p:cNvSpPr/>
            <p:nvPr/>
          </p:nvSpPr>
          <p:spPr>
            <a:xfrm>
              <a:off x="490370" y="2151497"/>
              <a:ext cx="1508188" cy="708470"/>
            </a:xfrm>
            <a:prstGeom prst="roundRect">
              <a:avLst/>
            </a:prstGeom>
            <a:solidFill>
              <a:srgbClr val="F14E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bg1"/>
                  </a:solidFill>
                  <a:latin typeface="Times New Roman"/>
                  <a:cs typeface="Times New Roman"/>
                </a:rPr>
                <a:t>6061 Aluminum, </a:t>
              </a:r>
              <a:r>
                <a:rPr lang="en-US" sz="1000" err="1">
                  <a:solidFill>
                    <a:schemeClr val="bg1"/>
                  </a:solidFill>
                  <a:latin typeface="Times New Roman"/>
                  <a:cs typeface="Times New Roman"/>
                </a:rPr>
                <a:t>CNC’d</a:t>
              </a:r>
              <a:r>
                <a:rPr lang="en-US" sz="1000">
                  <a:solidFill>
                    <a:schemeClr val="bg1"/>
                  </a:solidFill>
                  <a:latin typeface="Times New Roman"/>
                  <a:cs typeface="Times New Roman"/>
                </a:rPr>
                <a:t> by 3</a:t>
              </a:r>
              <a:r>
                <a:rPr lang="en-US" sz="1000" baseline="30000">
                  <a:solidFill>
                    <a:schemeClr val="bg1"/>
                  </a:solidFill>
                  <a:latin typeface="Times New Roman"/>
                  <a:cs typeface="Times New Roman"/>
                </a:rPr>
                <a:t>rd</a:t>
              </a:r>
              <a:r>
                <a:rPr lang="en-US" sz="1000">
                  <a:solidFill>
                    <a:schemeClr val="bg1"/>
                  </a:solidFill>
                  <a:latin typeface="Times New Roman"/>
                  <a:cs typeface="Times New Roman"/>
                </a:rPr>
                <a:t> party (</a:t>
              </a:r>
              <a:r>
                <a:rPr lang="en-US" sz="1000" err="1">
                  <a:solidFill>
                    <a:schemeClr val="bg1"/>
                  </a:solidFill>
                  <a:latin typeface="Times New Roman"/>
                  <a:cs typeface="Times New Roman"/>
                </a:rPr>
                <a:t>Xometry</a:t>
              </a:r>
              <a:r>
                <a:rPr lang="en-US" sz="1000">
                  <a:solidFill>
                    <a:schemeClr val="bg1"/>
                  </a:solidFill>
                  <a:latin typeface="Times New Roman"/>
                  <a:cs typeface="Times New Roman"/>
                </a:rPr>
                <a:t>)</a:t>
              </a:r>
            </a:p>
          </p:txBody>
        </p:sp>
        <p:sp>
          <p:nvSpPr>
            <p:cNvPr id="26" name="Rectangle: Rounded Corners 25">
              <a:extLst>
                <a:ext uri="{FF2B5EF4-FFF2-40B4-BE49-F238E27FC236}">
                  <a16:creationId xmlns:a16="http://schemas.microsoft.com/office/drawing/2014/main" id="{7C38373B-24EB-1500-BC37-14A5236A0AB9}"/>
                </a:ext>
              </a:extLst>
            </p:cNvPr>
            <p:cNvSpPr/>
            <p:nvPr/>
          </p:nvSpPr>
          <p:spPr>
            <a:xfrm>
              <a:off x="490370" y="1094935"/>
              <a:ext cx="1508188" cy="708470"/>
            </a:xfrm>
            <a:prstGeom prst="roundRect">
              <a:avLst/>
            </a:prstGeom>
            <a:solidFill>
              <a:srgbClr val="F14E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bg1"/>
                  </a:solidFill>
                  <a:latin typeface="Times New Roman"/>
                  <a:cs typeface="Times New Roman"/>
                </a:rPr>
                <a:t>½ in 6061 Aluminum plate from McMaster-Carr,</a:t>
              </a:r>
              <a:br>
                <a:rPr lang="en-US" sz="1000">
                  <a:solidFill>
                    <a:schemeClr val="bg1"/>
                  </a:solidFill>
                  <a:latin typeface="Times New Roman"/>
                  <a:cs typeface="Times New Roman"/>
                </a:rPr>
              </a:br>
              <a:r>
                <a:rPr lang="en-US" sz="1000">
                  <a:solidFill>
                    <a:schemeClr val="bg1"/>
                  </a:solidFill>
                  <a:latin typeface="Times New Roman"/>
                  <a:cs typeface="Times New Roman"/>
                </a:rPr>
                <a:t>machined @ AERO</a:t>
              </a:r>
            </a:p>
          </p:txBody>
        </p:sp>
      </p:grpSp>
      <p:sp>
        <p:nvSpPr>
          <p:cNvPr id="3" name="Rectangle: Rounded Corners 2">
            <a:extLst>
              <a:ext uri="{FF2B5EF4-FFF2-40B4-BE49-F238E27FC236}">
                <a16:creationId xmlns:a16="http://schemas.microsoft.com/office/drawing/2014/main" id="{CB812C61-ABED-3EDD-68DB-F0AAD8D34AF2}"/>
              </a:ext>
            </a:extLst>
          </p:cNvPr>
          <p:cNvSpPr/>
          <p:nvPr/>
        </p:nvSpPr>
        <p:spPr>
          <a:xfrm>
            <a:off x="1336548" y="3384276"/>
            <a:ext cx="1782276" cy="708470"/>
          </a:xfrm>
          <a:prstGeom prst="roundRect">
            <a:avLst/>
          </a:prstGeom>
          <a:solidFill>
            <a:srgbClr val="F14E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bg1"/>
                </a:solidFill>
                <a:latin typeface="Times New Roman"/>
                <a:cs typeface="Times New Roman"/>
              </a:rPr>
              <a:t>Baseplate heater (for testing only)</a:t>
            </a:r>
          </a:p>
        </p:txBody>
      </p:sp>
      <p:grpSp>
        <p:nvGrpSpPr>
          <p:cNvPr id="6" name="Group 5">
            <a:extLst>
              <a:ext uri="{FF2B5EF4-FFF2-40B4-BE49-F238E27FC236}">
                <a16:creationId xmlns:a16="http://schemas.microsoft.com/office/drawing/2014/main" id="{42670CB4-57A2-0812-8C4C-3EA4416777B3}"/>
              </a:ext>
            </a:extLst>
          </p:cNvPr>
          <p:cNvGrpSpPr/>
          <p:nvPr/>
        </p:nvGrpSpPr>
        <p:grpSpPr>
          <a:xfrm>
            <a:off x="1541409" y="-241782"/>
            <a:ext cx="6902394" cy="5333857"/>
            <a:chOff x="1541409" y="-241782"/>
            <a:chExt cx="6902394" cy="5333857"/>
          </a:xfrm>
        </p:grpSpPr>
        <p:pic>
          <p:nvPicPr>
            <p:cNvPr id="7" name="Picture 5">
              <a:extLst>
                <a:ext uri="{FF2B5EF4-FFF2-40B4-BE49-F238E27FC236}">
                  <a16:creationId xmlns:a16="http://schemas.microsoft.com/office/drawing/2014/main" id="{A08BFB39-FD56-67D9-2ED5-0AD185727F5A}"/>
                </a:ext>
              </a:extLst>
            </p:cNvPr>
            <p:cNvPicPr/>
            <p:nvPr/>
          </p:nvPicPr>
          <p:blipFill>
            <a:blip r:embed="rId2" cstate="email">
              <a:extLst>
                <a:ext uri="{28A0092B-C50C-407E-A947-70E740481C1C}">
                  <a14:useLocalDpi xmlns:a14="http://schemas.microsoft.com/office/drawing/2010/main" val="0"/>
                </a:ext>
              </a:extLst>
            </a:blip>
            <a:srcRect/>
            <a:stretch/>
          </p:blipFill>
          <p:spPr>
            <a:xfrm>
              <a:off x="1541409" y="-241782"/>
              <a:ext cx="6902394" cy="5333857"/>
            </a:xfrm>
            <a:prstGeom prst="rect">
              <a:avLst/>
            </a:prstGeom>
          </p:spPr>
        </p:pic>
        <p:sp>
          <p:nvSpPr>
            <p:cNvPr id="9" name="Cylinder 8">
              <a:extLst>
                <a:ext uri="{FF2B5EF4-FFF2-40B4-BE49-F238E27FC236}">
                  <a16:creationId xmlns:a16="http://schemas.microsoft.com/office/drawing/2014/main" id="{B9893897-423B-DD5E-7D78-572B310A75F1}"/>
                </a:ext>
              </a:extLst>
            </p:cNvPr>
            <p:cNvSpPr/>
            <p:nvPr/>
          </p:nvSpPr>
          <p:spPr>
            <a:xfrm>
              <a:off x="5544791" y="2435415"/>
              <a:ext cx="341420" cy="385367"/>
            </a:xfrm>
            <a:prstGeom prst="can">
              <a:avLst>
                <a:gd name="adj" fmla="val 56436"/>
              </a:avLst>
            </a:prstGeom>
            <a:solidFill>
              <a:srgbClr val="26262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636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Fluid Connector</a:t>
            </a:r>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68</a:t>
            </a:fld>
            <a:endParaRPr lang="en"/>
          </a:p>
        </p:txBody>
      </p:sp>
      <p:pic>
        <p:nvPicPr>
          <p:cNvPr id="10" name="Picture 9">
            <a:extLst>
              <a:ext uri="{FF2B5EF4-FFF2-40B4-BE49-F238E27FC236}">
                <a16:creationId xmlns:a16="http://schemas.microsoft.com/office/drawing/2014/main" id="{93051840-0053-8F20-652D-187D056DAF9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8065" y="965054"/>
            <a:ext cx="5807869" cy="3213391"/>
          </a:xfrm>
          <a:prstGeom prst="rect">
            <a:avLst/>
          </a:prstGeom>
        </p:spPr>
      </p:pic>
      <p:sp>
        <p:nvSpPr>
          <p:cNvPr id="11" name="Rectangle: Rounded Corners 10">
            <a:extLst>
              <a:ext uri="{FF2B5EF4-FFF2-40B4-BE49-F238E27FC236}">
                <a16:creationId xmlns:a16="http://schemas.microsoft.com/office/drawing/2014/main" id="{09DF29A7-8178-2999-0D41-8894CCEA89A4}"/>
              </a:ext>
            </a:extLst>
          </p:cNvPr>
          <p:cNvSpPr/>
          <p:nvPr/>
        </p:nvSpPr>
        <p:spPr>
          <a:xfrm>
            <a:off x="6041030" y="678704"/>
            <a:ext cx="1434904" cy="572700"/>
          </a:xfrm>
          <a:prstGeom prst="roundRect">
            <a:avLst/>
          </a:prstGeom>
          <a:solidFill>
            <a:srgbClr val="00B0F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Sample housing</a:t>
            </a:r>
          </a:p>
        </p:txBody>
      </p:sp>
      <p:sp>
        <p:nvSpPr>
          <p:cNvPr id="12" name="Rectangle: Rounded Corners 11">
            <a:extLst>
              <a:ext uri="{FF2B5EF4-FFF2-40B4-BE49-F238E27FC236}">
                <a16:creationId xmlns:a16="http://schemas.microsoft.com/office/drawing/2014/main" id="{0A38DA2C-88A5-E777-ADE9-1BB1E0298C6B}"/>
              </a:ext>
            </a:extLst>
          </p:cNvPr>
          <p:cNvSpPr/>
          <p:nvPr/>
        </p:nvSpPr>
        <p:spPr>
          <a:xfrm>
            <a:off x="365760" y="1826454"/>
            <a:ext cx="1685778" cy="1169963"/>
          </a:xfrm>
          <a:prstGeom prst="roundRect">
            <a:avLst/>
          </a:prstGeom>
          <a:solidFill>
            <a:srgbClr val="00B0F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1/16” OD to ¼”-28 adapter</a:t>
            </a:r>
          </a:p>
        </p:txBody>
      </p:sp>
      <p:sp>
        <p:nvSpPr>
          <p:cNvPr id="14" name="Rectangle: Rounded Corners 13">
            <a:extLst>
              <a:ext uri="{FF2B5EF4-FFF2-40B4-BE49-F238E27FC236}">
                <a16:creationId xmlns:a16="http://schemas.microsoft.com/office/drawing/2014/main" id="{81E51F16-E104-4301-BF6C-977D9ACBA075}"/>
              </a:ext>
            </a:extLst>
          </p:cNvPr>
          <p:cNvSpPr/>
          <p:nvPr/>
        </p:nvSpPr>
        <p:spPr>
          <a:xfrm>
            <a:off x="2250831" y="1002880"/>
            <a:ext cx="2377439" cy="823574"/>
          </a:xfrm>
          <a:prstGeom prst="roundRect">
            <a:avLst/>
          </a:prstGeom>
          <a:solidFill>
            <a:srgbClr val="00B0F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Machined block of Acrylic/Polycarbonate</a:t>
            </a:r>
          </a:p>
        </p:txBody>
      </p:sp>
      <p:cxnSp>
        <p:nvCxnSpPr>
          <p:cNvPr id="16" name="Straight Arrow Connector 15">
            <a:extLst>
              <a:ext uri="{FF2B5EF4-FFF2-40B4-BE49-F238E27FC236}">
                <a16:creationId xmlns:a16="http://schemas.microsoft.com/office/drawing/2014/main" id="{21FE4491-4402-3DC2-D98D-90D357380858}"/>
              </a:ext>
            </a:extLst>
          </p:cNvPr>
          <p:cNvCxnSpPr>
            <a:stCxn id="11" idx="2"/>
          </p:cNvCxnSpPr>
          <p:nvPr/>
        </p:nvCxnSpPr>
        <p:spPr>
          <a:xfrm flipH="1">
            <a:off x="6246055" y="1251404"/>
            <a:ext cx="512427" cy="366381"/>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48481224-F885-F233-974D-0098D4866DCD}"/>
              </a:ext>
            </a:extLst>
          </p:cNvPr>
          <p:cNvCxnSpPr>
            <a:stCxn id="14" idx="2"/>
          </p:cNvCxnSpPr>
          <p:nvPr/>
        </p:nvCxnSpPr>
        <p:spPr>
          <a:xfrm>
            <a:off x="3439551" y="1826454"/>
            <a:ext cx="541606" cy="494715"/>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EAD04442-F3D2-5F6A-F996-C05F1BE498FC}"/>
              </a:ext>
            </a:extLst>
          </p:cNvPr>
          <p:cNvCxnSpPr>
            <a:cxnSpLocks/>
            <a:stCxn id="12" idx="2"/>
          </p:cNvCxnSpPr>
          <p:nvPr/>
        </p:nvCxnSpPr>
        <p:spPr>
          <a:xfrm>
            <a:off x="1208649" y="2996417"/>
            <a:ext cx="1393874" cy="393897"/>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
        <p:nvSpPr>
          <p:cNvPr id="22" name="Rectangle: Rounded Corners 21">
            <a:extLst>
              <a:ext uri="{FF2B5EF4-FFF2-40B4-BE49-F238E27FC236}">
                <a16:creationId xmlns:a16="http://schemas.microsoft.com/office/drawing/2014/main" id="{77809FEB-689D-050F-3D69-9EB4C5BF6335}"/>
              </a:ext>
            </a:extLst>
          </p:cNvPr>
          <p:cNvSpPr/>
          <p:nvPr/>
        </p:nvSpPr>
        <p:spPr>
          <a:xfrm>
            <a:off x="6041030" y="3038622"/>
            <a:ext cx="1781907" cy="905328"/>
          </a:xfrm>
          <a:prstGeom prst="roundRect">
            <a:avLst/>
          </a:prstGeom>
          <a:solidFill>
            <a:srgbClr val="00B0F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Epoxy sealant around edges</a:t>
            </a:r>
          </a:p>
        </p:txBody>
      </p:sp>
      <p:cxnSp>
        <p:nvCxnSpPr>
          <p:cNvPr id="24" name="Straight Arrow Connector 23">
            <a:extLst>
              <a:ext uri="{FF2B5EF4-FFF2-40B4-BE49-F238E27FC236}">
                <a16:creationId xmlns:a16="http://schemas.microsoft.com/office/drawing/2014/main" id="{443894DB-A239-F8B6-CAD5-925BBA60DA65}"/>
              </a:ext>
            </a:extLst>
          </p:cNvPr>
          <p:cNvCxnSpPr/>
          <p:nvPr/>
        </p:nvCxnSpPr>
        <p:spPr>
          <a:xfrm flipH="1" flipV="1">
            <a:off x="5310554" y="2665828"/>
            <a:ext cx="872197" cy="372794"/>
          </a:xfrm>
          <a:prstGeom prst="straightConnector1">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739C6155-E3DC-1233-24F3-DD693AF529AB}"/>
              </a:ext>
            </a:extLst>
          </p:cNvPr>
          <p:cNvCxnSpPr>
            <a:cxnSpLocks/>
          </p:cNvCxnSpPr>
          <p:nvPr/>
        </p:nvCxnSpPr>
        <p:spPr>
          <a:xfrm>
            <a:off x="5279231" y="2131219"/>
            <a:ext cx="4231" cy="90740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1281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71B8-171E-49D2-0F2F-473934D1899B}"/>
              </a:ext>
            </a:extLst>
          </p:cNvPr>
          <p:cNvSpPr>
            <a:spLocks noGrp="1"/>
          </p:cNvSpPr>
          <p:nvPr>
            <p:ph type="title"/>
          </p:nvPr>
        </p:nvSpPr>
        <p:spPr/>
        <p:txBody>
          <a:bodyPr>
            <a:normAutofit/>
          </a:bodyPr>
          <a:lstStyle/>
          <a:p>
            <a:r>
              <a:rPr lang="en-US" sz="6600" b="1">
                <a:latin typeface="Times New Roman"/>
                <a:cs typeface="Calibri Light"/>
              </a:rPr>
              <a:t>Design Requirements &amp; Satisfaction</a:t>
            </a:r>
            <a:endParaRPr lang="en-US" b="1"/>
          </a:p>
        </p:txBody>
      </p:sp>
      <p:sp>
        <p:nvSpPr>
          <p:cNvPr id="3" name="Text Placeholder 2">
            <a:extLst>
              <a:ext uri="{FF2B5EF4-FFF2-40B4-BE49-F238E27FC236}">
                <a16:creationId xmlns:a16="http://schemas.microsoft.com/office/drawing/2014/main" id="{889C6AAC-A021-0521-B18A-F90DF1C39286}"/>
              </a:ext>
            </a:extLst>
          </p:cNvPr>
          <p:cNvSpPr>
            <a:spLocks noGrp="1"/>
          </p:cNvSpPr>
          <p:nvPr>
            <p:ph type="body" idx="1"/>
          </p:nvPr>
        </p:nvSpPr>
        <p:spPr/>
        <p:txBody>
          <a:bodyPr vert="horz" lIns="91440" tIns="45720" rIns="91440" bIns="45720" rtlCol="0" anchor="t">
            <a:noAutofit/>
          </a:bodyPr>
          <a:lstStyle/>
          <a:p>
            <a:endParaRPr lang="en-US">
              <a:latin typeface="Times New Roman"/>
              <a:cs typeface="Calibri"/>
            </a:endParaRPr>
          </a:p>
        </p:txBody>
      </p:sp>
      <p:sp>
        <p:nvSpPr>
          <p:cNvPr id="4" name="Slide Number Placeholder 3">
            <a:extLst>
              <a:ext uri="{FF2B5EF4-FFF2-40B4-BE49-F238E27FC236}">
                <a16:creationId xmlns:a16="http://schemas.microsoft.com/office/drawing/2014/main" id="{92A60EEF-7BE1-369B-6F3E-890461275956}"/>
              </a:ext>
            </a:extLst>
          </p:cNvPr>
          <p:cNvSpPr>
            <a:spLocks noGrp="1"/>
          </p:cNvSpPr>
          <p:nvPr>
            <p:ph type="sldNum" sz="quarter" idx="12"/>
          </p:nvPr>
        </p:nvSpPr>
        <p:spPr/>
        <p:txBody>
          <a:bodyPr/>
          <a:lstStyle/>
          <a:p>
            <a:fld id="{48F63A3B-78C7-47BE-AE5E-E10140E04643}" type="slidenum">
              <a:rPr lang="en-US" smtClean="0"/>
              <a:t>69</a:t>
            </a:fld>
            <a:endParaRPr lang="en-US"/>
          </a:p>
        </p:txBody>
      </p:sp>
    </p:spTree>
    <p:extLst>
      <p:ext uri="{BB962C8B-B14F-4D97-AF65-F5344CB8AC3E}">
        <p14:creationId xmlns:p14="http://schemas.microsoft.com/office/powerpoint/2010/main" val="291302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231770" y="180361"/>
            <a:ext cx="8520600" cy="572700"/>
          </a:xfrm>
        </p:spPr>
        <p:txBody>
          <a:bodyPr>
            <a:normAutofit fontScale="90000"/>
          </a:bodyPr>
          <a:lstStyle/>
          <a:p>
            <a:r>
              <a:rPr lang="en-US" b="1">
                <a:latin typeface="Times New Roman"/>
                <a:cs typeface="Times New Roman"/>
              </a:rPr>
              <a:t>Mission CONOPS</a:t>
            </a:r>
            <a:endParaRPr lang="en-US" b="1"/>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7</a:t>
            </a:fld>
            <a:endParaRPr lang="en"/>
          </a:p>
        </p:txBody>
      </p:sp>
      <p:pic>
        <p:nvPicPr>
          <p:cNvPr id="5" name="Picture 5">
            <a:extLst>
              <a:ext uri="{FF2B5EF4-FFF2-40B4-BE49-F238E27FC236}">
                <a16:creationId xmlns:a16="http://schemas.microsoft.com/office/drawing/2014/main" id="{0C284BD4-0801-5CC3-9F01-2171257C16C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73868" y="643061"/>
            <a:ext cx="7708391" cy="3914254"/>
          </a:xfrm>
          <a:prstGeom prst="rect">
            <a:avLst/>
          </a:prstGeom>
        </p:spPr>
      </p:pic>
    </p:spTree>
    <p:extLst>
      <p:ext uri="{BB962C8B-B14F-4D97-AF65-F5344CB8AC3E}">
        <p14:creationId xmlns:p14="http://schemas.microsoft.com/office/powerpoint/2010/main" val="2484026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296170"/>
            <a:ext cx="8520600" cy="572700"/>
          </a:xfrm>
        </p:spPr>
        <p:txBody>
          <a:bodyPr>
            <a:normAutofit fontScale="90000"/>
          </a:bodyPr>
          <a:lstStyle/>
          <a:p>
            <a:r>
              <a:rPr lang="en-US" b="1">
                <a:latin typeface="Times New Roman"/>
                <a:cs typeface="Times New Roman"/>
              </a:rPr>
              <a:t>Optics Train: Design</a:t>
            </a:r>
            <a:endParaRPr lang="en-US"/>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70</a:t>
            </a:fld>
            <a:endParaRPr lang="en"/>
          </a:p>
        </p:txBody>
      </p:sp>
      <p:sp>
        <p:nvSpPr>
          <p:cNvPr id="6" name="Text Placeholder 2">
            <a:extLst>
              <a:ext uri="{FF2B5EF4-FFF2-40B4-BE49-F238E27FC236}">
                <a16:creationId xmlns:a16="http://schemas.microsoft.com/office/drawing/2014/main" id="{D4A9C8ED-40A2-9408-F0EB-4FEBDA1CE046}"/>
              </a:ext>
            </a:extLst>
          </p:cNvPr>
          <p:cNvSpPr>
            <a:spLocks noGrp="1"/>
          </p:cNvSpPr>
          <p:nvPr>
            <p:ph type="body" idx="1"/>
          </p:nvPr>
        </p:nvSpPr>
        <p:spPr>
          <a:xfrm>
            <a:off x="311365" y="943658"/>
            <a:ext cx="4051133" cy="3318893"/>
          </a:xfrm>
        </p:spPr>
        <p:txBody>
          <a:bodyPr spcFirstLastPara="1" vert="horz" wrap="square" lIns="91425" tIns="91425" rIns="91425" bIns="91425" rtlCol="0" anchor="t" anchorCtr="0">
            <a:noAutofit/>
          </a:bodyPr>
          <a:lstStyle/>
          <a:p>
            <a:pPr marL="114300" indent="0">
              <a:buNone/>
            </a:pPr>
            <a:r>
              <a:rPr lang="en-US" sz="1600">
                <a:latin typeface="Times New Roman"/>
                <a:cs typeface="Times New Roman"/>
              </a:rPr>
              <a:t>Coherent Resolution Approximation:</a:t>
            </a:r>
          </a:p>
          <a:p>
            <a:pPr marL="114300" indent="0">
              <a:buNone/>
            </a:pPr>
            <a:endParaRPr lang="en-US" sz="1600">
              <a:latin typeface="Times New Roman"/>
              <a:cs typeface="Times New Roman"/>
            </a:endParaRPr>
          </a:p>
          <a:p>
            <a:endParaRPr lang="en-US" sz="1600">
              <a:latin typeface="Times New Roman"/>
              <a:cs typeface="Times New Roman"/>
            </a:endParaRPr>
          </a:p>
          <a:p>
            <a:endParaRPr lang="en-US" sz="1600">
              <a:latin typeface="Times New Roman"/>
              <a:cs typeface="Times New Roman"/>
            </a:endParaRPr>
          </a:p>
          <a:p>
            <a:endParaRPr lang="en-US" sz="1600">
              <a:latin typeface="Times New Roman"/>
              <a:cs typeface="Times New Roman"/>
            </a:endParaRPr>
          </a:p>
          <a:p>
            <a:pPr marL="114300" indent="0">
              <a:buNone/>
            </a:pPr>
            <a:endParaRPr lang="en-US" sz="1600">
              <a:latin typeface="Times New Roman"/>
              <a:cs typeface="Times New Roman"/>
            </a:endParaRPr>
          </a:p>
          <a:p>
            <a:pPr marL="114300" indent="0">
              <a:buNone/>
            </a:pPr>
            <a:endParaRPr lang="en-US" sz="1600">
              <a:latin typeface="Times New Roman"/>
              <a:cs typeface="Times New Roman"/>
            </a:endParaRPr>
          </a:p>
          <a:p>
            <a:pPr marL="114300" indent="0">
              <a:buNone/>
            </a:pPr>
            <a:r>
              <a:rPr lang="en-US" sz="1600">
                <a:latin typeface="Times New Roman"/>
                <a:cs typeface="Times New Roman"/>
              </a:rPr>
              <a:t>Corrected Coherent Resolution:</a:t>
            </a:r>
          </a:p>
          <a:p>
            <a:pPr marL="114300" indent="0">
              <a:buNone/>
            </a:pPr>
            <a:endParaRPr lang="en-US" sz="1600">
              <a:latin typeface="Times New Roman"/>
              <a:cs typeface="Times New Roman"/>
            </a:endParaRPr>
          </a:p>
          <a:p>
            <a:pPr marL="114300" indent="0">
              <a:buNone/>
            </a:pPr>
            <a:endParaRPr lang="en-US" sz="1600">
              <a:latin typeface="Times New Roman"/>
              <a:cs typeface="Times New Roman"/>
            </a:endParaRPr>
          </a:p>
          <a:p>
            <a:pPr marL="609600" lvl="1" indent="0">
              <a:buNone/>
            </a:pPr>
            <a:endParaRPr lang="en-US" sz="1400">
              <a:latin typeface="Times New Roman"/>
              <a:cs typeface="Times New Roman"/>
            </a:endParaRPr>
          </a:p>
          <a:p>
            <a:pPr marL="609600" lvl="1" indent="0">
              <a:buNone/>
            </a:pPr>
            <a:endParaRPr lang="en-US" sz="1400" strike="sngStrike">
              <a:latin typeface="Times New Roman"/>
              <a:cs typeface="Times New Roman"/>
            </a:endParaRPr>
          </a:p>
          <a:p>
            <a:pPr marL="609600" lvl="1" indent="0">
              <a:buNone/>
            </a:pPr>
            <a:endParaRPr lang="en-US" sz="1400">
              <a:latin typeface="Times New Roman"/>
              <a:cs typeface="Times New Roman"/>
            </a:endParaRPr>
          </a:p>
          <a:p>
            <a:pPr lvl="1"/>
            <a:endParaRPr lang="en-US" sz="1400">
              <a:latin typeface="Times New Roman"/>
              <a:cs typeface="Times New Roman"/>
            </a:endParaRPr>
          </a:p>
          <a:p>
            <a:pPr lvl="1"/>
            <a:endParaRPr lang="en-US" sz="1600">
              <a:latin typeface="Times New Roman"/>
              <a:cs typeface="Times New Roman"/>
            </a:endParaRPr>
          </a:p>
          <a:p>
            <a:pPr lvl="1"/>
            <a:endParaRPr lang="en-US" sz="1600">
              <a:latin typeface="Calibri" panose="020F0502020204030204"/>
              <a:cs typeface="Calibri"/>
            </a:endParaRPr>
          </a:p>
        </p:txBody>
      </p:sp>
      <p:pic>
        <p:nvPicPr>
          <p:cNvPr id="5" name="Picture 6">
            <a:extLst>
              <a:ext uri="{FF2B5EF4-FFF2-40B4-BE49-F238E27FC236}">
                <a16:creationId xmlns:a16="http://schemas.microsoft.com/office/drawing/2014/main" id="{A1B2D526-B9E1-BB4F-BCBF-E79C14D36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98" y="1421848"/>
            <a:ext cx="1219200" cy="895350"/>
          </a:xfrm>
          <a:prstGeom prst="rect">
            <a:avLst/>
          </a:prstGeom>
        </p:spPr>
      </p:pic>
      <p:pic>
        <p:nvPicPr>
          <p:cNvPr id="7" name="Picture 7" descr="Diagram&#10;&#10;Description automatically generated">
            <a:extLst>
              <a:ext uri="{FF2B5EF4-FFF2-40B4-BE49-F238E27FC236}">
                <a16:creationId xmlns:a16="http://schemas.microsoft.com/office/drawing/2014/main" id="{CC5C41EF-40AE-9149-7D4D-6CE8CCDD4BF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09534" y="1508413"/>
            <a:ext cx="1593273" cy="806162"/>
          </a:xfrm>
          <a:prstGeom prst="rect">
            <a:avLst/>
          </a:prstGeom>
        </p:spPr>
      </p:pic>
      <p:pic>
        <p:nvPicPr>
          <p:cNvPr id="8" name="Picture 8" descr="A picture containing text, clock&#10;&#10;Description automatically generated">
            <a:extLst>
              <a:ext uri="{FF2B5EF4-FFF2-40B4-BE49-F238E27FC236}">
                <a16:creationId xmlns:a16="http://schemas.microsoft.com/office/drawing/2014/main" id="{E4E69191-C074-446E-97E3-DC826CDDE2D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5969" y="2963940"/>
            <a:ext cx="1639167" cy="843529"/>
          </a:xfrm>
          <a:prstGeom prst="rect">
            <a:avLst/>
          </a:prstGeom>
        </p:spPr>
      </p:pic>
      <p:pic>
        <p:nvPicPr>
          <p:cNvPr id="9" name="Picture 9" descr="Text&#10;&#10;Description automatically generated">
            <a:extLst>
              <a:ext uri="{FF2B5EF4-FFF2-40B4-BE49-F238E27FC236}">
                <a16:creationId xmlns:a16="http://schemas.microsoft.com/office/drawing/2014/main" id="{0C821D8B-38FF-2321-9D45-20FBCB6F6FD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11160" y="3007641"/>
            <a:ext cx="1643497" cy="752431"/>
          </a:xfrm>
          <a:prstGeom prst="rect">
            <a:avLst/>
          </a:prstGeom>
        </p:spPr>
      </p:pic>
      <p:pic>
        <p:nvPicPr>
          <p:cNvPr id="10" name="Picture 10" descr="Diagram&#10;&#10;Description automatically generated">
            <a:extLst>
              <a:ext uri="{FF2B5EF4-FFF2-40B4-BE49-F238E27FC236}">
                <a16:creationId xmlns:a16="http://schemas.microsoft.com/office/drawing/2014/main" id="{9F3FA73F-4595-3F77-647F-4419713039C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92412" y="1457942"/>
            <a:ext cx="1565564" cy="863807"/>
          </a:xfrm>
          <a:prstGeom prst="rect">
            <a:avLst/>
          </a:prstGeom>
        </p:spPr>
      </p:pic>
      <p:sp>
        <p:nvSpPr>
          <p:cNvPr id="3" name="TextBox 2">
            <a:extLst>
              <a:ext uri="{FF2B5EF4-FFF2-40B4-BE49-F238E27FC236}">
                <a16:creationId xmlns:a16="http://schemas.microsoft.com/office/drawing/2014/main" id="{068B5A88-E9C6-89E3-BBE4-2FE1D8AA29B5}"/>
              </a:ext>
            </a:extLst>
          </p:cNvPr>
          <p:cNvSpPr txBox="1"/>
          <p:nvPr/>
        </p:nvSpPr>
        <p:spPr>
          <a:xfrm>
            <a:off x="5043921" y="943841"/>
            <a:ext cx="38359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cs typeface="Calibri"/>
              </a:rPr>
              <a:t>Turning Point Resolution Approximation: </a:t>
            </a:r>
            <a:endParaRPr lang="en-US" sz="1600">
              <a:latin typeface="Times New Roman"/>
            </a:endParaRPr>
          </a:p>
        </p:txBody>
      </p:sp>
      <p:sp>
        <p:nvSpPr>
          <p:cNvPr id="11" name="TextBox 10">
            <a:extLst>
              <a:ext uri="{FF2B5EF4-FFF2-40B4-BE49-F238E27FC236}">
                <a16:creationId xmlns:a16="http://schemas.microsoft.com/office/drawing/2014/main" id="{4DD5F8C5-A103-A317-120D-4DE2AF63C98F}"/>
              </a:ext>
            </a:extLst>
          </p:cNvPr>
          <p:cNvSpPr txBox="1"/>
          <p:nvPr/>
        </p:nvSpPr>
        <p:spPr>
          <a:xfrm>
            <a:off x="5043921" y="2571750"/>
            <a:ext cx="28046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cs typeface="Calibri"/>
              </a:rPr>
              <a:t>Source Plane Resolution:</a:t>
            </a:r>
            <a:endParaRPr lang="en-US" sz="1600">
              <a:latin typeface="Times New Roman"/>
            </a:endParaRPr>
          </a:p>
        </p:txBody>
      </p:sp>
      <p:pic>
        <p:nvPicPr>
          <p:cNvPr id="12" name="Picture 12" descr="A picture containing text, clock&#10;&#10;Description automatically generated">
            <a:extLst>
              <a:ext uri="{FF2B5EF4-FFF2-40B4-BE49-F238E27FC236}">
                <a16:creationId xmlns:a16="http://schemas.microsoft.com/office/drawing/2014/main" id="{E7276334-1CD1-BF70-FD55-69BDEFF625C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90680" y="3170093"/>
            <a:ext cx="1958687" cy="777587"/>
          </a:xfrm>
          <a:prstGeom prst="rect">
            <a:avLst/>
          </a:prstGeom>
        </p:spPr>
      </p:pic>
      <p:pic>
        <p:nvPicPr>
          <p:cNvPr id="13" name="Picture 13" descr="A picture containing text, clock&#10;&#10;Description automatically generated">
            <a:extLst>
              <a:ext uri="{FF2B5EF4-FFF2-40B4-BE49-F238E27FC236}">
                <a16:creationId xmlns:a16="http://schemas.microsoft.com/office/drawing/2014/main" id="{3F39CC4F-7B3E-3F09-5216-A3390F4167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1784" y="1457325"/>
            <a:ext cx="1619250" cy="857250"/>
          </a:xfrm>
          <a:prstGeom prst="rect">
            <a:avLst/>
          </a:prstGeom>
        </p:spPr>
      </p:pic>
    </p:spTree>
    <p:extLst>
      <p:ext uri="{BB962C8B-B14F-4D97-AF65-F5344CB8AC3E}">
        <p14:creationId xmlns:p14="http://schemas.microsoft.com/office/powerpoint/2010/main" val="2632699752"/>
      </p:ext>
    </p:extLst>
  </p:cSld>
  <p:clrMapOvr>
    <a:masterClrMapping/>
  </p:clrMapOvr>
  <p:extLst>
    <p:ext uri="{6950BFC3-D8DA-4A85-94F7-54DA5524770B}">
      <p188:commentRel xmlns="" xmlns:p188="http://schemas.microsoft.com/office/powerpoint/2018/8/main" r:id="rId9"/>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F48A5B-5BB0-912E-6AA7-BEBE6EC15D42}"/>
              </a:ext>
            </a:extLst>
          </p:cNvPr>
          <p:cNvSpPr/>
          <p:nvPr/>
        </p:nvSpPr>
        <p:spPr>
          <a:xfrm>
            <a:off x="2793574" y="1626139"/>
            <a:ext cx="1103244" cy="1838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B6E56D-ECDD-94D3-A89D-ADBB28C58F61}"/>
              </a:ext>
            </a:extLst>
          </p:cNvPr>
          <p:cNvSpPr/>
          <p:nvPr/>
        </p:nvSpPr>
        <p:spPr>
          <a:xfrm>
            <a:off x="1362341" y="1631108"/>
            <a:ext cx="1306995" cy="178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34388" y="47909"/>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grpSp>
        <p:nvGrpSpPr>
          <p:cNvPr id="82" name="Group 81">
            <a:extLst>
              <a:ext uri="{FF2B5EF4-FFF2-40B4-BE49-F238E27FC236}">
                <a16:creationId xmlns:a16="http://schemas.microsoft.com/office/drawing/2014/main" id="{E46D7212-350D-472B-6364-98693355480B}"/>
              </a:ext>
            </a:extLst>
          </p:cNvPr>
          <p:cNvGrpSpPr/>
          <p:nvPr/>
        </p:nvGrpSpPr>
        <p:grpSpPr>
          <a:xfrm>
            <a:off x="1180556" y="1579529"/>
            <a:ext cx="3101033" cy="1667720"/>
            <a:chOff x="1451288" y="1419509"/>
            <a:chExt cx="2853646" cy="1245062"/>
          </a:xfrm>
        </p:grpSpPr>
        <p:sp>
          <p:nvSpPr>
            <p:cNvPr id="68" name="Cylinder 67">
              <a:extLst>
                <a:ext uri="{FF2B5EF4-FFF2-40B4-BE49-F238E27FC236}">
                  <a16:creationId xmlns:a16="http://schemas.microsoft.com/office/drawing/2014/main" id="{471A6803-3450-2481-20C9-71BD0599C07E}"/>
                </a:ext>
              </a:extLst>
            </p:cNvPr>
            <p:cNvSpPr/>
            <p:nvPr/>
          </p:nvSpPr>
          <p:spPr>
            <a:xfrm rot="5400000">
              <a:off x="1966402" y="2082330"/>
              <a:ext cx="915259" cy="240631"/>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ylinder 68">
              <a:extLst>
                <a:ext uri="{FF2B5EF4-FFF2-40B4-BE49-F238E27FC236}">
                  <a16:creationId xmlns:a16="http://schemas.microsoft.com/office/drawing/2014/main" id="{B08FA580-A727-B982-AD14-E5F85C834868}"/>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ylinder 70">
              <a:extLst>
                <a:ext uri="{FF2B5EF4-FFF2-40B4-BE49-F238E27FC236}">
                  <a16:creationId xmlns:a16="http://schemas.microsoft.com/office/drawing/2014/main" id="{971C18CC-2DD4-FE0B-4996-4BEF971F4357}"/>
                </a:ext>
              </a:extLst>
            </p:cNvPr>
            <p:cNvSpPr/>
            <p:nvPr/>
          </p:nvSpPr>
          <p:spPr>
            <a:xfrm rot="5400000">
              <a:off x="2787126" y="2086626"/>
              <a:ext cx="915259" cy="240631"/>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62841AD-C8A2-E5DF-1FD6-D76233634CC4}"/>
                </a:ext>
              </a:extLst>
            </p:cNvPr>
            <p:cNvSpPr txBox="1"/>
            <p:nvPr/>
          </p:nvSpPr>
          <p:spPr>
            <a:xfrm>
              <a:off x="2788528" y="1419509"/>
              <a:ext cx="1319025"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81" name="Isosceles Triangle 80">
              <a:extLst>
                <a:ext uri="{FF2B5EF4-FFF2-40B4-BE49-F238E27FC236}">
                  <a16:creationId xmlns:a16="http://schemas.microsoft.com/office/drawing/2014/main" id="{3064E2F3-AC09-4555-C8A1-A64327174789}"/>
                </a:ext>
              </a:extLst>
            </p:cNvPr>
            <p:cNvSpPr/>
            <p:nvPr/>
          </p:nvSpPr>
          <p:spPr>
            <a:xfrm rot="5400000">
              <a:off x="3385378" y="1727233"/>
              <a:ext cx="898072" cy="94104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TextBox 76">
              <a:extLst>
                <a:ext uri="{FF2B5EF4-FFF2-40B4-BE49-F238E27FC236}">
                  <a16:creationId xmlns:a16="http://schemas.microsoft.com/office/drawing/2014/main" id="{FB8E7573-0F8A-D212-066E-E1C4E2CC54C6}"/>
                </a:ext>
              </a:extLst>
            </p:cNvPr>
            <p:cNvSpPr txBox="1"/>
            <p:nvPr/>
          </p:nvSpPr>
          <p:spPr>
            <a:xfrm>
              <a:off x="1451288" y="1431131"/>
              <a:ext cx="1565901"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grpSp>
      <p:cxnSp>
        <p:nvCxnSpPr>
          <p:cNvPr id="83" name="Straight Arrow Connector 82">
            <a:extLst>
              <a:ext uri="{FF2B5EF4-FFF2-40B4-BE49-F238E27FC236}">
                <a16:creationId xmlns:a16="http://schemas.microsoft.com/office/drawing/2014/main" id="{D7E59AAE-049F-2755-141D-4E5C80AC27F3}"/>
              </a:ext>
            </a:extLst>
          </p:cNvPr>
          <p:cNvCxnSpPr/>
          <p:nvPr/>
        </p:nvCxnSpPr>
        <p:spPr>
          <a:xfrm>
            <a:off x="2650173" y="2646477"/>
            <a:ext cx="8627" cy="601693"/>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85" name="Straight Arrow Connector 84">
            <a:extLst>
              <a:ext uri="{FF2B5EF4-FFF2-40B4-BE49-F238E27FC236}">
                <a16:creationId xmlns:a16="http://schemas.microsoft.com/office/drawing/2014/main" id="{0E5677E1-EB33-B290-E591-728134B1D55D}"/>
              </a:ext>
            </a:extLst>
          </p:cNvPr>
          <p:cNvCxnSpPr>
            <a:cxnSpLocks/>
          </p:cNvCxnSpPr>
          <p:nvPr/>
        </p:nvCxnSpPr>
        <p:spPr>
          <a:xfrm flipH="1">
            <a:off x="3270055" y="3332276"/>
            <a:ext cx="1054859" cy="376"/>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sp>
        <p:nvSpPr>
          <p:cNvPr id="86" name="TextBox 85">
            <a:extLst>
              <a:ext uri="{FF2B5EF4-FFF2-40B4-BE49-F238E27FC236}">
                <a16:creationId xmlns:a16="http://schemas.microsoft.com/office/drawing/2014/main" id="{70D09841-E28D-6FEE-907A-0EAD71F73E0C}"/>
              </a:ext>
            </a:extLst>
          </p:cNvPr>
          <p:cNvSpPr txBox="1"/>
          <p:nvPr/>
        </p:nvSpPr>
        <p:spPr>
          <a:xfrm>
            <a:off x="6771600" y="3694187"/>
            <a:ext cx="1029600" cy="871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8" name="Rectangle: Rounded Corners 87">
            <a:extLst>
              <a:ext uri="{FF2B5EF4-FFF2-40B4-BE49-F238E27FC236}">
                <a16:creationId xmlns:a16="http://schemas.microsoft.com/office/drawing/2014/main" id="{D474814A-8487-D339-950F-48D51F64FACC}"/>
              </a:ext>
            </a:extLst>
          </p:cNvPr>
          <p:cNvSpPr/>
          <p:nvPr/>
        </p:nvSpPr>
        <p:spPr>
          <a:xfrm>
            <a:off x="2317487" y="3524461"/>
            <a:ext cx="1243592" cy="864702"/>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Collimated </a:t>
            </a:r>
            <a:endParaRPr lang="en-US" sz="1400">
              <a:latin typeface="Times New Roman"/>
              <a:ea typeface="+mn-lt"/>
              <a:cs typeface="Times New Roman"/>
            </a:endParaRPr>
          </a:p>
          <a:p>
            <a:pPr algn="ctr"/>
            <a:r>
              <a:rPr lang="en-US" sz="1400">
                <a:latin typeface="Times New Roman"/>
                <a:ea typeface="+mn-lt"/>
                <a:cs typeface="+mn-lt"/>
              </a:rPr>
              <a:t>radius (mm)</a:t>
            </a:r>
            <a:endParaRPr lang="en-US" sz="1400">
              <a:latin typeface="Times New Roman"/>
              <a:cs typeface="Times New Roman"/>
            </a:endParaRPr>
          </a:p>
        </p:txBody>
      </p:sp>
      <p:sp>
        <p:nvSpPr>
          <p:cNvPr id="90" name="Rectangle: Rounded Corners 89">
            <a:extLst>
              <a:ext uri="{FF2B5EF4-FFF2-40B4-BE49-F238E27FC236}">
                <a16:creationId xmlns:a16="http://schemas.microsoft.com/office/drawing/2014/main" id="{39DD8DDA-A63E-83B4-B49F-0346A12949F2}"/>
              </a:ext>
            </a:extLst>
          </p:cNvPr>
          <p:cNvSpPr/>
          <p:nvPr/>
        </p:nvSpPr>
        <p:spPr>
          <a:xfrm>
            <a:off x="3610742" y="3587933"/>
            <a:ext cx="1799768" cy="862008"/>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Focus lens focal length (mm)</a:t>
            </a:r>
            <a:endParaRPr lang="en-US" sz="1400">
              <a:latin typeface="Times New Roman"/>
              <a:cs typeface="Times New Roman"/>
            </a:endParaRPr>
          </a:p>
        </p:txBody>
      </p:sp>
      <p:cxnSp>
        <p:nvCxnSpPr>
          <p:cNvPr id="92" name="Straight Arrow Connector 91">
            <a:extLst>
              <a:ext uri="{FF2B5EF4-FFF2-40B4-BE49-F238E27FC236}">
                <a16:creationId xmlns:a16="http://schemas.microsoft.com/office/drawing/2014/main" id="{CF5635AB-4FAD-12FE-0940-E82567DB79CD}"/>
              </a:ext>
            </a:extLst>
          </p:cNvPr>
          <p:cNvCxnSpPr/>
          <p:nvPr/>
        </p:nvCxnSpPr>
        <p:spPr>
          <a:xfrm>
            <a:off x="3822099" y="3340012"/>
            <a:ext cx="2" cy="248478"/>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cxnSp>
        <p:nvCxnSpPr>
          <p:cNvPr id="93" name="Straight Arrow Connector 92">
            <a:extLst>
              <a:ext uri="{FF2B5EF4-FFF2-40B4-BE49-F238E27FC236}">
                <a16:creationId xmlns:a16="http://schemas.microsoft.com/office/drawing/2014/main" id="{2FA5E980-F60F-64BF-F201-816B0DD6E7C3}"/>
              </a:ext>
            </a:extLst>
          </p:cNvPr>
          <p:cNvCxnSpPr/>
          <p:nvPr/>
        </p:nvCxnSpPr>
        <p:spPr>
          <a:xfrm flipH="1">
            <a:off x="4327754" y="1773358"/>
            <a:ext cx="4969" cy="164492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DD196C52-A373-C4CA-4627-79E8EA8C61B7}"/>
              </a:ext>
            </a:extLst>
          </p:cNvPr>
          <p:cNvCxnSpPr/>
          <p:nvPr/>
        </p:nvCxnSpPr>
        <p:spPr>
          <a:xfrm>
            <a:off x="1123044" y="2625133"/>
            <a:ext cx="2063183" cy="506"/>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59959D-8E65-71C4-83E8-51051C7C7D32}"/>
              </a:ext>
            </a:extLst>
          </p:cNvPr>
          <p:cNvCxnSpPr>
            <a:cxnSpLocks/>
          </p:cNvCxnSpPr>
          <p:nvPr/>
        </p:nvCxnSpPr>
        <p:spPr>
          <a:xfrm flipH="1">
            <a:off x="3173573" y="1811871"/>
            <a:ext cx="54664" cy="20375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CAB42C-63D3-2B36-90F8-DFC647B9302D}"/>
              </a:ext>
            </a:extLst>
          </p:cNvPr>
          <p:cNvCxnSpPr>
            <a:cxnSpLocks/>
          </p:cNvCxnSpPr>
          <p:nvPr/>
        </p:nvCxnSpPr>
        <p:spPr>
          <a:xfrm>
            <a:off x="2040510" y="1801932"/>
            <a:ext cx="208722" cy="21369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005B490-B754-749B-1E82-3E9A4A0ACF62}"/>
              </a:ext>
            </a:extLst>
          </p:cNvPr>
          <p:cNvCxnSpPr>
            <a:cxnSpLocks/>
          </p:cNvCxnSpPr>
          <p:nvPr/>
        </p:nvCxnSpPr>
        <p:spPr>
          <a:xfrm>
            <a:off x="3239418" y="2026803"/>
            <a:ext cx="34787" cy="1391477"/>
          </a:xfrm>
          <a:prstGeom prst="straightConnector1">
            <a:avLst/>
          </a:prstGeom>
        </p:spPr>
        <p:style>
          <a:lnRef idx="3">
            <a:schemeClr val="dk1"/>
          </a:lnRef>
          <a:fillRef idx="0">
            <a:schemeClr val="dk1"/>
          </a:fillRef>
          <a:effectRef idx="2">
            <a:schemeClr val="dk1"/>
          </a:effectRef>
          <a:fontRef idx="minor">
            <a:schemeClr val="tx1"/>
          </a:fontRef>
        </p:style>
      </p:cxnSp>
      <p:sp>
        <p:nvSpPr>
          <p:cNvPr id="25" name="Oval 24">
            <a:extLst>
              <a:ext uri="{FF2B5EF4-FFF2-40B4-BE49-F238E27FC236}">
                <a16:creationId xmlns:a16="http://schemas.microsoft.com/office/drawing/2014/main" id="{04E2EA1C-A0C9-4046-4A47-A4BE51A68B49}"/>
              </a:ext>
            </a:extLst>
          </p:cNvPr>
          <p:cNvSpPr/>
          <p:nvPr/>
        </p:nvSpPr>
        <p:spPr>
          <a:xfrm>
            <a:off x="4281588" y="2590470"/>
            <a:ext cx="79513" cy="695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C921690A-35E7-7241-C2F1-2D67BA6BAB0B}"/>
              </a:ext>
            </a:extLst>
          </p:cNvPr>
          <p:cNvSpPr/>
          <p:nvPr/>
        </p:nvSpPr>
        <p:spPr>
          <a:xfrm>
            <a:off x="4082039" y="1296246"/>
            <a:ext cx="1151454" cy="453187"/>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Initial waist 'w</a:t>
            </a:r>
            <a:r>
              <a:rPr lang="en-US" sz="1400" baseline="-25000">
                <a:latin typeface="Times New Roman"/>
                <a:ea typeface="+mn-lt"/>
                <a:cs typeface="+mn-lt"/>
              </a:rPr>
              <a:t>0</a:t>
            </a:r>
            <a:r>
              <a:rPr lang="en-US" sz="1400">
                <a:latin typeface="Times New Roman"/>
                <a:ea typeface="+mn-lt"/>
                <a:cs typeface="+mn-lt"/>
              </a:rPr>
              <a:t>'</a:t>
            </a:r>
            <a:r>
              <a:rPr lang="en-US" sz="1400" baseline="-25000">
                <a:latin typeface="Times New Roman"/>
                <a:ea typeface="+mn-lt"/>
                <a:cs typeface="+mn-lt"/>
              </a:rPr>
              <a:t> </a:t>
            </a:r>
            <a:r>
              <a:rPr lang="en-US" sz="1400">
                <a:latin typeface="Times New Roman"/>
                <a:ea typeface="+mn-lt"/>
                <a:cs typeface="+mn-lt"/>
              </a:rPr>
              <a:t>(mm)</a:t>
            </a:r>
            <a:endParaRPr lang="en-US" sz="1400">
              <a:latin typeface="Times New Roman"/>
              <a:cs typeface="Times New Roman"/>
            </a:endParaRPr>
          </a:p>
        </p:txBody>
      </p:sp>
      <p:cxnSp>
        <p:nvCxnSpPr>
          <p:cNvPr id="31" name="Straight Arrow Connector 30">
            <a:extLst>
              <a:ext uri="{FF2B5EF4-FFF2-40B4-BE49-F238E27FC236}">
                <a16:creationId xmlns:a16="http://schemas.microsoft.com/office/drawing/2014/main" id="{EE1FF2C8-6DC1-262F-C742-C33BFDEABA7E}"/>
              </a:ext>
            </a:extLst>
          </p:cNvPr>
          <p:cNvCxnSpPr>
            <a:cxnSpLocks/>
          </p:cNvCxnSpPr>
          <p:nvPr/>
        </p:nvCxnSpPr>
        <p:spPr>
          <a:xfrm flipH="1">
            <a:off x="4363783" y="1787510"/>
            <a:ext cx="446340" cy="835853"/>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sp>
        <p:nvSpPr>
          <p:cNvPr id="32" name="TextBox 31">
            <a:extLst>
              <a:ext uri="{FF2B5EF4-FFF2-40B4-BE49-F238E27FC236}">
                <a16:creationId xmlns:a16="http://schemas.microsoft.com/office/drawing/2014/main" id="{14F70124-1F9A-92FE-E93C-AAA62645E4AC}"/>
              </a:ext>
            </a:extLst>
          </p:cNvPr>
          <p:cNvSpPr txBox="1"/>
          <p:nvPr/>
        </p:nvSpPr>
        <p:spPr>
          <a:xfrm>
            <a:off x="6226897" y="3333764"/>
            <a:ext cx="26227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Initial Waist at the </a:t>
            </a:r>
          </a:p>
          <a:p>
            <a:pPr algn="ctr"/>
            <a:r>
              <a:rPr lang="en-US">
                <a:cs typeface="Calibri"/>
              </a:rPr>
              <a:t>Focus Point (mm):</a:t>
            </a:r>
          </a:p>
          <a:p>
            <a:pPr algn="ctr"/>
            <a:r>
              <a:rPr lang="en-US">
                <a:cs typeface="Calibri"/>
              </a:rPr>
              <a:t>w</a:t>
            </a:r>
            <a:r>
              <a:rPr lang="en-US" baseline="-25000">
                <a:cs typeface="Calibri"/>
              </a:rPr>
              <a:t>0</a:t>
            </a:r>
            <a:r>
              <a:rPr lang="en-US">
                <a:cs typeface="Calibri"/>
              </a:rPr>
              <a:t> = </a:t>
            </a:r>
            <a:r>
              <a:rPr lang="en-US">
                <a:ea typeface="+mn-lt"/>
                <a:cs typeface="+mn-lt"/>
              </a:rPr>
              <a:t>λ</a:t>
            </a:r>
            <a:r>
              <a:rPr lang="en-US">
                <a:cs typeface="Calibri"/>
              </a:rPr>
              <a:t>EFL</a:t>
            </a:r>
            <a:r>
              <a:rPr lang="en-US" baseline="-25000">
                <a:cs typeface="Calibri"/>
              </a:rPr>
              <a:t>f</a:t>
            </a:r>
            <a:r>
              <a:rPr lang="en-US">
                <a:cs typeface="Calibri"/>
              </a:rPr>
              <a:t>/(</a:t>
            </a:r>
            <a:r>
              <a:rPr lang="en-US">
                <a:ea typeface="+mn-lt"/>
                <a:cs typeface="+mn-lt"/>
              </a:rPr>
              <a:t>π</a:t>
            </a:r>
            <a:r>
              <a:rPr lang="en-US">
                <a:cs typeface="Calibri"/>
              </a:rPr>
              <a:t>R</a:t>
            </a:r>
            <a:r>
              <a:rPr lang="en-US" baseline="-25000">
                <a:cs typeface="Calibri"/>
              </a:rPr>
              <a:t>c</a:t>
            </a:r>
            <a:r>
              <a:rPr lang="en-US">
                <a:cs typeface="Calibri" panose="020F0502020204030204"/>
              </a:rPr>
              <a:t>)</a:t>
            </a:r>
          </a:p>
        </p:txBody>
      </p:sp>
      <p:graphicFrame>
        <p:nvGraphicFramePr>
          <p:cNvPr id="5" name="Table 4">
            <a:extLst>
              <a:ext uri="{FF2B5EF4-FFF2-40B4-BE49-F238E27FC236}">
                <a16:creationId xmlns:a16="http://schemas.microsoft.com/office/drawing/2014/main" id="{30A8349B-525F-DB5A-2BDF-BD66816861B4}"/>
              </a:ext>
            </a:extLst>
          </p:cNvPr>
          <p:cNvGraphicFramePr>
            <a:graphicFrameLocks noGrp="1"/>
          </p:cNvGraphicFramePr>
          <p:nvPr>
            <p:extLst>
              <p:ext uri="{D42A27DB-BD31-4B8C-83A1-F6EECF244321}">
                <p14:modId xmlns:p14="http://schemas.microsoft.com/office/powerpoint/2010/main" val="2124722585"/>
              </p:ext>
            </p:extLst>
          </p:nvPr>
        </p:nvGraphicFramePr>
        <p:xfrm>
          <a:off x="600078" y="662217"/>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[mW/mm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sp>
        <p:nvSpPr>
          <p:cNvPr id="6" name="TextBox 5">
            <a:extLst>
              <a:ext uri="{FF2B5EF4-FFF2-40B4-BE49-F238E27FC236}">
                <a16:creationId xmlns:a16="http://schemas.microsoft.com/office/drawing/2014/main" id="{F2D4EF01-4AFC-01D2-DAF1-E6B20AD06C6A}"/>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
        <p:nvSpPr>
          <p:cNvPr id="7" name="Isosceles Triangle 6">
            <a:extLst>
              <a:ext uri="{FF2B5EF4-FFF2-40B4-BE49-F238E27FC236}">
                <a16:creationId xmlns:a16="http://schemas.microsoft.com/office/drawing/2014/main" id="{C23DFA83-4733-5E30-91C9-6BF4953DC0D8}"/>
              </a:ext>
            </a:extLst>
          </p:cNvPr>
          <p:cNvSpPr/>
          <p:nvPr/>
        </p:nvSpPr>
        <p:spPr>
          <a:xfrm rot="-5400000">
            <a:off x="1003956" y="2115712"/>
            <a:ext cx="1202938" cy="102262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Cylinder 8">
            <a:extLst>
              <a:ext uri="{FF2B5EF4-FFF2-40B4-BE49-F238E27FC236}">
                <a16:creationId xmlns:a16="http://schemas.microsoft.com/office/drawing/2014/main" id="{51DF8444-38BF-B05C-06C2-59574C5619FD}"/>
              </a:ext>
            </a:extLst>
          </p:cNvPr>
          <p:cNvSpPr/>
          <p:nvPr/>
        </p:nvSpPr>
        <p:spPr>
          <a:xfrm rot="5400000">
            <a:off x="292358" y="2316289"/>
            <a:ext cx="477747" cy="678335"/>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3F9C79A3-E2AB-B292-00D7-1FB23B83D901}"/>
              </a:ext>
            </a:extLst>
          </p:cNvPr>
          <p:cNvSpPr/>
          <p:nvPr/>
        </p:nvSpPr>
        <p:spPr>
          <a:xfrm rot="5400000">
            <a:off x="836178" y="2481102"/>
            <a:ext cx="209015" cy="321922"/>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4925F8A-1434-5E06-A352-A3E5766AAD10}"/>
              </a:ext>
            </a:extLst>
          </p:cNvPr>
          <p:cNvSpPr txBox="1"/>
          <p:nvPr/>
        </p:nvSpPr>
        <p:spPr>
          <a:xfrm>
            <a:off x="234492" y="2032325"/>
            <a:ext cx="551319" cy="27699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a:p>
        </p:txBody>
      </p:sp>
      <p:sp>
        <p:nvSpPr>
          <p:cNvPr id="17" name="Arc 16">
            <a:extLst>
              <a:ext uri="{FF2B5EF4-FFF2-40B4-BE49-F238E27FC236}">
                <a16:creationId xmlns:a16="http://schemas.microsoft.com/office/drawing/2014/main" id="{96563AF1-14B5-D03E-9653-807E8BF5C5CB}"/>
              </a:ext>
            </a:extLst>
          </p:cNvPr>
          <p:cNvSpPr/>
          <p:nvPr/>
        </p:nvSpPr>
        <p:spPr>
          <a:xfrm rot="2220000">
            <a:off x="1166692" y="2463721"/>
            <a:ext cx="209849" cy="219048"/>
          </a:xfrm>
          <a:prstGeom prst="arc">
            <a:avLst/>
          </a:prstGeom>
          <a:solidFill>
            <a:srgbClr val="19BCF7">
              <a:alpha val="50000"/>
            </a:srgb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AD47"/>
              </a:solidFill>
            </a:endParaRPr>
          </a:p>
        </p:txBody>
      </p:sp>
      <p:sp>
        <p:nvSpPr>
          <p:cNvPr id="19" name="TextBox 18">
            <a:extLst>
              <a:ext uri="{FF2B5EF4-FFF2-40B4-BE49-F238E27FC236}">
                <a16:creationId xmlns:a16="http://schemas.microsoft.com/office/drawing/2014/main" id="{4EC513A2-FE13-901E-A3E6-E61FE26B494C}"/>
              </a:ext>
            </a:extLst>
          </p:cNvPr>
          <p:cNvSpPr txBox="1"/>
          <p:nvPr/>
        </p:nvSpPr>
        <p:spPr>
          <a:xfrm>
            <a:off x="6794599" y="1323380"/>
            <a:ext cx="14832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Divergence Angle: </a:t>
            </a:r>
            <a:endParaRPr lang="en-US"/>
          </a:p>
          <a:p>
            <a:pPr algn="ctr"/>
            <a:r>
              <a:rPr lang="en-US">
                <a:cs typeface="Calibri"/>
              </a:rPr>
              <a:t>θ = </a:t>
            </a:r>
            <a:r>
              <a:rPr lang="en-US" err="1">
                <a:cs typeface="Calibri"/>
              </a:rPr>
              <a:t>asin</a:t>
            </a:r>
            <a:r>
              <a:rPr lang="en-US">
                <a:cs typeface="Calibri"/>
              </a:rPr>
              <a:t>(NA)</a:t>
            </a:r>
          </a:p>
        </p:txBody>
      </p:sp>
      <p:sp>
        <p:nvSpPr>
          <p:cNvPr id="22" name="TextBox 21">
            <a:extLst>
              <a:ext uri="{FF2B5EF4-FFF2-40B4-BE49-F238E27FC236}">
                <a16:creationId xmlns:a16="http://schemas.microsoft.com/office/drawing/2014/main" id="{69A41F74-9CA8-2CEA-1351-92319E65996A}"/>
              </a:ext>
            </a:extLst>
          </p:cNvPr>
          <p:cNvSpPr txBox="1"/>
          <p:nvPr/>
        </p:nvSpPr>
        <p:spPr>
          <a:xfrm>
            <a:off x="6679406" y="2308324"/>
            <a:ext cx="17189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Collimated Radius:</a:t>
            </a:r>
            <a:endParaRPr lang="en-US"/>
          </a:p>
          <a:p>
            <a:pPr algn="ctr"/>
            <a:r>
              <a:rPr lang="en-US">
                <a:cs typeface="Calibri"/>
              </a:rPr>
              <a:t>Rc = EFL</a:t>
            </a:r>
            <a:r>
              <a:rPr lang="en-US" baseline="-25000">
                <a:cs typeface="Calibri"/>
              </a:rPr>
              <a:t>c</a:t>
            </a:r>
            <a:r>
              <a:rPr lang="en-US">
                <a:cs typeface="Calibri"/>
              </a:rPr>
              <a:t> tan(</a:t>
            </a:r>
            <a:r>
              <a:rPr lang="en-US">
                <a:ea typeface="+mn-lt"/>
                <a:cs typeface="+mn-lt"/>
              </a:rPr>
              <a:t>θ)</a:t>
            </a:r>
            <a:endParaRPr lang="en-US">
              <a:cs typeface="Calibri"/>
            </a:endParaRPr>
          </a:p>
        </p:txBody>
      </p:sp>
      <p:cxnSp>
        <p:nvCxnSpPr>
          <p:cNvPr id="3" name="Straight Arrow Connector 2">
            <a:extLst>
              <a:ext uri="{FF2B5EF4-FFF2-40B4-BE49-F238E27FC236}">
                <a16:creationId xmlns:a16="http://schemas.microsoft.com/office/drawing/2014/main" id="{1DACB498-35FA-573D-51A4-30EC4772FF27}"/>
              </a:ext>
            </a:extLst>
          </p:cNvPr>
          <p:cNvCxnSpPr>
            <a:cxnSpLocks/>
          </p:cNvCxnSpPr>
          <p:nvPr/>
        </p:nvCxnSpPr>
        <p:spPr>
          <a:xfrm flipH="1">
            <a:off x="1096580" y="1773357"/>
            <a:ext cx="4969" cy="164492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4E42B58E-1F63-2373-43A4-924A774B5EBA}"/>
              </a:ext>
            </a:extLst>
          </p:cNvPr>
          <p:cNvCxnSpPr>
            <a:cxnSpLocks/>
          </p:cNvCxnSpPr>
          <p:nvPr/>
        </p:nvCxnSpPr>
        <p:spPr>
          <a:xfrm flipH="1">
            <a:off x="1099453" y="3365247"/>
            <a:ext cx="1131791" cy="376"/>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4C24A53E-968A-048A-3544-678317EB67BD}"/>
              </a:ext>
            </a:extLst>
          </p:cNvPr>
          <p:cNvCxnSpPr>
            <a:cxnSpLocks/>
          </p:cNvCxnSpPr>
          <p:nvPr/>
        </p:nvCxnSpPr>
        <p:spPr>
          <a:xfrm flipH="1">
            <a:off x="2228590" y="1877766"/>
            <a:ext cx="4969" cy="1644925"/>
          </a:xfrm>
          <a:prstGeom prst="straightConnector1">
            <a:avLst/>
          </a:prstGeom>
        </p:spPr>
        <p:style>
          <a:lnRef idx="3">
            <a:schemeClr val="dk1"/>
          </a:lnRef>
          <a:fillRef idx="0">
            <a:schemeClr val="dk1"/>
          </a:fillRef>
          <a:effectRef idx="2">
            <a:schemeClr val="dk1"/>
          </a:effectRef>
          <a:fontRef idx="minor">
            <a:schemeClr val="tx1"/>
          </a:fontRef>
        </p:style>
      </p:cxnSp>
      <p:sp>
        <p:nvSpPr>
          <p:cNvPr id="12" name="Rectangle: Rounded Corners 11">
            <a:extLst>
              <a:ext uri="{FF2B5EF4-FFF2-40B4-BE49-F238E27FC236}">
                <a16:creationId xmlns:a16="http://schemas.microsoft.com/office/drawing/2014/main" id="{83A992D6-1ED8-4070-7470-CFCC173A4297}"/>
              </a:ext>
            </a:extLst>
          </p:cNvPr>
          <p:cNvSpPr/>
          <p:nvPr/>
        </p:nvSpPr>
        <p:spPr>
          <a:xfrm>
            <a:off x="735557" y="3481530"/>
            <a:ext cx="1522817" cy="972544"/>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Collimator focal length (mm)</a:t>
            </a:r>
            <a:endParaRPr lang="en-US" sz="1400">
              <a:latin typeface="Times New Roman"/>
              <a:cs typeface="Times New Roman"/>
            </a:endParaRPr>
          </a:p>
        </p:txBody>
      </p:sp>
      <p:cxnSp>
        <p:nvCxnSpPr>
          <p:cNvPr id="16" name="Straight Arrow Connector 15">
            <a:extLst>
              <a:ext uri="{FF2B5EF4-FFF2-40B4-BE49-F238E27FC236}">
                <a16:creationId xmlns:a16="http://schemas.microsoft.com/office/drawing/2014/main" id="{080D1018-6542-CD84-D70B-412A2610588C}"/>
              </a:ext>
            </a:extLst>
          </p:cNvPr>
          <p:cNvCxnSpPr>
            <a:cxnSpLocks/>
          </p:cNvCxnSpPr>
          <p:nvPr/>
        </p:nvCxnSpPr>
        <p:spPr>
          <a:xfrm>
            <a:off x="1646002" y="3361993"/>
            <a:ext cx="2" cy="248478"/>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cxnSp>
        <p:nvCxnSpPr>
          <p:cNvPr id="24" name="Straight Arrow Connector 23">
            <a:extLst>
              <a:ext uri="{FF2B5EF4-FFF2-40B4-BE49-F238E27FC236}">
                <a16:creationId xmlns:a16="http://schemas.microsoft.com/office/drawing/2014/main" id="{E89A6891-66D3-0336-20EF-AD45464C0630}"/>
              </a:ext>
            </a:extLst>
          </p:cNvPr>
          <p:cNvCxnSpPr>
            <a:cxnSpLocks/>
          </p:cNvCxnSpPr>
          <p:nvPr/>
        </p:nvCxnSpPr>
        <p:spPr>
          <a:xfrm>
            <a:off x="2662613" y="3103718"/>
            <a:ext cx="225304" cy="413333"/>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sp>
        <p:nvSpPr>
          <p:cNvPr id="26" name="TextBox 25">
            <a:extLst>
              <a:ext uri="{FF2B5EF4-FFF2-40B4-BE49-F238E27FC236}">
                <a16:creationId xmlns:a16="http://schemas.microsoft.com/office/drawing/2014/main" id="{7DA29357-937B-B67C-8B88-CC54349A4A98}"/>
              </a:ext>
            </a:extLst>
          </p:cNvPr>
          <p:cNvSpPr txBox="1"/>
          <p:nvPr/>
        </p:nvSpPr>
        <p:spPr>
          <a:xfrm>
            <a:off x="1343024" y="2333326"/>
            <a:ext cx="3036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14E28"/>
                </a:solidFill>
                <a:ea typeface="+mn-lt"/>
                <a:cs typeface="+mn-lt"/>
              </a:rPr>
              <a:t>θ</a:t>
            </a:r>
            <a:endParaRPr lang="en-US">
              <a:solidFill>
                <a:srgbClr val="F14E28"/>
              </a:solidFill>
              <a:cs typeface="Calibri"/>
            </a:endParaRPr>
          </a:p>
        </p:txBody>
      </p:sp>
      <p:sp>
        <p:nvSpPr>
          <p:cNvPr id="28" name="Rectangle: Rounded Corners 27">
            <a:extLst>
              <a:ext uri="{FF2B5EF4-FFF2-40B4-BE49-F238E27FC236}">
                <a16:creationId xmlns:a16="http://schemas.microsoft.com/office/drawing/2014/main" id="{CC88FF3E-7D66-7254-8E65-3A7DAD2C66BC}"/>
              </a:ext>
            </a:extLst>
          </p:cNvPr>
          <p:cNvSpPr/>
          <p:nvPr/>
        </p:nvSpPr>
        <p:spPr>
          <a:xfrm>
            <a:off x="163281" y="1178444"/>
            <a:ext cx="992437" cy="601903"/>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Times New Roman"/>
                <a:cs typeface="Calibri"/>
              </a:rPr>
              <a:t>Divergence Angle (rad)</a:t>
            </a:r>
          </a:p>
        </p:txBody>
      </p:sp>
      <p:cxnSp>
        <p:nvCxnSpPr>
          <p:cNvPr id="30" name="Straight Arrow Connector 29">
            <a:extLst>
              <a:ext uri="{FF2B5EF4-FFF2-40B4-BE49-F238E27FC236}">
                <a16:creationId xmlns:a16="http://schemas.microsoft.com/office/drawing/2014/main" id="{2742E021-C9F2-8F40-FDEC-C79953D153DC}"/>
              </a:ext>
            </a:extLst>
          </p:cNvPr>
          <p:cNvCxnSpPr>
            <a:cxnSpLocks/>
          </p:cNvCxnSpPr>
          <p:nvPr/>
        </p:nvCxnSpPr>
        <p:spPr>
          <a:xfrm>
            <a:off x="1024015" y="1799985"/>
            <a:ext cx="305671" cy="730334"/>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sp>
        <p:nvSpPr>
          <p:cNvPr id="33" name="TextBox 32">
            <a:extLst>
              <a:ext uri="{FF2B5EF4-FFF2-40B4-BE49-F238E27FC236}">
                <a16:creationId xmlns:a16="http://schemas.microsoft.com/office/drawing/2014/main" id="{C38A83F6-D53E-868A-E429-E7F4CA3BB4A1}"/>
              </a:ext>
            </a:extLst>
          </p:cNvPr>
          <p:cNvSpPr txBox="1"/>
          <p:nvPr/>
        </p:nvSpPr>
        <p:spPr>
          <a:xfrm>
            <a:off x="4280891" y="2518308"/>
            <a:ext cx="5188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14E28"/>
                </a:solidFill>
                <a:cs typeface="Calibri"/>
              </a:rPr>
              <a:t>w</a:t>
            </a:r>
            <a:r>
              <a:rPr lang="en-US" baseline="-25000">
                <a:solidFill>
                  <a:srgbClr val="F14E28"/>
                </a:solidFill>
                <a:cs typeface="Calibri"/>
              </a:rPr>
              <a:t>0</a:t>
            </a:r>
            <a:endParaRPr lang="en-US" baseline="-25000">
              <a:solidFill>
                <a:srgbClr val="F14E28"/>
              </a:solidFill>
            </a:endParaRPr>
          </a:p>
        </p:txBody>
      </p:sp>
      <p:sp>
        <p:nvSpPr>
          <p:cNvPr id="35" name="TextBox 34">
            <a:extLst>
              <a:ext uri="{FF2B5EF4-FFF2-40B4-BE49-F238E27FC236}">
                <a16:creationId xmlns:a16="http://schemas.microsoft.com/office/drawing/2014/main" id="{2BF6CD96-D082-D324-BCFE-3B589785EA79}"/>
              </a:ext>
            </a:extLst>
          </p:cNvPr>
          <p:cNvSpPr txBox="1"/>
          <p:nvPr/>
        </p:nvSpPr>
        <p:spPr>
          <a:xfrm>
            <a:off x="3564730" y="2976264"/>
            <a:ext cx="658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14E28"/>
                </a:solidFill>
                <a:cs typeface="Calibri"/>
              </a:rPr>
              <a:t>EFL</a:t>
            </a:r>
            <a:r>
              <a:rPr lang="en-US" baseline="-25000">
                <a:solidFill>
                  <a:srgbClr val="F14E28"/>
                </a:solidFill>
                <a:cs typeface="Calibri"/>
              </a:rPr>
              <a:t>f</a:t>
            </a:r>
            <a:endParaRPr lang="en-US" baseline="-25000">
              <a:solidFill>
                <a:srgbClr val="F14E28"/>
              </a:solidFill>
            </a:endParaRPr>
          </a:p>
        </p:txBody>
      </p:sp>
      <p:sp>
        <p:nvSpPr>
          <p:cNvPr id="36" name="TextBox 35">
            <a:extLst>
              <a:ext uri="{FF2B5EF4-FFF2-40B4-BE49-F238E27FC236}">
                <a16:creationId xmlns:a16="http://schemas.microsoft.com/office/drawing/2014/main" id="{E6D98368-8FC4-95A4-2013-796A2952D704}"/>
              </a:ext>
            </a:extLst>
          </p:cNvPr>
          <p:cNvSpPr txBox="1"/>
          <p:nvPr/>
        </p:nvSpPr>
        <p:spPr>
          <a:xfrm>
            <a:off x="1341237" y="3020911"/>
            <a:ext cx="658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14E28"/>
                </a:solidFill>
                <a:cs typeface="Calibri"/>
              </a:rPr>
              <a:t>EFL</a:t>
            </a:r>
            <a:r>
              <a:rPr lang="en-US" baseline="-25000">
                <a:solidFill>
                  <a:srgbClr val="F14E28"/>
                </a:solidFill>
                <a:cs typeface="Calibri"/>
              </a:rPr>
              <a:t>c</a:t>
            </a:r>
            <a:endParaRPr lang="en-US" baseline="-25000">
              <a:solidFill>
                <a:srgbClr val="F14E28"/>
              </a:solidFill>
            </a:endParaRPr>
          </a:p>
        </p:txBody>
      </p:sp>
      <p:sp>
        <p:nvSpPr>
          <p:cNvPr id="37" name="TextBox 36">
            <a:extLst>
              <a:ext uri="{FF2B5EF4-FFF2-40B4-BE49-F238E27FC236}">
                <a16:creationId xmlns:a16="http://schemas.microsoft.com/office/drawing/2014/main" id="{AC811793-749C-75AA-7171-8FCDFF85B57E}"/>
              </a:ext>
            </a:extLst>
          </p:cNvPr>
          <p:cNvSpPr txBox="1"/>
          <p:nvPr/>
        </p:nvSpPr>
        <p:spPr>
          <a:xfrm>
            <a:off x="2310109" y="2724448"/>
            <a:ext cx="736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14E28"/>
                </a:solidFill>
                <a:cs typeface="Calibri"/>
              </a:rPr>
              <a:t>R</a:t>
            </a:r>
            <a:r>
              <a:rPr lang="en-US" baseline="-25000">
                <a:solidFill>
                  <a:srgbClr val="F14E28"/>
                </a:solidFill>
                <a:cs typeface="Calibri"/>
              </a:rPr>
              <a:t>c</a:t>
            </a:r>
            <a:endParaRPr lang="en-US" baseline="-25000">
              <a:solidFill>
                <a:srgbClr val="F14E28"/>
              </a:solidFill>
            </a:endParaRPr>
          </a:p>
        </p:txBody>
      </p:sp>
    </p:spTree>
    <p:extLst>
      <p:ext uri="{BB962C8B-B14F-4D97-AF65-F5344CB8AC3E}">
        <p14:creationId xmlns:p14="http://schemas.microsoft.com/office/powerpoint/2010/main" val="1426044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F48A5B-5BB0-912E-6AA7-BEBE6EC15D42}"/>
              </a:ext>
            </a:extLst>
          </p:cNvPr>
          <p:cNvSpPr/>
          <p:nvPr/>
        </p:nvSpPr>
        <p:spPr>
          <a:xfrm>
            <a:off x="2832040" y="1406332"/>
            <a:ext cx="1103244" cy="1838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B6E56D-ECDD-94D3-A89D-ADBB28C58F61}"/>
              </a:ext>
            </a:extLst>
          </p:cNvPr>
          <p:cNvSpPr/>
          <p:nvPr/>
        </p:nvSpPr>
        <p:spPr>
          <a:xfrm>
            <a:off x="1400807" y="1411301"/>
            <a:ext cx="1306995" cy="178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grpSp>
        <p:nvGrpSpPr>
          <p:cNvPr id="82" name="Group 81">
            <a:extLst>
              <a:ext uri="{FF2B5EF4-FFF2-40B4-BE49-F238E27FC236}">
                <a16:creationId xmlns:a16="http://schemas.microsoft.com/office/drawing/2014/main" id="{E46D7212-350D-472B-6364-98693355480B}"/>
              </a:ext>
            </a:extLst>
          </p:cNvPr>
          <p:cNvGrpSpPr/>
          <p:nvPr/>
        </p:nvGrpSpPr>
        <p:grpSpPr>
          <a:xfrm>
            <a:off x="1219022" y="1359722"/>
            <a:ext cx="3101033" cy="1667720"/>
            <a:chOff x="1451288" y="1419509"/>
            <a:chExt cx="2853646" cy="1245062"/>
          </a:xfrm>
        </p:grpSpPr>
        <p:sp>
          <p:nvSpPr>
            <p:cNvPr id="68" name="Cylinder 67">
              <a:extLst>
                <a:ext uri="{FF2B5EF4-FFF2-40B4-BE49-F238E27FC236}">
                  <a16:creationId xmlns:a16="http://schemas.microsoft.com/office/drawing/2014/main" id="{471A6803-3450-2481-20C9-71BD0599C07E}"/>
                </a:ext>
              </a:extLst>
            </p:cNvPr>
            <p:cNvSpPr/>
            <p:nvPr/>
          </p:nvSpPr>
          <p:spPr>
            <a:xfrm rot="5400000">
              <a:off x="1966402" y="2082330"/>
              <a:ext cx="915259" cy="240631"/>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ylinder 68">
              <a:extLst>
                <a:ext uri="{FF2B5EF4-FFF2-40B4-BE49-F238E27FC236}">
                  <a16:creationId xmlns:a16="http://schemas.microsoft.com/office/drawing/2014/main" id="{B08FA580-A727-B982-AD14-E5F85C834868}"/>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ylinder 70">
              <a:extLst>
                <a:ext uri="{FF2B5EF4-FFF2-40B4-BE49-F238E27FC236}">
                  <a16:creationId xmlns:a16="http://schemas.microsoft.com/office/drawing/2014/main" id="{971C18CC-2DD4-FE0B-4996-4BEF971F4357}"/>
                </a:ext>
              </a:extLst>
            </p:cNvPr>
            <p:cNvSpPr/>
            <p:nvPr/>
          </p:nvSpPr>
          <p:spPr>
            <a:xfrm rot="5400000">
              <a:off x="2787126" y="2086626"/>
              <a:ext cx="915259" cy="240631"/>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62841AD-C8A2-E5DF-1FD6-D76233634CC4}"/>
                </a:ext>
              </a:extLst>
            </p:cNvPr>
            <p:cNvSpPr txBox="1"/>
            <p:nvPr/>
          </p:nvSpPr>
          <p:spPr>
            <a:xfrm>
              <a:off x="2788528" y="1419509"/>
              <a:ext cx="1319025"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81" name="Isosceles Triangle 80">
              <a:extLst>
                <a:ext uri="{FF2B5EF4-FFF2-40B4-BE49-F238E27FC236}">
                  <a16:creationId xmlns:a16="http://schemas.microsoft.com/office/drawing/2014/main" id="{3064E2F3-AC09-4555-C8A1-A64327174789}"/>
                </a:ext>
              </a:extLst>
            </p:cNvPr>
            <p:cNvSpPr/>
            <p:nvPr/>
          </p:nvSpPr>
          <p:spPr>
            <a:xfrm rot="5400000">
              <a:off x="3385378" y="1727233"/>
              <a:ext cx="898072" cy="94104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TextBox 76">
              <a:extLst>
                <a:ext uri="{FF2B5EF4-FFF2-40B4-BE49-F238E27FC236}">
                  <a16:creationId xmlns:a16="http://schemas.microsoft.com/office/drawing/2014/main" id="{FB8E7573-0F8A-D212-066E-E1C4E2CC54C6}"/>
                </a:ext>
              </a:extLst>
            </p:cNvPr>
            <p:cNvSpPr txBox="1"/>
            <p:nvPr/>
          </p:nvSpPr>
          <p:spPr>
            <a:xfrm>
              <a:off x="1451288" y="1431131"/>
              <a:ext cx="1565901"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grpSp>
      <p:sp>
        <p:nvSpPr>
          <p:cNvPr id="86" name="TextBox 85">
            <a:extLst>
              <a:ext uri="{FF2B5EF4-FFF2-40B4-BE49-F238E27FC236}">
                <a16:creationId xmlns:a16="http://schemas.microsoft.com/office/drawing/2014/main" id="{70D09841-E28D-6FEE-907A-0EAD71F73E0C}"/>
              </a:ext>
            </a:extLst>
          </p:cNvPr>
          <p:cNvSpPr txBox="1"/>
          <p:nvPr/>
        </p:nvSpPr>
        <p:spPr>
          <a:xfrm>
            <a:off x="6771600" y="3694187"/>
            <a:ext cx="1029600" cy="871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cxnSp>
        <p:nvCxnSpPr>
          <p:cNvPr id="14" name="Straight Arrow Connector 13">
            <a:extLst>
              <a:ext uri="{FF2B5EF4-FFF2-40B4-BE49-F238E27FC236}">
                <a16:creationId xmlns:a16="http://schemas.microsoft.com/office/drawing/2014/main" id="{DD196C52-A373-C4CA-4627-79E8EA8C61B7}"/>
              </a:ext>
            </a:extLst>
          </p:cNvPr>
          <p:cNvCxnSpPr/>
          <p:nvPr/>
        </p:nvCxnSpPr>
        <p:spPr>
          <a:xfrm>
            <a:off x="1161510" y="2405326"/>
            <a:ext cx="2063183" cy="506"/>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59959D-8E65-71C4-83E8-51051C7C7D32}"/>
              </a:ext>
            </a:extLst>
          </p:cNvPr>
          <p:cNvCxnSpPr>
            <a:cxnSpLocks/>
          </p:cNvCxnSpPr>
          <p:nvPr/>
        </p:nvCxnSpPr>
        <p:spPr>
          <a:xfrm flipH="1">
            <a:off x="3212039" y="1592064"/>
            <a:ext cx="54664" cy="20375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CAB42C-63D3-2B36-90F8-DFC647B9302D}"/>
              </a:ext>
            </a:extLst>
          </p:cNvPr>
          <p:cNvCxnSpPr>
            <a:cxnSpLocks/>
          </p:cNvCxnSpPr>
          <p:nvPr/>
        </p:nvCxnSpPr>
        <p:spPr>
          <a:xfrm>
            <a:off x="2078976" y="1582125"/>
            <a:ext cx="208722" cy="21369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4E2EA1C-A0C9-4046-4A47-A4BE51A68B49}"/>
              </a:ext>
            </a:extLst>
          </p:cNvPr>
          <p:cNvSpPr/>
          <p:nvPr/>
        </p:nvSpPr>
        <p:spPr>
          <a:xfrm>
            <a:off x="4320054" y="2370663"/>
            <a:ext cx="79513" cy="695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30A8349B-525F-DB5A-2BDF-BD66816861B4}"/>
              </a:ext>
            </a:extLst>
          </p:cNvPr>
          <p:cNvGraphicFramePr>
            <a:graphicFrameLocks noGrp="1"/>
          </p:cNvGraphicFramePr>
          <p:nvPr>
            <p:extLst>
              <p:ext uri="{D42A27DB-BD31-4B8C-83A1-F6EECF244321}">
                <p14:modId xmlns:p14="http://schemas.microsoft.com/office/powerpoint/2010/main" val="1794733488"/>
              </p:ext>
            </p:extLst>
          </p:nvPr>
        </p:nvGraphicFramePr>
        <p:xfrm>
          <a:off x="680445" y="818487"/>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[mW/mm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sp>
        <p:nvSpPr>
          <p:cNvPr id="6" name="TextBox 5">
            <a:extLst>
              <a:ext uri="{FF2B5EF4-FFF2-40B4-BE49-F238E27FC236}">
                <a16:creationId xmlns:a16="http://schemas.microsoft.com/office/drawing/2014/main" id="{F2D4EF01-4AFC-01D2-DAF1-E6B20AD06C6A}"/>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
        <p:nvSpPr>
          <p:cNvPr id="7" name="Isosceles Triangle 6">
            <a:extLst>
              <a:ext uri="{FF2B5EF4-FFF2-40B4-BE49-F238E27FC236}">
                <a16:creationId xmlns:a16="http://schemas.microsoft.com/office/drawing/2014/main" id="{C23DFA83-4733-5E30-91C9-6BF4953DC0D8}"/>
              </a:ext>
            </a:extLst>
          </p:cNvPr>
          <p:cNvSpPr/>
          <p:nvPr/>
        </p:nvSpPr>
        <p:spPr>
          <a:xfrm rot="16200000">
            <a:off x="1042422" y="1895905"/>
            <a:ext cx="1202938" cy="102262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Cylinder 8">
            <a:extLst>
              <a:ext uri="{FF2B5EF4-FFF2-40B4-BE49-F238E27FC236}">
                <a16:creationId xmlns:a16="http://schemas.microsoft.com/office/drawing/2014/main" id="{51DF8444-38BF-B05C-06C2-59574C5619FD}"/>
              </a:ext>
            </a:extLst>
          </p:cNvPr>
          <p:cNvSpPr/>
          <p:nvPr/>
        </p:nvSpPr>
        <p:spPr>
          <a:xfrm rot="5400000">
            <a:off x="330824" y="2096482"/>
            <a:ext cx="477747" cy="678335"/>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3F9C79A3-E2AB-B292-00D7-1FB23B83D901}"/>
              </a:ext>
            </a:extLst>
          </p:cNvPr>
          <p:cNvSpPr/>
          <p:nvPr/>
        </p:nvSpPr>
        <p:spPr>
          <a:xfrm rot="5400000">
            <a:off x="874644" y="2261295"/>
            <a:ext cx="209015" cy="321922"/>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4925F8A-1434-5E06-A352-A3E5766AAD10}"/>
              </a:ext>
            </a:extLst>
          </p:cNvPr>
          <p:cNvSpPr txBox="1"/>
          <p:nvPr/>
        </p:nvSpPr>
        <p:spPr>
          <a:xfrm>
            <a:off x="272958" y="1812518"/>
            <a:ext cx="551319" cy="27699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a:p>
        </p:txBody>
      </p:sp>
      <p:sp>
        <p:nvSpPr>
          <p:cNvPr id="17" name="Arc 16">
            <a:extLst>
              <a:ext uri="{FF2B5EF4-FFF2-40B4-BE49-F238E27FC236}">
                <a16:creationId xmlns:a16="http://schemas.microsoft.com/office/drawing/2014/main" id="{96563AF1-14B5-D03E-9653-807E8BF5C5CB}"/>
              </a:ext>
            </a:extLst>
          </p:cNvPr>
          <p:cNvSpPr/>
          <p:nvPr/>
        </p:nvSpPr>
        <p:spPr>
          <a:xfrm rot="2220000">
            <a:off x="1205158" y="2243914"/>
            <a:ext cx="209849" cy="219048"/>
          </a:xfrm>
          <a:prstGeom prst="arc">
            <a:avLst/>
          </a:prstGeom>
          <a:solidFill>
            <a:srgbClr val="19BCF7">
              <a:alpha val="50000"/>
            </a:srgb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AD47"/>
              </a:solidFill>
            </a:endParaRPr>
          </a:p>
        </p:txBody>
      </p:sp>
      <p:sp>
        <p:nvSpPr>
          <p:cNvPr id="34" name="TextBox 33">
            <a:extLst>
              <a:ext uri="{FF2B5EF4-FFF2-40B4-BE49-F238E27FC236}">
                <a16:creationId xmlns:a16="http://schemas.microsoft.com/office/drawing/2014/main" id="{7C0864D8-881B-AAF7-45AF-C890B03A8BF5}"/>
              </a:ext>
            </a:extLst>
          </p:cNvPr>
          <p:cNvSpPr txBox="1"/>
          <p:nvPr/>
        </p:nvSpPr>
        <p:spPr>
          <a:xfrm>
            <a:off x="5357811" y="1384788"/>
            <a:ext cx="30278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Transmission Efficiencies:</a:t>
            </a:r>
          </a:p>
          <a:p>
            <a:pPr marL="285750" indent="-285750">
              <a:buFont typeface="Arial"/>
              <a:buChar char="•"/>
            </a:pPr>
            <a:r>
              <a:rPr lang="en-US">
                <a:cs typeface="Calibri"/>
              </a:rPr>
              <a:t>Collimating Lens: 0.9 ??? </a:t>
            </a:r>
          </a:p>
          <a:p>
            <a:pPr marL="285750" indent="-285750">
              <a:buFont typeface="Arial"/>
              <a:buChar char="•"/>
            </a:pPr>
            <a:r>
              <a:rPr lang="en-US">
                <a:cs typeface="Calibri"/>
              </a:rPr>
              <a:t>Focusing Lens: 0.95</a:t>
            </a:r>
          </a:p>
          <a:p>
            <a:pPr marL="285750" indent="-285750">
              <a:buFont typeface="Arial"/>
              <a:buChar char="•"/>
            </a:pPr>
            <a:r>
              <a:rPr lang="en-US">
                <a:cs typeface="Calibri"/>
              </a:rPr>
              <a:t>Sample Housing: 0.9225</a:t>
            </a:r>
          </a:p>
        </p:txBody>
      </p:sp>
      <p:sp>
        <p:nvSpPr>
          <p:cNvPr id="39" name="Cube 38">
            <a:extLst>
              <a:ext uri="{FF2B5EF4-FFF2-40B4-BE49-F238E27FC236}">
                <a16:creationId xmlns:a16="http://schemas.microsoft.com/office/drawing/2014/main" id="{4B4FEDA6-BD58-6472-A730-6B92BF4FB67F}"/>
              </a:ext>
            </a:extLst>
          </p:cNvPr>
          <p:cNvSpPr/>
          <p:nvPr/>
        </p:nvSpPr>
        <p:spPr>
          <a:xfrm>
            <a:off x="4418046" y="1897644"/>
            <a:ext cx="153123" cy="1019885"/>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TextBox 39">
            <a:extLst>
              <a:ext uri="{FF2B5EF4-FFF2-40B4-BE49-F238E27FC236}">
                <a16:creationId xmlns:a16="http://schemas.microsoft.com/office/drawing/2014/main" id="{27478305-D947-9C65-8AB9-FE9EBF12306C}"/>
              </a:ext>
            </a:extLst>
          </p:cNvPr>
          <p:cNvSpPr txBox="1"/>
          <p:nvPr/>
        </p:nvSpPr>
        <p:spPr>
          <a:xfrm>
            <a:off x="1873861" y="3494943"/>
            <a:ext cx="5841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Power at the detector = P0*0.9*0.95*0.9225 = 2.36 </a:t>
            </a:r>
            <a:r>
              <a:rPr lang="en-US" err="1">
                <a:cs typeface="Calibri"/>
              </a:rPr>
              <a:t>mW</a:t>
            </a:r>
            <a:endParaRPr lang="en-US" err="1"/>
          </a:p>
        </p:txBody>
      </p:sp>
      <p:sp>
        <p:nvSpPr>
          <p:cNvPr id="41" name="TextBox 40">
            <a:extLst>
              <a:ext uri="{FF2B5EF4-FFF2-40B4-BE49-F238E27FC236}">
                <a16:creationId xmlns:a16="http://schemas.microsoft.com/office/drawing/2014/main" id="{901272D3-EEA0-0C4C-8111-94094CB345F2}"/>
              </a:ext>
            </a:extLst>
          </p:cNvPr>
          <p:cNvSpPr txBox="1"/>
          <p:nvPr/>
        </p:nvSpPr>
        <p:spPr>
          <a:xfrm>
            <a:off x="593480" y="2835518"/>
            <a:ext cx="1461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P0 = 3mW</a:t>
            </a:r>
          </a:p>
        </p:txBody>
      </p:sp>
    </p:spTree>
    <p:extLst>
      <p:ext uri="{BB962C8B-B14F-4D97-AF65-F5344CB8AC3E}">
        <p14:creationId xmlns:p14="http://schemas.microsoft.com/office/powerpoint/2010/main" val="2553026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cxnSp>
        <p:nvCxnSpPr>
          <p:cNvPr id="93" name="Straight Arrow Connector 92">
            <a:extLst>
              <a:ext uri="{FF2B5EF4-FFF2-40B4-BE49-F238E27FC236}">
                <a16:creationId xmlns:a16="http://schemas.microsoft.com/office/drawing/2014/main" id="{2FA5E980-F60F-64BF-F201-816B0DD6E7C3}"/>
              </a:ext>
            </a:extLst>
          </p:cNvPr>
          <p:cNvCxnSpPr/>
          <p:nvPr/>
        </p:nvCxnSpPr>
        <p:spPr>
          <a:xfrm flipH="1">
            <a:off x="5197587" y="1921031"/>
            <a:ext cx="4969" cy="1644925"/>
          </a:xfrm>
          <a:prstGeom prst="straightConnector1">
            <a:avLst/>
          </a:prstGeom>
        </p:spPr>
        <p:style>
          <a:lnRef idx="3">
            <a:schemeClr val="dk1"/>
          </a:lnRef>
          <a:fillRef idx="0">
            <a:schemeClr val="dk1"/>
          </a:fillRef>
          <a:effectRef idx="2">
            <a:schemeClr val="dk1"/>
          </a:effectRef>
          <a:fontRef idx="minor">
            <a:schemeClr val="tx1"/>
          </a:fontRef>
        </p:style>
      </p:cxnSp>
      <p:grpSp>
        <p:nvGrpSpPr>
          <p:cNvPr id="94" name="Group 93">
            <a:extLst>
              <a:ext uri="{FF2B5EF4-FFF2-40B4-BE49-F238E27FC236}">
                <a16:creationId xmlns:a16="http://schemas.microsoft.com/office/drawing/2014/main" id="{147CF476-8B9D-987E-C93B-4F2B572E8AAE}"/>
              </a:ext>
            </a:extLst>
          </p:cNvPr>
          <p:cNvGrpSpPr/>
          <p:nvPr/>
        </p:nvGrpSpPr>
        <p:grpSpPr>
          <a:xfrm>
            <a:off x="5227081" y="1592012"/>
            <a:ext cx="3653140" cy="1958010"/>
            <a:chOff x="4607708" y="1116089"/>
            <a:chExt cx="4095993" cy="2254192"/>
          </a:xfrm>
        </p:grpSpPr>
        <p:sp>
          <p:nvSpPr>
            <p:cNvPr id="95" name="Isosceles Triangle 94">
              <a:extLst>
                <a:ext uri="{FF2B5EF4-FFF2-40B4-BE49-F238E27FC236}">
                  <a16:creationId xmlns:a16="http://schemas.microsoft.com/office/drawing/2014/main" id="{44F6FF7E-8D4F-C994-EB5E-AFDEF13117F7}"/>
                </a:ext>
              </a:extLst>
            </p:cNvPr>
            <p:cNvSpPr/>
            <p:nvPr/>
          </p:nvSpPr>
          <p:spPr>
            <a:xfrm rot="16200000">
              <a:off x="5106158" y="1342589"/>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Cylinder 95">
              <a:extLst>
                <a:ext uri="{FF2B5EF4-FFF2-40B4-BE49-F238E27FC236}">
                  <a16:creationId xmlns:a16="http://schemas.microsoft.com/office/drawing/2014/main" id="{159E1E70-9620-190E-78B9-8093ABBE4EA3}"/>
                </a:ext>
              </a:extLst>
            </p:cNvPr>
            <p:cNvSpPr/>
            <p:nvPr/>
          </p:nvSpPr>
          <p:spPr>
            <a:xfrm rot="16200000">
              <a:off x="6402345" y="2223578"/>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Cube 96">
              <a:extLst>
                <a:ext uri="{FF2B5EF4-FFF2-40B4-BE49-F238E27FC236}">
                  <a16:creationId xmlns:a16="http://schemas.microsoft.com/office/drawing/2014/main" id="{F7C58BB9-F0FF-750D-B6DB-2E66104CA198}"/>
                </a:ext>
              </a:extLst>
            </p:cNvPr>
            <p:cNvSpPr/>
            <p:nvPr/>
          </p:nvSpPr>
          <p:spPr>
            <a:xfrm>
              <a:off x="5943328" y="1891824"/>
              <a:ext cx="171685" cy="1174160"/>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Rectangle 97">
              <a:extLst>
                <a:ext uri="{FF2B5EF4-FFF2-40B4-BE49-F238E27FC236}">
                  <a16:creationId xmlns:a16="http://schemas.microsoft.com/office/drawing/2014/main" id="{EB999153-C5A7-4A50-9B70-19A52078E274}"/>
                </a:ext>
              </a:extLst>
            </p:cNvPr>
            <p:cNvSpPr/>
            <p:nvPr/>
          </p:nvSpPr>
          <p:spPr>
            <a:xfrm>
              <a:off x="7269263" y="1690158"/>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TextBox 6">
              <a:extLst>
                <a:ext uri="{FF2B5EF4-FFF2-40B4-BE49-F238E27FC236}">
                  <a16:creationId xmlns:a16="http://schemas.microsoft.com/office/drawing/2014/main" id="{E2AE782C-009F-19B9-0BAA-6DB628056EF6}"/>
                </a:ext>
              </a:extLst>
            </p:cNvPr>
            <p:cNvSpPr txBox="1"/>
            <p:nvPr/>
          </p:nvSpPr>
          <p:spPr>
            <a:xfrm>
              <a:off x="5261949" y="1170108"/>
              <a:ext cx="1396219" cy="31890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Times New Roman"/>
                  <a:cs typeface="Calibri"/>
                </a:rPr>
                <a:t>Sample Volume</a:t>
              </a:r>
              <a:endParaRPr lang="en-US"/>
            </a:p>
          </p:txBody>
        </p:sp>
        <p:sp>
          <p:nvSpPr>
            <p:cNvPr id="100" name="TextBox 7">
              <a:extLst>
                <a:ext uri="{FF2B5EF4-FFF2-40B4-BE49-F238E27FC236}">
                  <a16:creationId xmlns:a16="http://schemas.microsoft.com/office/drawing/2014/main" id="{8638059E-B1B1-5C7A-48DF-B79681BFB416}"/>
                </a:ext>
              </a:extLst>
            </p:cNvPr>
            <p:cNvSpPr txBox="1"/>
            <p:nvPr/>
          </p:nvSpPr>
          <p:spPr>
            <a:xfrm>
              <a:off x="7461851" y="1116089"/>
              <a:ext cx="1241850" cy="31890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Times New Roman"/>
                  <a:cs typeface="Calibri"/>
                </a:rPr>
                <a:t>Image Sensor</a:t>
              </a:r>
              <a:endParaRPr lang="en-US"/>
            </a:p>
          </p:txBody>
        </p:sp>
      </p:grpSp>
      <p:cxnSp>
        <p:nvCxnSpPr>
          <p:cNvPr id="3" name="Straight Arrow Connector 2">
            <a:extLst>
              <a:ext uri="{FF2B5EF4-FFF2-40B4-BE49-F238E27FC236}">
                <a16:creationId xmlns:a16="http://schemas.microsoft.com/office/drawing/2014/main" id="{B5E2310B-D207-625B-FA2F-1FD689BF5C71}"/>
              </a:ext>
            </a:extLst>
          </p:cNvPr>
          <p:cNvCxnSpPr>
            <a:cxnSpLocks/>
          </p:cNvCxnSpPr>
          <p:nvPr/>
        </p:nvCxnSpPr>
        <p:spPr>
          <a:xfrm flipH="1">
            <a:off x="6410161" y="1921031"/>
            <a:ext cx="4969" cy="164492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 name="Straight Arrow Connector 4">
            <a:extLst>
              <a:ext uri="{FF2B5EF4-FFF2-40B4-BE49-F238E27FC236}">
                <a16:creationId xmlns:a16="http://schemas.microsoft.com/office/drawing/2014/main" id="{C47ACDC8-D17D-EF6D-2DE5-C5F16E36F63C}"/>
              </a:ext>
            </a:extLst>
          </p:cNvPr>
          <p:cNvCxnSpPr>
            <a:cxnSpLocks/>
          </p:cNvCxnSpPr>
          <p:nvPr/>
        </p:nvCxnSpPr>
        <p:spPr>
          <a:xfrm flipH="1">
            <a:off x="7190382" y="1921030"/>
            <a:ext cx="4969" cy="164492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CDC0C50C-D117-DD42-4A8D-744AA7CDF3CA}"/>
              </a:ext>
            </a:extLst>
          </p:cNvPr>
          <p:cNvCxnSpPr>
            <a:cxnSpLocks/>
          </p:cNvCxnSpPr>
          <p:nvPr/>
        </p:nvCxnSpPr>
        <p:spPr>
          <a:xfrm flipH="1">
            <a:off x="5193436" y="3470010"/>
            <a:ext cx="1994107" cy="10314"/>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051AD85E-8D45-0467-AB6C-D8C9789E2148}"/>
              </a:ext>
            </a:extLst>
          </p:cNvPr>
          <p:cNvCxnSpPr>
            <a:cxnSpLocks/>
          </p:cNvCxnSpPr>
          <p:nvPr/>
        </p:nvCxnSpPr>
        <p:spPr>
          <a:xfrm flipH="1">
            <a:off x="5198405" y="2252466"/>
            <a:ext cx="1233762" cy="376"/>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E7138179-F8D1-BD64-F3D1-FC1A9D2D2A79}"/>
              </a:ext>
            </a:extLst>
          </p:cNvPr>
          <p:cNvCxnSpPr>
            <a:cxnSpLocks/>
          </p:cNvCxnSpPr>
          <p:nvPr/>
        </p:nvCxnSpPr>
        <p:spPr>
          <a:xfrm>
            <a:off x="6217589" y="3477746"/>
            <a:ext cx="715619" cy="402534"/>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19E00CDE-969D-F14A-37C8-D3F26E1EBB78}"/>
              </a:ext>
            </a:extLst>
          </p:cNvPr>
          <p:cNvCxnSpPr/>
          <p:nvPr/>
        </p:nvCxnSpPr>
        <p:spPr>
          <a:xfrm flipH="1">
            <a:off x="6505377" y="1869091"/>
            <a:ext cx="52628" cy="39594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C8932A-F7E0-3DF7-6504-F4A50B7DE495}"/>
              </a:ext>
            </a:extLst>
          </p:cNvPr>
          <p:cNvCxnSpPr>
            <a:cxnSpLocks/>
          </p:cNvCxnSpPr>
          <p:nvPr/>
        </p:nvCxnSpPr>
        <p:spPr>
          <a:xfrm>
            <a:off x="8292383" y="1830336"/>
            <a:ext cx="1" cy="26835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4C23879-7793-4DA8-05C6-738433E05410}"/>
              </a:ext>
            </a:extLst>
          </p:cNvPr>
          <p:cNvSpPr/>
          <p:nvPr/>
        </p:nvSpPr>
        <p:spPr>
          <a:xfrm>
            <a:off x="5146452" y="2743112"/>
            <a:ext cx="79513" cy="69573"/>
          </a:xfrm>
          <a:prstGeom prst="ellipse">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FC5753E0-4581-BFC2-4C20-6088EB1B5AF7}"/>
              </a:ext>
            </a:extLst>
          </p:cNvPr>
          <p:cNvCxnSpPr/>
          <p:nvPr/>
        </p:nvCxnSpPr>
        <p:spPr>
          <a:xfrm>
            <a:off x="5226163" y="2779523"/>
            <a:ext cx="1992794" cy="0"/>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661C645-84D9-0F68-A248-0C878B1BA4F3}"/>
              </a:ext>
            </a:extLst>
          </p:cNvPr>
          <p:cNvCxnSpPr>
            <a:cxnSpLocks/>
          </p:cNvCxnSpPr>
          <p:nvPr/>
        </p:nvCxnSpPr>
        <p:spPr>
          <a:xfrm>
            <a:off x="4408667" y="2493772"/>
            <a:ext cx="755375" cy="268356"/>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pic>
        <p:nvPicPr>
          <p:cNvPr id="29" name="Picture 29" descr="Diagram&#10;&#10;Description automatically generated">
            <a:extLst>
              <a:ext uri="{FF2B5EF4-FFF2-40B4-BE49-F238E27FC236}">
                <a16:creationId xmlns:a16="http://schemas.microsoft.com/office/drawing/2014/main" id="{EC06D31B-8963-6F34-BE14-D624BD74510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8068" y="1493805"/>
            <a:ext cx="2743200" cy="553187"/>
          </a:xfrm>
          <a:prstGeom prst="rect">
            <a:avLst/>
          </a:prstGeom>
        </p:spPr>
      </p:pic>
      <p:sp>
        <p:nvSpPr>
          <p:cNvPr id="30" name="TextBox 29">
            <a:extLst>
              <a:ext uri="{FF2B5EF4-FFF2-40B4-BE49-F238E27FC236}">
                <a16:creationId xmlns:a16="http://schemas.microsoft.com/office/drawing/2014/main" id="{7A0B7A47-A12B-53AC-F6F8-D534E089D3BC}"/>
              </a:ext>
            </a:extLst>
          </p:cNvPr>
          <p:cNvSpPr txBox="1"/>
          <p:nvPr/>
        </p:nvSpPr>
        <p:spPr>
          <a:xfrm>
            <a:off x="401075" y="1215353"/>
            <a:ext cx="18842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Irradiance (</a:t>
            </a:r>
            <a:r>
              <a:rPr lang="en-US" sz="1400" err="1">
                <a:cs typeface="Calibri"/>
              </a:rPr>
              <a:t>mW</a:t>
            </a:r>
            <a:r>
              <a:rPr lang="en-US" sz="1400">
                <a:cs typeface="Calibri"/>
              </a:rPr>
              <a:t>/mm</a:t>
            </a:r>
            <a:r>
              <a:rPr lang="en-US" sz="1400" baseline="30000">
                <a:cs typeface="Calibri"/>
              </a:rPr>
              <a:t>2</a:t>
            </a:r>
            <a:r>
              <a:rPr lang="en-US" sz="1400">
                <a:cs typeface="Calibri"/>
              </a:rPr>
              <a:t>):</a:t>
            </a:r>
            <a:endParaRPr lang="en-US" sz="1400"/>
          </a:p>
        </p:txBody>
      </p:sp>
      <p:sp>
        <p:nvSpPr>
          <p:cNvPr id="31" name="TextBox 30">
            <a:extLst>
              <a:ext uri="{FF2B5EF4-FFF2-40B4-BE49-F238E27FC236}">
                <a16:creationId xmlns:a16="http://schemas.microsoft.com/office/drawing/2014/main" id="{0ED23145-70B2-5A58-5945-8A2548FAAA9A}"/>
              </a:ext>
            </a:extLst>
          </p:cNvPr>
          <p:cNvSpPr txBox="1"/>
          <p:nvPr/>
        </p:nvSpPr>
        <p:spPr>
          <a:xfrm>
            <a:off x="300510" y="3954796"/>
            <a:ext cx="2399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Initial Irradiance (</a:t>
            </a:r>
            <a:r>
              <a:rPr lang="en-US" sz="1400" err="1">
                <a:cs typeface="Calibri"/>
              </a:rPr>
              <a:t>mW</a:t>
            </a:r>
            <a:r>
              <a:rPr lang="en-US" sz="1400">
                <a:cs typeface="Calibri"/>
              </a:rPr>
              <a:t>/mm</a:t>
            </a:r>
            <a:r>
              <a:rPr lang="en-US" sz="1400" baseline="30000">
                <a:cs typeface="Calibri"/>
              </a:rPr>
              <a:t>2</a:t>
            </a:r>
            <a:r>
              <a:rPr lang="en-US" sz="1400">
                <a:cs typeface="Calibri"/>
              </a:rPr>
              <a:t>):</a:t>
            </a:r>
            <a:endParaRPr lang="en-US"/>
          </a:p>
          <a:p>
            <a:r>
              <a:rPr lang="en-US" sz="1400">
                <a:cs typeface="Calibri"/>
              </a:rPr>
              <a:t>  I</a:t>
            </a:r>
            <a:r>
              <a:rPr lang="en-US" sz="1400" baseline="-25000">
                <a:cs typeface="Calibri"/>
              </a:rPr>
              <a:t>0</a:t>
            </a:r>
            <a:r>
              <a:rPr lang="en-US" sz="1400">
                <a:cs typeface="Calibri"/>
              </a:rPr>
              <a:t> = P</a:t>
            </a:r>
            <a:r>
              <a:rPr lang="en-US" sz="1400" baseline="-25000">
                <a:cs typeface="Calibri"/>
              </a:rPr>
              <a:t>0 </a:t>
            </a:r>
            <a:r>
              <a:rPr lang="en-US" sz="1400">
                <a:cs typeface="Calibri"/>
              </a:rPr>
              <a:t>/ (</a:t>
            </a:r>
            <a:r>
              <a:rPr lang="en-US" sz="1400">
                <a:ea typeface="+mn-lt"/>
                <a:cs typeface="+mn-lt"/>
              </a:rPr>
              <a:t>π</a:t>
            </a:r>
            <a:r>
              <a:rPr lang="en-US" sz="1400">
                <a:cs typeface="Calibri"/>
              </a:rPr>
              <a:t>w</a:t>
            </a:r>
            <a:r>
              <a:rPr lang="en-US" sz="1400" baseline="-25000">
                <a:cs typeface="Calibri"/>
              </a:rPr>
              <a:t>0</a:t>
            </a:r>
            <a:r>
              <a:rPr lang="en-US" sz="1400" baseline="30000">
                <a:cs typeface="Calibri"/>
              </a:rPr>
              <a:t>2</a:t>
            </a:r>
            <a:r>
              <a:rPr lang="en-US" sz="1400">
                <a:cs typeface="Calibri"/>
              </a:rPr>
              <a:t>)</a:t>
            </a:r>
          </a:p>
        </p:txBody>
      </p:sp>
      <p:cxnSp>
        <p:nvCxnSpPr>
          <p:cNvPr id="33" name="Straight Arrow Connector 32">
            <a:extLst>
              <a:ext uri="{FF2B5EF4-FFF2-40B4-BE49-F238E27FC236}">
                <a16:creationId xmlns:a16="http://schemas.microsoft.com/office/drawing/2014/main" id="{D02C2E0E-8F66-99B5-DA22-DD2792026E7F}"/>
              </a:ext>
            </a:extLst>
          </p:cNvPr>
          <p:cNvCxnSpPr>
            <a:cxnSpLocks/>
          </p:cNvCxnSpPr>
          <p:nvPr/>
        </p:nvCxnSpPr>
        <p:spPr>
          <a:xfrm flipH="1">
            <a:off x="4627329" y="2265172"/>
            <a:ext cx="1192693" cy="1615107"/>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pic>
        <p:nvPicPr>
          <p:cNvPr id="34" name="Picture 34" descr="Diagram&#10;&#10;Description automatically generated">
            <a:extLst>
              <a:ext uri="{FF2B5EF4-FFF2-40B4-BE49-F238E27FC236}">
                <a16:creationId xmlns:a16="http://schemas.microsoft.com/office/drawing/2014/main" id="{3D3C7ADC-4A69-A8C1-B305-0BAD155587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2915" y="2382113"/>
            <a:ext cx="1674745" cy="615311"/>
          </a:xfrm>
          <a:prstGeom prst="rect">
            <a:avLst/>
          </a:prstGeom>
        </p:spPr>
      </p:pic>
      <p:pic>
        <p:nvPicPr>
          <p:cNvPr id="35" name="Picture 35">
            <a:extLst>
              <a:ext uri="{FF2B5EF4-FFF2-40B4-BE49-F238E27FC236}">
                <a16:creationId xmlns:a16="http://schemas.microsoft.com/office/drawing/2014/main" id="{558DF3D9-ABEE-0D7E-5945-1E3F73248CE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4083" y="3305580"/>
            <a:ext cx="1184414" cy="612087"/>
          </a:xfrm>
          <a:prstGeom prst="rect">
            <a:avLst/>
          </a:prstGeom>
        </p:spPr>
      </p:pic>
      <p:sp>
        <p:nvSpPr>
          <p:cNvPr id="36" name="TextBox 35">
            <a:extLst>
              <a:ext uri="{FF2B5EF4-FFF2-40B4-BE49-F238E27FC236}">
                <a16:creationId xmlns:a16="http://schemas.microsoft.com/office/drawing/2014/main" id="{375BB568-8957-5DE4-3913-12E9F3738057}"/>
              </a:ext>
            </a:extLst>
          </p:cNvPr>
          <p:cNvSpPr txBox="1"/>
          <p:nvPr/>
        </p:nvSpPr>
        <p:spPr>
          <a:xfrm>
            <a:off x="374074" y="2044331"/>
            <a:ext cx="27782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Beam Waist (mm):</a:t>
            </a:r>
            <a:endParaRPr lang="en-US" sz="1400"/>
          </a:p>
        </p:txBody>
      </p:sp>
      <p:sp>
        <p:nvSpPr>
          <p:cNvPr id="37" name="TextBox 36">
            <a:extLst>
              <a:ext uri="{FF2B5EF4-FFF2-40B4-BE49-F238E27FC236}">
                <a16:creationId xmlns:a16="http://schemas.microsoft.com/office/drawing/2014/main" id="{4CFEA3A3-60A6-97CB-58DA-6089C7354862}"/>
              </a:ext>
            </a:extLst>
          </p:cNvPr>
          <p:cNvSpPr txBox="1"/>
          <p:nvPr/>
        </p:nvSpPr>
        <p:spPr>
          <a:xfrm>
            <a:off x="376267" y="3039888"/>
            <a:ext cx="1889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Rayleigh Range (mm):</a:t>
            </a:r>
            <a:endParaRPr lang="en-US" sz="1400"/>
          </a:p>
        </p:txBody>
      </p:sp>
      <p:sp>
        <p:nvSpPr>
          <p:cNvPr id="38" name="TextBox 37">
            <a:extLst>
              <a:ext uri="{FF2B5EF4-FFF2-40B4-BE49-F238E27FC236}">
                <a16:creationId xmlns:a16="http://schemas.microsoft.com/office/drawing/2014/main" id="{8D78EE61-FCA0-8163-7605-EA307131F1AD}"/>
              </a:ext>
            </a:extLst>
          </p:cNvPr>
          <p:cNvSpPr txBox="1"/>
          <p:nvPr/>
        </p:nvSpPr>
        <p:spPr>
          <a:xfrm>
            <a:off x="6986210" y="2568551"/>
            <a:ext cx="4068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z</a:t>
            </a:r>
            <a:endParaRPr lang="en-US" sz="1100"/>
          </a:p>
        </p:txBody>
      </p:sp>
      <p:graphicFrame>
        <p:nvGraphicFramePr>
          <p:cNvPr id="12" name="Table 11">
            <a:extLst>
              <a:ext uri="{FF2B5EF4-FFF2-40B4-BE49-F238E27FC236}">
                <a16:creationId xmlns:a16="http://schemas.microsoft.com/office/drawing/2014/main" id="{9E8BDAED-938A-09C3-7C81-787BC425279F}"/>
              </a:ext>
            </a:extLst>
          </p:cNvPr>
          <p:cNvGraphicFramePr>
            <a:graphicFrameLocks noGrp="1"/>
          </p:cNvGraphicFramePr>
          <p:nvPr>
            <p:extLst>
              <p:ext uri="{D42A27DB-BD31-4B8C-83A1-F6EECF244321}">
                <p14:modId xmlns:p14="http://schemas.microsoft.com/office/powerpoint/2010/main" val="3113728800"/>
              </p:ext>
            </p:extLst>
          </p:nvPr>
        </p:nvGraphicFramePr>
        <p:xfrm>
          <a:off x="615006" y="774861"/>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[mW/mm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sp>
        <p:nvSpPr>
          <p:cNvPr id="26" name="Rectangle: Rounded Corners 25">
            <a:extLst>
              <a:ext uri="{FF2B5EF4-FFF2-40B4-BE49-F238E27FC236}">
                <a16:creationId xmlns:a16="http://schemas.microsoft.com/office/drawing/2014/main" id="{B6F9F2C3-C4E8-617F-C479-39C02891B05E}"/>
              </a:ext>
            </a:extLst>
          </p:cNvPr>
          <p:cNvSpPr/>
          <p:nvPr/>
        </p:nvSpPr>
        <p:spPr>
          <a:xfrm>
            <a:off x="3497033" y="2092600"/>
            <a:ext cx="1287116" cy="651013"/>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Initial Waist 'w</a:t>
            </a:r>
            <a:r>
              <a:rPr lang="en-US" sz="1400" baseline="-25000">
                <a:latin typeface="Times New Roman"/>
                <a:ea typeface="+mn-lt"/>
                <a:cs typeface="+mn-lt"/>
              </a:rPr>
              <a:t>0</a:t>
            </a:r>
            <a:r>
              <a:rPr lang="en-US" sz="1400">
                <a:latin typeface="Times New Roman"/>
                <a:ea typeface="+mn-lt"/>
                <a:cs typeface="+mn-lt"/>
              </a:rPr>
              <a:t>' (mm)</a:t>
            </a:r>
            <a:endParaRPr lang="en-US" sz="1400">
              <a:latin typeface="Times New Roman"/>
              <a:cs typeface="Times New Roman"/>
            </a:endParaRPr>
          </a:p>
        </p:txBody>
      </p:sp>
      <p:sp>
        <p:nvSpPr>
          <p:cNvPr id="11" name="Rectangle: Rounded Corners 10">
            <a:extLst>
              <a:ext uri="{FF2B5EF4-FFF2-40B4-BE49-F238E27FC236}">
                <a16:creationId xmlns:a16="http://schemas.microsoft.com/office/drawing/2014/main" id="{C488CBA2-FDB9-8E42-AC17-E10655DFFF68}"/>
              </a:ext>
            </a:extLst>
          </p:cNvPr>
          <p:cNvSpPr/>
          <p:nvPr/>
        </p:nvSpPr>
        <p:spPr>
          <a:xfrm>
            <a:off x="3460760" y="3648772"/>
            <a:ext cx="2017642" cy="566531"/>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Sample Axial Distance 'z</a:t>
            </a:r>
            <a:r>
              <a:rPr lang="en-US" sz="1400" baseline="-25000">
                <a:latin typeface="Times New Roman"/>
                <a:ea typeface="+mn-lt"/>
                <a:cs typeface="+mn-lt"/>
              </a:rPr>
              <a:t>s</a:t>
            </a:r>
            <a:r>
              <a:rPr lang="en-US" sz="1400">
                <a:latin typeface="Times New Roman"/>
                <a:ea typeface="+mn-lt"/>
                <a:cs typeface="+mn-lt"/>
              </a:rPr>
              <a:t>' (mm)</a:t>
            </a:r>
            <a:endParaRPr lang="en-US" sz="1400">
              <a:latin typeface="Times New Roman"/>
              <a:cs typeface="Times New Roman"/>
            </a:endParaRPr>
          </a:p>
        </p:txBody>
      </p:sp>
      <p:sp>
        <p:nvSpPr>
          <p:cNvPr id="8" name="Rectangle: Rounded Corners 7">
            <a:extLst>
              <a:ext uri="{FF2B5EF4-FFF2-40B4-BE49-F238E27FC236}">
                <a16:creationId xmlns:a16="http://schemas.microsoft.com/office/drawing/2014/main" id="{E93DCFF2-C475-4417-57D7-D9ADEB232D31}"/>
              </a:ext>
            </a:extLst>
          </p:cNvPr>
          <p:cNvSpPr/>
          <p:nvPr/>
        </p:nvSpPr>
        <p:spPr>
          <a:xfrm>
            <a:off x="6004419" y="3749224"/>
            <a:ext cx="2017643" cy="586409"/>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Detector Axial Distance '</a:t>
            </a:r>
            <a:r>
              <a:rPr lang="en-US" sz="1400" err="1">
                <a:latin typeface="Times New Roman"/>
                <a:ea typeface="+mn-lt"/>
                <a:cs typeface="+mn-lt"/>
              </a:rPr>
              <a:t>z</a:t>
            </a:r>
            <a:r>
              <a:rPr lang="en-US" sz="1400" baseline="-25000" err="1">
                <a:latin typeface="Times New Roman"/>
                <a:ea typeface="+mn-lt"/>
                <a:cs typeface="+mn-lt"/>
              </a:rPr>
              <a:t>d</a:t>
            </a:r>
            <a:r>
              <a:rPr lang="en-US" sz="1400">
                <a:latin typeface="Times New Roman"/>
                <a:ea typeface="+mn-lt"/>
                <a:cs typeface="+mn-lt"/>
              </a:rPr>
              <a:t>' (mm)</a:t>
            </a:r>
          </a:p>
        </p:txBody>
      </p:sp>
      <p:sp>
        <p:nvSpPr>
          <p:cNvPr id="13" name="TextBox 12">
            <a:extLst>
              <a:ext uri="{FF2B5EF4-FFF2-40B4-BE49-F238E27FC236}">
                <a16:creationId xmlns:a16="http://schemas.microsoft.com/office/drawing/2014/main" id="{44A90258-F89F-8478-BA28-BD9D67D41A2C}"/>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Tree>
    <p:extLst>
      <p:ext uri="{BB962C8B-B14F-4D97-AF65-F5344CB8AC3E}">
        <p14:creationId xmlns:p14="http://schemas.microsoft.com/office/powerpoint/2010/main" val="38827482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74</a:t>
            </a:fld>
            <a:endParaRPr lang="en"/>
          </a:p>
        </p:txBody>
      </p:sp>
      <p:cxnSp>
        <p:nvCxnSpPr>
          <p:cNvPr id="93" name="Straight Arrow Connector 92">
            <a:extLst>
              <a:ext uri="{FF2B5EF4-FFF2-40B4-BE49-F238E27FC236}">
                <a16:creationId xmlns:a16="http://schemas.microsoft.com/office/drawing/2014/main" id="{2FA5E980-F60F-64BF-F201-816B0DD6E7C3}"/>
              </a:ext>
            </a:extLst>
          </p:cNvPr>
          <p:cNvCxnSpPr/>
          <p:nvPr/>
        </p:nvCxnSpPr>
        <p:spPr>
          <a:xfrm flipH="1">
            <a:off x="5162686" y="1755253"/>
            <a:ext cx="4969" cy="1644925"/>
          </a:xfrm>
          <a:prstGeom prst="straightConnector1">
            <a:avLst/>
          </a:prstGeom>
        </p:spPr>
        <p:style>
          <a:lnRef idx="3">
            <a:schemeClr val="dk1"/>
          </a:lnRef>
          <a:fillRef idx="0">
            <a:schemeClr val="dk1"/>
          </a:fillRef>
          <a:effectRef idx="2">
            <a:schemeClr val="dk1"/>
          </a:effectRef>
          <a:fontRef idx="minor">
            <a:schemeClr val="tx1"/>
          </a:fontRef>
        </p:style>
      </p:cxnSp>
      <p:grpSp>
        <p:nvGrpSpPr>
          <p:cNvPr id="94" name="Group 93">
            <a:extLst>
              <a:ext uri="{FF2B5EF4-FFF2-40B4-BE49-F238E27FC236}">
                <a16:creationId xmlns:a16="http://schemas.microsoft.com/office/drawing/2014/main" id="{147CF476-8B9D-987E-C93B-4F2B572E8AAE}"/>
              </a:ext>
            </a:extLst>
          </p:cNvPr>
          <p:cNvGrpSpPr/>
          <p:nvPr/>
        </p:nvGrpSpPr>
        <p:grpSpPr>
          <a:xfrm>
            <a:off x="5192180" y="1426234"/>
            <a:ext cx="3653140" cy="1958010"/>
            <a:chOff x="4607708" y="1116089"/>
            <a:chExt cx="4095993" cy="2254192"/>
          </a:xfrm>
        </p:grpSpPr>
        <p:sp>
          <p:nvSpPr>
            <p:cNvPr id="95" name="Isosceles Triangle 94">
              <a:extLst>
                <a:ext uri="{FF2B5EF4-FFF2-40B4-BE49-F238E27FC236}">
                  <a16:creationId xmlns:a16="http://schemas.microsoft.com/office/drawing/2014/main" id="{44F6FF7E-8D4F-C994-EB5E-AFDEF13117F7}"/>
                </a:ext>
              </a:extLst>
            </p:cNvPr>
            <p:cNvSpPr/>
            <p:nvPr/>
          </p:nvSpPr>
          <p:spPr>
            <a:xfrm rot="16200000">
              <a:off x="5106158" y="1342589"/>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Cylinder 95">
              <a:extLst>
                <a:ext uri="{FF2B5EF4-FFF2-40B4-BE49-F238E27FC236}">
                  <a16:creationId xmlns:a16="http://schemas.microsoft.com/office/drawing/2014/main" id="{159E1E70-9620-190E-78B9-8093ABBE4EA3}"/>
                </a:ext>
              </a:extLst>
            </p:cNvPr>
            <p:cNvSpPr/>
            <p:nvPr/>
          </p:nvSpPr>
          <p:spPr>
            <a:xfrm rot="16200000">
              <a:off x="6402345" y="2223578"/>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Cube 96">
              <a:extLst>
                <a:ext uri="{FF2B5EF4-FFF2-40B4-BE49-F238E27FC236}">
                  <a16:creationId xmlns:a16="http://schemas.microsoft.com/office/drawing/2014/main" id="{F7C58BB9-F0FF-750D-B6DB-2E66104CA198}"/>
                </a:ext>
              </a:extLst>
            </p:cNvPr>
            <p:cNvSpPr/>
            <p:nvPr/>
          </p:nvSpPr>
          <p:spPr>
            <a:xfrm>
              <a:off x="5943328" y="1873548"/>
              <a:ext cx="176134" cy="1219850"/>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Rectangle 97">
              <a:extLst>
                <a:ext uri="{FF2B5EF4-FFF2-40B4-BE49-F238E27FC236}">
                  <a16:creationId xmlns:a16="http://schemas.microsoft.com/office/drawing/2014/main" id="{EB999153-C5A7-4A50-9B70-19A52078E274}"/>
                </a:ext>
              </a:extLst>
            </p:cNvPr>
            <p:cNvSpPr/>
            <p:nvPr/>
          </p:nvSpPr>
          <p:spPr>
            <a:xfrm>
              <a:off x="7269263" y="1690158"/>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TextBox 6">
              <a:extLst>
                <a:ext uri="{FF2B5EF4-FFF2-40B4-BE49-F238E27FC236}">
                  <a16:creationId xmlns:a16="http://schemas.microsoft.com/office/drawing/2014/main" id="{E2AE782C-009F-19B9-0BAA-6DB628056EF6}"/>
                </a:ext>
              </a:extLst>
            </p:cNvPr>
            <p:cNvSpPr txBox="1"/>
            <p:nvPr/>
          </p:nvSpPr>
          <p:spPr>
            <a:xfrm>
              <a:off x="5261949" y="1170108"/>
              <a:ext cx="1396219" cy="31890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Times New Roman"/>
                  <a:cs typeface="Calibri"/>
                </a:rPr>
                <a:t>Sample Volume</a:t>
              </a:r>
              <a:endParaRPr lang="en-US"/>
            </a:p>
          </p:txBody>
        </p:sp>
        <p:sp>
          <p:nvSpPr>
            <p:cNvPr id="100" name="TextBox 7">
              <a:extLst>
                <a:ext uri="{FF2B5EF4-FFF2-40B4-BE49-F238E27FC236}">
                  <a16:creationId xmlns:a16="http://schemas.microsoft.com/office/drawing/2014/main" id="{8638059E-B1B1-5C7A-48DF-B79681BFB416}"/>
                </a:ext>
              </a:extLst>
            </p:cNvPr>
            <p:cNvSpPr txBox="1"/>
            <p:nvPr/>
          </p:nvSpPr>
          <p:spPr>
            <a:xfrm>
              <a:off x="7461851" y="1116089"/>
              <a:ext cx="1241850" cy="31890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Times New Roman"/>
                  <a:cs typeface="Calibri"/>
                </a:rPr>
                <a:t>Image Sensor</a:t>
              </a:r>
              <a:endParaRPr lang="en-US"/>
            </a:p>
          </p:txBody>
        </p:sp>
      </p:grpSp>
      <p:cxnSp>
        <p:nvCxnSpPr>
          <p:cNvPr id="3" name="Straight Arrow Connector 2">
            <a:extLst>
              <a:ext uri="{FF2B5EF4-FFF2-40B4-BE49-F238E27FC236}">
                <a16:creationId xmlns:a16="http://schemas.microsoft.com/office/drawing/2014/main" id="{B5E2310B-D207-625B-FA2F-1FD689BF5C71}"/>
              </a:ext>
            </a:extLst>
          </p:cNvPr>
          <p:cNvCxnSpPr>
            <a:cxnSpLocks/>
          </p:cNvCxnSpPr>
          <p:nvPr/>
        </p:nvCxnSpPr>
        <p:spPr>
          <a:xfrm flipH="1">
            <a:off x="6375260" y="1755253"/>
            <a:ext cx="4969" cy="164492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 name="Straight Arrow Connector 4">
            <a:extLst>
              <a:ext uri="{FF2B5EF4-FFF2-40B4-BE49-F238E27FC236}">
                <a16:creationId xmlns:a16="http://schemas.microsoft.com/office/drawing/2014/main" id="{C47ACDC8-D17D-EF6D-2DE5-C5F16E36F63C}"/>
              </a:ext>
            </a:extLst>
          </p:cNvPr>
          <p:cNvCxnSpPr>
            <a:cxnSpLocks/>
          </p:cNvCxnSpPr>
          <p:nvPr/>
        </p:nvCxnSpPr>
        <p:spPr>
          <a:xfrm flipH="1">
            <a:off x="7155481" y="1755252"/>
            <a:ext cx="4969" cy="164492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CDC0C50C-D117-DD42-4A8D-744AA7CDF3CA}"/>
              </a:ext>
            </a:extLst>
          </p:cNvPr>
          <p:cNvCxnSpPr>
            <a:cxnSpLocks/>
          </p:cNvCxnSpPr>
          <p:nvPr/>
        </p:nvCxnSpPr>
        <p:spPr>
          <a:xfrm flipH="1">
            <a:off x="5158535" y="3304232"/>
            <a:ext cx="1994107" cy="10314"/>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051AD85E-8D45-0467-AB6C-D8C9789E2148}"/>
              </a:ext>
            </a:extLst>
          </p:cNvPr>
          <p:cNvCxnSpPr>
            <a:cxnSpLocks/>
          </p:cNvCxnSpPr>
          <p:nvPr/>
        </p:nvCxnSpPr>
        <p:spPr>
          <a:xfrm flipH="1">
            <a:off x="5163504" y="2086688"/>
            <a:ext cx="1233762" cy="376"/>
          </a:xfrm>
          <a:prstGeom prst="straightConnector1">
            <a:avLst/>
          </a:prstGeom>
          <a:ln>
            <a:solidFill>
              <a:srgbClr val="F14E28"/>
            </a:solidFill>
            <a:headEnd type="triangle"/>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E93DCFF2-C475-4417-57D7-D9ADEB232D31}"/>
              </a:ext>
            </a:extLst>
          </p:cNvPr>
          <p:cNvSpPr/>
          <p:nvPr/>
        </p:nvSpPr>
        <p:spPr>
          <a:xfrm>
            <a:off x="5899716" y="3692511"/>
            <a:ext cx="2017643" cy="586409"/>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Detector Axial Distance '</a:t>
            </a:r>
            <a:r>
              <a:rPr lang="en-US" sz="1400" err="1">
                <a:latin typeface="Times New Roman"/>
                <a:ea typeface="+mn-lt"/>
                <a:cs typeface="+mn-lt"/>
              </a:rPr>
              <a:t>z</a:t>
            </a:r>
            <a:r>
              <a:rPr lang="en-US" sz="1400" baseline="-25000" err="1">
                <a:latin typeface="Times New Roman"/>
                <a:ea typeface="+mn-lt"/>
                <a:cs typeface="+mn-lt"/>
              </a:rPr>
              <a:t>d</a:t>
            </a:r>
            <a:r>
              <a:rPr lang="en-US" sz="1400">
                <a:latin typeface="Times New Roman"/>
                <a:ea typeface="+mn-lt"/>
                <a:cs typeface="+mn-lt"/>
              </a:rPr>
              <a:t>' (mm)</a:t>
            </a:r>
          </a:p>
        </p:txBody>
      </p:sp>
      <p:cxnSp>
        <p:nvCxnSpPr>
          <p:cNvPr id="10" name="Straight Arrow Connector 9">
            <a:extLst>
              <a:ext uri="{FF2B5EF4-FFF2-40B4-BE49-F238E27FC236}">
                <a16:creationId xmlns:a16="http://schemas.microsoft.com/office/drawing/2014/main" id="{E7138179-F8D1-BD64-F3D1-FC1A9D2D2A79}"/>
              </a:ext>
            </a:extLst>
          </p:cNvPr>
          <p:cNvCxnSpPr>
            <a:cxnSpLocks/>
          </p:cNvCxnSpPr>
          <p:nvPr/>
        </p:nvCxnSpPr>
        <p:spPr>
          <a:xfrm>
            <a:off x="6182688" y="3311968"/>
            <a:ext cx="715619" cy="402534"/>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sp>
        <p:nvSpPr>
          <p:cNvPr id="11" name="Rectangle: Rounded Corners 10">
            <a:extLst>
              <a:ext uri="{FF2B5EF4-FFF2-40B4-BE49-F238E27FC236}">
                <a16:creationId xmlns:a16="http://schemas.microsoft.com/office/drawing/2014/main" id="{C488CBA2-FDB9-8E42-AC17-E10655DFFF68}"/>
              </a:ext>
            </a:extLst>
          </p:cNvPr>
          <p:cNvSpPr/>
          <p:nvPr/>
        </p:nvSpPr>
        <p:spPr>
          <a:xfrm>
            <a:off x="3504386" y="3727299"/>
            <a:ext cx="2017642" cy="566531"/>
          </a:xfrm>
          <a:prstGeom prst="roundRect">
            <a:avLst/>
          </a:prstGeom>
          <a:solidFill>
            <a:srgbClr val="F14E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Sample Axial Distance 'z</a:t>
            </a:r>
            <a:r>
              <a:rPr lang="en-US" sz="1400" baseline="-25000">
                <a:latin typeface="Times New Roman"/>
                <a:ea typeface="+mn-lt"/>
                <a:cs typeface="+mn-lt"/>
              </a:rPr>
              <a:t>s</a:t>
            </a:r>
            <a:r>
              <a:rPr lang="en-US" sz="1400">
                <a:latin typeface="Times New Roman"/>
                <a:ea typeface="+mn-lt"/>
                <a:cs typeface="+mn-lt"/>
              </a:rPr>
              <a:t>' (mm)</a:t>
            </a:r>
            <a:endParaRPr lang="en-US" sz="1400">
              <a:latin typeface="Times New Roman"/>
              <a:cs typeface="Times New Roman"/>
            </a:endParaRPr>
          </a:p>
        </p:txBody>
      </p:sp>
      <p:cxnSp>
        <p:nvCxnSpPr>
          <p:cNvPr id="19" name="Straight Arrow Connector 18">
            <a:extLst>
              <a:ext uri="{FF2B5EF4-FFF2-40B4-BE49-F238E27FC236}">
                <a16:creationId xmlns:a16="http://schemas.microsoft.com/office/drawing/2014/main" id="{19E00CDE-969D-F14A-37C8-D3F26E1EBB78}"/>
              </a:ext>
            </a:extLst>
          </p:cNvPr>
          <p:cNvCxnSpPr/>
          <p:nvPr/>
        </p:nvCxnSpPr>
        <p:spPr>
          <a:xfrm flipH="1">
            <a:off x="6498257" y="1699345"/>
            <a:ext cx="24847" cy="35625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C8932A-F7E0-3DF7-6504-F4A50B7DE495}"/>
              </a:ext>
            </a:extLst>
          </p:cNvPr>
          <p:cNvCxnSpPr>
            <a:cxnSpLocks/>
          </p:cNvCxnSpPr>
          <p:nvPr/>
        </p:nvCxnSpPr>
        <p:spPr>
          <a:xfrm>
            <a:off x="8257482" y="1664558"/>
            <a:ext cx="1" cy="26835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4C23879-7793-4DA8-05C6-738433E05410}"/>
              </a:ext>
            </a:extLst>
          </p:cNvPr>
          <p:cNvSpPr/>
          <p:nvPr/>
        </p:nvSpPr>
        <p:spPr>
          <a:xfrm>
            <a:off x="5111551" y="2577334"/>
            <a:ext cx="79513" cy="69573"/>
          </a:xfrm>
          <a:prstGeom prst="ellipse">
            <a:avLst/>
          </a:prstGeom>
          <a:solidFill>
            <a:srgbClr val="00B0F0"/>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FC5753E0-4581-BFC2-4C20-6088EB1B5AF7}"/>
              </a:ext>
            </a:extLst>
          </p:cNvPr>
          <p:cNvCxnSpPr/>
          <p:nvPr/>
        </p:nvCxnSpPr>
        <p:spPr>
          <a:xfrm>
            <a:off x="5191262" y="2613745"/>
            <a:ext cx="1992794" cy="0"/>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B6F9F2C3-C4E8-617F-C479-39C02891B05E}"/>
              </a:ext>
            </a:extLst>
          </p:cNvPr>
          <p:cNvSpPr/>
          <p:nvPr/>
        </p:nvSpPr>
        <p:spPr>
          <a:xfrm>
            <a:off x="3719525" y="1660703"/>
            <a:ext cx="1287116" cy="651013"/>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Initial Waist 'w</a:t>
            </a:r>
            <a:r>
              <a:rPr lang="en-US" sz="1400" baseline="-25000">
                <a:latin typeface="Times New Roman"/>
                <a:ea typeface="+mn-lt"/>
                <a:cs typeface="+mn-lt"/>
              </a:rPr>
              <a:t>0</a:t>
            </a:r>
            <a:r>
              <a:rPr lang="en-US" sz="1400">
                <a:latin typeface="Times New Roman"/>
                <a:ea typeface="+mn-lt"/>
                <a:cs typeface="+mn-lt"/>
              </a:rPr>
              <a:t>' (mm)</a:t>
            </a:r>
            <a:endParaRPr lang="en-US" sz="1400">
              <a:latin typeface="Times New Roman"/>
              <a:cs typeface="Times New Roman"/>
            </a:endParaRPr>
          </a:p>
        </p:txBody>
      </p:sp>
      <p:cxnSp>
        <p:nvCxnSpPr>
          <p:cNvPr id="28" name="Straight Arrow Connector 27">
            <a:extLst>
              <a:ext uri="{FF2B5EF4-FFF2-40B4-BE49-F238E27FC236}">
                <a16:creationId xmlns:a16="http://schemas.microsoft.com/office/drawing/2014/main" id="{E661C645-84D9-0F68-A248-0C878B1BA4F3}"/>
              </a:ext>
            </a:extLst>
          </p:cNvPr>
          <p:cNvCxnSpPr>
            <a:cxnSpLocks/>
          </p:cNvCxnSpPr>
          <p:nvPr/>
        </p:nvCxnSpPr>
        <p:spPr>
          <a:xfrm>
            <a:off x="4373766" y="2327994"/>
            <a:ext cx="755375" cy="268356"/>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D02C2E0E-8F66-99B5-DA22-DD2792026E7F}"/>
              </a:ext>
            </a:extLst>
          </p:cNvPr>
          <p:cNvCxnSpPr>
            <a:cxnSpLocks/>
          </p:cNvCxnSpPr>
          <p:nvPr/>
        </p:nvCxnSpPr>
        <p:spPr>
          <a:xfrm flipH="1">
            <a:off x="4592428" y="2099394"/>
            <a:ext cx="1192693" cy="1615107"/>
          </a:xfrm>
          <a:prstGeom prst="straightConnector1">
            <a:avLst/>
          </a:prstGeom>
          <a:ln>
            <a:solidFill>
              <a:srgbClr val="F14E28"/>
            </a:solidFill>
          </a:ln>
        </p:spPr>
        <p:style>
          <a:lnRef idx="3">
            <a:schemeClr val="accent6"/>
          </a:lnRef>
          <a:fillRef idx="0">
            <a:schemeClr val="accent6"/>
          </a:fillRef>
          <a:effectRef idx="2">
            <a:schemeClr val="accent6"/>
          </a:effectRef>
          <a:fontRef idx="minor">
            <a:schemeClr val="tx1"/>
          </a:fontRef>
        </p:style>
      </p:cxnSp>
      <p:sp>
        <p:nvSpPr>
          <p:cNvPr id="38" name="TextBox 37">
            <a:extLst>
              <a:ext uri="{FF2B5EF4-FFF2-40B4-BE49-F238E27FC236}">
                <a16:creationId xmlns:a16="http://schemas.microsoft.com/office/drawing/2014/main" id="{8D78EE61-FCA0-8163-7605-EA307131F1AD}"/>
              </a:ext>
            </a:extLst>
          </p:cNvPr>
          <p:cNvSpPr txBox="1"/>
          <p:nvPr/>
        </p:nvSpPr>
        <p:spPr>
          <a:xfrm>
            <a:off x="6951309" y="2402773"/>
            <a:ext cx="4068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z</a:t>
            </a:r>
            <a:endParaRPr lang="en-US" sz="1100"/>
          </a:p>
        </p:txBody>
      </p:sp>
      <p:sp>
        <p:nvSpPr>
          <p:cNvPr id="9" name="TextBox 8">
            <a:extLst>
              <a:ext uri="{FF2B5EF4-FFF2-40B4-BE49-F238E27FC236}">
                <a16:creationId xmlns:a16="http://schemas.microsoft.com/office/drawing/2014/main" id="{5CEC72FA-CECA-F3CD-949E-8C823DBFA8DB}"/>
              </a:ext>
            </a:extLst>
          </p:cNvPr>
          <p:cNvSpPr txBox="1"/>
          <p:nvPr/>
        </p:nvSpPr>
        <p:spPr>
          <a:xfrm>
            <a:off x="348103" y="1333357"/>
            <a:ext cx="334389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cs typeface="Calibri"/>
              </a:rPr>
              <a:t>Image Sensor Size: 5.64 x 5.64 mm </a:t>
            </a:r>
          </a:p>
          <a:p>
            <a:r>
              <a:rPr lang="en-US" sz="1600">
                <a:latin typeface="Times New Roman"/>
                <a:cs typeface="Calibri"/>
              </a:rPr>
              <a:t>Min waist at detector = 5.64 mm </a:t>
            </a:r>
          </a:p>
          <a:p>
            <a:r>
              <a:rPr lang="en-US" sz="1600">
                <a:latin typeface="Times New Roman"/>
                <a:cs typeface="Calibri"/>
              </a:rPr>
              <a:t>Influenced by:</a:t>
            </a:r>
          </a:p>
          <a:p>
            <a:pPr marL="285750" indent="-285750">
              <a:buFont typeface="Arial"/>
              <a:buChar char="•"/>
            </a:pPr>
            <a:r>
              <a:rPr lang="en-US" sz="1600">
                <a:latin typeface="Times New Roman"/>
                <a:cs typeface="Calibri"/>
              </a:rPr>
              <a:t>Collimated radius</a:t>
            </a:r>
          </a:p>
          <a:p>
            <a:pPr marL="285750" indent="-285750">
              <a:buFont typeface="Arial"/>
              <a:buChar char="•"/>
            </a:pPr>
            <a:r>
              <a:rPr lang="en-US" sz="1600">
                <a:latin typeface="Times New Roman"/>
                <a:cs typeface="Calibri"/>
              </a:rPr>
              <a:t>Focus lens focal length</a:t>
            </a:r>
          </a:p>
          <a:p>
            <a:pPr marL="285750" indent="-285750">
              <a:buFont typeface="Arial"/>
              <a:buChar char="•"/>
            </a:pPr>
            <a:r>
              <a:rPr lang="en-US" sz="1600">
                <a:latin typeface="Times New Roman"/>
                <a:cs typeface="Calibri"/>
              </a:rPr>
              <a:t>Detector axial distance</a:t>
            </a:r>
          </a:p>
        </p:txBody>
      </p:sp>
      <p:graphicFrame>
        <p:nvGraphicFramePr>
          <p:cNvPr id="13" name="Table 12">
            <a:extLst>
              <a:ext uri="{FF2B5EF4-FFF2-40B4-BE49-F238E27FC236}">
                <a16:creationId xmlns:a16="http://schemas.microsoft.com/office/drawing/2014/main" id="{0B39A104-BF89-26D1-30CB-308F6A08B75B}"/>
              </a:ext>
            </a:extLst>
          </p:cNvPr>
          <p:cNvGraphicFramePr>
            <a:graphicFrameLocks noGrp="1"/>
          </p:cNvGraphicFramePr>
          <p:nvPr>
            <p:extLst>
              <p:ext uri="{D42A27DB-BD31-4B8C-83A1-F6EECF244321}">
                <p14:modId xmlns:p14="http://schemas.microsoft.com/office/powerpoint/2010/main" val="742658772"/>
              </p:ext>
            </p:extLst>
          </p:nvPr>
        </p:nvGraphicFramePr>
        <p:xfrm>
          <a:off x="593193" y="766136"/>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[mW/mm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sp>
        <p:nvSpPr>
          <p:cNvPr id="14" name="TextBox 13">
            <a:extLst>
              <a:ext uri="{FF2B5EF4-FFF2-40B4-BE49-F238E27FC236}">
                <a16:creationId xmlns:a16="http://schemas.microsoft.com/office/drawing/2014/main" id="{DEFB98B2-6D82-CE29-6117-1AB4DB661B1A}"/>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Tree>
    <p:extLst>
      <p:ext uri="{BB962C8B-B14F-4D97-AF65-F5344CB8AC3E}">
        <p14:creationId xmlns:p14="http://schemas.microsoft.com/office/powerpoint/2010/main" val="3771693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75</a:t>
            </a:fld>
            <a:endParaRPr lang="en"/>
          </a:p>
        </p:txBody>
      </p:sp>
      <p:graphicFrame>
        <p:nvGraphicFramePr>
          <p:cNvPr id="13" name="Table 12">
            <a:extLst>
              <a:ext uri="{FF2B5EF4-FFF2-40B4-BE49-F238E27FC236}">
                <a16:creationId xmlns:a16="http://schemas.microsoft.com/office/drawing/2014/main" id="{0B39A104-BF89-26D1-30CB-308F6A08B75B}"/>
              </a:ext>
            </a:extLst>
          </p:cNvPr>
          <p:cNvGraphicFramePr>
            <a:graphicFrameLocks noGrp="1"/>
          </p:cNvGraphicFramePr>
          <p:nvPr/>
        </p:nvGraphicFramePr>
        <p:xfrm>
          <a:off x="593193" y="766136"/>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a:t>
                      </a:r>
                      <a:r>
                        <a:rPr lang="en-US" sz="1200" b="0" i="0" u="none" strike="noStrike" noProof="0" err="1">
                          <a:solidFill>
                            <a:schemeClr val="tx1"/>
                          </a:solidFill>
                          <a:latin typeface="Times New Roman"/>
                        </a:rPr>
                        <a:t>mW</a:t>
                      </a:r>
                      <a:r>
                        <a:rPr lang="en-US" sz="1200" b="0" i="0" u="none" strike="noStrike" noProof="0">
                          <a:solidFill>
                            <a:schemeClr val="tx1"/>
                          </a:solidFill>
                          <a:latin typeface="Times New Roman"/>
                        </a:rPr>
                        <a:t>/mm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pic>
        <p:nvPicPr>
          <p:cNvPr id="12" name="Picture 14" descr="Chart, line chart&#10;&#10;Description automatically generated">
            <a:extLst>
              <a:ext uri="{FF2B5EF4-FFF2-40B4-BE49-F238E27FC236}">
                <a16:creationId xmlns:a16="http://schemas.microsoft.com/office/drawing/2014/main" id="{54825DFE-57F2-788A-39DE-6BABF6C7824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6285" y="1151902"/>
            <a:ext cx="7117370" cy="3438670"/>
          </a:xfrm>
          <a:prstGeom prst="rect">
            <a:avLst/>
          </a:prstGeom>
        </p:spPr>
      </p:pic>
    </p:spTree>
    <p:extLst>
      <p:ext uri="{BB962C8B-B14F-4D97-AF65-F5344CB8AC3E}">
        <p14:creationId xmlns:p14="http://schemas.microsoft.com/office/powerpoint/2010/main" val="4242811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76</a:t>
            </a:fld>
            <a:endParaRPr lang="en"/>
          </a:p>
        </p:txBody>
      </p:sp>
      <p:graphicFrame>
        <p:nvGraphicFramePr>
          <p:cNvPr id="13" name="Table 12">
            <a:extLst>
              <a:ext uri="{FF2B5EF4-FFF2-40B4-BE49-F238E27FC236}">
                <a16:creationId xmlns:a16="http://schemas.microsoft.com/office/drawing/2014/main" id="{0B39A104-BF89-26D1-30CB-308F6A08B75B}"/>
              </a:ext>
            </a:extLst>
          </p:cNvPr>
          <p:cNvGraphicFramePr>
            <a:graphicFrameLocks noGrp="1"/>
          </p:cNvGraphicFramePr>
          <p:nvPr/>
        </p:nvGraphicFramePr>
        <p:xfrm>
          <a:off x="593193" y="766136"/>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a:t>
                      </a:r>
                      <a:r>
                        <a:rPr lang="en-US" sz="1200" b="0" i="0" u="none" strike="noStrike" noProof="0" err="1">
                          <a:solidFill>
                            <a:schemeClr val="tx1"/>
                          </a:solidFill>
                          <a:latin typeface="Times New Roman"/>
                        </a:rPr>
                        <a:t>mW</a:t>
                      </a:r>
                      <a:r>
                        <a:rPr lang="en-US" sz="1200" b="0" i="0" u="none" strike="noStrike" noProof="0">
                          <a:solidFill>
                            <a:schemeClr val="tx1"/>
                          </a:solidFill>
                          <a:latin typeface="Times New Roman"/>
                        </a:rPr>
                        <a:t>/mm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pic>
        <p:nvPicPr>
          <p:cNvPr id="3" name="Picture 4" descr="Chart, scatter chart&#10;&#10;Description automatically generated">
            <a:extLst>
              <a:ext uri="{FF2B5EF4-FFF2-40B4-BE49-F238E27FC236}">
                <a16:creationId xmlns:a16="http://schemas.microsoft.com/office/drawing/2014/main" id="{2F60EEDF-144F-FC0F-124B-E7B5BFBF90A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2867" y="1151903"/>
            <a:ext cx="7161333" cy="3444166"/>
          </a:xfrm>
          <a:prstGeom prst="rect">
            <a:avLst/>
          </a:prstGeom>
        </p:spPr>
      </p:pic>
    </p:spTree>
    <p:extLst>
      <p:ext uri="{BB962C8B-B14F-4D97-AF65-F5344CB8AC3E}">
        <p14:creationId xmlns:p14="http://schemas.microsoft.com/office/powerpoint/2010/main" val="34549540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Sensor Saturation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77</a:t>
            </a:fld>
            <a:endParaRPr lang="en"/>
          </a:p>
        </p:txBody>
      </p:sp>
      <p:graphicFrame>
        <p:nvGraphicFramePr>
          <p:cNvPr id="13" name="Table 12">
            <a:extLst>
              <a:ext uri="{FF2B5EF4-FFF2-40B4-BE49-F238E27FC236}">
                <a16:creationId xmlns:a16="http://schemas.microsoft.com/office/drawing/2014/main" id="{0B39A104-BF89-26D1-30CB-308F6A08B75B}"/>
              </a:ext>
            </a:extLst>
          </p:cNvPr>
          <p:cNvGraphicFramePr>
            <a:graphicFrameLocks noGrp="1"/>
          </p:cNvGraphicFramePr>
          <p:nvPr/>
        </p:nvGraphicFramePr>
        <p:xfrm>
          <a:off x="593193" y="766136"/>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a:t>
                      </a:r>
                      <a:r>
                        <a:rPr lang="en-US" sz="1200" b="0" i="0" u="none" strike="noStrike" noProof="0" err="1">
                          <a:solidFill>
                            <a:schemeClr val="tx1"/>
                          </a:solidFill>
                          <a:latin typeface="Times New Roman"/>
                        </a:rPr>
                        <a:t>mW</a:t>
                      </a:r>
                      <a:r>
                        <a:rPr lang="en-US" sz="1200" b="0" i="0" u="none" strike="noStrike" noProof="0">
                          <a:solidFill>
                            <a:schemeClr val="tx1"/>
                          </a:solidFill>
                          <a:latin typeface="Times New Roman"/>
                        </a:rPr>
                        <a:t>/mm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pic>
        <p:nvPicPr>
          <p:cNvPr id="11" name="Picture 10">
            <a:extLst>
              <a:ext uri="{FF2B5EF4-FFF2-40B4-BE49-F238E27FC236}">
                <a16:creationId xmlns:a16="http://schemas.microsoft.com/office/drawing/2014/main" id="{6223D4DD-8204-130A-5325-D2DEFCBFDEC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787" y="1144200"/>
            <a:ext cx="4310885" cy="3233164"/>
          </a:xfrm>
          <a:prstGeom prst="rect">
            <a:avLst/>
          </a:prstGeom>
        </p:spPr>
      </p:pic>
      <p:pic>
        <p:nvPicPr>
          <p:cNvPr id="14" name="Picture 13">
            <a:extLst>
              <a:ext uri="{FF2B5EF4-FFF2-40B4-BE49-F238E27FC236}">
                <a16:creationId xmlns:a16="http://schemas.microsoft.com/office/drawing/2014/main" id="{3CAB0854-9BBA-A55A-C735-CA19D299C2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16672" y="1144200"/>
            <a:ext cx="4310885" cy="3233164"/>
          </a:xfrm>
          <a:prstGeom prst="rect">
            <a:avLst/>
          </a:prstGeom>
        </p:spPr>
      </p:pic>
    </p:spTree>
    <p:extLst>
      <p:ext uri="{BB962C8B-B14F-4D97-AF65-F5344CB8AC3E}">
        <p14:creationId xmlns:p14="http://schemas.microsoft.com/office/powerpoint/2010/main" val="30815892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Sensor Saturation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smtClean="0"/>
              <a:t>78</a:t>
            </a:fld>
            <a:endParaRPr lang="en"/>
          </a:p>
        </p:txBody>
      </p:sp>
      <p:graphicFrame>
        <p:nvGraphicFramePr>
          <p:cNvPr id="13" name="Table 12">
            <a:extLst>
              <a:ext uri="{FF2B5EF4-FFF2-40B4-BE49-F238E27FC236}">
                <a16:creationId xmlns:a16="http://schemas.microsoft.com/office/drawing/2014/main" id="{0B39A104-BF89-26D1-30CB-308F6A08B75B}"/>
              </a:ext>
            </a:extLst>
          </p:cNvPr>
          <p:cNvGraphicFramePr>
            <a:graphicFrameLocks noGrp="1"/>
          </p:cNvGraphicFramePr>
          <p:nvPr/>
        </p:nvGraphicFramePr>
        <p:xfrm>
          <a:off x="593193" y="766136"/>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a:t>
                      </a:r>
                      <a:r>
                        <a:rPr lang="en-US" sz="1200" b="0" i="0" u="none" strike="noStrike" noProof="0" err="1">
                          <a:solidFill>
                            <a:schemeClr val="tx1"/>
                          </a:solidFill>
                          <a:latin typeface="Times New Roman"/>
                        </a:rPr>
                        <a:t>mW</a:t>
                      </a:r>
                      <a:r>
                        <a:rPr lang="en-US" sz="1200" b="0" i="0" u="none" strike="noStrike" noProof="0">
                          <a:solidFill>
                            <a:schemeClr val="tx1"/>
                          </a:solidFill>
                          <a:latin typeface="Times New Roman"/>
                        </a:rPr>
                        <a:t>/mm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pic>
        <p:nvPicPr>
          <p:cNvPr id="5" name="Picture 4">
            <a:extLst>
              <a:ext uri="{FF2B5EF4-FFF2-40B4-BE49-F238E27FC236}">
                <a16:creationId xmlns:a16="http://schemas.microsoft.com/office/drawing/2014/main" id="{0F3DAA15-2DE2-6736-7146-E4729A237E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6172" y="1248576"/>
            <a:ext cx="4000500" cy="3314700"/>
          </a:xfrm>
          <a:prstGeom prst="rect">
            <a:avLst/>
          </a:prstGeom>
        </p:spPr>
      </p:pic>
      <p:pic>
        <p:nvPicPr>
          <p:cNvPr id="7" name="Picture 6">
            <a:extLst>
              <a:ext uri="{FF2B5EF4-FFF2-40B4-BE49-F238E27FC236}">
                <a16:creationId xmlns:a16="http://schemas.microsoft.com/office/drawing/2014/main" id="{8302AF60-2F0F-A4F5-48C7-6F5D6CBD5C0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16672" y="1248576"/>
            <a:ext cx="4400337" cy="3300253"/>
          </a:xfrm>
          <a:prstGeom prst="rect">
            <a:avLst/>
          </a:prstGeom>
        </p:spPr>
      </p:pic>
    </p:spTree>
    <p:extLst>
      <p:ext uri="{BB962C8B-B14F-4D97-AF65-F5344CB8AC3E}">
        <p14:creationId xmlns:p14="http://schemas.microsoft.com/office/powerpoint/2010/main" val="3121148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Light Intensity</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
        <p:nvSpPr>
          <p:cNvPr id="3" name="Oval 2">
            <a:extLst>
              <a:ext uri="{FF2B5EF4-FFF2-40B4-BE49-F238E27FC236}">
                <a16:creationId xmlns:a16="http://schemas.microsoft.com/office/drawing/2014/main" id="{402CEC37-6665-10B7-1185-337C42747D7B}"/>
              </a:ext>
            </a:extLst>
          </p:cNvPr>
          <p:cNvSpPr/>
          <p:nvPr/>
        </p:nvSpPr>
        <p:spPr>
          <a:xfrm>
            <a:off x="4815947" y="1464331"/>
            <a:ext cx="2643808" cy="2653746"/>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2422650-DD61-D02B-ACA2-77135FEED6FC}"/>
              </a:ext>
            </a:extLst>
          </p:cNvPr>
          <p:cNvSpPr/>
          <p:nvPr/>
        </p:nvSpPr>
        <p:spPr>
          <a:xfrm>
            <a:off x="7529948" y="1731076"/>
            <a:ext cx="1530625" cy="790160"/>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Waist Radius at the Detector 'w</a:t>
            </a:r>
            <a:r>
              <a:rPr lang="en-US" sz="1400" baseline="-25000">
                <a:latin typeface="Times New Roman"/>
                <a:ea typeface="+mn-lt"/>
                <a:cs typeface="+mn-lt"/>
              </a:rPr>
              <a:t>d</a:t>
            </a:r>
            <a:r>
              <a:rPr lang="en-US" sz="1400">
                <a:latin typeface="Times New Roman"/>
                <a:ea typeface="+mn-lt"/>
                <a:cs typeface="+mn-lt"/>
              </a:rPr>
              <a:t>' (mm)</a:t>
            </a:r>
            <a:endParaRPr lang="en-US" sz="1400">
              <a:latin typeface="Times New Roman"/>
              <a:cs typeface="Times New Roman"/>
            </a:endParaRPr>
          </a:p>
        </p:txBody>
      </p:sp>
      <p:sp>
        <p:nvSpPr>
          <p:cNvPr id="7" name="TextBox 6">
            <a:extLst>
              <a:ext uri="{FF2B5EF4-FFF2-40B4-BE49-F238E27FC236}">
                <a16:creationId xmlns:a16="http://schemas.microsoft.com/office/drawing/2014/main" id="{A1F57E5B-4CFA-2A2F-262D-94DCEFE367B8}"/>
              </a:ext>
            </a:extLst>
          </p:cNvPr>
          <p:cNvSpPr txBox="1"/>
          <p:nvPr/>
        </p:nvSpPr>
        <p:spPr>
          <a:xfrm>
            <a:off x="2805526" y="1431316"/>
            <a:ext cx="16436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Waist Radius at the Detector 'w</a:t>
            </a:r>
            <a:r>
              <a:rPr lang="en-US" sz="1400" baseline="-25000">
                <a:cs typeface="Calibri"/>
              </a:rPr>
              <a:t>d</a:t>
            </a:r>
            <a:r>
              <a:rPr lang="en-US" sz="1400">
                <a:cs typeface="Calibri"/>
              </a:rPr>
              <a:t>' (mm]</a:t>
            </a:r>
          </a:p>
        </p:txBody>
      </p:sp>
      <p:cxnSp>
        <p:nvCxnSpPr>
          <p:cNvPr id="8" name="Straight Arrow Connector 7">
            <a:extLst>
              <a:ext uri="{FF2B5EF4-FFF2-40B4-BE49-F238E27FC236}">
                <a16:creationId xmlns:a16="http://schemas.microsoft.com/office/drawing/2014/main" id="{DCFE3891-8A24-7CA1-069E-E40069D83103}"/>
              </a:ext>
            </a:extLst>
          </p:cNvPr>
          <p:cNvCxnSpPr/>
          <p:nvPr/>
        </p:nvCxnSpPr>
        <p:spPr>
          <a:xfrm>
            <a:off x="6125937" y="1942153"/>
            <a:ext cx="1442828" cy="83772"/>
          </a:xfrm>
          <a:prstGeom prst="straightConnector1">
            <a:avLst/>
          </a:prstGeom>
          <a:ln w="28575">
            <a:solidFill>
              <a:srgbClr val="F14E2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3413368-F76A-B73C-F722-B031023EADF3}"/>
              </a:ext>
            </a:extLst>
          </p:cNvPr>
          <p:cNvSpPr/>
          <p:nvPr/>
        </p:nvSpPr>
        <p:spPr>
          <a:xfrm>
            <a:off x="5029286" y="2169188"/>
            <a:ext cx="2256182" cy="1297055"/>
          </a:xfrm>
          <a:prstGeom prst="rect">
            <a:avLst/>
          </a:prstGeom>
          <a:solidFill>
            <a:schemeClr val="bg1"/>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45E232DD-ABFF-604A-60A8-DDA99F0D40B7}"/>
              </a:ext>
            </a:extLst>
          </p:cNvPr>
          <p:cNvCxnSpPr/>
          <p:nvPr/>
        </p:nvCxnSpPr>
        <p:spPr>
          <a:xfrm flipH="1" flipV="1">
            <a:off x="6113513" y="1462591"/>
            <a:ext cx="14909" cy="1262269"/>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39AF07BF-E10A-5552-6647-859209640947}"/>
              </a:ext>
            </a:extLst>
          </p:cNvPr>
          <p:cNvSpPr/>
          <p:nvPr/>
        </p:nvSpPr>
        <p:spPr>
          <a:xfrm>
            <a:off x="3659603" y="3860963"/>
            <a:ext cx="1530625" cy="619504"/>
          </a:xfrm>
          <a:prstGeom prst="roundRect">
            <a:avLst/>
          </a:prstGeom>
          <a:solidFill>
            <a:srgbClr val="F14E28"/>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Times New Roman"/>
                <a:ea typeface="+mn-lt"/>
                <a:cs typeface="+mn-lt"/>
              </a:rPr>
              <a:t>Detector Area 'A</a:t>
            </a:r>
            <a:r>
              <a:rPr lang="en-US" sz="1400" baseline="-25000">
                <a:latin typeface="Times New Roman"/>
                <a:ea typeface="+mn-lt"/>
                <a:cs typeface="+mn-lt"/>
              </a:rPr>
              <a:t>d</a:t>
            </a:r>
            <a:r>
              <a:rPr lang="en-US" sz="1400">
                <a:latin typeface="Times New Roman"/>
                <a:ea typeface="+mn-lt"/>
                <a:cs typeface="+mn-lt"/>
              </a:rPr>
              <a:t>' (mm</a:t>
            </a:r>
            <a:r>
              <a:rPr lang="en-US" sz="1400" baseline="30000">
                <a:latin typeface="Times New Roman"/>
                <a:ea typeface="+mn-lt"/>
                <a:cs typeface="+mn-lt"/>
              </a:rPr>
              <a:t>2</a:t>
            </a:r>
            <a:r>
              <a:rPr lang="en-US" sz="1400">
                <a:latin typeface="Times New Roman"/>
                <a:ea typeface="+mn-lt"/>
                <a:cs typeface="+mn-lt"/>
              </a:rPr>
              <a:t>)</a:t>
            </a:r>
            <a:endParaRPr lang="en-US" sz="1400">
              <a:latin typeface="Times New Roman"/>
              <a:cs typeface="Times New Roman"/>
            </a:endParaRPr>
          </a:p>
        </p:txBody>
      </p:sp>
      <p:cxnSp>
        <p:nvCxnSpPr>
          <p:cNvPr id="12" name="Straight Arrow Connector 11">
            <a:extLst>
              <a:ext uri="{FF2B5EF4-FFF2-40B4-BE49-F238E27FC236}">
                <a16:creationId xmlns:a16="http://schemas.microsoft.com/office/drawing/2014/main" id="{DEA4548A-1C98-8214-B042-9DFE71CD77C2}"/>
              </a:ext>
            </a:extLst>
          </p:cNvPr>
          <p:cNvCxnSpPr>
            <a:cxnSpLocks/>
          </p:cNvCxnSpPr>
          <p:nvPr/>
        </p:nvCxnSpPr>
        <p:spPr>
          <a:xfrm flipV="1">
            <a:off x="4426344" y="3462839"/>
            <a:ext cx="1311964" cy="392596"/>
          </a:xfrm>
          <a:prstGeom prst="straightConnector1">
            <a:avLst/>
          </a:prstGeom>
          <a:ln w="28575">
            <a:solidFill>
              <a:srgbClr val="F14E2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319B81-8023-2F68-8AF1-5109A64EB780}"/>
              </a:ext>
            </a:extLst>
          </p:cNvPr>
          <p:cNvSpPr txBox="1"/>
          <p:nvPr/>
        </p:nvSpPr>
        <p:spPr>
          <a:xfrm>
            <a:off x="480617" y="1575550"/>
            <a:ext cx="3069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Power at Detector:</a:t>
            </a:r>
          </a:p>
          <a:p>
            <a:r>
              <a:rPr lang="en-US">
                <a:cs typeface="Calibri"/>
              </a:rPr>
              <a:t>P</a:t>
            </a:r>
            <a:r>
              <a:rPr lang="en-US" baseline="-25000">
                <a:cs typeface="Calibri"/>
              </a:rPr>
              <a:t>d</a:t>
            </a:r>
            <a:r>
              <a:rPr lang="en-US">
                <a:cs typeface="Calibri"/>
              </a:rPr>
              <a:t> = I</a:t>
            </a:r>
            <a:r>
              <a:rPr lang="en-US" baseline="-25000">
                <a:cs typeface="Calibri"/>
              </a:rPr>
              <a:t>d</a:t>
            </a:r>
            <a:r>
              <a:rPr lang="en-US">
                <a:cs typeface="Calibri"/>
              </a:rPr>
              <a:t> x A</a:t>
            </a:r>
            <a:r>
              <a:rPr lang="en-US" baseline="-25000">
                <a:cs typeface="Calibri"/>
              </a:rPr>
              <a:t>d</a:t>
            </a:r>
            <a:r>
              <a:rPr lang="en-US">
                <a:cs typeface="Calibri"/>
              </a:rPr>
              <a:t> (</a:t>
            </a:r>
            <a:r>
              <a:rPr lang="en-US" err="1">
                <a:cs typeface="Calibri"/>
              </a:rPr>
              <a:t>mW</a:t>
            </a:r>
            <a:r>
              <a:rPr lang="en-US">
                <a:cs typeface="Calibri"/>
              </a:rPr>
              <a:t>)</a:t>
            </a:r>
          </a:p>
          <a:p>
            <a:endParaRPr lang="en-US">
              <a:cs typeface="Calibri"/>
            </a:endParaRPr>
          </a:p>
          <a:p>
            <a:r>
              <a:rPr lang="en-US">
                <a:cs typeface="Calibri"/>
              </a:rPr>
              <a:t>Power Loss:</a:t>
            </a:r>
          </a:p>
          <a:p>
            <a:r>
              <a:rPr lang="en-US" err="1">
                <a:cs typeface="Calibri"/>
              </a:rPr>
              <a:t>P</a:t>
            </a:r>
            <a:r>
              <a:rPr lang="en-US" baseline="-25000" err="1">
                <a:cs typeface="Calibri"/>
              </a:rPr>
              <a:t>Loss</a:t>
            </a:r>
            <a:r>
              <a:rPr lang="en-US">
                <a:cs typeface="Calibri"/>
              </a:rPr>
              <a:t> = I</a:t>
            </a:r>
            <a:r>
              <a:rPr lang="en-US" baseline="-25000">
                <a:cs typeface="Calibri"/>
              </a:rPr>
              <a:t>d</a:t>
            </a:r>
            <a:r>
              <a:rPr lang="en-US">
                <a:ea typeface="+mn-lt"/>
                <a:cs typeface="+mn-lt"/>
              </a:rPr>
              <a:t>πw</a:t>
            </a:r>
            <a:r>
              <a:rPr lang="en-US" baseline="-25000">
                <a:cs typeface="Calibri"/>
              </a:rPr>
              <a:t>d</a:t>
            </a:r>
            <a:r>
              <a:rPr lang="en-US" baseline="30000">
                <a:cs typeface="Calibri"/>
              </a:rPr>
              <a:t>2</a:t>
            </a:r>
            <a:r>
              <a:rPr lang="en-US">
                <a:cs typeface="Calibri"/>
              </a:rPr>
              <a:t> - </a:t>
            </a:r>
            <a:r>
              <a:rPr lang="en-US">
                <a:ea typeface="+mn-lt"/>
                <a:cs typeface="+mn-lt"/>
              </a:rPr>
              <a:t>P</a:t>
            </a:r>
            <a:r>
              <a:rPr lang="en-US" baseline="-25000">
                <a:ea typeface="+mn-lt"/>
                <a:cs typeface="+mn-lt"/>
              </a:rPr>
              <a:t>d</a:t>
            </a:r>
            <a:r>
              <a:rPr lang="en-US">
                <a:ea typeface="+mn-lt"/>
                <a:cs typeface="+mn-lt"/>
              </a:rPr>
              <a:t> (</a:t>
            </a:r>
            <a:r>
              <a:rPr lang="en-US" err="1">
                <a:ea typeface="+mn-lt"/>
                <a:cs typeface="+mn-lt"/>
              </a:rPr>
              <a:t>mW</a:t>
            </a:r>
            <a:r>
              <a:rPr lang="en-US">
                <a:ea typeface="+mn-lt"/>
                <a:cs typeface="+mn-lt"/>
              </a:rPr>
              <a:t>)</a:t>
            </a:r>
          </a:p>
        </p:txBody>
      </p:sp>
      <p:graphicFrame>
        <p:nvGraphicFramePr>
          <p:cNvPr id="13" name="Table 12">
            <a:extLst>
              <a:ext uri="{FF2B5EF4-FFF2-40B4-BE49-F238E27FC236}">
                <a16:creationId xmlns:a16="http://schemas.microsoft.com/office/drawing/2014/main" id="{647DBC1C-E7D9-3FE8-1C19-685D87B457D9}"/>
              </a:ext>
            </a:extLst>
          </p:cNvPr>
          <p:cNvGraphicFramePr>
            <a:graphicFrameLocks noGrp="1"/>
          </p:cNvGraphicFramePr>
          <p:nvPr>
            <p:extLst>
              <p:ext uri="{D42A27DB-BD31-4B8C-83A1-F6EECF244321}">
                <p14:modId xmlns:p14="http://schemas.microsoft.com/office/powerpoint/2010/main" val="1108310243"/>
              </p:ext>
            </p:extLst>
          </p:nvPr>
        </p:nvGraphicFramePr>
        <p:xfrm>
          <a:off x="707867" y="786287"/>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[mW/mm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sp>
        <p:nvSpPr>
          <p:cNvPr id="15" name="TextBox 14">
            <a:extLst>
              <a:ext uri="{FF2B5EF4-FFF2-40B4-BE49-F238E27FC236}">
                <a16:creationId xmlns:a16="http://schemas.microsoft.com/office/drawing/2014/main" id="{127F9CA7-8E66-A93C-2D21-BCBB335492A2}"/>
              </a:ext>
            </a:extLst>
          </p:cNvPr>
          <p:cNvSpPr txBox="1"/>
          <p:nvPr/>
        </p:nvSpPr>
        <p:spPr>
          <a:xfrm>
            <a:off x="7613625" y="4352476"/>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Tree>
    <p:extLst>
      <p:ext uri="{BB962C8B-B14F-4D97-AF65-F5344CB8AC3E}">
        <p14:creationId xmlns:p14="http://schemas.microsoft.com/office/powerpoint/2010/main" val="49018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BE1C-2685-5B8C-4913-72CDF2854F55}"/>
              </a:ext>
            </a:extLst>
          </p:cNvPr>
          <p:cNvSpPr>
            <a:spLocks noGrp="1"/>
          </p:cNvSpPr>
          <p:nvPr>
            <p:ph type="title"/>
          </p:nvPr>
        </p:nvSpPr>
        <p:spPr>
          <a:xfrm>
            <a:off x="311700" y="167260"/>
            <a:ext cx="8520600" cy="572700"/>
          </a:xfrm>
        </p:spPr>
        <p:txBody>
          <a:bodyPr>
            <a:normAutofit fontScale="90000"/>
          </a:bodyPr>
          <a:lstStyle/>
          <a:p>
            <a:r>
              <a:rPr lang="en-US" b="1">
                <a:latin typeface="Times New Roman"/>
                <a:cs typeface="Times New Roman"/>
              </a:rPr>
              <a:t>Project CONOPS</a:t>
            </a:r>
            <a:endParaRPr lang="en-US" b="1"/>
          </a:p>
        </p:txBody>
      </p:sp>
      <p:sp>
        <p:nvSpPr>
          <p:cNvPr id="4" name="Slide Number Placeholder 3">
            <a:extLst>
              <a:ext uri="{FF2B5EF4-FFF2-40B4-BE49-F238E27FC236}">
                <a16:creationId xmlns:a16="http://schemas.microsoft.com/office/drawing/2014/main" id="{16E1DF94-E6C1-D1EC-0D76-9728BB26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dirty="0"/>
              <a:t>8</a:t>
            </a:fld>
            <a:endParaRPr lang="en"/>
          </a:p>
        </p:txBody>
      </p:sp>
      <p:pic>
        <p:nvPicPr>
          <p:cNvPr id="3" name="Picture 4">
            <a:extLst>
              <a:ext uri="{FF2B5EF4-FFF2-40B4-BE49-F238E27FC236}">
                <a16:creationId xmlns:a16="http://schemas.microsoft.com/office/drawing/2014/main" id="{8710AC3E-6C3B-9A51-106B-DE6579C7CC8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10346" y="669010"/>
            <a:ext cx="7661436" cy="3886186"/>
          </a:xfrm>
          <a:prstGeom prst="rect">
            <a:avLst/>
          </a:prstGeom>
        </p:spPr>
      </p:pic>
    </p:spTree>
    <p:extLst>
      <p:ext uri="{BB962C8B-B14F-4D97-AF65-F5344CB8AC3E}">
        <p14:creationId xmlns:p14="http://schemas.microsoft.com/office/powerpoint/2010/main" val="2883355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Focus Lens Focal Length</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graphicFrame>
        <p:nvGraphicFramePr>
          <p:cNvPr id="13" name="Table 12">
            <a:extLst>
              <a:ext uri="{FF2B5EF4-FFF2-40B4-BE49-F238E27FC236}">
                <a16:creationId xmlns:a16="http://schemas.microsoft.com/office/drawing/2014/main" id="{647DBC1C-E7D9-3FE8-1C19-685D87B457D9}"/>
              </a:ext>
            </a:extLst>
          </p:cNvPr>
          <p:cNvGraphicFramePr>
            <a:graphicFrameLocks noGrp="1"/>
          </p:cNvGraphicFramePr>
          <p:nvPr/>
        </p:nvGraphicFramePr>
        <p:xfrm>
          <a:off x="707867" y="786287"/>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solidFill>
                  </a:tcPr>
                </a:tc>
                <a:tc>
                  <a:txBody>
                    <a:bodyPr/>
                    <a:lstStyle/>
                    <a:p>
                      <a:pPr lvl="0" algn="l">
                        <a:buNone/>
                      </a:pPr>
                      <a:r>
                        <a:rPr lang="en-US" sz="1200" b="0" i="0" u="none" strike="noStrike" noProof="0">
                          <a:solidFill>
                            <a:schemeClr val="tx1">
                              <a:lumMod val="95000"/>
                              <a:lumOff val="5000"/>
                            </a:schemeClr>
                          </a:solidFill>
                          <a:latin typeface="Times New Roman"/>
                        </a:rPr>
                        <a:t>The minimum light intensity at the image sensor shall be 7.663e-05</a:t>
                      </a:r>
                      <a:r>
                        <a:rPr lang="en-US" sz="1200" b="0" i="0" u="none" strike="noStrike" noProof="0">
                          <a:solidFill>
                            <a:schemeClr val="tx1"/>
                          </a:solidFill>
                          <a:latin typeface="Times New Roman"/>
                        </a:rPr>
                        <a:t> [mW/mm</a:t>
                      </a:r>
                      <a:r>
                        <a:rPr lang="en-US" sz="1200" b="0" i="0" u="none" strike="noStrike" baseline="30000" noProof="0">
                          <a:solidFill>
                            <a:schemeClr val="tx1"/>
                          </a:solidFill>
                          <a:latin typeface="Times New Roman"/>
                        </a:rPr>
                        <a:t>2</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3656578192"/>
                  </a:ext>
                </a:extLst>
              </a:tr>
            </a:tbl>
          </a:graphicData>
        </a:graphic>
      </p:graphicFrame>
      <p:sp>
        <p:nvSpPr>
          <p:cNvPr id="3" name="TextBox 2">
            <a:extLst>
              <a:ext uri="{FF2B5EF4-FFF2-40B4-BE49-F238E27FC236}">
                <a16:creationId xmlns:a16="http://schemas.microsoft.com/office/drawing/2014/main" id="{0615C93D-FAB1-50FF-15C2-32B5B74A5180}"/>
              </a:ext>
            </a:extLst>
          </p:cNvPr>
          <p:cNvSpPr txBox="1"/>
          <p:nvPr/>
        </p:nvSpPr>
        <p:spPr>
          <a:xfrm>
            <a:off x="635773" y="1284024"/>
            <a:ext cx="46967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14E28"/>
                </a:solidFill>
                <a:latin typeface="Calibri"/>
                <a:ea typeface="+mn-lt"/>
                <a:cs typeface="+mn-lt"/>
              </a:rPr>
              <a:t>θ</a:t>
            </a:r>
            <a:r>
              <a:rPr lang="en-US">
                <a:solidFill>
                  <a:srgbClr val="000000"/>
                </a:solidFill>
                <a:latin typeface="Calibri"/>
                <a:ea typeface="+mn-lt"/>
                <a:cs typeface="+mn-lt"/>
              </a:rPr>
              <a:t> = </a:t>
            </a:r>
            <a:r>
              <a:rPr lang="en-US" err="1">
                <a:solidFill>
                  <a:srgbClr val="000000"/>
                </a:solidFill>
                <a:latin typeface="Calibri"/>
                <a:ea typeface="+mn-lt"/>
                <a:cs typeface="+mn-lt"/>
              </a:rPr>
              <a:t>asin</a:t>
            </a:r>
            <a:r>
              <a:rPr lang="en-US">
                <a:solidFill>
                  <a:srgbClr val="000000"/>
                </a:solidFill>
                <a:latin typeface="Calibri"/>
                <a:ea typeface="+mn-lt"/>
                <a:cs typeface="+mn-lt"/>
              </a:rPr>
              <a:t>(</a:t>
            </a:r>
            <a:r>
              <a:rPr lang="en-US" err="1">
                <a:solidFill>
                  <a:srgbClr val="000000"/>
                </a:solidFill>
                <a:latin typeface="Calibri"/>
                <a:ea typeface="+mn-lt"/>
                <a:cs typeface="+mn-lt"/>
              </a:rPr>
              <a:t>NA_laser</a:t>
            </a:r>
            <a:r>
              <a:rPr lang="en-US">
                <a:solidFill>
                  <a:srgbClr val="000000"/>
                </a:solidFill>
                <a:latin typeface="Calibri"/>
                <a:ea typeface="+mn-lt"/>
                <a:cs typeface="+mn-lt"/>
              </a:rPr>
              <a:t>) = </a:t>
            </a:r>
            <a:r>
              <a:rPr lang="en-US" err="1">
                <a:solidFill>
                  <a:srgbClr val="000000"/>
                </a:solidFill>
                <a:latin typeface="Calibri"/>
                <a:ea typeface="+mn-lt"/>
                <a:cs typeface="+mn-lt"/>
              </a:rPr>
              <a:t>asin</a:t>
            </a:r>
            <a:r>
              <a:rPr lang="en-US">
                <a:solidFill>
                  <a:srgbClr val="000000"/>
                </a:solidFill>
                <a:latin typeface="Calibri"/>
                <a:ea typeface="+mn-lt"/>
                <a:cs typeface="+mn-lt"/>
              </a:rPr>
              <a:t>(0.13)</a:t>
            </a:r>
          </a:p>
          <a:p>
            <a:r>
              <a:rPr lang="en-US">
                <a:solidFill>
                  <a:srgbClr val="000000"/>
                </a:solidFill>
                <a:latin typeface="Calibri"/>
                <a:ea typeface="+mn-lt"/>
                <a:cs typeface="+mn-lt"/>
              </a:rPr>
              <a:t>Radius = </a:t>
            </a:r>
            <a:r>
              <a:rPr lang="en-US" err="1">
                <a:solidFill>
                  <a:srgbClr val="000000"/>
                </a:solidFill>
                <a:latin typeface="Calibri"/>
                <a:ea typeface="+mn-lt"/>
                <a:cs typeface="+mn-lt"/>
              </a:rPr>
              <a:t>f_col</a:t>
            </a:r>
            <a:r>
              <a:rPr lang="en-US">
                <a:solidFill>
                  <a:srgbClr val="000000"/>
                </a:solidFill>
                <a:latin typeface="Calibri"/>
                <a:ea typeface="+mn-lt"/>
                <a:cs typeface="+mn-lt"/>
              </a:rPr>
              <a:t>*tan(</a:t>
            </a:r>
            <a:r>
              <a:rPr lang="en-US">
                <a:solidFill>
                  <a:srgbClr val="F14E28"/>
                </a:solidFill>
                <a:latin typeface="Calibri"/>
                <a:ea typeface="+mn-lt"/>
                <a:cs typeface="+mn-lt"/>
              </a:rPr>
              <a:t>θ</a:t>
            </a:r>
            <a:r>
              <a:rPr lang="en-US">
                <a:solidFill>
                  <a:srgbClr val="000000"/>
                </a:solidFill>
                <a:latin typeface="Calibri"/>
                <a:ea typeface="+mn-lt"/>
                <a:cs typeface="+mn-lt"/>
              </a:rPr>
              <a:t>)*1000 = 7.5*tan(</a:t>
            </a:r>
            <a:r>
              <a:rPr lang="en-US">
                <a:solidFill>
                  <a:srgbClr val="F14E28"/>
                </a:solidFill>
                <a:latin typeface="Calibri"/>
                <a:ea typeface="+mn-lt"/>
                <a:cs typeface="+mn-lt"/>
              </a:rPr>
              <a:t>θ</a:t>
            </a:r>
            <a:r>
              <a:rPr lang="en-US">
                <a:solidFill>
                  <a:srgbClr val="000000"/>
                </a:solidFill>
                <a:latin typeface="Calibri"/>
                <a:ea typeface="+mn-lt"/>
                <a:cs typeface="+mn-lt"/>
              </a:rPr>
              <a:t>)*1000</a:t>
            </a:r>
          </a:p>
          <a:p>
            <a:endParaRPr lang="en-US">
              <a:solidFill>
                <a:srgbClr val="000000"/>
              </a:solidFill>
              <a:latin typeface="Calibri"/>
              <a:ea typeface="+mn-lt"/>
              <a:cs typeface="+mn-lt"/>
            </a:endParaRPr>
          </a:p>
          <a:p>
            <a:r>
              <a:rPr lang="en-US" err="1">
                <a:solidFill>
                  <a:srgbClr val="000000"/>
                </a:solidFill>
                <a:latin typeface="Calibri"/>
                <a:ea typeface="+mn-lt"/>
                <a:cs typeface="+mn-lt"/>
              </a:rPr>
              <a:t>NA_min</a:t>
            </a:r>
            <a:r>
              <a:rPr lang="en-US">
                <a:solidFill>
                  <a:srgbClr val="000000"/>
                </a:solidFill>
                <a:latin typeface="Calibri"/>
                <a:ea typeface="+mn-lt"/>
                <a:cs typeface="+mn-lt"/>
              </a:rPr>
              <a:t> = resolution/(0.61*lambda) = 0.4 </a:t>
            </a:r>
          </a:p>
          <a:p>
            <a:endParaRPr lang="en-US">
              <a:solidFill>
                <a:srgbClr val="000000"/>
              </a:solidFill>
              <a:latin typeface="Calibri"/>
              <a:ea typeface="+mn-lt"/>
              <a:cs typeface="+mn-lt"/>
            </a:endParaRPr>
          </a:p>
          <a:p>
            <a:r>
              <a:rPr lang="en-US">
                <a:solidFill>
                  <a:srgbClr val="000000"/>
                </a:solidFill>
                <a:latin typeface="Calibri"/>
                <a:ea typeface="+mn-lt"/>
                <a:cs typeface="+mn-lt"/>
              </a:rPr>
              <a:t>ENA = sin(</a:t>
            </a:r>
            <a:r>
              <a:rPr lang="en-US" err="1">
                <a:solidFill>
                  <a:srgbClr val="000000"/>
                </a:solidFill>
                <a:latin typeface="Calibri"/>
                <a:ea typeface="+mn-lt"/>
                <a:cs typeface="+mn-lt"/>
              </a:rPr>
              <a:t>atan</a:t>
            </a:r>
            <a:r>
              <a:rPr lang="en-US">
                <a:solidFill>
                  <a:srgbClr val="000000"/>
                </a:solidFill>
                <a:latin typeface="Calibri"/>
                <a:ea typeface="+mn-lt"/>
                <a:cs typeface="+mn-lt"/>
              </a:rPr>
              <a:t>(radius/</a:t>
            </a:r>
            <a:r>
              <a:rPr lang="en-US" err="1">
                <a:solidFill>
                  <a:srgbClr val="000000"/>
                </a:solidFill>
                <a:latin typeface="Calibri"/>
                <a:ea typeface="+mn-lt"/>
                <a:cs typeface="+mn-lt"/>
              </a:rPr>
              <a:t>f_focus</a:t>
            </a:r>
            <a:r>
              <a:rPr lang="en-US">
                <a:solidFill>
                  <a:srgbClr val="000000"/>
                </a:solidFill>
                <a:latin typeface="Calibri"/>
                <a:ea typeface="+mn-lt"/>
                <a:cs typeface="+mn-lt"/>
              </a:rPr>
              <a:t>))</a:t>
            </a:r>
          </a:p>
          <a:p>
            <a:endParaRPr lang="en-US">
              <a:solidFill>
                <a:srgbClr val="000000"/>
              </a:solidFill>
              <a:latin typeface="Calibri"/>
              <a:ea typeface="+mn-lt"/>
              <a:cs typeface="+mn-lt"/>
            </a:endParaRPr>
          </a:p>
          <a:p>
            <a:r>
              <a:rPr lang="en-US">
                <a:solidFill>
                  <a:srgbClr val="000000"/>
                </a:solidFill>
                <a:latin typeface="Calibri"/>
                <a:ea typeface="+mn-lt"/>
                <a:cs typeface="+mn-lt"/>
              </a:rPr>
              <a:t>Plots on next page show max </a:t>
            </a:r>
            <a:r>
              <a:rPr lang="en-US" err="1">
                <a:solidFill>
                  <a:srgbClr val="000000"/>
                </a:solidFill>
                <a:latin typeface="Calibri"/>
                <a:ea typeface="+mn-lt"/>
                <a:cs typeface="+mn-lt"/>
              </a:rPr>
              <a:t>f_focus</a:t>
            </a:r>
            <a:r>
              <a:rPr lang="en-US">
                <a:solidFill>
                  <a:srgbClr val="000000"/>
                </a:solidFill>
                <a:latin typeface="Calibri"/>
                <a:ea typeface="+mn-lt"/>
                <a:cs typeface="+mn-lt"/>
              </a:rPr>
              <a:t> (decision for focus lens)</a:t>
            </a:r>
            <a:endParaRPr lang="en-US"/>
          </a:p>
        </p:txBody>
      </p:sp>
      <p:sp>
        <p:nvSpPr>
          <p:cNvPr id="8" name="Isosceles Triangle 7">
            <a:extLst>
              <a:ext uri="{FF2B5EF4-FFF2-40B4-BE49-F238E27FC236}">
                <a16:creationId xmlns:a16="http://schemas.microsoft.com/office/drawing/2014/main" id="{DD6B04C7-9C18-4997-492D-6445286FF782}"/>
              </a:ext>
            </a:extLst>
          </p:cNvPr>
          <p:cNvSpPr/>
          <p:nvPr/>
        </p:nvSpPr>
        <p:spPr>
          <a:xfrm rot="16200000">
            <a:off x="5241420" y="1063316"/>
            <a:ext cx="1614139" cy="187987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9207552C-AE51-6C04-ACB8-002086218622}"/>
              </a:ext>
            </a:extLst>
          </p:cNvPr>
          <p:cNvSpPr txBox="1"/>
          <p:nvPr/>
        </p:nvSpPr>
        <p:spPr>
          <a:xfrm>
            <a:off x="5618820" y="1708925"/>
            <a:ext cx="680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14E28"/>
                </a:solidFill>
              </a:rPr>
              <a:t>θ</a:t>
            </a:r>
            <a:endParaRPr lang="en-US"/>
          </a:p>
        </p:txBody>
      </p:sp>
      <p:cxnSp>
        <p:nvCxnSpPr>
          <p:cNvPr id="11" name="Straight Arrow Connector 10">
            <a:extLst>
              <a:ext uri="{FF2B5EF4-FFF2-40B4-BE49-F238E27FC236}">
                <a16:creationId xmlns:a16="http://schemas.microsoft.com/office/drawing/2014/main" id="{9C8F1568-90FB-DA1A-4E9D-49C75B38ABB8}"/>
              </a:ext>
            </a:extLst>
          </p:cNvPr>
          <p:cNvCxnSpPr/>
          <p:nvPr/>
        </p:nvCxnSpPr>
        <p:spPr>
          <a:xfrm>
            <a:off x="5137482" y="1990907"/>
            <a:ext cx="1881975" cy="21415"/>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D024021-7A1C-063B-DC3B-A69BC5F199AC}"/>
              </a:ext>
            </a:extLst>
          </p:cNvPr>
          <p:cNvCxnSpPr/>
          <p:nvPr/>
        </p:nvCxnSpPr>
        <p:spPr>
          <a:xfrm>
            <a:off x="6920027" y="1246845"/>
            <a:ext cx="1394" cy="705314"/>
          </a:xfrm>
          <a:prstGeom prst="straightConnector1">
            <a:avLst/>
          </a:prstGeom>
          <a:ln>
            <a:solidFill>
              <a:srgbClr val="F14E2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072707-F5B9-C92B-2301-A90B4C348935}"/>
              </a:ext>
            </a:extLst>
          </p:cNvPr>
          <p:cNvSpPr txBox="1"/>
          <p:nvPr/>
        </p:nvSpPr>
        <p:spPr>
          <a:xfrm>
            <a:off x="5653667" y="1158333"/>
            <a:ext cx="8405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14E28"/>
                </a:solidFill>
                <a:cs typeface="Calibri"/>
              </a:rPr>
              <a:t>Radius</a:t>
            </a:r>
          </a:p>
        </p:txBody>
      </p:sp>
      <p:sp>
        <p:nvSpPr>
          <p:cNvPr id="19" name="Cylinder 18">
            <a:extLst>
              <a:ext uri="{FF2B5EF4-FFF2-40B4-BE49-F238E27FC236}">
                <a16:creationId xmlns:a16="http://schemas.microsoft.com/office/drawing/2014/main" id="{10191187-EBE2-3B73-9A2F-AC42FC35479B}"/>
              </a:ext>
            </a:extLst>
          </p:cNvPr>
          <p:cNvSpPr/>
          <p:nvPr/>
        </p:nvSpPr>
        <p:spPr>
          <a:xfrm rot="5400000">
            <a:off x="6901290" y="1608535"/>
            <a:ext cx="1582619" cy="76112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30CAF2A3-BB7B-E13E-A796-78FB5D8ABA51}"/>
              </a:ext>
            </a:extLst>
          </p:cNvPr>
          <p:cNvSpPr/>
          <p:nvPr/>
        </p:nvSpPr>
        <p:spPr>
          <a:xfrm rot="5400000">
            <a:off x="6364050" y="1856306"/>
            <a:ext cx="1581405" cy="261492"/>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A6901C71-3738-393D-1E8A-03E1E3F2B0E5}"/>
              </a:ext>
            </a:extLst>
          </p:cNvPr>
          <p:cNvSpPr/>
          <p:nvPr/>
        </p:nvSpPr>
        <p:spPr>
          <a:xfrm rot="5400000">
            <a:off x="7384860" y="1858575"/>
            <a:ext cx="1644130" cy="261492"/>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FC4934B-EC77-6167-EAB4-31222A7A5249}"/>
              </a:ext>
            </a:extLst>
          </p:cNvPr>
          <p:cNvSpPr txBox="1"/>
          <p:nvPr/>
        </p:nvSpPr>
        <p:spPr>
          <a:xfrm>
            <a:off x="7857506" y="2802411"/>
            <a:ext cx="14333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alibri"/>
                <a:cs typeface="Calibri"/>
              </a:rPr>
              <a:t>Focusing Lens</a:t>
            </a:r>
            <a:endParaRPr lang="en-US">
              <a:latin typeface="Calibri"/>
            </a:endParaRPr>
          </a:p>
        </p:txBody>
      </p:sp>
      <p:sp>
        <p:nvSpPr>
          <p:cNvPr id="30" name="TextBox 29">
            <a:extLst>
              <a:ext uri="{FF2B5EF4-FFF2-40B4-BE49-F238E27FC236}">
                <a16:creationId xmlns:a16="http://schemas.microsoft.com/office/drawing/2014/main" id="{575583C6-18A6-2C96-E31C-5FA7484F4AED}"/>
              </a:ext>
            </a:extLst>
          </p:cNvPr>
          <p:cNvSpPr txBox="1"/>
          <p:nvPr/>
        </p:nvSpPr>
        <p:spPr>
          <a:xfrm>
            <a:off x="6636370" y="2803137"/>
            <a:ext cx="18789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Collimating Lens</a:t>
            </a:r>
          </a:p>
        </p:txBody>
      </p:sp>
      <p:sp>
        <p:nvSpPr>
          <p:cNvPr id="31" name="TextBox 30">
            <a:extLst>
              <a:ext uri="{FF2B5EF4-FFF2-40B4-BE49-F238E27FC236}">
                <a16:creationId xmlns:a16="http://schemas.microsoft.com/office/drawing/2014/main" id="{67787CC5-ACC2-4FCA-A2EB-6D2282E41A75}"/>
              </a:ext>
            </a:extLst>
          </p:cNvPr>
          <p:cNvSpPr txBox="1"/>
          <p:nvPr/>
        </p:nvSpPr>
        <p:spPr>
          <a:xfrm>
            <a:off x="5617426" y="3080524"/>
            <a:ext cx="33105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The ENA grows with decreasing focal length &amp; decreasing focusing lens diameter.</a:t>
            </a:r>
          </a:p>
        </p:txBody>
      </p:sp>
    </p:spTree>
    <p:extLst>
      <p:ext uri="{BB962C8B-B14F-4D97-AF65-F5344CB8AC3E}">
        <p14:creationId xmlns:p14="http://schemas.microsoft.com/office/powerpoint/2010/main" val="30274725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346009" y="213108"/>
            <a:ext cx="8520600" cy="572700"/>
          </a:xfrm>
        </p:spPr>
        <p:txBody>
          <a:bodyPr/>
          <a:lstStyle/>
          <a:p>
            <a:r>
              <a:rPr lang="en-US" b="1">
                <a:latin typeface="Times New Roman"/>
                <a:cs typeface="Times New Roman"/>
              </a:rPr>
              <a:t>Optical Train: Focus Lens Focal Length</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pic>
        <p:nvPicPr>
          <p:cNvPr id="19" name="Picture 19" descr="Chart, line chart, scatter chart&#10;&#10;Description automatically generated">
            <a:extLst>
              <a:ext uri="{FF2B5EF4-FFF2-40B4-BE49-F238E27FC236}">
                <a16:creationId xmlns:a16="http://schemas.microsoft.com/office/drawing/2014/main" id="{478B3CA4-0198-27D9-67CA-9C9E479C97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7424" y="1157532"/>
            <a:ext cx="6931875" cy="3337211"/>
          </a:xfrm>
          <a:prstGeom prst="rect">
            <a:avLst/>
          </a:prstGeom>
        </p:spPr>
      </p:pic>
      <p:sp>
        <p:nvSpPr>
          <p:cNvPr id="18" name="Rectangle 17">
            <a:extLst>
              <a:ext uri="{FF2B5EF4-FFF2-40B4-BE49-F238E27FC236}">
                <a16:creationId xmlns:a16="http://schemas.microsoft.com/office/drawing/2014/main" id="{DFE3A2B6-B18C-D550-806C-5CB75EA3055D}"/>
              </a:ext>
            </a:extLst>
          </p:cNvPr>
          <p:cNvSpPr/>
          <p:nvPr/>
        </p:nvSpPr>
        <p:spPr>
          <a:xfrm>
            <a:off x="2041481" y="1420901"/>
            <a:ext cx="5388309" cy="2311241"/>
          </a:xfrm>
          <a:prstGeom prst="rect">
            <a:avLst/>
          </a:prstGeom>
          <a:solidFill>
            <a:srgbClr val="92D05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2059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Laser Trade Studies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pic>
        <p:nvPicPr>
          <p:cNvPr id="9" name="Picture 9" descr="Table&#10;&#10;Description automatically generated">
            <a:extLst>
              <a:ext uri="{FF2B5EF4-FFF2-40B4-BE49-F238E27FC236}">
                <a16:creationId xmlns:a16="http://schemas.microsoft.com/office/drawing/2014/main" id="{138DECAF-8955-17C0-A108-B7A69C79BCC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4674" y="1638599"/>
            <a:ext cx="8654652" cy="1803795"/>
          </a:xfrm>
          <a:prstGeom prst="rect">
            <a:avLst/>
          </a:prstGeom>
        </p:spPr>
      </p:pic>
    </p:spTree>
    <p:extLst>
      <p:ext uri="{BB962C8B-B14F-4D97-AF65-F5344CB8AC3E}">
        <p14:creationId xmlns:p14="http://schemas.microsoft.com/office/powerpoint/2010/main" val="3061217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Laser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a:p>
        </p:txBody>
      </p:sp>
      <p:graphicFrame>
        <p:nvGraphicFramePr>
          <p:cNvPr id="5" name="Table 4">
            <a:extLst>
              <a:ext uri="{FF2B5EF4-FFF2-40B4-BE49-F238E27FC236}">
                <a16:creationId xmlns:a16="http://schemas.microsoft.com/office/drawing/2014/main" id="{1B0215A8-67CB-CC41-E5D9-43B5B3D45479}"/>
              </a:ext>
            </a:extLst>
          </p:cNvPr>
          <p:cNvGraphicFramePr>
            <a:graphicFrameLocks noGrp="1"/>
          </p:cNvGraphicFramePr>
          <p:nvPr/>
        </p:nvGraphicFramePr>
        <p:xfrm>
          <a:off x="789510" y="1058430"/>
          <a:ext cx="7846958" cy="347242"/>
        </p:xfrm>
        <a:graphic>
          <a:graphicData uri="http://schemas.openxmlformats.org/drawingml/2006/table">
            <a:tbl>
              <a:tblPr firstRow="1" bandRow="1">
                <a:tableStyleId>{5C22544A-7EE6-4342-B048-85BDC9FD1C3A}</a:tableStyleId>
              </a:tblPr>
              <a:tblGrid>
                <a:gridCol w="1828501">
                  <a:extLst>
                    <a:ext uri="{9D8B030D-6E8A-4147-A177-3AD203B41FA5}">
                      <a16:colId xmlns:a16="http://schemas.microsoft.com/office/drawing/2014/main" val="4005499421"/>
                    </a:ext>
                  </a:extLst>
                </a:gridCol>
                <a:gridCol w="6018457">
                  <a:extLst>
                    <a:ext uri="{9D8B030D-6E8A-4147-A177-3AD203B41FA5}">
                      <a16:colId xmlns:a16="http://schemas.microsoft.com/office/drawing/2014/main" val="2654881840"/>
                    </a:ext>
                  </a:extLst>
                </a:gridCol>
              </a:tblGrid>
              <a:tr h="347242">
                <a:tc>
                  <a:txBody>
                    <a:bodyPr/>
                    <a:lstStyle/>
                    <a:p>
                      <a:pPr lvl="0" algn="l">
                        <a:buNone/>
                      </a:pPr>
                      <a:r>
                        <a:rPr lang="en-US" sz="1200" b="1" i="0" u="sng" strike="noStrike" noProof="0">
                          <a:solidFill>
                            <a:schemeClr val="tx1"/>
                          </a:solidFill>
                          <a:latin typeface="Times New Roman"/>
                        </a:rPr>
                        <a:t>R-DIHM-PERF-3.1.2: </a:t>
                      </a:r>
                      <a:endParaRPr lang="en-US">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14E28"/>
                    </a:solidFill>
                  </a:tcPr>
                </a:tc>
                <a:tc>
                  <a:txBody>
                    <a:bodyPr/>
                    <a:lstStyle/>
                    <a:p>
                      <a:pPr lvl="0" algn="l">
                        <a:buNone/>
                      </a:pPr>
                      <a:r>
                        <a:rPr lang="en-US" sz="1200" b="0" i="0" u="none" strike="noStrike" noProof="0">
                          <a:solidFill>
                            <a:schemeClr val="tx1"/>
                          </a:solidFill>
                          <a:latin typeface="Times New Roman"/>
                        </a:rPr>
                        <a:t>The laser shall have a minimum output power of 2mW and an input power of 5V. </a:t>
                      </a:r>
                      <a:endParaRPr lang="en-US"/>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14E28">
                        <a:alpha val="50000"/>
                      </a:srgbClr>
                    </a:solidFill>
                  </a:tcPr>
                </a:tc>
                <a:extLst>
                  <a:ext uri="{0D108BD9-81ED-4DB2-BD59-A6C34878D82A}">
                    <a16:rowId xmlns:a16="http://schemas.microsoft.com/office/drawing/2014/main" val="547807331"/>
                  </a:ext>
                </a:extLst>
              </a:tr>
            </a:tbl>
          </a:graphicData>
        </a:graphic>
      </p:graphicFrame>
      <p:pic>
        <p:nvPicPr>
          <p:cNvPr id="3" name="Picture 5">
            <a:extLst>
              <a:ext uri="{FF2B5EF4-FFF2-40B4-BE49-F238E27FC236}">
                <a16:creationId xmlns:a16="http://schemas.microsoft.com/office/drawing/2014/main" id="{729565AD-8DC2-7A0E-58D7-6F04BBB722D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28400" y="1510650"/>
            <a:ext cx="2743200" cy="2743200"/>
          </a:xfrm>
          <a:prstGeom prst="rect">
            <a:avLst/>
          </a:prstGeom>
        </p:spPr>
      </p:pic>
      <p:sp>
        <p:nvSpPr>
          <p:cNvPr id="6" name="TextBox 5">
            <a:extLst>
              <a:ext uri="{FF2B5EF4-FFF2-40B4-BE49-F238E27FC236}">
                <a16:creationId xmlns:a16="http://schemas.microsoft.com/office/drawing/2014/main" id="{A6866EE0-655E-38C8-3FEC-16402070BE83}"/>
              </a:ext>
            </a:extLst>
          </p:cNvPr>
          <p:cNvSpPr txBox="1"/>
          <p:nvPr/>
        </p:nvSpPr>
        <p:spPr>
          <a:xfrm>
            <a:off x="5706963" y="3929062"/>
            <a:ext cx="32825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FP SM Coaxial Laser Diode Blue-Violet Fiber Laser</a:t>
            </a:r>
          </a:p>
          <a:p>
            <a:pPr algn="l"/>
            <a:endParaRPr lang="en-US">
              <a:cs typeface="Calibri"/>
            </a:endParaRPr>
          </a:p>
        </p:txBody>
      </p:sp>
      <p:sp>
        <p:nvSpPr>
          <p:cNvPr id="8" name="TextBox 7">
            <a:extLst>
              <a:ext uri="{FF2B5EF4-FFF2-40B4-BE49-F238E27FC236}">
                <a16:creationId xmlns:a16="http://schemas.microsoft.com/office/drawing/2014/main" id="{A9AA9ED6-F950-B5B8-46A6-7593AA5195B0}"/>
              </a:ext>
            </a:extLst>
          </p:cNvPr>
          <p:cNvSpPr txBox="1"/>
          <p:nvPr/>
        </p:nvSpPr>
        <p:spPr>
          <a:xfrm>
            <a:off x="1324272" y="2283320"/>
            <a:ext cx="31628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Wavelength: 405 nm</a:t>
            </a:r>
          </a:p>
          <a:p>
            <a:r>
              <a:rPr lang="en-US">
                <a:cs typeface="Calibri"/>
              </a:rPr>
              <a:t>Power Output: 3 </a:t>
            </a:r>
            <a:r>
              <a:rPr lang="en-US" err="1">
                <a:cs typeface="Calibri"/>
              </a:rPr>
              <a:t>mW</a:t>
            </a:r>
          </a:p>
          <a:p>
            <a:r>
              <a:rPr lang="en-US">
                <a:cs typeface="Calibri"/>
              </a:rPr>
              <a:t>Numerical Aperture: 0.13</a:t>
            </a:r>
          </a:p>
          <a:p>
            <a:r>
              <a:rPr lang="en-US">
                <a:cs typeface="Calibri"/>
              </a:rPr>
              <a:t>Cost: $109</a:t>
            </a:r>
          </a:p>
        </p:txBody>
      </p:sp>
    </p:spTree>
    <p:extLst>
      <p:ext uri="{BB962C8B-B14F-4D97-AF65-F5344CB8AC3E}">
        <p14:creationId xmlns:p14="http://schemas.microsoft.com/office/powerpoint/2010/main" val="3558918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Collimator Trade Studies</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pic>
        <p:nvPicPr>
          <p:cNvPr id="3" name="Picture 4" descr="Table&#10;&#10;Description automatically generated">
            <a:extLst>
              <a:ext uri="{FF2B5EF4-FFF2-40B4-BE49-F238E27FC236}">
                <a16:creationId xmlns:a16="http://schemas.microsoft.com/office/drawing/2014/main" id="{9A79B054-6BDC-AF43-EEAE-1FC01398C9C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0791" y="997852"/>
            <a:ext cx="7926883" cy="3147796"/>
          </a:xfrm>
          <a:prstGeom prst="rect">
            <a:avLst/>
          </a:prstGeom>
          <a:ln>
            <a:solidFill>
              <a:schemeClr val="tx1"/>
            </a:solidFill>
          </a:ln>
        </p:spPr>
      </p:pic>
    </p:spTree>
    <p:extLst>
      <p:ext uri="{BB962C8B-B14F-4D97-AF65-F5344CB8AC3E}">
        <p14:creationId xmlns:p14="http://schemas.microsoft.com/office/powerpoint/2010/main" val="17138530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Collimator</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pic>
        <p:nvPicPr>
          <p:cNvPr id="6" name="Picture 7" descr="A picture containing camera, electronics, projector, gear&#10;&#10;Description automatically generated">
            <a:extLst>
              <a:ext uri="{FF2B5EF4-FFF2-40B4-BE49-F238E27FC236}">
                <a16:creationId xmlns:a16="http://schemas.microsoft.com/office/drawing/2014/main" id="{60E9C181-F6C1-2F93-5C53-38F904FF5E6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89179" y="1681246"/>
            <a:ext cx="2417267" cy="2352507"/>
          </a:xfrm>
          <a:prstGeom prst="rect">
            <a:avLst/>
          </a:prstGeom>
        </p:spPr>
      </p:pic>
      <p:sp>
        <p:nvSpPr>
          <p:cNvPr id="8" name="TextBox 7">
            <a:extLst>
              <a:ext uri="{FF2B5EF4-FFF2-40B4-BE49-F238E27FC236}">
                <a16:creationId xmlns:a16="http://schemas.microsoft.com/office/drawing/2014/main" id="{AFF5D5C6-272C-FF46-2948-B4D5A6479615}"/>
              </a:ext>
            </a:extLst>
          </p:cNvPr>
          <p:cNvSpPr txBox="1"/>
          <p:nvPr/>
        </p:nvSpPr>
        <p:spPr>
          <a:xfrm>
            <a:off x="1294804" y="1972568"/>
            <a:ext cx="332988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Focal Length: 7.5 mm</a:t>
            </a:r>
          </a:p>
          <a:p>
            <a:r>
              <a:rPr lang="en-US">
                <a:cs typeface="Calibri"/>
              </a:rPr>
              <a:t>Diameter: 4.5 mm</a:t>
            </a:r>
          </a:p>
          <a:p>
            <a:r>
              <a:rPr lang="en-US">
                <a:cs typeface="Calibri"/>
              </a:rPr>
              <a:t>Numerical Aperture: 0.5 </a:t>
            </a:r>
          </a:p>
          <a:p>
            <a:r>
              <a:rPr lang="en-US">
                <a:cs typeface="Calibri"/>
              </a:rPr>
              <a:t>Transmission Rate: 0.9</a:t>
            </a:r>
          </a:p>
          <a:p>
            <a:r>
              <a:rPr lang="en-US">
                <a:cs typeface="Calibri"/>
              </a:rPr>
              <a:t>Cost: $360.55</a:t>
            </a:r>
          </a:p>
        </p:txBody>
      </p:sp>
      <p:sp>
        <p:nvSpPr>
          <p:cNvPr id="9" name="TextBox 8">
            <a:extLst>
              <a:ext uri="{FF2B5EF4-FFF2-40B4-BE49-F238E27FC236}">
                <a16:creationId xmlns:a16="http://schemas.microsoft.com/office/drawing/2014/main" id="{98C3C3CD-BF77-96E5-F1C1-88ABF0E1A323}"/>
              </a:ext>
            </a:extLst>
          </p:cNvPr>
          <p:cNvSpPr txBox="1"/>
          <p:nvPr/>
        </p:nvSpPr>
        <p:spPr>
          <a:xfrm>
            <a:off x="5105995" y="1113532"/>
            <a:ext cx="41255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FC/APC Adjustable Aspheric Collimator CFC8A-A</a:t>
            </a:r>
          </a:p>
        </p:txBody>
      </p:sp>
    </p:spTree>
    <p:extLst>
      <p:ext uri="{BB962C8B-B14F-4D97-AF65-F5344CB8AC3E}">
        <p14:creationId xmlns:p14="http://schemas.microsoft.com/office/powerpoint/2010/main" val="3687463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Focus Lens Trade Studies</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pic>
        <p:nvPicPr>
          <p:cNvPr id="3" name="Picture 4" descr="Table&#10;&#10;Description automatically generated">
            <a:extLst>
              <a:ext uri="{FF2B5EF4-FFF2-40B4-BE49-F238E27FC236}">
                <a16:creationId xmlns:a16="http://schemas.microsoft.com/office/drawing/2014/main" id="{247B7DB5-E45D-F7B7-6F7F-D14F4D21012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5685" y="1082144"/>
            <a:ext cx="6346327" cy="3394443"/>
          </a:xfrm>
          <a:prstGeom prst="rect">
            <a:avLst/>
          </a:prstGeom>
        </p:spPr>
      </p:pic>
    </p:spTree>
    <p:extLst>
      <p:ext uri="{BB962C8B-B14F-4D97-AF65-F5344CB8AC3E}">
        <p14:creationId xmlns:p14="http://schemas.microsoft.com/office/powerpoint/2010/main" val="488365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Optical Train: Focus Lens</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a:p>
        </p:txBody>
      </p:sp>
      <p:pic>
        <p:nvPicPr>
          <p:cNvPr id="8" name="Picture 8" descr="A picture containing cup, coffee, tableware, dishware&#10;&#10;Description automatically generated">
            <a:extLst>
              <a:ext uri="{FF2B5EF4-FFF2-40B4-BE49-F238E27FC236}">
                <a16:creationId xmlns:a16="http://schemas.microsoft.com/office/drawing/2014/main" id="{D8A1392E-950D-C30B-35A6-4385E50B75A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74842" y="1794140"/>
            <a:ext cx="2743200" cy="1814180"/>
          </a:xfrm>
          <a:prstGeom prst="rect">
            <a:avLst/>
          </a:prstGeom>
        </p:spPr>
      </p:pic>
      <p:sp>
        <p:nvSpPr>
          <p:cNvPr id="9" name="TextBox 8">
            <a:extLst>
              <a:ext uri="{FF2B5EF4-FFF2-40B4-BE49-F238E27FC236}">
                <a16:creationId xmlns:a16="http://schemas.microsoft.com/office/drawing/2014/main" id="{0D6D1154-6B56-8B8D-3BDA-17B3E3742DF1}"/>
              </a:ext>
            </a:extLst>
          </p:cNvPr>
          <p:cNvSpPr txBox="1"/>
          <p:nvPr/>
        </p:nvSpPr>
        <p:spPr>
          <a:xfrm>
            <a:off x="913507" y="1968996"/>
            <a:ext cx="2799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Focal Length: 4.0 mm</a:t>
            </a:r>
          </a:p>
          <a:p>
            <a:r>
              <a:rPr lang="en-US">
                <a:cs typeface="Calibri"/>
              </a:rPr>
              <a:t>Numerical Aperture: 0.6</a:t>
            </a:r>
          </a:p>
          <a:p>
            <a:r>
              <a:rPr lang="en-US">
                <a:cs typeface="Calibri"/>
              </a:rPr>
              <a:t>Diameter: 4.80 mm</a:t>
            </a:r>
          </a:p>
          <a:p>
            <a:r>
              <a:rPr lang="en-US">
                <a:cs typeface="Calibri"/>
              </a:rPr>
              <a:t>Transmission Rate: 0.95</a:t>
            </a:r>
          </a:p>
          <a:p>
            <a:r>
              <a:rPr lang="en-US">
                <a:cs typeface="Calibri"/>
              </a:rPr>
              <a:t>Cost: $162.65</a:t>
            </a:r>
          </a:p>
        </p:txBody>
      </p:sp>
      <p:sp>
        <p:nvSpPr>
          <p:cNvPr id="10" name="TextBox 9">
            <a:extLst>
              <a:ext uri="{FF2B5EF4-FFF2-40B4-BE49-F238E27FC236}">
                <a16:creationId xmlns:a16="http://schemas.microsoft.com/office/drawing/2014/main" id="{7A47AB0B-1E2D-2D96-A32E-26D5ED98F623}"/>
              </a:ext>
            </a:extLst>
          </p:cNvPr>
          <p:cNvSpPr txBox="1"/>
          <p:nvPr/>
        </p:nvSpPr>
        <p:spPr>
          <a:xfrm>
            <a:off x="6284714" y="964405"/>
            <a:ext cx="2018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V-Coated Aspheric Lens </a:t>
            </a:r>
            <a:r>
              <a:rPr lang="en-US">
                <a:ea typeface="+mn-lt"/>
                <a:cs typeface="+mn-lt"/>
              </a:rPr>
              <a:t>357775-405</a:t>
            </a:r>
            <a:endParaRPr lang="en-US">
              <a:cs typeface="Calibri"/>
            </a:endParaRPr>
          </a:p>
        </p:txBody>
      </p:sp>
    </p:spTree>
    <p:extLst>
      <p:ext uri="{BB962C8B-B14F-4D97-AF65-F5344CB8AC3E}">
        <p14:creationId xmlns:p14="http://schemas.microsoft.com/office/powerpoint/2010/main" val="16388015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26868" y="61048"/>
            <a:ext cx="8520600" cy="572700"/>
          </a:xfrm>
        </p:spPr>
        <p:txBody>
          <a:bodyPr/>
          <a:lstStyle/>
          <a:p>
            <a:r>
              <a:rPr lang="en-US" b="1">
                <a:latin typeface="Times New Roman"/>
                <a:cs typeface="Times New Roman"/>
              </a:rPr>
              <a:t>Optical Train: Image Sensor Pixel Resolution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a:p>
        </p:txBody>
      </p:sp>
      <p:sp>
        <p:nvSpPr>
          <p:cNvPr id="7" name="TextBox 6">
            <a:extLst>
              <a:ext uri="{FF2B5EF4-FFF2-40B4-BE49-F238E27FC236}">
                <a16:creationId xmlns:a16="http://schemas.microsoft.com/office/drawing/2014/main" id="{51AB69BD-E0A4-C432-339E-6ECEF664A793}"/>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cxnSp>
        <p:nvCxnSpPr>
          <p:cNvPr id="5" name="Straight Arrow Connector 4">
            <a:extLst>
              <a:ext uri="{FF2B5EF4-FFF2-40B4-BE49-F238E27FC236}">
                <a16:creationId xmlns:a16="http://schemas.microsoft.com/office/drawing/2014/main" id="{50D508FA-D04D-E900-7E65-ED6072E02713}"/>
              </a:ext>
            </a:extLst>
          </p:cNvPr>
          <p:cNvCxnSpPr>
            <a:cxnSpLocks/>
          </p:cNvCxnSpPr>
          <p:nvPr/>
        </p:nvCxnSpPr>
        <p:spPr>
          <a:xfrm>
            <a:off x="4080973" y="3436550"/>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grpSp>
        <p:nvGrpSpPr>
          <p:cNvPr id="37" name="Group 36">
            <a:extLst>
              <a:ext uri="{FF2B5EF4-FFF2-40B4-BE49-F238E27FC236}">
                <a16:creationId xmlns:a16="http://schemas.microsoft.com/office/drawing/2014/main" id="{8216AD57-8F08-5A5F-57A4-7E829EC79E2C}"/>
              </a:ext>
            </a:extLst>
          </p:cNvPr>
          <p:cNvGrpSpPr/>
          <p:nvPr/>
        </p:nvGrpSpPr>
        <p:grpSpPr>
          <a:xfrm>
            <a:off x="977876" y="704614"/>
            <a:ext cx="7163732" cy="2453178"/>
            <a:chOff x="353954" y="268340"/>
            <a:chExt cx="8032152" cy="2824262"/>
          </a:xfrm>
        </p:grpSpPr>
        <p:sp>
          <p:nvSpPr>
            <p:cNvPr id="9" name="Cylinder 8">
              <a:extLst>
                <a:ext uri="{FF2B5EF4-FFF2-40B4-BE49-F238E27FC236}">
                  <a16:creationId xmlns:a16="http://schemas.microsoft.com/office/drawing/2014/main" id="{96C3990F-5ABE-CF82-1F0C-F7FFB9FA2825}"/>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DF7736E1-3F8A-098D-B931-41C3543969E2}"/>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577E1CF6-0625-1B1A-A65E-012AE3DBE304}"/>
                </a:ext>
              </a:extLst>
            </p:cNvPr>
            <p:cNvSpPr/>
            <p:nvPr/>
          </p:nvSpPr>
          <p:spPr>
            <a:xfrm rot="5400000">
              <a:off x="1778050" y="2054004"/>
              <a:ext cx="1311228" cy="259898"/>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828EA66C-CC2A-473D-CE7B-286F2201A3B9}"/>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962E692-9958-56E8-D2FC-7433F604A961}"/>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Cylinder 18">
              <a:extLst>
                <a:ext uri="{FF2B5EF4-FFF2-40B4-BE49-F238E27FC236}">
                  <a16:creationId xmlns:a16="http://schemas.microsoft.com/office/drawing/2014/main" id="{63C4F961-28BC-91EF-FE1D-D7CCA89729C6}"/>
                </a:ext>
              </a:extLst>
            </p:cNvPr>
            <p:cNvSpPr/>
            <p:nvPr/>
          </p:nvSpPr>
          <p:spPr>
            <a:xfrm rot="5400000">
              <a:off x="2900256" y="2092198"/>
              <a:ext cx="722679" cy="206948"/>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CB0BF1B3-2772-4F09-B456-36412228C6AC}"/>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ylinder 22">
              <a:extLst>
                <a:ext uri="{FF2B5EF4-FFF2-40B4-BE49-F238E27FC236}">
                  <a16:creationId xmlns:a16="http://schemas.microsoft.com/office/drawing/2014/main" id="{1B1E8008-22B3-50E0-EF8C-D8414DED5C95}"/>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6B3AB68A-714C-4509-02D1-687717E0D6F7}"/>
                </a:ext>
              </a:extLst>
            </p:cNvPr>
            <p:cNvSpPr/>
            <p:nvPr/>
          </p:nvSpPr>
          <p:spPr>
            <a:xfrm>
              <a:off x="5085214" y="1564489"/>
              <a:ext cx="171685" cy="1192435"/>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A75F1FA-ADD3-371C-E124-347B266EB27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52E2123-1561-F055-F10D-CC05CA4C3036}"/>
                </a:ext>
              </a:extLst>
            </p:cNvPr>
            <p:cNvSpPr txBox="1"/>
            <p:nvPr/>
          </p:nvSpPr>
          <p:spPr>
            <a:xfrm>
              <a:off x="390891" y="2557248"/>
              <a:ext cx="708766"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sz="1200">
                <a:latin typeface="Times New Roman"/>
                <a:cs typeface="Times New Roman"/>
              </a:endParaRPr>
            </a:p>
          </p:txBody>
        </p:sp>
        <p:sp>
          <p:nvSpPr>
            <p:cNvPr id="29" name="TextBox 28">
              <a:extLst>
                <a:ext uri="{FF2B5EF4-FFF2-40B4-BE49-F238E27FC236}">
                  <a16:creationId xmlns:a16="http://schemas.microsoft.com/office/drawing/2014/main" id="{C274CE5A-C8CD-0562-CB37-CE33BFB6FAA2}"/>
                </a:ext>
              </a:extLst>
            </p:cNvPr>
            <p:cNvSpPr txBox="1"/>
            <p:nvPr/>
          </p:nvSpPr>
          <p:spPr>
            <a:xfrm>
              <a:off x="1277835" y="268340"/>
              <a:ext cx="1106475" cy="46166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30" name="TextBox 29">
              <a:extLst>
                <a:ext uri="{FF2B5EF4-FFF2-40B4-BE49-F238E27FC236}">
                  <a16:creationId xmlns:a16="http://schemas.microsoft.com/office/drawing/2014/main" id="{B97004D3-CC90-C782-E2A0-FA222A1A2C1B}"/>
                </a:ext>
              </a:extLst>
            </p:cNvPr>
            <p:cNvSpPr txBox="1"/>
            <p:nvPr/>
          </p:nvSpPr>
          <p:spPr>
            <a:xfrm>
              <a:off x="3391965" y="837328"/>
              <a:ext cx="859599"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31" name="TextBox 30">
              <a:extLst>
                <a:ext uri="{FF2B5EF4-FFF2-40B4-BE49-F238E27FC236}">
                  <a16:creationId xmlns:a16="http://schemas.microsoft.com/office/drawing/2014/main" id="{28A1F326-6308-F136-EDE0-90E84333A667}"/>
                </a:ext>
              </a:extLst>
            </p:cNvPr>
            <p:cNvSpPr txBox="1"/>
            <p:nvPr/>
          </p:nvSpPr>
          <p:spPr>
            <a:xfrm>
              <a:off x="4290412" y="1036425"/>
              <a:ext cx="864672"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33" name="TextBox 32">
              <a:extLst>
                <a:ext uri="{FF2B5EF4-FFF2-40B4-BE49-F238E27FC236}">
                  <a16:creationId xmlns:a16="http://schemas.microsoft.com/office/drawing/2014/main" id="{390B7B79-9ED2-6870-5124-E230CA513E9C}"/>
                </a:ext>
              </a:extLst>
            </p:cNvPr>
            <p:cNvSpPr txBox="1"/>
            <p:nvPr/>
          </p:nvSpPr>
          <p:spPr>
            <a:xfrm>
              <a:off x="7101364" y="1032464"/>
              <a:ext cx="1241850"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34" name="Isosceles Triangle 33">
              <a:extLst>
                <a:ext uri="{FF2B5EF4-FFF2-40B4-BE49-F238E27FC236}">
                  <a16:creationId xmlns:a16="http://schemas.microsoft.com/office/drawing/2014/main" id="{35149311-6C6C-50B0-EB98-18CC8B5406E7}"/>
                </a:ext>
              </a:extLst>
            </p:cNvPr>
            <p:cNvSpPr/>
            <p:nvPr/>
          </p:nvSpPr>
          <p:spPr>
            <a:xfrm rot="5400000">
              <a:off x="3487021" y="1739100"/>
              <a:ext cx="735838" cy="899988"/>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39" name="Straight Arrow Connector 38">
            <a:extLst>
              <a:ext uri="{FF2B5EF4-FFF2-40B4-BE49-F238E27FC236}">
                <a16:creationId xmlns:a16="http://schemas.microsoft.com/office/drawing/2014/main" id="{A3A5B3E7-20A9-9279-DB23-72699F937028}"/>
              </a:ext>
            </a:extLst>
          </p:cNvPr>
          <p:cNvCxnSpPr/>
          <p:nvPr/>
        </p:nvCxnSpPr>
        <p:spPr>
          <a:xfrm flipV="1">
            <a:off x="1911873" y="3398449"/>
            <a:ext cx="823478"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03CF33B1-B398-85C3-D72D-745903374801}"/>
              </a:ext>
            </a:extLst>
          </p:cNvPr>
          <p:cNvCxnSpPr/>
          <p:nvPr/>
        </p:nvCxnSpPr>
        <p:spPr>
          <a:xfrm>
            <a:off x="1894556" y="1215494"/>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32B231CA-24E5-070C-6328-9C87E55FA6F4}"/>
              </a:ext>
            </a:extLst>
          </p:cNvPr>
          <p:cNvCxnSpPr>
            <a:cxnSpLocks/>
          </p:cNvCxnSpPr>
          <p:nvPr/>
        </p:nvCxnSpPr>
        <p:spPr>
          <a:xfrm>
            <a:off x="2712839" y="1215494"/>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1DAFA375-7B79-F147-7967-238207A8C9AE}"/>
              </a:ext>
            </a:extLst>
          </p:cNvPr>
          <p:cNvCxnSpPr>
            <a:cxnSpLocks/>
          </p:cNvCxnSpPr>
          <p:nvPr/>
        </p:nvCxnSpPr>
        <p:spPr>
          <a:xfrm>
            <a:off x="3652350" y="1215494"/>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8A0ACE2C-6EC3-8048-F34A-4A54876CE60C}"/>
              </a:ext>
            </a:extLst>
          </p:cNvPr>
          <p:cNvCxnSpPr>
            <a:cxnSpLocks/>
          </p:cNvCxnSpPr>
          <p:nvPr/>
        </p:nvCxnSpPr>
        <p:spPr>
          <a:xfrm>
            <a:off x="6449237" y="1215494"/>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F5AB53B6-A08E-7D43-A9CA-559078C14253}"/>
              </a:ext>
            </a:extLst>
          </p:cNvPr>
          <p:cNvCxnSpPr>
            <a:cxnSpLocks/>
          </p:cNvCxnSpPr>
          <p:nvPr/>
        </p:nvCxnSpPr>
        <p:spPr>
          <a:xfrm>
            <a:off x="5256406" y="1193928"/>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2D497803-CE98-4ECE-4170-B1E231475A36}"/>
              </a:ext>
            </a:extLst>
          </p:cNvPr>
          <p:cNvCxnSpPr>
            <a:cxnSpLocks/>
          </p:cNvCxnSpPr>
          <p:nvPr/>
        </p:nvCxnSpPr>
        <p:spPr>
          <a:xfrm>
            <a:off x="3669669" y="3440880"/>
            <a:ext cx="814819" cy="8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5" name="Straight Arrow Connector 54">
            <a:extLst>
              <a:ext uri="{FF2B5EF4-FFF2-40B4-BE49-F238E27FC236}">
                <a16:creationId xmlns:a16="http://schemas.microsoft.com/office/drawing/2014/main" id="{6FD61132-DB02-DE67-E2DA-2D05A54F5C53}"/>
              </a:ext>
            </a:extLst>
          </p:cNvPr>
          <p:cNvCxnSpPr>
            <a:cxnSpLocks/>
          </p:cNvCxnSpPr>
          <p:nvPr/>
        </p:nvCxnSpPr>
        <p:spPr>
          <a:xfrm flipV="1">
            <a:off x="4483623" y="3433086"/>
            <a:ext cx="1979466" cy="12122"/>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8" name="Straight Arrow Connector 57">
            <a:extLst>
              <a:ext uri="{FF2B5EF4-FFF2-40B4-BE49-F238E27FC236}">
                <a16:creationId xmlns:a16="http://schemas.microsoft.com/office/drawing/2014/main" id="{7492AF43-CEB5-0971-8991-245F3087D8B3}"/>
              </a:ext>
            </a:extLst>
          </p:cNvPr>
          <p:cNvCxnSpPr>
            <a:cxnSpLocks/>
          </p:cNvCxnSpPr>
          <p:nvPr/>
        </p:nvCxnSpPr>
        <p:spPr>
          <a:xfrm flipV="1">
            <a:off x="5279906" y="1638944"/>
            <a:ext cx="1152688" cy="2715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61" name="Arc 60">
            <a:extLst>
              <a:ext uri="{FF2B5EF4-FFF2-40B4-BE49-F238E27FC236}">
                <a16:creationId xmlns:a16="http://schemas.microsoft.com/office/drawing/2014/main" id="{D7C53E52-EA0A-48C9-65EC-997B357A2DDB}"/>
              </a:ext>
            </a:extLst>
          </p:cNvPr>
          <p:cNvSpPr/>
          <p:nvPr/>
        </p:nvSpPr>
        <p:spPr>
          <a:xfrm rot="2820000">
            <a:off x="1857759" y="2252101"/>
            <a:ext cx="285750" cy="277090"/>
          </a:xfrm>
          <a:prstGeom prst="arc">
            <a:avLst/>
          </a:prstGeom>
          <a:solidFill>
            <a:srgbClr val="00B0F0">
              <a:alpha val="50000"/>
            </a:srgb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AD47"/>
              </a:solidFill>
            </a:endParaRPr>
          </a:p>
        </p:txBody>
      </p:sp>
      <p:cxnSp>
        <p:nvCxnSpPr>
          <p:cNvPr id="63" name="Straight Arrow Connector 62">
            <a:extLst>
              <a:ext uri="{FF2B5EF4-FFF2-40B4-BE49-F238E27FC236}">
                <a16:creationId xmlns:a16="http://schemas.microsoft.com/office/drawing/2014/main" id="{D4DB0183-9E55-7540-4B78-6C8839BEAD9B}"/>
              </a:ext>
            </a:extLst>
          </p:cNvPr>
          <p:cNvCxnSpPr>
            <a:cxnSpLocks/>
          </p:cNvCxnSpPr>
          <p:nvPr/>
        </p:nvCxnSpPr>
        <p:spPr>
          <a:xfrm>
            <a:off x="4470635" y="1215494"/>
            <a:ext cx="31172" cy="2676522"/>
          </a:xfrm>
          <a:prstGeom prst="straightConnector1">
            <a:avLst/>
          </a:prstGeom>
        </p:spPr>
        <p:style>
          <a:lnRef idx="3">
            <a:schemeClr val="dk1"/>
          </a:lnRef>
          <a:fillRef idx="0">
            <a:schemeClr val="dk1"/>
          </a:fillRef>
          <a:effectRef idx="2">
            <a:schemeClr val="dk1"/>
          </a:effectRef>
          <a:fontRef idx="minor">
            <a:schemeClr val="tx1"/>
          </a:fontRef>
        </p:style>
      </p:cxnSp>
      <p:sp>
        <p:nvSpPr>
          <p:cNvPr id="65" name="Rectangle: Rounded Corners 64">
            <a:extLst>
              <a:ext uri="{FF2B5EF4-FFF2-40B4-BE49-F238E27FC236}">
                <a16:creationId xmlns:a16="http://schemas.microsoft.com/office/drawing/2014/main" id="{61E7B570-7BDE-B64E-E35F-3493E6D2EB97}"/>
              </a:ext>
            </a:extLst>
          </p:cNvPr>
          <p:cNvSpPr/>
          <p:nvPr/>
        </p:nvSpPr>
        <p:spPr>
          <a:xfrm>
            <a:off x="3150568" y="4018094"/>
            <a:ext cx="1823109" cy="49194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lens effective focal length (mm)</a:t>
            </a:r>
            <a:endParaRPr lang="en-US" sz="1200">
              <a:solidFill>
                <a:srgbClr val="FFFFFF"/>
              </a:solidFill>
            </a:endParaRPr>
          </a:p>
        </p:txBody>
      </p:sp>
      <p:sp>
        <p:nvSpPr>
          <p:cNvPr id="67" name="Rectangle: Rounded Corners 66">
            <a:extLst>
              <a:ext uri="{FF2B5EF4-FFF2-40B4-BE49-F238E27FC236}">
                <a16:creationId xmlns:a16="http://schemas.microsoft.com/office/drawing/2014/main" id="{FF0B3435-97EE-F8FE-0EA3-05A9456E7E5C}"/>
              </a:ext>
            </a:extLst>
          </p:cNvPr>
          <p:cNvSpPr/>
          <p:nvPr/>
        </p:nvSpPr>
        <p:spPr>
          <a:xfrm>
            <a:off x="6351784" y="563715"/>
            <a:ext cx="1482626" cy="68418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ea typeface="+mn-lt"/>
                <a:cs typeface="+mn-lt"/>
              </a:rPr>
              <a:t>Sample to detector distance (mm)</a:t>
            </a:r>
            <a:endParaRPr lang="en-US"/>
          </a:p>
        </p:txBody>
      </p:sp>
      <p:cxnSp>
        <p:nvCxnSpPr>
          <p:cNvPr id="69" name="Straight Arrow Connector 68">
            <a:extLst>
              <a:ext uri="{FF2B5EF4-FFF2-40B4-BE49-F238E27FC236}">
                <a16:creationId xmlns:a16="http://schemas.microsoft.com/office/drawing/2014/main" id="{424B74BF-ED75-CF97-ADA8-F16B24EC5EC4}"/>
              </a:ext>
            </a:extLst>
          </p:cNvPr>
          <p:cNvCxnSpPr/>
          <p:nvPr/>
        </p:nvCxnSpPr>
        <p:spPr>
          <a:xfrm>
            <a:off x="2323179" y="3414903"/>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71" name="Straight Arrow Connector 70">
            <a:extLst>
              <a:ext uri="{FF2B5EF4-FFF2-40B4-BE49-F238E27FC236}">
                <a16:creationId xmlns:a16="http://schemas.microsoft.com/office/drawing/2014/main" id="{BE932F2F-2166-3F79-0D1E-FE12DE6732CD}"/>
              </a:ext>
            </a:extLst>
          </p:cNvPr>
          <p:cNvCxnSpPr>
            <a:cxnSpLocks/>
          </p:cNvCxnSpPr>
          <p:nvPr/>
        </p:nvCxnSpPr>
        <p:spPr>
          <a:xfrm>
            <a:off x="5604973" y="3436550"/>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73" name="Straight Arrow Connector 72">
            <a:extLst>
              <a:ext uri="{FF2B5EF4-FFF2-40B4-BE49-F238E27FC236}">
                <a16:creationId xmlns:a16="http://schemas.microsoft.com/office/drawing/2014/main" id="{1F69BE36-A79C-426C-72BC-5D507588E62F}"/>
              </a:ext>
            </a:extLst>
          </p:cNvPr>
          <p:cNvCxnSpPr>
            <a:cxnSpLocks/>
          </p:cNvCxnSpPr>
          <p:nvPr/>
        </p:nvCxnSpPr>
        <p:spPr>
          <a:xfrm flipV="1">
            <a:off x="5981627" y="1120077"/>
            <a:ext cx="293348" cy="281086"/>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75" name="Rectangle: Rounded Corners 74">
            <a:extLst>
              <a:ext uri="{FF2B5EF4-FFF2-40B4-BE49-F238E27FC236}">
                <a16:creationId xmlns:a16="http://schemas.microsoft.com/office/drawing/2014/main" id="{A6A2F77F-E485-1C1E-6C74-B1E2E313FEEA}"/>
              </a:ext>
            </a:extLst>
          </p:cNvPr>
          <p:cNvSpPr/>
          <p:nvPr/>
        </p:nvSpPr>
        <p:spPr>
          <a:xfrm>
            <a:off x="486703" y="1193804"/>
            <a:ext cx="1236526" cy="680793"/>
          </a:xfrm>
          <a:prstGeom prst="roundRect">
            <a:avLst/>
          </a:prstGeom>
          <a:solidFill>
            <a:srgbClr val="F14E28"/>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Numerical Aperture</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a:t>
            </a:r>
            <a:r>
              <a:rPr lang="en-US" sz="1200" err="1">
                <a:solidFill>
                  <a:srgbClr val="FFFFFF"/>
                </a:solidFill>
                <a:latin typeface="Times New Roman"/>
                <a:cs typeface="Times New Roman"/>
              </a:rPr>
              <a:t>mrad</a:t>
            </a:r>
            <a:r>
              <a:rPr lang="en-US" sz="1200">
                <a:solidFill>
                  <a:srgbClr val="FFFFFF"/>
                </a:solidFill>
                <a:latin typeface="Times New Roman"/>
                <a:cs typeface="Times New Roman"/>
              </a:rPr>
              <a:t>)</a:t>
            </a:r>
            <a:endParaRPr lang="en-US" sz="1200">
              <a:solidFill>
                <a:srgbClr val="FFFFFF"/>
              </a:solidFill>
              <a:cs typeface="Calibri" panose="020F0502020204030204"/>
            </a:endParaRPr>
          </a:p>
        </p:txBody>
      </p:sp>
      <p:cxnSp>
        <p:nvCxnSpPr>
          <p:cNvPr id="77" name="Straight Arrow Connector 76">
            <a:extLst>
              <a:ext uri="{FF2B5EF4-FFF2-40B4-BE49-F238E27FC236}">
                <a16:creationId xmlns:a16="http://schemas.microsoft.com/office/drawing/2014/main" id="{C1DE1398-CEE2-4435-D7CE-56B80A656101}"/>
              </a:ext>
            </a:extLst>
          </p:cNvPr>
          <p:cNvCxnSpPr>
            <a:cxnSpLocks/>
          </p:cNvCxnSpPr>
          <p:nvPr/>
        </p:nvCxnSpPr>
        <p:spPr>
          <a:xfrm>
            <a:off x="1708383" y="1548869"/>
            <a:ext cx="364547" cy="832137"/>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79" name="Straight Arrow Connector 78">
            <a:extLst>
              <a:ext uri="{FF2B5EF4-FFF2-40B4-BE49-F238E27FC236}">
                <a16:creationId xmlns:a16="http://schemas.microsoft.com/office/drawing/2014/main" id="{8FFB1E0C-716A-1953-0CAD-AA5C2A3135C4}"/>
              </a:ext>
            </a:extLst>
          </p:cNvPr>
          <p:cNvCxnSpPr>
            <a:cxnSpLocks/>
          </p:cNvCxnSpPr>
          <p:nvPr/>
        </p:nvCxnSpPr>
        <p:spPr>
          <a:xfrm flipH="1">
            <a:off x="3569274" y="1660507"/>
            <a:ext cx="501480" cy="483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DF1B34F-5705-0EBF-6F37-20593B52417F}"/>
              </a:ext>
            </a:extLst>
          </p:cNvPr>
          <p:cNvCxnSpPr>
            <a:cxnSpLocks/>
          </p:cNvCxnSpPr>
          <p:nvPr/>
        </p:nvCxnSpPr>
        <p:spPr>
          <a:xfrm flipV="1">
            <a:off x="2730156" y="1636324"/>
            <a:ext cx="927387"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83" name="Straight Arrow Connector 82">
            <a:extLst>
              <a:ext uri="{FF2B5EF4-FFF2-40B4-BE49-F238E27FC236}">
                <a16:creationId xmlns:a16="http://schemas.microsoft.com/office/drawing/2014/main" id="{673761F1-0DE1-BBF3-2BD2-62BB58E801BA}"/>
              </a:ext>
            </a:extLst>
          </p:cNvPr>
          <p:cNvCxnSpPr>
            <a:cxnSpLocks/>
          </p:cNvCxnSpPr>
          <p:nvPr/>
        </p:nvCxnSpPr>
        <p:spPr>
          <a:xfrm>
            <a:off x="2295291" y="1105620"/>
            <a:ext cx="495605" cy="895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7F53B62-CF41-69EB-1915-3FFBEFF3E6B1}"/>
              </a:ext>
            </a:extLst>
          </p:cNvPr>
          <p:cNvCxnSpPr>
            <a:cxnSpLocks/>
          </p:cNvCxnSpPr>
          <p:nvPr/>
        </p:nvCxnSpPr>
        <p:spPr>
          <a:xfrm flipH="1">
            <a:off x="3168305" y="1115913"/>
            <a:ext cx="159327" cy="511752"/>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87" name="Rectangle: Rounded Corners 86">
            <a:extLst>
              <a:ext uri="{FF2B5EF4-FFF2-40B4-BE49-F238E27FC236}">
                <a16:creationId xmlns:a16="http://schemas.microsoft.com/office/drawing/2014/main" id="{0631F0A1-B16A-BFCC-2E0B-6A8F850E04AE}"/>
              </a:ext>
            </a:extLst>
          </p:cNvPr>
          <p:cNvSpPr/>
          <p:nvPr/>
        </p:nvSpPr>
        <p:spPr>
          <a:xfrm>
            <a:off x="2871299" y="694215"/>
            <a:ext cx="2610712" cy="411307"/>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Collimator/Focus Lens Distance (mm)</a:t>
            </a:r>
            <a:endParaRPr lang="en-US" sz="1200">
              <a:solidFill>
                <a:srgbClr val="FFFFFF"/>
              </a:solidFill>
              <a:latin typeface="Times New Roman"/>
              <a:ea typeface="+mn-lt"/>
              <a:cs typeface="+mn-lt"/>
            </a:endParaRPr>
          </a:p>
        </p:txBody>
      </p:sp>
      <p:sp>
        <p:nvSpPr>
          <p:cNvPr id="91" name="TextBox 90">
            <a:extLst>
              <a:ext uri="{FF2B5EF4-FFF2-40B4-BE49-F238E27FC236}">
                <a16:creationId xmlns:a16="http://schemas.microsoft.com/office/drawing/2014/main" id="{5B3EB7B4-A397-32E7-C428-09430E373789}"/>
              </a:ext>
            </a:extLst>
          </p:cNvPr>
          <p:cNvSpPr txBox="1"/>
          <p:nvPr/>
        </p:nvSpPr>
        <p:spPr>
          <a:xfrm>
            <a:off x="5188136" y="3098918"/>
            <a:ext cx="1112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14E28"/>
                </a:solidFill>
                <a:cs typeface="Calibri"/>
              </a:rPr>
              <a:t>21 mm</a:t>
            </a:r>
          </a:p>
        </p:txBody>
      </p:sp>
      <p:sp>
        <p:nvSpPr>
          <p:cNvPr id="93" name="TextBox 92">
            <a:extLst>
              <a:ext uri="{FF2B5EF4-FFF2-40B4-BE49-F238E27FC236}">
                <a16:creationId xmlns:a16="http://schemas.microsoft.com/office/drawing/2014/main" id="{1B11C73E-B1AE-A407-C709-5BA182174552}"/>
              </a:ext>
            </a:extLst>
          </p:cNvPr>
          <p:cNvSpPr txBox="1"/>
          <p:nvPr/>
        </p:nvSpPr>
        <p:spPr>
          <a:xfrm>
            <a:off x="5252500" y="1333959"/>
            <a:ext cx="1184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14E28"/>
                </a:solidFill>
                <a:cs typeface="Calibri"/>
              </a:rPr>
              <a:t>18.6 mm</a:t>
            </a:r>
          </a:p>
        </p:txBody>
      </p:sp>
      <p:sp>
        <p:nvSpPr>
          <p:cNvPr id="95" name="Rectangle: Rounded Corners 94">
            <a:extLst>
              <a:ext uri="{FF2B5EF4-FFF2-40B4-BE49-F238E27FC236}">
                <a16:creationId xmlns:a16="http://schemas.microsoft.com/office/drawing/2014/main" id="{2AAAA93B-4186-401E-97EE-5B3CB9EE3177}"/>
              </a:ext>
            </a:extLst>
          </p:cNvPr>
          <p:cNvSpPr/>
          <p:nvPr/>
        </p:nvSpPr>
        <p:spPr>
          <a:xfrm>
            <a:off x="5275309" y="3948286"/>
            <a:ext cx="1825792" cy="62235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point/detector </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distance</a:t>
            </a:r>
            <a:endParaRPr lang="en-US" sz="1200">
              <a:solidFill>
                <a:srgbClr val="FFFFFF"/>
              </a:solidFill>
              <a:cs typeface="Calibri"/>
            </a:endParaRPr>
          </a:p>
        </p:txBody>
      </p:sp>
      <p:sp>
        <p:nvSpPr>
          <p:cNvPr id="99" name="Rectangle: Rounded Corners 98">
            <a:extLst>
              <a:ext uri="{FF2B5EF4-FFF2-40B4-BE49-F238E27FC236}">
                <a16:creationId xmlns:a16="http://schemas.microsoft.com/office/drawing/2014/main" id="{7ECA5728-7154-A5CD-923F-AE45A32E7DC4}"/>
              </a:ext>
            </a:extLst>
          </p:cNvPr>
          <p:cNvSpPr/>
          <p:nvPr/>
        </p:nvSpPr>
        <p:spPr>
          <a:xfrm>
            <a:off x="1191865" y="3948545"/>
            <a:ext cx="1590657" cy="621446"/>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 lens effective focal length</a:t>
            </a:r>
          </a:p>
        </p:txBody>
      </p:sp>
    </p:spTree>
    <p:extLst>
      <p:ext uri="{BB962C8B-B14F-4D97-AF65-F5344CB8AC3E}">
        <p14:creationId xmlns:p14="http://schemas.microsoft.com/office/powerpoint/2010/main" val="1611445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DCC7F186-52CC-0DCB-839A-55B0793E41E5}"/>
              </a:ext>
            </a:extLst>
          </p:cNvPr>
          <p:cNvCxnSpPr>
            <a:cxnSpLocks/>
          </p:cNvCxnSpPr>
          <p:nvPr/>
        </p:nvCxnSpPr>
        <p:spPr>
          <a:xfrm>
            <a:off x="4197059" y="3387437"/>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259745" y="137627"/>
            <a:ext cx="8520600" cy="572700"/>
          </a:xfrm>
        </p:spPr>
        <p:txBody>
          <a:bodyPr/>
          <a:lstStyle/>
          <a:p>
            <a:r>
              <a:rPr lang="en-US" b="1">
                <a:latin typeface="Times New Roman"/>
                <a:cs typeface="Times New Roman"/>
              </a:rPr>
              <a:t>Optical Train</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a:p>
        </p:txBody>
      </p:sp>
      <p:grpSp>
        <p:nvGrpSpPr>
          <p:cNvPr id="24" name="Group 23">
            <a:extLst>
              <a:ext uri="{FF2B5EF4-FFF2-40B4-BE49-F238E27FC236}">
                <a16:creationId xmlns:a16="http://schemas.microsoft.com/office/drawing/2014/main" id="{BBE6209F-D68D-4979-870C-93BB2D1EE1D7}"/>
              </a:ext>
            </a:extLst>
          </p:cNvPr>
          <p:cNvGrpSpPr/>
          <p:nvPr/>
        </p:nvGrpSpPr>
        <p:grpSpPr>
          <a:xfrm>
            <a:off x="946726" y="1145153"/>
            <a:ext cx="7310967" cy="1963526"/>
            <a:chOff x="188870" y="832060"/>
            <a:chExt cx="8197236" cy="2260542"/>
          </a:xfrm>
        </p:grpSpPr>
        <p:sp>
          <p:nvSpPr>
            <p:cNvPr id="7" name="Cylinder 6">
              <a:extLst>
                <a:ext uri="{FF2B5EF4-FFF2-40B4-BE49-F238E27FC236}">
                  <a16:creationId xmlns:a16="http://schemas.microsoft.com/office/drawing/2014/main" id="{F96744D9-0104-0BE3-058F-74902DF82D99}"/>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2D25FC8E-6AF9-4F52-68CB-14FF2CA7B239}"/>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6A7093BF-4DC4-ADDA-3F65-1101E647E59D}"/>
                </a:ext>
              </a:extLst>
            </p:cNvPr>
            <p:cNvSpPr/>
            <p:nvPr/>
          </p:nvSpPr>
          <p:spPr>
            <a:xfrm rot="5400000">
              <a:off x="1775212" y="2079080"/>
              <a:ext cx="1305030" cy="248022"/>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2C525864-7AF9-3AC6-3936-A1F849A00AB7}"/>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7D12BE1F-4F0D-7163-84A1-7B0FB7E8AAAF}"/>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ylinder 12">
              <a:extLst>
                <a:ext uri="{FF2B5EF4-FFF2-40B4-BE49-F238E27FC236}">
                  <a16:creationId xmlns:a16="http://schemas.microsoft.com/office/drawing/2014/main" id="{42F40725-7D73-31E0-2166-673A65AEBE73}"/>
                </a:ext>
              </a:extLst>
            </p:cNvPr>
            <p:cNvSpPr/>
            <p:nvPr/>
          </p:nvSpPr>
          <p:spPr>
            <a:xfrm rot="5400000">
              <a:off x="2951865" y="2087435"/>
              <a:ext cx="575189" cy="248020"/>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88C0158B-40EA-7C08-9EC8-46ADC4EEC59F}"/>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C2CBD223-4229-F508-0DD9-B01FC34D4FF3}"/>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D53883DE-A580-918F-84B8-6047D24D4431}"/>
                </a:ext>
              </a:extLst>
            </p:cNvPr>
            <p:cNvSpPr/>
            <p:nvPr/>
          </p:nvSpPr>
          <p:spPr>
            <a:xfrm>
              <a:off x="5629273" y="1614145"/>
              <a:ext cx="171685" cy="1192435"/>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227B8C-64B2-045B-17CB-3A766B142693}"/>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8C83C5-A66C-8657-20C4-28D8F158A065}"/>
                </a:ext>
              </a:extLst>
            </p:cNvPr>
            <p:cNvSpPr txBox="1"/>
            <p:nvPr/>
          </p:nvSpPr>
          <p:spPr>
            <a:xfrm>
              <a:off x="188870" y="2475774"/>
              <a:ext cx="11064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sz="1200">
                <a:latin typeface="Times New Roman"/>
                <a:cs typeface="Times New Roman"/>
              </a:endParaRPr>
            </a:p>
          </p:txBody>
        </p:sp>
        <p:sp>
          <p:nvSpPr>
            <p:cNvPr id="19" name="TextBox 18">
              <a:extLst>
                <a:ext uri="{FF2B5EF4-FFF2-40B4-BE49-F238E27FC236}">
                  <a16:creationId xmlns:a16="http://schemas.microsoft.com/office/drawing/2014/main" id="{F42ADB3F-F8FA-8A86-C3A9-35525F98A378}"/>
                </a:ext>
              </a:extLst>
            </p:cNvPr>
            <p:cNvSpPr txBox="1"/>
            <p:nvPr/>
          </p:nvSpPr>
          <p:spPr>
            <a:xfrm>
              <a:off x="1295265" y="886644"/>
              <a:ext cx="11064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20" name="TextBox 19">
              <a:extLst>
                <a:ext uri="{FF2B5EF4-FFF2-40B4-BE49-F238E27FC236}">
                  <a16:creationId xmlns:a16="http://schemas.microsoft.com/office/drawing/2014/main" id="{B62BA100-823A-6384-1414-DCA77792E222}"/>
                </a:ext>
              </a:extLst>
            </p:cNvPr>
            <p:cNvSpPr txBox="1"/>
            <p:nvPr/>
          </p:nvSpPr>
          <p:spPr>
            <a:xfrm>
              <a:off x="3369875" y="832060"/>
              <a:ext cx="859599" cy="531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21" name="TextBox 20">
              <a:extLst>
                <a:ext uri="{FF2B5EF4-FFF2-40B4-BE49-F238E27FC236}">
                  <a16:creationId xmlns:a16="http://schemas.microsoft.com/office/drawing/2014/main" id="{EA8C6869-899F-851B-0A20-1152D4933585}"/>
                </a:ext>
              </a:extLst>
            </p:cNvPr>
            <p:cNvSpPr txBox="1"/>
            <p:nvPr/>
          </p:nvSpPr>
          <p:spPr>
            <a:xfrm>
              <a:off x="4771713" y="1152481"/>
              <a:ext cx="1106475" cy="531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22" name="TextBox 21">
              <a:extLst>
                <a:ext uri="{FF2B5EF4-FFF2-40B4-BE49-F238E27FC236}">
                  <a16:creationId xmlns:a16="http://schemas.microsoft.com/office/drawing/2014/main" id="{BB54AE48-C64F-0263-F4BB-C65FC53F3953}"/>
                </a:ext>
              </a:extLst>
            </p:cNvPr>
            <p:cNvSpPr txBox="1"/>
            <p:nvPr/>
          </p:nvSpPr>
          <p:spPr>
            <a:xfrm>
              <a:off x="7108792" y="1101590"/>
              <a:ext cx="1241850" cy="318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23" name="Isosceles Triangle 22">
              <a:extLst>
                <a:ext uri="{FF2B5EF4-FFF2-40B4-BE49-F238E27FC236}">
                  <a16:creationId xmlns:a16="http://schemas.microsoft.com/office/drawing/2014/main" id="{54C8BEFC-F844-87DC-1F9F-191B23284CAC}"/>
                </a:ext>
              </a:extLst>
            </p:cNvPr>
            <p:cNvSpPr/>
            <p:nvPr/>
          </p:nvSpPr>
          <p:spPr>
            <a:xfrm rot="5400000">
              <a:off x="3567457" y="1743397"/>
              <a:ext cx="557022" cy="917933"/>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3" name="Straight Arrow Connector 2">
            <a:extLst>
              <a:ext uri="{FF2B5EF4-FFF2-40B4-BE49-F238E27FC236}">
                <a16:creationId xmlns:a16="http://schemas.microsoft.com/office/drawing/2014/main" id="{CD8DF74F-5643-DC4F-77AA-5F5B09C3A94D}"/>
              </a:ext>
            </a:extLst>
          </p:cNvPr>
          <p:cNvCxnSpPr/>
          <p:nvPr/>
        </p:nvCxnSpPr>
        <p:spPr>
          <a:xfrm flipV="1">
            <a:off x="2027959" y="3349336"/>
            <a:ext cx="823478"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2BE6079B-AA30-AA69-115F-174A074F36C2}"/>
              </a:ext>
            </a:extLst>
          </p:cNvPr>
          <p:cNvCxnSpPr/>
          <p:nvPr/>
        </p:nvCxnSpPr>
        <p:spPr>
          <a:xfrm>
            <a:off x="2010642"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FD5F75E4-C8ED-5091-BFC2-F5867EF5F1AD}"/>
              </a:ext>
            </a:extLst>
          </p:cNvPr>
          <p:cNvCxnSpPr>
            <a:cxnSpLocks/>
          </p:cNvCxnSpPr>
          <p:nvPr/>
        </p:nvCxnSpPr>
        <p:spPr>
          <a:xfrm>
            <a:off x="2828925"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3764D318-8C5A-A2B6-155D-9005B7C65328}"/>
              </a:ext>
            </a:extLst>
          </p:cNvPr>
          <p:cNvCxnSpPr>
            <a:cxnSpLocks/>
          </p:cNvCxnSpPr>
          <p:nvPr/>
        </p:nvCxnSpPr>
        <p:spPr>
          <a:xfrm>
            <a:off x="3768436"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58F8FB95-B595-79DE-1F66-017E8D4E943A}"/>
              </a:ext>
            </a:extLst>
          </p:cNvPr>
          <p:cNvCxnSpPr>
            <a:cxnSpLocks/>
          </p:cNvCxnSpPr>
          <p:nvPr/>
        </p:nvCxnSpPr>
        <p:spPr>
          <a:xfrm>
            <a:off x="6565323"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2463EAF-A422-CD30-7716-8C3E48A0F411}"/>
              </a:ext>
            </a:extLst>
          </p:cNvPr>
          <p:cNvCxnSpPr>
            <a:cxnSpLocks/>
          </p:cNvCxnSpPr>
          <p:nvPr/>
        </p:nvCxnSpPr>
        <p:spPr>
          <a:xfrm>
            <a:off x="5933209"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0DD458F7-1B2F-2152-5D4F-D4CD14410754}"/>
              </a:ext>
            </a:extLst>
          </p:cNvPr>
          <p:cNvCxnSpPr>
            <a:cxnSpLocks/>
          </p:cNvCxnSpPr>
          <p:nvPr/>
        </p:nvCxnSpPr>
        <p:spPr>
          <a:xfrm>
            <a:off x="3785755" y="3391767"/>
            <a:ext cx="814819" cy="8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a:extLst>
              <a:ext uri="{FF2B5EF4-FFF2-40B4-BE49-F238E27FC236}">
                <a16:creationId xmlns:a16="http://schemas.microsoft.com/office/drawing/2014/main" id="{D5651E54-FCFD-7C02-CF16-28FB5FF51002}"/>
              </a:ext>
            </a:extLst>
          </p:cNvPr>
          <p:cNvCxnSpPr>
            <a:cxnSpLocks/>
          </p:cNvCxnSpPr>
          <p:nvPr/>
        </p:nvCxnSpPr>
        <p:spPr>
          <a:xfrm flipV="1">
            <a:off x="4599709" y="3383973"/>
            <a:ext cx="1979466" cy="12122"/>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53DB11AC-3FA0-BFC4-6DA7-28A42E0EF942}"/>
              </a:ext>
            </a:extLst>
          </p:cNvPr>
          <p:cNvCxnSpPr>
            <a:cxnSpLocks/>
          </p:cNvCxnSpPr>
          <p:nvPr/>
        </p:nvCxnSpPr>
        <p:spPr>
          <a:xfrm>
            <a:off x="5954856" y="3088698"/>
            <a:ext cx="624321" cy="5195"/>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40" name="Rectangle: Rounded Corners 39">
            <a:extLst>
              <a:ext uri="{FF2B5EF4-FFF2-40B4-BE49-F238E27FC236}">
                <a16:creationId xmlns:a16="http://schemas.microsoft.com/office/drawing/2014/main" id="{B9825109-FD4B-5E01-8347-7A77D04FC3C8}"/>
              </a:ext>
            </a:extLst>
          </p:cNvPr>
          <p:cNvSpPr/>
          <p:nvPr/>
        </p:nvSpPr>
        <p:spPr>
          <a:xfrm>
            <a:off x="1191865" y="3948545"/>
            <a:ext cx="1590657" cy="621446"/>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 lens effective focal length (mm) 7.5 mm </a:t>
            </a:r>
          </a:p>
        </p:txBody>
      </p:sp>
      <p:sp>
        <p:nvSpPr>
          <p:cNvPr id="41" name="Arc 40">
            <a:extLst>
              <a:ext uri="{FF2B5EF4-FFF2-40B4-BE49-F238E27FC236}">
                <a16:creationId xmlns:a16="http://schemas.microsoft.com/office/drawing/2014/main" id="{1245135C-41A7-6AE5-0252-441930686FB0}"/>
              </a:ext>
            </a:extLst>
          </p:cNvPr>
          <p:cNvSpPr/>
          <p:nvPr/>
        </p:nvSpPr>
        <p:spPr>
          <a:xfrm rot="2820000">
            <a:off x="1973845" y="2202988"/>
            <a:ext cx="285750" cy="277090"/>
          </a:xfrm>
          <a:prstGeom prst="arc">
            <a:avLst/>
          </a:prstGeom>
          <a:solidFill>
            <a:srgbClr val="00B0F0">
              <a:alpha val="50000"/>
            </a:srgb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AD47"/>
              </a:solidFill>
            </a:endParaRPr>
          </a:p>
        </p:txBody>
      </p:sp>
      <p:cxnSp>
        <p:nvCxnSpPr>
          <p:cNvPr id="8" name="Straight Arrow Connector 7">
            <a:extLst>
              <a:ext uri="{FF2B5EF4-FFF2-40B4-BE49-F238E27FC236}">
                <a16:creationId xmlns:a16="http://schemas.microsoft.com/office/drawing/2014/main" id="{3D2CB802-BE7A-D08C-9EDC-47477823327C}"/>
              </a:ext>
            </a:extLst>
          </p:cNvPr>
          <p:cNvCxnSpPr>
            <a:cxnSpLocks/>
          </p:cNvCxnSpPr>
          <p:nvPr/>
        </p:nvCxnSpPr>
        <p:spPr>
          <a:xfrm>
            <a:off x="4586721" y="1166381"/>
            <a:ext cx="31172" cy="2676522"/>
          </a:xfrm>
          <a:prstGeom prst="straightConnector1">
            <a:avLst/>
          </a:prstGeom>
        </p:spPr>
        <p:style>
          <a:lnRef idx="3">
            <a:schemeClr val="dk1"/>
          </a:lnRef>
          <a:fillRef idx="0">
            <a:schemeClr val="dk1"/>
          </a:fillRef>
          <a:effectRef idx="2">
            <a:schemeClr val="dk1"/>
          </a:effectRef>
          <a:fontRef idx="minor">
            <a:schemeClr val="tx1"/>
          </a:fontRef>
        </p:style>
      </p:cxnSp>
      <p:sp>
        <p:nvSpPr>
          <p:cNvPr id="42" name="Rectangle: Rounded Corners 41">
            <a:extLst>
              <a:ext uri="{FF2B5EF4-FFF2-40B4-BE49-F238E27FC236}">
                <a16:creationId xmlns:a16="http://schemas.microsoft.com/office/drawing/2014/main" id="{822B7887-A78D-E5E7-6C5F-A109AAED44E2}"/>
              </a:ext>
            </a:extLst>
          </p:cNvPr>
          <p:cNvSpPr/>
          <p:nvPr/>
        </p:nvSpPr>
        <p:spPr>
          <a:xfrm>
            <a:off x="3262713" y="3901978"/>
            <a:ext cx="1823109" cy="669305"/>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lens effective focal length (mm)  - 2mm</a:t>
            </a:r>
            <a:endParaRPr lang="en-US" sz="1200">
              <a:solidFill>
                <a:srgbClr val="FFFFFF"/>
              </a:solidFill>
            </a:endParaRPr>
          </a:p>
        </p:txBody>
      </p:sp>
      <p:sp>
        <p:nvSpPr>
          <p:cNvPr id="43" name="Rectangle: Rounded Corners 42">
            <a:extLst>
              <a:ext uri="{FF2B5EF4-FFF2-40B4-BE49-F238E27FC236}">
                <a16:creationId xmlns:a16="http://schemas.microsoft.com/office/drawing/2014/main" id="{2E70C7EF-9A15-C265-1047-8817CED1A294}"/>
              </a:ext>
            </a:extLst>
          </p:cNvPr>
          <p:cNvSpPr/>
          <p:nvPr/>
        </p:nvSpPr>
        <p:spPr>
          <a:xfrm>
            <a:off x="5275309" y="3948286"/>
            <a:ext cx="1825792" cy="622353"/>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Focus point/detector </a:t>
            </a:r>
            <a:endParaRPr lang="en-US" sz="1200">
              <a:solidFill>
                <a:srgbClr val="FFFFFF"/>
              </a:solidFill>
              <a:latin typeface="Calibri" panose="020F0502020204030204"/>
              <a:cs typeface="Calibri" panose="020F0502020204030204"/>
            </a:endParaRPr>
          </a:p>
          <a:p>
            <a:pPr algn="ctr"/>
            <a:r>
              <a:rPr lang="en-US" sz="1200">
                <a:solidFill>
                  <a:srgbClr val="FFFFFF"/>
                </a:solidFill>
                <a:latin typeface="Times New Roman"/>
                <a:cs typeface="Times New Roman"/>
              </a:rPr>
              <a:t>distance 'f ‘ (mm) 21 mm</a:t>
            </a:r>
            <a:endParaRPr lang="en-US" sz="1200">
              <a:solidFill>
                <a:srgbClr val="FFFFFF"/>
              </a:solidFill>
              <a:cs typeface="Calibri"/>
            </a:endParaRPr>
          </a:p>
        </p:txBody>
      </p:sp>
      <p:sp>
        <p:nvSpPr>
          <p:cNvPr id="44" name="Rectangle: Rounded Corners 43">
            <a:extLst>
              <a:ext uri="{FF2B5EF4-FFF2-40B4-BE49-F238E27FC236}">
                <a16:creationId xmlns:a16="http://schemas.microsoft.com/office/drawing/2014/main" id="{33377416-24B5-3C10-46E6-2CECB375C5DA}"/>
              </a:ext>
            </a:extLst>
          </p:cNvPr>
          <p:cNvSpPr/>
          <p:nvPr/>
        </p:nvSpPr>
        <p:spPr>
          <a:xfrm>
            <a:off x="7338579" y="3948545"/>
            <a:ext cx="1387376" cy="675889"/>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ea typeface="+mn-lt"/>
                <a:cs typeface="+mn-lt"/>
              </a:rPr>
              <a:t>Sample/detector distance 's' (mm) 18.5 mm </a:t>
            </a:r>
          </a:p>
        </p:txBody>
      </p:sp>
      <p:cxnSp>
        <p:nvCxnSpPr>
          <p:cNvPr id="45" name="Straight Arrow Connector 44">
            <a:extLst>
              <a:ext uri="{FF2B5EF4-FFF2-40B4-BE49-F238E27FC236}">
                <a16:creationId xmlns:a16="http://schemas.microsoft.com/office/drawing/2014/main" id="{5342FBF9-9137-9EA7-71FE-FD42BA701B96}"/>
              </a:ext>
            </a:extLst>
          </p:cNvPr>
          <p:cNvCxnSpPr/>
          <p:nvPr/>
        </p:nvCxnSpPr>
        <p:spPr>
          <a:xfrm>
            <a:off x="2439265" y="3365790"/>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48" name="Straight Arrow Connector 47">
            <a:extLst>
              <a:ext uri="{FF2B5EF4-FFF2-40B4-BE49-F238E27FC236}">
                <a16:creationId xmlns:a16="http://schemas.microsoft.com/office/drawing/2014/main" id="{1B1B3A5B-AF6C-E444-1A0E-E5E159B9B118}"/>
              </a:ext>
            </a:extLst>
          </p:cNvPr>
          <p:cNvCxnSpPr>
            <a:cxnSpLocks/>
          </p:cNvCxnSpPr>
          <p:nvPr/>
        </p:nvCxnSpPr>
        <p:spPr>
          <a:xfrm>
            <a:off x="5721059" y="3387437"/>
            <a:ext cx="5195" cy="581024"/>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50" name="Straight Arrow Connector 49">
            <a:extLst>
              <a:ext uri="{FF2B5EF4-FFF2-40B4-BE49-F238E27FC236}">
                <a16:creationId xmlns:a16="http://schemas.microsoft.com/office/drawing/2014/main" id="{DD6B9B87-47CE-4612-988A-A00ADAEA10ED}"/>
              </a:ext>
            </a:extLst>
          </p:cNvPr>
          <p:cNvCxnSpPr>
            <a:cxnSpLocks/>
          </p:cNvCxnSpPr>
          <p:nvPr/>
        </p:nvCxnSpPr>
        <p:spPr>
          <a:xfrm>
            <a:off x="6392139" y="3110347"/>
            <a:ext cx="1576819" cy="836467"/>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53" name="Rectangle: Rounded Corners 52">
            <a:extLst>
              <a:ext uri="{FF2B5EF4-FFF2-40B4-BE49-F238E27FC236}">
                <a16:creationId xmlns:a16="http://schemas.microsoft.com/office/drawing/2014/main" id="{6616D7F8-27A4-B02B-44C8-181A4CC1946D}"/>
              </a:ext>
            </a:extLst>
          </p:cNvPr>
          <p:cNvSpPr/>
          <p:nvPr/>
        </p:nvSpPr>
        <p:spPr>
          <a:xfrm>
            <a:off x="602789" y="1144691"/>
            <a:ext cx="1236526" cy="680793"/>
          </a:xfrm>
          <a:prstGeom prst="roundRect">
            <a:avLst/>
          </a:prstGeom>
          <a:solidFill>
            <a:srgbClr val="F14E28"/>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2x Divergence Angle</a:t>
            </a:r>
          </a:p>
          <a:p>
            <a:pPr algn="ctr"/>
            <a:endParaRPr lang="en-US" sz="1200">
              <a:solidFill>
                <a:srgbClr val="FFFFFF"/>
              </a:solidFill>
              <a:latin typeface="Times New Roman"/>
              <a:cs typeface="Times New Roman"/>
            </a:endParaRPr>
          </a:p>
        </p:txBody>
      </p:sp>
      <p:cxnSp>
        <p:nvCxnSpPr>
          <p:cNvPr id="54" name="Straight Arrow Connector 53">
            <a:extLst>
              <a:ext uri="{FF2B5EF4-FFF2-40B4-BE49-F238E27FC236}">
                <a16:creationId xmlns:a16="http://schemas.microsoft.com/office/drawing/2014/main" id="{AF7431F9-E3C6-855F-D863-95D71A4F9646}"/>
              </a:ext>
            </a:extLst>
          </p:cNvPr>
          <p:cNvCxnSpPr>
            <a:cxnSpLocks/>
          </p:cNvCxnSpPr>
          <p:nvPr/>
        </p:nvCxnSpPr>
        <p:spPr>
          <a:xfrm>
            <a:off x="1824469" y="1499756"/>
            <a:ext cx="364547" cy="832137"/>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8DCDEC86-76C0-6AD4-856B-224217352761}"/>
              </a:ext>
            </a:extLst>
          </p:cNvPr>
          <p:cNvCxnSpPr/>
          <p:nvPr/>
        </p:nvCxnSpPr>
        <p:spPr>
          <a:xfrm flipH="1">
            <a:off x="3732871" y="1554070"/>
            <a:ext cx="438170" cy="429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886982-9EAD-0B8C-AD7A-54BBF41A96B2}"/>
              </a:ext>
            </a:extLst>
          </p:cNvPr>
          <p:cNvCxnSpPr>
            <a:cxnSpLocks/>
          </p:cNvCxnSpPr>
          <p:nvPr/>
        </p:nvCxnSpPr>
        <p:spPr>
          <a:xfrm flipV="1">
            <a:off x="2846242" y="1587211"/>
            <a:ext cx="927387" cy="3464"/>
          </a:xfrm>
          <a:prstGeom prst="straightConnector1">
            <a:avLst/>
          </a:prstGeom>
          <a:ln>
            <a:solidFill>
              <a:srgbClr val="F14E28"/>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A1A836F5-BC25-4E10-9FC9-089B4A8DDA7F}"/>
              </a:ext>
            </a:extLst>
          </p:cNvPr>
          <p:cNvCxnSpPr/>
          <p:nvPr/>
        </p:nvCxnSpPr>
        <p:spPr>
          <a:xfrm>
            <a:off x="2444791" y="1622387"/>
            <a:ext cx="462191" cy="329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7972EA-0785-EA50-8A2E-67C684FF4BBD}"/>
              </a:ext>
            </a:extLst>
          </p:cNvPr>
          <p:cNvCxnSpPr>
            <a:cxnSpLocks/>
          </p:cNvCxnSpPr>
          <p:nvPr/>
        </p:nvCxnSpPr>
        <p:spPr>
          <a:xfrm flipH="1">
            <a:off x="3284391" y="1066800"/>
            <a:ext cx="159327" cy="511752"/>
          </a:xfrm>
          <a:prstGeom prst="straightConnector1">
            <a:avLst/>
          </a:prstGeom>
          <a:ln>
            <a:solidFill>
              <a:srgbClr val="F14E28"/>
            </a:solidFill>
          </a:ln>
        </p:spPr>
        <p:style>
          <a:lnRef idx="3">
            <a:schemeClr val="accent2"/>
          </a:lnRef>
          <a:fillRef idx="0">
            <a:schemeClr val="accent2"/>
          </a:fillRef>
          <a:effectRef idx="2">
            <a:schemeClr val="accent2"/>
          </a:effectRef>
          <a:fontRef idx="minor">
            <a:schemeClr val="tx1"/>
          </a:fontRef>
        </p:style>
      </p:cxnSp>
      <p:sp>
        <p:nvSpPr>
          <p:cNvPr id="29" name="Rectangle: Rounded Corners 28">
            <a:extLst>
              <a:ext uri="{FF2B5EF4-FFF2-40B4-BE49-F238E27FC236}">
                <a16:creationId xmlns:a16="http://schemas.microsoft.com/office/drawing/2014/main" id="{20E6A316-78A8-DBE5-555F-9D80185ADFCC}"/>
              </a:ext>
            </a:extLst>
          </p:cNvPr>
          <p:cNvSpPr/>
          <p:nvPr/>
        </p:nvSpPr>
        <p:spPr>
          <a:xfrm>
            <a:off x="2987385" y="645102"/>
            <a:ext cx="2610712" cy="411307"/>
          </a:xfrm>
          <a:prstGeom prst="roundRect">
            <a:avLst/>
          </a:prstGeom>
          <a:solidFill>
            <a:srgbClr val="F14E28"/>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200">
                <a:solidFill>
                  <a:srgbClr val="FFFFFF"/>
                </a:solidFill>
                <a:latin typeface="Times New Roman"/>
                <a:cs typeface="Times New Roman"/>
              </a:rPr>
              <a:t>Collimator/Focus Lens Distance (mm) - 1mm</a:t>
            </a:r>
            <a:endParaRPr lang="en-US" sz="1200">
              <a:solidFill>
                <a:srgbClr val="FFFFFF"/>
              </a:solidFill>
              <a:latin typeface="Times New Roman"/>
              <a:ea typeface="+mn-lt"/>
              <a:cs typeface="+mn-lt"/>
            </a:endParaRPr>
          </a:p>
        </p:txBody>
      </p:sp>
      <p:sp>
        <p:nvSpPr>
          <p:cNvPr id="30" name="TextBox 29">
            <a:extLst>
              <a:ext uri="{FF2B5EF4-FFF2-40B4-BE49-F238E27FC236}">
                <a16:creationId xmlns:a16="http://schemas.microsoft.com/office/drawing/2014/main" id="{002BA9E0-4C42-C313-19F3-C7649ABA6136}"/>
              </a:ext>
            </a:extLst>
          </p:cNvPr>
          <p:cNvSpPr txBox="1"/>
          <p:nvPr/>
        </p:nvSpPr>
        <p:spPr>
          <a:xfrm>
            <a:off x="3373243" y="2906286"/>
            <a:ext cx="10663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NA = 0.5</a:t>
            </a:r>
            <a:endParaRPr lang="en-US"/>
          </a:p>
        </p:txBody>
      </p:sp>
      <p:sp>
        <p:nvSpPr>
          <p:cNvPr id="31" name="TextBox 30">
            <a:extLst>
              <a:ext uri="{FF2B5EF4-FFF2-40B4-BE49-F238E27FC236}">
                <a16:creationId xmlns:a16="http://schemas.microsoft.com/office/drawing/2014/main" id="{DE5BE352-93D6-D95F-7D66-7DF909F0FF12}"/>
              </a:ext>
            </a:extLst>
          </p:cNvPr>
          <p:cNvSpPr txBox="1"/>
          <p:nvPr/>
        </p:nvSpPr>
        <p:spPr>
          <a:xfrm>
            <a:off x="2028305" y="1010755"/>
            <a:ext cx="13939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CA= 4.5mm</a:t>
            </a:r>
          </a:p>
        </p:txBody>
      </p:sp>
    </p:spTree>
    <p:extLst>
      <p:ext uri="{BB962C8B-B14F-4D97-AF65-F5344CB8AC3E}">
        <p14:creationId xmlns:p14="http://schemas.microsoft.com/office/powerpoint/2010/main" val="1758948017"/>
      </p:ext>
    </p:extLst>
  </p:cSld>
  <p:clrMapOvr>
    <a:masterClrMapping/>
  </p:clrMapOvr>
  <p:extLst>
    <p:ext uri="{6950BFC3-D8DA-4A85-94F7-54DA5524770B}">
      <p188:commentRel xmlns=""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01E28C-FBE2-0811-7E11-7073E80069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8" name="TextBox 7">
            <a:extLst>
              <a:ext uri="{FF2B5EF4-FFF2-40B4-BE49-F238E27FC236}">
                <a16:creationId xmlns:a16="http://schemas.microsoft.com/office/drawing/2014/main" id="{5706B3D0-8B63-C2F8-F10C-7C368F2E436C}"/>
              </a:ext>
            </a:extLst>
          </p:cNvPr>
          <p:cNvSpPr txBox="1"/>
          <p:nvPr/>
        </p:nvSpPr>
        <p:spPr>
          <a:xfrm>
            <a:off x="7539404" y="4330210"/>
            <a:ext cx="1480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ea typeface="+mn-lt"/>
                <a:cs typeface="+mn-lt"/>
              </a:rPr>
              <a:t>*Not to scale</a:t>
            </a:r>
            <a:endParaRPr lang="en-US" sz="1400"/>
          </a:p>
        </p:txBody>
      </p:sp>
      <p:sp>
        <p:nvSpPr>
          <p:cNvPr id="13" name="Title 1">
            <a:extLst>
              <a:ext uri="{FF2B5EF4-FFF2-40B4-BE49-F238E27FC236}">
                <a16:creationId xmlns:a16="http://schemas.microsoft.com/office/drawing/2014/main" id="{E331A879-1F47-9925-B2E2-4DD3C8538233}"/>
              </a:ext>
            </a:extLst>
          </p:cNvPr>
          <p:cNvSpPr txBox="1">
            <a:spLocks/>
          </p:cNvSpPr>
          <p:nvPr/>
        </p:nvSpPr>
        <p:spPr>
          <a:xfrm>
            <a:off x="245758" y="313140"/>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b="1">
                <a:latin typeface="Times New Roman"/>
              </a:rPr>
              <a:t>Digital Inline Holographic Microscope (DIHM)</a:t>
            </a:r>
          </a:p>
        </p:txBody>
      </p:sp>
      <p:grpSp>
        <p:nvGrpSpPr>
          <p:cNvPr id="3" name="Group 2">
            <a:extLst>
              <a:ext uri="{FF2B5EF4-FFF2-40B4-BE49-F238E27FC236}">
                <a16:creationId xmlns:a16="http://schemas.microsoft.com/office/drawing/2014/main" id="{8EAAA0AD-03F6-2DA1-7C20-CDF127024D2F}"/>
              </a:ext>
            </a:extLst>
          </p:cNvPr>
          <p:cNvGrpSpPr/>
          <p:nvPr/>
        </p:nvGrpSpPr>
        <p:grpSpPr>
          <a:xfrm>
            <a:off x="1059296" y="896944"/>
            <a:ext cx="7163735" cy="1866631"/>
            <a:chOff x="353954" y="943612"/>
            <a:chExt cx="8032152" cy="2148990"/>
          </a:xfrm>
        </p:grpSpPr>
        <p:sp>
          <p:nvSpPr>
            <p:cNvPr id="20" name="Isosceles Triangle 19">
              <a:extLst>
                <a:ext uri="{FF2B5EF4-FFF2-40B4-BE49-F238E27FC236}">
                  <a16:creationId xmlns:a16="http://schemas.microsoft.com/office/drawing/2014/main" id="{E6483F83-CFAF-3ADA-5F01-1DD44774B92A}"/>
                </a:ext>
              </a:extLst>
            </p:cNvPr>
            <p:cNvSpPr/>
            <p:nvPr/>
          </p:nvSpPr>
          <p:spPr>
            <a:xfrm rot="16200000">
              <a:off x="4792103" y="1064910"/>
              <a:ext cx="1276208" cy="2273107"/>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ylinder 5">
              <a:extLst>
                <a:ext uri="{FF2B5EF4-FFF2-40B4-BE49-F238E27FC236}">
                  <a16:creationId xmlns:a16="http://schemas.microsoft.com/office/drawing/2014/main" id="{549F82B7-C0A7-3331-270E-41FEE9018335}"/>
                </a:ext>
              </a:extLst>
            </p:cNvPr>
            <p:cNvSpPr/>
            <p:nvPr/>
          </p:nvSpPr>
          <p:spPr>
            <a:xfrm rot="5400000">
              <a:off x="459230" y="1825584"/>
              <a:ext cx="550014" cy="760566"/>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ylinder 6">
              <a:extLst>
                <a:ext uri="{FF2B5EF4-FFF2-40B4-BE49-F238E27FC236}">
                  <a16:creationId xmlns:a16="http://schemas.microsoft.com/office/drawing/2014/main" id="{33A87AC1-F1B9-B276-F2D9-BCAAA06E67BD}"/>
                </a:ext>
              </a:extLst>
            </p:cNvPr>
            <p:cNvSpPr/>
            <p:nvPr/>
          </p:nvSpPr>
          <p:spPr>
            <a:xfrm rot="5400000">
              <a:off x="1093037" y="2025394"/>
              <a:ext cx="240632" cy="360947"/>
            </a:xfrm>
            <a:prstGeom prst="can">
              <a:avLst/>
            </a:prstGeom>
            <a:solidFill>
              <a:schemeClr val="accent3"/>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2E625293-744F-83D6-29E3-F88DF949834C}"/>
                </a:ext>
              </a:extLst>
            </p:cNvPr>
            <p:cNvSpPr/>
            <p:nvPr/>
          </p:nvSpPr>
          <p:spPr>
            <a:xfrm rot="5400000">
              <a:off x="1786776" y="2047795"/>
              <a:ext cx="1331875" cy="297997"/>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0374C1B2-0D57-4ABD-57C3-854FCD2E8E7E}"/>
                </a:ext>
              </a:extLst>
            </p:cNvPr>
            <p:cNvSpPr/>
            <p:nvPr/>
          </p:nvSpPr>
          <p:spPr>
            <a:xfrm rot="5400000">
              <a:off x="2405768" y="1851367"/>
              <a:ext cx="910963" cy="700409"/>
            </a:xfrm>
            <a:prstGeom prst="can">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ylinder 11">
              <a:extLst>
                <a:ext uri="{FF2B5EF4-FFF2-40B4-BE49-F238E27FC236}">
                  <a16:creationId xmlns:a16="http://schemas.microsoft.com/office/drawing/2014/main" id="{EB0B3DE3-C8B1-A539-51EE-FE45EEB395FE}"/>
                </a:ext>
              </a:extLst>
            </p:cNvPr>
            <p:cNvSpPr/>
            <p:nvPr/>
          </p:nvSpPr>
          <p:spPr>
            <a:xfrm rot="5400000">
              <a:off x="2911603" y="2100417"/>
              <a:ext cx="661593" cy="192751"/>
            </a:xfrm>
            <a:prstGeom prst="can">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813AB02-5DF9-8E8C-F587-145BDA823281}"/>
                </a:ext>
              </a:extLst>
            </p:cNvPr>
            <p:cNvSpPr/>
            <p:nvPr/>
          </p:nvSpPr>
          <p:spPr>
            <a:xfrm rot="16200000">
              <a:off x="1384056" y="1749794"/>
              <a:ext cx="906667" cy="919555"/>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ylinder 21">
              <a:extLst>
                <a:ext uri="{FF2B5EF4-FFF2-40B4-BE49-F238E27FC236}">
                  <a16:creationId xmlns:a16="http://schemas.microsoft.com/office/drawing/2014/main" id="{A68CD692-B0C4-4909-751C-D1E37BAFBDBB}"/>
                </a:ext>
              </a:extLst>
            </p:cNvPr>
            <p:cNvSpPr/>
            <p:nvPr/>
          </p:nvSpPr>
          <p:spPr>
            <a:xfrm rot="16200000">
              <a:off x="6088290" y="1945899"/>
              <a:ext cx="1323473" cy="532828"/>
            </a:xfrm>
            <a:prstGeom prst="can">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EE7ED602-2CEC-4A67-F997-97ED41639314}"/>
                </a:ext>
              </a:extLst>
            </p:cNvPr>
            <p:cNvSpPr/>
            <p:nvPr/>
          </p:nvSpPr>
          <p:spPr>
            <a:xfrm>
              <a:off x="5629273" y="1545609"/>
              <a:ext cx="225084" cy="1329508"/>
            </a:xfrm>
            <a:prstGeom prst="cub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A284E4-3BEB-7A2F-FC0D-A31771807067}"/>
                </a:ext>
              </a:extLst>
            </p:cNvPr>
            <p:cNvSpPr/>
            <p:nvPr/>
          </p:nvSpPr>
          <p:spPr>
            <a:xfrm>
              <a:off x="6955208" y="1412479"/>
              <a:ext cx="1430898" cy="1680123"/>
            </a:xfrm>
            <a:prstGeom prst="rect">
              <a:avLst/>
            </a:prstGeom>
            <a:solidFill>
              <a:schemeClr val="bg1">
                <a:lumMod val="65000"/>
              </a:scheme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654CECA-8DF0-E7AD-C7B1-97FEADA2E110}"/>
                </a:ext>
              </a:extLst>
            </p:cNvPr>
            <p:cNvSpPr txBox="1"/>
            <p:nvPr/>
          </p:nvSpPr>
          <p:spPr>
            <a:xfrm>
              <a:off x="419005" y="1550817"/>
              <a:ext cx="636615"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Laser</a:t>
              </a:r>
              <a:endParaRPr lang="en-US" sz="1200">
                <a:latin typeface="Times New Roman"/>
                <a:cs typeface="Times New Roman"/>
              </a:endParaRPr>
            </a:p>
          </p:txBody>
        </p:sp>
        <p:sp>
          <p:nvSpPr>
            <p:cNvPr id="27" name="TextBox 26">
              <a:extLst>
                <a:ext uri="{FF2B5EF4-FFF2-40B4-BE49-F238E27FC236}">
                  <a16:creationId xmlns:a16="http://schemas.microsoft.com/office/drawing/2014/main" id="{610F90C2-2173-5E66-9C86-62BFB5C8E83C}"/>
                </a:ext>
              </a:extLst>
            </p:cNvPr>
            <p:cNvSpPr txBox="1"/>
            <p:nvPr/>
          </p:nvSpPr>
          <p:spPr>
            <a:xfrm>
              <a:off x="1490287" y="949072"/>
              <a:ext cx="1106476" cy="46166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Collimating Lens</a:t>
              </a:r>
              <a:endParaRPr lang="en-US"/>
            </a:p>
          </p:txBody>
        </p:sp>
        <p:sp>
          <p:nvSpPr>
            <p:cNvPr id="28" name="TextBox 27">
              <a:extLst>
                <a:ext uri="{FF2B5EF4-FFF2-40B4-BE49-F238E27FC236}">
                  <a16:creationId xmlns:a16="http://schemas.microsoft.com/office/drawing/2014/main" id="{5B63B969-30B8-93F7-2AE7-A1CA9DF867ED}"/>
                </a:ext>
              </a:extLst>
            </p:cNvPr>
            <p:cNvSpPr txBox="1"/>
            <p:nvPr/>
          </p:nvSpPr>
          <p:spPr>
            <a:xfrm>
              <a:off x="3234596" y="946421"/>
              <a:ext cx="859599" cy="5315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Focusing Lens</a:t>
              </a:r>
              <a:endParaRPr lang="en-US"/>
            </a:p>
          </p:txBody>
        </p:sp>
        <p:sp>
          <p:nvSpPr>
            <p:cNvPr id="29" name="TextBox 28">
              <a:extLst>
                <a:ext uri="{FF2B5EF4-FFF2-40B4-BE49-F238E27FC236}">
                  <a16:creationId xmlns:a16="http://schemas.microsoft.com/office/drawing/2014/main" id="{0C3CB061-08DA-3A69-559A-5F05D37B60CF}"/>
                </a:ext>
              </a:extLst>
            </p:cNvPr>
            <p:cNvSpPr txBox="1"/>
            <p:nvPr/>
          </p:nvSpPr>
          <p:spPr>
            <a:xfrm>
              <a:off x="4983581" y="943612"/>
              <a:ext cx="1500032"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Imaging Volume</a:t>
              </a:r>
              <a:endParaRPr lang="en-US"/>
            </a:p>
          </p:txBody>
        </p:sp>
        <p:sp>
          <p:nvSpPr>
            <p:cNvPr id="30" name="TextBox 29">
              <a:extLst>
                <a:ext uri="{FF2B5EF4-FFF2-40B4-BE49-F238E27FC236}">
                  <a16:creationId xmlns:a16="http://schemas.microsoft.com/office/drawing/2014/main" id="{781D0B13-A5C7-42DB-5CDB-68D3DC0826CF}"/>
                </a:ext>
              </a:extLst>
            </p:cNvPr>
            <p:cNvSpPr txBox="1"/>
            <p:nvPr/>
          </p:nvSpPr>
          <p:spPr>
            <a:xfrm>
              <a:off x="6998682" y="1059443"/>
              <a:ext cx="1241850" cy="31890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Image Sensor</a:t>
              </a:r>
              <a:endParaRPr lang="en-US"/>
            </a:p>
          </p:txBody>
        </p:sp>
        <p:sp>
          <p:nvSpPr>
            <p:cNvPr id="19" name="Isosceles Triangle 18">
              <a:extLst>
                <a:ext uri="{FF2B5EF4-FFF2-40B4-BE49-F238E27FC236}">
                  <a16:creationId xmlns:a16="http://schemas.microsoft.com/office/drawing/2014/main" id="{80713D78-1EA7-1B5D-B194-7423BBEF1118}"/>
                </a:ext>
              </a:extLst>
            </p:cNvPr>
            <p:cNvSpPr/>
            <p:nvPr/>
          </p:nvSpPr>
          <p:spPr>
            <a:xfrm rot="5400000">
              <a:off x="3502978" y="1709163"/>
              <a:ext cx="652494" cy="966161"/>
            </a:xfrm>
            <a:prstGeom prst="triangle">
              <a:avLst/>
            </a:prstGeom>
            <a:solidFill>
              <a:srgbClr val="00B0F0">
                <a:alpha val="50000"/>
              </a:srgbClr>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5" name="Straight Arrow Connector 4">
            <a:extLst>
              <a:ext uri="{FF2B5EF4-FFF2-40B4-BE49-F238E27FC236}">
                <a16:creationId xmlns:a16="http://schemas.microsoft.com/office/drawing/2014/main" id="{CBBA1284-662D-230F-6A06-A27E54162110}"/>
              </a:ext>
            </a:extLst>
          </p:cNvPr>
          <p:cNvCxnSpPr/>
          <p:nvPr/>
        </p:nvCxnSpPr>
        <p:spPr>
          <a:xfrm flipV="1">
            <a:off x="3303621" y="3637559"/>
            <a:ext cx="840179" cy="5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2854016-D823-3327-C3DD-194ADA8DD63E}"/>
              </a:ext>
            </a:extLst>
          </p:cNvPr>
          <p:cNvSpPr txBox="1"/>
          <p:nvPr/>
        </p:nvSpPr>
        <p:spPr>
          <a:xfrm>
            <a:off x="1256107" y="2595722"/>
            <a:ext cx="22387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Interference Pattern Hologram</a:t>
            </a:r>
            <a:endParaRPr lang="en-US" sz="1200">
              <a:latin typeface="Times New Roman"/>
              <a:cs typeface="Times New Roman"/>
            </a:endParaRPr>
          </a:p>
        </p:txBody>
      </p:sp>
      <p:sp>
        <p:nvSpPr>
          <p:cNvPr id="17" name="TextBox 16">
            <a:extLst>
              <a:ext uri="{FF2B5EF4-FFF2-40B4-BE49-F238E27FC236}">
                <a16:creationId xmlns:a16="http://schemas.microsoft.com/office/drawing/2014/main" id="{C2A09F08-29FA-70EE-2CBB-6DEF31322E02}"/>
              </a:ext>
            </a:extLst>
          </p:cNvPr>
          <p:cNvSpPr txBox="1"/>
          <p:nvPr/>
        </p:nvSpPr>
        <p:spPr>
          <a:xfrm>
            <a:off x="4146123" y="2624069"/>
            <a:ext cx="18815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Reconstructed Image</a:t>
            </a:r>
            <a:endParaRPr lang="en-US" sz="1200">
              <a:latin typeface="Times New Roman"/>
              <a:cs typeface="Times New Roman"/>
            </a:endParaRPr>
          </a:p>
        </p:txBody>
      </p:sp>
      <p:pic>
        <p:nvPicPr>
          <p:cNvPr id="9" name="Picture 9" descr="A picture containing nature, rain, black, old&#10;&#10;Description automatically generated">
            <a:extLst>
              <a:ext uri="{FF2B5EF4-FFF2-40B4-BE49-F238E27FC236}">
                <a16:creationId xmlns:a16="http://schemas.microsoft.com/office/drawing/2014/main" id="{27193CC5-5BE8-A185-C9C9-280A43FAFB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3778" y="2872833"/>
            <a:ext cx="1676865" cy="1676865"/>
          </a:xfrm>
          <a:prstGeom prst="rect">
            <a:avLst/>
          </a:prstGeom>
          <a:ln w="12700">
            <a:solidFill>
              <a:schemeClr val="tx1"/>
            </a:solidFill>
          </a:ln>
        </p:spPr>
      </p:pic>
      <p:pic>
        <p:nvPicPr>
          <p:cNvPr id="10" name="Picture 14" descr="A picture containing ground, outdoor&#10;&#10;Description automatically generated">
            <a:extLst>
              <a:ext uri="{FF2B5EF4-FFF2-40B4-BE49-F238E27FC236}">
                <a16:creationId xmlns:a16="http://schemas.microsoft.com/office/drawing/2014/main" id="{916AA5EE-8401-2260-358B-588824D0780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59766" y="2872833"/>
            <a:ext cx="1676865" cy="1676865"/>
          </a:xfrm>
          <a:prstGeom prst="rect">
            <a:avLst/>
          </a:prstGeom>
          <a:ln w="12700">
            <a:solidFill>
              <a:schemeClr val="tx1"/>
            </a:solidFill>
          </a:ln>
        </p:spPr>
      </p:pic>
      <p:cxnSp>
        <p:nvCxnSpPr>
          <p:cNvPr id="4" name="Straight Arrow Connector 3">
            <a:extLst>
              <a:ext uri="{FF2B5EF4-FFF2-40B4-BE49-F238E27FC236}">
                <a16:creationId xmlns:a16="http://schemas.microsoft.com/office/drawing/2014/main" id="{54E08995-0458-CA15-0EAB-BC4FF97E56F2}"/>
              </a:ext>
            </a:extLst>
          </p:cNvPr>
          <p:cNvCxnSpPr>
            <a:cxnSpLocks/>
            <a:stCxn id="27" idx="2"/>
          </p:cNvCxnSpPr>
          <p:nvPr/>
        </p:nvCxnSpPr>
        <p:spPr>
          <a:xfrm>
            <a:off x="2566194" y="1302693"/>
            <a:ext cx="352833" cy="2682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3DBF7E6-FDB7-B17E-D503-293A60074322}"/>
              </a:ext>
            </a:extLst>
          </p:cNvPr>
          <p:cNvCxnSpPr>
            <a:cxnSpLocks/>
            <a:stCxn id="28" idx="2"/>
            <a:endCxn id="12" idx="2"/>
          </p:cNvCxnSpPr>
          <p:nvPr/>
        </p:nvCxnSpPr>
        <p:spPr>
          <a:xfrm flipH="1">
            <a:off x="3635449" y="1361049"/>
            <a:ext cx="376372" cy="337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0B112E3-B92A-761C-15E4-0817F9426EEF}"/>
              </a:ext>
            </a:extLst>
          </p:cNvPr>
          <p:cNvCxnSpPr>
            <a:cxnSpLocks/>
            <a:stCxn id="29" idx="2"/>
          </p:cNvCxnSpPr>
          <p:nvPr/>
        </p:nvCxnSpPr>
        <p:spPr>
          <a:xfrm>
            <a:off x="5857305" y="1173943"/>
            <a:ext cx="15298" cy="2613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034915"/>
      </p:ext>
    </p:extLst>
  </p:cSld>
  <p:clrMapOvr>
    <a:masterClrMapping/>
  </p:clrMapOvr>
  <p:extLst>
    <p:ext uri="{6950BFC3-D8DA-4A85-94F7-54DA5524770B}">
      <p188:commentRel xmlns="" xmlns:p188="http://schemas.microsoft.com/office/powerpoint/2018/8/main" r:id="rId5"/>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Environment</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1112452480"/>
              </p:ext>
            </p:extLst>
          </p:nvPr>
        </p:nvGraphicFramePr>
        <p:xfrm>
          <a:off x="683686" y="1041755"/>
          <a:ext cx="8148805" cy="3311680"/>
        </p:xfrm>
        <a:graphic>
          <a:graphicData uri="http://schemas.openxmlformats.org/drawingml/2006/table">
            <a:tbl>
              <a:tblPr firstRow="1" bandRow="1">
                <a:tableStyleId>{5C22544A-7EE6-4342-B048-85BDC9FD1C3A}</a:tableStyleId>
              </a:tblPr>
              <a:tblGrid>
                <a:gridCol w="1484056">
                  <a:extLst>
                    <a:ext uri="{9D8B030D-6E8A-4147-A177-3AD203B41FA5}">
                      <a16:colId xmlns:a16="http://schemas.microsoft.com/office/drawing/2014/main" val="2098751785"/>
                    </a:ext>
                  </a:extLst>
                </a:gridCol>
                <a:gridCol w="6664749">
                  <a:extLst>
                    <a:ext uri="{9D8B030D-6E8A-4147-A177-3AD203B41FA5}">
                      <a16:colId xmlns:a16="http://schemas.microsoft.com/office/drawing/2014/main" val="2654881840"/>
                    </a:ext>
                  </a:extLst>
                </a:gridCol>
              </a:tblGrid>
              <a:tr h="299660">
                <a:tc>
                  <a:txBody>
                    <a:bodyPr/>
                    <a:lstStyle/>
                    <a:p>
                      <a:pPr lvl="0" algn="l">
                        <a:buNone/>
                      </a:pPr>
                      <a:r>
                        <a:rPr lang="en-US" sz="1200" b="1" i="0" u="sng" strike="noStrike" noProof="0">
                          <a:solidFill>
                            <a:schemeClr val="tx1"/>
                          </a:solidFill>
                          <a:latin typeface="Times New Roman"/>
                        </a:rPr>
                        <a:t>R-DIHM-PHYS-4: </a:t>
                      </a:r>
                      <a:endParaRPr lang="en-US">
                        <a:solidFill>
                          <a:schemeClr val="tx1"/>
                        </a:solidFill>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lvl="0" algn="l">
                        <a:buNone/>
                      </a:pPr>
                      <a:r>
                        <a:rPr lang="en-US" sz="1200" b="0" i="0" u="none" strike="noStrike" noProof="0">
                          <a:solidFill>
                            <a:schemeClr val="tx1"/>
                          </a:solidFill>
                          <a:latin typeface="Times New Roman"/>
                        </a:rPr>
                        <a:t>The microscope shall survive launch and operational environmental conditions.</a:t>
                      </a:r>
                      <a:endParaRPr lang="en-US" b="1" u="sng">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00B0F0">
                        <a:alpha val="50000"/>
                      </a:srgbClr>
                    </a:solidFill>
                  </a:tcPr>
                </a:tc>
                <a:extLst>
                  <a:ext uri="{0D108BD9-81ED-4DB2-BD59-A6C34878D82A}">
                    <a16:rowId xmlns:a16="http://schemas.microsoft.com/office/drawing/2014/main" val="3656578192"/>
                  </a:ext>
                </a:extLst>
              </a:tr>
              <a:tr h="299660">
                <a:tc>
                  <a:txBody>
                    <a:bodyPr/>
                    <a:lstStyle/>
                    <a:p>
                      <a:pPr lvl="0" algn="l">
                        <a:buNone/>
                      </a:pPr>
                      <a:r>
                        <a:rPr lang="en-US" sz="1200" b="1" i="0" u="sng" strike="noStrike" noProof="0">
                          <a:latin typeface="Times New Roman"/>
                        </a:rPr>
                        <a:t>R-DIHM-PHYS-4.1</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survive typical launch random vibration simulations up to specified values.</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651672075"/>
                  </a:ext>
                </a:extLst>
              </a:tr>
              <a:tr h="384180">
                <a:tc>
                  <a:txBody>
                    <a:bodyPr/>
                    <a:lstStyle/>
                    <a:p>
                      <a:pPr lvl="0" algn="l">
                        <a:buNone/>
                      </a:pPr>
                      <a:r>
                        <a:rPr lang="en-US" sz="1200" b="1" i="0" u="sng" strike="noStrike" noProof="0">
                          <a:latin typeface="Times New Roman"/>
                        </a:rPr>
                        <a:t>R-DIHM-PHYS-4.2</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operate and meet all performance requirements in the presence of vibration simulations from the orbiter’s reaction wheels.  </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042196661"/>
                  </a:ext>
                </a:extLst>
              </a:tr>
              <a:tr h="299660">
                <a:tc>
                  <a:txBody>
                    <a:bodyPr/>
                    <a:lstStyle/>
                    <a:p>
                      <a:pPr lvl="0" algn="l">
                        <a:buNone/>
                      </a:pPr>
                      <a:r>
                        <a:rPr lang="en-US" sz="1200" b="1" i="0" u="sng" strike="noStrike" noProof="0">
                          <a:latin typeface="Times New Roman"/>
                        </a:rPr>
                        <a:t>R-DIHM-PHYS-4.3</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survive a simulated Overall Sound Pressure Level (OASPL) up to 135dB.</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2785698885"/>
                  </a:ext>
                </a:extLst>
              </a:tr>
              <a:tr h="299660">
                <a:tc>
                  <a:txBody>
                    <a:bodyPr/>
                    <a:lstStyle/>
                    <a:p>
                      <a:pPr lvl="0" algn="l">
                        <a:buNone/>
                      </a:pPr>
                      <a:r>
                        <a:rPr lang="en-US" sz="1200" b="1" i="0" u="sng" strike="noStrike" noProof="0">
                          <a:latin typeface="Times New Roman"/>
                        </a:rPr>
                        <a:t>R-DIHM-PHYS-4.4</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simulated survive shock loads up to 1000g.</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658100552"/>
                  </a:ext>
                </a:extLst>
              </a:tr>
              <a:tr h="299660">
                <a:tc>
                  <a:txBody>
                    <a:bodyPr/>
                    <a:lstStyle/>
                    <a:p>
                      <a:pPr lvl="0" algn="l">
                        <a:buNone/>
                      </a:pPr>
                      <a:r>
                        <a:rPr lang="en-US" sz="1200" b="1" i="0" u="sng" strike="noStrike" noProof="0">
                          <a:latin typeface="Times New Roman"/>
                        </a:rPr>
                        <a:t>R-DIHM-PHYS-4.5</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survive continuous g-forces of up to 8g on any axis.</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2083806250"/>
                  </a:ext>
                </a:extLst>
              </a:tr>
              <a:tr h="299660">
                <a:tc>
                  <a:txBody>
                    <a:bodyPr/>
                    <a:lstStyle/>
                    <a:p>
                      <a:pPr lvl="0" algn="l">
                        <a:buNone/>
                      </a:pPr>
                      <a:r>
                        <a:rPr lang="en-US" sz="1200" b="1" i="0" u="sng" strike="noStrike" noProof="0">
                          <a:latin typeface="Times New Roman"/>
                        </a:rPr>
                        <a:t>R-DIHM-PHYS-4.6</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survive temperatures from -50C to +100C.</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277970680"/>
                  </a:ext>
                </a:extLst>
              </a:tr>
              <a:tr h="299660">
                <a:tc>
                  <a:txBody>
                    <a:bodyPr/>
                    <a:lstStyle/>
                    <a:p>
                      <a:pPr lvl="0" algn="l">
                        <a:buNone/>
                      </a:pPr>
                      <a:r>
                        <a:rPr lang="en-US" sz="1200" b="1" i="0" u="sng" strike="noStrike" noProof="0">
                          <a:latin typeface="Times New Roman"/>
                        </a:rPr>
                        <a:t>R-DIHM-PHYS-4.7</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operate over temperatures ranging from -15C to +40C. </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4064017461"/>
                  </a:ext>
                </a:extLst>
              </a:tr>
              <a:tr h="299660">
                <a:tc>
                  <a:txBody>
                    <a:bodyPr/>
                    <a:lstStyle/>
                    <a:p>
                      <a:pPr lvl="0" algn="l">
                        <a:buNone/>
                      </a:pPr>
                      <a:r>
                        <a:rPr lang="en-US" sz="1200" b="1" i="0" u="sng" strike="noStrike" noProof="0">
                          <a:latin typeface="Times New Roman"/>
                        </a:rPr>
                        <a:t>R-DIHM-PHYS-4.8</a:t>
                      </a:r>
                      <a:endParaRPr lang="en-US" b="1" u="sng">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latin typeface="Times New Roman"/>
                        </a:rPr>
                        <a:t>The microscope shall survive depressurization at a rate of 0.5 psi/s. </a:t>
                      </a:r>
                      <a:endParaRPr lang="en-US">
                        <a:latin typeface="Times New Roman"/>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542265952"/>
                  </a:ext>
                </a:extLst>
              </a:tr>
              <a:tr h="384180">
                <a:tc>
                  <a:txBody>
                    <a:bodyPr/>
                    <a:lstStyle/>
                    <a:p>
                      <a:pPr lvl="0" algn="l">
                        <a:lnSpc>
                          <a:spcPct val="100000"/>
                        </a:lnSpc>
                        <a:spcBef>
                          <a:spcPts val="0"/>
                        </a:spcBef>
                        <a:spcAft>
                          <a:spcPts val="0"/>
                        </a:spcAft>
                        <a:buNone/>
                      </a:pPr>
                      <a:r>
                        <a:rPr lang="en-US" sz="1200" b="1" i="0" u="sng" strike="noStrike" noProof="0">
                          <a:latin typeface="Times New Roman"/>
                        </a:rPr>
                        <a:t>R-DIHM-PHYS-4.9</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latin typeface="Times New Roman"/>
                        </a:rPr>
                        <a:t>The microscope should not employ any materials with outgassing properties that could contaminate any optics or instruments onboard the orbiter, including optics within the microscope. </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147650986"/>
                  </a:ext>
                </a:extLst>
              </a:tr>
            </a:tbl>
          </a:graphicData>
        </a:graphic>
      </p:graphicFrame>
    </p:spTree>
    <p:extLst>
      <p:ext uri="{BB962C8B-B14F-4D97-AF65-F5344CB8AC3E}">
        <p14:creationId xmlns:p14="http://schemas.microsoft.com/office/powerpoint/2010/main" val="3304748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155836" y="118454"/>
            <a:ext cx="8520600" cy="572700"/>
          </a:xfrm>
        </p:spPr>
        <p:txBody>
          <a:bodyPr/>
          <a:lstStyle/>
          <a:p>
            <a:r>
              <a:rPr lang="en-US" b="1">
                <a:latin typeface="Times New Roman"/>
                <a:cs typeface="Times New Roman"/>
              </a:rPr>
              <a:t>Environment: Launch Vibrations Simulations</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4171978434"/>
              </p:ext>
            </p:extLst>
          </p:nvPr>
        </p:nvGraphicFramePr>
        <p:xfrm>
          <a:off x="572355" y="659518"/>
          <a:ext cx="8148805" cy="299660"/>
        </p:xfrm>
        <a:graphic>
          <a:graphicData uri="http://schemas.openxmlformats.org/drawingml/2006/table">
            <a:tbl>
              <a:tblPr firstRow="1" bandRow="1">
                <a:tableStyleId>{5C22544A-7EE6-4342-B048-85BDC9FD1C3A}</a:tableStyleId>
              </a:tblPr>
              <a:tblGrid>
                <a:gridCol w="1484056">
                  <a:extLst>
                    <a:ext uri="{9D8B030D-6E8A-4147-A177-3AD203B41FA5}">
                      <a16:colId xmlns:a16="http://schemas.microsoft.com/office/drawing/2014/main" val="2098751785"/>
                    </a:ext>
                  </a:extLst>
                </a:gridCol>
                <a:gridCol w="6664749">
                  <a:extLst>
                    <a:ext uri="{9D8B030D-6E8A-4147-A177-3AD203B41FA5}">
                      <a16:colId xmlns:a16="http://schemas.microsoft.com/office/drawing/2014/main" val="2654881840"/>
                    </a:ext>
                  </a:extLst>
                </a:gridCol>
              </a:tblGrid>
              <a:tr h="299660">
                <a:tc>
                  <a:txBody>
                    <a:bodyPr/>
                    <a:lstStyle/>
                    <a:p>
                      <a:pPr lvl="0" algn="l">
                        <a:buNone/>
                      </a:pPr>
                      <a:r>
                        <a:rPr lang="en-US" sz="1200" b="1" i="0" u="sng" strike="noStrike" noProof="0">
                          <a:solidFill>
                            <a:schemeClr val="tx1"/>
                          </a:solidFill>
                          <a:latin typeface="Times New Roman"/>
                        </a:rPr>
                        <a:t>R-DIHM-PHYS-4.1</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solidFill>
                            <a:schemeClr val="tx1"/>
                          </a:solidFill>
                          <a:latin typeface="Times New Roman"/>
                        </a:rPr>
                        <a:t>The microscope shall survive typical launch random vibration simulations up to specified values.</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651672075"/>
                  </a:ext>
                </a:extLst>
              </a:tr>
            </a:tbl>
          </a:graphicData>
        </a:graphic>
      </p:graphicFrame>
      <p:graphicFrame>
        <p:nvGraphicFramePr>
          <p:cNvPr id="5" name="Table 4">
            <a:extLst>
              <a:ext uri="{FF2B5EF4-FFF2-40B4-BE49-F238E27FC236}">
                <a16:creationId xmlns:a16="http://schemas.microsoft.com/office/drawing/2014/main" id="{5A831412-74B4-F465-8F8D-C8A4EB282650}"/>
              </a:ext>
            </a:extLst>
          </p:cNvPr>
          <p:cNvGraphicFramePr>
            <a:graphicFrameLocks noGrp="1"/>
          </p:cNvGraphicFramePr>
          <p:nvPr>
            <p:extLst>
              <p:ext uri="{D42A27DB-BD31-4B8C-83A1-F6EECF244321}">
                <p14:modId xmlns:p14="http://schemas.microsoft.com/office/powerpoint/2010/main" val="2806085892"/>
              </p:ext>
            </p:extLst>
          </p:nvPr>
        </p:nvGraphicFramePr>
        <p:xfrm>
          <a:off x="704850" y="1500242"/>
          <a:ext cx="1991143" cy="1637408"/>
        </p:xfrm>
        <a:graphic>
          <a:graphicData uri="http://schemas.openxmlformats.org/drawingml/2006/table">
            <a:tbl>
              <a:tblPr firstRow="1" bandRow="1">
                <a:tableStyleId>{793D81CF-94F2-401A-BA57-92F5A7B2D0C5}</a:tableStyleId>
              </a:tblPr>
              <a:tblGrid>
                <a:gridCol w="1003411">
                  <a:extLst>
                    <a:ext uri="{9D8B030D-6E8A-4147-A177-3AD203B41FA5}">
                      <a16:colId xmlns:a16="http://schemas.microsoft.com/office/drawing/2014/main" val="1244849002"/>
                    </a:ext>
                  </a:extLst>
                </a:gridCol>
                <a:gridCol w="987732">
                  <a:extLst>
                    <a:ext uri="{9D8B030D-6E8A-4147-A177-3AD203B41FA5}">
                      <a16:colId xmlns:a16="http://schemas.microsoft.com/office/drawing/2014/main" val="356708294"/>
                    </a:ext>
                  </a:extLst>
                </a:gridCol>
              </a:tblGrid>
              <a:tr h="415109">
                <a:tc>
                  <a:txBody>
                    <a:bodyPr/>
                    <a:lstStyle/>
                    <a:p>
                      <a:pPr algn="ctr" fontAlgn="t"/>
                      <a:r>
                        <a:rPr lang="en-US" sz="1100">
                          <a:effectLst/>
                          <a:latin typeface="Times New Roman"/>
                        </a:rPr>
                        <a:t>Frequency (Hz)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t"/>
                      <a:r>
                        <a:rPr lang="en-US" sz="1100">
                          <a:effectLst/>
                          <a:latin typeface="Times New Roman"/>
                        </a:rPr>
                        <a:t>PSD (g</a:t>
                      </a:r>
                      <a:r>
                        <a:rPr lang="en-US" sz="850" baseline="30000">
                          <a:effectLst/>
                          <a:latin typeface="Times New Roman"/>
                        </a:rPr>
                        <a:t>2</a:t>
                      </a:r>
                      <a:r>
                        <a:rPr lang="en-US" sz="1100">
                          <a:effectLst/>
                          <a:latin typeface="Times New Roman"/>
                        </a:rPr>
                        <a:t>/Hz)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630616151"/>
                  </a:ext>
                </a:extLst>
              </a:tr>
              <a:tr h="302672">
                <a:tc>
                  <a:txBody>
                    <a:bodyPr/>
                    <a:lstStyle/>
                    <a:p>
                      <a:pPr algn="ctr" fontAlgn="t"/>
                      <a:r>
                        <a:rPr lang="en-US" sz="1100">
                          <a:effectLst/>
                          <a:latin typeface="Times New Roman"/>
                        </a:rPr>
                        <a:t>20 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t"/>
                      <a:r>
                        <a:rPr lang="en-US" sz="1100">
                          <a:effectLst/>
                          <a:latin typeface="Times New Roman"/>
                        </a:rPr>
                        <a:t>0.013 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12946227"/>
                  </a:ext>
                </a:extLst>
              </a:tr>
              <a:tr h="302672">
                <a:tc>
                  <a:txBody>
                    <a:bodyPr/>
                    <a:lstStyle/>
                    <a:p>
                      <a:pPr algn="ctr" fontAlgn="t"/>
                      <a:r>
                        <a:rPr lang="en-US" sz="1100">
                          <a:effectLst/>
                          <a:latin typeface="Times New Roman"/>
                        </a:rPr>
                        <a:t>50 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t"/>
                      <a:r>
                        <a:rPr lang="en-US" sz="1100">
                          <a:effectLst/>
                          <a:latin typeface="Times New Roman"/>
                        </a:rPr>
                        <a:t>0.030 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00117474"/>
                  </a:ext>
                </a:extLst>
              </a:tr>
              <a:tr h="302672">
                <a:tc>
                  <a:txBody>
                    <a:bodyPr/>
                    <a:lstStyle/>
                    <a:p>
                      <a:pPr algn="ctr" fontAlgn="t"/>
                      <a:r>
                        <a:rPr lang="en-US" sz="1100">
                          <a:effectLst/>
                          <a:latin typeface="Times New Roman"/>
                        </a:rPr>
                        <a:t>800 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t"/>
                      <a:r>
                        <a:rPr lang="en-US" sz="1100">
                          <a:effectLst/>
                          <a:latin typeface="Times New Roman"/>
                        </a:rPr>
                        <a:t>0.030 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9036150"/>
                  </a:ext>
                </a:extLst>
              </a:tr>
              <a:tr h="302672">
                <a:tc>
                  <a:txBody>
                    <a:bodyPr/>
                    <a:lstStyle/>
                    <a:p>
                      <a:pPr algn="ctr" fontAlgn="t"/>
                      <a:r>
                        <a:rPr lang="en-US" sz="1100">
                          <a:effectLst/>
                          <a:latin typeface="Times New Roman"/>
                        </a:rPr>
                        <a:t>2000 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t"/>
                      <a:r>
                        <a:rPr lang="en-US" sz="1100">
                          <a:effectLst/>
                          <a:latin typeface="Times New Roman"/>
                        </a:rPr>
                        <a:t>0.013 </a:t>
                      </a:r>
                      <a:endParaRPr lang="en-US">
                        <a:effectLst/>
                        <a:latin typeface="Times New Roman"/>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8646469"/>
                  </a:ext>
                </a:extLst>
              </a:tr>
            </a:tbl>
          </a:graphicData>
        </a:graphic>
      </p:graphicFrame>
      <p:sp>
        <p:nvSpPr>
          <p:cNvPr id="7" name="TextBox 6">
            <a:extLst>
              <a:ext uri="{FF2B5EF4-FFF2-40B4-BE49-F238E27FC236}">
                <a16:creationId xmlns:a16="http://schemas.microsoft.com/office/drawing/2014/main" id="{2CEB3876-BDDD-BC20-A9FB-3FD8228FB9E9}"/>
              </a:ext>
            </a:extLst>
          </p:cNvPr>
          <p:cNvSpPr txBox="1"/>
          <p:nvPr/>
        </p:nvSpPr>
        <p:spPr>
          <a:xfrm>
            <a:off x="3079750" y="1478313"/>
            <a:ext cx="5359400" cy="1754326"/>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Method</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Run SOLIDWORKS random vibration simulation with the given PSD curve.</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Multiply maximum stresses in key areas by 3.</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Evaluate whether the 3sigma stress is less than the yield strength.</a:t>
            </a:r>
          </a:p>
        </p:txBody>
      </p:sp>
      <p:grpSp>
        <p:nvGrpSpPr>
          <p:cNvPr id="24" name="Group 23">
            <a:extLst>
              <a:ext uri="{FF2B5EF4-FFF2-40B4-BE49-F238E27FC236}">
                <a16:creationId xmlns:a16="http://schemas.microsoft.com/office/drawing/2014/main" id="{9049990D-E048-727C-BA3D-4B8554E92BC2}"/>
              </a:ext>
            </a:extLst>
          </p:cNvPr>
          <p:cNvGrpSpPr/>
          <p:nvPr/>
        </p:nvGrpSpPr>
        <p:grpSpPr>
          <a:xfrm>
            <a:off x="260350" y="3316315"/>
            <a:ext cx="1206500" cy="1313351"/>
            <a:chOff x="2197100" y="3182965"/>
            <a:chExt cx="1206500" cy="1313351"/>
          </a:xfrm>
        </p:grpSpPr>
        <p:sp>
          <p:nvSpPr>
            <p:cNvPr id="20" name="TextBox 19">
              <a:extLst>
                <a:ext uri="{FF2B5EF4-FFF2-40B4-BE49-F238E27FC236}">
                  <a16:creationId xmlns:a16="http://schemas.microsoft.com/office/drawing/2014/main" id="{2D8B532E-3F0E-9F8A-2C37-54D31BF79D0E}"/>
                </a:ext>
              </a:extLst>
            </p:cNvPr>
            <p:cNvSpPr txBox="1"/>
            <p:nvPr/>
          </p:nvSpPr>
          <p:spPr>
            <a:xfrm>
              <a:off x="3086100" y="4126984"/>
              <a:ext cx="317500" cy="369332"/>
            </a:xfrm>
            <a:prstGeom prst="rect">
              <a:avLst/>
            </a:prstGeom>
            <a:noFill/>
          </p:spPr>
          <p:txBody>
            <a:bodyPr wrap="square" rtlCol="0">
              <a:spAutoFit/>
            </a:bodyPr>
            <a:lstStyle/>
            <a:p>
              <a:r>
                <a:rPr lang="en-US"/>
                <a:t>X</a:t>
              </a:r>
            </a:p>
          </p:txBody>
        </p:sp>
        <p:grpSp>
          <p:nvGrpSpPr>
            <p:cNvPr id="23" name="Group 22">
              <a:extLst>
                <a:ext uri="{FF2B5EF4-FFF2-40B4-BE49-F238E27FC236}">
                  <a16:creationId xmlns:a16="http://schemas.microsoft.com/office/drawing/2014/main" id="{8F591ACC-5927-E9F4-1527-A6152B4D4FB8}"/>
                </a:ext>
              </a:extLst>
            </p:cNvPr>
            <p:cNvGrpSpPr/>
            <p:nvPr/>
          </p:nvGrpSpPr>
          <p:grpSpPr>
            <a:xfrm>
              <a:off x="2197100" y="3182965"/>
              <a:ext cx="933450" cy="1128685"/>
              <a:chOff x="2197100" y="3182965"/>
              <a:chExt cx="933450" cy="1128685"/>
            </a:xfrm>
          </p:grpSpPr>
          <p:cxnSp>
            <p:nvCxnSpPr>
              <p:cNvPr id="10" name="Straight Arrow Connector 9">
                <a:extLst>
                  <a:ext uri="{FF2B5EF4-FFF2-40B4-BE49-F238E27FC236}">
                    <a16:creationId xmlns:a16="http://schemas.microsoft.com/office/drawing/2014/main" id="{253FE69B-3081-346E-247B-6A170DA122CD}"/>
                  </a:ext>
                </a:extLst>
              </p:cNvPr>
              <p:cNvCxnSpPr/>
              <p:nvPr/>
            </p:nvCxnSpPr>
            <p:spPr>
              <a:xfrm>
                <a:off x="2216150" y="4311650"/>
                <a:ext cx="914400" cy="0"/>
              </a:xfrm>
              <a:prstGeom prst="straightConnector1">
                <a:avLst/>
              </a:prstGeom>
              <a:ln w="28575">
                <a:solidFill>
                  <a:srgbClr val="19BCF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0D12A62-4AA7-9E5D-6AA0-5D8878D41D37}"/>
                  </a:ext>
                </a:extLst>
              </p:cNvPr>
              <p:cNvCxnSpPr>
                <a:cxnSpLocks/>
              </p:cNvCxnSpPr>
              <p:nvPr/>
            </p:nvCxnSpPr>
            <p:spPr>
              <a:xfrm flipV="1">
                <a:off x="2216150" y="3397250"/>
                <a:ext cx="0" cy="91440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906130-C10C-BCCF-FF9D-C7819433350B}"/>
                  </a:ext>
                </a:extLst>
              </p:cNvPr>
              <p:cNvCxnSpPr>
                <a:cxnSpLocks/>
              </p:cNvCxnSpPr>
              <p:nvPr/>
            </p:nvCxnSpPr>
            <p:spPr>
              <a:xfrm flipV="1">
                <a:off x="2216150" y="4019550"/>
                <a:ext cx="635000" cy="292100"/>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61C5E9E-5908-85F7-4A94-3DB53F7B25EF}"/>
                  </a:ext>
                </a:extLst>
              </p:cNvPr>
              <p:cNvSpPr txBox="1"/>
              <p:nvPr/>
            </p:nvSpPr>
            <p:spPr>
              <a:xfrm>
                <a:off x="2762250" y="3757652"/>
                <a:ext cx="317500" cy="369332"/>
              </a:xfrm>
              <a:prstGeom prst="rect">
                <a:avLst/>
              </a:prstGeom>
              <a:noFill/>
            </p:spPr>
            <p:txBody>
              <a:bodyPr wrap="square" rtlCol="0">
                <a:spAutoFit/>
              </a:bodyPr>
              <a:lstStyle/>
              <a:p>
                <a:r>
                  <a:rPr lang="en-US"/>
                  <a:t>Y</a:t>
                </a:r>
              </a:p>
            </p:txBody>
          </p:sp>
          <p:sp>
            <p:nvSpPr>
              <p:cNvPr id="22" name="TextBox 21">
                <a:extLst>
                  <a:ext uri="{FF2B5EF4-FFF2-40B4-BE49-F238E27FC236}">
                    <a16:creationId xmlns:a16="http://schemas.microsoft.com/office/drawing/2014/main" id="{A1D89864-FC2B-2333-A4CC-6957E0D3F0EE}"/>
                  </a:ext>
                </a:extLst>
              </p:cNvPr>
              <p:cNvSpPr txBox="1"/>
              <p:nvPr/>
            </p:nvSpPr>
            <p:spPr>
              <a:xfrm>
                <a:off x="2197100" y="3182965"/>
                <a:ext cx="317500" cy="369332"/>
              </a:xfrm>
              <a:prstGeom prst="rect">
                <a:avLst/>
              </a:prstGeom>
              <a:noFill/>
            </p:spPr>
            <p:txBody>
              <a:bodyPr wrap="square" rtlCol="0">
                <a:spAutoFit/>
              </a:bodyPr>
              <a:lstStyle/>
              <a:p>
                <a:r>
                  <a:rPr lang="en-US"/>
                  <a:t>Z</a:t>
                </a:r>
              </a:p>
            </p:txBody>
          </p:sp>
        </p:grpSp>
      </p:grpSp>
    </p:spTree>
    <p:extLst>
      <p:ext uri="{BB962C8B-B14F-4D97-AF65-F5344CB8AC3E}">
        <p14:creationId xmlns:p14="http://schemas.microsoft.com/office/powerpoint/2010/main" val="321795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06CD1-841B-3E88-13DB-CEE9E885443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457727" y="1144194"/>
            <a:ext cx="5013173" cy="3470011"/>
          </a:xfrm>
          <a:prstGeom prst="rect">
            <a:avLst/>
          </a:prstGeom>
        </p:spPr>
      </p:pic>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155836" y="118454"/>
            <a:ext cx="8520600" cy="572700"/>
          </a:xfrm>
        </p:spPr>
        <p:txBody>
          <a:bodyPr/>
          <a:lstStyle/>
          <a:p>
            <a:r>
              <a:rPr lang="en-US" b="1">
                <a:latin typeface="Times New Roman"/>
                <a:cs typeface="Times New Roman"/>
              </a:rPr>
              <a:t>Environment: Operational Vibrations Simulations</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2433905868"/>
              </p:ext>
            </p:extLst>
          </p:nvPr>
        </p:nvGraphicFramePr>
        <p:xfrm>
          <a:off x="561365" y="686994"/>
          <a:ext cx="8148805" cy="457200"/>
        </p:xfrm>
        <a:graphic>
          <a:graphicData uri="http://schemas.openxmlformats.org/drawingml/2006/table">
            <a:tbl>
              <a:tblPr firstRow="1" bandRow="1">
                <a:tableStyleId>{5C22544A-7EE6-4342-B048-85BDC9FD1C3A}</a:tableStyleId>
              </a:tblPr>
              <a:tblGrid>
                <a:gridCol w="1484056">
                  <a:extLst>
                    <a:ext uri="{9D8B030D-6E8A-4147-A177-3AD203B41FA5}">
                      <a16:colId xmlns:a16="http://schemas.microsoft.com/office/drawing/2014/main" val="2098751785"/>
                    </a:ext>
                  </a:extLst>
                </a:gridCol>
                <a:gridCol w="6664749">
                  <a:extLst>
                    <a:ext uri="{9D8B030D-6E8A-4147-A177-3AD203B41FA5}">
                      <a16:colId xmlns:a16="http://schemas.microsoft.com/office/drawing/2014/main" val="2654881840"/>
                    </a:ext>
                  </a:extLst>
                </a:gridCol>
              </a:tblGrid>
              <a:tr h="384180">
                <a:tc>
                  <a:txBody>
                    <a:bodyPr/>
                    <a:lstStyle/>
                    <a:p>
                      <a:pPr lvl="0" algn="l">
                        <a:buNone/>
                      </a:pPr>
                      <a:r>
                        <a:rPr lang="en-US" sz="1200" b="1" i="0" u="sng" strike="noStrike" noProof="0">
                          <a:solidFill>
                            <a:srgbClr val="262626"/>
                          </a:solidFill>
                          <a:latin typeface="Times New Roman"/>
                        </a:rPr>
                        <a:t>R-DIHM-PHYS-4.2</a:t>
                      </a:r>
                      <a:endParaRPr lang="en-US" b="1" u="sng">
                        <a:solidFill>
                          <a:srgbClr val="262626"/>
                        </a:solidFill>
                        <a:latin typeface="Times New Roman"/>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solidFill>
                            <a:srgbClr val="262626"/>
                          </a:solidFill>
                          <a:latin typeface="Times New Roman"/>
                        </a:rPr>
                        <a:t>The microscope shall operate and meet all performance requirements in the presence of vibration simulations from the orbiter’s reaction wheels.  </a:t>
                      </a:r>
                      <a:endParaRPr lang="en-US">
                        <a:solidFill>
                          <a:srgbClr val="262626"/>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042196661"/>
                  </a:ext>
                </a:extLst>
              </a:tr>
            </a:tbl>
          </a:graphicData>
        </a:graphic>
      </p:graphicFrame>
      <p:pic>
        <p:nvPicPr>
          <p:cNvPr id="6" name="Picture 5">
            <a:extLst>
              <a:ext uri="{FF2B5EF4-FFF2-40B4-BE49-F238E27FC236}">
                <a16:creationId xmlns:a16="http://schemas.microsoft.com/office/drawing/2014/main" id="{0830DFD4-3DD5-7E1A-1132-084BD751F40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77138" y="1330594"/>
            <a:ext cx="1093762" cy="2804306"/>
          </a:xfrm>
          <a:prstGeom prst="rect">
            <a:avLst/>
          </a:prstGeom>
        </p:spPr>
      </p:pic>
      <p:sp>
        <p:nvSpPr>
          <p:cNvPr id="9" name="Rectangle: Rounded Corners 53">
            <a:extLst>
              <a:ext uri="{FF2B5EF4-FFF2-40B4-BE49-F238E27FC236}">
                <a16:creationId xmlns:a16="http://schemas.microsoft.com/office/drawing/2014/main" id="{947B1AC4-7D4D-F18E-FACF-E2E35A04D9EC}"/>
              </a:ext>
            </a:extLst>
          </p:cNvPr>
          <p:cNvSpPr/>
          <p:nvPr/>
        </p:nvSpPr>
        <p:spPr>
          <a:xfrm>
            <a:off x="274320" y="1371600"/>
            <a:ext cx="2194560" cy="432931"/>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X-Axis Excitation</a:t>
            </a:r>
          </a:p>
        </p:txBody>
      </p:sp>
      <p:grpSp>
        <p:nvGrpSpPr>
          <p:cNvPr id="10" name="Group 9">
            <a:extLst>
              <a:ext uri="{FF2B5EF4-FFF2-40B4-BE49-F238E27FC236}">
                <a16:creationId xmlns:a16="http://schemas.microsoft.com/office/drawing/2014/main" id="{E6104864-86FD-0ED6-CD06-B0FEE0319DA0}"/>
              </a:ext>
            </a:extLst>
          </p:cNvPr>
          <p:cNvGrpSpPr/>
          <p:nvPr/>
        </p:nvGrpSpPr>
        <p:grpSpPr>
          <a:xfrm>
            <a:off x="260350" y="3316315"/>
            <a:ext cx="1206500" cy="1313351"/>
            <a:chOff x="2197100" y="3182965"/>
            <a:chExt cx="1206500" cy="1313351"/>
          </a:xfrm>
        </p:grpSpPr>
        <p:sp>
          <p:nvSpPr>
            <p:cNvPr id="11" name="TextBox 10">
              <a:extLst>
                <a:ext uri="{FF2B5EF4-FFF2-40B4-BE49-F238E27FC236}">
                  <a16:creationId xmlns:a16="http://schemas.microsoft.com/office/drawing/2014/main" id="{86B8A857-8443-3CE6-85BD-CFCA034FA292}"/>
                </a:ext>
              </a:extLst>
            </p:cNvPr>
            <p:cNvSpPr txBox="1"/>
            <p:nvPr/>
          </p:nvSpPr>
          <p:spPr>
            <a:xfrm>
              <a:off x="3086100" y="4126984"/>
              <a:ext cx="317500" cy="369332"/>
            </a:xfrm>
            <a:prstGeom prst="rect">
              <a:avLst/>
            </a:prstGeom>
            <a:noFill/>
          </p:spPr>
          <p:txBody>
            <a:bodyPr wrap="square" rtlCol="0">
              <a:spAutoFit/>
            </a:bodyPr>
            <a:lstStyle/>
            <a:p>
              <a:r>
                <a:rPr lang="en-US" b="1"/>
                <a:t>X</a:t>
              </a:r>
            </a:p>
          </p:txBody>
        </p:sp>
        <p:grpSp>
          <p:nvGrpSpPr>
            <p:cNvPr id="12" name="Group 11">
              <a:extLst>
                <a:ext uri="{FF2B5EF4-FFF2-40B4-BE49-F238E27FC236}">
                  <a16:creationId xmlns:a16="http://schemas.microsoft.com/office/drawing/2014/main" id="{0D1A5949-CD0C-44F1-3801-7FAA89114A6D}"/>
                </a:ext>
              </a:extLst>
            </p:cNvPr>
            <p:cNvGrpSpPr/>
            <p:nvPr/>
          </p:nvGrpSpPr>
          <p:grpSpPr>
            <a:xfrm>
              <a:off x="2197100" y="3182965"/>
              <a:ext cx="933450" cy="1128685"/>
              <a:chOff x="2197100" y="3182965"/>
              <a:chExt cx="933450" cy="1128685"/>
            </a:xfrm>
          </p:grpSpPr>
          <p:cxnSp>
            <p:nvCxnSpPr>
              <p:cNvPr id="13" name="Straight Arrow Connector 12">
                <a:extLst>
                  <a:ext uri="{FF2B5EF4-FFF2-40B4-BE49-F238E27FC236}">
                    <a16:creationId xmlns:a16="http://schemas.microsoft.com/office/drawing/2014/main" id="{B41D6884-279A-B805-2A54-4A3C4C4A3174}"/>
                  </a:ext>
                </a:extLst>
              </p:cNvPr>
              <p:cNvCxnSpPr/>
              <p:nvPr/>
            </p:nvCxnSpPr>
            <p:spPr>
              <a:xfrm>
                <a:off x="2216150" y="4311650"/>
                <a:ext cx="914400" cy="0"/>
              </a:xfrm>
              <a:prstGeom prst="straightConnector1">
                <a:avLst/>
              </a:prstGeom>
              <a:ln w="28575">
                <a:solidFill>
                  <a:srgbClr val="19BCF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AD6983C-8C89-10B8-2B86-F0F23FFB849F}"/>
                  </a:ext>
                </a:extLst>
              </p:cNvPr>
              <p:cNvCxnSpPr>
                <a:cxnSpLocks/>
              </p:cNvCxnSpPr>
              <p:nvPr/>
            </p:nvCxnSpPr>
            <p:spPr>
              <a:xfrm flipV="1">
                <a:off x="2216150" y="3397250"/>
                <a:ext cx="0" cy="91440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8170AA0-4BC4-A28A-3CB9-33E5579D83C4}"/>
                  </a:ext>
                </a:extLst>
              </p:cNvPr>
              <p:cNvCxnSpPr>
                <a:cxnSpLocks/>
              </p:cNvCxnSpPr>
              <p:nvPr/>
            </p:nvCxnSpPr>
            <p:spPr>
              <a:xfrm flipV="1">
                <a:off x="2216150" y="4019550"/>
                <a:ext cx="635000" cy="292100"/>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093473-77BB-3488-0DFA-C99ACD8A2EDB}"/>
                  </a:ext>
                </a:extLst>
              </p:cNvPr>
              <p:cNvSpPr txBox="1"/>
              <p:nvPr/>
            </p:nvSpPr>
            <p:spPr>
              <a:xfrm>
                <a:off x="2762250" y="3757652"/>
                <a:ext cx="317500" cy="369332"/>
              </a:xfrm>
              <a:prstGeom prst="rect">
                <a:avLst/>
              </a:prstGeom>
              <a:noFill/>
            </p:spPr>
            <p:txBody>
              <a:bodyPr wrap="square" rtlCol="0">
                <a:spAutoFit/>
              </a:bodyPr>
              <a:lstStyle/>
              <a:p>
                <a:r>
                  <a:rPr lang="en-US"/>
                  <a:t>Y</a:t>
                </a:r>
              </a:p>
            </p:txBody>
          </p:sp>
          <p:sp>
            <p:nvSpPr>
              <p:cNvPr id="17" name="TextBox 16">
                <a:extLst>
                  <a:ext uri="{FF2B5EF4-FFF2-40B4-BE49-F238E27FC236}">
                    <a16:creationId xmlns:a16="http://schemas.microsoft.com/office/drawing/2014/main" id="{A3771C69-D56C-8F60-7298-21BE2814B0A8}"/>
                  </a:ext>
                </a:extLst>
              </p:cNvPr>
              <p:cNvSpPr txBox="1"/>
              <p:nvPr/>
            </p:nvSpPr>
            <p:spPr>
              <a:xfrm>
                <a:off x="2197100" y="3182965"/>
                <a:ext cx="317500" cy="369332"/>
              </a:xfrm>
              <a:prstGeom prst="rect">
                <a:avLst/>
              </a:prstGeom>
              <a:noFill/>
            </p:spPr>
            <p:txBody>
              <a:bodyPr wrap="square" rtlCol="0">
                <a:spAutoFit/>
              </a:bodyPr>
              <a:lstStyle/>
              <a:p>
                <a:r>
                  <a:rPr lang="en-US"/>
                  <a:t>Z</a:t>
                </a:r>
              </a:p>
            </p:txBody>
          </p:sp>
        </p:grpSp>
      </p:grpSp>
    </p:spTree>
    <p:extLst>
      <p:ext uri="{BB962C8B-B14F-4D97-AF65-F5344CB8AC3E}">
        <p14:creationId xmlns:p14="http://schemas.microsoft.com/office/powerpoint/2010/main" val="33776425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06CD1-841B-3E88-13DB-CEE9E885443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450639" y="1092820"/>
            <a:ext cx="5013173" cy="3470011"/>
          </a:xfrm>
          <a:prstGeom prst="rect">
            <a:avLst/>
          </a:prstGeom>
        </p:spPr>
      </p:pic>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155836" y="118454"/>
            <a:ext cx="8520600" cy="572700"/>
          </a:xfrm>
        </p:spPr>
        <p:txBody>
          <a:bodyPr/>
          <a:lstStyle/>
          <a:p>
            <a:r>
              <a:rPr lang="en-US" b="1">
                <a:latin typeface="Times New Roman"/>
                <a:cs typeface="Times New Roman"/>
              </a:rPr>
              <a:t>Environment: Operational Vibrations Simulations</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nvGraphicFramePr>
        <p:xfrm>
          <a:off x="561365" y="686994"/>
          <a:ext cx="8148805" cy="457200"/>
        </p:xfrm>
        <a:graphic>
          <a:graphicData uri="http://schemas.openxmlformats.org/drawingml/2006/table">
            <a:tbl>
              <a:tblPr firstRow="1" bandRow="1">
                <a:tableStyleId>{5C22544A-7EE6-4342-B048-85BDC9FD1C3A}</a:tableStyleId>
              </a:tblPr>
              <a:tblGrid>
                <a:gridCol w="1484056">
                  <a:extLst>
                    <a:ext uri="{9D8B030D-6E8A-4147-A177-3AD203B41FA5}">
                      <a16:colId xmlns:a16="http://schemas.microsoft.com/office/drawing/2014/main" val="2098751785"/>
                    </a:ext>
                  </a:extLst>
                </a:gridCol>
                <a:gridCol w="6664749">
                  <a:extLst>
                    <a:ext uri="{9D8B030D-6E8A-4147-A177-3AD203B41FA5}">
                      <a16:colId xmlns:a16="http://schemas.microsoft.com/office/drawing/2014/main" val="2654881840"/>
                    </a:ext>
                  </a:extLst>
                </a:gridCol>
              </a:tblGrid>
              <a:tr h="384180">
                <a:tc>
                  <a:txBody>
                    <a:bodyPr/>
                    <a:lstStyle/>
                    <a:p>
                      <a:pPr lvl="0" algn="l">
                        <a:buNone/>
                      </a:pPr>
                      <a:r>
                        <a:rPr lang="en-US" sz="1200" b="1" i="0" u="sng" strike="noStrike" noProof="0">
                          <a:solidFill>
                            <a:srgbClr val="262626"/>
                          </a:solidFill>
                          <a:latin typeface="Times New Roman"/>
                        </a:rPr>
                        <a:t>R-DIHM-PHYS-4.2</a:t>
                      </a:r>
                      <a:endParaRPr lang="en-US" b="1" u="sng">
                        <a:solidFill>
                          <a:srgbClr val="262626"/>
                        </a:solidFill>
                        <a:latin typeface="Times New Roman"/>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solidFill>
                            <a:srgbClr val="262626"/>
                          </a:solidFill>
                          <a:latin typeface="Times New Roman"/>
                        </a:rPr>
                        <a:t>The microscope shall operate and meet all performance requirements in the presence of vibration simulations from the orbiter’s reaction wheels.  </a:t>
                      </a:r>
                      <a:endParaRPr lang="en-US">
                        <a:solidFill>
                          <a:srgbClr val="262626"/>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042196661"/>
                  </a:ext>
                </a:extLst>
              </a:tr>
            </a:tbl>
          </a:graphicData>
        </a:graphic>
      </p:graphicFrame>
      <p:sp>
        <p:nvSpPr>
          <p:cNvPr id="9" name="Rectangle: Rounded Corners 53">
            <a:extLst>
              <a:ext uri="{FF2B5EF4-FFF2-40B4-BE49-F238E27FC236}">
                <a16:creationId xmlns:a16="http://schemas.microsoft.com/office/drawing/2014/main" id="{947B1AC4-7D4D-F18E-FACF-E2E35A04D9EC}"/>
              </a:ext>
            </a:extLst>
          </p:cNvPr>
          <p:cNvSpPr/>
          <p:nvPr/>
        </p:nvSpPr>
        <p:spPr>
          <a:xfrm>
            <a:off x="274320" y="1371600"/>
            <a:ext cx="2194560" cy="432931"/>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Y-Axis Excitation</a:t>
            </a:r>
          </a:p>
        </p:txBody>
      </p:sp>
      <p:pic>
        <p:nvPicPr>
          <p:cNvPr id="12" name="Picture 11">
            <a:extLst>
              <a:ext uri="{FF2B5EF4-FFF2-40B4-BE49-F238E27FC236}">
                <a16:creationId xmlns:a16="http://schemas.microsoft.com/office/drawing/2014/main" id="{6CD2FE7B-6C34-21DF-BCAC-2D93F34491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74797" y="1439534"/>
            <a:ext cx="992067" cy="2401486"/>
          </a:xfrm>
          <a:prstGeom prst="rect">
            <a:avLst/>
          </a:prstGeom>
        </p:spPr>
      </p:pic>
      <p:grpSp>
        <p:nvGrpSpPr>
          <p:cNvPr id="13" name="Group 12">
            <a:extLst>
              <a:ext uri="{FF2B5EF4-FFF2-40B4-BE49-F238E27FC236}">
                <a16:creationId xmlns:a16="http://schemas.microsoft.com/office/drawing/2014/main" id="{DB7CEB75-0B63-AB85-5A6B-19712D96A8DA}"/>
              </a:ext>
            </a:extLst>
          </p:cNvPr>
          <p:cNvGrpSpPr/>
          <p:nvPr/>
        </p:nvGrpSpPr>
        <p:grpSpPr>
          <a:xfrm>
            <a:off x="260350" y="3316315"/>
            <a:ext cx="1206500" cy="1313351"/>
            <a:chOff x="2197100" y="3182965"/>
            <a:chExt cx="1206500" cy="1313351"/>
          </a:xfrm>
        </p:grpSpPr>
        <p:sp>
          <p:nvSpPr>
            <p:cNvPr id="14" name="TextBox 13">
              <a:extLst>
                <a:ext uri="{FF2B5EF4-FFF2-40B4-BE49-F238E27FC236}">
                  <a16:creationId xmlns:a16="http://schemas.microsoft.com/office/drawing/2014/main" id="{750A4F6C-DA67-3905-6347-B017BAD682CA}"/>
                </a:ext>
              </a:extLst>
            </p:cNvPr>
            <p:cNvSpPr txBox="1"/>
            <p:nvPr/>
          </p:nvSpPr>
          <p:spPr>
            <a:xfrm>
              <a:off x="3086100" y="4126984"/>
              <a:ext cx="317500" cy="369332"/>
            </a:xfrm>
            <a:prstGeom prst="rect">
              <a:avLst/>
            </a:prstGeom>
            <a:noFill/>
          </p:spPr>
          <p:txBody>
            <a:bodyPr wrap="square" rtlCol="0">
              <a:spAutoFit/>
            </a:bodyPr>
            <a:lstStyle/>
            <a:p>
              <a:r>
                <a:rPr lang="en-US"/>
                <a:t>X</a:t>
              </a:r>
            </a:p>
          </p:txBody>
        </p:sp>
        <p:grpSp>
          <p:nvGrpSpPr>
            <p:cNvPr id="15" name="Group 14">
              <a:extLst>
                <a:ext uri="{FF2B5EF4-FFF2-40B4-BE49-F238E27FC236}">
                  <a16:creationId xmlns:a16="http://schemas.microsoft.com/office/drawing/2014/main" id="{6F7EB99B-3D61-2281-9F47-97032C5B4D04}"/>
                </a:ext>
              </a:extLst>
            </p:cNvPr>
            <p:cNvGrpSpPr/>
            <p:nvPr/>
          </p:nvGrpSpPr>
          <p:grpSpPr>
            <a:xfrm>
              <a:off x="2197100" y="3182965"/>
              <a:ext cx="933450" cy="1128685"/>
              <a:chOff x="2197100" y="3182965"/>
              <a:chExt cx="933450" cy="1128685"/>
            </a:xfrm>
          </p:grpSpPr>
          <p:cxnSp>
            <p:nvCxnSpPr>
              <p:cNvPr id="16" name="Straight Arrow Connector 15">
                <a:extLst>
                  <a:ext uri="{FF2B5EF4-FFF2-40B4-BE49-F238E27FC236}">
                    <a16:creationId xmlns:a16="http://schemas.microsoft.com/office/drawing/2014/main" id="{F69B3386-560F-7157-343A-4FCBB880AFE3}"/>
                  </a:ext>
                </a:extLst>
              </p:cNvPr>
              <p:cNvCxnSpPr/>
              <p:nvPr/>
            </p:nvCxnSpPr>
            <p:spPr>
              <a:xfrm>
                <a:off x="2216150" y="4311650"/>
                <a:ext cx="914400" cy="0"/>
              </a:xfrm>
              <a:prstGeom prst="straightConnector1">
                <a:avLst/>
              </a:prstGeom>
              <a:ln w="28575">
                <a:solidFill>
                  <a:srgbClr val="19BCF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C0FCC5C-26A5-058D-FE2D-F14EB7805E51}"/>
                  </a:ext>
                </a:extLst>
              </p:cNvPr>
              <p:cNvCxnSpPr>
                <a:cxnSpLocks/>
              </p:cNvCxnSpPr>
              <p:nvPr/>
            </p:nvCxnSpPr>
            <p:spPr>
              <a:xfrm flipV="1">
                <a:off x="2216150" y="3397250"/>
                <a:ext cx="0" cy="91440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2CA9B9-C5DF-F351-07EB-58E63D24D528}"/>
                  </a:ext>
                </a:extLst>
              </p:cNvPr>
              <p:cNvCxnSpPr>
                <a:cxnSpLocks/>
              </p:cNvCxnSpPr>
              <p:nvPr/>
            </p:nvCxnSpPr>
            <p:spPr>
              <a:xfrm flipV="1">
                <a:off x="2216150" y="4019550"/>
                <a:ext cx="635000" cy="292100"/>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448116-5A20-343D-C192-66261C629BF1}"/>
                  </a:ext>
                </a:extLst>
              </p:cNvPr>
              <p:cNvSpPr txBox="1"/>
              <p:nvPr/>
            </p:nvSpPr>
            <p:spPr>
              <a:xfrm>
                <a:off x="2762250" y="3757652"/>
                <a:ext cx="317500" cy="369332"/>
              </a:xfrm>
              <a:prstGeom prst="rect">
                <a:avLst/>
              </a:prstGeom>
              <a:noFill/>
            </p:spPr>
            <p:txBody>
              <a:bodyPr wrap="square" rtlCol="0">
                <a:spAutoFit/>
              </a:bodyPr>
              <a:lstStyle/>
              <a:p>
                <a:r>
                  <a:rPr lang="en-US" b="1"/>
                  <a:t>Y</a:t>
                </a:r>
              </a:p>
            </p:txBody>
          </p:sp>
          <p:sp>
            <p:nvSpPr>
              <p:cNvPr id="20" name="TextBox 19">
                <a:extLst>
                  <a:ext uri="{FF2B5EF4-FFF2-40B4-BE49-F238E27FC236}">
                    <a16:creationId xmlns:a16="http://schemas.microsoft.com/office/drawing/2014/main" id="{518BD981-B2CF-4B11-CAE7-B9B44D61A436}"/>
                  </a:ext>
                </a:extLst>
              </p:cNvPr>
              <p:cNvSpPr txBox="1"/>
              <p:nvPr/>
            </p:nvSpPr>
            <p:spPr>
              <a:xfrm>
                <a:off x="2197100" y="3182965"/>
                <a:ext cx="317500" cy="369332"/>
              </a:xfrm>
              <a:prstGeom prst="rect">
                <a:avLst/>
              </a:prstGeom>
              <a:noFill/>
            </p:spPr>
            <p:txBody>
              <a:bodyPr wrap="square" rtlCol="0">
                <a:spAutoFit/>
              </a:bodyPr>
              <a:lstStyle/>
              <a:p>
                <a:r>
                  <a:rPr lang="en-US"/>
                  <a:t>Z</a:t>
                </a:r>
              </a:p>
            </p:txBody>
          </p:sp>
        </p:grpSp>
      </p:grpSp>
    </p:spTree>
    <p:extLst>
      <p:ext uri="{BB962C8B-B14F-4D97-AF65-F5344CB8AC3E}">
        <p14:creationId xmlns:p14="http://schemas.microsoft.com/office/powerpoint/2010/main" val="32418833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06CD1-841B-3E88-13DB-CEE9E885443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400839" y="1090582"/>
            <a:ext cx="5013173" cy="3470011"/>
          </a:xfrm>
          <a:prstGeom prst="rect">
            <a:avLst/>
          </a:prstGeom>
        </p:spPr>
      </p:pic>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a:xfrm>
            <a:off x="155836" y="118454"/>
            <a:ext cx="8520600" cy="572700"/>
          </a:xfrm>
        </p:spPr>
        <p:txBody>
          <a:bodyPr/>
          <a:lstStyle/>
          <a:p>
            <a:r>
              <a:rPr lang="en-US" b="1">
                <a:latin typeface="Times New Roman"/>
                <a:cs typeface="Times New Roman"/>
              </a:rPr>
              <a:t>Environment: Operational Vibrations Simulations</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nvGraphicFramePr>
        <p:xfrm>
          <a:off x="561365" y="686994"/>
          <a:ext cx="8148805" cy="457200"/>
        </p:xfrm>
        <a:graphic>
          <a:graphicData uri="http://schemas.openxmlformats.org/drawingml/2006/table">
            <a:tbl>
              <a:tblPr firstRow="1" bandRow="1">
                <a:tableStyleId>{5C22544A-7EE6-4342-B048-85BDC9FD1C3A}</a:tableStyleId>
              </a:tblPr>
              <a:tblGrid>
                <a:gridCol w="1484056">
                  <a:extLst>
                    <a:ext uri="{9D8B030D-6E8A-4147-A177-3AD203B41FA5}">
                      <a16:colId xmlns:a16="http://schemas.microsoft.com/office/drawing/2014/main" val="2098751785"/>
                    </a:ext>
                  </a:extLst>
                </a:gridCol>
                <a:gridCol w="6664749">
                  <a:extLst>
                    <a:ext uri="{9D8B030D-6E8A-4147-A177-3AD203B41FA5}">
                      <a16:colId xmlns:a16="http://schemas.microsoft.com/office/drawing/2014/main" val="2654881840"/>
                    </a:ext>
                  </a:extLst>
                </a:gridCol>
              </a:tblGrid>
              <a:tr h="384180">
                <a:tc>
                  <a:txBody>
                    <a:bodyPr/>
                    <a:lstStyle/>
                    <a:p>
                      <a:pPr lvl="0" algn="l">
                        <a:buNone/>
                      </a:pPr>
                      <a:r>
                        <a:rPr lang="en-US" sz="1200" b="1" i="0" u="sng" strike="noStrike" noProof="0">
                          <a:solidFill>
                            <a:srgbClr val="262626"/>
                          </a:solidFill>
                          <a:latin typeface="Times New Roman"/>
                        </a:rPr>
                        <a:t>R-DIHM-PHYS-4.2</a:t>
                      </a:r>
                      <a:endParaRPr lang="en-US" b="1" u="sng">
                        <a:solidFill>
                          <a:srgbClr val="262626"/>
                        </a:solidFill>
                        <a:latin typeface="Times New Roman"/>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solidFill>
                            <a:srgbClr val="262626"/>
                          </a:solidFill>
                          <a:latin typeface="Times New Roman"/>
                        </a:rPr>
                        <a:t>The microscope shall operate and meet all performance requirements in the presence of vibration simulations from the orbiter’s reaction wheels.  </a:t>
                      </a:r>
                      <a:endParaRPr lang="en-US">
                        <a:solidFill>
                          <a:srgbClr val="262626"/>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042196661"/>
                  </a:ext>
                </a:extLst>
              </a:tr>
            </a:tbl>
          </a:graphicData>
        </a:graphic>
      </p:graphicFrame>
      <p:sp>
        <p:nvSpPr>
          <p:cNvPr id="9" name="Rectangle: Rounded Corners 53">
            <a:extLst>
              <a:ext uri="{FF2B5EF4-FFF2-40B4-BE49-F238E27FC236}">
                <a16:creationId xmlns:a16="http://schemas.microsoft.com/office/drawing/2014/main" id="{947B1AC4-7D4D-F18E-FACF-E2E35A04D9EC}"/>
              </a:ext>
            </a:extLst>
          </p:cNvPr>
          <p:cNvSpPr/>
          <p:nvPr/>
        </p:nvSpPr>
        <p:spPr>
          <a:xfrm>
            <a:off x="274320" y="1371600"/>
            <a:ext cx="2194560" cy="432931"/>
          </a:xfrm>
          <a:prstGeom prst="roundRect">
            <a:avLst/>
          </a:pr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Times New Roman"/>
                <a:cs typeface="Calibri"/>
              </a:rPr>
              <a:t>Z-Axis Excitation</a:t>
            </a:r>
          </a:p>
        </p:txBody>
      </p:sp>
      <p:pic>
        <p:nvPicPr>
          <p:cNvPr id="10" name="Picture 9">
            <a:extLst>
              <a:ext uri="{FF2B5EF4-FFF2-40B4-BE49-F238E27FC236}">
                <a16:creationId xmlns:a16="http://schemas.microsoft.com/office/drawing/2014/main" id="{B3725A54-1D40-F07A-B499-46C21CC2F6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2436" y="1439534"/>
            <a:ext cx="987041" cy="2576906"/>
          </a:xfrm>
          <a:prstGeom prst="rect">
            <a:avLst/>
          </a:prstGeom>
        </p:spPr>
      </p:pic>
      <p:grpSp>
        <p:nvGrpSpPr>
          <p:cNvPr id="11" name="Group 10">
            <a:extLst>
              <a:ext uri="{FF2B5EF4-FFF2-40B4-BE49-F238E27FC236}">
                <a16:creationId xmlns:a16="http://schemas.microsoft.com/office/drawing/2014/main" id="{842C0782-C53B-C5A7-322C-47ED078A14B4}"/>
              </a:ext>
            </a:extLst>
          </p:cNvPr>
          <p:cNvGrpSpPr/>
          <p:nvPr/>
        </p:nvGrpSpPr>
        <p:grpSpPr>
          <a:xfrm>
            <a:off x="260350" y="3316315"/>
            <a:ext cx="1206500" cy="1313351"/>
            <a:chOff x="2197100" y="3182965"/>
            <a:chExt cx="1206500" cy="1313351"/>
          </a:xfrm>
        </p:grpSpPr>
        <p:sp>
          <p:nvSpPr>
            <p:cNvPr id="12" name="TextBox 11">
              <a:extLst>
                <a:ext uri="{FF2B5EF4-FFF2-40B4-BE49-F238E27FC236}">
                  <a16:creationId xmlns:a16="http://schemas.microsoft.com/office/drawing/2014/main" id="{19FAA363-1FB4-9E09-C274-2E41DBB5CE0F}"/>
                </a:ext>
              </a:extLst>
            </p:cNvPr>
            <p:cNvSpPr txBox="1"/>
            <p:nvPr/>
          </p:nvSpPr>
          <p:spPr>
            <a:xfrm>
              <a:off x="3086100" y="4126984"/>
              <a:ext cx="317500" cy="369332"/>
            </a:xfrm>
            <a:prstGeom prst="rect">
              <a:avLst/>
            </a:prstGeom>
            <a:noFill/>
          </p:spPr>
          <p:txBody>
            <a:bodyPr wrap="square" rtlCol="0">
              <a:spAutoFit/>
            </a:bodyPr>
            <a:lstStyle/>
            <a:p>
              <a:r>
                <a:rPr lang="en-US"/>
                <a:t>X</a:t>
              </a:r>
            </a:p>
          </p:txBody>
        </p:sp>
        <p:grpSp>
          <p:nvGrpSpPr>
            <p:cNvPr id="13" name="Group 12">
              <a:extLst>
                <a:ext uri="{FF2B5EF4-FFF2-40B4-BE49-F238E27FC236}">
                  <a16:creationId xmlns:a16="http://schemas.microsoft.com/office/drawing/2014/main" id="{2C868B59-7093-DBCF-B352-445E1F6D21DC}"/>
                </a:ext>
              </a:extLst>
            </p:cNvPr>
            <p:cNvGrpSpPr/>
            <p:nvPr/>
          </p:nvGrpSpPr>
          <p:grpSpPr>
            <a:xfrm>
              <a:off x="2197100" y="3182965"/>
              <a:ext cx="933450" cy="1128685"/>
              <a:chOff x="2197100" y="3182965"/>
              <a:chExt cx="933450" cy="1128685"/>
            </a:xfrm>
          </p:grpSpPr>
          <p:cxnSp>
            <p:nvCxnSpPr>
              <p:cNvPr id="14" name="Straight Arrow Connector 13">
                <a:extLst>
                  <a:ext uri="{FF2B5EF4-FFF2-40B4-BE49-F238E27FC236}">
                    <a16:creationId xmlns:a16="http://schemas.microsoft.com/office/drawing/2014/main" id="{27C77026-CA90-3A66-EB4E-92925121DA3B}"/>
                  </a:ext>
                </a:extLst>
              </p:cNvPr>
              <p:cNvCxnSpPr/>
              <p:nvPr/>
            </p:nvCxnSpPr>
            <p:spPr>
              <a:xfrm>
                <a:off x="2216150" y="4311650"/>
                <a:ext cx="914400" cy="0"/>
              </a:xfrm>
              <a:prstGeom prst="straightConnector1">
                <a:avLst/>
              </a:prstGeom>
              <a:ln w="28575">
                <a:solidFill>
                  <a:srgbClr val="19BCF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5732017-7CFA-7346-8AC4-21BE5F5CB205}"/>
                  </a:ext>
                </a:extLst>
              </p:cNvPr>
              <p:cNvCxnSpPr>
                <a:cxnSpLocks/>
              </p:cNvCxnSpPr>
              <p:nvPr/>
            </p:nvCxnSpPr>
            <p:spPr>
              <a:xfrm flipV="1">
                <a:off x="2216150" y="3397250"/>
                <a:ext cx="0" cy="914400"/>
              </a:xfrm>
              <a:prstGeom prst="straightConnector1">
                <a:avLst/>
              </a:prstGeom>
              <a:ln w="28575">
                <a:solidFill>
                  <a:srgbClr val="F14E2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A29D5D-6D80-1BBB-70B8-46AEA3560984}"/>
                  </a:ext>
                </a:extLst>
              </p:cNvPr>
              <p:cNvCxnSpPr>
                <a:cxnSpLocks/>
              </p:cNvCxnSpPr>
              <p:nvPr/>
            </p:nvCxnSpPr>
            <p:spPr>
              <a:xfrm flipV="1">
                <a:off x="2216150" y="4019550"/>
                <a:ext cx="635000" cy="292100"/>
              </a:xfrm>
              <a:prstGeom prst="straightConnector1">
                <a:avLst/>
              </a:prstGeom>
              <a:ln w="28575">
                <a:solidFill>
                  <a:srgbClr val="FED41D"/>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CF2F2A-E62C-7CF7-9963-A053661F060D}"/>
                  </a:ext>
                </a:extLst>
              </p:cNvPr>
              <p:cNvSpPr txBox="1"/>
              <p:nvPr/>
            </p:nvSpPr>
            <p:spPr>
              <a:xfrm>
                <a:off x="2762250" y="3757652"/>
                <a:ext cx="317500" cy="369332"/>
              </a:xfrm>
              <a:prstGeom prst="rect">
                <a:avLst/>
              </a:prstGeom>
              <a:noFill/>
            </p:spPr>
            <p:txBody>
              <a:bodyPr wrap="square" rtlCol="0">
                <a:spAutoFit/>
              </a:bodyPr>
              <a:lstStyle/>
              <a:p>
                <a:r>
                  <a:rPr lang="en-US"/>
                  <a:t>Y</a:t>
                </a:r>
              </a:p>
            </p:txBody>
          </p:sp>
          <p:sp>
            <p:nvSpPr>
              <p:cNvPr id="18" name="TextBox 17">
                <a:extLst>
                  <a:ext uri="{FF2B5EF4-FFF2-40B4-BE49-F238E27FC236}">
                    <a16:creationId xmlns:a16="http://schemas.microsoft.com/office/drawing/2014/main" id="{DD9B589D-66B4-1C77-146C-038C3D13DC27}"/>
                  </a:ext>
                </a:extLst>
              </p:cNvPr>
              <p:cNvSpPr txBox="1"/>
              <p:nvPr/>
            </p:nvSpPr>
            <p:spPr>
              <a:xfrm>
                <a:off x="2197100" y="3182965"/>
                <a:ext cx="317500" cy="369332"/>
              </a:xfrm>
              <a:prstGeom prst="rect">
                <a:avLst/>
              </a:prstGeom>
              <a:noFill/>
            </p:spPr>
            <p:txBody>
              <a:bodyPr wrap="square" rtlCol="0">
                <a:spAutoFit/>
              </a:bodyPr>
              <a:lstStyle/>
              <a:p>
                <a:r>
                  <a:rPr lang="en-US" b="1"/>
                  <a:t>Z</a:t>
                </a:r>
              </a:p>
            </p:txBody>
          </p:sp>
        </p:grpSp>
      </p:grpSp>
    </p:spTree>
    <p:extLst>
      <p:ext uri="{BB962C8B-B14F-4D97-AF65-F5344CB8AC3E}">
        <p14:creationId xmlns:p14="http://schemas.microsoft.com/office/powerpoint/2010/main" val="41233309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SWAP</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1189848363"/>
              </p:ext>
            </p:extLst>
          </p:nvPr>
        </p:nvGraphicFramePr>
        <p:xfrm>
          <a:off x="420705" y="1643240"/>
          <a:ext cx="8153122" cy="1857019"/>
        </p:xfrm>
        <a:graphic>
          <a:graphicData uri="http://schemas.openxmlformats.org/drawingml/2006/table">
            <a:tbl>
              <a:tblPr firstRow="1" bandRow="1">
                <a:tableStyleId>{5C22544A-7EE6-4342-B048-85BDC9FD1C3A}</a:tableStyleId>
              </a:tblPr>
              <a:tblGrid>
                <a:gridCol w="1879633">
                  <a:extLst>
                    <a:ext uri="{9D8B030D-6E8A-4147-A177-3AD203B41FA5}">
                      <a16:colId xmlns:a16="http://schemas.microsoft.com/office/drawing/2014/main" val="2940852136"/>
                    </a:ext>
                  </a:extLst>
                </a:gridCol>
                <a:gridCol w="6273489">
                  <a:extLst>
                    <a:ext uri="{9D8B030D-6E8A-4147-A177-3AD203B41FA5}">
                      <a16:colId xmlns:a16="http://schemas.microsoft.com/office/drawing/2014/main" val="2654881840"/>
                    </a:ext>
                  </a:extLst>
                </a:gridCol>
              </a:tblGrid>
              <a:tr h="432199">
                <a:tc>
                  <a:txBody>
                    <a:bodyPr/>
                    <a:lstStyle/>
                    <a:p>
                      <a:pPr lvl="0" algn="l">
                        <a:buNone/>
                      </a:pPr>
                      <a:r>
                        <a:rPr lang="en-US" sz="1200" b="1" i="0" u="sng" strike="noStrike" noProof="0">
                          <a:solidFill>
                            <a:schemeClr val="tx1"/>
                          </a:solidFill>
                          <a:latin typeface="Times New Roman"/>
                        </a:rPr>
                        <a:t>R-DIHM-PHYS-3:</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lvl="0" algn="l">
                        <a:buNone/>
                      </a:pPr>
                      <a:r>
                        <a:rPr lang="en-US" sz="1200" b="0" i="0" u="none" strike="noStrike" noProof="0">
                          <a:solidFill>
                            <a:schemeClr val="tx1"/>
                          </a:solidFill>
                          <a:latin typeface="Times New Roman"/>
                        </a:rPr>
                        <a:t>The microscope payload shall fit within a 1U SWAP (size, weight, and power) allocation that provides all interfaces with the spacecraft.</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B0F0">
                        <a:alpha val="50000"/>
                      </a:srgbClr>
                    </a:solidFill>
                  </a:tcPr>
                </a:tc>
                <a:extLst>
                  <a:ext uri="{0D108BD9-81ED-4DB2-BD59-A6C34878D82A}">
                    <a16:rowId xmlns:a16="http://schemas.microsoft.com/office/drawing/2014/main" val="3656578192"/>
                  </a:ext>
                </a:extLst>
              </a:tr>
              <a:tr h="302539">
                <a:tc>
                  <a:txBody>
                    <a:bodyPr/>
                    <a:lstStyle/>
                    <a:p>
                      <a:pPr lvl="0" algn="l">
                        <a:buNone/>
                      </a:pPr>
                      <a:r>
                        <a:rPr lang="en-US" sz="1200" b="1" i="0" u="sng" strike="noStrike" noProof="0">
                          <a:solidFill>
                            <a:schemeClr val="tx1"/>
                          </a:solidFill>
                          <a:latin typeface="Times New Roman"/>
                        </a:rPr>
                        <a:t>R-DIHM-PHYS-3.1:</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buNone/>
                      </a:pPr>
                      <a:r>
                        <a:rPr lang="en-US" sz="1200" b="0" i="0" u="none" strike="noStrike" noProof="0">
                          <a:solidFill>
                            <a:schemeClr val="tx1"/>
                          </a:solidFill>
                          <a:latin typeface="Times New Roman"/>
                        </a:rPr>
                        <a:t>The microscope shall fit within a 1U payload volume. </a:t>
                      </a:r>
                      <a:endParaRPr lang="en-US">
                        <a:solidFill>
                          <a:schemeClr val="tx1"/>
                        </a:solidFill>
                        <a:latin typeface="Times New Roman"/>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062931002"/>
                  </a:ext>
                </a:extLst>
              </a:tr>
              <a:tr h="259319">
                <a:tc>
                  <a:txBody>
                    <a:bodyPr/>
                    <a:lstStyle/>
                    <a:p>
                      <a:pPr lvl="0" algn="l">
                        <a:buNone/>
                      </a:pPr>
                      <a:r>
                        <a:rPr lang="en-US" sz="1200" b="1" i="0" u="sng" strike="noStrike" noProof="0">
                          <a:solidFill>
                            <a:schemeClr val="tx1"/>
                          </a:solidFill>
                          <a:latin typeface="Times New Roman"/>
                        </a:rPr>
                        <a:t>R-DIHM-PHYS-3.2:</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microscope shall weigh less than 2 kg.</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2585711123"/>
                  </a:ext>
                </a:extLst>
              </a:tr>
              <a:tr h="259319">
                <a:tc>
                  <a:txBody>
                    <a:bodyPr/>
                    <a:lstStyle/>
                    <a:p>
                      <a:pPr lvl="0" algn="l">
                        <a:buNone/>
                      </a:pPr>
                      <a:r>
                        <a:rPr lang="en-US" sz="1200" b="1" i="0" u="sng" strike="noStrike" noProof="0">
                          <a:solidFill>
                            <a:schemeClr val="tx1"/>
                          </a:solidFill>
                          <a:latin typeface="Times New Roman"/>
                        </a:rPr>
                        <a:t>R-DIHM-PHYS-3.3:</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microscope shall consume less than 10 watts active, and 0.5 watts inactive.</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354088901"/>
                  </a:ext>
                </a:extLst>
              </a:tr>
              <a:tr h="259319">
                <a:tc>
                  <a:txBody>
                    <a:bodyPr/>
                    <a:lstStyle/>
                    <a:p>
                      <a:pPr lvl="0" algn="l">
                        <a:buNone/>
                      </a:pPr>
                      <a:r>
                        <a:rPr lang="en-US" sz="1200" b="1" i="0" u="sng" strike="noStrike" noProof="0">
                          <a:solidFill>
                            <a:schemeClr val="tx1"/>
                          </a:solidFill>
                          <a:latin typeface="Times New Roman"/>
                        </a:rPr>
                        <a:t>R-DIHM-PHYS-3.4:</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processor shall consume less than 10 watts active, and .5 watts inactive.</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665779680"/>
                  </a:ext>
                </a:extLst>
              </a:tr>
              <a:tr h="267963">
                <a:tc>
                  <a:txBody>
                    <a:bodyPr/>
                    <a:lstStyle/>
                    <a:p>
                      <a:pPr lvl="0" algn="l">
                        <a:buNone/>
                      </a:pPr>
                      <a:r>
                        <a:rPr lang="en-US" sz="1200" b="1" i="0" u="sng" strike="noStrike" noProof="0">
                          <a:solidFill>
                            <a:schemeClr val="tx1"/>
                          </a:solidFill>
                          <a:latin typeface="Times New Roman"/>
                        </a:rPr>
                        <a:t>R-DIHM-PHYS-3.5: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microscope processor and laser shall not be included in the 1U volume constraint. </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782895543"/>
                  </a:ext>
                </a:extLst>
              </a:tr>
            </a:tbl>
          </a:graphicData>
        </a:graphic>
      </p:graphicFrame>
    </p:spTree>
    <p:extLst>
      <p:ext uri="{BB962C8B-B14F-4D97-AF65-F5344CB8AC3E}">
        <p14:creationId xmlns:p14="http://schemas.microsoft.com/office/powerpoint/2010/main" val="17117021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SWAP: Active Power</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a:p>
        </p:txBody>
      </p:sp>
      <p:graphicFrame>
        <p:nvGraphicFramePr>
          <p:cNvPr id="9" name="Table 8">
            <a:extLst>
              <a:ext uri="{FF2B5EF4-FFF2-40B4-BE49-F238E27FC236}">
                <a16:creationId xmlns:a16="http://schemas.microsoft.com/office/drawing/2014/main" id="{4CD29923-B9AE-0014-6080-7F97A5EEFC11}"/>
              </a:ext>
            </a:extLst>
          </p:cNvPr>
          <p:cNvGraphicFramePr>
            <a:graphicFrameLocks noGrp="1"/>
          </p:cNvGraphicFramePr>
          <p:nvPr>
            <p:extLst>
              <p:ext uri="{D42A27DB-BD31-4B8C-83A1-F6EECF244321}">
                <p14:modId xmlns:p14="http://schemas.microsoft.com/office/powerpoint/2010/main" val="324447819"/>
              </p:ext>
            </p:extLst>
          </p:nvPr>
        </p:nvGraphicFramePr>
        <p:xfrm>
          <a:off x="553155" y="990063"/>
          <a:ext cx="8153122" cy="548640"/>
        </p:xfrm>
        <a:graphic>
          <a:graphicData uri="http://schemas.openxmlformats.org/drawingml/2006/table">
            <a:tbl>
              <a:tblPr firstRow="1" bandRow="1">
                <a:tableStyleId>{5C22544A-7EE6-4342-B048-85BDC9FD1C3A}</a:tableStyleId>
              </a:tblPr>
              <a:tblGrid>
                <a:gridCol w="1879633">
                  <a:extLst>
                    <a:ext uri="{9D8B030D-6E8A-4147-A177-3AD203B41FA5}">
                      <a16:colId xmlns:a16="http://schemas.microsoft.com/office/drawing/2014/main" val="2940852136"/>
                    </a:ext>
                  </a:extLst>
                </a:gridCol>
                <a:gridCol w="6273489">
                  <a:extLst>
                    <a:ext uri="{9D8B030D-6E8A-4147-A177-3AD203B41FA5}">
                      <a16:colId xmlns:a16="http://schemas.microsoft.com/office/drawing/2014/main" val="2654881840"/>
                    </a:ext>
                  </a:extLst>
                </a:gridCol>
              </a:tblGrid>
              <a:tr h="259319">
                <a:tc>
                  <a:txBody>
                    <a:bodyPr/>
                    <a:lstStyle/>
                    <a:p>
                      <a:pPr lvl="0" algn="l">
                        <a:buNone/>
                      </a:pPr>
                      <a:r>
                        <a:rPr lang="en-US" sz="1200" b="1" i="0" u="sng" strike="noStrike" noProof="0">
                          <a:solidFill>
                            <a:schemeClr val="tx1"/>
                          </a:solidFill>
                          <a:latin typeface="Times New Roman"/>
                        </a:rPr>
                        <a:t>R-DIHM-PHYS-3.3:</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microscope shall consume less than </a:t>
                      </a:r>
                      <a:r>
                        <a:rPr lang="en-US" sz="1200" b="1" i="0" u="none" strike="noStrike" noProof="0">
                          <a:solidFill>
                            <a:schemeClr val="tx1"/>
                          </a:solidFill>
                          <a:latin typeface="Times New Roman"/>
                        </a:rPr>
                        <a:t>10 watts active</a:t>
                      </a:r>
                      <a:r>
                        <a:rPr lang="en-US" sz="1200" b="0" i="0" u="none" strike="noStrike" noProof="0">
                          <a:solidFill>
                            <a:schemeClr val="tx1"/>
                          </a:solidFill>
                          <a:latin typeface="Times New Roman"/>
                        </a:rPr>
                        <a:t>, and 0.5 watts inactive.</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3354088901"/>
                  </a:ext>
                </a:extLst>
              </a:tr>
              <a:tr h="259319">
                <a:tc>
                  <a:txBody>
                    <a:bodyPr/>
                    <a:lstStyle/>
                    <a:p>
                      <a:pPr lvl="0" algn="l">
                        <a:buNone/>
                      </a:pPr>
                      <a:r>
                        <a:rPr lang="en-US" sz="1200" b="1" i="0" u="sng" strike="noStrike" noProof="0">
                          <a:solidFill>
                            <a:schemeClr val="tx1"/>
                          </a:solidFill>
                          <a:latin typeface="Times New Roman"/>
                        </a:rPr>
                        <a:t>R-DIHM-PHYS-3.4:</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processor shall consume less than </a:t>
                      </a:r>
                      <a:r>
                        <a:rPr lang="en-US" sz="1200" b="1" i="0" u="none" strike="noStrike" noProof="0">
                          <a:solidFill>
                            <a:schemeClr val="tx1"/>
                          </a:solidFill>
                          <a:latin typeface="Times New Roman"/>
                        </a:rPr>
                        <a:t>10 watts active</a:t>
                      </a:r>
                      <a:r>
                        <a:rPr lang="en-US" sz="1200" b="0" i="0" u="none" strike="noStrike" noProof="0">
                          <a:solidFill>
                            <a:schemeClr val="tx1"/>
                          </a:solidFill>
                          <a:latin typeface="Times New Roman"/>
                        </a:rPr>
                        <a:t>, and 0.5 watts inactive.</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665779680"/>
                  </a:ext>
                </a:extLst>
              </a:tr>
            </a:tbl>
          </a:graphicData>
        </a:graphic>
      </p:graphicFrame>
      <p:sp>
        <p:nvSpPr>
          <p:cNvPr id="14" name="TextBox 13">
            <a:extLst>
              <a:ext uri="{FF2B5EF4-FFF2-40B4-BE49-F238E27FC236}">
                <a16:creationId xmlns:a16="http://schemas.microsoft.com/office/drawing/2014/main" id="{6B7E6170-E3A7-0411-C94A-2901CA005BF5}"/>
              </a:ext>
            </a:extLst>
          </p:cNvPr>
          <p:cNvSpPr txBox="1"/>
          <p:nvPr/>
        </p:nvSpPr>
        <p:spPr>
          <a:xfrm>
            <a:off x="434009" y="1833086"/>
            <a:ext cx="350892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Times New Roman"/>
                <a:cs typeface="Calibri" panose="020F0502020204030204"/>
              </a:rPr>
              <a:t>Chosen components represent ~95% of power consumption</a:t>
            </a:r>
          </a:p>
          <a:p>
            <a:pPr marL="742950" lvl="1" indent="-285750">
              <a:buFont typeface="Arial" panose="020B0604020202020204" pitchFamily="34" charset="0"/>
              <a:buChar char="•"/>
            </a:pPr>
            <a:r>
              <a:rPr lang="en-US">
                <a:latin typeface="Times New Roman"/>
                <a:cs typeface="Calibri" panose="020F0502020204030204"/>
              </a:rPr>
              <a:t>Some small components have not been chosen, but will not be an issue</a:t>
            </a:r>
          </a:p>
        </p:txBody>
      </p:sp>
      <p:graphicFrame>
        <p:nvGraphicFramePr>
          <p:cNvPr id="7" name="Table 6">
            <a:extLst>
              <a:ext uri="{FF2B5EF4-FFF2-40B4-BE49-F238E27FC236}">
                <a16:creationId xmlns:a16="http://schemas.microsoft.com/office/drawing/2014/main" id="{2E92A273-4C99-83AD-42A1-5C1B1C7B5D0E}"/>
              </a:ext>
            </a:extLst>
          </p:cNvPr>
          <p:cNvGraphicFramePr>
            <a:graphicFrameLocks noGrp="1"/>
          </p:cNvGraphicFramePr>
          <p:nvPr>
            <p:extLst>
              <p:ext uri="{D42A27DB-BD31-4B8C-83A1-F6EECF244321}">
                <p14:modId xmlns:p14="http://schemas.microsoft.com/office/powerpoint/2010/main" val="4257339014"/>
              </p:ext>
            </p:extLst>
          </p:nvPr>
        </p:nvGraphicFramePr>
        <p:xfrm>
          <a:off x="4277000" y="1828462"/>
          <a:ext cx="1778000" cy="2314575"/>
        </p:xfrm>
        <a:graphic>
          <a:graphicData uri="http://schemas.openxmlformats.org/drawingml/2006/table">
            <a:tbl>
              <a:tblPr firstRow="1" bandRow="1">
                <a:tableStyleId>{073A0DAA-6AF3-43AB-8588-CEC1D06C72B9}</a:tableStyleId>
              </a:tblPr>
              <a:tblGrid>
                <a:gridCol w="901700">
                  <a:extLst>
                    <a:ext uri="{9D8B030D-6E8A-4147-A177-3AD203B41FA5}">
                      <a16:colId xmlns:a16="http://schemas.microsoft.com/office/drawing/2014/main" val="726652271"/>
                    </a:ext>
                  </a:extLst>
                </a:gridCol>
                <a:gridCol w="876300">
                  <a:extLst>
                    <a:ext uri="{9D8B030D-6E8A-4147-A177-3AD203B41FA5}">
                      <a16:colId xmlns:a16="http://schemas.microsoft.com/office/drawing/2014/main" val="2552285797"/>
                    </a:ext>
                  </a:extLst>
                </a:gridCol>
              </a:tblGrid>
              <a:tr h="190500">
                <a:tc gridSpan="2">
                  <a:txBody>
                    <a:bodyPr/>
                    <a:lstStyle/>
                    <a:p>
                      <a:pPr algn="ctr" fontAlgn="b"/>
                      <a:r>
                        <a:rPr lang="en-US" sz="1100">
                          <a:effectLst/>
                        </a:rPr>
                        <a:t>MICROSCOPE POWER BUDGET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marL="0" marR="0" marT="0" marB="0" horzOverflow="overflow"/>
                </a:tc>
                <a:extLst>
                  <a:ext uri="{0D108BD9-81ED-4DB2-BD59-A6C34878D82A}">
                    <a16:rowId xmlns:a16="http://schemas.microsoft.com/office/drawing/2014/main" val="2316158051"/>
                  </a:ext>
                </a:extLst>
              </a:tr>
              <a:tr h="190500">
                <a:tc>
                  <a:txBody>
                    <a:bodyPr/>
                    <a:lstStyle/>
                    <a:p>
                      <a:pPr fontAlgn="b"/>
                      <a:r>
                        <a:rPr lang="en-US" sz="1100">
                          <a:effectLst/>
                        </a:rPr>
                        <a:t>Component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fontAlgn="b"/>
                      <a:r>
                        <a:rPr lang="en-US" sz="1100">
                          <a:effectLst/>
                        </a:rPr>
                        <a:t>Power [W]</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73296979"/>
                  </a:ext>
                </a:extLst>
              </a:tr>
              <a:tr h="190500">
                <a:tc>
                  <a:txBody>
                    <a:bodyPr/>
                    <a:lstStyle/>
                    <a:p>
                      <a:pPr fontAlgn="b"/>
                      <a:r>
                        <a:rPr lang="en-US" sz="1100">
                          <a:effectLst/>
                        </a:rPr>
                        <a:t>Image Sensor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2.8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20180659"/>
                  </a:ext>
                </a:extLst>
              </a:tr>
              <a:tr h="190500">
                <a:tc>
                  <a:txBody>
                    <a:bodyPr/>
                    <a:lstStyle/>
                    <a:p>
                      <a:pPr fontAlgn="b"/>
                      <a:r>
                        <a:rPr lang="en-US" sz="1100">
                          <a:effectLst/>
                        </a:rPr>
                        <a:t>Laser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0.3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18463845"/>
                  </a:ext>
                </a:extLst>
              </a:tr>
              <a:tr h="190500">
                <a:tc>
                  <a:txBody>
                    <a:bodyPr/>
                    <a:lstStyle/>
                    <a:p>
                      <a:pPr fontAlgn="b"/>
                      <a:r>
                        <a:rPr lang="en-US" sz="1100">
                          <a:effectLst/>
                        </a:rPr>
                        <a:t>Laser Driver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0.392</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55000944"/>
                  </a:ext>
                </a:extLst>
              </a:tr>
              <a:tr h="390525">
                <a:tc>
                  <a:txBody>
                    <a:bodyPr/>
                    <a:lstStyle/>
                    <a:p>
                      <a:pPr fontAlgn="b"/>
                      <a:r>
                        <a:rPr lang="en-US" sz="1100">
                          <a:effectLst/>
                        </a:rPr>
                        <a:t>Sample Heaters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2</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4421665"/>
                  </a:ext>
                </a:extLst>
              </a:tr>
              <a:tr h="419100">
                <a:tc>
                  <a:txBody>
                    <a:bodyPr/>
                    <a:lstStyle/>
                    <a:p>
                      <a:pPr fontAlgn="b"/>
                      <a:r>
                        <a:rPr lang="en-US" sz="1100">
                          <a:effectLst/>
                        </a:rPr>
                        <a:t>Heater Controller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0.0325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58858428"/>
                  </a:ext>
                </a:extLst>
              </a:tr>
              <a:tr h="190500">
                <a:tc>
                  <a:txBody>
                    <a:bodyPr/>
                    <a:lstStyle/>
                    <a:p>
                      <a:pPr fontAlgn="b"/>
                      <a:r>
                        <a:rPr lang="en-US" sz="1100">
                          <a:effectLst/>
                        </a:rPr>
                        <a:t>Total Power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5.5245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1797470"/>
                  </a:ext>
                </a:extLst>
              </a:tr>
            </a:tbl>
          </a:graphicData>
        </a:graphic>
      </p:graphicFrame>
      <p:graphicFrame>
        <p:nvGraphicFramePr>
          <p:cNvPr id="11" name="Table 10">
            <a:extLst>
              <a:ext uri="{FF2B5EF4-FFF2-40B4-BE49-F238E27FC236}">
                <a16:creationId xmlns:a16="http://schemas.microsoft.com/office/drawing/2014/main" id="{CFD92776-A607-F414-D21C-371B57FFC493}"/>
              </a:ext>
            </a:extLst>
          </p:cNvPr>
          <p:cNvGraphicFramePr>
            <a:graphicFrameLocks noGrp="1"/>
          </p:cNvGraphicFramePr>
          <p:nvPr>
            <p:extLst>
              <p:ext uri="{D42A27DB-BD31-4B8C-83A1-F6EECF244321}">
                <p14:modId xmlns:p14="http://schemas.microsoft.com/office/powerpoint/2010/main" val="2245584306"/>
              </p:ext>
            </p:extLst>
          </p:nvPr>
        </p:nvGraphicFramePr>
        <p:xfrm>
          <a:off x="6417000" y="1804500"/>
          <a:ext cx="2179290" cy="1672261"/>
        </p:xfrm>
        <a:graphic>
          <a:graphicData uri="http://schemas.openxmlformats.org/drawingml/2006/table">
            <a:tbl>
              <a:tblPr firstRow="1" bandRow="1">
                <a:tableStyleId>{073A0DAA-6AF3-43AB-8588-CEC1D06C72B9}</a:tableStyleId>
              </a:tblPr>
              <a:tblGrid>
                <a:gridCol w="1089645">
                  <a:extLst>
                    <a:ext uri="{9D8B030D-6E8A-4147-A177-3AD203B41FA5}">
                      <a16:colId xmlns:a16="http://schemas.microsoft.com/office/drawing/2014/main" val="2830835717"/>
                    </a:ext>
                  </a:extLst>
                </a:gridCol>
                <a:gridCol w="1089645">
                  <a:extLst>
                    <a:ext uri="{9D8B030D-6E8A-4147-A177-3AD203B41FA5}">
                      <a16:colId xmlns:a16="http://schemas.microsoft.com/office/drawing/2014/main" val="2167829985"/>
                    </a:ext>
                  </a:extLst>
                </a:gridCol>
              </a:tblGrid>
              <a:tr h="290323">
                <a:tc gridSpan="2">
                  <a:txBody>
                    <a:bodyPr/>
                    <a:lstStyle/>
                    <a:p>
                      <a:pPr algn="ctr" fontAlgn="b"/>
                      <a:r>
                        <a:rPr lang="en-US" sz="1100">
                          <a:effectLst/>
                        </a:rPr>
                        <a:t>PROCESSOR POWER BUDGET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marL="0" marR="0" marT="0" marB="0" horzOverflow="overflow"/>
                </a:tc>
                <a:extLst>
                  <a:ext uri="{0D108BD9-81ED-4DB2-BD59-A6C34878D82A}">
                    <a16:rowId xmlns:a16="http://schemas.microsoft.com/office/drawing/2014/main" val="4213613627"/>
                  </a:ext>
                </a:extLst>
              </a:tr>
              <a:tr h="290323">
                <a:tc>
                  <a:txBody>
                    <a:bodyPr/>
                    <a:lstStyle/>
                    <a:p>
                      <a:pPr fontAlgn="b"/>
                      <a:r>
                        <a:rPr lang="en-US" sz="1100">
                          <a:effectLst/>
                        </a:rPr>
                        <a:t>Component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fontAlgn="b"/>
                      <a:r>
                        <a:rPr lang="en-US" sz="1100">
                          <a:effectLst/>
                        </a:rPr>
                        <a:t>Power [W]</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46269283"/>
                  </a:ext>
                </a:extLst>
              </a:tr>
              <a:tr h="290323">
                <a:tc>
                  <a:txBody>
                    <a:bodyPr/>
                    <a:lstStyle/>
                    <a:p>
                      <a:pPr fontAlgn="b"/>
                      <a:r>
                        <a:rPr lang="en-US" sz="1100">
                          <a:effectLst/>
                        </a:rPr>
                        <a:t>Processor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7.5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12683185"/>
                  </a:ext>
                </a:extLst>
              </a:tr>
              <a:tr h="510969">
                <a:tc>
                  <a:txBody>
                    <a:bodyPr/>
                    <a:lstStyle/>
                    <a:p>
                      <a:pPr fontAlgn="b"/>
                      <a:r>
                        <a:rPr lang="en-US" sz="1100">
                          <a:effectLst/>
                        </a:rPr>
                        <a:t>Wake-Up System</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0.0325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50514987"/>
                  </a:ext>
                </a:extLst>
              </a:tr>
              <a:tr h="290323">
                <a:tc>
                  <a:txBody>
                    <a:bodyPr/>
                    <a:lstStyle/>
                    <a:p>
                      <a:pPr fontAlgn="b"/>
                      <a:r>
                        <a:rPr lang="en-US" sz="1100">
                          <a:effectLst/>
                        </a:rPr>
                        <a:t>Total Power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fontAlgn="b"/>
                      <a:r>
                        <a:rPr lang="en-US" sz="1100">
                          <a:effectLst/>
                        </a:rPr>
                        <a:t>7.5325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76484512"/>
                  </a:ext>
                </a:extLst>
              </a:tr>
            </a:tbl>
          </a:graphicData>
        </a:graphic>
      </p:graphicFrame>
    </p:spTree>
    <p:extLst>
      <p:ext uri="{BB962C8B-B14F-4D97-AF65-F5344CB8AC3E}">
        <p14:creationId xmlns:p14="http://schemas.microsoft.com/office/powerpoint/2010/main" val="35300602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 schematic&#10;&#10;Description automatically generated">
            <a:extLst>
              <a:ext uri="{FF2B5EF4-FFF2-40B4-BE49-F238E27FC236}">
                <a16:creationId xmlns:a16="http://schemas.microsoft.com/office/drawing/2014/main" id="{42F6EDFD-9D65-BA15-14A6-0B150B9BB0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6003" y="1910395"/>
            <a:ext cx="4390380" cy="2053876"/>
          </a:xfrm>
          <a:prstGeom prst="rect">
            <a:avLst/>
          </a:prstGeom>
        </p:spPr>
      </p:pic>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US" b="1">
                <a:latin typeface="Times New Roman"/>
                <a:cs typeface="Times New Roman"/>
              </a:rPr>
              <a:t>SWAP: Inactive Power</a:t>
            </a:r>
            <a:endParaRPr lang="en-US"/>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graphicFrame>
        <p:nvGraphicFramePr>
          <p:cNvPr id="9" name="Table 8">
            <a:extLst>
              <a:ext uri="{FF2B5EF4-FFF2-40B4-BE49-F238E27FC236}">
                <a16:creationId xmlns:a16="http://schemas.microsoft.com/office/drawing/2014/main" id="{4CD29923-B9AE-0014-6080-7F97A5EEFC11}"/>
              </a:ext>
            </a:extLst>
          </p:cNvPr>
          <p:cNvGraphicFramePr>
            <a:graphicFrameLocks noGrp="1"/>
          </p:cNvGraphicFramePr>
          <p:nvPr>
            <p:extLst>
              <p:ext uri="{D42A27DB-BD31-4B8C-83A1-F6EECF244321}">
                <p14:modId xmlns:p14="http://schemas.microsoft.com/office/powerpoint/2010/main" val="765564462"/>
              </p:ext>
            </p:extLst>
          </p:nvPr>
        </p:nvGraphicFramePr>
        <p:xfrm>
          <a:off x="553155" y="990063"/>
          <a:ext cx="8153122" cy="548640"/>
        </p:xfrm>
        <a:graphic>
          <a:graphicData uri="http://schemas.openxmlformats.org/drawingml/2006/table">
            <a:tbl>
              <a:tblPr firstRow="1" bandRow="1">
                <a:tableStyleId>{5C22544A-7EE6-4342-B048-85BDC9FD1C3A}</a:tableStyleId>
              </a:tblPr>
              <a:tblGrid>
                <a:gridCol w="1879633">
                  <a:extLst>
                    <a:ext uri="{9D8B030D-6E8A-4147-A177-3AD203B41FA5}">
                      <a16:colId xmlns:a16="http://schemas.microsoft.com/office/drawing/2014/main" val="2940852136"/>
                    </a:ext>
                  </a:extLst>
                </a:gridCol>
                <a:gridCol w="6273489">
                  <a:extLst>
                    <a:ext uri="{9D8B030D-6E8A-4147-A177-3AD203B41FA5}">
                      <a16:colId xmlns:a16="http://schemas.microsoft.com/office/drawing/2014/main" val="2654881840"/>
                    </a:ext>
                  </a:extLst>
                </a:gridCol>
              </a:tblGrid>
              <a:tr h="259319">
                <a:tc>
                  <a:txBody>
                    <a:bodyPr/>
                    <a:lstStyle/>
                    <a:p>
                      <a:pPr lvl="0" algn="l">
                        <a:buNone/>
                      </a:pPr>
                      <a:r>
                        <a:rPr lang="en-US" sz="1200" b="1" i="0" u="sng" strike="noStrike" noProof="0">
                          <a:solidFill>
                            <a:schemeClr val="tx1"/>
                          </a:solidFill>
                          <a:latin typeface="Times New Roman"/>
                        </a:rPr>
                        <a:t>R-DIHM-PHYS-3.3:</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microscope shall consume less than 10 watts active, and </a:t>
                      </a:r>
                      <a:r>
                        <a:rPr lang="en-US" sz="1200" b="1" i="0" u="none" strike="noStrike" noProof="0">
                          <a:solidFill>
                            <a:schemeClr val="tx1"/>
                          </a:solidFill>
                          <a:latin typeface="Times New Roman"/>
                        </a:rPr>
                        <a:t>0.5 watts inactive</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665779680"/>
                  </a:ext>
                </a:extLst>
              </a:tr>
              <a:tr h="259318">
                <a:tc>
                  <a:txBody>
                    <a:bodyPr/>
                    <a:lstStyle/>
                    <a:p>
                      <a:pPr lvl="0" algn="l">
                        <a:buNone/>
                      </a:pPr>
                      <a:r>
                        <a:rPr lang="en-US" sz="1200" b="1" i="0" u="sng" strike="noStrike" noProof="0">
                          <a:solidFill>
                            <a:schemeClr val="tx1"/>
                          </a:solidFill>
                          <a:latin typeface="Times New Roman"/>
                        </a:rPr>
                        <a:t>R-DIHM-PHYS-3.4:</a:t>
                      </a:r>
                      <a:r>
                        <a:rPr lang="en-US" sz="1200" b="0" i="0" u="none" strike="noStrike" noProof="0">
                          <a:solidFill>
                            <a:schemeClr val="tx1"/>
                          </a:solidFill>
                          <a:latin typeface="Times New Roman"/>
                        </a:rPr>
                        <a:t>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The processor shall consume less than 10 watts active, and </a:t>
                      </a:r>
                      <a:r>
                        <a:rPr lang="en-US" sz="1200" b="1" i="0" u="none" strike="noStrike" noProof="0">
                          <a:solidFill>
                            <a:schemeClr val="tx1"/>
                          </a:solidFill>
                          <a:latin typeface="Times New Roman"/>
                        </a:rPr>
                        <a:t>0.5 watts inactive</a:t>
                      </a:r>
                      <a:r>
                        <a:rPr lang="en-US" sz="1200" b="0" i="0" u="none" strike="noStrike" noProof="0">
                          <a:solidFill>
                            <a:schemeClr val="tx1"/>
                          </a:solidFill>
                          <a:latin typeface="Times New Roman"/>
                        </a:rPr>
                        <a:t>.</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599954726"/>
                  </a:ext>
                </a:extLst>
              </a:tr>
            </a:tbl>
          </a:graphicData>
        </a:graphic>
      </p:graphicFrame>
      <p:sp>
        <p:nvSpPr>
          <p:cNvPr id="8" name="TextBox 7">
            <a:extLst>
              <a:ext uri="{FF2B5EF4-FFF2-40B4-BE49-F238E27FC236}">
                <a16:creationId xmlns:a16="http://schemas.microsoft.com/office/drawing/2014/main" id="{52580E52-70E5-3753-CAC0-2D6571D1754C}"/>
              </a:ext>
            </a:extLst>
          </p:cNvPr>
          <p:cNvSpPr txBox="1"/>
          <p:nvPr/>
        </p:nvSpPr>
        <p:spPr>
          <a:xfrm>
            <a:off x="255263" y="1574035"/>
            <a:ext cx="496249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Times New Roman"/>
                <a:cs typeface="Calibri"/>
              </a:rPr>
              <a:t>Secondary low power circuit (0.5 W allocated) to wake up the processor.</a:t>
            </a:r>
          </a:p>
          <a:p>
            <a:pPr marL="742950" lvl="1" indent="-285750">
              <a:buFont typeface="Arial"/>
              <a:buChar char="•"/>
            </a:pPr>
            <a:r>
              <a:rPr lang="en-US" sz="1600">
                <a:latin typeface="Times New Roman"/>
                <a:cs typeface="Calibri"/>
              </a:rPr>
              <a:t>Low power microcontroller* will be monitoring input signals for a wake-up sequence</a:t>
            </a:r>
          </a:p>
          <a:p>
            <a:pPr marL="742950" lvl="1" indent="-285750">
              <a:buFont typeface="Arial"/>
              <a:buChar char="•"/>
            </a:pPr>
            <a:r>
              <a:rPr lang="en-US" sz="1600">
                <a:latin typeface="Times New Roman"/>
                <a:cs typeface="Calibri"/>
              </a:rPr>
              <a:t>Upon receipt, the microcontroller will activate a relay, powering up the processor</a:t>
            </a:r>
          </a:p>
          <a:p>
            <a:pPr marL="1200150" lvl="2" indent="-285750">
              <a:buFont typeface="Arial"/>
              <a:buChar char="•"/>
            </a:pPr>
            <a:r>
              <a:rPr lang="en-US" sz="1600">
                <a:latin typeface="Times New Roman"/>
                <a:cs typeface="Calibri"/>
              </a:rPr>
              <a:t>From this point, the main processor will take over and begin waking up the microscope</a:t>
            </a:r>
          </a:p>
          <a:p>
            <a:pPr lvl="1"/>
            <a:endParaRPr lang="en-US" sz="1600">
              <a:latin typeface="Times New Roman"/>
              <a:cs typeface="Calibri"/>
            </a:endParaRPr>
          </a:p>
        </p:txBody>
      </p:sp>
      <p:sp>
        <p:nvSpPr>
          <p:cNvPr id="5" name="TextBox 4">
            <a:extLst>
              <a:ext uri="{FF2B5EF4-FFF2-40B4-BE49-F238E27FC236}">
                <a16:creationId xmlns:a16="http://schemas.microsoft.com/office/drawing/2014/main" id="{502FE35A-9EE5-0415-8F22-C087E00A0099}"/>
              </a:ext>
            </a:extLst>
          </p:cNvPr>
          <p:cNvSpPr txBox="1"/>
          <p:nvPr/>
        </p:nvSpPr>
        <p:spPr>
          <a:xfrm>
            <a:off x="7505433" y="4364181"/>
            <a:ext cx="19183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a:cs typeface="Calibri"/>
              </a:rPr>
              <a:t>*ATTiny85 used as reference</a:t>
            </a:r>
            <a:endParaRPr lang="en-US" sz="1000"/>
          </a:p>
        </p:txBody>
      </p:sp>
    </p:spTree>
    <p:extLst>
      <p:ext uri="{BB962C8B-B14F-4D97-AF65-F5344CB8AC3E}">
        <p14:creationId xmlns:p14="http://schemas.microsoft.com/office/powerpoint/2010/main" val="23236943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 b="1">
                <a:latin typeface="Times New Roman"/>
                <a:cs typeface="Times New Roman"/>
              </a:rPr>
              <a:t>Hologram Reconstruction Algorithm</a:t>
            </a:r>
            <a:r>
              <a:rPr lang="en-US" b="1">
                <a:latin typeface="Times New Roman"/>
                <a:cs typeface="Times New Roman"/>
              </a:rPr>
              <a:t>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1201345636"/>
              </p:ext>
            </p:extLst>
          </p:nvPr>
        </p:nvGraphicFramePr>
        <p:xfrm>
          <a:off x="853225" y="1022992"/>
          <a:ext cx="7475781" cy="1645920"/>
        </p:xfrm>
        <a:graphic>
          <a:graphicData uri="http://schemas.openxmlformats.org/drawingml/2006/table">
            <a:tbl>
              <a:tblPr firstRow="1" bandRow="1">
                <a:tableStyleId>{5C22544A-7EE6-4342-B048-85BDC9FD1C3A}</a:tableStyleId>
              </a:tblPr>
              <a:tblGrid>
                <a:gridCol w="1707077">
                  <a:extLst>
                    <a:ext uri="{9D8B030D-6E8A-4147-A177-3AD203B41FA5}">
                      <a16:colId xmlns:a16="http://schemas.microsoft.com/office/drawing/2014/main" val="2145692690"/>
                    </a:ext>
                  </a:extLst>
                </a:gridCol>
                <a:gridCol w="5768704">
                  <a:extLst>
                    <a:ext uri="{9D8B030D-6E8A-4147-A177-3AD203B41FA5}">
                      <a16:colId xmlns:a16="http://schemas.microsoft.com/office/drawing/2014/main" val="2654881840"/>
                    </a:ext>
                  </a:extLst>
                </a:gridCol>
              </a:tblGrid>
              <a:tr h="417336">
                <a:tc>
                  <a:txBody>
                    <a:bodyPr/>
                    <a:lstStyle/>
                    <a:p>
                      <a:pPr lvl="0" algn="l">
                        <a:buNone/>
                      </a:pPr>
                      <a:r>
                        <a:rPr lang="en-US" sz="1200" b="1" i="0" u="sng" strike="noStrike" noProof="0">
                          <a:solidFill>
                            <a:schemeClr val="tx1"/>
                          </a:solidFill>
                          <a:latin typeface="Times New Roman"/>
                        </a:rPr>
                        <a:t>R-DIHM-PERF-4: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00B0F0"/>
                    </a:solidFill>
                  </a:tcPr>
                </a:tc>
                <a:tc>
                  <a:txBody>
                    <a:bodyPr/>
                    <a:lstStyle/>
                    <a:p>
                      <a:pPr lvl="0" algn="l">
                        <a:buNone/>
                      </a:pPr>
                      <a:r>
                        <a:rPr lang="en-US" sz="1200" b="0" i="0" u="none" strike="noStrike" noProof="0">
                          <a:solidFill>
                            <a:schemeClr val="tx1"/>
                          </a:solidFill>
                          <a:latin typeface="Times New Roman"/>
                        </a:rPr>
                        <a:t>The microscope’s processor and reconstruction algorithm shall be fast enough to keep up with the rate of material collection. </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00B0F0">
                        <a:alpha val="50000"/>
                      </a:srgbClr>
                    </a:solidFill>
                  </a:tcPr>
                </a:tc>
                <a:extLst>
                  <a:ext uri="{0D108BD9-81ED-4DB2-BD59-A6C34878D82A}">
                    <a16:rowId xmlns:a16="http://schemas.microsoft.com/office/drawing/2014/main" val="3656578192"/>
                  </a:ext>
                </a:extLst>
              </a:tr>
              <a:tr h="250402">
                <a:tc>
                  <a:txBody>
                    <a:bodyPr/>
                    <a:lstStyle/>
                    <a:p>
                      <a:pPr lvl="0" algn="l">
                        <a:buNone/>
                      </a:pPr>
                      <a:r>
                        <a:rPr lang="en-US" sz="1200" b="1" i="0" u="sng" strike="noStrike" noProof="0">
                          <a:solidFill>
                            <a:schemeClr val="tx1"/>
                          </a:solidFill>
                          <a:latin typeface="Times New Roman"/>
                        </a:rPr>
                        <a:t>R-DIHM-PERF-4.1: </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microscope shall provide an instantaneous imaging volume &gt; 2μL. </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062931002"/>
                  </a:ext>
                </a:extLst>
              </a:tr>
              <a:tr h="417336">
                <a:tc>
                  <a:txBody>
                    <a:bodyPr/>
                    <a:lstStyle/>
                    <a:p>
                      <a:pPr lvl="0" algn="l">
                        <a:buNone/>
                      </a:pPr>
                      <a:r>
                        <a:rPr lang="en-US" sz="1200" b="1" i="0" u="sng" strike="noStrike" noProof="0">
                          <a:solidFill>
                            <a:schemeClr val="tx1"/>
                          </a:solidFill>
                          <a:latin typeface="Times New Roman"/>
                        </a:rPr>
                        <a:t>R-DIHM-PERF-4.2:</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solidFill>
                  </a:tcPr>
                </a:tc>
                <a:tc>
                  <a:txBody>
                    <a:bodyPr/>
                    <a:lstStyle/>
                    <a:p>
                      <a:pPr lvl="0" algn="l">
                        <a:lnSpc>
                          <a:spcPct val="100000"/>
                        </a:lnSpc>
                        <a:spcBef>
                          <a:spcPts val="0"/>
                        </a:spcBef>
                        <a:spcAft>
                          <a:spcPts val="0"/>
                        </a:spcAft>
                        <a:buNone/>
                      </a:pPr>
                      <a:r>
                        <a:rPr lang="en-US" sz="1200" b="0" i="0" u="none" strike="noStrike" noProof="0">
                          <a:solidFill>
                            <a:schemeClr val="tx1"/>
                          </a:solidFill>
                          <a:latin typeface="Times New Roman"/>
                        </a:rPr>
                        <a:t>Reconstruction of the full 3D imaging volume from one frame or one difference stack shall take less than 12,000 seconds at the required reconstruction resolution. </a:t>
                      </a:r>
                      <a:endParaRPr lang="en-US" sz="1200" b="0" i="0" u="none" strike="noStrike" noProof="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ED41D">
                        <a:alpha val="50000"/>
                      </a:srgbClr>
                    </a:solidFill>
                  </a:tcPr>
                </a:tc>
                <a:extLst>
                  <a:ext uri="{0D108BD9-81ED-4DB2-BD59-A6C34878D82A}">
                    <a16:rowId xmlns:a16="http://schemas.microsoft.com/office/drawing/2014/main" val="146074236"/>
                  </a:ext>
                </a:extLst>
              </a:tr>
              <a:tr h="417336">
                <a:tc>
                  <a:txBody>
                    <a:bodyPr/>
                    <a:lstStyle/>
                    <a:p>
                      <a:pPr lvl="0" algn="l">
                        <a:buNone/>
                      </a:pPr>
                      <a:r>
                        <a:rPr lang="en-US" sz="1200" b="1" i="0" u="sng" strike="noStrike" noProof="0">
                          <a:solidFill>
                            <a:schemeClr val="tx1"/>
                          </a:solidFill>
                          <a:latin typeface="Times New Roman"/>
                        </a:rPr>
                        <a:t>R-DIHM-PERF-4.2.1:</a:t>
                      </a:r>
                      <a:endParaRPr lang="en-US">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14E28"/>
                    </a:solidFill>
                  </a:tcPr>
                </a:tc>
                <a:tc>
                  <a:txBody>
                    <a:bodyPr/>
                    <a:lstStyle/>
                    <a:p>
                      <a:pPr lvl="0" algn="l">
                        <a:buNone/>
                      </a:pPr>
                      <a:r>
                        <a:rPr lang="en-US" sz="1200" b="0" i="0" u="none" strike="noStrike" noProof="0">
                          <a:solidFill>
                            <a:schemeClr val="tx1"/>
                          </a:solidFill>
                          <a:latin typeface="Times New Roman"/>
                        </a:rPr>
                        <a:t>The processor speed shall be in excess of 0.983 GFLOPS, to allow for sufficient power to execute commands and run the detection algorithm. </a:t>
                      </a: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14E28">
                        <a:alpha val="50000"/>
                      </a:srgbClr>
                    </a:solidFill>
                  </a:tcPr>
                </a:tc>
                <a:extLst>
                  <a:ext uri="{0D108BD9-81ED-4DB2-BD59-A6C34878D82A}">
                    <a16:rowId xmlns:a16="http://schemas.microsoft.com/office/drawing/2014/main" val="966238545"/>
                  </a:ext>
                </a:extLst>
              </a:tr>
            </a:tbl>
          </a:graphicData>
        </a:graphic>
      </p:graphicFrame>
      <p:pic>
        <p:nvPicPr>
          <p:cNvPr id="24" name="Picture 9" descr="A picture containing nature, rain, black, old&#10;&#10;Description automatically generated">
            <a:extLst>
              <a:ext uri="{FF2B5EF4-FFF2-40B4-BE49-F238E27FC236}">
                <a16:creationId xmlns:a16="http://schemas.microsoft.com/office/drawing/2014/main" id="{BE45A92E-841A-3809-DE02-B3749EC4807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00320" y="2865411"/>
            <a:ext cx="1676865" cy="1676865"/>
          </a:xfrm>
          <a:prstGeom prst="rect">
            <a:avLst/>
          </a:prstGeom>
          <a:ln w="12700">
            <a:solidFill>
              <a:schemeClr val="tx1"/>
            </a:solidFill>
          </a:ln>
        </p:spPr>
      </p:pic>
      <p:sp>
        <p:nvSpPr>
          <p:cNvPr id="20" name="TextBox 19">
            <a:extLst>
              <a:ext uri="{FF2B5EF4-FFF2-40B4-BE49-F238E27FC236}">
                <a16:creationId xmlns:a16="http://schemas.microsoft.com/office/drawing/2014/main" id="{C2FF87A4-92C6-4183-F9C9-3D7A128203CB}"/>
              </a:ext>
            </a:extLst>
          </p:cNvPr>
          <p:cNvSpPr txBox="1"/>
          <p:nvPr/>
        </p:nvSpPr>
        <p:spPr>
          <a:xfrm>
            <a:off x="2099488" y="2911805"/>
            <a:ext cx="18815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FFFFFF"/>
                </a:solidFill>
                <a:latin typeface="Times New Roman"/>
                <a:cs typeface="Calibri"/>
              </a:rPr>
              <a:t>Interference Pattern Hologram</a:t>
            </a:r>
            <a:endParaRPr lang="en-US" sz="1200">
              <a:solidFill>
                <a:srgbClr val="FFFFFF"/>
              </a:solidFill>
              <a:latin typeface="Times New Roman"/>
              <a:cs typeface="Times New Roman"/>
            </a:endParaRPr>
          </a:p>
        </p:txBody>
      </p:sp>
      <p:pic>
        <p:nvPicPr>
          <p:cNvPr id="26" name="Picture 14" descr="A picture containing ground, outdoor&#10;&#10;Description automatically generated">
            <a:extLst>
              <a:ext uri="{FF2B5EF4-FFF2-40B4-BE49-F238E27FC236}">
                <a16:creationId xmlns:a16="http://schemas.microsoft.com/office/drawing/2014/main" id="{486EE199-7088-AD71-92A8-3FC4418F79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6308" y="2865411"/>
            <a:ext cx="1676865" cy="1676865"/>
          </a:xfrm>
          <a:prstGeom prst="rect">
            <a:avLst/>
          </a:prstGeom>
          <a:ln w="12700">
            <a:solidFill>
              <a:schemeClr val="tx1"/>
            </a:solidFill>
          </a:ln>
        </p:spPr>
      </p:pic>
      <p:sp>
        <p:nvSpPr>
          <p:cNvPr id="22" name="TextBox 21">
            <a:extLst>
              <a:ext uri="{FF2B5EF4-FFF2-40B4-BE49-F238E27FC236}">
                <a16:creationId xmlns:a16="http://schemas.microsoft.com/office/drawing/2014/main" id="{06BB8D3D-0726-24B4-C3F1-F59D56328E1D}"/>
              </a:ext>
            </a:extLst>
          </p:cNvPr>
          <p:cNvSpPr txBox="1"/>
          <p:nvPr/>
        </p:nvSpPr>
        <p:spPr>
          <a:xfrm>
            <a:off x="4869775" y="2865287"/>
            <a:ext cx="18815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Reconstructed Image</a:t>
            </a:r>
            <a:endParaRPr lang="en-US" sz="1200">
              <a:latin typeface="Times New Roman"/>
              <a:cs typeface="Times New Roman"/>
            </a:endParaRPr>
          </a:p>
        </p:txBody>
      </p:sp>
      <p:grpSp>
        <p:nvGrpSpPr>
          <p:cNvPr id="5" name="Group 4">
            <a:extLst>
              <a:ext uri="{FF2B5EF4-FFF2-40B4-BE49-F238E27FC236}">
                <a16:creationId xmlns:a16="http://schemas.microsoft.com/office/drawing/2014/main" id="{926EE690-5B86-876C-3FE8-DFAF2FAFCE57}"/>
              </a:ext>
            </a:extLst>
          </p:cNvPr>
          <p:cNvGrpSpPr/>
          <p:nvPr/>
        </p:nvGrpSpPr>
        <p:grpSpPr>
          <a:xfrm>
            <a:off x="3841074" y="3458908"/>
            <a:ext cx="1162539" cy="494257"/>
            <a:chOff x="3830013" y="3141818"/>
            <a:chExt cx="1162539" cy="494257"/>
          </a:xfrm>
        </p:grpSpPr>
        <p:cxnSp>
          <p:nvCxnSpPr>
            <p:cNvPr id="18" name="Straight Arrow Connector 17">
              <a:extLst>
                <a:ext uri="{FF2B5EF4-FFF2-40B4-BE49-F238E27FC236}">
                  <a16:creationId xmlns:a16="http://schemas.microsoft.com/office/drawing/2014/main" id="{7251ADCD-CC71-4A13-4B4E-7D71EA66A3FC}"/>
                </a:ext>
              </a:extLst>
            </p:cNvPr>
            <p:cNvCxnSpPr/>
            <p:nvPr/>
          </p:nvCxnSpPr>
          <p:spPr>
            <a:xfrm flipV="1">
              <a:off x="3990163" y="3630137"/>
              <a:ext cx="840179" cy="5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6B10A3-AD70-4B7F-7E46-0F4FC4A91ADE}"/>
                </a:ext>
              </a:extLst>
            </p:cNvPr>
            <p:cNvSpPr txBox="1"/>
            <p:nvPr/>
          </p:nvSpPr>
          <p:spPr>
            <a:xfrm>
              <a:off x="3830013" y="3141818"/>
              <a:ext cx="11625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Calibri"/>
                </a:rPr>
                <a:t>Reconstruction Algorithm</a:t>
              </a:r>
              <a:endParaRPr lang="en-US" sz="1200">
                <a:latin typeface="Times New Roman"/>
                <a:cs typeface="Times New Roman"/>
              </a:endParaRPr>
            </a:p>
          </p:txBody>
        </p:sp>
      </p:grpSp>
    </p:spTree>
    <p:extLst>
      <p:ext uri="{BB962C8B-B14F-4D97-AF65-F5344CB8AC3E}">
        <p14:creationId xmlns:p14="http://schemas.microsoft.com/office/powerpoint/2010/main" val="3595531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1A8E-ABDB-136B-D01C-55948E9F54D1}"/>
              </a:ext>
            </a:extLst>
          </p:cNvPr>
          <p:cNvSpPr>
            <a:spLocks noGrp="1"/>
          </p:cNvSpPr>
          <p:nvPr>
            <p:ph type="title"/>
          </p:nvPr>
        </p:nvSpPr>
        <p:spPr/>
        <p:txBody>
          <a:bodyPr/>
          <a:lstStyle/>
          <a:p>
            <a:r>
              <a:rPr lang="en" b="1">
                <a:latin typeface="Times New Roman"/>
                <a:cs typeface="Times New Roman"/>
              </a:rPr>
              <a:t>Hologram Reconstruction Algorithm</a:t>
            </a:r>
            <a:r>
              <a:rPr lang="en-US" b="1">
                <a:latin typeface="Times New Roman"/>
                <a:cs typeface="Times New Roman"/>
              </a:rPr>
              <a:t> </a:t>
            </a:r>
            <a:endParaRPr lang="en-US" b="1"/>
          </a:p>
        </p:txBody>
      </p:sp>
      <p:sp>
        <p:nvSpPr>
          <p:cNvPr id="4" name="Slide Number Placeholder 3">
            <a:extLst>
              <a:ext uri="{FF2B5EF4-FFF2-40B4-BE49-F238E27FC236}">
                <a16:creationId xmlns:a16="http://schemas.microsoft.com/office/drawing/2014/main" id="{8A555912-E09F-CE7D-77A9-1FFF558761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graphicFrame>
        <p:nvGraphicFramePr>
          <p:cNvPr id="8" name="Table 7">
            <a:extLst>
              <a:ext uri="{FF2B5EF4-FFF2-40B4-BE49-F238E27FC236}">
                <a16:creationId xmlns:a16="http://schemas.microsoft.com/office/drawing/2014/main" id="{A05624C6-0EB5-197C-920D-9CE82AF87E92}"/>
              </a:ext>
            </a:extLst>
          </p:cNvPr>
          <p:cNvGraphicFramePr>
            <a:graphicFrameLocks noGrp="1"/>
          </p:cNvGraphicFramePr>
          <p:nvPr>
            <p:extLst>
              <p:ext uri="{D42A27DB-BD31-4B8C-83A1-F6EECF244321}">
                <p14:modId xmlns:p14="http://schemas.microsoft.com/office/powerpoint/2010/main" val="1057292199"/>
              </p:ext>
            </p:extLst>
          </p:nvPr>
        </p:nvGraphicFramePr>
        <p:xfrm>
          <a:off x="853225" y="1022992"/>
          <a:ext cx="7475781" cy="274320"/>
        </p:xfrm>
        <a:graphic>
          <a:graphicData uri="http://schemas.openxmlformats.org/drawingml/2006/table">
            <a:tbl>
              <a:tblPr firstRow="1" bandRow="1">
                <a:tableStyleId>{5C22544A-7EE6-4342-B048-85BDC9FD1C3A}</a:tableStyleId>
              </a:tblPr>
              <a:tblGrid>
                <a:gridCol w="1707077">
                  <a:extLst>
                    <a:ext uri="{9D8B030D-6E8A-4147-A177-3AD203B41FA5}">
                      <a16:colId xmlns:a16="http://schemas.microsoft.com/office/drawing/2014/main" val="2145692690"/>
                    </a:ext>
                  </a:extLst>
                </a:gridCol>
                <a:gridCol w="5768704">
                  <a:extLst>
                    <a:ext uri="{9D8B030D-6E8A-4147-A177-3AD203B41FA5}">
                      <a16:colId xmlns:a16="http://schemas.microsoft.com/office/drawing/2014/main" val="2654881840"/>
                    </a:ext>
                  </a:extLst>
                </a:gridCol>
              </a:tblGrid>
              <a:tr h="250402">
                <a:tc>
                  <a:txBody>
                    <a:bodyPr/>
                    <a:lstStyle/>
                    <a:p>
                      <a:pPr lvl="0" algn="l">
                        <a:buNone/>
                      </a:pPr>
                      <a:r>
                        <a:rPr lang="en-US" sz="1200" b="1" i="0" u="sng" strike="noStrike" noProof="0">
                          <a:solidFill>
                            <a:schemeClr val="tx1"/>
                          </a:solidFill>
                          <a:latin typeface="Times New Roman"/>
                        </a:rPr>
                        <a:t>R-DIHM-PERF-4.1: </a:t>
                      </a:r>
                      <a:endParaRPr lang="en-US">
                        <a:solidFill>
                          <a:schemeClr val="tx1"/>
                        </a:solidFill>
                      </a:endParaRP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FED41D"/>
                    </a:solidFill>
                  </a:tcPr>
                </a:tc>
                <a:tc>
                  <a:txBody>
                    <a:bodyPr/>
                    <a:lstStyle/>
                    <a:p>
                      <a:pPr lvl="0" algn="l">
                        <a:buNone/>
                      </a:pPr>
                      <a:r>
                        <a:rPr lang="en-US" sz="1200" b="0" i="0" u="none" strike="noStrike" noProof="0">
                          <a:solidFill>
                            <a:schemeClr val="tx1"/>
                          </a:solidFill>
                          <a:latin typeface="Times New Roman"/>
                        </a:rPr>
                        <a:t>The microscope shall provide an instantaneous imaging volume &gt; 2μL. </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FED41D">
                        <a:alpha val="50000"/>
                      </a:srgbClr>
                    </a:solidFill>
                  </a:tcPr>
                </a:tc>
                <a:extLst>
                  <a:ext uri="{0D108BD9-81ED-4DB2-BD59-A6C34878D82A}">
                    <a16:rowId xmlns:a16="http://schemas.microsoft.com/office/drawing/2014/main" val="1062931002"/>
                  </a:ext>
                </a:extLst>
              </a:tr>
            </a:tbl>
          </a:graphicData>
        </a:graphic>
      </p:graphicFrame>
      <p:sp>
        <p:nvSpPr>
          <p:cNvPr id="7" name="TextBox 6">
            <a:extLst>
              <a:ext uri="{FF2B5EF4-FFF2-40B4-BE49-F238E27FC236}">
                <a16:creationId xmlns:a16="http://schemas.microsoft.com/office/drawing/2014/main" id="{D04870FE-0566-AF69-6E30-605254D5E21B}"/>
              </a:ext>
            </a:extLst>
          </p:cNvPr>
          <p:cNvSpPr txBox="1"/>
          <p:nvPr/>
        </p:nvSpPr>
        <p:spPr>
          <a:xfrm>
            <a:off x="5923070" y="4204408"/>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0" name="Picture 10" descr="Logo&#10;&#10;Description automatically generated">
            <a:extLst>
              <a:ext uri="{FF2B5EF4-FFF2-40B4-BE49-F238E27FC236}">
                <a16:creationId xmlns:a16="http://schemas.microsoft.com/office/drawing/2014/main" id="{C5E5AF1D-ABE9-DC57-5DE6-1C4AF345048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43710" y="1466871"/>
            <a:ext cx="4494810" cy="2782458"/>
          </a:xfrm>
          <a:prstGeom prst="rect">
            <a:avLst/>
          </a:prstGeom>
        </p:spPr>
      </p:pic>
    </p:spTree>
    <p:extLst>
      <p:ext uri="{BB962C8B-B14F-4D97-AF65-F5344CB8AC3E}">
        <p14:creationId xmlns:p14="http://schemas.microsoft.com/office/powerpoint/2010/main" val="3629715566"/>
      </p:ext>
    </p:extLst>
  </p:cSld>
  <p:clrMapOvr>
    <a:masterClrMapping/>
  </p:clrMapOvr>
</p:sld>
</file>

<file path=ppt/theme/theme1.xml><?xml version="1.0" encoding="utf-8"?>
<a:theme xmlns:a="http://schemas.openxmlformats.org/drawingml/2006/main" name="smead_aes_ppt_template_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ACA59C-B851-4B50-8CC8-A6E55D75E3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4C9A37-F44A-46D4-8120-109A7FBC2CF4}">
  <ds:schemaRefs>
    <ds:schemaRef ds:uri="http://schemas.microsoft.com/sharepoint/v3/contenttype/forms"/>
  </ds:schemaRefs>
</ds:datastoreItem>
</file>

<file path=customXml/itemProps3.xml><?xml version="1.0" encoding="utf-8"?>
<ds:datastoreItem xmlns:ds="http://schemas.openxmlformats.org/officeDocument/2006/customXml" ds:itemID="{687FBF06-E782-438A-95C4-5F9F436D2A72}">
  <ds:schemaRefs>
    <ds:schemaRef ds:uri="http://schemas.microsoft.com/office/2006/metadata/properties"/>
    <ds:schemaRef ds:uri="http://purl.org/dc/terms/"/>
    <ds:schemaRef ds:uri="808fd839-170a-44a4-85e4-5aff044f8a2d"/>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smead_aes_ppt_template_0</Template>
  <TotalTime>0</TotalTime>
  <Words>9457</Words>
  <Application>Microsoft Office PowerPoint</Application>
  <PresentationFormat>On-screen Show (16:9)</PresentationFormat>
  <Paragraphs>1787</Paragraphs>
  <Slides>118</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118</vt:i4>
      </vt:variant>
    </vt:vector>
  </HeadingPairs>
  <TitlesOfParts>
    <vt:vector size="128" baseType="lpstr">
      <vt:lpstr>Aharoni</vt:lpstr>
      <vt:lpstr>Arial</vt:lpstr>
      <vt:lpstr>Arial,Sans-Serif</vt:lpstr>
      <vt:lpstr>Calibri</vt:lpstr>
      <vt:lpstr>Calibri Light</vt:lpstr>
      <vt:lpstr>Cambria</vt:lpstr>
      <vt:lpstr>Cambria Math</vt:lpstr>
      <vt:lpstr>Times</vt:lpstr>
      <vt:lpstr>Times New Roman</vt:lpstr>
      <vt:lpstr>smead_aes_ppt_template_0</vt:lpstr>
      <vt:lpstr>PowerPoint Presentation</vt:lpstr>
      <vt:lpstr>The Holographic Microscope Investigating Enceladus</vt:lpstr>
      <vt:lpstr>The Holographic Microscope Investigating Enceladus</vt:lpstr>
      <vt:lpstr>Agenda</vt:lpstr>
      <vt:lpstr>Project Overview</vt:lpstr>
      <vt:lpstr>PowerPoint Presentation</vt:lpstr>
      <vt:lpstr>Mission CONOPS</vt:lpstr>
      <vt:lpstr>Project CONOPS</vt:lpstr>
      <vt:lpstr>PowerPoint Presentation</vt:lpstr>
      <vt:lpstr>Design Solution</vt:lpstr>
      <vt:lpstr>Full Assembly </vt:lpstr>
      <vt:lpstr>Full Assembly</vt:lpstr>
      <vt:lpstr>Full Assembly </vt:lpstr>
      <vt:lpstr>Optical Train</vt:lpstr>
      <vt:lpstr>Optical Train</vt:lpstr>
      <vt:lpstr>Software Flow Chart</vt:lpstr>
      <vt:lpstr>PowerPoint Presentation</vt:lpstr>
      <vt:lpstr>Electronics Functional Block Diagram</vt:lpstr>
      <vt:lpstr>Functional Block Diagram</vt:lpstr>
      <vt:lpstr>Risk Reduction</vt:lpstr>
      <vt:lpstr>Critical Project Elements </vt:lpstr>
      <vt:lpstr>Critical Project Elements </vt:lpstr>
      <vt:lpstr>Risk Measurement</vt:lpstr>
      <vt:lpstr>Critical Project Risk 1</vt:lpstr>
      <vt:lpstr>Critical Project Risk 2</vt:lpstr>
      <vt:lpstr>Critical Project Risk 3</vt:lpstr>
      <vt:lpstr>Critical Project Risk 4</vt:lpstr>
      <vt:lpstr>Critical Project Risk 5</vt:lpstr>
      <vt:lpstr>Critical Project Risk 6</vt:lpstr>
      <vt:lpstr>Risk Matrix Summary</vt:lpstr>
      <vt:lpstr>Design Requirements &amp; Satisfaction</vt:lpstr>
      <vt:lpstr>PowerPoint Presentation</vt:lpstr>
      <vt:lpstr>PowerPoint Presentation</vt:lpstr>
      <vt:lpstr>Optical Train</vt:lpstr>
      <vt:lpstr>Optical Train</vt:lpstr>
      <vt:lpstr>Optical Train</vt:lpstr>
      <vt:lpstr>Optical Train: Image Sensor Pixel Resolution</vt:lpstr>
      <vt:lpstr>Optics Train: Resolution Model</vt:lpstr>
      <vt:lpstr>Optical Train: Image Sensor Pixel Resolution </vt:lpstr>
      <vt:lpstr>Optical Train: Image Sensor Pixel Resolution </vt:lpstr>
      <vt:lpstr>Optical Train: Image Sensor Pixel Resolution</vt:lpstr>
      <vt:lpstr>Optical Train: Space-Grade Image Sensor</vt:lpstr>
      <vt:lpstr>Optical Train: Prototype Image Sensor</vt:lpstr>
      <vt:lpstr>Sample Heating</vt:lpstr>
      <vt:lpstr>Sample Heating: Thermal Diagram</vt:lpstr>
      <vt:lpstr>Sample Heating: Model</vt:lpstr>
      <vt:lpstr>Sample Heating: Survival-Max Temperature Case</vt:lpstr>
      <vt:lpstr>Sample Heating: Survival-Min Temperature Case</vt:lpstr>
      <vt:lpstr>Sample Heating: Operational-Max Temperature Case</vt:lpstr>
      <vt:lpstr>Sample Heating: Operational-Min Temperature Case</vt:lpstr>
      <vt:lpstr>Sample Heating: Future Work</vt:lpstr>
      <vt:lpstr>Verification  &amp; Validation</vt:lpstr>
      <vt:lpstr>Optical Train Verification</vt:lpstr>
      <vt:lpstr>Optical Train Verification: Test Setup </vt:lpstr>
      <vt:lpstr>Sample Heating Verification</vt:lpstr>
      <vt:lpstr>Sample Heating Verification</vt:lpstr>
      <vt:lpstr>Movement Detection Verification</vt:lpstr>
      <vt:lpstr>Generated Data</vt:lpstr>
      <vt:lpstr>Movement Detection Verification </vt:lpstr>
      <vt:lpstr>Spring Planning</vt:lpstr>
      <vt:lpstr>Master Schedule</vt:lpstr>
      <vt:lpstr>Master Schedule</vt:lpstr>
      <vt:lpstr>Major Testing Dates</vt:lpstr>
      <vt:lpstr>Financial Budget Breakdown</vt:lpstr>
      <vt:lpstr>Questions? </vt:lpstr>
      <vt:lpstr>Backup Slides</vt:lpstr>
      <vt:lpstr>General assembly: Manufacturing Methods</vt:lpstr>
      <vt:lpstr>Fluid Connector</vt:lpstr>
      <vt:lpstr>Design Requirements &amp; Satisfaction</vt:lpstr>
      <vt:lpstr>Optics Train: Design</vt:lpstr>
      <vt:lpstr>Optical Train: Light Intensity</vt:lpstr>
      <vt:lpstr>Optical Train: Light Intensity</vt:lpstr>
      <vt:lpstr>Optical Train: Light Intensity</vt:lpstr>
      <vt:lpstr>Optical Train: Light Intensity</vt:lpstr>
      <vt:lpstr>Optical Train: Light Intensity</vt:lpstr>
      <vt:lpstr>Optical Train: Light Intensity</vt:lpstr>
      <vt:lpstr>Optical Train: Sensor Saturation</vt:lpstr>
      <vt:lpstr>Optical Train: Sensor Saturation</vt:lpstr>
      <vt:lpstr>Optical Train: Light Intensity</vt:lpstr>
      <vt:lpstr>Optical Train: Focus Lens Focal Length</vt:lpstr>
      <vt:lpstr>Optical Train: Focus Lens Focal Length</vt:lpstr>
      <vt:lpstr>Optical Train: Laser Trade Studies </vt:lpstr>
      <vt:lpstr>Optical Train: Laser  </vt:lpstr>
      <vt:lpstr>Optical Train: Collimator Trade Studies</vt:lpstr>
      <vt:lpstr>Optical Train: Collimator</vt:lpstr>
      <vt:lpstr>Optical Train: Focus Lens Trade Studies</vt:lpstr>
      <vt:lpstr>Optical Train: Focus Lens</vt:lpstr>
      <vt:lpstr>Optical Train: Image Sensor Pixel Resolution</vt:lpstr>
      <vt:lpstr>Optical Train</vt:lpstr>
      <vt:lpstr>Environment</vt:lpstr>
      <vt:lpstr>Environment: Launch Vibrations Simulations</vt:lpstr>
      <vt:lpstr>Environment: Operational Vibrations Simulations</vt:lpstr>
      <vt:lpstr>Environment: Operational Vibrations Simulations</vt:lpstr>
      <vt:lpstr>Environment: Operational Vibrations Simulations</vt:lpstr>
      <vt:lpstr>SWAP</vt:lpstr>
      <vt:lpstr>SWAP: Active Power</vt:lpstr>
      <vt:lpstr>SWAP: Inactive Power</vt:lpstr>
      <vt:lpstr>Hologram Reconstruction Algorithm </vt:lpstr>
      <vt:lpstr>Hologram Reconstruction Algorithm </vt:lpstr>
      <vt:lpstr>Hologram Reconstruction Algorithm </vt:lpstr>
      <vt:lpstr>Hologram Reconstruction Algorithm: Processor Choice </vt:lpstr>
      <vt:lpstr>Hologram Reconstruction Algorithm: Processor Choice </vt:lpstr>
      <vt:lpstr>Hologram Reconstruction Algorithm Flow Chart </vt:lpstr>
      <vt:lpstr>Hologram Reconstruction Algorithm Flow Chart </vt:lpstr>
      <vt:lpstr>PowerPoint Presentation</vt:lpstr>
      <vt:lpstr>Frame A Timestep 1</vt:lpstr>
      <vt:lpstr>Frame B Timestep 2</vt:lpstr>
      <vt:lpstr>Frame C Timestep 3</vt:lpstr>
      <vt:lpstr>Frame D Timestep 4</vt:lpstr>
      <vt:lpstr>Difference Stack Algorithm</vt:lpstr>
      <vt:lpstr>Reconstruction</vt:lpstr>
      <vt:lpstr>Verification and Validation</vt:lpstr>
      <vt:lpstr>Environment: G-Loading Verification</vt:lpstr>
      <vt:lpstr>Environment: Thermal Verification</vt:lpstr>
      <vt:lpstr>Spring Planning</vt:lpstr>
      <vt:lpstr>Financial Budget Breakdown</vt:lpstr>
      <vt:lpstr>Financial Budget Breakdown</vt:lpstr>
      <vt:lpstr>Data Downlink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 Zehnder</cp:lastModifiedBy>
  <cp:revision>5</cp:revision>
  <cp:lastPrinted>2022-11-28T00:05:41Z</cp:lastPrinted>
  <dcterms:modified xsi:type="dcterms:W3CDTF">2023-03-10T00:05:06Z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