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4.xml" ContentType="application/vnd.openxmlformats-officedocument.presentationml.notesSlide+xml"/>
  <Override PartName="/ppt/notesSlides/notesSlide7.xml" ContentType="application/vnd.openxmlformats-officedocument.presentationml.notesSlide+xml"/>
  <Override PartName="/ppt/notesSlides/notesSlide35.xml" ContentType="application/vnd.openxmlformats-officedocument.presentationml.notesSlide+xml"/>
  <Override PartName="/ppt/notesSlides/notesSlide8.xml" ContentType="application/vnd.openxmlformats-officedocument.presentationml.notesSlide+xml"/>
  <Override PartName="/ppt/notesSlides/notesSlide36.xml" ContentType="application/vnd.openxmlformats-officedocument.presentationml.notesSlide+xml"/>
  <Override PartName="/ppt/notesSlides/notesSlide9.xml" ContentType="application/vnd.openxmlformats-officedocument.presentationml.notesSlide+xml"/>
  <Override PartName="/ppt/notesSlides/notesSlide37.xml" ContentType="application/vnd.openxmlformats-officedocument.presentationml.notesSlide+xml"/>
  <Override PartName="/ppt/notesSlides/notesSlide10.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42.xml" ContentType="application/vnd.openxmlformats-officedocument.presentationml.notesSlide+xml"/>
  <Override PartName="/ppt/notesSlides/notesSlide13.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14.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1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31.xml" ContentType="application/vnd.openxmlformats-officedocument.presentationml.notesSlid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notesSlides/notesSlide30.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omments/modernComment_23A_58B81B71.xml" ContentType="application/vnd.ms-powerpoint.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4.xml" ContentType="application/inkml+xml"/>
  <Override PartName="/ppt/authors.xml" ContentType="application/vnd.ms-powerpoint.author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2.xml" ContentType="application/inkml+xml"/>
  <Override PartName="/ppt/ink/ink13.xml" ContentType="application/inkml+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sldIdLst>
    <p:sldId id="263" r:id="rId2"/>
    <p:sldId id="337" r:id="rId3"/>
    <p:sldId id="339" r:id="rId4"/>
    <p:sldId id="377" r:id="rId5"/>
    <p:sldId id="421" r:id="rId6"/>
    <p:sldId id="354" r:id="rId7"/>
    <p:sldId id="538" r:id="rId8"/>
    <p:sldId id="608" r:id="rId9"/>
    <p:sldId id="537" r:id="rId10"/>
    <p:sldId id="621" r:id="rId11"/>
    <p:sldId id="620" r:id="rId12"/>
    <p:sldId id="423" r:id="rId13"/>
    <p:sldId id="630" r:id="rId14"/>
    <p:sldId id="426" r:id="rId15"/>
    <p:sldId id="629" r:id="rId16"/>
    <p:sldId id="595" r:id="rId17"/>
    <p:sldId id="424" r:id="rId18"/>
    <p:sldId id="439" r:id="rId19"/>
    <p:sldId id="586" r:id="rId20"/>
    <p:sldId id="587" r:id="rId21"/>
    <p:sldId id="610" r:id="rId22"/>
    <p:sldId id="550" r:id="rId23"/>
    <p:sldId id="639" r:id="rId24"/>
    <p:sldId id="570" r:id="rId25"/>
    <p:sldId id="654" r:id="rId26"/>
    <p:sldId id="647" r:id="rId27"/>
    <p:sldId id="616" r:id="rId28"/>
    <p:sldId id="625" r:id="rId29"/>
    <p:sldId id="623" r:id="rId30"/>
    <p:sldId id="614" r:id="rId31"/>
    <p:sldId id="626" r:id="rId32"/>
    <p:sldId id="615" r:id="rId33"/>
    <p:sldId id="631" r:id="rId34"/>
    <p:sldId id="577" r:id="rId35"/>
    <p:sldId id="627" r:id="rId36"/>
    <p:sldId id="633" r:id="rId37"/>
    <p:sldId id="636" r:id="rId38"/>
    <p:sldId id="619" r:id="rId39"/>
    <p:sldId id="553" r:id="rId40"/>
    <p:sldId id="643" r:id="rId41"/>
    <p:sldId id="598" r:id="rId42"/>
    <p:sldId id="599" r:id="rId43"/>
    <p:sldId id="648" r:id="rId44"/>
    <p:sldId id="583" r:id="rId45"/>
    <p:sldId id="572" r:id="rId46"/>
    <p:sldId id="556" r:id="rId47"/>
    <p:sldId id="603" r:id="rId48"/>
    <p:sldId id="646" r:id="rId49"/>
    <p:sldId id="604" r:id="rId50"/>
    <p:sldId id="425" r:id="rId51"/>
    <p:sldId id="461" r:id="rId52"/>
    <p:sldId id="435" r:id="rId53"/>
    <p:sldId id="561" r:id="rId54"/>
    <p:sldId id="617" r:id="rId55"/>
    <p:sldId id="465" r:id="rId56"/>
    <p:sldId id="466" r:id="rId57"/>
    <p:sldId id="557" r:id="rId58"/>
    <p:sldId id="468" r:id="rId59"/>
    <p:sldId id="644" r:id="rId60"/>
    <p:sldId id="464" r:id="rId61"/>
    <p:sldId id="463" r:id="rId62"/>
    <p:sldId id="560" r:id="rId63"/>
    <p:sldId id="656" r:id="rId64"/>
    <p:sldId id="655" r:id="rId65"/>
    <p:sldId id="642" r:id="rId66"/>
    <p:sldId id="637" r:id="rId67"/>
    <p:sldId id="634" r:id="rId68"/>
    <p:sldId id="650" r:id="rId69"/>
    <p:sldId id="651" r:id="rId70"/>
    <p:sldId id="652" r:id="rId71"/>
    <p:sldId id="653" r:id="rId72"/>
    <p:sldId id="649" r:id="rId73"/>
    <p:sldId id="657" r:id="rId74"/>
    <p:sldId id="658" r:id="rId75"/>
    <p:sldId id="659" r:id="rId76"/>
    <p:sldId id="660" r:id="rId77"/>
    <p:sldId id="541" r:id="rId78"/>
    <p:sldId id="540" r:id="rId79"/>
    <p:sldId id="542" r:id="rId80"/>
    <p:sldId id="638" r:id="rId81"/>
    <p:sldId id="543" r:id="rId82"/>
    <p:sldId id="544" r:id="rId83"/>
    <p:sldId id="539" r:id="rId84"/>
    <p:sldId id="532" r:id="rId85"/>
    <p:sldId id="533" r:id="rId86"/>
    <p:sldId id="526" r:id="rId87"/>
    <p:sldId id="535" r:id="rId88"/>
    <p:sldId id="589" r:id="rId89"/>
    <p:sldId id="588" r:id="rId90"/>
    <p:sldId id="590" r:id="rId91"/>
    <p:sldId id="591" r:id="rId92"/>
    <p:sldId id="592" r:id="rId93"/>
    <p:sldId id="593" r:id="rId94"/>
    <p:sldId id="594"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504040-9882-ADC0-242C-75C032A17E9D}" name="Madison Stratton" initials="MS" userId="S::mast7851@colorado.edu::2704343c-02c2-40dd-a7d1-85153be1490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AA10"/>
    <a:srgbClr val="FFFF99"/>
    <a:srgbClr val="2FAE00"/>
    <a:srgbClr val="007508"/>
    <a:srgbClr val="FAB721"/>
    <a:srgbClr val="F87300"/>
    <a:srgbClr val="F49D00"/>
    <a:srgbClr val="DF4E00"/>
    <a:srgbClr val="C00F00"/>
    <a:srgbClr val="E823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0E4602-D032-C84C-A7A9-B21C3C121B31}" v="21243" dt="2023-02-27T06:04:21.477"/>
    <p1510:client id="{267679AC-1AED-32F2-C13B-EC9BD936A8AE}" v="187" dt="2023-02-26T22:56:57.596"/>
    <p1510:client id="{27657B33-7977-B03B-4168-17AABF43B3B1}" v="7" dt="2023-02-26T23:48:00.078"/>
    <p1510:client id="{3EA12BA6-988B-5CA3-F8E3-90D26A2835A5}" v="527" dt="2023-02-27T00:21:06.409"/>
    <p1510:client id="{429E9A50-EC2C-1395-8FB4-6384E400480F}" v="115" dt="2023-02-26T22:34:38.164"/>
    <p1510:client id="{55E6FE21-3186-C807-C652-8EAD31FDA480}" v="4" dt="2023-02-26T22:40:11.120"/>
    <p1510:client id="{588D7DB8-86D8-E46B-6A6D-0319EEED41D5}" v="743" dt="2023-02-27T00:07:47.668"/>
    <p1510:client id="{6DFCD80F-48C0-669F-6341-B7727C6D8CE1}" v="628" dt="2023-02-26T20:27:23.820"/>
    <p1510:client id="{779ECEFA-D873-50BF-DA95-1C20AB40D462}" v="15" dt="2023-02-26T21:15:06.446"/>
    <p1510:client id="{7B5DC228-D9F6-9A2E-0C38-44E116180EC5}" v="8" dt="2023-02-26T19:00:38.291"/>
    <p1510:client id="{92D217D4-47C3-E8BA-9AA0-28FA60D76DE0}" v="477" dt="2023-02-27T00:32:04.240"/>
    <p1510:client id="{A1B3F833-6241-5E9F-303A-49BF035AFD9D}" v="20" dt="2023-02-26T20:57:39.623"/>
    <p1510:client id="{A2AB967E-FDED-21B2-B7F0-BE8C26EA9B1E}" v="1235" dt="2023-02-27T00:35:35.003"/>
    <p1510:client id="{B67E7CDC-EDF4-73EA-EA4E-56BCC19FA5EC}" v="171" dt="2023-02-27T04:24:23.186"/>
    <p1510:client id="{B882C5B1-6B40-0955-4711-F82A6F30B788}" v="64" dt="2023-02-26T23:42:38.648"/>
    <p1510:client id="{BE0B2424-8025-87D2-0334-DCEE6F075236}" v="450" dt="2023-02-27T00:02:20.628"/>
    <p1510:client id="{CA6AE9CA-BED7-9F27-19EE-47BE371D82C2}" v="277" dt="2023-02-26T20:29:01.905"/>
    <p1510:client id="{CD38EC99-C0CC-3EA3-E998-06BD0CFF7230}" v="441" dt="2023-02-26T22:55:18.732"/>
    <p1510:client id="{E167F307-B644-FAD5-C897-44EAF6F47036}" v="14" dt="2023-02-26T20:41:49.525"/>
    <p1510:client id="{E62AE6CA-5FEA-A4BC-9065-376A1A025148}" v="140" dt="2023-02-26T22:44:08.445"/>
  </p1510:revLst>
</p1510:revInfo>
</file>

<file path=ppt/tableStyles.xml><?xml version="1.0" encoding="utf-8"?>
<a:tblStyleLst xmlns:a="http://schemas.openxmlformats.org/drawingml/2006/main" def="{8EC20E35-A176-4012-BC5E-935CFFF8708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p:restoredTop sz="94636"/>
  </p:normalViewPr>
  <p:slideViewPr>
    <p:cSldViewPr snapToGrid="0">
      <p:cViewPr>
        <p:scale>
          <a:sx n="103" d="100"/>
          <a:sy n="103" d="100"/>
        </p:scale>
        <p:origin x="1824" y="9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8/10/relationships/authors" Targe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104"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https://o365coloradoedu-my.sharepoint.com/personal/srbo4873_colorado_edu/Documents/ETNA%20-%20ASEN%204018%20Senior%20Projects/Finances/Finalized%20Budge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93717301750104"/>
          <c:y val="0.13360329413375366"/>
          <c:w val="0.76429269084803975"/>
          <c:h val="0.81570842650825637"/>
        </c:manualLayout>
      </c:layout>
      <c:pieChart>
        <c:varyColors val="1"/>
        <c:ser>
          <c:idx val="0"/>
          <c:order val="0"/>
          <c:dPt>
            <c:idx val="0"/>
            <c:bubble3D val="0"/>
            <c:spPr>
              <a:solidFill>
                <a:srgbClr val="DF4E00"/>
              </a:solidFill>
              <a:ln w="19050">
                <a:solidFill>
                  <a:schemeClr val="lt1"/>
                </a:solidFill>
              </a:ln>
              <a:effectLst/>
            </c:spPr>
            <c:extLst>
              <c:ext xmlns:c16="http://schemas.microsoft.com/office/drawing/2014/chart" uri="{C3380CC4-5D6E-409C-BE32-E72D297353CC}">
                <c16:uniqueId val="{00000001-B3F9-465E-BA99-1634F403D325}"/>
              </c:ext>
            </c:extLst>
          </c:dPt>
          <c:dPt>
            <c:idx val="1"/>
            <c:bubble3D val="0"/>
            <c:spPr>
              <a:solidFill>
                <a:srgbClr val="C00F00"/>
              </a:solidFill>
              <a:ln w="19050">
                <a:solidFill>
                  <a:schemeClr val="lt1"/>
                </a:solidFill>
              </a:ln>
              <a:effectLst/>
            </c:spPr>
            <c:extLst>
              <c:ext xmlns:c16="http://schemas.microsoft.com/office/drawing/2014/chart" uri="{C3380CC4-5D6E-409C-BE32-E72D297353CC}">
                <c16:uniqueId val="{00000003-B3F9-465E-BA99-1634F403D325}"/>
              </c:ext>
            </c:extLst>
          </c:dPt>
          <c:dPt>
            <c:idx val="2"/>
            <c:bubble3D val="0"/>
            <c:spPr>
              <a:solidFill>
                <a:srgbClr val="980906"/>
              </a:solidFill>
              <a:ln w="19050">
                <a:solidFill>
                  <a:schemeClr val="lt1"/>
                </a:solidFill>
              </a:ln>
              <a:effectLst/>
            </c:spPr>
            <c:extLst>
              <c:ext xmlns:c16="http://schemas.microsoft.com/office/drawing/2014/chart" uri="{C3380CC4-5D6E-409C-BE32-E72D297353CC}">
                <c16:uniqueId val="{00000005-B3F9-465E-BA99-1634F403D325}"/>
              </c:ext>
            </c:extLst>
          </c:dPt>
          <c:dPt>
            <c:idx val="3"/>
            <c:bubble3D val="0"/>
            <c:spPr>
              <a:solidFill>
                <a:srgbClr val="F9C002"/>
              </a:solidFill>
              <a:ln w="19050">
                <a:solidFill>
                  <a:schemeClr val="lt1"/>
                </a:solidFill>
              </a:ln>
              <a:effectLst/>
            </c:spPr>
            <c:extLst>
              <c:ext xmlns:c16="http://schemas.microsoft.com/office/drawing/2014/chart" uri="{C3380CC4-5D6E-409C-BE32-E72D297353CC}">
                <c16:uniqueId val="{00000007-B3F9-465E-BA99-1634F403D325}"/>
              </c:ext>
            </c:extLst>
          </c:dPt>
          <c:dPt>
            <c:idx val="4"/>
            <c:bubble3D val="0"/>
            <c:spPr>
              <a:solidFill>
                <a:srgbClr val="F49D00"/>
              </a:solidFill>
              <a:ln w="19050">
                <a:solidFill>
                  <a:schemeClr val="lt1"/>
                </a:solidFill>
              </a:ln>
              <a:effectLst/>
            </c:spPr>
            <c:extLst>
              <c:ext xmlns:c16="http://schemas.microsoft.com/office/drawing/2014/chart" uri="{C3380CC4-5D6E-409C-BE32-E72D297353CC}">
                <c16:uniqueId val="{00000009-B3F9-465E-BA99-1634F403D325}"/>
              </c:ext>
            </c:extLst>
          </c:dPt>
          <c:dPt>
            <c:idx val="5"/>
            <c:bubble3D val="0"/>
            <c:spPr>
              <a:solidFill>
                <a:srgbClr val="F87300"/>
              </a:solidFill>
              <a:ln w="19050">
                <a:solidFill>
                  <a:schemeClr val="lt1"/>
                </a:solidFill>
              </a:ln>
              <a:effectLst/>
            </c:spPr>
            <c:extLst>
              <c:ext xmlns:c16="http://schemas.microsoft.com/office/drawing/2014/chart" uri="{C3380CC4-5D6E-409C-BE32-E72D297353CC}">
                <c16:uniqueId val="{0000000B-B3F9-465E-BA99-1634F403D325}"/>
              </c:ext>
            </c:extLst>
          </c:dPt>
          <c:dLbls>
            <c:dLbl>
              <c:idx val="0"/>
              <c:layout>
                <c:manualLayout>
                  <c:x val="-0.145893176043151"/>
                  <c:y val="0.23186138222488561"/>
                </c:manualLayout>
              </c:layout>
              <c:tx>
                <c:rich>
                  <a:bodyPr rot="0" spcFirstLastPara="1" vertOverflow="ellipsis" vert="horz" wrap="square" lIns="38100" tIns="19050" rIns="38100" bIns="19050" anchor="ctr" anchorCtr="1">
                    <a:noAutofit/>
                  </a:bodyPr>
                  <a:lstStyle/>
                  <a:p>
                    <a:pPr>
                      <a:defRPr sz="1600" b="1" i="0" u="none" strike="noStrike" kern="1200" baseline="0">
                        <a:ln w="12700">
                          <a:solidFill>
                            <a:schemeClr val="tx1">
                              <a:alpha val="67000"/>
                            </a:schemeClr>
                          </a:solidFill>
                        </a:ln>
                        <a:solidFill>
                          <a:schemeClr val="tx1"/>
                        </a:solidFill>
                        <a:latin typeface="Century Gothic" panose="020B0502020202020204" pitchFamily="34" charset="0"/>
                        <a:ea typeface="+mn-ea"/>
                        <a:cs typeface="+mn-cs"/>
                      </a:defRPr>
                    </a:pPr>
                    <a:r>
                      <a:rPr lang="en-US" sz="1600"/>
                      <a:t>Mechanical</a:t>
                    </a:r>
                  </a:p>
                  <a:p>
                    <a:pPr>
                      <a:defRPr sz="1600" b="1">
                        <a:ln w="12700">
                          <a:solidFill>
                            <a:schemeClr val="tx1">
                              <a:alpha val="67000"/>
                            </a:schemeClr>
                          </a:solidFill>
                        </a:ln>
                        <a:solidFill>
                          <a:schemeClr val="tx1"/>
                        </a:solidFill>
                        <a:latin typeface="Century Gothic" panose="020B0502020202020204" pitchFamily="34" charset="0"/>
                      </a:defRPr>
                    </a:pPr>
                    <a:fld id="{893C9173-2679-4016-A5C7-5A303BDB5C03}" type="PERCENTAGE">
                      <a:rPr lang="en-US" sz="1600"/>
                      <a:pPr>
                        <a:defRPr sz="1600" b="1">
                          <a:ln w="12700">
                            <a:solidFill>
                              <a:schemeClr val="tx1">
                                <a:alpha val="67000"/>
                              </a:schemeClr>
                            </a:solidFill>
                          </a:ln>
                          <a:solidFill>
                            <a:schemeClr val="tx1"/>
                          </a:solidFill>
                          <a:latin typeface="Century Gothic" panose="020B0502020202020204" pitchFamily="34" charset="0"/>
                        </a:defRPr>
                      </a:pPr>
                      <a:t>[PERCENTAGE]</a:t>
                    </a:fld>
                    <a:endParaRPr lang="en-US"/>
                  </a:p>
                </c:rich>
              </c:tx>
              <c:numFmt formatCode="General" sourceLinked="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ln w="12700">
                        <a:solidFill>
                          <a:schemeClr val="tx1">
                            <a:alpha val="67000"/>
                          </a:schemeClr>
                        </a:solidFill>
                      </a:ln>
                      <a:solidFill>
                        <a:schemeClr val="tx1"/>
                      </a:solidFill>
                      <a:latin typeface="Century Gothic" panose="020B0502020202020204" pitchFamily="34" charset="0"/>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27688656619151436"/>
                      <c:h val="0.16791586846018872"/>
                    </c:manualLayout>
                  </c15:layout>
                  <c15:dlblFieldTable/>
                  <c15:showDataLabelsRange val="0"/>
                </c:ext>
                <c:ext xmlns:c16="http://schemas.microsoft.com/office/drawing/2014/chart" uri="{C3380CC4-5D6E-409C-BE32-E72D297353CC}">
                  <c16:uniqueId val="{00000001-B3F9-465E-BA99-1634F403D325}"/>
                </c:ext>
              </c:extLst>
            </c:dLbl>
            <c:dLbl>
              <c:idx val="1"/>
              <c:layout>
                <c:manualLayout>
                  <c:x val="-0.10000689966834631"/>
                  <c:y val="4.9733477346547185E-2"/>
                </c:manualLayout>
              </c:layout>
              <c:tx>
                <c:rich>
                  <a:bodyPr/>
                  <a:lstStyle/>
                  <a:p>
                    <a:r>
                      <a:rPr lang="en-US" sz="1600"/>
                      <a:t>Optics </a:t>
                    </a:r>
                  </a:p>
                  <a:p>
                    <a:fld id="{3DA633B8-7ACC-4EFF-B8BA-28A3D381B070}" type="PERCENTAGE">
                      <a:rPr lang="en-US" sz="1600"/>
                      <a:pPr/>
                      <a:t>[PERCENTAGE]</a:t>
                    </a:fld>
                    <a:endParaRPr lang="en-US"/>
                  </a:p>
                </c:rich>
              </c:tx>
              <c:dLblPos val="bestFit"/>
              <c:showLegendKey val="0"/>
              <c:showVal val="0"/>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3F9-465E-BA99-1634F403D325}"/>
                </c:ext>
              </c:extLst>
            </c:dLbl>
            <c:dLbl>
              <c:idx val="2"/>
              <c:layout>
                <c:manualLayout>
                  <c:x val="0.17912941220936357"/>
                  <c:y val="-0.15468512473472398"/>
                </c:manualLayout>
              </c:layout>
              <c:tx>
                <c:rich>
                  <a:bodyPr rot="0" spcFirstLastPara="1" vertOverflow="ellipsis" vert="horz" wrap="square" lIns="38100" tIns="19050" rIns="38100" bIns="19050" anchor="ctr" anchorCtr="1">
                    <a:noAutofit/>
                  </a:bodyPr>
                  <a:lstStyle/>
                  <a:p>
                    <a:pPr>
                      <a:defRPr sz="1600" b="1" i="0" u="none" strike="noStrike" kern="1200" baseline="0">
                        <a:ln w="12700">
                          <a:solidFill>
                            <a:schemeClr val="tx1">
                              <a:alpha val="67000"/>
                            </a:schemeClr>
                          </a:solidFill>
                        </a:ln>
                        <a:solidFill>
                          <a:schemeClr val="tx1"/>
                        </a:solidFill>
                        <a:latin typeface="Century Gothic" panose="020B0502020202020204" pitchFamily="34" charset="0"/>
                        <a:ea typeface="+mn-ea"/>
                        <a:cs typeface="+mn-cs"/>
                      </a:defRPr>
                    </a:pPr>
                    <a:r>
                      <a:rPr lang="en-US" sz="1600"/>
                      <a:t>Electronics</a:t>
                    </a:r>
                  </a:p>
                  <a:p>
                    <a:pPr>
                      <a:defRPr sz="1600" b="1">
                        <a:ln w="12700">
                          <a:solidFill>
                            <a:schemeClr val="tx1">
                              <a:alpha val="67000"/>
                            </a:schemeClr>
                          </a:solidFill>
                        </a:ln>
                        <a:solidFill>
                          <a:schemeClr val="tx1"/>
                        </a:solidFill>
                        <a:latin typeface="Century Gothic" panose="020B0502020202020204" pitchFamily="34" charset="0"/>
                      </a:defRPr>
                    </a:pPr>
                    <a:fld id="{A8D9D8E6-EF6C-4568-88F5-D0322FA53670}" type="PERCENTAGE">
                      <a:rPr lang="en-US" sz="1600"/>
                      <a:pPr>
                        <a:defRPr sz="1600" b="1">
                          <a:ln w="12700">
                            <a:solidFill>
                              <a:schemeClr val="tx1">
                                <a:alpha val="67000"/>
                              </a:schemeClr>
                            </a:solidFill>
                          </a:ln>
                          <a:solidFill>
                            <a:schemeClr val="tx1"/>
                          </a:solidFill>
                          <a:latin typeface="Century Gothic" panose="020B0502020202020204" pitchFamily="34" charset="0"/>
                        </a:defRPr>
                      </a:pPr>
                      <a:t>[PERCENTAGE]</a:t>
                    </a:fld>
                    <a:endParaRPr lang="en-US"/>
                  </a:p>
                </c:rich>
              </c:tx>
              <c:numFmt formatCode="General" sourceLinked="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ln w="12700">
                        <a:solidFill>
                          <a:schemeClr val="tx1">
                            <a:alpha val="67000"/>
                          </a:schemeClr>
                        </a:solidFill>
                      </a:ln>
                      <a:solidFill>
                        <a:schemeClr val="tx1"/>
                      </a:solidFill>
                      <a:latin typeface="Century Gothic" panose="020B0502020202020204" pitchFamily="34" charset="0"/>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27023956175451713"/>
                      <c:h val="0.1431080124376766"/>
                    </c:manualLayout>
                  </c15:layout>
                  <c15:dlblFieldTable/>
                  <c15:showDataLabelsRange val="0"/>
                </c:ext>
                <c:ext xmlns:c16="http://schemas.microsoft.com/office/drawing/2014/chart" uri="{C3380CC4-5D6E-409C-BE32-E72D297353CC}">
                  <c16:uniqueId val="{00000005-B3F9-465E-BA99-1634F403D325}"/>
                </c:ext>
              </c:extLst>
            </c:dLbl>
            <c:dLbl>
              <c:idx val="3"/>
              <c:layout>
                <c:manualLayout>
                  <c:x val="-2.7036736192743768E-2"/>
                  <c:y val="8.4936436460814654E-2"/>
                </c:manualLayout>
              </c:layout>
              <c:tx>
                <c:rich>
                  <a:bodyPr/>
                  <a:lstStyle/>
                  <a:p>
                    <a:r>
                      <a:rPr lang="en-US" sz="1600"/>
                      <a:t>Pilot Costs</a:t>
                    </a:r>
                  </a:p>
                  <a:p>
                    <a:fld id="{3F080CB4-42CB-42FF-A05E-544B62FAE100}" type="PERCENTAGE">
                      <a:rPr lang="en-US" sz="1600"/>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3F9-465E-BA99-1634F403D325}"/>
                </c:ext>
              </c:extLst>
            </c:dLbl>
            <c:dLbl>
              <c:idx val="4"/>
              <c:layout>
                <c:manualLayout>
                  <c:x val="-4.9290372222402186E-2"/>
                  <c:y val="8.9244382603146204E-3"/>
                </c:manualLayout>
              </c:layout>
              <c:tx>
                <c:rich>
                  <a:bodyPr/>
                  <a:lstStyle/>
                  <a:p>
                    <a:r>
                      <a:rPr lang="en-US" sz="1600"/>
                      <a:t>Testing </a:t>
                    </a:r>
                  </a:p>
                  <a:p>
                    <a:fld id="{5386D294-6025-4355-AA54-12BF451CFF42}" type="PERCENTAGE">
                      <a:rPr lang="en-US" sz="1600"/>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3F9-465E-BA99-1634F403D325}"/>
                </c:ext>
              </c:extLst>
            </c:dLbl>
            <c:dLbl>
              <c:idx val="5"/>
              <c:layout>
                <c:manualLayout>
                  <c:x val="1.5900039017213641E-2"/>
                  <c:y val="-1.005032880204631E-2"/>
                </c:manualLayout>
              </c:layout>
              <c:tx>
                <c:rich>
                  <a:bodyPr/>
                  <a:lstStyle/>
                  <a:p>
                    <a:r>
                      <a:rPr lang="en-US" sz="1600" baseline="0"/>
                      <a:t>Reserves </a:t>
                    </a:r>
                  </a:p>
                  <a:p>
                    <a:fld id="{EFADE3C3-3BB4-4B06-A720-8183CD8A7A4B}" type="PERCENTAGE">
                      <a:rPr lang="en-US" sz="1600"/>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3F9-465E-BA99-1634F403D325}"/>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ln w="12700">
                      <a:solidFill>
                        <a:schemeClr val="tx1">
                          <a:alpha val="67000"/>
                        </a:schemeClr>
                      </a:solidFill>
                    </a:ln>
                    <a:solidFill>
                      <a:schemeClr val="tx1"/>
                    </a:solidFill>
                    <a:latin typeface="Century Gothic" panose="020B0502020202020204" pitchFamily="34" charset="0"/>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'Combined Budget'!$B$3:$B$8</c:f>
              <c:strCache>
                <c:ptCount val="6"/>
                <c:pt idx="0">
                  <c:v>Mechanical</c:v>
                </c:pt>
                <c:pt idx="1">
                  <c:v>Optical</c:v>
                </c:pt>
                <c:pt idx="2">
                  <c:v>Electronics</c:v>
                </c:pt>
                <c:pt idx="3">
                  <c:v>PILOT Cost</c:v>
                </c:pt>
                <c:pt idx="4">
                  <c:v>Testing</c:v>
                </c:pt>
                <c:pt idx="5">
                  <c:v>Reserves</c:v>
                </c:pt>
              </c:strCache>
            </c:strRef>
          </c:cat>
          <c:val>
            <c:numRef>
              <c:f>'Combined Budget'!$C$3:$C$8</c:f>
              <c:numCache>
                <c:formatCode>"$"#,##0.00_);[Red]\("$"#,##0.00\)</c:formatCode>
                <c:ptCount val="6"/>
                <c:pt idx="0">
                  <c:v>606.08000000000004</c:v>
                </c:pt>
                <c:pt idx="1">
                  <c:v>531.995</c:v>
                </c:pt>
                <c:pt idx="2" formatCode="&quot;$&quot;#,##0_);[Red]\(&quot;$&quot;#,##0\)">
                  <c:v>2258.9199999999996</c:v>
                </c:pt>
                <c:pt idx="3">
                  <c:v>200</c:v>
                </c:pt>
                <c:pt idx="4">
                  <c:v>325.43</c:v>
                </c:pt>
                <c:pt idx="5">
                  <c:v>77.575000000000273</c:v>
                </c:pt>
              </c:numCache>
            </c:numRef>
          </c:val>
          <c:extLst>
            <c:ext xmlns:c16="http://schemas.microsoft.com/office/drawing/2014/chart" uri="{C3380CC4-5D6E-409C-BE32-E72D297353CC}">
              <c16:uniqueId val="{0000000C-B3F9-465E-BA99-1634F403D325}"/>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23A_58B81B71.xml><?xml version="1.0" encoding="utf-8"?>
<p188:cmLst xmlns:a="http://schemas.openxmlformats.org/drawingml/2006/main" xmlns:r="http://schemas.openxmlformats.org/officeDocument/2006/relationships" xmlns:p188="http://schemas.microsoft.com/office/powerpoint/2018/8/main">
  <p188:cm id="{38CFB1DA-CA94-4199-8A2B-0F2845EBDDF6}" authorId="{28504040-9882-ADC0-242C-75C032A17E9D}" created="2023-02-24T19:33:33.914">
    <ac:deMkLst xmlns:ac="http://schemas.microsoft.com/office/drawing/2013/main/command">
      <pc:docMk xmlns:pc="http://schemas.microsoft.com/office/powerpoint/2013/main/command"/>
      <pc:sldMk xmlns:pc="http://schemas.microsoft.com/office/powerpoint/2013/main/command" cId="1488460657" sldId="570"/>
      <ac:picMk id="17" creationId="{79D45F78-FC2C-C348-54EB-CEEF36348824}"/>
    </ac:deMkLst>
    <p188:txBody>
      <a:bodyPr/>
      <a:lstStyle/>
      <a:p>
        <a:r>
          <a:rPr lang="en-US"/>
          <a:t>for me: add the height measurement of diagram and small corner filled sensor</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6T05:10:38.440"/>
    </inkml:context>
    <inkml:brush xml:id="br0">
      <inkml:brushProperty name="width" value="0.1" units="cm"/>
      <inkml:brushProperty name="height" value="0.1" units="cm"/>
      <inkml:brushProperty name="color" value="#F49D00"/>
    </inkml:brush>
  </inkml:definitions>
  <inkml:trace contextRef="#ctx0" brushRef="#br0">676 0 24575,'-15'11'0,"2"-3"0,-5 8 0,8-6 0,-1-2 0,6-3 0,-5 3 0,6-4 0,-5 2 0,5-1 0,-3 2 0,0 3 0,-1-2 0,0 3 0,3-6 0,-1 3 0,1-3 0,-3 2 0,1 0 0,-4 6 0,3-5 0,-4 7 0,5-8 0,-1 2 0,1-1 0,0 3 0,-1-1 0,1 0 0,-6 5 0,5-4 0,-7 8 0,8-9 0,-2 3 0,0 1 0,2-5 0,-2 3 0,3-5 0,-2 0 0,2-1 0,-1 2 0,1-2 0,-5 6 0,4-4 0,-4 3 0,6-5 0,-2 3 0,-2 1 0,-1-1 0,0 2 0,2-3 0,2 3 0,-1-2 0,-1 6 0,2-8 0,-2 6 0,0-4 0,2 1 0,-3 2 0,5-4 0,-1 4 0,1-4 0,-3 4 0,2-4 0,0 2 0,2-3 0,2 0 0,-1-2 0,-1 1 0,2 0 0,-2 2 0,0-1 0,2 0 0,-1 0 0,0 2 0,-2 4 0,-1 0 0,0 1 0,4-4 0,-4 2 0,3-3 0,0 2 0,-2 3 0,3-4 0,-2 5 0,-1-2 0,0 1 0,-2 3 0,2-6 0,0 4 0,1-3 0,-2 4 0,-1 2 0,2-6 0,0 6 0,0-6 0,-1 14 0,-2-8 0,-2 9 0,4-8 0,-2 4 0,1-1 0,1-1 0,-2-1 0,2 2 0,0-6 0,3-1 0,1-10 0,1-2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7T00:12:55.322"/>
    </inkml:context>
    <inkml:brush xml:id="br0">
      <inkml:brushProperty name="width" value="0.1" units="cm"/>
      <inkml:brushProperty name="height" value="0.1" units="cm"/>
      <inkml:brushProperty name="color" value="#E71224"/>
    </inkml:brush>
  </inkml:definitions>
  <inkml:trace contextRef="#ctx0" brushRef="#br0">11582 15266 16383 0 0,'-5'0'0'0'0,"-6"5"0"0"0,-5 1 0 0 0,-6 5 0 0 0,-2 0 0 0 0,-3 2 0 0 0,-1 0 0 0 0,0 2 0 0 0,-5 3 0 0 0,-1-1 0 0 0,0-4 0 0 0,1 0 0 0 0,-2-1 0 0 0,0 1 0 0 0,1-1 0 0 0,1 1 0 0 0,3 4 0 0 0,1-1 0 0 0,1 1 0 0 0,1-2 0 0 0,0-4 0 0 0,-5-4 0 0 0,-1 2 0 0 0,1-1 0 0 0,0-1 0 0 0,2-3 0 0 0,1-1 0 0 0,0 3 0 0 0,2 0 0 0 0,0 0 0 0 0,0-1 0 0 0,-5-2 0 0 0,-1-2 0 0 0,0 0 0 0 0,2-1 0 0 0,0 0 0 0 0,2 0 0 0 0,-4 0 0 0 0,0-1 0 0 0,-5 1 0 0 0,0 0 0 0 0,2 0 0 0 0,-2 0 0 0 0,0 0 0 0 0,-2 0 0 0 0,-3 0 0 0 0,0 0 0 0 0,-1 0 0 0 0,-3 0 0 0 0,3 0 0 0 0,3 0 0 0 0,0 0 0 0 0,-2 0 0 0 0,-4 0 0 0 0,3 0 0 0 0,-2 0 0 0 0,-1 0 0 0 0,2 0 0 0 0,5 0 0 0 0,-1 0 0 0 0,-2 0 0 0 0,1 5 0 0 0,-1 1 0 0 0,2 0 0 0 0,3-2 0 0 0,0 4 0 0 0,0 1 0 0 0,-1-2 0 0 0,-5-2 0 0 0,2-2 0 0 0,3 4 0 0 0,3 0 0 0 0,-1-1 0 0 0,1-2 0 0 0,-7-1 0 0 0,-1 3 0 0 0,2 1 0 0 0,0-1 0 0 0,1-1 0 0 0,-5-2 0 0 0,0-1 0 0 0,3 3 0 0 0,1 2 0 0 0,-3 3 0 0 0,-3 1 0 0 0,2-2 0 0 0,5-3 0 0 0,0-2 0 0 0,2-1 0 0 0,-2-2 0 0 0,-2-1 0 0 0,1 0 0 0 0,3-1 0 0 0,3 1 0 0 0,4-1 0 0 0,2 1 0 0 0,2 0 0 0 0,1 0 0 0 0,1 0 0 0 0,-1 0 0 0 0,1 0 0 0 0,-1 0 0 0 0,0 0 0 0 0,0 0 0 0 0,0 0 0 0 0,0 0 0 0 0,0 0 0 0 0,0 0 0 0 0,0 0 0 0 0,0 0 0 0 0,-1 0 0 0 0,1 0 0 0 0,5 5 0 0 0,5 1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7T00:12:55.323"/>
    </inkml:context>
    <inkml:brush xml:id="br0">
      <inkml:brushProperty name="width" value="0.1" units="cm"/>
      <inkml:brushProperty name="height" value="0.1" units="cm"/>
      <inkml:brushProperty name="color" value="#E71224"/>
    </inkml:brush>
  </inkml:definitions>
  <inkml:trace contextRef="#ctx0" brushRef="#br0">7739 15769 16383 0 0,'0'5'0'0'0,"-5"1"0"0"0,-6 4 0 0 0,-1 6 0 0 0,-3 4 0 0 0,1 3 0 0 0,-2 3 0 0 0,-3 1 0 0 0,3 1 0 0 0,2 0 0 0 0,1 0 0 0 0,-3 0 0 0 0,1 0 0 0 0,4-1 0 0 0,-2 1 0 0 0,2-1 0 0 0,-2-5 0 0 0,2-1 0 0 0,2 0 0 0 0,-2-3 0 0 0,1 0 0 0 0,2 1 0 0 0,-2-2 0 0 0,1 0 0 0 0,1 2 0 0 0,-2-2 0 0 0,1 0 0 0 0,1 3 0 0 0,3 2 0 0 0,2 1 0 0 0,1 3 0 0 0,-3 0 0 0 0,-2 1 0 0 0,2 1 0 0 0,1-1 0 0 0,-4-4 0 0 0,0-1 0 0 0,-3-5 0 0 0,-5-6 0 0 0,-4-8 0 0 0,2-10 0 0 0,-2-4 0 0 0,4-4 0 0 0,4-4 0 0 0,4-4 0 0 0,-2 2 0 0 0,2 0 0 0 0,2-1 0 0 0,2-1 0 0 0,1 7 0 0 0,2 12 0 0 0,0 11 0 0 0,1 8 0 0 0,5 7 0 0 0,2 4 0 0 0,-1 3 0 0 0,4-5 0 0 0,-1 0 0 0 0,4-6 0 0 0,4-5 0 0 0,3-5 0 0 0,-1-8 0 0 0,0-5 0 0 0,2 0 0 0 0,2-6 0 0 0,2 1 0 0 0,1 1 0 0 0,-4-2 0 0 0,-1 0 0 0 0,-4-2 0 0 0,-1 1 0 0 0,3 3 0 0 0,-3-2 0 0 0,-4 0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21:29:15.018"/>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1 1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19T21:29:18.265"/>
    </inkml:context>
    <inkml:brush xml:id="br0">
      <inkml:brushProperty name="width" value="0.025" units="cm"/>
      <inkml:brushProperty name="height" value="0.025" units="cm"/>
      <inkml:brushProperty name="color" value="#FFFFFF"/>
      <inkml:brushProperty name="ignorePressure" value="1"/>
    </inkml:brush>
  </inkml:definitions>
  <inkml:trace contextRef="#ctx0" brushRef="#br0">1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7T05:07:49.784"/>
    </inkml:context>
    <inkml:brush xml:id="br0">
      <inkml:brushProperty name="width" value="0.05" units="cm"/>
      <inkml:brushProperty name="height" value="0.05" units="cm"/>
      <inkml:brushProperty name="color" value="#F49D00"/>
    </inkml:brush>
  </inkml:definitions>
  <inkml:trace contextRef="#ctx0" brushRef="#br0">0 719 24575,'29'-1'0,"-4"0"0,-2 1 0,1 0 0,-9 0 0,6 0 0,-7 0 0,-5 0 0,0 0 0,-4 0 0,5 0 0,0 0 0,6 0 0,-3 0 0,2 0 0,-5 0 0,0 0 0,-3-1 0,2 0 0,1 0 0,3 1 0,-1 0 0,-1-1 0,1 1 0,-3-1 0,1 1 0,-1 0 0,1 0 0,1 0 0,2 0 0,3 0 0,-2 0 0,1 0 0,-4 0 0,0 0 0,4-1 0,5 1 0,6-1 0,-3 1 0,-4 0 0,-7 0 0,7-3 0,3 2 0,8-3 0,-8 3 0,-3 0 0,-7 0 0,2 0 0,0 0 0,10-1 0,-8 2 0,4-2 0,-9 2 0,2 1 0,-3 1 0,10 0 0,-7-1 0,2 0 0,-6-1 0,9 1 0,1 2 0,5-2 0,-4 3 0,-3-2 0,-7 0 0,3-1 0,0 1 0,-1-2 0,3 1 0,-5-1 0,-2 0 0,4 0 0,-2 0 0,5 0 0,-5 0 0,-2 0 0,0 0 0,3 2 0,-2-2 0,7 3 0,-5-3 0,-1 1 0,5 1 0,5-2 0,16 2 0,-6-2 0,16 2 0,-13-2 0,15 4 0,-2-3 0,-10 1 0,-2-2 0,-9 2 0,-3-1 0,4 1 0,-6 0 0,-1-2 0,-2 0 0,-2 0 0,3 0 0,3 0 0,7 0 0,-1 1 0,2-1 0,-4 2 0,3-2 0,-2 0 0,9 1 0,-9 0 0,2 1 0,-9-2 0,3 0 0,0 0 0,1 0 0,2 0 0,-5 0 0,-4 0 0,4 1 0,-2-1 0,6 1 0,-6-1 0,-3-1 0,-5 1 0,9-1 0,-5 0 0,11 1 0,-7-3 0,2 3 0,-7-2 0,5 2 0,-6 0 0,7 0 0,-5-2 0,1 2 0,-3-3 0,4 2 0,-5 1 0,2-1 0,5 1 0,9 0 0,0 0 0,2 0 0,-14 0 0,-2 0 0,-4 0 0,1 0 0,-1 0 0,-1 0 0,-4-1 0,8 1 0,-5-1 0,18 1 0,-5-2 0,5 1 0,5-2 0,-4 2 0,7 0 0,-8 1 0,-8 0 0,-7 0 0,0 0 0,8 0 0,12 0 0,-6 0 0,2 0 0,-10 0 0,4 0 0,10 2 0,0-1 0,1 3 0,-7-4 0,7 3 0,-5 0 0,3-1 0,-4 1 0,-3-2 0,0 0 0,-1 1 0,-3-2 0,-3 0 0,5 0 0,5 0 0,1 0 0,3 0 0,-7 0 0,11 0 0,1 0 0,0 0 0,2 0 0,-20 0 0,8 0 0,-6 0 0,4 0 0,-4 0 0,-5-1 0,1 1 0,-7-1 0,15 1 0,-9 0 0,5 0 0,-3-1 0,-3 0 0,9-2 0,-1 3 0,2-2 0,-3 0 0,-7 2 0,-1-2 0,9 2 0,0-2 0,12 2 0,-6 0 0,2 0 0,-8 0 0,7 0 0,-12 0 0,1 0 0,-7-1 0,-4 1 0,2-1 0,3 1 0,2-1 0,1-1 0,-4 1 0,-1 0 0,-1 1 0,-1 0 0,1 0 0,-1 0 0,-2 0 0,2 0 0,0 0 0,1 0 0,2 0 0,0-2 0,-2 2 0,-1-1 0,-2 1 0,1 0 0,-1 0 0,4 0 0,-4 0 0,-1 0 0,-12-4 0,4 2 0,-8-3 0,8 3 0,1 0 0,-3 0 0,3 0 0,-2 0 0,3 0 0,0 1 0,1 0 0,-1-1 0,-2-3 0,-2 1 0,0-2 0,1 1 0,2 2 0,1 0 0,-1 1 0,2 0 0,-1 1 0,0-2 0,0 1 0,-1-2 0,0 0 0,0 0 0,0 0 0,0 0 0,1 0 0,0 1 0,1 1 0,0 1 0,0 0 0,0 0 0,-2 0 0,-3-3 0,-3 0 0,2 0 0,1 0 0,2 1 0,0 0 0,-2-2 0,2 2 0,0 0 0,1 0 0,-1 0 0,2 2 0,-5-4 0,-1 1 0,-3-2 0,3 0 0,-4 0 0,-1-2 0,-1 1 0,-3-3 0,2 2 0,1 1 0,2 0 0,4 3 0,4 0 0,-7-6 0,5 5 0,-5-5 0,7 7 0,0-1 0,0 1 0,0-1 0,-1 0 0,2 0 0,-1 1 0,0-1 0,0-1 0,1 1 0,-1 0 0,1 1 0,1 0 0,-1 0 0,0 1 0,0-1 0,-3 0 0,2 0 0,-3-1 0,4 3 0,-2-2 0,2 2 0,-4-2 0,3-1 0,-7 1 0,6 0 0,-4-1 0,-3-4 0,2 1 0,-1-2 0,1 5 0,5 1 0,-2-1 0,1 1 0,-2 0 0,2 0 0,-6-3 0,5 1 0,-1 1 0,3-1 0,-4-2 0,1 2 0,-4-5 0,4 6 0,2 0 0,-1 0 0,-3-1 0,-1-2 0,-1 1 0,3-1 0,2 4 0,-1-1 0,0-1 0,-3 1 0,3-1 0,2 3 0,-1-1 0,5 1 0,-4 0 0,1-1 0,-3 1 0,1-1 0,-2 0 0,3 0 0,-1 0 0,-3-2 0,-1 2 0,-6-4 0,6 4 0,1-2 0,4 2 0,-1-1 0,0 2 0,-2 0 0,3 0 0,-5-1 0,5 1 0,-3-2 0,3 2 0,-4-1 0,-3-2 0,-7 0 0,0-1 0,-7-1 0,5 0 0,0 0 0,8 1 0,0 2 0,7 2 0,-7-2 0,4 1 0,-5-1 0,5 2 0,-7-2 0,8 3 0,-11-3 0,10 1 0,-5 2 0,4 0 0,0-1 0,-4 1 0,3-2 0,-1 0 0,6 1 0,-4 1 0,-2 0 0,-9-1 0,-9 1 0,5-5 0,-12 1 0,16-4 0,-7 4 0,14 0 0,-2 4 0,7-1 0,-1-1 0,6 0 0,0 2 0,-1-3 0,1 3 0,-2-2 0,2 2 0,2 1 0,0 0 0,-6-2 0,4 0 0,-10 0 0,8-1 0,-5 2 0,2-3 0,1 3 0,-12-1 0,6 1 0,-5 1 0,4-2 0,1 2 0,-6-1 0,-1 1 0,5-1 0,2 1 0,8 0 0,-1 0 0,1 0 0,-6-3 0,5 3 0,-4-3 0,7 2 0,-6-1 0,3 2 0,-1-1 0,-1 1 0,1 0 0,-7 0 0,5 0 0,-8 0 0,8 0 0,-1 0 0,2 0 0,2 0 0,0 0 0,2 0 0,-1 0 0,-3 0 0,-1 0 0,0 0 0,-4 0 0,-2 0 0,-2 0 0,0 0 0,9 0 0,-2 0 0,0 0 0,1 0 0,2 0 0,2 0 0,2 0 0,-1 0 0,-2 0 0,-1 0 0,2 0 0,0 0 0,3 0 0,-2 0 0,-5 0 0,3 0 0,-2 0 0,3 0 0,-2 0 0,-2 0 0,0 0 0,-2 0 0,8 1 0,-4-1 0,1 2 0,3-2 0,-6 3 0,6-2 0,-7 3 0,2-2 0,-1 2 0,2-3 0,3 0 0,-1 0 0,0 0 0,-5 4 0,-2-1 0,-2 0 0,2 0 0,1-3 0,6 2 0,-5 0 0,6 1 0,-6-2 0,0 3 0,3-2 0,-3 1 0,5-2 0,-1 0 0,2 0 0,1 0 0,-1-1 0,1 0 0,0 1 0,0-1 0,1 0 0,-2 1 0,0 0 0,-2 0 0,-1 1 0,1-1 0,-4 0 0,2 0 0,-1 0 0,1 2 0,1-2 0,-2 1 0,3-1 0,2-1 0,2 0 0,-1 2 0,-2-1 0,0-1 0,-2 1 0,2 0 0,-1 0 0,-4 2 0,1-2 0,-1 0 0,3 0 0,4 0 0,1-1 0,-3 1 0,4-2 0,-4 2 0,1-1 0,-1 1 0,-1-1 0,1 1 0,1-1 0,-2 1 0,2-1 0,-2 1 0,1 0 0,2 0 0,-2 1 0,1-1 0,-4 1 0,4 0 0,-3 0 0,-1-1 0,3 2 0,-2-2 0,6-1 0,-1 1 0,-1 0 0,-1 0 0,0 1 0,1-2 0,0 1 0,3-2 0,-1 2 0,-1-1 0,-3 3 0,-1 0 0,-1 2 0,-5 0 0,6-2 0,-7 2 0,7-2 0,-4 2 0,2-2 0,3 0 0,-2 0 0,4-2 0,0 1 0,-2 0 0,2 1 0,-2 1 0,-1 1 0,3-1 0,-2-2 0,3 1 0,-5 1 0,2 0 0,-1 1 0,3-2 0,1 0 0,-1-1 0,0-1 0,-1 1 0,-3 1 0,3-1 0,-1 1 0,1 0 0,0 2 0,-3-2 0,-8 7 0,3-4 0,-6 4 0,7-4 0,0-1 0,4-1 0,-1 0 0,1 1 0,-6 1 0,7-1 0,-5-1 0,7-2 0,-3 0 0,-1 1 0,3 0 0,-2-1 0,0 2 0,1-2 0,-2 1 0,0 1 0,-6 3 0,0-1 0,-3 2 0,2-1 0,1 0 0,4-2 0,-2 1 0,6-3 0,-2 0 0,4 0 0,2-1 0,0 0 0,-1 0 0,1-1 0,-2 2 0,3-2 0,-1 1 0,1-2 0,-2 2 0,-3 2 0,2 0 0,-6 3 0,7-5 0,-3 2 0,3-2 0,-1 0 0,1 1 0,-2 0 0,2-1 0,-2 0 0,1 1 0,-1 0 0,0 1 0,0 0 0,-1 0 0,0-1 0,3 1 0,0-2 0,3-1 0,-2 1 0,1 0 0,-1 1 0,-1 0 0,2-1 0,-1 2 0,-1 0 0,1-1 0,0 0 0,3-2 0,0 0 0,0 0 0,0 1 0,0-1 0,1 1 0,-1-1 0,2 0 0,-2 0 0,1 1 0,0 1 0,-1 0 0,1 0 0,-1-1 0,0 0 0,-1 2 0,1-2 0,-1 0 0,2-2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6T05:10:38.441"/>
    </inkml:context>
    <inkml:brush xml:id="br0">
      <inkml:brushProperty name="width" value="0.1" units="cm"/>
      <inkml:brushProperty name="height" value="0.1" units="cm"/>
      <inkml:brushProperty name="color" value="#F49D00"/>
    </inkml:brush>
  </inkml:definitions>
  <inkml:trace contextRef="#ctx0" brushRef="#br0">719 3 24575,'8'-1'0,"-2"1"0,-2-1 0,2 2 0,-1 2 0,2 0 0,-2 2 0,2-1 0,-3 0 0,3 1 0,-3-2 0,0 1 0,2 1 0,-3 0 0,1 0 0,-2 0 0,0-2 0,0 6 0,1-4 0,-1 5 0,-1-4 0,-1 4 0,0-3 0,0 1 0,0-2 0,0-1 0,0 3 0,0-4 0,0 5 0,0-1 0,0 1 0,0 0 0,0 1 0,0-2 0,0 2 0,0-3 0,-2 1 0,2-2 0,-2 4 0,1-1 0,-1-1 0,0 4 0,1-6 0,0 3 0,1-1 0,0-4 0,-1 8 0,-1-4 0,1 5 0,-1-2 0,0 2 0,1-4 0,-2 3 0,2-1 0,-1-3 0,0 3 0,2-4 0,-4 7 0,2-1 0,-1 2 0,0 0 0,3-3 0,-1-4 0,-2 4 0,3-4 0,-4 6 0,4-5 0,-2 2 0,1-3 0,1 3 0,-2-2 0,2 3 0,-2 3 0,1-2 0,0 0 0,-1 2 0,2-3 0,-2 1 0,2-2 0,-1 0 0,1 1 0,-3 2 0,3-2 0,-2 1 0,1-4 0,1 9 0,-1-6 0,1 3 0,0-4 0,0-1 0,0-1 0,0 4 0,0-2 0,0 0 0,0 0 0,-1 0 0,0 0 0,0 2 0,0 0 0,1 2 0,-1 2 0,1-2 0,-1 3 0,1-6 0,-2 0 0,2 4 0,0 0 0,-1 11 0,1-8 0,-2 2 0,2-6 0,0 0 0,0 1 0,0-3 0,0-3 0,0-1 0,0 2 0,0 0 0,0 6 0,0 2 0,0-2 0,0 10 0,0-7 0,0 8 0,0-4 0,0-2 0,0 1 0,0-1 0,0 5 0,0-1 0,0 0 0,0-6 0,0-6 0,0-1 0,0-4 0,0 3 0,0 0 0,0-2 0,0 2 0,0-2 0,2 3 0,-2-1 0,3 1 0,0 1 0,1 1 0,1-1 0,-3 0 0,0 0 0,0 0 0,0 3 0,0-2 0,1 1 0,-3-1 0,1-2 0,-1-5 0,0 1 0,0-1 0,0 3 0,0 8 0,0-3 0,0 8 0,0-1 0,0-3 0,0 2 0,0-9 0,-1 3 0,-6 7 0,0 8 0,-6 9 0,3-4 0,-1-4 0,2-7 0,4-3 0,0-5 0,0-2 0,0-5 0,-1 3 0,0-6 0,-3 7 0,-3-2 0,4-1 0,-1-2 0,1-5 0,3 1 0,-4-1 0,0 1 0,2-1 0,-3-1 0,2 0 0,-2-2 0,-5 2 0,-4-1 0,0 2 0,-12-1 0,8-1 0,-11-2 0,13 1 0,-5-1 0,13 2 0,-8-2 0,7 0 0,-4 0 0,-1 0 0,4 0 0,-7 0 0,5-1 0,0-1 0,5 0 0,5-1 0,3 2 0,-1-2 0,0 1 0,-1-3 0,-2 0 0,1-5 0,-1 1 0,1-4 0,1 4 0,-1-2 0,-1-5 0,3 4 0,-2-4 0,3 5 0,-1 0 0,2 1 0,-3-7 0,4 6 0,-3-15 0,3 12 0,-1-8 0,0 7 0,0 2 0,0-7 0,1 3 0,-4-6 0,4 8 0,-4-4 0,5 5 0,-3-5 0,2 2 0,-2-2 0,0-1 0,2-2 0,-4-6 0,1-4 0,-1 0 0,0-4 0,0 8 0,2 0 0,-1 3 0,4 4 0,-3 1 0,4-4 0,-2-1 0,0-7 0,1 4 0,-1-7 0,2 16 0,0-13 0,0 10 0,0-5 0,0 5 0,0 4 0,0 6 0,0-2 0,0 2 0,0-1 0,2-5 0,0 2 0,1-1 0,0 6 0,-1 0 0,1 3 0,0-3 0,-1 0 0,0 3 0,1-4 0,0 3 0,0-4 0,1 4 0,1-3 0,-2 5 0,1 1 0,-3 3 0,-1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6T05:10:38.442"/>
    </inkml:context>
    <inkml:brush xml:id="br0">
      <inkml:brushProperty name="width" value="0.1" units="cm"/>
      <inkml:brushProperty name="height" value="0.1" units="cm"/>
      <inkml:brushProperty name="color" value="#F49D00"/>
    </inkml:brush>
  </inkml:definitions>
  <inkml:trace contextRef="#ctx0" brushRef="#br0">730 89 24575,'4'-6'0,"-2"1"0,0 2 0,-2 1 0,1 0 0,0-1 0,0 0 0,1-1 0,-2 0 0,2-2 0,-1 3 0,0-1 0,1-1 0,-1 1 0,1 0 0,-2 1 0,1 0 0,-1 1 0,0 0 0,0 0 0,-3-2 0,1 2 0,-2-1 0,2 0 0,-2 1 0,0 0 0,-1 1 0,2 0 0,0 1 0,-2 0 0,1 0 0,-2 0 0,2 0 0,0 0 0,-1 0 0,1 0 0,-1 0 0,-2 0 0,0 0 0,0 0 0,1 0 0,1 0 0,-1 0 0,3 0 0,-2 0 0,0 0 0,-2 2 0,0-1 0,1 0 0,-1 1 0,0-1 0,1 3 0,-2-2 0,1 0 0,-1 0 0,4 1 0,-2-2 0,2 2 0,0-3 0,0 3 0,1-2 0,0 2 0,-1-1 0,0 1 0,0 0 0,1 0 0,-2-1 0,2 0 0,-2 1 0,0 1 0,0 0 0,-1 1 0,0 0 0,0 0 0,1 0 0,0 0 0,1-1 0,-2 2 0,1-1 0,-2 1 0,0 0 0,2-1 0,-1 3 0,2-4 0,-2 4 0,1-2 0,-2 3 0,0-2 0,2 0 0,0 0 0,-1 2 0,2-3 0,-2 1 0,3-1 0,-2-1 0,1 2 0,-1 0 0,1-1 0,-1 2 0,0 0 0,0 1 0,0-1 0,0 0 0,1-2 0,-2 1 0,-3 4 0,2-1 0,-1 2 0,2-2 0,0-1 0,0-2 0,1 2 0,0-2 0,0 2 0,0 0 0,-1-1 0,3-2 0,-2 0 0,2-1 0,-2 1 0,1 0 0,0 0 0,-1 3 0,0-4 0,2 4 0,-1-4 0,0 1 0,0 1 0,-1 2 0,0-1 0,1 2 0,0-3 0,1 0 0,0-1 0,-1 1 0,1-1 0,0 2 0,-1-3 0,2 4 0,-3-1 0,2 3 0,-2 2 0,3-1 0,-3-2 0,2 0 0,-5 6 0,3-3 0,-2 3 0,2-7 0,2 2 0,-1-2 0,0 2 0,1-4 0,-1 3 0,1 0 0,-1 3 0,0-2 0,-2 3 0,1 0 0,0 3 0,0-2 0,3-2 0,-1-3 0,1-2 0,1 0 0,-1-2 0,0 5 0,1-2 0,-1 2 0,1-2 0,-1-2 0,0 3 0,1-1 0,-3 1 0,2 0 0,-1 0 0,1-1 0,0 1 0,-1 4 0,0-5 0,0 6 0,1-6 0,-1 3 0,2-5 0,-2 1 0,2-1 0,0 1 0,0 8 0,-1 1 0,2 8 0,-3-6 0,1-1 0,-1-3 0,0 2 0,1-3 0,0 0 0,2-6 0,0 5 0,0 0 0,0 2 0,0 3 0,0 2 0,0-3 0,0 2 0,0-12 0,0-2 0,0-2 0,0-2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6T05:10:38.443"/>
    </inkml:context>
    <inkml:brush xml:id="br0">
      <inkml:brushProperty name="width" value="0.1" units="cm"/>
      <inkml:brushProperty name="height" value="0.1" units="cm"/>
      <inkml:brushProperty name="color" value="#F49D00"/>
    </inkml:brush>
  </inkml:definitions>
  <inkml:trace contextRef="#ctx0" brushRef="#br0">267 0 24575,'-2'12'0,"-3"4"0,-14 22 0,-9 11 0,-7 9 0,0 1 0,6-14 0,9-9 0,-2-4 0,7 2 0,0-7 0,0 12 0,4-9 0,4-10 0,1-2 0,5-14 0,0-1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6T05:10:38.444"/>
    </inkml:context>
    <inkml:brush xml:id="br0">
      <inkml:brushProperty name="width" value="0.1" units="cm"/>
      <inkml:brushProperty name="height" value="0.1" units="cm"/>
      <inkml:brushProperty name="color" value="#F49D00"/>
    </inkml:brush>
  </inkml:definitions>
  <inkml:trace contextRef="#ctx0" brushRef="#br0">270 0 19946,'-21'65'0,"9"-31"0,-1 2 1083,-4 8 0,-1 1-1083,2-4 0,2-1 786,-7 22-786,2-2 406,2-20-406,3 6 1271,1-10-1271,7 6 0,-8 5 0,5 11 0,-3 8 0,6-29 0,2 1 0,0 1 0,1 0 0,-1-3 0,0-2 0,0 19 0,1-24 0,1-16 0,2-8 0,0-2 0,0-2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6T05:10:38.445"/>
    </inkml:context>
    <inkml:brush xml:id="br0">
      <inkml:brushProperty name="width" value="0.1" units="cm"/>
      <inkml:brushProperty name="height" value="0.1" units="cm"/>
      <inkml:brushProperty name="color" value="#F49D00"/>
    </inkml:brush>
  </inkml:definitions>
  <inkml:trace contextRef="#ctx0" brushRef="#br0">329 0 24575,'-8'10'0,"-6"4"0,4-4 0,-5 5 0,5-5 0,3-1 0,3-3 0,-1 1 0,2-1 0,-2 2 0,4-4 0,-3 4 0,2-2 0,0 1 0,-1 0 0,1-2 0,-4 9 0,0-1 0,-2 4 0,2-3 0,-1-2 0,3-1 0,-2 0 0,4-2 0,-2 0 0,3-2 0,-2 1 0,0 0 0,1-1 0,-1 2 0,0 0 0,0-1 0,2 1 0,-2 1 0,1 1 0,-1 2 0,0 0 0,1 2 0,-1-1 0,2 0 0,-2 1 0,0 1 0,2 1 0,-4-3 0,4-1 0,-2-2 0,2-1 0,-2 4 0,1-4 0,0 4 0,-1 2 0,2-1 0,-4 3 0,4-7 0,-4 2 0,5-2 0,-4 1 0,4-3 0,-2 2 0,0-2 0,1 0 0,0 1 0,1-5 0,-1 3 0,-1 5 0,-2 3 0,2-3 0,-1 4 0,2-7 0,-2 5 0,1-4 0,0 3 0,1-5 0,0 2 0,0-1 0,0-3 0,-1 7 0,2-8 0,-2 8 0,2-8 0,-1 7 0,1-2 0,-3 5 0,1-1 0,-1 0 0,-1 1 0,3-4 0,-3 6 0,2 1 0,-2-2 0,1 3 0,1-11 0,-1 5 0,3-9 0,-2 5 0,2-3 0,-3 4 0,3-4 0,-2 2 0,1 5 0,-1-4 0,0 10 0,0-6 0,-1 1 0,1-3 0,0-1 0,2-4 0,-1 1 0,1 0 0,0 3 0,-1 2 0,0 1 0,0 0 0,1-4 0,-1 0 0,1-4 0,-1 2 0,0 0 0,-1-1 0,1 3 0,-1-2 0,2 3 0,-1 0 0,1 0 0,-1-1 0,0-4 0,0 0 0,0 1 0,1 4 0,-1 0 0,1 0 0,0-5 0,0 3 0,0-3 0,0 5 0,0 6 0,2-1 0,-1 1 0,3-5 0,-2-1 0,2-2 0,-1 2 0,1-3 0,0 3 0,4 3 0,-3 0 0,3 1 0,-2-4 0,3 6 0,0-1 0,2 3 0,-1-1 0,-3-6 0,3 2 0,-4-6 0,3 3 0,-5-3 0,4 1 0,-3-3 0,3 3 0,1-2 0,0 0 0,2 1 0,0-3 0,0 1 0,4 1 0,-1 0 0,2-1 0,-2 0 0,0-1 0,1 1 0,-6-4 0,2 3 0,-5-4 0,5 4 0,0-1 0,0 1 0,2 0 0,0-2 0,1 1 0,0-2 0,2 3 0,-6-3 0,4 0 0,-3 0 0,1-1 0,2 2 0,-5-2 0,3 0 0,-3-1 0,2 0 0,-4 0 0,2 0 0,-4 0 0,9-3 0,1-1 0,3-3 0,5 0 0,-3 1 0,4 1 0,7-7 0,-9 7 0,1-5 0,-7 5 0,-6 0 0,8-2 0,-7 0 0,10-5 0,-11 5 0,6-3 0,-11 5 0,3-2 0,-4 3 0,2-2 0,-3 2 0,0-4 0,2 1 0,-1-5 0,1 3 0,0-3 0,0 3 0,0-1 0,4-3 0,-3 3 0,2-3 0,-3 5 0,-1-9 0,0 9 0,2-10 0,-3 8 0,1-1 0,-2 0 0,1 0 0,-1 1 0,0-5 0,0 3 0,1 0 0,-2 2 0,2-4 0,-3 2 0,2-9 0,-1 7 0,0-11 0,2 7 0,-1-8 0,0 9 0,1 0 0,-2 1 0,1 7 0,-2-4 0,1 8 0,-1-8 0,0 4 0,0-3 0,0 1 0,0 0 0,0-1 0,-1-2 0,-1 2 0,0-1 0,-2 0 0,2 2 0,-2-2 0,1 3 0,-1-3 0,1 6 0,-2-3 0,3 2 0,-3 0 0,4 1 0,-2 1 0,0-1 0,0-1 0,-1-1 0,-4-4 0,3 5 0,-4-6 0,6 7 0,-2-4 0,1 1 0,0 2 0,0-3 0,-2 0 0,-5-5 0,3 0 0,-3 0 0,4 3 0,1 1 0,-2-5 0,-2-2 0,2 2 0,-4-10 0,4 7 0,-2-4 0,2 5 0,1 0 0,2 4 0,2-5 0,-1 10 0,3-2 0,-1 11 0,2 12 0,1 3 0,0 14 0,2-9 0,-2-4 0,4 4 0,-4-5 0,5 7 0,-3-4 0,2-3 0,-1-1 0,1 2 0,-1 2 0,3 7 0,-2-7 0,1 4 0,-3-2 0,5 1 0,-2 9 0,2-5 0,-2-5 0,0-5 0,-3-6 0,1 1 0,-1 0 0,1 2 0,-1-1 0,1 0 0,-1 1 0,1 1 0,3 8 0,-1-4 0,1 6 0,-3-4 0,-1 7 0,-1-7 0,-1 1 0,2-7 0,-2-2 0,2 6 0,-3-1 0,2 2 0,-2-7 0,0 0 0,0 6 0,0-1 0,0 4 0,-2 9 0,0-12 0,-2 7 0,1-13 0,0-1 0,1-1 0,-3 3 0,3-3 0,-3 1 0,2 1 0,0-4 0,-3 7 0,-2-1 0,2 0 0,-2 0 0,5-4 0,-1-1 0,-3 3 0,2-1 0,-3 3 0,1-2 0,2-3 0,0 1 0,2-4 0,-2 3 0,1-1 0,-3 1 0,0 0 0,-1 0 0,1-1 0,-3-1 0,0 1 0,-2 0 0,1 0 0,-2-1 0,2-1 0,-1 0 0,3-2 0,4 0 0,-4 2 0,1-2 0,-3 3 0,-1-1 0,4-3 0,-6 4 0,7-4 0,-6 3 0,1-1 0,-1 2 0,-2-2 0,-2 2 0,3-2 0,1 1 0,3-1 0,4-2 0,-1 0 0,3-1 0,0 0 0,-7 0 0,-4-2 0,-5 0 0,3-1 0,0-2 0,8 2 0,-4-3 0,4 1 0,1 0 0,2 1 0,1 1 0,2 0 0,-2-1 0,1 1 0,0-3 0,-1 1 0,-1-2 0,-2 0 0,-1-1 0,-1 2 0,3 1 0,-3 0 0,3 1 0,-2-2 0,2 1 0,1 2 0,2-1 0,-1 1 0,2 1 0,-1-2 0,0 1 0,-5-8 0,5 4 0,-7-9 0,6 7 0,-2-3 0,-1-4 0,2 5 0,-2-3 0,5 5 0,-1 0 0,2 0 0,-1 0 0,1-2 0,0-2 0,-1-1 0,2-1 0,0 0 0,1 4 0,-4-9 0,2 6 0,-2-1 0,3 1 0,1 3 0,0-4 0,0-6 0,0 2 0,-2-3 0,0 4 0,-1-3 0,-1 8 0,-2-6 0,1 11 0,-3-6 0,5 6 0,-1-4 0,2 5 0,-1-1 0,2 2 0,-2 0 0,1 1 0,1-1 0,0 4 0,1 14 0,-2 1 0,1 11 0,-3-3 0,3-4 0,0-2 0,0-2 0,0 0 0,0-2 0,1 0 0,0-2 0,0 3 0,0 1 0,0 10 0,0 0 0,0 4 0,0-5 0,0 1 0,0-2 0,2 11 0,0-3 0,2 6 0,1-9 0,5 7 0,-2-10 0,4 5 0,-5-7 0,5 0 0,-4-7 0,3 2 0,-3-9 0,0 0 0,5-1 0,0-1 0,15-1 0,-6-2 0,12 0 0,-6-2 0,11 0 0,-5 0 0,11-2 0,-8-1 0,19-7 0,-14 6 0,4-6 0,-20 10 0,-8-5 0,-10 4 0,-2-2 0,-6 3 0,-10-1 0,-7 1 0,-8 2 0,-2 0 0,6 1 0,-2 0 0,2-2 0,2 0 0,2-1 0,8 0 0,2 0 0,0-2 0,2 0 0,-1-2 0,-2 1 0,1-1 0,0 1 0,0-2 0,-1 1 0,-8 0 0,3 0 0,-2-1 0,2 1 0,0-1 0,-3 0 0,1 1 0,4 2 0,2-1 0,-2 3 0,3-2 0,0 1 0,4 1 0,1-2 0,-4-2 0,1 0 0,-2-1 0,3 2 0,2 1 0,0 0 0,-1 0 0,1-1 0,-1-6 0,1-8 0,-1-7 0,2-21 0,0-9 0,2-9 0,2-6 0,-1 14 0,4 6 0,-2-4 0,2 12 0,-2 3 0,0 13 0,-1 14 0,-1-5 0,2 1 0,-3-8 0,4 1 0,-2-9 0,5-6 0,1 0 0,-2-8 0,3 12 0,-5-16 0,3 12 0,-3-9 0,2 10 0,0-6 0,0-2 0,-2 3 0,0 3 0,-3 18 0,-1 20 0,-18 34 0,3 15 0,-1-13 0,1 2 0,3-4 0,2-1 0,-7 25 0,3-12 0,5-6 0,-4 0 0,-3 11 0,0 3 0,-1 3 0,4-12 0,3-8 0,5-23 0,4-19 0,4-24 0,4-18 0,10-19 0,-1 6 0,4-3 0,-10 29 0,2-6 0,-1 15 0,-2 1 0,3 1 0,0 3 0,-2 1 0,2-3 0,-3 4 0,0-3 0,4-4 0,-4 5 0,3-6 0,-7 14 0,0-1 0,-3 8 0,-2 2 0,1 0 0,-1-1 0,1 0 0,-3-16 0,0-1 0,0-7 0,-1 6 0,3 9 0,-2 6 0,1 6 0,-5 14 0,-8 19 0,0 13 0,-3 12 0,5-9 0,4-6 0,1-6 0,0-4 0,2-2 0,1-5 0,1-2 0,3-4 0,-1 6 0,1 6 0,0 8 0,0 14 0,0 6 0,0 7 0,0-18 0,0-4 0,0-21 0,0 0 0,0-1 0,0-6 0,0 7 0,2-4 0,2 6 0,-2 3 0,7 0 0,1 8 0,1-5 0,0-4 0,0-2 0,-7-11 0,12 10 0,-6-10 0,3 6 0,1-5 0,-5-4 0,1-2 0,1 3 0,-1-3 0,10 5 0,3-3 0,2 2 0,-7-7 0,-6-1 0,-11-5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6T05:10:38.446"/>
    </inkml:context>
    <inkml:brush xml:id="br0">
      <inkml:brushProperty name="width" value="0.1" units="cm"/>
      <inkml:brushProperty name="height" value="0.1" units="cm"/>
      <inkml:brushProperty name="color" value="#F49D00"/>
    </inkml:brush>
  </inkml:definitions>
  <inkml:trace contextRef="#ctx0" brushRef="#br0">0 0 24575,'22'59'0,"-7"-15"0,8-26 0,-4-9 0,5-3 0,2-2 0,5-2 0,-2-2 0,-4 0 0,-3 0 0,-8 0 0,-1 0 0,0-2 0,-3 1 0,-2-1 0,-5 1 0,-2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6T05:10:38.447"/>
    </inkml:context>
    <inkml:brush xml:id="br0">
      <inkml:brushProperty name="width" value="0.35" units="cm"/>
      <inkml:brushProperty name="height" value="0.35" units="cm"/>
      <inkml:brushProperty name="color" value="#F49D00"/>
    </inkml:brush>
  </inkml:definitions>
  <inkml:trace contextRef="#ctx0" brushRef="#br0">429 2051 24575,'50'-24'0,"-6"-1"0,-2-8 0,-18 11 0,-11 0 0,-10 10 0,1-12 0,-4 4 0,-3-8 0,-1 6 0,-3 7 0,0 5 0,-1 9 0,-9 19 0,0 6 0,-4 13 0,3-2 0,8-9 0,1-4 0,6-9 0,-3 2 0,4-6 0,-2 4 0,0-2 0,1-1 0,-5 7 0,4-9 0,-5 7 0,3-8 0,-6 7 0,6-8 0,-8 4 0,6-7 0,-10 5 0,-8-5 0,-3 2 0,-10-5 0,10-4 0,-7-7 0,6-6 0,2-8 0,6 8 0,10-2 0,5 2 0,2 0 0,2-8 0,2 0 0,1 7 0,0-12 0,0 14 0,1-4 0,0 12 0,1 7 0,8 25 0,-6-15 0,14 31 0,-3-18 0,4 12 0,0-6 0,-3-5 0,-5-9 0,3-3 0,-2-3 0,1 1 0,8 0 0,-2 0 0,2-2 0,-1-1 0,-3-4 0,1 3 0,3-3 0,0 0 0,7 1 0,-8-2 0,0 0 0,-10-1 0,-3 0 0,0-3 0,1-1 0,3-3 0,-1-1 0,0-6 0,-1-3 0,-2-6 0,1 2 0,-1-6 0,-2 7 0,2-10 0,-6 9 0,2-12 0,-3 10 0,0-14 0,0 11 0,0-9 0,0 7 0,0-7 0,-3 5 0,-3-8 0,-1 17 0,-4-9 0,1 13 0,-1-8 0,0 8 0,1-6 0,3 10 0,-2-10 0,-1 1 0,0-3 0,1 0 0,2 3 0,2 3 0,-2-3 0,3 2 0,2-7 0,-2 9 0,2-4 0,0 5 0,1 0 0,1-2 0,0-2 0,0 4 0,0-2 0,0 1 0,0-1 0,0-3 0,0 4 0,0-4 0,0-2 0,1 2 0,0-8 0,2 10 0,-2-10 0,3 2 0,-3-12 0,1 0 0,-2 1 0,0 16 0,0 7 0,-3 75 0,0-11 0,1-1 0,-1 0 0,0 7 0,2-15 0,1-15 0,0 0 0,0 3 0,0-1 0,0 7 0,0-5 0,0-9 0,0-3 0,0-14 0,4-37 0,-1 15 0,5-33 0,-5 31 0,4-5 0,-4 10 0,1-1 0,0 5 0,0-3 0,-1 5 0,0-3 0,-1 7 0,0 0 0,-1 1 0,0 28 0,0 43 0,-8-19 0,-2 4 0,2 14 0,-1 1 0,-2-8 0,-2-3 0,2-4 0,-1-1 0,5-4 0,0-1 0,-4-4 0,-1-2 0,1-1 0,1 0 0,-5 30 0,-2-15 0,7-2 0,-3-15 0,0-7 0,-1-8 0,5-10 0,-3 0 0,6-8 0,0 0 0,-7-9 0,3-12 0,-3-24 0,-2-23 0,12 29 0,0-1 0,-8-24 0,10 3 0,-3 16 0,3 2 0,0 3 0,0 11 0,5-11 0,0 1 0,9-20 0,-1 8 0,-2 10 0,0 2 0,-6 9 0,4-2 0,-1-4 0,0 10 0,0 1 0,-1 1 0,1-2 0,0-8 0,2-8 0,2-3 0,-2 3 0,-2-2 0,-2 6 0,1-4 0,4-2 0,-5 5 0,2 5 0,-3 8 0,-3 11 0,3-5 0,-1 6 0,1-8 0,0 6 0,-1-4 0,4-1 0,-3 1 0,3 0 0,-3 5 0,-1 4 0,0 1 0,-2 4 0,1-4 0,-1 3 0,1-2 0,0-2 0,-1 3 0,1-1 0,-1 2 0,0-7 0,2 1 0,-2-3 0,2 3 0,-2 2 0,2-1 0,-1 2 0,1-1 0,-2 2 0,0 1 0,2 0 0,-2-1 0,1 0 0,2-4 0,0 4 0,0-2 0,0 3 0,-4 0 0,1 0 0,1-1 0,-2 2 0,2-2 0,0 1 0,-1 2 0,4-7 0,-5 7 0,4-4 0,-4 2 0,1 1 0,2-2 0,-3 1 0,2-1 0,-2 0 0,2 3 0,0-4 0,0 1 0,0-1 0,1 1 0,-2 1 0,0 31 0,-1-9 0,-2 26 0,-1-22 0,0 1 0,1-8 0,1 3 0,0-8 0,0 2 0,0-3 0,-2 7 0,2 2 0,-3-1 0,3-1 0,-1-5 0,1 2 0,0-3 0,0 2 0,0-4 0,-1 3 0,0-2 0,0 6 0,1-4 0,0 4 0,0 1 0,0-6 0,0 7 0,0-2 0,0 1 0,-1 2 0,-1-3 0,1 0 0,-2 0 0,3 0 0,-3 3 0,1 1 0,-2 3 0,1-6 0,0-2 0,1 4 0,0-6 0,0 8 0,-2-5 0,4 0 0,-4-1 0,3 3 0,-1 1 0,1-1 0,-1 4 0,-1-5 0,1 1 0,1 0 0,0-4 0,1 0 0,-1 2 0,1 1 0,-1 6 0,1-1 0,-1 9 0,1-10 0,0 5 0,0-3 0,0-5 0,0 4 0,0-8 0,0 5 0,0-6 0,1 2 0,-1-2 0,3 4 0,-1 1 0,1 1 0,1-1 0,-1-2 0,0 0 0,-1 0 0,1 0 0,0-2 0,-1 0 0,0-3 0,1 1 0,-1 0 0,1 2 0,-1-2 0,0 0 0,1 1 0,0-2 0,1 5 0,2-2 0,-2 1 0,2-1 0,-1 2 0,-2-3 0,4 9 0,-2-2 0,4 6 0,-1-1 0,-2-1 0,2-2 0,-4-2 0,1-3 0,0 2 0,-2-3 0,1 2 0,0 0 0,0-3 0,1 2 0,-1-2 0,-2 1 0,4 5 0,-4 2 0,3 4 0,-2-2 0,1 1 0,-3-8 0,1 3 0,-2-6 0,1-3 0,0 4 0,0-4 0,-1 3 0,0 1 0,0-1 0,0-1 0,0-2 0,0 0 0,0-3 0,0 2 0,-1-1 0,-1 1 0,0 3 0,0-2 0,-1 2 0,1 1 0,-1-4 0,-2 6 0,3-5 0,-3 4 0,3-4 0,-1-2 0,-1 1 0,1-1 0,-1-1 0,-1 2 0,0-1 0,0 3 0,-2 0 0,1 0 0,-2 0 0,3-2 0,-4 5 0,3-6 0,-3 5 0,1-3 0,-4 4 0,3-2 0,-4 0 0,7-5 0,-3 1 0,-3 2 0,4-2 0,-6 3 0,5-5 0,-5 0 0,3-1 0,-1 0 0,2-1 0,0-1 0,0 1 0,-1 0 0,2-1 0,-1-1 0,2-1 0,0 0 0,-4 0 0,4 0 0,-5 0 0,5 0 0,-2 0 0,-1 0 0,-2 0 0,2 0 0,-4 0 0,6 0 0,-2 0 0,0 0 0,2 0 0,-1-1 0,4 0 0,-2 0 0,0 0 0,1-1 0,0 0 0,0-1 0,-1-2 0,-3-1 0,5 1 0,-1 0 0,-2 1 0,0-1 0,-2 0 0,2-2 0,3 2 0,-1-1 0,-3-2 0,3 3 0,-1-3 0,3 2 0,-2-4 0,2 0 0,-6-14 0,3 5 0,-3-16 0,1 0 0,2-2 0,-1-6 0,1 4 0,2 6 0,-2-1 0,5-2 0,-4-4 0,6-7 0,-1 8 0,2 0 0,0-5 0,5-5 0,0-9 0,7 0 0,2 4 0,6-3 0,-2 5 0,0 11 0,0 1 0,-3 0 0,1 6 0,1 1 0,6-7 0,0 2 0,4-10 0,-12 22 0,1-7 0,-6 10 0,2-8 0,-1 6 0,-3 4 0,1 1 0,-2 3 0,3-8 0,-3 3 0,7-14 0,-1 3 0,2-3 0,0 1 0,-5 6 0,-1 1 0,1-6 0,2 3 0,-2 3 0,2 1 0,-8 11 0,4-7 0,-5 8 0,2 4 0,-1 2 0,0 0 0,-1-2 0,1 3 0,-2 0 0,0-2 0,1 3 0,-1-4 0,2-2 0,-2 8 0,3-9 0,-3 9 0,1-6 0,0 4 0,0-3 0,0 2 0,-1-4 0,1 4 0,-2 1 0,3 0 0,-3 3 0,3-3 0,1-2 0,-1-1 0,4-4 0,-3 6 0,-1-2 0,0 6 0,-2-1 0,2-2 0,1 1 0,-1-1 0,2 1 0,-3 2 0,1-1 0,0 0 0,0 0 0,1 0 0,-1-1 0,-1 2 0,1-1 0,0 0 0,0-1 0,0 1 0,1 0 0,-2-1 0,2 1 0,-2-1 0,2 1 0,-1 0 0,1 0 0,-1 0 0,3 19 0,-4-5 0,4 21 0,-6-15 0,1 0 0,-1-8 0,1 4 0,-2-2 0,3 2 0,-3 2 0,1-2 0,-1 2 0,0-2 0,0 0 0,0-3 0,0 2 0,0-1 0,0 5 0,0-4 0,-1 4 0,1-2 0,-4-2 0,2 6 0,-1-6 0,1 1 0,1-1 0,-1 1 0,-2 5 0,0-2 0,-2 2 0,3-7 0,-3 8 0,1-3 0,-2 8 0,-2-1 0,4-2 0,0-3 0,4-7 0,-3 3 0,1-4 0,-1 4 0,1-5 0,0 4 0,2-3 0,-2 6 0,1-5 0,-2 6 0,1 1 0,-3 3 0,2 14 0,0 8 0,-1 7 0,0-5 0,1-9 0,-1-7 0,1-1 0,-1-1 0,2-4 0,1-2 0,2-6 0,-1 11 0,-2 1 0,2 3 0,-1-5 0,2-3 0,0 8 0,0 9 0,0 24 0,2-8 0,-1 1 0,1-23 0,-2-12 0,0-11 0,0-6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2-27T00:12:55.321"/>
    </inkml:context>
    <inkml:brush xml:id="br0">
      <inkml:brushProperty name="width" value="0.1" units="cm"/>
      <inkml:brushProperty name="height" value="0.1" units="cm"/>
      <inkml:brushProperty name="color" value="#E71224"/>
    </inkml:brush>
  </inkml:definitions>
  <inkml:trace contextRef="#ctx0" brushRef="#br0">9273 13891 16383 0 0,'-9'0'0'0'0,"-13"0"0"0"0,-11 4 0 0 0,-5 7 0 0 0,-5 10 0 0 0,-10 11 0 0 0,-4 5 0 0 0,-2 0 0 0 0,5-1 0 0 0,-3-2 0 0 0,4 2 0 0 0,1-5 0 0 0,1 2 0 0 0,5-1 0 0 0,0 0 0 0 0,3 3 0 0 0,1 0 0 0 0,2 3 0 0 0,3 1 0 0 0,4-7 0 0 0,3-5 0 0 0,5-1 0 0 0,4-6 0 0 0,5-2 0 0 0,0 2 0 0 0,4 1 0 0 0,-7 2 0 0 0,1 1 0 0 0,-1 2 0 0 0,-2 1 0 0 0,2 0 0 0 0,0 0 0 0 0,-1 5 0 0 0,-2 2 0 0 0,2-1 0 0 0,1 4 0 0 0,-2 0 0 0 0,4-2 0 0 0,-1-2 0 0 0,-2-2 0 0 0,-1-2 0 0 0,1-1 0 0 0,6 4 0 0 0,0 1 0 0 0,2-1 0 0 0,-1 4 0 0 0,1 5 0 0 0,-6 0 0 0 0,0 3 0 0 0,2-3 0 0 0,1 2 0 0 0,1-2 0 0 0,0 1 0 0 0,1-1 0 0 0,-1-4 0 0 0,2-3 0 0 0,2-3 0 0 0,4-2 0 0 0,-3-6 0 0 0,1-3 0 0 0,2 1 0 0 0,1 1 0 0 0,-2-4 0 0 0,-1-4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E5E053-B70C-3B48-BB40-8601AC804ACF}" type="datetimeFigureOut">
              <a:rPr lang="en-US" smtClean="0"/>
              <a:t>2/26/2023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FD07FC-700B-C441-B512-F775BB2D5555}" type="slidenum">
              <a:rPr lang="en-US" smtClean="0"/>
              <a:t>‹#›</a:t>
            </a:fld>
            <a:endParaRPr lang="en-US"/>
          </a:p>
        </p:txBody>
      </p:sp>
    </p:spTree>
    <p:extLst>
      <p:ext uri="{BB962C8B-B14F-4D97-AF65-F5344CB8AC3E}">
        <p14:creationId xmlns:p14="http://schemas.microsoft.com/office/powerpoint/2010/main" val="1847025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07390-8B3F-9748-A657-836EFA0F138B}" type="slidenum">
              <a:rPr lang="en-US" smtClean="0"/>
              <a:t>3</a:t>
            </a:fld>
            <a:endParaRPr lang="en-US"/>
          </a:p>
        </p:txBody>
      </p:sp>
    </p:spTree>
    <p:extLst>
      <p:ext uri="{BB962C8B-B14F-4D97-AF65-F5344CB8AC3E}">
        <p14:creationId xmlns:p14="http://schemas.microsoft.com/office/powerpoint/2010/main" val="3789262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07390-8B3F-9748-A657-836EFA0F138B}" type="slidenum">
              <a:rPr lang="en-US" smtClean="0"/>
              <a:t>12</a:t>
            </a:fld>
            <a:endParaRPr lang="en-US"/>
          </a:p>
        </p:txBody>
      </p:sp>
    </p:spTree>
    <p:extLst>
      <p:ext uri="{BB962C8B-B14F-4D97-AF65-F5344CB8AC3E}">
        <p14:creationId xmlns:p14="http://schemas.microsoft.com/office/powerpoint/2010/main" val="1119858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07390-8B3F-9748-A657-836EFA0F138B}" type="slidenum">
              <a:rPr lang="en-US" smtClean="0"/>
              <a:t>17</a:t>
            </a:fld>
            <a:endParaRPr lang="en-US"/>
          </a:p>
        </p:txBody>
      </p:sp>
    </p:spTree>
    <p:extLst>
      <p:ext uri="{BB962C8B-B14F-4D97-AF65-F5344CB8AC3E}">
        <p14:creationId xmlns:p14="http://schemas.microsoft.com/office/powerpoint/2010/main" val="227501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b="1">
                <a:cs typeface="Calibri"/>
              </a:rPr>
              <a:t>Thermal survival test focuses on</a:t>
            </a:r>
            <a:r>
              <a:rPr lang="en-US">
                <a:cs typeface="Calibri"/>
              </a:rPr>
              <a:t> making sure that our optical alignment doesn't change much when the payload is exposed to space-like temperatures.</a:t>
            </a:r>
            <a:endParaRPr lang="en-US" b="1">
              <a:cs typeface="Calibri"/>
            </a:endParaRPr>
          </a:p>
          <a:p>
            <a:pPr marL="171450" indent="-171450">
              <a:buFont typeface="Calibri"/>
              <a:buChar char="-"/>
            </a:pPr>
            <a:r>
              <a:rPr lang="en-US" b="1">
                <a:cs typeface="Calibri"/>
              </a:rPr>
              <a:t>This test satisfies our requirements</a:t>
            </a:r>
            <a:r>
              <a:rPr lang="en-US">
                <a:cs typeface="Calibri"/>
              </a:rPr>
              <a:t> which are focused on thermal survival between –15 and 60 C as well as maintaining proper alignment </a:t>
            </a:r>
            <a:endParaRPr lang="en-US" b="1">
              <a:cs typeface="Calibri"/>
            </a:endParaRPr>
          </a:p>
          <a:p>
            <a:pPr marL="171450" indent="-171450">
              <a:buFont typeface="Calibri"/>
              <a:buChar char="-"/>
            </a:pPr>
            <a:r>
              <a:rPr lang="en-US" b="1">
                <a:cs typeface="Calibri"/>
              </a:rPr>
              <a:t>Concerns </a:t>
            </a:r>
            <a:r>
              <a:rPr lang="en-US">
                <a:cs typeface="Calibri" panose="020F0502020204030204"/>
              </a:rPr>
              <a:t>in this test include the components expanding and contracting when exposed to these high and low temperatures. While we are expecting expansion or contraction in response to the temperature, our concern is that the components won't return back to their initial state. This could either damage components like the lenses or cause the system to become misaligned, impacting the image quality. </a:t>
            </a:r>
          </a:p>
          <a:p>
            <a:pPr marL="171450" indent="-171450">
              <a:buFont typeface="Calibri"/>
              <a:buChar char="-"/>
            </a:pPr>
            <a:r>
              <a:rPr lang="en-US" b="1">
                <a:cs typeface="Calibri" panose="020F0502020204030204"/>
              </a:rPr>
              <a:t>To address this concern</a:t>
            </a:r>
            <a:r>
              <a:rPr lang="en-US">
                <a:cs typeface="Calibri" panose="020F0502020204030204"/>
              </a:rPr>
              <a:t> we designed the optical chain with ~ 1mm flexibility in either axis to allow expansions or contraction without affecting the alignment</a:t>
            </a:r>
          </a:p>
          <a:p>
            <a:pPr marL="171450" indent="-171450">
              <a:buFont typeface="Calibri"/>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0EFD07FC-700B-C441-B512-F775BB2D5555}" type="slidenum">
              <a:rPr lang="en-US" smtClean="0"/>
              <a:t>18</a:t>
            </a:fld>
            <a:endParaRPr lang="en-US"/>
          </a:p>
        </p:txBody>
      </p:sp>
    </p:spTree>
    <p:extLst>
      <p:ext uri="{BB962C8B-B14F-4D97-AF65-F5344CB8AC3E}">
        <p14:creationId xmlns:p14="http://schemas.microsoft.com/office/powerpoint/2010/main" val="327926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FD07FC-700B-C441-B512-F775BB2D5555}" type="slidenum">
              <a:rPr lang="en-US" smtClean="0"/>
              <a:t>19</a:t>
            </a:fld>
            <a:endParaRPr lang="en-US"/>
          </a:p>
        </p:txBody>
      </p:sp>
    </p:spTree>
    <p:extLst>
      <p:ext uri="{BB962C8B-B14F-4D97-AF65-F5344CB8AC3E}">
        <p14:creationId xmlns:p14="http://schemas.microsoft.com/office/powerpoint/2010/main" val="642710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cs typeface="Calibri"/>
              </a:rPr>
              <a:t>Here is the general procedure for the test. Highlighted are the key steps. These include heating the payload, measuring temp until equilibrium, and checking post alignment with low power laser and image sensor.</a:t>
            </a:r>
          </a:p>
          <a:p>
            <a:pPr marL="228600" indent="-228600">
              <a:buAutoNum type="arabicPeriod"/>
            </a:pPr>
            <a:endParaRPr lang="en-US">
              <a:cs typeface="Calibri"/>
            </a:endParaRPr>
          </a:p>
          <a:p>
            <a:pPr marL="228600" indent="-228600">
              <a:buAutoNum type="arabicPeriod"/>
            </a:pPr>
            <a:r>
              <a:rPr lang="en-US">
                <a:cs typeface="Calibri"/>
              </a:rPr>
              <a:t>The estimated arrival of our sensor is far out so in order to do this test in a timely manner, the initial alignment test will be performed in with a stand in image sensor. </a:t>
            </a:r>
          </a:p>
          <a:p>
            <a:pPr marL="228600" indent="-228600">
              <a:buAutoNum type="arabicPeriod"/>
            </a:pPr>
            <a:endParaRPr lang="en-US">
              <a:cs typeface="Calibri"/>
            </a:endParaRPr>
          </a:p>
          <a:p>
            <a:pPr marL="228600" indent="-228600">
              <a:buAutoNum type="arabicPeriod"/>
            </a:pPr>
            <a:r>
              <a:rPr lang="en-US">
                <a:cs typeface="Calibri"/>
              </a:rPr>
              <a:t>Alignment check can be done by looking at the physical sensor or the sensor image. To prevent any bumping from physically inspecting the sensor, we will instead looking at the sensor image which displays the light intensities. </a:t>
            </a:r>
          </a:p>
          <a:p>
            <a:pPr marL="228600" indent="-228600">
              <a:buAutoNum type="arabicPeriod"/>
            </a:pPr>
            <a:endParaRPr lang="en-US">
              <a:cs typeface="Calibri"/>
            </a:endParaRPr>
          </a:p>
        </p:txBody>
      </p:sp>
      <p:sp>
        <p:nvSpPr>
          <p:cNvPr id="4" name="Slide Number Placeholder 3"/>
          <p:cNvSpPr>
            <a:spLocks noGrp="1"/>
          </p:cNvSpPr>
          <p:nvPr>
            <p:ph type="sldNum" sz="quarter" idx="5"/>
          </p:nvPr>
        </p:nvSpPr>
        <p:spPr/>
        <p:txBody>
          <a:bodyPr/>
          <a:lstStyle/>
          <a:p>
            <a:fld id="{0EFD07FC-700B-C441-B512-F775BB2D5555}" type="slidenum">
              <a:rPr lang="en-US" smtClean="0"/>
              <a:t>21</a:t>
            </a:fld>
            <a:endParaRPr lang="en-US"/>
          </a:p>
        </p:txBody>
      </p:sp>
    </p:spTree>
    <p:extLst>
      <p:ext uri="{BB962C8B-B14F-4D97-AF65-F5344CB8AC3E}">
        <p14:creationId xmlns:p14="http://schemas.microsoft.com/office/powerpoint/2010/main" val="1275577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b="1">
                <a:cs typeface="Calibri"/>
              </a:rPr>
              <a:t>There are some safety concerns regarding the laser usage and hot and cold cases of this test </a:t>
            </a:r>
            <a:endParaRPr lang="en-US">
              <a:cs typeface="Calibri"/>
            </a:endParaRPr>
          </a:p>
          <a:p>
            <a:pPr marL="171450" indent="-171450">
              <a:buFont typeface="Calibri"/>
              <a:buChar char="-"/>
            </a:pPr>
            <a:r>
              <a:rPr lang="en-US">
                <a:cs typeface="Calibri"/>
              </a:rPr>
              <a:t>Thermal survival test will use our low power laser (less than 5 mw) which is considered safe for exposure to eyes and skin. However, the laser has the capability for higher power which could cause damage so we will be following the high power laser safety procedures. </a:t>
            </a:r>
            <a:endParaRPr lang="en-US"/>
          </a:p>
          <a:p>
            <a:pPr marL="171450" indent="-171450">
              <a:buFont typeface="Calibri"/>
              <a:buChar char="-"/>
            </a:pPr>
            <a:r>
              <a:rPr lang="en-US" b="1">
                <a:cs typeface="Calibri"/>
              </a:rPr>
              <a:t>First line of defense</a:t>
            </a:r>
            <a:r>
              <a:rPr lang="en-US">
                <a:cs typeface="Calibri"/>
              </a:rPr>
              <a:t>: operational checklists (ensure safety even if the procedures are messed up)</a:t>
            </a:r>
          </a:p>
          <a:p>
            <a:pPr marL="171450" indent="-171450">
              <a:buFont typeface="Calibri"/>
              <a:buChar char="-"/>
            </a:pPr>
            <a:r>
              <a:rPr lang="en-US" b="1">
                <a:cs typeface="Calibri"/>
              </a:rPr>
              <a:t>Last line of defense:</a:t>
            </a:r>
            <a:r>
              <a:rPr lang="en-US">
                <a:cs typeface="Calibri"/>
              </a:rPr>
              <a:t> laser safety glasses which will protect your eyes even at the max laser power</a:t>
            </a:r>
          </a:p>
          <a:p>
            <a:pPr marL="171450" indent="-171450">
              <a:buFont typeface="Calibri"/>
              <a:buChar char="-"/>
            </a:pPr>
            <a:r>
              <a:rPr lang="en-US">
                <a:cs typeface="Calibri"/>
              </a:rPr>
              <a:t>In order for the laser to be turned on, the baseplate has built in switches which must be triggered. We will be manually depressing these switches. These switches are incorporated to prevent accidentally turning on the laser </a:t>
            </a:r>
          </a:p>
          <a:p>
            <a:pPr marL="171450" indent="-171450">
              <a:buFont typeface="Calibri"/>
              <a:buChar char="-"/>
            </a:pPr>
            <a:r>
              <a:rPr lang="en-US" b="1">
                <a:cs typeface="Calibri"/>
              </a:rPr>
              <a:t>Thermal mitigations</a:t>
            </a:r>
            <a:r>
              <a:rPr lang="en-US">
                <a:cs typeface="Calibri"/>
              </a:rPr>
              <a:t>: use insulated gloves to prevent hot or cold burns</a:t>
            </a:r>
          </a:p>
        </p:txBody>
      </p:sp>
      <p:sp>
        <p:nvSpPr>
          <p:cNvPr id="4" name="Slide Number Placeholder 3"/>
          <p:cNvSpPr>
            <a:spLocks noGrp="1"/>
          </p:cNvSpPr>
          <p:nvPr>
            <p:ph type="sldNum" sz="quarter" idx="5"/>
          </p:nvPr>
        </p:nvSpPr>
        <p:spPr/>
        <p:txBody>
          <a:bodyPr/>
          <a:lstStyle/>
          <a:p>
            <a:fld id="{0EFD07FC-700B-C441-B512-F775BB2D5555}" type="slidenum">
              <a:rPr lang="en-US" smtClean="0"/>
              <a:t>22</a:t>
            </a:fld>
            <a:endParaRPr lang="en-US"/>
          </a:p>
        </p:txBody>
      </p:sp>
    </p:spTree>
    <p:extLst>
      <p:ext uri="{BB962C8B-B14F-4D97-AF65-F5344CB8AC3E}">
        <p14:creationId xmlns:p14="http://schemas.microsoft.com/office/powerpoint/2010/main" val="4044116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-image sensor for alignment</a:t>
            </a:r>
            <a:r>
              <a:rPr lang="en-US">
                <a:cs typeface="Calibri"/>
              </a:rPr>
              <a:t>: pre and post reaching our survival temperatures. The data output is a live image saved as a PNG</a:t>
            </a:r>
          </a:p>
          <a:p>
            <a:pPr marL="171450" indent="-171450">
              <a:buFont typeface="Calibri"/>
              <a:buChar char="-"/>
            </a:pPr>
            <a:r>
              <a:rPr lang="en-US" b="1">
                <a:cs typeface="Calibri"/>
              </a:rPr>
              <a:t>Thermistors to measure our internal temperatures</a:t>
            </a:r>
            <a:r>
              <a:rPr lang="en-US">
                <a:cs typeface="Calibri"/>
              </a:rPr>
              <a:t>: which will be calibrated to + - 1 C accuracy, this data is saved live as a txt file</a:t>
            </a:r>
          </a:p>
          <a:p>
            <a:pPr marL="171450" indent="-171450">
              <a:buFont typeface="Calibri"/>
              <a:buChar char="-"/>
            </a:pPr>
            <a:r>
              <a:rPr lang="en-US" b="1">
                <a:cs typeface="Calibri"/>
              </a:rPr>
              <a:t>To measure our external temps, we will be using a laser read thermometer</a:t>
            </a:r>
            <a:r>
              <a:rPr lang="en-US">
                <a:cs typeface="Calibri"/>
              </a:rPr>
              <a:t>: live temp readings. This will also be used to confirm our oven temperatures </a:t>
            </a:r>
          </a:p>
        </p:txBody>
      </p:sp>
      <p:sp>
        <p:nvSpPr>
          <p:cNvPr id="4" name="Slide Number Placeholder 3"/>
          <p:cNvSpPr>
            <a:spLocks noGrp="1"/>
          </p:cNvSpPr>
          <p:nvPr>
            <p:ph type="sldNum" sz="quarter" idx="5"/>
          </p:nvPr>
        </p:nvSpPr>
        <p:spPr/>
        <p:txBody>
          <a:bodyPr/>
          <a:lstStyle/>
          <a:p>
            <a:fld id="{0EFD07FC-700B-C441-B512-F775BB2D5555}" type="slidenum">
              <a:rPr lang="en-US" smtClean="0"/>
              <a:t>23</a:t>
            </a:fld>
            <a:endParaRPr lang="en-US"/>
          </a:p>
        </p:txBody>
      </p:sp>
    </p:spTree>
    <p:extLst>
      <p:ext uri="{BB962C8B-B14F-4D97-AF65-F5344CB8AC3E}">
        <p14:creationId xmlns:p14="http://schemas.microsoft.com/office/powerpoint/2010/main" val="2639853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EFD07FC-700B-C441-B512-F775BB2D5555}" type="slidenum">
              <a:rPr lang="en-US" smtClean="0"/>
              <a:t>27</a:t>
            </a:fld>
            <a:endParaRPr lang="en-US"/>
          </a:p>
        </p:txBody>
      </p:sp>
    </p:spTree>
    <p:extLst>
      <p:ext uri="{BB962C8B-B14F-4D97-AF65-F5344CB8AC3E}">
        <p14:creationId xmlns:p14="http://schemas.microsoft.com/office/powerpoint/2010/main" val="2135331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EFD07FC-700B-C441-B512-F775BB2D5555}" type="slidenum">
              <a:rPr lang="en-US" smtClean="0"/>
              <a:t>28</a:t>
            </a:fld>
            <a:endParaRPr lang="en-US"/>
          </a:p>
        </p:txBody>
      </p:sp>
    </p:spTree>
    <p:extLst>
      <p:ext uri="{BB962C8B-B14F-4D97-AF65-F5344CB8AC3E}">
        <p14:creationId xmlns:p14="http://schemas.microsoft.com/office/powerpoint/2010/main" val="2948509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EFD07FC-700B-C441-B512-F775BB2D5555}" type="slidenum">
              <a:rPr lang="en-US" smtClean="0"/>
              <a:t>30</a:t>
            </a:fld>
            <a:endParaRPr lang="en-US"/>
          </a:p>
        </p:txBody>
      </p:sp>
    </p:spTree>
    <p:extLst>
      <p:ext uri="{BB962C8B-B14F-4D97-AF65-F5344CB8AC3E}">
        <p14:creationId xmlns:p14="http://schemas.microsoft.com/office/powerpoint/2010/main" val="2555895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4</a:t>
            </a:fld>
            <a:endParaRPr lang="en-US"/>
          </a:p>
        </p:txBody>
      </p:sp>
    </p:spTree>
    <p:extLst>
      <p:ext uri="{BB962C8B-B14F-4D97-AF65-F5344CB8AC3E}">
        <p14:creationId xmlns:p14="http://schemas.microsoft.com/office/powerpoint/2010/main" val="1827009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Verbally say that the reconstructed hologram is a prerequisite instead of putting it on slide, slide will get a little to cluttered</a:t>
            </a:r>
          </a:p>
        </p:txBody>
      </p:sp>
      <p:sp>
        <p:nvSpPr>
          <p:cNvPr id="4" name="Slide Number Placeholder 3"/>
          <p:cNvSpPr>
            <a:spLocks noGrp="1"/>
          </p:cNvSpPr>
          <p:nvPr>
            <p:ph type="sldNum" sz="quarter" idx="5"/>
          </p:nvPr>
        </p:nvSpPr>
        <p:spPr/>
        <p:txBody>
          <a:bodyPr/>
          <a:lstStyle/>
          <a:p>
            <a:fld id="{0EFD07FC-700B-C441-B512-F775BB2D5555}" type="slidenum">
              <a:rPr lang="en-US" smtClean="0"/>
              <a:t>31</a:t>
            </a:fld>
            <a:endParaRPr lang="en-US"/>
          </a:p>
        </p:txBody>
      </p:sp>
    </p:spTree>
    <p:extLst>
      <p:ext uri="{BB962C8B-B14F-4D97-AF65-F5344CB8AC3E}">
        <p14:creationId xmlns:p14="http://schemas.microsoft.com/office/powerpoint/2010/main" val="521505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Verbally say that the reconstructed hologram is a prerequisite instead of putting it on slide, slide will get a little to cluttered</a:t>
            </a:r>
          </a:p>
        </p:txBody>
      </p:sp>
      <p:sp>
        <p:nvSpPr>
          <p:cNvPr id="4" name="Slide Number Placeholder 3"/>
          <p:cNvSpPr>
            <a:spLocks noGrp="1"/>
          </p:cNvSpPr>
          <p:nvPr>
            <p:ph type="sldNum" sz="quarter" idx="5"/>
          </p:nvPr>
        </p:nvSpPr>
        <p:spPr/>
        <p:txBody>
          <a:bodyPr/>
          <a:lstStyle/>
          <a:p>
            <a:fld id="{0EFD07FC-700B-C441-B512-F775BB2D5555}" type="slidenum">
              <a:rPr lang="en-US" smtClean="0"/>
              <a:t>32</a:t>
            </a:fld>
            <a:endParaRPr lang="en-US"/>
          </a:p>
        </p:txBody>
      </p:sp>
    </p:spTree>
    <p:extLst>
      <p:ext uri="{BB962C8B-B14F-4D97-AF65-F5344CB8AC3E}">
        <p14:creationId xmlns:p14="http://schemas.microsoft.com/office/powerpoint/2010/main" val="695421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FD07FC-700B-C441-B512-F775BB2D5555}" type="slidenum">
              <a:rPr lang="en-US" smtClean="0"/>
              <a:t>33</a:t>
            </a:fld>
            <a:endParaRPr lang="en-US"/>
          </a:p>
        </p:txBody>
      </p:sp>
    </p:spTree>
    <p:extLst>
      <p:ext uri="{BB962C8B-B14F-4D97-AF65-F5344CB8AC3E}">
        <p14:creationId xmlns:p14="http://schemas.microsoft.com/office/powerpoint/2010/main" val="3570991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EFD07FC-700B-C441-B512-F775BB2D5555}" type="slidenum">
              <a:rPr lang="en-US" smtClean="0"/>
              <a:t>34</a:t>
            </a:fld>
            <a:endParaRPr lang="en-US"/>
          </a:p>
        </p:txBody>
      </p:sp>
    </p:spTree>
    <p:extLst>
      <p:ext uri="{BB962C8B-B14F-4D97-AF65-F5344CB8AC3E}">
        <p14:creationId xmlns:p14="http://schemas.microsoft.com/office/powerpoint/2010/main" val="3060817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FD07FC-700B-C441-B512-F775BB2D5555}" type="slidenum">
              <a:rPr lang="en-US" smtClean="0"/>
              <a:t>36</a:t>
            </a:fld>
            <a:endParaRPr lang="en-US"/>
          </a:p>
        </p:txBody>
      </p:sp>
    </p:spTree>
    <p:extLst>
      <p:ext uri="{BB962C8B-B14F-4D97-AF65-F5344CB8AC3E}">
        <p14:creationId xmlns:p14="http://schemas.microsoft.com/office/powerpoint/2010/main" val="3965315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FD07FC-700B-C441-B512-F775BB2D5555}" type="slidenum">
              <a:rPr lang="en-US" smtClean="0"/>
              <a:t>37</a:t>
            </a:fld>
            <a:endParaRPr lang="en-US"/>
          </a:p>
        </p:txBody>
      </p:sp>
    </p:spTree>
    <p:extLst>
      <p:ext uri="{BB962C8B-B14F-4D97-AF65-F5344CB8AC3E}">
        <p14:creationId xmlns:p14="http://schemas.microsoft.com/office/powerpoint/2010/main" val="568041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Explicitaly</a:t>
            </a:r>
            <a:r>
              <a:rPr lang="en-US">
                <a:cs typeface="Calibri"/>
              </a:rPr>
              <a:t> say Simulated particle is what we are testing against</a:t>
            </a:r>
          </a:p>
        </p:txBody>
      </p:sp>
      <p:sp>
        <p:nvSpPr>
          <p:cNvPr id="4" name="Slide Number Placeholder 3"/>
          <p:cNvSpPr>
            <a:spLocks noGrp="1"/>
          </p:cNvSpPr>
          <p:nvPr>
            <p:ph type="sldNum" sz="quarter" idx="5"/>
          </p:nvPr>
        </p:nvSpPr>
        <p:spPr/>
        <p:txBody>
          <a:bodyPr/>
          <a:lstStyle/>
          <a:p>
            <a:fld id="{0EFD07FC-700B-C441-B512-F775BB2D5555}" type="slidenum">
              <a:rPr lang="en-US" smtClean="0"/>
              <a:t>38</a:t>
            </a:fld>
            <a:endParaRPr lang="en-US"/>
          </a:p>
        </p:txBody>
      </p:sp>
    </p:spTree>
    <p:extLst>
      <p:ext uri="{BB962C8B-B14F-4D97-AF65-F5344CB8AC3E}">
        <p14:creationId xmlns:p14="http://schemas.microsoft.com/office/powerpoint/2010/main" val="149086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Focus: </a:t>
            </a:r>
            <a:r>
              <a:rPr lang="en-US">
                <a:cs typeface="Calibri"/>
              </a:rPr>
              <a:t>image resolution and internal communication integration. </a:t>
            </a:r>
          </a:p>
          <a:p>
            <a:r>
              <a:rPr lang="en-US" b="1">
                <a:cs typeface="Calibri"/>
              </a:rPr>
              <a:t>Why important:</a:t>
            </a:r>
            <a:r>
              <a:rPr lang="en-US">
                <a:cs typeface="Calibri"/>
              </a:rPr>
              <a:t> we will be verifying the resolution as required by our sponsor and we will be using real </a:t>
            </a:r>
            <a:r>
              <a:rPr lang="en-US" err="1">
                <a:cs typeface="Calibri"/>
              </a:rPr>
              <a:t>unsimulated</a:t>
            </a:r>
            <a:r>
              <a:rPr lang="en-US">
                <a:cs typeface="Calibri"/>
              </a:rPr>
              <a:t> particles to test our software functionality in terms of detection of life, as compared to using simulations of particles in our earlier tests</a:t>
            </a:r>
          </a:p>
          <a:p>
            <a:r>
              <a:rPr lang="en-US" b="1">
                <a:cs typeface="Calibri"/>
              </a:rPr>
              <a:t>Prerequisites: </a:t>
            </a:r>
            <a:r>
              <a:rPr lang="en-US">
                <a:cs typeface="Calibri"/>
              </a:rPr>
              <a:t>this is a culmination of all of our previous tests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EFD07FC-700B-C441-B512-F775BB2D5555}" type="slidenum">
              <a:rPr lang="en-US" smtClean="0"/>
              <a:t>39</a:t>
            </a:fld>
            <a:endParaRPr lang="en-US"/>
          </a:p>
        </p:txBody>
      </p:sp>
    </p:spTree>
    <p:extLst>
      <p:ext uri="{BB962C8B-B14F-4D97-AF65-F5344CB8AC3E}">
        <p14:creationId xmlns:p14="http://schemas.microsoft.com/office/powerpoint/2010/main" val="2277476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the general procedure for our DITL test, highlighted are the key steps which </a:t>
            </a:r>
            <a:r>
              <a:rPr lang="en-US" err="1">
                <a:cs typeface="Calibri"/>
              </a:rPr>
              <a:t>iclude</a:t>
            </a:r>
            <a:r>
              <a:rPr lang="en-US">
                <a:cs typeface="Calibri"/>
              </a:rPr>
              <a:t> running fluid through the system with different dilutions of particles, the light path of the laser through the optical chain, through the imaging chamber , and hitting the sensor, and our image will test our resolution and detection of life &amp; reconstruction functionality </a:t>
            </a:r>
          </a:p>
        </p:txBody>
      </p:sp>
      <p:sp>
        <p:nvSpPr>
          <p:cNvPr id="4" name="Slide Number Placeholder 3"/>
          <p:cNvSpPr>
            <a:spLocks noGrp="1"/>
          </p:cNvSpPr>
          <p:nvPr>
            <p:ph type="sldNum" sz="quarter" idx="5"/>
          </p:nvPr>
        </p:nvSpPr>
        <p:spPr/>
        <p:txBody>
          <a:bodyPr/>
          <a:lstStyle/>
          <a:p>
            <a:fld id="{0EFD07FC-700B-C441-B512-F775BB2D5555}" type="slidenum">
              <a:rPr lang="en-US" smtClean="0"/>
              <a:t>40</a:t>
            </a:fld>
            <a:endParaRPr lang="en-US"/>
          </a:p>
        </p:txBody>
      </p:sp>
    </p:spTree>
    <p:extLst>
      <p:ext uri="{BB962C8B-B14F-4D97-AF65-F5344CB8AC3E}">
        <p14:creationId xmlns:p14="http://schemas.microsoft.com/office/powerpoint/2010/main" val="1914462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Since this test also uses a laser, our testing safety will be similar to what we covered in the thermal survival test. However, this test will use the high power laser which creates a larger safety concern. The difference in our safety procedures is that the momentary switches in the cad model will be triggered by placing the </a:t>
            </a:r>
            <a:r>
              <a:rPr lang="en-US" err="1">
                <a:cs typeface="Calibri"/>
              </a:rPr>
              <a:t>encolsure</a:t>
            </a:r>
            <a:r>
              <a:rPr lang="en-US">
                <a:cs typeface="Calibri"/>
              </a:rPr>
              <a:t> over the payload, and not triggered by hand. -&gt; we want payload to be fully closed at all times for extra layer of protection</a:t>
            </a:r>
          </a:p>
        </p:txBody>
      </p:sp>
      <p:sp>
        <p:nvSpPr>
          <p:cNvPr id="4" name="Slide Number Placeholder 3"/>
          <p:cNvSpPr>
            <a:spLocks noGrp="1"/>
          </p:cNvSpPr>
          <p:nvPr>
            <p:ph type="sldNum" sz="quarter" idx="5"/>
          </p:nvPr>
        </p:nvSpPr>
        <p:spPr/>
        <p:txBody>
          <a:bodyPr/>
          <a:lstStyle/>
          <a:p>
            <a:fld id="{0EFD07FC-700B-C441-B512-F775BB2D5555}" type="slidenum">
              <a:rPr lang="en-US" smtClean="0"/>
              <a:t>41</a:t>
            </a:fld>
            <a:endParaRPr lang="en-US"/>
          </a:p>
        </p:txBody>
      </p:sp>
    </p:spTree>
    <p:extLst>
      <p:ext uri="{BB962C8B-B14F-4D97-AF65-F5344CB8AC3E}">
        <p14:creationId xmlns:p14="http://schemas.microsoft.com/office/powerpoint/2010/main" val="748613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5</a:t>
            </a:fld>
            <a:endParaRPr lang="en-US"/>
          </a:p>
        </p:txBody>
      </p:sp>
    </p:spTree>
    <p:extLst>
      <p:ext uri="{BB962C8B-B14F-4D97-AF65-F5344CB8AC3E}">
        <p14:creationId xmlns:p14="http://schemas.microsoft.com/office/powerpoint/2010/main" val="1251400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07390-8B3F-9748-A657-836EFA0F138B}" type="slidenum">
              <a:rPr lang="en-US" smtClean="0"/>
              <a:t>50</a:t>
            </a:fld>
            <a:endParaRPr lang="en-US"/>
          </a:p>
        </p:txBody>
      </p:sp>
    </p:spTree>
    <p:extLst>
      <p:ext uri="{BB962C8B-B14F-4D97-AF65-F5344CB8AC3E}">
        <p14:creationId xmlns:p14="http://schemas.microsoft.com/office/powerpoint/2010/main" val="585981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07390-8B3F-9748-A657-836EFA0F138B}" type="slidenum">
              <a:rPr lang="en-US" smtClean="0"/>
              <a:t>52</a:t>
            </a:fld>
            <a:endParaRPr lang="en-US"/>
          </a:p>
        </p:txBody>
      </p:sp>
    </p:spTree>
    <p:extLst>
      <p:ext uri="{BB962C8B-B14F-4D97-AF65-F5344CB8AC3E}">
        <p14:creationId xmlns:p14="http://schemas.microsoft.com/office/powerpoint/2010/main" val="1873739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07390-8B3F-9748-A657-836EFA0F138B}" type="slidenum">
              <a:rPr lang="en-US" smtClean="0"/>
              <a:t>54</a:t>
            </a:fld>
            <a:endParaRPr lang="en-US"/>
          </a:p>
        </p:txBody>
      </p:sp>
    </p:spTree>
    <p:extLst>
      <p:ext uri="{BB962C8B-B14F-4D97-AF65-F5344CB8AC3E}">
        <p14:creationId xmlns:p14="http://schemas.microsoft.com/office/powerpoint/2010/main" val="4072029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07390-8B3F-9748-A657-836EFA0F138B}" type="slidenum">
              <a:rPr lang="en-US" smtClean="0"/>
              <a:t>64</a:t>
            </a:fld>
            <a:endParaRPr lang="en-US"/>
          </a:p>
        </p:txBody>
      </p:sp>
    </p:spTree>
    <p:extLst>
      <p:ext uri="{BB962C8B-B14F-4D97-AF65-F5344CB8AC3E}">
        <p14:creationId xmlns:p14="http://schemas.microsoft.com/office/powerpoint/2010/main" val="1764289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Just wanted to put some stuff on the slide for now-Izaak</a:t>
            </a:r>
          </a:p>
        </p:txBody>
      </p:sp>
      <p:sp>
        <p:nvSpPr>
          <p:cNvPr id="4" name="Slide Number Placeholder 3"/>
          <p:cNvSpPr>
            <a:spLocks noGrp="1"/>
          </p:cNvSpPr>
          <p:nvPr>
            <p:ph type="sldNum" sz="quarter" idx="5"/>
          </p:nvPr>
        </p:nvSpPr>
        <p:spPr/>
        <p:txBody>
          <a:bodyPr/>
          <a:lstStyle/>
          <a:p>
            <a:fld id="{0EFD07FC-700B-C441-B512-F775BB2D5555}" type="slidenum">
              <a:rPr lang="en-US" smtClean="0"/>
              <a:t>65</a:t>
            </a:fld>
            <a:endParaRPr lang="en-US"/>
          </a:p>
        </p:txBody>
      </p:sp>
    </p:spTree>
    <p:extLst>
      <p:ext uri="{BB962C8B-B14F-4D97-AF65-F5344CB8AC3E}">
        <p14:creationId xmlns:p14="http://schemas.microsoft.com/office/powerpoint/2010/main" val="2982350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EFD07FC-700B-C441-B512-F775BB2D5555}" type="slidenum">
              <a:rPr lang="en-US" smtClean="0"/>
              <a:t>66</a:t>
            </a:fld>
            <a:endParaRPr lang="en-US"/>
          </a:p>
        </p:txBody>
      </p:sp>
    </p:spTree>
    <p:extLst>
      <p:ext uri="{BB962C8B-B14F-4D97-AF65-F5344CB8AC3E}">
        <p14:creationId xmlns:p14="http://schemas.microsoft.com/office/powerpoint/2010/main" val="351092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07390-8B3F-9748-A657-836EFA0F138B}" type="slidenum">
              <a:rPr lang="en-US" smtClean="0"/>
              <a:t>67</a:t>
            </a:fld>
            <a:endParaRPr lang="en-US"/>
          </a:p>
        </p:txBody>
      </p:sp>
    </p:spTree>
    <p:extLst>
      <p:ext uri="{BB962C8B-B14F-4D97-AF65-F5344CB8AC3E}">
        <p14:creationId xmlns:p14="http://schemas.microsoft.com/office/powerpoint/2010/main" val="3684693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Really just a brain storm slide that's why it is hidden</a:t>
            </a:r>
          </a:p>
        </p:txBody>
      </p:sp>
      <p:sp>
        <p:nvSpPr>
          <p:cNvPr id="4" name="Slide Number Placeholder 3"/>
          <p:cNvSpPr>
            <a:spLocks noGrp="1"/>
          </p:cNvSpPr>
          <p:nvPr>
            <p:ph type="sldNum" sz="quarter" idx="5"/>
          </p:nvPr>
        </p:nvSpPr>
        <p:spPr/>
        <p:txBody>
          <a:bodyPr/>
          <a:lstStyle/>
          <a:p>
            <a:fld id="{0EFD07FC-700B-C441-B512-F775BB2D5555}" type="slidenum">
              <a:rPr lang="en-US" smtClean="0"/>
              <a:t>70</a:t>
            </a:fld>
            <a:endParaRPr lang="en-US"/>
          </a:p>
        </p:txBody>
      </p:sp>
    </p:spTree>
    <p:extLst>
      <p:ext uri="{BB962C8B-B14F-4D97-AF65-F5344CB8AC3E}">
        <p14:creationId xmlns:p14="http://schemas.microsoft.com/office/powerpoint/2010/main" val="2609795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Really just a brain storm slide that's why it is hidden</a:t>
            </a:r>
          </a:p>
        </p:txBody>
      </p:sp>
      <p:sp>
        <p:nvSpPr>
          <p:cNvPr id="4" name="Slide Number Placeholder 3"/>
          <p:cNvSpPr>
            <a:spLocks noGrp="1"/>
          </p:cNvSpPr>
          <p:nvPr>
            <p:ph type="sldNum" sz="quarter" idx="5"/>
          </p:nvPr>
        </p:nvSpPr>
        <p:spPr/>
        <p:txBody>
          <a:bodyPr/>
          <a:lstStyle/>
          <a:p>
            <a:fld id="{0EFD07FC-700B-C441-B512-F775BB2D5555}" type="slidenum">
              <a:rPr lang="en-US" smtClean="0"/>
              <a:t>71</a:t>
            </a:fld>
            <a:endParaRPr lang="en-US"/>
          </a:p>
        </p:txBody>
      </p:sp>
    </p:spTree>
    <p:extLst>
      <p:ext uri="{BB962C8B-B14F-4D97-AF65-F5344CB8AC3E}">
        <p14:creationId xmlns:p14="http://schemas.microsoft.com/office/powerpoint/2010/main" val="1655223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07390-8B3F-9748-A657-836EFA0F138B}" type="slidenum">
              <a:rPr lang="en-US" smtClean="0"/>
              <a:t>72</a:t>
            </a:fld>
            <a:endParaRPr lang="en-US"/>
          </a:p>
        </p:txBody>
      </p:sp>
    </p:spTree>
    <p:extLst>
      <p:ext uri="{BB962C8B-B14F-4D97-AF65-F5344CB8AC3E}">
        <p14:creationId xmlns:p14="http://schemas.microsoft.com/office/powerpoint/2010/main" val="2456575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Color boxes more, maybe shade boxes so its obvious </a:t>
            </a:r>
          </a:p>
          <a:p>
            <a:r>
              <a:rPr lang="en-US">
                <a:cs typeface="Calibri"/>
              </a:rPr>
              <a:t>Just saying reasons is clear </a:t>
            </a:r>
          </a:p>
        </p:txBody>
      </p:sp>
      <p:sp>
        <p:nvSpPr>
          <p:cNvPr id="4" name="Slide Number Placeholder 3"/>
          <p:cNvSpPr>
            <a:spLocks noGrp="1"/>
          </p:cNvSpPr>
          <p:nvPr>
            <p:ph type="sldNum" sz="quarter" idx="5"/>
          </p:nvPr>
        </p:nvSpPr>
        <p:spPr/>
        <p:txBody>
          <a:bodyPr/>
          <a:lstStyle/>
          <a:p>
            <a:fld id="{D5107390-8B3F-9748-A657-836EFA0F138B}" type="slidenum">
              <a:rPr lang="en-US" smtClean="0"/>
              <a:t>6</a:t>
            </a:fld>
            <a:endParaRPr lang="en-US"/>
          </a:p>
        </p:txBody>
      </p:sp>
    </p:spTree>
    <p:extLst>
      <p:ext uri="{BB962C8B-B14F-4D97-AF65-F5344CB8AC3E}">
        <p14:creationId xmlns:p14="http://schemas.microsoft.com/office/powerpoint/2010/main" val="3507272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73</a:t>
            </a:fld>
            <a:endParaRPr lang="en-US"/>
          </a:p>
        </p:txBody>
      </p:sp>
    </p:spTree>
    <p:extLst>
      <p:ext uri="{BB962C8B-B14F-4D97-AF65-F5344CB8AC3E}">
        <p14:creationId xmlns:p14="http://schemas.microsoft.com/office/powerpoint/2010/main" val="3415109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74</a:t>
            </a:fld>
            <a:endParaRPr lang="en-US"/>
          </a:p>
        </p:txBody>
      </p:sp>
    </p:spTree>
    <p:extLst>
      <p:ext uri="{BB962C8B-B14F-4D97-AF65-F5344CB8AC3E}">
        <p14:creationId xmlns:p14="http://schemas.microsoft.com/office/powerpoint/2010/main" val="2626307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75</a:t>
            </a:fld>
            <a:endParaRPr lang="en-US"/>
          </a:p>
        </p:txBody>
      </p:sp>
    </p:spTree>
    <p:extLst>
      <p:ext uri="{BB962C8B-B14F-4D97-AF65-F5344CB8AC3E}">
        <p14:creationId xmlns:p14="http://schemas.microsoft.com/office/powerpoint/2010/main" val="518479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76</a:t>
            </a:fld>
            <a:endParaRPr lang="en-US"/>
          </a:p>
        </p:txBody>
      </p:sp>
    </p:spTree>
    <p:extLst>
      <p:ext uri="{BB962C8B-B14F-4D97-AF65-F5344CB8AC3E}">
        <p14:creationId xmlns:p14="http://schemas.microsoft.com/office/powerpoint/2010/main" val="684707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77</a:t>
            </a:fld>
            <a:endParaRPr lang="en-US"/>
          </a:p>
        </p:txBody>
      </p:sp>
    </p:spTree>
    <p:extLst>
      <p:ext uri="{BB962C8B-B14F-4D97-AF65-F5344CB8AC3E}">
        <p14:creationId xmlns:p14="http://schemas.microsoft.com/office/powerpoint/2010/main" val="28483383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78</a:t>
            </a:fld>
            <a:endParaRPr lang="en-US"/>
          </a:p>
        </p:txBody>
      </p:sp>
    </p:spTree>
    <p:extLst>
      <p:ext uri="{BB962C8B-B14F-4D97-AF65-F5344CB8AC3E}">
        <p14:creationId xmlns:p14="http://schemas.microsoft.com/office/powerpoint/2010/main" val="3860351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79</a:t>
            </a:fld>
            <a:endParaRPr lang="en-US"/>
          </a:p>
        </p:txBody>
      </p:sp>
    </p:spTree>
    <p:extLst>
      <p:ext uri="{BB962C8B-B14F-4D97-AF65-F5344CB8AC3E}">
        <p14:creationId xmlns:p14="http://schemas.microsoft.com/office/powerpoint/2010/main" val="2802851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80</a:t>
            </a:fld>
            <a:endParaRPr lang="en-US"/>
          </a:p>
        </p:txBody>
      </p:sp>
    </p:spTree>
    <p:extLst>
      <p:ext uri="{BB962C8B-B14F-4D97-AF65-F5344CB8AC3E}">
        <p14:creationId xmlns:p14="http://schemas.microsoft.com/office/powerpoint/2010/main" val="33878717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81</a:t>
            </a:fld>
            <a:endParaRPr lang="en-US"/>
          </a:p>
        </p:txBody>
      </p:sp>
    </p:spTree>
    <p:extLst>
      <p:ext uri="{BB962C8B-B14F-4D97-AF65-F5344CB8AC3E}">
        <p14:creationId xmlns:p14="http://schemas.microsoft.com/office/powerpoint/2010/main" val="19922959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82</a:t>
            </a:fld>
            <a:endParaRPr lang="en-US"/>
          </a:p>
        </p:txBody>
      </p:sp>
    </p:spTree>
    <p:extLst>
      <p:ext uri="{BB962C8B-B14F-4D97-AF65-F5344CB8AC3E}">
        <p14:creationId xmlns:p14="http://schemas.microsoft.com/office/powerpoint/2010/main" val="4204202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7</a:t>
            </a:fld>
            <a:endParaRPr lang="en-US"/>
          </a:p>
        </p:txBody>
      </p:sp>
    </p:spTree>
    <p:extLst>
      <p:ext uri="{BB962C8B-B14F-4D97-AF65-F5344CB8AC3E}">
        <p14:creationId xmlns:p14="http://schemas.microsoft.com/office/powerpoint/2010/main" val="7850798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07390-8B3F-9748-A657-836EFA0F138B}" type="slidenum">
              <a:rPr lang="en-US" smtClean="0"/>
              <a:t>83</a:t>
            </a:fld>
            <a:endParaRPr lang="en-US"/>
          </a:p>
        </p:txBody>
      </p:sp>
    </p:spTree>
    <p:extLst>
      <p:ext uri="{BB962C8B-B14F-4D97-AF65-F5344CB8AC3E}">
        <p14:creationId xmlns:p14="http://schemas.microsoft.com/office/powerpoint/2010/main" val="30781806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107390-8B3F-9748-A657-836EFA0F138B}" type="slidenum">
              <a:rPr lang="en-US" smtClean="0"/>
              <a:t>85</a:t>
            </a:fld>
            <a:endParaRPr lang="en-US"/>
          </a:p>
        </p:txBody>
      </p:sp>
    </p:spTree>
    <p:extLst>
      <p:ext uri="{BB962C8B-B14F-4D97-AF65-F5344CB8AC3E}">
        <p14:creationId xmlns:p14="http://schemas.microsoft.com/office/powerpoint/2010/main" val="121784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8</a:t>
            </a:fld>
            <a:endParaRPr lang="en-US"/>
          </a:p>
        </p:txBody>
      </p:sp>
    </p:spTree>
    <p:extLst>
      <p:ext uri="{BB962C8B-B14F-4D97-AF65-F5344CB8AC3E}">
        <p14:creationId xmlns:p14="http://schemas.microsoft.com/office/powerpoint/2010/main" val="500677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9</a:t>
            </a:fld>
            <a:endParaRPr lang="en-US"/>
          </a:p>
        </p:txBody>
      </p:sp>
    </p:spTree>
    <p:extLst>
      <p:ext uri="{BB962C8B-B14F-4D97-AF65-F5344CB8AC3E}">
        <p14:creationId xmlns:p14="http://schemas.microsoft.com/office/powerpoint/2010/main" val="2466156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10</a:t>
            </a:fld>
            <a:endParaRPr lang="en-US"/>
          </a:p>
        </p:txBody>
      </p:sp>
    </p:spTree>
    <p:extLst>
      <p:ext uri="{BB962C8B-B14F-4D97-AF65-F5344CB8AC3E}">
        <p14:creationId xmlns:p14="http://schemas.microsoft.com/office/powerpoint/2010/main" val="295682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5107390-8B3F-9748-A657-836EFA0F138B}" type="slidenum">
              <a:rPr lang="en-US" smtClean="0"/>
              <a:t>11</a:t>
            </a:fld>
            <a:endParaRPr lang="en-US"/>
          </a:p>
        </p:txBody>
      </p:sp>
    </p:spTree>
    <p:extLst>
      <p:ext uri="{BB962C8B-B14F-4D97-AF65-F5344CB8AC3E}">
        <p14:creationId xmlns:p14="http://schemas.microsoft.com/office/powerpoint/2010/main" val="740425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1327A-3486-6E55-82BA-5CC4FED5FB31}"/>
              </a:ext>
            </a:extLst>
          </p:cNvPr>
          <p:cNvSpPr>
            <a:spLocks noGrp="1"/>
          </p:cNvSpPr>
          <p:nvPr>
            <p:ph type="ctrTitle" hasCustomPrompt="1"/>
          </p:nvPr>
        </p:nvSpPr>
        <p:spPr>
          <a:xfrm>
            <a:off x="3632822" y="340590"/>
            <a:ext cx="7720978" cy="2387600"/>
          </a:xfrm>
        </p:spPr>
        <p:txBody>
          <a:bodyPr anchor="ctr">
            <a:normAutofit/>
          </a:bodyPr>
          <a:lstStyle>
            <a:lvl1pPr algn="ctr">
              <a:defRPr sz="6000">
                <a:latin typeface="Century Gothic" panose="020B0502020202020204" pitchFamily="34" charset="0"/>
              </a:defRPr>
            </a:lvl1pPr>
          </a:lstStyle>
          <a:p>
            <a:r>
              <a:rPr lang="en-US"/>
              <a:t>Click to Edit</a:t>
            </a:r>
          </a:p>
        </p:txBody>
      </p:sp>
      <p:sp>
        <p:nvSpPr>
          <p:cNvPr id="3" name="Subtitle 2">
            <a:extLst>
              <a:ext uri="{FF2B5EF4-FFF2-40B4-BE49-F238E27FC236}">
                <a16:creationId xmlns:a16="http://schemas.microsoft.com/office/drawing/2014/main" id="{35C42095-DECA-0F2D-0D0B-D1C6AAED3427}"/>
              </a:ext>
            </a:extLst>
          </p:cNvPr>
          <p:cNvSpPr>
            <a:spLocks noGrp="1"/>
          </p:cNvSpPr>
          <p:nvPr>
            <p:ph type="subTitle" idx="1"/>
          </p:nvPr>
        </p:nvSpPr>
        <p:spPr>
          <a:xfrm>
            <a:off x="3632822" y="2728190"/>
            <a:ext cx="7720978" cy="1655762"/>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ectangle 8">
            <a:extLst>
              <a:ext uri="{FF2B5EF4-FFF2-40B4-BE49-F238E27FC236}">
                <a16:creationId xmlns:a16="http://schemas.microsoft.com/office/drawing/2014/main" id="{4AA3D268-B26E-0362-D95E-F70E067B32B8}"/>
              </a:ext>
            </a:extLst>
          </p:cNvPr>
          <p:cNvSpPr/>
          <p:nvPr userDrawn="1"/>
        </p:nvSpPr>
        <p:spPr>
          <a:xfrm>
            <a:off x="-212271" y="6249924"/>
            <a:ext cx="12524014" cy="608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098A1F29-0E52-AED6-A333-724FCF41B1DF}"/>
              </a:ext>
            </a:extLst>
          </p:cNvPr>
          <p:cNvPicPr>
            <a:picLocks noChangeAspect="1"/>
          </p:cNvPicPr>
          <p:nvPr userDrawn="1"/>
        </p:nvPicPr>
        <p:blipFill rotWithShape="1">
          <a:blip r:embed="rId3"/>
          <a:srcRect l="1915" t="4654" b="2576"/>
          <a:stretch/>
        </p:blipFill>
        <p:spPr>
          <a:xfrm>
            <a:off x="130476" y="6279602"/>
            <a:ext cx="2348550" cy="548719"/>
          </a:xfrm>
          <a:prstGeom prst="rect">
            <a:avLst/>
          </a:prstGeom>
        </p:spPr>
      </p:pic>
      <p:pic>
        <p:nvPicPr>
          <p:cNvPr id="12" name="Picture 6" descr="ASTROBi Foundation">
            <a:extLst>
              <a:ext uri="{FF2B5EF4-FFF2-40B4-BE49-F238E27FC236}">
                <a16:creationId xmlns:a16="http://schemas.microsoft.com/office/drawing/2014/main" id="{D25604DB-C9F8-CCEE-0410-37F49C9A7E2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09502" y="6426886"/>
            <a:ext cx="1687814" cy="254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27D668-6862-45E9-A586-A8343501189D}"/>
              </a:ext>
            </a:extLst>
          </p:cNvPr>
          <p:cNvPicPr>
            <a:picLocks noChangeAspect="1"/>
          </p:cNvPicPr>
          <p:nvPr userDrawn="1"/>
        </p:nvPicPr>
        <p:blipFill>
          <a:blip r:embed="rId5"/>
          <a:stretch>
            <a:fillRect/>
          </a:stretch>
        </p:blipFill>
        <p:spPr>
          <a:xfrm>
            <a:off x="233697" y="340590"/>
            <a:ext cx="3358471" cy="3291698"/>
          </a:xfrm>
          <a:prstGeom prst="rect">
            <a:avLst/>
          </a:prstGeom>
        </p:spPr>
      </p:pic>
    </p:spTree>
    <p:extLst>
      <p:ext uri="{BB962C8B-B14F-4D97-AF65-F5344CB8AC3E}">
        <p14:creationId xmlns:p14="http://schemas.microsoft.com/office/powerpoint/2010/main" val="733230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A16BD-7307-C4D8-54C4-3FB6A11DDD7A}"/>
              </a:ext>
            </a:extLst>
          </p:cNvPr>
          <p:cNvSpPr>
            <a:spLocks noGrp="1"/>
          </p:cNvSpPr>
          <p:nvPr>
            <p:ph type="title" hasCustomPrompt="1"/>
          </p:nvPr>
        </p:nvSpPr>
        <p:spPr>
          <a:xfrm>
            <a:off x="831850" y="1709738"/>
            <a:ext cx="10515600" cy="2852737"/>
          </a:xfrm>
        </p:spPr>
        <p:txBody>
          <a:bodyPr anchor="ctr"/>
          <a:lstStyle>
            <a:lvl1pPr>
              <a:defRPr sz="6000"/>
            </a:lvl1pPr>
          </a:lstStyle>
          <a:p>
            <a:r>
              <a:rPr lang="en-US"/>
              <a:t>Transition </a:t>
            </a:r>
          </a:p>
        </p:txBody>
      </p:sp>
      <p:sp>
        <p:nvSpPr>
          <p:cNvPr id="7" name="Rectangle 6">
            <a:extLst>
              <a:ext uri="{FF2B5EF4-FFF2-40B4-BE49-F238E27FC236}">
                <a16:creationId xmlns:a16="http://schemas.microsoft.com/office/drawing/2014/main" id="{A58B8861-9EBF-7470-61DA-43CE95C4E67C}"/>
              </a:ext>
            </a:extLst>
          </p:cNvPr>
          <p:cNvSpPr/>
          <p:nvPr userDrawn="1"/>
        </p:nvSpPr>
        <p:spPr>
          <a:xfrm>
            <a:off x="-212271" y="6249924"/>
            <a:ext cx="12524014" cy="608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504E9B88-7D2A-4DA8-1A15-238578C30B10}"/>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5324" b="9931"/>
          <a:stretch/>
        </p:blipFill>
        <p:spPr bwMode="auto">
          <a:xfrm>
            <a:off x="11598016" y="6282220"/>
            <a:ext cx="593984" cy="5461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10;&#10;Description automatically generated">
            <a:extLst>
              <a:ext uri="{FF2B5EF4-FFF2-40B4-BE49-F238E27FC236}">
                <a16:creationId xmlns:a16="http://schemas.microsoft.com/office/drawing/2014/main" id="{36E2A35E-CBCE-C9EA-36D4-C5E31F0B44A7}"/>
              </a:ext>
            </a:extLst>
          </p:cNvPr>
          <p:cNvPicPr>
            <a:picLocks noChangeAspect="1"/>
          </p:cNvPicPr>
          <p:nvPr userDrawn="1"/>
        </p:nvPicPr>
        <p:blipFill rotWithShape="1">
          <a:blip r:embed="rId4"/>
          <a:srcRect l="1915" t="4654" b="2576"/>
          <a:stretch/>
        </p:blipFill>
        <p:spPr>
          <a:xfrm>
            <a:off x="130476" y="6279602"/>
            <a:ext cx="2348550" cy="548719"/>
          </a:xfrm>
          <a:prstGeom prst="rect">
            <a:avLst/>
          </a:prstGeom>
        </p:spPr>
      </p:pic>
      <p:pic>
        <p:nvPicPr>
          <p:cNvPr id="10" name="Picture 6" descr="ASTROBi Foundation">
            <a:extLst>
              <a:ext uri="{FF2B5EF4-FFF2-40B4-BE49-F238E27FC236}">
                <a16:creationId xmlns:a16="http://schemas.microsoft.com/office/drawing/2014/main" id="{6DA75EEB-FF0D-1434-BA20-1F2DAD49086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609502" y="6426886"/>
            <a:ext cx="1687814" cy="25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899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53555-05EB-9334-5C32-0246A11B75FB}"/>
              </a:ext>
            </a:extLst>
          </p:cNvPr>
          <p:cNvSpPr>
            <a:spLocks noGrp="1"/>
          </p:cNvSpPr>
          <p:nvPr>
            <p:ph type="title"/>
          </p:nvPr>
        </p:nvSpPr>
        <p:spPr>
          <a:xfrm>
            <a:off x="838200" y="29679"/>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34E4-16A7-B3A1-B443-99E5087817AF}"/>
              </a:ext>
            </a:extLst>
          </p:cNvPr>
          <p:cNvSpPr>
            <a:spLocks noGrp="1"/>
          </p:cNvSpPr>
          <p:nvPr>
            <p:ph idx="1"/>
          </p:nvPr>
        </p:nvSpPr>
        <p:spPr>
          <a:xfrm>
            <a:off x="838200" y="1532204"/>
            <a:ext cx="10515600" cy="46447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0358AF3-FCE2-5927-7675-0D114845FCAA}"/>
              </a:ext>
            </a:extLst>
          </p:cNvPr>
          <p:cNvSpPr/>
          <p:nvPr userDrawn="1"/>
        </p:nvSpPr>
        <p:spPr>
          <a:xfrm>
            <a:off x="-212271" y="6249924"/>
            <a:ext cx="12524014" cy="608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D20245FF-D5E8-7000-8202-C5F4A4FDD83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324" b="9931"/>
          <a:stretch/>
        </p:blipFill>
        <p:spPr bwMode="auto">
          <a:xfrm>
            <a:off x="11598016" y="6282220"/>
            <a:ext cx="593984" cy="5461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Description automatically generated">
            <a:extLst>
              <a:ext uri="{FF2B5EF4-FFF2-40B4-BE49-F238E27FC236}">
                <a16:creationId xmlns:a16="http://schemas.microsoft.com/office/drawing/2014/main" id="{B039773A-F969-12D2-FF38-FD59D5D530FC}"/>
              </a:ext>
            </a:extLst>
          </p:cNvPr>
          <p:cNvPicPr>
            <a:picLocks noChangeAspect="1"/>
          </p:cNvPicPr>
          <p:nvPr userDrawn="1"/>
        </p:nvPicPr>
        <p:blipFill rotWithShape="1">
          <a:blip r:embed="rId3"/>
          <a:srcRect l="1915" t="4654" b="2576"/>
          <a:stretch/>
        </p:blipFill>
        <p:spPr>
          <a:xfrm>
            <a:off x="130476" y="6279602"/>
            <a:ext cx="2348550" cy="548719"/>
          </a:xfrm>
          <a:prstGeom prst="rect">
            <a:avLst/>
          </a:prstGeom>
        </p:spPr>
      </p:pic>
      <p:pic>
        <p:nvPicPr>
          <p:cNvPr id="11" name="Picture 6" descr="ASTROBi Foundation">
            <a:extLst>
              <a:ext uri="{FF2B5EF4-FFF2-40B4-BE49-F238E27FC236}">
                <a16:creationId xmlns:a16="http://schemas.microsoft.com/office/drawing/2014/main" id="{977C4836-CF43-A9AB-9633-3BE3A52A1DD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09502" y="6426886"/>
            <a:ext cx="1687814" cy="25415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5">
            <a:extLst>
              <a:ext uri="{FF2B5EF4-FFF2-40B4-BE49-F238E27FC236}">
                <a16:creationId xmlns:a16="http://schemas.microsoft.com/office/drawing/2014/main" id="{295754FE-0FAE-2C10-F2A2-7EDF55062910}"/>
              </a:ext>
            </a:extLst>
          </p:cNvPr>
          <p:cNvSpPr>
            <a:spLocks noGrp="1"/>
          </p:cNvSpPr>
          <p:nvPr>
            <p:ph type="sldNum" sz="quarter" idx="4"/>
          </p:nvPr>
        </p:nvSpPr>
        <p:spPr>
          <a:xfrm>
            <a:off x="8735073" y="6371398"/>
            <a:ext cx="2743200" cy="365125"/>
          </a:xfrm>
          <a:prstGeom prst="rect">
            <a:avLst/>
          </a:prstGeom>
        </p:spPr>
        <p:txBody>
          <a:bodyPr anchor="ctr"/>
          <a:lstStyle>
            <a:lvl1pPr algn="r">
              <a:defRPr>
                <a:latin typeface="Century Gothic" panose="020B0502020202020204" pitchFamily="34" charset="0"/>
              </a:defRPr>
            </a:lvl1pPr>
          </a:lstStyle>
          <a:p>
            <a:fld id="{21C771A8-89F5-6C43-9C6E-B052BDC4BA94}" type="slidenum">
              <a:rPr lang="en-US" smtClean="0"/>
              <a:pPr/>
              <a:t>‹#›</a:t>
            </a:fld>
            <a:endParaRPr lang="en-US"/>
          </a:p>
        </p:txBody>
      </p:sp>
    </p:spTree>
    <p:extLst>
      <p:ext uri="{BB962C8B-B14F-4D97-AF65-F5344CB8AC3E}">
        <p14:creationId xmlns:p14="http://schemas.microsoft.com/office/powerpoint/2010/main" val="3293540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4B7A9B-94C6-893B-5E75-74E4D34C4318}"/>
              </a:ext>
            </a:extLst>
          </p:cNvPr>
          <p:cNvSpPr>
            <a:spLocks noGrp="1"/>
          </p:cNvSpPr>
          <p:nvPr>
            <p:ph sz="half" idx="1"/>
          </p:nvPr>
        </p:nvSpPr>
        <p:spPr>
          <a:xfrm>
            <a:off x="838200" y="1532204"/>
            <a:ext cx="5181600" cy="46447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AE7B64-FC11-EEE1-EFE5-00A37D9C2721}"/>
              </a:ext>
            </a:extLst>
          </p:cNvPr>
          <p:cNvSpPr>
            <a:spLocks noGrp="1"/>
          </p:cNvSpPr>
          <p:nvPr>
            <p:ph sz="half" idx="2"/>
          </p:nvPr>
        </p:nvSpPr>
        <p:spPr>
          <a:xfrm>
            <a:off x="6172200" y="1532204"/>
            <a:ext cx="5181600" cy="46447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7A691179-C2BD-AF43-81E5-3883390D92D8}"/>
              </a:ext>
            </a:extLst>
          </p:cNvPr>
          <p:cNvSpPr/>
          <p:nvPr userDrawn="1"/>
        </p:nvSpPr>
        <p:spPr>
          <a:xfrm>
            <a:off x="-212271" y="6249924"/>
            <a:ext cx="12524014" cy="608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DE2AA9FA-96B4-1056-344E-6CEE027F051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324" b="9931"/>
          <a:stretch/>
        </p:blipFill>
        <p:spPr bwMode="auto">
          <a:xfrm>
            <a:off x="11598016" y="6282220"/>
            <a:ext cx="593984" cy="5461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Description automatically generated">
            <a:extLst>
              <a:ext uri="{FF2B5EF4-FFF2-40B4-BE49-F238E27FC236}">
                <a16:creationId xmlns:a16="http://schemas.microsoft.com/office/drawing/2014/main" id="{400A1268-3877-8652-3084-4CBD161B43F9}"/>
              </a:ext>
            </a:extLst>
          </p:cNvPr>
          <p:cNvPicPr>
            <a:picLocks noChangeAspect="1"/>
          </p:cNvPicPr>
          <p:nvPr userDrawn="1"/>
        </p:nvPicPr>
        <p:blipFill rotWithShape="1">
          <a:blip r:embed="rId3"/>
          <a:srcRect l="1915" t="4654" b="2576"/>
          <a:stretch/>
        </p:blipFill>
        <p:spPr>
          <a:xfrm>
            <a:off x="130476" y="6279602"/>
            <a:ext cx="2348550" cy="548719"/>
          </a:xfrm>
          <a:prstGeom prst="rect">
            <a:avLst/>
          </a:prstGeom>
        </p:spPr>
      </p:pic>
      <p:pic>
        <p:nvPicPr>
          <p:cNvPr id="11" name="Picture 6" descr="ASTROBi Foundation">
            <a:extLst>
              <a:ext uri="{FF2B5EF4-FFF2-40B4-BE49-F238E27FC236}">
                <a16:creationId xmlns:a16="http://schemas.microsoft.com/office/drawing/2014/main" id="{C9930C46-7729-139E-9E98-0F6599227C6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09502" y="6426886"/>
            <a:ext cx="1687814" cy="25415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5">
            <a:extLst>
              <a:ext uri="{FF2B5EF4-FFF2-40B4-BE49-F238E27FC236}">
                <a16:creationId xmlns:a16="http://schemas.microsoft.com/office/drawing/2014/main" id="{62D120BE-FE97-5A40-866A-0B7A1F094ECA}"/>
              </a:ext>
            </a:extLst>
          </p:cNvPr>
          <p:cNvSpPr>
            <a:spLocks noGrp="1"/>
          </p:cNvSpPr>
          <p:nvPr>
            <p:ph type="sldNum" sz="quarter" idx="4"/>
          </p:nvPr>
        </p:nvSpPr>
        <p:spPr>
          <a:xfrm>
            <a:off x="8735073" y="6371398"/>
            <a:ext cx="2743200" cy="365125"/>
          </a:xfrm>
          <a:prstGeom prst="rect">
            <a:avLst/>
          </a:prstGeom>
        </p:spPr>
        <p:txBody>
          <a:bodyPr anchor="ctr"/>
          <a:lstStyle>
            <a:lvl1pPr algn="r">
              <a:defRPr>
                <a:latin typeface="Century Gothic" panose="020B0502020202020204" pitchFamily="34" charset="0"/>
              </a:defRPr>
            </a:lvl1pPr>
          </a:lstStyle>
          <a:p>
            <a:fld id="{21C771A8-89F5-6C43-9C6E-B052BDC4BA94}" type="slidenum">
              <a:rPr lang="en-US" smtClean="0"/>
              <a:pPr/>
              <a:t>‹#›</a:t>
            </a:fld>
            <a:endParaRPr lang="en-US"/>
          </a:p>
        </p:txBody>
      </p:sp>
      <p:sp>
        <p:nvSpPr>
          <p:cNvPr id="5" name="Title 1">
            <a:extLst>
              <a:ext uri="{FF2B5EF4-FFF2-40B4-BE49-F238E27FC236}">
                <a16:creationId xmlns:a16="http://schemas.microsoft.com/office/drawing/2014/main" id="{1A6321F7-5BC9-E69E-69DB-7016398A5EBE}"/>
              </a:ext>
            </a:extLst>
          </p:cNvPr>
          <p:cNvSpPr>
            <a:spLocks noGrp="1"/>
          </p:cNvSpPr>
          <p:nvPr>
            <p:ph type="title"/>
          </p:nvPr>
        </p:nvSpPr>
        <p:spPr>
          <a:xfrm>
            <a:off x="838200" y="29679"/>
            <a:ext cx="10515600" cy="1325563"/>
          </a:xfrm>
        </p:spPr>
        <p:txBody>
          <a:bodyPr/>
          <a:lstStyle/>
          <a:p>
            <a:r>
              <a:rPr lang="en-US"/>
              <a:t>Click to edit Master title style</a:t>
            </a:r>
          </a:p>
        </p:txBody>
      </p:sp>
    </p:spTree>
    <p:extLst>
      <p:ext uri="{BB962C8B-B14F-4D97-AF65-F5344CB8AC3E}">
        <p14:creationId xmlns:p14="http://schemas.microsoft.com/office/powerpoint/2010/main" val="49601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BB231C-996E-52EF-BBF6-B6A6F92A0BD7}"/>
              </a:ext>
            </a:extLst>
          </p:cNvPr>
          <p:cNvSpPr>
            <a:spLocks noGrp="1"/>
          </p:cNvSpPr>
          <p:nvPr>
            <p:ph type="body" idx="1"/>
          </p:nvPr>
        </p:nvSpPr>
        <p:spPr>
          <a:xfrm>
            <a:off x="839788" y="1415503"/>
            <a:ext cx="5157787" cy="823912"/>
          </a:xfrm>
        </p:spPr>
        <p:txBody>
          <a:bodyPr anchor="ct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F422B3-CCE0-A6A9-EFE0-8D5B6CE9A26E}"/>
              </a:ext>
            </a:extLst>
          </p:cNvPr>
          <p:cNvSpPr>
            <a:spLocks noGrp="1"/>
          </p:cNvSpPr>
          <p:nvPr>
            <p:ph sz="half" idx="2"/>
          </p:nvPr>
        </p:nvSpPr>
        <p:spPr>
          <a:xfrm>
            <a:off x="839788" y="2299676"/>
            <a:ext cx="5157787" cy="3889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0BDAE0-5C67-579E-8E39-43FEECCA883D}"/>
              </a:ext>
            </a:extLst>
          </p:cNvPr>
          <p:cNvSpPr>
            <a:spLocks noGrp="1"/>
          </p:cNvSpPr>
          <p:nvPr>
            <p:ph type="body" sz="quarter" idx="3"/>
          </p:nvPr>
        </p:nvSpPr>
        <p:spPr>
          <a:xfrm>
            <a:off x="6172200" y="1415503"/>
            <a:ext cx="5183188" cy="823912"/>
          </a:xfrm>
        </p:spPr>
        <p:txBody>
          <a:bodyPr anchor="ct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967738-3059-97C8-43AF-8A06EBE84BDB}"/>
              </a:ext>
            </a:extLst>
          </p:cNvPr>
          <p:cNvSpPr>
            <a:spLocks noGrp="1"/>
          </p:cNvSpPr>
          <p:nvPr>
            <p:ph sz="quarter" idx="4"/>
          </p:nvPr>
        </p:nvSpPr>
        <p:spPr>
          <a:xfrm>
            <a:off x="6172200" y="2299676"/>
            <a:ext cx="5183188" cy="3889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EF38FEA-3D43-E0D6-1C7E-A07DAB2C53D1}"/>
              </a:ext>
            </a:extLst>
          </p:cNvPr>
          <p:cNvSpPr/>
          <p:nvPr userDrawn="1"/>
        </p:nvSpPr>
        <p:spPr>
          <a:xfrm>
            <a:off x="-212271" y="6249924"/>
            <a:ext cx="12524014" cy="608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F08C1767-6E67-2133-56A9-5EBF7505452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324" b="9931"/>
          <a:stretch/>
        </p:blipFill>
        <p:spPr bwMode="auto">
          <a:xfrm>
            <a:off x="11598016" y="6282220"/>
            <a:ext cx="593984" cy="5461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ext&#10;&#10;Description automatically generated">
            <a:extLst>
              <a:ext uri="{FF2B5EF4-FFF2-40B4-BE49-F238E27FC236}">
                <a16:creationId xmlns:a16="http://schemas.microsoft.com/office/drawing/2014/main" id="{6CCA6EFF-4E63-29EE-DCF9-BEDDBEE6C27B}"/>
              </a:ext>
            </a:extLst>
          </p:cNvPr>
          <p:cNvPicPr>
            <a:picLocks noChangeAspect="1"/>
          </p:cNvPicPr>
          <p:nvPr userDrawn="1"/>
        </p:nvPicPr>
        <p:blipFill rotWithShape="1">
          <a:blip r:embed="rId3"/>
          <a:srcRect l="1915" t="4654" b="2576"/>
          <a:stretch/>
        </p:blipFill>
        <p:spPr>
          <a:xfrm>
            <a:off x="130476" y="6279602"/>
            <a:ext cx="2348550" cy="548719"/>
          </a:xfrm>
          <a:prstGeom prst="rect">
            <a:avLst/>
          </a:prstGeom>
        </p:spPr>
      </p:pic>
      <p:pic>
        <p:nvPicPr>
          <p:cNvPr id="13" name="Picture 6" descr="ASTROBi Foundation">
            <a:extLst>
              <a:ext uri="{FF2B5EF4-FFF2-40B4-BE49-F238E27FC236}">
                <a16:creationId xmlns:a16="http://schemas.microsoft.com/office/drawing/2014/main" id="{E1B3BB09-6EA3-35E3-ABE1-F9A11CF1BC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09502" y="6426886"/>
            <a:ext cx="1687814" cy="254150"/>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E125F5F6-BA67-93AE-FE2F-87033332E865}"/>
              </a:ext>
            </a:extLst>
          </p:cNvPr>
          <p:cNvSpPr>
            <a:spLocks noGrp="1"/>
          </p:cNvSpPr>
          <p:nvPr>
            <p:ph type="sldNum" sz="quarter" idx="10"/>
          </p:nvPr>
        </p:nvSpPr>
        <p:spPr>
          <a:xfrm>
            <a:off x="8735073" y="6371398"/>
            <a:ext cx="2743200" cy="365125"/>
          </a:xfrm>
          <a:prstGeom prst="rect">
            <a:avLst/>
          </a:prstGeom>
        </p:spPr>
        <p:txBody>
          <a:bodyPr anchor="ctr"/>
          <a:lstStyle>
            <a:lvl1pPr algn="r">
              <a:defRPr>
                <a:latin typeface="Century Gothic" panose="020B0502020202020204" pitchFamily="34" charset="0"/>
              </a:defRPr>
            </a:lvl1pPr>
          </a:lstStyle>
          <a:p>
            <a:fld id="{21C771A8-89F5-6C43-9C6E-B052BDC4BA94}" type="slidenum">
              <a:rPr lang="en-US" smtClean="0"/>
              <a:pPr/>
              <a:t>‹#›</a:t>
            </a:fld>
            <a:endParaRPr lang="en-US"/>
          </a:p>
        </p:txBody>
      </p:sp>
      <p:sp>
        <p:nvSpPr>
          <p:cNvPr id="7" name="Title 1">
            <a:extLst>
              <a:ext uri="{FF2B5EF4-FFF2-40B4-BE49-F238E27FC236}">
                <a16:creationId xmlns:a16="http://schemas.microsoft.com/office/drawing/2014/main" id="{85332422-C70E-8FDB-A505-AA62AB9BB7C0}"/>
              </a:ext>
            </a:extLst>
          </p:cNvPr>
          <p:cNvSpPr>
            <a:spLocks noGrp="1"/>
          </p:cNvSpPr>
          <p:nvPr>
            <p:ph type="title"/>
          </p:nvPr>
        </p:nvSpPr>
        <p:spPr>
          <a:xfrm>
            <a:off x="838200" y="29679"/>
            <a:ext cx="10515600" cy="1325563"/>
          </a:xfrm>
        </p:spPr>
        <p:txBody>
          <a:bodyPr/>
          <a:lstStyle/>
          <a:p>
            <a:r>
              <a:rPr lang="en-US"/>
              <a:t>Click to edit Master title style</a:t>
            </a:r>
          </a:p>
        </p:txBody>
      </p:sp>
    </p:spTree>
    <p:extLst>
      <p:ext uri="{BB962C8B-B14F-4D97-AF65-F5344CB8AC3E}">
        <p14:creationId xmlns:p14="http://schemas.microsoft.com/office/powerpoint/2010/main" val="379589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F2A415-EC25-27F5-B4D3-3E3E7C5EE8F3}"/>
              </a:ext>
            </a:extLst>
          </p:cNvPr>
          <p:cNvSpPr/>
          <p:nvPr userDrawn="1"/>
        </p:nvSpPr>
        <p:spPr>
          <a:xfrm>
            <a:off x="-212271" y="6249924"/>
            <a:ext cx="12524014" cy="608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4083963D-E408-2694-5E4D-2DD6E8D3A20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324" b="9931"/>
          <a:stretch/>
        </p:blipFill>
        <p:spPr bwMode="auto">
          <a:xfrm>
            <a:off x="11598016" y="6282220"/>
            <a:ext cx="593984" cy="5461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ext&#10;&#10;Description automatically generated">
            <a:extLst>
              <a:ext uri="{FF2B5EF4-FFF2-40B4-BE49-F238E27FC236}">
                <a16:creationId xmlns:a16="http://schemas.microsoft.com/office/drawing/2014/main" id="{10DB00C8-8D8F-3242-7580-8969486008A1}"/>
              </a:ext>
            </a:extLst>
          </p:cNvPr>
          <p:cNvPicPr>
            <a:picLocks noChangeAspect="1"/>
          </p:cNvPicPr>
          <p:nvPr userDrawn="1"/>
        </p:nvPicPr>
        <p:blipFill rotWithShape="1">
          <a:blip r:embed="rId3"/>
          <a:srcRect l="1915" t="4654" b="2576"/>
          <a:stretch/>
        </p:blipFill>
        <p:spPr>
          <a:xfrm>
            <a:off x="130476" y="6279602"/>
            <a:ext cx="2348550" cy="548719"/>
          </a:xfrm>
          <a:prstGeom prst="rect">
            <a:avLst/>
          </a:prstGeom>
        </p:spPr>
      </p:pic>
      <p:pic>
        <p:nvPicPr>
          <p:cNvPr id="14" name="Picture 6" descr="ASTROBi Foundation">
            <a:extLst>
              <a:ext uri="{FF2B5EF4-FFF2-40B4-BE49-F238E27FC236}">
                <a16:creationId xmlns:a16="http://schemas.microsoft.com/office/drawing/2014/main" id="{54908522-A867-DF19-867E-07BF6FED5B8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09502" y="6426886"/>
            <a:ext cx="1687814" cy="254150"/>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A2C236C9-E902-CD67-58C6-B6C6AB0A964E}"/>
              </a:ext>
            </a:extLst>
          </p:cNvPr>
          <p:cNvSpPr>
            <a:spLocks noGrp="1"/>
          </p:cNvSpPr>
          <p:nvPr>
            <p:ph type="sldNum" sz="quarter" idx="4"/>
          </p:nvPr>
        </p:nvSpPr>
        <p:spPr>
          <a:xfrm>
            <a:off x="8735073" y="6371398"/>
            <a:ext cx="2743200" cy="365125"/>
          </a:xfrm>
          <a:prstGeom prst="rect">
            <a:avLst/>
          </a:prstGeom>
        </p:spPr>
        <p:txBody>
          <a:bodyPr anchor="ctr"/>
          <a:lstStyle>
            <a:lvl1pPr algn="r">
              <a:defRPr>
                <a:latin typeface="Century Gothic" panose="020B0502020202020204" pitchFamily="34" charset="0"/>
              </a:defRPr>
            </a:lvl1pPr>
          </a:lstStyle>
          <a:p>
            <a:fld id="{21C771A8-89F5-6C43-9C6E-B052BDC4BA94}" type="slidenum">
              <a:rPr lang="en-US" smtClean="0"/>
              <a:pPr/>
              <a:t>‹#›</a:t>
            </a:fld>
            <a:endParaRPr lang="en-US"/>
          </a:p>
        </p:txBody>
      </p:sp>
      <p:sp>
        <p:nvSpPr>
          <p:cNvPr id="3" name="Title 1">
            <a:extLst>
              <a:ext uri="{FF2B5EF4-FFF2-40B4-BE49-F238E27FC236}">
                <a16:creationId xmlns:a16="http://schemas.microsoft.com/office/drawing/2014/main" id="{EAF7F16B-6303-D921-90C9-D9E692B61F9E}"/>
              </a:ext>
            </a:extLst>
          </p:cNvPr>
          <p:cNvSpPr>
            <a:spLocks noGrp="1"/>
          </p:cNvSpPr>
          <p:nvPr>
            <p:ph type="title"/>
          </p:nvPr>
        </p:nvSpPr>
        <p:spPr>
          <a:xfrm>
            <a:off x="838200" y="29679"/>
            <a:ext cx="10515600" cy="1325563"/>
          </a:xfrm>
        </p:spPr>
        <p:txBody>
          <a:bodyPr/>
          <a:lstStyle/>
          <a:p>
            <a:r>
              <a:rPr lang="en-US"/>
              <a:t>Click to edit Master title style</a:t>
            </a:r>
          </a:p>
        </p:txBody>
      </p:sp>
    </p:spTree>
    <p:extLst>
      <p:ext uri="{BB962C8B-B14F-4D97-AF65-F5344CB8AC3E}">
        <p14:creationId xmlns:p14="http://schemas.microsoft.com/office/powerpoint/2010/main" val="302064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72EE00-0480-71BB-FE65-32731A6726CA}"/>
              </a:ext>
            </a:extLst>
          </p:cNvPr>
          <p:cNvSpPr/>
          <p:nvPr userDrawn="1"/>
        </p:nvSpPr>
        <p:spPr>
          <a:xfrm>
            <a:off x="-212271" y="6249924"/>
            <a:ext cx="12524014" cy="608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E3F9A25E-8203-9691-A3AB-5F75CCB96EF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324" b="9931"/>
          <a:stretch/>
        </p:blipFill>
        <p:spPr bwMode="auto">
          <a:xfrm>
            <a:off x="11598016" y="6282220"/>
            <a:ext cx="593984" cy="546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xt&#10;&#10;Description automatically generated">
            <a:extLst>
              <a:ext uri="{FF2B5EF4-FFF2-40B4-BE49-F238E27FC236}">
                <a16:creationId xmlns:a16="http://schemas.microsoft.com/office/drawing/2014/main" id="{3ECDAE6F-6D4A-C120-3F31-437527F55975}"/>
              </a:ext>
            </a:extLst>
          </p:cNvPr>
          <p:cNvPicPr>
            <a:picLocks noChangeAspect="1"/>
          </p:cNvPicPr>
          <p:nvPr userDrawn="1"/>
        </p:nvPicPr>
        <p:blipFill rotWithShape="1">
          <a:blip r:embed="rId3"/>
          <a:srcRect l="1915" t="4654" b="2576"/>
          <a:stretch/>
        </p:blipFill>
        <p:spPr>
          <a:xfrm>
            <a:off x="130476" y="6279602"/>
            <a:ext cx="2348550" cy="548719"/>
          </a:xfrm>
          <a:prstGeom prst="rect">
            <a:avLst/>
          </a:prstGeom>
        </p:spPr>
      </p:pic>
      <p:pic>
        <p:nvPicPr>
          <p:cNvPr id="8" name="Picture 6" descr="ASTROBi Foundation">
            <a:extLst>
              <a:ext uri="{FF2B5EF4-FFF2-40B4-BE49-F238E27FC236}">
                <a16:creationId xmlns:a16="http://schemas.microsoft.com/office/drawing/2014/main" id="{A75F9BF4-B125-BCCE-513B-85F4479ED61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09502" y="6426886"/>
            <a:ext cx="1687814" cy="25415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a:extLst>
              <a:ext uri="{FF2B5EF4-FFF2-40B4-BE49-F238E27FC236}">
                <a16:creationId xmlns:a16="http://schemas.microsoft.com/office/drawing/2014/main" id="{BE5DFFAA-C5A4-8F9F-DBB2-4A8994F83C4B}"/>
              </a:ext>
            </a:extLst>
          </p:cNvPr>
          <p:cNvSpPr>
            <a:spLocks noGrp="1"/>
          </p:cNvSpPr>
          <p:nvPr>
            <p:ph type="sldNum" sz="quarter" idx="4"/>
          </p:nvPr>
        </p:nvSpPr>
        <p:spPr>
          <a:xfrm>
            <a:off x="8735073" y="6371398"/>
            <a:ext cx="2743200" cy="365125"/>
          </a:xfrm>
          <a:prstGeom prst="rect">
            <a:avLst/>
          </a:prstGeom>
        </p:spPr>
        <p:txBody>
          <a:bodyPr anchor="ctr"/>
          <a:lstStyle>
            <a:lvl1pPr algn="r">
              <a:defRPr>
                <a:latin typeface="Century Gothic" panose="020B0502020202020204" pitchFamily="34" charset="0"/>
              </a:defRPr>
            </a:lvl1pPr>
          </a:lstStyle>
          <a:p>
            <a:fld id="{21C771A8-89F5-6C43-9C6E-B052BDC4BA94}" type="slidenum">
              <a:rPr lang="en-US" smtClean="0"/>
              <a:pPr/>
              <a:t>‹#›</a:t>
            </a:fld>
            <a:endParaRPr lang="en-US"/>
          </a:p>
        </p:txBody>
      </p:sp>
    </p:spTree>
    <p:extLst>
      <p:ext uri="{BB962C8B-B14F-4D97-AF65-F5344CB8AC3E}">
        <p14:creationId xmlns:p14="http://schemas.microsoft.com/office/powerpoint/2010/main" val="2615759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297379-AE13-7146-F2CA-18E2C09C3B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059E80-5A84-13E8-4CDD-4D546A389C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135308"/>
      </p:ext>
    </p:extLst>
  </p:cSld>
  <p:clrMap bg1="dk1" tx1="lt1" bg2="dk2" tx2="lt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Lst>
  <p:hf hdr="0" ftr="0" dt="0"/>
  <p:txStyles>
    <p:titleStyle>
      <a:lvl1pPr algn="ctr" defTabSz="914400" rtl="0" eaLnBrk="1" latinLnBrk="0" hangingPunct="1">
        <a:lnSpc>
          <a:spcPct val="90000"/>
        </a:lnSpc>
        <a:spcBef>
          <a:spcPct val="0"/>
        </a:spcBef>
        <a:buNone/>
        <a:defRPr sz="4400" kern="1200">
          <a:solidFill>
            <a:schemeClr val="accent2">
              <a:lumMod val="7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23A_58B81B7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7.gif"/><Relationship Id="rId4" Type="http://schemas.openxmlformats.org/officeDocument/2006/relationships/image" Target="../media/image36.gif"/></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4.xml"/><Relationship Id="rId7" Type="http://schemas.openxmlformats.org/officeDocument/2006/relationships/image" Target="../media/image4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6.png"/><Relationship Id="rId4"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3.png"/><Relationship Id="rId11" Type="http://schemas.openxmlformats.org/officeDocument/2006/relationships/image" Target="../media/image61.png"/><Relationship Id="rId5" Type="http://schemas.openxmlformats.org/officeDocument/2006/relationships/image" Target="../media/image52.png"/><Relationship Id="rId10" Type="http://schemas.openxmlformats.org/officeDocument/2006/relationships/image" Target="../media/image60.png"/><Relationship Id="rId4" Type="http://schemas.openxmlformats.org/officeDocument/2006/relationships/image" Target="../media/image51.png"/><Relationship Id="rId9" Type="http://schemas.openxmlformats.org/officeDocument/2006/relationships/image" Target="../media/image59.pn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customXml" Target="../ink/ink1.xml"/><Relationship Id="rId18" Type="http://schemas.openxmlformats.org/officeDocument/2006/relationships/image" Target="../media/image68.png"/><Relationship Id="rId26" Type="http://schemas.openxmlformats.org/officeDocument/2006/relationships/image" Target="../media/image72.png"/><Relationship Id="rId3" Type="http://schemas.openxmlformats.org/officeDocument/2006/relationships/image" Target="../media/image49.png"/><Relationship Id="rId21" Type="http://schemas.openxmlformats.org/officeDocument/2006/relationships/customXml" Target="../ink/ink5.xml"/><Relationship Id="rId7" Type="http://schemas.openxmlformats.org/officeDocument/2006/relationships/image" Target="../media/image53.png"/><Relationship Id="rId12" Type="http://schemas.openxmlformats.org/officeDocument/2006/relationships/image" Target="../media/image61.png"/><Relationship Id="rId17" Type="http://schemas.openxmlformats.org/officeDocument/2006/relationships/customXml" Target="../ink/ink3.xml"/><Relationship Id="rId25" Type="http://schemas.openxmlformats.org/officeDocument/2006/relationships/customXml" Target="../ink/ink7.xml"/><Relationship Id="rId2" Type="http://schemas.openxmlformats.org/officeDocument/2006/relationships/notesSlide" Target="../notesSlides/notesSlide24.xml"/><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52.png"/><Relationship Id="rId11" Type="http://schemas.openxmlformats.org/officeDocument/2006/relationships/image" Target="../media/image60.png"/><Relationship Id="rId24" Type="http://schemas.openxmlformats.org/officeDocument/2006/relationships/image" Target="../media/image71.png"/><Relationship Id="rId5" Type="http://schemas.openxmlformats.org/officeDocument/2006/relationships/image" Target="../media/image51.png"/><Relationship Id="rId15" Type="http://schemas.openxmlformats.org/officeDocument/2006/relationships/customXml" Target="../ink/ink2.xml"/><Relationship Id="rId23" Type="http://schemas.openxmlformats.org/officeDocument/2006/relationships/customXml" Target="../ink/ink6.xml"/><Relationship Id="rId28" Type="http://schemas.openxmlformats.org/officeDocument/2006/relationships/image" Target="../media/image73.png"/><Relationship Id="rId10" Type="http://schemas.openxmlformats.org/officeDocument/2006/relationships/image" Target="../media/image59.png"/><Relationship Id="rId19" Type="http://schemas.openxmlformats.org/officeDocument/2006/relationships/customXml" Target="../ink/ink4.xml"/><Relationship Id="rId4" Type="http://schemas.openxmlformats.org/officeDocument/2006/relationships/image" Target="../media/image50.png"/><Relationship Id="rId9" Type="http://schemas.openxmlformats.org/officeDocument/2006/relationships/image" Target="../media/image58.png"/><Relationship Id="rId14" Type="http://schemas.openxmlformats.org/officeDocument/2006/relationships/image" Target="../media/image66.png"/><Relationship Id="rId22" Type="http://schemas.openxmlformats.org/officeDocument/2006/relationships/image" Target="../media/image70.png"/><Relationship Id="rId27" Type="http://schemas.openxmlformats.org/officeDocument/2006/relationships/customXml" Target="../ink/ink8.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7.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customXml" Target="../ink/ink9.xml"/><Relationship Id="rId12"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65.jpeg"/><Relationship Id="rId11" Type="http://schemas.openxmlformats.org/officeDocument/2006/relationships/customXml" Target="../ink/ink11.xml"/><Relationship Id="rId5" Type="http://schemas.openxmlformats.org/officeDocument/2006/relationships/image" Target="../media/image27.png"/><Relationship Id="rId10" Type="http://schemas.openxmlformats.org/officeDocument/2006/relationships/image" Target="../media/image75.png"/><Relationship Id="rId4" Type="http://schemas.openxmlformats.org/officeDocument/2006/relationships/image" Target="../media/image26.png"/><Relationship Id="rId9" Type="http://schemas.openxmlformats.org/officeDocument/2006/relationships/customXml" Target="../ink/ink10.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chart" Target="../charts/chart1.xml"/><Relationship Id="rId1" Type="http://schemas.openxmlformats.org/officeDocument/2006/relationships/slideLayout" Target="../slideLayouts/slideLayout4.xml"/><Relationship Id="rId5" Type="http://schemas.openxmlformats.org/officeDocument/2006/relationships/customXml" Target="../ink/ink13.xml"/><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jpeg"/><Relationship Id="rId1" Type="http://schemas.openxmlformats.org/officeDocument/2006/relationships/slideLayout" Target="../slideLayouts/slideLayout4.xml"/><Relationship Id="rId4" Type="http://schemas.openxmlformats.org/officeDocument/2006/relationships/image" Target="../media/image95.jpe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103.png"/><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9241" y="472628"/>
            <a:ext cx="8001001" cy="2136486"/>
          </a:xfrm>
        </p:spPr>
        <p:txBody>
          <a:bodyPr vert="horz" lIns="91440" tIns="45720" rIns="91440" bIns="45720" rtlCol="0" anchor="ctr">
            <a:normAutofit/>
          </a:bodyPr>
          <a:lstStyle/>
          <a:p>
            <a:pPr algn="l"/>
            <a:r>
              <a:rPr lang="en-US" sz="7200" b="1">
                <a:latin typeface="Century Gothic"/>
              </a:rPr>
              <a:t>ETNA</a:t>
            </a:r>
            <a:r>
              <a:rPr lang="en-US" sz="7200">
                <a:latin typeface="Century Gothic"/>
              </a:rPr>
              <a:t> </a:t>
            </a:r>
            <a:br>
              <a:rPr lang="en-US" sz="7200">
                <a:latin typeface="Century Gothic"/>
              </a:rPr>
            </a:br>
            <a:r>
              <a:rPr lang="en-US" sz="4000">
                <a:latin typeface="Century Gothic"/>
              </a:rPr>
              <a:t>Test Readiness Review</a:t>
            </a:r>
          </a:p>
        </p:txBody>
      </p:sp>
      <p:sp>
        <p:nvSpPr>
          <p:cNvPr id="3" name="Subtitle 2"/>
          <p:cNvSpPr>
            <a:spLocks noGrp="1"/>
          </p:cNvSpPr>
          <p:nvPr>
            <p:ph type="subTitle" idx="1"/>
          </p:nvPr>
        </p:nvSpPr>
        <p:spPr>
          <a:xfrm>
            <a:off x="3930315" y="2465570"/>
            <a:ext cx="8201527" cy="2136486"/>
          </a:xfrm>
        </p:spPr>
        <p:txBody>
          <a:bodyPr vert="horz" lIns="91440" tIns="45720" rIns="91440" bIns="45720" rtlCol="0" anchor="t">
            <a:noAutofit/>
          </a:bodyPr>
          <a:lstStyle/>
          <a:p>
            <a:pPr algn="l"/>
            <a:r>
              <a:rPr lang="en-US" sz="2200" u="sng">
                <a:solidFill>
                  <a:srgbClr val="FFFFFF"/>
                </a:solidFill>
                <a:latin typeface="Century Gothic"/>
              </a:rPr>
              <a:t>Team 14</a:t>
            </a:r>
            <a:endParaRPr lang="en-US" sz="2200" u="sng">
              <a:ea typeface="Calibri"/>
              <a:cs typeface="Calibri"/>
            </a:endParaRPr>
          </a:p>
          <a:p>
            <a:pPr algn="l"/>
            <a:r>
              <a:rPr lang="en-US" sz="2200" b="1">
                <a:solidFill>
                  <a:srgbClr val="FFFFFF"/>
                </a:solidFill>
                <a:latin typeface="Century Gothic"/>
              </a:rPr>
              <a:t>Presenters:</a:t>
            </a:r>
            <a:r>
              <a:rPr lang="en-US" sz="2200">
                <a:solidFill>
                  <a:srgbClr val="FFFFFF"/>
                </a:solidFill>
                <a:latin typeface="Century Gothic"/>
              </a:rPr>
              <a:t> </a:t>
            </a:r>
            <a:r>
              <a:rPr lang="en-US" sz="2200">
                <a:solidFill>
                  <a:srgbClr val="FFFFFF"/>
                </a:solidFill>
                <a:latin typeface="Century Gothic"/>
                <a:ea typeface="+mn-lt"/>
                <a:cs typeface="+mn-lt"/>
              </a:rPr>
              <a:t>Jake </a:t>
            </a:r>
            <a:r>
              <a:rPr lang="en-US" sz="2200" err="1">
                <a:solidFill>
                  <a:srgbClr val="FFFFFF"/>
                </a:solidFill>
                <a:latin typeface="Century Gothic"/>
                <a:ea typeface="+mn-lt"/>
                <a:cs typeface="+mn-lt"/>
              </a:rPr>
              <a:t>Starkel</a:t>
            </a:r>
            <a:r>
              <a:rPr lang="en-US" sz="2200">
                <a:solidFill>
                  <a:srgbClr val="FFFFFF"/>
                </a:solidFill>
                <a:latin typeface="Century Gothic"/>
                <a:ea typeface="+mn-lt"/>
                <a:cs typeface="+mn-lt"/>
              </a:rPr>
              <a:t>, </a:t>
            </a:r>
            <a:r>
              <a:rPr lang="en-US" sz="2200" err="1">
                <a:solidFill>
                  <a:srgbClr val="FFFFFF"/>
                </a:solidFill>
                <a:latin typeface="Century Gothic"/>
                <a:ea typeface="+mn-lt"/>
                <a:cs typeface="+mn-lt"/>
              </a:rPr>
              <a:t>Srija</a:t>
            </a:r>
            <a:r>
              <a:rPr lang="en-US" sz="2200">
                <a:solidFill>
                  <a:srgbClr val="FFFFFF"/>
                </a:solidFill>
                <a:latin typeface="Century Gothic"/>
              </a:rPr>
              <a:t> </a:t>
            </a:r>
            <a:r>
              <a:rPr lang="en-US" sz="2200" err="1">
                <a:solidFill>
                  <a:srgbClr val="FFFFFF"/>
                </a:solidFill>
                <a:latin typeface="Century Gothic"/>
              </a:rPr>
              <a:t>Boddeda</a:t>
            </a:r>
            <a:r>
              <a:rPr lang="en-US" sz="2200">
                <a:solidFill>
                  <a:srgbClr val="FFFFFF"/>
                </a:solidFill>
                <a:latin typeface="Century Gothic"/>
              </a:rPr>
              <a:t>, </a:t>
            </a:r>
            <a:r>
              <a:rPr lang="en-US" sz="2200" err="1">
                <a:solidFill>
                  <a:srgbClr val="FFFFFF"/>
                </a:solidFill>
                <a:latin typeface="Century Gothic"/>
                <a:ea typeface="+mn-lt"/>
                <a:cs typeface="+mn-lt"/>
              </a:rPr>
              <a:t>Ania</a:t>
            </a:r>
            <a:r>
              <a:rPr lang="en-US" sz="2200">
                <a:solidFill>
                  <a:srgbClr val="FFFFFF"/>
                </a:solidFill>
                <a:latin typeface="Century Gothic"/>
                <a:ea typeface="+mn-lt"/>
                <a:cs typeface="+mn-lt"/>
              </a:rPr>
              <a:t> </a:t>
            </a:r>
            <a:r>
              <a:rPr lang="en-US" sz="2200" err="1">
                <a:solidFill>
                  <a:srgbClr val="FFFFFF"/>
                </a:solidFill>
                <a:latin typeface="Century Gothic"/>
                <a:ea typeface="+mn-lt"/>
                <a:cs typeface="+mn-lt"/>
              </a:rPr>
              <a:t>Miecznik</a:t>
            </a:r>
            <a:r>
              <a:rPr lang="en-US" sz="2200">
                <a:solidFill>
                  <a:srgbClr val="FFFFFF"/>
                </a:solidFill>
                <a:latin typeface="Century Gothic"/>
                <a:ea typeface="+mn-lt"/>
                <a:cs typeface="+mn-lt"/>
              </a:rPr>
              <a:t>, </a:t>
            </a:r>
            <a:r>
              <a:rPr lang="en-US" sz="2200">
                <a:solidFill>
                  <a:srgbClr val="FFFFFF"/>
                </a:solidFill>
                <a:latin typeface="Century Gothic"/>
              </a:rPr>
              <a:t>Ace Stratton,  Izaak </a:t>
            </a:r>
            <a:r>
              <a:rPr lang="en-US" sz="2200" err="1">
                <a:solidFill>
                  <a:srgbClr val="FFFFFF"/>
                </a:solidFill>
                <a:latin typeface="Century Gothic"/>
              </a:rPr>
              <a:t>Beusmans</a:t>
            </a:r>
            <a:r>
              <a:rPr lang="en-US" sz="2200">
                <a:solidFill>
                  <a:srgbClr val="FFFFFF"/>
                </a:solidFill>
                <a:latin typeface="Century Gothic"/>
              </a:rPr>
              <a:t>,</a:t>
            </a:r>
            <a:r>
              <a:rPr lang="en-US" sz="2200">
                <a:solidFill>
                  <a:srgbClr val="FFFFFF"/>
                </a:solidFill>
                <a:latin typeface="Century Gothic"/>
                <a:ea typeface="+mn-lt"/>
                <a:cs typeface="+mn-lt"/>
              </a:rPr>
              <a:t> </a:t>
            </a:r>
            <a:r>
              <a:rPr lang="en-US" sz="2200">
                <a:solidFill>
                  <a:srgbClr val="FFFFFF"/>
                </a:solidFill>
                <a:latin typeface="Century Gothic"/>
              </a:rPr>
              <a:t>Atkin </a:t>
            </a:r>
            <a:r>
              <a:rPr lang="en-US" sz="2200" err="1">
                <a:solidFill>
                  <a:srgbClr val="FFFFFF"/>
                </a:solidFill>
                <a:latin typeface="Century Gothic"/>
              </a:rPr>
              <a:t>Arnstein</a:t>
            </a:r>
            <a:r>
              <a:rPr lang="en-US" sz="2200">
                <a:solidFill>
                  <a:srgbClr val="FFFFFF"/>
                </a:solidFill>
                <a:latin typeface="Century Gothic"/>
              </a:rPr>
              <a:t>, </a:t>
            </a:r>
            <a:r>
              <a:rPr lang="en-US" sz="2200">
                <a:solidFill>
                  <a:srgbClr val="FFFFFF"/>
                </a:solidFill>
                <a:latin typeface="Century Gothic"/>
                <a:ea typeface="+mn-lt"/>
                <a:cs typeface="+mn-lt"/>
              </a:rPr>
              <a:t>Lucas Allen</a:t>
            </a:r>
            <a:endParaRPr lang="en-US" sz="2200">
              <a:solidFill>
                <a:srgbClr val="FFFFFF"/>
              </a:solidFill>
              <a:latin typeface="Century Gothic"/>
              <a:cs typeface="Calibri"/>
            </a:endParaRPr>
          </a:p>
          <a:p>
            <a:pPr algn="l"/>
            <a:r>
              <a:rPr lang="en-US" sz="2200" b="1">
                <a:solidFill>
                  <a:srgbClr val="FFFFFF"/>
                </a:solidFill>
                <a:latin typeface="Century Gothic"/>
              </a:rPr>
              <a:t>Additional Members:</a:t>
            </a:r>
            <a:r>
              <a:rPr lang="en-US" sz="2200">
                <a:solidFill>
                  <a:srgbClr val="FFFFFF"/>
                </a:solidFill>
                <a:latin typeface="Century Gothic"/>
              </a:rPr>
              <a:t>  </a:t>
            </a:r>
            <a:r>
              <a:rPr lang="en-US" sz="2200">
                <a:solidFill>
                  <a:srgbClr val="FFFFFF"/>
                </a:solidFill>
                <a:latin typeface="Century Gothic"/>
                <a:cs typeface="Calibri"/>
              </a:rPr>
              <a:t>Anna </a:t>
            </a:r>
            <a:r>
              <a:rPr lang="en-US" sz="2200" err="1">
                <a:solidFill>
                  <a:srgbClr val="FFFFFF"/>
                </a:solidFill>
                <a:latin typeface="Century Gothic"/>
                <a:cs typeface="Calibri"/>
              </a:rPr>
              <a:t>Jonsen</a:t>
            </a:r>
            <a:r>
              <a:rPr lang="en-US" sz="2200">
                <a:solidFill>
                  <a:srgbClr val="FFFFFF"/>
                </a:solidFill>
                <a:latin typeface="Century Gothic"/>
              </a:rPr>
              <a:t>, </a:t>
            </a:r>
            <a:r>
              <a:rPr lang="en-US" sz="2200">
                <a:solidFill>
                  <a:srgbClr val="FFFFFF"/>
                </a:solidFill>
                <a:latin typeface="Century Gothic"/>
                <a:ea typeface="+mn-lt"/>
                <a:cs typeface="+mn-lt"/>
              </a:rPr>
              <a:t> </a:t>
            </a:r>
            <a:r>
              <a:rPr lang="en-US" sz="2200">
                <a:solidFill>
                  <a:srgbClr val="FFFFFF"/>
                </a:solidFill>
                <a:latin typeface="Century Gothic"/>
              </a:rPr>
              <a:t>Hayden Fuller, Max Martinez, Bart Kubiak, Devin Davis</a:t>
            </a:r>
          </a:p>
        </p:txBody>
      </p:sp>
      <p:sp>
        <p:nvSpPr>
          <p:cNvPr id="7" name="Subtitle 2">
            <a:extLst>
              <a:ext uri="{FF2B5EF4-FFF2-40B4-BE49-F238E27FC236}">
                <a16:creationId xmlns:a16="http://schemas.microsoft.com/office/drawing/2014/main" id="{C9AFACFE-AF36-FCCB-1A6A-4909CF95C313}"/>
              </a:ext>
            </a:extLst>
          </p:cNvPr>
          <p:cNvSpPr txBox="1">
            <a:spLocks/>
          </p:cNvSpPr>
          <p:nvPr/>
        </p:nvSpPr>
        <p:spPr>
          <a:xfrm>
            <a:off x="7696873" y="5384020"/>
            <a:ext cx="4434969" cy="88510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b="1">
                <a:solidFill>
                  <a:srgbClr val="FFFFFF"/>
                </a:solidFill>
                <a:latin typeface="Century Gothic"/>
              </a:rPr>
              <a:t>Company Costumer:</a:t>
            </a:r>
            <a:r>
              <a:rPr lang="en-US" sz="2000">
                <a:solidFill>
                  <a:srgbClr val="FFFFFF"/>
                </a:solidFill>
                <a:latin typeface="Century Gothic"/>
              </a:rPr>
              <a:t> </a:t>
            </a:r>
            <a:r>
              <a:rPr lang="en-US" sz="2000" err="1">
                <a:solidFill>
                  <a:srgbClr val="FFFFFF"/>
                </a:solidFill>
                <a:latin typeface="Century Gothic"/>
              </a:rPr>
              <a:t>ASTROBi</a:t>
            </a:r>
            <a:r>
              <a:rPr lang="en-US" sz="2000">
                <a:solidFill>
                  <a:srgbClr val="FFFFFF"/>
                </a:solidFill>
                <a:latin typeface="Century Gothic"/>
              </a:rPr>
              <a:t> </a:t>
            </a:r>
          </a:p>
          <a:p>
            <a:pPr algn="r"/>
            <a:r>
              <a:rPr lang="en-US" sz="2000" b="1">
                <a:solidFill>
                  <a:srgbClr val="FFFFFF"/>
                </a:solidFill>
                <a:latin typeface="Century Gothic"/>
              </a:rPr>
              <a:t>Faculty Advisor:</a:t>
            </a:r>
            <a:r>
              <a:rPr lang="en-US" sz="2000">
                <a:solidFill>
                  <a:srgbClr val="FFFFFF"/>
                </a:solidFill>
                <a:latin typeface="Century Gothic"/>
              </a:rPr>
              <a:t> Prof. Lawrence</a:t>
            </a:r>
          </a:p>
        </p:txBody>
      </p:sp>
    </p:spTree>
    <p:extLst>
      <p:ext uri="{BB962C8B-B14F-4D97-AF65-F5344CB8AC3E}">
        <p14:creationId xmlns:p14="http://schemas.microsoft.com/office/powerpoint/2010/main" val="38654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F583D7-D3A7-244A-0325-802AB36EF8DE}"/>
              </a:ext>
            </a:extLst>
          </p:cNvPr>
          <p:cNvSpPr/>
          <p:nvPr/>
        </p:nvSpPr>
        <p:spPr>
          <a:xfrm>
            <a:off x="4004071" y="-16232"/>
            <a:ext cx="8187928" cy="62524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170D6FC-9BBF-A17D-F013-D47D4365F07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10</a:t>
            </a:fld>
            <a:endParaRPr lang="en-US">
              <a:latin typeface="Century Gothic" panose="020B0502020202020204" pitchFamily="34" charset="0"/>
            </a:endParaRPr>
          </a:p>
        </p:txBody>
      </p:sp>
      <p:grpSp>
        <p:nvGrpSpPr>
          <p:cNvPr id="13" name="Group 12">
            <a:extLst>
              <a:ext uri="{FF2B5EF4-FFF2-40B4-BE49-F238E27FC236}">
                <a16:creationId xmlns:a16="http://schemas.microsoft.com/office/drawing/2014/main" id="{BD7FEA90-4710-0F5A-7D84-16495A3BB401}"/>
              </a:ext>
            </a:extLst>
          </p:cNvPr>
          <p:cNvGrpSpPr/>
          <p:nvPr/>
        </p:nvGrpSpPr>
        <p:grpSpPr>
          <a:xfrm>
            <a:off x="6747591" y="6338927"/>
            <a:ext cx="4238950" cy="430060"/>
            <a:chOff x="6747591" y="6338927"/>
            <a:chExt cx="4238950" cy="430060"/>
          </a:xfrm>
        </p:grpSpPr>
        <p:grpSp>
          <p:nvGrpSpPr>
            <p:cNvPr id="14" name="Group 13">
              <a:extLst>
                <a:ext uri="{FF2B5EF4-FFF2-40B4-BE49-F238E27FC236}">
                  <a16:creationId xmlns:a16="http://schemas.microsoft.com/office/drawing/2014/main" id="{93089B77-AD50-C516-B51D-F250FFAC0753}"/>
                </a:ext>
              </a:extLst>
            </p:cNvPr>
            <p:cNvGrpSpPr/>
            <p:nvPr/>
          </p:nvGrpSpPr>
          <p:grpSpPr>
            <a:xfrm>
              <a:off x="7913730" y="6338927"/>
              <a:ext cx="3072811" cy="430060"/>
              <a:chOff x="8136023" y="6311894"/>
              <a:chExt cx="3072811" cy="429078"/>
            </a:xfrm>
            <a:solidFill>
              <a:srgbClr val="960000"/>
            </a:solidFill>
          </p:grpSpPr>
          <p:sp>
            <p:nvSpPr>
              <p:cNvPr id="16" name="Chevron 15">
                <a:extLst>
                  <a:ext uri="{FF2B5EF4-FFF2-40B4-BE49-F238E27FC236}">
                    <a16:creationId xmlns:a16="http://schemas.microsoft.com/office/drawing/2014/main" id="{9C17BEE3-9379-8D10-1246-49F1B2B6A9F5}"/>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High Level</a:t>
                </a:r>
              </a:p>
            </p:txBody>
          </p:sp>
          <p:sp>
            <p:nvSpPr>
              <p:cNvPr id="17" name="Chevron 16">
                <a:extLst>
                  <a:ext uri="{FF2B5EF4-FFF2-40B4-BE49-F238E27FC236}">
                    <a16:creationId xmlns:a16="http://schemas.microsoft.com/office/drawing/2014/main" id="{F7B89E7D-9782-7121-B3C2-EBE82675212E}"/>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CPEs</a:t>
                </a:r>
              </a:p>
            </p:txBody>
          </p:sp>
          <p:sp>
            <p:nvSpPr>
              <p:cNvPr id="18" name="Chevron 17">
                <a:extLst>
                  <a:ext uri="{FF2B5EF4-FFF2-40B4-BE49-F238E27FC236}">
                    <a16:creationId xmlns:a16="http://schemas.microsoft.com/office/drawing/2014/main" id="{F0C63CB5-D5FD-79D1-EDDB-E7807C863CE9}"/>
                  </a:ext>
                </a:extLst>
              </p:cNvPr>
              <p:cNvSpPr/>
              <p:nvPr/>
            </p:nvSpPr>
            <p:spPr>
              <a:xfrm>
                <a:off x="10042695" y="6311894"/>
                <a:ext cx="1166139" cy="429077"/>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Design</a:t>
                </a:r>
              </a:p>
            </p:txBody>
          </p:sp>
        </p:grpSp>
        <p:sp>
          <p:nvSpPr>
            <p:cNvPr id="15" name="Chevron 14">
              <a:extLst>
                <a:ext uri="{FF2B5EF4-FFF2-40B4-BE49-F238E27FC236}">
                  <a16:creationId xmlns:a16="http://schemas.microsoft.com/office/drawing/2014/main" id="{02EC30C1-7D91-CD5F-3B15-A27E1816F5EE}"/>
                </a:ext>
              </a:extLst>
            </p:cNvPr>
            <p:cNvSpPr/>
            <p:nvPr/>
          </p:nvSpPr>
          <p:spPr>
            <a:xfrm>
              <a:off x="6747591" y="6338927"/>
              <a:ext cx="1166139" cy="430059"/>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grpSp>
      <p:sp>
        <p:nvSpPr>
          <p:cNvPr id="8" name="Title 1">
            <a:extLst>
              <a:ext uri="{FF2B5EF4-FFF2-40B4-BE49-F238E27FC236}">
                <a16:creationId xmlns:a16="http://schemas.microsoft.com/office/drawing/2014/main" id="{3A1AB1AB-C359-6B96-02D1-1D27A56840BA}"/>
              </a:ext>
            </a:extLst>
          </p:cNvPr>
          <p:cNvSpPr txBox="1">
            <a:spLocks/>
          </p:cNvSpPr>
          <p:nvPr/>
        </p:nvSpPr>
        <p:spPr>
          <a:xfrm>
            <a:off x="1" y="0"/>
            <a:ext cx="4004072" cy="623621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2">
                    <a:lumMod val="75000"/>
                  </a:schemeClr>
                </a:solidFill>
                <a:latin typeface="Century Gothic" panose="020B0502020202020204" pitchFamily="34" charset="0"/>
                <a:ea typeface="+mj-ea"/>
                <a:cs typeface="+mj-cs"/>
              </a:defRPr>
            </a:lvl1pPr>
          </a:lstStyle>
          <a:p>
            <a:r>
              <a:rPr lang="en-US" sz="4000">
                <a:latin typeface="Century Gothic"/>
              </a:rPr>
              <a:t>CAD Design: </a:t>
            </a:r>
            <a:br>
              <a:rPr lang="en-US" sz="4000"/>
            </a:br>
            <a:r>
              <a:rPr lang="en-US" sz="4000">
                <a:solidFill>
                  <a:schemeClr val="accent2">
                    <a:lumMod val="60000"/>
                    <a:lumOff val="40000"/>
                  </a:schemeClr>
                </a:solidFill>
                <a:latin typeface="Century Gothic"/>
              </a:rPr>
              <a:t>Optical Chain</a:t>
            </a:r>
          </a:p>
          <a:p>
            <a:r>
              <a:rPr lang="en-US" sz="4000">
                <a:solidFill>
                  <a:schemeClr val="accent2">
                    <a:lumMod val="60000"/>
                    <a:lumOff val="40000"/>
                  </a:schemeClr>
                </a:solidFill>
                <a:latin typeface="Century Gothic"/>
              </a:rPr>
              <a:t>Side Section View</a:t>
            </a:r>
            <a:endParaRPr lang="en-US">
              <a:solidFill>
                <a:schemeClr val="accent2">
                  <a:lumMod val="60000"/>
                  <a:lumOff val="40000"/>
                </a:schemeClr>
              </a:solidFill>
              <a:latin typeface="Century Gothic"/>
            </a:endParaRPr>
          </a:p>
        </p:txBody>
      </p:sp>
      <p:pic>
        <p:nvPicPr>
          <p:cNvPr id="5" name="Picture 5" descr="Diagram, engineering drawing&#10;&#10;Description automatically generated">
            <a:extLst>
              <a:ext uri="{FF2B5EF4-FFF2-40B4-BE49-F238E27FC236}">
                <a16:creationId xmlns:a16="http://schemas.microsoft.com/office/drawing/2014/main" id="{BCC3B41C-63CF-E748-A857-026E607A6576}"/>
              </a:ext>
            </a:extLst>
          </p:cNvPr>
          <p:cNvPicPr>
            <a:picLocks noChangeAspect="1"/>
          </p:cNvPicPr>
          <p:nvPr/>
        </p:nvPicPr>
        <p:blipFill>
          <a:blip r:embed="rId3"/>
          <a:stretch>
            <a:fillRect/>
          </a:stretch>
        </p:blipFill>
        <p:spPr>
          <a:xfrm>
            <a:off x="4004073" y="464189"/>
            <a:ext cx="8187927" cy="5335198"/>
          </a:xfrm>
          <a:prstGeom prst="rect">
            <a:avLst/>
          </a:prstGeom>
        </p:spPr>
      </p:pic>
      <p:sp>
        <p:nvSpPr>
          <p:cNvPr id="2" name="Left Arrow 1">
            <a:extLst>
              <a:ext uri="{FF2B5EF4-FFF2-40B4-BE49-F238E27FC236}">
                <a16:creationId xmlns:a16="http://schemas.microsoft.com/office/drawing/2014/main" id="{834EDBFC-9A6B-4EFF-B7ED-1CF3C4CC0C1C}"/>
              </a:ext>
            </a:extLst>
          </p:cNvPr>
          <p:cNvSpPr/>
          <p:nvPr/>
        </p:nvSpPr>
        <p:spPr>
          <a:xfrm>
            <a:off x="8607665" y="3043412"/>
            <a:ext cx="2125984" cy="233313"/>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B050"/>
              </a:solidFill>
              <a:latin typeface="Century Gothic" panose="020B0502020202020204" pitchFamily="34" charset="0"/>
            </a:endParaRPr>
          </a:p>
        </p:txBody>
      </p:sp>
      <p:sp>
        <p:nvSpPr>
          <p:cNvPr id="10" name="Rectangle 9">
            <a:extLst>
              <a:ext uri="{FF2B5EF4-FFF2-40B4-BE49-F238E27FC236}">
                <a16:creationId xmlns:a16="http://schemas.microsoft.com/office/drawing/2014/main" id="{E3FF2EFD-ED93-B273-254F-06ED8D8F1AEE}"/>
              </a:ext>
            </a:extLst>
          </p:cNvPr>
          <p:cNvSpPr/>
          <p:nvPr/>
        </p:nvSpPr>
        <p:spPr>
          <a:xfrm>
            <a:off x="7241760" y="3071168"/>
            <a:ext cx="177800" cy="183208"/>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F3C15D2-009A-FB8F-AE9D-DF617DC24B1D}"/>
              </a:ext>
            </a:extLst>
          </p:cNvPr>
          <p:cNvSpPr/>
          <p:nvPr/>
        </p:nvSpPr>
        <p:spPr>
          <a:xfrm>
            <a:off x="7524334" y="3113289"/>
            <a:ext cx="902115" cy="11251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D91D320-D9BE-DA76-7590-93181C753F46}"/>
              </a:ext>
            </a:extLst>
          </p:cNvPr>
          <p:cNvSpPr/>
          <p:nvPr/>
        </p:nvSpPr>
        <p:spPr>
          <a:xfrm>
            <a:off x="7419560" y="2905864"/>
            <a:ext cx="57565" cy="56441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D85B42B-B03B-45E5-0281-8D723689E6FA}"/>
              </a:ext>
            </a:extLst>
          </p:cNvPr>
          <p:cNvSpPr/>
          <p:nvPr/>
        </p:nvSpPr>
        <p:spPr>
          <a:xfrm>
            <a:off x="7180779" y="2887338"/>
            <a:ext cx="57565" cy="56441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29869E2-15C9-0798-50EA-6A54E94E35F1}"/>
              </a:ext>
            </a:extLst>
          </p:cNvPr>
          <p:cNvSpPr/>
          <p:nvPr/>
        </p:nvSpPr>
        <p:spPr>
          <a:xfrm>
            <a:off x="6644533" y="2605132"/>
            <a:ext cx="45719" cy="1115968"/>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5FA2E929-7343-EE8A-F7C8-71FBB23530AB}"/>
              </a:ext>
            </a:extLst>
          </p:cNvPr>
          <p:cNvGrpSpPr/>
          <p:nvPr/>
        </p:nvGrpSpPr>
        <p:grpSpPr>
          <a:xfrm>
            <a:off x="5154155" y="3721100"/>
            <a:ext cx="1504526" cy="524795"/>
            <a:chOff x="4944605" y="3854449"/>
            <a:chExt cx="1504526" cy="524795"/>
          </a:xfrm>
        </p:grpSpPr>
        <p:sp>
          <p:nvSpPr>
            <p:cNvPr id="23" name="TextBox 22">
              <a:extLst>
                <a:ext uri="{FF2B5EF4-FFF2-40B4-BE49-F238E27FC236}">
                  <a16:creationId xmlns:a16="http://schemas.microsoft.com/office/drawing/2014/main" id="{F42DCBAF-7372-CE51-D1AA-11C4A763D4A3}"/>
                </a:ext>
              </a:extLst>
            </p:cNvPr>
            <p:cNvSpPr txBox="1"/>
            <p:nvPr/>
          </p:nvSpPr>
          <p:spPr>
            <a:xfrm>
              <a:off x="4944605" y="4040690"/>
              <a:ext cx="1490378" cy="338554"/>
            </a:xfrm>
            <a:prstGeom prst="rect">
              <a:avLst/>
            </a:prstGeom>
            <a:noFill/>
          </p:spPr>
          <p:txBody>
            <a:bodyPr wrap="square" rtlCol="0">
              <a:spAutoFit/>
            </a:bodyPr>
            <a:lstStyle/>
            <a:p>
              <a:pPr algn="ctr"/>
              <a:r>
                <a:rPr lang="en-US" sz="1600" u="sng">
                  <a:solidFill>
                    <a:srgbClr val="F7AA10"/>
                  </a:solidFill>
                  <a:latin typeface="Century Gothic" panose="020B0502020202020204" pitchFamily="34" charset="0"/>
                </a:rPr>
                <a:t>Sensor</a:t>
              </a:r>
              <a:r>
                <a:rPr lang="en-US" sz="1400" u="sng">
                  <a:solidFill>
                    <a:srgbClr val="F7AA10"/>
                  </a:solidFill>
                  <a:latin typeface="Century Gothic" panose="020B0502020202020204" pitchFamily="34" charset="0"/>
                </a:rPr>
                <a:t> </a:t>
              </a:r>
              <a:r>
                <a:rPr lang="en-US" sz="1600" u="sng">
                  <a:solidFill>
                    <a:srgbClr val="F7AA10"/>
                  </a:solidFill>
                  <a:latin typeface="Century Gothic" panose="020B0502020202020204" pitchFamily="34" charset="0"/>
                </a:rPr>
                <a:t>Face</a:t>
              </a:r>
              <a:r>
                <a:rPr lang="en-US" sz="1400" u="sng">
                  <a:solidFill>
                    <a:srgbClr val="F7AA10"/>
                  </a:solidFill>
                  <a:latin typeface="Century Gothic" panose="020B0502020202020204" pitchFamily="34" charset="0"/>
                </a:rPr>
                <a:t>  </a:t>
              </a:r>
              <a:r>
                <a:rPr lang="en-US" sz="100" u="sng">
                  <a:solidFill>
                    <a:srgbClr val="F7AA10"/>
                  </a:solidFill>
                  <a:latin typeface="Century Gothic" panose="020B0502020202020204" pitchFamily="34" charset="0"/>
                </a:rPr>
                <a:t>.</a:t>
              </a:r>
              <a:r>
                <a:rPr lang="en-US" sz="1400" u="sng">
                  <a:solidFill>
                    <a:srgbClr val="F7AA10"/>
                  </a:solidFill>
                  <a:latin typeface="Century Gothic" panose="020B0502020202020204" pitchFamily="34" charset="0"/>
                </a:rPr>
                <a:t> </a:t>
              </a:r>
            </a:p>
          </p:txBody>
        </p:sp>
        <p:cxnSp>
          <p:nvCxnSpPr>
            <p:cNvPr id="24" name="Straight Connector 23">
              <a:extLst>
                <a:ext uri="{FF2B5EF4-FFF2-40B4-BE49-F238E27FC236}">
                  <a16:creationId xmlns:a16="http://schemas.microsoft.com/office/drawing/2014/main" id="{56EA493A-FAC5-3627-880C-D71CF40C159C}"/>
                </a:ext>
              </a:extLst>
            </p:cNvPr>
            <p:cNvCxnSpPr>
              <a:cxnSpLocks/>
            </p:cNvCxnSpPr>
            <p:nvPr/>
          </p:nvCxnSpPr>
          <p:spPr>
            <a:xfrm flipH="1">
              <a:off x="6332963" y="3854449"/>
              <a:ext cx="116168" cy="457201"/>
            </a:xfrm>
            <a:prstGeom prst="line">
              <a:avLst/>
            </a:prstGeom>
            <a:ln w="15875">
              <a:solidFill>
                <a:srgbClr val="F7AA10"/>
              </a:solidFill>
            </a:ln>
          </p:spPr>
          <p:style>
            <a:lnRef idx="3">
              <a:schemeClr val="accent5"/>
            </a:lnRef>
            <a:fillRef idx="0">
              <a:schemeClr val="accent5"/>
            </a:fillRef>
            <a:effectRef idx="2">
              <a:schemeClr val="accent5"/>
            </a:effectRef>
            <a:fontRef idx="minor">
              <a:schemeClr val="tx1"/>
            </a:fontRef>
          </p:style>
        </p:cxnSp>
      </p:grpSp>
      <p:sp>
        <p:nvSpPr>
          <p:cNvPr id="25" name="TextBox 24">
            <a:extLst>
              <a:ext uri="{FF2B5EF4-FFF2-40B4-BE49-F238E27FC236}">
                <a16:creationId xmlns:a16="http://schemas.microsoft.com/office/drawing/2014/main" id="{AC2F1332-B8B6-C19D-E447-49ECFEB305C7}"/>
              </a:ext>
            </a:extLst>
          </p:cNvPr>
          <p:cNvSpPr txBox="1"/>
          <p:nvPr/>
        </p:nvSpPr>
        <p:spPr>
          <a:xfrm>
            <a:off x="8867066" y="3225800"/>
            <a:ext cx="2835266" cy="338554"/>
          </a:xfrm>
          <a:prstGeom prst="rect">
            <a:avLst/>
          </a:prstGeom>
          <a:noFill/>
        </p:spPr>
        <p:txBody>
          <a:bodyPr wrap="square">
            <a:spAutoFit/>
          </a:bodyPr>
          <a:lstStyle/>
          <a:p>
            <a:pPr algn="ctr"/>
            <a:r>
              <a:rPr lang="en-US" sz="1600">
                <a:solidFill>
                  <a:srgbClr val="00B050"/>
                </a:solidFill>
                <a:latin typeface="Century Gothic" panose="020B0502020202020204" pitchFamily="34" charset="0"/>
              </a:rPr>
              <a:t>Wavelength = 520 nm</a:t>
            </a:r>
          </a:p>
        </p:txBody>
      </p:sp>
      <p:sp>
        <p:nvSpPr>
          <p:cNvPr id="3" name="TextBox 2">
            <a:extLst>
              <a:ext uri="{FF2B5EF4-FFF2-40B4-BE49-F238E27FC236}">
                <a16:creationId xmlns:a16="http://schemas.microsoft.com/office/drawing/2014/main" id="{74097E95-360A-A59A-0D61-B8A7B28BE071}"/>
              </a:ext>
            </a:extLst>
          </p:cNvPr>
          <p:cNvSpPr txBox="1"/>
          <p:nvPr/>
        </p:nvSpPr>
        <p:spPr>
          <a:xfrm>
            <a:off x="10946730" y="4957887"/>
            <a:ext cx="783771"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C00000"/>
                </a:solidFill>
                <a:cs typeface="Calibri"/>
              </a:rPr>
              <a:t>Y-axis</a:t>
            </a:r>
            <a:endParaRPr lang="en-US" dirty="0">
              <a:solidFill>
                <a:srgbClr val="C00000"/>
              </a:solidFill>
            </a:endParaRPr>
          </a:p>
        </p:txBody>
      </p:sp>
      <p:sp>
        <p:nvSpPr>
          <p:cNvPr id="7" name="TextBox 6">
            <a:extLst>
              <a:ext uri="{FF2B5EF4-FFF2-40B4-BE49-F238E27FC236}">
                <a16:creationId xmlns:a16="http://schemas.microsoft.com/office/drawing/2014/main" id="{F8E8B5E0-EFD0-0BD6-B8D1-0AF86B03480A}"/>
              </a:ext>
            </a:extLst>
          </p:cNvPr>
          <p:cNvSpPr txBox="1"/>
          <p:nvPr/>
        </p:nvSpPr>
        <p:spPr>
          <a:xfrm>
            <a:off x="11364685" y="5453742"/>
            <a:ext cx="734786"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C00000"/>
                </a:solidFill>
                <a:cs typeface="Calibri"/>
              </a:rPr>
              <a:t>Z-axis</a:t>
            </a:r>
            <a:endParaRPr lang="en-US"/>
          </a:p>
        </p:txBody>
      </p:sp>
      <p:sp>
        <p:nvSpPr>
          <p:cNvPr id="26" name="Arrow: Left-Right 16">
            <a:extLst>
              <a:ext uri="{FF2B5EF4-FFF2-40B4-BE49-F238E27FC236}">
                <a16:creationId xmlns:a16="http://schemas.microsoft.com/office/drawing/2014/main" id="{B6D6E553-3153-9873-1499-950C89A96FC1}"/>
              </a:ext>
            </a:extLst>
          </p:cNvPr>
          <p:cNvSpPr/>
          <p:nvPr/>
        </p:nvSpPr>
        <p:spPr>
          <a:xfrm rot="5400000">
            <a:off x="10349622" y="5553345"/>
            <a:ext cx="1103710" cy="170127"/>
          </a:xfrm>
          <a:prstGeom prst="leftRightArrow">
            <a:avLst>
              <a:gd name="adj1" fmla="val 48831"/>
              <a:gd name="adj2" fmla="val 65258"/>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Arrow: Left-Right 16">
            <a:extLst>
              <a:ext uri="{FF2B5EF4-FFF2-40B4-BE49-F238E27FC236}">
                <a16:creationId xmlns:a16="http://schemas.microsoft.com/office/drawing/2014/main" id="{51B1C170-93B7-D41F-2E0E-2F7EA28A2B8D}"/>
              </a:ext>
            </a:extLst>
          </p:cNvPr>
          <p:cNvSpPr/>
          <p:nvPr/>
        </p:nvSpPr>
        <p:spPr>
          <a:xfrm rot="10800000">
            <a:off x="10339301" y="5567884"/>
            <a:ext cx="1103710" cy="170127"/>
          </a:xfrm>
          <a:prstGeom prst="leftRightArrow">
            <a:avLst>
              <a:gd name="adj1" fmla="val 48831"/>
              <a:gd name="adj2" fmla="val 65258"/>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17500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F583D7-D3A7-244A-0325-802AB36EF8DE}"/>
              </a:ext>
            </a:extLst>
          </p:cNvPr>
          <p:cNvSpPr/>
          <p:nvPr/>
        </p:nvSpPr>
        <p:spPr>
          <a:xfrm>
            <a:off x="4006921" y="-2"/>
            <a:ext cx="8185079" cy="62499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170D6FC-9BBF-A17D-F013-D47D4365F07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11</a:t>
            </a:fld>
            <a:endParaRPr lang="en-US">
              <a:latin typeface="Century Gothic" panose="020B0502020202020204" pitchFamily="34" charset="0"/>
            </a:endParaRPr>
          </a:p>
        </p:txBody>
      </p:sp>
      <p:grpSp>
        <p:nvGrpSpPr>
          <p:cNvPr id="13" name="Group 12">
            <a:extLst>
              <a:ext uri="{FF2B5EF4-FFF2-40B4-BE49-F238E27FC236}">
                <a16:creationId xmlns:a16="http://schemas.microsoft.com/office/drawing/2014/main" id="{BD7FEA90-4710-0F5A-7D84-16495A3BB401}"/>
              </a:ext>
            </a:extLst>
          </p:cNvPr>
          <p:cNvGrpSpPr/>
          <p:nvPr/>
        </p:nvGrpSpPr>
        <p:grpSpPr>
          <a:xfrm>
            <a:off x="6747591" y="6338927"/>
            <a:ext cx="4238950" cy="430060"/>
            <a:chOff x="6747591" y="6338927"/>
            <a:chExt cx="4238950" cy="430060"/>
          </a:xfrm>
        </p:grpSpPr>
        <p:grpSp>
          <p:nvGrpSpPr>
            <p:cNvPr id="14" name="Group 13">
              <a:extLst>
                <a:ext uri="{FF2B5EF4-FFF2-40B4-BE49-F238E27FC236}">
                  <a16:creationId xmlns:a16="http://schemas.microsoft.com/office/drawing/2014/main" id="{93089B77-AD50-C516-B51D-F250FFAC0753}"/>
                </a:ext>
              </a:extLst>
            </p:cNvPr>
            <p:cNvGrpSpPr/>
            <p:nvPr/>
          </p:nvGrpSpPr>
          <p:grpSpPr>
            <a:xfrm>
              <a:off x="7913730" y="6338927"/>
              <a:ext cx="3072811" cy="430060"/>
              <a:chOff x="8136023" y="6311894"/>
              <a:chExt cx="3072811" cy="429078"/>
            </a:xfrm>
            <a:solidFill>
              <a:srgbClr val="960000"/>
            </a:solidFill>
          </p:grpSpPr>
          <p:sp>
            <p:nvSpPr>
              <p:cNvPr id="16" name="Chevron 15">
                <a:extLst>
                  <a:ext uri="{FF2B5EF4-FFF2-40B4-BE49-F238E27FC236}">
                    <a16:creationId xmlns:a16="http://schemas.microsoft.com/office/drawing/2014/main" id="{9C17BEE3-9379-8D10-1246-49F1B2B6A9F5}"/>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High Level</a:t>
                </a:r>
              </a:p>
            </p:txBody>
          </p:sp>
          <p:sp>
            <p:nvSpPr>
              <p:cNvPr id="17" name="Chevron 16">
                <a:extLst>
                  <a:ext uri="{FF2B5EF4-FFF2-40B4-BE49-F238E27FC236}">
                    <a16:creationId xmlns:a16="http://schemas.microsoft.com/office/drawing/2014/main" id="{F7B89E7D-9782-7121-B3C2-EBE82675212E}"/>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CPEs</a:t>
                </a:r>
              </a:p>
            </p:txBody>
          </p:sp>
          <p:sp>
            <p:nvSpPr>
              <p:cNvPr id="18" name="Chevron 17">
                <a:extLst>
                  <a:ext uri="{FF2B5EF4-FFF2-40B4-BE49-F238E27FC236}">
                    <a16:creationId xmlns:a16="http://schemas.microsoft.com/office/drawing/2014/main" id="{F0C63CB5-D5FD-79D1-EDDB-E7807C863CE9}"/>
                  </a:ext>
                </a:extLst>
              </p:cNvPr>
              <p:cNvSpPr/>
              <p:nvPr/>
            </p:nvSpPr>
            <p:spPr>
              <a:xfrm>
                <a:off x="10042695" y="6311894"/>
                <a:ext cx="1166139" cy="429077"/>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Design</a:t>
                </a:r>
              </a:p>
            </p:txBody>
          </p:sp>
        </p:grpSp>
        <p:sp>
          <p:nvSpPr>
            <p:cNvPr id="15" name="Chevron 14">
              <a:extLst>
                <a:ext uri="{FF2B5EF4-FFF2-40B4-BE49-F238E27FC236}">
                  <a16:creationId xmlns:a16="http://schemas.microsoft.com/office/drawing/2014/main" id="{02EC30C1-7D91-CD5F-3B15-A27E1816F5EE}"/>
                </a:ext>
              </a:extLst>
            </p:cNvPr>
            <p:cNvSpPr/>
            <p:nvPr/>
          </p:nvSpPr>
          <p:spPr>
            <a:xfrm>
              <a:off x="6747591" y="6338927"/>
              <a:ext cx="1166139" cy="430059"/>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grpSp>
      <p:sp>
        <p:nvSpPr>
          <p:cNvPr id="8" name="Title 1">
            <a:extLst>
              <a:ext uri="{FF2B5EF4-FFF2-40B4-BE49-F238E27FC236}">
                <a16:creationId xmlns:a16="http://schemas.microsoft.com/office/drawing/2014/main" id="{3A1AB1AB-C359-6B96-02D1-1D27A56840BA}"/>
              </a:ext>
            </a:extLst>
          </p:cNvPr>
          <p:cNvSpPr txBox="1">
            <a:spLocks/>
          </p:cNvSpPr>
          <p:nvPr/>
        </p:nvSpPr>
        <p:spPr>
          <a:xfrm>
            <a:off x="0" y="-2"/>
            <a:ext cx="4006921" cy="62499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2">
                    <a:lumMod val="75000"/>
                  </a:schemeClr>
                </a:solidFill>
                <a:latin typeface="Century Gothic" panose="020B0502020202020204" pitchFamily="34" charset="0"/>
                <a:ea typeface="+mj-ea"/>
                <a:cs typeface="+mj-cs"/>
              </a:defRPr>
            </a:lvl1pPr>
          </a:lstStyle>
          <a:p>
            <a:r>
              <a:rPr lang="en-US" sz="4000">
                <a:latin typeface="Century Gothic"/>
              </a:rPr>
              <a:t>CAD Design: </a:t>
            </a:r>
            <a:br>
              <a:rPr lang="en-US" sz="4000"/>
            </a:br>
            <a:r>
              <a:rPr lang="en-US" sz="4000">
                <a:solidFill>
                  <a:schemeClr val="accent2">
                    <a:lumMod val="60000"/>
                    <a:lumOff val="40000"/>
                  </a:schemeClr>
                </a:solidFill>
                <a:latin typeface="Century Gothic"/>
              </a:rPr>
              <a:t>Optical Chain Top Section View</a:t>
            </a:r>
            <a:endParaRPr lang="en-US">
              <a:solidFill>
                <a:schemeClr val="accent2">
                  <a:lumMod val="60000"/>
                  <a:lumOff val="40000"/>
                </a:schemeClr>
              </a:solidFill>
              <a:latin typeface="Century Gothic"/>
            </a:endParaRPr>
          </a:p>
        </p:txBody>
      </p:sp>
      <p:pic>
        <p:nvPicPr>
          <p:cNvPr id="2" name="Picture 4" descr="Diagram&#10;&#10;Description automatically generated">
            <a:extLst>
              <a:ext uri="{FF2B5EF4-FFF2-40B4-BE49-F238E27FC236}">
                <a16:creationId xmlns:a16="http://schemas.microsoft.com/office/drawing/2014/main" id="{F0D6760F-96B8-CD32-8C9B-FB91471B2751}"/>
              </a:ext>
            </a:extLst>
          </p:cNvPr>
          <p:cNvPicPr>
            <a:picLocks noChangeAspect="1"/>
          </p:cNvPicPr>
          <p:nvPr/>
        </p:nvPicPr>
        <p:blipFill rotWithShape="1">
          <a:blip r:embed="rId3"/>
          <a:srcRect l="3795" t="-1" r="3239" b="-107"/>
          <a:stretch/>
        </p:blipFill>
        <p:spPr>
          <a:xfrm>
            <a:off x="4091233" y="102623"/>
            <a:ext cx="7869825" cy="5574351"/>
          </a:xfrm>
          <a:prstGeom prst="rect">
            <a:avLst/>
          </a:prstGeom>
        </p:spPr>
      </p:pic>
      <p:sp>
        <p:nvSpPr>
          <p:cNvPr id="3" name="Left Arrow 2">
            <a:extLst>
              <a:ext uri="{FF2B5EF4-FFF2-40B4-BE49-F238E27FC236}">
                <a16:creationId xmlns:a16="http://schemas.microsoft.com/office/drawing/2014/main" id="{51E1BBD7-6975-E1BD-0924-E5D28F844A59}"/>
              </a:ext>
            </a:extLst>
          </p:cNvPr>
          <p:cNvSpPr/>
          <p:nvPr/>
        </p:nvSpPr>
        <p:spPr>
          <a:xfrm>
            <a:off x="8607665" y="3043412"/>
            <a:ext cx="2125984" cy="233313"/>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B050"/>
              </a:solidFill>
              <a:latin typeface="Century Gothic" panose="020B0502020202020204" pitchFamily="34" charset="0"/>
            </a:endParaRPr>
          </a:p>
        </p:txBody>
      </p:sp>
      <p:sp>
        <p:nvSpPr>
          <p:cNvPr id="6" name="Rectangle 5">
            <a:extLst>
              <a:ext uri="{FF2B5EF4-FFF2-40B4-BE49-F238E27FC236}">
                <a16:creationId xmlns:a16="http://schemas.microsoft.com/office/drawing/2014/main" id="{E3E6A4E0-053C-7D9D-48E7-406F41B40DF0}"/>
              </a:ext>
            </a:extLst>
          </p:cNvPr>
          <p:cNvSpPr/>
          <p:nvPr/>
        </p:nvSpPr>
        <p:spPr>
          <a:xfrm>
            <a:off x="7081689" y="3049247"/>
            <a:ext cx="205055" cy="210312"/>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4AF0AFA4-A72D-C487-9948-499C7274A623}"/>
              </a:ext>
            </a:extLst>
          </p:cNvPr>
          <p:cNvSpPr/>
          <p:nvPr/>
        </p:nvSpPr>
        <p:spPr>
          <a:xfrm>
            <a:off x="7125606" y="3259559"/>
            <a:ext cx="123567" cy="1825060"/>
          </a:xfrm>
          <a:prstGeom prst="downArrow">
            <a:avLst>
              <a:gd name="adj1" fmla="val 34583"/>
              <a:gd name="adj2" fmla="val 50000"/>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C71C5875-02EB-519D-F7CE-62AAD8FA4E4C}"/>
              </a:ext>
            </a:extLst>
          </p:cNvPr>
          <p:cNvSpPr/>
          <p:nvPr/>
        </p:nvSpPr>
        <p:spPr>
          <a:xfrm>
            <a:off x="7125605" y="1296735"/>
            <a:ext cx="123567" cy="1825060"/>
          </a:xfrm>
          <a:prstGeom prst="downArrow">
            <a:avLst>
              <a:gd name="adj1" fmla="val 34583"/>
              <a:gd name="adj2" fmla="val 50000"/>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07DA2CE-A832-3D5D-A20A-A312AEB723B8}"/>
              </a:ext>
            </a:extLst>
          </p:cNvPr>
          <p:cNvSpPr txBox="1"/>
          <p:nvPr/>
        </p:nvSpPr>
        <p:spPr>
          <a:xfrm>
            <a:off x="6666170" y="958180"/>
            <a:ext cx="1036092" cy="338554"/>
          </a:xfrm>
          <a:prstGeom prst="rect">
            <a:avLst/>
          </a:prstGeom>
          <a:noFill/>
        </p:spPr>
        <p:txBody>
          <a:bodyPr wrap="square" rtlCol="0">
            <a:spAutoFit/>
          </a:bodyPr>
          <a:lstStyle/>
          <a:p>
            <a:pPr algn="ctr"/>
            <a:r>
              <a:rPr lang="en-US" sz="1600">
                <a:solidFill>
                  <a:srgbClr val="00B0F0"/>
                </a:solidFill>
                <a:latin typeface="Century Gothic" panose="020B0502020202020204" pitchFamily="34" charset="0"/>
              </a:rPr>
              <a:t>Fluid In</a:t>
            </a:r>
          </a:p>
        </p:txBody>
      </p:sp>
      <p:sp>
        <p:nvSpPr>
          <p:cNvPr id="21" name="TextBox 20">
            <a:extLst>
              <a:ext uri="{FF2B5EF4-FFF2-40B4-BE49-F238E27FC236}">
                <a16:creationId xmlns:a16="http://schemas.microsoft.com/office/drawing/2014/main" id="{53515A34-4695-A49E-A2C5-088F244E9B71}"/>
              </a:ext>
            </a:extLst>
          </p:cNvPr>
          <p:cNvSpPr txBox="1"/>
          <p:nvPr/>
        </p:nvSpPr>
        <p:spPr>
          <a:xfrm>
            <a:off x="6560436" y="5214199"/>
            <a:ext cx="1247560" cy="338554"/>
          </a:xfrm>
          <a:prstGeom prst="rect">
            <a:avLst/>
          </a:prstGeom>
          <a:noFill/>
        </p:spPr>
        <p:txBody>
          <a:bodyPr wrap="square" rtlCol="0">
            <a:spAutoFit/>
          </a:bodyPr>
          <a:lstStyle/>
          <a:p>
            <a:pPr algn="ctr"/>
            <a:r>
              <a:rPr lang="en-US" sz="1600">
                <a:solidFill>
                  <a:srgbClr val="00B0F0"/>
                </a:solidFill>
                <a:latin typeface="Century Gothic" panose="020B0502020202020204" pitchFamily="34" charset="0"/>
              </a:rPr>
              <a:t>Fluid Out</a:t>
            </a:r>
          </a:p>
        </p:txBody>
      </p:sp>
      <p:sp>
        <p:nvSpPr>
          <p:cNvPr id="22" name="Rectangle 21">
            <a:extLst>
              <a:ext uri="{FF2B5EF4-FFF2-40B4-BE49-F238E27FC236}">
                <a16:creationId xmlns:a16="http://schemas.microsoft.com/office/drawing/2014/main" id="{ED03A590-3715-249E-5A10-D13276AF715A}"/>
              </a:ext>
            </a:extLst>
          </p:cNvPr>
          <p:cNvSpPr/>
          <p:nvPr/>
        </p:nvSpPr>
        <p:spPr>
          <a:xfrm>
            <a:off x="7025884" y="2839589"/>
            <a:ext cx="55805" cy="61163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FB82496-C393-DAD0-4109-03BB702DAC4B}"/>
              </a:ext>
            </a:extLst>
          </p:cNvPr>
          <p:cNvSpPr/>
          <p:nvPr/>
        </p:nvSpPr>
        <p:spPr>
          <a:xfrm>
            <a:off x="7286744" y="2839589"/>
            <a:ext cx="55805" cy="61163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43E7CD1-2031-44B2-840E-F88B8A8B10A2}"/>
              </a:ext>
            </a:extLst>
          </p:cNvPr>
          <p:cNvSpPr/>
          <p:nvPr/>
        </p:nvSpPr>
        <p:spPr>
          <a:xfrm>
            <a:off x="7404100" y="3092451"/>
            <a:ext cx="996949" cy="11820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D5C17CF-715A-1BDB-A344-FEFD0217AC72}"/>
              </a:ext>
            </a:extLst>
          </p:cNvPr>
          <p:cNvSpPr/>
          <p:nvPr/>
        </p:nvSpPr>
        <p:spPr>
          <a:xfrm>
            <a:off x="6426272" y="2442022"/>
            <a:ext cx="45719" cy="1412427"/>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56607E7E-9BDE-62D8-E006-2334E8FE5239}"/>
              </a:ext>
            </a:extLst>
          </p:cNvPr>
          <p:cNvGrpSpPr/>
          <p:nvPr/>
        </p:nvGrpSpPr>
        <p:grpSpPr>
          <a:xfrm>
            <a:off x="4944931" y="3854449"/>
            <a:ext cx="1504200" cy="517929"/>
            <a:chOff x="4944931" y="3854449"/>
            <a:chExt cx="1504200" cy="517929"/>
          </a:xfrm>
        </p:grpSpPr>
        <p:sp>
          <p:nvSpPr>
            <p:cNvPr id="26" name="TextBox 25">
              <a:extLst>
                <a:ext uri="{FF2B5EF4-FFF2-40B4-BE49-F238E27FC236}">
                  <a16:creationId xmlns:a16="http://schemas.microsoft.com/office/drawing/2014/main" id="{B28894E8-B82D-DC83-19F8-5BB37A40ABDA}"/>
                </a:ext>
              </a:extLst>
            </p:cNvPr>
            <p:cNvSpPr txBox="1"/>
            <p:nvPr/>
          </p:nvSpPr>
          <p:spPr>
            <a:xfrm>
              <a:off x="4944931" y="4033824"/>
              <a:ext cx="1490378" cy="338554"/>
            </a:xfrm>
            <a:prstGeom prst="rect">
              <a:avLst/>
            </a:prstGeom>
            <a:noFill/>
          </p:spPr>
          <p:txBody>
            <a:bodyPr wrap="square" rtlCol="0">
              <a:spAutoFit/>
            </a:bodyPr>
            <a:lstStyle/>
            <a:p>
              <a:pPr algn="ctr"/>
              <a:r>
                <a:rPr lang="en-US" sz="1600" u="sng">
                  <a:solidFill>
                    <a:srgbClr val="F7AA10"/>
                  </a:solidFill>
                  <a:latin typeface="Century Gothic" panose="020B0502020202020204" pitchFamily="34" charset="0"/>
                </a:rPr>
                <a:t>Sensor Face</a:t>
              </a:r>
              <a:r>
                <a:rPr lang="en-US" sz="1400" u="sng">
                  <a:solidFill>
                    <a:srgbClr val="F7AA10"/>
                  </a:solidFill>
                  <a:latin typeface="Century Gothic" panose="020B0502020202020204" pitchFamily="34" charset="0"/>
                </a:rPr>
                <a:t>  </a:t>
              </a:r>
              <a:r>
                <a:rPr lang="en-US" sz="100" u="sng">
                  <a:solidFill>
                    <a:srgbClr val="F7AA10"/>
                  </a:solidFill>
                  <a:latin typeface="Century Gothic" panose="020B0502020202020204" pitchFamily="34" charset="0"/>
                </a:rPr>
                <a:t>.</a:t>
              </a:r>
              <a:r>
                <a:rPr lang="en-US" sz="1400" u="sng">
                  <a:solidFill>
                    <a:srgbClr val="F7AA10"/>
                  </a:solidFill>
                  <a:latin typeface="Century Gothic" panose="020B0502020202020204" pitchFamily="34" charset="0"/>
                </a:rPr>
                <a:t> </a:t>
              </a:r>
            </a:p>
          </p:txBody>
        </p:sp>
        <p:cxnSp>
          <p:nvCxnSpPr>
            <p:cNvPr id="28" name="Straight Connector 27">
              <a:extLst>
                <a:ext uri="{FF2B5EF4-FFF2-40B4-BE49-F238E27FC236}">
                  <a16:creationId xmlns:a16="http://schemas.microsoft.com/office/drawing/2014/main" id="{C66374F3-CE80-5F34-7E91-0D801727B267}"/>
                </a:ext>
              </a:extLst>
            </p:cNvPr>
            <p:cNvCxnSpPr>
              <a:cxnSpLocks/>
            </p:cNvCxnSpPr>
            <p:nvPr/>
          </p:nvCxnSpPr>
          <p:spPr>
            <a:xfrm flipH="1">
              <a:off x="6332963" y="3854449"/>
              <a:ext cx="116168" cy="457201"/>
            </a:xfrm>
            <a:prstGeom prst="line">
              <a:avLst/>
            </a:prstGeom>
            <a:ln w="15875">
              <a:solidFill>
                <a:srgbClr val="F7AA10"/>
              </a:solidFill>
            </a:ln>
          </p:spPr>
          <p:style>
            <a:lnRef idx="3">
              <a:schemeClr val="accent5"/>
            </a:lnRef>
            <a:fillRef idx="0">
              <a:schemeClr val="accent5"/>
            </a:fillRef>
            <a:effectRef idx="2">
              <a:schemeClr val="accent5"/>
            </a:effectRef>
            <a:fontRef idx="minor">
              <a:schemeClr val="tx1"/>
            </a:fontRef>
          </p:style>
        </p:cxnSp>
      </p:grpSp>
      <p:sp>
        <p:nvSpPr>
          <p:cNvPr id="32" name="TextBox 31">
            <a:extLst>
              <a:ext uri="{FF2B5EF4-FFF2-40B4-BE49-F238E27FC236}">
                <a16:creationId xmlns:a16="http://schemas.microsoft.com/office/drawing/2014/main" id="{02CA3AEB-58CD-C77A-1AF6-7A66B5E04766}"/>
              </a:ext>
            </a:extLst>
          </p:cNvPr>
          <p:cNvSpPr txBox="1"/>
          <p:nvPr/>
        </p:nvSpPr>
        <p:spPr>
          <a:xfrm>
            <a:off x="8985838" y="2806853"/>
            <a:ext cx="2835266" cy="338554"/>
          </a:xfrm>
          <a:prstGeom prst="rect">
            <a:avLst/>
          </a:prstGeom>
          <a:noFill/>
        </p:spPr>
        <p:txBody>
          <a:bodyPr wrap="square">
            <a:spAutoFit/>
          </a:bodyPr>
          <a:lstStyle/>
          <a:p>
            <a:pPr algn="ctr"/>
            <a:r>
              <a:rPr lang="en-US" sz="1600">
                <a:solidFill>
                  <a:srgbClr val="00B050"/>
                </a:solidFill>
                <a:latin typeface="Century Gothic" panose="020B0502020202020204" pitchFamily="34" charset="0"/>
              </a:rPr>
              <a:t>Wavelength = 520 nm</a:t>
            </a:r>
          </a:p>
        </p:txBody>
      </p:sp>
      <p:sp>
        <p:nvSpPr>
          <p:cNvPr id="5" name="TextBox 4">
            <a:extLst>
              <a:ext uri="{FF2B5EF4-FFF2-40B4-BE49-F238E27FC236}">
                <a16:creationId xmlns:a16="http://schemas.microsoft.com/office/drawing/2014/main" id="{FFE05DF5-7F07-0829-FE3E-95C394F4E0DF}"/>
              </a:ext>
            </a:extLst>
          </p:cNvPr>
          <p:cNvSpPr txBox="1"/>
          <p:nvPr/>
        </p:nvSpPr>
        <p:spPr>
          <a:xfrm>
            <a:off x="10946730" y="4957887"/>
            <a:ext cx="783771"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C00000"/>
                </a:solidFill>
                <a:cs typeface="Calibri"/>
              </a:rPr>
              <a:t>X-axis</a:t>
            </a:r>
            <a:endParaRPr lang="en-US" dirty="0">
              <a:solidFill>
                <a:srgbClr val="C00000"/>
              </a:solidFill>
            </a:endParaRPr>
          </a:p>
        </p:txBody>
      </p:sp>
      <p:sp>
        <p:nvSpPr>
          <p:cNvPr id="11" name="TextBox 10">
            <a:extLst>
              <a:ext uri="{FF2B5EF4-FFF2-40B4-BE49-F238E27FC236}">
                <a16:creationId xmlns:a16="http://schemas.microsoft.com/office/drawing/2014/main" id="{98C0FCC3-4C41-1037-44E7-05C0B04E6324}"/>
              </a:ext>
            </a:extLst>
          </p:cNvPr>
          <p:cNvSpPr txBox="1"/>
          <p:nvPr/>
        </p:nvSpPr>
        <p:spPr>
          <a:xfrm>
            <a:off x="11364685" y="5453742"/>
            <a:ext cx="734786"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C00000"/>
                </a:solidFill>
                <a:cs typeface="Calibri"/>
              </a:rPr>
              <a:t>Z-axis</a:t>
            </a:r>
            <a:endParaRPr lang="en-US"/>
          </a:p>
        </p:txBody>
      </p:sp>
      <p:sp>
        <p:nvSpPr>
          <p:cNvPr id="27" name="Arrow: Left-Right 16">
            <a:extLst>
              <a:ext uri="{FF2B5EF4-FFF2-40B4-BE49-F238E27FC236}">
                <a16:creationId xmlns:a16="http://schemas.microsoft.com/office/drawing/2014/main" id="{077A7DE2-863C-6F9E-7F4E-BFCD2B8FBFCE}"/>
              </a:ext>
            </a:extLst>
          </p:cNvPr>
          <p:cNvSpPr/>
          <p:nvPr/>
        </p:nvSpPr>
        <p:spPr>
          <a:xfrm rot="5400000">
            <a:off x="10349622" y="5553345"/>
            <a:ext cx="1103710" cy="170127"/>
          </a:xfrm>
          <a:prstGeom prst="leftRightArrow">
            <a:avLst>
              <a:gd name="adj1" fmla="val 48831"/>
              <a:gd name="adj2" fmla="val 65258"/>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Arrow: Left-Right 16">
            <a:extLst>
              <a:ext uri="{FF2B5EF4-FFF2-40B4-BE49-F238E27FC236}">
                <a16:creationId xmlns:a16="http://schemas.microsoft.com/office/drawing/2014/main" id="{A01815AD-A5C2-7A4A-76A0-4F26B99117C5}"/>
              </a:ext>
            </a:extLst>
          </p:cNvPr>
          <p:cNvSpPr/>
          <p:nvPr/>
        </p:nvSpPr>
        <p:spPr>
          <a:xfrm rot="10800000">
            <a:off x="10339301" y="5567884"/>
            <a:ext cx="1103710" cy="170127"/>
          </a:xfrm>
          <a:prstGeom prst="leftRightArrow">
            <a:avLst>
              <a:gd name="adj1" fmla="val 48831"/>
              <a:gd name="adj2" fmla="val 65258"/>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07833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C934-4FB7-422B-3CF2-20BAE40FA075}"/>
              </a:ext>
            </a:extLst>
          </p:cNvPr>
          <p:cNvSpPr>
            <a:spLocks noGrp="1"/>
          </p:cNvSpPr>
          <p:nvPr>
            <p:ph type="title"/>
          </p:nvPr>
        </p:nvSpPr>
        <p:spPr/>
        <p:txBody>
          <a:bodyPr/>
          <a:lstStyle/>
          <a:p>
            <a:r>
              <a:rPr lang="en-US"/>
              <a:t>Schedule</a:t>
            </a:r>
          </a:p>
        </p:txBody>
      </p:sp>
      <p:grpSp>
        <p:nvGrpSpPr>
          <p:cNvPr id="15" name="Group 14">
            <a:extLst>
              <a:ext uri="{FF2B5EF4-FFF2-40B4-BE49-F238E27FC236}">
                <a16:creationId xmlns:a16="http://schemas.microsoft.com/office/drawing/2014/main" id="{A6724FA4-0C94-7596-4E34-CA6E786AC2B5}"/>
              </a:ext>
            </a:extLst>
          </p:cNvPr>
          <p:cNvGrpSpPr/>
          <p:nvPr/>
        </p:nvGrpSpPr>
        <p:grpSpPr>
          <a:xfrm>
            <a:off x="6960394" y="6338927"/>
            <a:ext cx="4026147" cy="430061"/>
            <a:chOff x="7182687" y="6311894"/>
            <a:chExt cx="4026147" cy="429079"/>
          </a:xfrm>
        </p:grpSpPr>
        <p:sp>
          <p:nvSpPr>
            <p:cNvPr id="21" name="Chevron 20">
              <a:extLst>
                <a:ext uri="{FF2B5EF4-FFF2-40B4-BE49-F238E27FC236}">
                  <a16:creationId xmlns:a16="http://schemas.microsoft.com/office/drawing/2014/main" id="{BF483D7B-714B-51EC-1324-317A51BCDED0}"/>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sp>
          <p:nvSpPr>
            <p:cNvPr id="22" name="Chevron 21">
              <a:extLst>
                <a:ext uri="{FF2B5EF4-FFF2-40B4-BE49-F238E27FC236}">
                  <a16:creationId xmlns:a16="http://schemas.microsoft.com/office/drawing/2014/main" id="{699F7846-4600-842A-73F5-9F749399F28F}"/>
                </a:ext>
              </a:extLst>
            </p:cNvPr>
            <p:cNvSpPr/>
            <p:nvPr/>
          </p:nvSpPr>
          <p:spPr>
            <a:xfrm>
              <a:off x="8136023" y="6311895"/>
              <a:ext cx="1166139" cy="429077"/>
            </a:xfrm>
            <a:prstGeom prst="chevron">
              <a:avLst/>
            </a:prstGeom>
            <a:solidFill>
              <a:srgbClr val="D54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Schedule</a:t>
              </a:r>
            </a:p>
          </p:txBody>
        </p:sp>
        <p:sp>
          <p:nvSpPr>
            <p:cNvPr id="23" name="Chevron 22">
              <a:extLst>
                <a:ext uri="{FF2B5EF4-FFF2-40B4-BE49-F238E27FC236}">
                  <a16:creationId xmlns:a16="http://schemas.microsoft.com/office/drawing/2014/main" id="{7AAAAC5B-54BA-EAC5-07FA-30285E267C43}"/>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24" name="Chevron 23">
              <a:extLst>
                <a:ext uri="{FF2B5EF4-FFF2-40B4-BE49-F238E27FC236}">
                  <a16:creationId xmlns:a16="http://schemas.microsoft.com/office/drawing/2014/main" id="{EA5D8229-6B22-75C6-E79A-4BBF30CD2A7A}"/>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Budget</a:t>
              </a:r>
            </a:p>
          </p:txBody>
        </p:sp>
      </p:grpSp>
    </p:spTree>
    <p:extLst>
      <p:ext uri="{BB962C8B-B14F-4D97-AF65-F5344CB8AC3E}">
        <p14:creationId xmlns:p14="http://schemas.microsoft.com/office/powerpoint/2010/main" val="1403446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43824B-9E18-95FA-DE5F-CCC2668CCA17}"/>
              </a:ext>
            </a:extLst>
          </p:cNvPr>
          <p:cNvSpPr>
            <a:spLocks noGrp="1"/>
          </p:cNvSpPr>
          <p:nvPr>
            <p:ph type="sldNum" sz="quarter" idx="4"/>
          </p:nvPr>
        </p:nvSpPr>
        <p:spPr/>
        <p:txBody>
          <a:bodyPr/>
          <a:lstStyle/>
          <a:p>
            <a:fld id="{21C771A8-89F5-6C43-9C6E-B052BDC4BA94}" type="slidenum">
              <a:rPr lang="en-US" smtClean="0"/>
              <a:pPr/>
              <a:t>13</a:t>
            </a:fld>
            <a:endParaRPr lang="en-US"/>
          </a:p>
        </p:txBody>
      </p:sp>
      <p:grpSp>
        <p:nvGrpSpPr>
          <p:cNvPr id="2" name="Group 1">
            <a:extLst>
              <a:ext uri="{FF2B5EF4-FFF2-40B4-BE49-F238E27FC236}">
                <a16:creationId xmlns:a16="http://schemas.microsoft.com/office/drawing/2014/main" id="{C3D3CA16-F716-91F6-0472-B5132D5C5BAB}"/>
              </a:ext>
            </a:extLst>
          </p:cNvPr>
          <p:cNvGrpSpPr/>
          <p:nvPr/>
        </p:nvGrpSpPr>
        <p:grpSpPr>
          <a:xfrm>
            <a:off x="6960394" y="6338927"/>
            <a:ext cx="4026147" cy="430061"/>
            <a:chOff x="7182687" y="6311894"/>
            <a:chExt cx="4026147" cy="429079"/>
          </a:xfrm>
        </p:grpSpPr>
        <p:sp>
          <p:nvSpPr>
            <p:cNvPr id="3" name="Chevron 2">
              <a:extLst>
                <a:ext uri="{FF2B5EF4-FFF2-40B4-BE49-F238E27FC236}">
                  <a16:creationId xmlns:a16="http://schemas.microsoft.com/office/drawing/2014/main" id="{788EE700-C555-D382-EFA5-9CB1FD02852B}"/>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sp>
          <p:nvSpPr>
            <p:cNvPr id="12" name="Chevron 11">
              <a:extLst>
                <a:ext uri="{FF2B5EF4-FFF2-40B4-BE49-F238E27FC236}">
                  <a16:creationId xmlns:a16="http://schemas.microsoft.com/office/drawing/2014/main" id="{B6750BF2-F231-AF31-C6DB-B4AD9DD5CF41}"/>
                </a:ext>
              </a:extLst>
            </p:cNvPr>
            <p:cNvSpPr/>
            <p:nvPr/>
          </p:nvSpPr>
          <p:spPr>
            <a:xfrm>
              <a:off x="8136023" y="6311895"/>
              <a:ext cx="1166139" cy="429077"/>
            </a:xfrm>
            <a:prstGeom prst="chevron">
              <a:avLst/>
            </a:prstGeom>
            <a:solidFill>
              <a:srgbClr val="D54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Schedule</a:t>
              </a:r>
            </a:p>
          </p:txBody>
        </p:sp>
        <p:sp>
          <p:nvSpPr>
            <p:cNvPr id="13" name="Chevron 12">
              <a:extLst>
                <a:ext uri="{FF2B5EF4-FFF2-40B4-BE49-F238E27FC236}">
                  <a16:creationId xmlns:a16="http://schemas.microsoft.com/office/drawing/2014/main" id="{7CCE61DF-BED5-7B52-6135-5B5F5F09C5D5}"/>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4" name="Chevron 13">
              <a:extLst>
                <a:ext uri="{FF2B5EF4-FFF2-40B4-BE49-F238E27FC236}">
                  <a16:creationId xmlns:a16="http://schemas.microsoft.com/office/drawing/2014/main" id="{3B132AD0-1FAB-3B29-DB82-82CC76527B1A}"/>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Budget</a:t>
              </a:r>
            </a:p>
          </p:txBody>
        </p:sp>
      </p:grpSp>
      <p:pic>
        <p:nvPicPr>
          <p:cNvPr id="6" name="Picture 6" descr="A picture containing chart&#10;&#10;Description automatically generated">
            <a:extLst>
              <a:ext uri="{FF2B5EF4-FFF2-40B4-BE49-F238E27FC236}">
                <a16:creationId xmlns:a16="http://schemas.microsoft.com/office/drawing/2014/main" id="{E9F09EDB-D8FB-4E2C-E1A0-8951AD47E9B5}"/>
              </a:ext>
            </a:extLst>
          </p:cNvPr>
          <p:cNvPicPr>
            <a:picLocks noChangeAspect="1"/>
          </p:cNvPicPr>
          <p:nvPr/>
        </p:nvPicPr>
        <p:blipFill>
          <a:blip r:embed="rId2"/>
          <a:stretch>
            <a:fillRect/>
          </a:stretch>
        </p:blipFill>
        <p:spPr>
          <a:xfrm>
            <a:off x="0" y="1043723"/>
            <a:ext cx="12184565" cy="4939147"/>
          </a:xfrm>
          <a:prstGeom prst="rect">
            <a:avLst/>
          </a:prstGeom>
        </p:spPr>
      </p:pic>
      <p:sp>
        <p:nvSpPr>
          <p:cNvPr id="7" name="Title 4">
            <a:extLst>
              <a:ext uri="{FF2B5EF4-FFF2-40B4-BE49-F238E27FC236}">
                <a16:creationId xmlns:a16="http://schemas.microsoft.com/office/drawing/2014/main" id="{80F74570-62F5-3D3B-FAC7-FB342B16945C}"/>
              </a:ext>
            </a:extLst>
          </p:cNvPr>
          <p:cNvSpPr>
            <a:spLocks noGrp="1"/>
          </p:cNvSpPr>
          <p:nvPr>
            <p:ph type="title"/>
          </p:nvPr>
        </p:nvSpPr>
        <p:spPr>
          <a:xfrm>
            <a:off x="838200" y="29679"/>
            <a:ext cx="10515600" cy="1325563"/>
          </a:xfrm>
        </p:spPr>
        <p:txBody>
          <a:bodyPr anchor="t"/>
          <a:lstStyle/>
          <a:p>
            <a:r>
              <a:rPr lang="en-US">
                <a:latin typeface="Century Gothic"/>
              </a:rPr>
              <a:t>Gantt Chart: Overview</a:t>
            </a:r>
            <a:endParaRPr lang="en-US"/>
          </a:p>
        </p:txBody>
      </p:sp>
      <p:cxnSp>
        <p:nvCxnSpPr>
          <p:cNvPr id="8" name="Straight Arrow Connector 7">
            <a:extLst>
              <a:ext uri="{FF2B5EF4-FFF2-40B4-BE49-F238E27FC236}">
                <a16:creationId xmlns:a16="http://schemas.microsoft.com/office/drawing/2014/main" id="{D055E07B-9E91-7410-4541-7115E9E0795F}"/>
              </a:ext>
            </a:extLst>
          </p:cNvPr>
          <p:cNvCxnSpPr/>
          <p:nvPr/>
        </p:nvCxnSpPr>
        <p:spPr>
          <a:xfrm>
            <a:off x="2111066" y="3151846"/>
            <a:ext cx="2735765" cy="13883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6BC6C95-C53C-B777-3AB6-8798158FA2C2}"/>
              </a:ext>
            </a:extLst>
          </p:cNvPr>
          <p:cNvCxnSpPr>
            <a:cxnSpLocks/>
          </p:cNvCxnSpPr>
          <p:nvPr/>
        </p:nvCxnSpPr>
        <p:spPr>
          <a:xfrm>
            <a:off x="4805943" y="4573625"/>
            <a:ext cx="3181813" cy="2174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C1080C-27A7-E973-C5AD-DFBEEB695A10}"/>
              </a:ext>
            </a:extLst>
          </p:cNvPr>
          <p:cNvSpPr txBox="1"/>
          <p:nvPr/>
        </p:nvSpPr>
        <p:spPr>
          <a:xfrm>
            <a:off x="2713463" y="4042316"/>
            <a:ext cx="16819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cs typeface="Calibri"/>
              </a:rPr>
              <a:t>Critical Path</a:t>
            </a:r>
          </a:p>
        </p:txBody>
      </p:sp>
      <p:cxnSp>
        <p:nvCxnSpPr>
          <p:cNvPr id="11" name="Straight Arrow Connector 10">
            <a:extLst>
              <a:ext uri="{FF2B5EF4-FFF2-40B4-BE49-F238E27FC236}">
                <a16:creationId xmlns:a16="http://schemas.microsoft.com/office/drawing/2014/main" id="{88480BCD-F310-1C83-A21F-9FE75EC282CE}"/>
              </a:ext>
            </a:extLst>
          </p:cNvPr>
          <p:cNvCxnSpPr>
            <a:cxnSpLocks/>
          </p:cNvCxnSpPr>
          <p:nvPr/>
        </p:nvCxnSpPr>
        <p:spPr>
          <a:xfrm>
            <a:off x="8374333" y="3848795"/>
            <a:ext cx="3716" cy="7843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6151F23-3DEE-5C24-6F0A-06509531B1C7}"/>
              </a:ext>
            </a:extLst>
          </p:cNvPr>
          <p:cNvSpPr txBox="1"/>
          <p:nvPr/>
        </p:nvSpPr>
        <p:spPr>
          <a:xfrm>
            <a:off x="8502804" y="3698487"/>
            <a:ext cx="20258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cs typeface="Calibri"/>
              </a:rPr>
              <a:t>Testing Complete</a:t>
            </a:r>
            <a:endParaRPr lang="en-US"/>
          </a:p>
        </p:txBody>
      </p:sp>
      <p:pic>
        <p:nvPicPr>
          <p:cNvPr id="5" name="Picture 10" descr="Table&#10;&#10;Description automatically generated">
            <a:extLst>
              <a:ext uri="{FF2B5EF4-FFF2-40B4-BE49-F238E27FC236}">
                <a16:creationId xmlns:a16="http://schemas.microsoft.com/office/drawing/2014/main" id="{5598EEC3-EBD9-78E6-D9F2-81888356CD90}"/>
              </a:ext>
            </a:extLst>
          </p:cNvPr>
          <p:cNvPicPr>
            <a:picLocks noChangeAspect="1"/>
          </p:cNvPicPr>
          <p:nvPr/>
        </p:nvPicPr>
        <p:blipFill>
          <a:blip r:embed="rId3"/>
          <a:stretch>
            <a:fillRect/>
          </a:stretch>
        </p:blipFill>
        <p:spPr>
          <a:xfrm>
            <a:off x="9794297" y="1643485"/>
            <a:ext cx="2397703" cy="1627044"/>
          </a:xfrm>
          <a:prstGeom prst="rect">
            <a:avLst/>
          </a:prstGeom>
        </p:spPr>
      </p:pic>
    </p:spTree>
    <p:extLst>
      <p:ext uri="{BB962C8B-B14F-4D97-AF65-F5344CB8AC3E}">
        <p14:creationId xmlns:p14="http://schemas.microsoft.com/office/powerpoint/2010/main" val="1855159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43824B-9E18-95FA-DE5F-CCC2668CCA17}"/>
              </a:ext>
            </a:extLst>
          </p:cNvPr>
          <p:cNvSpPr>
            <a:spLocks noGrp="1"/>
          </p:cNvSpPr>
          <p:nvPr>
            <p:ph type="sldNum" sz="quarter" idx="4"/>
          </p:nvPr>
        </p:nvSpPr>
        <p:spPr/>
        <p:txBody>
          <a:bodyPr/>
          <a:lstStyle/>
          <a:p>
            <a:fld id="{21C771A8-89F5-6C43-9C6E-B052BDC4BA94}" type="slidenum">
              <a:rPr lang="en-US" smtClean="0"/>
              <a:pPr/>
              <a:t>14</a:t>
            </a:fld>
            <a:endParaRPr lang="en-US"/>
          </a:p>
        </p:txBody>
      </p:sp>
      <p:sp>
        <p:nvSpPr>
          <p:cNvPr id="5" name="Title 4">
            <a:extLst>
              <a:ext uri="{FF2B5EF4-FFF2-40B4-BE49-F238E27FC236}">
                <a16:creationId xmlns:a16="http://schemas.microsoft.com/office/drawing/2014/main" id="{F936D3E1-C96F-41A3-C6C1-F8A5E54A00CA}"/>
              </a:ext>
            </a:extLst>
          </p:cNvPr>
          <p:cNvSpPr>
            <a:spLocks noGrp="1"/>
          </p:cNvSpPr>
          <p:nvPr>
            <p:ph type="title"/>
          </p:nvPr>
        </p:nvSpPr>
        <p:spPr/>
        <p:txBody>
          <a:bodyPr anchor="t"/>
          <a:lstStyle/>
          <a:p>
            <a:r>
              <a:rPr lang="en-US">
                <a:latin typeface="Century Gothic"/>
              </a:rPr>
              <a:t>Gantt Chart: Manufacturing</a:t>
            </a:r>
            <a:endParaRPr lang="en-US"/>
          </a:p>
        </p:txBody>
      </p:sp>
      <p:grpSp>
        <p:nvGrpSpPr>
          <p:cNvPr id="2" name="Group 1">
            <a:extLst>
              <a:ext uri="{FF2B5EF4-FFF2-40B4-BE49-F238E27FC236}">
                <a16:creationId xmlns:a16="http://schemas.microsoft.com/office/drawing/2014/main" id="{C3D3CA16-F716-91F6-0472-B5132D5C5BAB}"/>
              </a:ext>
            </a:extLst>
          </p:cNvPr>
          <p:cNvGrpSpPr/>
          <p:nvPr/>
        </p:nvGrpSpPr>
        <p:grpSpPr>
          <a:xfrm>
            <a:off x="6960394" y="6338927"/>
            <a:ext cx="4026147" cy="430061"/>
            <a:chOff x="7182687" y="6311894"/>
            <a:chExt cx="4026147" cy="429079"/>
          </a:xfrm>
        </p:grpSpPr>
        <p:sp>
          <p:nvSpPr>
            <p:cNvPr id="3" name="Chevron 2">
              <a:extLst>
                <a:ext uri="{FF2B5EF4-FFF2-40B4-BE49-F238E27FC236}">
                  <a16:creationId xmlns:a16="http://schemas.microsoft.com/office/drawing/2014/main" id="{788EE700-C555-D382-EFA5-9CB1FD02852B}"/>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sp>
          <p:nvSpPr>
            <p:cNvPr id="12" name="Chevron 11">
              <a:extLst>
                <a:ext uri="{FF2B5EF4-FFF2-40B4-BE49-F238E27FC236}">
                  <a16:creationId xmlns:a16="http://schemas.microsoft.com/office/drawing/2014/main" id="{B6750BF2-F231-AF31-C6DB-B4AD9DD5CF41}"/>
                </a:ext>
              </a:extLst>
            </p:cNvPr>
            <p:cNvSpPr/>
            <p:nvPr/>
          </p:nvSpPr>
          <p:spPr>
            <a:xfrm>
              <a:off x="8136023" y="6311895"/>
              <a:ext cx="1166139" cy="429077"/>
            </a:xfrm>
            <a:prstGeom prst="chevron">
              <a:avLst/>
            </a:prstGeom>
            <a:solidFill>
              <a:srgbClr val="D54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Schedule</a:t>
              </a:r>
            </a:p>
          </p:txBody>
        </p:sp>
        <p:sp>
          <p:nvSpPr>
            <p:cNvPr id="13" name="Chevron 12">
              <a:extLst>
                <a:ext uri="{FF2B5EF4-FFF2-40B4-BE49-F238E27FC236}">
                  <a16:creationId xmlns:a16="http://schemas.microsoft.com/office/drawing/2014/main" id="{7CCE61DF-BED5-7B52-6135-5B5F5F09C5D5}"/>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4" name="Chevron 13">
              <a:extLst>
                <a:ext uri="{FF2B5EF4-FFF2-40B4-BE49-F238E27FC236}">
                  <a16:creationId xmlns:a16="http://schemas.microsoft.com/office/drawing/2014/main" id="{3B132AD0-1FAB-3B29-DB82-82CC76527B1A}"/>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Budget</a:t>
              </a:r>
            </a:p>
          </p:txBody>
        </p:sp>
      </p:grpSp>
      <p:pic>
        <p:nvPicPr>
          <p:cNvPr id="17" name="Picture 17">
            <a:extLst>
              <a:ext uri="{FF2B5EF4-FFF2-40B4-BE49-F238E27FC236}">
                <a16:creationId xmlns:a16="http://schemas.microsoft.com/office/drawing/2014/main" id="{B9677398-8423-D76D-EB8D-14F766881E12}"/>
              </a:ext>
            </a:extLst>
          </p:cNvPr>
          <p:cNvPicPr>
            <a:picLocks noChangeAspect="1"/>
          </p:cNvPicPr>
          <p:nvPr/>
        </p:nvPicPr>
        <p:blipFill>
          <a:blip r:embed="rId2"/>
          <a:stretch>
            <a:fillRect/>
          </a:stretch>
        </p:blipFill>
        <p:spPr>
          <a:xfrm>
            <a:off x="-667" y="1214368"/>
            <a:ext cx="12189124" cy="3929212"/>
          </a:xfrm>
          <a:prstGeom prst="rect">
            <a:avLst/>
          </a:prstGeom>
        </p:spPr>
      </p:pic>
      <p:pic>
        <p:nvPicPr>
          <p:cNvPr id="6" name="Picture 10" descr="Table&#10;&#10;Description automatically generated">
            <a:extLst>
              <a:ext uri="{FF2B5EF4-FFF2-40B4-BE49-F238E27FC236}">
                <a16:creationId xmlns:a16="http://schemas.microsoft.com/office/drawing/2014/main" id="{D8FC73FC-519D-FBB4-758B-A17E92466727}"/>
              </a:ext>
            </a:extLst>
          </p:cNvPr>
          <p:cNvPicPr>
            <a:picLocks noChangeAspect="1"/>
          </p:cNvPicPr>
          <p:nvPr/>
        </p:nvPicPr>
        <p:blipFill>
          <a:blip r:embed="rId3"/>
          <a:stretch>
            <a:fillRect/>
          </a:stretch>
        </p:blipFill>
        <p:spPr>
          <a:xfrm>
            <a:off x="9794297" y="1643485"/>
            <a:ext cx="2397703" cy="1627044"/>
          </a:xfrm>
          <a:prstGeom prst="rect">
            <a:avLst/>
          </a:prstGeom>
        </p:spPr>
      </p:pic>
    </p:spTree>
    <p:extLst>
      <p:ext uri="{BB962C8B-B14F-4D97-AF65-F5344CB8AC3E}">
        <p14:creationId xmlns:p14="http://schemas.microsoft.com/office/powerpoint/2010/main" val="2786830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43824B-9E18-95FA-DE5F-CCC2668CCA17}"/>
              </a:ext>
            </a:extLst>
          </p:cNvPr>
          <p:cNvSpPr>
            <a:spLocks noGrp="1"/>
          </p:cNvSpPr>
          <p:nvPr>
            <p:ph type="sldNum" sz="quarter" idx="4"/>
          </p:nvPr>
        </p:nvSpPr>
        <p:spPr/>
        <p:txBody>
          <a:bodyPr/>
          <a:lstStyle/>
          <a:p>
            <a:fld id="{21C771A8-89F5-6C43-9C6E-B052BDC4BA94}" type="slidenum">
              <a:rPr lang="en-US" smtClean="0"/>
              <a:pPr/>
              <a:t>15</a:t>
            </a:fld>
            <a:endParaRPr lang="en-US"/>
          </a:p>
        </p:txBody>
      </p:sp>
      <p:grpSp>
        <p:nvGrpSpPr>
          <p:cNvPr id="2" name="Group 1">
            <a:extLst>
              <a:ext uri="{FF2B5EF4-FFF2-40B4-BE49-F238E27FC236}">
                <a16:creationId xmlns:a16="http://schemas.microsoft.com/office/drawing/2014/main" id="{C3D3CA16-F716-91F6-0472-B5132D5C5BAB}"/>
              </a:ext>
            </a:extLst>
          </p:cNvPr>
          <p:cNvGrpSpPr/>
          <p:nvPr/>
        </p:nvGrpSpPr>
        <p:grpSpPr>
          <a:xfrm>
            <a:off x="6960394" y="6338927"/>
            <a:ext cx="4026147" cy="430061"/>
            <a:chOff x="7182687" y="6311894"/>
            <a:chExt cx="4026147" cy="429079"/>
          </a:xfrm>
        </p:grpSpPr>
        <p:sp>
          <p:nvSpPr>
            <p:cNvPr id="3" name="Chevron 2">
              <a:extLst>
                <a:ext uri="{FF2B5EF4-FFF2-40B4-BE49-F238E27FC236}">
                  <a16:creationId xmlns:a16="http://schemas.microsoft.com/office/drawing/2014/main" id="{788EE700-C555-D382-EFA5-9CB1FD02852B}"/>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sp>
          <p:nvSpPr>
            <p:cNvPr id="12" name="Chevron 11">
              <a:extLst>
                <a:ext uri="{FF2B5EF4-FFF2-40B4-BE49-F238E27FC236}">
                  <a16:creationId xmlns:a16="http://schemas.microsoft.com/office/drawing/2014/main" id="{B6750BF2-F231-AF31-C6DB-B4AD9DD5CF41}"/>
                </a:ext>
              </a:extLst>
            </p:cNvPr>
            <p:cNvSpPr/>
            <p:nvPr/>
          </p:nvSpPr>
          <p:spPr>
            <a:xfrm>
              <a:off x="8136023" y="6311895"/>
              <a:ext cx="1166139" cy="429077"/>
            </a:xfrm>
            <a:prstGeom prst="chevron">
              <a:avLst/>
            </a:prstGeom>
            <a:solidFill>
              <a:srgbClr val="D54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Schedule</a:t>
              </a:r>
            </a:p>
          </p:txBody>
        </p:sp>
        <p:sp>
          <p:nvSpPr>
            <p:cNvPr id="13" name="Chevron 12">
              <a:extLst>
                <a:ext uri="{FF2B5EF4-FFF2-40B4-BE49-F238E27FC236}">
                  <a16:creationId xmlns:a16="http://schemas.microsoft.com/office/drawing/2014/main" id="{7CCE61DF-BED5-7B52-6135-5B5F5F09C5D5}"/>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4" name="Chevron 13">
              <a:extLst>
                <a:ext uri="{FF2B5EF4-FFF2-40B4-BE49-F238E27FC236}">
                  <a16:creationId xmlns:a16="http://schemas.microsoft.com/office/drawing/2014/main" id="{3B132AD0-1FAB-3B29-DB82-82CC76527B1A}"/>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Budget</a:t>
              </a:r>
            </a:p>
          </p:txBody>
        </p:sp>
      </p:grpSp>
      <p:pic>
        <p:nvPicPr>
          <p:cNvPr id="5" name="Picture 5" descr="A picture containing chart&#10;&#10;Description automatically generated">
            <a:extLst>
              <a:ext uri="{FF2B5EF4-FFF2-40B4-BE49-F238E27FC236}">
                <a16:creationId xmlns:a16="http://schemas.microsoft.com/office/drawing/2014/main" id="{B015133B-747A-B200-FF7E-C6B292A9E748}"/>
              </a:ext>
            </a:extLst>
          </p:cNvPr>
          <p:cNvPicPr>
            <a:picLocks noChangeAspect="1"/>
          </p:cNvPicPr>
          <p:nvPr/>
        </p:nvPicPr>
        <p:blipFill>
          <a:blip r:embed="rId2"/>
          <a:stretch>
            <a:fillRect/>
          </a:stretch>
        </p:blipFill>
        <p:spPr>
          <a:xfrm>
            <a:off x="0" y="1044647"/>
            <a:ext cx="12217878" cy="5185616"/>
          </a:xfrm>
          <a:prstGeom prst="rect">
            <a:avLst/>
          </a:prstGeom>
        </p:spPr>
      </p:pic>
      <p:sp>
        <p:nvSpPr>
          <p:cNvPr id="6" name="Title 4">
            <a:extLst>
              <a:ext uri="{FF2B5EF4-FFF2-40B4-BE49-F238E27FC236}">
                <a16:creationId xmlns:a16="http://schemas.microsoft.com/office/drawing/2014/main" id="{BA2E2A55-EF01-5037-FDB5-908EC4ABFB2A}"/>
              </a:ext>
            </a:extLst>
          </p:cNvPr>
          <p:cNvSpPr>
            <a:spLocks noGrp="1"/>
          </p:cNvSpPr>
          <p:nvPr>
            <p:ph type="title"/>
          </p:nvPr>
        </p:nvSpPr>
        <p:spPr>
          <a:xfrm>
            <a:off x="838200" y="29679"/>
            <a:ext cx="10515600" cy="1325563"/>
          </a:xfrm>
        </p:spPr>
        <p:txBody>
          <a:bodyPr anchor="t"/>
          <a:lstStyle/>
          <a:p>
            <a:r>
              <a:rPr lang="en-US">
                <a:latin typeface="Century Gothic"/>
              </a:rPr>
              <a:t>Gantt Chart: Testing</a:t>
            </a:r>
            <a:endParaRPr lang="en-US"/>
          </a:p>
        </p:txBody>
      </p:sp>
      <p:cxnSp>
        <p:nvCxnSpPr>
          <p:cNvPr id="8" name="Straight Arrow Connector 7">
            <a:extLst>
              <a:ext uri="{FF2B5EF4-FFF2-40B4-BE49-F238E27FC236}">
                <a16:creationId xmlns:a16="http://schemas.microsoft.com/office/drawing/2014/main" id="{B439E994-23E5-1115-EE4A-3A6E705DDD02}"/>
              </a:ext>
            </a:extLst>
          </p:cNvPr>
          <p:cNvCxnSpPr/>
          <p:nvPr/>
        </p:nvCxnSpPr>
        <p:spPr>
          <a:xfrm>
            <a:off x="5543550" y="3456709"/>
            <a:ext cx="5195" cy="35155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50528DB-B629-4A70-A028-0D6A6540EAC9}"/>
              </a:ext>
            </a:extLst>
          </p:cNvPr>
          <p:cNvCxnSpPr>
            <a:cxnSpLocks/>
          </p:cNvCxnSpPr>
          <p:nvPr/>
        </p:nvCxnSpPr>
        <p:spPr>
          <a:xfrm>
            <a:off x="7024254" y="4054186"/>
            <a:ext cx="238990" cy="19569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10" name="Picture 10" descr="Table&#10;&#10;Description automatically generated">
            <a:extLst>
              <a:ext uri="{FF2B5EF4-FFF2-40B4-BE49-F238E27FC236}">
                <a16:creationId xmlns:a16="http://schemas.microsoft.com/office/drawing/2014/main" id="{A07E4CE8-6F7A-48F4-BC01-9BC604553658}"/>
              </a:ext>
            </a:extLst>
          </p:cNvPr>
          <p:cNvPicPr>
            <a:picLocks noChangeAspect="1"/>
          </p:cNvPicPr>
          <p:nvPr/>
        </p:nvPicPr>
        <p:blipFill>
          <a:blip r:embed="rId3"/>
          <a:stretch>
            <a:fillRect/>
          </a:stretch>
        </p:blipFill>
        <p:spPr>
          <a:xfrm>
            <a:off x="9794297" y="1643485"/>
            <a:ext cx="2397703" cy="1627044"/>
          </a:xfrm>
          <a:prstGeom prst="rect">
            <a:avLst/>
          </a:prstGeom>
        </p:spPr>
      </p:pic>
    </p:spTree>
    <p:extLst>
      <p:ext uri="{BB962C8B-B14F-4D97-AF65-F5344CB8AC3E}">
        <p14:creationId xmlns:p14="http://schemas.microsoft.com/office/powerpoint/2010/main" val="2453650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7950F-5541-ADDA-5F54-4422CB74F21C}"/>
              </a:ext>
            </a:extLst>
          </p:cNvPr>
          <p:cNvSpPr>
            <a:spLocks noGrp="1"/>
          </p:cNvSpPr>
          <p:nvPr>
            <p:ph type="title"/>
          </p:nvPr>
        </p:nvSpPr>
        <p:spPr/>
        <p:txBody>
          <a:bodyPr anchor="t"/>
          <a:lstStyle/>
          <a:p>
            <a:r>
              <a:rPr lang="en-US"/>
              <a:t>All Tests</a:t>
            </a:r>
          </a:p>
        </p:txBody>
      </p:sp>
      <p:sp>
        <p:nvSpPr>
          <p:cNvPr id="4" name="Slide Number Placeholder 3">
            <a:extLst>
              <a:ext uri="{FF2B5EF4-FFF2-40B4-BE49-F238E27FC236}">
                <a16:creationId xmlns:a16="http://schemas.microsoft.com/office/drawing/2014/main" id="{CB43824B-9E18-95FA-DE5F-CCC2668CCA17}"/>
              </a:ext>
            </a:extLst>
          </p:cNvPr>
          <p:cNvSpPr>
            <a:spLocks noGrp="1"/>
          </p:cNvSpPr>
          <p:nvPr>
            <p:ph type="sldNum" sz="quarter" idx="4"/>
          </p:nvPr>
        </p:nvSpPr>
        <p:spPr/>
        <p:txBody>
          <a:bodyPr/>
          <a:lstStyle/>
          <a:p>
            <a:fld id="{21C771A8-89F5-6C43-9C6E-B052BDC4BA94}" type="slidenum">
              <a:rPr lang="en-US" smtClean="0"/>
              <a:pPr/>
              <a:t>16</a:t>
            </a:fld>
            <a:endParaRPr lang="en-US"/>
          </a:p>
        </p:txBody>
      </p:sp>
      <p:graphicFrame>
        <p:nvGraphicFramePr>
          <p:cNvPr id="6" name="Table 11">
            <a:extLst>
              <a:ext uri="{FF2B5EF4-FFF2-40B4-BE49-F238E27FC236}">
                <a16:creationId xmlns:a16="http://schemas.microsoft.com/office/drawing/2014/main" id="{4D8F2132-62D6-C0A3-2DC7-24574A3511D2}"/>
              </a:ext>
            </a:extLst>
          </p:cNvPr>
          <p:cNvGraphicFramePr>
            <a:graphicFrameLocks/>
          </p:cNvGraphicFramePr>
          <p:nvPr>
            <p:extLst>
              <p:ext uri="{D42A27DB-BD31-4B8C-83A1-F6EECF244321}">
                <p14:modId xmlns:p14="http://schemas.microsoft.com/office/powerpoint/2010/main" val="1482725169"/>
              </p:ext>
            </p:extLst>
          </p:nvPr>
        </p:nvGraphicFramePr>
        <p:xfrm>
          <a:off x="6286498" y="983679"/>
          <a:ext cx="4259490" cy="1131731"/>
        </p:xfrm>
        <a:graphic>
          <a:graphicData uri="http://schemas.openxmlformats.org/drawingml/2006/table">
            <a:tbl>
              <a:tblPr firstRow="1" bandRow="1">
                <a:tableStyleId>{8EC20E35-A176-4012-BC5E-935CFFF8708E}</a:tableStyleId>
              </a:tblPr>
              <a:tblGrid>
                <a:gridCol w="926288">
                  <a:extLst>
                    <a:ext uri="{9D8B030D-6E8A-4147-A177-3AD203B41FA5}">
                      <a16:colId xmlns:a16="http://schemas.microsoft.com/office/drawing/2014/main" val="332243446"/>
                    </a:ext>
                  </a:extLst>
                </a:gridCol>
                <a:gridCol w="2371338">
                  <a:extLst>
                    <a:ext uri="{9D8B030D-6E8A-4147-A177-3AD203B41FA5}">
                      <a16:colId xmlns:a16="http://schemas.microsoft.com/office/drawing/2014/main" val="1268100062"/>
                    </a:ext>
                  </a:extLst>
                </a:gridCol>
                <a:gridCol w="961864">
                  <a:extLst>
                    <a:ext uri="{9D8B030D-6E8A-4147-A177-3AD203B41FA5}">
                      <a16:colId xmlns:a16="http://schemas.microsoft.com/office/drawing/2014/main" val="3065341819"/>
                    </a:ext>
                  </a:extLst>
                </a:gridCol>
              </a:tblGrid>
              <a:tr h="269314">
                <a:tc gridSpan="3">
                  <a:txBody>
                    <a:bodyPr/>
                    <a:lstStyle/>
                    <a:p>
                      <a:pPr algn="ctr"/>
                      <a:r>
                        <a:rPr lang="en-US" sz="1400" b="1">
                          <a:latin typeface="Century Gothic"/>
                        </a:rPr>
                        <a:t>Electrical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hMerge="1">
                  <a:txBody>
                    <a:bodyPr/>
                    <a:lstStyle/>
                    <a:p>
                      <a:pPr algn="ctr"/>
                      <a:endParaRPr lang="en-US"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hMerge="1">
                  <a:txBody>
                    <a:bodyPr/>
                    <a:lstStyle/>
                    <a:p>
                      <a:pPr algn="ctr"/>
                      <a:endParaRPr lang="en-US"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773730763"/>
                  </a:ext>
                </a:extLst>
              </a:tr>
              <a:tr h="269314">
                <a:tc>
                  <a:txBody>
                    <a:bodyPr/>
                    <a:lstStyle/>
                    <a:p>
                      <a:pPr algn="ctr"/>
                      <a:r>
                        <a:rPr lang="en-US" sz="1200" b="0">
                          <a:latin typeface="Century Gothic"/>
                        </a:rPr>
                        <a:t>CPE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algn="ctr"/>
                      <a:r>
                        <a:rPr lang="en-US" sz="1200" b="0">
                          <a:latin typeface="Century Gothic"/>
                        </a:rPr>
                        <a:t>Test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algn="ctr"/>
                      <a:r>
                        <a:rPr lang="en-US" sz="1200" b="0">
                          <a:latin typeface="Century Gothic"/>
                        </a:rPr>
                        <a:t>Date (week)</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439487021"/>
                  </a:ext>
                </a:extLst>
              </a:tr>
              <a:tr h="269314">
                <a:tc>
                  <a:txBody>
                    <a:bodyPr/>
                    <a:lstStyle/>
                    <a:p>
                      <a:pPr lvl="0">
                        <a:buNone/>
                      </a:pPr>
                      <a:r>
                        <a:rPr lang="en-US" sz="1200">
                          <a:latin typeface="Century Gothic"/>
                        </a:rPr>
                        <a:t>E2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200">
                          <a:latin typeface="Century Gothic"/>
                        </a:rPr>
                        <a:t>Thermistor Circuit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a:latin typeface="Century Gothic"/>
                        </a:rPr>
                        <a:t>2/26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041"/>
                    </a:solidFill>
                  </a:tcPr>
                </a:tc>
                <a:extLst>
                  <a:ext uri="{0D108BD9-81ED-4DB2-BD59-A6C34878D82A}">
                    <a16:rowId xmlns:a16="http://schemas.microsoft.com/office/drawing/2014/main" val="3480265548"/>
                  </a:ext>
                </a:extLst>
              </a:tr>
              <a:tr h="278291">
                <a:tc>
                  <a:txBody>
                    <a:bodyPr/>
                    <a:lstStyle/>
                    <a:p>
                      <a:pPr lvl="0">
                        <a:buNone/>
                      </a:pPr>
                      <a:r>
                        <a:rPr lang="en-US" sz="1200">
                          <a:latin typeface="Century Gothic"/>
                        </a:rPr>
                        <a:t>E2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200">
                          <a:latin typeface="Century Gothic"/>
                        </a:rPr>
                        <a:t>Heating Circuit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a:latin typeface="Century Gothic"/>
                        </a:rPr>
                        <a:t>2/26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041"/>
                    </a:solidFill>
                  </a:tcPr>
                </a:tc>
                <a:extLst>
                  <a:ext uri="{0D108BD9-81ED-4DB2-BD59-A6C34878D82A}">
                    <a16:rowId xmlns:a16="http://schemas.microsoft.com/office/drawing/2014/main" val="2435878574"/>
                  </a:ext>
                </a:extLst>
              </a:tr>
            </a:tbl>
          </a:graphicData>
        </a:graphic>
      </p:graphicFrame>
      <p:grpSp>
        <p:nvGrpSpPr>
          <p:cNvPr id="3" name="Group 2">
            <a:extLst>
              <a:ext uri="{FF2B5EF4-FFF2-40B4-BE49-F238E27FC236}">
                <a16:creationId xmlns:a16="http://schemas.microsoft.com/office/drawing/2014/main" id="{0FA31FD3-E1FD-20BB-BDE9-03735B4A2D4E}"/>
              </a:ext>
            </a:extLst>
          </p:cNvPr>
          <p:cNvGrpSpPr/>
          <p:nvPr/>
        </p:nvGrpSpPr>
        <p:grpSpPr>
          <a:xfrm>
            <a:off x="6960394" y="6338927"/>
            <a:ext cx="4026147" cy="430061"/>
            <a:chOff x="7182687" y="6311894"/>
            <a:chExt cx="4026147" cy="429079"/>
          </a:xfrm>
        </p:grpSpPr>
        <p:sp>
          <p:nvSpPr>
            <p:cNvPr id="5" name="Chevron 4">
              <a:extLst>
                <a:ext uri="{FF2B5EF4-FFF2-40B4-BE49-F238E27FC236}">
                  <a16:creationId xmlns:a16="http://schemas.microsoft.com/office/drawing/2014/main" id="{CD9F0115-BEC4-0ECB-3BB1-A629963B0193}"/>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sp>
          <p:nvSpPr>
            <p:cNvPr id="7" name="Chevron 6">
              <a:extLst>
                <a:ext uri="{FF2B5EF4-FFF2-40B4-BE49-F238E27FC236}">
                  <a16:creationId xmlns:a16="http://schemas.microsoft.com/office/drawing/2014/main" id="{0DC70087-A9EA-5099-6233-65A462270ACE}"/>
                </a:ext>
              </a:extLst>
            </p:cNvPr>
            <p:cNvSpPr/>
            <p:nvPr/>
          </p:nvSpPr>
          <p:spPr>
            <a:xfrm>
              <a:off x="8136023" y="6311895"/>
              <a:ext cx="1166139" cy="429077"/>
            </a:xfrm>
            <a:prstGeom prst="chevron">
              <a:avLst/>
            </a:prstGeom>
            <a:solidFill>
              <a:srgbClr val="D54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Schedule</a:t>
              </a:r>
            </a:p>
          </p:txBody>
        </p:sp>
        <p:sp>
          <p:nvSpPr>
            <p:cNvPr id="8" name="Chevron 7">
              <a:extLst>
                <a:ext uri="{FF2B5EF4-FFF2-40B4-BE49-F238E27FC236}">
                  <a16:creationId xmlns:a16="http://schemas.microsoft.com/office/drawing/2014/main" id="{992DDFF0-8201-9FA7-7671-57295D311FE2}"/>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9" name="Chevron 8">
              <a:extLst>
                <a:ext uri="{FF2B5EF4-FFF2-40B4-BE49-F238E27FC236}">
                  <a16:creationId xmlns:a16="http://schemas.microsoft.com/office/drawing/2014/main" id="{BAA58EA7-760C-A87F-E832-967D5FAB5B53}"/>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Budget</a:t>
              </a:r>
            </a:p>
          </p:txBody>
        </p:sp>
      </p:grpSp>
      <p:graphicFrame>
        <p:nvGraphicFramePr>
          <p:cNvPr id="13" name="Table 11">
            <a:extLst>
              <a:ext uri="{FF2B5EF4-FFF2-40B4-BE49-F238E27FC236}">
                <a16:creationId xmlns:a16="http://schemas.microsoft.com/office/drawing/2014/main" id="{68C58932-429A-77A0-2637-A3C614AFFFEF}"/>
              </a:ext>
            </a:extLst>
          </p:cNvPr>
          <p:cNvGraphicFramePr>
            <a:graphicFrameLocks/>
          </p:cNvGraphicFramePr>
          <p:nvPr>
            <p:extLst>
              <p:ext uri="{D42A27DB-BD31-4B8C-83A1-F6EECF244321}">
                <p14:modId xmlns:p14="http://schemas.microsoft.com/office/powerpoint/2010/main" val="2486473685"/>
              </p:ext>
            </p:extLst>
          </p:nvPr>
        </p:nvGraphicFramePr>
        <p:xfrm>
          <a:off x="6286498" y="2357995"/>
          <a:ext cx="4259490" cy="2442793"/>
        </p:xfrm>
        <a:graphic>
          <a:graphicData uri="http://schemas.openxmlformats.org/drawingml/2006/table">
            <a:tbl>
              <a:tblPr firstRow="1" bandRow="1">
                <a:tableStyleId>{8EC20E35-A176-4012-BC5E-935CFFF8708E}</a:tableStyleId>
              </a:tblPr>
              <a:tblGrid>
                <a:gridCol w="926288">
                  <a:extLst>
                    <a:ext uri="{9D8B030D-6E8A-4147-A177-3AD203B41FA5}">
                      <a16:colId xmlns:a16="http://schemas.microsoft.com/office/drawing/2014/main" val="332243446"/>
                    </a:ext>
                  </a:extLst>
                </a:gridCol>
                <a:gridCol w="2371338">
                  <a:extLst>
                    <a:ext uri="{9D8B030D-6E8A-4147-A177-3AD203B41FA5}">
                      <a16:colId xmlns:a16="http://schemas.microsoft.com/office/drawing/2014/main" val="1268100062"/>
                    </a:ext>
                  </a:extLst>
                </a:gridCol>
                <a:gridCol w="961864">
                  <a:extLst>
                    <a:ext uri="{9D8B030D-6E8A-4147-A177-3AD203B41FA5}">
                      <a16:colId xmlns:a16="http://schemas.microsoft.com/office/drawing/2014/main" val="3065341819"/>
                    </a:ext>
                  </a:extLst>
                </a:gridCol>
              </a:tblGrid>
              <a:tr h="269314">
                <a:tc gridSpan="3">
                  <a:txBody>
                    <a:bodyPr/>
                    <a:lstStyle/>
                    <a:p>
                      <a:pPr lvl="0" algn="ctr">
                        <a:buNone/>
                      </a:pPr>
                      <a:r>
                        <a:rPr lang="en-US" sz="1400" b="1">
                          <a:latin typeface="Century Gothic"/>
                        </a:rPr>
                        <a:t>Software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hMerge="1">
                  <a:txBody>
                    <a:bodyPr/>
                    <a:lstStyle/>
                    <a:p>
                      <a:pPr algn="ctr"/>
                      <a:endParaRPr lang="en-US"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hMerge="1">
                  <a:txBody>
                    <a:bodyPr/>
                    <a:lstStyle/>
                    <a:p>
                      <a:pPr algn="ctr"/>
                      <a:endParaRPr lang="en-US"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773730763"/>
                  </a:ext>
                </a:extLst>
              </a:tr>
              <a:tr h="269314">
                <a:tc>
                  <a:txBody>
                    <a:bodyPr/>
                    <a:lstStyle/>
                    <a:p>
                      <a:pPr algn="ctr"/>
                      <a:r>
                        <a:rPr lang="en-US" sz="1200" b="0">
                          <a:latin typeface="Century Gothic"/>
                        </a:rPr>
                        <a:t>CPE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algn="ctr"/>
                      <a:r>
                        <a:rPr lang="en-US" sz="1200" b="0">
                          <a:latin typeface="Century Gothic"/>
                        </a:rPr>
                        <a:t>Test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algn="ctr"/>
                      <a:r>
                        <a:rPr lang="en-US" sz="1200" b="0">
                          <a:latin typeface="Century Gothic"/>
                        </a:rPr>
                        <a:t>Date (week)</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439487021"/>
                  </a:ext>
                </a:extLst>
              </a:tr>
              <a:tr h="269314">
                <a:tc>
                  <a:txBody>
                    <a:bodyPr/>
                    <a:lstStyle/>
                    <a:p>
                      <a:pPr lvl="0">
                        <a:buNone/>
                      </a:pPr>
                      <a:r>
                        <a:rPr lang="en-US" sz="1200">
                          <a:latin typeface="Century Gothic"/>
                        </a:rPr>
                        <a:t>E7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200">
                          <a:latin typeface="Century Gothic"/>
                        </a:rPr>
                        <a:t>Ground Communications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buNone/>
                      </a:pPr>
                      <a:r>
                        <a:rPr lang="en-US" sz="1200">
                          <a:latin typeface="Century Gothic"/>
                        </a:rPr>
                        <a:t>3/10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041"/>
                    </a:solidFill>
                  </a:tcPr>
                </a:tc>
                <a:extLst>
                  <a:ext uri="{0D108BD9-81ED-4DB2-BD59-A6C34878D82A}">
                    <a16:rowId xmlns:a16="http://schemas.microsoft.com/office/drawing/2014/main" val="3480265548"/>
                  </a:ext>
                </a:extLst>
              </a:tr>
              <a:tr h="278291">
                <a:tc>
                  <a:txBody>
                    <a:bodyPr/>
                    <a:lstStyle/>
                    <a:p>
                      <a:pPr lvl="0">
                        <a:buNone/>
                      </a:pPr>
                      <a:r>
                        <a:rPr lang="en-US" sz="1200">
                          <a:latin typeface="Century Gothic"/>
                        </a:rPr>
                        <a:t>E7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200">
                          <a:latin typeface="Century Gothic"/>
                        </a:rPr>
                        <a:t>Internal Communications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n-US" sz="1200" b="0" i="0" u="none" strike="noStrike" noProof="0">
                          <a:latin typeface="Century Gothic"/>
                        </a:rPr>
                        <a:t>3/17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041"/>
                    </a:solidFill>
                  </a:tcPr>
                </a:tc>
                <a:extLst>
                  <a:ext uri="{0D108BD9-81ED-4DB2-BD59-A6C34878D82A}">
                    <a16:rowId xmlns:a16="http://schemas.microsoft.com/office/drawing/2014/main" val="2435878574"/>
                  </a:ext>
                </a:extLst>
              </a:tr>
              <a:tr h="269314">
                <a:tc>
                  <a:txBody>
                    <a:bodyPr/>
                    <a:lstStyle/>
                    <a:p>
                      <a:pPr lvl="0">
                        <a:buNone/>
                      </a:pPr>
                      <a:r>
                        <a:rPr lang="en-US" sz="1200">
                          <a:latin typeface="Century Gothic"/>
                        </a:rPr>
                        <a:t>E6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lvl="0">
                        <a:buNone/>
                      </a:pPr>
                      <a:r>
                        <a:rPr lang="en-US" sz="1200">
                          <a:latin typeface="Century Gothic"/>
                        </a:rPr>
                        <a:t>Brownian Motion</a:t>
                      </a:r>
                      <a:endParaRPr lang="en-US">
                        <a:latin typeface="Century Gothic"/>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n-US" sz="1200" b="0" i="0" u="none" strike="noStrike" noProof="0">
                          <a:latin typeface="Century Gothic"/>
                        </a:rPr>
                        <a:t>3/17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FFD041"/>
                    </a:solidFill>
                  </a:tcPr>
                </a:tc>
                <a:extLst>
                  <a:ext uri="{0D108BD9-81ED-4DB2-BD59-A6C34878D82A}">
                    <a16:rowId xmlns:a16="http://schemas.microsoft.com/office/drawing/2014/main" val="700960981"/>
                  </a:ext>
                </a:extLst>
              </a:tr>
              <a:tr h="269314">
                <a:tc>
                  <a:txBody>
                    <a:bodyPr/>
                    <a:lstStyle/>
                    <a:p>
                      <a:pPr lvl="0">
                        <a:buNone/>
                      </a:pPr>
                      <a:r>
                        <a:rPr lang="en-US" sz="1200" b="1">
                          <a:latin typeface="Century Gothic"/>
                        </a:rPr>
                        <a:t>E6</a:t>
                      </a:r>
                    </a:p>
                  </a:txBody>
                  <a:tcPr>
                    <a:lnL w="28575" cap="flat" cmpd="sng" algn="ctr">
                      <a:solidFill>
                        <a:schemeClr val="accent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60000"/>
                        <a:lumOff val="40000"/>
                      </a:schemeClr>
                    </a:solidFill>
                  </a:tcPr>
                </a:tc>
                <a:tc>
                  <a:txBody>
                    <a:bodyPr/>
                    <a:lstStyle/>
                    <a:p>
                      <a:pPr lvl="0">
                        <a:buNone/>
                      </a:pPr>
                      <a:r>
                        <a:rPr lang="en-US" sz="1200" b="1">
                          <a:latin typeface="Century Gothic"/>
                        </a:rPr>
                        <a:t>Detection of Life &amp; Reconstruction</a:t>
                      </a:r>
                      <a:endParaRPr lang="en-US" sz="1200" b="1">
                        <a:latin typeface="Century Gothic" panose="020B0502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60000"/>
                        <a:lumOff val="40000"/>
                      </a:schemeClr>
                    </a:solidFill>
                  </a:tcPr>
                </a:tc>
                <a:tc>
                  <a:txBody>
                    <a:bodyPr/>
                    <a:lstStyle/>
                    <a:p>
                      <a:pPr lvl="0" algn="ctr">
                        <a:lnSpc>
                          <a:spcPct val="100000"/>
                        </a:lnSpc>
                        <a:spcBef>
                          <a:spcPts val="0"/>
                        </a:spcBef>
                        <a:spcAft>
                          <a:spcPts val="0"/>
                        </a:spcAft>
                        <a:buNone/>
                      </a:pPr>
                      <a:r>
                        <a:rPr lang="en-US" sz="1200" b="1" i="0" u="none" strike="noStrike" noProof="0">
                          <a:latin typeface="Century Gothic"/>
                        </a:rPr>
                        <a:t>3/17</a:t>
                      </a:r>
                    </a:p>
                  </a:txBody>
                  <a:tcPr>
                    <a:lnL w="12700" cap="flat" cmpd="sng" algn="ctr">
                      <a:solidFill>
                        <a:schemeClr val="bg1"/>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FFD041"/>
                    </a:solidFill>
                  </a:tcPr>
                </a:tc>
                <a:extLst>
                  <a:ext uri="{0D108BD9-81ED-4DB2-BD59-A6C34878D82A}">
                    <a16:rowId xmlns:a16="http://schemas.microsoft.com/office/drawing/2014/main" val="866235665"/>
                  </a:ext>
                </a:extLst>
              </a:tr>
              <a:tr h="269314">
                <a:tc>
                  <a:txBody>
                    <a:bodyPr/>
                    <a:lstStyle/>
                    <a:p>
                      <a:pPr lvl="0">
                        <a:buNone/>
                      </a:pPr>
                      <a:r>
                        <a:rPr lang="en-US" sz="1200">
                          <a:latin typeface="Century Gothic"/>
                        </a:rPr>
                        <a:t>E5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200">
                          <a:latin typeface="Century Gothic"/>
                        </a:rPr>
                        <a:t>Difference Stack</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buNone/>
                      </a:pPr>
                      <a:r>
                        <a:rPr lang="en-US" sz="1200" b="0" i="0" u="none" strike="noStrike" noProof="0">
                          <a:latin typeface="Century Gothic"/>
                        </a:rPr>
                        <a:t>3/10</a:t>
                      </a:r>
                      <a:endParaRPr lang="en-US" sz="1200">
                        <a:latin typeface="Century Gothic"/>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041"/>
                    </a:solidFill>
                  </a:tcPr>
                </a:tc>
                <a:extLst>
                  <a:ext uri="{0D108BD9-81ED-4DB2-BD59-A6C34878D82A}">
                    <a16:rowId xmlns:a16="http://schemas.microsoft.com/office/drawing/2014/main" val="372998151"/>
                  </a:ext>
                </a:extLst>
              </a:tr>
              <a:tr h="305222">
                <a:tc>
                  <a:txBody>
                    <a:bodyPr/>
                    <a:lstStyle/>
                    <a:p>
                      <a:r>
                        <a:rPr lang="en-US" sz="1200">
                          <a:latin typeface="Century Gothic"/>
                        </a:rPr>
                        <a:t>E7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latin typeface="Century Gothic"/>
                        </a:rPr>
                        <a:t>Imaging System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a:latin typeface="Century Gothic"/>
                        </a:rPr>
                        <a:t>3/12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041"/>
                    </a:solidFill>
                  </a:tcPr>
                </a:tc>
                <a:extLst>
                  <a:ext uri="{0D108BD9-81ED-4DB2-BD59-A6C34878D82A}">
                    <a16:rowId xmlns:a16="http://schemas.microsoft.com/office/drawing/2014/main" val="2221687838"/>
                  </a:ext>
                </a:extLst>
              </a:tr>
            </a:tbl>
          </a:graphicData>
        </a:graphic>
      </p:graphicFrame>
      <p:graphicFrame>
        <p:nvGraphicFramePr>
          <p:cNvPr id="16" name="Table 11">
            <a:extLst>
              <a:ext uri="{FF2B5EF4-FFF2-40B4-BE49-F238E27FC236}">
                <a16:creationId xmlns:a16="http://schemas.microsoft.com/office/drawing/2014/main" id="{EDCB2D8E-BE28-E7A5-47A8-189D2579841E}"/>
              </a:ext>
            </a:extLst>
          </p:cNvPr>
          <p:cNvGraphicFramePr>
            <a:graphicFrameLocks/>
          </p:cNvGraphicFramePr>
          <p:nvPr>
            <p:extLst>
              <p:ext uri="{D42A27DB-BD31-4B8C-83A1-F6EECF244321}">
                <p14:modId xmlns:p14="http://schemas.microsoft.com/office/powerpoint/2010/main" val="556570782"/>
              </p:ext>
            </p:extLst>
          </p:nvPr>
        </p:nvGraphicFramePr>
        <p:xfrm>
          <a:off x="6286498" y="5043373"/>
          <a:ext cx="4259490" cy="1101251"/>
        </p:xfrm>
        <a:graphic>
          <a:graphicData uri="http://schemas.openxmlformats.org/drawingml/2006/table">
            <a:tbl>
              <a:tblPr firstRow="1" bandRow="1">
                <a:tableStyleId>{8EC20E35-A176-4012-BC5E-935CFFF8708E}</a:tableStyleId>
              </a:tblPr>
              <a:tblGrid>
                <a:gridCol w="926288">
                  <a:extLst>
                    <a:ext uri="{9D8B030D-6E8A-4147-A177-3AD203B41FA5}">
                      <a16:colId xmlns:a16="http://schemas.microsoft.com/office/drawing/2014/main" val="332243446"/>
                    </a:ext>
                  </a:extLst>
                </a:gridCol>
                <a:gridCol w="2371338">
                  <a:extLst>
                    <a:ext uri="{9D8B030D-6E8A-4147-A177-3AD203B41FA5}">
                      <a16:colId xmlns:a16="http://schemas.microsoft.com/office/drawing/2014/main" val="1268100062"/>
                    </a:ext>
                  </a:extLst>
                </a:gridCol>
                <a:gridCol w="961864">
                  <a:extLst>
                    <a:ext uri="{9D8B030D-6E8A-4147-A177-3AD203B41FA5}">
                      <a16:colId xmlns:a16="http://schemas.microsoft.com/office/drawing/2014/main" val="3065341819"/>
                    </a:ext>
                  </a:extLst>
                </a:gridCol>
              </a:tblGrid>
              <a:tr h="269314">
                <a:tc gridSpan="3">
                  <a:txBody>
                    <a:bodyPr/>
                    <a:lstStyle/>
                    <a:p>
                      <a:pPr algn="ctr"/>
                      <a:r>
                        <a:rPr lang="en-US" sz="1200" b="1">
                          <a:latin typeface="Century Gothic" panose="020B0502020202020204" pitchFamily="34" charset="0"/>
                        </a:rPr>
                        <a:t>Full system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hMerge="1">
                  <a:txBody>
                    <a:bodyPr/>
                    <a:lstStyle/>
                    <a:p>
                      <a:pPr algn="ctr"/>
                      <a:endParaRPr lang="en-US"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hMerge="1">
                  <a:txBody>
                    <a:bodyPr/>
                    <a:lstStyle/>
                    <a:p>
                      <a:pPr algn="ctr"/>
                      <a:endParaRPr lang="en-US"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773730763"/>
                  </a:ext>
                </a:extLst>
              </a:tr>
              <a:tr h="269314">
                <a:tc>
                  <a:txBody>
                    <a:bodyPr/>
                    <a:lstStyle/>
                    <a:p>
                      <a:pPr algn="ctr"/>
                      <a:r>
                        <a:rPr lang="en-US" sz="1200" b="0">
                          <a:latin typeface="Century Gothic" panose="020B0502020202020204" pitchFamily="34" charset="0"/>
                        </a:rPr>
                        <a:t>CPE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4">
                        <a:lumMod val="40000"/>
                        <a:lumOff val="60000"/>
                      </a:schemeClr>
                    </a:solidFill>
                  </a:tcPr>
                </a:tc>
                <a:tc>
                  <a:txBody>
                    <a:bodyPr/>
                    <a:lstStyle/>
                    <a:p>
                      <a:pPr algn="ctr"/>
                      <a:r>
                        <a:rPr lang="en-US" sz="1200" b="0">
                          <a:latin typeface="Century Gothic" panose="020B0502020202020204" pitchFamily="34" charset="0"/>
                        </a:rPr>
                        <a:t>Test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4">
                        <a:lumMod val="40000"/>
                        <a:lumOff val="60000"/>
                      </a:schemeClr>
                    </a:solidFill>
                  </a:tcPr>
                </a:tc>
                <a:tc>
                  <a:txBody>
                    <a:bodyPr/>
                    <a:lstStyle/>
                    <a:p>
                      <a:pPr algn="ctr"/>
                      <a:r>
                        <a:rPr lang="en-US" sz="1200" b="0">
                          <a:latin typeface="Century Gothic" panose="020B0502020202020204" pitchFamily="34" charset="0"/>
                        </a:rPr>
                        <a:t>Date (week)</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439487021"/>
                  </a:ext>
                </a:extLst>
              </a:tr>
              <a:tr h="269314">
                <a:tc>
                  <a:txBody>
                    <a:bodyPr/>
                    <a:lstStyle/>
                    <a:p>
                      <a:pPr lvl="0">
                        <a:buNone/>
                      </a:pPr>
                      <a:r>
                        <a:rPr lang="en-US" sz="1200" b="1">
                          <a:latin typeface="Century Gothic" panose="020B0502020202020204" pitchFamily="34" charset="0"/>
                        </a:rPr>
                        <a:t>All</a:t>
                      </a:r>
                    </a:p>
                  </a:txBody>
                  <a:tcPr>
                    <a:lnL w="28575" cap="flat" cmpd="sng" algn="ctr">
                      <a:solidFill>
                        <a:schemeClr val="accent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60000"/>
                        <a:lumOff val="40000"/>
                      </a:schemeClr>
                    </a:solidFill>
                  </a:tcPr>
                </a:tc>
                <a:tc>
                  <a:txBody>
                    <a:bodyPr/>
                    <a:lstStyle/>
                    <a:p>
                      <a:pPr lvl="0">
                        <a:buNone/>
                      </a:pPr>
                      <a:r>
                        <a:rPr lang="en-US" sz="1200" b="1">
                          <a:latin typeface="Century Gothic" panose="020B0502020202020204" pitchFamily="34" charset="0"/>
                        </a:rPr>
                        <a:t>Day In The Life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60000"/>
                        <a:lumOff val="40000"/>
                      </a:schemeClr>
                    </a:solidFill>
                  </a:tcPr>
                </a:tc>
                <a:tc>
                  <a:txBody>
                    <a:bodyPr/>
                    <a:lstStyle/>
                    <a:p>
                      <a:pPr algn="ctr"/>
                      <a:r>
                        <a:rPr lang="en-US" sz="1200" b="1">
                          <a:latin typeface="Century Gothic" panose="020B0502020202020204" pitchFamily="34" charset="0"/>
                        </a:rPr>
                        <a:t>3/16</a:t>
                      </a:r>
                    </a:p>
                  </a:txBody>
                  <a:tcPr>
                    <a:lnL w="12700" cap="flat" cmpd="sng" algn="ctr">
                      <a:solidFill>
                        <a:schemeClr val="bg1"/>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FFD041"/>
                    </a:solidFill>
                  </a:tcPr>
                </a:tc>
                <a:extLst>
                  <a:ext uri="{0D108BD9-81ED-4DB2-BD59-A6C34878D82A}">
                    <a16:rowId xmlns:a16="http://schemas.microsoft.com/office/drawing/2014/main" val="3480265548"/>
                  </a:ext>
                </a:extLst>
              </a:tr>
              <a:tr h="278291">
                <a:tc>
                  <a:txBody>
                    <a:bodyPr/>
                    <a:lstStyle/>
                    <a:p>
                      <a:pPr lvl="0">
                        <a:buNone/>
                      </a:pPr>
                      <a:r>
                        <a:rPr lang="en-US" sz="1200">
                          <a:latin typeface="Century Gothic" panose="020B0502020202020204" pitchFamily="34" charset="0"/>
                        </a:rPr>
                        <a:t>E2 – E4,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200">
                          <a:latin typeface="Century Gothic" panose="020B0502020202020204" pitchFamily="34" charset="0"/>
                        </a:rPr>
                        <a:t>Thermal Operational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a:latin typeface="Century Gothic" panose="020B0502020202020204" pitchFamily="34" charset="0"/>
                        </a:rPr>
                        <a:t>3/19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041"/>
                    </a:solidFill>
                  </a:tcPr>
                </a:tc>
                <a:extLst>
                  <a:ext uri="{0D108BD9-81ED-4DB2-BD59-A6C34878D82A}">
                    <a16:rowId xmlns:a16="http://schemas.microsoft.com/office/drawing/2014/main" val="2435878574"/>
                  </a:ext>
                </a:extLst>
              </a:tr>
            </a:tbl>
          </a:graphicData>
        </a:graphic>
      </p:graphicFrame>
      <p:graphicFrame>
        <p:nvGraphicFramePr>
          <p:cNvPr id="18" name="Table 11">
            <a:extLst>
              <a:ext uri="{FF2B5EF4-FFF2-40B4-BE49-F238E27FC236}">
                <a16:creationId xmlns:a16="http://schemas.microsoft.com/office/drawing/2014/main" id="{91E57123-C880-9639-2B0A-52EA4A386C11}"/>
              </a:ext>
            </a:extLst>
          </p:cNvPr>
          <p:cNvGraphicFramePr>
            <a:graphicFrameLocks/>
          </p:cNvGraphicFramePr>
          <p:nvPr>
            <p:extLst>
              <p:ext uri="{D42A27DB-BD31-4B8C-83A1-F6EECF244321}">
                <p14:modId xmlns:p14="http://schemas.microsoft.com/office/powerpoint/2010/main" val="2781027603"/>
              </p:ext>
            </p:extLst>
          </p:nvPr>
        </p:nvGraphicFramePr>
        <p:xfrm>
          <a:off x="1381120" y="3610391"/>
          <a:ext cx="4259481" cy="2534233"/>
        </p:xfrm>
        <a:graphic>
          <a:graphicData uri="http://schemas.openxmlformats.org/drawingml/2006/table">
            <a:tbl>
              <a:tblPr firstRow="1" bandRow="1">
                <a:tableStyleId>{8EC20E35-A176-4012-BC5E-935CFFF8708E}</a:tableStyleId>
              </a:tblPr>
              <a:tblGrid>
                <a:gridCol w="926286">
                  <a:extLst>
                    <a:ext uri="{9D8B030D-6E8A-4147-A177-3AD203B41FA5}">
                      <a16:colId xmlns:a16="http://schemas.microsoft.com/office/drawing/2014/main" val="332243446"/>
                    </a:ext>
                  </a:extLst>
                </a:gridCol>
                <a:gridCol w="2364153">
                  <a:extLst>
                    <a:ext uri="{9D8B030D-6E8A-4147-A177-3AD203B41FA5}">
                      <a16:colId xmlns:a16="http://schemas.microsoft.com/office/drawing/2014/main" val="1268100062"/>
                    </a:ext>
                  </a:extLst>
                </a:gridCol>
                <a:gridCol w="969042">
                  <a:extLst>
                    <a:ext uri="{9D8B030D-6E8A-4147-A177-3AD203B41FA5}">
                      <a16:colId xmlns:a16="http://schemas.microsoft.com/office/drawing/2014/main" val="3065341819"/>
                    </a:ext>
                  </a:extLst>
                </a:gridCol>
              </a:tblGrid>
              <a:tr h="269314">
                <a:tc gridSpan="3">
                  <a:txBody>
                    <a:bodyPr/>
                    <a:lstStyle/>
                    <a:p>
                      <a:pPr lvl="0" algn="ctr">
                        <a:buNone/>
                      </a:pPr>
                      <a:r>
                        <a:rPr lang="en-US" sz="1400" b="1">
                          <a:latin typeface="Century Gothic"/>
                        </a:rPr>
                        <a:t>Mechanical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hMerge="1">
                  <a:txBody>
                    <a:bodyPr/>
                    <a:lstStyle/>
                    <a:p>
                      <a:pPr algn="ctr"/>
                      <a:endParaRPr lang="en-US"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hMerge="1">
                  <a:txBody>
                    <a:bodyPr/>
                    <a:lstStyle/>
                    <a:p>
                      <a:pPr algn="ctr"/>
                      <a:endParaRPr lang="en-US"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773730763"/>
                  </a:ext>
                </a:extLst>
              </a:tr>
              <a:tr h="269314">
                <a:tc>
                  <a:txBody>
                    <a:bodyPr/>
                    <a:lstStyle/>
                    <a:p>
                      <a:pPr algn="ctr"/>
                      <a:r>
                        <a:rPr lang="en-US" sz="1200" b="0">
                          <a:latin typeface="Century Gothic"/>
                        </a:rPr>
                        <a:t>CPE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algn="ctr"/>
                      <a:r>
                        <a:rPr lang="en-US" sz="1200" b="0">
                          <a:latin typeface="Century Gothic"/>
                        </a:rPr>
                        <a:t>Test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algn="ctr"/>
                      <a:r>
                        <a:rPr lang="en-US" sz="1200" b="0">
                          <a:latin typeface="Century Gothic"/>
                        </a:rPr>
                        <a:t>Date (week)</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439487021"/>
                  </a:ext>
                </a:extLst>
              </a:tr>
              <a:tr h="269314">
                <a:tc>
                  <a:txBody>
                    <a:bodyPr/>
                    <a:lstStyle/>
                    <a:p>
                      <a:pPr lvl="0">
                        <a:buNone/>
                      </a:pPr>
                      <a:r>
                        <a:rPr lang="en-US" sz="1200">
                          <a:latin typeface="Century Gothic"/>
                        </a:rPr>
                        <a:t>E3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200">
                          <a:latin typeface="Century Gothic"/>
                        </a:rPr>
                        <a:t>Bubble Trap</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a:latin typeface="Century Gothic"/>
                        </a:rPr>
                        <a:t>3/27</a:t>
                      </a:r>
                      <a:endParaRPr lang="en-US" sz="1200">
                        <a:latin typeface="Century Gothic" panose="020B0502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041"/>
                    </a:solidFill>
                  </a:tcPr>
                </a:tc>
                <a:extLst>
                  <a:ext uri="{0D108BD9-81ED-4DB2-BD59-A6C34878D82A}">
                    <a16:rowId xmlns:a16="http://schemas.microsoft.com/office/drawing/2014/main" val="3480265548"/>
                  </a:ext>
                </a:extLst>
              </a:tr>
              <a:tr h="269314">
                <a:tc>
                  <a:txBody>
                    <a:bodyPr/>
                    <a:lstStyle/>
                    <a:p>
                      <a:pPr lvl="0">
                        <a:buNone/>
                      </a:pPr>
                      <a:r>
                        <a:rPr lang="en-US" sz="1200">
                          <a:latin typeface="Century Gothic"/>
                        </a:rPr>
                        <a:t>E2</a:t>
                      </a:r>
                    </a:p>
                  </a:txBody>
                  <a:tcPr>
                    <a:lnL w="12700">
                      <a:solidFill>
                        <a:schemeClr val="bg1"/>
                      </a:solidFill>
                    </a:lnL>
                    <a:lnR w="12700">
                      <a:solidFill>
                        <a:schemeClr val="bg1"/>
                      </a:solidFill>
                    </a:lnR>
                    <a:lnT w="12700">
                      <a:solidFill>
                        <a:schemeClr val="bg1"/>
                      </a:solidFill>
                    </a:lnT>
                    <a:lnB w="12700">
                      <a:solidFill>
                        <a:schemeClr val="bg1"/>
                      </a:solidFill>
                    </a:lnB>
                  </a:tcPr>
                </a:tc>
                <a:tc>
                  <a:txBody>
                    <a:bodyPr/>
                    <a:lstStyle/>
                    <a:p>
                      <a:pPr lvl="0">
                        <a:buNone/>
                      </a:pPr>
                      <a:r>
                        <a:rPr lang="en-US" sz="1200">
                          <a:latin typeface="Century Gothic"/>
                        </a:rPr>
                        <a:t>Thermal Regulator</a:t>
                      </a:r>
                    </a:p>
                  </a:txBody>
                  <a:tcPr>
                    <a:lnL w="12700">
                      <a:solidFill>
                        <a:schemeClr val="bg1"/>
                      </a:solidFill>
                    </a:lnL>
                    <a:lnR w="12700">
                      <a:solidFill>
                        <a:schemeClr val="bg1"/>
                      </a:solidFill>
                    </a:lnR>
                    <a:lnT w="12700">
                      <a:solidFill>
                        <a:schemeClr val="bg1"/>
                      </a:solidFill>
                    </a:lnT>
                    <a:lnB w="12700">
                      <a:solidFill>
                        <a:schemeClr val="bg1"/>
                      </a:solidFill>
                    </a:lnB>
                  </a:tcPr>
                </a:tc>
                <a:tc>
                  <a:txBody>
                    <a:bodyPr/>
                    <a:lstStyle/>
                    <a:p>
                      <a:pPr lvl="0" algn="ctr">
                        <a:buNone/>
                      </a:pPr>
                      <a:r>
                        <a:rPr lang="en-US" sz="1200">
                          <a:latin typeface="Century Gothic"/>
                        </a:rPr>
                        <a:t>3/12</a:t>
                      </a:r>
                    </a:p>
                  </a:txBody>
                  <a:tcPr>
                    <a:lnL w="12700">
                      <a:solidFill>
                        <a:schemeClr val="bg1"/>
                      </a:solidFill>
                    </a:lnL>
                    <a:lnR w="12700">
                      <a:solidFill>
                        <a:schemeClr val="bg1"/>
                      </a:solidFill>
                    </a:lnR>
                    <a:lnT w="12700">
                      <a:solidFill>
                        <a:schemeClr val="bg1"/>
                      </a:solidFill>
                    </a:lnT>
                    <a:lnB w="12700">
                      <a:solidFill>
                        <a:schemeClr val="bg1"/>
                      </a:solidFill>
                    </a:lnB>
                    <a:solidFill>
                      <a:srgbClr val="FFD041"/>
                    </a:solidFill>
                  </a:tcPr>
                </a:tc>
                <a:extLst>
                  <a:ext uri="{0D108BD9-81ED-4DB2-BD59-A6C34878D82A}">
                    <a16:rowId xmlns:a16="http://schemas.microsoft.com/office/drawing/2014/main" val="1229477764"/>
                  </a:ext>
                </a:extLst>
              </a:tr>
              <a:tr h="278291">
                <a:tc>
                  <a:txBody>
                    <a:bodyPr/>
                    <a:lstStyle/>
                    <a:p>
                      <a:pPr lvl="0">
                        <a:buNone/>
                      </a:pPr>
                      <a:r>
                        <a:rPr lang="en-US" sz="1200">
                          <a:latin typeface="Century Gothic"/>
                        </a:rPr>
                        <a:t>E1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US" sz="1200" b="0" i="0" u="none" strike="noStrike" noProof="0">
                          <a:latin typeface="Century Gothic"/>
                        </a:rPr>
                        <a:t>Continuous 8g Simulation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a:latin typeface="Century Gothic"/>
                        </a:rPr>
                        <a:t>2/26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041"/>
                    </a:solidFill>
                  </a:tcPr>
                </a:tc>
                <a:extLst>
                  <a:ext uri="{0D108BD9-81ED-4DB2-BD59-A6C34878D82A}">
                    <a16:rowId xmlns:a16="http://schemas.microsoft.com/office/drawing/2014/main" val="2435878574"/>
                  </a:ext>
                </a:extLst>
              </a:tr>
              <a:tr h="269314">
                <a:tc>
                  <a:txBody>
                    <a:bodyPr/>
                    <a:lstStyle/>
                    <a:p>
                      <a:pPr lvl="0">
                        <a:buNone/>
                      </a:pPr>
                      <a:r>
                        <a:rPr lang="en-US" sz="1200">
                          <a:latin typeface="Century Gothic"/>
                        </a:rPr>
                        <a:t>E1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US" sz="1200" b="0" i="0" u="none" strike="noStrike" noProof="0">
                          <a:latin typeface="Century Gothic"/>
                        </a:rPr>
                        <a:t>Random Vibration Simulation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Century Gothic"/>
                        </a:rPr>
                        <a:t>2/26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041"/>
                    </a:solidFill>
                  </a:tcPr>
                </a:tc>
                <a:extLst>
                  <a:ext uri="{0D108BD9-81ED-4DB2-BD59-A6C34878D82A}">
                    <a16:rowId xmlns:a16="http://schemas.microsoft.com/office/drawing/2014/main" val="700960981"/>
                  </a:ext>
                </a:extLst>
              </a:tr>
              <a:tr h="269314">
                <a:tc>
                  <a:txBody>
                    <a:bodyPr/>
                    <a:lstStyle/>
                    <a:p>
                      <a:pPr lvl="0">
                        <a:buNone/>
                      </a:pPr>
                      <a:r>
                        <a:rPr lang="en-US" sz="1200">
                          <a:latin typeface="Century Gothic"/>
                        </a:rPr>
                        <a:t>E1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US" sz="1200" b="0" i="0" u="none" strike="noStrike" noProof="0">
                          <a:latin typeface="Century Gothic"/>
                        </a:rPr>
                        <a:t>Sound Pressure Simulation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a:latin typeface="Century Gothic"/>
                        </a:rPr>
                        <a:t>2/26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041"/>
                    </a:solidFill>
                  </a:tcPr>
                </a:tc>
                <a:extLst>
                  <a:ext uri="{0D108BD9-81ED-4DB2-BD59-A6C34878D82A}">
                    <a16:rowId xmlns:a16="http://schemas.microsoft.com/office/drawing/2014/main" val="866235665"/>
                  </a:ext>
                </a:extLst>
              </a:tr>
              <a:tr h="269314">
                <a:tc>
                  <a:txBody>
                    <a:bodyPr/>
                    <a:lstStyle/>
                    <a:p>
                      <a:pPr lvl="0">
                        <a:buNone/>
                      </a:pPr>
                      <a:r>
                        <a:rPr lang="en-US" sz="1200">
                          <a:latin typeface="Century Gothic"/>
                        </a:rPr>
                        <a:t>E1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lvl="0">
                        <a:buNone/>
                      </a:pPr>
                      <a:r>
                        <a:rPr lang="en-US" sz="1200">
                          <a:latin typeface="Century Gothic"/>
                        </a:rPr>
                        <a:t>Depressurization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US" sz="1200">
                          <a:latin typeface="Century Gothic"/>
                        </a:rPr>
                        <a:t>3/26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FFD041"/>
                    </a:solidFill>
                  </a:tcPr>
                </a:tc>
                <a:extLst>
                  <a:ext uri="{0D108BD9-81ED-4DB2-BD59-A6C34878D82A}">
                    <a16:rowId xmlns:a16="http://schemas.microsoft.com/office/drawing/2014/main" val="905518058"/>
                  </a:ext>
                </a:extLst>
              </a:tr>
              <a:tr h="305222">
                <a:tc>
                  <a:txBody>
                    <a:bodyPr/>
                    <a:lstStyle/>
                    <a:p>
                      <a:pPr lvl="0">
                        <a:buNone/>
                      </a:pPr>
                      <a:r>
                        <a:rPr lang="en-US" sz="1200" b="1">
                          <a:latin typeface="Century Gothic"/>
                        </a:rPr>
                        <a:t>E2</a:t>
                      </a:r>
                    </a:p>
                  </a:txBody>
                  <a:tcPr>
                    <a:lnL w="28575" cap="flat" cmpd="sng" algn="ctr">
                      <a:solidFill>
                        <a:schemeClr val="accent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60000"/>
                        <a:lumOff val="40000"/>
                      </a:schemeClr>
                    </a:solidFill>
                  </a:tcPr>
                </a:tc>
                <a:tc>
                  <a:txBody>
                    <a:bodyPr/>
                    <a:lstStyle/>
                    <a:p>
                      <a:pPr lvl="0">
                        <a:buNone/>
                      </a:pPr>
                      <a:r>
                        <a:rPr lang="en-US" sz="1200" b="1">
                          <a:latin typeface="Century Gothic"/>
                        </a:rPr>
                        <a:t>Thermal Survival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60000"/>
                        <a:lumOff val="40000"/>
                      </a:schemeClr>
                    </a:solidFill>
                  </a:tcPr>
                </a:tc>
                <a:tc>
                  <a:txBody>
                    <a:bodyPr/>
                    <a:lstStyle/>
                    <a:p>
                      <a:pPr algn="ctr"/>
                      <a:r>
                        <a:rPr lang="en-US" sz="1200" b="1">
                          <a:latin typeface="Century Gothic"/>
                        </a:rPr>
                        <a:t>3/19</a:t>
                      </a:r>
                    </a:p>
                  </a:txBody>
                  <a:tcPr>
                    <a:lnL w="12700" cap="flat" cmpd="sng" algn="ctr">
                      <a:solidFill>
                        <a:schemeClr val="bg1"/>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rgbClr val="FFD041"/>
                    </a:solidFill>
                  </a:tcPr>
                </a:tc>
                <a:extLst>
                  <a:ext uri="{0D108BD9-81ED-4DB2-BD59-A6C34878D82A}">
                    <a16:rowId xmlns:a16="http://schemas.microsoft.com/office/drawing/2014/main" val="3819438084"/>
                  </a:ext>
                </a:extLst>
              </a:tr>
            </a:tbl>
          </a:graphicData>
        </a:graphic>
      </p:graphicFrame>
      <p:graphicFrame>
        <p:nvGraphicFramePr>
          <p:cNvPr id="20" name="Table 11">
            <a:extLst>
              <a:ext uri="{FF2B5EF4-FFF2-40B4-BE49-F238E27FC236}">
                <a16:creationId xmlns:a16="http://schemas.microsoft.com/office/drawing/2014/main" id="{FFBEF16D-20E9-121B-F271-E0DE6BB53A5B}"/>
              </a:ext>
            </a:extLst>
          </p:cNvPr>
          <p:cNvGraphicFramePr>
            <a:graphicFrameLocks/>
          </p:cNvGraphicFramePr>
          <p:nvPr>
            <p:extLst>
              <p:ext uri="{D42A27DB-BD31-4B8C-83A1-F6EECF244321}">
                <p14:modId xmlns:p14="http://schemas.microsoft.com/office/powerpoint/2010/main" val="988356698"/>
              </p:ext>
            </p:extLst>
          </p:nvPr>
        </p:nvGraphicFramePr>
        <p:xfrm>
          <a:off x="1381120" y="988219"/>
          <a:ext cx="4259490" cy="2411891"/>
        </p:xfrm>
        <a:graphic>
          <a:graphicData uri="http://schemas.openxmlformats.org/drawingml/2006/table">
            <a:tbl>
              <a:tblPr firstRow="1" bandRow="1">
                <a:tableStyleId>{8EC20E35-A176-4012-BC5E-935CFFF8708E}</a:tableStyleId>
              </a:tblPr>
              <a:tblGrid>
                <a:gridCol w="926288">
                  <a:extLst>
                    <a:ext uri="{9D8B030D-6E8A-4147-A177-3AD203B41FA5}">
                      <a16:colId xmlns:a16="http://schemas.microsoft.com/office/drawing/2014/main" val="332243446"/>
                    </a:ext>
                  </a:extLst>
                </a:gridCol>
                <a:gridCol w="2371338">
                  <a:extLst>
                    <a:ext uri="{9D8B030D-6E8A-4147-A177-3AD203B41FA5}">
                      <a16:colId xmlns:a16="http://schemas.microsoft.com/office/drawing/2014/main" val="1268100062"/>
                    </a:ext>
                  </a:extLst>
                </a:gridCol>
                <a:gridCol w="961864">
                  <a:extLst>
                    <a:ext uri="{9D8B030D-6E8A-4147-A177-3AD203B41FA5}">
                      <a16:colId xmlns:a16="http://schemas.microsoft.com/office/drawing/2014/main" val="3065341819"/>
                    </a:ext>
                  </a:extLst>
                </a:gridCol>
              </a:tblGrid>
              <a:tr h="269314">
                <a:tc gridSpan="3">
                  <a:txBody>
                    <a:bodyPr/>
                    <a:lstStyle/>
                    <a:p>
                      <a:pPr lvl="0" algn="ctr">
                        <a:buNone/>
                      </a:pPr>
                      <a:r>
                        <a:rPr lang="en-US" sz="1400" b="1">
                          <a:latin typeface="Century Gothic" panose="020B0502020202020204" pitchFamily="34" charset="0"/>
                        </a:rPr>
                        <a:t>Optics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hMerge="1">
                  <a:txBody>
                    <a:bodyPr/>
                    <a:lstStyle/>
                    <a:p>
                      <a:pPr algn="ctr"/>
                      <a:endParaRPr lang="en-US"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hMerge="1">
                  <a:txBody>
                    <a:bodyPr/>
                    <a:lstStyle/>
                    <a:p>
                      <a:pPr algn="ctr"/>
                      <a:endParaRPr lang="en-US" b="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773730763"/>
                  </a:ext>
                </a:extLst>
              </a:tr>
              <a:tr h="269314">
                <a:tc>
                  <a:txBody>
                    <a:bodyPr/>
                    <a:lstStyle/>
                    <a:p>
                      <a:pPr algn="ctr"/>
                      <a:r>
                        <a:rPr lang="en-US" sz="1200" b="0">
                          <a:latin typeface="Century Gothic" panose="020B0502020202020204" pitchFamily="34" charset="0"/>
                        </a:rPr>
                        <a:t>CPE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algn="ctr"/>
                      <a:r>
                        <a:rPr lang="en-US" sz="1200" b="0">
                          <a:latin typeface="Century Gothic" panose="020B0502020202020204" pitchFamily="34" charset="0"/>
                        </a:rPr>
                        <a:t>Test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algn="ctr"/>
                      <a:r>
                        <a:rPr lang="en-US" sz="1200" b="0">
                          <a:latin typeface="Century Gothic" panose="020B0502020202020204" pitchFamily="34" charset="0"/>
                        </a:rPr>
                        <a:t>Date (week)</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439487021"/>
                  </a:ext>
                </a:extLst>
              </a:tr>
              <a:tr h="269314">
                <a:tc>
                  <a:txBody>
                    <a:bodyPr/>
                    <a:lstStyle/>
                    <a:p>
                      <a:pPr lvl="0">
                        <a:buNone/>
                      </a:pPr>
                      <a:r>
                        <a:rPr lang="en-US" sz="1200">
                          <a:latin typeface="Century Gothic" panose="020B0502020202020204" pitchFamily="34" charset="0"/>
                        </a:rPr>
                        <a:t>E4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200">
                          <a:latin typeface="Century Gothic" panose="020B0502020202020204" pitchFamily="34" charset="0"/>
                        </a:rPr>
                        <a:t>Lens Verification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a:latin typeface="Century Gothic" panose="020B0502020202020204" pitchFamily="34" charset="0"/>
                        </a:rPr>
                        <a:t>3/5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041"/>
                    </a:solidFill>
                  </a:tcPr>
                </a:tc>
                <a:extLst>
                  <a:ext uri="{0D108BD9-81ED-4DB2-BD59-A6C34878D82A}">
                    <a16:rowId xmlns:a16="http://schemas.microsoft.com/office/drawing/2014/main" val="3480265548"/>
                  </a:ext>
                </a:extLst>
              </a:tr>
              <a:tr h="269314">
                <a:tc>
                  <a:txBody>
                    <a:bodyPr/>
                    <a:lstStyle/>
                    <a:p>
                      <a:pPr lvl="0">
                        <a:buNone/>
                      </a:pPr>
                      <a:r>
                        <a:rPr lang="en-US" sz="1200" b="0" i="0" u="none" strike="noStrike" noProof="0">
                          <a:latin typeface="Century Gothic" panose="020B0502020202020204" pitchFamily="34" charset="0"/>
                        </a:rPr>
                        <a:t>E4</a:t>
                      </a:r>
                      <a:endParaRPr lang="en-US">
                        <a:latin typeface="Century Gothic" panose="020B0502020202020204" pitchFamily="34" charset="0"/>
                      </a:endParaRPr>
                    </a:p>
                  </a:txBody>
                  <a:tcPr>
                    <a:lnL w="12700">
                      <a:solidFill>
                        <a:schemeClr val="bg1"/>
                      </a:solidFill>
                    </a:lnL>
                    <a:lnR w="12700">
                      <a:solidFill>
                        <a:schemeClr val="bg1"/>
                      </a:solidFill>
                    </a:lnR>
                    <a:lnT w="12700">
                      <a:solidFill>
                        <a:schemeClr val="bg1"/>
                      </a:solidFill>
                    </a:lnT>
                    <a:lnB w="12700">
                      <a:solidFill>
                        <a:schemeClr val="bg1"/>
                      </a:solidFill>
                    </a:lnB>
                  </a:tcPr>
                </a:tc>
                <a:tc>
                  <a:txBody>
                    <a:bodyPr/>
                    <a:lstStyle/>
                    <a:p>
                      <a:pPr lvl="0">
                        <a:buNone/>
                      </a:pPr>
                      <a:r>
                        <a:rPr lang="en-US" sz="1200">
                          <a:latin typeface="Century Gothic" panose="020B0502020202020204" pitchFamily="34" charset="0"/>
                        </a:rPr>
                        <a:t>Alignment</a:t>
                      </a:r>
                    </a:p>
                  </a:txBody>
                  <a:tcPr>
                    <a:lnL w="12700">
                      <a:solidFill>
                        <a:schemeClr val="bg1"/>
                      </a:solidFill>
                    </a:lnL>
                    <a:lnR w="12700">
                      <a:solidFill>
                        <a:schemeClr val="bg1"/>
                      </a:solidFill>
                    </a:lnR>
                    <a:lnT w="12700">
                      <a:solidFill>
                        <a:schemeClr val="bg1"/>
                      </a:solidFill>
                    </a:lnT>
                    <a:lnB w="12700">
                      <a:solidFill>
                        <a:schemeClr val="bg1"/>
                      </a:solidFill>
                    </a:lnB>
                  </a:tcPr>
                </a:tc>
                <a:tc>
                  <a:txBody>
                    <a:bodyPr/>
                    <a:lstStyle/>
                    <a:p>
                      <a:pPr lvl="0" algn="ctr">
                        <a:buNone/>
                      </a:pPr>
                      <a:r>
                        <a:rPr lang="en-US" sz="1200">
                          <a:latin typeface="Century Gothic" panose="020B0502020202020204" pitchFamily="34" charset="0"/>
                        </a:rPr>
                        <a:t>3/5</a:t>
                      </a:r>
                    </a:p>
                  </a:txBody>
                  <a:tcPr>
                    <a:lnL w="12700">
                      <a:solidFill>
                        <a:schemeClr val="bg1"/>
                      </a:solidFill>
                    </a:lnL>
                    <a:lnR w="12700">
                      <a:solidFill>
                        <a:schemeClr val="bg1"/>
                      </a:solidFill>
                    </a:lnR>
                    <a:lnT w="12700">
                      <a:solidFill>
                        <a:schemeClr val="bg1"/>
                      </a:solidFill>
                    </a:lnT>
                    <a:lnB w="12700">
                      <a:solidFill>
                        <a:schemeClr val="bg1"/>
                      </a:solidFill>
                    </a:lnB>
                    <a:solidFill>
                      <a:srgbClr val="FFD041"/>
                    </a:solidFill>
                  </a:tcPr>
                </a:tc>
                <a:extLst>
                  <a:ext uri="{0D108BD9-81ED-4DB2-BD59-A6C34878D82A}">
                    <a16:rowId xmlns:a16="http://schemas.microsoft.com/office/drawing/2014/main" val="1229477764"/>
                  </a:ext>
                </a:extLst>
              </a:tr>
              <a:tr h="278291">
                <a:tc>
                  <a:txBody>
                    <a:bodyPr/>
                    <a:lstStyle/>
                    <a:p>
                      <a:pPr lvl="0">
                        <a:buNone/>
                      </a:pPr>
                      <a:r>
                        <a:rPr lang="en-US" sz="1200" b="0" i="0" u="none" strike="noStrike" noProof="0">
                          <a:latin typeface="Century Gothic" panose="020B0502020202020204" pitchFamily="34" charset="0"/>
                        </a:rPr>
                        <a:t>E4</a:t>
                      </a:r>
                      <a:endParaRPr lang="en-US">
                        <a:latin typeface="Century Gothic" panose="020B0502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US" sz="1200" b="0" i="0" u="none" strike="noStrike" noProof="0">
                          <a:latin typeface="Century Gothic" panose="020B0502020202020204" pitchFamily="34" charset="0"/>
                        </a:rPr>
                        <a:t>Power Attenuation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a:latin typeface="Century Gothic" panose="020B0502020202020204" pitchFamily="34" charset="0"/>
                        </a:rPr>
                        <a:t>3/12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041"/>
                    </a:solidFill>
                  </a:tcPr>
                </a:tc>
                <a:extLst>
                  <a:ext uri="{0D108BD9-81ED-4DB2-BD59-A6C34878D82A}">
                    <a16:rowId xmlns:a16="http://schemas.microsoft.com/office/drawing/2014/main" val="2435878574"/>
                  </a:ext>
                </a:extLst>
              </a:tr>
              <a:tr h="269314">
                <a:tc>
                  <a:txBody>
                    <a:bodyPr/>
                    <a:lstStyle/>
                    <a:p>
                      <a:pPr lvl="0">
                        <a:buNone/>
                      </a:pPr>
                      <a:r>
                        <a:rPr lang="en-US" sz="1200" b="0" i="0" u="none" strike="noStrike" noProof="0">
                          <a:latin typeface="Century Gothic" panose="020B0502020202020204" pitchFamily="34" charset="0"/>
                        </a:rPr>
                        <a:t>E4</a:t>
                      </a:r>
                      <a:endParaRPr lang="en-US">
                        <a:latin typeface="Century Gothic" panose="020B0502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US" sz="1200" b="0" i="0" u="none" strike="noStrike" noProof="0">
                          <a:latin typeface="Century Gothic" panose="020B0502020202020204" pitchFamily="34" charset="0"/>
                        </a:rPr>
                        <a:t>Sample Chamber Fluid Power Characterization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Century Gothic" panose="020B0502020202020204" pitchFamily="34" charset="0"/>
                        </a:rPr>
                        <a:t>3/12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041"/>
                    </a:solidFill>
                  </a:tcPr>
                </a:tc>
                <a:extLst>
                  <a:ext uri="{0D108BD9-81ED-4DB2-BD59-A6C34878D82A}">
                    <a16:rowId xmlns:a16="http://schemas.microsoft.com/office/drawing/2014/main" val="700960981"/>
                  </a:ext>
                </a:extLst>
              </a:tr>
              <a:tr h="269314">
                <a:tc>
                  <a:txBody>
                    <a:bodyPr/>
                    <a:lstStyle/>
                    <a:p>
                      <a:pPr lvl="0">
                        <a:buNone/>
                      </a:pPr>
                      <a:r>
                        <a:rPr lang="en-US" sz="1200" b="0" i="0" u="none" strike="noStrike" noProof="0">
                          <a:latin typeface="Century Gothic" panose="020B0502020202020204" pitchFamily="34" charset="0"/>
                        </a:rPr>
                        <a:t>E4</a:t>
                      </a:r>
                      <a:endParaRPr lang="en-US">
                        <a:latin typeface="Century Gothic" panose="020B0502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US" sz="1200" b="0" i="0" u="none" strike="noStrike" noProof="0">
                          <a:latin typeface="Century Gothic" panose="020B0502020202020204" pitchFamily="34" charset="0"/>
                        </a:rPr>
                        <a:t>Light Bouncing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a:latin typeface="Century Gothic" panose="020B0502020202020204" pitchFamily="34" charset="0"/>
                        </a:rPr>
                        <a:t>3/12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041"/>
                    </a:solidFill>
                  </a:tcPr>
                </a:tc>
                <a:extLst>
                  <a:ext uri="{0D108BD9-81ED-4DB2-BD59-A6C34878D82A}">
                    <a16:rowId xmlns:a16="http://schemas.microsoft.com/office/drawing/2014/main" val="866235665"/>
                  </a:ext>
                </a:extLst>
              </a:tr>
              <a:tr h="269314">
                <a:tc>
                  <a:txBody>
                    <a:bodyPr/>
                    <a:lstStyle/>
                    <a:p>
                      <a:pPr lvl="0">
                        <a:buNone/>
                      </a:pPr>
                      <a:r>
                        <a:rPr lang="en-US" sz="1200" b="0" i="0" u="none" strike="noStrike" noProof="0">
                          <a:latin typeface="Century Gothic" panose="020B0502020202020204" pitchFamily="34" charset="0"/>
                        </a:rPr>
                        <a:t>E4</a:t>
                      </a:r>
                      <a:endParaRPr lang="en-US">
                        <a:latin typeface="Century Gothic" panose="020B0502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buNone/>
                      </a:pPr>
                      <a:r>
                        <a:rPr lang="en-US" sz="1200">
                          <a:latin typeface="Century Gothic" panose="020B0502020202020204" pitchFamily="34" charset="0"/>
                        </a:rPr>
                        <a:t>Resolution &amp; Image Quality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a:latin typeface="Century Gothic" panose="020B0502020202020204" pitchFamily="34" charset="0"/>
                        </a:rPr>
                        <a:t>3/19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041"/>
                    </a:solidFill>
                  </a:tcPr>
                </a:tc>
                <a:extLst>
                  <a:ext uri="{0D108BD9-81ED-4DB2-BD59-A6C34878D82A}">
                    <a16:rowId xmlns:a16="http://schemas.microsoft.com/office/drawing/2014/main" val="905518058"/>
                  </a:ext>
                </a:extLst>
              </a:tr>
            </a:tbl>
          </a:graphicData>
        </a:graphic>
      </p:graphicFrame>
    </p:spTree>
    <p:extLst>
      <p:ext uri="{BB962C8B-B14F-4D97-AF65-F5344CB8AC3E}">
        <p14:creationId xmlns:p14="http://schemas.microsoft.com/office/powerpoint/2010/main" val="2470539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C934-4FB7-422B-3CF2-20BAE40FA075}"/>
              </a:ext>
            </a:extLst>
          </p:cNvPr>
          <p:cNvSpPr>
            <a:spLocks noGrp="1"/>
          </p:cNvSpPr>
          <p:nvPr>
            <p:ph type="title"/>
          </p:nvPr>
        </p:nvSpPr>
        <p:spPr/>
        <p:txBody>
          <a:bodyPr/>
          <a:lstStyle/>
          <a:p>
            <a:r>
              <a:rPr lang="en-US"/>
              <a:t>Testing</a:t>
            </a:r>
          </a:p>
        </p:txBody>
      </p:sp>
      <p:grpSp>
        <p:nvGrpSpPr>
          <p:cNvPr id="15" name="Group 14">
            <a:extLst>
              <a:ext uri="{FF2B5EF4-FFF2-40B4-BE49-F238E27FC236}">
                <a16:creationId xmlns:a16="http://schemas.microsoft.com/office/drawing/2014/main" id="{A6724FA4-0C94-7596-4E34-CA6E786AC2B5}"/>
              </a:ext>
            </a:extLst>
          </p:cNvPr>
          <p:cNvGrpSpPr/>
          <p:nvPr/>
        </p:nvGrpSpPr>
        <p:grpSpPr>
          <a:xfrm>
            <a:off x="6960394" y="6338927"/>
            <a:ext cx="4026147" cy="430061"/>
            <a:chOff x="7182687" y="6311894"/>
            <a:chExt cx="4026147" cy="429079"/>
          </a:xfrm>
        </p:grpSpPr>
        <p:sp>
          <p:nvSpPr>
            <p:cNvPr id="21" name="Chevron 20">
              <a:extLst>
                <a:ext uri="{FF2B5EF4-FFF2-40B4-BE49-F238E27FC236}">
                  <a16:creationId xmlns:a16="http://schemas.microsoft.com/office/drawing/2014/main" id="{BF483D7B-714B-51EC-1324-317A51BCDED0}"/>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sp>
          <p:nvSpPr>
            <p:cNvPr id="22" name="Chevron 21">
              <a:extLst>
                <a:ext uri="{FF2B5EF4-FFF2-40B4-BE49-F238E27FC236}">
                  <a16:creationId xmlns:a16="http://schemas.microsoft.com/office/drawing/2014/main" id="{699F7846-4600-842A-73F5-9F749399F28F}"/>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Schedule</a:t>
              </a:r>
            </a:p>
          </p:txBody>
        </p:sp>
        <p:sp>
          <p:nvSpPr>
            <p:cNvPr id="23" name="Chevron 22">
              <a:extLst>
                <a:ext uri="{FF2B5EF4-FFF2-40B4-BE49-F238E27FC236}">
                  <a16:creationId xmlns:a16="http://schemas.microsoft.com/office/drawing/2014/main" id="{7AAAAC5B-54BA-EAC5-07FA-30285E267C43}"/>
                </a:ext>
              </a:extLst>
            </p:cNvPr>
            <p:cNvSpPr/>
            <p:nvPr/>
          </p:nvSpPr>
          <p:spPr>
            <a:xfrm>
              <a:off x="9089359"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24" name="Chevron 23">
              <a:extLst>
                <a:ext uri="{FF2B5EF4-FFF2-40B4-BE49-F238E27FC236}">
                  <a16:creationId xmlns:a16="http://schemas.microsoft.com/office/drawing/2014/main" id="{EA5D8229-6B22-75C6-E79A-4BBF30CD2A7A}"/>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Budget</a:t>
              </a:r>
            </a:p>
          </p:txBody>
        </p:sp>
      </p:grpSp>
    </p:spTree>
    <p:extLst>
      <p:ext uri="{BB962C8B-B14F-4D97-AF65-F5344CB8AC3E}">
        <p14:creationId xmlns:p14="http://schemas.microsoft.com/office/powerpoint/2010/main" val="1689463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FD9F52A-91EF-1FCA-1C17-4BD8A989043A}"/>
              </a:ext>
            </a:extLst>
          </p:cNvPr>
          <p:cNvSpPr>
            <a:spLocks noGrp="1"/>
          </p:cNvSpPr>
          <p:nvPr>
            <p:ph sz="half" idx="2"/>
          </p:nvPr>
        </p:nvSpPr>
        <p:spPr>
          <a:xfrm>
            <a:off x="796075" y="1786593"/>
            <a:ext cx="4503234" cy="1619933"/>
          </a:xfrm>
        </p:spPr>
        <p:txBody>
          <a:bodyPr>
            <a:normAutofit/>
          </a:bodyPr>
          <a:lstStyle/>
          <a:p>
            <a:pPr marL="0" indent="0">
              <a:buNone/>
            </a:pPr>
            <a:r>
              <a:rPr lang="en-US" sz="2000"/>
              <a:t>Testing that the optical alignment doesn’t change drastically when exposed to extreme temperature ranges, like those experienced through launch and space travel. </a:t>
            </a:r>
          </a:p>
        </p:txBody>
      </p:sp>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18</a:t>
            </a:fld>
            <a:endParaRPr lang="en-US"/>
          </a:p>
        </p:txBody>
      </p:sp>
      <p:sp>
        <p:nvSpPr>
          <p:cNvPr id="19" name="Title 18">
            <a:extLst>
              <a:ext uri="{FF2B5EF4-FFF2-40B4-BE49-F238E27FC236}">
                <a16:creationId xmlns:a16="http://schemas.microsoft.com/office/drawing/2014/main" id="{B5E9AD52-F704-5CA5-0E81-D9C45F423D9F}"/>
              </a:ext>
            </a:extLst>
          </p:cNvPr>
          <p:cNvSpPr>
            <a:spLocks noGrp="1"/>
          </p:cNvSpPr>
          <p:nvPr>
            <p:ph type="title"/>
          </p:nvPr>
        </p:nvSpPr>
        <p:spPr/>
        <p:txBody>
          <a:bodyPr/>
          <a:lstStyle/>
          <a:p>
            <a:r>
              <a:rPr lang="en-US" b="1"/>
              <a:t>Thermal Survival</a:t>
            </a:r>
            <a:br>
              <a:rPr lang="en-US"/>
            </a:br>
            <a:r>
              <a:rPr lang="en-US" sz="3600">
                <a:solidFill>
                  <a:schemeClr val="accent2">
                    <a:lumMod val="60000"/>
                    <a:lumOff val="40000"/>
                  </a:schemeClr>
                </a:solidFill>
              </a:rPr>
              <a:t>Overview</a:t>
            </a:r>
            <a:endParaRPr lang="en-US"/>
          </a:p>
        </p:txBody>
      </p:sp>
      <p:grpSp>
        <p:nvGrpSpPr>
          <p:cNvPr id="11" name="Group 10">
            <a:extLst>
              <a:ext uri="{FF2B5EF4-FFF2-40B4-BE49-F238E27FC236}">
                <a16:creationId xmlns:a16="http://schemas.microsoft.com/office/drawing/2014/main" id="{B0ED6C7B-125F-DA19-8192-688E4F58FE87}"/>
              </a:ext>
            </a:extLst>
          </p:cNvPr>
          <p:cNvGrpSpPr/>
          <p:nvPr/>
        </p:nvGrpSpPr>
        <p:grpSpPr>
          <a:xfrm>
            <a:off x="5768784" y="6338926"/>
            <a:ext cx="5217757" cy="430062"/>
            <a:chOff x="5768784" y="6338926"/>
            <a:chExt cx="5217757" cy="430062"/>
          </a:xfrm>
        </p:grpSpPr>
        <p:grpSp>
          <p:nvGrpSpPr>
            <p:cNvPr id="12" name="Group 11">
              <a:extLst>
                <a:ext uri="{FF2B5EF4-FFF2-40B4-BE49-F238E27FC236}">
                  <a16:creationId xmlns:a16="http://schemas.microsoft.com/office/drawing/2014/main" id="{21924CEB-1523-8F5A-321C-5CB394E8AC8C}"/>
                </a:ext>
              </a:extLst>
            </p:cNvPr>
            <p:cNvGrpSpPr/>
            <p:nvPr/>
          </p:nvGrpSpPr>
          <p:grpSpPr>
            <a:xfrm>
              <a:off x="6960394" y="6338927"/>
              <a:ext cx="4026147" cy="430061"/>
              <a:chOff x="7182687" y="6311894"/>
              <a:chExt cx="4026147" cy="429079"/>
            </a:xfrm>
            <a:solidFill>
              <a:srgbClr val="F7AA10"/>
            </a:solidFill>
          </p:grpSpPr>
          <p:sp>
            <p:nvSpPr>
              <p:cNvPr id="14" name="Chevron 13">
                <a:extLst>
                  <a:ext uri="{FF2B5EF4-FFF2-40B4-BE49-F238E27FC236}">
                    <a16:creationId xmlns:a16="http://schemas.microsoft.com/office/drawing/2014/main" id="{83B39665-6640-6388-A8BF-2D29727F18EC}"/>
                  </a:ext>
                </a:extLst>
              </p:cNvPr>
              <p:cNvSpPr/>
              <p:nvPr/>
            </p:nvSpPr>
            <p:spPr>
              <a:xfrm>
                <a:off x="7182687" y="6311896"/>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5" name="Chevron 14">
                <a:extLst>
                  <a:ext uri="{FF2B5EF4-FFF2-40B4-BE49-F238E27FC236}">
                    <a16:creationId xmlns:a16="http://schemas.microsoft.com/office/drawing/2014/main" id="{F7B1A9B6-A0DD-7020-2EB3-203E0CCE0CD6}"/>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6" name="Chevron 15">
                <a:extLst>
                  <a:ext uri="{FF2B5EF4-FFF2-40B4-BE49-F238E27FC236}">
                    <a16:creationId xmlns:a16="http://schemas.microsoft.com/office/drawing/2014/main" id="{9B06A2CF-4270-D582-62EF-3375285A1A25}"/>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Comp. &amp; Data</a:t>
                </a:r>
              </a:p>
            </p:txBody>
          </p:sp>
          <p:sp>
            <p:nvSpPr>
              <p:cNvPr id="17" name="Chevron 16">
                <a:extLst>
                  <a:ext uri="{FF2B5EF4-FFF2-40B4-BE49-F238E27FC236}">
                    <a16:creationId xmlns:a16="http://schemas.microsoft.com/office/drawing/2014/main" id="{127E3C7F-8AFB-4979-0019-A4197E47834B}"/>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13" name="Chevron 12">
              <a:extLst>
                <a:ext uri="{FF2B5EF4-FFF2-40B4-BE49-F238E27FC236}">
                  <a16:creationId xmlns:a16="http://schemas.microsoft.com/office/drawing/2014/main" id="{B292DDBA-3432-EFFF-7A3A-8010CDCD8DD3}"/>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Thermal</a:t>
              </a:r>
            </a:p>
          </p:txBody>
        </p:sp>
      </p:grpSp>
      <p:graphicFrame>
        <p:nvGraphicFramePr>
          <p:cNvPr id="7" name="Table 6">
            <a:extLst>
              <a:ext uri="{FF2B5EF4-FFF2-40B4-BE49-F238E27FC236}">
                <a16:creationId xmlns:a16="http://schemas.microsoft.com/office/drawing/2014/main" id="{4E163887-1EAF-C9DC-AC3E-C544C630ACF1}"/>
              </a:ext>
            </a:extLst>
          </p:cNvPr>
          <p:cNvGraphicFramePr>
            <a:graphicFrameLocks noGrp="1"/>
          </p:cNvGraphicFramePr>
          <p:nvPr>
            <p:extLst>
              <p:ext uri="{D42A27DB-BD31-4B8C-83A1-F6EECF244321}">
                <p14:modId xmlns:p14="http://schemas.microsoft.com/office/powerpoint/2010/main" val="4147564878"/>
              </p:ext>
            </p:extLst>
          </p:nvPr>
        </p:nvGraphicFramePr>
        <p:xfrm>
          <a:off x="796075" y="3570248"/>
          <a:ext cx="4300032" cy="2228386"/>
        </p:xfrm>
        <a:graphic>
          <a:graphicData uri="http://schemas.openxmlformats.org/drawingml/2006/table">
            <a:tbl>
              <a:tblPr firstCol="1" bandRow="1">
                <a:tableStyleId>{85BE263C-DBD7-4A20-BB59-AAB30ACAA65A}</a:tableStyleId>
              </a:tblPr>
              <a:tblGrid>
                <a:gridCol w="647756">
                  <a:extLst>
                    <a:ext uri="{9D8B030D-6E8A-4147-A177-3AD203B41FA5}">
                      <a16:colId xmlns:a16="http://schemas.microsoft.com/office/drawing/2014/main" val="2894542139"/>
                    </a:ext>
                  </a:extLst>
                </a:gridCol>
                <a:gridCol w="873139">
                  <a:extLst>
                    <a:ext uri="{9D8B030D-6E8A-4147-A177-3AD203B41FA5}">
                      <a16:colId xmlns:a16="http://schemas.microsoft.com/office/drawing/2014/main" val="3450181852"/>
                    </a:ext>
                  </a:extLst>
                </a:gridCol>
                <a:gridCol w="2779137">
                  <a:extLst>
                    <a:ext uri="{9D8B030D-6E8A-4147-A177-3AD203B41FA5}">
                      <a16:colId xmlns:a16="http://schemas.microsoft.com/office/drawing/2014/main" val="454860082"/>
                    </a:ext>
                  </a:extLst>
                </a:gridCol>
              </a:tblGrid>
              <a:tr h="807127">
                <a:tc>
                  <a:txBody>
                    <a:bodyPr/>
                    <a:lstStyle/>
                    <a:p>
                      <a:pPr algn="ctr" fontAlgn="b"/>
                      <a:r>
                        <a:rPr lang="en-US" sz="1300" b="0" i="0" u="none" strike="noStrike">
                          <a:solidFill>
                            <a:schemeClr val="tx1"/>
                          </a:solidFill>
                          <a:effectLst/>
                          <a:latin typeface="Century Gothic"/>
                        </a:rPr>
                        <a:t>CPE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l" fontAlgn="b"/>
                      <a:r>
                        <a:rPr lang="en-US" sz="1300" b="0" i="0" u="none" strike="noStrike">
                          <a:solidFill>
                            <a:schemeClr val="bg1"/>
                          </a:solidFill>
                          <a:effectLst/>
                          <a:latin typeface="Century Gothic"/>
                        </a:rPr>
                        <a:t>2.1.5 Thermal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l" fontAlgn="b"/>
                      <a:r>
                        <a:rPr lang="en-US" sz="1300" b="0" i="0" kern="1200">
                          <a:solidFill>
                            <a:schemeClr val="dk1"/>
                          </a:solidFill>
                          <a:effectLst/>
                          <a:latin typeface="Century Gothic"/>
                          <a:ea typeface="+mn-ea"/>
                          <a:cs typeface="+mn-cs"/>
                        </a:rPr>
                        <a:t>The microscope shall survive temperatures from -15C to +60C</a:t>
                      </a:r>
                      <a:endParaRPr lang="en-US" sz="1300" b="0" i="0" u="none" strike="noStrike">
                        <a:solidFill>
                          <a:srgbClr val="000000"/>
                        </a:solidFill>
                        <a:effectLs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6922017"/>
                  </a:ext>
                </a:extLst>
              </a:tr>
              <a:tr h="1421259">
                <a:tc>
                  <a:txBody>
                    <a:bodyPr/>
                    <a:lstStyle/>
                    <a:p>
                      <a:pPr algn="ctr" fontAlgn="b"/>
                      <a:r>
                        <a:rPr lang="en-US" sz="1300" b="0" i="0" u="none" strike="noStrike">
                          <a:solidFill>
                            <a:schemeClr val="tx1"/>
                          </a:solidFill>
                          <a:effectLst/>
                          <a:latin typeface="Century Gothic"/>
                        </a:rPr>
                        <a:t>CPE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l" fontAlgn="b"/>
                      <a:r>
                        <a:rPr lang="en-US" sz="1300" b="0" i="0" u="none" strike="noStrike">
                          <a:solidFill>
                            <a:schemeClr val="bg1"/>
                          </a:solidFill>
                          <a:effectLst/>
                          <a:latin typeface="Century Gothic"/>
                        </a:rPr>
                        <a:t>3.4.2 Lenses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l" fontAlgn="ctr"/>
                      <a:r>
                        <a:rPr lang="en-US" sz="1300" b="0" i="0" u="none" strike="noStrike">
                          <a:solidFill>
                            <a:srgbClr val="000000"/>
                          </a:solidFill>
                          <a:effectLst/>
                          <a:latin typeface="Century Gothic"/>
                        </a:rPr>
                        <a:t>Microscope lenses shall control provided laser light with a combination of converging and diverging lenses to ensure the most light can contact the optical sensor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7415"/>
                  </a:ext>
                </a:extLst>
              </a:tr>
            </a:tbl>
          </a:graphicData>
        </a:graphic>
      </p:graphicFrame>
      <p:pic>
        <p:nvPicPr>
          <p:cNvPr id="3" name="Picture 5" descr="Diagram&#10;&#10;Description automatically generated">
            <a:extLst>
              <a:ext uri="{FF2B5EF4-FFF2-40B4-BE49-F238E27FC236}">
                <a16:creationId xmlns:a16="http://schemas.microsoft.com/office/drawing/2014/main" id="{CD69F7A3-D4DA-537D-F8F6-5BB94CE62F14}"/>
              </a:ext>
            </a:extLst>
          </p:cNvPr>
          <p:cNvPicPr>
            <a:picLocks noChangeAspect="1"/>
          </p:cNvPicPr>
          <p:nvPr/>
        </p:nvPicPr>
        <p:blipFill>
          <a:blip r:embed="rId3"/>
          <a:stretch>
            <a:fillRect/>
          </a:stretch>
        </p:blipFill>
        <p:spPr>
          <a:xfrm>
            <a:off x="5586647" y="1786593"/>
            <a:ext cx="6560838" cy="2966494"/>
          </a:xfrm>
          <a:prstGeom prst="rect">
            <a:avLst/>
          </a:prstGeom>
        </p:spPr>
      </p:pic>
      <p:sp>
        <p:nvSpPr>
          <p:cNvPr id="2" name="TextBox 1">
            <a:extLst>
              <a:ext uri="{FF2B5EF4-FFF2-40B4-BE49-F238E27FC236}">
                <a16:creationId xmlns:a16="http://schemas.microsoft.com/office/drawing/2014/main" id="{7CFB05AB-4AC6-72B2-2D7D-40A1222A4B4B}"/>
              </a:ext>
            </a:extLst>
          </p:cNvPr>
          <p:cNvSpPr txBox="1"/>
          <p:nvPr/>
        </p:nvSpPr>
        <p:spPr>
          <a:xfrm>
            <a:off x="6756987" y="4868665"/>
            <a:ext cx="4632113" cy="1200329"/>
          </a:xfrm>
          <a:prstGeom prst="rect">
            <a:avLst/>
          </a:prstGeom>
          <a:noFill/>
        </p:spPr>
        <p:txBody>
          <a:bodyPr wrap="square" rtlCol="0">
            <a:spAutoFit/>
          </a:bodyPr>
          <a:lstStyle/>
          <a:p>
            <a:r>
              <a:rPr lang="en-US" sz="1800" dirty="0">
                <a:latin typeface="Century Gothic" panose="020B0502020202020204" pitchFamily="34" charset="0"/>
              </a:rPr>
              <a:t>Sensitive alignments with ~1mm position difference until image resolution </a:t>
            </a:r>
            <a:r>
              <a:rPr lang="en-US" dirty="0">
                <a:latin typeface="Century Gothic" panose="020B0502020202020204" pitchFamily="34" charset="0"/>
              </a:rPr>
              <a:t>no longer meets requirements</a:t>
            </a:r>
            <a:endParaRPr lang="en-US" sz="1800" dirty="0">
              <a:latin typeface="Century Gothic" panose="020B0502020202020204" pitchFamily="34" charset="0"/>
            </a:endParaRPr>
          </a:p>
          <a:p>
            <a:endParaRPr lang="en-US" dirty="0">
              <a:latin typeface="Century Gothic" panose="020B0502020202020204" pitchFamily="34" charset="0"/>
            </a:endParaRPr>
          </a:p>
        </p:txBody>
      </p:sp>
    </p:spTree>
    <p:extLst>
      <p:ext uri="{BB962C8B-B14F-4D97-AF65-F5344CB8AC3E}">
        <p14:creationId xmlns:p14="http://schemas.microsoft.com/office/powerpoint/2010/main" val="1234827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Diagram&#10;&#10;Description automatically generated">
            <a:extLst>
              <a:ext uri="{FF2B5EF4-FFF2-40B4-BE49-F238E27FC236}">
                <a16:creationId xmlns:a16="http://schemas.microsoft.com/office/drawing/2014/main" id="{F1407193-0FA7-B735-EFE8-D841BCBB7178}"/>
              </a:ext>
            </a:extLst>
          </p:cNvPr>
          <p:cNvPicPr>
            <a:picLocks noChangeAspect="1"/>
          </p:cNvPicPr>
          <p:nvPr/>
        </p:nvPicPr>
        <p:blipFill rotWithShape="1">
          <a:blip r:embed="rId3"/>
          <a:srcRect r="32405" b="8154"/>
          <a:stretch/>
        </p:blipFill>
        <p:spPr>
          <a:xfrm>
            <a:off x="4193323" y="1834664"/>
            <a:ext cx="3559353" cy="3423089"/>
          </a:xfrm>
          <a:prstGeom prst="rect">
            <a:avLst/>
          </a:prstGeom>
        </p:spPr>
      </p:pic>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19</a:t>
            </a:fld>
            <a:endParaRPr lang="en-US"/>
          </a:p>
        </p:txBody>
      </p:sp>
      <p:sp>
        <p:nvSpPr>
          <p:cNvPr id="26" name="Title 18">
            <a:extLst>
              <a:ext uri="{FF2B5EF4-FFF2-40B4-BE49-F238E27FC236}">
                <a16:creationId xmlns:a16="http://schemas.microsoft.com/office/drawing/2014/main" id="{5F1D3DDE-3822-26E3-6E64-0AB67ECE8261}"/>
              </a:ext>
            </a:extLst>
          </p:cNvPr>
          <p:cNvSpPr>
            <a:spLocks noGrp="1"/>
          </p:cNvSpPr>
          <p:nvPr>
            <p:ph type="title"/>
          </p:nvPr>
        </p:nvSpPr>
        <p:spPr/>
        <p:txBody>
          <a:bodyPr/>
          <a:lstStyle/>
          <a:p>
            <a:r>
              <a:rPr lang="en-US" b="1">
                <a:latin typeface="Century Gothic"/>
              </a:rPr>
              <a:t>Thermal Survival</a:t>
            </a:r>
            <a:br>
              <a:rPr lang="en-US"/>
            </a:br>
            <a:r>
              <a:rPr lang="en-US" sz="3600">
                <a:solidFill>
                  <a:schemeClr val="accent2">
                    <a:lumMod val="60000"/>
                    <a:lumOff val="40000"/>
                  </a:schemeClr>
                </a:solidFill>
                <a:latin typeface="Century Gothic"/>
              </a:rPr>
              <a:t>Alignment Prerequisite </a:t>
            </a:r>
            <a:endParaRPr lang="en-US">
              <a:solidFill>
                <a:schemeClr val="accent2">
                  <a:lumMod val="60000"/>
                  <a:lumOff val="40000"/>
                </a:schemeClr>
              </a:solidFill>
              <a:latin typeface="Century Gothic"/>
            </a:endParaRPr>
          </a:p>
        </p:txBody>
      </p:sp>
      <p:grpSp>
        <p:nvGrpSpPr>
          <p:cNvPr id="6" name="Group 5">
            <a:extLst>
              <a:ext uri="{FF2B5EF4-FFF2-40B4-BE49-F238E27FC236}">
                <a16:creationId xmlns:a16="http://schemas.microsoft.com/office/drawing/2014/main" id="{0474774D-BD78-F32A-026E-55CDF66C0B94}"/>
              </a:ext>
            </a:extLst>
          </p:cNvPr>
          <p:cNvGrpSpPr/>
          <p:nvPr/>
        </p:nvGrpSpPr>
        <p:grpSpPr>
          <a:xfrm>
            <a:off x="5768784" y="6338926"/>
            <a:ext cx="5217757" cy="430062"/>
            <a:chOff x="5768784" y="6338926"/>
            <a:chExt cx="5217757" cy="430062"/>
          </a:xfrm>
        </p:grpSpPr>
        <p:grpSp>
          <p:nvGrpSpPr>
            <p:cNvPr id="7" name="Group 6">
              <a:extLst>
                <a:ext uri="{FF2B5EF4-FFF2-40B4-BE49-F238E27FC236}">
                  <a16:creationId xmlns:a16="http://schemas.microsoft.com/office/drawing/2014/main" id="{B17F1050-F46F-0602-36A8-6B3950D7B487}"/>
                </a:ext>
              </a:extLst>
            </p:cNvPr>
            <p:cNvGrpSpPr/>
            <p:nvPr/>
          </p:nvGrpSpPr>
          <p:grpSpPr>
            <a:xfrm>
              <a:off x="6960394" y="6338927"/>
              <a:ext cx="4026147" cy="430061"/>
              <a:chOff x="7182687" y="6311894"/>
              <a:chExt cx="4026147" cy="429079"/>
            </a:xfrm>
            <a:solidFill>
              <a:srgbClr val="F7AA10"/>
            </a:solidFill>
          </p:grpSpPr>
          <p:sp>
            <p:nvSpPr>
              <p:cNvPr id="10" name="Chevron 9">
                <a:extLst>
                  <a:ext uri="{FF2B5EF4-FFF2-40B4-BE49-F238E27FC236}">
                    <a16:creationId xmlns:a16="http://schemas.microsoft.com/office/drawing/2014/main" id="{6B364A4A-E9F5-84B0-C814-39E5887028C4}"/>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1" name="Chevron 10">
                <a:extLst>
                  <a:ext uri="{FF2B5EF4-FFF2-40B4-BE49-F238E27FC236}">
                    <a16:creationId xmlns:a16="http://schemas.microsoft.com/office/drawing/2014/main" id="{AC20012C-FB58-D2AF-4A96-FDA3DFDCC287}"/>
                  </a:ext>
                </a:extLst>
              </p:cNvPr>
              <p:cNvSpPr/>
              <p:nvPr/>
            </p:nvSpPr>
            <p:spPr>
              <a:xfrm>
                <a:off x="8136023"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2" name="Chevron 11">
                <a:extLst>
                  <a:ext uri="{FF2B5EF4-FFF2-40B4-BE49-F238E27FC236}">
                    <a16:creationId xmlns:a16="http://schemas.microsoft.com/office/drawing/2014/main" id="{4BFB071E-9CC2-B159-1F9E-00B9BFB0DC31}"/>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20" name="Chevron 19">
                <a:extLst>
                  <a:ext uri="{FF2B5EF4-FFF2-40B4-BE49-F238E27FC236}">
                    <a16:creationId xmlns:a16="http://schemas.microsoft.com/office/drawing/2014/main" id="{F6A2EE27-E976-A22D-EAF3-B02BC9520787}"/>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9" name="Chevron 8">
              <a:extLst>
                <a:ext uri="{FF2B5EF4-FFF2-40B4-BE49-F238E27FC236}">
                  <a16:creationId xmlns:a16="http://schemas.microsoft.com/office/drawing/2014/main" id="{EB013D2D-AB3D-032F-46ED-6D021E18846E}"/>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Thermal</a:t>
              </a:r>
            </a:p>
          </p:txBody>
        </p:sp>
      </p:grpSp>
      <p:sp>
        <p:nvSpPr>
          <p:cNvPr id="15" name="Down Arrow 14">
            <a:extLst>
              <a:ext uri="{FF2B5EF4-FFF2-40B4-BE49-F238E27FC236}">
                <a16:creationId xmlns:a16="http://schemas.microsoft.com/office/drawing/2014/main" id="{F6D750EC-4EE0-18EF-7A0B-E8365CDDA9CF}"/>
              </a:ext>
            </a:extLst>
          </p:cNvPr>
          <p:cNvSpPr/>
          <p:nvPr/>
        </p:nvSpPr>
        <p:spPr>
          <a:xfrm rot="16200000">
            <a:off x="4826924" y="4817122"/>
            <a:ext cx="231472" cy="1233906"/>
          </a:xfrm>
          <a:prstGeom prst="downArrow">
            <a:avLst>
              <a:gd name="adj1" fmla="val 42890"/>
              <a:gd name="adj2" fmla="val 6581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7181FF-5482-16CF-08CD-F41822597591}"/>
              </a:ext>
            </a:extLst>
          </p:cNvPr>
          <p:cNvSpPr txBox="1"/>
          <p:nvPr/>
        </p:nvSpPr>
        <p:spPr>
          <a:xfrm>
            <a:off x="731652" y="3775097"/>
            <a:ext cx="2993888" cy="1477328"/>
          </a:xfrm>
          <a:prstGeom prst="rect">
            <a:avLst/>
          </a:prstGeom>
          <a:noFill/>
          <a:ln w="28575">
            <a:solidFill>
              <a:schemeClr val="accent1">
                <a:lumMod val="60000"/>
                <a:lumOff val="40000"/>
              </a:schemeClr>
            </a:solidFill>
          </a:ln>
        </p:spPr>
        <p:txBody>
          <a:bodyPr wrap="square" rtlCol="0">
            <a:spAutoFit/>
          </a:bodyPr>
          <a:lstStyle/>
          <a:p>
            <a:r>
              <a:rPr lang="en-US">
                <a:latin typeface="Century Gothic" panose="020B0502020202020204" pitchFamily="34" charset="0"/>
              </a:rPr>
              <a:t>Z location for lenses and sample chamber is controlled with the screws at the bottom of the payload.  </a:t>
            </a:r>
          </a:p>
        </p:txBody>
      </p:sp>
      <p:sp>
        <p:nvSpPr>
          <p:cNvPr id="23" name="Frame 22">
            <a:extLst>
              <a:ext uri="{FF2B5EF4-FFF2-40B4-BE49-F238E27FC236}">
                <a16:creationId xmlns:a16="http://schemas.microsoft.com/office/drawing/2014/main" id="{360B1BE3-AE0A-EF96-E3B2-B7BECDD4A69C}"/>
              </a:ext>
            </a:extLst>
          </p:cNvPr>
          <p:cNvSpPr/>
          <p:nvPr/>
        </p:nvSpPr>
        <p:spPr>
          <a:xfrm>
            <a:off x="4394213" y="2673982"/>
            <a:ext cx="1522239" cy="1788656"/>
          </a:xfrm>
          <a:prstGeom prst="frame">
            <a:avLst>
              <a:gd name="adj1" fmla="val 384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Frame 23">
            <a:extLst>
              <a:ext uri="{FF2B5EF4-FFF2-40B4-BE49-F238E27FC236}">
                <a16:creationId xmlns:a16="http://schemas.microsoft.com/office/drawing/2014/main" id="{467BD54D-C765-DEC3-3AF7-5B1B1580D86E}"/>
              </a:ext>
            </a:extLst>
          </p:cNvPr>
          <p:cNvSpPr/>
          <p:nvPr/>
        </p:nvSpPr>
        <p:spPr>
          <a:xfrm>
            <a:off x="5933875" y="2673982"/>
            <a:ext cx="279139" cy="1788656"/>
          </a:xfrm>
          <a:prstGeom prst="frame">
            <a:avLst>
              <a:gd name="adj1" fmla="val 1405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22C4270D-286B-D635-7600-BABC8BCC5661}"/>
              </a:ext>
            </a:extLst>
          </p:cNvPr>
          <p:cNvSpPr txBox="1"/>
          <p:nvPr/>
        </p:nvSpPr>
        <p:spPr>
          <a:xfrm>
            <a:off x="6133832" y="4946201"/>
            <a:ext cx="1502334" cy="276999"/>
          </a:xfrm>
          <a:prstGeom prst="rect">
            <a:avLst/>
          </a:prstGeom>
          <a:noFill/>
        </p:spPr>
        <p:txBody>
          <a:bodyPr wrap="none" rtlCol="0">
            <a:spAutoFit/>
          </a:bodyPr>
          <a:lstStyle/>
          <a:p>
            <a:r>
              <a:rPr lang="en-US" sz="1200">
                <a:latin typeface="Century Gothic" panose="020B0502020202020204" pitchFamily="34" charset="0"/>
              </a:rPr>
              <a:t>Alignment Screws</a:t>
            </a:r>
          </a:p>
        </p:txBody>
      </p:sp>
      <p:sp>
        <p:nvSpPr>
          <p:cNvPr id="28" name="TextBox 27">
            <a:extLst>
              <a:ext uri="{FF2B5EF4-FFF2-40B4-BE49-F238E27FC236}">
                <a16:creationId xmlns:a16="http://schemas.microsoft.com/office/drawing/2014/main" id="{2E13BB63-B0CC-166D-816D-1052426A084B}"/>
              </a:ext>
            </a:extLst>
          </p:cNvPr>
          <p:cNvSpPr txBox="1"/>
          <p:nvPr/>
        </p:nvSpPr>
        <p:spPr>
          <a:xfrm>
            <a:off x="5534776" y="5257809"/>
            <a:ext cx="763351" cy="369332"/>
          </a:xfrm>
          <a:prstGeom prst="rect">
            <a:avLst/>
          </a:prstGeom>
          <a:noFill/>
        </p:spPr>
        <p:txBody>
          <a:bodyPr wrap="none" rtlCol="0">
            <a:spAutoFit/>
          </a:bodyPr>
          <a:lstStyle/>
          <a:p>
            <a:r>
              <a:rPr lang="en-US">
                <a:latin typeface="Century Gothic" panose="020B0502020202020204" pitchFamily="34" charset="0"/>
              </a:rPr>
              <a:t>Z axis</a:t>
            </a:r>
          </a:p>
        </p:txBody>
      </p:sp>
      <p:sp>
        <p:nvSpPr>
          <p:cNvPr id="31" name="TextBox 30">
            <a:extLst>
              <a:ext uri="{FF2B5EF4-FFF2-40B4-BE49-F238E27FC236}">
                <a16:creationId xmlns:a16="http://schemas.microsoft.com/office/drawing/2014/main" id="{B1B6A3CA-12DF-42A2-48A4-F6CF9BD77678}"/>
              </a:ext>
            </a:extLst>
          </p:cNvPr>
          <p:cNvSpPr txBox="1"/>
          <p:nvPr/>
        </p:nvSpPr>
        <p:spPr>
          <a:xfrm>
            <a:off x="6230437" y="2935022"/>
            <a:ext cx="487443" cy="172044"/>
          </a:xfrm>
          <a:prstGeom prst="rect">
            <a:avLst/>
          </a:prstGeom>
          <a:noFill/>
          <a:ln w="28575">
            <a:solidFill>
              <a:schemeClr val="accent2">
                <a:lumMod val="60000"/>
                <a:lumOff val="40000"/>
              </a:schemeClr>
            </a:solidFill>
            <a:prstDash val="sysDot"/>
          </a:ln>
        </p:spPr>
        <p:txBody>
          <a:bodyPr wrap="square" rtlCol="0">
            <a:spAutoFit/>
          </a:bodyPr>
          <a:lstStyle/>
          <a:p>
            <a:endParaRPr lang="en-US"/>
          </a:p>
        </p:txBody>
      </p:sp>
      <p:sp>
        <p:nvSpPr>
          <p:cNvPr id="32" name="TextBox 31">
            <a:extLst>
              <a:ext uri="{FF2B5EF4-FFF2-40B4-BE49-F238E27FC236}">
                <a16:creationId xmlns:a16="http://schemas.microsoft.com/office/drawing/2014/main" id="{E72B8C47-28A2-7C8A-27B5-3255F1888541}"/>
              </a:ext>
            </a:extLst>
          </p:cNvPr>
          <p:cNvSpPr txBox="1"/>
          <p:nvPr/>
        </p:nvSpPr>
        <p:spPr>
          <a:xfrm>
            <a:off x="6248014" y="4035380"/>
            <a:ext cx="487443" cy="172044"/>
          </a:xfrm>
          <a:prstGeom prst="rect">
            <a:avLst/>
          </a:prstGeom>
          <a:noFill/>
          <a:ln w="28575">
            <a:solidFill>
              <a:schemeClr val="accent2">
                <a:lumMod val="60000"/>
                <a:lumOff val="40000"/>
              </a:schemeClr>
            </a:solidFill>
            <a:prstDash val="sysDot"/>
          </a:ln>
        </p:spPr>
        <p:txBody>
          <a:bodyPr wrap="square" rtlCol="0">
            <a:spAutoFit/>
          </a:bodyPr>
          <a:lstStyle/>
          <a:p>
            <a:endParaRPr lang="en-US"/>
          </a:p>
        </p:txBody>
      </p:sp>
      <p:sp>
        <p:nvSpPr>
          <p:cNvPr id="33" name="TextBox 32">
            <a:extLst>
              <a:ext uri="{FF2B5EF4-FFF2-40B4-BE49-F238E27FC236}">
                <a16:creationId xmlns:a16="http://schemas.microsoft.com/office/drawing/2014/main" id="{A2795AAC-664C-FB5B-C404-A929B0973DD3}"/>
              </a:ext>
            </a:extLst>
          </p:cNvPr>
          <p:cNvSpPr txBox="1"/>
          <p:nvPr/>
        </p:nvSpPr>
        <p:spPr>
          <a:xfrm>
            <a:off x="5476851" y="4990984"/>
            <a:ext cx="713678" cy="172044"/>
          </a:xfrm>
          <a:prstGeom prst="rect">
            <a:avLst/>
          </a:prstGeom>
          <a:noFill/>
          <a:ln w="28575">
            <a:solidFill>
              <a:schemeClr val="accent1">
                <a:lumMod val="60000"/>
                <a:lumOff val="40000"/>
              </a:schemeClr>
            </a:solidFill>
            <a:prstDash val="sysDot"/>
          </a:ln>
        </p:spPr>
        <p:txBody>
          <a:bodyPr wrap="square" rtlCol="0">
            <a:spAutoFit/>
          </a:bodyPr>
          <a:lstStyle/>
          <a:p>
            <a:endParaRPr lang="en-US"/>
          </a:p>
        </p:txBody>
      </p:sp>
      <p:sp>
        <p:nvSpPr>
          <p:cNvPr id="37" name="Frame 36">
            <a:extLst>
              <a:ext uri="{FF2B5EF4-FFF2-40B4-BE49-F238E27FC236}">
                <a16:creationId xmlns:a16="http://schemas.microsoft.com/office/drawing/2014/main" id="{675BCF95-9999-0940-E76E-9F4FE2CC489E}"/>
              </a:ext>
            </a:extLst>
          </p:cNvPr>
          <p:cNvSpPr/>
          <p:nvPr/>
        </p:nvSpPr>
        <p:spPr>
          <a:xfrm>
            <a:off x="6512902" y="2935022"/>
            <a:ext cx="487443" cy="1272402"/>
          </a:xfrm>
          <a:prstGeom prst="frame">
            <a:avLst>
              <a:gd name="adj1" fmla="val 1005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id="{0D91B0C2-AEFE-F89C-4DDA-01E89104DE34}"/>
              </a:ext>
            </a:extLst>
          </p:cNvPr>
          <p:cNvSpPr txBox="1"/>
          <p:nvPr/>
        </p:nvSpPr>
        <p:spPr>
          <a:xfrm>
            <a:off x="6310867" y="4231327"/>
            <a:ext cx="1194558" cy="461665"/>
          </a:xfrm>
          <a:prstGeom prst="rect">
            <a:avLst/>
          </a:prstGeom>
          <a:noFill/>
          <a:ln>
            <a:noFill/>
            <a:prstDash val="sysDash"/>
          </a:ln>
        </p:spPr>
        <p:txBody>
          <a:bodyPr wrap="none" rtlCol="0">
            <a:spAutoFit/>
          </a:bodyPr>
          <a:lstStyle/>
          <a:p>
            <a:r>
              <a:rPr lang="en-US" sz="1200">
                <a:latin typeface="Century Gothic" panose="020B0502020202020204" pitchFamily="34" charset="0"/>
              </a:rPr>
              <a:t>Image Sensor</a:t>
            </a:r>
          </a:p>
          <a:p>
            <a:r>
              <a:rPr lang="en-US" sz="1200">
                <a:latin typeface="Century Gothic" panose="020B0502020202020204" pitchFamily="34" charset="0"/>
              </a:rPr>
              <a:t>Standoffs</a:t>
            </a:r>
          </a:p>
        </p:txBody>
      </p:sp>
      <p:sp>
        <p:nvSpPr>
          <p:cNvPr id="39" name="TextBox 38">
            <a:extLst>
              <a:ext uri="{FF2B5EF4-FFF2-40B4-BE49-F238E27FC236}">
                <a16:creationId xmlns:a16="http://schemas.microsoft.com/office/drawing/2014/main" id="{C14E416D-E6D7-B584-F204-4F79A5EB039B}"/>
              </a:ext>
            </a:extLst>
          </p:cNvPr>
          <p:cNvSpPr txBox="1"/>
          <p:nvPr/>
        </p:nvSpPr>
        <p:spPr>
          <a:xfrm>
            <a:off x="731652" y="1906737"/>
            <a:ext cx="2993888" cy="1200329"/>
          </a:xfrm>
          <a:prstGeom prst="rect">
            <a:avLst/>
          </a:prstGeom>
          <a:noFill/>
          <a:ln w="28575">
            <a:solidFill>
              <a:schemeClr val="accent2">
                <a:lumMod val="60000"/>
                <a:lumOff val="40000"/>
              </a:schemeClr>
            </a:solidFill>
          </a:ln>
        </p:spPr>
        <p:txBody>
          <a:bodyPr wrap="square" rtlCol="0">
            <a:spAutoFit/>
          </a:bodyPr>
          <a:lstStyle/>
          <a:p>
            <a:r>
              <a:rPr lang="en-US">
                <a:latin typeface="Century Gothic" panose="020B0502020202020204" pitchFamily="34" charset="0"/>
              </a:rPr>
              <a:t>Z location for the image sensor is controlled with the standoffs in relation to the sample chamber.</a:t>
            </a:r>
          </a:p>
        </p:txBody>
      </p:sp>
      <p:pic>
        <p:nvPicPr>
          <p:cNvPr id="3" name="Picture 4">
            <a:extLst>
              <a:ext uri="{FF2B5EF4-FFF2-40B4-BE49-F238E27FC236}">
                <a16:creationId xmlns:a16="http://schemas.microsoft.com/office/drawing/2014/main" id="{3E107DD8-519D-47FE-1371-C5586BCE6C2D}"/>
              </a:ext>
            </a:extLst>
          </p:cNvPr>
          <p:cNvPicPr>
            <a:picLocks noChangeAspect="1"/>
          </p:cNvPicPr>
          <p:nvPr/>
        </p:nvPicPr>
        <p:blipFill>
          <a:blip r:embed="rId4"/>
          <a:stretch>
            <a:fillRect/>
          </a:stretch>
        </p:blipFill>
        <p:spPr>
          <a:xfrm>
            <a:off x="8412664" y="749722"/>
            <a:ext cx="3805989" cy="5358555"/>
          </a:xfrm>
          <a:prstGeom prst="rect">
            <a:avLst/>
          </a:prstGeom>
        </p:spPr>
      </p:pic>
    </p:spTree>
    <p:extLst>
      <p:ext uri="{BB962C8B-B14F-4D97-AF65-F5344CB8AC3E}">
        <p14:creationId xmlns:p14="http://schemas.microsoft.com/office/powerpoint/2010/main" val="463373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3">
            <a:extLst>
              <a:ext uri="{FF2B5EF4-FFF2-40B4-BE49-F238E27FC236}">
                <a16:creationId xmlns:a16="http://schemas.microsoft.com/office/drawing/2014/main" id="{2E0FD2F2-E471-5C36-2491-D7A2ADB28371}"/>
              </a:ext>
            </a:extLst>
          </p:cNvPr>
          <p:cNvSpPr>
            <a:spLocks noGrp="1"/>
          </p:cNvSpPr>
          <p:nvPr>
            <p:ph type="sldNum" sz="quarter" idx="4"/>
          </p:nvPr>
        </p:nvSpPr>
        <p:spPr>
          <a:prstGeom prst="rect">
            <a:avLst/>
          </a:prstGeom>
        </p:spPr>
        <p:txBody>
          <a:bodyPr/>
          <a:lstStyle/>
          <a:p>
            <a:fld id="{21C771A8-89F5-6C43-9C6E-B052BDC4BA94}" type="slidenum">
              <a:rPr lang="en-US" smtClean="0"/>
              <a:pPr/>
              <a:t>2</a:t>
            </a:fld>
            <a:endParaRPr lang="en-US"/>
          </a:p>
        </p:txBody>
      </p:sp>
      <p:sp>
        <p:nvSpPr>
          <p:cNvPr id="2" name="Title 1">
            <a:extLst>
              <a:ext uri="{FF2B5EF4-FFF2-40B4-BE49-F238E27FC236}">
                <a16:creationId xmlns:a16="http://schemas.microsoft.com/office/drawing/2014/main" id="{8191C934-4FB7-422B-3CF2-20BAE40FA075}"/>
              </a:ext>
            </a:extLst>
          </p:cNvPr>
          <p:cNvSpPr>
            <a:spLocks noGrp="1"/>
          </p:cNvSpPr>
          <p:nvPr>
            <p:ph type="title"/>
          </p:nvPr>
        </p:nvSpPr>
        <p:spPr/>
        <p:txBody>
          <a:bodyPr anchor="b"/>
          <a:lstStyle/>
          <a:p>
            <a:r>
              <a:rPr lang="en-US"/>
              <a:t>Agenda</a:t>
            </a:r>
          </a:p>
        </p:txBody>
      </p:sp>
      <p:grpSp>
        <p:nvGrpSpPr>
          <p:cNvPr id="12" name="Group 11">
            <a:extLst>
              <a:ext uri="{FF2B5EF4-FFF2-40B4-BE49-F238E27FC236}">
                <a16:creationId xmlns:a16="http://schemas.microsoft.com/office/drawing/2014/main" id="{E338921E-7B63-8407-58D9-D6DEC108B94B}"/>
              </a:ext>
            </a:extLst>
          </p:cNvPr>
          <p:cNvGrpSpPr/>
          <p:nvPr/>
        </p:nvGrpSpPr>
        <p:grpSpPr>
          <a:xfrm>
            <a:off x="2330812" y="2298222"/>
            <a:ext cx="7550568" cy="806824"/>
            <a:chOff x="2330812" y="2298222"/>
            <a:chExt cx="7550568" cy="806824"/>
          </a:xfrm>
        </p:grpSpPr>
        <p:sp>
          <p:nvSpPr>
            <p:cNvPr id="4" name="Chevron 3">
              <a:extLst>
                <a:ext uri="{FF2B5EF4-FFF2-40B4-BE49-F238E27FC236}">
                  <a16:creationId xmlns:a16="http://schemas.microsoft.com/office/drawing/2014/main" id="{7500CD79-426F-60FB-1A45-1D557408E8F7}"/>
                </a:ext>
              </a:extLst>
            </p:cNvPr>
            <p:cNvSpPr/>
            <p:nvPr/>
          </p:nvSpPr>
          <p:spPr>
            <a:xfrm>
              <a:off x="2330812" y="2298223"/>
              <a:ext cx="2192770" cy="806823"/>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600" dirty="0">
                  <a:solidFill>
                    <a:schemeClr val="tx1"/>
                  </a:solidFill>
                  <a:latin typeface="Century Gothic" panose="020B0502020202020204" pitchFamily="34" charset="0"/>
                </a:rPr>
                <a:t>Overview</a:t>
              </a:r>
            </a:p>
          </p:txBody>
        </p:sp>
        <p:sp>
          <p:nvSpPr>
            <p:cNvPr id="5" name="Chevron 4">
              <a:extLst>
                <a:ext uri="{FF2B5EF4-FFF2-40B4-BE49-F238E27FC236}">
                  <a16:creationId xmlns:a16="http://schemas.microsoft.com/office/drawing/2014/main" id="{4624015B-21B7-790C-BA4E-4477F27BC068}"/>
                </a:ext>
              </a:extLst>
            </p:cNvPr>
            <p:cNvSpPr/>
            <p:nvPr/>
          </p:nvSpPr>
          <p:spPr>
            <a:xfrm>
              <a:off x="4117540" y="2298222"/>
              <a:ext cx="2192770" cy="806823"/>
            </a:xfrm>
            <a:prstGeom prst="chevron">
              <a:avLst/>
            </a:prstGeom>
            <a:solidFill>
              <a:srgbClr val="D54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600" dirty="0">
                  <a:solidFill>
                    <a:schemeClr val="tx1"/>
                  </a:solidFill>
                  <a:latin typeface="Century Gothic" panose="020B0502020202020204" pitchFamily="34" charset="0"/>
                </a:rPr>
                <a:t>Schedule</a:t>
              </a:r>
            </a:p>
          </p:txBody>
        </p:sp>
        <p:sp>
          <p:nvSpPr>
            <p:cNvPr id="6" name="Chevron 5">
              <a:extLst>
                <a:ext uri="{FF2B5EF4-FFF2-40B4-BE49-F238E27FC236}">
                  <a16:creationId xmlns:a16="http://schemas.microsoft.com/office/drawing/2014/main" id="{3924209F-5CF1-5D90-3E04-1AD0115A2EB9}"/>
                </a:ext>
              </a:extLst>
            </p:cNvPr>
            <p:cNvSpPr/>
            <p:nvPr/>
          </p:nvSpPr>
          <p:spPr>
            <a:xfrm>
              <a:off x="5903593" y="2298222"/>
              <a:ext cx="2192770" cy="806823"/>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600" dirty="0">
                  <a:solidFill>
                    <a:schemeClr val="tx1"/>
                  </a:solidFill>
                  <a:latin typeface="Century Gothic" panose="020B0502020202020204" pitchFamily="34" charset="0"/>
                </a:rPr>
                <a:t>Test Readiness</a:t>
              </a:r>
            </a:p>
          </p:txBody>
        </p:sp>
        <p:sp>
          <p:nvSpPr>
            <p:cNvPr id="7" name="Chevron 6">
              <a:extLst>
                <a:ext uri="{FF2B5EF4-FFF2-40B4-BE49-F238E27FC236}">
                  <a16:creationId xmlns:a16="http://schemas.microsoft.com/office/drawing/2014/main" id="{4F5E0844-245D-D9C4-788C-8C3A41C7B37A}"/>
                </a:ext>
              </a:extLst>
            </p:cNvPr>
            <p:cNvSpPr/>
            <p:nvPr/>
          </p:nvSpPr>
          <p:spPr>
            <a:xfrm>
              <a:off x="7688610" y="2298223"/>
              <a:ext cx="2192770" cy="806823"/>
            </a:xfrm>
            <a:prstGeom prst="chevron">
              <a:avLst/>
            </a:prstGeom>
            <a:solidFill>
              <a:srgbClr val="FCC3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600" dirty="0">
                  <a:solidFill>
                    <a:schemeClr val="tx1"/>
                  </a:solidFill>
                  <a:latin typeface="Century Gothic" panose="020B0502020202020204" pitchFamily="34" charset="0"/>
                </a:rPr>
                <a:t>Budget</a:t>
              </a:r>
            </a:p>
          </p:txBody>
        </p:sp>
      </p:grpSp>
      <p:sp>
        <p:nvSpPr>
          <p:cNvPr id="10" name="TextBox 9">
            <a:extLst>
              <a:ext uri="{FF2B5EF4-FFF2-40B4-BE49-F238E27FC236}">
                <a16:creationId xmlns:a16="http://schemas.microsoft.com/office/drawing/2014/main" id="{EBDCB6EB-147F-369A-A6D4-E35BDE0C5676}"/>
              </a:ext>
            </a:extLst>
          </p:cNvPr>
          <p:cNvSpPr txBox="1"/>
          <p:nvPr/>
        </p:nvSpPr>
        <p:spPr>
          <a:xfrm>
            <a:off x="2310620" y="3105045"/>
            <a:ext cx="1806917" cy="1754326"/>
          </a:xfrm>
          <a:prstGeom prst="rect">
            <a:avLst/>
          </a:prstGeom>
          <a:noFill/>
        </p:spPr>
        <p:txBody>
          <a:bodyPr wrap="square" rtlCol="0">
            <a:spAutoFit/>
          </a:bodyPr>
          <a:lstStyle/>
          <a:p>
            <a:pPr marL="285750" indent="-285750">
              <a:buFont typeface="Arial" panose="020B0604020202020204" pitchFamily="34" charset="0"/>
              <a:buChar char="•"/>
            </a:pPr>
            <a:r>
              <a:rPr lang="en-US">
                <a:latin typeface="Century Gothic" panose="020B0502020202020204" pitchFamily="34" charset="0"/>
              </a:rPr>
              <a:t>CONOPS</a:t>
            </a:r>
          </a:p>
          <a:p>
            <a:pPr marL="285750" indent="-285750">
              <a:buFont typeface="Arial" panose="020B0604020202020204" pitchFamily="34" charset="0"/>
              <a:buChar char="•"/>
            </a:pPr>
            <a:r>
              <a:rPr lang="en-US">
                <a:latin typeface="Century Gothic" panose="020B0502020202020204" pitchFamily="34" charset="0"/>
              </a:rPr>
              <a:t>FBD</a:t>
            </a:r>
          </a:p>
          <a:p>
            <a:pPr marL="285750" indent="-285750">
              <a:buFont typeface="Arial" panose="020B0604020202020204" pitchFamily="34" charset="0"/>
              <a:buChar char="•"/>
            </a:pPr>
            <a:r>
              <a:rPr lang="en-US">
                <a:latin typeface="Century Gothic" panose="020B0502020202020204" pitchFamily="34" charset="0"/>
              </a:rPr>
              <a:t>CPEs</a:t>
            </a:r>
          </a:p>
          <a:p>
            <a:pPr marL="285750" indent="-285750">
              <a:buFont typeface="Arial" panose="020B0604020202020204" pitchFamily="34" charset="0"/>
              <a:buChar char="•"/>
            </a:pPr>
            <a:r>
              <a:rPr lang="en-US">
                <a:latin typeface="Century Gothic" panose="020B0502020202020204" pitchFamily="34" charset="0"/>
              </a:rPr>
              <a:t>Design </a:t>
            </a:r>
          </a:p>
          <a:p>
            <a:r>
              <a:rPr lang="en-US">
                <a:latin typeface="Century Gothic" panose="020B0502020202020204" pitchFamily="34" charset="0"/>
              </a:rPr>
              <a:t> </a:t>
            </a:r>
          </a:p>
          <a:p>
            <a:pPr marL="285750" indent="-285750">
              <a:buFont typeface="Arial" panose="020B0604020202020204" pitchFamily="34" charset="0"/>
              <a:buChar char="•"/>
            </a:pPr>
            <a:endParaRPr lang="en-US">
              <a:latin typeface="Century Gothic" panose="020B0502020202020204" pitchFamily="34" charset="0"/>
            </a:endParaRPr>
          </a:p>
        </p:txBody>
      </p:sp>
      <p:sp>
        <p:nvSpPr>
          <p:cNvPr id="11" name="TextBox 10">
            <a:extLst>
              <a:ext uri="{FF2B5EF4-FFF2-40B4-BE49-F238E27FC236}">
                <a16:creationId xmlns:a16="http://schemas.microsoft.com/office/drawing/2014/main" id="{453D8124-FE94-EA55-40E0-21911631E527}"/>
              </a:ext>
            </a:extLst>
          </p:cNvPr>
          <p:cNvSpPr txBox="1"/>
          <p:nvPr/>
        </p:nvSpPr>
        <p:spPr>
          <a:xfrm>
            <a:off x="4117537" y="3105044"/>
            <a:ext cx="1827117" cy="646331"/>
          </a:xfrm>
          <a:prstGeom prst="rect">
            <a:avLst/>
          </a:prstGeom>
          <a:noFill/>
        </p:spPr>
        <p:txBody>
          <a:bodyPr wrap="square" rtlCol="0">
            <a:spAutoFit/>
          </a:bodyPr>
          <a:lstStyle/>
          <a:p>
            <a:pPr marL="285750" indent="-285750">
              <a:buFont typeface="Arial" panose="020B0604020202020204" pitchFamily="34" charset="0"/>
              <a:buChar char="•"/>
            </a:pPr>
            <a:r>
              <a:rPr lang="en-US">
                <a:latin typeface="Century Gothic" panose="020B0502020202020204" pitchFamily="34" charset="0"/>
              </a:rPr>
              <a:t>Gantt Chart</a:t>
            </a:r>
          </a:p>
          <a:p>
            <a:pPr marL="285750" indent="-285750">
              <a:buFont typeface="Arial" panose="020B0604020202020204" pitchFamily="34" charset="0"/>
              <a:buChar char="•"/>
            </a:pPr>
            <a:r>
              <a:rPr lang="en-US">
                <a:latin typeface="Century Gothic" panose="020B0502020202020204" pitchFamily="34" charset="0"/>
              </a:rPr>
              <a:t>All tests</a:t>
            </a:r>
          </a:p>
        </p:txBody>
      </p:sp>
      <p:sp>
        <p:nvSpPr>
          <p:cNvPr id="18" name="TextBox 17">
            <a:extLst>
              <a:ext uri="{FF2B5EF4-FFF2-40B4-BE49-F238E27FC236}">
                <a16:creationId xmlns:a16="http://schemas.microsoft.com/office/drawing/2014/main" id="{E21042E7-D06F-E91E-5075-9EF1553C8AC9}"/>
              </a:ext>
            </a:extLst>
          </p:cNvPr>
          <p:cNvSpPr txBox="1"/>
          <p:nvPr/>
        </p:nvSpPr>
        <p:spPr>
          <a:xfrm>
            <a:off x="5924461" y="3140995"/>
            <a:ext cx="1806917" cy="1754326"/>
          </a:xfrm>
          <a:prstGeom prst="rect">
            <a:avLst/>
          </a:prstGeom>
          <a:noFill/>
        </p:spPr>
        <p:txBody>
          <a:bodyPr wrap="square" rtlCol="0">
            <a:spAutoFit/>
          </a:bodyPr>
          <a:lstStyle/>
          <a:p>
            <a:pPr marL="285750" indent="-285750">
              <a:buFont typeface="Arial" panose="020B0604020202020204" pitchFamily="34" charset="0"/>
              <a:buChar char="•"/>
            </a:pPr>
            <a:r>
              <a:rPr lang="en-US">
                <a:latin typeface="Century Gothic" panose="020B0502020202020204" pitchFamily="34" charset="0"/>
              </a:rPr>
              <a:t>Thermal Survival</a:t>
            </a:r>
          </a:p>
          <a:p>
            <a:pPr marL="285750" indent="-285750">
              <a:buFont typeface="Arial" panose="020B0604020202020204" pitchFamily="34" charset="0"/>
              <a:buChar char="•"/>
            </a:pPr>
            <a:r>
              <a:rPr lang="en-US">
                <a:latin typeface="Century Gothic" panose="020B0502020202020204" pitchFamily="34" charset="0"/>
              </a:rPr>
              <a:t>Detection of Life</a:t>
            </a:r>
          </a:p>
          <a:p>
            <a:pPr marL="285750" indent="-285750">
              <a:buFont typeface="Arial" panose="020B0604020202020204" pitchFamily="34" charset="0"/>
              <a:buChar char="•"/>
            </a:pPr>
            <a:r>
              <a:rPr lang="en-US">
                <a:latin typeface="Century Gothic" panose="020B0502020202020204" pitchFamily="34" charset="0"/>
              </a:rPr>
              <a:t>Day in the Life</a:t>
            </a:r>
          </a:p>
        </p:txBody>
      </p:sp>
      <p:sp>
        <p:nvSpPr>
          <p:cNvPr id="19" name="TextBox 18">
            <a:extLst>
              <a:ext uri="{FF2B5EF4-FFF2-40B4-BE49-F238E27FC236}">
                <a16:creationId xmlns:a16="http://schemas.microsoft.com/office/drawing/2014/main" id="{3017789C-913C-5ABC-3E1D-AC8144C8918C}"/>
              </a:ext>
            </a:extLst>
          </p:cNvPr>
          <p:cNvSpPr txBox="1"/>
          <p:nvPr/>
        </p:nvSpPr>
        <p:spPr>
          <a:xfrm>
            <a:off x="7731382" y="3105044"/>
            <a:ext cx="1914423" cy="646331"/>
          </a:xfrm>
          <a:prstGeom prst="rect">
            <a:avLst/>
          </a:prstGeom>
          <a:noFill/>
        </p:spPr>
        <p:txBody>
          <a:bodyPr wrap="square" rtlCol="0">
            <a:spAutoFit/>
          </a:bodyPr>
          <a:lstStyle/>
          <a:p>
            <a:pPr marL="285750" indent="-285750">
              <a:buFont typeface="Arial" panose="020B0604020202020204" pitchFamily="34" charset="0"/>
              <a:buChar char="•"/>
            </a:pPr>
            <a:r>
              <a:rPr lang="en-US">
                <a:latin typeface="Century Gothic" panose="020B0502020202020204" pitchFamily="34" charset="0"/>
              </a:rPr>
              <a:t>Subsystem breakdown</a:t>
            </a:r>
          </a:p>
        </p:txBody>
      </p:sp>
    </p:spTree>
    <p:extLst>
      <p:ext uri="{BB962C8B-B14F-4D97-AF65-F5344CB8AC3E}">
        <p14:creationId xmlns:p14="http://schemas.microsoft.com/office/powerpoint/2010/main" val="1064170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EB0C19-8897-300C-F8DF-6316CEEBA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18"/>
          <a:stretch/>
        </p:blipFill>
        <p:spPr bwMode="auto">
          <a:xfrm>
            <a:off x="8197684" y="643894"/>
            <a:ext cx="3980433" cy="5499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 metalware, stationary, hinge&#10;&#10;Description automatically generated">
            <a:extLst>
              <a:ext uri="{FF2B5EF4-FFF2-40B4-BE49-F238E27FC236}">
                <a16:creationId xmlns:a16="http://schemas.microsoft.com/office/drawing/2014/main" id="{5B93CACD-6C67-CED2-FDCC-356CF0F5A3AE}"/>
              </a:ext>
            </a:extLst>
          </p:cNvPr>
          <p:cNvPicPr>
            <a:picLocks noChangeAspect="1"/>
          </p:cNvPicPr>
          <p:nvPr/>
        </p:nvPicPr>
        <p:blipFill>
          <a:blip r:embed="rId3"/>
          <a:stretch>
            <a:fillRect/>
          </a:stretch>
        </p:blipFill>
        <p:spPr>
          <a:xfrm>
            <a:off x="3994317" y="1579155"/>
            <a:ext cx="4322092" cy="2930733"/>
          </a:xfrm>
          <a:prstGeom prst="rect">
            <a:avLst/>
          </a:prstGeom>
        </p:spPr>
      </p:pic>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20</a:t>
            </a:fld>
            <a:endParaRPr lang="en-US"/>
          </a:p>
        </p:txBody>
      </p:sp>
      <p:sp>
        <p:nvSpPr>
          <p:cNvPr id="26" name="Title 18">
            <a:extLst>
              <a:ext uri="{FF2B5EF4-FFF2-40B4-BE49-F238E27FC236}">
                <a16:creationId xmlns:a16="http://schemas.microsoft.com/office/drawing/2014/main" id="{5F1D3DDE-3822-26E3-6E64-0AB67ECE8261}"/>
              </a:ext>
            </a:extLst>
          </p:cNvPr>
          <p:cNvSpPr>
            <a:spLocks noGrp="1"/>
          </p:cNvSpPr>
          <p:nvPr>
            <p:ph type="title"/>
          </p:nvPr>
        </p:nvSpPr>
        <p:spPr/>
        <p:txBody>
          <a:bodyPr/>
          <a:lstStyle/>
          <a:p>
            <a:r>
              <a:rPr lang="en-US" b="1">
                <a:latin typeface="Century Gothic"/>
              </a:rPr>
              <a:t>Thermal Survival</a:t>
            </a:r>
            <a:br>
              <a:rPr lang="en-US"/>
            </a:br>
            <a:r>
              <a:rPr lang="en-US" sz="3600">
                <a:solidFill>
                  <a:schemeClr val="accent2">
                    <a:lumMod val="60000"/>
                    <a:lumOff val="40000"/>
                  </a:schemeClr>
                </a:solidFill>
                <a:latin typeface="Century Gothic"/>
              </a:rPr>
              <a:t>Alignment Prerequisite</a:t>
            </a:r>
            <a:endParaRPr lang="en-US">
              <a:solidFill>
                <a:schemeClr val="accent2">
                  <a:lumMod val="60000"/>
                  <a:lumOff val="40000"/>
                </a:schemeClr>
              </a:solidFill>
              <a:latin typeface="Century Gothic"/>
            </a:endParaRPr>
          </a:p>
        </p:txBody>
      </p:sp>
      <p:grpSp>
        <p:nvGrpSpPr>
          <p:cNvPr id="6" name="Group 5">
            <a:extLst>
              <a:ext uri="{FF2B5EF4-FFF2-40B4-BE49-F238E27FC236}">
                <a16:creationId xmlns:a16="http://schemas.microsoft.com/office/drawing/2014/main" id="{0474774D-BD78-F32A-026E-55CDF66C0B94}"/>
              </a:ext>
            </a:extLst>
          </p:cNvPr>
          <p:cNvGrpSpPr/>
          <p:nvPr/>
        </p:nvGrpSpPr>
        <p:grpSpPr>
          <a:xfrm>
            <a:off x="5768784" y="6338926"/>
            <a:ext cx="5217757" cy="430062"/>
            <a:chOff x="5768784" y="6338926"/>
            <a:chExt cx="5217757" cy="430062"/>
          </a:xfrm>
        </p:grpSpPr>
        <p:grpSp>
          <p:nvGrpSpPr>
            <p:cNvPr id="7" name="Group 6">
              <a:extLst>
                <a:ext uri="{FF2B5EF4-FFF2-40B4-BE49-F238E27FC236}">
                  <a16:creationId xmlns:a16="http://schemas.microsoft.com/office/drawing/2014/main" id="{B17F1050-F46F-0602-36A8-6B3950D7B487}"/>
                </a:ext>
              </a:extLst>
            </p:cNvPr>
            <p:cNvGrpSpPr/>
            <p:nvPr/>
          </p:nvGrpSpPr>
          <p:grpSpPr>
            <a:xfrm>
              <a:off x="6960394" y="6338927"/>
              <a:ext cx="4026147" cy="430061"/>
              <a:chOff x="7182687" y="6311894"/>
              <a:chExt cx="4026147" cy="429079"/>
            </a:xfrm>
            <a:solidFill>
              <a:srgbClr val="F7AA10"/>
            </a:solidFill>
          </p:grpSpPr>
          <p:sp>
            <p:nvSpPr>
              <p:cNvPr id="10" name="Chevron 9">
                <a:extLst>
                  <a:ext uri="{FF2B5EF4-FFF2-40B4-BE49-F238E27FC236}">
                    <a16:creationId xmlns:a16="http://schemas.microsoft.com/office/drawing/2014/main" id="{6B364A4A-E9F5-84B0-C814-39E5887028C4}"/>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1" name="Chevron 10">
                <a:extLst>
                  <a:ext uri="{FF2B5EF4-FFF2-40B4-BE49-F238E27FC236}">
                    <a16:creationId xmlns:a16="http://schemas.microsoft.com/office/drawing/2014/main" id="{AC20012C-FB58-D2AF-4A96-FDA3DFDCC287}"/>
                  </a:ext>
                </a:extLst>
              </p:cNvPr>
              <p:cNvSpPr/>
              <p:nvPr/>
            </p:nvSpPr>
            <p:spPr>
              <a:xfrm>
                <a:off x="8136023"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2" name="Chevron 11">
                <a:extLst>
                  <a:ext uri="{FF2B5EF4-FFF2-40B4-BE49-F238E27FC236}">
                    <a16:creationId xmlns:a16="http://schemas.microsoft.com/office/drawing/2014/main" id="{4BFB071E-9CC2-B159-1F9E-00B9BFB0DC31}"/>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20" name="Chevron 19">
                <a:extLst>
                  <a:ext uri="{FF2B5EF4-FFF2-40B4-BE49-F238E27FC236}">
                    <a16:creationId xmlns:a16="http://schemas.microsoft.com/office/drawing/2014/main" id="{F6A2EE27-E976-A22D-EAF3-B02BC9520787}"/>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9" name="Chevron 8">
              <a:extLst>
                <a:ext uri="{FF2B5EF4-FFF2-40B4-BE49-F238E27FC236}">
                  <a16:creationId xmlns:a16="http://schemas.microsoft.com/office/drawing/2014/main" id="{EB013D2D-AB3D-032F-46ED-6D021E18846E}"/>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Thermal</a:t>
              </a:r>
            </a:p>
          </p:txBody>
        </p:sp>
      </p:grpSp>
      <p:sp>
        <p:nvSpPr>
          <p:cNvPr id="42" name="TextBox 41">
            <a:extLst>
              <a:ext uri="{FF2B5EF4-FFF2-40B4-BE49-F238E27FC236}">
                <a16:creationId xmlns:a16="http://schemas.microsoft.com/office/drawing/2014/main" id="{2C02A6C3-25CE-D055-2680-40D3B793B007}"/>
              </a:ext>
            </a:extLst>
          </p:cNvPr>
          <p:cNvSpPr txBox="1"/>
          <p:nvPr/>
        </p:nvSpPr>
        <p:spPr>
          <a:xfrm>
            <a:off x="4451269" y="4914681"/>
            <a:ext cx="3712970" cy="1200329"/>
          </a:xfrm>
          <a:prstGeom prst="rect">
            <a:avLst/>
          </a:prstGeom>
          <a:noFill/>
        </p:spPr>
        <p:txBody>
          <a:bodyPr wrap="square" rtlCol="0">
            <a:spAutoFit/>
          </a:bodyPr>
          <a:lstStyle/>
          <a:p>
            <a:r>
              <a:rPr lang="en-US">
                <a:latin typeface="Century Gothic" panose="020B0502020202020204" pitchFamily="34" charset="0"/>
              </a:rPr>
              <a:t>X axis for each lens is controlled using the set screws holding the lens to its mount.</a:t>
            </a:r>
          </a:p>
          <a:p>
            <a:r>
              <a:rPr lang="en-US" sz="1600" i="1">
                <a:latin typeface="Century Gothic" panose="020B0502020202020204" pitchFamily="34" charset="0"/>
              </a:rPr>
              <a:t>*Grin lens example above</a:t>
            </a:r>
          </a:p>
        </p:txBody>
      </p:sp>
      <p:pic>
        <p:nvPicPr>
          <p:cNvPr id="18" name="Picture 17" descr="A picture containing toy, LEGO&#10;&#10;Description automatically generated">
            <a:extLst>
              <a:ext uri="{FF2B5EF4-FFF2-40B4-BE49-F238E27FC236}">
                <a16:creationId xmlns:a16="http://schemas.microsoft.com/office/drawing/2014/main" id="{F404FA03-9779-F040-F55B-A20D0A0F3D37}"/>
              </a:ext>
            </a:extLst>
          </p:cNvPr>
          <p:cNvPicPr>
            <a:picLocks noChangeAspect="1"/>
          </p:cNvPicPr>
          <p:nvPr/>
        </p:nvPicPr>
        <p:blipFill rotWithShape="1">
          <a:blip r:embed="rId4"/>
          <a:srcRect l="9923" r="14048" b="6795"/>
          <a:stretch/>
        </p:blipFill>
        <p:spPr>
          <a:xfrm>
            <a:off x="247227" y="1380476"/>
            <a:ext cx="3585277" cy="3423089"/>
          </a:xfrm>
          <a:prstGeom prst="rect">
            <a:avLst/>
          </a:prstGeom>
        </p:spPr>
      </p:pic>
      <p:sp>
        <p:nvSpPr>
          <p:cNvPr id="23" name="TextBox 22">
            <a:extLst>
              <a:ext uri="{FF2B5EF4-FFF2-40B4-BE49-F238E27FC236}">
                <a16:creationId xmlns:a16="http://schemas.microsoft.com/office/drawing/2014/main" id="{2D2F070C-BDF0-87E9-4062-733E72FAF08C}"/>
              </a:ext>
            </a:extLst>
          </p:cNvPr>
          <p:cNvSpPr txBox="1"/>
          <p:nvPr/>
        </p:nvSpPr>
        <p:spPr>
          <a:xfrm>
            <a:off x="247227" y="4904142"/>
            <a:ext cx="3585277" cy="923330"/>
          </a:xfrm>
          <a:prstGeom prst="rect">
            <a:avLst/>
          </a:prstGeom>
          <a:noFill/>
        </p:spPr>
        <p:txBody>
          <a:bodyPr wrap="square" rtlCol="0">
            <a:spAutoFit/>
          </a:bodyPr>
          <a:lstStyle/>
          <a:p>
            <a:r>
              <a:rPr lang="en-US">
                <a:latin typeface="Century Gothic" panose="020B0502020202020204" pitchFamily="34" charset="0"/>
              </a:rPr>
              <a:t>Y axis is controlled with the screws at the bottom of the payload </a:t>
            </a:r>
          </a:p>
        </p:txBody>
      </p:sp>
      <p:grpSp>
        <p:nvGrpSpPr>
          <p:cNvPr id="24" name="Group 23">
            <a:extLst>
              <a:ext uri="{FF2B5EF4-FFF2-40B4-BE49-F238E27FC236}">
                <a16:creationId xmlns:a16="http://schemas.microsoft.com/office/drawing/2014/main" id="{0DD18B21-2391-99B0-F2D6-27C1DEE674D1}"/>
              </a:ext>
            </a:extLst>
          </p:cNvPr>
          <p:cNvGrpSpPr/>
          <p:nvPr/>
        </p:nvGrpSpPr>
        <p:grpSpPr>
          <a:xfrm>
            <a:off x="1924126" y="3289225"/>
            <a:ext cx="231477" cy="1393519"/>
            <a:chOff x="3184070" y="4556097"/>
            <a:chExt cx="201160" cy="1211003"/>
          </a:xfrm>
        </p:grpSpPr>
        <p:sp>
          <p:nvSpPr>
            <p:cNvPr id="25" name="Up-Down Arrow 24">
              <a:extLst>
                <a:ext uri="{FF2B5EF4-FFF2-40B4-BE49-F238E27FC236}">
                  <a16:creationId xmlns:a16="http://schemas.microsoft.com/office/drawing/2014/main" id="{67902AF9-98D7-3712-A881-00287A87DBC9}"/>
                </a:ext>
              </a:extLst>
            </p:cNvPr>
            <p:cNvSpPr/>
            <p:nvPr/>
          </p:nvSpPr>
          <p:spPr>
            <a:xfrm>
              <a:off x="3184070" y="4556097"/>
              <a:ext cx="201154" cy="1211003"/>
            </a:xfrm>
            <a:prstGeom prst="upDownArrow">
              <a:avLst>
                <a:gd name="adj1" fmla="val 43709"/>
                <a:gd name="adj2" fmla="val 6572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a:extLst>
                <a:ext uri="{FF2B5EF4-FFF2-40B4-BE49-F238E27FC236}">
                  <a16:creationId xmlns:a16="http://schemas.microsoft.com/office/drawing/2014/main" id="{323483C2-0A8D-B364-7B61-050E3DECFA24}"/>
                </a:ext>
              </a:extLst>
            </p:cNvPr>
            <p:cNvSpPr/>
            <p:nvPr/>
          </p:nvSpPr>
          <p:spPr>
            <a:xfrm>
              <a:off x="3184069" y="5162550"/>
              <a:ext cx="201155" cy="604549"/>
            </a:xfrm>
            <a:prstGeom prst="downArrow">
              <a:avLst>
                <a:gd name="adj1" fmla="val 42890"/>
                <a:gd name="adj2" fmla="val 6581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EE0963E3-7C5E-1929-D199-8A23B7A09D41}"/>
              </a:ext>
            </a:extLst>
          </p:cNvPr>
          <p:cNvSpPr txBox="1"/>
          <p:nvPr/>
        </p:nvSpPr>
        <p:spPr>
          <a:xfrm>
            <a:off x="1735003" y="2907354"/>
            <a:ext cx="788999" cy="369332"/>
          </a:xfrm>
          <a:prstGeom prst="rect">
            <a:avLst/>
          </a:prstGeom>
          <a:noFill/>
        </p:spPr>
        <p:txBody>
          <a:bodyPr wrap="none" rtlCol="0">
            <a:spAutoFit/>
          </a:bodyPr>
          <a:lstStyle/>
          <a:p>
            <a:r>
              <a:rPr lang="en-US">
                <a:latin typeface="Century Gothic" panose="020B0502020202020204" pitchFamily="34" charset="0"/>
              </a:rPr>
              <a:t>Y axis</a:t>
            </a:r>
          </a:p>
        </p:txBody>
      </p:sp>
      <p:grpSp>
        <p:nvGrpSpPr>
          <p:cNvPr id="37" name="Group 36">
            <a:extLst>
              <a:ext uri="{FF2B5EF4-FFF2-40B4-BE49-F238E27FC236}">
                <a16:creationId xmlns:a16="http://schemas.microsoft.com/office/drawing/2014/main" id="{2D8C1AA7-C620-62DD-B3AD-C164309C03CE}"/>
              </a:ext>
            </a:extLst>
          </p:cNvPr>
          <p:cNvGrpSpPr/>
          <p:nvPr/>
        </p:nvGrpSpPr>
        <p:grpSpPr>
          <a:xfrm rot="6000163">
            <a:off x="5617020" y="2640582"/>
            <a:ext cx="231582" cy="1394179"/>
            <a:chOff x="3184069" y="4556097"/>
            <a:chExt cx="201155" cy="1211003"/>
          </a:xfrm>
        </p:grpSpPr>
        <p:sp>
          <p:nvSpPr>
            <p:cNvPr id="38" name="Up-Down Arrow 37">
              <a:extLst>
                <a:ext uri="{FF2B5EF4-FFF2-40B4-BE49-F238E27FC236}">
                  <a16:creationId xmlns:a16="http://schemas.microsoft.com/office/drawing/2014/main" id="{C896CA06-2B90-906B-547D-C188BD5148C6}"/>
                </a:ext>
              </a:extLst>
            </p:cNvPr>
            <p:cNvSpPr/>
            <p:nvPr/>
          </p:nvSpPr>
          <p:spPr>
            <a:xfrm>
              <a:off x="3184070" y="4556097"/>
              <a:ext cx="201154" cy="1211003"/>
            </a:xfrm>
            <a:prstGeom prst="upDownArrow">
              <a:avLst>
                <a:gd name="adj1" fmla="val 43709"/>
                <a:gd name="adj2" fmla="val 6572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a:extLst>
                <a:ext uri="{FF2B5EF4-FFF2-40B4-BE49-F238E27FC236}">
                  <a16:creationId xmlns:a16="http://schemas.microsoft.com/office/drawing/2014/main" id="{7ECD5647-ED5C-CE28-9951-A7A37E1AE23F}"/>
                </a:ext>
              </a:extLst>
            </p:cNvPr>
            <p:cNvSpPr/>
            <p:nvPr/>
          </p:nvSpPr>
          <p:spPr>
            <a:xfrm>
              <a:off x="3184069" y="5162550"/>
              <a:ext cx="201155" cy="604549"/>
            </a:xfrm>
            <a:prstGeom prst="downArrow">
              <a:avLst>
                <a:gd name="adj1" fmla="val 42890"/>
                <a:gd name="adj2" fmla="val 6581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362DB9B-19F4-B131-5EC0-67111C8E99C0}"/>
              </a:ext>
            </a:extLst>
          </p:cNvPr>
          <p:cNvSpPr txBox="1"/>
          <p:nvPr/>
        </p:nvSpPr>
        <p:spPr>
          <a:xfrm>
            <a:off x="5318236" y="3404123"/>
            <a:ext cx="793807" cy="369332"/>
          </a:xfrm>
          <a:prstGeom prst="rect">
            <a:avLst/>
          </a:prstGeom>
          <a:noFill/>
        </p:spPr>
        <p:txBody>
          <a:bodyPr wrap="none" lIns="91440" tIns="45720" rIns="91440" bIns="45720" rtlCol="0" anchor="t">
            <a:spAutoFit/>
          </a:bodyPr>
          <a:lstStyle/>
          <a:p>
            <a:r>
              <a:rPr lang="en-US">
                <a:latin typeface="Century Gothic"/>
              </a:rPr>
              <a:t>X axis</a:t>
            </a:r>
          </a:p>
        </p:txBody>
      </p:sp>
      <p:sp>
        <p:nvSpPr>
          <p:cNvPr id="14" name="TextBox 13">
            <a:extLst>
              <a:ext uri="{FF2B5EF4-FFF2-40B4-BE49-F238E27FC236}">
                <a16:creationId xmlns:a16="http://schemas.microsoft.com/office/drawing/2014/main" id="{D886A472-A7C3-727C-CBAD-9AA3D8C5338C}"/>
              </a:ext>
            </a:extLst>
          </p:cNvPr>
          <p:cNvSpPr txBox="1"/>
          <p:nvPr/>
        </p:nvSpPr>
        <p:spPr>
          <a:xfrm rot="20685545">
            <a:off x="5981199" y="3122517"/>
            <a:ext cx="519505" cy="161870"/>
          </a:xfrm>
          <a:prstGeom prst="rect">
            <a:avLst/>
          </a:prstGeom>
          <a:noFill/>
          <a:ln w="28575">
            <a:solidFill>
              <a:schemeClr val="accent1">
                <a:lumMod val="60000"/>
                <a:lumOff val="40000"/>
              </a:schemeClr>
            </a:solidFill>
            <a:prstDash val="sysDot"/>
          </a:ln>
        </p:spPr>
        <p:txBody>
          <a:bodyPr wrap="square" rtlCol="0">
            <a:spAutoFit/>
          </a:bodyPr>
          <a:lstStyle/>
          <a:p>
            <a:endParaRPr lang="en-US"/>
          </a:p>
        </p:txBody>
      </p:sp>
      <p:sp>
        <p:nvSpPr>
          <p:cNvPr id="15" name="TextBox 14">
            <a:extLst>
              <a:ext uri="{FF2B5EF4-FFF2-40B4-BE49-F238E27FC236}">
                <a16:creationId xmlns:a16="http://schemas.microsoft.com/office/drawing/2014/main" id="{F6C20A1F-88EA-E817-5CEE-F80351F6BC84}"/>
              </a:ext>
            </a:extLst>
          </p:cNvPr>
          <p:cNvSpPr txBox="1"/>
          <p:nvPr/>
        </p:nvSpPr>
        <p:spPr>
          <a:xfrm>
            <a:off x="6712130" y="3524766"/>
            <a:ext cx="1604279" cy="461665"/>
          </a:xfrm>
          <a:prstGeom prst="rect">
            <a:avLst/>
          </a:prstGeom>
          <a:noFill/>
          <a:ln w="28575">
            <a:noFill/>
            <a:prstDash val="sysDot"/>
          </a:ln>
        </p:spPr>
        <p:txBody>
          <a:bodyPr wrap="square" rtlCol="0">
            <a:spAutoFit/>
          </a:bodyPr>
          <a:lstStyle/>
          <a:p>
            <a:r>
              <a:rPr lang="en-US" sz="1200" dirty="0">
                <a:solidFill>
                  <a:schemeClr val="bg1"/>
                </a:solidFill>
                <a:latin typeface="Century Gothic" panose="020B0502020202020204" pitchFamily="34" charset="0"/>
              </a:rPr>
              <a:t>Set screws mirrored on other side</a:t>
            </a:r>
          </a:p>
        </p:txBody>
      </p:sp>
    </p:spTree>
    <p:extLst>
      <p:ext uri="{BB962C8B-B14F-4D97-AF65-F5344CB8AC3E}">
        <p14:creationId xmlns:p14="http://schemas.microsoft.com/office/powerpoint/2010/main" val="1103096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21</a:t>
            </a:fld>
            <a:endParaRPr lang="en-US"/>
          </a:p>
        </p:txBody>
      </p:sp>
      <p:sp>
        <p:nvSpPr>
          <p:cNvPr id="23" name="Title 22">
            <a:extLst>
              <a:ext uri="{FF2B5EF4-FFF2-40B4-BE49-F238E27FC236}">
                <a16:creationId xmlns:a16="http://schemas.microsoft.com/office/drawing/2014/main" id="{4114544D-F02C-DB3F-4B13-C1AAD8398992}"/>
              </a:ext>
            </a:extLst>
          </p:cNvPr>
          <p:cNvSpPr>
            <a:spLocks noGrp="1"/>
          </p:cNvSpPr>
          <p:nvPr>
            <p:ph type="title"/>
          </p:nvPr>
        </p:nvSpPr>
        <p:spPr/>
        <p:txBody>
          <a:bodyPr/>
          <a:lstStyle/>
          <a:p>
            <a:r>
              <a:rPr lang="en-US" b="1"/>
              <a:t>Thermal Survival</a:t>
            </a:r>
            <a:br>
              <a:rPr lang="en-US"/>
            </a:br>
            <a:r>
              <a:rPr lang="en-US" sz="3600">
                <a:solidFill>
                  <a:schemeClr val="accent2">
                    <a:lumMod val="60000"/>
                    <a:lumOff val="40000"/>
                  </a:schemeClr>
                </a:solidFill>
              </a:rPr>
              <a:t>Testing</a:t>
            </a:r>
            <a:endParaRPr lang="en-US"/>
          </a:p>
        </p:txBody>
      </p:sp>
      <p:grpSp>
        <p:nvGrpSpPr>
          <p:cNvPr id="11" name="Group 10">
            <a:extLst>
              <a:ext uri="{FF2B5EF4-FFF2-40B4-BE49-F238E27FC236}">
                <a16:creationId xmlns:a16="http://schemas.microsoft.com/office/drawing/2014/main" id="{4359295C-D29C-847C-72E8-E3D58B4D6496}"/>
              </a:ext>
            </a:extLst>
          </p:cNvPr>
          <p:cNvGrpSpPr/>
          <p:nvPr/>
        </p:nvGrpSpPr>
        <p:grpSpPr>
          <a:xfrm>
            <a:off x="5768784" y="6338926"/>
            <a:ext cx="5217757" cy="430062"/>
            <a:chOff x="5768784" y="6338926"/>
            <a:chExt cx="5217757" cy="430062"/>
          </a:xfrm>
        </p:grpSpPr>
        <p:grpSp>
          <p:nvGrpSpPr>
            <p:cNvPr id="12" name="Group 11">
              <a:extLst>
                <a:ext uri="{FF2B5EF4-FFF2-40B4-BE49-F238E27FC236}">
                  <a16:creationId xmlns:a16="http://schemas.microsoft.com/office/drawing/2014/main" id="{11FC5900-6B90-E473-A624-5B9827E13A8B}"/>
                </a:ext>
              </a:extLst>
            </p:cNvPr>
            <p:cNvGrpSpPr/>
            <p:nvPr/>
          </p:nvGrpSpPr>
          <p:grpSpPr>
            <a:xfrm>
              <a:off x="6960394" y="6338927"/>
              <a:ext cx="4026147" cy="430061"/>
              <a:chOff x="7182687" y="6311894"/>
              <a:chExt cx="4026147" cy="429079"/>
            </a:xfrm>
            <a:solidFill>
              <a:srgbClr val="F7AA10"/>
            </a:solidFill>
          </p:grpSpPr>
          <p:sp>
            <p:nvSpPr>
              <p:cNvPr id="14" name="Chevron 13">
                <a:extLst>
                  <a:ext uri="{FF2B5EF4-FFF2-40B4-BE49-F238E27FC236}">
                    <a16:creationId xmlns:a16="http://schemas.microsoft.com/office/drawing/2014/main" id="{DD5FB99D-CC2D-1D24-8FF5-D86BD832F419}"/>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5" name="Chevron 14">
                <a:extLst>
                  <a:ext uri="{FF2B5EF4-FFF2-40B4-BE49-F238E27FC236}">
                    <a16:creationId xmlns:a16="http://schemas.microsoft.com/office/drawing/2014/main" id="{FC226C23-5D95-AC29-29E6-BB04321F645D}"/>
                  </a:ext>
                </a:extLst>
              </p:cNvPr>
              <p:cNvSpPr/>
              <p:nvPr/>
            </p:nvSpPr>
            <p:spPr>
              <a:xfrm>
                <a:off x="8136023"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6" name="Chevron 15">
                <a:extLst>
                  <a:ext uri="{FF2B5EF4-FFF2-40B4-BE49-F238E27FC236}">
                    <a16:creationId xmlns:a16="http://schemas.microsoft.com/office/drawing/2014/main" id="{977DB101-1CAC-7663-26C8-C5200E20E1E1}"/>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Comp. &amp; Data</a:t>
                </a:r>
              </a:p>
            </p:txBody>
          </p:sp>
          <p:sp>
            <p:nvSpPr>
              <p:cNvPr id="17" name="Chevron 16">
                <a:extLst>
                  <a:ext uri="{FF2B5EF4-FFF2-40B4-BE49-F238E27FC236}">
                    <a16:creationId xmlns:a16="http://schemas.microsoft.com/office/drawing/2014/main" id="{BDD13F8D-8049-8DBC-4F0A-66A5ACA88346}"/>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13" name="Chevron 12">
              <a:extLst>
                <a:ext uri="{FF2B5EF4-FFF2-40B4-BE49-F238E27FC236}">
                  <a16:creationId xmlns:a16="http://schemas.microsoft.com/office/drawing/2014/main" id="{59CD413C-DB70-A980-DDAB-170F75DB9396}"/>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Thermal</a:t>
              </a:r>
            </a:p>
          </p:txBody>
        </p:sp>
      </p:grpSp>
      <p:graphicFrame>
        <p:nvGraphicFramePr>
          <p:cNvPr id="5" name="Table 6">
            <a:extLst>
              <a:ext uri="{FF2B5EF4-FFF2-40B4-BE49-F238E27FC236}">
                <a16:creationId xmlns:a16="http://schemas.microsoft.com/office/drawing/2014/main" id="{7195A154-C5B0-DE7E-F0EE-A61DFD38CB34}"/>
              </a:ext>
            </a:extLst>
          </p:cNvPr>
          <p:cNvGraphicFramePr>
            <a:graphicFrameLocks noGrp="1"/>
          </p:cNvGraphicFramePr>
          <p:nvPr>
            <p:extLst>
              <p:ext uri="{D42A27DB-BD31-4B8C-83A1-F6EECF244321}">
                <p14:modId xmlns:p14="http://schemas.microsoft.com/office/powerpoint/2010/main" val="931364442"/>
              </p:ext>
            </p:extLst>
          </p:nvPr>
        </p:nvGraphicFramePr>
        <p:xfrm>
          <a:off x="143686" y="1276584"/>
          <a:ext cx="6106643" cy="4882877"/>
        </p:xfrm>
        <a:graphic>
          <a:graphicData uri="http://schemas.openxmlformats.org/drawingml/2006/table">
            <a:tbl>
              <a:tblPr firstRow="1" bandRow="1">
                <a:tableStyleId>{74C1A8A3-306A-4EB7-A6B1-4F7E0EB9C5D6}</a:tableStyleId>
              </a:tblPr>
              <a:tblGrid>
                <a:gridCol w="520432">
                  <a:extLst>
                    <a:ext uri="{9D8B030D-6E8A-4147-A177-3AD203B41FA5}">
                      <a16:colId xmlns:a16="http://schemas.microsoft.com/office/drawing/2014/main" val="748809133"/>
                    </a:ext>
                  </a:extLst>
                </a:gridCol>
                <a:gridCol w="2704115">
                  <a:extLst>
                    <a:ext uri="{9D8B030D-6E8A-4147-A177-3AD203B41FA5}">
                      <a16:colId xmlns:a16="http://schemas.microsoft.com/office/drawing/2014/main" val="1006634566"/>
                    </a:ext>
                  </a:extLst>
                </a:gridCol>
                <a:gridCol w="2882096">
                  <a:extLst>
                    <a:ext uri="{9D8B030D-6E8A-4147-A177-3AD203B41FA5}">
                      <a16:colId xmlns:a16="http://schemas.microsoft.com/office/drawing/2014/main" val="1879977548"/>
                    </a:ext>
                  </a:extLst>
                </a:gridCol>
              </a:tblGrid>
              <a:tr h="232440">
                <a:tc>
                  <a:txBody>
                    <a:bodyPr/>
                    <a:lstStyle/>
                    <a:p>
                      <a:pPr algn="ctr"/>
                      <a:r>
                        <a:rPr lang="en-US" sz="1400" b="0">
                          <a:latin typeface="Century Gothic" panose="020B0502020202020204" pitchFamily="34" charset="0"/>
                        </a:rPr>
                        <a:t>Step</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b="0">
                          <a:latin typeface="Century Gothic" panose="020B0502020202020204" pitchFamily="34" charset="0"/>
                        </a:rPr>
                        <a:t> Action</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b="0">
                          <a:latin typeface="Century Gothic" panose="020B0502020202020204" pitchFamily="34" charset="0"/>
                        </a:rPr>
                        <a:t>Notes</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3079664"/>
                  </a:ext>
                </a:extLst>
              </a:tr>
              <a:tr h="371837">
                <a:tc>
                  <a:txBody>
                    <a:bodyPr/>
                    <a:lstStyle/>
                    <a:p>
                      <a:pPr algn="ctr"/>
                      <a:r>
                        <a:rPr lang="en-US" sz="1200">
                          <a:latin typeface="Century Gothic" panose="020B0502020202020204" pitchFamily="34" charset="0"/>
                        </a:rPr>
                        <a:t>Pre</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latin typeface="Century Gothic" panose="020B0502020202020204" pitchFamily="34" charset="0"/>
                        </a:rPr>
                        <a:t>Initial Alignment procedure</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1200">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51600357"/>
                  </a:ext>
                </a:extLst>
              </a:tr>
              <a:tr h="387400">
                <a:tc>
                  <a:txBody>
                    <a:bodyPr/>
                    <a:lstStyle/>
                    <a:p>
                      <a:pPr algn="ctr"/>
                      <a:r>
                        <a:rPr lang="en-US" sz="1200">
                          <a:latin typeface="Century Gothic" panose="020B0502020202020204" pitchFamily="34" charset="0"/>
                        </a:rPr>
                        <a:t>Set up</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latin typeface="Century Gothic" panose="020B0502020202020204" pitchFamily="34" charset="0"/>
                        </a:rPr>
                        <a:t>Set up equipment in testing room (Hazardous Test Cell, room 169)</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latin typeface="Century Gothic" panose="020B0502020202020204" pitchFamily="34" charset="0"/>
                        </a:rPr>
                        <a:t>*laser &amp; PPE , payload, </a:t>
                      </a:r>
                      <a:r>
                        <a:rPr lang="en-US" sz="1200" err="1">
                          <a:latin typeface="Century Gothic" panose="020B0502020202020204" pitchFamily="34" charset="0"/>
                        </a:rPr>
                        <a:t>portenta</a:t>
                      </a:r>
                      <a:r>
                        <a:rPr lang="en-US" sz="1200">
                          <a:latin typeface="Century Gothic" panose="020B0502020202020204" pitchFamily="34" charset="0"/>
                        </a:rPr>
                        <a:t> for imaging, computer</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23648376"/>
                  </a:ext>
                </a:extLst>
              </a:tr>
              <a:tr h="542359">
                <a:tc>
                  <a:txBody>
                    <a:bodyPr/>
                    <a:lstStyle/>
                    <a:p>
                      <a:pPr algn="ctr"/>
                      <a:r>
                        <a:rPr lang="en-US" sz="1200">
                          <a:latin typeface="Century Gothic" panose="020B0502020202020204" pitchFamily="34" charset="0"/>
                        </a:rPr>
                        <a:t>1</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latin typeface="Century Gothic" panose="020B0502020202020204" pitchFamily="34" charset="0"/>
                        </a:rPr>
                        <a:t>Verify alignment w/ low power and image sensor in room 169</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latin typeface="Century Gothic" panose="020B0502020202020204" pitchFamily="34" charset="0"/>
                        </a:rPr>
                        <a:t>*w/ moving payload and human error, verify alignment and realign as necessary</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01492905"/>
                  </a:ext>
                </a:extLst>
              </a:tr>
              <a:tr h="387400">
                <a:tc>
                  <a:txBody>
                    <a:bodyPr/>
                    <a:lstStyle/>
                    <a:p>
                      <a:pPr algn="ctr"/>
                      <a:r>
                        <a:rPr lang="en-US" sz="1200">
                          <a:latin typeface="Century Gothic" panose="020B0502020202020204" pitchFamily="34" charset="0"/>
                        </a:rPr>
                        <a:t>2</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r>
                        <a:rPr lang="en-US" sz="1200">
                          <a:latin typeface="Century Gothic" panose="020B0502020202020204" pitchFamily="34" charset="0"/>
                        </a:rPr>
                        <a:t>Move payload to </a:t>
                      </a:r>
                      <a:r>
                        <a:rPr lang="en-US" sz="1200" err="1">
                          <a:latin typeface="Century Gothic" panose="020B0502020202020204" pitchFamily="34" charset="0"/>
                        </a:rPr>
                        <a:t>BioServe</a:t>
                      </a:r>
                      <a:endParaRPr lang="en-US" sz="1200">
                        <a:latin typeface="Century Gothic" panose="020B0502020202020204" pitchFamily="34" charset="0"/>
                      </a:endParaRPr>
                    </a:p>
                    <a:p>
                      <a:r>
                        <a:rPr lang="en-US" sz="1200">
                          <a:latin typeface="Century Gothic" panose="020B0502020202020204" pitchFamily="34" charset="0"/>
                        </a:rPr>
                        <a:t>-bring bricks and cooler</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r>
                        <a:rPr lang="en-US" sz="1200">
                          <a:latin typeface="Century Gothic" panose="020B0502020202020204" pitchFamily="34" charset="0"/>
                        </a:rPr>
                        <a:t>*use cart</a:t>
                      </a:r>
                    </a:p>
                    <a:p>
                      <a:r>
                        <a:rPr lang="en-US" sz="1200">
                          <a:latin typeface="Century Gothic" panose="020B0502020202020204" pitchFamily="34" charset="0"/>
                        </a:rPr>
                        <a:t>*</a:t>
                      </a:r>
                      <a:r>
                        <a:rPr lang="en-US" sz="1200" err="1">
                          <a:latin typeface="Century Gothic" panose="020B0502020202020204" pitchFamily="34" charset="0"/>
                        </a:rPr>
                        <a:t>BioServe</a:t>
                      </a:r>
                      <a:r>
                        <a:rPr lang="en-US" sz="1200">
                          <a:latin typeface="Century Gothic" panose="020B0502020202020204" pitchFamily="34" charset="0"/>
                        </a:rPr>
                        <a:t> 3rd floor aero</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922812445"/>
                  </a:ext>
                </a:extLst>
              </a:tr>
              <a:tr h="232440">
                <a:tc>
                  <a:txBody>
                    <a:bodyPr/>
                    <a:lstStyle/>
                    <a:p>
                      <a:pPr algn="ctr"/>
                      <a:r>
                        <a:rPr lang="en-US" sz="1200">
                          <a:latin typeface="Century Gothic" panose="020B0502020202020204" pitchFamily="34" charset="0"/>
                        </a:rPr>
                        <a:t>3</a:t>
                      </a:r>
                    </a:p>
                  </a:txBody>
                  <a:tcPr marL="45720" marR="45720" anchor="ctr">
                    <a:lnL w="28575" cap="flat" cmpd="sng" algn="ctr">
                      <a:solidFill>
                        <a:schemeClr val="accent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r>
                        <a:rPr lang="en-US" sz="1200">
                          <a:latin typeface="Century Gothic" panose="020B0502020202020204" pitchFamily="34" charset="0"/>
                        </a:rPr>
                        <a:t>Heat payload and bricks to 60C</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endParaRPr lang="en-US" sz="1200">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3046943"/>
                  </a:ext>
                </a:extLst>
              </a:tr>
              <a:tr h="387400">
                <a:tc>
                  <a:txBody>
                    <a:bodyPr/>
                    <a:lstStyle/>
                    <a:p>
                      <a:pPr algn="ctr"/>
                      <a:r>
                        <a:rPr lang="en-US" sz="1200">
                          <a:latin typeface="Century Gothic" panose="020B0502020202020204" pitchFamily="34" charset="0"/>
                        </a:rPr>
                        <a:t>4</a:t>
                      </a:r>
                    </a:p>
                  </a:txBody>
                  <a:tcPr marL="45720" marR="45720" anchor="ctr">
                    <a:lnL w="28575" cap="flat" cmpd="sng" algn="ctr">
                      <a:solidFill>
                        <a:schemeClr val="accent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r>
                        <a:rPr lang="en-US" sz="1200">
                          <a:latin typeface="Century Gothic" panose="020B0502020202020204" pitchFamily="34" charset="0"/>
                        </a:rPr>
                        <a:t>Measure temperature until payload is at equilibrium</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r>
                        <a:rPr lang="en-US" sz="1200">
                          <a:latin typeface="Century Gothic" panose="020B0502020202020204" pitchFamily="34" charset="0"/>
                        </a:rPr>
                        <a:t>-IR thermometer(exterior)</a:t>
                      </a:r>
                    </a:p>
                    <a:p>
                      <a:r>
                        <a:rPr lang="en-US" sz="1200">
                          <a:latin typeface="Century Gothic" panose="020B0502020202020204" pitchFamily="34" charset="0"/>
                        </a:rPr>
                        <a:t>-Thermistors(interior)</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578871095"/>
                  </a:ext>
                </a:extLst>
              </a:tr>
              <a:tr h="387400">
                <a:tc>
                  <a:txBody>
                    <a:bodyPr/>
                    <a:lstStyle/>
                    <a:p>
                      <a:pPr algn="ctr"/>
                      <a:r>
                        <a:rPr lang="en-US" sz="1200">
                          <a:latin typeface="Century Gothic" panose="020B0502020202020204" pitchFamily="34" charset="0"/>
                        </a:rPr>
                        <a:t>5</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latin typeface="Century Gothic" panose="020B0502020202020204" pitchFamily="34" charset="0"/>
                        </a:rPr>
                        <a:t>Place bricks and payload carefully in cooler</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1200">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46053830"/>
                  </a:ext>
                </a:extLst>
              </a:tr>
              <a:tr h="232440">
                <a:tc>
                  <a:txBody>
                    <a:bodyPr/>
                    <a:lstStyle/>
                    <a:p>
                      <a:pPr algn="ctr"/>
                      <a:r>
                        <a:rPr lang="en-US" sz="1200">
                          <a:latin typeface="Century Gothic" panose="020B0502020202020204" pitchFamily="34" charset="0"/>
                        </a:rPr>
                        <a:t>6</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latin typeface="Century Gothic" panose="020B0502020202020204" pitchFamily="34" charset="0"/>
                        </a:rPr>
                        <a:t>Move to back to room 169</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latin typeface="Century Gothic" panose="020B0502020202020204" pitchFamily="34" charset="0"/>
                        </a:rPr>
                        <a:t>*use cart </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00269279"/>
                  </a:ext>
                </a:extLst>
              </a:tr>
              <a:tr h="387400">
                <a:tc>
                  <a:txBody>
                    <a:bodyPr/>
                    <a:lstStyle/>
                    <a:p>
                      <a:pPr algn="ctr"/>
                      <a:r>
                        <a:rPr lang="en-US" sz="1200">
                          <a:latin typeface="Century Gothic" panose="020B0502020202020204" pitchFamily="34" charset="0"/>
                        </a:rPr>
                        <a:t>7</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latin typeface="Century Gothic" panose="020B0502020202020204" pitchFamily="34" charset="0"/>
                        </a:rPr>
                        <a:t>Remove payload from cooler and place on testing table</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1200">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98379307"/>
                  </a:ext>
                </a:extLst>
              </a:tr>
              <a:tr h="232440">
                <a:tc>
                  <a:txBody>
                    <a:bodyPr/>
                    <a:lstStyle/>
                    <a:p>
                      <a:pPr algn="ctr"/>
                      <a:r>
                        <a:rPr lang="en-US" sz="1200">
                          <a:latin typeface="Century Gothic" panose="020B0502020202020204" pitchFamily="34" charset="0"/>
                        </a:rPr>
                        <a:t>8</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r>
                        <a:rPr lang="en-US" sz="1200">
                          <a:latin typeface="Century Gothic" panose="020B0502020202020204" pitchFamily="34" charset="0"/>
                        </a:rPr>
                        <a:t>Let payload cool to room temp. </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endParaRPr lang="en-US" sz="1200">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795313663"/>
                  </a:ext>
                </a:extLst>
              </a:tr>
              <a:tr h="387400">
                <a:tc>
                  <a:txBody>
                    <a:bodyPr/>
                    <a:lstStyle/>
                    <a:p>
                      <a:pPr algn="ctr"/>
                      <a:r>
                        <a:rPr lang="en-US" sz="1200">
                          <a:latin typeface="Century Gothic" panose="020B0502020202020204" pitchFamily="34" charset="0"/>
                        </a:rPr>
                        <a:t>9</a:t>
                      </a:r>
                    </a:p>
                  </a:txBody>
                  <a:tcPr marL="45720" marR="45720" anchor="ctr">
                    <a:lnL w="28575" cap="flat" cmpd="sng" algn="ctr">
                      <a:solidFill>
                        <a:schemeClr val="accent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r>
                        <a:rPr lang="en-US" sz="1200">
                          <a:latin typeface="Century Gothic" panose="020B0502020202020204" pitchFamily="34" charset="0"/>
                        </a:rPr>
                        <a:t>Check post alignment w/ low power and image sensor</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r>
                        <a:rPr lang="en-US" sz="1200">
                          <a:latin typeface="Century Gothic" panose="020B0502020202020204" pitchFamily="34" charset="0"/>
                        </a:rPr>
                        <a:t>*save data </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712640671"/>
                  </a:ext>
                </a:extLst>
              </a:tr>
            </a:tbl>
          </a:graphicData>
        </a:graphic>
      </p:graphicFrame>
      <p:pic>
        <p:nvPicPr>
          <p:cNvPr id="1030" name="Picture 6">
            <a:extLst>
              <a:ext uri="{FF2B5EF4-FFF2-40B4-BE49-F238E27FC236}">
                <a16:creationId xmlns:a16="http://schemas.microsoft.com/office/drawing/2014/main" id="{59AC14A1-045C-F53A-2605-3D65AE951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655" y="1031135"/>
            <a:ext cx="2567418" cy="382545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689EF171-7762-CD2F-0BBF-C9490F0DC3FC}"/>
              </a:ext>
            </a:extLst>
          </p:cNvPr>
          <p:cNvCxnSpPr>
            <a:cxnSpLocks/>
          </p:cNvCxnSpPr>
          <p:nvPr/>
        </p:nvCxnSpPr>
        <p:spPr>
          <a:xfrm flipV="1">
            <a:off x="6998773" y="4246768"/>
            <a:ext cx="1088136" cy="56413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DBEBDC-EF75-364E-58FE-D71D626D6A60}"/>
              </a:ext>
            </a:extLst>
          </p:cNvPr>
          <p:cNvCxnSpPr>
            <a:cxnSpLocks/>
          </p:cNvCxnSpPr>
          <p:nvPr/>
        </p:nvCxnSpPr>
        <p:spPr>
          <a:xfrm>
            <a:off x="8260645" y="4237243"/>
            <a:ext cx="155448" cy="564136"/>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67815CE-3C16-DAF9-0741-7B3F42E3473D}"/>
              </a:ext>
            </a:extLst>
          </p:cNvPr>
          <p:cNvSpPr txBox="1"/>
          <p:nvPr/>
        </p:nvSpPr>
        <p:spPr>
          <a:xfrm>
            <a:off x="9079869" y="1659285"/>
            <a:ext cx="2968445" cy="3785652"/>
          </a:xfrm>
          <a:prstGeom prst="rect">
            <a:avLst/>
          </a:prstGeom>
          <a:noFill/>
        </p:spPr>
        <p:txBody>
          <a:bodyPr wrap="square" rtlCol="0">
            <a:spAutoFit/>
          </a:bodyPr>
          <a:lstStyle/>
          <a:p>
            <a:r>
              <a:rPr lang="en-US" sz="1600">
                <a:latin typeface="Century Gothic" panose="020B0502020202020204" pitchFamily="34" charset="0"/>
              </a:rPr>
              <a:t>Because of the estimated time of the sensor arrival, initial alignment can be done w/ image sensor stand in once assembly is complete. </a:t>
            </a:r>
          </a:p>
          <a:p>
            <a:endParaRPr lang="en-US" sz="1600">
              <a:latin typeface="Century Gothic" panose="020B0502020202020204" pitchFamily="34" charset="0"/>
            </a:endParaRPr>
          </a:p>
          <a:p>
            <a:endParaRPr lang="en-US" sz="1600">
              <a:latin typeface="Century Gothic" panose="020B0502020202020204" pitchFamily="34" charset="0"/>
            </a:endParaRPr>
          </a:p>
          <a:p>
            <a:r>
              <a:rPr lang="en-US" sz="1600">
                <a:latin typeface="Century Gothic" panose="020B0502020202020204" pitchFamily="34" charset="0"/>
              </a:rPr>
              <a:t>Post thermal survival check will be done with sensor in order to minimize human error bumping anything while removing payload housing</a:t>
            </a:r>
          </a:p>
          <a:p>
            <a:endParaRPr lang="en-US" sz="1600">
              <a:latin typeface="Century Gothic" panose="020B0502020202020204" pitchFamily="34" charset="0"/>
            </a:endParaRPr>
          </a:p>
        </p:txBody>
      </p:sp>
      <p:pic>
        <p:nvPicPr>
          <p:cNvPr id="7170" name="Picture 2">
            <a:extLst>
              <a:ext uri="{FF2B5EF4-FFF2-40B4-BE49-F238E27FC236}">
                <a16:creationId xmlns:a16="http://schemas.microsoft.com/office/drawing/2014/main" id="{229FA6E2-85E9-2CB4-AC64-B3CAD458DD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842" t="68916" r="6845" b="6892"/>
          <a:stretch/>
        </p:blipFill>
        <p:spPr bwMode="auto">
          <a:xfrm>
            <a:off x="7015205" y="4810904"/>
            <a:ext cx="1396477" cy="1411220"/>
          </a:xfrm>
          <a:prstGeom prst="rect">
            <a:avLst/>
          </a:prstGeom>
          <a:noFill/>
          <a:ln w="19050">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815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555EF6-C095-AAF2-D5FA-FD2926FEC0DB}"/>
              </a:ext>
            </a:extLst>
          </p:cNvPr>
          <p:cNvSpPr>
            <a:spLocks noGrp="1"/>
          </p:cNvSpPr>
          <p:nvPr>
            <p:ph sz="half" idx="1"/>
          </p:nvPr>
        </p:nvSpPr>
        <p:spPr>
          <a:xfrm>
            <a:off x="7517249" y="1472637"/>
            <a:ext cx="4484649" cy="4644759"/>
          </a:xfrm>
        </p:spPr>
        <p:txBody>
          <a:bodyPr vert="horz" lIns="91440" tIns="45720" rIns="91440" bIns="45720" rtlCol="0" anchor="t">
            <a:normAutofit/>
          </a:bodyPr>
          <a:lstStyle/>
          <a:p>
            <a:pPr marL="0" indent="0">
              <a:buNone/>
            </a:pPr>
            <a:r>
              <a:rPr lang="en-US">
                <a:latin typeface="Century Gothic"/>
              </a:rPr>
              <a:t>Hot &amp; Cold Payload:</a:t>
            </a:r>
          </a:p>
          <a:p>
            <a:pPr marL="457200" indent="-457200">
              <a:buFont typeface="Arial"/>
              <a:buChar char="•"/>
            </a:pPr>
            <a:r>
              <a:rPr lang="en-US" sz="2400">
                <a:latin typeface="Century Gothic"/>
              </a:rPr>
              <a:t>Burns</a:t>
            </a:r>
          </a:p>
          <a:p>
            <a:pPr marL="0" indent="0">
              <a:buNone/>
            </a:pPr>
            <a:endParaRPr lang="en-US"/>
          </a:p>
          <a:p>
            <a:pPr marL="457200" indent="-457200"/>
            <a:endParaRPr lang="en-US" sz="2400">
              <a:latin typeface="Century Gothic"/>
            </a:endParaRPr>
          </a:p>
          <a:p>
            <a:pPr marL="457200" indent="-457200"/>
            <a:endParaRPr lang="en-US" sz="2400"/>
          </a:p>
          <a:p>
            <a:pPr marL="457200" indent="-457200"/>
            <a:endParaRPr lang="en-US" sz="2400"/>
          </a:p>
          <a:p>
            <a:pPr indent="0"/>
            <a:endParaRPr lang="en-US" b="1"/>
          </a:p>
          <a:p>
            <a:pPr marL="0" indent="0">
              <a:buNone/>
            </a:pPr>
            <a:endParaRPr lang="en-US" b="1"/>
          </a:p>
        </p:txBody>
      </p:sp>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22</a:t>
            </a:fld>
            <a:endParaRPr lang="en-US"/>
          </a:p>
        </p:txBody>
      </p:sp>
      <p:sp>
        <p:nvSpPr>
          <p:cNvPr id="2" name="Title 1">
            <a:extLst>
              <a:ext uri="{FF2B5EF4-FFF2-40B4-BE49-F238E27FC236}">
                <a16:creationId xmlns:a16="http://schemas.microsoft.com/office/drawing/2014/main" id="{54ADCB3A-448B-ED14-36C6-BA0421561322}"/>
              </a:ext>
            </a:extLst>
          </p:cNvPr>
          <p:cNvSpPr>
            <a:spLocks noGrp="1"/>
          </p:cNvSpPr>
          <p:nvPr>
            <p:ph type="title"/>
          </p:nvPr>
        </p:nvSpPr>
        <p:spPr/>
        <p:txBody>
          <a:bodyPr>
            <a:noAutofit/>
          </a:bodyPr>
          <a:lstStyle/>
          <a:p>
            <a:r>
              <a:rPr lang="en-US" b="1">
                <a:latin typeface="Century Gothic"/>
              </a:rPr>
              <a:t>Thermal Survival</a:t>
            </a:r>
            <a:br>
              <a:rPr lang="en-US"/>
            </a:br>
            <a:r>
              <a:rPr lang="en-US" sz="3600">
                <a:solidFill>
                  <a:schemeClr val="accent2">
                    <a:lumMod val="60000"/>
                    <a:lumOff val="40000"/>
                  </a:schemeClr>
                </a:solidFill>
                <a:latin typeface="Century Gothic"/>
              </a:rPr>
              <a:t>Testing Safety </a:t>
            </a:r>
            <a:endParaRPr lang="en-US">
              <a:solidFill>
                <a:schemeClr val="accent2">
                  <a:lumMod val="60000"/>
                  <a:lumOff val="40000"/>
                </a:schemeClr>
              </a:solidFill>
            </a:endParaRPr>
          </a:p>
        </p:txBody>
      </p:sp>
      <p:grpSp>
        <p:nvGrpSpPr>
          <p:cNvPr id="20" name="Group 19">
            <a:extLst>
              <a:ext uri="{FF2B5EF4-FFF2-40B4-BE49-F238E27FC236}">
                <a16:creationId xmlns:a16="http://schemas.microsoft.com/office/drawing/2014/main" id="{9FD9FFBA-78CA-ACFC-845C-B7B91EB36C86}"/>
              </a:ext>
            </a:extLst>
          </p:cNvPr>
          <p:cNvGrpSpPr/>
          <p:nvPr/>
        </p:nvGrpSpPr>
        <p:grpSpPr>
          <a:xfrm>
            <a:off x="5768784" y="6338926"/>
            <a:ext cx="5217757" cy="430062"/>
            <a:chOff x="5768784" y="6338926"/>
            <a:chExt cx="5217757" cy="430062"/>
          </a:xfrm>
        </p:grpSpPr>
        <p:grpSp>
          <p:nvGrpSpPr>
            <p:cNvPr id="21" name="Group 20">
              <a:extLst>
                <a:ext uri="{FF2B5EF4-FFF2-40B4-BE49-F238E27FC236}">
                  <a16:creationId xmlns:a16="http://schemas.microsoft.com/office/drawing/2014/main" id="{170FCF1B-33FF-ED89-B0EC-ECDFC410DC28}"/>
                </a:ext>
              </a:extLst>
            </p:cNvPr>
            <p:cNvGrpSpPr/>
            <p:nvPr/>
          </p:nvGrpSpPr>
          <p:grpSpPr>
            <a:xfrm>
              <a:off x="6960394" y="6338927"/>
              <a:ext cx="4026147" cy="430061"/>
              <a:chOff x="7182687" y="6311894"/>
              <a:chExt cx="4026147" cy="429079"/>
            </a:xfrm>
            <a:solidFill>
              <a:srgbClr val="F7AA10"/>
            </a:solidFill>
          </p:grpSpPr>
          <p:sp>
            <p:nvSpPr>
              <p:cNvPr id="23" name="Chevron 22">
                <a:extLst>
                  <a:ext uri="{FF2B5EF4-FFF2-40B4-BE49-F238E27FC236}">
                    <a16:creationId xmlns:a16="http://schemas.microsoft.com/office/drawing/2014/main" id="{AF362150-DF97-7F7D-A5D8-0CD31C38C349}"/>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24" name="Chevron 23">
                <a:extLst>
                  <a:ext uri="{FF2B5EF4-FFF2-40B4-BE49-F238E27FC236}">
                    <a16:creationId xmlns:a16="http://schemas.microsoft.com/office/drawing/2014/main" id="{18F68F31-7DF7-6F31-2E78-CA69FC62E5DA}"/>
                  </a:ext>
                </a:extLst>
              </p:cNvPr>
              <p:cNvSpPr/>
              <p:nvPr/>
            </p:nvSpPr>
            <p:spPr>
              <a:xfrm>
                <a:off x="8136023"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25" name="Chevron 24">
                <a:extLst>
                  <a:ext uri="{FF2B5EF4-FFF2-40B4-BE49-F238E27FC236}">
                    <a16:creationId xmlns:a16="http://schemas.microsoft.com/office/drawing/2014/main" id="{32380AE6-6368-0166-5605-2C82DBE3E2E7}"/>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Comp. &amp; Data</a:t>
                </a:r>
              </a:p>
            </p:txBody>
          </p:sp>
          <p:sp>
            <p:nvSpPr>
              <p:cNvPr id="26" name="Chevron 25">
                <a:extLst>
                  <a:ext uri="{FF2B5EF4-FFF2-40B4-BE49-F238E27FC236}">
                    <a16:creationId xmlns:a16="http://schemas.microsoft.com/office/drawing/2014/main" id="{91CE318A-D6BB-B832-CD44-AA9BFC270762}"/>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22" name="Chevron 21">
              <a:extLst>
                <a:ext uri="{FF2B5EF4-FFF2-40B4-BE49-F238E27FC236}">
                  <a16:creationId xmlns:a16="http://schemas.microsoft.com/office/drawing/2014/main" id="{8E27E45E-21DC-0116-E13D-E3A29586658D}"/>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Thermal</a:t>
              </a:r>
            </a:p>
          </p:txBody>
        </p:sp>
      </p:grpSp>
      <p:grpSp>
        <p:nvGrpSpPr>
          <p:cNvPr id="15" name="Group 14">
            <a:extLst>
              <a:ext uri="{FF2B5EF4-FFF2-40B4-BE49-F238E27FC236}">
                <a16:creationId xmlns:a16="http://schemas.microsoft.com/office/drawing/2014/main" id="{290C0BF1-2561-1E0B-655B-A38D01F6CEE4}"/>
              </a:ext>
            </a:extLst>
          </p:cNvPr>
          <p:cNvGrpSpPr/>
          <p:nvPr/>
        </p:nvGrpSpPr>
        <p:grpSpPr>
          <a:xfrm>
            <a:off x="4164862" y="2029726"/>
            <a:ext cx="3624289" cy="3682096"/>
            <a:chOff x="62441" y="553857"/>
            <a:chExt cx="5187950" cy="5268440"/>
          </a:xfrm>
        </p:grpSpPr>
        <p:pic>
          <p:nvPicPr>
            <p:cNvPr id="6" name="Picture 6" descr="Diagram, engineering drawing&#10;&#10;Description automatically generated">
              <a:extLst>
                <a:ext uri="{FF2B5EF4-FFF2-40B4-BE49-F238E27FC236}">
                  <a16:creationId xmlns:a16="http://schemas.microsoft.com/office/drawing/2014/main" id="{3C7529DC-567A-D15D-2825-46D78C3572D1}"/>
                </a:ext>
              </a:extLst>
            </p:cNvPr>
            <p:cNvPicPr>
              <a:picLocks noChangeAspect="1"/>
            </p:cNvPicPr>
            <p:nvPr/>
          </p:nvPicPr>
          <p:blipFill>
            <a:blip r:embed="rId3"/>
            <a:stretch>
              <a:fillRect/>
            </a:stretch>
          </p:blipFill>
          <p:spPr>
            <a:xfrm>
              <a:off x="62441" y="553857"/>
              <a:ext cx="5187950" cy="4278458"/>
            </a:xfrm>
            <a:prstGeom prst="rect">
              <a:avLst/>
            </a:prstGeom>
          </p:spPr>
        </p:pic>
        <p:cxnSp>
          <p:nvCxnSpPr>
            <p:cNvPr id="7" name="Straight Arrow Connector 6">
              <a:extLst>
                <a:ext uri="{FF2B5EF4-FFF2-40B4-BE49-F238E27FC236}">
                  <a16:creationId xmlns:a16="http://schemas.microsoft.com/office/drawing/2014/main" id="{6BAA0C48-080A-5219-39BA-2E3A69587EA7}"/>
                </a:ext>
              </a:extLst>
            </p:cNvPr>
            <p:cNvCxnSpPr/>
            <p:nvPr/>
          </p:nvCxnSpPr>
          <p:spPr>
            <a:xfrm flipV="1">
              <a:off x="3025116" y="3625810"/>
              <a:ext cx="976702" cy="566469"/>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40622509-C17B-D82F-2686-41E0DABD0D2E}"/>
                </a:ext>
              </a:extLst>
            </p:cNvPr>
            <p:cNvSpPr/>
            <p:nvPr/>
          </p:nvSpPr>
          <p:spPr>
            <a:xfrm>
              <a:off x="3925284" y="3662100"/>
              <a:ext cx="521179" cy="2160197"/>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Century Gothic" panose="020B0502020202020204" pitchFamily="34" charset="0"/>
              </a:endParaRPr>
            </a:p>
          </p:txBody>
        </p:sp>
        <p:sp>
          <p:nvSpPr>
            <p:cNvPr id="11" name="Arc 10">
              <a:extLst>
                <a:ext uri="{FF2B5EF4-FFF2-40B4-BE49-F238E27FC236}">
                  <a16:creationId xmlns:a16="http://schemas.microsoft.com/office/drawing/2014/main" id="{1014BB47-E5A4-252D-53EC-1FD913B64FC6}"/>
                </a:ext>
              </a:extLst>
            </p:cNvPr>
            <p:cNvSpPr/>
            <p:nvPr/>
          </p:nvSpPr>
          <p:spPr>
            <a:xfrm rot="8040000">
              <a:off x="2668023" y="2532465"/>
              <a:ext cx="1624641" cy="2580734"/>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Century Gothic" panose="020B0502020202020204" pitchFamily="34" charset="0"/>
              </a:endParaRPr>
            </a:p>
          </p:txBody>
        </p:sp>
        <p:cxnSp>
          <p:nvCxnSpPr>
            <p:cNvPr id="12" name="Connector: Curved 11">
              <a:extLst>
                <a:ext uri="{FF2B5EF4-FFF2-40B4-BE49-F238E27FC236}">
                  <a16:creationId xmlns:a16="http://schemas.microsoft.com/office/drawing/2014/main" id="{F4CCFF83-112B-231B-933C-62BB328B7C61}"/>
                </a:ext>
              </a:extLst>
            </p:cNvPr>
            <p:cNvCxnSpPr/>
            <p:nvPr/>
          </p:nvCxnSpPr>
          <p:spPr>
            <a:xfrm flipH="1">
              <a:off x="3364725" y="4737913"/>
              <a:ext cx="1068108" cy="854871"/>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6A941C4-9E82-69B1-5555-EB2B500FD6E0}"/>
                </a:ext>
              </a:extLst>
            </p:cNvPr>
            <p:cNvSpPr txBox="1"/>
            <p:nvPr/>
          </p:nvSpPr>
          <p:spPr>
            <a:xfrm>
              <a:off x="2025346" y="5351500"/>
              <a:ext cx="1340555" cy="454154"/>
            </a:xfrm>
            <a:prstGeom prst="rect">
              <a:avLst/>
            </a:prstGeom>
            <a:noFill/>
            <a:ln w="28575">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a:latin typeface="Century Gothic" panose="020B0502020202020204" pitchFamily="34" charset="0"/>
                  <a:cs typeface="Calibri"/>
                </a:rPr>
                <a:t>Laser</a:t>
              </a:r>
            </a:p>
          </p:txBody>
        </p:sp>
      </p:grpSp>
      <p:pic>
        <p:nvPicPr>
          <p:cNvPr id="14" name="Picture 14" descr="Logo&#10;&#10;Description automatically generated">
            <a:extLst>
              <a:ext uri="{FF2B5EF4-FFF2-40B4-BE49-F238E27FC236}">
                <a16:creationId xmlns:a16="http://schemas.microsoft.com/office/drawing/2014/main" id="{6EBC8419-A6E6-F593-A61F-9F4B39384486}"/>
              </a:ext>
            </a:extLst>
          </p:cNvPr>
          <p:cNvPicPr>
            <a:picLocks noChangeAspect="1"/>
          </p:cNvPicPr>
          <p:nvPr/>
        </p:nvPicPr>
        <p:blipFill>
          <a:blip r:embed="rId4"/>
          <a:stretch>
            <a:fillRect/>
          </a:stretch>
        </p:blipFill>
        <p:spPr>
          <a:xfrm>
            <a:off x="993722" y="2618107"/>
            <a:ext cx="2064835" cy="906719"/>
          </a:xfrm>
          <a:prstGeom prst="rect">
            <a:avLst/>
          </a:prstGeom>
        </p:spPr>
      </p:pic>
      <p:pic>
        <p:nvPicPr>
          <p:cNvPr id="16" name="Picture 16" descr="Logo, company name&#10;&#10;Description automatically generated">
            <a:extLst>
              <a:ext uri="{FF2B5EF4-FFF2-40B4-BE49-F238E27FC236}">
                <a16:creationId xmlns:a16="http://schemas.microsoft.com/office/drawing/2014/main" id="{B1FC44C9-A55C-5F62-E3A6-F11428F8057F}"/>
              </a:ext>
            </a:extLst>
          </p:cNvPr>
          <p:cNvPicPr>
            <a:picLocks noChangeAspect="1"/>
          </p:cNvPicPr>
          <p:nvPr/>
        </p:nvPicPr>
        <p:blipFill>
          <a:blip r:embed="rId5"/>
          <a:stretch>
            <a:fillRect/>
          </a:stretch>
        </p:blipFill>
        <p:spPr>
          <a:xfrm>
            <a:off x="1197038" y="3961279"/>
            <a:ext cx="1234108" cy="1528739"/>
          </a:xfrm>
          <a:prstGeom prst="rect">
            <a:avLst/>
          </a:prstGeom>
        </p:spPr>
      </p:pic>
      <p:sp>
        <p:nvSpPr>
          <p:cNvPr id="17" name="TextBox 16">
            <a:extLst>
              <a:ext uri="{FF2B5EF4-FFF2-40B4-BE49-F238E27FC236}">
                <a16:creationId xmlns:a16="http://schemas.microsoft.com/office/drawing/2014/main" id="{94C98021-32AB-8B1D-6D20-3097B5366C11}"/>
              </a:ext>
            </a:extLst>
          </p:cNvPr>
          <p:cNvSpPr txBox="1"/>
          <p:nvPr/>
        </p:nvSpPr>
        <p:spPr>
          <a:xfrm>
            <a:off x="102090" y="5568018"/>
            <a:ext cx="38481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Operational Checklists Signed by Operator and Observer </a:t>
            </a:r>
            <a:endParaRPr lang="en-US"/>
          </a:p>
        </p:txBody>
      </p:sp>
      <p:sp>
        <p:nvSpPr>
          <p:cNvPr id="18" name="TextBox 17">
            <a:extLst>
              <a:ext uri="{FF2B5EF4-FFF2-40B4-BE49-F238E27FC236}">
                <a16:creationId xmlns:a16="http://schemas.microsoft.com/office/drawing/2014/main" id="{51C70FD4-FB96-EF70-22EF-AC9F458862D3}"/>
              </a:ext>
            </a:extLst>
          </p:cNvPr>
          <p:cNvSpPr txBox="1"/>
          <p:nvPr/>
        </p:nvSpPr>
        <p:spPr>
          <a:xfrm>
            <a:off x="554804" y="35020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Laser Safety Glasses</a:t>
            </a:r>
            <a:endParaRPr lang="en-US"/>
          </a:p>
        </p:txBody>
      </p:sp>
      <p:sp>
        <p:nvSpPr>
          <p:cNvPr id="19" name="TextBox 18">
            <a:extLst>
              <a:ext uri="{FF2B5EF4-FFF2-40B4-BE49-F238E27FC236}">
                <a16:creationId xmlns:a16="http://schemas.microsoft.com/office/drawing/2014/main" id="{A1AEECB7-7D3C-47E8-CF19-57F3B8795266}"/>
              </a:ext>
            </a:extLst>
          </p:cNvPr>
          <p:cNvSpPr txBox="1"/>
          <p:nvPr/>
        </p:nvSpPr>
        <p:spPr>
          <a:xfrm>
            <a:off x="4381685" y="5845017"/>
            <a:ext cx="31355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Manual Safety Interlock</a:t>
            </a:r>
            <a:endParaRPr lang="en-US"/>
          </a:p>
        </p:txBody>
      </p:sp>
      <p:sp>
        <p:nvSpPr>
          <p:cNvPr id="27" name="TextBox 26">
            <a:extLst>
              <a:ext uri="{FF2B5EF4-FFF2-40B4-BE49-F238E27FC236}">
                <a16:creationId xmlns:a16="http://schemas.microsoft.com/office/drawing/2014/main" id="{2FBA9201-370F-BC5B-B5C7-9993CA7DDE1C}"/>
              </a:ext>
            </a:extLst>
          </p:cNvPr>
          <p:cNvSpPr txBox="1"/>
          <p:nvPr/>
        </p:nvSpPr>
        <p:spPr>
          <a:xfrm>
            <a:off x="4164862" y="4510027"/>
            <a:ext cx="13341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panose="020B0502020202020204" pitchFamily="34" charset="0"/>
                <a:cs typeface="Calibri"/>
              </a:rPr>
              <a:t>Momentary Switches (wired in series)</a:t>
            </a:r>
          </a:p>
        </p:txBody>
      </p:sp>
      <p:cxnSp>
        <p:nvCxnSpPr>
          <p:cNvPr id="28" name="Straight Arrow Connector 27">
            <a:extLst>
              <a:ext uri="{FF2B5EF4-FFF2-40B4-BE49-F238E27FC236}">
                <a16:creationId xmlns:a16="http://schemas.microsoft.com/office/drawing/2014/main" id="{E02F7A4E-E84C-D8B3-8FF7-08B1DB40F6E7}"/>
              </a:ext>
            </a:extLst>
          </p:cNvPr>
          <p:cNvCxnSpPr/>
          <p:nvPr/>
        </p:nvCxnSpPr>
        <p:spPr>
          <a:xfrm flipV="1">
            <a:off x="5501364" y="3830560"/>
            <a:ext cx="1586541" cy="7749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AAAEAEC-6A95-C685-D844-0A0D49F1735B}"/>
              </a:ext>
            </a:extLst>
          </p:cNvPr>
          <p:cNvCxnSpPr>
            <a:cxnSpLocks/>
          </p:cNvCxnSpPr>
          <p:nvPr/>
        </p:nvCxnSpPr>
        <p:spPr>
          <a:xfrm flipV="1">
            <a:off x="5512147" y="4384088"/>
            <a:ext cx="666390" cy="2214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3" name="Picture 33">
            <a:extLst>
              <a:ext uri="{FF2B5EF4-FFF2-40B4-BE49-F238E27FC236}">
                <a16:creationId xmlns:a16="http://schemas.microsoft.com/office/drawing/2014/main" id="{0E05DC15-6527-81C2-7335-763BAEC1A5A3}"/>
              </a:ext>
            </a:extLst>
          </p:cNvPr>
          <p:cNvPicPr>
            <a:picLocks noChangeAspect="1"/>
          </p:cNvPicPr>
          <p:nvPr/>
        </p:nvPicPr>
        <p:blipFill>
          <a:blip r:embed="rId6"/>
          <a:stretch>
            <a:fillRect/>
          </a:stretch>
        </p:blipFill>
        <p:spPr>
          <a:xfrm>
            <a:off x="9804331" y="2206002"/>
            <a:ext cx="1673942" cy="2108400"/>
          </a:xfrm>
          <a:prstGeom prst="rect">
            <a:avLst/>
          </a:prstGeom>
        </p:spPr>
      </p:pic>
      <p:sp>
        <p:nvSpPr>
          <p:cNvPr id="34" name="TextBox 33">
            <a:extLst>
              <a:ext uri="{FF2B5EF4-FFF2-40B4-BE49-F238E27FC236}">
                <a16:creationId xmlns:a16="http://schemas.microsoft.com/office/drawing/2014/main" id="{908442DF-E4F6-1005-7FE2-23B9F9555AE8}"/>
              </a:ext>
            </a:extLst>
          </p:cNvPr>
          <p:cNvSpPr txBox="1"/>
          <p:nvPr/>
        </p:nvSpPr>
        <p:spPr>
          <a:xfrm>
            <a:off x="9877094" y="4351436"/>
            <a:ext cx="18828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Insulated Gloves</a:t>
            </a:r>
            <a:endParaRPr lang="en-US"/>
          </a:p>
        </p:txBody>
      </p:sp>
      <p:sp>
        <p:nvSpPr>
          <p:cNvPr id="8" name="TextBox 7">
            <a:extLst>
              <a:ext uri="{FF2B5EF4-FFF2-40B4-BE49-F238E27FC236}">
                <a16:creationId xmlns:a16="http://schemas.microsoft.com/office/drawing/2014/main" id="{30931F07-4B98-362E-4E78-C4FDB790FE8E}"/>
              </a:ext>
            </a:extLst>
          </p:cNvPr>
          <p:cNvSpPr txBox="1"/>
          <p:nvPr/>
        </p:nvSpPr>
        <p:spPr>
          <a:xfrm>
            <a:off x="102090" y="982957"/>
            <a:ext cx="4110627" cy="1569660"/>
          </a:xfrm>
          <a:prstGeom prst="rect">
            <a:avLst/>
          </a:prstGeom>
          <a:noFill/>
        </p:spPr>
        <p:txBody>
          <a:bodyPr wrap="square">
            <a:spAutoFit/>
          </a:bodyPr>
          <a:lstStyle/>
          <a:p>
            <a:pPr marL="0" indent="0">
              <a:buNone/>
            </a:pPr>
            <a:r>
              <a:rPr lang="en-US" sz="2400">
                <a:latin typeface="Century Gothic" panose="020B0502020202020204" pitchFamily="34" charset="0"/>
              </a:rPr>
              <a:t>Laser Dangers @ &lt; 5mw: </a:t>
            </a:r>
          </a:p>
          <a:p>
            <a:pPr marL="457200" indent="-457200">
              <a:buFont typeface="Arial" panose="020B0604020202020204" pitchFamily="34" charset="0"/>
              <a:buChar char="•"/>
            </a:pPr>
            <a:r>
              <a:rPr lang="en-US" sz="2400">
                <a:latin typeface="Century Gothic" panose="020B0502020202020204" pitchFamily="34" charset="0"/>
              </a:rPr>
              <a:t>Safe for extended beam exposure to eyes and skin</a:t>
            </a:r>
          </a:p>
        </p:txBody>
      </p:sp>
    </p:spTree>
    <p:extLst>
      <p:ext uri="{BB962C8B-B14F-4D97-AF65-F5344CB8AC3E}">
        <p14:creationId xmlns:p14="http://schemas.microsoft.com/office/powerpoint/2010/main" val="4004408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359535-56FF-926C-70C8-DBBB9DB06591}"/>
              </a:ext>
            </a:extLst>
          </p:cNvPr>
          <p:cNvSpPr>
            <a:spLocks noGrp="1"/>
          </p:cNvSpPr>
          <p:nvPr>
            <p:ph sz="half" idx="1"/>
          </p:nvPr>
        </p:nvSpPr>
        <p:spPr>
          <a:xfrm>
            <a:off x="231354" y="1548124"/>
            <a:ext cx="3280021" cy="2236798"/>
          </a:xfrm>
        </p:spPr>
        <p:txBody>
          <a:bodyPr>
            <a:normAutofit/>
          </a:bodyPr>
          <a:lstStyle/>
          <a:p>
            <a:pPr marL="0" indent="0">
              <a:buNone/>
            </a:pPr>
            <a:r>
              <a:rPr lang="en-US" sz="2000"/>
              <a:t>Image Sensor(alignment)</a:t>
            </a:r>
          </a:p>
          <a:p>
            <a:r>
              <a:rPr lang="en-US" sz="2000"/>
              <a:t>Taking image pre and post survival temp.</a:t>
            </a:r>
          </a:p>
          <a:p>
            <a:r>
              <a:rPr lang="en-US" sz="2000"/>
              <a:t>Can look at image live and save as PNG </a:t>
            </a:r>
          </a:p>
        </p:txBody>
      </p:sp>
      <p:sp>
        <p:nvSpPr>
          <p:cNvPr id="4" name="Slide Number Placeholder 3">
            <a:extLst>
              <a:ext uri="{FF2B5EF4-FFF2-40B4-BE49-F238E27FC236}">
                <a16:creationId xmlns:a16="http://schemas.microsoft.com/office/drawing/2014/main" id="{CE567B21-7467-7183-3B48-DB7FE94A2F36}"/>
              </a:ext>
            </a:extLst>
          </p:cNvPr>
          <p:cNvSpPr>
            <a:spLocks noGrp="1"/>
          </p:cNvSpPr>
          <p:nvPr>
            <p:ph type="sldNum" sz="quarter" idx="4"/>
          </p:nvPr>
        </p:nvSpPr>
        <p:spPr/>
        <p:txBody>
          <a:bodyPr/>
          <a:lstStyle/>
          <a:p>
            <a:fld id="{21C771A8-89F5-6C43-9C6E-B052BDC4BA94}" type="slidenum">
              <a:rPr lang="en-US" smtClean="0"/>
              <a:pPr/>
              <a:t>23</a:t>
            </a:fld>
            <a:endParaRPr lang="en-US"/>
          </a:p>
        </p:txBody>
      </p:sp>
      <p:sp>
        <p:nvSpPr>
          <p:cNvPr id="5" name="Title 4">
            <a:extLst>
              <a:ext uri="{FF2B5EF4-FFF2-40B4-BE49-F238E27FC236}">
                <a16:creationId xmlns:a16="http://schemas.microsoft.com/office/drawing/2014/main" id="{B07DF686-3574-2C16-200B-541E78B5CB01}"/>
              </a:ext>
            </a:extLst>
          </p:cNvPr>
          <p:cNvSpPr>
            <a:spLocks noGrp="1"/>
          </p:cNvSpPr>
          <p:nvPr>
            <p:ph type="title"/>
          </p:nvPr>
        </p:nvSpPr>
        <p:spPr/>
        <p:txBody>
          <a:bodyPr/>
          <a:lstStyle/>
          <a:p>
            <a:r>
              <a:rPr lang="en-US" b="1">
                <a:latin typeface="Century Gothic"/>
              </a:rPr>
              <a:t>Thermal Survival</a:t>
            </a:r>
            <a:br>
              <a:rPr lang="en-US"/>
            </a:br>
            <a:r>
              <a:rPr lang="en-US" sz="3600">
                <a:solidFill>
                  <a:schemeClr val="accent2">
                    <a:lumMod val="60000"/>
                    <a:lumOff val="40000"/>
                  </a:schemeClr>
                </a:solidFill>
                <a:latin typeface="Century Gothic"/>
              </a:rPr>
              <a:t>Components and Data</a:t>
            </a:r>
            <a:endParaRPr lang="en-US"/>
          </a:p>
        </p:txBody>
      </p:sp>
      <p:grpSp>
        <p:nvGrpSpPr>
          <p:cNvPr id="6" name="Group 5">
            <a:extLst>
              <a:ext uri="{FF2B5EF4-FFF2-40B4-BE49-F238E27FC236}">
                <a16:creationId xmlns:a16="http://schemas.microsoft.com/office/drawing/2014/main" id="{E3E6B455-97A5-A063-BA8C-ADBCFC8143AD}"/>
              </a:ext>
            </a:extLst>
          </p:cNvPr>
          <p:cNvGrpSpPr/>
          <p:nvPr/>
        </p:nvGrpSpPr>
        <p:grpSpPr>
          <a:xfrm>
            <a:off x="5768784" y="6338926"/>
            <a:ext cx="5217757" cy="430062"/>
            <a:chOff x="5768784" y="6338926"/>
            <a:chExt cx="5217757" cy="430062"/>
          </a:xfrm>
        </p:grpSpPr>
        <p:grpSp>
          <p:nvGrpSpPr>
            <p:cNvPr id="7" name="Group 6">
              <a:extLst>
                <a:ext uri="{FF2B5EF4-FFF2-40B4-BE49-F238E27FC236}">
                  <a16:creationId xmlns:a16="http://schemas.microsoft.com/office/drawing/2014/main" id="{048717FA-C741-6046-9F76-75B76DE71614}"/>
                </a:ext>
              </a:extLst>
            </p:cNvPr>
            <p:cNvGrpSpPr/>
            <p:nvPr/>
          </p:nvGrpSpPr>
          <p:grpSpPr>
            <a:xfrm>
              <a:off x="6960394" y="6338927"/>
              <a:ext cx="4026147" cy="430061"/>
              <a:chOff x="7182687" y="6311894"/>
              <a:chExt cx="4026147" cy="429079"/>
            </a:xfrm>
            <a:solidFill>
              <a:srgbClr val="F7AA10"/>
            </a:solidFill>
          </p:grpSpPr>
          <p:sp>
            <p:nvSpPr>
              <p:cNvPr id="9" name="Chevron 8">
                <a:extLst>
                  <a:ext uri="{FF2B5EF4-FFF2-40B4-BE49-F238E27FC236}">
                    <a16:creationId xmlns:a16="http://schemas.microsoft.com/office/drawing/2014/main" id="{6B6C4D1D-3939-A6B6-555B-C9D3433C7A89}"/>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0" name="Chevron 9">
                <a:extLst>
                  <a:ext uri="{FF2B5EF4-FFF2-40B4-BE49-F238E27FC236}">
                    <a16:creationId xmlns:a16="http://schemas.microsoft.com/office/drawing/2014/main" id="{8ABFBFD6-A21B-5F80-B6B9-27DB948DEED7}"/>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1" name="Chevron 10">
                <a:extLst>
                  <a:ext uri="{FF2B5EF4-FFF2-40B4-BE49-F238E27FC236}">
                    <a16:creationId xmlns:a16="http://schemas.microsoft.com/office/drawing/2014/main" id="{4A8595EA-A574-2404-0637-18DC8A5CB4C0}"/>
                  </a:ext>
                </a:extLst>
              </p:cNvPr>
              <p:cNvSpPr/>
              <p:nvPr/>
            </p:nvSpPr>
            <p:spPr>
              <a:xfrm>
                <a:off x="9089359"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Comp. &amp; Data</a:t>
                </a:r>
              </a:p>
            </p:txBody>
          </p:sp>
          <p:sp>
            <p:nvSpPr>
              <p:cNvPr id="12" name="Chevron 11">
                <a:extLst>
                  <a:ext uri="{FF2B5EF4-FFF2-40B4-BE49-F238E27FC236}">
                    <a16:creationId xmlns:a16="http://schemas.microsoft.com/office/drawing/2014/main" id="{DB95E768-D139-E6EB-2F8D-125F5F30B95A}"/>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8" name="Chevron 7">
              <a:extLst>
                <a:ext uri="{FF2B5EF4-FFF2-40B4-BE49-F238E27FC236}">
                  <a16:creationId xmlns:a16="http://schemas.microsoft.com/office/drawing/2014/main" id="{E0E1435B-7D11-A7F4-805D-708CBC1DC9C6}"/>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Thermal</a:t>
              </a:r>
            </a:p>
          </p:txBody>
        </p:sp>
      </p:grpSp>
      <p:grpSp>
        <p:nvGrpSpPr>
          <p:cNvPr id="17" name="Group 16">
            <a:extLst>
              <a:ext uri="{FF2B5EF4-FFF2-40B4-BE49-F238E27FC236}">
                <a16:creationId xmlns:a16="http://schemas.microsoft.com/office/drawing/2014/main" id="{79C65511-8176-4FE8-5045-7DB2FBC15811}"/>
              </a:ext>
            </a:extLst>
          </p:cNvPr>
          <p:cNvGrpSpPr/>
          <p:nvPr/>
        </p:nvGrpSpPr>
        <p:grpSpPr>
          <a:xfrm>
            <a:off x="3129739" y="1509643"/>
            <a:ext cx="3596856" cy="2713765"/>
            <a:chOff x="1105300" y="2882096"/>
            <a:chExt cx="2567418" cy="1946354"/>
          </a:xfrm>
        </p:grpSpPr>
        <p:pic>
          <p:nvPicPr>
            <p:cNvPr id="14" name="Picture 6">
              <a:extLst>
                <a:ext uri="{FF2B5EF4-FFF2-40B4-BE49-F238E27FC236}">
                  <a16:creationId xmlns:a16="http://schemas.microsoft.com/office/drawing/2014/main" id="{8BD2CEFC-9A9B-F89E-9BEE-9848659CFE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121"/>
            <a:stretch/>
          </p:blipFill>
          <p:spPr bwMode="auto">
            <a:xfrm>
              <a:off x="1105300" y="2882096"/>
              <a:ext cx="2567418" cy="194635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BD8E1C90-3871-01FF-18CE-9A487161F29D}"/>
                </a:ext>
              </a:extLst>
            </p:cNvPr>
            <p:cNvCxnSpPr>
              <a:cxnSpLocks/>
            </p:cNvCxnSpPr>
            <p:nvPr/>
          </p:nvCxnSpPr>
          <p:spPr>
            <a:xfrm flipV="1">
              <a:off x="1674418" y="4218630"/>
              <a:ext cx="1088136" cy="56413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A1E325-93CC-448E-0A69-3BBD200CBBB8}"/>
                </a:ext>
              </a:extLst>
            </p:cNvPr>
            <p:cNvCxnSpPr>
              <a:cxnSpLocks/>
            </p:cNvCxnSpPr>
            <p:nvPr/>
          </p:nvCxnSpPr>
          <p:spPr>
            <a:xfrm>
              <a:off x="2936290" y="4209105"/>
              <a:ext cx="155448" cy="564136"/>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23" name="Content Placeholder 24">
            <a:extLst>
              <a:ext uri="{FF2B5EF4-FFF2-40B4-BE49-F238E27FC236}">
                <a16:creationId xmlns:a16="http://schemas.microsoft.com/office/drawing/2014/main" id="{3883C188-EBE7-D5EA-AB68-12A41457E11E}"/>
              </a:ext>
            </a:extLst>
          </p:cNvPr>
          <p:cNvSpPr>
            <a:spLocks noGrp="1"/>
          </p:cNvSpPr>
          <p:nvPr>
            <p:ph sz="half" idx="2"/>
          </p:nvPr>
        </p:nvSpPr>
        <p:spPr>
          <a:xfrm>
            <a:off x="7369086" y="1458855"/>
            <a:ext cx="3858358" cy="4644759"/>
          </a:xfrm>
        </p:spPr>
        <p:txBody>
          <a:bodyPr>
            <a:noAutofit/>
          </a:bodyPr>
          <a:lstStyle/>
          <a:p>
            <a:pPr marL="0" indent="0">
              <a:buNone/>
            </a:pPr>
            <a:r>
              <a:rPr lang="en-US" sz="2000"/>
              <a:t>Internal Temp: </a:t>
            </a:r>
            <a:r>
              <a:rPr lang="en-US" sz="2000">
                <a:latin typeface="Century Gothic" panose="020B0502020202020204" pitchFamily="34" charset="0"/>
              </a:rPr>
              <a:t>NTC Thermistors</a:t>
            </a:r>
            <a:endParaRPr lang="en-US" sz="2000"/>
          </a:p>
          <a:p>
            <a:r>
              <a:rPr lang="en-US" sz="2000">
                <a:latin typeface="Century Gothic" panose="020B0502020202020204" pitchFamily="34" charset="0"/>
                <a:cs typeface="Calibri"/>
              </a:rPr>
              <a:t>Calibrated* to measure ±1°C  accuracy</a:t>
            </a:r>
          </a:p>
          <a:p>
            <a:r>
              <a:rPr lang="en-US" sz="2000">
                <a:cs typeface="Calibri"/>
              </a:rPr>
              <a:t>Live temp and save txt file</a:t>
            </a:r>
            <a:endParaRPr lang="en-US" sz="2000">
              <a:latin typeface="Century Gothic" panose="020B0502020202020204" pitchFamily="34" charset="0"/>
              <a:cs typeface="Calibri"/>
            </a:endParaRPr>
          </a:p>
          <a:p>
            <a:endParaRPr lang="en-US" sz="2000">
              <a:cs typeface="Calibri"/>
            </a:endParaRPr>
          </a:p>
          <a:p>
            <a:pPr marL="0" indent="0">
              <a:buNone/>
            </a:pPr>
            <a:r>
              <a:rPr lang="en-US" sz="2000">
                <a:latin typeface="Century Gothic" panose="020B0502020202020204" pitchFamily="34" charset="0"/>
                <a:cs typeface="Calibri"/>
              </a:rPr>
              <a:t>External Temp: Laser thermometer</a:t>
            </a:r>
          </a:p>
          <a:p>
            <a:r>
              <a:rPr lang="en-US" sz="2000">
                <a:cs typeface="Calibri"/>
              </a:rPr>
              <a:t>Live temp</a:t>
            </a:r>
          </a:p>
          <a:p>
            <a:r>
              <a:rPr lang="en-US" sz="2000">
                <a:latin typeface="Century Gothic" panose="020B0502020202020204" pitchFamily="34" charset="0"/>
                <a:cs typeface="Calibri"/>
              </a:rPr>
              <a:t>Also used to confirm     oven temp.</a:t>
            </a:r>
          </a:p>
          <a:p>
            <a:endParaRPr lang="en-US" sz="2000">
              <a:latin typeface="Century Gothic" panose="020B0502020202020204" pitchFamily="34" charset="0"/>
              <a:cs typeface="Calibri"/>
            </a:endParaRPr>
          </a:p>
          <a:p>
            <a:pPr marL="0" indent="0">
              <a:buNone/>
            </a:pPr>
            <a:r>
              <a:rPr lang="en-US" sz="2000"/>
              <a:t> </a:t>
            </a:r>
          </a:p>
        </p:txBody>
      </p:sp>
      <p:pic>
        <p:nvPicPr>
          <p:cNvPr id="24" name="Picture 23">
            <a:extLst>
              <a:ext uri="{FF2B5EF4-FFF2-40B4-BE49-F238E27FC236}">
                <a16:creationId xmlns:a16="http://schemas.microsoft.com/office/drawing/2014/main" id="{1831D177-46F2-239D-1765-896B6F30511F}"/>
              </a:ext>
            </a:extLst>
          </p:cNvPr>
          <p:cNvPicPr>
            <a:picLocks noChangeAspect="1"/>
          </p:cNvPicPr>
          <p:nvPr/>
        </p:nvPicPr>
        <p:blipFill rotWithShape="1">
          <a:blip r:embed="rId4"/>
          <a:srcRect b="33497"/>
          <a:stretch/>
        </p:blipFill>
        <p:spPr>
          <a:xfrm>
            <a:off x="10239277" y="639628"/>
            <a:ext cx="1934884" cy="1556713"/>
          </a:xfrm>
          <a:prstGeom prst="rect">
            <a:avLst/>
          </a:prstGeom>
        </p:spPr>
      </p:pic>
      <p:pic>
        <p:nvPicPr>
          <p:cNvPr id="25" name="Picture 12" descr="AccuTherm™ MEDI-Scan Clinical Forehead Infrared Thermometer">
            <a:extLst>
              <a:ext uri="{FF2B5EF4-FFF2-40B4-BE49-F238E27FC236}">
                <a16:creationId xmlns:a16="http://schemas.microsoft.com/office/drawing/2014/main" id="{CD318D5C-1812-772E-4BB0-4B46567E6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7170" y="3527585"/>
            <a:ext cx="2160548" cy="216054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3CA57D5-B120-948F-792F-1BA1ED78D6ED}"/>
              </a:ext>
            </a:extLst>
          </p:cNvPr>
          <p:cNvSpPr txBox="1"/>
          <p:nvPr/>
        </p:nvSpPr>
        <p:spPr>
          <a:xfrm>
            <a:off x="7565951" y="5913492"/>
            <a:ext cx="46260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latin typeface="Century Gothic"/>
                <a:cs typeface="Calibri"/>
              </a:rPr>
              <a:t>*Details of calibration provided in the backup slides</a:t>
            </a:r>
            <a:endParaRPr lang="en-US" sz="2000">
              <a:latin typeface="Century Gothic"/>
            </a:endParaRPr>
          </a:p>
        </p:txBody>
      </p:sp>
      <p:pic>
        <p:nvPicPr>
          <p:cNvPr id="27" name="Picture 26" descr="A close-up of a computer&#10;&#10;Description automatically generated with low confidence">
            <a:extLst>
              <a:ext uri="{FF2B5EF4-FFF2-40B4-BE49-F238E27FC236}">
                <a16:creationId xmlns:a16="http://schemas.microsoft.com/office/drawing/2014/main" id="{02282E2E-9FE5-CB30-C02C-1342B8FA2D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696" y="3810315"/>
            <a:ext cx="2321088" cy="2321088"/>
          </a:xfrm>
          <a:prstGeom prst="rect">
            <a:avLst/>
          </a:prstGeom>
        </p:spPr>
      </p:pic>
      <p:sp>
        <p:nvSpPr>
          <p:cNvPr id="29" name="Parallelogram 28">
            <a:extLst>
              <a:ext uri="{FF2B5EF4-FFF2-40B4-BE49-F238E27FC236}">
                <a16:creationId xmlns:a16="http://schemas.microsoft.com/office/drawing/2014/main" id="{FE25043A-47C1-E50C-6A57-AB4FC21D6822}"/>
              </a:ext>
            </a:extLst>
          </p:cNvPr>
          <p:cNvSpPr/>
          <p:nvPr/>
        </p:nvSpPr>
        <p:spPr>
          <a:xfrm rot="9766741">
            <a:off x="1483409" y="4697162"/>
            <a:ext cx="653568" cy="527797"/>
          </a:xfrm>
          <a:prstGeom prst="parallelogram">
            <a:avLst>
              <a:gd name="adj" fmla="val 36754"/>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724999F-F7D6-27C5-257F-95CE07DCEE72}"/>
              </a:ext>
            </a:extLst>
          </p:cNvPr>
          <p:cNvSpPr txBox="1"/>
          <p:nvPr/>
        </p:nvSpPr>
        <p:spPr>
          <a:xfrm>
            <a:off x="2265989" y="4727169"/>
            <a:ext cx="1391728" cy="369332"/>
          </a:xfrm>
          <a:prstGeom prst="rect">
            <a:avLst/>
          </a:prstGeom>
          <a:noFill/>
        </p:spPr>
        <p:txBody>
          <a:bodyPr wrap="none" rtlCol="0">
            <a:spAutoFit/>
          </a:bodyPr>
          <a:lstStyle/>
          <a:p>
            <a:r>
              <a:rPr lang="en-US">
                <a:solidFill>
                  <a:schemeClr val="accent1">
                    <a:lumMod val="75000"/>
                  </a:schemeClr>
                </a:solidFill>
              </a:rPr>
              <a:t>Sensor Plane</a:t>
            </a:r>
          </a:p>
        </p:txBody>
      </p:sp>
      <p:pic>
        <p:nvPicPr>
          <p:cNvPr id="31" name="Picture 2">
            <a:extLst>
              <a:ext uri="{FF2B5EF4-FFF2-40B4-BE49-F238E27FC236}">
                <a16:creationId xmlns:a16="http://schemas.microsoft.com/office/drawing/2014/main" id="{F3AFAA17-1664-7EBA-4C04-AA35E2BB9A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8842" t="68916" r="6845" b="6892"/>
          <a:stretch/>
        </p:blipFill>
        <p:spPr bwMode="auto">
          <a:xfrm>
            <a:off x="3953327" y="4149201"/>
            <a:ext cx="1951094" cy="1971692"/>
          </a:xfrm>
          <a:prstGeom prst="rect">
            <a:avLst/>
          </a:prstGeom>
          <a:noFill/>
          <a:ln w="19050">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209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555EF6-C095-AAF2-D5FA-FD2926FEC0DB}"/>
              </a:ext>
            </a:extLst>
          </p:cNvPr>
          <p:cNvSpPr>
            <a:spLocks noGrp="1"/>
          </p:cNvSpPr>
          <p:nvPr>
            <p:ph sz="half" idx="1"/>
          </p:nvPr>
        </p:nvSpPr>
        <p:spPr>
          <a:xfrm>
            <a:off x="172309" y="1500919"/>
            <a:ext cx="3779350" cy="1782404"/>
          </a:xfrm>
        </p:spPr>
        <p:txBody>
          <a:bodyPr vert="horz" lIns="91440" tIns="45720" rIns="91440" bIns="45720" rtlCol="0" anchor="t">
            <a:normAutofit/>
          </a:bodyPr>
          <a:lstStyle/>
          <a:p>
            <a:pPr marL="0" indent="0">
              <a:buNone/>
            </a:pPr>
            <a:r>
              <a:rPr lang="en-US">
                <a:latin typeface="Century Gothic"/>
              </a:rPr>
              <a:t>Model prediction</a:t>
            </a:r>
          </a:p>
          <a:p>
            <a:pPr marL="0" indent="0">
              <a:buNone/>
            </a:pPr>
            <a:r>
              <a:rPr lang="en-US" sz="1800">
                <a:latin typeface="Century Gothic"/>
              </a:rPr>
              <a:t>The beam spreading calculations show that the light spot should fill our electronics sensor. (~10.4 cm)</a:t>
            </a:r>
            <a:endParaRPr lang="en-US"/>
          </a:p>
          <a:p>
            <a:pPr marL="0" indent="0">
              <a:buNone/>
            </a:pPr>
            <a:endParaRPr lang="en-US"/>
          </a:p>
          <a:p>
            <a:pPr marL="0" indent="0">
              <a:buNone/>
            </a:pPr>
            <a:endParaRPr lang="en-US">
              <a:latin typeface="Century Gothic"/>
            </a:endParaRPr>
          </a:p>
        </p:txBody>
      </p:sp>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24</a:t>
            </a:fld>
            <a:endParaRPr lang="en-US"/>
          </a:p>
        </p:txBody>
      </p:sp>
      <p:sp>
        <p:nvSpPr>
          <p:cNvPr id="26" name="Title 18">
            <a:extLst>
              <a:ext uri="{FF2B5EF4-FFF2-40B4-BE49-F238E27FC236}">
                <a16:creationId xmlns:a16="http://schemas.microsoft.com/office/drawing/2014/main" id="{5F1D3DDE-3822-26E3-6E64-0AB67ECE8261}"/>
              </a:ext>
            </a:extLst>
          </p:cNvPr>
          <p:cNvSpPr>
            <a:spLocks noGrp="1"/>
          </p:cNvSpPr>
          <p:nvPr>
            <p:ph type="title"/>
          </p:nvPr>
        </p:nvSpPr>
        <p:spPr/>
        <p:txBody>
          <a:bodyPr/>
          <a:lstStyle/>
          <a:p>
            <a:r>
              <a:rPr lang="en-US" b="1">
                <a:latin typeface="Century Gothic"/>
              </a:rPr>
              <a:t>Thermal Survival</a:t>
            </a:r>
            <a:br>
              <a:rPr lang="en-US"/>
            </a:br>
            <a:r>
              <a:rPr lang="en-US" sz="3600">
                <a:solidFill>
                  <a:schemeClr val="accent2">
                    <a:lumMod val="60000"/>
                    <a:lumOff val="40000"/>
                  </a:schemeClr>
                </a:solidFill>
                <a:latin typeface="Century Gothic"/>
              </a:rPr>
              <a:t>Alignment Success</a:t>
            </a:r>
            <a:endParaRPr lang="en-US">
              <a:solidFill>
                <a:schemeClr val="accent2">
                  <a:lumMod val="60000"/>
                  <a:lumOff val="40000"/>
                </a:schemeClr>
              </a:solidFill>
              <a:latin typeface="Century Gothic"/>
            </a:endParaRPr>
          </a:p>
        </p:txBody>
      </p:sp>
      <p:sp>
        <p:nvSpPr>
          <p:cNvPr id="8" name="Content Placeholder 2">
            <a:extLst>
              <a:ext uri="{FF2B5EF4-FFF2-40B4-BE49-F238E27FC236}">
                <a16:creationId xmlns:a16="http://schemas.microsoft.com/office/drawing/2014/main" id="{C45C6B47-7095-544A-2FB8-33605F9B963C}"/>
              </a:ext>
            </a:extLst>
          </p:cNvPr>
          <p:cNvSpPr txBox="1">
            <a:spLocks/>
          </p:cNvSpPr>
          <p:nvPr/>
        </p:nvSpPr>
        <p:spPr>
          <a:xfrm>
            <a:off x="172309" y="3429000"/>
            <a:ext cx="3779350" cy="13240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a:latin typeface="Century Gothic"/>
              </a:rPr>
              <a:t>Success criteria </a:t>
            </a:r>
          </a:p>
          <a:p>
            <a:pPr marL="0" indent="0">
              <a:lnSpc>
                <a:spcPct val="100000"/>
              </a:lnSpc>
              <a:spcBef>
                <a:spcPts val="0"/>
              </a:spcBef>
              <a:buNone/>
            </a:pPr>
            <a:r>
              <a:rPr lang="en-US" sz="1800">
                <a:latin typeface="Century Gothic"/>
              </a:rPr>
              <a:t>The light circle is inscribed with-in the square of the sensor. </a:t>
            </a:r>
            <a:endParaRPr lang="en-US" sz="1800"/>
          </a:p>
        </p:txBody>
      </p:sp>
      <p:grpSp>
        <p:nvGrpSpPr>
          <p:cNvPr id="6" name="Group 5">
            <a:extLst>
              <a:ext uri="{FF2B5EF4-FFF2-40B4-BE49-F238E27FC236}">
                <a16:creationId xmlns:a16="http://schemas.microsoft.com/office/drawing/2014/main" id="{0474774D-BD78-F32A-026E-55CDF66C0B94}"/>
              </a:ext>
            </a:extLst>
          </p:cNvPr>
          <p:cNvGrpSpPr/>
          <p:nvPr/>
        </p:nvGrpSpPr>
        <p:grpSpPr>
          <a:xfrm>
            <a:off x="5768784" y="6338926"/>
            <a:ext cx="5217757" cy="430062"/>
            <a:chOff x="5768784" y="6338926"/>
            <a:chExt cx="5217757" cy="430062"/>
          </a:xfrm>
        </p:grpSpPr>
        <p:grpSp>
          <p:nvGrpSpPr>
            <p:cNvPr id="7" name="Group 6">
              <a:extLst>
                <a:ext uri="{FF2B5EF4-FFF2-40B4-BE49-F238E27FC236}">
                  <a16:creationId xmlns:a16="http://schemas.microsoft.com/office/drawing/2014/main" id="{B17F1050-F46F-0602-36A8-6B3950D7B487}"/>
                </a:ext>
              </a:extLst>
            </p:cNvPr>
            <p:cNvGrpSpPr/>
            <p:nvPr/>
          </p:nvGrpSpPr>
          <p:grpSpPr>
            <a:xfrm>
              <a:off x="6960394" y="6338927"/>
              <a:ext cx="4026147" cy="430061"/>
              <a:chOff x="7182687" y="6311894"/>
              <a:chExt cx="4026147" cy="429079"/>
            </a:xfrm>
            <a:solidFill>
              <a:srgbClr val="F7AA10"/>
            </a:solidFill>
          </p:grpSpPr>
          <p:sp>
            <p:nvSpPr>
              <p:cNvPr id="10" name="Chevron 9">
                <a:extLst>
                  <a:ext uri="{FF2B5EF4-FFF2-40B4-BE49-F238E27FC236}">
                    <a16:creationId xmlns:a16="http://schemas.microsoft.com/office/drawing/2014/main" id="{6B364A4A-E9F5-84B0-C814-39E5887028C4}"/>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1" name="Chevron 10">
                <a:extLst>
                  <a:ext uri="{FF2B5EF4-FFF2-40B4-BE49-F238E27FC236}">
                    <a16:creationId xmlns:a16="http://schemas.microsoft.com/office/drawing/2014/main" id="{AC20012C-FB58-D2AF-4A96-FDA3DFDCC287}"/>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2" name="Chevron 11">
                <a:extLst>
                  <a:ext uri="{FF2B5EF4-FFF2-40B4-BE49-F238E27FC236}">
                    <a16:creationId xmlns:a16="http://schemas.microsoft.com/office/drawing/2014/main" id="{4BFB071E-9CC2-B159-1F9E-00B9BFB0DC31}"/>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20" name="Chevron 19">
                <a:extLst>
                  <a:ext uri="{FF2B5EF4-FFF2-40B4-BE49-F238E27FC236}">
                    <a16:creationId xmlns:a16="http://schemas.microsoft.com/office/drawing/2014/main" id="{F6A2EE27-E976-A22D-EAF3-B02BC9520787}"/>
                  </a:ext>
                </a:extLst>
              </p:cNvPr>
              <p:cNvSpPr/>
              <p:nvPr/>
            </p:nvSpPr>
            <p:spPr>
              <a:xfrm>
                <a:off x="10042695" y="6311894"/>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9" name="Chevron 8">
              <a:extLst>
                <a:ext uri="{FF2B5EF4-FFF2-40B4-BE49-F238E27FC236}">
                  <a16:creationId xmlns:a16="http://schemas.microsoft.com/office/drawing/2014/main" id="{EB013D2D-AB3D-032F-46ED-6D021E18846E}"/>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Thermal</a:t>
              </a:r>
            </a:p>
          </p:txBody>
        </p:sp>
      </p:grpSp>
      <p:pic>
        <p:nvPicPr>
          <p:cNvPr id="17" name="Picture 5" descr="Diagram&#10;&#10;Description automatically generated">
            <a:extLst>
              <a:ext uri="{FF2B5EF4-FFF2-40B4-BE49-F238E27FC236}">
                <a16:creationId xmlns:a16="http://schemas.microsoft.com/office/drawing/2014/main" id="{79D45F78-FC2C-C348-54EB-CEEF36348824}"/>
              </a:ext>
            </a:extLst>
          </p:cNvPr>
          <p:cNvPicPr>
            <a:picLocks noChangeAspect="1"/>
          </p:cNvPicPr>
          <p:nvPr/>
        </p:nvPicPr>
        <p:blipFill>
          <a:blip r:embed="rId3"/>
          <a:stretch>
            <a:fillRect/>
          </a:stretch>
        </p:blipFill>
        <p:spPr>
          <a:xfrm>
            <a:off x="4326689" y="1421276"/>
            <a:ext cx="7599687" cy="3429690"/>
          </a:xfrm>
          <a:prstGeom prst="rect">
            <a:avLst/>
          </a:prstGeom>
        </p:spPr>
      </p:pic>
      <p:graphicFrame>
        <p:nvGraphicFramePr>
          <p:cNvPr id="2" name="Table 1">
            <a:extLst>
              <a:ext uri="{FF2B5EF4-FFF2-40B4-BE49-F238E27FC236}">
                <a16:creationId xmlns:a16="http://schemas.microsoft.com/office/drawing/2014/main" id="{B2CDF62A-4D67-6999-8216-4131DB547C10}"/>
              </a:ext>
            </a:extLst>
          </p:cNvPr>
          <p:cNvGraphicFramePr>
            <a:graphicFrameLocks noGrp="1"/>
          </p:cNvGraphicFramePr>
          <p:nvPr>
            <p:extLst>
              <p:ext uri="{D42A27DB-BD31-4B8C-83A1-F6EECF244321}">
                <p14:modId xmlns:p14="http://schemas.microsoft.com/office/powerpoint/2010/main" val="612379599"/>
              </p:ext>
            </p:extLst>
          </p:nvPr>
        </p:nvGraphicFramePr>
        <p:xfrm>
          <a:off x="1077952" y="5177429"/>
          <a:ext cx="10036095" cy="763508"/>
        </p:xfrm>
        <a:graphic>
          <a:graphicData uri="http://schemas.openxmlformats.org/drawingml/2006/table">
            <a:tbl>
              <a:tblPr firstCol="1" bandRow="1">
                <a:tableStyleId>{85BE263C-DBD7-4A20-BB59-AAB30ACAA65A}</a:tableStyleId>
              </a:tblPr>
              <a:tblGrid>
                <a:gridCol w="708169">
                  <a:extLst>
                    <a:ext uri="{9D8B030D-6E8A-4147-A177-3AD203B41FA5}">
                      <a16:colId xmlns:a16="http://schemas.microsoft.com/office/drawing/2014/main" val="2894542139"/>
                    </a:ext>
                  </a:extLst>
                </a:gridCol>
                <a:gridCol w="1245996">
                  <a:extLst>
                    <a:ext uri="{9D8B030D-6E8A-4147-A177-3AD203B41FA5}">
                      <a16:colId xmlns:a16="http://schemas.microsoft.com/office/drawing/2014/main" val="3450181852"/>
                    </a:ext>
                  </a:extLst>
                </a:gridCol>
                <a:gridCol w="8081930">
                  <a:extLst>
                    <a:ext uri="{9D8B030D-6E8A-4147-A177-3AD203B41FA5}">
                      <a16:colId xmlns:a16="http://schemas.microsoft.com/office/drawing/2014/main" val="454860082"/>
                    </a:ext>
                  </a:extLst>
                </a:gridCol>
              </a:tblGrid>
              <a:tr h="306308">
                <a:tc>
                  <a:txBody>
                    <a:bodyPr/>
                    <a:lstStyle/>
                    <a:p>
                      <a:pPr algn="ctr" fontAlgn="b"/>
                      <a:r>
                        <a:rPr lang="en-US" sz="1200" b="0" i="0" u="none" strike="noStrike">
                          <a:solidFill>
                            <a:schemeClr val="tx1"/>
                          </a:solidFill>
                          <a:effectLst/>
                          <a:latin typeface="Century Gothic"/>
                        </a:rPr>
                        <a:t>CPE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l" fontAlgn="b"/>
                      <a:r>
                        <a:rPr lang="en-US" sz="1200" b="0" i="0" u="none" strike="noStrike">
                          <a:solidFill>
                            <a:schemeClr val="bg1"/>
                          </a:solidFill>
                          <a:effectLst/>
                          <a:latin typeface="Century Gothic"/>
                        </a:rPr>
                        <a:t>2.1.5 Thermal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l" fontAlgn="b"/>
                      <a:r>
                        <a:rPr lang="en-US" sz="1200" b="0" i="0" kern="1200">
                          <a:solidFill>
                            <a:schemeClr val="dk1"/>
                          </a:solidFill>
                          <a:effectLst/>
                          <a:latin typeface="Century Gothic"/>
                          <a:ea typeface="+mn-ea"/>
                          <a:cs typeface="+mn-cs"/>
                        </a:rPr>
                        <a:t>The microscope shall survive temperatures from -15C to +60C</a:t>
                      </a:r>
                      <a:endParaRPr lang="en-US" sz="1200" b="0" i="0" u="none" strike="noStrike">
                        <a:solidFill>
                          <a:srgbClr val="000000"/>
                        </a:solidFill>
                        <a:effectLs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6922017"/>
                  </a:ext>
                </a:extLst>
              </a:tr>
              <a:tr h="343149">
                <a:tc>
                  <a:txBody>
                    <a:bodyPr/>
                    <a:lstStyle/>
                    <a:p>
                      <a:pPr algn="ctr" fontAlgn="b"/>
                      <a:r>
                        <a:rPr lang="en-US" sz="1200" b="0" i="0" u="none" strike="noStrike">
                          <a:solidFill>
                            <a:schemeClr val="tx1"/>
                          </a:solidFill>
                          <a:effectLst/>
                          <a:latin typeface="Century Gothic"/>
                        </a:rPr>
                        <a:t>CPE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l" fontAlgn="b"/>
                      <a:r>
                        <a:rPr lang="en-US" sz="1200" b="0" i="0" u="none" strike="noStrike">
                          <a:solidFill>
                            <a:schemeClr val="bg1"/>
                          </a:solidFill>
                          <a:effectLst/>
                          <a:latin typeface="Century Gothic"/>
                        </a:rPr>
                        <a:t>3.4.2 Lenses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l" fontAlgn="ctr"/>
                      <a:r>
                        <a:rPr lang="en-US" sz="1200" b="0" i="0" u="none" strike="noStrike">
                          <a:solidFill>
                            <a:srgbClr val="000000"/>
                          </a:solidFill>
                          <a:effectLst/>
                          <a:latin typeface="Century Gothic"/>
                        </a:rPr>
                        <a:t>Microscope lenses shall control provided laser light with a combination of converging and diverging lenses to ensure the most light can contact the optical sensor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7415"/>
                  </a:ext>
                </a:extLst>
              </a:tr>
            </a:tbl>
          </a:graphicData>
        </a:graphic>
      </p:graphicFrame>
    </p:spTree>
    <p:extLst>
      <p:ext uri="{BB962C8B-B14F-4D97-AF65-F5344CB8AC3E}">
        <p14:creationId xmlns:p14="http://schemas.microsoft.com/office/powerpoint/2010/main" val="1488460657"/>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25</a:t>
            </a:fld>
            <a:endParaRPr lang="en-US"/>
          </a:p>
        </p:txBody>
      </p:sp>
      <p:sp>
        <p:nvSpPr>
          <p:cNvPr id="26" name="Title 18">
            <a:extLst>
              <a:ext uri="{FF2B5EF4-FFF2-40B4-BE49-F238E27FC236}">
                <a16:creationId xmlns:a16="http://schemas.microsoft.com/office/drawing/2014/main" id="{5F1D3DDE-3822-26E3-6E64-0AB67ECE8261}"/>
              </a:ext>
            </a:extLst>
          </p:cNvPr>
          <p:cNvSpPr>
            <a:spLocks noGrp="1"/>
          </p:cNvSpPr>
          <p:nvPr>
            <p:ph type="title"/>
          </p:nvPr>
        </p:nvSpPr>
        <p:spPr/>
        <p:txBody>
          <a:bodyPr/>
          <a:lstStyle/>
          <a:p>
            <a:r>
              <a:rPr lang="en-US" b="1">
                <a:latin typeface="Century Gothic"/>
              </a:rPr>
              <a:t>Thermal Survival</a:t>
            </a:r>
            <a:br>
              <a:rPr lang="en-US"/>
            </a:br>
            <a:r>
              <a:rPr lang="en-US" sz="3600">
                <a:solidFill>
                  <a:schemeClr val="accent2">
                    <a:lumMod val="60000"/>
                    <a:lumOff val="40000"/>
                  </a:schemeClr>
                </a:solidFill>
                <a:latin typeface="Century Gothic"/>
              </a:rPr>
              <a:t>Alignment Success</a:t>
            </a:r>
            <a:endParaRPr lang="en-US">
              <a:solidFill>
                <a:schemeClr val="accent2">
                  <a:lumMod val="60000"/>
                  <a:lumOff val="40000"/>
                </a:schemeClr>
              </a:solidFill>
              <a:latin typeface="Century Gothic"/>
            </a:endParaRPr>
          </a:p>
        </p:txBody>
      </p:sp>
      <p:grpSp>
        <p:nvGrpSpPr>
          <p:cNvPr id="6" name="Group 5">
            <a:extLst>
              <a:ext uri="{FF2B5EF4-FFF2-40B4-BE49-F238E27FC236}">
                <a16:creationId xmlns:a16="http://schemas.microsoft.com/office/drawing/2014/main" id="{0474774D-BD78-F32A-026E-55CDF66C0B94}"/>
              </a:ext>
            </a:extLst>
          </p:cNvPr>
          <p:cNvGrpSpPr/>
          <p:nvPr/>
        </p:nvGrpSpPr>
        <p:grpSpPr>
          <a:xfrm>
            <a:off x="5768784" y="6338926"/>
            <a:ext cx="5217757" cy="430062"/>
            <a:chOff x="5768784" y="6338926"/>
            <a:chExt cx="5217757" cy="430062"/>
          </a:xfrm>
        </p:grpSpPr>
        <p:grpSp>
          <p:nvGrpSpPr>
            <p:cNvPr id="7" name="Group 6">
              <a:extLst>
                <a:ext uri="{FF2B5EF4-FFF2-40B4-BE49-F238E27FC236}">
                  <a16:creationId xmlns:a16="http://schemas.microsoft.com/office/drawing/2014/main" id="{B17F1050-F46F-0602-36A8-6B3950D7B487}"/>
                </a:ext>
              </a:extLst>
            </p:cNvPr>
            <p:cNvGrpSpPr/>
            <p:nvPr/>
          </p:nvGrpSpPr>
          <p:grpSpPr>
            <a:xfrm>
              <a:off x="6960394" y="6338927"/>
              <a:ext cx="4026147" cy="430061"/>
              <a:chOff x="7182687" y="6311894"/>
              <a:chExt cx="4026147" cy="429079"/>
            </a:xfrm>
            <a:solidFill>
              <a:srgbClr val="F7AA10"/>
            </a:solidFill>
          </p:grpSpPr>
          <p:sp>
            <p:nvSpPr>
              <p:cNvPr id="10" name="Chevron 9">
                <a:extLst>
                  <a:ext uri="{FF2B5EF4-FFF2-40B4-BE49-F238E27FC236}">
                    <a16:creationId xmlns:a16="http://schemas.microsoft.com/office/drawing/2014/main" id="{6B364A4A-E9F5-84B0-C814-39E5887028C4}"/>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1" name="Chevron 10">
                <a:extLst>
                  <a:ext uri="{FF2B5EF4-FFF2-40B4-BE49-F238E27FC236}">
                    <a16:creationId xmlns:a16="http://schemas.microsoft.com/office/drawing/2014/main" id="{AC20012C-FB58-D2AF-4A96-FDA3DFDCC287}"/>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2" name="Chevron 11">
                <a:extLst>
                  <a:ext uri="{FF2B5EF4-FFF2-40B4-BE49-F238E27FC236}">
                    <a16:creationId xmlns:a16="http://schemas.microsoft.com/office/drawing/2014/main" id="{4BFB071E-9CC2-B159-1F9E-00B9BFB0DC31}"/>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20" name="Chevron 19">
                <a:extLst>
                  <a:ext uri="{FF2B5EF4-FFF2-40B4-BE49-F238E27FC236}">
                    <a16:creationId xmlns:a16="http://schemas.microsoft.com/office/drawing/2014/main" id="{F6A2EE27-E976-A22D-EAF3-B02BC9520787}"/>
                  </a:ext>
                </a:extLst>
              </p:cNvPr>
              <p:cNvSpPr/>
              <p:nvPr/>
            </p:nvSpPr>
            <p:spPr>
              <a:xfrm>
                <a:off x="10042695" y="6311894"/>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9" name="Chevron 8">
              <a:extLst>
                <a:ext uri="{FF2B5EF4-FFF2-40B4-BE49-F238E27FC236}">
                  <a16:creationId xmlns:a16="http://schemas.microsoft.com/office/drawing/2014/main" id="{EB013D2D-AB3D-032F-46ED-6D021E18846E}"/>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Thermal</a:t>
              </a:r>
            </a:p>
          </p:txBody>
        </p:sp>
      </p:grpSp>
      <p:pic>
        <p:nvPicPr>
          <p:cNvPr id="16" name="Picture 16">
            <a:extLst>
              <a:ext uri="{FF2B5EF4-FFF2-40B4-BE49-F238E27FC236}">
                <a16:creationId xmlns:a16="http://schemas.microsoft.com/office/drawing/2014/main" id="{00D8B994-64CF-0D5B-BBF6-E1CCE75FBA7A}"/>
              </a:ext>
            </a:extLst>
          </p:cNvPr>
          <p:cNvPicPr>
            <a:picLocks noChangeAspect="1"/>
          </p:cNvPicPr>
          <p:nvPr/>
        </p:nvPicPr>
        <p:blipFill>
          <a:blip r:embed="rId2"/>
          <a:stretch>
            <a:fillRect/>
          </a:stretch>
        </p:blipFill>
        <p:spPr>
          <a:xfrm>
            <a:off x="352934" y="4302189"/>
            <a:ext cx="3408082" cy="1671487"/>
          </a:xfrm>
          <a:prstGeom prst="rect">
            <a:avLst/>
          </a:prstGeom>
        </p:spPr>
      </p:pic>
      <p:grpSp>
        <p:nvGrpSpPr>
          <p:cNvPr id="17" name="Group 16">
            <a:extLst>
              <a:ext uri="{FF2B5EF4-FFF2-40B4-BE49-F238E27FC236}">
                <a16:creationId xmlns:a16="http://schemas.microsoft.com/office/drawing/2014/main" id="{1F5B2988-3441-749F-A004-740D09A04313}"/>
              </a:ext>
            </a:extLst>
          </p:cNvPr>
          <p:cNvGrpSpPr/>
          <p:nvPr/>
        </p:nvGrpSpPr>
        <p:grpSpPr>
          <a:xfrm>
            <a:off x="4164710" y="1276384"/>
            <a:ext cx="2467616" cy="5062542"/>
            <a:chOff x="3937497" y="1276384"/>
            <a:chExt cx="2467616" cy="5062542"/>
          </a:xfrm>
        </p:grpSpPr>
        <p:pic>
          <p:nvPicPr>
            <p:cNvPr id="1030" name="Picture 6">
              <a:extLst>
                <a:ext uri="{FF2B5EF4-FFF2-40B4-BE49-F238E27FC236}">
                  <a16:creationId xmlns:a16="http://schemas.microsoft.com/office/drawing/2014/main" id="{7B267A18-09F5-064B-1CB9-AF90F8CD8C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384" b="37048"/>
            <a:stretch/>
          </p:blipFill>
          <p:spPr bwMode="auto">
            <a:xfrm>
              <a:off x="3937497" y="3168502"/>
              <a:ext cx="2467616" cy="1324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1F31BB29-D366-C61C-F0B3-078F0D4B02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741"/>
            <a:stretch/>
          </p:blipFill>
          <p:spPr bwMode="auto">
            <a:xfrm>
              <a:off x="3937497" y="4581702"/>
              <a:ext cx="2467616" cy="1757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AC4348B7-4EF1-5A54-C272-628AA07673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678"/>
            <a:stretch/>
          </p:blipFill>
          <p:spPr bwMode="auto">
            <a:xfrm>
              <a:off x="3937497" y="1276384"/>
              <a:ext cx="2467616" cy="1710479"/>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8" name="Table 18">
            <a:extLst>
              <a:ext uri="{FF2B5EF4-FFF2-40B4-BE49-F238E27FC236}">
                <a16:creationId xmlns:a16="http://schemas.microsoft.com/office/drawing/2014/main" id="{9A7D2476-C131-ED1F-24EB-3FF4E5E820EB}"/>
              </a:ext>
            </a:extLst>
          </p:cNvPr>
          <p:cNvGraphicFramePr>
            <a:graphicFrameLocks noGrp="1"/>
          </p:cNvGraphicFramePr>
          <p:nvPr>
            <p:extLst>
              <p:ext uri="{D42A27DB-BD31-4B8C-83A1-F6EECF244321}">
                <p14:modId xmlns:p14="http://schemas.microsoft.com/office/powerpoint/2010/main" val="502211980"/>
              </p:ext>
            </p:extLst>
          </p:nvPr>
        </p:nvGraphicFramePr>
        <p:xfrm>
          <a:off x="158148" y="1955012"/>
          <a:ext cx="3779349" cy="1752600"/>
        </p:xfrm>
        <a:graphic>
          <a:graphicData uri="http://schemas.openxmlformats.org/drawingml/2006/table">
            <a:tbl>
              <a:tblPr firstRow="1" bandRow="1">
                <a:tableStyleId>{74C1A8A3-306A-4EB7-A6B1-4F7E0EB9C5D6}</a:tableStyleId>
              </a:tblPr>
              <a:tblGrid>
                <a:gridCol w="1018045">
                  <a:extLst>
                    <a:ext uri="{9D8B030D-6E8A-4147-A177-3AD203B41FA5}">
                      <a16:colId xmlns:a16="http://schemas.microsoft.com/office/drawing/2014/main" val="1857034063"/>
                    </a:ext>
                  </a:extLst>
                </a:gridCol>
                <a:gridCol w="1222593">
                  <a:extLst>
                    <a:ext uri="{9D8B030D-6E8A-4147-A177-3AD203B41FA5}">
                      <a16:colId xmlns:a16="http://schemas.microsoft.com/office/drawing/2014/main" val="2033745665"/>
                    </a:ext>
                  </a:extLst>
                </a:gridCol>
                <a:gridCol w="1538711">
                  <a:extLst>
                    <a:ext uri="{9D8B030D-6E8A-4147-A177-3AD203B41FA5}">
                      <a16:colId xmlns:a16="http://schemas.microsoft.com/office/drawing/2014/main" val="469022166"/>
                    </a:ext>
                  </a:extLst>
                </a:gridCol>
              </a:tblGrid>
              <a:tr h="370840">
                <a:tc>
                  <a:txBody>
                    <a:bodyPr/>
                    <a:lstStyle/>
                    <a:p>
                      <a:pPr algn="ctr"/>
                      <a:r>
                        <a:rPr lang="en-US" b="0" dirty="0" err="1">
                          <a:latin typeface="Century Gothic" panose="020B0502020202020204" pitchFamily="34" charset="0"/>
                        </a:rPr>
                        <a:t>dZ</a:t>
                      </a:r>
                      <a:endParaRPr lang="en-US" b="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latin typeface="Century Gothic" panose="020B0502020202020204" pitchFamily="34" charset="0"/>
                        </a:rPr>
                        <a:t>Light Diameter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latin typeface="Century Gothic" panose="020B0502020202020204" pitchFamily="34" charset="0"/>
                        </a:rPr>
                        <a:t>Light Area on Sensor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0331896"/>
                  </a:ext>
                </a:extLst>
              </a:tr>
              <a:tr h="370840">
                <a:tc>
                  <a:txBody>
                    <a:bodyPr/>
                    <a:lstStyle/>
                    <a:p>
                      <a:pPr algn="ctr"/>
                      <a:r>
                        <a:rPr lang="en-US" b="0" dirty="0">
                          <a:latin typeface="Century Gothic" panose="020B0502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latin typeface="Century Gothic" panose="020B0502020202020204" pitchFamily="34" charset="0"/>
                        </a:rPr>
                        <a:t>10.4 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latin typeface="Century Gothic" panose="020B0502020202020204" pitchFamily="34" charset="0"/>
                        </a:rPr>
                        <a:t>340 mm</a:t>
                      </a:r>
                      <a:r>
                        <a:rPr lang="en-US" b="0" baseline="30000" dirty="0">
                          <a:latin typeface="Century Gothic" panose="020B0502020202020204" pitchFamily="34" charset="0"/>
                        </a:rPr>
                        <a:t>2</a:t>
                      </a:r>
                      <a:endParaRPr lang="en-US" b="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530240983"/>
                  </a:ext>
                </a:extLst>
              </a:tr>
              <a:tr h="370840">
                <a:tc>
                  <a:txBody>
                    <a:bodyPr/>
                    <a:lstStyle/>
                    <a:p>
                      <a:pPr algn="ctr"/>
                      <a:r>
                        <a:rPr lang="en-US" b="0" dirty="0">
                          <a:latin typeface="Century Gothic" panose="020B0502020202020204" pitchFamily="34" charset="0"/>
                        </a:rPr>
                        <a:t>-1 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latin typeface="Century Gothic" panose="020B0502020202020204" pitchFamily="34" charset="0"/>
                        </a:rPr>
                        <a:t>11.3 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latin typeface="Century Gothic" panose="020B0502020202020204" pitchFamily="34" charset="0"/>
                        </a:rPr>
                        <a:t>398 mm</a:t>
                      </a:r>
                      <a:r>
                        <a:rPr lang="en-US" b="0" baseline="30000" dirty="0">
                          <a:latin typeface="Century Gothic" panose="020B0502020202020204" pitchFamily="34" charset="0"/>
                        </a:rPr>
                        <a:t>2</a:t>
                      </a:r>
                      <a:endParaRPr lang="en-US" b="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058586632"/>
                  </a:ext>
                </a:extLst>
              </a:tr>
              <a:tr h="370840">
                <a:tc>
                  <a:txBody>
                    <a:bodyPr/>
                    <a:lstStyle/>
                    <a:p>
                      <a:pPr algn="ctr"/>
                      <a:r>
                        <a:rPr lang="en-US" b="0" dirty="0">
                          <a:latin typeface="Century Gothic" panose="020B0502020202020204" pitchFamily="34" charset="0"/>
                        </a:rPr>
                        <a:t>+1mm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latin typeface="Century Gothic" panose="020B0502020202020204" pitchFamily="34" charset="0"/>
                        </a:rPr>
                        <a:t>9.5 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Century Gothic" panose="020B0502020202020204" pitchFamily="34" charset="0"/>
                        </a:rPr>
                        <a:t>284 mm</a:t>
                      </a:r>
                      <a:r>
                        <a:rPr lang="en-US" b="0" baseline="30000" dirty="0">
                          <a:latin typeface="Century Gothic" panose="020B0502020202020204" pitchFamily="34" charset="0"/>
                        </a:rPr>
                        <a:t>2</a:t>
                      </a:r>
                      <a:endParaRPr lang="en-US" b="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864055322"/>
                  </a:ext>
                </a:extLst>
              </a:tr>
            </a:tbl>
          </a:graphicData>
        </a:graphic>
      </p:graphicFrame>
      <p:pic>
        <p:nvPicPr>
          <p:cNvPr id="1032" name="Picture 8">
            <a:extLst>
              <a:ext uri="{FF2B5EF4-FFF2-40B4-BE49-F238E27FC236}">
                <a16:creationId xmlns:a16="http://schemas.microsoft.com/office/drawing/2014/main" id="{B9918DF8-4D81-125D-A5CF-3B5C73009D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8963"/>
          <a:stretch/>
        </p:blipFill>
        <p:spPr bwMode="auto">
          <a:xfrm>
            <a:off x="6619707" y="2258815"/>
            <a:ext cx="1835646" cy="286064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3581DBB-5BF9-E1D7-9A12-56D374F48C89}"/>
              </a:ext>
            </a:extLst>
          </p:cNvPr>
          <p:cNvSpPr txBox="1"/>
          <p:nvPr/>
        </p:nvSpPr>
        <p:spPr>
          <a:xfrm>
            <a:off x="158148" y="1487982"/>
            <a:ext cx="3779349" cy="400110"/>
          </a:xfrm>
          <a:prstGeom prst="rect">
            <a:avLst/>
          </a:prstGeom>
          <a:noFill/>
        </p:spPr>
        <p:txBody>
          <a:bodyPr wrap="square" rtlCol="0">
            <a:spAutoFit/>
          </a:bodyPr>
          <a:lstStyle/>
          <a:p>
            <a:pPr algn="ctr"/>
            <a:r>
              <a:rPr lang="en-US" sz="2000" dirty="0">
                <a:latin typeface="Century Gothic" panose="020B0502020202020204" pitchFamily="34" charset="0"/>
              </a:rPr>
              <a:t>Success Post Survival Temp.</a:t>
            </a:r>
          </a:p>
        </p:txBody>
      </p:sp>
      <p:sp>
        <p:nvSpPr>
          <p:cNvPr id="23" name="TextBox 22">
            <a:extLst>
              <a:ext uri="{FF2B5EF4-FFF2-40B4-BE49-F238E27FC236}">
                <a16:creationId xmlns:a16="http://schemas.microsoft.com/office/drawing/2014/main" id="{811F21BD-F2C1-47D5-478E-61863A320FB9}"/>
              </a:ext>
            </a:extLst>
          </p:cNvPr>
          <p:cNvSpPr txBox="1"/>
          <p:nvPr/>
        </p:nvSpPr>
        <p:spPr>
          <a:xfrm>
            <a:off x="8599990" y="2892004"/>
            <a:ext cx="3433862" cy="1631216"/>
          </a:xfrm>
          <a:prstGeom prst="rect">
            <a:avLst/>
          </a:prstGeom>
          <a:noFill/>
        </p:spPr>
        <p:txBody>
          <a:bodyPr wrap="square" rtlCol="0">
            <a:spAutoFit/>
          </a:bodyPr>
          <a:lstStyle/>
          <a:p>
            <a:r>
              <a:rPr lang="en-US" sz="2000" u="sng" dirty="0">
                <a:latin typeface="Century Gothic" panose="020B0502020202020204" pitchFamily="34" charset="0"/>
              </a:rPr>
              <a:t>Failure Post Survival Temp.</a:t>
            </a:r>
          </a:p>
          <a:p>
            <a:pPr marL="285750" indent="-285750">
              <a:buFont typeface="Arial" panose="020B0604020202020204" pitchFamily="34" charset="0"/>
              <a:buChar char="•"/>
            </a:pPr>
            <a:r>
              <a:rPr lang="en-US" sz="2000" dirty="0">
                <a:latin typeface="Century Gothic" panose="020B0502020202020204" pitchFamily="34" charset="0"/>
              </a:rPr>
              <a:t>a and b are distorted, even though centered</a:t>
            </a:r>
          </a:p>
          <a:p>
            <a:pPr marL="285750" indent="-285750">
              <a:buFont typeface="Arial" panose="020B0604020202020204" pitchFamily="34" charset="0"/>
              <a:buChar char="•"/>
            </a:pPr>
            <a:r>
              <a:rPr lang="en-US" sz="2000" dirty="0">
                <a:latin typeface="Century Gothic" panose="020B0502020202020204" pitchFamily="34" charset="0"/>
              </a:rPr>
              <a:t>Over or underfilling past success range</a:t>
            </a:r>
          </a:p>
        </p:txBody>
      </p:sp>
    </p:spTree>
    <p:extLst>
      <p:ext uri="{BB962C8B-B14F-4D97-AF65-F5344CB8AC3E}">
        <p14:creationId xmlns:p14="http://schemas.microsoft.com/office/powerpoint/2010/main" val="3154916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DA54F0-4613-BAEC-2D14-F475A9C48A69}"/>
              </a:ext>
            </a:extLst>
          </p:cNvPr>
          <p:cNvSpPr>
            <a:spLocks noGrp="1"/>
          </p:cNvSpPr>
          <p:nvPr>
            <p:ph sz="half" idx="1"/>
          </p:nvPr>
        </p:nvSpPr>
        <p:spPr>
          <a:xfrm>
            <a:off x="838200" y="2223247"/>
            <a:ext cx="5181600" cy="3953716"/>
          </a:xfrm>
        </p:spPr>
        <p:txBody>
          <a:bodyPr vert="horz" lIns="91440" tIns="45720" rIns="91440" bIns="45720" rtlCol="0" anchor="t">
            <a:normAutofit/>
          </a:bodyPr>
          <a:lstStyle/>
          <a:p>
            <a:r>
              <a:rPr lang="en-US" sz="2400" b="1" dirty="0">
                <a:latin typeface="Century Gothic"/>
              </a:rPr>
              <a:t>Brownian motion </a:t>
            </a:r>
            <a:r>
              <a:rPr lang="en-US" sz="2400" dirty="0">
                <a:latin typeface="Century Gothic"/>
              </a:rPr>
              <a:t>is a particle with random movement</a:t>
            </a:r>
          </a:p>
          <a:p>
            <a:r>
              <a:rPr lang="en-US" sz="2400" b="1" dirty="0">
                <a:latin typeface="Century Gothic"/>
              </a:rPr>
              <a:t>Non-Brownian motion </a:t>
            </a:r>
            <a:r>
              <a:rPr lang="en-US" sz="2400" dirty="0">
                <a:latin typeface="Century Gothic"/>
              </a:rPr>
              <a:t>is  a particle moving under its own volition</a:t>
            </a:r>
          </a:p>
          <a:p>
            <a:endParaRPr lang="en-US" sz="2400" dirty="0">
              <a:latin typeface="Century Gothic"/>
            </a:endParaRPr>
          </a:p>
          <a:p>
            <a:pPr marL="0" indent="0">
              <a:buNone/>
            </a:pPr>
            <a:r>
              <a:rPr lang="en-US" sz="2000" i="1" dirty="0">
                <a:latin typeface="Century Gothic"/>
              </a:rPr>
              <a:t>Example Brownian: </a:t>
            </a:r>
            <a:r>
              <a:rPr lang="en-US" sz="2000" dirty="0">
                <a:latin typeface="Century Gothic"/>
              </a:rPr>
              <a:t>Pollen in the air</a:t>
            </a:r>
          </a:p>
          <a:p>
            <a:pPr marL="0" indent="0">
              <a:buNone/>
            </a:pPr>
            <a:r>
              <a:rPr lang="en-US" sz="2000" i="1" dirty="0">
                <a:latin typeface="Century Gothic"/>
              </a:rPr>
              <a:t>Example Non-Brownian: </a:t>
            </a:r>
            <a:r>
              <a:rPr lang="en-US" sz="2000" dirty="0">
                <a:latin typeface="Century Gothic"/>
              </a:rPr>
              <a:t>Bugs flying through the air</a:t>
            </a:r>
          </a:p>
          <a:p>
            <a:endParaRPr lang="en-US" sz="2400" dirty="0">
              <a:latin typeface="Century Gothic"/>
            </a:endParaRPr>
          </a:p>
        </p:txBody>
      </p:sp>
      <p:sp>
        <p:nvSpPr>
          <p:cNvPr id="3" name="Content Placeholder 2">
            <a:extLst>
              <a:ext uri="{FF2B5EF4-FFF2-40B4-BE49-F238E27FC236}">
                <a16:creationId xmlns:a16="http://schemas.microsoft.com/office/drawing/2014/main" id="{45EADFEA-CCC0-BF87-9AD3-026BC9B52355}"/>
              </a:ext>
            </a:extLst>
          </p:cNvPr>
          <p:cNvSpPr>
            <a:spLocks noGrp="1"/>
          </p:cNvSpPr>
          <p:nvPr>
            <p:ph sz="half" idx="2"/>
          </p:nvPr>
        </p:nvSpPr>
        <p:spPr>
          <a:xfrm>
            <a:off x="6172200" y="2223247"/>
            <a:ext cx="5181600" cy="3953716"/>
          </a:xfrm>
        </p:spPr>
        <p:txBody>
          <a:bodyPr>
            <a:normAutofit/>
          </a:bodyPr>
          <a:lstStyle/>
          <a:p>
            <a:r>
              <a:rPr lang="en-US" sz="2400" dirty="0"/>
              <a:t>Mission objective is to detect micro-organisms</a:t>
            </a:r>
          </a:p>
          <a:p>
            <a:r>
              <a:rPr lang="en-US" sz="2400" dirty="0"/>
              <a:t>Our team doesn’t have the experience, budget, or facilities to work with real life </a:t>
            </a:r>
          </a:p>
          <a:p>
            <a:r>
              <a:rPr lang="en-US" sz="2400" dirty="0"/>
              <a:t>Simulated organisms based on research is the next best thing</a:t>
            </a:r>
          </a:p>
        </p:txBody>
      </p:sp>
      <p:sp>
        <p:nvSpPr>
          <p:cNvPr id="4" name="Slide Number Placeholder 3">
            <a:extLst>
              <a:ext uri="{FF2B5EF4-FFF2-40B4-BE49-F238E27FC236}">
                <a16:creationId xmlns:a16="http://schemas.microsoft.com/office/drawing/2014/main" id="{0BE1D273-5E88-35C1-58D1-F4C878FBFBEE}"/>
              </a:ext>
            </a:extLst>
          </p:cNvPr>
          <p:cNvSpPr>
            <a:spLocks noGrp="1"/>
          </p:cNvSpPr>
          <p:nvPr>
            <p:ph type="sldNum" sz="quarter" idx="4"/>
          </p:nvPr>
        </p:nvSpPr>
        <p:spPr/>
        <p:txBody>
          <a:bodyPr/>
          <a:lstStyle/>
          <a:p>
            <a:fld id="{21C771A8-89F5-6C43-9C6E-B052BDC4BA94}" type="slidenum">
              <a:rPr lang="en-US" smtClean="0"/>
              <a:pPr/>
              <a:t>26</a:t>
            </a:fld>
            <a:endParaRPr lang="en-US"/>
          </a:p>
        </p:txBody>
      </p:sp>
      <p:sp>
        <p:nvSpPr>
          <p:cNvPr id="8" name="Title 1">
            <a:extLst>
              <a:ext uri="{FF2B5EF4-FFF2-40B4-BE49-F238E27FC236}">
                <a16:creationId xmlns:a16="http://schemas.microsoft.com/office/drawing/2014/main" id="{5575F4FC-8DA3-D288-44E1-47C4586086D5}"/>
              </a:ext>
            </a:extLst>
          </p:cNvPr>
          <p:cNvSpPr>
            <a:spLocks noGrp="1"/>
          </p:cNvSpPr>
          <p:nvPr>
            <p:ph type="title"/>
          </p:nvPr>
        </p:nvSpPr>
        <p:spPr>
          <a:xfrm>
            <a:off x="838200" y="29679"/>
            <a:ext cx="10515600" cy="1325563"/>
          </a:xfrm>
        </p:spPr>
        <p:txBody>
          <a:bodyPr/>
          <a:lstStyle/>
          <a:p>
            <a:r>
              <a:rPr lang="en-US" b="1">
                <a:latin typeface="Century Gothic"/>
              </a:rPr>
              <a:t>Motion Detection</a:t>
            </a:r>
            <a:br>
              <a:rPr lang="en-US"/>
            </a:br>
            <a:r>
              <a:rPr lang="en-US" sz="3600">
                <a:solidFill>
                  <a:schemeClr val="accent2">
                    <a:lumMod val="60000"/>
                    <a:lumOff val="40000"/>
                  </a:schemeClr>
                </a:solidFill>
                <a:latin typeface="Century Gothic"/>
              </a:rPr>
              <a:t>Overview</a:t>
            </a:r>
            <a:endParaRPr lang="en-US"/>
          </a:p>
        </p:txBody>
      </p:sp>
      <p:graphicFrame>
        <p:nvGraphicFramePr>
          <p:cNvPr id="9" name="Table 8">
            <a:extLst>
              <a:ext uri="{FF2B5EF4-FFF2-40B4-BE49-F238E27FC236}">
                <a16:creationId xmlns:a16="http://schemas.microsoft.com/office/drawing/2014/main" id="{B8F3E6DE-26BE-90C3-14F0-5C39823552FE}"/>
              </a:ext>
            </a:extLst>
          </p:cNvPr>
          <p:cNvGraphicFramePr>
            <a:graphicFrameLocks noGrp="1"/>
          </p:cNvGraphicFramePr>
          <p:nvPr>
            <p:extLst>
              <p:ext uri="{D42A27DB-BD31-4B8C-83A1-F6EECF244321}">
                <p14:modId xmlns:p14="http://schemas.microsoft.com/office/powerpoint/2010/main" val="1999819063"/>
              </p:ext>
            </p:extLst>
          </p:nvPr>
        </p:nvGraphicFramePr>
        <p:xfrm>
          <a:off x="2661229" y="1307793"/>
          <a:ext cx="6869541" cy="822960"/>
        </p:xfrm>
        <a:graphic>
          <a:graphicData uri="http://schemas.openxmlformats.org/drawingml/2006/table">
            <a:tbl>
              <a:tblPr firstCol="1" bandRow="1">
                <a:tableStyleId>{85BE263C-DBD7-4A20-BB59-AAB30ACAA65A}</a:tableStyleId>
              </a:tblPr>
              <a:tblGrid>
                <a:gridCol w="725595">
                  <a:extLst>
                    <a:ext uri="{9D8B030D-6E8A-4147-A177-3AD203B41FA5}">
                      <a16:colId xmlns:a16="http://schemas.microsoft.com/office/drawing/2014/main" val="2907622256"/>
                    </a:ext>
                  </a:extLst>
                </a:gridCol>
                <a:gridCol w="6143946">
                  <a:extLst>
                    <a:ext uri="{9D8B030D-6E8A-4147-A177-3AD203B41FA5}">
                      <a16:colId xmlns:a16="http://schemas.microsoft.com/office/drawing/2014/main" val="3763956412"/>
                    </a:ext>
                  </a:extLst>
                </a:gridCol>
              </a:tblGrid>
              <a:tr h="196105">
                <a:tc rowSpan="3">
                  <a:txBody>
                    <a:bodyPr/>
                    <a:lstStyle/>
                    <a:p>
                      <a:pPr algn="ctr" fontAlgn="b"/>
                      <a:r>
                        <a:rPr lang="en-US" sz="1200" b="0" i="0" u="none" strike="noStrike">
                          <a:solidFill>
                            <a:schemeClr val="tx1"/>
                          </a:solidFill>
                          <a:effectLst/>
                          <a:latin typeface="Century Gothic"/>
                        </a:rPr>
                        <a:t>CPE 6</a:t>
                      </a:r>
                      <a:endParaRPr lang="en-US" sz="1200" b="0" i="0" u="none" strike="noStrike">
                        <a:solidFill>
                          <a:schemeClr val="tx1"/>
                        </a:solidFill>
                        <a:effectLs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lvl="0" algn="l">
                        <a:lnSpc>
                          <a:spcPct val="100000"/>
                        </a:lnSpc>
                        <a:spcBef>
                          <a:spcPts val="0"/>
                        </a:spcBef>
                        <a:spcAft>
                          <a:spcPts val="0"/>
                        </a:spcAft>
                        <a:buNone/>
                      </a:pPr>
                      <a:r>
                        <a:rPr lang="en-US" sz="1200" b="0" i="0" u="none" strike="noStrike" kern="1200" noProof="0">
                          <a:effectLst/>
                          <a:latin typeface="Century Gothic"/>
                        </a:rPr>
                        <a:t>Particle movement shall be identified and ranked by their possibility of life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7104847"/>
                  </a:ext>
                </a:extLst>
              </a:tr>
              <a:tr h="196105">
                <a:tc vMerge="1">
                  <a:txBody>
                    <a:bodyPr/>
                    <a:lstStyle/>
                    <a:p>
                      <a:endParaRPr lang="en-US"/>
                    </a:p>
                  </a:txBody>
                  <a:tcPr/>
                </a:tc>
                <a:tc>
                  <a:txBody>
                    <a:bodyPr/>
                    <a:lstStyle/>
                    <a:p>
                      <a:pPr lvl="0" algn="l">
                        <a:lnSpc>
                          <a:spcPct val="100000"/>
                        </a:lnSpc>
                        <a:spcBef>
                          <a:spcPts val="0"/>
                        </a:spcBef>
                        <a:spcAft>
                          <a:spcPts val="0"/>
                        </a:spcAft>
                        <a:buNone/>
                      </a:pPr>
                      <a:r>
                        <a:rPr lang="en-US" sz="1200" b="0" i="0" u="none" strike="noStrike" kern="1200" noProof="0">
                          <a:effectLst/>
                          <a:latin typeface="Century Gothic"/>
                        </a:rPr>
                        <a:t>Provide method to detect features of interest in </a:t>
                      </a:r>
                      <a:r>
                        <a:rPr lang="en-US" sz="1200" b="1" i="0" u="none" strike="noStrike" kern="1200" noProof="0">
                          <a:effectLst/>
                          <a:latin typeface="Century Gothic"/>
                        </a:rPr>
                        <a:t>single frame reconstruction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4084772"/>
                  </a:ext>
                </a:extLst>
              </a:tr>
              <a:tr h="231519">
                <a:tc vMerge="1">
                  <a:txBody>
                    <a:bodyPr/>
                    <a:lstStyle/>
                    <a:p>
                      <a:pPr algn="ctr" fontAlgn="b"/>
                      <a:endParaRPr lang="en-US" sz="1200" b="0" i="0" u="none" strike="noStrike">
                        <a:solidFill>
                          <a:schemeClr val="tx1"/>
                        </a:solidFill>
                        <a:effectLs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effectLst/>
                          <a:latin typeface="Century Gothic"/>
                        </a:rPr>
                        <a:t>Provide method to detect features of interest in </a:t>
                      </a:r>
                      <a:r>
                        <a:rPr lang="en-US" sz="1200" b="1" i="0" u="none" strike="noStrike" kern="1200" noProof="0">
                          <a:effectLst/>
                          <a:latin typeface="Century Gothic"/>
                        </a:rPr>
                        <a:t>reconstructed difference frame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9744992"/>
                  </a:ext>
                </a:extLst>
              </a:tr>
            </a:tbl>
          </a:graphicData>
        </a:graphic>
      </p:graphicFrame>
      <p:grpSp>
        <p:nvGrpSpPr>
          <p:cNvPr id="5" name="Group 4">
            <a:extLst>
              <a:ext uri="{FF2B5EF4-FFF2-40B4-BE49-F238E27FC236}">
                <a16:creationId xmlns:a16="http://schemas.microsoft.com/office/drawing/2014/main" id="{75744068-F9A5-49CB-B82E-DE7D601A93A9}"/>
              </a:ext>
            </a:extLst>
          </p:cNvPr>
          <p:cNvGrpSpPr/>
          <p:nvPr/>
        </p:nvGrpSpPr>
        <p:grpSpPr>
          <a:xfrm>
            <a:off x="5768784" y="6338926"/>
            <a:ext cx="5217757" cy="430062"/>
            <a:chOff x="5768784" y="6338926"/>
            <a:chExt cx="5217757" cy="430062"/>
          </a:xfrm>
        </p:grpSpPr>
        <p:grpSp>
          <p:nvGrpSpPr>
            <p:cNvPr id="6" name="Group 5">
              <a:extLst>
                <a:ext uri="{FF2B5EF4-FFF2-40B4-BE49-F238E27FC236}">
                  <a16:creationId xmlns:a16="http://schemas.microsoft.com/office/drawing/2014/main" id="{7582EBDC-9894-C24A-99E1-84D8680ED31D}"/>
                </a:ext>
              </a:extLst>
            </p:cNvPr>
            <p:cNvGrpSpPr/>
            <p:nvPr/>
          </p:nvGrpSpPr>
          <p:grpSpPr>
            <a:xfrm>
              <a:off x="6960394" y="6338927"/>
              <a:ext cx="4026147" cy="430061"/>
              <a:chOff x="7182687" y="6311894"/>
              <a:chExt cx="4026147" cy="429079"/>
            </a:xfrm>
            <a:solidFill>
              <a:srgbClr val="F7AA10"/>
            </a:solidFill>
          </p:grpSpPr>
          <p:sp>
            <p:nvSpPr>
              <p:cNvPr id="10" name="Chevron 9">
                <a:extLst>
                  <a:ext uri="{FF2B5EF4-FFF2-40B4-BE49-F238E27FC236}">
                    <a16:creationId xmlns:a16="http://schemas.microsoft.com/office/drawing/2014/main" id="{51C9BBA9-EBC0-C3C9-51E5-9DE7F1225A1F}"/>
                  </a:ext>
                </a:extLst>
              </p:cNvPr>
              <p:cNvSpPr/>
              <p:nvPr/>
            </p:nvSpPr>
            <p:spPr>
              <a:xfrm>
                <a:off x="7182687" y="6311896"/>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1" name="Chevron 10">
                <a:extLst>
                  <a:ext uri="{FF2B5EF4-FFF2-40B4-BE49-F238E27FC236}">
                    <a16:creationId xmlns:a16="http://schemas.microsoft.com/office/drawing/2014/main" id="{38C8751C-C2D6-5079-B79C-245C6C18AE45}"/>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2" name="Chevron 11">
                <a:extLst>
                  <a:ext uri="{FF2B5EF4-FFF2-40B4-BE49-F238E27FC236}">
                    <a16:creationId xmlns:a16="http://schemas.microsoft.com/office/drawing/2014/main" id="{2B3F815B-A459-2EDF-98DF-4D399B9745C6}"/>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13" name="Chevron 12">
                <a:extLst>
                  <a:ext uri="{FF2B5EF4-FFF2-40B4-BE49-F238E27FC236}">
                    <a16:creationId xmlns:a16="http://schemas.microsoft.com/office/drawing/2014/main" id="{2024AC9E-A07D-EA04-6A91-896DAC09E7ED}"/>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7" name="Chevron 6">
              <a:extLst>
                <a:ext uri="{FF2B5EF4-FFF2-40B4-BE49-F238E27FC236}">
                  <a16:creationId xmlns:a16="http://schemas.microsoft.com/office/drawing/2014/main" id="{5E2175A5-6A54-A9C9-580D-5437D4F7DE0C}"/>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Motion Detection</a:t>
              </a:r>
            </a:p>
          </p:txBody>
        </p:sp>
      </p:grpSp>
    </p:spTree>
    <p:extLst>
      <p:ext uri="{BB962C8B-B14F-4D97-AF65-F5344CB8AC3E}">
        <p14:creationId xmlns:p14="http://schemas.microsoft.com/office/powerpoint/2010/main" val="2917713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6B1794-EC3B-312E-94BE-337C3EEA9E89}"/>
              </a:ext>
            </a:extLst>
          </p:cNvPr>
          <p:cNvSpPr>
            <a:spLocks noGrp="1"/>
          </p:cNvSpPr>
          <p:nvPr>
            <p:ph type="sldNum" sz="quarter" idx="4"/>
          </p:nvPr>
        </p:nvSpPr>
        <p:spPr/>
        <p:txBody>
          <a:bodyPr/>
          <a:lstStyle/>
          <a:p>
            <a:fld id="{21C771A8-89F5-6C43-9C6E-B052BDC4BA94}" type="slidenum">
              <a:rPr lang="en-US" smtClean="0"/>
              <a:pPr/>
              <a:t>27</a:t>
            </a:fld>
            <a:endParaRPr lang="en-US"/>
          </a:p>
        </p:txBody>
      </p:sp>
      <p:sp>
        <p:nvSpPr>
          <p:cNvPr id="2" name="Title 1">
            <a:extLst>
              <a:ext uri="{FF2B5EF4-FFF2-40B4-BE49-F238E27FC236}">
                <a16:creationId xmlns:a16="http://schemas.microsoft.com/office/drawing/2014/main" id="{CFC8CBF3-958C-98A4-7770-56065081F922}"/>
              </a:ext>
            </a:extLst>
          </p:cNvPr>
          <p:cNvSpPr>
            <a:spLocks noGrp="1"/>
          </p:cNvSpPr>
          <p:nvPr>
            <p:ph type="title"/>
          </p:nvPr>
        </p:nvSpPr>
        <p:spPr/>
        <p:txBody>
          <a:bodyPr/>
          <a:lstStyle/>
          <a:p>
            <a:r>
              <a:rPr lang="en-US" b="1" dirty="0">
                <a:latin typeface="Century Gothic"/>
              </a:rPr>
              <a:t>Motion Detection</a:t>
            </a:r>
            <a:br>
              <a:rPr lang="en-US" dirty="0"/>
            </a:br>
            <a:r>
              <a:rPr lang="en-US" sz="3600" dirty="0">
                <a:solidFill>
                  <a:schemeClr val="accent2">
                    <a:lumMod val="60000"/>
                    <a:lumOff val="40000"/>
                  </a:schemeClr>
                </a:solidFill>
                <a:latin typeface="Century Gothic"/>
              </a:rPr>
              <a:t>Overview</a:t>
            </a:r>
            <a:endParaRPr lang="en-US" dirty="0"/>
          </a:p>
        </p:txBody>
      </p:sp>
      <p:grpSp>
        <p:nvGrpSpPr>
          <p:cNvPr id="5" name="Group 4">
            <a:extLst>
              <a:ext uri="{FF2B5EF4-FFF2-40B4-BE49-F238E27FC236}">
                <a16:creationId xmlns:a16="http://schemas.microsoft.com/office/drawing/2014/main" id="{5659745B-C74E-D87B-441D-59E468312FD7}"/>
              </a:ext>
            </a:extLst>
          </p:cNvPr>
          <p:cNvGrpSpPr/>
          <p:nvPr/>
        </p:nvGrpSpPr>
        <p:grpSpPr>
          <a:xfrm>
            <a:off x="5768784" y="6338926"/>
            <a:ext cx="5217757" cy="430062"/>
            <a:chOff x="5768784" y="6338926"/>
            <a:chExt cx="5217757" cy="430062"/>
          </a:xfrm>
        </p:grpSpPr>
        <p:grpSp>
          <p:nvGrpSpPr>
            <p:cNvPr id="6" name="Group 5">
              <a:extLst>
                <a:ext uri="{FF2B5EF4-FFF2-40B4-BE49-F238E27FC236}">
                  <a16:creationId xmlns:a16="http://schemas.microsoft.com/office/drawing/2014/main" id="{77836DE9-ECC9-1F29-3C35-B4C9AE24404F}"/>
                </a:ext>
              </a:extLst>
            </p:cNvPr>
            <p:cNvGrpSpPr/>
            <p:nvPr/>
          </p:nvGrpSpPr>
          <p:grpSpPr>
            <a:xfrm>
              <a:off x="6960394" y="6338927"/>
              <a:ext cx="4026147" cy="430061"/>
              <a:chOff x="7182687" y="6311894"/>
              <a:chExt cx="4026147" cy="429079"/>
            </a:xfrm>
            <a:solidFill>
              <a:srgbClr val="F7AA10"/>
            </a:solidFill>
          </p:grpSpPr>
          <p:sp>
            <p:nvSpPr>
              <p:cNvPr id="8" name="Chevron 7">
                <a:extLst>
                  <a:ext uri="{FF2B5EF4-FFF2-40B4-BE49-F238E27FC236}">
                    <a16:creationId xmlns:a16="http://schemas.microsoft.com/office/drawing/2014/main" id="{DCDDA114-B53F-E584-FA5B-1B92FE7F1DB4}"/>
                  </a:ext>
                </a:extLst>
              </p:cNvPr>
              <p:cNvSpPr/>
              <p:nvPr/>
            </p:nvSpPr>
            <p:spPr>
              <a:xfrm>
                <a:off x="7182687" y="6311896"/>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9" name="Chevron 8">
                <a:extLst>
                  <a:ext uri="{FF2B5EF4-FFF2-40B4-BE49-F238E27FC236}">
                    <a16:creationId xmlns:a16="http://schemas.microsoft.com/office/drawing/2014/main" id="{1442F10F-6D41-27FE-944B-F6AFEFEF6121}"/>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0" name="Chevron 9">
                <a:extLst>
                  <a:ext uri="{FF2B5EF4-FFF2-40B4-BE49-F238E27FC236}">
                    <a16:creationId xmlns:a16="http://schemas.microsoft.com/office/drawing/2014/main" id="{30DCC6E8-B6F2-7AC9-1AC9-B9780AFC373F}"/>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11" name="Chevron 10">
                <a:extLst>
                  <a:ext uri="{FF2B5EF4-FFF2-40B4-BE49-F238E27FC236}">
                    <a16:creationId xmlns:a16="http://schemas.microsoft.com/office/drawing/2014/main" id="{3A7ECF5F-CABE-5485-A988-6E32F6DFF29C}"/>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7" name="Chevron 6">
              <a:extLst>
                <a:ext uri="{FF2B5EF4-FFF2-40B4-BE49-F238E27FC236}">
                  <a16:creationId xmlns:a16="http://schemas.microsoft.com/office/drawing/2014/main" id="{6DFB8B90-AE13-3FFE-13A4-674A6C5D8911}"/>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Motion Detection</a:t>
              </a:r>
            </a:p>
          </p:txBody>
        </p:sp>
      </p:grpSp>
      <p:sp>
        <p:nvSpPr>
          <p:cNvPr id="29" name="TextBox 28">
            <a:extLst>
              <a:ext uri="{FF2B5EF4-FFF2-40B4-BE49-F238E27FC236}">
                <a16:creationId xmlns:a16="http://schemas.microsoft.com/office/drawing/2014/main" id="{421EA1B2-D5C7-AF3C-66CA-FB6BBAE0254B}"/>
              </a:ext>
            </a:extLst>
          </p:cNvPr>
          <p:cNvSpPr txBox="1"/>
          <p:nvPr/>
        </p:nvSpPr>
        <p:spPr>
          <a:xfrm>
            <a:off x="1072055" y="4963212"/>
            <a:ext cx="3314478" cy="923330"/>
          </a:xfrm>
          <a:prstGeom prst="rect">
            <a:avLst/>
          </a:prstGeom>
          <a:noFill/>
        </p:spPr>
        <p:txBody>
          <a:bodyPr wrap="square" lIns="91440" tIns="45720" rIns="91440" bIns="45720" rtlCol="0" anchor="t">
            <a:spAutoFit/>
          </a:bodyPr>
          <a:lstStyle/>
          <a:p>
            <a:pPr algn="ctr"/>
            <a:r>
              <a:rPr lang="en-US" b="1">
                <a:latin typeface="Century Gothic"/>
              </a:rPr>
              <a:t>Clear Non-Brownian Motion</a:t>
            </a:r>
          </a:p>
          <a:p>
            <a:pPr algn="ctr"/>
            <a:r>
              <a:rPr lang="en-US">
                <a:latin typeface="Century Gothic"/>
              </a:rPr>
              <a:t>Clear Movement across significant portion of sensor</a:t>
            </a:r>
          </a:p>
        </p:txBody>
      </p:sp>
      <p:graphicFrame>
        <p:nvGraphicFramePr>
          <p:cNvPr id="13" name="Table 12">
            <a:extLst>
              <a:ext uri="{FF2B5EF4-FFF2-40B4-BE49-F238E27FC236}">
                <a16:creationId xmlns:a16="http://schemas.microsoft.com/office/drawing/2014/main" id="{92631596-C4AB-786A-EC5C-766B8F4914D0}"/>
              </a:ext>
            </a:extLst>
          </p:cNvPr>
          <p:cNvGraphicFramePr>
            <a:graphicFrameLocks noGrp="1"/>
          </p:cNvGraphicFramePr>
          <p:nvPr>
            <p:extLst>
              <p:ext uri="{D42A27DB-BD31-4B8C-83A1-F6EECF244321}">
                <p14:modId xmlns:p14="http://schemas.microsoft.com/office/powerpoint/2010/main" val="525818668"/>
              </p:ext>
            </p:extLst>
          </p:nvPr>
        </p:nvGraphicFramePr>
        <p:xfrm>
          <a:off x="2661229" y="1307793"/>
          <a:ext cx="6869541" cy="822960"/>
        </p:xfrm>
        <a:graphic>
          <a:graphicData uri="http://schemas.openxmlformats.org/drawingml/2006/table">
            <a:tbl>
              <a:tblPr firstCol="1" bandRow="1">
                <a:tableStyleId>{85BE263C-DBD7-4A20-BB59-AAB30ACAA65A}</a:tableStyleId>
              </a:tblPr>
              <a:tblGrid>
                <a:gridCol w="725595">
                  <a:extLst>
                    <a:ext uri="{9D8B030D-6E8A-4147-A177-3AD203B41FA5}">
                      <a16:colId xmlns:a16="http://schemas.microsoft.com/office/drawing/2014/main" val="2907622256"/>
                    </a:ext>
                  </a:extLst>
                </a:gridCol>
                <a:gridCol w="6143946">
                  <a:extLst>
                    <a:ext uri="{9D8B030D-6E8A-4147-A177-3AD203B41FA5}">
                      <a16:colId xmlns:a16="http://schemas.microsoft.com/office/drawing/2014/main" val="3763956412"/>
                    </a:ext>
                  </a:extLst>
                </a:gridCol>
              </a:tblGrid>
              <a:tr h="196105">
                <a:tc rowSpan="3">
                  <a:txBody>
                    <a:bodyPr/>
                    <a:lstStyle/>
                    <a:p>
                      <a:pPr algn="ctr" fontAlgn="b"/>
                      <a:r>
                        <a:rPr lang="en-US" sz="1200" b="0" i="0" u="none" strike="noStrike" dirty="0">
                          <a:solidFill>
                            <a:schemeClr val="tx1"/>
                          </a:solidFill>
                          <a:effectLst/>
                          <a:latin typeface="Century Gothic"/>
                        </a:rPr>
                        <a:t>CPE 6</a:t>
                      </a:r>
                      <a:endParaRPr lang="en-US" sz="1200" b="0" i="0" u="none" strike="noStrike" dirty="0">
                        <a:solidFill>
                          <a:schemeClr val="tx1"/>
                        </a:solidFill>
                        <a:effectLs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lvl="0" algn="l">
                        <a:lnSpc>
                          <a:spcPct val="100000"/>
                        </a:lnSpc>
                        <a:spcBef>
                          <a:spcPts val="0"/>
                        </a:spcBef>
                        <a:spcAft>
                          <a:spcPts val="0"/>
                        </a:spcAft>
                        <a:buNone/>
                      </a:pPr>
                      <a:r>
                        <a:rPr lang="en-US" sz="1200" b="0" i="0" u="none" strike="noStrike" kern="1200" noProof="0">
                          <a:effectLst/>
                          <a:latin typeface="Century Gothic"/>
                        </a:rPr>
                        <a:t>Particle movement shall be identified and ranked by their possibility of life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E8232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7104847"/>
                  </a:ext>
                </a:extLst>
              </a:tr>
              <a:tr h="196105">
                <a:tc vMerge="1">
                  <a:txBody>
                    <a:bodyPr/>
                    <a:lstStyle/>
                    <a:p>
                      <a:endParaRPr lang="en-US"/>
                    </a:p>
                  </a:txBody>
                  <a:tcPr/>
                </a:tc>
                <a:tc>
                  <a:txBody>
                    <a:bodyPr/>
                    <a:lstStyle/>
                    <a:p>
                      <a:pPr lvl="0" algn="l">
                        <a:lnSpc>
                          <a:spcPct val="100000"/>
                        </a:lnSpc>
                        <a:spcBef>
                          <a:spcPts val="0"/>
                        </a:spcBef>
                        <a:spcAft>
                          <a:spcPts val="0"/>
                        </a:spcAft>
                        <a:buNone/>
                      </a:pPr>
                      <a:r>
                        <a:rPr lang="en-US" sz="1200" b="0" i="0" u="none" strike="noStrike" kern="1200" noProof="0">
                          <a:effectLst/>
                          <a:latin typeface="Century Gothic"/>
                        </a:rPr>
                        <a:t>Provide method to detect features of interest in </a:t>
                      </a:r>
                      <a:r>
                        <a:rPr lang="en-US" sz="1200" b="1" i="0" u="none" strike="noStrike" kern="1200" noProof="0">
                          <a:effectLst/>
                          <a:latin typeface="Century Gothic"/>
                        </a:rPr>
                        <a:t>single frame reconstruction</a:t>
                      </a:r>
                    </a:p>
                  </a:txBody>
                  <a:tcPr anchor="ctr">
                    <a:lnL w="28575" cap="flat" cmpd="sng" algn="ctr">
                      <a:solidFill>
                        <a:srgbClr val="E82326"/>
                      </a:solidFill>
                      <a:prstDash val="solid"/>
                      <a:round/>
                      <a:headEnd type="none" w="med" len="med"/>
                      <a:tailEnd type="none" w="med" len="med"/>
                    </a:lnL>
                    <a:lnR w="28575" cap="flat" cmpd="sng" algn="ctr">
                      <a:solidFill>
                        <a:srgbClr val="E82326"/>
                      </a:solidFill>
                      <a:prstDash val="solid"/>
                      <a:round/>
                      <a:headEnd type="none" w="med" len="med"/>
                      <a:tailEnd type="none" w="med" len="med"/>
                    </a:lnR>
                    <a:lnT w="28575" cap="flat" cmpd="sng" algn="ctr">
                      <a:solidFill>
                        <a:srgbClr val="E82326"/>
                      </a:solidFill>
                      <a:prstDash val="solid"/>
                      <a:round/>
                      <a:headEnd type="none" w="med" len="med"/>
                      <a:tailEnd type="none" w="med" len="med"/>
                    </a:lnT>
                    <a:lnB w="28575" cap="flat" cmpd="sng" algn="ctr">
                      <a:solidFill>
                        <a:srgbClr val="E8232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4084772"/>
                  </a:ext>
                </a:extLst>
              </a:tr>
              <a:tr h="231519">
                <a:tc vMerge="1">
                  <a:txBody>
                    <a:bodyPr/>
                    <a:lstStyle/>
                    <a:p>
                      <a:pPr algn="ctr" fontAlgn="b"/>
                      <a:endParaRPr lang="en-US" sz="1200" b="0" i="0" u="none" strike="noStrike">
                        <a:solidFill>
                          <a:schemeClr val="tx1"/>
                        </a:solidFill>
                        <a:effectLs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dirty="0">
                          <a:effectLst/>
                          <a:latin typeface="Century Gothic"/>
                        </a:rPr>
                        <a:t>Provide method to detect features of interest in </a:t>
                      </a:r>
                      <a:r>
                        <a:rPr lang="en-US" sz="1200" b="1" i="0" u="none" strike="noStrike" kern="1200" noProof="0" dirty="0">
                          <a:effectLst/>
                          <a:latin typeface="Century Gothic"/>
                        </a:rPr>
                        <a:t>reconstructed difference frame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E82326"/>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9744992"/>
                  </a:ext>
                </a:extLst>
              </a:tr>
            </a:tbl>
          </a:graphicData>
        </a:graphic>
      </p:graphicFrame>
      <p:sp>
        <p:nvSpPr>
          <p:cNvPr id="22" name="TextBox 21">
            <a:extLst>
              <a:ext uri="{FF2B5EF4-FFF2-40B4-BE49-F238E27FC236}">
                <a16:creationId xmlns:a16="http://schemas.microsoft.com/office/drawing/2014/main" id="{26FCC475-905A-5CDD-769D-A99A8C2B71FD}"/>
              </a:ext>
            </a:extLst>
          </p:cNvPr>
          <p:cNvSpPr txBox="1"/>
          <p:nvPr/>
        </p:nvSpPr>
        <p:spPr>
          <a:xfrm>
            <a:off x="4336140" y="4963212"/>
            <a:ext cx="3591601" cy="923330"/>
          </a:xfrm>
          <a:prstGeom prst="rect">
            <a:avLst/>
          </a:prstGeom>
          <a:noFill/>
        </p:spPr>
        <p:txBody>
          <a:bodyPr wrap="square" lIns="91440" tIns="45720" rIns="91440" bIns="45720" rtlCol="0" anchor="t">
            <a:spAutoFit/>
          </a:bodyPr>
          <a:lstStyle/>
          <a:p>
            <a:pPr algn="ctr"/>
            <a:r>
              <a:rPr lang="en-US" b="1">
                <a:latin typeface="Century Gothic"/>
              </a:rPr>
              <a:t>Possibly Non-Brownian Motion</a:t>
            </a:r>
            <a:endParaRPr lang="en-US" b="1">
              <a:latin typeface="Century Gothic" panose="020B0502020202020204" pitchFamily="34" charset="0"/>
            </a:endParaRPr>
          </a:p>
          <a:p>
            <a:pPr algn="ctr"/>
            <a:r>
              <a:rPr lang="en-US">
                <a:latin typeface="Century Gothic"/>
              </a:rPr>
              <a:t>Movement but not across a large portion of the sensor</a:t>
            </a:r>
          </a:p>
        </p:txBody>
      </p:sp>
      <p:sp>
        <p:nvSpPr>
          <p:cNvPr id="33" name="TextBox 32">
            <a:extLst>
              <a:ext uri="{FF2B5EF4-FFF2-40B4-BE49-F238E27FC236}">
                <a16:creationId xmlns:a16="http://schemas.microsoft.com/office/drawing/2014/main" id="{A599C53D-027C-9F32-D062-D7FBAD34AD0C}"/>
              </a:ext>
            </a:extLst>
          </p:cNvPr>
          <p:cNvSpPr txBox="1"/>
          <p:nvPr/>
        </p:nvSpPr>
        <p:spPr>
          <a:xfrm>
            <a:off x="7848588" y="4961353"/>
            <a:ext cx="3195462" cy="1200329"/>
          </a:xfrm>
          <a:prstGeom prst="rect">
            <a:avLst/>
          </a:prstGeom>
          <a:noFill/>
        </p:spPr>
        <p:txBody>
          <a:bodyPr wrap="square" lIns="91440" tIns="45720" rIns="91440" bIns="45720" rtlCol="0" anchor="t">
            <a:spAutoFit/>
          </a:bodyPr>
          <a:lstStyle/>
          <a:p>
            <a:pPr algn="ctr"/>
            <a:r>
              <a:rPr lang="en-US" b="1">
                <a:latin typeface="Century Gothic"/>
              </a:rPr>
              <a:t>Clear Brownian Motion</a:t>
            </a:r>
            <a:endParaRPr lang="en-US"/>
          </a:p>
          <a:p>
            <a:pPr algn="ctr"/>
            <a:r>
              <a:rPr lang="en-US">
                <a:latin typeface="Century Gothic"/>
              </a:rPr>
              <a:t>Movement but just bouncing around in same relative area</a:t>
            </a:r>
          </a:p>
        </p:txBody>
      </p:sp>
      <p:pic>
        <p:nvPicPr>
          <p:cNvPr id="20" name="Picture 19" descr="Diagram&#10;&#10;Description automatically generated with low confidence">
            <a:extLst>
              <a:ext uri="{FF2B5EF4-FFF2-40B4-BE49-F238E27FC236}">
                <a16:creationId xmlns:a16="http://schemas.microsoft.com/office/drawing/2014/main" id="{4B1AD3C9-2CC5-886A-A0D5-D6488099B0F1}"/>
              </a:ext>
            </a:extLst>
          </p:cNvPr>
          <p:cNvPicPr>
            <a:picLocks noChangeAspect="1"/>
          </p:cNvPicPr>
          <p:nvPr/>
        </p:nvPicPr>
        <p:blipFill>
          <a:blip r:embed="rId3"/>
          <a:stretch>
            <a:fillRect/>
          </a:stretch>
        </p:blipFill>
        <p:spPr>
          <a:xfrm>
            <a:off x="1732116" y="2272663"/>
            <a:ext cx="2651760" cy="2651760"/>
          </a:xfrm>
          <a:prstGeom prst="rect">
            <a:avLst/>
          </a:prstGeom>
        </p:spPr>
      </p:pic>
      <p:pic>
        <p:nvPicPr>
          <p:cNvPr id="23" name="Picture 22">
            <a:extLst>
              <a:ext uri="{FF2B5EF4-FFF2-40B4-BE49-F238E27FC236}">
                <a16:creationId xmlns:a16="http://schemas.microsoft.com/office/drawing/2014/main" id="{799AE7EC-88EF-819F-F0D7-C7A814CF7E38}"/>
              </a:ext>
            </a:extLst>
          </p:cNvPr>
          <p:cNvPicPr>
            <a:picLocks noChangeAspect="1"/>
          </p:cNvPicPr>
          <p:nvPr/>
        </p:nvPicPr>
        <p:blipFill>
          <a:blip r:embed="rId4"/>
          <a:stretch>
            <a:fillRect/>
          </a:stretch>
        </p:blipFill>
        <p:spPr>
          <a:xfrm>
            <a:off x="4770115" y="2308000"/>
            <a:ext cx="2651760" cy="2651760"/>
          </a:xfrm>
          <a:prstGeom prst="rect">
            <a:avLst/>
          </a:prstGeom>
        </p:spPr>
      </p:pic>
      <p:pic>
        <p:nvPicPr>
          <p:cNvPr id="25" name="Picture 24">
            <a:extLst>
              <a:ext uri="{FF2B5EF4-FFF2-40B4-BE49-F238E27FC236}">
                <a16:creationId xmlns:a16="http://schemas.microsoft.com/office/drawing/2014/main" id="{611151A5-4604-8618-E479-68571C02412E}"/>
              </a:ext>
            </a:extLst>
          </p:cNvPr>
          <p:cNvPicPr>
            <a:picLocks noChangeAspect="1"/>
          </p:cNvPicPr>
          <p:nvPr/>
        </p:nvPicPr>
        <p:blipFill>
          <a:blip r:embed="rId5"/>
          <a:stretch>
            <a:fillRect/>
          </a:stretch>
        </p:blipFill>
        <p:spPr>
          <a:xfrm>
            <a:off x="7913730" y="2308000"/>
            <a:ext cx="2651760" cy="2651760"/>
          </a:xfrm>
          <a:prstGeom prst="rect">
            <a:avLst/>
          </a:prstGeom>
        </p:spPr>
      </p:pic>
    </p:spTree>
    <p:extLst>
      <p:ext uri="{BB962C8B-B14F-4D97-AF65-F5344CB8AC3E}">
        <p14:creationId xmlns:p14="http://schemas.microsoft.com/office/powerpoint/2010/main" val="2388395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6B1794-EC3B-312E-94BE-337C3EEA9E89}"/>
              </a:ext>
            </a:extLst>
          </p:cNvPr>
          <p:cNvSpPr>
            <a:spLocks noGrp="1"/>
          </p:cNvSpPr>
          <p:nvPr>
            <p:ph type="sldNum" sz="quarter" idx="4"/>
          </p:nvPr>
        </p:nvSpPr>
        <p:spPr/>
        <p:txBody>
          <a:bodyPr/>
          <a:lstStyle/>
          <a:p>
            <a:fld id="{21C771A8-89F5-6C43-9C6E-B052BDC4BA94}" type="slidenum">
              <a:rPr lang="en-US" smtClean="0"/>
              <a:pPr/>
              <a:t>28</a:t>
            </a:fld>
            <a:endParaRPr lang="en-US"/>
          </a:p>
        </p:txBody>
      </p:sp>
      <p:sp>
        <p:nvSpPr>
          <p:cNvPr id="2" name="Title 1">
            <a:extLst>
              <a:ext uri="{FF2B5EF4-FFF2-40B4-BE49-F238E27FC236}">
                <a16:creationId xmlns:a16="http://schemas.microsoft.com/office/drawing/2014/main" id="{CFC8CBF3-958C-98A4-7770-56065081F922}"/>
              </a:ext>
            </a:extLst>
          </p:cNvPr>
          <p:cNvSpPr>
            <a:spLocks noGrp="1"/>
          </p:cNvSpPr>
          <p:nvPr>
            <p:ph type="title"/>
          </p:nvPr>
        </p:nvSpPr>
        <p:spPr/>
        <p:txBody>
          <a:bodyPr/>
          <a:lstStyle/>
          <a:p>
            <a:r>
              <a:rPr lang="en-US" b="1">
                <a:latin typeface="Century Gothic"/>
              </a:rPr>
              <a:t>Motion Detection</a:t>
            </a:r>
            <a:br>
              <a:rPr lang="en-US"/>
            </a:br>
            <a:r>
              <a:rPr lang="en-US" sz="3600">
                <a:solidFill>
                  <a:schemeClr val="accent2">
                    <a:lumMod val="60000"/>
                    <a:lumOff val="40000"/>
                  </a:schemeClr>
                </a:solidFill>
                <a:latin typeface="Century Gothic"/>
              </a:rPr>
              <a:t>Overview</a:t>
            </a:r>
            <a:endParaRPr lang="en-US"/>
          </a:p>
        </p:txBody>
      </p:sp>
      <p:grpSp>
        <p:nvGrpSpPr>
          <p:cNvPr id="5" name="Group 4">
            <a:extLst>
              <a:ext uri="{FF2B5EF4-FFF2-40B4-BE49-F238E27FC236}">
                <a16:creationId xmlns:a16="http://schemas.microsoft.com/office/drawing/2014/main" id="{5659745B-C74E-D87B-441D-59E468312FD7}"/>
              </a:ext>
            </a:extLst>
          </p:cNvPr>
          <p:cNvGrpSpPr/>
          <p:nvPr/>
        </p:nvGrpSpPr>
        <p:grpSpPr>
          <a:xfrm>
            <a:off x="5768784" y="6338926"/>
            <a:ext cx="5217757" cy="430062"/>
            <a:chOff x="5768784" y="6338926"/>
            <a:chExt cx="5217757" cy="430062"/>
          </a:xfrm>
        </p:grpSpPr>
        <p:grpSp>
          <p:nvGrpSpPr>
            <p:cNvPr id="6" name="Group 5">
              <a:extLst>
                <a:ext uri="{FF2B5EF4-FFF2-40B4-BE49-F238E27FC236}">
                  <a16:creationId xmlns:a16="http://schemas.microsoft.com/office/drawing/2014/main" id="{77836DE9-ECC9-1F29-3C35-B4C9AE24404F}"/>
                </a:ext>
              </a:extLst>
            </p:cNvPr>
            <p:cNvGrpSpPr/>
            <p:nvPr/>
          </p:nvGrpSpPr>
          <p:grpSpPr>
            <a:xfrm>
              <a:off x="6960394" y="6338927"/>
              <a:ext cx="4026147" cy="430061"/>
              <a:chOff x="7182687" y="6311894"/>
              <a:chExt cx="4026147" cy="429079"/>
            </a:xfrm>
            <a:solidFill>
              <a:srgbClr val="F7AA10"/>
            </a:solidFill>
          </p:grpSpPr>
          <p:sp>
            <p:nvSpPr>
              <p:cNvPr id="8" name="Chevron 7">
                <a:extLst>
                  <a:ext uri="{FF2B5EF4-FFF2-40B4-BE49-F238E27FC236}">
                    <a16:creationId xmlns:a16="http://schemas.microsoft.com/office/drawing/2014/main" id="{DCDDA114-B53F-E584-FA5B-1B92FE7F1DB4}"/>
                  </a:ext>
                </a:extLst>
              </p:cNvPr>
              <p:cNvSpPr/>
              <p:nvPr/>
            </p:nvSpPr>
            <p:spPr>
              <a:xfrm>
                <a:off x="7182687" y="6311896"/>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9" name="Chevron 8">
                <a:extLst>
                  <a:ext uri="{FF2B5EF4-FFF2-40B4-BE49-F238E27FC236}">
                    <a16:creationId xmlns:a16="http://schemas.microsoft.com/office/drawing/2014/main" id="{1442F10F-6D41-27FE-944B-F6AFEFEF6121}"/>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0" name="Chevron 9">
                <a:extLst>
                  <a:ext uri="{FF2B5EF4-FFF2-40B4-BE49-F238E27FC236}">
                    <a16:creationId xmlns:a16="http://schemas.microsoft.com/office/drawing/2014/main" id="{30DCC6E8-B6F2-7AC9-1AC9-B9780AFC373F}"/>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11" name="Chevron 10">
                <a:extLst>
                  <a:ext uri="{FF2B5EF4-FFF2-40B4-BE49-F238E27FC236}">
                    <a16:creationId xmlns:a16="http://schemas.microsoft.com/office/drawing/2014/main" id="{3A7ECF5F-CABE-5485-A988-6E32F6DFF29C}"/>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7" name="Chevron 6">
              <a:extLst>
                <a:ext uri="{FF2B5EF4-FFF2-40B4-BE49-F238E27FC236}">
                  <a16:creationId xmlns:a16="http://schemas.microsoft.com/office/drawing/2014/main" id="{6DFB8B90-AE13-3FFE-13A4-674A6C5D8911}"/>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Motion Detection</a:t>
              </a:r>
            </a:p>
          </p:txBody>
        </p:sp>
      </p:grpSp>
      <p:graphicFrame>
        <p:nvGraphicFramePr>
          <p:cNvPr id="13" name="Table 12">
            <a:extLst>
              <a:ext uri="{FF2B5EF4-FFF2-40B4-BE49-F238E27FC236}">
                <a16:creationId xmlns:a16="http://schemas.microsoft.com/office/drawing/2014/main" id="{92631596-C4AB-786A-EC5C-766B8F4914D0}"/>
              </a:ext>
            </a:extLst>
          </p:cNvPr>
          <p:cNvGraphicFramePr>
            <a:graphicFrameLocks noGrp="1"/>
          </p:cNvGraphicFramePr>
          <p:nvPr>
            <p:extLst>
              <p:ext uri="{D42A27DB-BD31-4B8C-83A1-F6EECF244321}">
                <p14:modId xmlns:p14="http://schemas.microsoft.com/office/powerpoint/2010/main" val="3890277949"/>
              </p:ext>
            </p:extLst>
          </p:nvPr>
        </p:nvGraphicFramePr>
        <p:xfrm>
          <a:off x="2661229" y="1307793"/>
          <a:ext cx="6869541" cy="822960"/>
        </p:xfrm>
        <a:graphic>
          <a:graphicData uri="http://schemas.openxmlformats.org/drawingml/2006/table">
            <a:tbl>
              <a:tblPr firstCol="1" bandRow="1">
                <a:tableStyleId>{85BE263C-DBD7-4A20-BB59-AAB30ACAA65A}</a:tableStyleId>
              </a:tblPr>
              <a:tblGrid>
                <a:gridCol w="725595">
                  <a:extLst>
                    <a:ext uri="{9D8B030D-6E8A-4147-A177-3AD203B41FA5}">
                      <a16:colId xmlns:a16="http://schemas.microsoft.com/office/drawing/2014/main" val="2907622256"/>
                    </a:ext>
                  </a:extLst>
                </a:gridCol>
                <a:gridCol w="6143946">
                  <a:extLst>
                    <a:ext uri="{9D8B030D-6E8A-4147-A177-3AD203B41FA5}">
                      <a16:colId xmlns:a16="http://schemas.microsoft.com/office/drawing/2014/main" val="3763956412"/>
                    </a:ext>
                  </a:extLst>
                </a:gridCol>
              </a:tblGrid>
              <a:tr h="196105">
                <a:tc rowSpan="3">
                  <a:txBody>
                    <a:bodyPr/>
                    <a:lstStyle/>
                    <a:p>
                      <a:pPr algn="ctr" fontAlgn="b"/>
                      <a:r>
                        <a:rPr lang="en-US" sz="1200" b="0" i="0" u="none" strike="noStrike">
                          <a:solidFill>
                            <a:schemeClr val="tx1"/>
                          </a:solidFill>
                          <a:effectLst/>
                          <a:latin typeface="Century Gothic"/>
                        </a:rPr>
                        <a:t>CPE 6</a:t>
                      </a:r>
                      <a:endParaRPr lang="en-US" sz="1200" b="0" i="0" u="none" strike="noStrike">
                        <a:solidFill>
                          <a:schemeClr val="tx1"/>
                        </a:solidFill>
                        <a:effectLs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lvl="0" algn="l">
                        <a:lnSpc>
                          <a:spcPct val="100000"/>
                        </a:lnSpc>
                        <a:spcBef>
                          <a:spcPts val="0"/>
                        </a:spcBef>
                        <a:spcAft>
                          <a:spcPts val="0"/>
                        </a:spcAft>
                        <a:buNone/>
                      </a:pPr>
                      <a:r>
                        <a:rPr lang="en-US" sz="1200" b="0" i="0" u="none" strike="noStrike" kern="1200" noProof="0">
                          <a:effectLst/>
                          <a:latin typeface="Century Gothic"/>
                        </a:rPr>
                        <a:t>Particle movement shall be identified and ranked by their possibility of life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7104847"/>
                  </a:ext>
                </a:extLst>
              </a:tr>
              <a:tr h="196105">
                <a:tc vMerge="1">
                  <a:txBody>
                    <a:bodyPr/>
                    <a:lstStyle/>
                    <a:p>
                      <a:endParaRPr lang="en-US"/>
                    </a:p>
                  </a:txBody>
                  <a:tcPr/>
                </a:tc>
                <a:tc>
                  <a:txBody>
                    <a:bodyPr/>
                    <a:lstStyle/>
                    <a:p>
                      <a:pPr lvl="0" algn="l">
                        <a:lnSpc>
                          <a:spcPct val="100000"/>
                        </a:lnSpc>
                        <a:spcBef>
                          <a:spcPts val="0"/>
                        </a:spcBef>
                        <a:spcAft>
                          <a:spcPts val="0"/>
                        </a:spcAft>
                        <a:buNone/>
                      </a:pPr>
                      <a:r>
                        <a:rPr lang="en-US" sz="1200" b="0" i="0" u="none" strike="noStrike" kern="1200" noProof="0">
                          <a:effectLst/>
                          <a:latin typeface="Century Gothic"/>
                        </a:rPr>
                        <a:t>Provide method to detect features of interest in </a:t>
                      </a:r>
                      <a:r>
                        <a:rPr lang="en-US" sz="1200" b="1" i="0" u="none" strike="noStrike" kern="1200" noProof="0">
                          <a:effectLst/>
                          <a:latin typeface="Century Gothic"/>
                        </a:rPr>
                        <a:t>single frame reconstruction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E8232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4084772"/>
                  </a:ext>
                </a:extLst>
              </a:tr>
              <a:tr h="231519">
                <a:tc vMerge="1">
                  <a:txBody>
                    <a:bodyPr/>
                    <a:lstStyle/>
                    <a:p>
                      <a:pPr algn="ctr" fontAlgn="b"/>
                      <a:endParaRPr lang="en-US" sz="1200" b="0" i="0" u="none" strike="noStrike">
                        <a:solidFill>
                          <a:schemeClr val="tx1"/>
                        </a:solidFill>
                        <a:effectLs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effectLst/>
                          <a:latin typeface="Century Gothic"/>
                        </a:rPr>
                        <a:t>Provide method to detect features of interest in </a:t>
                      </a:r>
                      <a:r>
                        <a:rPr lang="en-US" sz="1200" b="1" i="0" u="none" strike="noStrike" kern="1200" noProof="0">
                          <a:effectLst/>
                          <a:latin typeface="Century Gothic"/>
                        </a:rPr>
                        <a:t>reconstructed difference frame</a:t>
                      </a:r>
                    </a:p>
                  </a:txBody>
                  <a:tcPr anchor="ctr">
                    <a:lnL w="28575" cap="flat" cmpd="sng" algn="ctr">
                      <a:solidFill>
                        <a:srgbClr val="E82326"/>
                      </a:solidFill>
                      <a:prstDash val="solid"/>
                      <a:round/>
                      <a:headEnd type="none" w="med" len="med"/>
                      <a:tailEnd type="none" w="med" len="med"/>
                    </a:lnL>
                    <a:lnR w="28575" cap="flat" cmpd="sng" algn="ctr">
                      <a:solidFill>
                        <a:srgbClr val="E82326"/>
                      </a:solidFill>
                      <a:prstDash val="solid"/>
                      <a:round/>
                      <a:headEnd type="none" w="med" len="med"/>
                      <a:tailEnd type="none" w="med" len="med"/>
                    </a:lnR>
                    <a:lnT w="28575" cap="flat" cmpd="sng" algn="ctr">
                      <a:solidFill>
                        <a:srgbClr val="E82326"/>
                      </a:solidFill>
                      <a:prstDash val="solid"/>
                      <a:round/>
                      <a:headEnd type="none" w="med" len="med"/>
                      <a:tailEnd type="none" w="med" len="med"/>
                    </a:lnT>
                    <a:lnB w="28575" cap="flat" cmpd="sng" algn="ctr">
                      <a:solidFill>
                        <a:srgbClr val="E8232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9744992"/>
                  </a:ext>
                </a:extLst>
              </a:tr>
            </a:tbl>
          </a:graphicData>
        </a:graphic>
      </p:graphicFrame>
      <p:pic>
        <p:nvPicPr>
          <p:cNvPr id="14" name="Picture 13" descr="A picture containing diagram&#10;&#10;Description automatically generated">
            <a:extLst>
              <a:ext uri="{FF2B5EF4-FFF2-40B4-BE49-F238E27FC236}">
                <a16:creationId xmlns:a16="http://schemas.microsoft.com/office/drawing/2014/main" id="{0792F6BA-9E16-311B-30FF-8D0E77C2BC45}"/>
              </a:ext>
            </a:extLst>
          </p:cNvPr>
          <p:cNvPicPr>
            <a:picLocks noChangeAspect="1"/>
          </p:cNvPicPr>
          <p:nvPr/>
        </p:nvPicPr>
        <p:blipFill rotWithShape="1">
          <a:blip r:embed="rId3"/>
          <a:srcRect l="12294" r="14712"/>
          <a:stretch/>
        </p:blipFill>
        <p:spPr>
          <a:xfrm>
            <a:off x="7791079" y="2201693"/>
            <a:ext cx="2685831" cy="2759660"/>
          </a:xfrm>
          <a:prstGeom prst="rect">
            <a:avLst/>
          </a:prstGeom>
        </p:spPr>
      </p:pic>
      <p:pic>
        <p:nvPicPr>
          <p:cNvPr id="17" name="Picture 16" descr="Graphical user interface&#10;&#10;Description automatically generated with low confidence">
            <a:extLst>
              <a:ext uri="{FF2B5EF4-FFF2-40B4-BE49-F238E27FC236}">
                <a16:creationId xmlns:a16="http://schemas.microsoft.com/office/drawing/2014/main" id="{E8B9E20B-D975-56C1-EDE5-9EEE1E95DF3D}"/>
              </a:ext>
            </a:extLst>
          </p:cNvPr>
          <p:cNvPicPr>
            <a:picLocks noChangeAspect="1"/>
          </p:cNvPicPr>
          <p:nvPr/>
        </p:nvPicPr>
        <p:blipFill rotWithShape="1">
          <a:blip r:embed="rId4"/>
          <a:srcRect l="12294" r="14712"/>
          <a:stretch/>
        </p:blipFill>
        <p:spPr>
          <a:xfrm>
            <a:off x="4753082" y="2199437"/>
            <a:ext cx="2685831" cy="2759659"/>
          </a:xfrm>
          <a:prstGeom prst="rect">
            <a:avLst/>
          </a:prstGeom>
        </p:spPr>
      </p:pic>
      <p:pic>
        <p:nvPicPr>
          <p:cNvPr id="19" name="Picture 18" descr="A picture containing chart&#10;&#10;Description automatically generated">
            <a:extLst>
              <a:ext uri="{FF2B5EF4-FFF2-40B4-BE49-F238E27FC236}">
                <a16:creationId xmlns:a16="http://schemas.microsoft.com/office/drawing/2014/main" id="{FB0786F0-36BD-CC1B-8B53-4434BDFBC6D1}"/>
              </a:ext>
            </a:extLst>
          </p:cNvPr>
          <p:cNvPicPr>
            <a:picLocks noChangeAspect="1"/>
          </p:cNvPicPr>
          <p:nvPr/>
        </p:nvPicPr>
        <p:blipFill rotWithShape="1">
          <a:blip r:embed="rId5"/>
          <a:srcRect l="12105" r="14902"/>
          <a:stretch/>
        </p:blipFill>
        <p:spPr>
          <a:xfrm>
            <a:off x="1714079" y="2198409"/>
            <a:ext cx="2686831" cy="2760687"/>
          </a:xfrm>
          <a:prstGeom prst="rect">
            <a:avLst/>
          </a:prstGeom>
        </p:spPr>
      </p:pic>
      <p:sp>
        <p:nvSpPr>
          <p:cNvPr id="20" name="TextBox 19">
            <a:extLst>
              <a:ext uri="{FF2B5EF4-FFF2-40B4-BE49-F238E27FC236}">
                <a16:creationId xmlns:a16="http://schemas.microsoft.com/office/drawing/2014/main" id="{4D89338A-9A52-9D8C-7BC1-2A527CFCD373}"/>
              </a:ext>
            </a:extLst>
          </p:cNvPr>
          <p:cNvSpPr txBox="1"/>
          <p:nvPr/>
        </p:nvSpPr>
        <p:spPr>
          <a:xfrm>
            <a:off x="1010592" y="4977589"/>
            <a:ext cx="3318431" cy="923330"/>
          </a:xfrm>
          <a:prstGeom prst="rect">
            <a:avLst/>
          </a:prstGeom>
          <a:noFill/>
        </p:spPr>
        <p:txBody>
          <a:bodyPr wrap="square" lIns="91440" tIns="45720" rIns="91440" bIns="45720" rtlCol="0" anchor="t">
            <a:spAutoFit/>
          </a:bodyPr>
          <a:lstStyle/>
          <a:p>
            <a:pPr algn="ctr"/>
            <a:r>
              <a:rPr lang="en-US" b="1">
                <a:latin typeface="Century Gothic"/>
              </a:rPr>
              <a:t>Clear Non-Brownian Motion</a:t>
            </a:r>
            <a:endParaRPr lang="en-US" b="1">
              <a:latin typeface="Century Gothic" panose="020B0502020202020204" pitchFamily="34" charset="0"/>
            </a:endParaRPr>
          </a:p>
          <a:p>
            <a:pPr algn="ctr"/>
            <a:r>
              <a:rPr lang="en-US">
                <a:latin typeface="Century Gothic"/>
              </a:rPr>
              <a:t>Clear Movement across significant portion of sensor</a:t>
            </a:r>
          </a:p>
        </p:txBody>
      </p:sp>
      <p:sp>
        <p:nvSpPr>
          <p:cNvPr id="21" name="TextBox 20">
            <a:extLst>
              <a:ext uri="{FF2B5EF4-FFF2-40B4-BE49-F238E27FC236}">
                <a16:creationId xmlns:a16="http://schemas.microsoft.com/office/drawing/2014/main" id="{949B8261-B48F-34D4-E1D0-EE098A4EC65A}"/>
              </a:ext>
            </a:extLst>
          </p:cNvPr>
          <p:cNvSpPr txBox="1"/>
          <p:nvPr/>
        </p:nvSpPr>
        <p:spPr>
          <a:xfrm>
            <a:off x="4336139" y="4963212"/>
            <a:ext cx="3562848" cy="923330"/>
          </a:xfrm>
          <a:prstGeom prst="rect">
            <a:avLst/>
          </a:prstGeom>
          <a:noFill/>
        </p:spPr>
        <p:txBody>
          <a:bodyPr wrap="square" lIns="91440" tIns="45720" rIns="91440" bIns="45720" rtlCol="0" anchor="t">
            <a:spAutoFit/>
          </a:bodyPr>
          <a:lstStyle/>
          <a:p>
            <a:pPr algn="ctr"/>
            <a:r>
              <a:rPr lang="en-US" b="1">
                <a:latin typeface="Century Gothic"/>
                <a:cs typeface="Calibri"/>
              </a:rPr>
              <a:t>Possibly Non-Brownian Motion</a:t>
            </a:r>
          </a:p>
          <a:p>
            <a:pPr algn="ctr"/>
            <a:r>
              <a:rPr lang="en-US">
                <a:latin typeface="Century Gothic"/>
              </a:rPr>
              <a:t>Movement but not across a large portion of the sensor</a:t>
            </a:r>
          </a:p>
        </p:txBody>
      </p:sp>
      <p:sp>
        <p:nvSpPr>
          <p:cNvPr id="23" name="TextBox 22">
            <a:extLst>
              <a:ext uri="{FF2B5EF4-FFF2-40B4-BE49-F238E27FC236}">
                <a16:creationId xmlns:a16="http://schemas.microsoft.com/office/drawing/2014/main" id="{B3E91778-0936-B494-5AB1-BD64C5161138}"/>
              </a:ext>
            </a:extLst>
          </p:cNvPr>
          <p:cNvSpPr txBox="1"/>
          <p:nvPr/>
        </p:nvSpPr>
        <p:spPr>
          <a:xfrm>
            <a:off x="7891722" y="4975730"/>
            <a:ext cx="2800849" cy="1200329"/>
          </a:xfrm>
          <a:prstGeom prst="rect">
            <a:avLst/>
          </a:prstGeom>
          <a:noFill/>
        </p:spPr>
        <p:txBody>
          <a:bodyPr wrap="square" lIns="91440" tIns="45720" rIns="91440" bIns="45720" rtlCol="0" anchor="t">
            <a:spAutoFit/>
          </a:bodyPr>
          <a:lstStyle/>
          <a:p>
            <a:pPr algn="ctr"/>
            <a:r>
              <a:rPr lang="en-US" b="1">
                <a:latin typeface="Century Gothic"/>
              </a:rPr>
              <a:t>Clear Brownian Motion</a:t>
            </a:r>
            <a:endParaRPr lang="en-US" b="1">
              <a:latin typeface="Century Gothic" panose="020B0502020202020204" pitchFamily="34" charset="0"/>
            </a:endParaRPr>
          </a:p>
          <a:p>
            <a:pPr algn="ctr"/>
            <a:r>
              <a:rPr lang="en-US">
                <a:latin typeface="Century Gothic"/>
              </a:rPr>
              <a:t>Movement but just bouncing around in same relative area</a:t>
            </a:r>
          </a:p>
        </p:txBody>
      </p:sp>
    </p:spTree>
    <p:extLst>
      <p:ext uri="{BB962C8B-B14F-4D97-AF65-F5344CB8AC3E}">
        <p14:creationId xmlns:p14="http://schemas.microsoft.com/office/powerpoint/2010/main" val="2287425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42DCDB-4167-0106-BF36-2A6D4EC0EF2F}"/>
              </a:ext>
            </a:extLst>
          </p:cNvPr>
          <p:cNvSpPr>
            <a:spLocks noGrp="1"/>
          </p:cNvSpPr>
          <p:nvPr>
            <p:ph sz="half" idx="1"/>
          </p:nvPr>
        </p:nvSpPr>
        <p:spPr>
          <a:xfrm>
            <a:off x="435429" y="1804348"/>
            <a:ext cx="2884714" cy="1624652"/>
          </a:xfrm>
        </p:spPr>
        <p:txBody>
          <a:bodyPr>
            <a:noAutofit/>
          </a:bodyPr>
          <a:lstStyle/>
          <a:p>
            <a:pPr marL="0" indent="0">
              <a:buNone/>
            </a:pPr>
            <a:r>
              <a:rPr lang="en-US"/>
              <a:t>Detection on a raw hologram doesn’t really work</a:t>
            </a:r>
          </a:p>
        </p:txBody>
      </p:sp>
      <p:sp>
        <p:nvSpPr>
          <p:cNvPr id="4" name="Slide Number Placeholder 3">
            <a:extLst>
              <a:ext uri="{FF2B5EF4-FFF2-40B4-BE49-F238E27FC236}">
                <a16:creationId xmlns:a16="http://schemas.microsoft.com/office/drawing/2014/main" id="{05ADA7AA-FE95-B458-D53C-BC6617FBCDA6}"/>
              </a:ext>
            </a:extLst>
          </p:cNvPr>
          <p:cNvSpPr>
            <a:spLocks noGrp="1"/>
          </p:cNvSpPr>
          <p:nvPr>
            <p:ph type="sldNum" sz="quarter" idx="4"/>
          </p:nvPr>
        </p:nvSpPr>
        <p:spPr/>
        <p:txBody>
          <a:bodyPr/>
          <a:lstStyle/>
          <a:p>
            <a:fld id="{21C771A8-89F5-6C43-9C6E-B052BDC4BA94}" type="slidenum">
              <a:rPr lang="en-US" smtClean="0"/>
              <a:pPr/>
              <a:t>29</a:t>
            </a:fld>
            <a:endParaRPr lang="en-US"/>
          </a:p>
        </p:txBody>
      </p:sp>
      <p:grpSp>
        <p:nvGrpSpPr>
          <p:cNvPr id="18" name="Group 17">
            <a:extLst>
              <a:ext uri="{FF2B5EF4-FFF2-40B4-BE49-F238E27FC236}">
                <a16:creationId xmlns:a16="http://schemas.microsoft.com/office/drawing/2014/main" id="{3F46744C-557F-8928-4F0E-9F64DCC1C0AA}"/>
              </a:ext>
            </a:extLst>
          </p:cNvPr>
          <p:cNvGrpSpPr/>
          <p:nvPr/>
        </p:nvGrpSpPr>
        <p:grpSpPr>
          <a:xfrm>
            <a:off x="5768784" y="6338926"/>
            <a:ext cx="5217757" cy="430062"/>
            <a:chOff x="5768784" y="6338926"/>
            <a:chExt cx="5217757" cy="430062"/>
          </a:xfrm>
        </p:grpSpPr>
        <p:grpSp>
          <p:nvGrpSpPr>
            <p:cNvPr id="19" name="Group 18">
              <a:extLst>
                <a:ext uri="{FF2B5EF4-FFF2-40B4-BE49-F238E27FC236}">
                  <a16:creationId xmlns:a16="http://schemas.microsoft.com/office/drawing/2014/main" id="{1D41995C-5884-321C-C2AA-AF9098700BA5}"/>
                </a:ext>
              </a:extLst>
            </p:cNvPr>
            <p:cNvGrpSpPr/>
            <p:nvPr/>
          </p:nvGrpSpPr>
          <p:grpSpPr>
            <a:xfrm>
              <a:off x="6960394" y="6338927"/>
              <a:ext cx="4026147" cy="430061"/>
              <a:chOff x="7182687" y="6311894"/>
              <a:chExt cx="4026147" cy="429079"/>
            </a:xfrm>
            <a:solidFill>
              <a:srgbClr val="F7AA10"/>
            </a:solidFill>
          </p:grpSpPr>
          <p:sp>
            <p:nvSpPr>
              <p:cNvPr id="21" name="Chevron 20">
                <a:extLst>
                  <a:ext uri="{FF2B5EF4-FFF2-40B4-BE49-F238E27FC236}">
                    <a16:creationId xmlns:a16="http://schemas.microsoft.com/office/drawing/2014/main" id="{D8B29BBF-2EA0-EC93-B66D-944A7A8E68DF}"/>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22" name="Chevron 21">
                <a:extLst>
                  <a:ext uri="{FF2B5EF4-FFF2-40B4-BE49-F238E27FC236}">
                    <a16:creationId xmlns:a16="http://schemas.microsoft.com/office/drawing/2014/main" id="{2B3DAD96-7189-D65E-53A1-F20C741E5700}"/>
                  </a:ext>
                </a:extLst>
              </p:cNvPr>
              <p:cNvSpPr/>
              <p:nvPr/>
            </p:nvSpPr>
            <p:spPr>
              <a:xfrm>
                <a:off x="8136023"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23" name="Chevron 22">
                <a:extLst>
                  <a:ext uri="{FF2B5EF4-FFF2-40B4-BE49-F238E27FC236}">
                    <a16:creationId xmlns:a16="http://schemas.microsoft.com/office/drawing/2014/main" id="{1D86121E-7F04-A371-B255-9DC6BC0C36C1}"/>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24" name="Chevron 23">
                <a:extLst>
                  <a:ext uri="{FF2B5EF4-FFF2-40B4-BE49-F238E27FC236}">
                    <a16:creationId xmlns:a16="http://schemas.microsoft.com/office/drawing/2014/main" id="{317926B7-40A7-6EEE-A11F-1CF09D478533}"/>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20" name="Chevron 19">
              <a:extLst>
                <a:ext uri="{FF2B5EF4-FFF2-40B4-BE49-F238E27FC236}">
                  <a16:creationId xmlns:a16="http://schemas.microsoft.com/office/drawing/2014/main" id="{1877CC58-F0FE-E9C1-034D-0D38CE93A18C}"/>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Motion Detection</a:t>
              </a:r>
            </a:p>
          </p:txBody>
        </p:sp>
      </p:grpSp>
      <p:sp>
        <p:nvSpPr>
          <p:cNvPr id="27" name="Title 1">
            <a:extLst>
              <a:ext uri="{FF2B5EF4-FFF2-40B4-BE49-F238E27FC236}">
                <a16:creationId xmlns:a16="http://schemas.microsoft.com/office/drawing/2014/main" id="{78D4DFEF-D2BE-FB40-3B74-CDA812B3D30C}"/>
              </a:ext>
            </a:extLst>
          </p:cNvPr>
          <p:cNvSpPr>
            <a:spLocks noGrp="1"/>
          </p:cNvSpPr>
          <p:nvPr>
            <p:ph type="title"/>
          </p:nvPr>
        </p:nvSpPr>
        <p:spPr>
          <a:xfrm>
            <a:off x="838200" y="29679"/>
            <a:ext cx="10515600" cy="1325563"/>
          </a:xfrm>
        </p:spPr>
        <p:txBody>
          <a:bodyPr/>
          <a:lstStyle/>
          <a:p>
            <a:r>
              <a:rPr lang="en-US" b="1">
                <a:latin typeface="Century Gothic"/>
              </a:rPr>
              <a:t>Motion Detection</a:t>
            </a:r>
            <a:br>
              <a:rPr lang="en-US"/>
            </a:br>
            <a:r>
              <a:rPr lang="en-US" sz="3600">
                <a:solidFill>
                  <a:schemeClr val="accent2">
                    <a:lumMod val="60000"/>
                    <a:lumOff val="40000"/>
                  </a:schemeClr>
                </a:solidFill>
                <a:latin typeface="Century Gothic"/>
              </a:rPr>
              <a:t>Reconstruction Prerequisite </a:t>
            </a:r>
            <a:endParaRPr lang="en-US">
              <a:solidFill>
                <a:schemeClr val="accent2">
                  <a:lumMod val="60000"/>
                  <a:lumOff val="40000"/>
                </a:schemeClr>
              </a:solidFill>
            </a:endParaRPr>
          </a:p>
        </p:txBody>
      </p:sp>
      <p:pic>
        <p:nvPicPr>
          <p:cNvPr id="34" name="Picture 33" descr="Graphical user interface&#10;&#10;Description automatically generated with medium confidence">
            <a:extLst>
              <a:ext uri="{FF2B5EF4-FFF2-40B4-BE49-F238E27FC236}">
                <a16:creationId xmlns:a16="http://schemas.microsoft.com/office/drawing/2014/main" id="{40255B69-52D9-2C11-FFB2-E6CC99E3F2FE}"/>
              </a:ext>
            </a:extLst>
          </p:cNvPr>
          <p:cNvPicPr>
            <a:picLocks noChangeAspect="1"/>
          </p:cNvPicPr>
          <p:nvPr/>
        </p:nvPicPr>
        <p:blipFill rotWithShape="1">
          <a:blip r:embed="rId2"/>
          <a:srcRect l="12411" r="13963"/>
          <a:stretch/>
        </p:blipFill>
        <p:spPr>
          <a:xfrm>
            <a:off x="7913730" y="1804348"/>
            <a:ext cx="3724802" cy="3794344"/>
          </a:xfrm>
          <a:prstGeom prst="rect">
            <a:avLst/>
          </a:prstGeom>
        </p:spPr>
      </p:pic>
      <p:sp>
        <p:nvSpPr>
          <p:cNvPr id="35" name="TextBox 34">
            <a:extLst>
              <a:ext uri="{FF2B5EF4-FFF2-40B4-BE49-F238E27FC236}">
                <a16:creationId xmlns:a16="http://schemas.microsoft.com/office/drawing/2014/main" id="{802F6BB9-AD96-A245-54E5-3F10AC7AD610}"/>
              </a:ext>
            </a:extLst>
          </p:cNvPr>
          <p:cNvSpPr txBox="1"/>
          <p:nvPr/>
        </p:nvSpPr>
        <p:spPr>
          <a:xfrm>
            <a:off x="7913730" y="5652035"/>
            <a:ext cx="3724802" cy="400110"/>
          </a:xfrm>
          <a:prstGeom prst="rect">
            <a:avLst/>
          </a:prstGeom>
          <a:noFill/>
        </p:spPr>
        <p:txBody>
          <a:bodyPr wrap="square" rtlCol="0">
            <a:spAutoFit/>
          </a:bodyPr>
          <a:lstStyle/>
          <a:p>
            <a:pPr algn="ctr"/>
            <a:r>
              <a:rPr lang="en-US" sz="2000">
                <a:latin typeface="Century Gothic" panose="020B0502020202020204" pitchFamily="34" charset="0"/>
              </a:rPr>
              <a:t>Reconstructed Hologram</a:t>
            </a:r>
          </a:p>
        </p:txBody>
      </p:sp>
      <p:pic>
        <p:nvPicPr>
          <p:cNvPr id="39" name="Picture 38" descr="A picture containing text&#10;&#10;Description automatically generated">
            <a:extLst>
              <a:ext uri="{FF2B5EF4-FFF2-40B4-BE49-F238E27FC236}">
                <a16:creationId xmlns:a16="http://schemas.microsoft.com/office/drawing/2014/main" id="{1EDF6109-1EDD-1C63-CA4D-4DA6F48BBF71}"/>
              </a:ext>
            </a:extLst>
          </p:cNvPr>
          <p:cNvPicPr>
            <a:picLocks noChangeAspect="1"/>
          </p:cNvPicPr>
          <p:nvPr/>
        </p:nvPicPr>
        <p:blipFill rotWithShape="1">
          <a:blip r:embed="rId3"/>
          <a:srcRect l="11205" r="12745"/>
          <a:stretch/>
        </p:blipFill>
        <p:spPr>
          <a:xfrm>
            <a:off x="3565071" y="1803741"/>
            <a:ext cx="3848101" cy="3794951"/>
          </a:xfrm>
          <a:prstGeom prst="rect">
            <a:avLst/>
          </a:prstGeom>
        </p:spPr>
      </p:pic>
      <p:sp>
        <p:nvSpPr>
          <p:cNvPr id="40" name="TextBox 39">
            <a:extLst>
              <a:ext uri="{FF2B5EF4-FFF2-40B4-BE49-F238E27FC236}">
                <a16:creationId xmlns:a16="http://schemas.microsoft.com/office/drawing/2014/main" id="{16C0449A-7F3D-33C5-61E0-C4291DF6AD71}"/>
              </a:ext>
            </a:extLst>
          </p:cNvPr>
          <p:cNvSpPr txBox="1"/>
          <p:nvPr/>
        </p:nvSpPr>
        <p:spPr>
          <a:xfrm>
            <a:off x="3565071" y="5685421"/>
            <a:ext cx="3848100" cy="400110"/>
          </a:xfrm>
          <a:prstGeom prst="rect">
            <a:avLst/>
          </a:prstGeom>
          <a:noFill/>
        </p:spPr>
        <p:txBody>
          <a:bodyPr wrap="square" rtlCol="0">
            <a:spAutoFit/>
          </a:bodyPr>
          <a:lstStyle/>
          <a:p>
            <a:pPr algn="ctr"/>
            <a:r>
              <a:rPr lang="en-US" sz="2000">
                <a:latin typeface="Century Gothic" panose="020B0502020202020204" pitchFamily="34" charset="0"/>
              </a:rPr>
              <a:t>Raw Hologram</a:t>
            </a:r>
          </a:p>
        </p:txBody>
      </p:sp>
    </p:spTree>
    <p:extLst>
      <p:ext uri="{BB962C8B-B14F-4D97-AF65-F5344CB8AC3E}">
        <p14:creationId xmlns:p14="http://schemas.microsoft.com/office/powerpoint/2010/main" val="2287682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C934-4FB7-422B-3CF2-20BAE40FA075}"/>
              </a:ext>
            </a:extLst>
          </p:cNvPr>
          <p:cNvSpPr>
            <a:spLocks noGrp="1"/>
          </p:cNvSpPr>
          <p:nvPr>
            <p:ph type="title"/>
          </p:nvPr>
        </p:nvSpPr>
        <p:spPr/>
        <p:txBody>
          <a:bodyPr/>
          <a:lstStyle/>
          <a:p>
            <a:r>
              <a:rPr lang="en-US"/>
              <a:t>Overview</a:t>
            </a:r>
          </a:p>
        </p:txBody>
      </p:sp>
      <p:grpSp>
        <p:nvGrpSpPr>
          <p:cNvPr id="15" name="Group 14">
            <a:extLst>
              <a:ext uri="{FF2B5EF4-FFF2-40B4-BE49-F238E27FC236}">
                <a16:creationId xmlns:a16="http://schemas.microsoft.com/office/drawing/2014/main" id="{A6724FA4-0C94-7596-4E34-CA6E786AC2B5}"/>
              </a:ext>
            </a:extLst>
          </p:cNvPr>
          <p:cNvGrpSpPr/>
          <p:nvPr/>
        </p:nvGrpSpPr>
        <p:grpSpPr>
          <a:xfrm>
            <a:off x="6960394" y="6338927"/>
            <a:ext cx="4026147" cy="430061"/>
            <a:chOff x="7182687" y="6311894"/>
            <a:chExt cx="4026147" cy="429079"/>
          </a:xfrm>
        </p:grpSpPr>
        <p:sp>
          <p:nvSpPr>
            <p:cNvPr id="21" name="Chevron 20">
              <a:extLst>
                <a:ext uri="{FF2B5EF4-FFF2-40B4-BE49-F238E27FC236}">
                  <a16:creationId xmlns:a16="http://schemas.microsoft.com/office/drawing/2014/main" id="{BF483D7B-714B-51EC-1324-317A51BCDED0}"/>
                </a:ext>
              </a:extLst>
            </p:cNvPr>
            <p:cNvSpPr/>
            <p:nvPr/>
          </p:nvSpPr>
          <p:spPr>
            <a:xfrm>
              <a:off x="7182687" y="6311896"/>
              <a:ext cx="1166139" cy="429077"/>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sp>
          <p:nvSpPr>
            <p:cNvPr id="22" name="Chevron 21">
              <a:extLst>
                <a:ext uri="{FF2B5EF4-FFF2-40B4-BE49-F238E27FC236}">
                  <a16:creationId xmlns:a16="http://schemas.microsoft.com/office/drawing/2014/main" id="{699F7846-4600-842A-73F5-9F749399F28F}"/>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Schedule</a:t>
              </a:r>
            </a:p>
          </p:txBody>
        </p:sp>
        <p:sp>
          <p:nvSpPr>
            <p:cNvPr id="23" name="Chevron 22">
              <a:extLst>
                <a:ext uri="{FF2B5EF4-FFF2-40B4-BE49-F238E27FC236}">
                  <a16:creationId xmlns:a16="http://schemas.microsoft.com/office/drawing/2014/main" id="{7AAAAC5B-54BA-EAC5-07FA-30285E267C43}"/>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24" name="Chevron 23">
              <a:extLst>
                <a:ext uri="{FF2B5EF4-FFF2-40B4-BE49-F238E27FC236}">
                  <a16:creationId xmlns:a16="http://schemas.microsoft.com/office/drawing/2014/main" id="{EA5D8229-6B22-75C6-E79A-4BBF30CD2A7A}"/>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Budget</a:t>
              </a:r>
            </a:p>
          </p:txBody>
        </p:sp>
      </p:grpSp>
    </p:spTree>
    <p:extLst>
      <p:ext uri="{BB962C8B-B14F-4D97-AF65-F5344CB8AC3E}">
        <p14:creationId xmlns:p14="http://schemas.microsoft.com/office/powerpoint/2010/main" val="570139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6B1794-EC3B-312E-94BE-337C3EEA9E89}"/>
              </a:ext>
            </a:extLst>
          </p:cNvPr>
          <p:cNvSpPr>
            <a:spLocks noGrp="1"/>
          </p:cNvSpPr>
          <p:nvPr>
            <p:ph type="sldNum" sz="quarter" idx="4"/>
          </p:nvPr>
        </p:nvSpPr>
        <p:spPr/>
        <p:txBody>
          <a:bodyPr/>
          <a:lstStyle/>
          <a:p>
            <a:fld id="{21C771A8-89F5-6C43-9C6E-B052BDC4BA94}" type="slidenum">
              <a:rPr lang="en-US" smtClean="0"/>
              <a:pPr/>
              <a:t>30</a:t>
            </a:fld>
            <a:endParaRPr lang="en-US"/>
          </a:p>
        </p:txBody>
      </p:sp>
      <p:grpSp>
        <p:nvGrpSpPr>
          <p:cNvPr id="5" name="Group 4">
            <a:extLst>
              <a:ext uri="{FF2B5EF4-FFF2-40B4-BE49-F238E27FC236}">
                <a16:creationId xmlns:a16="http://schemas.microsoft.com/office/drawing/2014/main" id="{5659745B-C74E-D87B-441D-59E468312FD7}"/>
              </a:ext>
            </a:extLst>
          </p:cNvPr>
          <p:cNvGrpSpPr/>
          <p:nvPr/>
        </p:nvGrpSpPr>
        <p:grpSpPr>
          <a:xfrm>
            <a:off x="5768784" y="6338926"/>
            <a:ext cx="5217757" cy="430062"/>
            <a:chOff x="5768784" y="6338926"/>
            <a:chExt cx="5217757" cy="430062"/>
          </a:xfrm>
        </p:grpSpPr>
        <p:grpSp>
          <p:nvGrpSpPr>
            <p:cNvPr id="6" name="Group 5">
              <a:extLst>
                <a:ext uri="{FF2B5EF4-FFF2-40B4-BE49-F238E27FC236}">
                  <a16:creationId xmlns:a16="http://schemas.microsoft.com/office/drawing/2014/main" id="{77836DE9-ECC9-1F29-3C35-B4C9AE24404F}"/>
                </a:ext>
              </a:extLst>
            </p:cNvPr>
            <p:cNvGrpSpPr/>
            <p:nvPr/>
          </p:nvGrpSpPr>
          <p:grpSpPr>
            <a:xfrm>
              <a:off x="6960394" y="6338927"/>
              <a:ext cx="4026147" cy="430061"/>
              <a:chOff x="7182687" y="6311894"/>
              <a:chExt cx="4026147" cy="429079"/>
            </a:xfrm>
            <a:solidFill>
              <a:srgbClr val="F7AA10"/>
            </a:solidFill>
          </p:grpSpPr>
          <p:sp>
            <p:nvSpPr>
              <p:cNvPr id="8" name="Chevron 7">
                <a:extLst>
                  <a:ext uri="{FF2B5EF4-FFF2-40B4-BE49-F238E27FC236}">
                    <a16:creationId xmlns:a16="http://schemas.microsoft.com/office/drawing/2014/main" id="{DCDDA114-B53F-E584-FA5B-1B92FE7F1DB4}"/>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9" name="Chevron 8">
                <a:extLst>
                  <a:ext uri="{FF2B5EF4-FFF2-40B4-BE49-F238E27FC236}">
                    <a16:creationId xmlns:a16="http://schemas.microsoft.com/office/drawing/2014/main" id="{1442F10F-6D41-27FE-944B-F6AFEFEF6121}"/>
                  </a:ext>
                </a:extLst>
              </p:cNvPr>
              <p:cNvSpPr/>
              <p:nvPr/>
            </p:nvSpPr>
            <p:spPr>
              <a:xfrm>
                <a:off x="8136023"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0" name="Chevron 9">
                <a:extLst>
                  <a:ext uri="{FF2B5EF4-FFF2-40B4-BE49-F238E27FC236}">
                    <a16:creationId xmlns:a16="http://schemas.microsoft.com/office/drawing/2014/main" id="{30DCC6E8-B6F2-7AC9-1AC9-B9780AFC373F}"/>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11" name="Chevron 10">
                <a:extLst>
                  <a:ext uri="{FF2B5EF4-FFF2-40B4-BE49-F238E27FC236}">
                    <a16:creationId xmlns:a16="http://schemas.microsoft.com/office/drawing/2014/main" id="{3A7ECF5F-CABE-5485-A988-6E32F6DFF29C}"/>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7" name="Chevron 6">
              <a:extLst>
                <a:ext uri="{FF2B5EF4-FFF2-40B4-BE49-F238E27FC236}">
                  <a16:creationId xmlns:a16="http://schemas.microsoft.com/office/drawing/2014/main" id="{6DFB8B90-AE13-3FFE-13A4-674A6C5D8911}"/>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Motion Detection</a:t>
              </a:r>
            </a:p>
          </p:txBody>
        </p:sp>
      </p:grpSp>
      <p:sp>
        <p:nvSpPr>
          <p:cNvPr id="20" name="TextBox 19">
            <a:extLst>
              <a:ext uri="{FF2B5EF4-FFF2-40B4-BE49-F238E27FC236}">
                <a16:creationId xmlns:a16="http://schemas.microsoft.com/office/drawing/2014/main" id="{81F6C809-1F6C-0BA5-7ECF-B0C9677421BC}"/>
              </a:ext>
            </a:extLst>
          </p:cNvPr>
          <p:cNvSpPr txBox="1"/>
          <p:nvPr/>
        </p:nvSpPr>
        <p:spPr>
          <a:xfrm>
            <a:off x="203581" y="1436154"/>
            <a:ext cx="5563838" cy="4524315"/>
          </a:xfrm>
          <a:prstGeom prst="rect">
            <a:avLst/>
          </a:prstGeom>
          <a:noFill/>
        </p:spPr>
        <p:txBody>
          <a:bodyPr wrap="square" rtlCol="0">
            <a:spAutoFit/>
          </a:bodyPr>
          <a:lstStyle/>
          <a:p>
            <a:r>
              <a:rPr lang="en-US" i="1" dirty="0">
                <a:solidFill>
                  <a:schemeClr val="accent2">
                    <a:lumMod val="60000"/>
                    <a:lumOff val="40000"/>
                  </a:schemeClr>
                </a:solidFill>
                <a:latin typeface="Century Gothic" panose="020B0502020202020204" pitchFamily="34" charset="0"/>
              </a:rPr>
              <a:t>Feed detection algorithm simulated particles with known rank and get back a similar rank </a:t>
            </a:r>
          </a:p>
          <a:p>
            <a:endParaRPr lang="en-US" dirty="0">
              <a:latin typeface="Century Gothic" panose="020B0502020202020204" pitchFamily="34" charset="0"/>
            </a:endParaRPr>
          </a:p>
          <a:p>
            <a:r>
              <a:rPr lang="en-US" dirty="0">
                <a:latin typeface="Century Gothic" panose="020B0502020202020204" pitchFamily="34" charset="0"/>
              </a:rPr>
              <a:t>Sample chamber depth </a:t>
            </a:r>
            <a:r>
              <a:rPr lang="en-US" b="1" dirty="0">
                <a:latin typeface="Century Gothic" panose="020B0502020202020204" pitchFamily="34" charset="0"/>
              </a:rPr>
              <a:t>= </a:t>
            </a:r>
            <a:r>
              <a:rPr lang="en-US" b="1" i="0" dirty="0">
                <a:effectLst/>
                <a:latin typeface="Century Gothic" panose="020B0502020202020204" pitchFamily="34" charset="0"/>
              </a:rPr>
              <a:t>1.18 mm</a:t>
            </a:r>
          </a:p>
          <a:p>
            <a:r>
              <a:rPr lang="en-US" dirty="0">
                <a:latin typeface="Century Gothic" panose="020B0502020202020204" pitchFamily="34" charset="0"/>
              </a:rPr>
              <a:t>Sample chamber d</a:t>
            </a:r>
            <a:r>
              <a:rPr lang="en-US" b="0" i="0" dirty="0">
                <a:effectLst/>
                <a:latin typeface="Century Gothic" panose="020B0502020202020204" pitchFamily="34" charset="0"/>
              </a:rPr>
              <a:t>iameter </a:t>
            </a:r>
            <a:r>
              <a:rPr lang="en-US" b="1" i="0" dirty="0">
                <a:effectLst/>
                <a:latin typeface="Century Gothic" panose="020B0502020202020204" pitchFamily="34" charset="0"/>
              </a:rPr>
              <a:t>= 2.36 mm</a:t>
            </a:r>
          </a:p>
          <a:p>
            <a:r>
              <a:rPr lang="en-US" dirty="0">
                <a:latin typeface="Century Gothic" panose="020B0502020202020204" pitchFamily="34" charset="0"/>
              </a:rPr>
              <a:t>Min speed </a:t>
            </a:r>
            <a:r>
              <a:rPr lang="en-US" b="1" dirty="0">
                <a:latin typeface="Century Gothic" panose="020B0502020202020204" pitchFamily="34" charset="0"/>
              </a:rPr>
              <a:t>= 2 </a:t>
            </a:r>
            <a:r>
              <a:rPr lang="el-GR" b="1" i="0" kern="1200" dirty="0">
                <a:solidFill>
                  <a:schemeClr val="tx1"/>
                </a:solidFill>
                <a:effectLst/>
                <a:latin typeface="Century Gothic" panose="020B0502020202020204" pitchFamily="34" charset="0"/>
              </a:rPr>
              <a:t>μ</a:t>
            </a:r>
            <a:r>
              <a:rPr lang="en-US" b="1" i="0" kern="1200" dirty="0">
                <a:solidFill>
                  <a:schemeClr val="tx1"/>
                </a:solidFill>
                <a:effectLst/>
                <a:latin typeface="Century Gothic" panose="020B0502020202020204" pitchFamily="34" charset="0"/>
              </a:rPr>
              <a:t>m/s</a:t>
            </a:r>
          </a:p>
          <a:p>
            <a:r>
              <a:rPr lang="en-US" dirty="0">
                <a:latin typeface="Century Gothic" panose="020B0502020202020204" pitchFamily="34" charset="0"/>
              </a:rPr>
              <a:t>Max speed </a:t>
            </a:r>
            <a:r>
              <a:rPr lang="en-US" b="1" dirty="0">
                <a:latin typeface="Century Gothic" panose="020B0502020202020204" pitchFamily="34" charset="0"/>
              </a:rPr>
              <a:t>= 200 </a:t>
            </a:r>
            <a:r>
              <a:rPr lang="el-GR" b="1" i="0" kern="1200" dirty="0">
                <a:solidFill>
                  <a:schemeClr val="tx1"/>
                </a:solidFill>
                <a:effectLst/>
                <a:latin typeface="Century Gothic" panose="020B0502020202020204" pitchFamily="34" charset="0"/>
              </a:rPr>
              <a:t>μ</a:t>
            </a:r>
            <a:r>
              <a:rPr lang="en-US" b="1" i="0" kern="1200" dirty="0">
                <a:solidFill>
                  <a:schemeClr val="tx1"/>
                </a:solidFill>
                <a:effectLst/>
                <a:latin typeface="Century Gothic" panose="020B0502020202020204" pitchFamily="34" charset="0"/>
              </a:rPr>
              <a:t>m/s</a:t>
            </a:r>
          </a:p>
          <a:p>
            <a:endParaRPr lang="en-US" dirty="0">
              <a:latin typeface="Century Gothic" panose="020B0502020202020204" pitchFamily="34" charset="0"/>
            </a:endParaRPr>
          </a:p>
          <a:p>
            <a:r>
              <a:rPr lang="en-US" dirty="0">
                <a:latin typeface="Century Gothic" panose="020B0502020202020204" pitchFamily="34" charset="0"/>
              </a:rPr>
              <a:t>-C</a:t>
            </a:r>
            <a:r>
              <a:rPr lang="en-US" i="0" dirty="0">
                <a:effectLst/>
                <a:latin typeface="Century Gothic" panose="020B0502020202020204" pitchFamily="34" charset="0"/>
              </a:rPr>
              <a:t>hoose start position w/in sample chamber (r</a:t>
            </a:r>
            <a:r>
              <a:rPr lang="en-US" i="0" baseline="-25000" dirty="0">
                <a:effectLst/>
                <a:latin typeface="Century Gothic" panose="020B0502020202020204" pitchFamily="34" charset="0"/>
              </a:rPr>
              <a:t>0</a:t>
            </a:r>
            <a:r>
              <a:rPr lang="en-US" i="0" dirty="0">
                <a:effectLst/>
                <a:latin typeface="Century Gothic" panose="020B0502020202020204" pitchFamily="34" charset="0"/>
              </a:rPr>
              <a:t>)</a:t>
            </a:r>
          </a:p>
          <a:p>
            <a:endParaRPr lang="en-US" i="0" dirty="0">
              <a:effectLst/>
              <a:latin typeface="Century Gothic" panose="020B0502020202020204" pitchFamily="34" charset="0"/>
            </a:endParaRPr>
          </a:p>
          <a:p>
            <a:r>
              <a:rPr lang="en-US" dirty="0">
                <a:latin typeface="Century Gothic" panose="020B0502020202020204" pitchFamily="34" charset="0"/>
              </a:rPr>
              <a:t>-Choose “bias” velocity based on input rank(v</a:t>
            </a:r>
            <a:r>
              <a:rPr lang="en-US" baseline="-25000" dirty="0">
                <a:latin typeface="Century Gothic" panose="020B0502020202020204" pitchFamily="34" charset="0"/>
              </a:rPr>
              <a:t>0</a:t>
            </a:r>
            <a:r>
              <a:rPr lang="en-US" dirty="0">
                <a:latin typeface="Century Gothic" panose="020B0502020202020204" pitchFamily="34" charset="0"/>
              </a:rPr>
              <a:t>)</a:t>
            </a:r>
          </a:p>
          <a:p>
            <a:r>
              <a:rPr lang="en-US" b="1" i="0" dirty="0">
                <a:effectLst/>
                <a:latin typeface="Century Gothic" panose="020B0502020202020204" pitchFamily="34" charset="0"/>
              </a:rPr>
              <a:t>R</a:t>
            </a:r>
            <a:r>
              <a:rPr lang="en-US" b="1" dirty="0">
                <a:latin typeface="Century Gothic" panose="020B0502020202020204" pitchFamily="34" charset="0"/>
              </a:rPr>
              <a:t>ank = 1, v</a:t>
            </a:r>
            <a:r>
              <a:rPr lang="en-US" b="1" baseline="-25000" dirty="0">
                <a:latin typeface="Century Gothic" panose="020B0502020202020204" pitchFamily="34" charset="0"/>
              </a:rPr>
              <a:t>0</a:t>
            </a:r>
            <a:r>
              <a:rPr lang="en-US" b="1" dirty="0">
                <a:latin typeface="Century Gothic" panose="020B0502020202020204" pitchFamily="34" charset="0"/>
              </a:rPr>
              <a:t> = 2-20 </a:t>
            </a:r>
            <a:r>
              <a:rPr lang="el-GR" b="1" i="0" kern="1200" dirty="0">
                <a:solidFill>
                  <a:schemeClr val="tx1"/>
                </a:solidFill>
                <a:effectLst/>
                <a:latin typeface="Century Gothic" panose="020B0502020202020204" pitchFamily="34" charset="0"/>
              </a:rPr>
              <a:t>μ</a:t>
            </a:r>
            <a:r>
              <a:rPr lang="en-US" b="1" i="0" kern="1200" dirty="0">
                <a:solidFill>
                  <a:schemeClr val="tx1"/>
                </a:solidFill>
                <a:effectLst/>
                <a:latin typeface="Century Gothic" panose="020B0502020202020204" pitchFamily="34" charset="0"/>
              </a:rPr>
              <a:t>m/s</a:t>
            </a:r>
          </a:p>
          <a:p>
            <a:r>
              <a:rPr lang="en-US" b="1" i="0" dirty="0">
                <a:effectLst/>
                <a:latin typeface="Century Gothic" panose="020B0502020202020204" pitchFamily="34" charset="0"/>
              </a:rPr>
              <a:t>R</a:t>
            </a:r>
            <a:r>
              <a:rPr lang="en-US" b="1" dirty="0">
                <a:latin typeface="Century Gothic" panose="020B0502020202020204" pitchFamily="34" charset="0"/>
              </a:rPr>
              <a:t>ank = 10, v</a:t>
            </a:r>
            <a:r>
              <a:rPr lang="en-US" b="1" baseline="-25000" dirty="0">
                <a:latin typeface="Century Gothic" panose="020B0502020202020204" pitchFamily="34" charset="0"/>
              </a:rPr>
              <a:t>0</a:t>
            </a:r>
            <a:r>
              <a:rPr lang="en-US" b="1" dirty="0">
                <a:latin typeface="Century Gothic" panose="020B0502020202020204" pitchFamily="34" charset="0"/>
              </a:rPr>
              <a:t> = 180-200 </a:t>
            </a:r>
            <a:r>
              <a:rPr lang="el-GR" b="1" i="0" kern="1200" dirty="0">
                <a:solidFill>
                  <a:schemeClr val="tx1"/>
                </a:solidFill>
                <a:effectLst/>
                <a:latin typeface="Century Gothic" panose="020B0502020202020204" pitchFamily="34" charset="0"/>
              </a:rPr>
              <a:t>μ</a:t>
            </a:r>
            <a:r>
              <a:rPr lang="en-US" b="1" i="0" kern="1200" dirty="0">
                <a:solidFill>
                  <a:schemeClr val="tx1"/>
                </a:solidFill>
                <a:effectLst/>
                <a:latin typeface="Century Gothic" panose="020B0502020202020204" pitchFamily="34" charset="0"/>
              </a:rPr>
              <a:t>m/s</a:t>
            </a:r>
            <a:endParaRPr lang="en-US" b="1" i="0" dirty="0">
              <a:effectLst/>
              <a:latin typeface="Century Gothic" panose="020B0502020202020204" pitchFamily="34" charset="0"/>
            </a:endParaRPr>
          </a:p>
          <a:p>
            <a:endParaRPr lang="en-US" dirty="0">
              <a:latin typeface="Century Gothic" panose="020B0502020202020204" pitchFamily="34" charset="0"/>
            </a:endParaRPr>
          </a:p>
          <a:p>
            <a:r>
              <a:rPr lang="en-US" dirty="0">
                <a:latin typeface="Century Gothic" panose="020B0502020202020204" pitchFamily="34" charset="0"/>
              </a:rPr>
              <a:t>-Choose random(Brownian) velocity(</a:t>
            </a:r>
            <a:r>
              <a:rPr lang="en-US" dirty="0" err="1">
                <a:latin typeface="Century Gothic" panose="020B0502020202020204" pitchFamily="34" charset="0"/>
              </a:rPr>
              <a:t>v</a:t>
            </a:r>
            <a:r>
              <a:rPr lang="en-US" baseline="-25000" dirty="0" err="1">
                <a:latin typeface="Century Gothic" panose="020B0502020202020204" pitchFamily="34" charset="0"/>
              </a:rPr>
              <a:t>r</a:t>
            </a:r>
            <a:r>
              <a:rPr lang="en-US" dirty="0">
                <a:latin typeface="Century Gothic" panose="020B0502020202020204" pitchFamily="34" charset="0"/>
              </a:rPr>
              <a:t>)</a:t>
            </a:r>
          </a:p>
          <a:p>
            <a:r>
              <a:rPr lang="en-US" b="1" dirty="0" err="1">
                <a:latin typeface="Century Gothic" panose="020B0502020202020204" pitchFamily="34" charset="0"/>
              </a:rPr>
              <a:t>v</a:t>
            </a:r>
            <a:r>
              <a:rPr lang="en-US" b="1" baseline="-25000" dirty="0" err="1">
                <a:latin typeface="Century Gothic" panose="020B0502020202020204" pitchFamily="34" charset="0"/>
              </a:rPr>
              <a:t>r</a:t>
            </a:r>
            <a:r>
              <a:rPr lang="en-US" b="1" dirty="0">
                <a:latin typeface="Century Gothic" panose="020B0502020202020204" pitchFamily="34" charset="0"/>
              </a:rPr>
              <a:t> = 2-400 </a:t>
            </a:r>
            <a:r>
              <a:rPr lang="el-GR" b="1" i="0" kern="1200" dirty="0">
                <a:solidFill>
                  <a:schemeClr val="tx1"/>
                </a:solidFill>
                <a:effectLst/>
                <a:latin typeface="Century Gothic" panose="020B0502020202020204" pitchFamily="34" charset="0"/>
              </a:rPr>
              <a:t>μ</a:t>
            </a:r>
            <a:r>
              <a:rPr lang="en-US" b="1" i="0" kern="1200" dirty="0">
                <a:solidFill>
                  <a:schemeClr val="tx1"/>
                </a:solidFill>
                <a:effectLst/>
                <a:latin typeface="Century Gothic" panose="020B0502020202020204" pitchFamily="34" charset="0"/>
              </a:rPr>
              <a:t>m/s</a:t>
            </a:r>
          </a:p>
        </p:txBody>
      </p:sp>
      <p:pic>
        <p:nvPicPr>
          <p:cNvPr id="27" name="Picture 26" descr="Chart, radar chart&#10;&#10;Description automatically generated">
            <a:extLst>
              <a:ext uri="{FF2B5EF4-FFF2-40B4-BE49-F238E27FC236}">
                <a16:creationId xmlns:a16="http://schemas.microsoft.com/office/drawing/2014/main" id="{D77AA907-0E2E-149E-26E1-961206C168E8}"/>
              </a:ext>
            </a:extLst>
          </p:cNvPr>
          <p:cNvPicPr>
            <a:picLocks noChangeAspect="1"/>
          </p:cNvPicPr>
          <p:nvPr/>
        </p:nvPicPr>
        <p:blipFill>
          <a:blip r:embed="rId3"/>
          <a:stretch>
            <a:fillRect/>
          </a:stretch>
        </p:blipFill>
        <p:spPr>
          <a:xfrm>
            <a:off x="6096000" y="373622"/>
            <a:ext cx="5891054" cy="4729837"/>
          </a:xfrm>
          <a:prstGeom prst="rect">
            <a:avLst/>
          </a:prstGeom>
        </p:spPr>
      </p:pic>
      <p:sp>
        <p:nvSpPr>
          <p:cNvPr id="32" name="Title 31">
            <a:extLst>
              <a:ext uri="{FF2B5EF4-FFF2-40B4-BE49-F238E27FC236}">
                <a16:creationId xmlns:a16="http://schemas.microsoft.com/office/drawing/2014/main" id="{FE84A60B-DB58-FB06-8853-EA3BE529FF6C}"/>
              </a:ext>
            </a:extLst>
          </p:cNvPr>
          <p:cNvSpPr>
            <a:spLocks noGrp="1"/>
          </p:cNvSpPr>
          <p:nvPr>
            <p:ph type="title"/>
          </p:nvPr>
        </p:nvSpPr>
        <p:spPr>
          <a:xfrm>
            <a:off x="204946" y="110591"/>
            <a:ext cx="5563838" cy="1325563"/>
          </a:xfrm>
        </p:spPr>
        <p:txBody>
          <a:bodyPr/>
          <a:lstStyle/>
          <a:p>
            <a:r>
              <a:rPr lang="en-US" b="1">
                <a:latin typeface="Century Gothic"/>
              </a:rPr>
              <a:t>Motion Detection</a:t>
            </a:r>
            <a:br>
              <a:rPr lang="en-US"/>
            </a:br>
            <a:r>
              <a:rPr lang="en-US" sz="3600">
                <a:solidFill>
                  <a:schemeClr val="accent2">
                    <a:lumMod val="60000"/>
                    <a:lumOff val="40000"/>
                  </a:schemeClr>
                </a:solidFill>
                <a:latin typeface="Century Gothic"/>
              </a:rPr>
              <a:t>Simulating Particles</a:t>
            </a:r>
            <a:endParaRPr lang="en-US"/>
          </a:p>
        </p:txBody>
      </p:sp>
      <p:sp>
        <p:nvSpPr>
          <p:cNvPr id="34" name="TextBox 33">
            <a:extLst>
              <a:ext uri="{FF2B5EF4-FFF2-40B4-BE49-F238E27FC236}">
                <a16:creationId xmlns:a16="http://schemas.microsoft.com/office/drawing/2014/main" id="{CF001D20-9EF4-C699-666C-E9863DA97EA5}"/>
              </a:ext>
            </a:extLst>
          </p:cNvPr>
          <p:cNvSpPr txBox="1"/>
          <p:nvPr/>
        </p:nvSpPr>
        <p:spPr>
          <a:xfrm>
            <a:off x="9613731" y="5353192"/>
            <a:ext cx="1231427" cy="646331"/>
          </a:xfrm>
          <a:prstGeom prst="rect">
            <a:avLst/>
          </a:prstGeom>
          <a:noFill/>
        </p:spPr>
        <p:txBody>
          <a:bodyPr wrap="none" rtlCol="0">
            <a:spAutoFit/>
          </a:bodyPr>
          <a:lstStyle/>
          <a:p>
            <a:r>
              <a:rPr lang="en-US">
                <a:latin typeface="Century Gothic" panose="020B0502020202020204" pitchFamily="34" charset="0"/>
              </a:rPr>
              <a:t>Output:</a:t>
            </a:r>
          </a:p>
          <a:p>
            <a:r>
              <a:rPr lang="en-US">
                <a:latin typeface="Century Gothic" panose="020B0502020202020204" pitchFamily="34" charset="0"/>
              </a:rPr>
              <a:t> (</a:t>
            </a:r>
            <a:r>
              <a:rPr lang="en-US" sz="1800" i="0" err="1">
                <a:effectLst/>
                <a:latin typeface="Century Gothic" panose="020B0502020202020204" pitchFamily="34" charset="0"/>
              </a:rPr>
              <a:t>r</a:t>
            </a:r>
            <a:r>
              <a:rPr lang="en-US" baseline="-25000" err="1">
                <a:latin typeface="Century Gothic" panose="020B0502020202020204" pitchFamily="34" charset="0"/>
              </a:rPr>
              <a:t>x</a:t>
            </a:r>
            <a:r>
              <a:rPr lang="en-US">
                <a:latin typeface="Century Gothic" panose="020B0502020202020204" pitchFamily="34" charset="0"/>
              </a:rPr>
              <a:t>, </a:t>
            </a:r>
            <a:r>
              <a:rPr lang="en-US" sz="1800" i="0">
                <a:effectLst/>
                <a:latin typeface="Century Gothic" panose="020B0502020202020204" pitchFamily="34" charset="0"/>
              </a:rPr>
              <a:t> </a:t>
            </a:r>
            <a:r>
              <a:rPr lang="en-US" sz="1800" i="0" err="1">
                <a:effectLst/>
                <a:latin typeface="Century Gothic" panose="020B0502020202020204" pitchFamily="34" charset="0"/>
              </a:rPr>
              <a:t>r</a:t>
            </a:r>
            <a:r>
              <a:rPr lang="en-US" baseline="-25000" err="1">
                <a:latin typeface="Century Gothic" panose="020B0502020202020204" pitchFamily="34" charset="0"/>
              </a:rPr>
              <a:t>y</a:t>
            </a:r>
            <a:r>
              <a:rPr lang="en-US">
                <a:latin typeface="Century Gothic" panose="020B0502020202020204" pitchFamily="34" charset="0"/>
              </a:rPr>
              <a:t>, </a:t>
            </a:r>
            <a:r>
              <a:rPr lang="en-US" sz="1800" i="0">
                <a:effectLst/>
                <a:latin typeface="Century Gothic" panose="020B0502020202020204" pitchFamily="34" charset="0"/>
              </a:rPr>
              <a:t> </a:t>
            </a:r>
            <a:r>
              <a:rPr lang="en-US" sz="1800" i="0" err="1">
                <a:effectLst/>
                <a:latin typeface="Century Gothic" panose="020B0502020202020204" pitchFamily="34" charset="0"/>
              </a:rPr>
              <a:t>r</a:t>
            </a:r>
            <a:r>
              <a:rPr lang="en-US" baseline="-25000" err="1">
                <a:latin typeface="Century Gothic" panose="020B0502020202020204" pitchFamily="34" charset="0"/>
              </a:rPr>
              <a:t>z</a:t>
            </a:r>
            <a:r>
              <a:rPr lang="en-US">
                <a:latin typeface="Century Gothic" panose="020B0502020202020204" pitchFamily="34" charset="0"/>
              </a:rPr>
              <a:t>)</a:t>
            </a:r>
          </a:p>
        </p:txBody>
      </p:sp>
      <p:sp>
        <p:nvSpPr>
          <p:cNvPr id="42" name="TextBox 41">
            <a:extLst>
              <a:ext uri="{FF2B5EF4-FFF2-40B4-BE49-F238E27FC236}">
                <a16:creationId xmlns:a16="http://schemas.microsoft.com/office/drawing/2014/main" id="{DC14E4D4-570E-5B2A-3E95-474DBA790D59}"/>
              </a:ext>
            </a:extLst>
          </p:cNvPr>
          <p:cNvSpPr txBox="1"/>
          <p:nvPr/>
        </p:nvSpPr>
        <p:spPr>
          <a:xfrm>
            <a:off x="7229972" y="5353194"/>
            <a:ext cx="2383759" cy="646331"/>
          </a:xfrm>
          <a:prstGeom prst="rect">
            <a:avLst/>
          </a:prstGeom>
          <a:noFill/>
        </p:spPr>
        <p:txBody>
          <a:bodyPr wrap="square">
            <a:spAutoFit/>
          </a:bodyPr>
          <a:lstStyle/>
          <a:p>
            <a:r>
              <a:rPr lang="en-US" dirty="0">
                <a:latin typeface="Century Gothic" panose="020B0502020202020204" pitchFamily="34" charset="0"/>
              </a:rPr>
              <a:t>For </a:t>
            </a:r>
            <a:r>
              <a:rPr lang="en-US" dirty="0" err="1">
                <a:latin typeface="Century Gothic" panose="020B0502020202020204" pitchFamily="34" charset="0"/>
              </a:rPr>
              <a:t>i</a:t>
            </a:r>
            <a:r>
              <a:rPr lang="en-US" dirty="0">
                <a:latin typeface="Century Gothic" panose="020B0502020202020204" pitchFamily="34" charset="0"/>
              </a:rPr>
              <a:t> = 1: #sec</a:t>
            </a:r>
          </a:p>
          <a:p>
            <a:r>
              <a:rPr lang="en-US" b="0" i="0" dirty="0" err="1">
                <a:effectLst/>
                <a:latin typeface="Century Gothic" panose="020B0502020202020204" pitchFamily="34" charset="0"/>
              </a:rPr>
              <a:t>r</a:t>
            </a:r>
            <a:r>
              <a:rPr lang="en-US" baseline="-25000" dirty="0" err="1">
                <a:latin typeface="Century Gothic" panose="020B0502020202020204" pitchFamily="34" charset="0"/>
              </a:rPr>
              <a:t>i</a:t>
            </a:r>
            <a:r>
              <a:rPr lang="en-US" b="0" i="0" dirty="0">
                <a:effectLst/>
                <a:latin typeface="Century Gothic" panose="020B0502020202020204" pitchFamily="34" charset="0"/>
              </a:rPr>
              <a:t> = r</a:t>
            </a:r>
            <a:r>
              <a:rPr lang="en-US" baseline="-25000" dirty="0">
                <a:latin typeface="Century Gothic" panose="020B0502020202020204" pitchFamily="34" charset="0"/>
              </a:rPr>
              <a:t>i-1</a:t>
            </a:r>
            <a:r>
              <a:rPr lang="en-US" dirty="0">
                <a:latin typeface="Century Gothic" panose="020B0502020202020204" pitchFamily="34" charset="0"/>
              </a:rPr>
              <a:t> + (</a:t>
            </a:r>
            <a:r>
              <a:rPr lang="en-US" sz="1800" dirty="0">
                <a:latin typeface="Century Gothic" panose="020B0502020202020204" pitchFamily="34" charset="0"/>
              </a:rPr>
              <a:t>v</a:t>
            </a:r>
            <a:r>
              <a:rPr lang="en-US" sz="1800" baseline="-25000" dirty="0">
                <a:latin typeface="Century Gothic" panose="020B0502020202020204" pitchFamily="34" charset="0"/>
              </a:rPr>
              <a:t>0</a:t>
            </a:r>
            <a:r>
              <a:rPr lang="en-US" sz="1800" dirty="0">
                <a:latin typeface="Century Gothic" panose="020B0502020202020204" pitchFamily="34" charset="0"/>
              </a:rPr>
              <a:t> + </a:t>
            </a:r>
            <a:r>
              <a:rPr lang="en-US" sz="1800" dirty="0" err="1">
                <a:latin typeface="Century Gothic" panose="020B0502020202020204" pitchFamily="34" charset="0"/>
              </a:rPr>
              <a:t>v</a:t>
            </a:r>
            <a:r>
              <a:rPr lang="en-US" sz="1800" baseline="-25000" dirty="0" err="1">
                <a:latin typeface="Century Gothic" panose="020B0502020202020204" pitchFamily="34" charset="0"/>
              </a:rPr>
              <a:t>r</a:t>
            </a:r>
            <a:r>
              <a:rPr lang="en-US" sz="1800" dirty="0">
                <a:latin typeface="Century Gothic" panose="020B0502020202020204" pitchFamily="34" charset="0"/>
              </a:rPr>
              <a:t>)*</a:t>
            </a:r>
            <a:r>
              <a:rPr lang="en-US" sz="1800" b="0" i="0" kern="1200" dirty="0">
                <a:solidFill>
                  <a:schemeClr val="tx1"/>
                </a:solidFill>
                <a:effectLst/>
                <a:latin typeface="Century Gothic" panose="020B0502020202020204" pitchFamily="34" charset="0"/>
              </a:rPr>
              <a:t> Dt</a:t>
            </a:r>
            <a:endParaRPr lang="en-US" dirty="0"/>
          </a:p>
        </p:txBody>
      </p:sp>
    </p:spTree>
    <p:extLst>
      <p:ext uri="{BB962C8B-B14F-4D97-AF65-F5344CB8AC3E}">
        <p14:creationId xmlns:p14="http://schemas.microsoft.com/office/powerpoint/2010/main" val="3397058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hart&#10;&#10;Description automatically generated with medium confidence">
            <a:extLst>
              <a:ext uri="{FF2B5EF4-FFF2-40B4-BE49-F238E27FC236}">
                <a16:creationId xmlns:a16="http://schemas.microsoft.com/office/drawing/2014/main" id="{60CF5372-C1AA-F8CF-DA95-116C0A63C5CF}"/>
              </a:ext>
            </a:extLst>
          </p:cNvPr>
          <p:cNvPicPr>
            <a:picLocks noChangeAspect="1"/>
          </p:cNvPicPr>
          <p:nvPr/>
        </p:nvPicPr>
        <p:blipFill rotWithShape="1">
          <a:blip r:embed="rId3"/>
          <a:srcRect l="9971" r="11968"/>
          <a:stretch/>
        </p:blipFill>
        <p:spPr>
          <a:xfrm>
            <a:off x="8447075" y="1888216"/>
            <a:ext cx="3518848" cy="3380901"/>
          </a:xfrm>
          <a:prstGeom prst="rect">
            <a:avLst/>
          </a:prstGeom>
        </p:spPr>
      </p:pic>
      <p:pic>
        <p:nvPicPr>
          <p:cNvPr id="16" name="Picture 15" descr="Chart, scatter chart&#10;&#10;Description automatically generated">
            <a:extLst>
              <a:ext uri="{FF2B5EF4-FFF2-40B4-BE49-F238E27FC236}">
                <a16:creationId xmlns:a16="http://schemas.microsoft.com/office/drawing/2014/main" id="{C7904B6D-A1C9-00E3-DB44-8ABE524A0D0E}"/>
              </a:ext>
            </a:extLst>
          </p:cNvPr>
          <p:cNvPicPr>
            <a:picLocks noChangeAspect="1"/>
          </p:cNvPicPr>
          <p:nvPr/>
        </p:nvPicPr>
        <p:blipFill>
          <a:blip r:embed="rId4"/>
          <a:stretch>
            <a:fillRect/>
          </a:stretch>
        </p:blipFill>
        <p:spPr>
          <a:xfrm>
            <a:off x="4352782" y="1888216"/>
            <a:ext cx="3968610" cy="3375677"/>
          </a:xfrm>
          <a:prstGeom prst="rect">
            <a:avLst/>
          </a:prstGeom>
        </p:spPr>
      </p:pic>
      <p:sp>
        <p:nvSpPr>
          <p:cNvPr id="4" name="Slide Number Placeholder 3">
            <a:extLst>
              <a:ext uri="{FF2B5EF4-FFF2-40B4-BE49-F238E27FC236}">
                <a16:creationId xmlns:a16="http://schemas.microsoft.com/office/drawing/2014/main" id="{166B1794-EC3B-312E-94BE-337C3EEA9E89}"/>
              </a:ext>
            </a:extLst>
          </p:cNvPr>
          <p:cNvSpPr>
            <a:spLocks noGrp="1"/>
          </p:cNvSpPr>
          <p:nvPr>
            <p:ph type="sldNum" sz="quarter" idx="4"/>
          </p:nvPr>
        </p:nvSpPr>
        <p:spPr/>
        <p:txBody>
          <a:bodyPr/>
          <a:lstStyle/>
          <a:p>
            <a:fld id="{21C771A8-89F5-6C43-9C6E-B052BDC4BA94}" type="slidenum">
              <a:rPr lang="en-US" smtClean="0"/>
              <a:pPr/>
              <a:t>31</a:t>
            </a:fld>
            <a:endParaRPr lang="en-US"/>
          </a:p>
        </p:txBody>
      </p:sp>
      <p:sp>
        <p:nvSpPr>
          <p:cNvPr id="2" name="Title 1">
            <a:extLst>
              <a:ext uri="{FF2B5EF4-FFF2-40B4-BE49-F238E27FC236}">
                <a16:creationId xmlns:a16="http://schemas.microsoft.com/office/drawing/2014/main" id="{CFC8CBF3-958C-98A4-7770-56065081F922}"/>
              </a:ext>
            </a:extLst>
          </p:cNvPr>
          <p:cNvSpPr>
            <a:spLocks noGrp="1"/>
          </p:cNvSpPr>
          <p:nvPr>
            <p:ph type="title"/>
          </p:nvPr>
        </p:nvSpPr>
        <p:spPr/>
        <p:txBody>
          <a:bodyPr/>
          <a:lstStyle/>
          <a:p>
            <a:r>
              <a:rPr lang="en-US" b="1">
                <a:latin typeface="Century Gothic"/>
              </a:rPr>
              <a:t>Motion Detection</a:t>
            </a:r>
            <a:br>
              <a:rPr lang="en-US"/>
            </a:br>
            <a:r>
              <a:rPr lang="en-US" sz="3600">
                <a:solidFill>
                  <a:schemeClr val="accent2">
                    <a:lumMod val="60000"/>
                    <a:lumOff val="40000"/>
                  </a:schemeClr>
                </a:solidFill>
                <a:latin typeface="Century Gothic"/>
              </a:rPr>
              <a:t>Simulating Particles</a:t>
            </a:r>
            <a:endParaRPr lang="en-US"/>
          </a:p>
        </p:txBody>
      </p:sp>
      <p:grpSp>
        <p:nvGrpSpPr>
          <p:cNvPr id="5" name="Group 4">
            <a:extLst>
              <a:ext uri="{FF2B5EF4-FFF2-40B4-BE49-F238E27FC236}">
                <a16:creationId xmlns:a16="http://schemas.microsoft.com/office/drawing/2014/main" id="{5659745B-C74E-D87B-441D-59E468312FD7}"/>
              </a:ext>
            </a:extLst>
          </p:cNvPr>
          <p:cNvGrpSpPr/>
          <p:nvPr/>
        </p:nvGrpSpPr>
        <p:grpSpPr>
          <a:xfrm>
            <a:off x="5768784" y="6338926"/>
            <a:ext cx="5217757" cy="430062"/>
            <a:chOff x="5768784" y="6338926"/>
            <a:chExt cx="5217757" cy="430062"/>
          </a:xfrm>
        </p:grpSpPr>
        <p:grpSp>
          <p:nvGrpSpPr>
            <p:cNvPr id="6" name="Group 5">
              <a:extLst>
                <a:ext uri="{FF2B5EF4-FFF2-40B4-BE49-F238E27FC236}">
                  <a16:creationId xmlns:a16="http://schemas.microsoft.com/office/drawing/2014/main" id="{77836DE9-ECC9-1F29-3C35-B4C9AE24404F}"/>
                </a:ext>
              </a:extLst>
            </p:cNvPr>
            <p:cNvGrpSpPr/>
            <p:nvPr/>
          </p:nvGrpSpPr>
          <p:grpSpPr>
            <a:xfrm>
              <a:off x="6960394" y="6338927"/>
              <a:ext cx="4026147" cy="430061"/>
              <a:chOff x="7182687" y="6311894"/>
              <a:chExt cx="4026147" cy="429079"/>
            </a:xfrm>
            <a:solidFill>
              <a:srgbClr val="F7AA10"/>
            </a:solidFill>
          </p:grpSpPr>
          <p:sp>
            <p:nvSpPr>
              <p:cNvPr id="8" name="Chevron 7">
                <a:extLst>
                  <a:ext uri="{FF2B5EF4-FFF2-40B4-BE49-F238E27FC236}">
                    <a16:creationId xmlns:a16="http://schemas.microsoft.com/office/drawing/2014/main" id="{DCDDA114-B53F-E584-FA5B-1B92FE7F1DB4}"/>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9" name="Chevron 8">
                <a:extLst>
                  <a:ext uri="{FF2B5EF4-FFF2-40B4-BE49-F238E27FC236}">
                    <a16:creationId xmlns:a16="http://schemas.microsoft.com/office/drawing/2014/main" id="{1442F10F-6D41-27FE-944B-F6AFEFEF6121}"/>
                  </a:ext>
                </a:extLst>
              </p:cNvPr>
              <p:cNvSpPr/>
              <p:nvPr/>
            </p:nvSpPr>
            <p:spPr>
              <a:xfrm>
                <a:off x="8136023"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0" name="Chevron 9">
                <a:extLst>
                  <a:ext uri="{FF2B5EF4-FFF2-40B4-BE49-F238E27FC236}">
                    <a16:creationId xmlns:a16="http://schemas.microsoft.com/office/drawing/2014/main" id="{30DCC6E8-B6F2-7AC9-1AC9-B9780AFC373F}"/>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11" name="Chevron 10">
                <a:extLst>
                  <a:ext uri="{FF2B5EF4-FFF2-40B4-BE49-F238E27FC236}">
                    <a16:creationId xmlns:a16="http://schemas.microsoft.com/office/drawing/2014/main" id="{3A7ECF5F-CABE-5485-A988-6E32F6DFF29C}"/>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7" name="Chevron 6">
              <a:extLst>
                <a:ext uri="{FF2B5EF4-FFF2-40B4-BE49-F238E27FC236}">
                  <a16:creationId xmlns:a16="http://schemas.microsoft.com/office/drawing/2014/main" id="{6DFB8B90-AE13-3FFE-13A4-674A6C5D8911}"/>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Motion Detection</a:t>
              </a:r>
            </a:p>
          </p:txBody>
        </p:sp>
      </p:grpSp>
      <p:sp>
        <p:nvSpPr>
          <p:cNvPr id="35" name="TextBox 34">
            <a:extLst>
              <a:ext uri="{FF2B5EF4-FFF2-40B4-BE49-F238E27FC236}">
                <a16:creationId xmlns:a16="http://schemas.microsoft.com/office/drawing/2014/main" id="{53C1D824-674E-B971-55DD-059F00833FFA}"/>
              </a:ext>
            </a:extLst>
          </p:cNvPr>
          <p:cNvSpPr txBox="1"/>
          <p:nvPr/>
        </p:nvSpPr>
        <p:spPr>
          <a:xfrm>
            <a:off x="237371" y="5323211"/>
            <a:ext cx="3989728" cy="646331"/>
          </a:xfrm>
          <a:prstGeom prst="rect">
            <a:avLst/>
          </a:prstGeom>
          <a:noFill/>
        </p:spPr>
        <p:txBody>
          <a:bodyPr wrap="square" rtlCol="0">
            <a:spAutoFit/>
          </a:bodyPr>
          <a:lstStyle/>
          <a:p>
            <a:pPr algn="ctr"/>
            <a:r>
              <a:rPr lang="en-US">
                <a:latin typeface="Century Gothic" panose="020B0502020202020204" pitchFamily="34" charset="0"/>
              </a:rPr>
              <a:t>3D Sample Chamber Volume</a:t>
            </a:r>
          </a:p>
          <a:p>
            <a:pPr algn="ctr"/>
            <a:r>
              <a:rPr lang="en-US">
                <a:latin typeface="Century Gothic" panose="020B0502020202020204" pitchFamily="34" charset="0"/>
              </a:rPr>
              <a:t>5 particles, 2 Moving</a:t>
            </a:r>
          </a:p>
        </p:txBody>
      </p:sp>
      <p:sp>
        <p:nvSpPr>
          <p:cNvPr id="36" name="TextBox 35">
            <a:extLst>
              <a:ext uri="{FF2B5EF4-FFF2-40B4-BE49-F238E27FC236}">
                <a16:creationId xmlns:a16="http://schemas.microsoft.com/office/drawing/2014/main" id="{20FD9FE9-A57C-5B43-A171-A3131701AD73}"/>
              </a:ext>
            </a:extLst>
          </p:cNvPr>
          <p:cNvSpPr txBox="1"/>
          <p:nvPr/>
        </p:nvSpPr>
        <p:spPr>
          <a:xfrm>
            <a:off x="5473668" y="5373098"/>
            <a:ext cx="1872629" cy="646331"/>
          </a:xfrm>
          <a:prstGeom prst="rect">
            <a:avLst/>
          </a:prstGeom>
          <a:noFill/>
        </p:spPr>
        <p:txBody>
          <a:bodyPr wrap="none" rtlCol="0">
            <a:spAutoFit/>
          </a:bodyPr>
          <a:lstStyle/>
          <a:p>
            <a:pPr algn="ctr"/>
            <a:r>
              <a:rPr lang="en-US">
                <a:latin typeface="Century Gothic" panose="020B0502020202020204" pitchFamily="34" charset="0"/>
              </a:rPr>
              <a:t>View of Depth</a:t>
            </a:r>
          </a:p>
          <a:p>
            <a:pPr algn="ctr"/>
            <a:r>
              <a:rPr lang="en-US">
                <a:latin typeface="Century Gothic" panose="020B0502020202020204" pitchFamily="34" charset="0"/>
              </a:rPr>
              <a:t>(Z vs Y position)</a:t>
            </a:r>
          </a:p>
        </p:txBody>
      </p:sp>
      <p:sp>
        <p:nvSpPr>
          <p:cNvPr id="38" name="Donut 37">
            <a:extLst>
              <a:ext uri="{FF2B5EF4-FFF2-40B4-BE49-F238E27FC236}">
                <a16:creationId xmlns:a16="http://schemas.microsoft.com/office/drawing/2014/main" id="{80B457AA-6193-DFF8-2B89-399B15E36D91}"/>
              </a:ext>
            </a:extLst>
          </p:cNvPr>
          <p:cNvSpPr/>
          <p:nvPr/>
        </p:nvSpPr>
        <p:spPr>
          <a:xfrm rot="6099469">
            <a:off x="9946988" y="3313023"/>
            <a:ext cx="1340837" cy="733451"/>
          </a:xfrm>
          <a:prstGeom prst="donut">
            <a:avLst>
              <a:gd name="adj" fmla="val 472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38">
            <a:extLst>
              <a:ext uri="{FF2B5EF4-FFF2-40B4-BE49-F238E27FC236}">
                <a16:creationId xmlns:a16="http://schemas.microsoft.com/office/drawing/2014/main" id="{28673186-E533-8E3B-DC74-75F0751E86C7}"/>
              </a:ext>
            </a:extLst>
          </p:cNvPr>
          <p:cNvSpPr/>
          <p:nvPr/>
        </p:nvSpPr>
        <p:spPr>
          <a:xfrm rot="20566052">
            <a:off x="6384251" y="2401092"/>
            <a:ext cx="923807" cy="458386"/>
          </a:xfrm>
          <a:prstGeom prst="donut">
            <a:avLst>
              <a:gd name="adj" fmla="val 811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39">
            <a:extLst>
              <a:ext uri="{FF2B5EF4-FFF2-40B4-BE49-F238E27FC236}">
                <a16:creationId xmlns:a16="http://schemas.microsoft.com/office/drawing/2014/main" id="{41FCE789-D510-04C2-7116-749F1FF8D5E8}"/>
              </a:ext>
            </a:extLst>
          </p:cNvPr>
          <p:cNvSpPr/>
          <p:nvPr/>
        </p:nvSpPr>
        <p:spPr>
          <a:xfrm>
            <a:off x="5108111" y="3922764"/>
            <a:ext cx="1862023" cy="609288"/>
          </a:xfrm>
          <a:prstGeom prst="donut">
            <a:avLst>
              <a:gd name="adj" fmla="val 552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40">
            <a:extLst>
              <a:ext uri="{FF2B5EF4-FFF2-40B4-BE49-F238E27FC236}">
                <a16:creationId xmlns:a16="http://schemas.microsoft.com/office/drawing/2014/main" id="{E85D21EC-4E20-D9E1-41C6-F7383681DB54}"/>
              </a:ext>
            </a:extLst>
          </p:cNvPr>
          <p:cNvSpPr/>
          <p:nvPr/>
        </p:nvSpPr>
        <p:spPr>
          <a:xfrm>
            <a:off x="9046917" y="2384796"/>
            <a:ext cx="2151718" cy="1294952"/>
          </a:xfrm>
          <a:prstGeom prst="donut">
            <a:avLst>
              <a:gd name="adj" fmla="val 2738"/>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TextBox 42">
            <a:extLst>
              <a:ext uri="{FF2B5EF4-FFF2-40B4-BE49-F238E27FC236}">
                <a16:creationId xmlns:a16="http://schemas.microsoft.com/office/drawing/2014/main" id="{4A5430CB-B484-D4E5-6646-278B2B54AE29}"/>
              </a:ext>
            </a:extLst>
          </p:cNvPr>
          <p:cNvSpPr txBox="1"/>
          <p:nvPr/>
        </p:nvSpPr>
        <p:spPr>
          <a:xfrm>
            <a:off x="9105027" y="5323212"/>
            <a:ext cx="2299027" cy="646331"/>
          </a:xfrm>
          <a:prstGeom prst="rect">
            <a:avLst/>
          </a:prstGeom>
          <a:noFill/>
        </p:spPr>
        <p:txBody>
          <a:bodyPr wrap="none" rtlCol="0">
            <a:spAutoFit/>
          </a:bodyPr>
          <a:lstStyle/>
          <a:p>
            <a:pPr algn="ctr"/>
            <a:r>
              <a:rPr lang="en-US">
                <a:solidFill>
                  <a:schemeClr val="accent1">
                    <a:lumMod val="60000"/>
                    <a:lumOff val="40000"/>
                  </a:schemeClr>
                </a:solidFill>
                <a:latin typeface="Century Gothic" panose="020B0502020202020204" pitchFamily="34" charset="0"/>
              </a:rPr>
              <a:t>Closer to Sensor</a:t>
            </a:r>
          </a:p>
          <a:p>
            <a:pPr algn="ctr"/>
            <a:r>
              <a:rPr lang="en-US">
                <a:solidFill>
                  <a:schemeClr val="accent2">
                    <a:lumMod val="60000"/>
                    <a:lumOff val="40000"/>
                  </a:schemeClr>
                </a:solidFill>
                <a:latin typeface="Century Gothic" panose="020B0502020202020204" pitchFamily="34" charset="0"/>
              </a:rPr>
              <a:t>Further form Sensor</a:t>
            </a:r>
          </a:p>
        </p:txBody>
      </p:sp>
      <p:pic>
        <p:nvPicPr>
          <p:cNvPr id="21" name="Picture 20" descr="Chart, radar chart&#10;&#10;Description automatically generated">
            <a:extLst>
              <a:ext uri="{FF2B5EF4-FFF2-40B4-BE49-F238E27FC236}">
                <a16:creationId xmlns:a16="http://schemas.microsoft.com/office/drawing/2014/main" id="{2904E8B9-5775-95C3-A998-D5A86F3A9825}"/>
              </a:ext>
            </a:extLst>
          </p:cNvPr>
          <p:cNvPicPr>
            <a:picLocks noChangeAspect="1"/>
          </p:cNvPicPr>
          <p:nvPr/>
        </p:nvPicPr>
        <p:blipFill>
          <a:blip r:embed="rId5"/>
          <a:stretch>
            <a:fillRect/>
          </a:stretch>
        </p:blipFill>
        <p:spPr>
          <a:xfrm>
            <a:off x="237370" y="1888216"/>
            <a:ext cx="3989729" cy="3393640"/>
          </a:xfrm>
          <a:prstGeom prst="rect">
            <a:avLst/>
          </a:prstGeom>
        </p:spPr>
      </p:pic>
    </p:spTree>
    <p:extLst>
      <p:ext uri="{BB962C8B-B14F-4D97-AF65-F5344CB8AC3E}">
        <p14:creationId xmlns:p14="http://schemas.microsoft.com/office/powerpoint/2010/main" val="1790157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Chart, radar chart&#10;&#10;Description automatically generated">
            <a:extLst>
              <a:ext uri="{FF2B5EF4-FFF2-40B4-BE49-F238E27FC236}">
                <a16:creationId xmlns:a16="http://schemas.microsoft.com/office/drawing/2014/main" id="{52E6E741-8EB2-09F9-69A7-8A77681D86A4}"/>
              </a:ext>
            </a:extLst>
          </p:cNvPr>
          <p:cNvPicPr>
            <a:picLocks noChangeAspect="1"/>
          </p:cNvPicPr>
          <p:nvPr/>
        </p:nvPicPr>
        <p:blipFill>
          <a:blip r:embed="rId5"/>
          <a:stretch>
            <a:fillRect/>
          </a:stretch>
        </p:blipFill>
        <p:spPr>
          <a:xfrm>
            <a:off x="237370" y="1888216"/>
            <a:ext cx="3989729" cy="3393640"/>
          </a:xfrm>
          <a:prstGeom prst="rect">
            <a:avLst/>
          </a:prstGeom>
        </p:spPr>
      </p:pic>
      <p:pic>
        <p:nvPicPr>
          <p:cNvPr id="22" name="Picture 21" descr="Chart&#10;&#10;Description automatically generated with medium confidence">
            <a:extLst>
              <a:ext uri="{FF2B5EF4-FFF2-40B4-BE49-F238E27FC236}">
                <a16:creationId xmlns:a16="http://schemas.microsoft.com/office/drawing/2014/main" id="{F57F8B20-A07A-2530-0DE7-5FB224E5A9E6}"/>
              </a:ext>
            </a:extLst>
          </p:cNvPr>
          <p:cNvPicPr>
            <a:picLocks noChangeAspect="1"/>
          </p:cNvPicPr>
          <p:nvPr/>
        </p:nvPicPr>
        <p:blipFill rotWithShape="1">
          <a:blip r:embed="rId6"/>
          <a:srcRect l="12938" r="13466"/>
          <a:stretch/>
        </p:blipFill>
        <p:spPr>
          <a:xfrm>
            <a:off x="9428683" y="149508"/>
            <a:ext cx="2651115" cy="2701675"/>
          </a:xfrm>
          <a:prstGeom prst="rect">
            <a:avLst/>
          </a:prstGeom>
        </p:spPr>
      </p:pic>
      <p:pic>
        <p:nvPicPr>
          <p:cNvPr id="33" name="Picture 32" descr="Chart&#10;&#10;Description automatically generated with medium confidence">
            <a:extLst>
              <a:ext uri="{FF2B5EF4-FFF2-40B4-BE49-F238E27FC236}">
                <a16:creationId xmlns:a16="http://schemas.microsoft.com/office/drawing/2014/main" id="{78C083B8-3AA9-D200-A014-86BA457446D9}"/>
              </a:ext>
            </a:extLst>
          </p:cNvPr>
          <p:cNvPicPr>
            <a:picLocks noChangeAspect="1"/>
          </p:cNvPicPr>
          <p:nvPr/>
        </p:nvPicPr>
        <p:blipFill rotWithShape="1">
          <a:blip r:embed="rId7"/>
          <a:srcRect l="12995" r="13466"/>
          <a:stretch/>
        </p:blipFill>
        <p:spPr>
          <a:xfrm>
            <a:off x="9428683" y="3218058"/>
            <a:ext cx="2649035" cy="2701675"/>
          </a:xfrm>
          <a:prstGeom prst="rect">
            <a:avLst/>
          </a:prstGeom>
        </p:spPr>
      </p:pic>
      <p:sp>
        <p:nvSpPr>
          <p:cNvPr id="4" name="Slide Number Placeholder 3">
            <a:extLst>
              <a:ext uri="{FF2B5EF4-FFF2-40B4-BE49-F238E27FC236}">
                <a16:creationId xmlns:a16="http://schemas.microsoft.com/office/drawing/2014/main" id="{166B1794-EC3B-312E-94BE-337C3EEA9E89}"/>
              </a:ext>
            </a:extLst>
          </p:cNvPr>
          <p:cNvSpPr>
            <a:spLocks noGrp="1"/>
          </p:cNvSpPr>
          <p:nvPr>
            <p:ph type="sldNum" sz="quarter" idx="4"/>
          </p:nvPr>
        </p:nvSpPr>
        <p:spPr/>
        <p:txBody>
          <a:bodyPr/>
          <a:lstStyle/>
          <a:p>
            <a:fld id="{21C771A8-89F5-6C43-9C6E-B052BDC4BA94}" type="slidenum">
              <a:rPr lang="en-US" smtClean="0"/>
              <a:pPr/>
              <a:t>32</a:t>
            </a:fld>
            <a:endParaRPr lang="en-US"/>
          </a:p>
        </p:txBody>
      </p:sp>
      <p:sp>
        <p:nvSpPr>
          <p:cNvPr id="2" name="Title 1">
            <a:extLst>
              <a:ext uri="{FF2B5EF4-FFF2-40B4-BE49-F238E27FC236}">
                <a16:creationId xmlns:a16="http://schemas.microsoft.com/office/drawing/2014/main" id="{CFC8CBF3-958C-98A4-7770-56065081F922}"/>
              </a:ext>
            </a:extLst>
          </p:cNvPr>
          <p:cNvSpPr>
            <a:spLocks noGrp="1"/>
          </p:cNvSpPr>
          <p:nvPr>
            <p:ph type="title"/>
          </p:nvPr>
        </p:nvSpPr>
        <p:spPr/>
        <p:txBody>
          <a:bodyPr/>
          <a:lstStyle/>
          <a:p>
            <a:r>
              <a:rPr lang="en-US" b="1">
                <a:latin typeface="Century Gothic"/>
              </a:rPr>
              <a:t>Motion Detection</a:t>
            </a:r>
            <a:br>
              <a:rPr lang="en-US"/>
            </a:br>
            <a:r>
              <a:rPr lang="en-US" sz="3600">
                <a:solidFill>
                  <a:schemeClr val="accent2">
                    <a:lumMod val="60000"/>
                    <a:lumOff val="40000"/>
                  </a:schemeClr>
                </a:solidFill>
                <a:latin typeface="Century Gothic"/>
              </a:rPr>
              <a:t>Simulating Particles</a:t>
            </a:r>
            <a:endParaRPr lang="en-US"/>
          </a:p>
        </p:txBody>
      </p:sp>
      <p:grpSp>
        <p:nvGrpSpPr>
          <p:cNvPr id="5" name="Group 4">
            <a:extLst>
              <a:ext uri="{FF2B5EF4-FFF2-40B4-BE49-F238E27FC236}">
                <a16:creationId xmlns:a16="http://schemas.microsoft.com/office/drawing/2014/main" id="{5659745B-C74E-D87B-441D-59E468312FD7}"/>
              </a:ext>
            </a:extLst>
          </p:cNvPr>
          <p:cNvGrpSpPr/>
          <p:nvPr/>
        </p:nvGrpSpPr>
        <p:grpSpPr>
          <a:xfrm>
            <a:off x="5768784" y="6338926"/>
            <a:ext cx="5217757" cy="430062"/>
            <a:chOff x="5768784" y="6338926"/>
            <a:chExt cx="5217757" cy="430062"/>
          </a:xfrm>
        </p:grpSpPr>
        <p:grpSp>
          <p:nvGrpSpPr>
            <p:cNvPr id="6" name="Group 5">
              <a:extLst>
                <a:ext uri="{FF2B5EF4-FFF2-40B4-BE49-F238E27FC236}">
                  <a16:creationId xmlns:a16="http://schemas.microsoft.com/office/drawing/2014/main" id="{77836DE9-ECC9-1F29-3C35-B4C9AE24404F}"/>
                </a:ext>
              </a:extLst>
            </p:cNvPr>
            <p:cNvGrpSpPr/>
            <p:nvPr/>
          </p:nvGrpSpPr>
          <p:grpSpPr>
            <a:xfrm>
              <a:off x="6960394" y="6338927"/>
              <a:ext cx="4026147" cy="430061"/>
              <a:chOff x="7182687" y="6311894"/>
              <a:chExt cx="4026147" cy="429079"/>
            </a:xfrm>
            <a:solidFill>
              <a:srgbClr val="F7AA10"/>
            </a:solidFill>
          </p:grpSpPr>
          <p:sp>
            <p:nvSpPr>
              <p:cNvPr id="8" name="Chevron 7">
                <a:extLst>
                  <a:ext uri="{FF2B5EF4-FFF2-40B4-BE49-F238E27FC236}">
                    <a16:creationId xmlns:a16="http://schemas.microsoft.com/office/drawing/2014/main" id="{DCDDA114-B53F-E584-FA5B-1B92FE7F1DB4}"/>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9" name="Chevron 8">
                <a:extLst>
                  <a:ext uri="{FF2B5EF4-FFF2-40B4-BE49-F238E27FC236}">
                    <a16:creationId xmlns:a16="http://schemas.microsoft.com/office/drawing/2014/main" id="{1442F10F-6D41-27FE-944B-F6AFEFEF6121}"/>
                  </a:ext>
                </a:extLst>
              </p:cNvPr>
              <p:cNvSpPr/>
              <p:nvPr/>
            </p:nvSpPr>
            <p:spPr>
              <a:xfrm>
                <a:off x="8136023"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0" name="Chevron 9">
                <a:extLst>
                  <a:ext uri="{FF2B5EF4-FFF2-40B4-BE49-F238E27FC236}">
                    <a16:creationId xmlns:a16="http://schemas.microsoft.com/office/drawing/2014/main" id="{30DCC6E8-B6F2-7AC9-1AC9-B9780AFC373F}"/>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11" name="Chevron 10">
                <a:extLst>
                  <a:ext uri="{FF2B5EF4-FFF2-40B4-BE49-F238E27FC236}">
                    <a16:creationId xmlns:a16="http://schemas.microsoft.com/office/drawing/2014/main" id="{3A7ECF5F-CABE-5485-A988-6E32F6DFF29C}"/>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7" name="Chevron 6">
              <a:extLst>
                <a:ext uri="{FF2B5EF4-FFF2-40B4-BE49-F238E27FC236}">
                  <a16:creationId xmlns:a16="http://schemas.microsoft.com/office/drawing/2014/main" id="{6DFB8B90-AE13-3FFE-13A4-674A6C5D8911}"/>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Motion Detection</a:t>
              </a:r>
            </a:p>
          </p:txBody>
        </p:sp>
      </p:grpSp>
      <p:sp>
        <p:nvSpPr>
          <p:cNvPr id="18" name="TextBox 17">
            <a:extLst>
              <a:ext uri="{FF2B5EF4-FFF2-40B4-BE49-F238E27FC236}">
                <a16:creationId xmlns:a16="http://schemas.microsoft.com/office/drawing/2014/main" id="{E3BC9ABC-C882-107D-C964-12493220B575}"/>
              </a:ext>
            </a:extLst>
          </p:cNvPr>
          <p:cNvSpPr txBox="1"/>
          <p:nvPr/>
        </p:nvSpPr>
        <p:spPr>
          <a:xfrm>
            <a:off x="237370" y="5369429"/>
            <a:ext cx="3989729" cy="646331"/>
          </a:xfrm>
          <a:prstGeom prst="rect">
            <a:avLst/>
          </a:prstGeom>
          <a:noFill/>
        </p:spPr>
        <p:txBody>
          <a:bodyPr wrap="square" rtlCol="0">
            <a:spAutoFit/>
          </a:bodyPr>
          <a:lstStyle/>
          <a:p>
            <a:pPr algn="ctr"/>
            <a:r>
              <a:rPr lang="en-US">
                <a:latin typeface="Century Gothic" panose="020B0502020202020204" pitchFamily="34" charset="0"/>
              </a:rPr>
              <a:t>3D Sample Chamber Volume</a:t>
            </a:r>
          </a:p>
          <a:p>
            <a:pPr algn="ctr"/>
            <a:r>
              <a:rPr lang="en-US">
                <a:latin typeface="Century Gothic" panose="020B0502020202020204" pitchFamily="34" charset="0"/>
              </a:rPr>
              <a:t>5 particles, 2 Moving</a:t>
            </a:r>
          </a:p>
        </p:txBody>
      </p:sp>
      <p:sp>
        <p:nvSpPr>
          <p:cNvPr id="20" name="TextBox 19">
            <a:extLst>
              <a:ext uri="{FF2B5EF4-FFF2-40B4-BE49-F238E27FC236}">
                <a16:creationId xmlns:a16="http://schemas.microsoft.com/office/drawing/2014/main" id="{E5B9B5C7-092B-2F1C-C383-9D52D6124FE9}"/>
              </a:ext>
            </a:extLst>
          </p:cNvPr>
          <p:cNvSpPr txBox="1"/>
          <p:nvPr/>
        </p:nvSpPr>
        <p:spPr>
          <a:xfrm>
            <a:off x="10118870" y="2836374"/>
            <a:ext cx="1350050" cy="369332"/>
          </a:xfrm>
          <a:prstGeom prst="rect">
            <a:avLst/>
          </a:prstGeom>
          <a:noFill/>
        </p:spPr>
        <p:txBody>
          <a:bodyPr wrap="none" rtlCol="0">
            <a:spAutoFit/>
          </a:bodyPr>
          <a:lstStyle/>
          <a:p>
            <a:pPr algn="ctr"/>
            <a:r>
              <a:rPr lang="en-US">
                <a:latin typeface="Century Gothic" panose="020B0502020202020204" pitchFamily="34" charset="0"/>
              </a:rPr>
              <a:t>First Frame</a:t>
            </a:r>
          </a:p>
        </p:txBody>
      </p:sp>
      <p:sp>
        <p:nvSpPr>
          <p:cNvPr id="21" name="TextBox 20">
            <a:extLst>
              <a:ext uri="{FF2B5EF4-FFF2-40B4-BE49-F238E27FC236}">
                <a16:creationId xmlns:a16="http://schemas.microsoft.com/office/drawing/2014/main" id="{C483F520-7E21-0AA1-24E6-40731B1BD1AD}"/>
              </a:ext>
            </a:extLst>
          </p:cNvPr>
          <p:cNvSpPr txBox="1"/>
          <p:nvPr/>
        </p:nvSpPr>
        <p:spPr>
          <a:xfrm>
            <a:off x="10049741" y="5856962"/>
            <a:ext cx="1386919" cy="369332"/>
          </a:xfrm>
          <a:prstGeom prst="rect">
            <a:avLst/>
          </a:prstGeom>
          <a:noFill/>
        </p:spPr>
        <p:txBody>
          <a:bodyPr wrap="none" rtlCol="0">
            <a:spAutoFit/>
          </a:bodyPr>
          <a:lstStyle/>
          <a:p>
            <a:pPr algn="ctr"/>
            <a:r>
              <a:rPr lang="en-US">
                <a:latin typeface="Century Gothic" panose="020B0502020202020204" pitchFamily="34" charset="0"/>
              </a:rPr>
              <a:t>Last Frame</a:t>
            </a:r>
          </a:p>
        </p:txBody>
      </p:sp>
      <p:sp>
        <p:nvSpPr>
          <p:cNvPr id="23" name="Donut 22">
            <a:extLst>
              <a:ext uri="{FF2B5EF4-FFF2-40B4-BE49-F238E27FC236}">
                <a16:creationId xmlns:a16="http://schemas.microsoft.com/office/drawing/2014/main" id="{DA4D6B20-008F-471E-D246-166FA93B980B}"/>
              </a:ext>
            </a:extLst>
          </p:cNvPr>
          <p:cNvSpPr/>
          <p:nvPr/>
        </p:nvSpPr>
        <p:spPr>
          <a:xfrm>
            <a:off x="10851468" y="1782919"/>
            <a:ext cx="253865" cy="238116"/>
          </a:xfrm>
          <a:prstGeom prst="donut">
            <a:avLst>
              <a:gd name="adj" fmla="val 1146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a:extLst>
              <a:ext uri="{FF2B5EF4-FFF2-40B4-BE49-F238E27FC236}">
                <a16:creationId xmlns:a16="http://schemas.microsoft.com/office/drawing/2014/main" id="{2283CAB8-39A1-445E-2871-8F03C5BFF9D9}"/>
              </a:ext>
            </a:extLst>
          </p:cNvPr>
          <p:cNvSpPr/>
          <p:nvPr/>
        </p:nvSpPr>
        <p:spPr>
          <a:xfrm>
            <a:off x="10548937" y="599958"/>
            <a:ext cx="938417" cy="913861"/>
          </a:xfrm>
          <a:prstGeom prst="donut">
            <a:avLst>
              <a:gd name="adj" fmla="val 372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24">
            <a:extLst>
              <a:ext uri="{FF2B5EF4-FFF2-40B4-BE49-F238E27FC236}">
                <a16:creationId xmlns:a16="http://schemas.microsoft.com/office/drawing/2014/main" id="{59286625-6231-F903-154F-8EF7EA84750D}"/>
              </a:ext>
            </a:extLst>
          </p:cNvPr>
          <p:cNvSpPr/>
          <p:nvPr/>
        </p:nvSpPr>
        <p:spPr>
          <a:xfrm>
            <a:off x="10964971" y="4277057"/>
            <a:ext cx="563996" cy="549238"/>
          </a:xfrm>
          <a:prstGeom prst="donut">
            <a:avLst>
              <a:gd name="adj" fmla="val 480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a:extLst>
              <a:ext uri="{FF2B5EF4-FFF2-40B4-BE49-F238E27FC236}">
                <a16:creationId xmlns:a16="http://schemas.microsoft.com/office/drawing/2014/main" id="{E6F12B25-76E0-D49D-8B88-E4C5927C9031}"/>
              </a:ext>
            </a:extLst>
          </p:cNvPr>
          <p:cNvSpPr/>
          <p:nvPr/>
        </p:nvSpPr>
        <p:spPr>
          <a:xfrm>
            <a:off x="10803120" y="4236534"/>
            <a:ext cx="280971" cy="263541"/>
          </a:xfrm>
          <a:prstGeom prst="donut">
            <a:avLst>
              <a:gd name="adj" fmla="val 1000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
            <a:extLst>
              <a:ext uri="{FF2B5EF4-FFF2-40B4-BE49-F238E27FC236}">
                <a16:creationId xmlns:a16="http://schemas.microsoft.com/office/drawing/2014/main" id="{EF263A30-A09A-0FAE-3ECC-2501306610E3}"/>
              </a:ext>
            </a:extLst>
          </p:cNvPr>
          <p:cNvSpPr/>
          <p:nvPr/>
        </p:nvSpPr>
        <p:spPr>
          <a:xfrm rot="17393968">
            <a:off x="2392668" y="2681770"/>
            <a:ext cx="272792" cy="1010654"/>
          </a:xfrm>
          <a:prstGeom prst="donut">
            <a:avLst>
              <a:gd name="adj" fmla="val 860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a:extLst>
              <a:ext uri="{FF2B5EF4-FFF2-40B4-BE49-F238E27FC236}">
                <a16:creationId xmlns:a16="http://schemas.microsoft.com/office/drawing/2014/main" id="{9B70ECEF-2CA6-14DB-DAE5-ED3E9ACBC69D}"/>
              </a:ext>
            </a:extLst>
          </p:cNvPr>
          <p:cNvSpPr/>
          <p:nvPr/>
        </p:nvSpPr>
        <p:spPr>
          <a:xfrm rot="15220620">
            <a:off x="2227292" y="2950381"/>
            <a:ext cx="329642" cy="889824"/>
          </a:xfrm>
          <a:prstGeom prst="donut">
            <a:avLst>
              <a:gd name="adj" fmla="val 778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421EA1B2-D5C7-AF3C-66CA-FB6BBAE0254B}"/>
              </a:ext>
            </a:extLst>
          </p:cNvPr>
          <p:cNvSpPr txBox="1"/>
          <p:nvPr/>
        </p:nvSpPr>
        <p:spPr>
          <a:xfrm>
            <a:off x="4472120" y="5369429"/>
            <a:ext cx="2743060" cy="646331"/>
          </a:xfrm>
          <a:prstGeom prst="rect">
            <a:avLst/>
          </a:prstGeom>
          <a:noFill/>
        </p:spPr>
        <p:txBody>
          <a:bodyPr wrap="none" rtlCol="0">
            <a:spAutoFit/>
          </a:bodyPr>
          <a:lstStyle/>
          <a:p>
            <a:pPr algn="ctr"/>
            <a:r>
              <a:rPr lang="en-US">
                <a:latin typeface="Century Gothic" panose="020B0502020202020204" pitchFamily="34" charset="0"/>
              </a:rPr>
              <a:t>Image every 23 frames</a:t>
            </a:r>
          </a:p>
          <a:p>
            <a:pPr algn="ctr"/>
            <a:r>
              <a:rPr lang="en-US">
                <a:latin typeface="Century Gothic" panose="020B0502020202020204" pitchFamily="34" charset="0"/>
              </a:rPr>
              <a:t>(1 per sec)</a:t>
            </a:r>
          </a:p>
        </p:txBody>
      </p:sp>
      <p:sp>
        <p:nvSpPr>
          <p:cNvPr id="30" name="TextBox 29">
            <a:extLst>
              <a:ext uri="{FF2B5EF4-FFF2-40B4-BE49-F238E27FC236}">
                <a16:creationId xmlns:a16="http://schemas.microsoft.com/office/drawing/2014/main" id="{6BCA5A45-95E4-FA5E-4852-0CD7C22B1B9F}"/>
              </a:ext>
            </a:extLst>
          </p:cNvPr>
          <p:cNvSpPr txBox="1"/>
          <p:nvPr/>
        </p:nvSpPr>
        <p:spPr>
          <a:xfrm>
            <a:off x="7790457" y="1951672"/>
            <a:ext cx="1528568" cy="1477328"/>
          </a:xfrm>
          <a:prstGeom prst="rect">
            <a:avLst/>
          </a:prstGeom>
          <a:noFill/>
        </p:spPr>
        <p:txBody>
          <a:bodyPr wrap="square" rtlCol="0">
            <a:spAutoFit/>
          </a:bodyPr>
          <a:lstStyle/>
          <a:p>
            <a:r>
              <a:rPr lang="en-US" u="sng">
                <a:solidFill>
                  <a:schemeClr val="accent1">
                    <a:lumMod val="75000"/>
                  </a:schemeClr>
                </a:solidFill>
                <a:latin typeface="Century Gothic" panose="020B0502020202020204" pitchFamily="34" charset="0"/>
              </a:rPr>
              <a:t>Particle 1:</a:t>
            </a:r>
          </a:p>
          <a:p>
            <a:r>
              <a:rPr lang="en-US">
                <a:solidFill>
                  <a:schemeClr val="accent1">
                    <a:lumMod val="75000"/>
                  </a:schemeClr>
                </a:solidFill>
                <a:latin typeface="Century Gothic" panose="020B0502020202020204" pitchFamily="34" charset="0"/>
              </a:rPr>
              <a:t>Starts closer to sensor</a:t>
            </a:r>
          </a:p>
          <a:p>
            <a:r>
              <a:rPr lang="en-US">
                <a:solidFill>
                  <a:schemeClr val="accent1">
                    <a:lumMod val="75000"/>
                  </a:schemeClr>
                </a:solidFill>
                <a:latin typeface="Century Gothic" panose="020B0502020202020204" pitchFamily="34" charset="0"/>
              </a:rPr>
              <a:t>Moves in –x and +y</a:t>
            </a:r>
          </a:p>
        </p:txBody>
      </p:sp>
      <p:sp>
        <p:nvSpPr>
          <p:cNvPr id="32" name="TextBox 31">
            <a:extLst>
              <a:ext uri="{FF2B5EF4-FFF2-40B4-BE49-F238E27FC236}">
                <a16:creationId xmlns:a16="http://schemas.microsoft.com/office/drawing/2014/main" id="{0E1B9337-EF3E-6FA0-58C3-1CF3CFCBB05F}"/>
              </a:ext>
            </a:extLst>
          </p:cNvPr>
          <p:cNvSpPr txBox="1"/>
          <p:nvPr/>
        </p:nvSpPr>
        <p:spPr>
          <a:xfrm>
            <a:off x="7788091" y="3461470"/>
            <a:ext cx="1530934" cy="1438855"/>
          </a:xfrm>
          <a:prstGeom prst="rect">
            <a:avLst/>
          </a:prstGeom>
          <a:noFill/>
        </p:spPr>
        <p:txBody>
          <a:bodyPr wrap="square" rtlCol="0">
            <a:spAutoFit/>
          </a:bodyPr>
          <a:lstStyle/>
          <a:p>
            <a:r>
              <a:rPr lang="en-US" sz="1750" u="sng">
                <a:solidFill>
                  <a:schemeClr val="accent2">
                    <a:lumMod val="75000"/>
                  </a:schemeClr>
                </a:solidFill>
                <a:latin typeface="Century Gothic" panose="020B0502020202020204" pitchFamily="34" charset="0"/>
              </a:rPr>
              <a:t>Particle 2:</a:t>
            </a:r>
          </a:p>
          <a:p>
            <a:r>
              <a:rPr lang="en-US" sz="1750">
                <a:solidFill>
                  <a:schemeClr val="accent2">
                    <a:lumMod val="75000"/>
                  </a:schemeClr>
                </a:solidFill>
                <a:latin typeface="Century Gothic" panose="020B0502020202020204" pitchFamily="34" charset="0"/>
              </a:rPr>
              <a:t>Starts further from sensor</a:t>
            </a:r>
          </a:p>
          <a:p>
            <a:r>
              <a:rPr lang="en-US" sz="1750">
                <a:solidFill>
                  <a:schemeClr val="accent2">
                    <a:lumMod val="75000"/>
                  </a:schemeClr>
                </a:solidFill>
                <a:latin typeface="Century Gothic" panose="020B0502020202020204" pitchFamily="34" charset="0"/>
              </a:rPr>
              <a:t>Moves in +y, +x and +z</a:t>
            </a:r>
          </a:p>
        </p:txBody>
      </p:sp>
      <p:pic>
        <p:nvPicPr>
          <p:cNvPr id="14" name="Movie">
            <a:hlinkClick r:id="" action="ppaction://media"/>
            <a:extLst>
              <a:ext uri="{FF2B5EF4-FFF2-40B4-BE49-F238E27FC236}">
                <a16:creationId xmlns:a16="http://schemas.microsoft.com/office/drawing/2014/main" id="{13C8E4BC-DB02-6606-5758-B2C0C081838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288200" y="1887553"/>
            <a:ext cx="3394965" cy="3394965"/>
          </a:xfrm>
          <a:prstGeom prst="rect">
            <a:avLst/>
          </a:prstGeom>
        </p:spPr>
      </p:pic>
    </p:spTree>
    <p:extLst>
      <p:ext uri="{BB962C8B-B14F-4D97-AF65-F5344CB8AC3E}">
        <p14:creationId xmlns:p14="http://schemas.microsoft.com/office/powerpoint/2010/main" val="383426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107991-8E19-4EC2-D510-3772FBB0227E}"/>
              </a:ext>
            </a:extLst>
          </p:cNvPr>
          <p:cNvSpPr>
            <a:spLocks noGrp="1"/>
          </p:cNvSpPr>
          <p:nvPr>
            <p:ph type="sldNum" sz="quarter" idx="4"/>
          </p:nvPr>
        </p:nvSpPr>
        <p:spPr/>
        <p:txBody>
          <a:bodyPr/>
          <a:lstStyle/>
          <a:p>
            <a:fld id="{21C771A8-89F5-6C43-9C6E-B052BDC4BA94}" type="slidenum">
              <a:rPr lang="en-US" smtClean="0"/>
              <a:pPr/>
              <a:t>33</a:t>
            </a:fld>
            <a:endParaRPr lang="en-US"/>
          </a:p>
        </p:txBody>
      </p:sp>
      <p:sp>
        <p:nvSpPr>
          <p:cNvPr id="9" name="Title 1">
            <a:extLst>
              <a:ext uri="{FF2B5EF4-FFF2-40B4-BE49-F238E27FC236}">
                <a16:creationId xmlns:a16="http://schemas.microsoft.com/office/drawing/2014/main" id="{43F8CD43-9A5D-720A-62A4-C677728DE46D}"/>
              </a:ext>
            </a:extLst>
          </p:cNvPr>
          <p:cNvSpPr>
            <a:spLocks noGrp="1"/>
          </p:cNvSpPr>
          <p:nvPr>
            <p:ph type="title"/>
          </p:nvPr>
        </p:nvSpPr>
        <p:spPr>
          <a:xfrm>
            <a:off x="838200" y="29679"/>
            <a:ext cx="10515600" cy="1325563"/>
          </a:xfrm>
        </p:spPr>
        <p:txBody>
          <a:bodyPr/>
          <a:lstStyle/>
          <a:p>
            <a:r>
              <a:rPr lang="en-US" b="1">
                <a:latin typeface="Century Gothic"/>
              </a:rPr>
              <a:t>Motion Detection</a:t>
            </a:r>
            <a:br>
              <a:rPr lang="en-US"/>
            </a:br>
            <a:r>
              <a:rPr lang="en-US" sz="3600">
                <a:solidFill>
                  <a:schemeClr val="accent2">
                    <a:lumMod val="60000"/>
                    <a:lumOff val="40000"/>
                  </a:schemeClr>
                </a:solidFill>
                <a:latin typeface="Century Gothic"/>
              </a:rPr>
              <a:t>Simulating Particles: Difference Frame</a:t>
            </a:r>
            <a:endParaRPr lang="en-US"/>
          </a:p>
        </p:txBody>
      </p:sp>
      <p:grpSp>
        <p:nvGrpSpPr>
          <p:cNvPr id="10" name="Group 9">
            <a:extLst>
              <a:ext uri="{FF2B5EF4-FFF2-40B4-BE49-F238E27FC236}">
                <a16:creationId xmlns:a16="http://schemas.microsoft.com/office/drawing/2014/main" id="{D1EC3F5F-188D-E139-2774-B413686B976D}"/>
              </a:ext>
            </a:extLst>
          </p:cNvPr>
          <p:cNvGrpSpPr/>
          <p:nvPr/>
        </p:nvGrpSpPr>
        <p:grpSpPr>
          <a:xfrm>
            <a:off x="5768784" y="6338926"/>
            <a:ext cx="5217757" cy="430062"/>
            <a:chOff x="5768784" y="6338926"/>
            <a:chExt cx="5217757" cy="430062"/>
          </a:xfrm>
        </p:grpSpPr>
        <p:grpSp>
          <p:nvGrpSpPr>
            <p:cNvPr id="11" name="Group 10">
              <a:extLst>
                <a:ext uri="{FF2B5EF4-FFF2-40B4-BE49-F238E27FC236}">
                  <a16:creationId xmlns:a16="http://schemas.microsoft.com/office/drawing/2014/main" id="{52FBCEBB-9679-88ED-7C7F-53A20947B1B0}"/>
                </a:ext>
              </a:extLst>
            </p:cNvPr>
            <p:cNvGrpSpPr/>
            <p:nvPr/>
          </p:nvGrpSpPr>
          <p:grpSpPr>
            <a:xfrm>
              <a:off x="6960394" y="6338927"/>
              <a:ext cx="4026147" cy="430061"/>
              <a:chOff x="7182687" y="6311894"/>
              <a:chExt cx="4026147" cy="429079"/>
            </a:xfrm>
            <a:solidFill>
              <a:srgbClr val="F7AA10"/>
            </a:solidFill>
          </p:grpSpPr>
          <p:sp>
            <p:nvSpPr>
              <p:cNvPr id="13" name="Chevron 12">
                <a:extLst>
                  <a:ext uri="{FF2B5EF4-FFF2-40B4-BE49-F238E27FC236}">
                    <a16:creationId xmlns:a16="http://schemas.microsoft.com/office/drawing/2014/main" id="{FC2605D7-9295-21C3-9A65-57FCFD998EAC}"/>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4" name="Chevron 13">
                <a:extLst>
                  <a:ext uri="{FF2B5EF4-FFF2-40B4-BE49-F238E27FC236}">
                    <a16:creationId xmlns:a16="http://schemas.microsoft.com/office/drawing/2014/main" id="{DFADA9FB-6CB8-87D0-68BC-AE7034D09BF7}"/>
                  </a:ext>
                </a:extLst>
              </p:cNvPr>
              <p:cNvSpPr/>
              <p:nvPr/>
            </p:nvSpPr>
            <p:spPr>
              <a:xfrm>
                <a:off x="8136023"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5" name="Chevron 14">
                <a:extLst>
                  <a:ext uri="{FF2B5EF4-FFF2-40B4-BE49-F238E27FC236}">
                    <a16:creationId xmlns:a16="http://schemas.microsoft.com/office/drawing/2014/main" id="{3D19716D-DF2A-E7A4-255C-0D73456AA29E}"/>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16" name="Chevron 15">
                <a:extLst>
                  <a:ext uri="{FF2B5EF4-FFF2-40B4-BE49-F238E27FC236}">
                    <a16:creationId xmlns:a16="http://schemas.microsoft.com/office/drawing/2014/main" id="{2AC74422-802B-840D-CBB2-81DF4D749433}"/>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12" name="Chevron 11">
              <a:extLst>
                <a:ext uri="{FF2B5EF4-FFF2-40B4-BE49-F238E27FC236}">
                  <a16:creationId xmlns:a16="http://schemas.microsoft.com/office/drawing/2014/main" id="{22265D7A-605B-C01C-8998-0368958BDD9E}"/>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Motion Detection</a:t>
              </a:r>
            </a:p>
          </p:txBody>
        </p:sp>
      </p:grpSp>
      <p:pic>
        <p:nvPicPr>
          <p:cNvPr id="18" name="Picture 17" descr="A picture containing chart&#10;&#10;Description automatically generated">
            <a:extLst>
              <a:ext uri="{FF2B5EF4-FFF2-40B4-BE49-F238E27FC236}">
                <a16:creationId xmlns:a16="http://schemas.microsoft.com/office/drawing/2014/main" id="{88115E29-3317-CCAD-108B-B6C98D091855}"/>
              </a:ext>
            </a:extLst>
          </p:cNvPr>
          <p:cNvPicPr>
            <a:picLocks noChangeAspect="1"/>
          </p:cNvPicPr>
          <p:nvPr/>
        </p:nvPicPr>
        <p:blipFill>
          <a:blip r:embed="rId3"/>
          <a:stretch>
            <a:fillRect/>
          </a:stretch>
        </p:blipFill>
        <p:spPr>
          <a:xfrm>
            <a:off x="7335224" y="2249165"/>
            <a:ext cx="2964273" cy="3035038"/>
          </a:xfrm>
          <a:prstGeom prst="rect">
            <a:avLst/>
          </a:prstGeom>
        </p:spPr>
      </p:pic>
      <p:pic>
        <p:nvPicPr>
          <p:cNvPr id="20" name="Picture 19" descr="Chart&#10;&#10;Description automatically generated">
            <a:extLst>
              <a:ext uri="{FF2B5EF4-FFF2-40B4-BE49-F238E27FC236}">
                <a16:creationId xmlns:a16="http://schemas.microsoft.com/office/drawing/2014/main" id="{F7C0F227-5653-D6A1-1648-04FEFA3BC662}"/>
              </a:ext>
            </a:extLst>
          </p:cNvPr>
          <p:cNvPicPr>
            <a:picLocks noChangeAspect="1"/>
          </p:cNvPicPr>
          <p:nvPr/>
        </p:nvPicPr>
        <p:blipFill>
          <a:blip r:embed="rId4"/>
          <a:stretch>
            <a:fillRect/>
          </a:stretch>
        </p:blipFill>
        <p:spPr>
          <a:xfrm>
            <a:off x="1902217" y="1484580"/>
            <a:ext cx="2036278" cy="2084889"/>
          </a:xfrm>
          <a:prstGeom prst="rect">
            <a:avLst/>
          </a:prstGeom>
        </p:spPr>
      </p:pic>
      <p:pic>
        <p:nvPicPr>
          <p:cNvPr id="22" name="Picture 21" descr="Chart&#10;&#10;Description automatically generated">
            <a:extLst>
              <a:ext uri="{FF2B5EF4-FFF2-40B4-BE49-F238E27FC236}">
                <a16:creationId xmlns:a16="http://schemas.microsoft.com/office/drawing/2014/main" id="{5A1B142B-B5DF-9FD6-D3CC-8501668A6AFF}"/>
              </a:ext>
            </a:extLst>
          </p:cNvPr>
          <p:cNvPicPr>
            <a:picLocks noChangeAspect="1"/>
          </p:cNvPicPr>
          <p:nvPr/>
        </p:nvPicPr>
        <p:blipFill>
          <a:blip r:embed="rId5"/>
          <a:stretch>
            <a:fillRect/>
          </a:stretch>
        </p:blipFill>
        <p:spPr>
          <a:xfrm>
            <a:off x="4405100" y="1472009"/>
            <a:ext cx="2036278" cy="2084889"/>
          </a:xfrm>
          <a:prstGeom prst="rect">
            <a:avLst/>
          </a:prstGeom>
        </p:spPr>
      </p:pic>
      <p:pic>
        <p:nvPicPr>
          <p:cNvPr id="26" name="Picture 25" descr="Chart&#10;&#10;Description automatically generated">
            <a:extLst>
              <a:ext uri="{FF2B5EF4-FFF2-40B4-BE49-F238E27FC236}">
                <a16:creationId xmlns:a16="http://schemas.microsoft.com/office/drawing/2014/main" id="{D7A36710-CAFA-74F4-CAE3-5ADC4DD8A184}"/>
              </a:ext>
            </a:extLst>
          </p:cNvPr>
          <p:cNvPicPr>
            <a:picLocks noChangeAspect="1"/>
          </p:cNvPicPr>
          <p:nvPr/>
        </p:nvPicPr>
        <p:blipFill>
          <a:blip r:embed="rId6"/>
          <a:stretch>
            <a:fillRect/>
          </a:stretch>
        </p:blipFill>
        <p:spPr>
          <a:xfrm>
            <a:off x="1904661" y="3978974"/>
            <a:ext cx="2033834" cy="2082387"/>
          </a:xfrm>
          <a:prstGeom prst="rect">
            <a:avLst/>
          </a:prstGeom>
        </p:spPr>
      </p:pic>
      <p:pic>
        <p:nvPicPr>
          <p:cNvPr id="28" name="Picture 27" descr="Chart, bubble chart&#10;&#10;Description automatically generated">
            <a:extLst>
              <a:ext uri="{FF2B5EF4-FFF2-40B4-BE49-F238E27FC236}">
                <a16:creationId xmlns:a16="http://schemas.microsoft.com/office/drawing/2014/main" id="{5E8B5C6C-E70E-5D87-9C5F-A69534AFAFAA}"/>
              </a:ext>
            </a:extLst>
          </p:cNvPr>
          <p:cNvPicPr>
            <a:picLocks noChangeAspect="1"/>
          </p:cNvPicPr>
          <p:nvPr/>
        </p:nvPicPr>
        <p:blipFill>
          <a:blip r:embed="rId7"/>
          <a:stretch>
            <a:fillRect/>
          </a:stretch>
        </p:blipFill>
        <p:spPr>
          <a:xfrm>
            <a:off x="4405100" y="3978974"/>
            <a:ext cx="2036278" cy="2084889"/>
          </a:xfrm>
          <a:prstGeom prst="rect">
            <a:avLst/>
          </a:prstGeom>
        </p:spPr>
      </p:pic>
      <p:sp>
        <p:nvSpPr>
          <p:cNvPr id="29" name="TextBox 28">
            <a:extLst>
              <a:ext uri="{FF2B5EF4-FFF2-40B4-BE49-F238E27FC236}">
                <a16:creationId xmlns:a16="http://schemas.microsoft.com/office/drawing/2014/main" id="{BB7CE081-9F15-E75F-72ED-594A753A07BB}"/>
              </a:ext>
            </a:extLst>
          </p:cNvPr>
          <p:cNvSpPr txBox="1"/>
          <p:nvPr/>
        </p:nvSpPr>
        <p:spPr>
          <a:xfrm>
            <a:off x="2051460" y="1784834"/>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1</a:t>
            </a:r>
          </a:p>
        </p:txBody>
      </p:sp>
      <p:sp>
        <p:nvSpPr>
          <p:cNvPr id="30" name="TextBox 29">
            <a:extLst>
              <a:ext uri="{FF2B5EF4-FFF2-40B4-BE49-F238E27FC236}">
                <a16:creationId xmlns:a16="http://schemas.microsoft.com/office/drawing/2014/main" id="{B2090A67-8783-FAEB-A061-8966BCB3240C}"/>
              </a:ext>
            </a:extLst>
          </p:cNvPr>
          <p:cNvSpPr txBox="1"/>
          <p:nvPr/>
        </p:nvSpPr>
        <p:spPr>
          <a:xfrm>
            <a:off x="4532491" y="1784834"/>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2</a:t>
            </a:r>
          </a:p>
        </p:txBody>
      </p:sp>
      <p:sp>
        <p:nvSpPr>
          <p:cNvPr id="31" name="TextBox 30">
            <a:extLst>
              <a:ext uri="{FF2B5EF4-FFF2-40B4-BE49-F238E27FC236}">
                <a16:creationId xmlns:a16="http://schemas.microsoft.com/office/drawing/2014/main" id="{06A9CE88-0EB5-A0D3-BC39-68A0F9E22B20}"/>
              </a:ext>
            </a:extLst>
          </p:cNvPr>
          <p:cNvSpPr txBox="1"/>
          <p:nvPr/>
        </p:nvSpPr>
        <p:spPr>
          <a:xfrm>
            <a:off x="4532491" y="4284668"/>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4</a:t>
            </a:r>
          </a:p>
        </p:txBody>
      </p:sp>
      <p:sp>
        <p:nvSpPr>
          <p:cNvPr id="32" name="TextBox 31">
            <a:extLst>
              <a:ext uri="{FF2B5EF4-FFF2-40B4-BE49-F238E27FC236}">
                <a16:creationId xmlns:a16="http://schemas.microsoft.com/office/drawing/2014/main" id="{C3EAFB2C-8351-D1FC-3D75-04C09BBB1A2D}"/>
              </a:ext>
            </a:extLst>
          </p:cNvPr>
          <p:cNvSpPr txBox="1"/>
          <p:nvPr/>
        </p:nvSpPr>
        <p:spPr>
          <a:xfrm>
            <a:off x="2051460" y="4284668"/>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3</a:t>
            </a:r>
          </a:p>
        </p:txBody>
      </p:sp>
      <p:sp>
        <p:nvSpPr>
          <p:cNvPr id="34" name="Right Brace 33">
            <a:extLst>
              <a:ext uri="{FF2B5EF4-FFF2-40B4-BE49-F238E27FC236}">
                <a16:creationId xmlns:a16="http://schemas.microsoft.com/office/drawing/2014/main" id="{79D095B5-07F2-AD3B-5A71-B70FC7225337}"/>
              </a:ext>
            </a:extLst>
          </p:cNvPr>
          <p:cNvSpPr/>
          <p:nvPr/>
        </p:nvSpPr>
        <p:spPr>
          <a:xfrm>
            <a:off x="6628657" y="1472008"/>
            <a:ext cx="519288" cy="4589353"/>
          </a:xfrm>
          <a:prstGeom prst="rightBrace">
            <a:avLst>
              <a:gd name="adj1" fmla="val 47463"/>
              <a:gd name="adj2" fmla="val 50000"/>
            </a:avLst>
          </a:prstGeom>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BE77069A-5FD9-7F62-70E4-83789E78A515}"/>
              </a:ext>
            </a:extLst>
          </p:cNvPr>
          <p:cNvSpPr txBox="1"/>
          <p:nvPr/>
        </p:nvSpPr>
        <p:spPr>
          <a:xfrm>
            <a:off x="7695911" y="5316673"/>
            <a:ext cx="2342309" cy="400110"/>
          </a:xfrm>
          <a:prstGeom prst="rect">
            <a:avLst/>
          </a:prstGeom>
          <a:noFill/>
        </p:spPr>
        <p:txBody>
          <a:bodyPr wrap="none" rtlCol="0">
            <a:spAutoFit/>
          </a:bodyPr>
          <a:lstStyle/>
          <a:p>
            <a:pPr algn="ctr"/>
            <a:r>
              <a:rPr lang="en-US" sz="2000">
                <a:latin typeface="Century Gothic" panose="020B0502020202020204" pitchFamily="34" charset="0"/>
              </a:rPr>
              <a:t>Difference Frame</a:t>
            </a:r>
          </a:p>
        </p:txBody>
      </p:sp>
    </p:spTree>
    <p:extLst>
      <p:ext uri="{BB962C8B-B14F-4D97-AF65-F5344CB8AC3E}">
        <p14:creationId xmlns:p14="http://schemas.microsoft.com/office/powerpoint/2010/main" val="723575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A898379C-98B1-0502-0697-EBC740FF7A4D}"/>
              </a:ext>
            </a:extLst>
          </p:cNvPr>
          <p:cNvSpPr>
            <a:spLocks noGrp="1"/>
          </p:cNvSpPr>
          <p:nvPr>
            <p:ph sz="half" idx="1"/>
          </p:nvPr>
        </p:nvSpPr>
        <p:spPr>
          <a:xfrm>
            <a:off x="119332" y="1532204"/>
            <a:ext cx="5181600" cy="4644759"/>
          </a:xfrm>
        </p:spPr>
        <p:txBody>
          <a:bodyPr vert="horz" lIns="91440" tIns="45720" rIns="91440" bIns="45720" rtlCol="0" anchor="t">
            <a:normAutofit/>
          </a:bodyPr>
          <a:lstStyle/>
          <a:p>
            <a:r>
              <a:rPr lang="en-US">
                <a:latin typeface="Century Gothic"/>
              </a:rPr>
              <a:t>Matlab</a:t>
            </a:r>
          </a:p>
          <a:p>
            <a:pPr lvl="1"/>
            <a:r>
              <a:rPr lang="en-US">
                <a:latin typeface="Century Gothic"/>
              </a:rPr>
              <a:t>Simulated particles and reconstructed holograms </a:t>
            </a:r>
          </a:p>
          <a:p>
            <a:pPr lvl="1"/>
            <a:r>
              <a:rPr lang="en-US">
                <a:latin typeface="Century Gothic"/>
              </a:rPr>
              <a:t>Output PNG files of individual frames and difference frame</a:t>
            </a:r>
          </a:p>
          <a:p>
            <a:r>
              <a:rPr lang="en-US">
                <a:latin typeface="Century Gothic"/>
              </a:rPr>
              <a:t>Python </a:t>
            </a:r>
          </a:p>
          <a:p>
            <a:pPr lvl="1"/>
            <a:r>
              <a:rPr lang="en-US">
                <a:latin typeface="Century Gothic"/>
              </a:rPr>
              <a:t>Detection of Particle</a:t>
            </a:r>
          </a:p>
          <a:p>
            <a:pPr lvl="1"/>
            <a:r>
              <a:rPr lang="en-US">
                <a:latin typeface="Century Gothic"/>
              </a:rPr>
              <a:t>Outputs PNG files of individual frames and difference frame</a:t>
            </a:r>
          </a:p>
          <a:p>
            <a:pPr lvl="1"/>
            <a:r>
              <a:rPr lang="en-US">
                <a:latin typeface="Century Gothic"/>
              </a:rPr>
              <a:t>Packages: NumPy, OpenCV</a:t>
            </a:r>
          </a:p>
        </p:txBody>
      </p:sp>
      <p:sp>
        <p:nvSpPr>
          <p:cNvPr id="13" name="Content Placeholder 12">
            <a:extLst>
              <a:ext uri="{FF2B5EF4-FFF2-40B4-BE49-F238E27FC236}">
                <a16:creationId xmlns:a16="http://schemas.microsoft.com/office/drawing/2014/main" id="{5D026953-27A6-5F61-986A-4F18703BB52E}"/>
              </a:ext>
            </a:extLst>
          </p:cNvPr>
          <p:cNvSpPr>
            <a:spLocks noGrp="1"/>
          </p:cNvSpPr>
          <p:nvPr>
            <p:ph sz="half" idx="2"/>
          </p:nvPr>
        </p:nvSpPr>
        <p:spPr/>
        <p:txBody>
          <a:bodyPr vert="horz" lIns="91440" tIns="45720" rIns="91440" bIns="45720" rtlCol="0" anchor="t">
            <a:normAutofit/>
          </a:bodyPr>
          <a:lstStyle/>
          <a:p>
            <a:r>
              <a:rPr lang="en-US"/>
              <a:t>Currently on laptops </a:t>
            </a:r>
          </a:p>
          <a:p>
            <a:r>
              <a:rPr lang="en-US"/>
              <a:t>Detection will eventually go on the </a:t>
            </a:r>
            <a:r>
              <a:rPr lang="en-US" err="1"/>
              <a:t>portenta</a:t>
            </a:r>
            <a:r>
              <a:rPr lang="en-US"/>
              <a:t> </a:t>
            </a:r>
          </a:p>
        </p:txBody>
      </p:sp>
      <p:sp>
        <p:nvSpPr>
          <p:cNvPr id="4" name="Slide Number Placeholder 3">
            <a:extLst>
              <a:ext uri="{FF2B5EF4-FFF2-40B4-BE49-F238E27FC236}">
                <a16:creationId xmlns:a16="http://schemas.microsoft.com/office/drawing/2014/main" id="{166B1794-EC3B-312E-94BE-337C3EEA9E89}"/>
              </a:ext>
            </a:extLst>
          </p:cNvPr>
          <p:cNvSpPr>
            <a:spLocks noGrp="1"/>
          </p:cNvSpPr>
          <p:nvPr>
            <p:ph type="sldNum" sz="quarter" idx="4"/>
          </p:nvPr>
        </p:nvSpPr>
        <p:spPr/>
        <p:txBody>
          <a:bodyPr/>
          <a:lstStyle/>
          <a:p>
            <a:fld id="{21C771A8-89F5-6C43-9C6E-B052BDC4BA94}" type="slidenum">
              <a:rPr lang="en-US" smtClean="0"/>
              <a:pPr/>
              <a:t>34</a:t>
            </a:fld>
            <a:endParaRPr lang="en-US"/>
          </a:p>
        </p:txBody>
      </p:sp>
      <p:sp>
        <p:nvSpPr>
          <p:cNvPr id="2" name="Title 1">
            <a:extLst>
              <a:ext uri="{FF2B5EF4-FFF2-40B4-BE49-F238E27FC236}">
                <a16:creationId xmlns:a16="http://schemas.microsoft.com/office/drawing/2014/main" id="{CFC8CBF3-958C-98A4-7770-56065081F922}"/>
              </a:ext>
            </a:extLst>
          </p:cNvPr>
          <p:cNvSpPr>
            <a:spLocks noGrp="1"/>
          </p:cNvSpPr>
          <p:nvPr>
            <p:ph type="title"/>
          </p:nvPr>
        </p:nvSpPr>
        <p:spPr/>
        <p:txBody>
          <a:bodyPr/>
          <a:lstStyle/>
          <a:p>
            <a:r>
              <a:rPr lang="en-US" b="1">
                <a:latin typeface="Century Gothic"/>
              </a:rPr>
              <a:t>Motion Detection</a:t>
            </a:r>
            <a:br>
              <a:rPr lang="en-US"/>
            </a:br>
            <a:r>
              <a:rPr lang="en-US" sz="3600">
                <a:solidFill>
                  <a:schemeClr val="accent2">
                    <a:lumMod val="60000"/>
                    <a:lumOff val="40000"/>
                  </a:schemeClr>
                </a:solidFill>
                <a:latin typeface="Century Gothic"/>
              </a:rPr>
              <a:t>Components and Data </a:t>
            </a:r>
            <a:endParaRPr lang="en-US"/>
          </a:p>
        </p:txBody>
      </p:sp>
      <p:grpSp>
        <p:nvGrpSpPr>
          <p:cNvPr id="3" name="Group 2">
            <a:extLst>
              <a:ext uri="{FF2B5EF4-FFF2-40B4-BE49-F238E27FC236}">
                <a16:creationId xmlns:a16="http://schemas.microsoft.com/office/drawing/2014/main" id="{F501C712-B32A-0F60-ADCA-2284EE16F63F}"/>
              </a:ext>
            </a:extLst>
          </p:cNvPr>
          <p:cNvGrpSpPr/>
          <p:nvPr/>
        </p:nvGrpSpPr>
        <p:grpSpPr>
          <a:xfrm>
            <a:off x="5768784" y="6338926"/>
            <a:ext cx="5217757" cy="430062"/>
            <a:chOff x="5768784" y="6338926"/>
            <a:chExt cx="5217757" cy="430062"/>
          </a:xfrm>
        </p:grpSpPr>
        <p:grpSp>
          <p:nvGrpSpPr>
            <p:cNvPr id="14" name="Group 13">
              <a:extLst>
                <a:ext uri="{FF2B5EF4-FFF2-40B4-BE49-F238E27FC236}">
                  <a16:creationId xmlns:a16="http://schemas.microsoft.com/office/drawing/2014/main" id="{63AE273C-2C1B-5DA5-0B55-5412AFD5F96B}"/>
                </a:ext>
              </a:extLst>
            </p:cNvPr>
            <p:cNvGrpSpPr/>
            <p:nvPr/>
          </p:nvGrpSpPr>
          <p:grpSpPr>
            <a:xfrm>
              <a:off x="6960394" y="6338927"/>
              <a:ext cx="4026147" cy="430061"/>
              <a:chOff x="7182687" y="6311894"/>
              <a:chExt cx="4026147" cy="429079"/>
            </a:xfrm>
            <a:solidFill>
              <a:srgbClr val="F7AA10"/>
            </a:solidFill>
          </p:grpSpPr>
          <p:sp>
            <p:nvSpPr>
              <p:cNvPr id="16" name="Chevron 15">
                <a:extLst>
                  <a:ext uri="{FF2B5EF4-FFF2-40B4-BE49-F238E27FC236}">
                    <a16:creationId xmlns:a16="http://schemas.microsoft.com/office/drawing/2014/main" id="{9B5BB657-4360-5C96-4DD9-CC3C8CCC5CEF}"/>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7" name="Chevron 16">
                <a:extLst>
                  <a:ext uri="{FF2B5EF4-FFF2-40B4-BE49-F238E27FC236}">
                    <a16:creationId xmlns:a16="http://schemas.microsoft.com/office/drawing/2014/main" id="{DC7B51AC-A606-E762-BB70-50417030EF93}"/>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8" name="Chevron 17">
                <a:extLst>
                  <a:ext uri="{FF2B5EF4-FFF2-40B4-BE49-F238E27FC236}">
                    <a16:creationId xmlns:a16="http://schemas.microsoft.com/office/drawing/2014/main" id="{F61F2C6C-2438-F0F5-8A5C-25952B63C972}"/>
                  </a:ext>
                </a:extLst>
              </p:cNvPr>
              <p:cNvSpPr/>
              <p:nvPr/>
            </p:nvSpPr>
            <p:spPr>
              <a:xfrm>
                <a:off x="9089359"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19" name="Chevron 18">
                <a:extLst>
                  <a:ext uri="{FF2B5EF4-FFF2-40B4-BE49-F238E27FC236}">
                    <a16:creationId xmlns:a16="http://schemas.microsoft.com/office/drawing/2014/main" id="{68CC0778-E282-F18C-C8CF-DACF733964D7}"/>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15" name="Chevron 14">
              <a:extLst>
                <a:ext uri="{FF2B5EF4-FFF2-40B4-BE49-F238E27FC236}">
                  <a16:creationId xmlns:a16="http://schemas.microsoft.com/office/drawing/2014/main" id="{E6B6A9E6-1B55-CC46-3FFB-175A1EFBE890}"/>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Motion Detection</a:t>
              </a:r>
            </a:p>
          </p:txBody>
        </p:sp>
      </p:grpSp>
      <p:pic>
        <p:nvPicPr>
          <p:cNvPr id="5" name="Picture 5" descr="A picture containing tableware, spoon&#10;&#10;Description automatically generated">
            <a:extLst>
              <a:ext uri="{FF2B5EF4-FFF2-40B4-BE49-F238E27FC236}">
                <a16:creationId xmlns:a16="http://schemas.microsoft.com/office/drawing/2014/main" id="{FCD515A5-E360-6941-570B-60E602BBC7B2}"/>
              </a:ext>
            </a:extLst>
          </p:cNvPr>
          <p:cNvPicPr>
            <a:picLocks noChangeAspect="1"/>
          </p:cNvPicPr>
          <p:nvPr/>
        </p:nvPicPr>
        <p:blipFill>
          <a:blip r:embed="rId3"/>
          <a:stretch>
            <a:fillRect/>
          </a:stretch>
        </p:blipFill>
        <p:spPr>
          <a:xfrm>
            <a:off x="5213231" y="3857670"/>
            <a:ext cx="2311879" cy="2320056"/>
          </a:xfrm>
          <a:prstGeom prst="rect">
            <a:avLst/>
          </a:prstGeom>
        </p:spPr>
      </p:pic>
      <p:pic>
        <p:nvPicPr>
          <p:cNvPr id="6" name="Picture 6">
            <a:extLst>
              <a:ext uri="{FF2B5EF4-FFF2-40B4-BE49-F238E27FC236}">
                <a16:creationId xmlns:a16="http://schemas.microsoft.com/office/drawing/2014/main" id="{3CA5E1A8-52B3-453A-6835-FFCC066CA2AA}"/>
              </a:ext>
            </a:extLst>
          </p:cNvPr>
          <p:cNvPicPr>
            <a:picLocks noChangeAspect="1"/>
          </p:cNvPicPr>
          <p:nvPr/>
        </p:nvPicPr>
        <p:blipFill>
          <a:blip r:embed="rId4"/>
          <a:stretch>
            <a:fillRect/>
          </a:stretch>
        </p:blipFill>
        <p:spPr>
          <a:xfrm>
            <a:off x="7513608" y="3857671"/>
            <a:ext cx="2326256" cy="2320057"/>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E280EB50-44EB-361C-DBCA-958D7E262C9C}"/>
              </a:ext>
            </a:extLst>
          </p:cNvPr>
          <p:cNvPicPr>
            <a:picLocks noChangeAspect="1"/>
          </p:cNvPicPr>
          <p:nvPr/>
        </p:nvPicPr>
        <p:blipFill>
          <a:blip r:embed="rId5"/>
          <a:stretch>
            <a:fillRect/>
          </a:stretch>
        </p:blipFill>
        <p:spPr>
          <a:xfrm>
            <a:off x="9828363" y="3857669"/>
            <a:ext cx="2326257" cy="2406321"/>
          </a:xfrm>
          <a:prstGeom prst="rect">
            <a:avLst/>
          </a:prstGeom>
        </p:spPr>
      </p:pic>
    </p:spTree>
    <p:extLst>
      <p:ext uri="{BB962C8B-B14F-4D97-AF65-F5344CB8AC3E}">
        <p14:creationId xmlns:p14="http://schemas.microsoft.com/office/powerpoint/2010/main" val="1585158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107991-8E19-4EC2-D510-3772FBB0227E}"/>
              </a:ext>
            </a:extLst>
          </p:cNvPr>
          <p:cNvSpPr>
            <a:spLocks noGrp="1"/>
          </p:cNvSpPr>
          <p:nvPr>
            <p:ph type="sldNum" sz="quarter" idx="4"/>
          </p:nvPr>
        </p:nvSpPr>
        <p:spPr/>
        <p:txBody>
          <a:bodyPr/>
          <a:lstStyle/>
          <a:p>
            <a:fld id="{21C771A8-89F5-6C43-9C6E-B052BDC4BA94}" type="slidenum">
              <a:rPr lang="en-US" smtClean="0"/>
              <a:pPr/>
              <a:t>35</a:t>
            </a:fld>
            <a:endParaRPr lang="en-US"/>
          </a:p>
        </p:txBody>
      </p:sp>
      <p:sp>
        <p:nvSpPr>
          <p:cNvPr id="9" name="Title 1">
            <a:extLst>
              <a:ext uri="{FF2B5EF4-FFF2-40B4-BE49-F238E27FC236}">
                <a16:creationId xmlns:a16="http://schemas.microsoft.com/office/drawing/2014/main" id="{43F8CD43-9A5D-720A-62A4-C677728DE46D}"/>
              </a:ext>
            </a:extLst>
          </p:cNvPr>
          <p:cNvSpPr>
            <a:spLocks noGrp="1"/>
          </p:cNvSpPr>
          <p:nvPr>
            <p:ph type="title"/>
          </p:nvPr>
        </p:nvSpPr>
        <p:spPr>
          <a:xfrm>
            <a:off x="3318599" y="80397"/>
            <a:ext cx="5554802" cy="1325563"/>
          </a:xfrm>
        </p:spPr>
        <p:txBody>
          <a:bodyPr/>
          <a:lstStyle/>
          <a:p>
            <a:r>
              <a:rPr lang="en-US" b="1">
                <a:latin typeface="Century Gothic"/>
              </a:rPr>
              <a:t>Motion Detection</a:t>
            </a:r>
            <a:br>
              <a:rPr lang="en-US"/>
            </a:br>
            <a:r>
              <a:rPr lang="en-US" sz="3600">
                <a:solidFill>
                  <a:schemeClr val="accent2">
                    <a:lumMod val="60000"/>
                    <a:lumOff val="40000"/>
                  </a:schemeClr>
                </a:solidFill>
                <a:latin typeface="Century Gothic"/>
              </a:rPr>
              <a:t>Detect Z Motion</a:t>
            </a:r>
            <a:endParaRPr lang="en-US"/>
          </a:p>
        </p:txBody>
      </p:sp>
      <p:pic>
        <p:nvPicPr>
          <p:cNvPr id="24" name="Picture 23" descr="A picture containing chart&#10;&#10;Description automatically generated">
            <a:extLst>
              <a:ext uri="{FF2B5EF4-FFF2-40B4-BE49-F238E27FC236}">
                <a16:creationId xmlns:a16="http://schemas.microsoft.com/office/drawing/2014/main" id="{8D483E43-0770-91EB-98F3-DBBBC878F0EE}"/>
              </a:ext>
            </a:extLst>
          </p:cNvPr>
          <p:cNvPicPr>
            <a:picLocks noChangeAspect="1"/>
          </p:cNvPicPr>
          <p:nvPr/>
        </p:nvPicPr>
        <p:blipFill>
          <a:blip r:embed="rId2"/>
          <a:stretch>
            <a:fillRect/>
          </a:stretch>
        </p:blipFill>
        <p:spPr>
          <a:xfrm>
            <a:off x="476457" y="3682229"/>
            <a:ext cx="2350971" cy="2407095"/>
          </a:xfrm>
          <a:prstGeom prst="rect">
            <a:avLst/>
          </a:prstGeom>
        </p:spPr>
      </p:pic>
      <p:pic>
        <p:nvPicPr>
          <p:cNvPr id="25" name="Picture 24" descr="Chart&#10;&#10;Description automatically generated">
            <a:extLst>
              <a:ext uri="{FF2B5EF4-FFF2-40B4-BE49-F238E27FC236}">
                <a16:creationId xmlns:a16="http://schemas.microsoft.com/office/drawing/2014/main" id="{0F8ABC57-DC04-0CAB-497F-4E85298D1AC1}"/>
              </a:ext>
            </a:extLst>
          </p:cNvPr>
          <p:cNvPicPr>
            <a:picLocks noChangeAspect="1"/>
          </p:cNvPicPr>
          <p:nvPr/>
        </p:nvPicPr>
        <p:blipFill>
          <a:blip r:embed="rId3"/>
          <a:stretch>
            <a:fillRect/>
          </a:stretch>
        </p:blipFill>
        <p:spPr>
          <a:xfrm>
            <a:off x="170918" y="156993"/>
            <a:ext cx="1422708" cy="1456672"/>
          </a:xfrm>
          <a:prstGeom prst="rect">
            <a:avLst/>
          </a:prstGeom>
        </p:spPr>
      </p:pic>
      <p:pic>
        <p:nvPicPr>
          <p:cNvPr id="27" name="Picture 26" descr="Chart&#10;&#10;Description automatically generated">
            <a:extLst>
              <a:ext uri="{FF2B5EF4-FFF2-40B4-BE49-F238E27FC236}">
                <a16:creationId xmlns:a16="http://schemas.microsoft.com/office/drawing/2014/main" id="{2FC94DF7-46E9-42D7-35C5-2DEA797C751C}"/>
              </a:ext>
            </a:extLst>
          </p:cNvPr>
          <p:cNvPicPr>
            <a:picLocks noChangeAspect="1"/>
          </p:cNvPicPr>
          <p:nvPr/>
        </p:nvPicPr>
        <p:blipFill>
          <a:blip r:embed="rId4"/>
          <a:stretch>
            <a:fillRect/>
          </a:stretch>
        </p:blipFill>
        <p:spPr>
          <a:xfrm>
            <a:off x="1711373" y="165955"/>
            <a:ext cx="1422708" cy="1456672"/>
          </a:xfrm>
          <a:prstGeom prst="rect">
            <a:avLst/>
          </a:prstGeom>
        </p:spPr>
      </p:pic>
      <p:pic>
        <p:nvPicPr>
          <p:cNvPr id="35" name="Picture 34" descr="Chart&#10;&#10;Description automatically generated">
            <a:extLst>
              <a:ext uri="{FF2B5EF4-FFF2-40B4-BE49-F238E27FC236}">
                <a16:creationId xmlns:a16="http://schemas.microsoft.com/office/drawing/2014/main" id="{A55359E3-40FB-6AB3-5DEF-339C65ECCA3D}"/>
              </a:ext>
            </a:extLst>
          </p:cNvPr>
          <p:cNvPicPr>
            <a:picLocks noChangeAspect="1"/>
          </p:cNvPicPr>
          <p:nvPr/>
        </p:nvPicPr>
        <p:blipFill>
          <a:blip r:embed="rId5"/>
          <a:stretch>
            <a:fillRect/>
          </a:stretch>
        </p:blipFill>
        <p:spPr>
          <a:xfrm>
            <a:off x="170918" y="1775617"/>
            <a:ext cx="1422708" cy="1456672"/>
          </a:xfrm>
          <a:prstGeom prst="rect">
            <a:avLst/>
          </a:prstGeom>
        </p:spPr>
      </p:pic>
      <p:pic>
        <p:nvPicPr>
          <p:cNvPr id="36" name="Picture 35" descr="Chart, bubble chart&#10;&#10;Description automatically generated">
            <a:extLst>
              <a:ext uri="{FF2B5EF4-FFF2-40B4-BE49-F238E27FC236}">
                <a16:creationId xmlns:a16="http://schemas.microsoft.com/office/drawing/2014/main" id="{072151D3-FDF2-07C7-CF9F-FF5625FFF9DD}"/>
              </a:ext>
            </a:extLst>
          </p:cNvPr>
          <p:cNvPicPr>
            <a:picLocks noChangeAspect="1"/>
          </p:cNvPicPr>
          <p:nvPr/>
        </p:nvPicPr>
        <p:blipFill>
          <a:blip r:embed="rId6"/>
          <a:stretch>
            <a:fillRect/>
          </a:stretch>
        </p:blipFill>
        <p:spPr>
          <a:xfrm>
            <a:off x="1711373" y="1775617"/>
            <a:ext cx="1422708" cy="1456672"/>
          </a:xfrm>
          <a:prstGeom prst="rect">
            <a:avLst/>
          </a:prstGeom>
        </p:spPr>
      </p:pic>
      <p:sp>
        <p:nvSpPr>
          <p:cNvPr id="37" name="TextBox 36">
            <a:extLst>
              <a:ext uri="{FF2B5EF4-FFF2-40B4-BE49-F238E27FC236}">
                <a16:creationId xmlns:a16="http://schemas.microsoft.com/office/drawing/2014/main" id="{594EC097-2EBB-0A74-3880-59DC43C8DA61}"/>
              </a:ext>
            </a:extLst>
          </p:cNvPr>
          <p:cNvSpPr txBox="1"/>
          <p:nvPr/>
        </p:nvSpPr>
        <p:spPr>
          <a:xfrm>
            <a:off x="291109" y="227589"/>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1</a:t>
            </a:r>
          </a:p>
        </p:txBody>
      </p:sp>
      <p:sp>
        <p:nvSpPr>
          <p:cNvPr id="38" name="TextBox 37">
            <a:extLst>
              <a:ext uri="{FF2B5EF4-FFF2-40B4-BE49-F238E27FC236}">
                <a16:creationId xmlns:a16="http://schemas.microsoft.com/office/drawing/2014/main" id="{77E9EA77-138A-E1D7-4808-05F3D76B8D9C}"/>
              </a:ext>
            </a:extLst>
          </p:cNvPr>
          <p:cNvSpPr txBox="1"/>
          <p:nvPr/>
        </p:nvSpPr>
        <p:spPr>
          <a:xfrm>
            <a:off x="1826128" y="252497"/>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2</a:t>
            </a:r>
          </a:p>
        </p:txBody>
      </p:sp>
      <p:sp>
        <p:nvSpPr>
          <p:cNvPr id="39" name="TextBox 38">
            <a:extLst>
              <a:ext uri="{FF2B5EF4-FFF2-40B4-BE49-F238E27FC236}">
                <a16:creationId xmlns:a16="http://schemas.microsoft.com/office/drawing/2014/main" id="{D1159C0A-9857-7442-6BB0-88D8F8643716}"/>
              </a:ext>
            </a:extLst>
          </p:cNvPr>
          <p:cNvSpPr txBox="1"/>
          <p:nvPr/>
        </p:nvSpPr>
        <p:spPr>
          <a:xfrm>
            <a:off x="1826128" y="1901202"/>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4</a:t>
            </a:r>
          </a:p>
        </p:txBody>
      </p:sp>
      <p:sp>
        <p:nvSpPr>
          <p:cNvPr id="40" name="TextBox 39">
            <a:extLst>
              <a:ext uri="{FF2B5EF4-FFF2-40B4-BE49-F238E27FC236}">
                <a16:creationId xmlns:a16="http://schemas.microsoft.com/office/drawing/2014/main" id="{115995E4-7341-C6DD-E15E-EE2A62ADDCF1}"/>
              </a:ext>
            </a:extLst>
          </p:cNvPr>
          <p:cNvSpPr txBox="1"/>
          <p:nvPr/>
        </p:nvSpPr>
        <p:spPr>
          <a:xfrm>
            <a:off x="288665" y="1896644"/>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3</a:t>
            </a:r>
          </a:p>
        </p:txBody>
      </p:sp>
      <p:sp>
        <p:nvSpPr>
          <p:cNvPr id="41" name="Right Brace 40">
            <a:extLst>
              <a:ext uri="{FF2B5EF4-FFF2-40B4-BE49-F238E27FC236}">
                <a16:creationId xmlns:a16="http://schemas.microsoft.com/office/drawing/2014/main" id="{0F9470CB-AE8E-66B3-E518-3D511C9DDD69}"/>
              </a:ext>
            </a:extLst>
          </p:cNvPr>
          <p:cNvSpPr/>
          <p:nvPr/>
        </p:nvSpPr>
        <p:spPr>
          <a:xfrm rot="5400000">
            <a:off x="1464622" y="1956254"/>
            <a:ext cx="374644" cy="2964273"/>
          </a:xfrm>
          <a:prstGeom prst="rightBrace">
            <a:avLst>
              <a:gd name="adj1" fmla="val 47463"/>
              <a:gd name="adj2" fmla="val 50000"/>
            </a:avLst>
          </a:prstGeom>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7027F48D-1E3D-DD88-B147-78FA70847C00}"/>
              </a:ext>
            </a:extLst>
          </p:cNvPr>
          <p:cNvSpPr txBox="1"/>
          <p:nvPr/>
        </p:nvSpPr>
        <p:spPr>
          <a:xfrm>
            <a:off x="647620" y="3903379"/>
            <a:ext cx="2127505" cy="369332"/>
          </a:xfrm>
          <a:prstGeom prst="rect">
            <a:avLst/>
          </a:prstGeom>
          <a:noFill/>
        </p:spPr>
        <p:txBody>
          <a:bodyPr wrap="none" rtlCol="0">
            <a:spAutoFit/>
          </a:bodyPr>
          <a:lstStyle/>
          <a:p>
            <a:pPr algn="ctr"/>
            <a:r>
              <a:rPr lang="en-US">
                <a:solidFill>
                  <a:schemeClr val="bg1"/>
                </a:solidFill>
                <a:latin typeface="Century Gothic" panose="020B0502020202020204" pitchFamily="34" charset="0"/>
              </a:rPr>
              <a:t>Difference Frame</a:t>
            </a:r>
          </a:p>
        </p:txBody>
      </p:sp>
      <p:sp>
        <p:nvSpPr>
          <p:cNvPr id="50" name="TextBox 49">
            <a:extLst>
              <a:ext uri="{FF2B5EF4-FFF2-40B4-BE49-F238E27FC236}">
                <a16:creationId xmlns:a16="http://schemas.microsoft.com/office/drawing/2014/main" id="{4B5094DD-DE09-1EAB-2957-1ED41946C0F8}"/>
              </a:ext>
            </a:extLst>
          </p:cNvPr>
          <p:cNvSpPr txBox="1"/>
          <p:nvPr/>
        </p:nvSpPr>
        <p:spPr>
          <a:xfrm>
            <a:off x="4599892" y="3211552"/>
            <a:ext cx="2964274" cy="369332"/>
          </a:xfrm>
          <a:prstGeom prst="rect">
            <a:avLst/>
          </a:prstGeom>
          <a:noFill/>
        </p:spPr>
        <p:txBody>
          <a:bodyPr wrap="none" rtlCol="0">
            <a:spAutoFit/>
          </a:bodyPr>
          <a:lstStyle/>
          <a:p>
            <a:pPr algn="ctr"/>
            <a:r>
              <a:rPr lang="en-US">
                <a:latin typeface="Century Gothic" panose="020B0502020202020204" pitchFamily="34" charset="0"/>
              </a:rPr>
              <a:t>Average Area of Particle</a:t>
            </a:r>
          </a:p>
        </p:txBody>
      </p:sp>
      <p:sp>
        <p:nvSpPr>
          <p:cNvPr id="51" name="TextBox 50">
            <a:extLst>
              <a:ext uri="{FF2B5EF4-FFF2-40B4-BE49-F238E27FC236}">
                <a16:creationId xmlns:a16="http://schemas.microsoft.com/office/drawing/2014/main" id="{C582DF39-ADED-2EFC-1607-C4080620540A}"/>
              </a:ext>
            </a:extLst>
          </p:cNvPr>
          <p:cNvSpPr txBox="1"/>
          <p:nvPr/>
        </p:nvSpPr>
        <p:spPr>
          <a:xfrm>
            <a:off x="4119792" y="3517670"/>
            <a:ext cx="3924472" cy="369332"/>
          </a:xfrm>
          <a:prstGeom prst="rect">
            <a:avLst/>
          </a:prstGeom>
          <a:noFill/>
        </p:spPr>
        <p:txBody>
          <a:bodyPr wrap="none" rtlCol="0">
            <a:spAutoFit/>
          </a:bodyPr>
          <a:lstStyle/>
          <a:p>
            <a:pPr algn="ctr"/>
            <a:r>
              <a:rPr lang="en-US">
                <a:latin typeface="Century Gothic" panose="020B0502020202020204" pitchFamily="34" charset="0"/>
              </a:rPr>
              <a:t>Area of Particle Difference Frame</a:t>
            </a:r>
          </a:p>
        </p:txBody>
      </p:sp>
      <p:cxnSp>
        <p:nvCxnSpPr>
          <p:cNvPr id="52" name="Straight Connector 51">
            <a:extLst>
              <a:ext uri="{FF2B5EF4-FFF2-40B4-BE49-F238E27FC236}">
                <a16:creationId xmlns:a16="http://schemas.microsoft.com/office/drawing/2014/main" id="{EE2A65F1-3828-1231-4109-1F506100AAB7}"/>
              </a:ext>
            </a:extLst>
          </p:cNvPr>
          <p:cNvCxnSpPr/>
          <p:nvPr/>
        </p:nvCxnSpPr>
        <p:spPr>
          <a:xfrm>
            <a:off x="4988756" y="3541965"/>
            <a:ext cx="218654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7" name="Picture 56" descr="A picture containing graphical user interface&#10;&#10;Description automatically generated">
            <a:extLst>
              <a:ext uri="{FF2B5EF4-FFF2-40B4-BE49-F238E27FC236}">
                <a16:creationId xmlns:a16="http://schemas.microsoft.com/office/drawing/2014/main" id="{740A65C8-6F38-D976-B47F-3E595926AF28}"/>
              </a:ext>
            </a:extLst>
          </p:cNvPr>
          <p:cNvPicPr>
            <a:picLocks noChangeAspect="1"/>
          </p:cNvPicPr>
          <p:nvPr/>
        </p:nvPicPr>
        <p:blipFill>
          <a:blip r:embed="rId7"/>
          <a:stretch>
            <a:fillRect/>
          </a:stretch>
        </p:blipFill>
        <p:spPr>
          <a:xfrm>
            <a:off x="9057919" y="165956"/>
            <a:ext cx="1422708" cy="1456672"/>
          </a:xfrm>
          <a:prstGeom prst="rect">
            <a:avLst/>
          </a:prstGeom>
        </p:spPr>
      </p:pic>
      <p:pic>
        <p:nvPicPr>
          <p:cNvPr id="59" name="Picture 58" descr="A picture containing diagram&#10;&#10;Description automatically generated">
            <a:extLst>
              <a:ext uri="{FF2B5EF4-FFF2-40B4-BE49-F238E27FC236}">
                <a16:creationId xmlns:a16="http://schemas.microsoft.com/office/drawing/2014/main" id="{D77CD739-C34D-9C96-D5E7-5BBD7D21D146}"/>
              </a:ext>
            </a:extLst>
          </p:cNvPr>
          <p:cNvPicPr>
            <a:picLocks noChangeAspect="1"/>
          </p:cNvPicPr>
          <p:nvPr/>
        </p:nvPicPr>
        <p:blipFill>
          <a:blip r:embed="rId8"/>
          <a:stretch>
            <a:fillRect/>
          </a:stretch>
        </p:blipFill>
        <p:spPr>
          <a:xfrm>
            <a:off x="10610460" y="165955"/>
            <a:ext cx="1422709" cy="1456673"/>
          </a:xfrm>
          <a:prstGeom prst="rect">
            <a:avLst/>
          </a:prstGeom>
        </p:spPr>
      </p:pic>
      <p:pic>
        <p:nvPicPr>
          <p:cNvPr id="61" name="Picture 60" descr="A picture containing chart&#10;&#10;Description automatically generated">
            <a:extLst>
              <a:ext uri="{FF2B5EF4-FFF2-40B4-BE49-F238E27FC236}">
                <a16:creationId xmlns:a16="http://schemas.microsoft.com/office/drawing/2014/main" id="{7F74C370-7554-A434-0C9A-7DC09DBBC445}"/>
              </a:ext>
            </a:extLst>
          </p:cNvPr>
          <p:cNvPicPr>
            <a:picLocks noChangeAspect="1"/>
          </p:cNvPicPr>
          <p:nvPr/>
        </p:nvPicPr>
        <p:blipFill>
          <a:blip r:embed="rId9"/>
          <a:stretch>
            <a:fillRect/>
          </a:stretch>
        </p:blipFill>
        <p:spPr>
          <a:xfrm>
            <a:off x="9057917" y="1775617"/>
            <a:ext cx="1422708" cy="1456672"/>
          </a:xfrm>
          <a:prstGeom prst="rect">
            <a:avLst/>
          </a:prstGeom>
        </p:spPr>
      </p:pic>
      <p:pic>
        <p:nvPicPr>
          <p:cNvPr id="63" name="Picture 62" descr="A picture containing chart&#10;&#10;Description automatically generated">
            <a:extLst>
              <a:ext uri="{FF2B5EF4-FFF2-40B4-BE49-F238E27FC236}">
                <a16:creationId xmlns:a16="http://schemas.microsoft.com/office/drawing/2014/main" id="{B38DEF49-7F61-8A0C-47FF-AEB3A0EBEEAA}"/>
              </a:ext>
            </a:extLst>
          </p:cNvPr>
          <p:cNvPicPr>
            <a:picLocks noChangeAspect="1"/>
          </p:cNvPicPr>
          <p:nvPr/>
        </p:nvPicPr>
        <p:blipFill>
          <a:blip r:embed="rId10"/>
          <a:stretch>
            <a:fillRect/>
          </a:stretch>
        </p:blipFill>
        <p:spPr>
          <a:xfrm>
            <a:off x="10623168" y="1775617"/>
            <a:ext cx="1422709" cy="1456673"/>
          </a:xfrm>
          <a:prstGeom prst="rect">
            <a:avLst/>
          </a:prstGeom>
        </p:spPr>
      </p:pic>
      <p:sp>
        <p:nvSpPr>
          <p:cNvPr id="64" name="TextBox 63">
            <a:extLst>
              <a:ext uri="{FF2B5EF4-FFF2-40B4-BE49-F238E27FC236}">
                <a16:creationId xmlns:a16="http://schemas.microsoft.com/office/drawing/2014/main" id="{17001ED3-2AB4-D4FB-A5A3-36A8A312EF31}"/>
              </a:ext>
            </a:extLst>
          </p:cNvPr>
          <p:cNvSpPr txBox="1"/>
          <p:nvPr/>
        </p:nvSpPr>
        <p:spPr>
          <a:xfrm>
            <a:off x="9130126" y="227589"/>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1</a:t>
            </a:r>
          </a:p>
        </p:txBody>
      </p:sp>
      <p:sp>
        <p:nvSpPr>
          <p:cNvPr id="65" name="TextBox 64">
            <a:extLst>
              <a:ext uri="{FF2B5EF4-FFF2-40B4-BE49-F238E27FC236}">
                <a16:creationId xmlns:a16="http://schemas.microsoft.com/office/drawing/2014/main" id="{CC62638E-FAE9-5946-EDF5-C77F9588A23B}"/>
              </a:ext>
            </a:extLst>
          </p:cNvPr>
          <p:cNvSpPr txBox="1"/>
          <p:nvPr/>
        </p:nvSpPr>
        <p:spPr>
          <a:xfrm>
            <a:off x="10665145" y="252497"/>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2</a:t>
            </a:r>
          </a:p>
        </p:txBody>
      </p:sp>
      <p:sp>
        <p:nvSpPr>
          <p:cNvPr id="66" name="TextBox 65">
            <a:extLst>
              <a:ext uri="{FF2B5EF4-FFF2-40B4-BE49-F238E27FC236}">
                <a16:creationId xmlns:a16="http://schemas.microsoft.com/office/drawing/2014/main" id="{2957BB0D-B58E-CEE1-73DF-69245B2B4A52}"/>
              </a:ext>
            </a:extLst>
          </p:cNvPr>
          <p:cNvSpPr txBox="1"/>
          <p:nvPr/>
        </p:nvSpPr>
        <p:spPr>
          <a:xfrm>
            <a:off x="10668191" y="1904785"/>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4</a:t>
            </a:r>
          </a:p>
        </p:txBody>
      </p:sp>
      <p:sp>
        <p:nvSpPr>
          <p:cNvPr id="67" name="TextBox 66">
            <a:extLst>
              <a:ext uri="{FF2B5EF4-FFF2-40B4-BE49-F238E27FC236}">
                <a16:creationId xmlns:a16="http://schemas.microsoft.com/office/drawing/2014/main" id="{369F4803-62B0-CF04-60CC-0827BD125A9E}"/>
              </a:ext>
            </a:extLst>
          </p:cNvPr>
          <p:cNvSpPr txBox="1"/>
          <p:nvPr/>
        </p:nvSpPr>
        <p:spPr>
          <a:xfrm>
            <a:off x="9130728" y="1900227"/>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3</a:t>
            </a:r>
          </a:p>
        </p:txBody>
      </p:sp>
      <p:sp>
        <p:nvSpPr>
          <p:cNvPr id="68" name="Right Brace 67">
            <a:extLst>
              <a:ext uri="{FF2B5EF4-FFF2-40B4-BE49-F238E27FC236}">
                <a16:creationId xmlns:a16="http://schemas.microsoft.com/office/drawing/2014/main" id="{919310B0-10F9-41F8-21A3-49072647610D}"/>
              </a:ext>
            </a:extLst>
          </p:cNvPr>
          <p:cNvSpPr/>
          <p:nvPr/>
        </p:nvSpPr>
        <p:spPr>
          <a:xfrm rot="5400000">
            <a:off x="10352735" y="2012771"/>
            <a:ext cx="374644" cy="2964273"/>
          </a:xfrm>
          <a:prstGeom prst="rightBrace">
            <a:avLst>
              <a:gd name="adj1" fmla="val 47463"/>
              <a:gd name="adj2" fmla="val 50000"/>
            </a:avLst>
          </a:prstGeom>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70" name="Picture 69" descr="A picture containing chart&#10;&#10;Description automatically generated">
            <a:extLst>
              <a:ext uri="{FF2B5EF4-FFF2-40B4-BE49-F238E27FC236}">
                <a16:creationId xmlns:a16="http://schemas.microsoft.com/office/drawing/2014/main" id="{F59E7958-E0A4-18BE-ED3D-A29EEE0F79A5}"/>
              </a:ext>
            </a:extLst>
          </p:cNvPr>
          <p:cNvPicPr>
            <a:picLocks noChangeAspect="1"/>
          </p:cNvPicPr>
          <p:nvPr/>
        </p:nvPicPr>
        <p:blipFill>
          <a:blip r:embed="rId11"/>
          <a:stretch>
            <a:fillRect/>
          </a:stretch>
        </p:blipFill>
        <p:spPr>
          <a:xfrm>
            <a:off x="9364571" y="3682229"/>
            <a:ext cx="2350971" cy="2407095"/>
          </a:xfrm>
          <a:prstGeom prst="rect">
            <a:avLst/>
          </a:prstGeom>
        </p:spPr>
      </p:pic>
      <p:sp>
        <p:nvSpPr>
          <p:cNvPr id="71" name="TextBox 70">
            <a:extLst>
              <a:ext uri="{FF2B5EF4-FFF2-40B4-BE49-F238E27FC236}">
                <a16:creationId xmlns:a16="http://schemas.microsoft.com/office/drawing/2014/main" id="{CDCAE159-DF8E-AEA6-E0CD-9B9C460EA72A}"/>
              </a:ext>
            </a:extLst>
          </p:cNvPr>
          <p:cNvSpPr txBox="1"/>
          <p:nvPr/>
        </p:nvSpPr>
        <p:spPr>
          <a:xfrm>
            <a:off x="9546707" y="3903379"/>
            <a:ext cx="2127505" cy="369332"/>
          </a:xfrm>
          <a:prstGeom prst="rect">
            <a:avLst/>
          </a:prstGeom>
          <a:noFill/>
        </p:spPr>
        <p:txBody>
          <a:bodyPr wrap="none" rtlCol="0">
            <a:spAutoFit/>
          </a:bodyPr>
          <a:lstStyle/>
          <a:p>
            <a:pPr algn="ctr"/>
            <a:r>
              <a:rPr lang="en-US">
                <a:solidFill>
                  <a:schemeClr val="bg1"/>
                </a:solidFill>
                <a:latin typeface="Century Gothic" panose="020B0502020202020204" pitchFamily="34" charset="0"/>
              </a:rPr>
              <a:t>Difference Frame</a:t>
            </a:r>
          </a:p>
        </p:txBody>
      </p:sp>
      <p:sp>
        <p:nvSpPr>
          <p:cNvPr id="73" name="TextBox 72">
            <a:extLst>
              <a:ext uri="{FF2B5EF4-FFF2-40B4-BE49-F238E27FC236}">
                <a16:creationId xmlns:a16="http://schemas.microsoft.com/office/drawing/2014/main" id="{9A1EDBCF-3329-2BEA-B1AB-285ED91BC0D1}"/>
              </a:ext>
            </a:extLst>
          </p:cNvPr>
          <p:cNvSpPr txBox="1"/>
          <p:nvPr/>
        </p:nvSpPr>
        <p:spPr>
          <a:xfrm>
            <a:off x="4153003" y="1558090"/>
            <a:ext cx="3886000" cy="646331"/>
          </a:xfrm>
          <a:prstGeom prst="rect">
            <a:avLst/>
          </a:prstGeom>
          <a:noFill/>
        </p:spPr>
        <p:txBody>
          <a:bodyPr wrap="none" rtlCol="0">
            <a:spAutoFit/>
          </a:bodyPr>
          <a:lstStyle/>
          <a:p>
            <a:pPr algn="ctr"/>
            <a:r>
              <a:rPr lang="en-US">
                <a:latin typeface="Century Gothic" panose="020B0502020202020204" pitchFamily="34" charset="0"/>
              </a:rPr>
              <a:t>Average Area of Particle </a:t>
            </a:r>
          </a:p>
          <a:p>
            <a:pPr algn="ctr"/>
            <a:r>
              <a:rPr lang="en-US">
                <a:latin typeface="Century Gothic" panose="020B0502020202020204" pitchFamily="34" charset="0"/>
              </a:rPr>
              <a:t>= (1/#frames) * </a:t>
            </a:r>
            <a:r>
              <a:rPr lang="el-GR">
                <a:effectLst/>
                <a:latin typeface="Century Gothic" panose="020B0502020202020204" pitchFamily="34" charset="0"/>
              </a:rPr>
              <a:t>Σ</a:t>
            </a:r>
            <a:r>
              <a:rPr lang="en-US" baseline="-25000">
                <a:effectLst/>
                <a:latin typeface="Century Gothic" panose="020B0502020202020204" pitchFamily="34" charset="0"/>
              </a:rPr>
              <a:t>frames</a:t>
            </a:r>
            <a:r>
              <a:rPr lang="el-GR">
                <a:effectLst/>
                <a:latin typeface="Century Gothic" panose="020B0502020202020204" pitchFamily="34" charset="0"/>
              </a:rPr>
              <a:t> </a:t>
            </a:r>
            <a:r>
              <a:rPr lang="en-US">
                <a:latin typeface="Century Gothic" panose="020B0502020202020204" pitchFamily="34" charset="0"/>
              </a:rPr>
              <a:t>(area dark)</a:t>
            </a:r>
          </a:p>
        </p:txBody>
      </p:sp>
      <p:sp>
        <p:nvSpPr>
          <p:cNvPr id="74" name="TextBox 73">
            <a:extLst>
              <a:ext uri="{FF2B5EF4-FFF2-40B4-BE49-F238E27FC236}">
                <a16:creationId xmlns:a16="http://schemas.microsoft.com/office/drawing/2014/main" id="{9AC74B01-E714-3288-600F-4AA5EDEA461F}"/>
              </a:ext>
            </a:extLst>
          </p:cNvPr>
          <p:cNvSpPr txBox="1"/>
          <p:nvPr/>
        </p:nvSpPr>
        <p:spPr>
          <a:xfrm>
            <a:off x="4151392" y="2384821"/>
            <a:ext cx="3924472" cy="646331"/>
          </a:xfrm>
          <a:prstGeom prst="rect">
            <a:avLst/>
          </a:prstGeom>
          <a:noFill/>
        </p:spPr>
        <p:txBody>
          <a:bodyPr wrap="none" rtlCol="0">
            <a:spAutoFit/>
          </a:bodyPr>
          <a:lstStyle/>
          <a:p>
            <a:pPr algn="ctr"/>
            <a:r>
              <a:rPr lang="en-US">
                <a:latin typeface="Century Gothic" panose="020B0502020202020204" pitchFamily="34" charset="0"/>
              </a:rPr>
              <a:t>Area of Particle Difference Frame</a:t>
            </a:r>
          </a:p>
          <a:p>
            <a:pPr algn="ctr"/>
            <a:r>
              <a:rPr lang="en-US">
                <a:latin typeface="Century Gothic" panose="020B0502020202020204" pitchFamily="34" charset="0"/>
              </a:rPr>
              <a:t>= Area Dark </a:t>
            </a:r>
          </a:p>
        </p:txBody>
      </p:sp>
      <p:grpSp>
        <p:nvGrpSpPr>
          <p:cNvPr id="76" name="Group 75">
            <a:extLst>
              <a:ext uri="{FF2B5EF4-FFF2-40B4-BE49-F238E27FC236}">
                <a16:creationId xmlns:a16="http://schemas.microsoft.com/office/drawing/2014/main" id="{024C35F7-3C50-19F2-2FC7-FCBC8975BE0D}"/>
              </a:ext>
            </a:extLst>
          </p:cNvPr>
          <p:cNvGrpSpPr/>
          <p:nvPr/>
        </p:nvGrpSpPr>
        <p:grpSpPr>
          <a:xfrm>
            <a:off x="5768784" y="6338926"/>
            <a:ext cx="5217757" cy="430062"/>
            <a:chOff x="5768784" y="6338926"/>
            <a:chExt cx="5217757" cy="430062"/>
          </a:xfrm>
        </p:grpSpPr>
        <p:grpSp>
          <p:nvGrpSpPr>
            <p:cNvPr id="77" name="Group 76">
              <a:extLst>
                <a:ext uri="{FF2B5EF4-FFF2-40B4-BE49-F238E27FC236}">
                  <a16:creationId xmlns:a16="http://schemas.microsoft.com/office/drawing/2014/main" id="{4B54B6AC-6BA0-D0F5-5CDD-514EC7154EEC}"/>
                </a:ext>
              </a:extLst>
            </p:cNvPr>
            <p:cNvGrpSpPr/>
            <p:nvPr/>
          </p:nvGrpSpPr>
          <p:grpSpPr>
            <a:xfrm>
              <a:off x="6960394" y="6338927"/>
              <a:ext cx="4026147" cy="430061"/>
              <a:chOff x="7182687" y="6311894"/>
              <a:chExt cx="4026147" cy="429079"/>
            </a:xfrm>
            <a:solidFill>
              <a:srgbClr val="F7AA10"/>
            </a:solidFill>
          </p:grpSpPr>
          <p:sp>
            <p:nvSpPr>
              <p:cNvPr id="79" name="Chevron 78">
                <a:extLst>
                  <a:ext uri="{FF2B5EF4-FFF2-40B4-BE49-F238E27FC236}">
                    <a16:creationId xmlns:a16="http://schemas.microsoft.com/office/drawing/2014/main" id="{35D26BAC-242A-A79A-47AD-1C830B6D317B}"/>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80" name="Chevron 79">
                <a:extLst>
                  <a:ext uri="{FF2B5EF4-FFF2-40B4-BE49-F238E27FC236}">
                    <a16:creationId xmlns:a16="http://schemas.microsoft.com/office/drawing/2014/main" id="{82ED2004-9B1F-F6C9-4D69-67562AA31BA4}"/>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81" name="Chevron 80">
                <a:extLst>
                  <a:ext uri="{FF2B5EF4-FFF2-40B4-BE49-F238E27FC236}">
                    <a16:creationId xmlns:a16="http://schemas.microsoft.com/office/drawing/2014/main" id="{7A94C51C-002C-FB59-D3BB-C72795E9E322}"/>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82" name="Chevron 81">
                <a:extLst>
                  <a:ext uri="{FF2B5EF4-FFF2-40B4-BE49-F238E27FC236}">
                    <a16:creationId xmlns:a16="http://schemas.microsoft.com/office/drawing/2014/main" id="{F3FEFEA5-A976-AFC6-86B0-7588CE239B52}"/>
                  </a:ext>
                </a:extLst>
              </p:cNvPr>
              <p:cNvSpPr/>
              <p:nvPr/>
            </p:nvSpPr>
            <p:spPr>
              <a:xfrm>
                <a:off x="10042695" y="6311894"/>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78" name="Chevron 77">
              <a:extLst>
                <a:ext uri="{FF2B5EF4-FFF2-40B4-BE49-F238E27FC236}">
                  <a16:creationId xmlns:a16="http://schemas.microsoft.com/office/drawing/2014/main" id="{C20383BC-1007-814A-EC0C-F7A64543A1C6}"/>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Motion Detection</a:t>
              </a:r>
            </a:p>
          </p:txBody>
        </p:sp>
      </p:grpSp>
    </p:spTree>
    <p:extLst>
      <p:ext uri="{BB962C8B-B14F-4D97-AF65-F5344CB8AC3E}">
        <p14:creationId xmlns:p14="http://schemas.microsoft.com/office/powerpoint/2010/main" val="1203249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107991-8E19-4EC2-D510-3772FBB0227E}"/>
              </a:ext>
            </a:extLst>
          </p:cNvPr>
          <p:cNvSpPr>
            <a:spLocks noGrp="1"/>
          </p:cNvSpPr>
          <p:nvPr>
            <p:ph type="sldNum" sz="quarter" idx="4"/>
          </p:nvPr>
        </p:nvSpPr>
        <p:spPr/>
        <p:txBody>
          <a:bodyPr/>
          <a:lstStyle/>
          <a:p>
            <a:fld id="{21C771A8-89F5-6C43-9C6E-B052BDC4BA94}" type="slidenum">
              <a:rPr lang="en-US" smtClean="0"/>
              <a:pPr/>
              <a:t>36</a:t>
            </a:fld>
            <a:endParaRPr lang="en-US"/>
          </a:p>
        </p:txBody>
      </p:sp>
      <p:sp>
        <p:nvSpPr>
          <p:cNvPr id="9" name="Title 1">
            <a:extLst>
              <a:ext uri="{FF2B5EF4-FFF2-40B4-BE49-F238E27FC236}">
                <a16:creationId xmlns:a16="http://schemas.microsoft.com/office/drawing/2014/main" id="{43F8CD43-9A5D-720A-62A4-C677728DE46D}"/>
              </a:ext>
            </a:extLst>
          </p:cNvPr>
          <p:cNvSpPr>
            <a:spLocks noGrp="1"/>
          </p:cNvSpPr>
          <p:nvPr>
            <p:ph type="title"/>
          </p:nvPr>
        </p:nvSpPr>
        <p:spPr>
          <a:xfrm>
            <a:off x="3318599" y="80397"/>
            <a:ext cx="5554802" cy="1325563"/>
          </a:xfrm>
        </p:spPr>
        <p:txBody>
          <a:bodyPr/>
          <a:lstStyle/>
          <a:p>
            <a:r>
              <a:rPr lang="en-US" b="1">
                <a:latin typeface="Century Gothic"/>
              </a:rPr>
              <a:t>Motion Detection</a:t>
            </a:r>
            <a:br>
              <a:rPr lang="en-US"/>
            </a:br>
            <a:r>
              <a:rPr lang="en-US" sz="3600">
                <a:solidFill>
                  <a:schemeClr val="accent2">
                    <a:lumMod val="60000"/>
                    <a:lumOff val="40000"/>
                  </a:schemeClr>
                </a:solidFill>
                <a:latin typeface="Century Gothic"/>
              </a:rPr>
              <a:t>Detect Z Motion</a:t>
            </a:r>
            <a:endParaRPr lang="en-US"/>
          </a:p>
        </p:txBody>
      </p:sp>
      <p:grpSp>
        <p:nvGrpSpPr>
          <p:cNvPr id="10" name="Group 9">
            <a:extLst>
              <a:ext uri="{FF2B5EF4-FFF2-40B4-BE49-F238E27FC236}">
                <a16:creationId xmlns:a16="http://schemas.microsoft.com/office/drawing/2014/main" id="{D1EC3F5F-188D-E139-2774-B413686B976D}"/>
              </a:ext>
            </a:extLst>
          </p:cNvPr>
          <p:cNvGrpSpPr/>
          <p:nvPr/>
        </p:nvGrpSpPr>
        <p:grpSpPr>
          <a:xfrm>
            <a:off x="5768784" y="6338926"/>
            <a:ext cx="5217757" cy="430062"/>
            <a:chOff x="5768784" y="6338926"/>
            <a:chExt cx="5217757" cy="430062"/>
          </a:xfrm>
        </p:grpSpPr>
        <p:grpSp>
          <p:nvGrpSpPr>
            <p:cNvPr id="11" name="Group 10">
              <a:extLst>
                <a:ext uri="{FF2B5EF4-FFF2-40B4-BE49-F238E27FC236}">
                  <a16:creationId xmlns:a16="http://schemas.microsoft.com/office/drawing/2014/main" id="{52FBCEBB-9679-88ED-7C7F-53A20947B1B0}"/>
                </a:ext>
              </a:extLst>
            </p:cNvPr>
            <p:cNvGrpSpPr/>
            <p:nvPr/>
          </p:nvGrpSpPr>
          <p:grpSpPr>
            <a:xfrm>
              <a:off x="6960394" y="6338927"/>
              <a:ext cx="4026147" cy="430061"/>
              <a:chOff x="7182687" y="6311894"/>
              <a:chExt cx="4026147" cy="429079"/>
            </a:xfrm>
            <a:solidFill>
              <a:srgbClr val="F7AA10"/>
            </a:solidFill>
          </p:grpSpPr>
          <p:sp>
            <p:nvSpPr>
              <p:cNvPr id="13" name="Chevron 12">
                <a:extLst>
                  <a:ext uri="{FF2B5EF4-FFF2-40B4-BE49-F238E27FC236}">
                    <a16:creationId xmlns:a16="http://schemas.microsoft.com/office/drawing/2014/main" id="{FC2605D7-9295-21C3-9A65-57FCFD998EAC}"/>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4" name="Chevron 13">
                <a:extLst>
                  <a:ext uri="{FF2B5EF4-FFF2-40B4-BE49-F238E27FC236}">
                    <a16:creationId xmlns:a16="http://schemas.microsoft.com/office/drawing/2014/main" id="{DFADA9FB-6CB8-87D0-68BC-AE7034D09BF7}"/>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5" name="Chevron 14">
                <a:extLst>
                  <a:ext uri="{FF2B5EF4-FFF2-40B4-BE49-F238E27FC236}">
                    <a16:creationId xmlns:a16="http://schemas.microsoft.com/office/drawing/2014/main" id="{3D19716D-DF2A-E7A4-255C-0D73456AA29E}"/>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16" name="Chevron 15">
                <a:extLst>
                  <a:ext uri="{FF2B5EF4-FFF2-40B4-BE49-F238E27FC236}">
                    <a16:creationId xmlns:a16="http://schemas.microsoft.com/office/drawing/2014/main" id="{2AC74422-802B-840D-CBB2-81DF4D749433}"/>
                  </a:ext>
                </a:extLst>
              </p:cNvPr>
              <p:cNvSpPr/>
              <p:nvPr/>
            </p:nvSpPr>
            <p:spPr>
              <a:xfrm>
                <a:off x="10042695" y="6311894"/>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12" name="Chevron 11">
              <a:extLst>
                <a:ext uri="{FF2B5EF4-FFF2-40B4-BE49-F238E27FC236}">
                  <a16:creationId xmlns:a16="http://schemas.microsoft.com/office/drawing/2014/main" id="{22265D7A-605B-C01C-8998-0368958BDD9E}"/>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Motion Detection</a:t>
              </a:r>
            </a:p>
          </p:txBody>
        </p:sp>
      </p:grpSp>
      <p:pic>
        <p:nvPicPr>
          <p:cNvPr id="24" name="Picture 23" descr="A picture containing chart&#10;&#10;Description automatically generated">
            <a:extLst>
              <a:ext uri="{FF2B5EF4-FFF2-40B4-BE49-F238E27FC236}">
                <a16:creationId xmlns:a16="http://schemas.microsoft.com/office/drawing/2014/main" id="{8D483E43-0770-91EB-98F3-DBBBC878F0EE}"/>
              </a:ext>
            </a:extLst>
          </p:cNvPr>
          <p:cNvPicPr>
            <a:picLocks noChangeAspect="1"/>
          </p:cNvPicPr>
          <p:nvPr/>
        </p:nvPicPr>
        <p:blipFill>
          <a:blip r:embed="rId3"/>
          <a:stretch>
            <a:fillRect/>
          </a:stretch>
        </p:blipFill>
        <p:spPr>
          <a:xfrm>
            <a:off x="476457" y="3682229"/>
            <a:ext cx="2350971" cy="2407095"/>
          </a:xfrm>
          <a:prstGeom prst="rect">
            <a:avLst/>
          </a:prstGeom>
        </p:spPr>
      </p:pic>
      <p:pic>
        <p:nvPicPr>
          <p:cNvPr id="25" name="Picture 24" descr="Chart&#10;&#10;Description automatically generated">
            <a:extLst>
              <a:ext uri="{FF2B5EF4-FFF2-40B4-BE49-F238E27FC236}">
                <a16:creationId xmlns:a16="http://schemas.microsoft.com/office/drawing/2014/main" id="{0F8ABC57-DC04-0CAB-497F-4E85298D1AC1}"/>
              </a:ext>
            </a:extLst>
          </p:cNvPr>
          <p:cNvPicPr>
            <a:picLocks noChangeAspect="1"/>
          </p:cNvPicPr>
          <p:nvPr/>
        </p:nvPicPr>
        <p:blipFill>
          <a:blip r:embed="rId4"/>
          <a:stretch>
            <a:fillRect/>
          </a:stretch>
        </p:blipFill>
        <p:spPr>
          <a:xfrm>
            <a:off x="170918" y="156993"/>
            <a:ext cx="1422708" cy="1456672"/>
          </a:xfrm>
          <a:prstGeom prst="rect">
            <a:avLst/>
          </a:prstGeom>
        </p:spPr>
      </p:pic>
      <p:pic>
        <p:nvPicPr>
          <p:cNvPr id="27" name="Picture 26" descr="Chart&#10;&#10;Description automatically generated">
            <a:extLst>
              <a:ext uri="{FF2B5EF4-FFF2-40B4-BE49-F238E27FC236}">
                <a16:creationId xmlns:a16="http://schemas.microsoft.com/office/drawing/2014/main" id="{2FC94DF7-46E9-42D7-35C5-2DEA797C751C}"/>
              </a:ext>
            </a:extLst>
          </p:cNvPr>
          <p:cNvPicPr>
            <a:picLocks noChangeAspect="1"/>
          </p:cNvPicPr>
          <p:nvPr/>
        </p:nvPicPr>
        <p:blipFill>
          <a:blip r:embed="rId5"/>
          <a:stretch>
            <a:fillRect/>
          </a:stretch>
        </p:blipFill>
        <p:spPr>
          <a:xfrm>
            <a:off x="1711373" y="165955"/>
            <a:ext cx="1422708" cy="1456672"/>
          </a:xfrm>
          <a:prstGeom prst="rect">
            <a:avLst/>
          </a:prstGeom>
        </p:spPr>
      </p:pic>
      <p:pic>
        <p:nvPicPr>
          <p:cNvPr id="35" name="Picture 34" descr="Chart&#10;&#10;Description automatically generated">
            <a:extLst>
              <a:ext uri="{FF2B5EF4-FFF2-40B4-BE49-F238E27FC236}">
                <a16:creationId xmlns:a16="http://schemas.microsoft.com/office/drawing/2014/main" id="{A55359E3-40FB-6AB3-5DEF-339C65ECCA3D}"/>
              </a:ext>
            </a:extLst>
          </p:cNvPr>
          <p:cNvPicPr>
            <a:picLocks noChangeAspect="1"/>
          </p:cNvPicPr>
          <p:nvPr/>
        </p:nvPicPr>
        <p:blipFill>
          <a:blip r:embed="rId6"/>
          <a:stretch>
            <a:fillRect/>
          </a:stretch>
        </p:blipFill>
        <p:spPr>
          <a:xfrm>
            <a:off x="170918" y="1775617"/>
            <a:ext cx="1422708" cy="1456672"/>
          </a:xfrm>
          <a:prstGeom prst="rect">
            <a:avLst/>
          </a:prstGeom>
        </p:spPr>
      </p:pic>
      <p:pic>
        <p:nvPicPr>
          <p:cNvPr id="36" name="Picture 35" descr="Chart, bubble chart&#10;&#10;Description automatically generated">
            <a:extLst>
              <a:ext uri="{FF2B5EF4-FFF2-40B4-BE49-F238E27FC236}">
                <a16:creationId xmlns:a16="http://schemas.microsoft.com/office/drawing/2014/main" id="{072151D3-FDF2-07C7-CF9F-FF5625FFF9DD}"/>
              </a:ext>
            </a:extLst>
          </p:cNvPr>
          <p:cNvPicPr>
            <a:picLocks noChangeAspect="1"/>
          </p:cNvPicPr>
          <p:nvPr/>
        </p:nvPicPr>
        <p:blipFill>
          <a:blip r:embed="rId7"/>
          <a:stretch>
            <a:fillRect/>
          </a:stretch>
        </p:blipFill>
        <p:spPr>
          <a:xfrm>
            <a:off x="1711373" y="1775617"/>
            <a:ext cx="1422708" cy="1456672"/>
          </a:xfrm>
          <a:prstGeom prst="rect">
            <a:avLst/>
          </a:prstGeom>
        </p:spPr>
      </p:pic>
      <p:sp>
        <p:nvSpPr>
          <p:cNvPr id="37" name="TextBox 36">
            <a:extLst>
              <a:ext uri="{FF2B5EF4-FFF2-40B4-BE49-F238E27FC236}">
                <a16:creationId xmlns:a16="http://schemas.microsoft.com/office/drawing/2014/main" id="{594EC097-2EBB-0A74-3880-59DC43C8DA61}"/>
              </a:ext>
            </a:extLst>
          </p:cNvPr>
          <p:cNvSpPr txBox="1"/>
          <p:nvPr/>
        </p:nvSpPr>
        <p:spPr>
          <a:xfrm>
            <a:off x="291109" y="227589"/>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1</a:t>
            </a:r>
          </a:p>
        </p:txBody>
      </p:sp>
      <p:sp>
        <p:nvSpPr>
          <p:cNvPr id="38" name="TextBox 37">
            <a:extLst>
              <a:ext uri="{FF2B5EF4-FFF2-40B4-BE49-F238E27FC236}">
                <a16:creationId xmlns:a16="http://schemas.microsoft.com/office/drawing/2014/main" id="{77E9EA77-138A-E1D7-4808-05F3D76B8D9C}"/>
              </a:ext>
            </a:extLst>
          </p:cNvPr>
          <p:cNvSpPr txBox="1"/>
          <p:nvPr/>
        </p:nvSpPr>
        <p:spPr>
          <a:xfrm>
            <a:off x="1826128" y="252497"/>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2</a:t>
            </a:r>
          </a:p>
        </p:txBody>
      </p:sp>
      <p:sp>
        <p:nvSpPr>
          <p:cNvPr id="39" name="TextBox 38">
            <a:extLst>
              <a:ext uri="{FF2B5EF4-FFF2-40B4-BE49-F238E27FC236}">
                <a16:creationId xmlns:a16="http://schemas.microsoft.com/office/drawing/2014/main" id="{D1159C0A-9857-7442-6BB0-88D8F8643716}"/>
              </a:ext>
            </a:extLst>
          </p:cNvPr>
          <p:cNvSpPr txBox="1"/>
          <p:nvPr/>
        </p:nvSpPr>
        <p:spPr>
          <a:xfrm>
            <a:off x="1826128" y="1901202"/>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4</a:t>
            </a:r>
          </a:p>
        </p:txBody>
      </p:sp>
      <p:sp>
        <p:nvSpPr>
          <p:cNvPr id="40" name="TextBox 39">
            <a:extLst>
              <a:ext uri="{FF2B5EF4-FFF2-40B4-BE49-F238E27FC236}">
                <a16:creationId xmlns:a16="http://schemas.microsoft.com/office/drawing/2014/main" id="{115995E4-7341-C6DD-E15E-EE2A62ADDCF1}"/>
              </a:ext>
            </a:extLst>
          </p:cNvPr>
          <p:cNvSpPr txBox="1"/>
          <p:nvPr/>
        </p:nvSpPr>
        <p:spPr>
          <a:xfrm>
            <a:off x="288665" y="1896644"/>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3</a:t>
            </a:r>
          </a:p>
        </p:txBody>
      </p:sp>
      <p:sp>
        <p:nvSpPr>
          <p:cNvPr id="41" name="Right Brace 40">
            <a:extLst>
              <a:ext uri="{FF2B5EF4-FFF2-40B4-BE49-F238E27FC236}">
                <a16:creationId xmlns:a16="http://schemas.microsoft.com/office/drawing/2014/main" id="{0F9470CB-AE8E-66B3-E518-3D511C9DDD69}"/>
              </a:ext>
            </a:extLst>
          </p:cNvPr>
          <p:cNvSpPr/>
          <p:nvPr/>
        </p:nvSpPr>
        <p:spPr>
          <a:xfrm rot="5400000">
            <a:off x="1464622" y="1956254"/>
            <a:ext cx="374644" cy="2964273"/>
          </a:xfrm>
          <a:prstGeom prst="rightBrace">
            <a:avLst>
              <a:gd name="adj1" fmla="val 47463"/>
              <a:gd name="adj2" fmla="val 50000"/>
            </a:avLst>
          </a:prstGeom>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7027F48D-1E3D-DD88-B147-78FA70847C00}"/>
              </a:ext>
            </a:extLst>
          </p:cNvPr>
          <p:cNvSpPr txBox="1"/>
          <p:nvPr/>
        </p:nvSpPr>
        <p:spPr>
          <a:xfrm>
            <a:off x="647620" y="3903379"/>
            <a:ext cx="2127505" cy="646331"/>
          </a:xfrm>
          <a:prstGeom prst="rect">
            <a:avLst/>
          </a:prstGeom>
          <a:noFill/>
        </p:spPr>
        <p:txBody>
          <a:bodyPr wrap="none" rtlCol="0">
            <a:spAutoFit/>
          </a:bodyPr>
          <a:lstStyle/>
          <a:p>
            <a:pPr algn="ctr"/>
            <a:r>
              <a:rPr lang="en-US">
                <a:solidFill>
                  <a:schemeClr val="bg1"/>
                </a:solidFill>
                <a:latin typeface="Century Gothic" panose="020B0502020202020204" pitchFamily="34" charset="0"/>
              </a:rPr>
              <a:t>Difference Frame</a:t>
            </a:r>
          </a:p>
          <a:p>
            <a:pPr algn="ctr"/>
            <a:r>
              <a:rPr lang="en-US">
                <a:solidFill>
                  <a:schemeClr val="bg1"/>
                </a:solidFill>
                <a:latin typeface="Century Gothic" panose="020B0502020202020204" pitchFamily="34" charset="0"/>
              </a:rPr>
              <a:t>Rank 10</a:t>
            </a:r>
          </a:p>
        </p:txBody>
      </p:sp>
      <p:pic>
        <p:nvPicPr>
          <p:cNvPr id="57" name="Picture 56" descr="A picture containing graphical user interface&#10;&#10;Description automatically generated">
            <a:extLst>
              <a:ext uri="{FF2B5EF4-FFF2-40B4-BE49-F238E27FC236}">
                <a16:creationId xmlns:a16="http://schemas.microsoft.com/office/drawing/2014/main" id="{740A65C8-6F38-D976-B47F-3E595926AF28}"/>
              </a:ext>
            </a:extLst>
          </p:cNvPr>
          <p:cNvPicPr>
            <a:picLocks noChangeAspect="1"/>
          </p:cNvPicPr>
          <p:nvPr/>
        </p:nvPicPr>
        <p:blipFill>
          <a:blip r:embed="rId8"/>
          <a:stretch>
            <a:fillRect/>
          </a:stretch>
        </p:blipFill>
        <p:spPr>
          <a:xfrm>
            <a:off x="9057919" y="165956"/>
            <a:ext cx="1422708" cy="1456672"/>
          </a:xfrm>
          <a:prstGeom prst="rect">
            <a:avLst/>
          </a:prstGeom>
        </p:spPr>
      </p:pic>
      <p:pic>
        <p:nvPicPr>
          <p:cNvPr id="59" name="Picture 58" descr="A picture containing diagram&#10;&#10;Description automatically generated">
            <a:extLst>
              <a:ext uri="{FF2B5EF4-FFF2-40B4-BE49-F238E27FC236}">
                <a16:creationId xmlns:a16="http://schemas.microsoft.com/office/drawing/2014/main" id="{D77CD739-C34D-9C96-D5E7-5BBD7D21D146}"/>
              </a:ext>
            </a:extLst>
          </p:cNvPr>
          <p:cNvPicPr>
            <a:picLocks noChangeAspect="1"/>
          </p:cNvPicPr>
          <p:nvPr/>
        </p:nvPicPr>
        <p:blipFill>
          <a:blip r:embed="rId9"/>
          <a:stretch>
            <a:fillRect/>
          </a:stretch>
        </p:blipFill>
        <p:spPr>
          <a:xfrm>
            <a:off x="10610460" y="165955"/>
            <a:ext cx="1422709" cy="1456673"/>
          </a:xfrm>
          <a:prstGeom prst="rect">
            <a:avLst/>
          </a:prstGeom>
        </p:spPr>
      </p:pic>
      <p:pic>
        <p:nvPicPr>
          <p:cNvPr id="61" name="Picture 60" descr="A picture containing chart&#10;&#10;Description automatically generated">
            <a:extLst>
              <a:ext uri="{FF2B5EF4-FFF2-40B4-BE49-F238E27FC236}">
                <a16:creationId xmlns:a16="http://schemas.microsoft.com/office/drawing/2014/main" id="{7F74C370-7554-A434-0C9A-7DC09DBBC445}"/>
              </a:ext>
            </a:extLst>
          </p:cNvPr>
          <p:cNvPicPr>
            <a:picLocks noChangeAspect="1"/>
          </p:cNvPicPr>
          <p:nvPr/>
        </p:nvPicPr>
        <p:blipFill>
          <a:blip r:embed="rId10"/>
          <a:stretch>
            <a:fillRect/>
          </a:stretch>
        </p:blipFill>
        <p:spPr>
          <a:xfrm>
            <a:off x="9057917" y="1775617"/>
            <a:ext cx="1422708" cy="1456672"/>
          </a:xfrm>
          <a:prstGeom prst="rect">
            <a:avLst/>
          </a:prstGeom>
        </p:spPr>
      </p:pic>
      <p:pic>
        <p:nvPicPr>
          <p:cNvPr id="63" name="Picture 62" descr="A picture containing chart&#10;&#10;Description automatically generated">
            <a:extLst>
              <a:ext uri="{FF2B5EF4-FFF2-40B4-BE49-F238E27FC236}">
                <a16:creationId xmlns:a16="http://schemas.microsoft.com/office/drawing/2014/main" id="{B38DEF49-7F61-8A0C-47FF-AEB3A0EBEEAA}"/>
              </a:ext>
            </a:extLst>
          </p:cNvPr>
          <p:cNvPicPr>
            <a:picLocks noChangeAspect="1"/>
          </p:cNvPicPr>
          <p:nvPr/>
        </p:nvPicPr>
        <p:blipFill>
          <a:blip r:embed="rId11"/>
          <a:stretch>
            <a:fillRect/>
          </a:stretch>
        </p:blipFill>
        <p:spPr>
          <a:xfrm>
            <a:off x="10623168" y="1775617"/>
            <a:ext cx="1422709" cy="1456673"/>
          </a:xfrm>
          <a:prstGeom prst="rect">
            <a:avLst/>
          </a:prstGeom>
        </p:spPr>
      </p:pic>
      <p:sp>
        <p:nvSpPr>
          <p:cNvPr id="64" name="TextBox 63">
            <a:extLst>
              <a:ext uri="{FF2B5EF4-FFF2-40B4-BE49-F238E27FC236}">
                <a16:creationId xmlns:a16="http://schemas.microsoft.com/office/drawing/2014/main" id="{17001ED3-2AB4-D4FB-A5A3-36A8A312EF31}"/>
              </a:ext>
            </a:extLst>
          </p:cNvPr>
          <p:cNvSpPr txBox="1"/>
          <p:nvPr/>
        </p:nvSpPr>
        <p:spPr>
          <a:xfrm>
            <a:off x="9130126" y="227589"/>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1</a:t>
            </a:r>
          </a:p>
        </p:txBody>
      </p:sp>
      <p:sp>
        <p:nvSpPr>
          <p:cNvPr id="65" name="TextBox 64">
            <a:extLst>
              <a:ext uri="{FF2B5EF4-FFF2-40B4-BE49-F238E27FC236}">
                <a16:creationId xmlns:a16="http://schemas.microsoft.com/office/drawing/2014/main" id="{CC62638E-FAE9-5946-EDF5-C77F9588A23B}"/>
              </a:ext>
            </a:extLst>
          </p:cNvPr>
          <p:cNvSpPr txBox="1"/>
          <p:nvPr/>
        </p:nvSpPr>
        <p:spPr>
          <a:xfrm>
            <a:off x="10665145" y="252497"/>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2</a:t>
            </a:r>
          </a:p>
        </p:txBody>
      </p:sp>
      <p:sp>
        <p:nvSpPr>
          <p:cNvPr id="66" name="TextBox 65">
            <a:extLst>
              <a:ext uri="{FF2B5EF4-FFF2-40B4-BE49-F238E27FC236}">
                <a16:creationId xmlns:a16="http://schemas.microsoft.com/office/drawing/2014/main" id="{2957BB0D-B58E-CEE1-73DF-69245B2B4A52}"/>
              </a:ext>
            </a:extLst>
          </p:cNvPr>
          <p:cNvSpPr txBox="1"/>
          <p:nvPr/>
        </p:nvSpPr>
        <p:spPr>
          <a:xfrm>
            <a:off x="10668191" y="1904785"/>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4</a:t>
            </a:r>
          </a:p>
        </p:txBody>
      </p:sp>
      <p:sp>
        <p:nvSpPr>
          <p:cNvPr id="67" name="TextBox 66">
            <a:extLst>
              <a:ext uri="{FF2B5EF4-FFF2-40B4-BE49-F238E27FC236}">
                <a16:creationId xmlns:a16="http://schemas.microsoft.com/office/drawing/2014/main" id="{369F4803-62B0-CF04-60CC-0827BD125A9E}"/>
              </a:ext>
            </a:extLst>
          </p:cNvPr>
          <p:cNvSpPr txBox="1"/>
          <p:nvPr/>
        </p:nvSpPr>
        <p:spPr>
          <a:xfrm>
            <a:off x="9130728" y="1900227"/>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3</a:t>
            </a:r>
          </a:p>
        </p:txBody>
      </p:sp>
      <p:sp>
        <p:nvSpPr>
          <p:cNvPr id="68" name="Right Brace 67">
            <a:extLst>
              <a:ext uri="{FF2B5EF4-FFF2-40B4-BE49-F238E27FC236}">
                <a16:creationId xmlns:a16="http://schemas.microsoft.com/office/drawing/2014/main" id="{919310B0-10F9-41F8-21A3-49072647610D}"/>
              </a:ext>
            </a:extLst>
          </p:cNvPr>
          <p:cNvSpPr/>
          <p:nvPr/>
        </p:nvSpPr>
        <p:spPr>
          <a:xfrm rot="5400000">
            <a:off x="10352735" y="2012771"/>
            <a:ext cx="374644" cy="2964273"/>
          </a:xfrm>
          <a:prstGeom prst="rightBrace">
            <a:avLst>
              <a:gd name="adj1" fmla="val 47463"/>
              <a:gd name="adj2" fmla="val 50000"/>
            </a:avLst>
          </a:prstGeom>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70" name="Picture 69" descr="A picture containing chart&#10;&#10;Description automatically generated">
            <a:extLst>
              <a:ext uri="{FF2B5EF4-FFF2-40B4-BE49-F238E27FC236}">
                <a16:creationId xmlns:a16="http://schemas.microsoft.com/office/drawing/2014/main" id="{F59E7958-E0A4-18BE-ED3D-A29EEE0F79A5}"/>
              </a:ext>
            </a:extLst>
          </p:cNvPr>
          <p:cNvPicPr>
            <a:picLocks noChangeAspect="1"/>
          </p:cNvPicPr>
          <p:nvPr/>
        </p:nvPicPr>
        <p:blipFill>
          <a:blip r:embed="rId12"/>
          <a:stretch>
            <a:fillRect/>
          </a:stretch>
        </p:blipFill>
        <p:spPr>
          <a:xfrm>
            <a:off x="9364571" y="3682229"/>
            <a:ext cx="2350971" cy="2407095"/>
          </a:xfrm>
          <a:prstGeom prst="rect">
            <a:avLst/>
          </a:prstGeom>
        </p:spPr>
      </p:pic>
      <p:sp>
        <p:nvSpPr>
          <p:cNvPr id="71" name="TextBox 70">
            <a:extLst>
              <a:ext uri="{FF2B5EF4-FFF2-40B4-BE49-F238E27FC236}">
                <a16:creationId xmlns:a16="http://schemas.microsoft.com/office/drawing/2014/main" id="{CDCAE159-DF8E-AEA6-E0CD-9B9C460EA72A}"/>
              </a:ext>
            </a:extLst>
          </p:cNvPr>
          <p:cNvSpPr txBox="1"/>
          <p:nvPr/>
        </p:nvSpPr>
        <p:spPr>
          <a:xfrm>
            <a:off x="9546708" y="3903379"/>
            <a:ext cx="2127505" cy="646331"/>
          </a:xfrm>
          <a:prstGeom prst="rect">
            <a:avLst/>
          </a:prstGeom>
          <a:noFill/>
        </p:spPr>
        <p:txBody>
          <a:bodyPr wrap="none" rtlCol="0">
            <a:spAutoFit/>
          </a:bodyPr>
          <a:lstStyle/>
          <a:p>
            <a:pPr algn="ctr"/>
            <a:r>
              <a:rPr lang="en-US">
                <a:solidFill>
                  <a:schemeClr val="bg1"/>
                </a:solidFill>
                <a:latin typeface="Century Gothic" panose="020B0502020202020204" pitchFamily="34" charset="0"/>
              </a:rPr>
              <a:t>Difference Frame</a:t>
            </a:r>
          </a:p>
          <a:p>
            <a:pPr algn="ctr"/>
            <a:r>
              <a:rPr lang="en-US">
                <a:solidFill>
                  <a:schemeClr val="bg1"/>
                </a:solidFill>
                <a:latin typeface="Century Gothic" panose="020B0502020202020204" pitchFamily="34" charset="0"/>
              </a:rPr>
              <a:t>Rank 1</a:t>
            </a:r>
          </a:p>
        </p:txBody>
      </p:sp>
      <p:grpSp>
        <p:nvGrpSpPr>
          <p:cNvPr id="2" name="Group 1">
            <a:extLst>
              <a:ext uri="{FF2B5EF4-FFF2-40B4-BE49-F238E27FC236}">
                <a16:creationId xmlns:a16="http://schemas.microsoft.com/office/drawing/2014/main" id="{902FAF7E-264B-75DE-ECBF-1BD65D7BB140}"/>
              </a:ext>
            </a:extLst>
          </p:cNvPr>
          <p:cNvGrpSpPr/>
          <p:nvPr/>
        </p:nvGrpSpPr>
        <p:grpSpPr>
          <a:xfrm>
            <a:off x="1984712" y="4727103"/>
            <a:ext cx="350715" cy="898331"/>
            <a:chOff x="7662988" y="3423138"/>
            <a:chExt cx="504000" cy="1290960"/>
          </a:xfrm>
        </p:grpSpPr>
        <mc:AlternateContent xmlns:mc="http://schemas.openxmlformats.org/markup-compatibility/2006" xmlns:p14="http://schemas.microsoft.com/office/powerpoint/2010/main">
          <mc:Choice Requires="p14">
            <p:contentPart p14:bwMode="auto" r:id="rId13">
              <p14:nvContentPartPr>
                <p14:cNvPr id="3" name="Ink 2">
                  <a:extLst>
                    <a:ext uri="{FF2B5EF4-FFF2-40B4-BE49-F238E27FC236}">
                      <a16:creationId xmlns:a16="http://schemas.microsoft.com/office/drawing/2014/main" id="{3F127FA9-FC2E-F7A7-79DF-EA9D0A6E2D9A}"/>
                    </a:ext>
                  </a:extLst>
                </p14:cNvPr>
                <p14:cNvContentPartPr/>
                <p14:nvPr/>
              </p14:nvContentPartPr>
              <p14:xfrm>
                <a:off x="7750828" y="3435018"/>
                <a:ext cx="349560" cy="615600"/>
              </p14:xfrm>
            </p:contentPart>
          </mc:Choice>
          <mc:Fallback xmlns="">
            <p:pic>
              <p:nvPicPr>
                <p:cNvPr id="3" name="Ink 2">
                  <a:extLst>
                    <a:ext uri="{FF2B5EF4-FFF2-40B4-BE49-F238E27FC236}">
                      <a16:creationId xmlns:a16="http://schemas.microsoft.com/office/drawing/2014/main" id="{3F127FA9-FC2E-F7A7-79DF-EA9D0A6E2D9A}"/>
                    </a:ext>
                  </a:extLst>
                </p:cNvPr>
                <p:cNvPicPr/>
                <p:nvPr/>
              </p:nvPicPr>
              <p:blipFill>
                <a:blip r:embed="rId14"/>
                <a:stretch>
                  <a:fillRect/>
                </a:stretch>
              </p:blipFill>
              <p:spPr>
                <a:xfrm>
                  <a:off x="7725011" y="3409174"/>
                  <a:ext cx="400677" cy="66677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 name="Ink 4">
                  <a:extLst>
                    <a:ext uri="{FF2B5EF4-FFF2-40B4-BE49-F238E27FC236}">
                      <a16:creationId xmlns:a16="http://schemas.microsoft.com/office/drawing/2014/main" id="{45844DA4-31B3-F7BE-9157-9AA4CC4CD839}"/>
                    </a:ext>
                  </a:extLst>
                </p14:cNvPr>
                <p14:cNvContentPartPr/>
                <p14:nvPr/>
              </p14:nvContentPartPr>
              <p14:xfrm>
                <a:off x="7720228" y="3441138"/>
                <a:ext cx="419760" cy="1216080"/>
              </p14:xfrm>
            </p:contentPart>
          </mc:Choice>
          <mc:Fallback xmlns="">
            <p:pic>
              <p:nvPicPr>
                <p:cNvPr id="5" name="Ink 4">
                  <a:extLst>
                    <a:ext uri="{FF2B5EF4-FFF2-40B4-BE49-F238E27FC236}">
                      <a16:creationId xmlns:a16="http://schemas.microsoft.com/office/drawing/2014/main" id="{45844DA4-31B3-F7BE-9157-9AA4CC4CD839}"/>
                    </a:ext>
                  </a:extLst>
                </p:cNvPr>
                <p:cNvPicPr/>
                <p:nvPr/>
              </p:nvPicPr>
              <p:blipFill>
                <a:blip r:embed="rId16"/>
                <a:stretch>
                  <a:fillRect/>
                </a:stretch>
              </p:blipFill>
              <p:spPr>
                <a:xfrm>
                  <a:off x="7694381" y="3415275"/>
                  <a:ext cx="470938" cy="1267289"/>
                </a:xfrm>
                <a:prstGeom prst="rect">
                  <a:avLst/>
                </a:prstGeom>
              </p:spPr>
            </p:pic>
          </mc:Fallback>
        </mc:AlternateContent>
        <p:grpSp>
          <p:nvGrpSpPr>
            <p:cNvPr id="6" name="Group 5">
              <a:extLst>
                <a:ext uri="{FF2B5EF4-FFF2-40B4-BE49-F238E27FC236}">
                  <a16:creationId xmlns:a16="http://schemas.microsoft.com/office/drawing/2014/main" id="{998E8317-7ADB-95D1-6BFE-DDAA85D3846B}"/>
                </a:ext>
              </a:extLst>
            </p:cNvPr>
            <p:cNvGrpSpPr/>
            <p:nvPr/>
          </p:nvGrpSpPr>
          <p:grpSpPr>
            <a:xfrm>
              <a:off x="7662988" y="3423138"/>
              <a:ext cx="504000" cy="1290960"/>
              <a:chOff x="7809760" y="3463880"/>
              <a:chExt cx="504000" cy="1290960"/>
            </a:xfrm>
          </p:grpSpPr>
          <mc:AlternateContent xmlns:mc="http://schemas.openxmlformats.org/markup-compatibility/2006" xmlns:p14="http://schemas.microsoft.com/office/powerpoint/2010/main">
            <mc:Choice Requires="p14">
              <p:contentPart p14:bwMode="auto" r:id="rId17">
                <p14:nvContentPartPr>
                  <p14:cNvPr id="7" name="Ink 6">
                    <a:extLst>
                      <a:ext uri="{FF2B5EF4-FFF2-40B4-BE49-F238E27FC236}">
                        <a16:creationId xmlns:a16="http://schemas.microsoft.com/office/drawing/2014/main" id="{0B4F0658-3C0B-F6F4-B4AF-0C07E813FE38}"/>
                      </a:ext>
                    </a:extLst>
                  </p14:cNvPr>
                  <p14:cNvContentPartPr/>
                  <p14:nvPr/>
                </p14:nvContentPartPr>
                <p14:xfrm>
                  <a:off x="7887160" y="3463880"/>
                  <a:ext cx="389520" cy="693000"/>
                </p14:xfrm>
              </p:contentPart>
            </mc:Choice>
            <mc:Fallback xmlns="">
              <p:pic>
                <p:nvPicPr>
                  <p:cNvPr id="7" name="Ink 6">
                    <a:extLst>
                      <a:ext uri="{FF2B5EF4-FFF2-40B4-BE49-F238E27FC236}">
                        <a16:creationId xmlns:a16="http://schemas.microsoft.com/office/drawing/2014/main" id="{0B4F0658-3C0B-F6F4-B4AF-0C07E813FE38}"/>
                      </a:ext>
                    </a:extLst>
                  </p:cNvPr>
                  <p:cNvPicPr/>
                  <p:nvPr/>
                </p:nvPicPr>
                <p:blipFill>
                  <a:blip r:embed="rId18"/>
                  <a:stretch>
                    <a:fillRect/>
                  </a:stretch>
                </p:blipFill>
                <p:spPr>
                  <a:xfrm>
                    <a:off x="7861330" y="3438022"/>
                    <a:ext cx="440664" cy="74419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 name="Ink 7">
                    <a:extLst>
                      <a:ext uri="{FF2B5EF4-FFF2-40B4-BE49-F238E27FC236}">
                        <a16:creationId xmlns:a16="http://schemas.microsoft.com/office/drawing/2014/main" id="{B74D4618-F55A-5E33-3515-055B8EF1EC3A}"/>
                      </a:ext>
                    </a:extLst>
                  </p14:cNvPr>
                  <p14:cNvContentPartPr/>
                  <p14:nvPr/>
                </p14:nvContentPartPr>
                <p14:xfrm>
                  <a:off x="8022160" y="3522560"/>
                  <a:ext cx="137880" cy="269280"/>
                </p14:xfrm>
              </p:contentPart>
            </mc:Choice>
            <mc:Fallback xmlns="">
              <p:pic>
                <p:nvPicPr>
                  <p:cNvPr id="8" name="Ink 7">
                    <a:extLst>
                      <a:ext uri="{FF2B5EF4-FFF2-40B4-BE49-F238E27FC236}">
                        <a16:creationId xmlns:a16="http://schemas.microsoft.com/office/drawing/2014/main" id="{B74D4618-F55A-5E33-3515-055B8EF1EC3A}"/>
                      </a:ext>
                    </a:extLst>
                  </p:cNvPr>
                  <p:cNvPicPr/>
                  <p:nvPr/>
                </p:nvPicPr>
                <p:blipFill>
                  <a:blip r:embed="rId20"/>
                  <a:stretch>
                    <a:fillRect/>
                  </a:stretch>
                </p:blipFill>
                <p:spPr>
                  <a:xfrm>
                    <a:off x="7996340" y="3496717"/>
                    <a:ext cx="189004" cy="32044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7309CE8D-C638-9B29-178C-28CDA38C1673}"/>
                      </a:ext>
                    </a:extLst>
                  </p14:cNvPr>
                  <p14:cNvContentPartPr/>
                  <p14:nvPr/>
                </p14:nvContentPartPr>
                <p14:xfrm>
                  <a:off x="7957360" y="3574760"/>
                  <a:ext cx="140040" cy="563400"/>
                </p14:xfrm>
              </p:contentPart>
            </mc:Choice>
            <mc:Fallback xmlns="">
              <p:pic>
                <p:nvPicPr>
                  <p:cNvPr id="17" name="Ink 16">
                    <a:extLst>
                      <a:ext uri="{FF2B5EF4-FFF2-40B4-BE49-F238E27FC236}">
                        <a16:creationId xmlns:a16="http://schemas.microsoft.com/office/drawing/2014/main" id="{7309CE8D-C638-9B29-178C-28CDA38C1673}"/>
                      </a:ext>
                    </a:extLst>
                  </p:cNvPr>
                  <p:cNvPicPr/>
                  <p:nvPr/>
                </p:nvPicPr>
                <p:blipFill>
                  <a:blip r:embed="rId22"/>
                  <a:stretch>
                    <a:fillRect/>
                  </a:stretch>
                </p:blipFill>
                <p:spPr>
                  <a:xfrm>
                    <a:off x="7931522" y="3548916"/>
                    <a:ext cx="191199" cy="614571"/>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44DD9520-D5F8-7D62-EFC3-A1F5ADF22118}"/>
                      </a:ext>
                    </a:extLst>
                  </p14:cNvPr>
                  <p14:cNvContentPartPr/>
                  <p14:nvPr/>
                </p14:nvContentPartPr>
                <p14:xfrm>
                  <a:off x="7809760" y="3761600"/>
                  <a:ext cx="504000" cy="993240"/>
                </p14:xfrm>
              </p:contentPart>
            </mc:Choice>
            <mc:Fallback xmlns="">
              <p:pic>
                <p:nvPicPr>
                  <p:cNvPr id="18" name="Ink 17">
                    <a:extLst>
                      <a:ext uri="{FF2B5EF4-FFF2-40B4-BE49-F238E27FC236}">
                        <a16:creationId xmlns:a16="http://schemas.microsoft.com/office/drawing/2014/main" id="{44DD9520-D5F8-7D62-EFC3-A1F5ADF22118}"/>
                      </a:ext>
                    </a:extLst>
                  </p:cNvPr>
                  <p:cNvPicPr/>
                  <p:nvPr/>
                </p:nvPicPr>
                <p:blipFill>
                  <a:blip r:embed="rId24"/>
                  <a:stretch>
                    <a:fillRect/>
                  </a:stretch>
                </p:blipFill>
                <p:spPr>
                  <a:xfrm>
                    <a:off x="7783887" y="3735734"/>
                    <a:ext cx="555228" cy="104445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Ink 18">
                    <a:extLst>
                      <a:ext uri="{FF2B5EF4-FFF2-40B4-BE49-F238E27FC236}">
                        <a16:creationId xmlns:a16="http://schemas.microsoft.com/office/drawing/2014/main" id="{682EDED1-C170-3E4B-4DA2-3D84F68ED059}"/>
                      </a:ext>
                    </a:extLst>
                  </p14:cNvPr>
                  <p14:cNvContentPartPr/>
                  <p14:nvPr/>
                </p14:nvContentPartPr>
                <p14:xfrm>
                  <a:off x="7913800" y="4643240"/>
                  <a:ext cx="154080" cy="73440"/>
                </p14:xfrm>
              </p:contentPart>
            </mc:Choice>
            <mc:Fallback xmlns="">
              <p:pic>
                <p:nvPicPr>
                  <p:cNvPr id="19" name="Ink 18">
                    <a:extLst>
                      <a:ext uri="{FF2B5EF4-FFF2-40B4-BE49-F238E27FC236}">
                        <a16:creationId xmlns:a16="http://schemas.microsoft.com/office/drawing/2014/main" id="{682EDED1-C170-3E4B-4DA2-3D84F68ED059}"/>
                      </a:ext>
                    </a:extLst>
                  </p:cNvPr>
                  <p:cNvPicPr/>
                  <p:nvPr/>
                </p:nvPicPr>
                <p:blipFill>
                  <a:blip r:embed="rId26"/>
                  <a:stretch>
                    <a:fillRect/>
                  </a:stretch>
                </p:blipFill>
                <p:spPr>
                  <a:xfrm>
                    <a:off x="7888034" y="4617562"/>
                    <a:ext cx="205096" cy="124283"/>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a:extLst>
                      <a:ext uri="{FF2B5EF4-FFF2-40B4-BE49-F238E27FC236}">
                        <a16:creationId xmlns:a16="http://schemas.microsoft.com/office/drawing/2014/main" id="{C8B6436F-7FAE-69AA-F21B-E1A98C853CBA}"/>
                      </a:ext>
                    </a:extLst>
                  </p14:cNvPr>
                  <p14:cNvContentPartPr/>
                  <p14:nvPr/>
                </p14:nvContentPartPr>
                <p14:xfrm>
                  <a:off x="7889680" y="3504560"/>
                  <a:ext cx="378720" cy="1188360"/>
                </p14:xfrm>
              </p:contentPart>
            </mc:Choice>
            <mc:Fallback xmlns="">
              <p:pic>
                <p:nvPicPr>
                  <p:cNvPr id="20" name="Ink 19">
                    <a:extLst>
                      <a:ext uri="{FF2B5EF4-FFF2-40B4-BE49-F238E27FC236}">
                        <a16:creationId xmlns:a16="http://schemas.microsoft.com/office/drawing/2014/main" id="{C8B6436F-7FAE-69AA-F21B-E1A98C853CBA}"/>
                      </a:ext>
                    </a:extLst>
                  </p:cNvPr>
                  <p:cNvPicPr/>
                  <p:nvPr/>
                </p:nvPicPr>
                <p:blipFill>
                  <a:blip r:embed="rId28"/>
                  <a:stretch>
                    <a:fillRect/>
                  </a:stretch>
                </p:blipFill>
                <p:spPr>
                  <a:xfrm>
                    <a:off x="7799263" y="3414023"/>
                    <a:ext cx="559038" cy="1368916"/>
                  </a:xfrm>
                  <a:prstGeom prst="rect">
                    <a:avLst/>
                  </a:prstGeom>
                </p:spPr>
              </p:pic>
            </mc:Fallback>
          </mc:AlternateContent>
        </p:grpSp>
      </p:grpSp>
      <p:sp>
        <p:nvSpPr>
          <p:cNvPr id="21" name="Oval 20">
            <a:extLst>
              <a:ext uri="{FF2B5EF4-FFF2-40B4-BE49-F238E27FC236}">
                <a16:creationId xmlns:a16="http://schemas.microsoft.com/office/drawing/2014/main" id="{8A4CB8F8-977E-B69A-12DA-4DFE86BD8A97}"/>
              </a:ext>
            </a:extLst>
          </p:cNvPr>
          <p:cNvSpPr/>
          <p:nvPr/>
        </p:nvSpPr>
        <p:spPr>
          <a:xfrm>
            <a:off x="1196756" y="768676"/>
            <a:ext cx="114519" cy="11451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36660E8-7C1D-5572-BAFE-28D780AB4162}"/>
              </a:ext>
            </a:extLst>
          </p:cNvPr>
          <p:cNvSpPr/>
          <p:nvPr/>
        </p:nvSpPr>
        <p:spPr>
          <a:xfrm>
            <a:off x="2698086" y="862408"/>
            <a:ext cx="154078" cy="15407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5BA1BB4-6EE8-D96B-F714-57571A96DE70}"/>
              </a:ext>
            </a:extLst>
          </p:cNvPr>
          <p:cNvSpPr/>
          <p:nvPr/>
        </p:nvSpPr>
        <p:spPr>
          <a:xfrm>
            <a:off x="1108380" y="2556923"/>
            <a:ext cx="176752" cy="17675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F0C27BF-85A8-1681-6935-86683E56BDBD}"/>
              </a:ext>
            </a:extLst>
          </p:cNvPr>
          <p:cNvSpPr/>
          <p:nvPr/>
        </p:nvSpPr>
        <p:spPr>
          <a:xfrm>
            <a:off x="2625748" y="2695774"/>
            <a:ext cx="226416" cy="22641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60B0C27-E29A-034E-8F31-E198DAEF2A77}"/>
              </a:ext>
            </a:extLst>
          </p:cNvPr>
          <p:cNvSpPr/>
          <p:nvPr/>
        </p:nvSpPr>
        <p:spPr>
          <a:xfrm>
            <a:off x="9839579" y="1012501"/>
            <a:ext cx="476157" cy="47615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8736B0C-61A4-501C-EE1D-9DB13A062C9B}"/>
              </a:ext>
            </a:extLst>
          </p:cNvPr>
          <p:cNvSpPr/>
          <p:nvPr/>
        </p:nvSpPr>
        <p:spPr>
          <a:xfrm>
            <a:off x="11436133" y="1018967"/>
            <a:ext cx="476157" cy="47615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D354468-7671-2B0B-FC68-D89F9721C952}"/>
              </a:ext>
            </a:extLst>
          </p:cNvPr>
          <p:cNvSpPr/>
          <p:nvPr/>
        </p:nvSpPr>
        <p:spPr>
          <a:xfrm>
            <a:off x="9868594" y="2628628"/>
            <a:ext cx="476157" cy="47615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3BC5A09-BFD6-B57F-F15C-DC27C3E830B6}"/>
              </a:ext>
            </a:extLst>
          </p:cNvPr>
          <p:cNvSpPr/>
          <p:nvPr/>
        </p:nvSpPr>
        <p:spPr>
          <a:xfrm>
            <a:off x="11405549" y="2570903"/>
            <a:ext cx="476157" cy="47615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A3095C9-A4F6-8DA0-6CCD-0BEDD3F151EA}"/>
              </a:ext>
            </a:extLst>
          </p:cNvPr>
          <p:cNvSpPr/>
          <p:nvPr/>
        </p:nvSpPr>
        <p:spPr>
          <a:xfrm>
            <a:off x="10665145" y="5018726"/>
            <a:ext cx="831975" cy="83197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DAF66B0-C872-E8BC-8C87-D8278EE43592}"/>
              </a:ext>
            </a:extLst>
          </p:cNvPr>
          <p:cNvSpPr txBox="1"/>
          <p:nvPr/>
        </p:nvSpPr>
        <p:spPr>
          <a:xfrm>
            <a:off x="4153003" y="1558090"/>
            <a:ext cx="3886000" cy="646331"/>
          </a:xfrm>
          <a:prstGeom prst="rect">
            <a:avLst/>
          </a:prstGeom>
          <a:noFill/>
        </p:spPr>
        <p:txBody>
          <a:bodyPr wrap="none" rtlCol="0">
            <a:spAutoFit/>
          </a:bodyPr>
          <a:lstStyle/>
          <a:p>
            <a:pPr algn="ctr"/>
            <a:r>
              <a:rPr lang="en-US" b="1">
                <a:solidFill>
                  <a:schemeClr val="accent1">
                    <a:lumMod val="75000"/>
                  </a:schemeClr>
                </a:solidFill>
                <a:latin typeface="Century Gothic" panose="020B0502020202020204" pitchFamily="34" charset="0"/>
              </a:rPr>
              <a:t>Average Area of Particle </a:t>
            </a:r>
          </a:p>
          <a:p>
            <a:pPr algn="ctr"/>
            <a:r>
              <a:rPr lang="en-US">
                <a:latin typeface="Century Gothic" panose="020B0502020202020204" pitchFamily="34" charset="0"/>
              </a:rPr>
              <a:t>= (1/#frames) * </a:t>
            </a:r>
            <a:r>
              <a:rPr lang="el-GR">
                <a:effectLst/>
                <a:latin typeface="Century Gothic" panose="020B0502020202020204" pitchFamily="34" charset="0"/>
              </a:rPr>
              <a:t>Σ</a:t>
            </a:r>
            <a:r>
              <a:rPr lang="en-US" baseline="-25000">
                <a:effectLst/>
                <a:latin typeface="Century Gothic" panose="020B0502020202020204" pitchFamily="34" charset="0"/>
              </a:rPr>
              <a:t>frames</a:t>
            </a:r>
            <a:r>
              <a:rPr lang="el-GR">
                <a:effectLst/>
                <a:latin typeface="Century Gothic" panose="020B0502020202020204" pitchFamily="34" charset="0"/>
              </a:rPr>
              <a:t> </a:t>
            </a:r>
            <a:r>
              <a:rPr lang="en-US">
                <a:latin typeface="Century Gothic" panose="020B0502020202020204" pitchFamily="34" charset="0"/>
              </a:rPr>
              <a:t>(area dark)</a:t>
            </a:r>
          </a:p>
        </p:txBody>
      </p:sp>
      <p:sp>
        <p:nvSpPr>
          <p:cNvPr id="47" name="TextBox 46">
            <a:extLst>
              <a:ext uri="{FF2B5EF4-FFF2-40B4-BE49-F238E27FC236}">
                <a16:creationId xmlns:a16="http://schemas.microsoft.com/office/drawing/2014/main" id="{D0CCC5D2-3E3E-E91C-A3AE-4825D583EF7A}"/>
              </a:ext>
            </a:extLst>
          </p:cNvPr>
          <p:cNvSpPr txBox="1"/>
          <p:nvPr/>
        </p:nvSpPr>
        <p:spPr>
          <a:xfrm>
            <a:off x="4151392" y="2384821"/>
            <a:ext cx="3924472" cy="646331"/>
          </a:xfrm>
          <a:prstGeom prst="rect">
            <a:avLst/>
          </a:prstGeom>
          <a:noFill/>
        </p:spPr>
        <p:txBody>
          <a:bodyPr wrap="none" rtlCol="0">
            <a:spAutoFit/>
          </a:bodyPr>
          <a:lstStyle/>
          <a:p>
            <a:pPr algn="ctr"/>
            <a:r>
              <a:rPr lang="en-US" b="1">
                <a:solidFill>
                  <a:schemeClr val="accent2">
                    <a:lumMod val="75000"/>
                  </a:schemeClr>
                </a:solidFill>
                <a:latin typeface="Century Gothic" panose="020B0502020202020204" pitchFamily="34" charset="0"/>
              </a:rPr>
              <a:t>Area of Particle Difference Frame</a:t>
            </a:r>
          </a:p>
          <a:p>
            <a:pPr algn="ctr"/>
            <a:r>
              <a:rPr lang="en-US">
                <a:latin typeface="Century Gothic" panose="020B0502020202020204" pitchFamily="34" charset="0"/>
              </a:rPr>
              <a:t>= Area Dark </a:t>
            </a:r>
          </a:p>
        </p:txBody>
      </p:sp>
      <p:graphicFrame>
        <p:nvGraphicFramePr>
          <p:cNvPr id="48" name="Table 44">
            <a:extLst>
              <a:ext uri="{FF2B5EF4-FFF2-40B4-BE49-F238E27FC236}">
                <a16:creationId xmlns:a16="http://schemas.microsoft.com/office/drawing/2014/main" id="{758AEEEB-96D7-3935-014A-B5C70312E6A8}"/>
              </a:ext>
            </a:extLst>
          </p:cNvPr>
          <p:cNvGraphicFramePr>
            <a:graphicFrameLocks noGrp="1"/>
          </p:cNvGraphicFramePr>
          <p:nvPr>
            <p:extLst>
              <p:ext uri="{D42A27DB-BD31-4B8C-83A1-F6EECF244321}">
                <p14:modId xmlns:p14="http://schemas.microsoft.com/office/powerpoint/2010/main" val="3507411818"/>
              </p:ext>
            </p:extLst>
          </p:nvPr>
        </p:nvGraphicFramePr>
        <p:xfrm>
          <a:off x="4282259" y="4335541"/>
          <a:ext cx="3627481" cy="1275726"/>
        </p:xfrm>
        <a:graphic>
          <a:graphicData uri="http://schemas.openxmlformats.org/drawingml/2006/table">
            <a:tbl>
              <a:tblPr firstRow="1" bandRow="1">
                <a:tableStyleId>{74C1A8A3-306A-4EB7-A6B1-4F7E0EB9C5D6}</a:tableStyleId>
              </a:tblPr>
              <a:tblGrid>
                <a:gridCol w="971550">
                  <a:extLst>
                    <a:ext uri="{9D8B030D-6E8A-4147-A177-3AD203B41FA5}">
                      <a16:colId xmlns:a16="http://schemas.microsoft.com/office/drawing/2014/main" val="2689351459"/>
                    </a:ext>
                  </a:extLst>
                </a:gridCol>
                <a:gridCol w="2655931">
                  <a:extLst>
                    <a:ext uri="{9D8B030D-6E8A-4147-A177-3AD203B41FA5}">
                      <a16:colId xmlns:a16="http://schemas.microsoft.com/office/drawing/2014/main" val="3038766264"/>
                    </a:ext>
                  </a:extLst>
                </a:gridCol>
              </a:tblGrid>
              <a:tr h="378783">
                <a:tc>
                  <a:txBody>
                    <a:bodyPr/>
                    <a:lstStyle/>
                    <a:p>
                      <a:pPr algn="ctr"/>
                      <a:r>
                        <a:rPr lang="en-US" sz="1400" b="0">
                          <a:latin typeface="Century Gothic" panose="020B0502020202020204" pitchFamily="34" charset="0"/>
                        </a:rPr>
                        <a:t>Rank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b="0">
                          <a:latin typeface="Century Gothic" panose="020B0502020202020204" pitchFamily="34" charset="0"/>
                        </a:rPr>
                        <a:t>Area fraction </a:t>
                      </a:r>
                    </a:p>
                    <a:p>
                      <a:pPr algn="ctr"/>
                      <a:r>
                        <a:rPr lang="en-US" sz="1400" b="0">
                          <a:latin typeface="Century Gothic" panose="020B0502020202020204" pitchFamily="34" charset="0"/>
                        </a:rPr>
                        <a:t>(avg. per fame/difference)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08337706"/>
                  </a:ext>
                </a:extLst>
              </a:tr>
              <a:tr h="378783">
                <a:tc>
                  <a:txBody>
                    <a:bodyPr/>
                    <a:lstStyle/>
                    <a:p>
                      <a:pPr algn="ctr"/>
                      <a:r>
                        <a:rPr lang="en-US" sz="1400">
                          <a:latin typeface="Century Gothic" panose="020B0502020202020204" pitchFamily="34" charset="0"/>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latin typeface="Century Gothic" panose="020B0502020202020204" pitchFamily="34" charset="0"/>
                        </a:rPr>
                        <a:t>&gt; 65%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99567366"/>
                  </a:ext>
                </a:extLst>
              </a:tr>
              <a:tr h="378783">
                <a:tc>
                  <a:txBody>
                    <a:bodyPr/>
                    <a:lstStyle/>
                    <a:p>
                      <a:pPr algn="ctr"/>
                      <a:r>
                        <a:rPr lang="en-US" sz="1400">
                          <a:latin typeface="Century Gothic" panose="020B0502020202020204" pitchFamily="34" charset="0"/>
                        </a:rPr>
                        <a:t>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entury Gothic" panose="020B0502020202020204" pitchFamily="34" charset="0"/>
                        </a:rPr>
                        <a:t>&lt; 25%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72938581"/>
                  </a:ext>
                </a:extLst>
              </a:tr>
            </a:tbl>
          </a:graphicData>
        </a:graphic>
      </p:graphicFrame>
      <p:sp>
        <p:nvSpPr>
          <p:cNvPr id="49" name="TextBox 48">
            <a:extLst>
              <a:ext uri="{FF2B5EF4-FFF2-40B4-BE49-F238E27FC236}">
                <a16:creationId xmlns:a16="http://schemas.microsoft.com/office/drawing/2014/main" id="{23053C63-EA7F-F8F0-E9BF-B84387426133}"/>
              </a:ext>
            </a:extLst>
          </p:cNvPr>
          <p:cNvSpPr txBox="1"/>
          <p:nvPr/>
        </p:nvSpPr>
        <p:spPr>
          <a:xfrm>
            <a:off x="4599892" y="3211552"/>
            <a:ext cx="2964274" cy="369332"/>
          </a:xfrm>
          <a:prstGeom prst="rect">
            <a:avLst/>
          </a:prstGeom>
          <a:noFill/>
        </p:spPr>
        <p:txBody>
          <a:bodyPr wrap="none" rtlCol="0">
            <a:spAutoFit/>
          </a:bodyPr>
          <a:lstStyle/>
          <a:p>
            <a:pPr algn="ctr"/>
            <a:r>
              <a:rPr lang="en-US">
                <a:solidFill>
                  <a:schemeClr val="accent1">
                    <a:lumMod val="75000"/>
                  </a:schemeClr>
                </a:solidFill>
                <a:latin typeface="Century Gothic" panose="020B0502020202020204" pitchFamily="34" charset="0"/>
              </a:rPr>
              <a:t>Average Area of Particle</a:t>
            </a:r>
          </a:p>
        </p:txBody>
      </p:sp>
      <p:sp>
        <p:nvSpPr>
          <p:cNvPr id="53" name="TextBox 52">
            <a:extLst>
              <a:ext uri="{FF2B5EF4-FFF2-40B4-BE49-F238E27FC236}">
                <a16:creationId xmlns:a16="http://schemas.microsoft.com/office/drawing/2014/main" id="{EC10BAA7-AD1F-D98D-1058-2937BDA725F4}"/>
              </a:ext>
            </a:extLst>
          </p:cNvPr>
          <p:cNvSpPr txBox="1"/>
          <p:nvPr/>
        </p:nvSpPr>
        <p:spPr>
          <a:xfrm>
            <a:off x="4119792" y="3517670"/>
            <a:ext cx="3924472" cy="369332"/>
          </a:xfrm>
          <a:prstGeom prst="rect">
            <a:avLst/>
          </a:prstGeom>
          <a:noFill/>
        </p:spPr>
        <p:txBody>
          <a:bodyPr wrap="none" rtlCol="0">
            <a:spAutoFit/>
          </a:bodyPr>
          <a:lstStyle/>
          <a:p>
            <a:pPr algn="ctr"/>
            <a:r>
              <a:rPr lang="en-US">
                <a:solidFill>
                  <a:schemeClr val="accent2">
                    <a:lumMod val="75000"/>
                  </a:schemeClr>
                </a:solidFill>
                <a:latin typeface="Century Gothic" panose="020B0502020202020204" pitchFamily="34" charset="0"/>
              </a:rPr>
              <a:t>Area of Particle Difference Frame</a:t>
            </a:r>
          </a:p>
        </p:txBody>
      </p:sp>
      <p:cxnSp>
        <p:nvCxnSpPr>
          <p:cNvPr id="54" name="Straight Connector 53">
            <a:extLst>
              <a:ext uri="{FF2B5EF4-FFF2-40B4-BE49-F238E27FC236}">
                <a16:creationId xmlns:a16="http://schemas.microsoft.com/office/drawing/2014/main" id="{4E087223-D4B4-A5F7-B21F-A41A45FE1E8F}"/>
              </a:ext>
            </a:extLst>
          </p:cNvPr>
          <p:cNvCxnSpPr/>
          <p:nvPr/>
        </p:nvCxnSpPr>
        <p:spPr>
          <a:xfrm>
            <a:off x="4988756" y="3541965"/>
            <a:ext cx="218654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540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Chart, bubble chart&#10;&#10;Description automatically generated">
            <a:extLst>
              <a:ext uri="{FF2B5EF4-FFF2-40B4-BE49-F238E27FC236}">
                <a16:creationId xmlns:a16="http://schemas.microsoft.com/office/drawing/2014/main" id="{5C0D1B33-F7AE-2828-7B92-0396081D930B}"/>
              </a:ext>
            </a:extLst>
          </p:cNvPr>
          <p:cNvPicPr>
            <a:picLocks noChangeAspect="1"/>
          </p:cNvPicPr>
          <p:nvPr/>
        </p:nvPicPr>
        <p:blipFill>
          <a:blip r:embed="rId3"/>
          <a:stretch>
            <a:fillRect/>
          </a:stretch>
        </p:blipFill>
        <p:spPr>
          <a:xfrm>
            <a:off x="332575" y="3571877"/>
            <a:ext cx="1836629" cy="1880474"/>
          </a:xfrm>
          <a:prstGeom prst="rect">
            <a:avLst/>
          </a:prstGeom>
        </p:spPr>
      </p:pic>
      <p:sp>
        <p:nvSpPr>
          <p:cNvPr id="4" name="Slide Number Placeholder 3">
            <a:extLst>
              <a:ext uri="{FF2B5EF4-FFF2-40B4-BE49-F238E27FC236}">
                <a16:creationId xmlns:a16="http://schemas.microsoft.com/office/drawing/2014/main" id="{60107991-8E19-4EC2-D510-3772FBB0227E}"/>
              </a:ext>
            </a:extLst>
          </p:cNvPr>
          <p:cNvSpPr>
            <a:spLocks noGrp="1"/>
          </p:cNvSpPr>
          <p:nvPr>
            <p:ph type="sldNum" sz="quarter" idx="4"/>
          </p:nvPr>
        </p:nvSpPr>
        <p:spPr/>
        <p:txBody>
          <a:bodyPr/>
          <a:lstStyle/>
          <a:p>
            <a:fld id="{21C771A8-89F5-6C43-9C6E-B052BDC4BA94}" type="slidenum">
              <a:rPr lang="en-US" smtClean="0"/>
              <a:pPr/>
              <a:t>37</a:t>
            </a:fld>
            <a:endParaRPr lang="en-US"/>
          </a:p>
        </p:txBody>
      </p:sp>
      <p:sp>
        <p:nvSpPr>
          <p:cNvPr id="9" name="Title 1">
            <a:extLst>
              <a:ext uri="{FF2B5EF4-FFF2-40B4-BE49-F238E27FC236}">
                <a16:creationId xmlns:a16="http://schemas.microsoft.com/office/drawing/2014/main" id="{43F8CD43-9A5D-720A-62A4-C677728DE46D}"/>
              </a:ext>
            </a:extLst>
          </p:cNvPr>
          <p:cNvSpPr>
            <a:spLocks noGrp="1"/>
          </p:cNvSpPr>
          <p:nvPr>
            <p:ph type="title"/>
          </p:nvPr>
        </p:nvSpPr>
        <p:spPr>
          <a:xfrm>
            <a:off x="3318599" y="80397"/>
            <a:ext cx="5554802" cy="1325563"/>
          </a:xfrm>
        </p:spPr>
        <p:txBody>
          <a:bodyPr/>
          <a:lstStyle/>
          <a:p>
            <a:r>
              <a:rPr lang="en-US" b="1">
                <a:latin typeface="Century Gothic"/>
              </a:rPr>
              <a:t>Motion Detection</a:t>
            </a:r>
            <a:br>
              <a:rPr lang="en-US"/>
            </a:br>
            <a:r>
              <a:rPr lang="en-US" sz="3600">
                <a:solidFill>
                  <a:schemeClr val="accent2">
                    <a:lumMod val="60000"/>
                    <a:lumOff val="40000"/>
                  </a:schemeClr>
                </a:solidFill>
                <a:latin typeface="Century Gothic"/>
              </a:rPr>
              <a:t>X Y Velocity </a:t>
            </a:r>
            <a:endParaRPr lang="en-US"/>
          </a:p>
        </p:txBody>
      </p:sp>
      <p:pic>
        <p:nvPicPr>
          <p:cNvPr id="25" name="Picture 24" descr="Chart&#10;&#10;Description automatically generated">
            <a:extLst>
              <a:ext uri="{FF2B5EF4-FFF2-40B4-BE49-F238E27FC236}">
                <a16:creationId xmlns:a16="http://schemas.microsoft.com/office/drawing/2014/main" id="{0F8ABC57-DC04-0CAB-497F-4E85298D1AC1}"/>
              </a:ext>
            </a:extLst>
          </p:cNvPr>
          <p:cNvPicPr>
            <a:picLocks noChangeAspect="1"/>
          </p:cNvPicPr>
          <p:nvPr/>
        </p:nvPicPr>
        <p:blipFill>
          <a:blip r:embed="rId4"/>
          <a:stretch>
            <a:fillRect/>
          </a:stretch>
        </p:blipFill>
        <p:spPr>
          <a:xfrm>
            <a:off x="332575" y="1547678"/>
            <a:ext cx="1823589" cy="1867123"/>
          </a:xfrm>
          <a:prstGeom prst="rect">
            <a:avLst/>
          </a:prstGeom>
        </p:spPr>
      </p:pic>
      <p:pic>
        <p:nvPicPr>
          <p:cNvPr id="36" name="Picture 35" descr="Chart, bubble chart&#10;&#10;Description automatically generated">
            <a:extLst>
              <a:ext uri="{FF2B5EF4-FFF2-40B4-BE49-F238E27FC236}">
                <a16:creationId xmlns:a16="http://schemas.microsoft.com/office/drawing/2014/main" id="{072151D3-FDF2-07C7-CF9F-FF5625FFF9DD}"/>
              </a:ext>
            </a:extLst>
          </p:cNvPr>
          <p:cNvPicPr>
            <a:picLocks noChangeAspect="1"/>
          </p:cNvPicPr>
          <p:nvPr/>
        </p:nvPicPr>
        <p:blipFill>
          <a:blip r:embed="rId3"/>
          <a:stretch>
            <a:fillRect/>
          </a:stretch>
        </p:blipFill>
        <p:spPr>
          <a:xfrm>
            <a:off x="2306387" y="1534327"/>
            <a:ext cx="1836629" cy="1880474"/>
          </a:xfrm>
          <a:prstGeom prst="rect">
            <a:avLst/>
          </a:prstGeom>
        </p:spPr>
      </p:pic>
      <p:sp>
        <p:nvSpPr>
          <p:cNvPr id="37" name="TextBox 36">
            <a:extLst>
              <a:ext uri="{FF2B5EF4-FFF2-40B4-BE49-F238E27FC236}">
                <a16:creationId xmlns:a16="http://schemas.microsoft.com/office/drawing/2014/main" id="{594EC097-2EBB-0A74-3880-59DC43C8DA61}"/>
              </a:ext>
            </a:extLst>
          </p:cNvPr>
          <p:cNvSpPr txBox="1"/>
          <p:nvPr/>
        </p:nvSpPr>
        <p:spPr>
          <a:xfrm>
            <a:off x="452766" y="1618275"/>
            <a:ext cx="1530613"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1: t</a:t>
            </a:r>
            <a:r>
              <a:rPr lang="en-US" baseline="-25000">
                <a:solidFill>
                  <a:schemeClr val="bg1"/>
                </a:solidFill>
                <a:latin typeface="Century Gothic" panose="020B0502020202020204" pitchFamily="34" charset="0"/>
              </a:rPr>
              <a:t>1</a:t>
            </a:r>
            <a:endParaRPr lang="en-US">
              <a:solidFill>
                <a:schemeClr val="bg1"/>
              </a:solidFill>
              <a:latin typeface="Century Gothic" panose="020B0502020202020204" pitchFamily="34" charset="0"/>
            </a:endParaRPr>
          </a:p>
        </p:txBody>
      </p:sp>
      <p:sp>
        <p:nvSpPr>
          <p:cNvPr id="39" name="TextBox 38">
            <a:extLst>
              <a:ext uri="{FF2B5EF4-FFF2-40B4-BE49-F238E27FC236}">
                <a16:creationId xmlns:a16="http://schemas.microsoft.com/office/drawing/2014/main" id="{D1159C0A-9857-7442-6BB0-88D8F8643716}"/>
              </a:ext>
            </a:extLst>
          </p:cNvPr>
          <p:cNvSpPr txBox="1"/>
          <p:nvPr/>
        </p:nvSpPr>
        <p:spPr>
          <a:xfrm>
            <a:off x="2421143" y="1659912"/>
            <a:ext cx="15360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4: t</a:t>
            </a:r>
            <a:r>
              <a:rPr lang="en-US" baseline="-25000">
                <a:solidFill>
                  <a:schemeClr val="bg1"/>
                </a:solidFill>
                <a:latin typeface="Century Gothic" panose="020B0502020202020204" pitchFamily="34" charset="0"/>
              </a:rPr>
              <a:t>4</a:t>
            </a:r>
            <a:endParaRPr lang="en-US">
              <a:solidFill>
                <a:schemeClr val="bg1"/>
              </a:solidFill>
              <a:latin typeface="Century Gothic" panose="020B0502020202020204" pitchFamily="34" charset="0"/>
            </a:endParaRPr>
          </a:p>
        </p:txBody>
      </p:sp>
      <p:pic>
        <p:nvPicPr>
          <p:cNvPr id="57" name="Picture 56" descr="A picture containing graphical user interface&#10;&#10;Description automatically generated">
            <a:extLst>
              <a:ext uri="{FF2B5EF4-FFF2-40B4-BE49-F238E27FC236}">
                <a16:creationId xmlns:a16="http://schemas.microsoft.com/office/drawing/2014/main" id="{740A65C8-6F38-D976-B47F-3E595926AF28}"/>
              </a:ext>
            </a:extLst>
          </p:cNvPr>
          <p:cNvPicPr>
            <a:picLocks noChangeAspect="1"/>
          </p:cNvPicPr>
          <p:nvPr/>
        </p:nvPicPr>
        <p:blipFill>
          <a:blip r:embed="rId5"/>
          <a:stretch>
            <a:fillRect/>
          </a:stretch>
        </p:blipFill>
        <p:spPr>
          <a:xfrm>
            <a:off x="8168074" y="1561877"/>
            <a:ext cx="1823589" cy="1867123"/>
          </a:xfrm>
          <a:prstGeom prst="rect">
            <a:avLst/>
          </a:prstGeom>
        </p:spPr>
      </p:pic>
      <p:pic>
        <p:nvPicPr>
          <p:cNvPr id="63" name="Picture 62" descr="A picture containing chart&#10;&#10;Description automatically generated">
            <a:extLst>
              <a:ext uri="{FF2B5EF4-FFF2-40B4-BE49-F238E27FC236}">
                <a16:creationId xmlns:a16="http://schemas.microsoft.com/office/drawing/2014/main" id="{B38DEF49-7F61-8A0C-47FF-AEB3A0EBEEAA}"/>
              </a:ext>
            </a:extLst>
          </p:cNvPr>
          <p:cNvPicPr>
            <a:picLocks noChangeAspect="1"/>
          </p:cNvPicPr>
          <p:nvPr/>
        </p:nvPicPr>
        <p:blipFill>
          <a:blip r:embed="rId6"/>
          <a:stretch>
            <a:fillRect/>
          </a:stretch>
        </p:blipFill>
        <p:spPr>
          <a:xfrm>
            <a:off x="10190536" y="1561877"/>
            <a:ext cx="1823589" cy="1867123"/>
          </a:xfrm>
          <a:prstGeom prst="rect">
            <a:avLst/>
          </a:prstGeom>
        </p:spPr>
      </p:pic>
      <p:sp>
        <p:nvSpPr>
          <p:cNvPr id="64" name="TextBox 63">
            <a:extLst>
              <a:ext uri="{FF2B5EF4-FFF2-40B4-BE49-F238E27FC236}">
                <a16:creationId xmlns:a16="http://schemas.microsoft.com/office/drawing/2014/main" id="{17001ED3-2AB4-D4FB-A5A3-36A8A312EF31}"/>
              </a:ext>
            </a:extLst>
          </p:cNvPr>
          <p:cNvSpPr txBox="1"/>
          <p:nvPr/>
        </p:nvSpPr>
        <p:spPr>
          <a:xfrm>
            <a:off x="8300351" y="1622439"/>
            <a:ext cx="1655709"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1 : t</a:t>
            </a:r>
            <a:r>
              <a:rPr lang="en-US" baseline="-25000">
                <a:solidFill>
                  <a:schemeClr val="bg1"/>
                </a:solidFill>
                <a:latin typeface="Century Gothic" panose="020B0502020202020204" pitchFamily="34" charset="0"/>
              </a:rPr>
              <a:t>1</a:t>
            </a:r>
            <a:endParaRPr lang="en-US">
              <a:solidFill>
                <a:schemeClr val="bg1"/>
              </a:solidFill>
              <a:latin typeface="Century Gothic" panose="020B0502020202020204" pitchFamily="34" charset="0"/>
            </a:endParaRPr>
          </a:p>
        </p:txBody>
      </p:sp>
      <p:sp>
        <p:nvSpPr>
          <p:cNvPr id="66" name="TextBox 65">
            <a:extLst>
              <a:ext uri="{FF2B5EF4-FFF2-40B4-BE49-F238E27FC236}">
                <a16:creationId xmlns:a16="http://schemas.microsoft.com/office/drawing/2014/main" id="{2957BB0D-B58E-CEE1-73DF-69245B2B4A52}"/>
              </a:ext>
            </a:extLst>
          </p:cNvPr>
          <p:cNvSpPr txBox="1"/>
          <p:nvPr/>
        </p:nvSpPr>
        <p:spPr>
          <a:xfrm>
            <a:off x="10295628" y="1689973"/>
            <a:ext cx="1628023"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4 : t</a:t>
            </a:r>
            <a:r>
              <a:rPr lang="en-US" baseline="-25000">
                <a:solidFill>
                  <a:schemeClr val="bg1"/>
                </a:solidFill>
                <a:latin typeface="Century Gothic" panose="020B0502020202020204" pitchFamily="34" charset="0"/>
              </a:rPr>
              <a:t>4</a:t>
            </a:r>
            <a:endParaRPr lang="en-US">
              <a:solidFill>
                <a:schemeClr val="bg1"/>
              </a:solidFill>
              <a:latin typeface="Century Gothic" panose="020B0502020202020204" pitchFamily="34" charset="0"/>
            </a:endParaRPr>
          </a:p>
        </p:txBody>
      </p:sp>
      <p:grpSp>
        <p:nvGrpSpPr>
          <p:cNvPr id="76" name="Group 75">
            <a:extLst>
              <a:ext uri="{FF2B5EF4-FFF2-40B4-BE49-F238E27FC236}">
                <a16:creationId xmlns:a16="http://schemas.microsoft.com/office/drawing/2014/main" id="{024C35F7-3C50-19F2-2FC7-FCBC8975BE0D}"/>
              </a:ext>
            </a:extLst>
          </p:cNvPr>
          <p:cNvGrpSpPr/>
          <p:nvPr/>
        </p:nvGrpSpPr>
        <p:grpSpPr>
          <a:xfrm>
            <a:off x="5768784" y="6338926"/>
            <a:ext cx="5217757" cy="430062"/>
            <a:chOff x="5768784" y="6338926"/>
            <a:chExt cx="5217757" cy="430062"/>
          </a:xfrm>
        </p:grpSpPr>
        <p:grpSp>
          <p:nvGrpSpPr>
            <p:cNvPr id="77" name="Group 76">
              <a:extLst>
                <a:ext uri="{FF2B5EF4-FFF2-40B4-BE49-F238E27FC236}">
                  <a16:creationId xmlns:a16="http://schemas.microsoft.com/office/drawing/2014/main" id="{4B54B6AC-6BA0-D0F5-5CDD-514EC7154EEC}"/>
                </a:ext>
              </a:extLst>
            </p:cNvPr>
            <p:cNvGrpSpPr/>
            <p:nvPr/>
          </p:nvGrpSpPr>
          <p:grpSpPr>
            <a:xfrm>
              <a:off x="6960394" y="6338927"/>
              <a:ext cx="4026147" cy="430061"/>
              <a:chOff x="7182687" y="6311894"/>
              <a:chExt cx="4026147" cy="429079"/>
            </a:xfrm>
            <a:solidFill>
              <a:srgbClr val="F7AA10"/>
            </a:solidFill>
          </p:grpSpPr>
          <p:sp>
            <p:nvSpPr>
              <p:cNvPr id="79" name="Chevron 78">
                <a:extLst>
                  <a:ext uri="{FF2B5EF4-FFF2-40B4-BE49-F238E27FC236}">
                    <a16:creationId xmlns:a16="http://schemas.microsoft.com/office/drawing/2014/main" id="{35D26BAC-242A-A79A-47AD-1C830B6D317B}"/>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80" name="Chevron 79">
                <a:extLst>
                  <a:ext uri="{FF2B5EF4-FFF2-40B4-BE49-F238E27FC236}">
                    <a16:creationId xmlns:a16="http://schemas.microsoft.com/office/drawing/2014/main" id="{82ED2004-9B1F-F6C9-4D69-67562AA31BA4}"/>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81" name="Chevron 80">
                <a:extLst>
                  <a:ext uri="{FF2B5EF4-FFF2-40B4-BE49-F238E27FC236}">
                    <a16:creationId xmlns:a16="http://schemas.microsoft.com/office/drawing/2014/main" id="{7A94C51C-002C-FB59-D3BB-C72795E9E322}"/>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82" name="Chevron 81">
                <a:extLst>
                  <a:ext uri="{FF2B5EF4-FFF2-40B4-BE49-F238E27FC236}">
                    <a16:creationId xmlns:a16="http://schemas.microsoft.com/office/drawing/2014/main" id="{F3FEFEA5-A976-AFC6-86B0-7588CE239B52}"/>
                  </a:ext>
                </a:extLst>
              </p:cNvPr>
              <p:cNvSpPr/>
              <p:nvPr/>
            </p:nvSpPr>
            <p:spPr>
              <a:xfrm>
                <a:off x="10042695" y="6311894"/>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78" name="Chevron 77">
              <a:extLst>
                <a:ext uri="{FF2B5EF4-FFF2-40B4-BE49-F238E27FC236}">
                  <a16:creationId xmlns:a16="http://schemas.microsoft.com/office/drawing/2014/main" id="{C20383BC-1007-814A-EC0C-F7A64543A1C6}"/>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Motion Detection</a:t>
              </a:r>
            </a:p>
          </p:txBody>
        </p:sp>
      </p:grpSp>
      <p:sp>
        <p:nvSpPr>
          <p:cNvPr id="3" name="TextBox 2">
            <a:extLst>
              <a:ext uri="{FF2B5EF4-FFF2-40B4-BE49-F238E27FC236}">
                <a16:creationId xmlns:a16="http://schemas.microsoft.com/office/drawing/2014/main" id="{E8AAF19C-5473-D751-02E5-D2815F2E0102}"/>
              </a:ext>
            </a:extLst>
          </p:cNvPr>
          <p:cNvSpPr txBox="1"/>
          <p:nvPr/>
        </p:nvSpPr>
        <p:spPr>
          <a:xfrm>
            <a:off x="332575" y="1072662"/>
            <a:ext cx="2088567" cy="461665"/>
          </a:xfrm>
          <a:prstGeom prst="rect">
            <a:avLst/>
          </a:prstGeom>
          <a:noFill/>
        </p:spPr>
        <p:txBody>
          <a:bodyPr wrap="square" rtlCol="0">
            <a:spAutoFit/>
          </a:bodyPr>
          <a:lstStyle/>
          <a:p>
            <a:r>
              <a:rPr lang="en-US" sz="2400">
                <a:latin typeface="Century Gothic" panose="020B0502020202020204" pitchFamily="34" charset="0"/>
              </a:rPr>
              <a:t>Rank 10:</a:t>
            </a:r>
          </a:p>
        </p:txBody>
      </p:sp>
      <p:sp>
        <p:nvSpPr>
          <p:cNvPr id="5" name="TextBox 4">
            <a:extLst>
              <a:ext uri="{FF2B5EF4-FFF2-40B4-BE49-F238E27FC236}">
                <a16:creationId xmlns:a16="http://schemas.microsoft.com/office/drawing/2014/main" id="{FF334839-9CD7-D3E0-0B2E-864A0F4B40BB}"/>
              </a:ext>
            </a:extLst>
          </p:cNvPr>
          <p:cNvSpPr txBox="1"/>
          <p:nvPr/>
        </p:nvSpPr>
        <p:spPr>
          <a:xfrm>
            <a:off x="8131192" y="1100213"/>
            <a:ext cx="1422708" cy="461665"/>
          </a:xfrm>
          <a:prstGeom prst="rect">
            <a:avLst/>
          </a:prstGeom>
          <a:noFill/>
        </p:spPr>
        <p:txBody>
          <a:bodyPr wrap="square" rtlCol="0">
            <a:spAutoFit/>
          </a:bodyPr>
          <a:lstStyle/>
          <a:p>
            <a:r>
              <a:rPr lang="en-US" sz="2400">
                <a:latin typeface="Century Gothic" panose="020B0502020202020204" pitchFamily="34" charset="0"/>
              </a:rPr>
              <a:t>Rank 1:</a:t>
            </a:r>
          </a:p>
        </p:txBody>
      </p:sp>
      <p:sp>
        <p:nvSpPr>
          <p:cNvPr id="8" name="Oval 7">
            <a:extLst>
              <a:ext uri="{FF2B5EF4-FFF2-40B4-BE49-F238E27FC236}">
                <a16:creationId xmlns:a16="http://schemas.microsoft.com/office/drawing/2014/main" id="{FBF997EA-0242-7A70-1932-A220B78AE1D3}"/>
              </a:ext>
            </a:extLst>
          </p:cNvPr>
          <p:cNvSpPr/>
          <p:nvPr/>
        </p:nvSpPr>
        <p:spPr>
          <a:xfrm>
            <a:off x="1698949" y="2378399"/>
            <a:ext cx="45719" cy="4571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76EF25-1923-7D95-F3FD-94FBE887061A}"/>
              </a:ext>
            </a:extLst>
          </p:cNvPr>
          <p:cNvSpPr/>
          <p:nvPr/>
        </p:nvSpPr>
        <p:spPr>
          <a:xfrm>
            <a:off x="3597369" y="2839357"/>
            <a:ext cx="45719" cy="4571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37306AE-67E4-BDDA-97CA-03592A83297D}"/>
              </a:ext>
            </a:extLst>
          </p:cNvPr>
          <p:cNvCxnSpPr>
            <a:cxnSpLocks/>
          </p:cNvCxnSpPr>
          <p:nvPr/>
        </p:nvCxnSpPr>
        <p:spPr>
          <a:xfrm>
            <a:off x="1715415" y="2398810"/>
            <a:ext cx="0" cy="2496312"/>
          </a:xfrm>
          <a:prstGeom prst="line">
            <a:avLst/>
          </a:prstGeom>
          <a:ln w="19050">
            <a:solidFill>
              <a:schemeClr val="accent2">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8D8EA0-6BED-42CE-6A76-3A99AE159117}"/>
              </a:ext>
            </a:extLst>
          </p:cNvPr>
          <p:cNvCxnSpPr>
            <a:cxnSpLocks/>
          </p:cNvCxnSpPr>
          <p:nvPr/>
        </p:nvCxnSpPr>
        <p:spPr>
          <a:xfrm flipV="1">
            <a:off x="1693638" y="2859034"/>
            <a:ext cx="192024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Left Brace 42">
            <a:extLst>
              <a:ext uri="{FF2B5EF4-FFF2-40B4-BE49-F238E27FC236}">
                <a16:creationId xmlns:a16="http://schemas.microsoft.com/office/drawing/2014/main" id="{8D72279C-D080-DCE4-4A48-61984C69B545}"/>
              </a:ext>
            </a:extLst>
          </p:cNvPr>
          <p:cNvSpPr/>
          <p:nvPr/>
        </p:nvSpPr>
        <p:spPr>
          <a:xfrm>
            <a:off x="1483444" y="2395727"/>
            <a:ext cx="195376" cy="463301"/>
          </a:xfrm>
          <a:prstGeom prst="leftBrace">
            <a:avLst>
              <a:gd name="adj1" fmla="val 45710"/>
              <a:gd name="adj2" fmla="val 50000"/>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a:extLst>
              <a:ext uri="{FF2B5EF4-FFF2-40B4-BE49-F238E27FC236}">
                <a16:creationId xmlns:a16="http://schemas.microsoft.com/office/drawing/2014/main" id="{5E23FEB9-5A55-6C67-5EC9-83B50CEE1CF7}"/>
              </a:ext>
            </a:extLst>
          </p:cNvPr>
          <p:cNvSpPr txBox="1"/>
          <p:nvPr/>
        </p:nvSpPr>
        <p:spPr>
          <a:xfrm>
            <a:off x="1124444" y="2492996"/>
            <a:ext cx="321733" cy="307777"/>
          </a:xfrm>
          <a:prstGeom prst="rect">
            <a:avLst/>
          </a:prstGeom>
          <a:noFill/>
        </p:spPr>
        <p:txBody>
          <a:bodyPr wrap="square" lIns="0" tIns="0" rIns="0" bIns="0" rtlCol="0">
            <a:spAutoFit/>
          </a:bodyPr>
          <a:lstStyle/>
          <a:p>
            <a:r>
              <a:rPr lang="en-US" sz="2000">
                <a:solidFill>
                  <a:schemeClr val="accent1">
                    <a:lumMod val="75000"/>
                  </a:schemeClr>
                </a:solidFill>
                <a:latin typeface="Century Gothic" panose="020B0502020202020204" pitchFamily="34" charset="0"/>
              </a:rPr>
              <a:t>dx</a:t>
            </a:r>
          </a:p>
        </p:txBody>
      </p:sp>
      <p:sp>
        <p:nvSpPr>
          <p:cNvPr id="53" name="TextBox 52">
            <a:extLst>
              <a:ext uri="{FF2B5EF4-FFF2-40B4-BE49-F238E27FC236}">
                <a16:creationId xmlns:a16="http://schemas.microsoft.com/office/drawing/2014/main" id="{BE963BAB-DC0C-A43C-8A2B-85289EDCDEFA}"/>
              </a:ext>
            </a:extLst>
          </p:cNvPr>
          <p:cNvSpPr txBox="1"/>
          <p:nvPr/>
        </p:nvSpPr>
        <p:spPr>
          <a:xfrm>
            <a:off x="447331" y="3697462"/>
            <a:ext cx="1082348"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4</a:t>
            </a:r>
          </a:p>
        </p:txBody>
      </p:sp>
      <p:sp>
        <p:nvSpPr>
          <p:cNvPr id="54" name="Oval 53">
            <a:extLst>
              <a:ext uri="{FF2B5EF4-FFF2-40B4-BE49-F238E27FC236}">
                <a16:creationId xmlns:a16="http://schemas.microsoft.com/office/drawing/2014/main" id="{19D9513F-F677-7771-36B8-1B6F16852E26}"/>
              </a:ext>
            </a:extLst>
          </p:cNvPr>
          <p:cNvSpPr/>
          <p:nvPr/>
        </p:nvSpPr>
        <p:spPr>
          <a:xfrm>
            <a:off x="1623557" y="4876907"/>
            <a:ext cx="45719" cy="4571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eft Brace 57">
            <a:extLst>
              <a:ext uri="{FF2B5EF4-FFF2-40B4-BE49-F238E27FC236}">
                <a16:creationId xmlns:a16="http://schemas.microsoft.com/office/drawing/2014/main" id="{D1FDEA24-019D-E5A7-026E-8DD28EE13AAC}"/>
              </a:ext>
            </a:extLst>
          </p:cNvPr>
          <p:cNvSpPr/>
          <p:nvPr/>
        </p:nvSpPr>
        <p:spPr>
          <a:xfrm rot="16200000">
            <a:off x="1603619" y="4977120"/>
            <a:ext cx="160988" cy="75393"/>
          </a:xfrm>
          <a:prstGeom prst="leftBrace">
            <a:avLst>
              <a:gd name="adj1" fmla="val 45710"/>
              <a:gd name="adj2" fmla="val 50000"/>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TextBox 59">
            <a:extLst>
              <a:ext uri="{FF2B5EF4-FFF2-40B4-BE49-F238E27FC236}">
                <a16:creationId xmlns:a16="http://schemas.microsoft.com/office/drawing/2014/main" id="{C5B21E1F-24A8-6B46-5B6C-17880D45D00A}"/>
              </a:ext>
            </a:extLst>
          </p:cNvPr>
          <p:cNvSpPr txBox="1"/>
          <p:nvPr/>
        </p:nvSpPr>
        <p:spPr>
          <a:xfrm>
            <a:off x="1513204" y="5091784"/>
            <a:ext cx="360868" cy="307777"/>
          </a:xfrm>
          <a:prstGeom prst="rect">
            <a:avLst/>
          </a:prstGeom>
          <a:noFill/>
        </p:spPr>
        <p:txBody>
          <a:bodyPr wrap="square" lIns="0" tIns="0" rIns="0" bIns="0" rtlCol="0">
            <a:spAutoFit/>
          </a:bodyPr>
          <a:lstStyle/>
          <a:p>
            <a:r>
              <a:rPr lang="en-US" sz="2000" err="1">
                <a:solidFill>
                  <a:schemeClr val="accent2">
                    <a:lumMod val="75000"/>
                  </a:schemeClr>
                </a:solidFill>
                <a:latin typeface="Century Gothic" panose="020B0502020202020204" pitchFamily="34" charset="0"/>
              </a:rPr>
              <a:t>dy</a:t>
            </a:r>
            <a:endParaRPr lang="en-US" sz="2000">
              <a:solidFill>
                <a:schemeClr val="accent2">
                  <a:lumMod val="75000"/>
                </a:schemeClr>
              </a:solidFill>
              <a:latin typeface="Century Gothic" panose="020B0502020202020204" pitchFamily="34" charset="0"/>
            </a:endParaRPr>
          </a:p>
        </p:txBody>
      </p:sp>
      <p:pic>
        <p:nvPicPr>
          <p:cNvPr id="62" name="Picture 61" descr="A picture containing chart&#10;&#10;Description automatically generated">
            <a:extLst>
              <a:ext uri="{FF2B5EF4-FFF2-40B4-BE49-F238E27FC236}">
                <a16:creationId xmlns:a16="http://schemas.microsoft.com/office/drawing/2014/main" id="{A8BAC58E-3718-5610-4120-84EC14BCE827}"/>
              </a:ext>
            </a:extLst>
          </p:cNvPr>
          <p:cNvPicPr>
            <a:picLocks noChangeAspect="1"/>
          </p:cNvPicPr>
          <p:nvPr/>
        </p:nvPicPr>
        <p:blipFill>
          <a:blip r:embed="rId6"/>
          <a:stretch>
            <a:fillRect/>
          </a:stretch>
        </p:blipFill>
        <p:spPr>
          <a:xfrm>
            <a:off x="8168074" y="3585692"/>
            <a:ext cx="1823589" cy="1867123"/>
          </a:xfrm>
          <a:prstGeom prst="rect">
            <a:avLst/>
          </a:prstGeom>
        </p:spPr>
      </p:pic>
      <p:sp>
        <p:nvSpPr>
          <p:cNvPr id="69" name="TextBox 68">
            <a:extLst>
              <a:ext uri="{FF2B5EF4-FFF2-40B4-BE49-F238E27FC236}">
                <a16:creationId xmlns:a16="http://schemas.microsoft.com/office/drawing/2014/main" id="{52909F9D-50FA-60A3-5F79-785F0EAE3D2C}"/>
              </a:ext>
            </a:extLst>
          </p:cNvPr>
          <p:cNvSpPr txBox="1"/>
          <p:nvPr/>
        </p:nvSpPr>
        <p:spPr>
          <a:xfrm>
            <a:off x="8273166" y="3713788"/>
            <a:ext cx="1628023" cy="369332"/>
          </a:xfrm>
          <a:prstGeom prst="rect">
            <a:avLst/>
          </a:prstGeom>
          <a:noFill/>
        </p:spPr>
        <p:txBody>
          <a:bodyPr wrap="square" rtlCol="0">
            <a:spAutoFit/>
          </a:bodyPr>
          <a:lstStyle/>
          <a:p>
            <a:r>
              <a:rPr lang="en-US">
                <a:solidFill>
                  <a:schemeClr val="bg1"/>
                </a:solidFill>
                <a:latin typeface="Century Gothic" panose="020B0502020202020204" pitchFamily="34" charset="0"/>
              </a:rPr>
              <a:t>Frame 4</a:t>
            </a:r>
          </a:p>
        </p:txBody>
      </p:sp>
      <p:sp>
        <p:nvSpPr>
          <p:cNvPr id="72" name="Oval 71">
            <a:extLst>
              <a:ext uri="{FF2B5EF4-FFF2-40B4-BE49-F238E27FC236}">
                <a16:creationId xmlns:a16="http://schemas.microsoft.com/office/drawing/2014/main" id="{AC0066EE-BE8A-BC78-CA8F-8413C93DAD16}"/>
              </a:ext>
            </a:extLst>
          </p:cNvPr>
          <p:cNvSpPr/>
          <p:nvPr/>
        </p:nvSpPr>
        <p:spPr>
          <a:xfrm>
            <a:off x="9471881" y="2924104"/>
            <a:ext cx="45720" cy="457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7AB86343-E25A-DA31-A748-85C9D88FA0DA}"/>
              </a:ext>
            </a:extLst>
          </p:cNvPr>
          <p:cNvSpPr/>
          <p:nvPr/>
        </p:nvSpPr>
        <p:spPr>
          <a:xfrm>
            <a:off x="11481219" y="2846808"/>
            <a:ext cx="45720" cy="457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8EE75885-49FE-8FF2-6699-19EADFB01281}"/>
              </a:ext>
            </a:extLst>
          </p:cNvPr>
          <p:cNvSpPr/>
          <p:nvPr/>
        </p:nvSpPr>
        <p:spPr>
          <a:xfrm>
            <a:off x="9459402" y="4872210"/>
            <a:ext cx="45720" cy="457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A0A5F163-3BD7-A572-03D8-6F2DF1E365B4}"/>
              </a:ext>
            </a:extLst>
          </p:cNvPr>
          <p:cNvCxnSpPr>
            <a:cxnSpLocks/>
          </p:cNvCxnSpPr>
          <p:nvPr/>
        </p:nvCxnSpPr>
        <p:spPr>
          <a:xfrm flipV="1">
            <a:off x="9489637" y="2874070"/>
            <a:ext cx="201168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2ABA48C-24B9-37C0-ADD4-157021C37FC1}"/>
              </a:ext>
            </a:extLst>
          </p:cNvPr>
          <p:cNvCxnSpPr>
            <a:cxnSpLocks/>
          </p:cNvCxnSpPr>
          <p:nvPr/>
        </p:nvCxnSpPr>
        <p:spPr>
          <a:xfrm>
            <a:off x="9493141" y="2946964"/>
            <a:ext cx="0" cy="1947672"/>
          </a:xfrm>
          <a:prstGeom prst="line">
            <a:avLst/>
          </a:prstGeom>
          <a:ln w="19050">
            <a:solidFill>
              <a:schemeClr val="accent2">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86" name="Left Brace 85">
            <a:extLst>
              <a:ext uri="{FF2B5EF4-FFF2-40B4-BE49-F238E27FC236}">
                <a16:creationId xmlns:a16="http://schemas.microsoft.com/office/drawing/2014/main" id="{FAECEE92-D49F-F9E0-0A3C-8A9AC00FAFF1}"/>
              </a:ext>
            </a:extLst>
          </p:cNvPr>
          <p:cNvSpPr/>
          <p:nvPr/>
        </p:nvSpPr>
        <p:spPr>
          <a:xfrm>
            <a:off x="9268504" y="2869668"/>
            <a:ext cx="195376" cy="77296"/>
          </a:xfrm>
          <a:prstGeom prst="leftBrace">
            <a:avLst>
              <a:gd name="adj1" fmla="val 45710"/>
              <a:gd name="adj2" fmla="val 50000"/>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Left Brace 86">
            <a:extLst>
              <a:ext uri="{FF2B5EF4-FFF2-40B4-BE49-F238E27FC236}">
                <a16:creationId xmlns:a16="http://schemas.microsoft.com/office/drawing/2014/main" id="{7D17849C-1C20-9721-66A3-CEA222C132C4}"/>
              </a:ext>
            </a:extLst>
          </p:cNvPr>
          <p:cNvSpPr/>
          <p:nvPr/>
        </p:nvSpPr>
        <p:spPr>
          <a:xfrm rot="16200000">
            <a:off x="9390637" y="4999872"/>
            <a:ext cx="195376" cy="45719"/>
          </a:xfrm>
          <a:prstGeom prst="leftBrace">
            <a:avLst>
              <a:gd name="adj1" fmla="val 45710"/>
              <a:gd name="adj2" fmla="val 50000"/>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TextBox 87">
            <a:extLst>
              <a:ext uri="{FF2B5EF4-FFF2-40B4-BE49-F238E27FC236}">
                <a16:creationId xmlns:a16="http://schemas.microsoft.com/office/drawing/2014/main" id="{98C12636-9EA3-0895-56B1-3AA5CA8AA428}"/>
              </a:ext>
            </a:extLst>
          </p:cNvPr>
          <p:cNvSpPr txBox="1"/>
          <p:nvPr/>
        </p:nvSpPr>
        <p:spPr>
          <a:xfrm>
            <a:off x="9392165" y="5152890"/>
            <a:ext cx="509024" cy="307777"/>
          </a:xfrm>
          <a:prstGeom prst="rect">
            <a:avLst/>
          </a:prstGeom>
          <a:noFill/>
        </p:spPr>
        <p:txBody>
          <a:bodyPr wrap="square" lIns="0" tIns="0" rIns="0" bIns="0" rtlCol="0">
            <a:spAutoFit/>
          </a:bodyPr>
          <a:lstStyle/>
          <a:p>
            <a:r>
              <a:rPr lang="en-US" sz="2000" err="1">
                <a:solidFill>
                  <a:schemeClr val="accent2">
                    <a:lumMod val="75000"/>
                  </a:schemeClr>
                </a:solidFill>
                <a:latin typeface="Century Gothic" panose="020B0502020202020204" pitchFamily="34" charset="0"/>
              </a:rPr>
              <a:t>dy</a:t>
            </a:r>
            <a:endParaRPr lang="en-US" sz="2000">
              <a:solidFill>
                <a:schemeClr val="accent2">
                  <a:lumMod val="75000"/>
                </a:schemeClr>
              </a:solidFill>
              <a:latin typeface="Century Gothic" panose="020B0502020202020204" pitchFamily="34" charset="0"/>
            </a:endParaRPr>
          </a:p>
        </p:txBody>
      </p:sp>
      <p:sp>
        <p:nvSpPr>
          <p:cNvPr id="89" name="TextBox 88">
            <a:extLst>
              <a:ext uri="{FF2B5EF4-FFF2-40B4-BE49-F238E27FC236}">
                <a16:creationId xmlns:a16="http://schemas.microsoft.com/office/drawing/2014/main" id="{73D2631D-220F-F29C-C560-557BC5FE4923}"/>
              </a:ext>
            </a:extLst>
          </p:cNvPr>
          <p:cNvSpPr txBox="1"/>
          <p:nvPr/>
        </p:nvSpPr>
        <p:spPr>
          <a:xfrm>
            <a:off x="8867066" y="2796602"/>
            <a:ext cx="357454" cy="307777"/>
          </a:xfrm>
          <a:prstGeom prst="rect">
            <a:avLst/>
          </a:prstGeom>
          <a:noFill/>
        </p:spPr>
        <p:txBody>
          <a:bodyPr wrap="square" lIns="0" tIns="0" rIns="0" bIns="0" rtlCol="0">
            <a:spAutoFit/>
          </a:bodyPr>
          <a:lstStyle/>
          <a:p>
            <a:r>
              <a:rPr lang="en-US" sz="2000">
                <a:solidFill>
                  <a:schemeClr val="accent1">
                    <a:lumMod val="75000"/>
                  </a:schemeClr>
                </a:solidFill>
                <a:latin typeface="Century Gothic" panose="020B0502020202020204" pitchFamily="34" charset="0"/>
              </a:rPr>
              <a:t>dx</a:t>
            </a:r>
          </a:p>
        </p:txBody>
      </p:sp>
      <p:sp>
        <p:nvSpPr>
          <p:cNvPr id="92" name="TextBox 91">
            <a:extLst>
              <a:ext uri="{FF2B5EF4-FFF2-40B4-BE49-F238E27FC236}">
                <a16:creationId xmlns:a16="http://schemas.microsoft.com/office/drawing/2014/main" id="{DB5ACAC5-096D-5B98-8A89-3A3A4102BB73}"/>
              </a:ext>
            </a:extLst>
          </p:cNvPr>
          <p:cNvSpPr txBox="1"/>
          <p:nvPr/>
        </p:nvSpPr>
        <p:spPr>
          <a:xfrm>
            <a:off x="5034491" y="1804796"/>
            <a:ext cx="2123017" cy="1947672"/>
          </a:xfrm>
          <a:prstGeom prst="rect">
            <a:avLst/>
          </a:prstGeom>
          <a:noFill/>
        </p:spPr>
        <p:txBody>
          <a:bodyPr wrap="none" lIns="182880" tIns="91440" rIns="182880" bIns="182880" rtlCol="0">
            <a:noAutofit/>
          </a:bodyPr>
          <a:lstStyle/>
          <a:p>
            <a:pPr algn="ctr">
              <a:lnSpc>
                <a:spcPct val="150000"/>
              </a:lnSpc>
            </a:pPr>
            <a:r>
              <a:rPr lang="en-US" sz="2400">
                <a:latin typeface="Century Gothic" panose="020B0502020202020204" pitchFamily="34" charset="0"/>
              </a:rPr>
              <a:t>dx</a:t>
            </a:r>
            <a:r>
              <a:rPr lang="en-US" sz="2400" baseline="30000">
                <a:latin typeface="Century Gothic" panose="020B0502020202020204" pitchFamily="34" charset="0"/>
              </a:rPr>
              <a:t>2</a:t>
            </a:r>
            <a:r>
              <a:rPr lang="en-US" sz="2400">
                <a:latin typeface="Century Gothic" panose="020B0502020202020204" pitchFamily="34" charset="0"/>
              </a:rPr>
              <a:t>+dy</a:t>
            </a:r>
            <a:r>
              <a:rPr lang="en-US" sz="2400" baseline="30000">
                <a:latin typeface="Century Gothic" panose="020B0502020202020204" pitchFamily="34" charset="0"/>
              </a:rPr>
              <a:t>2</a:t>
            </a:r>
            <a:r>
              <a:rPr lang="en-US" sz="2400">
                <a:latin typeface="Century Gothic" panose="020B0502020202020204" pitchFamily="34" charset="0"/>
              </a:rPr>
              <a:t>=dr</a:t>
            </a:r>
            <a:r>
              <a:rPr lang="en-US" sz="2400" baseline="30000">
                <a:latin typeface="Century Gothic" panose="020B0502020202020204" pitchFamily="34" charset="0"/>
              </a:rPr>
              <a:t>2</a:t>
            </a:r>
          </a:p>
          <a:p>
            <a:pPr algn="ctr">
              <a:lnSpc>
                <a:spcPct val="150000"/>
              </a:lnSpc>
            </a:pPr>
            <a:r>
              <a:rPr lang="en-US" sz="2400">
                <a:latin typeface="Century Gothic" panose="020B0502020202020204" pitchFamily="34" charset="0"/>
              </a:rPr>
              <a:t>dt=t</a:t>
            </a:r>
            <a:r>
              <a:rPr lang="en-US" sz="2400" baseline="-25000">
                <a:latin typeface="Century Gothic" panose="020B0502020202020204" pitchFamily="34" charset="0"/>
              </a:rPr>
              <a:t>4</a:t>
            </a:r>
            <a:r>
              <a:rPr lang="en-US" sz="2400">
                <a:latin typeface="Century Gothic" panose="020B0502020202020204" pitchFamily="34" charset="0"/>
              </a:rPr>
              <a:t>-t</a:t>
            </a:r>
            <a:r>
              <a:rPr lang="en-US" sz="2400" baseline="-25000">
                <a:latin typeface="Century Gothic" panose="020B0502020202020204" pitchFamily="34" charset="0"/>
              </a:rPr>
              <a:t>1</a:t>
            </a:r>
            <a:endParaRPr lang="en-US" sz="2400">
              <a:latin typeface="Century Gothic" panose="020B0502020202020204" pitchFamily="34" charset="0"/>
            </a:endParaRPr>
          </a:p>
          <a:p>
            <a:pPr algn="ctr">
              <a:lnSpc>
                <a:spcPct val="150000"/>
              </a:lnSpc>
            </a:pPr>
            <a:r>
              <a:rPr lang="en-US" sz="2400" err="1">
                <a:latin typeface="Century Gothic" panose="020B0502020202020204" pitchFamily="34" charset="0"/>
              </a:rPr>
              <a:t>V</a:t>
            </a:r>
            <a:r>
              <a:rPr lang="en-US" sz="2400" baseline="-25000" err="1">
                <a:latin typeface="Century Gothic" panose="020B0502020202020204" pitchFamily="34" charset="0"/>
              </a:rPr>
              <a:t>xy</a:t>
            </a:r>
            <a:r>
              <a:rPr lang="en-US" sz="2400">
                <a:latin typeface="Century Gothic" panose="020B0502020202020204" pitchFamily="34" charset="0"/>
              </a:rPr>
              <a:t> = </a:t>
            </a:r>
            <a:r>
              <a:rPr lang="en-US" sz="2400" err="1">
                <a:latin typeface="Century Gothic" panose="020B0502020202020204" pitchFamily="34" charset="0"/>
              </a:rPr>
              <a:t>dr</a:t>
            </a:r>
            <a:r>
              <a:rPr lang="en-US" sz="2400">
                <a:latin typeface="Century Gothic" panose="020B0502020202020204" pitchFamily="34" charset="0"/>
              </a:rPr>
              <a:t>/dt</a:t>
            </a:r>
          </a:p>
        </p:txBody>
      </p:sp>
      <p:graphicFrame>
        <p:nvGraphicFramePr>
          <p:cNvPr id="95" name="Table 44">
            <a:extLst>
              <a:ext uri="{FF2B5EF4-FFF2-40B4-BE49-F238E27FC236}">
                <a16:creationId xmlns:a16="http://schemas.microsoft.com/office/drawing/2014/main" id="{85021EAE-509D-5710-7ABC-1AF1AD97B927}"/>
              </a:ext>
            </a:extLst>
          </p:cNvPr>
          <p:cNvGraphicFramePr>
            <a:graphicFrameLocks noGrp="1"/>
          </p:cNvGraphicFramePr>
          <p:nvPr>
            <p:extLst>
              <p:ext uri="{D42A27DB-BD31-4B8C-83A1-F6EECF244321}">
                <p14:modId xmlns:p14="http://schemas.microsoft.com/office/powerpoint/2010/main" val="1371552780"/>
              </p:ext>
            </p:extLst>
          </p:nvPr>
        </p:nvGraphicFramePr>
        <p:xfrm>
          <a:off x="4282259" y="4335541"/>
          <a:ext cx="3627481" cy="1136349"/>
        </p:xfrm>
        <a:graphic>
          <a:graphicData uri="http://schemas.openxmlformats.org/drawingml/2006/table">
            <a:tbl>
              <a:tblPr firstRow="1" bandRow="1">
                <a:tableStyleId>{74C1A8A3-306A-4EB7-A6B1-4F7E0EB9C5D6}</a:tableStyleId>
              </a:tblPr>
              <a:tblGrid>
                <a:gridCol w="971550">
                  <a:extLst>
                    <a:ext uri="{9D8B030D-6E8A-4147-A177-3AD203B41FA5}">
                      <a16:colId xmlns:a16="http://schemas.microsoft.com/office/drawing/2014/main" val="2689351459"/>
                    </a:ext>
                  </a:extLst>
                </a:gridCol>
                <a:gridCol w="2655931">
                  <a:extLst>
                    <a:ext uri="{9D8B030D-6E8A-4147-A177-3AD203B41FA5}">
                      <a16:colId xmlns:a16="http://schemas.microsoft.com/office/drawing/2014/main" val="3038766264"/>
                    </a:ext>
                  </a:extLst>
                </a:gridCol>
              </a:tblGrid>
              <a:tr h="378783">
                <a:tc>
                  <a:txBody>
                    <a:bodyPr/>
                    <a:lstStyle/>
                    <a:p>
                      <a:pPr algn="ctr"/>
                      <a:r>
                        <a:rPr lang="en-US" sz="1600" b="0">
                          <a:latin typeface="Century Gothic" panose="020B0502020202020204" pitchFamily="34" charset="0"/>
                        </a:rPr>
                        <a:t>Rank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0">
                          <a:latin typeface="Century Gothic" panose="020B0502020202020204" pitchFamily="34" charset="0"/>
                        </a:rPr>
                        <a:t>Velocity in XY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08337706"/>
                  </a:ext>
                </a:extLst>
              </a:tr>
              <a:tr h="378783">
                <a:tc>
                  <a:txBody>
                    <a:bodyPr/>
                    <a:lstStyle/>
                    <a:p>
                      <a:pPr algn="ctr"/>
                      <a:r>
                        <a:rPr lang="en-US" sz="1600">
                          <a:solidFill>
                            <a:schemeClr val="bg1"/>
                          </a:solidFill>
                          <a:latin typeface="Century Gothic" panose="020B0502020202020204" pitchFamily="34" charset="0"/>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a:solidFill>
                            <a:schemeClr val="bg1"/>
                          </a:solidFill>
                          <a:latin typeface="Century Gothic" panose="020B0502020202020204" pitchFamily="34" charset="0"/>
                        </a:rPr>
                        <a:t>2-20 </a:t>
                      </a:r>
                      <a:r>
                        <a:rPr lang="el-GR" sz="1600" b="0" i="0" kern="1200">
                          <a:solidFill>
                            <a:schemeClr val="bg1"/>
                          </a:solidFill>
                          <a:effectLst/>
                          <a:latin typeface="Century Gothic" panose="020B0502020202020204" pitchFamily="34" charset="0"/>
                          <a:ea typeface="+mn-ea"/>
                          <a:cs typeface="+mn-cs"/>
                        </a:rPr>
                        <a:t>μ</a:t>
                      </a:r>
                      <a:r>
                        <a:rPr lang="en-US" sz="1600" b="0" i="0" kern="1200">
                          <a:solidFill>
                            <a:schemeClr val="bg1"/>
                          </a:solidFill>
                          <a:effectLst/>
                          <a:latin typeface="Century Gothic" panose="020B0502020202020204" pitchFamily="34" charset="0"/>
                          <a:ea typeface="+mn-ea"/>
                          <a:cs typeface="+mn-cs"/>
                        </a:rPr>
                        <a:t>m/s</a:t>
                      </a:r>
                      <a:endParaRPr lang="en-US" sz="1600">
                        <a:solidFill>
                          <a:schemeClr val="bg1"/>
                        </a:solidFill>
                        <a:latin typeface="Century Gothic" panose="020B0502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99567366"/>
                  </a:ext>
                </a:extLst>
              </a:tr>
              <a:tr h="378783">
                <a:tc>
                  <a:txBody>
                    <a:bodyPr/>
                    <a:lstStyle/>
                    <a:p>
                      <a:pPr algn="ctr"/>
                      <a:r>
                        <a:rPr lang="en-US" sz="1600">
                          <a:solidFill>
                            <a:schemeClr val="bg1"/>
                          </a:solidFill>
                          <a:latin typeface="Century Gothic" panose="020B0502020202020204" pitchFamily="34" charset="0"/>
                        </a:rPr>
                        <a:t>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latin typeface="Century Gothic" panose="020B0502020202020204" pitchFamily="34" charset="0"/>
                        </a:rPr>
                        <a:t>180-200 </a:t>
                      </a:r>
                      <a:r>
                        <a:rPr lang="el-GR" sz="1600" b="0" i="0" kern="1200">
                          <a:solidFill>
                            <a:schemeClr val="bg1"/>
                          </a:solidFill>
                          <a:effectLst/>
                          <a:latin typeface="Century Gothic" panose="020B0502020202020204" pitchFamily="34" charset="0"/>
                          <a:ea typeface="+mn-ea"/>
                          <a:cs typeface="+mn-cs"/>
                        </a:rPr>
                        <a:t>μ</a:t>
                      </a:r>
                      <a:r>
                        <a:rPr lang="en-US" sz="1600" b="0" i="0" kern="1200">
                          <a:solidFill>
                            <a:schemeClr val="bg1"/>
                          </a:solidFill>
                          <a:effectLst/>
                          <a:latin typeface="Century Gothic" panose="020B0502020202020204" pitchFamily="34" charset="0"/>
                          <a:ea typeface="+mn-ea"/>
                          <a:cs typeface="+mn-cs"/>
                        </a:rPr>
                        <a:t>m/s</a:t>
                      </a:r>
                      <a:endParaRPr lang="en-US" sz="1600">
                        <a:solidFill>
                          <a:schemeClr val="bg1"/>
                        </a:solidFill>
                        <a:latin typeface="Century Gothic" panose="020B0502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72938581"/>
                  </a:ext>
                </a:extLst>
              </a:tr>
            </a:tbl>
          </a:graphicData>
        </a:graphic>
      </p:graphicFrame>
    </p:spTree>
    <p:extLst>
      <p:ext uri="{BB962C8B-B14F-4D97-AF65-F5344CB8AC3E}">
        <p14:creationId xmlns:p14="http://schemas.microsoft.com/office/powerpoint/2010/main" val="3315172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CA09E1E1-96AB-EE01-16DE-FF3746B242F6}"/>
              </a:ext>
            </a:extLst>
          </p:cNvPr>
          <p:cNvGraphicFramePr>
            <a:graphicFrameLocks noGrp="1"/>
          </p:cNvGraphicFramePr>
          <p:nvPr>
            <p:ph sz="half" idx="2"/>
            <p:extLst>
              <p:ext uri="{D42A27DB-BD31-4B8C-83A1-F6EECF244321}">
                <p14:modId xmlns:p14="http://schemas.microsoft.com/office/powerpoint/2010/main" val="2477684272"/>
              </p:ext>
            </p:extLst>
          </p:nvPr>
        </p:nvGraphicFramePr>
        <p:xfrm>
          <a:off x="204628" y="1265163"/>
          <a:ext cx="5891372" cy="4886960"/>
        </p:xfrm>
        <a:graphic>
          <a:graphicData uri="http://schemas.openxmlformats.org/drawingml/2006/table">
            <a:tbl>
              <a:tblPr firstRow="1" bandRow="1">
                <a:tableStyleId>{8EC20E35-A176-4012-BC5E-935CFFF8708E}</a:tableStyleId>
              </a:tblPr>
              <a:tblGrid>
                <a:gridCol w="1492524">
                  <a:extLst>
                    <a:ext uri="{9D8B030D-6E8A-4147-A177-3AD203B41FA5}">
                      <a16:colId xmlns:a16="http://schemas.microsoft.com/office/drawing/2014/main" val="1198147148"/>
                    </a:ext>
                  </a:extLst>
                </a:gridCol>
                <a:gridCol w="833716">
                  <a:extLst>
                    <a:ext uri="{9D8B030D-6E8A-4147-A177-3AD203B41FA5}">
                      <a16:colId xmlns:a16="http://schemas.microsoft.com/office/drawing/2014/main" val="1626510527"/>
                    </a:ext>
                  </a:extLst>
                </a:gridCol>
                <a:gridCol w="2072488">
                  <a:extLst>
                    <a:ext uri="{9D8B030D-6E8A-4147-A177-3AD203B41FA5}">
                      <a16:colId xmlns:a16="http://schemas.microsoft.com/office/drawing/2014/main" val="295451126"/>
                    </a:ext>
                  </a:extLst>
                </a:gridCol>
                <a:gridCol w="1492644">
                  <a:extLst>
                    <a:ext uri="{9D8B030D-6E8A-4147-A177-3AD203B41FA5}">
                      <a16:colId xmlns:a16="http://schemas.microsoft.com/office/drawing/2014/main" val="386540444"/>
                    </a:ext>
                  </a:extLst>
                </a:gridCol>
              </a:tblGrid>
              <a:tr h="370840">
                <a:tc>
                  <a:txBody>
                    <a:bodyPr/>
                    <a:lstStyle/>
                    <a:p>
                      <a:pPr algn="ctr"/>
                      <a:r>
                        <a:rPr lang="en-US" sz="1800" b="0">
                          <a:latin typeface="Century Gothic" panose="020B0502020202020204" pitchFamily="34" charset="0"/>
                        </a:rPr>
                        <a:t>Def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a:r>
                        <a:rPr lang="en-US" sz="1800" b="0">
                          <a:latin typeface="Century Gothic" panose="020B0502020202020204" pitchFamily="34" charset="0"/>
                        </a:rPr>
                        <a:t>Rank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a:r>
                        <a:rPr lang="en-US" sz="1800" b="0">
                          <a:latin typeface="Century Gothic" panose="020B0502020202020204" pitchFamily="34" charset="0"/>
                        </a:rPr>
                        <a:t>Velocity X Y  (</a:t>
                      </a:r>
                      <a:r>
                        <a:rPr lang="el-GR" sz="1800" b="0" i="0" kern="1200">
                          <a:solidFill>
                            <a:schemeClr val="tx1"/>
                          </a:solidFill>
                          <a:effectLst/>
                          <a:latin typeface="Century Gothic" panose="020B0502020202020204" pitchFamily="34" charset="0"/>
                          <a:ea typeface="+mn-ea"/>
                          <a:cs typeface="+mn-cs"/>
                        </a:rPr>
                        <a:t>μ</a:t>
                      </a:r>
                      <a:r>
                        <a:rPr lang="en-US" sz="1800" b="0" i="0" kern="1200">
                          <a:solidFill>
                            <a:schemeClr val="tx1"/>
                          </a:solidFill>
                          <a:effectLst/>
                          <a:latin typeface="Century Gothic" panose="020B0502020202020204" pitchFamily="34" charset="0"/>
                          <a:ea typeface="+mn-ea"/>
                          <a:cs typeface="+mn-cs"/>
                        </a:rPr>
                        <a:t>m/s)</a:t>
                      </a:r>
                      <a:endParaRPr lang="en-US" sz="1800" b="0">
                        <a:latin typeface="Century Gothic" panose="020B0502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a:r>
                        <a:rPr lang="en-US" sz="1800" b="0">
                          <a:latin typeface="Century Gothic" panose="020B0502020202020204" pitchFamily="34" charset="0"/>
                        </a:rPr>
                        <a:t>Area Fraction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924802480"/>
                  </a:ext>
                </a:extLst>
              </a:tr>
              <a:tr h="370840">
                <a:tc rowSpan="5">
                  <a:txBody>
                    <a:bodyPr/>
                    <a:lstStyle/>
                    <a:p>
                      <a:pPr algn="ctr"/>
                      <a:r>
                        <a:rPr lang="en-US">
                          <a:latin typeface="Century Gothic" panose="020B0502020202020204" pitchFamily="34" charset="0"/>
                        </a:rPr>
                        <a:t>Likely </a:t>
                      </a:r>
                    </a:p>
                    <a:p>
                      <a:pPr algn="ctr"/>
                      <a:r>
                        <a:rPr lang="en-US">
                          <a:latin typeface="Century Gothic" panose="020B0502020202020204" pitchFamily="34" charset="0"/>
                        </a:rPr>
                        <a:t>Brownian Motion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a:r>
                        <a:rPr lang="en-US">
                          <a:latin typeface="Century Gothic" panose="020B0502020202020204" pitchFamily="34" charset="0"/>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dirty="0">
                          <a:latin typeface="Century Gothic" panose="020B0502020202020204" pitchFamily="34" charset="0"/>
                        </a:rPr>
                        <a:t>Min move</a:t>
                      </a:r>
                    </a:p>
                    <a:p>
                      <a:r>
                        <a:rPr lang="en-US" dirty="0">
                          <a:latin typeface="Century Gothic" panose="020B0502020202020204" pitchFamily="34" charset="0"/>
                        </a:rPr>
                        <a:t>2 - 20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latin typeface="Century Gothic" panose="020B0502020202020204" pitchFamily="34" charset="0"/>
                        </a:rPr>
                        <a:t>&gt;65%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19443791"/>
                  </a:ext>
                </a:extLst>
              </a:tr>
              <a:tr h="370840">
                <a:tc vMerge="1">
                  <a:txBody>
                    <a:bodyPr/>
                    <a:lstStyle/>
                    <a:p>
                      <a:endParaRPr lang="en-US"/>
                    </a:p>
                  </a:txBody>
                  <a:tcPr anchor="ctr">
                    <a:lnL w="28575" cap="flat" cmpd="sng" algn="ctr">
                      <a:solidFill>
                        <a:srgbClr val="E82326"/>
                      </a:solidFill>
                      <a:prstDash val="solid"/>
                      <a:round/>
                      <a:headEnd type="none" w="med" len="med"/>
                      <a:tailEnd type="none" w="med" len="med"/>
                    </a:lnL>
                    <a:lnR w="28575" cap="flat" cmpd="sng" algn="ctr">
                      <a:solidFill>
                        <a:srgbClr val="E8232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a:latin typeface="Century Gothic" panose="020B0502020202020204" pitchFamily="34" charset="0"/>
                        </a:rPr>
                        <a:t>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dirty="0">
                          <a:latin typeface="Century Gothic" panose="020B0502020202020204" pitchFamily="34" charset="0"/>
                        </a:rPr>
                        <a:t>20 - 40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latin typeface="Century Gothic" panose="020B0502020202020204" pitchFamily="34" charset="0"/>
                        </a:rPr>
                        <a:t>60% - 65%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62642907"/>
                  </a:ext>
                </a:extLst>
              </a:tr>
              <a:tr h="370840">
                <a:tc vMerge="1">
                  <a:txBody>
                    <a:bodyPr/>
                    <a:lstStyle/>
                    <a:p>
                      <a:endParaRPr lang="en-US"/>
                    </a:p>
                  </a:txBody>
                  <a:tcPr anchor="ctr">
                    <a:lnL w="28575" cap="flat" cmpd="sng" algn="ctr">
                      <a:solidFill>
                        <a:srgbClr val="E82326"/>
                      </a:solidFill>
                      <a:prstDash val="solid"/>
                      <a:round/>
                      <a:headEnd type="none" w="med" len="med"/>
                      <a:tailEnd type="none" w="med" len="med"/>
                    </a:lnL>
                    <a:lnR w="28575" cap="flat" cmpd="sng" algn="ctr">
                      <a:solidFill>
                        <a:srgbClr val="E8232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a:latin typeface="Century Gothic" panose="020B0502020202020204" pitchFamily="34" charset="0"/>
                        </a:rPr>
                        <a:t>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dirty="0">
                          <a:latin typeface="Century Gothic" panose="020B0502020202020204" pitchFamily="34" charset="0"/>
                        </a:rPr>
                        <a:t>40 - 60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latin typeface="Century Gothic" panose="020B0502020202020204" pitchFamily="34" charset="0"/>
                        </a:rPr>
                        <a:t>55% - 60%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55134950"/>
                  </a:ext>
                </a:extLst>
              </a:tr>
              <a:tr h="370840">
                <a:tc vMerge="1">
                  <a:txBody>
                    <a:bodyPr/>
                    <a:lstStyle/>
                    <a:p>
                      <a:endParaRPr lang="en-US"/>
                    </a:p>
                  </a:txBody>
                  <a:tcPr anchor="ctr">
                    <a:lnL w="28575" cap="flat" cmpd="sng" algn="ctr">
                      <a:solidFill>
                        <a:srgbClr val="E82326"/>
                      </a:solidFill>
                      <a:prstDash val="solid"/>
                      <a:round/>
                      <a:headEnd type="none" w="med" len="med"/>
                      <a:tailEnd type="none" w="med" len="med"/>
                    </a:lnL>
                    <a:lnR w="28575" cap="flat" cmpd="sng" algn="ctr">
                      <a:solidFill>
                        <a:srgbClr val="E8232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a:latin typeface="Century Gothic" panose="020B0502020202020204" pitchFamily="34" charset="0"/>
                        </a:rPr>
                        <a:t>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dirty="0">
                          <a:latin typeface="Century Gothic" panose="020B0502020202020204" pitchFamily="34" charset="0"/>
                        </a:rPr>
                        <a:t>60 - 80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latin typeface="Century Gothic" panose="020B0502020202020204" pitchFamily="34" charset="0"/>
                        </a:rPr>
                        <a:t>50% - 55%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60874107"/>
                  </a:ext>
                </a:extLst>
              </a:tr>
              <a:tr h="370840">
                <a:tc vMerge="1">
                  <a:txBody>
                    <a:bodyPr/>
                    <a:lstStyle/>
                    <a:p>
                      <a:endParaRPr lang="en-US"/>
                    </a:p>
                  </a:txBody>
                  <a:tcPr anchor="ctr">
                    <a:lnL w="28575" cap="flat" cmpd="sng" algn="ctr">
                      <a:solidFill>
                        <a:srgbClr val="E82326"/>
                      </a:solidFill>
                      <a:prstDash val="solid"/>
                      <a:round/>
                      <a:headEnd type="none" w="med" len="med"/>
                      <a:tailEnd type="none" w="med" len="med"/>
                    </a:lnL>
                    <a:lnR w="28575" cap="flat" cmpd="sng" algn="ctr">
                      <a:solidFill>
                        <a:srgbClr val="E82326"/>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B050"/>
                      </a:solidFill>
                      <a:prstDash val="solid"/>
                      <a:round/>
                      <a:headEnd type="none" w="med" len="med"/>
                      <a:tailEnd type="none" w="med" len="med"/>
                    </a:lnB>
                  </a:tcPr>
                </a:tc>
                <a:tc>
                  <a:txBody>
                    <a:bodyPr/>
                    <a:lstStyle/>
                    <a:p>
                      <a:pPr algn="ctr"/>
                      <a:r>
                        <a:rPr lang="en-US">
                          <a:latin typeface="Century Gothic" panose="020B0502020202020204" pitchFamily="34" charset="0"/>
                        </a:rPr>
                        <a:t>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dirty="0">
                          <a:latin typeface="Century Gothic" panose="020B0502020202020204" pitchFamily="34" charset="0"/>
                        </a:rPr>
                        <a:t>80 - 100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latin typeface="Century Gothic" panose="020B0502020202020204" pitchFamily="34" charset="0"/>
                        </a:rPr>
                        <a:t>45% - 50%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6565125"/>
                  </a:ext>
                </a:extLst>
              </a:tr>
              <a:tr h="370840">
                <a:tc rowSpan="5">
                  <a:txBody>
                    <a:bodyPr/>
                    <a:lstStyle/>
                    <a:p>
                      <a:pPr algn="ctr"/>
                      <a:r>
                        <a:rPr lang="en-US">
                          <a:latin typeface="Century Gothic" panose="020B0502020202020204" pitchFamily="34" charset="0"/>
                        </a:rPr>
                        <a:t>Likely</a:t>
                      </a:r>
                    </a:p>
                    <a:p>
                      <a:pPr algn="ctr"/>
                      <a:r>
                        <a:rPr lang="en-US">
                          <a:latin typeface="Century Gothic" panose="020B0502020202020204" pitchFamily="34" charset="0"/>
                        </a:rPr>
                        <a:t>Non-Brownian Motion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pPr algn="ctr"/>
                      <a:r>
                        <a:rPr lang="en-US">
                          <a:latin typeface="Century Gothic" panose="020B0502020202020204" pitchFamily="34" charset="0"/>
                        </a:rPr>
                        <a:t>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dirty="0">
                          <a:latin typeface="Century Gothic" panose="020B0502020202020204" pitchFamily="34" charset="0"/>
                        </a:rPr>
                        <a:t>100 - 120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latin typeface="Century Gothic" panose="020B0502020202020204" pitchFamily="34" charset="0"/>
                        </a:rPr>
                        <a:t>40% - 45%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09814310"/>
                  </a:ext>
                </a:extLst>
              </a:tr>
              <a:tr h="370840">
                <a:tc vMerge="1">
                  <a:txBody>
                    <a:bodyPr/>
                    <a:lstStyle/>
                    <a:p>
                      <a:endParaRPr lang="en-US"/>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a:latin typeface="Century Gothic" panose="020B0502020202020204" pitchFamily="34" charset="0"/>
                        </a:rPr>
                        <a:t>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dirty="0">
                          <a:latin typeface="Century Gothic" panose="020B0502020202020204" pitchFamily="34" charset="0"/>
                        </a:rPr>
                        <a:t>120 - 140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latin typeface="Century Gothic" panose="020B0502020202020204" pitchFamily="34" charset="0"/>
                        </a:rPr>
                        <a:t>35% - 40%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05966149"/>
                  </a:ext>
                </a:extLst>
              </a:tr>
              <a:tr h="370840">
                <a:tc vMerge="1">
                  <a:txBody>
                    <a:bodyPr/>
                    <a:lstStyle/>
                    <a:p>
                      <a:endParaRPr lang="en-US"/>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a:latin typeface="Century Gothic" panose="020B0502020202020204" pitchFamily="34" charset="0"/>
                        </a:rPr>
                        <a:t>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dirty="0">
                          <a:latin typeface="Century Gothic" panose="020B0502020202020204" pitchFamily="34" charset="0"/>
                        </a:rPr>
                        <a:t>140 - 160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latin typeface="Century Gothic" panose="020B0502020202020204" pitchFamily="34" charset="0"/>
                        </a:rPr>
                        <a:t>30% - 35%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81916223"/>
                  </a:ext>
                </a:extLst>
              </a:tr>
              <a:tr h="370840">
                <a:tc vMerge="1">
                  <a:txBody>
                    <a:bodyPr/>
                    <a:lstStyle/>
                    <a:p>
                      <a:endParaRPr lang="en-US"/>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a:latin typeface="Century Gothic" panose="020B0502020202020204" pitchFamily="34" charset="0"/>
                        </a:rPr>
                        <a:t>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dirty="0">
                          <a:latin typeface="Century Gothic" panose="020B0502020202020204" pitchFamily="34" charset="0"/>
                        </a:rPr>
                        <a:t>160 - 180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latin typeface="Century Gothic" panose="020B0502020202020204" pitchFamily="34" charset="0"/>
                        </a:rPr>
                        <a:t>25% - 30%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17407900"/>
                  </a:ext>
                </a:extLst>
              </a:tr>
              <a:tr h="370840">
                <a:tc vMerge="1">
                  <a:txBody>
                    <a:bodyPr/>
                    <a:lstStyle/>
                    <a:p>
                      <a:r>
                        <a:rPr lang="en-US"/>
                        <a:t>Totally life</a:t>
                      </a:r>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00B050"/>
                      </a:solidFill>
                      <a:prstDash val="solid"/>
                      <a:round/>
                      <a:headEnd type="none" w="med" len="med"/>
                      <a:tailEnd type="none" w="med" len="med"/>
                    </a:lnB>
                  </a:tcPr>
                </a:tc>
                <a:tc>
                  <a:txBody>
                    <a:bodyPr/>
                    <a:lstStyle/>
                    <a:p>
                      <a:pPr algn="ctr"/>
                      <a:r>
                        <a:rPr lang="en-US">
                          <a:latin typeface="Century Gothic" panose="020B0502020202020204" pitchFamily="34" charset="0"/>
                        </a:rPr>
                        <a:t>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latin typeface="Century Gothic" panose="020B0502020202020204" pitchFamily="34" charset="0"/>
                        </a:rPr>
                        <a:t>Lots of move</a:t>
                      </a:r>
                    </a:p>
                    <a:p>
                      <a:r>
                        <a:rPr lang="en-US">
                          <a:latin typeface="Century Gothic" panose="020B0502020202020204" pitchFamily="34" charset="0"/>
                        </a:rPr>
                        <a:t>180-200+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dirty="0">
                          <a:latin typeface="Century Gothic" panose="020B0502020202020204" pitchFamily="34" charset="0"/>
                        </a:rPr>
                        <a:t>&lt;25%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4896071"/>
                  </a:ext>
                </a:extLst>
              </a:tr>
            </a:tbl>
          </a:graphicData>
        </a:graphic>
      </p:graphicFrame>
      <p:sp>
        <p:nvSpPr>
          <p:cNvPr id="4" name="Slide Number Placeholder 3">
            <a:extLst>
              <a:ext uri="{FF2B5EF4-FFF2-40B4-BE49-F238E27FC236}">
                <a16:creationId xmlns:a16="http://schemas.microsoft.com/office/drawing/2014/main" id="{FE696080-AF0E-01D8-25CD-16C9B1D942F2}"/>
              </a:ext>
            </a:extLst>
          </p:cNvPr>
          <p:cNvSpPr>
            <a:spLocks noGrp="1"/>
          </p:cNvSpPr>
          <p:nvPr>
            <p:ph type="sldNum" sz="quarter" idx="4"/>
          </p:nvPr>
        </p:nvSpPr>
        <p:spPr/>
        <p:txBody>
          <a:bodyPr/>
          <a:lstStyle/>
          <a:p>
            <a:fld id="{21C771A8-89F5-6C43-9C6E-B052BDC4BA94}" type="slidenum">
              <a:rPr lang="en-US" smtClean="0"/>
              <a:pPr/>
              <a:t>38</a:t>
            </a:fld>
            <a:endParaRPr lang="en-US"/>
          </a:p>
        </p:txBody>
      </p:sp>
      <p:grpSp>
        <p:nvGrpSpPr>
          <p:cNvPr id="7" name="Group 6">
            <a:extLst>
              <a:ext uri="{FF2B5EF4-FFF2-40B4-BE49-F238E27FC236}">
                <a16:creationId xmlns:a16="http://schemas.microsoft.com/office/drawing/2014/main" id="{E4BDBD91-E72C-4C16-CCA8-09E57DC20294}"/>
              </a:ext>
            </a:extLst>
          </p:cNvPr>
          <p:cNvGrpSpPr/>
          <p:nvPr/>
        </p:nvGrpSpPr>
        <p:grpSpPr>
          <a:xfrm>
            <a:off x="5768784" y="6338926"/>
            <a:ext cx="5217757" cy="430062"/>
            <a:chOff x="5768784" y="6338926"/>
            <a:chExt cx="5217757" cy="430062"/>
          </a:xfrm>
        </p:grpSpPr>
        <p:grpSp>
          <p:nvGrpSpPr>
            <p:cNvPr id="8" name="Group 7">
              <a:extLst>
                <a:ext uri="{FF2B5EF4-FFF2-40B4-BE49-F238E27FC236}">
                  <a16:creationId xmlns:a16="http://schemas.microsoft.com/office/drawing/2014/main" id="{B3B36D81-3DF4-4149-04AD-04A13A30D140}"/>
                </a:ext>
              </a:extLst>
            </p:cNvPr>
            <p:cNvGrpSpPr/>
            <p:nvPr/>
          </p:nvGrpSpPr>
          <p:grpSpPr>
            <a:xfrm>
              <a:off x="6960394" y="6338927"/>
              <a:ext cx="4026147" cy="430061"/>
              <a:chOff x="7182687" y="6311894"/>
              <a:chExt cx="4026147" cy="429079"/>
            </a:xfrm>
            <a:solidFill>
              <a:srgbClr val="F7AA10"/>
            </a:solidFill>
          </p:grpSpPr>
          <p:sp>
            <p:nvSpPr>
              <p:cNvPr id="11" name="Chevron 10">
                <a:extLst>
                  <a:ext uri="{FF2B5EF4-FFF2-40B4-BE49-F238E27FC236}">
                    <a16:creationId xmlns:a16="http://schemas.microsoft.com/office/drawing/2014/main" id="{738D1AEA-9DD4-2831-2A75-678340FB4144}"/>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2" name="Chevron 11">
                <a:extLst>
                  <a:ext uri="{FF2B5EF4-FFF2-40B4-BE49-F238E27FC236}">
                    <a16:creationId xmlns:a16="http://schemas.microsoft.com/office/drawing/2014/main" id="{7BEDDDD5-6B8C-A2CA-9179-7AF4EFD3D34F}"/>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3" name="Chevron 12">
                <a:extLst>
                  <a:ext uri="{FF2B5EF4-FFF2-40B4-BE49-F238E27FC236}">
                    <a16:creationId xmlns:a16="http://schemas.microsoft.com/office/drawing/2014/main" id="{EC049B49-22F9-08DC-F957-46D5B1413D63}"/>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dirty="0">
                    <a:solidFill>
                      <a:schemeClr val="tx1"/>
                    </a:solidFill>
                    <a:latin typeface="Century Gothic" panose="020B0502020202020204" pitchFamily="34" charset="0"/>
                  </a:rPr>
                  <a:t>Comp. &amp; Data</a:t>
                </a:r>
              </a:p>
            </p:txBody>
          </p:sp>
          <p:sp>
            <p:nvSpPr>
              <p:cNvPr id="14" name="Chevron 13">
                <a:extLst>
                  <a:ext uri="{FF2B5EF4-FFF2-40B4-BE49-F238E27FC236}">
                    <a16:creationId xmlns:a16="http://schemas.microsoft.com/office/drawing/2014/main" id="{629E9BF3-244E-E8C6-006B-55ADB667343D}"/>
                  </a:ext>
                </a:extLst>
              </p:cNvPr>
              <p:cNvSpPr/>
              <p:nvPr/>
            </p:nvSpPr>
            <p:spPr>
              <a:xfrm>
                <a:off x="10042695" y="6311894"/>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9" name="Chevron 8">
              <a:extLst>
                <a:ext uri="{FF2B5EF4-FFF2-40B4-BE49-F238E27FC236}">
                  <a16:creationId xmlns:a16="http://schemas.microsoft.com/office/drawing/2014/main" id="{FC569B84-3FE4-632A-C57F-4303F1C79C16}"/>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Motion Detection</a:t>
              </a:r>
            </a:p>
          </p:txBody>
        </p:sp>
      </p:grpSp>
      <p:sp>
        <p:nvSpPr>
          <p:cNvPr id="18" name="Title 1">
            <a:extLst>
              <a:ext uri="{FF2B5EF4-FFF2-40B4-BE49-F238E27FC236}">
                <a16:creationId xmlns:a16="http://schemas.microsoft.com/office/drawing/2014/main" id="{68C592ED-B08D-5BC7-5CA3-070241E6CD44}"/>
              </a:ext>
            </a:extLst>
          </p:cNvPr>
          <p:cNvSpPr>
            <a:spLocks noGrp="1"/>
          </p:cNvSpPr>
          <p:nvPr>
            <p:ph type="title"/>
          </p:nvPr>
        </p:nvSpPr>
        <p:spPr>
          <a:xfrm>
            <a:off x="838200" y="29679"/>
            <a:ext cx="10515600" cy="1325563"/>
          </a:xfrm>
        </p:spPr>
        <p:txBody>
          <a:bodyPr/>
          <a:lstStyle/>
          <a:p>
            <a:r>
              <a:rPr lang="en-US" b="1">
                <a:latin typeface="Century Gothic"/>
              </a:rPr>
              <a:t>Motion Detection</a:t>
            </a:r>
            <a:br>
              <a:rPr lang="en-US"/>
            </a:br>
            <a:r>
              <a:rPr lang="en-US" sz="3600">
                <a:solidFill>
                  <a:schemeClr val="accent2">
                    <a:lumMod val="60000"/>
                    <a:lumOff val="40000"/>
                  </a:schemeClr>
                </a:solidFill>
                <a:latin typeface="Century Gothic"/>
              </a:rPr>
              <a:t>Success</a:t>
            </a:r>
            <a:endParaRPr lang="en-US">
              <a:solidFill>
                <a:schemeClr val="accent2">
                  <a:lumMod val="60000"/>
                  <a:lumOff val="40000"/>
                </a:schemeClr>
              </a:solidFill>
            </a:endParaRPr>
          </a:p>
        </p:txBody>
      </p:sp>
      <p:sp>
        <p:nvSpPr>
          <p:cNvPr id="19" name="TextBox 18">
            <a:extLst>
              <a:ext uri="{FF2B5EF4-FFF2-40B4-BE49-F238E27FC236}">
                <a16:creationId xmlns:a16="http://schemas.microsoft.com/office/drawing/2014/main" id="{BADCF2A9-0323-7E38-CBFE-54D05FFD7AB9}"/>
              </a:ext>
            </a:extLst>
          </p:cNvPr>
          <p:cNvSpPr txBox="1"/>
          <p:nvPr/>
        </p:nvSpPr>
        <p:spPr>
          <a:xfrm>
            <a:off x="6351853" y="1747894"/>
            <a:ext cx="5635517" cy="923330"/>
          </a:xfrm>
          <a:prstGeom prst="rect">
            <a:avLst/>
          </a:prstGeom>
          <a:noFill/>
        </p:spPr>
        <p:txBody>
          <a:bodyPr wrap="square" rtlCol="0">
            <a:spAutoFit/>
          </a:bodyPr>
          <a:lstStyle/>
          <a:p>
            <a:r>
              <a:rPr lang="en-US">
                <a:latin typeface="Century Gothic" panose="020B0502020202020204" pitchFamily="34" charset="0"/>
              </a:rPr>
              <a:t>Final Rank of the simulated particle will be the average of the Velocity rank and the Area Fraction rank</a:t>
            </a:r>
          </a:p>
        </p:txBody>
      </p:sp>
      <p:graphicFrame>
        <p:nvGraphicFramePr>
          <p:cNvPr id="21" name="Table 21">
            <a:extLst>
              <a:ext uri="{FF2B5EF4-FFF2-40B4-BE49-F238E27FC236}">
                <a16:creationId xmlns:a16="http://schemas.microsoft.com/office/drawing/2014/main" id="{F21BD148-CD06-561A-4DE1-5F486A3EB3D7}"/>
              </a:ext>
            </a:extLst>
          </p:cNvPr>
          <p:cNvGraphicFramePr>
            <a:graphicFrameLocks noGrp="1"/>
          </p:cNvGraphicFramePr>
          <p:nvPr>
            <p:extLst>
              <p:ext uri="{D42A27DB-BD31-4B8C-83A1-F6EECF244321}">
                <p14:modId xmlns:p14="http://schemas.microsoft.com/office/powerpoint/2010/main" val="1224722153"/>
              </p:ext>
            </p:extLst>
          </p:nvPr>
        </p:nvGraphicFramePr>
        <p:xfrm>
          <a:off x="6351852" y="2703688"/>
          <a:ext cx="5635518" cy="1899920"/>
        </p:xfrm>
        <a:graphic>
          <a:graphicData uri="http://schemas.openxmlformats.org/drawingml/2006/table">
            <a:tbl>
              <a:tblPr firstRow="1" bandRow="1">
                <a:tableStyleId>{74C1A8A3-306A-4EB7-A6B1-4F7E0EB9C5D6}</a:tableStyleId>
              </a:tblPr>
              <a:tblGrid>
                <a:gridCol w="1289169">
                  <a:extLst>
                    <a:ext uri="{9D8B030D-6E8A-4147-A177-3AD203B41FA5}">
                      <a16:colId xmlns:a16="http://schemas.microsoft.com/office/drawing/2014/main" val="2816655803"/>
                    </a:ext>
                  </a:extLst>
                </a:gridCol>
                <a:gridCol w="1868728">
                  <a:extLst>
                    <a:ext uri="{9D8B030D-6E8A-4147-A177-3AD203B41FA5}">
                      <a16:colId xmlns:a16="http://schemas.microsoft.com/office/drawing/2014/main" val="3426053023"/>
                    </a:ext>
                  </a:extLst>
                </a:gridCol>
                <a:gridCol w="2477621">
                  <a:extLst>
                    <a:ext uri="{9D8B030D-6E8A-4147-A177-3AD203B41FA5}">
                      <a16:colId xmlns:a16="http://schemas.microsoft.com/office/drawing/2014/main" val="4292691317"/>
                    </a:ext>
                  </a:extLst>
                </a:gridCol>
              </a:tblGrid>
              <a:tr h="370840">
                <a:tc>
                  <a:txBody>
                    <a:bodyPr/>
                    <a:lstStyle/>
                    <a:p>
                      <a:pPr algn="ctr"/>
                      <a:r>
                        <a:rPr lang="en-US" sz="1600" b="0">
                          <a:latin typeface="Century Gothic" panose="020B0502020202020204" pitchFamily="34" charset="0"/>
                        </a:rPr>
                        <a:t>Simulated Input Rank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0">
                          <a:latin typeface="Century Gothic" panose="020B0502020202020204" pitchFamily="34" charset="0"/>
                        </a:rPr>
                        <a:t>Output Success Range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0">
                          <a:latin typeface="Century Gothic" panose="020B0502020202020204" pitchFamily="34" charset="0"/>
                        </a:rPr>
                        <a:t>Notes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55075658"/>
                  </a:ext>
                </a:extLst>
              </a:tr>
              <a:tr h="370840">
                <a:tc>
                  <a:txBody>
                    <a:bodyPr/>
                    <a:lstStyle/>
                    <a:p>
                      <a:pPr algn="ctr"/>
                      <a:r>
                        <a:rPr lang="en-US" sz="1600">
                          <a:latin typeface="Century Gothic" panose="020B0502020202020204" pitchFamily="34" charset="0"/>
                        </a:rPr>
                        <a:t>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a:latin typeface="Century Gothic" panose="020B0502020202020204" pitchFamily="34" charset="0"/>
                        </a:rPr>
                        <a:t>7 – 10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a:latin typeface="Century Gothic" panose="020B0502020202020204" pitchFamily="34" charset="0"/>
                        </a:rPr>
                        <a:t>Likely Non-Brownian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5354556"/>
                  </a:ext>
                </a:extLst>
              </a:tr>
              <a:tr h="370840">
                <a:tc>
                  <a:txBody>
                    <a:bodyPr/>
                    <a:lstStyle/>
                    <a:p>
                      <a:pPr algn="ctr"/>
                      <a:r>
                        <a:rPr lang="en-US" sz="1600">
                          <a:latin typeface="Century Gothic" panose="020B0502020202020204" pitchFamily="34" charset="0"/>
                        </a:rPr>
                        <a:t>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a:latin typeface="Century Gothic" panose="020B0502020202020204" pitchFamily="34" charset="0"/>
                        </a:rPr>
                        <a:t>4 – 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a:latin typeface="Century Gothic" panose="020B0502020202020204" pitchFamily="34" charset="0"/>
                        </a:rPr>
                        <a:t>Ground can look for false positive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81619101"/>
                  </a:ext>
                </a:extLst>
              </a:tr>
              <a:tr h="370840">
                <a:tc>
                  <a:txBody>
                    <a:bodyPr/>
                    <a:lstStyle/>
                    <a:p>
                      <a:pPr algn="ctr"/>
                      <a:r>
                        <a:rPr lang="en-US" sz="1600">
                          <a:latin typeface="Century Gothic" panose="020B0502020202020204" pitchFamily="34" charset="0"/>
                        </a:rPr>
                        <a:t>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a:latin typeface="Century Gothic" panose="020B0502020202020204" pitchFamily="34" charset="0"/>
                        </a:rPr>
                        <a:t>2 – 5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a:latin typeface="Century Gothic" panose="020B0502020202020204" pitchFamily="34" charset="0"/>
                        </a:rPr>
                        <a:t>Likely Brownian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82321572"/>
                  </a:ext>
                </a:extLst>
              </a:tr>
            </a:tbl>
          </a:graphicData>
        </a:graphic>
      </p:graphicFrame>
    </p:spTree>
    <p:extLst>
      <p:ext uri="{BB962C8B-B14F-4D97-AF65-F5344CB8AC3E}">
        <p14:creationId xmlns:p14="http://schemas.microsoft.com/office/powerpoint/2010/main" val="2691182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7950F-5541-ADDA-5F54-4422CB74F21C}"/>
              </a:ext>
            </a:extLst>
          </p:cNvPr>
          <p:cNvSpPr>
            <a:spLocks noGrp="1"/>
          </p:cNvSpPr>
          <p:nvPr>
            <p:ph type="title"/>
          </p:nvPr>
        </p:nvSpPr>
        <p:spPr/>
        <p:txBody>
          <a:bodyPr/>
          <a:lstStyle/>
          <a:p>
            <a:r>
              <a:rPr lang="en-US" b="1"/>
              <a:t>Day in the Life</a:t>
            </a:r>
            <a:br>
              <a:rPr lang="en-US"/>
            </a:br>
            <a:r>
              <a:rPr lang="en-US" sz="3600">
                <a:solidFill>
                  <a:schemeClr val="accent2">
                    <a:lumMod val="60000"/>
                    <a:lumOff val="40000"/>
                  </a:schemeClr>
                </a:solidFill>
              </a:rPr>
              <a:t>Overview</a:t>
            </a:r>
            <a:endParaRPr lang="en-US"/>
          </a:p>
        </p:txBody>
      </p:sp>
      <p:sp>
        <p:nvSpPr>
          <p:cNvPr id="4" name="Slide Number Placeholder 3">
            <a:extLst>
              <a:ext uri="{FF2B5EF4-FFF2-40B4-BE49-F238E27FC236}">
                <a16:creationId xmlns:a16="http://schemas.microsoft.com/office/drawing/2014/main" id="{CB43824B-9E18-95FA-DE5F-CCC2668CCA17}"/>
              </a:ext>
            </a:extLst>
          </p:cNvPr>
          <p:cNvSpPr>
            <a:spLocks noGrp="1"/>
          </p:cNvSpPr>
          <p:nvPr>
            <p:ph type="sldNum" sz="quarter" idx="4"/>
          </p:nvPr>
        </p:nvSpPr>
        <p:spPr/>
        <p:txBody>
          <a:bodyPr/>
          <a:lstStyle/>
          <a:p>
            <a:fld id="{21C771A8-89F5-6C43-9C6E-B052BDC4BA94}" type="slidenum">
              <a:rPr lang="en-US" smtClean="0"/>
              <a:pPr/>
              <a:t>39</a:t>
            </a:fld>
            <a:endParaRPr lang="en-US"/>
          </a:p>
        </p:txBody>
      </p:sp>
      <p:grpSp>
        <p:nvGrpSpPr>
          <p:cNvPr id="12" name="Group 11">
            <a:extLst>
              <a:ext uri="{FF2B5EF4-FFF2-40B4-BE49-F238E27FC236}">
                <a16:creationId xmlns:a16="http://schemas.microsoft.com/office/drawing/2014/main" id="{E0866D98-F480-7602-0D0A-44798755DDE4}"/>
              </a:ext>
            </a:extLst>
          </p:cNvPr>
          <p:cNvGrpSpPr/>
          <p:nvPr/>
        </p:nvGrpSpPr>
        <p:grpSpPr>
          <a:xfrm>
            <a:off x="6960394" y="6338927"/>
            <a:ext cx="4026147" cy="430061"/>
            <a:chOff x="7182687" y="6311894"/>
            <a:chExt cx="4026147" cy="429079"/>
          </a:xfrm>
          <a:solidFill>
            <a:srgbClr val="F7AA10"/>
          </a:solidFill>
        </p:grpSpPr>
        <p:sp>
          <p:nvSpPr>
            <p:cNvPr id="13" name="Chevron 12">
              <a:extLst>
                <a:ext uri="{FF2B5EF4-FFF2-40B4-BE49-F238E27FC236}">
                  <a16:creationId xmlns:a16="http://schemas.microsoft.com/office/drawing/2014/main" id="{3D3624F8-8160-35CB-4D45-7373DD1F3E88}"/>
                </a:ext>
              </a:extLst>
            </p:cNvPr>
            <p:cNvSpPr/>
            <p:nvPr/>
          </p:nvSpPr>
          <p:spPr>
            <a:xfrm>
              <a:off x="7182687" y="6311896"/>
              <a:ext cx="1166139" cy="429077"/>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Key Tests</a:t>
              </a:r>
            </a:p>
          </p:txBody>
        </p:sp>
        <p:sp>
          <p:nvSpPr>
            <p:cNvPr id="14" name="Chevron 13">
              <a:extLst>
                <a:ext uri="{FF2B5EF4-FFF2-40B4-BE49-F238E27FC236}">
                  <a16:creationId xmlns:a16="http://schemas.microsoft.com/office/drawing/2014/main" id="{94368ABD-0179-3018-C94D-16AF9C0786D8}"/>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Thermal</a:t>
              </a:r>
            </a:p>
          </p:txBody>
        </p:sp>
        <p:sp>
          <p:nvSpPr>
            <p:cNvPr id="15" name="Chevron 14">
              <a:extLst>
                <a:ext uri="{FF2B5EF4-FFF2-40B4-BE49-F238E27FC236}">
                  <a16:creationId xmlns:a16="http://schemas.microsoft.com/office/drawing/2014/main" id="{8175E814-BF4E-6484-8E16-F06487099DA1}"/>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Optics</a:t>
              </a:r>
            </a:p>
          </p:txBody>
        </p:sp>
        <p:sp>
          <p:nvSpPr>
            <p:cNvPr id="16" name="Chevron 15">
              <a:extLst>
                <a:ext uri="{FF2B5EF4-FFF2-40B4-BE49-F238E27FC236}">
                  <a16:creationId xmlns:a16="http://schemas.microsoft.com/office/drawing/2014/main" id="{53F65BA5-E686-1974-6E9E-8996C462CA90}"/>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DITL</a:t>
              </a:r>
            </a:p>
          </p:txBody>
        </p:sp>
      </p:grpSp>
      <p:grpSp>
        <p:nvGrpSpPr>
          <p:cNvPr id="3" name="Group 2">
            <a:extLst>
              <a:ext uri="{FF2B5EF4-FFF2-40B4-BE49-F238E27FC236}">
                <a16:creationId xmlns:a16="http://schemas.microsoft.com/office/drawing/2014/main" id="{C172FF89-4826-2F64-7F2C-3A7B92A92F99}"/>
              </a:ext>
            </a:extLst>
          </p:cNvPr>
          <p:cNvGrpSpPr/>
          <p:nvPr/>
        </p:nvGrpSpPr>
        <p:grpSpPr>
          <a:xfrm>
            <a:off x="5768784" y="6338926"/>
            <a:ext cx="5217757" cy="430062"/>
            <a:chOff x="5768784" y="6338926"/>
            <a:chExt cx="5217757" cy="430062"/>
          </a:xfrm>
        </p:grpSpPr>
        <p:grpSp>
          <p:nvGrpSpPr>
            <p:cNvPr id="5" name="Group 4">
              <a:extLst>
                <a:ext uri="{FF2B5EF4-FFF2-40B4-BE49-F238E27FC236}">
                  <a16:creationId xmlns:a16="http://schemas.microsoft.com/office/drawing/2014/main" id="{1B3BF99D-1AE2-0F51-01A4-7DAF0953F85E}"/>
                </a:ext>
              </a:extLst>
            </p:cNvPr>
            <p:cNvGrpSpPr/>
            <p:nvPr/>
          </p:nvGrpSpPr>
          <p:grpSpPr>
            <a:xfrm>
              <a:off x="6960394" y="6338927"/>
              <a:ext cx="4026147" cy="430061"/>
              <a:chOff x="7182687" y="6311894"/>
              <a:chExt cx="4026147" cy="429079"/>
            </a:xfrm>
            <a:solidFill>
              <a:srgbClr val="F7AA10"/>
            </a:solidFill>
          </p:grpSpPr>
          <p:sp>
            <p:nvSpPr>
              <p:cNvPr id="7" name="Chevron 6">
                <a:extLst>
                  <a:ext uri="{FF2B5EF4-FFF2-40B4-BE49-F238E27FC236}">
                    <a16:creationId xmlns:a16="http://schemas.microsoft.com/office/drawing/2014/main" id="{3D3C0F4C-F947-B150-6361-E4E1851FA194}"/>
                  </a:ext>
                </a:extLst>
              </p:cNvPr>
              <p:cNvSpPr/>
              <p:nvPr/>
            </p:nvSpPr>
            <p:spPr>
              <a:xfrm>
                <a:off x="7182687" y="6311896"/>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8" name="Chevron 7">
                <a:extLst>
                  <a:ext uri="{FF2B5EF4-FFF2-40B4-BE49-F238E27FC236}">
                    <a16:creationId xmlns:a16="http://schemas.microsoft.com/office/drawing/2014/main" id="{7BFD424D-33E4-78D7-7CFA-F0E9882D0173}"/>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9" name="Chevron 8">
                <a:extLst>
                  <a:ext uri="{FF2B5EF4-FFF2-40B4-BE49-F238E27FC236}">
                    <a16:creationId xmlns:a16="http://schemas.microsoft.com/office/drawing/2014/main" id="{24248F40-02F8-BB61-7201-5CBD2C614AB5}"/>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dirty="0">
                    <a:solidFill>
                      <a:schemeClr val="tx1"/>
                    </a:solidFill>
                    <a:latin typeface="Century Gothic" panose="020B0502020202020204" pitchFamily="34" charset="0"/>
                  </a:rPr>
                  <a:t>Comp. &amp; Data</a:t>
                </a:r>
              </a:p>
            </p:txBody>
          </p:sp>
          <p:sp>
            <p:nvSpPr>
              <p:cNvPr id="10" name="Chevron 9">
                <a:extLst>
                  <a:ext uri="{FF2B5EF4-FFF2-40B4-BE49-F238E27FC236}">
                    <a16:creationId xmlns:a16="http://schemas.microsoft.com/office/drawing/2014/main" id="{FF50846A-A9CC-216C-DD02-B924B3019985}"/>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6" name="Chevron 5">
              <a:extLst>
                <a:ext uri="{FF2B5EF4-FFF2-40B4-BE49-F238E27FC236}">
                  <a16:creationId xmlns:a16="http://schemas.microsoft.com/office/drawing/2014/main" id="{96BDDB7C-DBD6-D14D-FE13-51D6AB3D1F85}"/>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DITL</a:t>
              </a:r>
            </a:p>
          </p:txBody>
        </p:sp>
      </p:grpSp>
      <p:graphicFrame>
        <p:nvGraphicFramePr>
          <p:cNvPr id="17" name="Table 16">
            <a:extLst>
              <a:ext uri="{FF2B5EF4-FFF2-40B4-BE49-F238E27FC236}">
                <a16:creationId xmlns:a16="http://schemas.microsoft.com/office/drawing/2014/main" id="{34357B50-44BF-699F-8D1A-F109D7372517}"/>
              </a:ext>
            </a:extLst>
          </p:cNvPr>
          <p:cNvGraphicFramePr>
            <a:graphicFrameLocks noGrp="1"/>
          </p:cNvGraphicFramePr>
          <p:nvPr>
            <p:extLst>
              <p:ext uri="{D42A27DB-BD31-4B8C-83A1-F6EECF244321}">
                <p14:modId xmlns:p14="http://schemas.microsoft.com/office/powerpoint/2010/main" val="3534327710"/>
              </p:ext>
            </p:extLst>
          </p:nvPr>
        </p:nvGraphicFramePr>
        <p:xfrm>
          <a:off x="6769669" y="1644190"/>
          <a:ext cx="5130231" cy="3520440"/>
        </p:xfrm>
        <a:graphic>
          <a:graphicData uri="http://schemas.openxmlformats.org/drawingml/2006/table">
            <a:tbl>
              <a:tblPr firstCol="1" bandRow="1">
                <a:tableStyleId>{85BE263C-DBD7-4A20-BB59-AAB30ACAA65A}</a:tableStyleId>
              </a:tblPr>
              <a:tblGrid>
                <a:gridCol w="647648">
                  <a:extLst>
                    <a:ext uri="{9D8B030D-6E8A-4147-A177-3AD203B41FA5}">
                      <a16:colId xmlns:a16="http://schemas.microsoft.com/office/drawing/2014/main" val="3450181852"/>
                    </a:ext>
                  </a:extLst>
                </a:gridCol>
                <a:gridCol w="4482583">
                  <a:extLst>
                    <a:ext uri="{9D8B030D-6E8A-4147-A177-3AD203B41FA5}">
                      <a16:colId xmlns:a16="http://schemas.microsoft.com/office/drawing/2014/main" val="454860082"/>
                    </a:ext>
                  </a:extLst>
                </a:gridCol>
              </a:tblGrid>
              <a:tr h="424405">
                <a:tc>
                  <a:txBody>
                    <a:bodyPr/>
                    <a:lstStyle/>
                    <a:p>
                      <a:pPr lvl="0" algn="ctr">
                        <a:buNone/>
                      </a:pPr>
                      <a:r>
                        <a:rPr lang="en-US" sz="1300" b="0">
                          <a:solidFill>
                            <a:schemeClr val="tx1"/>
                          </a:solidFill>
                          <a:latin typeface="Century Gothic" panose="020B0502020202020204" pitchFamily="34" charset="0"/>
                        </a:rPr>
                        <a:t>3.3.1</a:t>
                      </a:r>
                    </a:p>
                  </a:txBody>
                  <a:tcPr marL="45720" marR="4572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lnTlToBr w="0">
                      <a:noFill/>
                    </a:lnTlToBr>
                    <a:lnBlToTr w="0">
                      <a:noFill/>
                    </a:lnBlToTr>
                    <a:solidFill>
                      <a:schemeClr val="accent2">
                        <a:lumMod val="75000"/>
                      </a:schemeClr>
                    </a:solidFill>
                  </a:tcPr>
                </a:tc>
                <a:tc>
                  <a:txBody>
                    <a:bodyPr/>
                    <a:lstStyle/>
                    <a:p>
                      <a:pPr lvl="0" algn="l">
                        <a:lnSpc>
                          <a:spcPct val="100000"/>
                        </a:lnSpc>
                        <a:spcBef>
                          <a:spcPts val="0"/>
                        </a:spcBef>
                        <a:spcAft>
                          <a:spcPts val="0"/>
                        </a:spcAft>
                        <a:buNone/>
                      </a:pPr>
                      <a:r>
                        <a:rPr lang="en-US" sz="1300" b="0" i="0" kern="1200">
                          <a:solidFill>
                            <a:schemeClr val="bg1"/>
                          </a:solidFill>
                          <a:effectLst/>
                          <a:latin typeface="Century Gothic" panose="020B0502020202020204" pitchFamily="34" charset="0"/>
                          <a:ea typeface="+mn-ea"/>
                          <a:cs typeface="+mn-cs"/>
                        </a:rPr>
                        <a:t>Optical sensor shall support a resolution of &lt; 0.8 um in the X and Y directions</a:t>
                      </a:r>
                      <a:endParaRPr lang="en-US" sz="1300" b="0" i="0" u="none" strike="noStrike" kern="1200" noProof="0">
                        <a:solidFill>
                          <a:schemeClr val="bg1"/>
                        </a:solidFill>
                        <a:effectLst/>
                        <a:latin typeface="Century Gothic" panose="020B0502020202020204" pitchFamily="34" charset="0"/>
                      </a:endParaRPr>
                    </a:p>
                  </a:txBody>
                  <a:tcPr marL="45720" marR="45720"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2113654920"/>
                  </a:ext>
                </a:extLst>
              </a:tr>
              <a:tr h="485430">
                <a:tc>
                  <a:txBody>
                    <a:bodyPr/>
                    <a:lstStyle/>
                    <a:p>
                      <a:pPr algn="ctr" fontAlgn="b"/>
                      <a:r>
                        <a:rPr lang="en-US" sz="1300" b="0" i="0" u="none" strike="noStrike">
                          <a:solidFill>
                            <a:schemeClr val="tx1"/>
                          </a:solidFill>
                          <a:effectLst/>
                          <a:latin typeface="Century Gothic" panose="020B0502020202020204" pitchFamily="34" charset="0"/>
                        </a:rPr>
                        <a:t>3.3.2</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lvl="0" algn="l">
                        <a:lnSpc>
                          <a:spcPct val="100000"/>
                        </a:lnSpc>
                        <a:spcBef>
                          <a:spcPts val="0"/>
                        </a:spcBef>
                        <a:spcAft>
                          <a:spcPts val="0"/>
                        </a:spcAft>
                        <a:buNone/>
                      </a:pPr>
                      <a:r>
                        <a:rPr lang="en-US" sz="1300" b="0" i="0" kern="1200">
                          <a:solidFill>
                            <a:schemeClr val="bg1"/>
                          </a:solidFill>
                          <a:effectLst/>
                          <a:latin typeface="Century Gothic" panose="020B0502020202020204" pitchFamily="34" charset="0"/>
                          <a:ea typeface="+mn-ea"/>
                          <a:cs typeface="+mn-cs"/>
                        </a:rPr>
                        <a:t>Optical sensor shall support a resolution of &lt; 2 um in the Z direction</a:t>
                      </a:r>
                      <a:endParaRPr lang="en-US" sz="1300" b="0" i="0" u="none" strike="noStrike" kern="1200" noProof="0">
                        <a:solidFill>
                          <a:schemeClr val="bg1"/>
                        </a:solidFill>
                        <a:effectLst/>
                        <a:latin typeface="Century Gothic" panose="020B0502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6922017"/>
                  </a:ext>
                </a:extLst>
              </a:tr>
              <a:tr h="424405">
                <a:tc>
                  <a:txBody>
                    <a:bodyPr/>
                    <a:lstStyle/>
                    <a:p>
                      <a:pPr algn="ctr" fontAlgn="b"/>
                      <a:r>
                        <a:rPr lang="en-US" sz="1300" b="0" i="0" u="none" strike="noStrike">
                          <a:solidFill>
                            <a:schemeClr val="tx1"/>
                          </a:solidFill>
                          <a:effectLst/>
                          <a:latin typeface="Century Gothic" panose="020B0502020202020204" pitchFamily="34" charset="0"/>
                        </a:rPr>
                        <a:t>2.5.5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l" fontAlgn="ctr"/>
                      <a:r>
                        <a:rPr lang="en-US" sz="1300" b="0" i="0" u="none" strike="noStrike">
                          <a:solidFill>
                            <a:srgbClr val="000000"/>
                          </a:solidFill>
                          <a:effectLst/>
                          <a:latin typeface="Century Gothic" panose="020B0502020202020204" pitchFamily="34" charset="0"/>
                        </a:rPr>
                        <a:t>The software shall provide a method to estimate the amount of compression achievable for a specified item of output data</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2462850"/>
                  </a:ext>
                </a:extLst>
              </a:tr>
              <a:tr h="424405">
                <a:tc>
                  <a:txBody>
                    <a:bodyPr/>
                    <a:lstStyle/>
                    <a:p>
                      <a:pPr algn="ctr" fontAlgn="b"/>
                      <a:r>
                        <a:rPr lang="en-US" sz="1300" b="0" i="0" u="none" strike="noStrike">
                          <a:solidFill>
                            <a:schemeClr val="tx1"/>
                          </a:solidFill>
                          <a:effectLst/>
                          <a:latin typeface="Century Gothic" panose="020B0502020202020204" pitchFamily="34" charset="0"/>
                        </a:rPr>
                        <a:t>2.5.8</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l" fontAlgn="b"/>
                      <a:r>
                        <a:rPr lang="en-US" sz="1300" b="0" i="0" u="none" strike="noStrike">
                          <a:solidFill>
                            <a:srgbClr val="000000"/>
                          </a:solidFill>
                          <a:effectLst/>
                          <a:latin typeface="Century Gothic" panose="020B0502020202020204" pitchFamily="34" charset="0"/>
                        </a:rPr>
                        <a:t>The software shall provide a method to output raw image frames from the image sensor</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1230463"/>
                  </a:ext>
                </a:extLst>
              </a:tr>
              <a:tr h="424405">
                <a:tc>
                  <a:txBody>
                    <a:bodyPr/>
                    <a:lstStyle/>
                    <a:p>
                      <a:pPr algn="ctr" fontAlgn="b"/>
                      <a:r>
                        <a:rPr lang="en-US" sz="1300" b="0" i="0" u="none" strike="noStrike">
                          <a:solidFill>
                            <a:schemeClr val="tx1"/>
                          </a:solidFill>
                          <a:effectLst/>
                          <a:latin typeface="Century Gothic" panose="020B0502020202020204" pitchFamily="34" charset="0"/>
                        </a:rPr>
                        <a:t>2.5.9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l" fontAlgn="b"/>
                      <a:r>
                        <a:rPr lang="en-US" sz="1300" b="0" i="0" u="none" strike="noStrike">
                          <a:solidFill>
                            <a:srgbClr val="000000"/>
                          </a:solidFill>
                          <a:effectLst/>
                          <a:latin typeface="Century Gothic" panose="020B0502020202020204" pitchFamily="34" charset="0"/>
                        </a:rPr>
                        <a:t>The software shall acknowledge the receipt of commands and provide informative responses when relevant</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4106603"/>
                  </a:ext>
                </a:extLst>
              </a:tr>
              <a:tr h="424405">
                <a:tc>
                  <a:txBody>
                    <a:bodyPr/>
                    <a:lstStyle/>
                    <a:p>
                      <a:pPr algn="ctr" fontAlgn="b"/>
                      <a:r>
                        <a:rPr lang="en-US" sz="1300" b="0" i="0" u="none" strike="noStrike">
                          <a:solidFill>
                            <a:schemeClr val="tx1"/>
                          </a:solidFill>
                          <a:effectLst/>
                          <a:latin typeface="Century Gothic" panose="020B0502020202020204" pitchFamily="34" charset="0"/>
                        </a:rPr>
                        <a:t>2.5.10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l" fontAlgn="b"/>
                      <a:r>
                        <a:rPr lang="en-US" sz="1300" b="0" i="0" u="none" strike="noStrike">
                          <a:solidFill>
                            <a:srgbClr val="000000"/>
                          </a:solidFill>
                          <a:effectLst/>
                          <a:latin typeface="Century Gothic" panose="020B0502020202020204" pitchFamily="34" charset="0"/>
                        </a:rPr>
                        <a:t>The software shall provide a method to retrieve and optionally process requested data from the bulk storage device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8635554"/>
                  </a:ext>
                </a:extLst>
              </a:tr>
            </a:tbl>
          </a:graphicData>
        </a:graphic>
      </p:graphicFrame>
      <p:pic>
        <p:nvPicPr>
          <p:cNvPr id="1030" name="Picture 6">
            <a:extLst>
              <a:ext uri="{FF2B5EF4-FFF2-40B4-BE49-F238E27FC236}">
                <a16:creationId xmlns:a16="http://schemas.microsoft.com/office/drawing/2014/main" id="{63891734-6A8D-3B48-65E6-949EAD0C6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6" y="1355242"/>
            <a:ext cx="63627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465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70D6FC-9BBF-A17D-F013-D47D4365F07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4</a:t>
            </a:fld>
            <a:endParaRPr lang="en-US">
              <a:latin typeface="Century Gothic" panose="020B0502020202020204" pitchFamily="34" charset="0"/>
            </a:endParaRPr>
          </a:p>
        </p:txBody>
      </p:sp>
      <p:sp>
        <p:nvSpPr>
          <p:cNvPr id="2" name="Title 1">
            <a:extLst>
              <a:ext uri="{FF2B5EF4-FFF2-40B4-BE49-F238E27FC236}">
                <a16:creationId xmlns:a16="http://schemas.microsoft.com/office/drawing/2014/main" id="{D3138A35-916C-C295-1A3C-53189E7B223D}"/>
              </a:ext>
            </a:extLst>
          </p:cNvPr>
          <p:cNvSpPr>
            <a:spLocks noGrp="1"/>
          </p:cNvSpPr>
          <p:nvPr>
            <p:ph type="title"/>
          </p:nvPr>
        </p:nvSpPr>
        <p:spPr/>
        <p:txBody>
          <a:bodyPr/>
          <a:lstStyle/>
          <a:p>
            <a:r>
              <a:rPr lang="en-US"/>
              <a:t>CONOPS: Etna</a:t>
            </a:r>
          </a:p>
        </p:txBody>
      </p:sp>
      <p:pic>
        <p:nvPicPr>
          <p:cNvPr id="3076" name="Picture 4">
            <a:extLst>
              <a:ext uri="{FF2B5EF4-FFF2-40B4-BE49-F238E27FC236}">
                <a16:creationId xmlns:a16="http://schemas.microsoft.com/office/drawing/2014/main" id="{E746BC47-F40E-4FE0-4F17-1C020491E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24" y="1036320"/>
            <a:ext cx="11771751" cy="506984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F62BE35-6477-0A15-9530-7A4F91A80911}"/>
              </a:ext>
            </a:extLst>
          </p:cNvPr>
          <p:cNvGrpSpPr/>
          <p:nvPr/>
        </p:nvGrpSpPr>
        <p:grpSpPr>
          <a:xfrm>
            <a:off x="6747591" y="6338927"/>
            <a:ext cx="4238950" cy="430060"/>
            <a:chOff x="6747591" y="6338927"/>
            <a:chExt cx="4238950" cy="430060"/>
          </a:xfrm>
        </p:grpSpPr>
        <p:grpSp>
          <p:nvGrpSpPr>
            <p:cNvPr id="5" name="Group 4">
              <a:extLst>
                <a:ext uri="{FF2B5EF4-FFF2-40B4-BE49-F238E27FC236}">
                  <a16:creationId xmlns:a16="http://schemas.microsoft.com/office/drawing/2014/main" id="{234C9668-1A29-D19A-7FF8-D4B9B102B456}"/>
                </a:ext>
              </a:extLst>
            </p:cNvPr>
            <p:cNvGrpSpPr/>
            <p:nvPr/>
          </p:nvGrpSpPr>
          <p:grpSpPr>
            <a:xfrm>
              <a:off x="7913730" y="6338927"/>
              <a:ext cx="3072811" cy="430060"/>
              <a:chOff x="8136023" y="6311894"/>
              <a:chExt cx="3072811" cy="429078"/>
            </a:xfrm>
            <a:solidFill>
              <a:srgbClr val="960000"/>
            </a:solidFill>
          </p:grpSpPr>
          <p:sp>
            <p:nvSpPr>
              <p:cNvPr id="7" name="Chevron 6">
                <a:extLst>
                  <a:ext uri="{FF2B5EF4-FFF2-40B4-BE49-F238E27FC236}">
                    <a16:creationId xmlns:a16="http://schemas.microsoft.com/office/drawing/2014/main" id="{BD163FCA-E7EE-C1C8-0794-AC2BC7E5E666}"/>
                  </a:ext>
                </a:extLst>
              </p:cNvPr>
              <p:cNvSpPr/>
              <p:nvPr/>
            </p:nvSpPr>
            <p:spPr>
              <a:xfrm>
                <a:off x="8136023" y="6311895"/>
                <a:ext cx="1166139" cy="429077"/>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High Level</a:t>
                </a:r>
              </a:p>
            </p:txBody>
          </p:sp>
          <p:sp>
            <p:nvSpPr>
              <p:cNvPr id="8" name="Chevron 7">
                <a:extLst>
                  <a:ext uri="{FF2B5EF4-FFF2-40B4-BE49-F238E27FC236}">
                    <a16:creationId xmlns:a16="http://schemas.microsoft.com/office/drawing/2014/main" id="{8489CC4C-059E-C0C9-1CAE-F68E3FD59F5C}"/>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CPEs</a:t>
                </a:r>
              </a:p>
            </p:txBody>
          </p:sp>
          <p:sp>
            <p:nvSpPr>
              <p:cNvPr id="12" name="Chevron 11">
                <a:extLst>
                  <a:ext uri="{FF2B5EF4-FFF2-40B4-BE49-F238E27FC236}">
                    <a16:creationId xmlns:a16="http://schemas.microsoft.com/office/drawing/2014/main" id="{0F55114D-9A00-BD57-9414-1212F6E001FA}"/>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Design</a:t>
                </a:r>
              </a:p>
            </p:txBody>
          </p:sp>
        </p:grpSp>
        <p:sp>
          <p:nvSpPr>
            <p:cNvPr id="3" name="Chevron 2">
              <a:extLst>
                <a:ext uri="{FF2B5EF4-FFF2-40B4-BE49-F238E27FC236}">
                  <a16:creationId xmlns:a16="http://schemas.microsoft.com/office/drawing/2014/main" id="{F0EDD023-5865-D4A2-409E-45293CF4DC98}"/>
                </a:ext>
              </a:extLst>
            </p:cNvPr>
            <p:cNvSpPr/>
            <p:nvPr/>
          </p:nvSpPr>
          <p:spPr>
            <a:xfrm>
              <a:off x="6747591" y="6338927"/>
              <a:ext cx="1166139" cy="430059"/>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grpSp>
    </p:spTree>
    <p:extLst>
      <p:ext uri="{BB962C8B-B14F-4D97-AF65-F5344CB8AC3E}">
        <p14:creationId xmlns:p14="http://schemas.microsoft.com/office/powerpoint/2010/main" val="3949381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40</a:t>
            </a:fld>
            <a:endParaRPr lang="en-US"/>
          </a:p>
        </p:txBody>
      </p:sp>
      <p:grpSp>
        <p:nvGrpSpPr>
          <p:cNvPr id="11" name="Group 10">
            <a:extLst>
              <a:ext uri="{FF2B5EF4-FFF2-40B4-BE49-F238E27FC236}">
                <a16:creationId xmlns:a16="http://schemas.microsoft.com/office/drawing/2014/main" id="{4359295C-D29C-847C-72E8-E3D58B4D6496}"/>
              </a:ext>
            </a:extLst>
          </p:cNvPr>
          <p:cNvGrpSpPr/>
          <p:nvPr/>
        </p:nvGrpSpPr>
        <p:grpSpPr>
          <a:xfrm>
            <a:off x="5768784" y="6338926"/>
            <a:ext cx="5217757" cy="430062"/>
            <a:chOff x="5768784" y="6338926"/>
            <a:chExt cx="5217757" cy="430062"/>
          </a:xfrm>
        </p:grpSpPr>
        <p:grpSp>
          <p:nvGrpSpPr>
            <p:cNvPr id="12" name="Group 11">
              <a:extLst>
                <a:ext uri="{FF2B5EF4-FFF2-40B4-BE49-F238E27FC236}">
                  <a16:creationId xmlns:a16="http://schemas.microsoft.com/office/drawing/2014/main" id="{11FC5900-6B90-E473-A624-5B9827E13A8B}"/>
                </a:ext>
              </a:extLst>
            </p:cNvPr>
            <p:cNvGrpSpPr/>
            <p:nvPr/>
          </p:nvGrpSpPr>
          <p:grpSpPr>
            <a:xfrm>
              <a:off x="6960394" y="6338927"/>
              <a:ext cx="4026147" cy="430061"/>
              <a:chOff x="7182687" y="6311894"/>
              <a:chExt cx="4026147" cy="429079"/>
            </a:xfrm>
            <a:solidFill>
              <a:srgbClr val="F7AA10"/>
            </a:solidFill>
          </p:grpSpPr>
          <p:sp>
            <p:nvSpPr>
              <p:cNvPr id="14" name="Chevron 13">
                <a:extLst>
                  <a:ext uri="{FF2B5EF4-FFF2-40B4-BE49-F238E27FC236}">
                    <a16:creationId xmlns:a16="http://schemas.microsoft.com/office/drawing/2014/main" id="{DD5FB99D-CC2D-1D24-8FF5-D86BD832F419}"/>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5" name="Chevron 14">
                <a:extLst>
                  <a:ext uri="{FF2B5EF4-FFF2-40B4-BE49-F238E27FC236}">
                    <a16:creationId xmlns:a16="http://schemas.microsoft.com/office/drawing/2014/main" id="{FC226C23-5D95-AC29-29E6-BB04321F645D}"/>
                  </a:ext>
                </a:extLst>
              </p:cNvPr>
              <p:cNvSpPr/>
              <p:nvPr/>
            </p:nvSpPr>
            <p:spPr>
              <a:xfrm>
                <a:off x="8136023"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6" name="Chevron 15">
                <a:extLst>
                  <a:ext uri="{FF2B5EF4-FFF2-40B4-BE49-F238E27FC236}">
                    <a16:creationId xmlns:a16="http://schemas.microsoft.com/office/drawing/2014/main" id="{977DB101-1CAC-7663-26C8-C5200E20E1E1}"/>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dirty="0">
                    <a:solidFill>
                      <a:schemeClr val="tx1"/>
                    </a:solidFill>
                    <a:latin typeface="Century Gothic" panose="020B0502020202020204" pitchFamily="34" charset="0"/>
                  </a:rPr>
                  <a:t>Comp. &amp; Data</a:t>
                </a:r>
              </a:p>
            </p:txBody>
          </p:sp>
          <p:sp>
            <p:nvSpPr>
              <p:cNvPr id="17" name="Chevron 16">
                <a:extLst>
                  <a:ext uri="{FF2B5EF4-FFF2-40B4-BE49-F238E27FC236}">
                    <a16:creationId xmlns:a16="http://schemas.microsoft.com/office/drawing/2014/main" id="{BDD13F8D-8049-8DBC-4F0A-66A5ACA88346}"/>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13" name="Chevron 12">
              <a:extLst>
                <a:ext uri="{FF2B5EF4-FFF2-40B4-BE49-F238E27FC236}">
                  <a16:creationId xmlns:a16="http://schemas.microsoft.com/office/drawing/2014/main" id="{59CD413C-DB70-A980-DDAB-170F75DB9396}"/>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dirty="0">
                  <a:solidFill>
                    <a:schemeClr val="tx1"/>
                  </a:solidFill>
                  <a:latin typeface="Century Gothic" panose="020B0502020202020204" pitchFamily="34" charset="0"/>
                </a:rPr>
                <a:t>DITL</a:t>
              </a:r>
            </a:p>
          </p:txBody>
        </p:sp>
      </p:grpSp>
      <p:graphicFrame>
        <p:nvGraphicFramePr>
          <p:cNvPr id="5" name="Table 6">
            <a:extLst>
              <a:ext uri="{FF2B5EF4-FFF2-40B4-BE49-F238E27FC236}">
                <a16:creationId xmlns:a16="http://schemas.microsoft.com/office/drawing/2014/main" id="{7195A154-C5B0-DE7E-F0EE-A61DFD38CB34}"/>
              </a:ext>
            </a:extLst>
          </p:cNvPr>
          <p:cNvGraphicFramePr>
            <a:graphicFrameLocks noGrp="1"/>
          </p:cNvGraphicFramePr>
          <p:nvPr>
            <p:extLst>
              <p:ext uri="{D42A27DB-BD31-4B8C-83A1-F6EECF244321}">
                <p14:modId xmlns:p14="http://schemas.microsoft.com/office/powerpoint/2010/main" val="327231125"/>
              </p:ext>
            </p:extLst>
          </p:nvPr>
        </p:nvGraphicFramePr>
        <p:xfrm>
          <a:off x="273538" y="1729154"/>
          <a:ext cx="6106641" cy="3700584"/>
        </p:xfrm>
        <a:graphic>
          <a:graphicData uri="http://schemas.openxmlformats.org/drawingml/2006/table">
            <a:tbl>
              <a:tblPr firstRow="1" bandRow="1">
                <a:tableStyleId>{74C1A8A3-306A-4EB7-A6B1-4F7E0EB9C5D6}</a:tableStyleId>
              </a:tblPr>
              <a:tblGrid>
                <a:gridCol w="520431">
                  <a:extLst>
                    <a:ext uri="{9D8B030D-6E8A-4147-A177-3AD203B41FA5}">
                      <a16:colId xmlns:a16="http://schemas.microsoft.com/office/drawing/2014/main" val="748809133"/>
                    </a:ext>
                  </a:extLst>
                </a:gridCol>
                <a:gridCol w="2704114">
                  <a:extLst>
                    <a:ext uri="{9D8B030D-6E8A-4147-A177-3AD203B41FA5}">
                      <a16:colId xmlns:a16="http://schemas.microsoft.com/office/drawing/2014/main" val="1006634566"/>
                    </a:ext>
                  </a:extLst>
                </a:gridCol>
                <a:gridCol w="2882096">
                  <a:extLst>
                    <a:ext uri="{9D8B030D-6E8A-4147-A177-3AD203B41FA5}">
                      <a16:colId xmlns:a16="http://schemas.microsoft.com/office/drawing/2014/main" val="1879977548"/>
                    </a:ext>
                  </a:extLst>
                </a:gridCol>
              </a:tblGrid>
              <a:tr h="312615">
                <a:tc>
                  <a:txBody>
                    <a:bodyPr/>
                    <a:lstStyle/>
                    <a:p>
                      <a:pPr algn="ctr"/>
                      <a:r>
                        <a:rPr lang="en-US" sz="1400" b="0">
                          <a:latin typeface="Century Gothic" panose="020B0502020202020204" pitchFamily="34" charset="0"/>
                        </a:rPr>
                        <a:t>Step</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b="0">
                          <a:latin typeface="Century Gothic" panose="020B0502020202020204" pitchFamily="34" charset="0"/>
                        </a:rPr>
                        <a:t> Action</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b="0">
                          <a:latin typeface="Century Gothic" panose="020B0502020202020204" pitchFamily="34" charset="0"/>
                        </a:rPr>
                        <a:t>Notes</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3079664"/>
                  </a:ext>
                </a:extLst>
              </a:tr>
              <a:tr h="205246">
                <a:tc>
                  <a:txBody>
                    <a:bodyPr/>
                    <a:lstStyle/>
                    <a:p>
                      <a:pPr algn="ctr"/>
                      <a:r>
                        <a:rPr lang="en-US" sz="1200">
                          <a:latin typeface="Century Gothic" panose="020B0502020202020204" pitchFamily="34" charset="0"/>
                        </a:rPr>
                        <a:t>Set up</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r>
                        <a:rPr lang="en-US" sz="1200">
                          <a:latin typeface="Century Gothic" panose="020B0502020202020204" pitchFamily="34" charset="0"/>
                        </a:rPr>
                        <a:t>Set up equipment in testing room (Hazardous Test Cell, room 169)</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r>
                        <a:rPr lang="en-US" sz="1200" dirty="0">
                          <a:latin typeface="Century Gothic" panose="020B0502020202020204" pitchFamily="34" charset="0"/>
                        </a:rPr>
                        <a:t>*laser &amp; PPE , payload, fluid, </a:t>
                      </a:r>
                      <a:r>
                        <a:rPr lang="en-US" sz="1200" dirty="0" err="1">
                          <a:latin typeface="Century Gothic" panose="020B0502020202020204" pitchFamily="34" charset="0"/>
                        </a:rPr>
                        <a:t>portenta</a:t>
                      </a:r>
                      <a:r>
                        <a:rPr lang="en-US" sz="1200" dirty="0">
                          <a:latin typeface="Century Gothic" panose="020B0502020202020204" pitchFamily="34" charset="0"/>
                        </a:rPr>
                        <a:t> for imaging, computer</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3151600357"/>
                  </a:ext>
                </a:extLst>
              </a:tr>
              <a:tr h="205246">
                <a:tc>
                  <a:txBody>
                    <a:bodyPr/>
                    <a:lstStyle/>
                    <a:p>
                      <a:pPr algn="ctr"/>
                      <a:r>
                        <a:rPr lang="en-US" sz="1200">
                          <a:latin typeface="Century Gothic" panose="020B0502020202020204" pitchFamily="34" charset="0"/>
                        </a:rPr>
                        <a:t>1</a:t>
                      </a:r>
                    </a:p>
                  </a:txBody>
                  <a:tcPr marL="45720" marR="45720" anchor="ctr">
                    <a:lnL w="38100" cap="flat" cmpd="sng" algn="ctr">
                      <a:solidFill>
                        <a:srgbClr val="C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chemeClr val="accent1">
                        <a:lumMod val="40000"/>
                        <a:lumOff val="60000"/>
                      </a:schemeClr>
                    </a:solidFill>
                  </a:tcPr>
                </a:tc>
                <a:tc>
                  <a:txBody>
                    <a:bodyPr/>
                    <a:lstStyle/>
                    <a:p>
                      <a:r>
                        <a:rPr lang="en-US" sz="1200">
                          <a:latin typeface="Century Gothic" panose="020B0502020202020204" pitchFamily="34" charset="0"/>
                        </a:rPr>
                        <a:t>Run fluid with different dilutions of particles through the payload </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chemeClr val="accent1">
                        <a:lumMod val="40000"/>
                        <a:lumOff val="60000"/>
                      </a:schemeClr>
                    </a:solidFill>
                  </a:tcPr>
                </a:tc>
                <a:tc>
                  <a:txBody>
                    <a:bodyPr/>
                    <a:lstStyle/>
                    <a:p>
                      <a:endParaRPr lang="en-US" sz="1200">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38100" cap="flat" cmpd="sng" algn="ctr">
                      <a:solidFill>
                        <a:srgbClr val="C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323648376"/>
                  </a:ext>
                </a:extLst>
              </a:tr>
              <a:tr h="218834">
                <a:tc>
                  <a:txBody>
                    <a:bodyPr/>
                    <a:lstStyle/>
                    <a:p>
                      <a:pPr algn="ctr"/>
                      <a:r>
                        <a:rPr lang="en-US" sz="1200">
                          <a:latin typeface="Century Gothic" panose="020B0502020202020204" pitchFamily="34" charset="0"/>
                        </a:rPr>
                        <a:t>2</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latin typeface="Century Gothic" panose="020B0502020202020204" pitchFamily="34" charset="0"/>
                        </a:rPr>
                        <a:t>Fluid runs through bubble trap</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latin typeface="Century Gothic" panose="020B0502020202020204" pitchFamily="34" charset="0"/>
                        </a:rPr>
                        <a:t>*removal of bubbles is critical for image resolution</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01492905"/>
                  </a:ext>
                </a:extLst>
              </a:tr>
              <a:tr h="205246">
                <a:tc>
                  <a:txBody>
                    <a:bodyPr/>
                    <a:lstStyle/>
                    <a:p>
                      <a:pPr algn="ctr"/>
                      <a:r>
                        <a:rPr lang="en-US" sz="1200">
                          <a:latin typeface="Century Gothic" panose="020B0502020202020204" pitchFamily="34" charset="0"/>
                        </a:rPr>
                        <a:t>3</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r>
                        <a:rPr lang="en-US" sz="1200">
                          <a:latin typeface="Century Gothic" panose="020B0502020202020204" pitchFamily="34" charset="0"/>
                        </a:rPr>
                        <a:t>Thermal control of fluid</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r>
                        <a:rPr lang="en-US" sz="1200">
                          <a:latin typeface="Century Gothic" panose="020B0502020202020204" pitchFamily="34" charset="0"/>
                        </a:rPr>
                        <a:t>*calibrated thermistors </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922812445"/>
                  </a:ext>
                </a:extLst>
              </a:tr>
              <a:tr h="644769">
                <a:tc>
                  <a:txBody>
                    <a:bodyPr/>
                    <a:lstStyle/>
                    <a:p>
                      <a:pPr algn="ctr"/>
                      <a:r>
                        <a:rPr lang="en-US" sz="1200">
                          <a:latin typeface="Century Gothic" panose="020B0502020202020204" pitchFamily="34" charset="0"/>
                        </a:rPr>
                        <a:t>4</a:t>
                      </a:r>
                    </a:p>
                  </a:txBody>
                  <a:tcPr marL="45720" marR="45720" anchor="ctr">
                    <a:lnL w="38100" cap="flat" cmpd="sng" algn="ctr">
                      <a:solidFill>
                        <a:srgbClr val="C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chemeClr val="accent1">
                        <a:lumMod val="40000"/>
                        <a:lumOff val="60000"/>
                      </a:schemeClr>
                    </a:solidFill>
                  </a:tcPr>
                </a:tc>
                <a:tc>
                  <a:txBody>
                    <a:bodyPr/>
                    <a:lstStyle/>
                    <a:p>
                      <a:r>
                        <a:rPr lang="en-US" sz="1200">
                          <a:latin typeface="Century Gothic" panose="020B0502020202020204" pitchFamily="34" charset="0"/>
                        </a:rPr>
                        <a:t>Laser light through optical chain and fluid in imaging chamber, terminated by camera sensor </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chemeClr val="accent1">
                        <a:lumMod val="40000"/>
                        <a:lumOff val="60000"/>
                      </a:schemeClr>
                    </a:solidFill>
                  </a:tcPr>
                </a:tc>
                <a:tc>
                  <a:txBody>
                    <a:bodyPr/>
                    <a:lstStyle/>
                    <a:p>
                      <a:endParaRPr lang="en-US" sz="1200">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38100" cap="flat" cmpd="sng" algn="ctr">
                      <a:solidFill>
                        <a:srgbClr val="C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3046943"/>
                  </a:ext>
                </a:extLst>
              </a:tr>
              <a:tr h="205246">
                <a:tc>
                  <a:txBody>
                    <a:bodyPr/>
                    <a:lstStyle/>
                    <a:p>
                      <a:pPr algn="ctr"/>
                      <a:r>
                        <a:rPr lang="en-US" sz="1200">
                          <a:latin typeface="Century Gothic" panose="020B0502020202020204" pitchFamily="34" charset="0"/>
                        </a:rPr>
                        <a:t>5</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r>
                        <a:rPr lang="en-US" sz="1200" dirty="0">
                          <a:latin typeface="Century Gothic" panose="020B0502020202020204" pitchFamily="34" charset="0"/>
                        </a:rPr>
                        <a:t>Command to take image, 100 frames</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tc>
                  <a:txBody>
                    <a:bodyPr/>
                    <a:lstStyle/>
                    <a:p>
                      <a:endParaRPr lang="en-US" sz="1200">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578871095"/>
                  </a:ext>
                </a:extLst>
              </a:tr>
              <a:tr h="205246">
                <a:tc>
                  <a:txBody>
                    <a:bodyPr/>
                    <a:lstStyle/>
                    <a:p>
                      <a:pPr algn="ctr"/>
                      <a:r>
                        <a:rPr lang="en-US" sz="1200">
                          <a:latin typeface="Century Gothic" panose="020B0502020202020204" pitchFamily="34" charset="0"/>
                        </a:rPr>
                        <a:t>6</a:t>
                      </a:r>
                    </a:p>
                  </a:txBody>
                  <a:tcPr marL="45720" marR="45720" anchor="ctr">
                    <a:lnL w="38100" cap="flat" cmpd="sng" algn="ctr">
                      <a:solidFill>
                        <a:srgbClr val="C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chemeClr val="accent1">
                        <a:lumMod val="40000"/>
                        <a:lumOff val="60000"/>
                      </a:schemeClr>
                    </a:solidFill>
                  </a:tcPr>
                </a:tc>
                <a:tc>
                  <a:txBody>
                    <a:bodyPr/>
                    <a:lstStyle/>
                    <a:p>
                      <a:r>
                        <a:rPr lang="en-US" sz="1200">
                          <a:latin typeface="Century Gothic" panose="020B0502020202020204" pitchFamily="34" charset="0"/>
                        </a:rPr>
                        <a:t>Image tests resolution and detection of life &amp; reconstruction functionality</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chemeClr val="accent1">
                        <a:lumMod val="40000"/>
                        <a:lumOff val="60000"/>
                      </a:schemeClr>
                    </a:solidFill>
                  </a:tcPr>
                </a:tc>
                <a:tc>
                  <a:txBody>
                    <a:bodyPr/>
                    <a:lstStyle/>
                    <a:p>
                      <a:r>
                        <a:rPr lang="en-US" sz="1200" dirty="0">
                          <a:latin typeface="Century Gothic" panose="020B0502020202020204" pitchFamily="34" charset="0"/>
                        </a:rPr>
                        <a:t>*save data</a:t>
                      </a:r>
                    </a:p>
                  </a:txBody>
                  <a:tcPr marL="45720" marR="45720" anchor="ctr">
                    <a:lnL w="12700" cap="flat" cmpd="sng" algn="ctr">
                      <a:solidFill>
                        <a:schemeClr val="bg1"/>
                      </a:solidFill>
                      <a:prstDash val="solid"/>
                      <a:round/>
                      <a:headEnd type="none" w="med" len="med"/>
                      <a:tailEnd type="none" w="med" len="med"/>
                    </a:lnL>
                    <a:lnR w="38100" cap="flat" cmpd="sng" algn="ctr">
                      <a:solidFill>
                        <a:srgbClr val="C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46053830"/>
                  </a:ext>
                </a:extLst>
              </a:tr>
            </a:tbl>
          </a:graphicData>
        </a:graphic>
      </p:graphicFrame>
      <p:pic>
        <p:nvPicPr>
          <p:cNvPr id="3" name="Picture 5" descr="Diagram&#10;&#10;Description automatically generated">
            <a:extLst>
              <a:ext uri="{FF2B5EF4-FFF2-40B4-BE49-F238E27FC236}">
                <a16:creationId xmlns:a16="http://schemas.microsoft.com/office/drawing/2014/main" id="{B80981A2-3F84-3C0E-3548-11C4A09EB5AF}"/>
              </a:ext>
            </a:extLst>
          </p:cNvPr>
          <p:cNvPicPr>
            <a:picLocks noChangeAspect="1"/>
          </p:cNvPicPr>
          <p:nvPr/>
        </p:nvPicPr>
        <p:blipFill>
          <a:blip r:embed="rId3"/>
          <a:stretch>
            <a:fillRect/>
          </a:stretch>
        </p:blipFill>
        <p:spPr>
          <a:xfrm>
            <a:off x="6942015" y="1354413"/>
            <a:ext cx="4325815" cy="4452018"/>
          </a:xfrm>
          <a:prstGeom prst="rect">
            <a:avLst/>
          </a:prstGeom>
        </p:spPr>
      </p:pic>
      <p:sp>
        <p:nvSpPr>
          <p:cNvPr id="9" name="Title 1">
            <a:extLst>
              <a:ext uri="{FF2B5EF4-FFF2-40B4-BE49-F238E27FC236}">
                <a16:creationId xmlns:a16="http://schemas.microsoft.com/office/drawing/2014/main" id="{0392C2CF-0C95-F11A-932C-0F5C9EDAEBB2}"/>
              </a:ext>
            </a:extLst>
          </p:cNvPr>
          <p:cNvSpPr txBox="1">
            <a:spLocks/>
          </p:cNvSpPr>
          <p:nvPr/>
        </p:nvSpPr>
        <p:spPr>
          <a:xfrm>
            <a:off x="990600" y="182079"/>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2">
                    <a:lumMod val="75000"/>
                  </a:schemeClr>
                </a:solidFill>
                <a:latin typeface="Century Gothic" panose="020B0502020202020204" pitchFamily="34" charset="0"/>
                <a:ea typeface="+mj-ea"/>
                <a:cs typeface="+mj-cs"/>
              </a:defRPr>
            </a:lvl1pPr>
          </a:lstStyle>
          <a:p>
            <a:r>
              <a:rPr lang="en-US" b="1">
                <a:latin typeface="Century Gothic"/>
              </a:rPr>
              <a:t>Day in the Life</a:t>
            </a:r>
            <a:br>
              <a:rPr lang="en-US"/>
            </a:br>
            <a:r>
              <a:rPr lang="en-US" sz="3600">
                <a:solidFill>
                  <a:schemeClr val="accent2">
                    <a:lumMod val="60000"/>
                    <a:lumOff val="40000"/>
                  </a:schemeClr>
                </a:solidFill>
                <a:latin typeface="Century Gothic"/>
              </a:rPr>
              <a:t>Testing</a:t>
            </a:r>
            <a:endParaRPr lang="en-US"/>
          </a:p>
        </p:txBody>
      </p:sp>
    </p:spTree>
    <p:extLst>
      <p:ext uri="{BB962C8B-B14F-4D97-AF65-F5344CB8AC3E}">
        <p14:creationId xmlns:p14="http://schemas.microsoft.com/office/powerpoint/2010/main" val="2410725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0" descr="Diagram, engineering drawing&#10;&#10;Description automatically generated">
            <a:extLst>
              <a:ext uri="{FF2B5EF4-FFF2-40B4-BE49-F238E27FC236}">
                <a16:creationId xmlns:a16="http://schemas.microsoft.com/office/drawing/2014/main" id="{371BF372-D96C-B237-A6BB-294DFB70CE2F}"/>
              </a:ext>
            </a:extLst>
          </p:cNvPr>
          <p:cNvPicPr>
            <a:picLocks noChangeAspect="1"/>
          </p:cNvPicPr>
          <p:nvPr/>
        </p:nvPicPr>
        <p:blipFill rotWithShape="1">
          <a:blip r:embed="rId3"/>
          <a:srcRect t="-127" r="8089" b="-371"/>
          <a:stretch/>
        </p:blipFill>
        <p:spPr>
          <a:xfrm>
            <a:off x="230554" y="1983598"/>
            <a:ext cx="3661644" cy="3847759"/>
          </a:xfrm>
          <a:prstGeom prst="rect">
            <a:avLst/>
          </a:prstGeom>
        </p:spPr>
      </p:pic>
      <p:sp>
        <p:nvSpPr>
          <p:cNvPr id="3" name="Content Placeholder 2">
            <a:extLst>
              <a:ext uri="{FF2B5EF4-FFF2-40B4-BE49-F238E27FC236}">
                <a16:creationId xmlns:a16="http://schemas.microsoft.com/office/drawing/2014/main" id="{E1555EF6-C095-AAF2-D5FA-FD2926FEC0DB}"/>
              </a:ext>
            </a:extLst>
          </p:cNvPr>
          <p:cNvSpPr>
            <a:spLocks noGrp="1"/>
          </p:cNvSpPr>
          <p:nvPr>
            <p:ph sz="half" idx="1"/>
          </p:nvPr>
        </p:nvSpPr>
        <p:spPr>
          <a:xfrm>
            <a:off x="7517249" y="1472638"/>
            <a:ext cx="4484649" cy="1838876"/>
          </a:xfrm>
        </p:spPr>
        <p:txBody>
          <a:bodyPr vert="horz" lIns="91440" tIns="45720" rIns="91440" bIns="45720" rtlCol="0" anchor="t">
            <a:normAutofit/>
          </a:bodyPr>
          <a:lstStyle/>
          <a:p>
            <a:pPr marL="0" indent="0">
              <a:buNone/>
            </a:pPr>
            <a:r>
              <a:rPr lang="en-US" sz="2000">
                <a:latin typeface="Century Gothic"/>
              </a:rPr>
              <a:t>Laser at High Power, 10mW</a:t>
            </a:r>
          </a:p>
          <a:p>
            <a:pPr marL="0" indent="0">
              <a:buNone/>
            </a:pPr>
            <a:r>
              <a:rPr lang="en-US" sz="2000">
                <a:latin typeface="Century Gothic"/>
              </a:rPr>
              <a:t>Dangers Class 3b: </a:t>
            </a:r>
            <a:endParaRPr lang="en-US" sz="2000"/>
          </a:p>
          <a:p>
            <a:pPr marL="457200" indent="-457200"/>
            <a:r>
              <a:rPr lang="en-US" sz="2000">
                <a:latin typeface="Century Gothic"/>
              </a:rPr>
              <a:t>Retinal Damage</a:t>
            </a:r>
            <a:endParaRPr lang="en-US" sz="2000"/>
          </a:p>
          <a:p>
            <a:pPr marL="457200" indent="-457200"/>
            <a:r>
              <a:rPr lang="en-US" sz="2000">
                <a:latin typeface="Century Gothic"/>
              </a:rPr>
              <a:t>Skin Damage</a:t>
            </a:r>
            <a:endParaRPr lang="en-US" sz="2000" b="1"/>
          </a:p>
        </p:txBody>
      </p:sp>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41</a:t>
            </a:fld>
            <a:endParaRPr lang="en-US"/>
          </a:p>
        </p:txBody>
      </p:sp>
      <p:sp>
        <p:nvSpPr>
          <p:cNvPr id="2" name="Title 1">
            <a:extLst>
              <a:ext uri="{FF2B5EF4-FFF2-40B4-BE49-F238E27FC236}">
                <a16:creationId xmlns:a16="http://schemas.microsoft.com/office/drawing/2014/main" id="{54ADCB3A-448B-ED14-36C6-BA0421561322}"/>
              </a:ext>
            </a:extLst>
          </p:cNvPr>
          <p:cNvSpPr>
            <a:spLocks noGrp="1"/>
          </p:cNvSpPr>
          <p:nvPr>
            <p:ph type="title"/>
          </p:nvPr>
        </p:nvSpPr>
        <p:spPr/>
        <p:txBody>
          <a:bodyPr>
            <a:noAutofit/>
          </a:bodyPr>
          <a:lstStyle/>
          <a:p>
            <a:r>
              <a:rPr lang="en-US" b="1">
                <a:latin typeface="Century Gothic"/>
              </a:rPr>
              <a:t>Day in the Life</a:t>
            </a:r>
            <a:br>
              <a:rPr lang="en-US"/>
            </a:br>
            <a:r>
              <a:rPr lang="en-US" sz="3600">
                <a:solidFill>
                  <a:schemeClr val="accent2">
                    <a:lumMod val="60000"/>
                    <a:lumOff val="40000"/>
                  </a:schemeClr>
                </a:solidFill>
                <a:latin typeface="Century Gothic"/>
              </a:rPr>
              <a:t>Testing Safety </a:t>
            </a:r>
            <a:endParaRPr lang="en-US">
              <a:solidFill>
                <a:schemeClr val="accent2">
                  <a:lumMod val="60000"/>
                  <a:lumOff val="40000"/>
                </a:schemeClr>
              </a:solidFill>
            </a:endParaRPr>
          </a:p>
        </p:txBody>
      </p:sp>
      <p:grpSp>
        <p:nvGrpSpPr>
          <p:cNvPr id="20" name="Group 19">
            <a:extLst>
              <a:ext uri="{FF2B5EF4-FFF2-40B4-BE49-F238E27FC236}">
                <a16:creationId xmlns:a16="http://schemas.microsoft.com/office/drawing/2014/main" id="{9FD9FFBA-78CA-ACFC-845C-B7B91EB36C86}"/>
              </a:ext>
            </a:extLst>
          </p:cNvPr>
          <p:cNvGrpSpPr/>
          <p:nvPr/>
        </p:nvGrpSpPr>
        <p:grpSpPr>
          <a:xfrm>
            <a:off x="5768784" y="6338926"/>
            <a:ext cx="5217757" cy="430062"/>
            <a:chOff x="5768784" y="6338926"/>
            <a:chExt cx="5217757" cy="430062"/>
          </a:xfrm>
        </p:grpSpPr>
        <p:grpSp>
          <p:nvGrpSpPr>
            <p:cNvPr id="21" name="Group 20">
              <a:extLst>
                <a:ext uri="{FF2B5EF4-FFF2-40B4-BE49-F238E27FC236}">
                  <a16:creationId xmlns:a16="http://schemas.microsoft.com/office/drawing/2014/main" id="{170FCF1B-33FF-ED89-B0EC-ECDFC410DC28}"/>
                </a:ext>
              </a:extLst>
            </p:cNvPr>
            <p:cNvGrpSpPr/>
            <p:nvPr/>
          </p:nvGrpSpPr>
          <p:grpSpPr>
            <a:xfrm>
              <a:off x="6960394" y="6338927"/>
              <a:ext cx="4026147" cy="430061"/>
              <a:chOff x="7182687" y="6311894"/>
              <a:chExt cx="4026147" cy="429079"/>
            </a:xfrm>
            <a:solidFill>
              <a:srgbClr val="F7AA10"/>
            </a:solidFill>
          </p:grpSpPr>
          <p:sp>
            <p:nvSpPr>
              <p:cNvPr id="23" name="Chevron 22">
                <a:extLst>
                  <a:ext uri="{FF2B5EF4-FFF2-40B4-BE49-F238E27FC236}">
                    <a16:creationId xmlns:a16="http://schemas.microsoft.com/office/drawing/2014/main" id="{AF362150-DF97-7F7D-A5D8-0CD31C38C349}"/>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24" name="Chevron 23">
                <a:extLst>
                  <a:ext uri="{FF2B5EF4-FFF2-40B4-BE49-F238E27FC236}">
                    <a16:creationId xmlns:a16="http://schemas.microsoft.com/office/drawing/2014/main" id="{18F68F31-7DF7-6F31-2E78-CA69FC62E5DA}"/>
                  </a:ext>
                </a:extLst>
              </p:cNvPr>
              <p:cNvSpPr/>
              <p:nvPr/>
            </p:nvSpPr>
            <p:spPr>
              <a:xfrm>
                <a:off x="8136023"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25" name="Chevron 24">
                <a:extLst>
                  <a:ext uri="{FF2B5EF4-FFF2-40B4-BE49-F238E27FC236}">
                    <a16:creationId xmlns:a16="http://schemas.microsoft.com/office/drawing/2014/main" id="{32380AE6-6368-0166-5605-2C82DBE3E2E7}"/>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dirty="0">
                    <a:solidFill>
                      <a:schemeClr val="tx1"/>
                    </a:solidFill>
                    <a:latin typeface="Century Gothic" panose="020B0502020202020204" pitchFamily="34" charset="0"/>
                  </a:rPr>
                  <a:t>Comp. &amp;  Data</a:t>
                </a:r>
              </a:p>
            </p:txBody>
          </p:sp>
          <p:sp>
            <p:nvSpPr>
              <p:cNvPr id="26" name="Chevron 25">
                <a:extLst>
                  <a:ext uri="{FF2B5EF4-FFF2-40B4-BE49-F238E27FC236}">
                    <a16:creationId xmlns:a16="http://schemas.microsoft.com/office/drawing/2014/main" id="{91CE318A-D6BB-B832-CD44-AA9BFC270762}"/>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22" name="Chevron 21">
              <a:extLst>
                <a:ext uri="{FF2B5EF4-FFF2-40B4-BE49-F238E27FC236}">
                  <a16:creationId xmlns:a16="http://schemas.microsoft.com/office/drawing/2014/main" id="{8E27E45E-21DC-0116-E13D-E3A29586658D}"/>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dirty="0">
                  <a:solidFill>
                    <a:schemeClr val="tx1"/>
                  </a:solidFill>
                  <a:latin typeface="Century Gothic" panose="020B0502020202020204" pitchFamily="34" charset="0"/>
                </a:rPr>
                <a:t>DITL</a:t>
              </a:r>
            </a:p>
          </p:txBody>
        </p:sp>
      </p:grpSp>
      <p:pic>
        <p:nvPicPr>
          <p:cNvPr id="14" name="Picture 14" descr="Logo&#10;&#10;Description automatically generated">
            <a:extLst>
              <a:ext uri="{FF2B5EF4-FFF2-40B4-BE49-F238E27FC236}">
                <a16:creationId xmlns:a16="http://schemas.microsoft.com/office/drawing/2014/main" id="{6EBC8419-A6E6-F593-A61F-9F4B39384486}"/>
              </a:ext>
            </a:extLst>
          </p:cNvPr>
          <p:cNvPicPr>
            <a:picLocks noChangeAspect="1"/>
          </p:cNvPicPr>
          <p:nvPr/>
        </p:nvPicPr>
        <p:blipFill>
          <a:blip r:embed="rId4"/>
          <a:stretch>
            <a:fillRect/>
          </a:stretch>
        </p:blipFill>
        <p:spPr>
          <a:xfrm>
            <a:off x="4398297" y="1605955"/>
            <a:ext cx="2064835" cy="906719"/>
          </a:xfrm>
          <a:prstGeom prst="rect">
            <a:avLst/>
          </a:prstGeom>
        </p:spPr>
      </p:pic>
      <p:pic>
        <p:nvPicPr>
          <p:cNvPr id="16" name="Picture 16" descr="Logo, company name&#10;&#10;Description automatically generated">
            <a:extLst>
              <a:ext uri="{FF2B5EF4-FFF2-40B4-BE49-F238E27FC236}">
                <a16:creationId xmlns:a16="http://schemas.microsoft.com/office/drawing/2014/main" id="{B1FC44C9-A55C-5F62-E3A6-F11428F8057F}"/>
              </a:ext>
            </a:extLst>
          </p:cNvPr>
          <p:cNvPicPr>
            <a:picLocks noChangeAspect="1"/>
          </p:cNvPicPr>
          <p:nvPr/>
        </p:nvPicPr>
        <p:blipFill>
          <a:blip r:embed="rId5"/>
          <a:stretch>
            <a:fillRect/>
          </a:stretch>
        </p:blipFill>
        <p:spPr>
          <a:xfrm>
            <a:off x="4705434" y="3357647"/>
            <a:ext cx="1234108" cy="1528739"/>
          </a:xfrm>
          <a:prstGeom prst="rect">
            <a:avLst/>
          </a:prstGeom>
        </p:spPr>
      </p:pic>
      <p:sp>
        <p:nvSpPr>
          <p:cNvPr id="17" name="TextBox 16">
            <a:extLst>
              <a:ext uri="{FF2B5EF4-FFF2-40B4-BE49-F238E27FC236}">
                <a16:creationId xmlns:a16="http://schemas.microsoft.com/office/drawing/2014/main" id="{94C98021-32AB-8B1D-6D20-3097B5366C11}"/>
              </a:ext>
            </a:extLst>
          </p:cNvPr>
          <p:cNvSpPr txBox="1"/>
          <p:nvPr/>
        </p:nvSpPr>
        <p:spPr>
          <a:xfrm>
            <a:off x="3938512" y="5110823"/>
            <a:ext cx="40060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Operational Checklists Throughout &amp; Signage at Entrance</a:t>
            </a:r>
          </a:p>
        </p:txBody>
      </p:sp>
      <p:sp>
        <p:nvSpPr>
          <p:cNvPr id="18" name="TextBox 17">
            <a:extLst>
              <a:ext uri="{FF2B5EF4-FFF2-40B4-BE49-F238E27FC236}">
                <a16:creationId xmlns:a16="http://schemas.microsoft.com/office/drawing/2014/main" id="{51C70FD4-FB96-EF70-22EF-AC9F458862D3}"/>
              </a:ext>
            </a:extLst>
          </p:cNvPr>
          <p:cNvSpPr txBox="1"/>
          <p:nvPr/>
        </p:nvSpPr>
        <p:spPr>
          <a:xfrm>
            <a:off x="4211231" y="269126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Laser Safety Glasses</a:t>
            </a:r>
            <a:endParaRPr lang="en-US"/>
          </a:p>
        </p:txBody>
      </p:sp>
      <p:sp>
        <p:nvSpPr>
          <p:cNvPr id="19" name="TextBox 18">
            <a:extLst>
              <a:ext uri="{FF2B5EF4-FFF2-40B4-BE49-F238E27FC236}">
                <a16:creationId xmlns:a16="http://schemas.microsoft.com/office/drawing/2014/main" id="{A1AEECB7-7D3C-47E8-CF19-57F3B8795266}"/>
              </a:ext>
            </a:extLst>
          </p:cNvPr>
          <p:cNvSpPr txBox="1"/>
          <p:nvPr/>
        </p:nvSpPr>
        <p:spPr>
          <a:xfrm>
            <a:off x="402474" y="133882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Physical Safety Interlock</a:t>
            </a:r>
            <a:endParaRPr lang="en-US"/>
          </a:p>
        </p:txBody>
      </p:sp>
      <p:pic>
        <p:nvPicPr>
          <p:cNvPr id="5" name="Picture 4" descr="Laser Safety Sign ANSI Standard Class 3B">
            <a:extLst>
              <a:ext uri="{FF2B5EF4-FFF2-40B4-BE49-F238E27FC236}">
                <a16:creationId xmlns:a16="http://schemas.microsoft.com/office/drawing/2014/main" id="{C1234572-7B85-ADFD-CB3B-A8B66D40C7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59" t="4203" r="3431" b="4669"/>
          <a:stretch/>
        </p:blipFill>
        <p:spPr bwMode="auto">
          <a:xfrm>
            <a:off x="8138912" y="3288738"/>
            <a:ext cx="3061393" cy="21878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45D357-B941-1F11-629E-17D16EC1B163}"/>
              </a:ext>
            </a:extLst>
          </p:cNvPr>
          <p:cNvSpPr txBox="1"/>
          <p:nvPr/>
        </p:nvSpPr>
        <p:spPr>
          <a:xfrm>
            <a:off x="8298008" y="558458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Warning signs outside testing room</a:t>
            </a:r>
            <a:endParaRPr lang="en-US"/>
          </a:p>
        </p:txBody>
      </p:sp>
      <p:sp>
        <p:nvSpPr>
          <p:cNvPr id="9" name="TextBox 1">
            <a:extLst>
              <a:ext uri="{FF2B5EF4-FFF2-40B4-BE49-F238E27FC236}">
                <a16:creationId xmlns:a16="http://schemas.microsoft.com/office/drawing/2014/main" id="{CFAF4662-5131-282E-D65D-F57458FD6CC6}"/>
              </a:ext>
            </a:extLst>
          </p:cNvPr>
          <p:cNvSpPr txBox="1"/>
          <p:nvPr/>
        </p:nvSpPr>
        <p:spPr>
          <a:xfrm>
            <a:off x="47819" y="5861311"/>
            <a:ext cx="998904" cy="369332"/>
          </a:xfrm>
          <a:prstGeom prst="rect">
            <a:avLst/>
          </a:prstGeom>
          <a:noFill/>
          <a:ln w="28575">
            <a:solidFill>
              <a:schemeClr val="accent1"/>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cs typeface="Calibri"/>
              </a:rPr>
              <a:t>Laser</a:t>
            </a:r>
          </a:p>
        </p:txBody>
      </p:sp>
      <mc:AlternateContent xmlns:mc="http://schemas.openxmlformats.org/markup-compatibility/2006" xmlns:p14="http://schemas.microsoft.com/office/powerpoint/2010/main">
        <mc:Choice Requires="p14">
          <p:contentPart p14:bwMode="auto" r:id="rId7">
            <p14:nvContentPartPr>
              <p14:cNvPr id="34" name="Ink 33">
                <a:extLst>
                  <a:ext uri="{FF2B5EF4-FFF2-40B4-BE49-F238E27FC236}">
                    <a16:creationId xmlns:a16="http://schemas.microsoft.com/office/drawing/2014/main" id="{4916EADB-9259-A037-F26A-4C66F0649102}"/>
                  </a:ext>
                </a:extLst>
              </p14:cNvPr>
              <p14:cNvContentPartPr/>
              <p14:nvPr/>
            </p14:nvContentPartPr>
            <p14:xfrm>
              <a:off x="728448" y="4835768"/>
              <a:ext cx="561090" cy="679187"/>
            </p14:xfrm>
          </p:contentPart>
        </mc:Choice>
        <mc:Fallback xmlns="">
          <p:pic>
            <p:nvPicPr>
              <p:cNvPr id="34" name="Ink 33">
                <a:extLst>
                  <a:ext uri="{FF2B5EF4-FFF2-40B4-BE49-F238E27FC236}">
                    <a16:creationId xmlns:a16="http://schemas.microsoft.com/office/drawing/2014/main" id="{4916EADB-9259-A037-F26A-4C66F0649102}"/>
                  </a:ext>
                </a:extLst>
              </p:cNvPr>
              <p:cNvPicPr/>
              <p:nvPr/>
            </p:nvPicPr>
            <p:blipFill>
              <a:blip r:embed="rId8"/>
              <a:stretch>
                <a:fillRect/>
              </a:stretch>
            </p:blipFill>
            <p:spPr>
              <a:xfrm>
                <a:off x="710464" y="4817772"/>
                <a:ext cx="596698" cy="7148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5" name="Ink 34">
                <a:extLst>
                  <a:ext uri="{FF2B5EF4-FFF2-40B4-BE49-F238E27FC236}">
                    <a16:creationId xmlns:a16="http://schemas.microsoft.com/office/drawing/2014/main" id="{B022CE9D-38EA-D7D0-A9E7-1628D6DF146F}"/>
                  </a:ext>
                </a:extLst>
              </p14:cNvPr>
              <p14:cNvContentPartPr/>
              <p14:nvPr/>
            </p14:nvContentPartPr>
            <p14:xfrm>
              <a:off x="698569" y="5343769"/>
              <a:ext cx="1421353" cy="179715"/>
            </p14:xfrm>
          </p:contentPart>
        </mc:Choice>
        <mc:Fallback xmlns="">
          <p:pic>
            <p:nvPicPr>
              <p:cNvPr id="35" name="Ink 34">
                <a:extLst>
                  <a:ext uri="{FF2B5EF4-FFF2-40B4-BE49-F238E27FC236}">
                    <a16:creationId xmlns:a16="http://schemas.microsoft.com/office/drawing/2014/main" id="{B022CE9D-38EA-D7D0-A9E7-1628D6DF146F}"/>
                  </a:ext>
                </a:extLst>
              </p:cNvPr>
              <p:cNvPicPr/>
              <p:nvPr/>
            </p:nvPicPr>
            <p:blipFill>
              <a:blip r:embed="rId10"/>
              <a:stretch>
                <a:fillRect/>
              </a:stretch>
            </p:blipFill>
            <p:spPr>
              <a:xfrm>
                <a:off x="680577" y="5325833"/>
                <a:ext cx="1456977" cy="21522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6" name="Ink 35">
                <a:extLst>
                  <a:ext uri="{FF2B5EF4-FFF2-40B4-BE49-F238E27FC236}">
                    <a16:creationId xmlns:a16="http://schemas.microsoft.com/office/drawing/2014/main" id="{D175901D-D1B0-0540-6948-E17E2596D940}"/>
                  </a:ext>
                </a:extLst>
              </p14:cNvPr>
              <p14:cNvContentPartPr/>
              <p14:nvPr/>
            </p14:nvContentPartPr>
            <p14:xfrm>
              <a:off x="546432" y="5529384"/>
              <a:ext cx="186259" cy="302438"/>
            </p14:xfrm>
          </p:contentPart>
        </mc:Choice>
        <mc:Fallback xmlns="">
          <p:pic>
            <p:nvPicPr>
              <p:cNvPr id="36" name="Ink 35">
                <a:extLst>
                  <a:ext uri="{FF2B5EF4-FFF2-40B4-BE49-F238E27FC236}">
                    <a16:creationId xmlns:a16="http://schemas.microsoft.com/office/drawing/2014/main" id="{D175901D-D1B0-0540-6948-E17E2596D940}"/>
                  </a:ext>
                </a:extLst>
              </p:cNvPr>
              <p:cNvPicPr/>
              <p:nvPr/>
            </p:nvPicPr>
            <p:blipFill>
              <a:blip r:embed="rId12"/>
              <a:stretch>
                <a:fillRect/>
              </a:stretch>
            </p:blipFill>
            <p:spPr>
              <a:xfrm>
                <a:off x="528488" y="5511403"/>
                <a:ext cx="221788" cy="338040"/>
              </a:xfrm>
              <a:prstGeom prst="rect">
                <a:avLst/>
              </a:prstGeom>
            </p:spPr>
          </p:pic>
        </mc:Fallback>
      </mc:AlternateContent>
    </p:spTree>
    <p:extLst>
      <p:ext uri="{BB962C8B-B14F-4D97-AF65-F5344CB8AC3E}">
        <p14:creationId xmlns:p14="http://schemas.microsoft.com/office/powerpoint/2010/main" val="2904553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42</a:t>
            </a:fld>
            <a:endParaRPr lang="en-US"/>
          </a:p>
        </p:txBody>
      </p:sp>
      <p:sp>
        <p:nvSpPr>
          <p:cNvPr id="2" name="Title 1">
            <a:extLst>
              <a:ext uri="{FF2B5EF4-FFF2-40B4-BE49-F238E27FC236}">
                <a16:creationId xmlns:a16="http://schemas.microsoft.com/office/drawing/2014/main" id="{54ADCB3A-448B-ED14-36C6-BA0421561322}"/>
              </a:ext>
            </a:extLst>
          </p:cNvPr>
          <p:cNvSpPr>
            <a:spLocks noGrp="1"/>
          </p:cNvSpPr>
          <p:nvPr>
            <p:ph type="title"/>
          </p:nvPr>
        </p:nvSpPr>
        <p:spPr/>
        <p:txBody>
          <a:bodyPr>
            <a:noAutofit/>
          </a:bodyPr>
          <a:lstStyle/>
          <a:p>
            <a:r>
              <a:rPr lang="en-US" b="1" dirty="0"/>
              <a:t>Day in the Life</a:t>
            </a:r>
            <a:br>
              <a:rPr lang="en-US" sz="5400" dirty="0"/>
            </a:br>
            <a:r>
              <a:rPr lang="en-US" sz="3600" dirty="0">
                <a:solidFill>
                  <a:schemeClr val="accent2">
                    <a:lumMod val="60000"/>
                    <a:lumOff val="40000"/>
                  </a:schemeClr>
                </a:solidFill>
              </a:rPr>
              <a:t>Fluid Intake</a:t>
            </a:r>
            <a:endParaRPr lang="en-US" sz="3600" dirty="0"/>
          </a:p>
        </p:txBody>
      </p:sp>
      <p:sp>
        <p:nvSpPr>
          <p:cNvPr id="26" name="Content Placeholder 25">
            <a:extLst>
              <a:ext uri="{FF2B5EF4-FFF2-40B4-BE49-F238E27FC236}">
                <a16:creationId xmlns:a16="http://schemas.microsoft.com/office/drawing/2014/main" id="{7C446CCC-CAB5-6A6A-4DB4-5E838862FB9F}"/>
              </a:ext>
            </a:extLst>
          </p:cNvPr>
          <p:cNvSpPr>
            <a:spLocks noGrp="1"/>
          </p:cNvSpPr>
          <p:nvPr>
            <p:ph sz="half" idx="2"/>
          </p:nvPr>
        </p:nvSpPr>
        <p:spPr>
          <a:xfrm>
            <a:off x="8215611" y="1355242"/>
            <a:ext cx="3635188" cy="3389753"/>
          </a:xfrm>
        </p:spPr>
        <p:txBody>
          <a:bodyPr>
            <a:noAutofit/>
          </a:bodyPr>
          <a:lstStyle/>
          <a:p>
            <a:pPr marL="0" indent="0">
              <a:buFont typeface="Arial" panose="020B0604020202020204" pitchFamily="34" charset="0"/>
              <a:buNone/>
            </a:pPr>
            <a:r>
              <a:rPr lang="en-US" sz="2000" u="sng" dirty="0"/>
              <a:t>Filtered water </a:t>
            </a:r>
          </a:p>
          <a:p>
            <a:pPr marL="0" indent="0">
              <a:buFont typeface="Arial" panose="020B0604020202020204" pitchFamily="34" charset="0"/>
              <a:buNone/>
            </a:pPr>
            <a:r>
              <a:rPr lang="en-US" sz="2000" dirty="0"/>
              <a:t>0.99 g/cm</a:t>
            </a:r>
            <a:r>
              <a:rPr lang="en-US" sz="2000" baseline="30000" dirty="0"/>
              <a:t>3</a:t>
            </a:r>
            <a:endParaRPr lang="en-US" sz="2000" dirty="0"/>
          </a:p>
          <a:p>
            <a:pPr marL="0" indent="0">
              <a:lnSpc>
                <a:spcPct val="200000"/>
              </a:lnSpc>
              <a:buFont typeface="Arial" panose="020B0604020202020204" pitchFamily="34" charset="0"/>
              <a:buNone/>
            </a:pPr>
            <a:r>
              <a:rPr lang="en-US" sz="2000" u="sng" dirty="0"/>
              <a:t>Saltwater(Earth)</a:t>
            </a:r>
          </a:p>
          <a:p>
            <a:pPr marL="0" indent="0">
              <a:buFont typeface="Arial" panose="020B0604020202020204" pitchFamily="34" charset="0"/>
              <a:buNone/>
            </a:pPr>
            <a:r>
              <a:rPr lang="en-US" sz="2000" dirty="0"/>
              <a:t>1.02 g/cm</a:t>
            </a:r>
            <a:r>
              <a:rPr lang="en-US" sz="2000" baseline="30000" dirty="0"/>
              <a:t>3</a:t>
            </a:r>
            <a:endParaRPr lang="en-US" sz="2000" dirty="0"/>
          </a:p>
          <a:p>
            <a:pPr marL="0" indent="0">
              <a:lnSpc>
                <a:spcPct val="200000"/>
              </a:lnSpc>
              <a:buFont typeface="Arial" panose="020B0604020202020204" pitchFamily="34" charset="0"/>
              <a:buNone/>
            </a:pPr>
            <a:r>
              <a:rPr lang="en-US" sz="2000" u="sng" dirty="0"/>
              <a:t>Saltwater(Enceladus)</a:t>
            </a:r>
          </a:p>
          <a:p>
            <a:pPr marL="0" indent="0">
              <a:buNone/>
            </a:pPr>
            <a:r>
              <a:rPr lang="en-US" sz="2000" dirty="0"/>
              <a:t>1.03 g/cm</a:t>
            </a:r>
            <a:r>
              <a:rPr lang="en-US" sz="2000" baseline="30000" dirty="0"/>
              <a:t>3</a:t>
            </a:r>
          </a:p>
          <a:p>
            <a:pPr marL="0" indent="0">
              <a:buFont typeface="Arial" panose="020B0604020202020204" pitchFamily="34" charset="0"/>
              <a:buNone/>
            </a:pPr>
            <a:endParaRPr lang="en-US" sz="2000" dirty="0"/>
          </a:p>
        </p:txBody>
      </p:sp>
      <p:pic>
        <p:nvPicPr>
          <p:cNvPr id="3074" name="Picture 2">
            <a:extLst>
              <a:ext uri="{FF2B5EF4-FFF2-40B4-BE49-F238E27FC236}">
                <a16:creationId xmlns:a16="http://schemas.microsoft.com/office/drawing/2014/main" id="{395D0B43-B200-B767-866E-D7E22B3E0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38" y="1199777"/>
            <a:ext cx="6870700" cy="2374900"/>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a:extLst>
              <a:ext uri="{FF2B5EF4-FFF2-40B4-BE49-F238E27FC236}">
                <a16:creationId xmlns:a16="http://schemas.microsoft.com/office/drawing/2014/main" id="{27F33DA6-5BB5-10BD-FC92-496962ACAE4A}"/>
              </a:ext>
            </a:extLst>
          </p:cNvPr>
          <p:cNvSpPr>
            <a:spLocks noGrp="1"/>
          </p:cNvSpPr>
          <p:nvPr>
            <p:ph sz="half" idx="1"/>
          </p:nvPr>
        </p:nvSpPr>
        <p:spPr>
          <a:xfrm>
            <a:off x="428438" y="3574677"/>
            <a:ext cx="2350621" cy="1006288"/>
          </a:xfrm>
        </p:spPr>
        <p:txBody>
          <a:bodyPr>
            <a:noAutofit/>
          </a:bodyPr>
          <a:lstStyle/>
          <a:p>
            <a:pPr marL="0" indent="0">
              <a:buNone/>
            </a:pPr>
            <a:r>
              <a:rPr lang="en-US" sz="2000" dirty="0"/>
              <a:t>Particle density comparable to fluid density- </a:t>
            </a:r>
            <a:r>
              <a:rPr lang="en-US" sz="2000" b="1" dirty="0"/>
              <a:t>float</a:t>
            </a:r>
          </a:p>
        </p:txBody>
      </p:sp>
      <p:sp>
        <p:nvSpPr>
          <p:cNvPr id="15" name="Content Placeholder 13">
            <a:extLst>
              <a:ext uri="{FF2B5EF4-FFF2-40B4-BE49-F238E27FC236}">
                <a16:creationId xmlns:a16="http://schemas.microsoft.com/office/drawing/2014/main" id="{35CE8ABB-C447-C9B5-63C7-1CA024395F78}"/>
              </a:ext>
            </a:extLst>
          </p:cNvPr>
          <p:cNvSpPr txBox="1">
            <a:spLocks/>
          </p:cNvSpPr>
          <p:nvPr/>
        </p:nvSpPr>
        <p:spPr>
          <a:xfrm>
            <a:off x="2779059" y="3557325"/>
            <a:ext cx="2350621" cy="10062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Particle density less than fluid density- </a:t>
            </a:r>
            <a:r>
              <a:rPr lang="en-US" sz="2000" b="1" dirty="0"/>
              <a:t>raise</a:t>
            </a:r>
          </a:p>
        </p:txBody>
      </p:sp>
      <p:sp>
        <p:nvSpPr>
          <p:cNvPr id="16" name="Content Placeholder 13">
            <a:extLst>
              <a:ext uri="{FF2B5EF4-FFF2-40B4-BE49-F238E27FC236}">
                <a16:creationId xmlns:a16="http://schemas.microsoft.com/office/drawing/2014/main" id="{B4AA2D17-F241-EC6C-2BC4-388A3B2A7BCB}"/>
              </a:ext>
            </a:extLst>
          </p:cNvPr>
          <p:cNvSpPr txBox="1">
            <a:spLocks/>
          </p:cNvSpPr>
          <p:nvPr/>
        </p:nvSpPr>
        <p:spPr>
          <a:xfrm>
            <a:off x="5129680" y="3557325"/>
            <a:ext cx="2350621" cy="10062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Particle density greater than fluid density- </a:t>
            </a:r>
            <a:r>
              <a:rPr lang="en-US" sz="2000" b="1" dirty="0"/>
              <a:t>sink</a:t>
            </a:r>
          </a:p>
        </p:txBody>
      </p:sp>
      <p:sp>
        <p:nvSpPr>
          <p:cNvPr id="17" name="TextBox 16">
            <a:extLst>
              <a:ext uri="{FF2B5EF4-FFF2-40B4-BE49-F238E27FC236}">
                <a16:creationId xmlns:a16="http://schemas.microsoft.com/office/drawing/2014/main" id="{D5CEAF35-ABF1-D10E-EB7A-E8423D9423A1}"/>
              </a:ext>
            </a:extLst>
          </p:cNvPr>
          <p:cNvSpPr txBox="1"/>
          <p:nvPr/>
        </p:nvSpPr>
        <p:spPr>
          <a:xfrm>
            <a:off x="3189353" y="4943437"/>
            <a:ext cx="2350621" cy="1015663"/>
          </a:xfrm>
          <a:prstGeom prst="rect">
            <a:avLst/>
          </a:prstGeom>
          <a:noFill/>
        </p:spPr>
        <p:txBody>
          <a:bodyPr wrap="square" rtlCol="0">
            <a:spAutoFit/>
          </a:bodyPr>
          <a:lstStyle/>
          <a:p>
            <a:r>
              <a:rPr lang="en-US" sz="2000" u="sng" dirty="0">
                <a:latin typeface="Century Gothic" panose="020B0502020202020204" pitchFamily="34" charset="0"/>
              </a:rPr>
              <a:t>Microspheres:</a:t>
            </a:r>
          </a:p>
          <a:p>
            <a:r>
              <a:rPr lang="en-US" sz="2000" dirty="0">
                <a:latin typeface="Century Gothic" panose="020B0502020202020204" pitchFamily="34" charset="0"/>
              </a:rPr>
              <a:t>1um in diameter</a:t>
            </a:r>
          </a:p>
          <a:p>
            <a:r>
              <a:rPr lang="en-US" sz="2000" dirty="0">
                <a:latin typeface="Century Gothic" panose="020B0502020202020204" pitchFamily="34" charset="0"/>
              </a:rPr>
              <a:t>1 g/cm</a:t>
            </a:r>
            <a:r>
              <a:rPr lang="en-US" sz="2000" baseline="30000" dirty="0">
                <a:latin typeface="Century Gothic" panose="020B0502020202020204" pitchFamily="34" charset="0"/>
              </a:rPr>
              <a:t>3</a:t>
            </a:r>
            <a:endParaRPr lang="en-US" sz="2000" dirty="0">
              <a:latin typeface="Century Gothic" panose="020B0502020202020204" pitchFamily="34" charset="0"/>
            </a:endParaRPr>
          </a:p>
        </p:txBody>
      </p:sp>
      <p:sp>
        <p:nvSpPr>
          <p:cNvPr id="20" name="TextBox 19">
            <a:extLst>
              <a:ext uri="{FF2B5EF4-FFF2-40B4-BE49-F238E27FC236}">
                <a16:creationId xmlns:a16="http://schemas.microsoft.com/office/drawing/2014/main" id="{8A25A746-A21D-7BCA-3335-68D0AA078E9D}"/>
              </a:ext>
            </a:extLst>
          </p:cNvPr>
          <p:cNvSpPr txBox="1"/>
          <p:nvPr/>
        </p:nvSpPr>
        <p:spPr>
          <a:xfrm>
            <a:off x="5874723" y="4943437"/>
            <a:ext cx="4503620" cy="1015663"/>
          </a:xfrm>
          <a:prstGeom prst="rect">
            <a:avLst/>
          </a:prstGeom>
          <a:noFill/>
        </p:spPr>
        <p:txBody>
          <a:bodyPr wrap="square" rtlCol="0">
            <a:spAutoFit/>
          </a:bodyPr>
          <a:lstStyle/>
          <a:p>
            <a:r>
              <a:rPr lang="en-US" sz="2000" dirty="0">
                <a:latin typeface="Century Gothic" panose="020B0502020202020204" pitchFamily="34" charset="0"/>
              </a:rPr>
              <a:t>*Change salinity of fluid and we can simulate Non-Brownian motion without life. </a:t>
            </a:r>
          </a:p>
        </p:txBody>
      </p:sp>
      <p:grpSp>
        <p:nvGrpSpPr>
          <p:cNvPr id="21" name="Group 20">
            <a:extLst>
              <a:ext uri="{FF2B5EF4-FFF2-40B4-BE49-F238E27FC236}">
                <a16:creationId xmlns:a16="http://schemas.microsoft.com/office/drawing/2014/main" id="{E876971F-9C89-80EA-281E-D9FE18E0A5D2}"/>
              </a:ext>
            </a:extLst>
          </p:cNvPr>
          <p:cNvGrpSpPr/>
          <p:nvPr/>
        </p:nvGrpSpPr>
        <p:grpSpPr>
          <a:xfrm>
            <a:off x="5768784" y="6338926"/>
            <a:ext cx="5217757" cy="430062"/>
            <a:chOff x="5768784" y="6338926"/>
            <a:chExt cx="5217757" cy="430062"/>
          </a:xfrm>
        </p:grpSpPr>
        <p:grpSp>
          <p:nvGrpSpPr>
            <p:cNvPr id="22" name="Group 21">
              <a:extLst>
                <a:ext uri="{FF2B5EF4-FFF2-40B4-BE49-F238E27FC236}">
                  <a16:creationId xmlns:a16="http://schemas.microsoft.com/office/drawing/2014/main" id="{C614A0B1-2489-A58F-1B5E-7C043E906D3B}"/>
                </a:ext>
              </a:extLst>
            </p:cNvPr>
            <p:cNvGrpSpPr/>
            <p:nvPr/>
          </p:nvGrpSpPr>
          <p:grpSpPr>
            <a:xfrm>
              <a:off x="6960394" y="6338927"/>
              <a:ext cx="4026147" cy="430061"/>
              <a:chOff x="7182687" y="6311894"/>
              <a:chExt cx="4026147" cy="429079"/>
            </a:xfrm>
            <a:solidFill>
              <a:srgbClr val="F7AA10"/>
            </a:solidFill>
          </p:grpSpPr>
          <p:sp>
            <p:nvSpPr>
              <p:cNvPr id="24" name="Chevron 23">
                <a:extLst>
                  <a:ext uri="{FF2B5EF4-FFF2-40B4-BE49-F238E27FC236}">
                    <a16:creationId xmlns:a16="http://schemas.microsoft.com/office/drawing/2014/main" id="{CEC78802-1763-E9A6-D283-F6C1B883BF29}"/>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25" name="Chevron 24">
                <a:extLst>
                  <a:ext uri="{FF2B5EF4-FFF2-40B4-BE49-F238E27FC236}">
                    <a16:creationId xmlns:a16="http://schemas.microsoft.com/office/drawing/2014/main" id="{91109455-EBC8-3B09-2BE2-6EABA564478F}"/>
                  </a:ext>
                </a:extLst>
              </p:cNvPr>
              <p:cNvSpPr/>
              <p:nvPr/>
            </p:nvSpPr>
            <p:spPr>
              <a:xfrm>
                <a:off x="8136023"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28" name="Chevron 27">
                <a:extLst>
                  <a:ext uri="{FF2B5EF4-FFF2-40B4-BE49-F238E27FC236}">
                    <a16:creationId xmlns:a16="http://schemas.microsoft.com/office/drawing/2014/main" id="{1393D1A3-70F0-1875-DEAE-CDFAAF006F4B}"/>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dirty="0">
                    <a:solidFill>
                      <a:schemeClr val="tx1"/>
                    </a:solidFill>
                    <a:latin typeface="Century Gothic" panose="020B0502020202020204" pitchFamily="34" charset="0"/>
                  </a:rPr>
                  <a:t>Comp. &amp;  Data</a:t>
                </a:r>
              </a:p>
            </p:txBody>
          </p:sp>
          <p:sp>
            <p:nvSpPr>
              <p:cNvPr id="29" name="Chevron 28">
                <a:extLst>
                  <a:ext uri="{FF2B5EF4-FFF2-40B4-BE49-F238E27FC236}">
                    <a16:creationId xmlns:a16="http://schemas.microsoft.com/office/drawing/2014/main" id="{76EB5CC2-2DC8-8547-F0A5-DE9031EEDD49}"/>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23" name="Chevron 22">
              <a:extLst>
                <a:ext uri="{FF2B5EF4-FFF2-40B4-BE49-F238E27FC236}">
                  <a16:creationId xmlns:a16="http://schemas.microsoft.com/office/drawing/2014/main" id="{BDA5A51A-FC01-4E60-714D-9E149E14A8F8}"/>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dirty="0">
                  <a:solidFill>
                    <a:schemeClr val="tx1"/>
                  </a:solidFill>
                  <a:latin typeface="Century Gothic" panose="020B0502020202020204" pitchFamily="34" charset="0"/>
                </a:rPr>
                <a:t>DITL</a:t>
              </a:r>
            </a:p>
          </p:txBody>
        </p:sp>
      </p:grpSp>
    </p:spTree>
    <p:extLst>
      <p:ext uri="{BB962C8B-B14F-4D97-AF65-F5344CB8AC3E}">
        <p14:creationId xmlns:p14="http://schemas.microsoft.com/office/powerpoint/2010/main" val="2885236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46E4B6-778E-3643-98CD-551D2FE8F14C}"/>
              </a:ext>
            </a:extLst>
          </p:cNvPr>
          <p:cNvSpPr>
            <a:spLocks noGrp="1"/>
          </p:cNvSpPr>
          <p:nvPr>
            <p:ph type="sldNum" sz="quarter" idx="4"/>
          </p:nvPr>
        </p:nvSpPr>
        <p:spPr/>
        <p:txBody>
          <a:bodyPr/>
          <a:lstStyle/>
          <a:p>
            <a:fld id="{21C771A8-89F5-6C43-9C6E-B052BDC4BA94}" type="slidenum">
              <a:rPr lang="en-US" smtClean="0"/>
              <a:pPr/>
              <a:t>43</a:t>
            </a:fld>
            <a:endParaRPr lang="en-US"/>
          </a:p>
        </p:txBody>
      </p:sp>
      <p:sp>
        <p:nvSpPr>
          <p:cNvPr id="15" name="Title 1">
            <a:extLst>
              <a:ext uri="{FF2B5EF4-FFF2-40B4-BE49-F238E27FC236}">
                <a16:creationId xmlns:a16="http://schemas.microsoft.com/office/drawing/2014/main" id="{4C4EFE4B-A255-2AFD-1705-EBF8E01C3692}"/>
              </a:ext>
            </a:extLst>
          </p:cNvPr>
          <p:cNvSpPr>
            <a:spLocks noGrp="1"/>
          </p:cNvSpPr>
          <p:nvPr>
            <p:ph type="title"/>
          </p:nvPr>
        </p:nvSpPr>
        <p:spPr>
          <a:xfrm>
            <a:off x="723182" y="15302"/>
            <a:ext cx="10731260" cy="1311185"/>
          </a:xfrm>
        </p:spPr>
        <p:txBody>
          <a:bodyPr>
            <a:noAutofit/>
          </a:bodyPr>
          <a:lstStyle/>
          <a:p>
            <a:r>
              <a:rPr lang="en-US" b="1" dirty="0">
                <a:latin typeface="Century Gothic"/>
              </a:rPr>
              <a:t>Day in the Life</a:t>
            </a:r>
            <a:br>
              <a:rPr lang="en-US" sz="5400" dirty="0"/>
            </a:br>
            <a:r>
              <a:rPr lang="en-US" sz="3600" dirty="0">
                <a:solidFill>
                  <a:schemeClr val="accent2">
                    <a:lumMod val="60000"/>
                    <a:lumOff val="40000"/>
                  </a:schemeClr>
                </a:solidFill>
                <a:latin typeface="Century Gothic"/>
              </a:rPr>
              <a:t>Thermal Control – Requirements and Hardware</a:t>
            </a:r>
            <a:endParaRPr lang="en-US" sz="3600" dirty="0"/>
          </a:p>
        </p:txBody>
      </p:sp>
      <p:sp>
        <p:nvSpPr>
          <p:cNvPr id="3" name="TextBox 2">
            <a:extLst>
              <a:ext uri="{FF2B5EF4-FFF2-40B4-BE49-F238E27FC236}">
                <a16:creationId xmlns:a16="http://schemas.microsoft.com/office/drawing/2014/main" id="{FB507F35-119B-072B-9489-37412840C0C6}"/>
              </a:ext>
            </a:extLst>
          </p:cNvPr>
          <p:cNvSpPr txBox="1"/>
          <p:nvPr/>
        </p:nvSpPr>
        <p:spPr>
          <a:xfrm>
            <a:off x="10356112" y="5804132"/>
            <a:ext cx="183588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latin typeface="Century Gothic"/>
                <a:cs typeface="Calibri"/>
              </a:rPr>
              <a:t>*Details of calibration in the backup slides</a:t>
            </a:r>
            <a:endParaRPr lang="en-US" dirty="0">
              <a:latin typeface="Century Gothic"/>
            </a:endParaRPr>
          </a:p>
        </p:txBody>
      </p:sp>
      <p:pic>
        <p:nvPicPr>
          <p:cNvPr id="5" name="Picture 5" descr="Diagram&#10;&#10;Description automatically generated">
            <a:extLst>
              <a:ext uri="{FF2B5EF4-FFF2-40B4-BE49-F238E27FC236}">
                <a16:creationId xmlns:a16="http://schemas.microsoft.com/office/drawing/2014/main" id="{9A904389-04B0-F3C0-980F-AC723E338A1C}"/>
              </a:ext>
            </a:extLst>
          </p:cNvPr>
          <p:cNvPicPr>
            <a:picLocks noChangeAspect="1"/>
          </p:cNvPicPr>
          <p:nvPr/>
        </p:nvPicPr>
        <p:blipFill rotWithShape="1">
          <a:blip r:embed="rId2"/>
          <a:srcRect l="2096" t="7631" r="5037" b="4513"/>
          <a:stretch/>
        </p:blipFill>
        <p:spPr>
          <a:xfrm>
            <a:off x="6039603" y="1774777"/>
            <a:ext cx="5645178" cy="3300158"/>
          </a:xfrm>
          <a:prstGeom prst="rect">
            <a:avLst/>
          </a:prstGeom>
        </p:spPr>
      </p:pic>
      <p:grpSp>
        <p:nvGrpSpPr>
          <p:cNvPr id="14" name="Group 13">
            <a:extLst>
              <a:ext uri="{FF2B5EF4-FFF2-40B4-BE49-F238E27FC236}">
                <a16:creationId xmlns:a16="http://schemas.microsoft.com/office/drawing/2014/main" id="{AA005D71-0B77-5140-244F-E56C5688A23E}"/>
              </a:ext>
            </a:extLst>
          </p:cNvPr>
          <p:cNvGrpSpPr/>
          <p:nvPr/>
        </p:nvGrpSpPr>
        <p:grpSpPr>
          <a:xfrm>
            <a:off x="8432533" y="3782259"/>
            <a:ext cx="1290819" cy="2986688"/>
            <a:chOff x="8690200" y="3593431"/>
            <a:chExt cx="1290819" cy="2986688"/>
          </a:xfrm>
        </p:grpSpPr>
        <p:sp>
          <p:nvSpPr>
            <p:cNvPr id="2" name="Oval 1">
              <a:extLst>
                <a:ext uri="{FF2B5EF4-FFF2-40B4-BE49-F238E27FC236}">
                  <a16:creationId xmlns:a16="http://schemas.microsoft.com/office/drawing/2014/main" id="{380440AF-70A0-9F77-B053-7551F128FC10}"/>
                </a:ext>
              </a:extLst>
            </p:cNvPr>
            <p:cNvSpPr/>
            <p:nvPr/>
          </p:nvSpPr>
          <p:spPr>
            <a:xfrm>
              <a:off x="9046220" y="3593431"/>
              <a:ext cx="54429" cy="63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B50749B-D673-5D0B-0B15-826AF53CEE41}"/>
                </a:ext>
              </a:extLst>
            </p:cNvPr>
            <p:cNvGrpSpPr/>
            <p:nvPr/>
          </p:nvGrpSpPr>
          <p:grpSpPr>
            <a:xfrm>
              <a:off x="8690200" y="3646238"/>
              <a:ext cx="1290819" cy="2933881"/>
              <a:chOff x="8690200" y="3646238"/>
              <a:chExt cx="1290819" cy="2933881"/>
            </a:xfrm>
          </p:grpSpPr>
          <p:pic>
            <p:nvPicPr>
              <p:cNvPr id="7" name="Picture 6">
                <a:extLst>
                  <a:ext uri="{FF2B5EF4-FFF2-40B4-BE49-F238E27FC236}">
                    <a16:creationId xmlns:a16="http://schemas.microsoft.com/office/drawing/2014/main" id="{48ABDBD8-C031-2542-0BA6-9A81ABE230B6}"/>
                  </a:ext>
                </a:extLst>
              </p:cNvPr>
              <p:cNvPicPr>
                <a:picLocks noChangeAspect="1"/>
              </p:cNvPicPr>
              <p:nvPr/>
            </p:nvPicPr>
            <p:blipFill>
              <a:blip r:embed="rId3"/>
              <a:stretch>
                <a:fillRect/>
              </a:stretch>
            </p:blipFill>
            <p:spPr>
              <a:xfrm>
                <a:off x="8690200" y="4894683"/>
                <a:ext cx="1290819" cy="1685436"/>
              </a:xfrm>
              <a:prstGeom prst="rect">
                <a:avLst/>
              </a:prstGeom>
            </p:spPr>
          </p:pic>
          <p:cxnSp>
            <p:nvCxnSpPr>
              <p:cNvPr id="6" name="Straight Arrow Connector 5">
                <a:extLst>
                  <a:ext uri="{FF2B5EF4-FFF2-40B4-BE49-F238E27FC236}">
                    <a16:creationId xmlns:a16="http://schemas.microsoft.com/office/drawing/2014/main" id="{3733E50F-AD93-F713-E4EB-B4040C65DDB7}"/>
                  </a:ext>
                </a:extLst>
              </p:cNvPr>
              <p:cNvCxnSpPr>
                <a:cxnSpLocks/>
              </p:cNvCxnSpPr>
              <p:nvPr/>
            </p:nvCxnSpPr>
            <p:spPr>
              <a:xfrm>
                <a:off x="9078805" y="3646238"/>
                <a:ext cx="0" cy="1307156"/>
              </a:xfrm>
              <a:prstGeom prst="straightConnector1">
                <a:avLst/>
              </a:prstGeom>
              <a:ln w="28575">
                <a:prstDash val="dash"/>
              </a:ln>
            </p:spPr>
            <p:style>
              <a:lnRef idx="1">
                <a:schemeClr val="accent1"/>
              </a:lnRef>
              <a:fillRef idx="0">
                <a:schemeClr val="accent1"/>
              </a:fillRef>
              <a:effectRef idx="0">
                <a:schemeClr val="accent1"/>
              </a:effectRef>
              <a:fontRef idx="minor">
                <a:schemeClr val="tx1"/>
              </a:fontRef>
            </p:style>
          </p:cxnSp>
        </p:grpSp>
      </p:grpSp>
      <p:sp>
        <p:nvSpPr>
          <p:cNvPr id="10" name="Content Placeholder 2">
            <a:extLst>
              <a:ext uri="{FF2B5EF4-FFF2-40B4-BE49-F238E27FC236}">
                <a16:creationId xmlns:a16="http://schemas.microsoft.com/office/drawing/2014/main" id="{6C0294C2-51A8-2088-8363-03736511E5E2}"/>
              </a:ext>
            </a:extLst>
          </p:cNvPr>
          <p:cNvSpPr>
            <a:spLocks noGrp="1"/>
          </p:cNvSpPr>
          <p:nvPr/>
        </p:nvSpPr>
        <p:spPr>
          <a:xfrm>
            <a:off x="6967449" y="1395177"/>
            <a:ext cx="3789486" cy="42288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Century Gothic"/>
              </a:rPr>
              <a:t>Sample Tubing and Heater:</a:t>
            </a:r>
          </a:p>
          <a:p>
            <a:endParaRPr lang="en-US" dirty="0">
              <a:latin typeface="Century Gothic" panose="020B0502020202020204" pitchFamily="34" charset="0"/>
            </a:endParaRPr>
          </a:p>
        </p:txBody>
      </p:sp>
      <p:sp>
        <p:nvSpPr>
          <p:cNvPr id="12" name="Content Placeholder 2">
            <a:extLst>
              <a:ext uri="{FF2B5EF4-FFF2-40B4-BE49-F238E27FC236}">
                <a16:creationId xmlns:a16="http://schemas.microsoft.com/office/drawing/2014/main" id="{C2DA84D7-1D65-7EBC-D01E-4F36D7B8B678}"/>
              </a:ext>
            </a:extLst>
          </p:cNvPr>
          <p:cNvSpPr>
            <a:spLocks noGrp="1"/>
          </p:cNvSpPr>
          <p:nvPr/>
        </p:nvSpPr>
        <p:spPr>
          <a:xfrm>
            <a:off x="5781905" y="5208222"/>
            <a:ext cx="2953168" cy="102988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latin typeface="Century Gothic"/>
              </a:rPr>
              <a:t>NTC Thermistor</a:t>
            </a:r>
          </a:p>
          <a:p>
            <a:pPr algn="ctr"/>
            <a:r>
              <a:rPr lang="en-US" sz="1800" dirty="0">
                <a:latin typeface="Century Gothic" panose="020B0502020202020204" pitchFamily="34" charset="0"/>
                <a:cs typeface="Calibri"/>
              </a:rPr>
              <a:t>Calibrated* to measure  </a:t>
            </a:r>
            <a:endParaRPr lang="en-US" sz="1800" dirty="0">
              <a:latin typeface="Century Gothic" panose="020B0502020202020204" pitchFamily="34" charset="0"/>
            </a:endParaRPr>
          </a:p>
          <a:p>
            <a:pPr algn="ctr"/>
            <a:r>
              <a:rPr lang="en-US" sz="1800" dirty="0">
                <a:latin typeface="Century Gothic" panose="020B0502020202020204" pitchFamily="34" charset="0"/>
                <a:cs typeface="Calibri"/>
              </a:rPr>
              <a:t>± 1°C  accuracy</a:t>
            </a:r>
          </a:p>
          <a:p>
            <a:pPr algn="ctr"/>
            <a:endParaRPr lang="en-US" dirty="0"/>
          </a:p>
        </p:txBody>
      </p:sp>
      <p:graphicFrame>
        <p:nvGraphicFramePr>
          <p:cNvPr id="13" name="Table 12">
            <a:extLst>
              <a:ext uri="{FF2B5EF4-FFF2-40B4-BE49-F238E27FC236}">
                <a16:creationId xmlns:a16="http://schemas.microsoft.com/office/drawing/2014/main" id="{8BA25570-FADC-BBC4-F508-92A336D0BC11}"/>
              </a:ext>
            </a:extLst>
          </p:cNvPr>
          <p:cNvGraphicFramePr>
            <a:graphicFrameLocks noGrp="1"/>
          </p:cNvGraphicFramePr>
          <p:nvPr>
            <p:extLst>
              <p:ext uri="{D42A27DB-BD31-4B8C-83A1-F6EECF244321}">
                <p14:modId xmlns:p14="http://schemas.microsoft.com/office/powerpoint/2010/main" val="3301881802"/>
              </p:ext>
            </p:extLst>
          </p:nvPr>
        </p:nvGraphicFramePr>
        <p:xfrm>
          <a:off x="507219" y="1926234"/>
          <a:ext cx="4931300" cy="2682240"/>
        </p:xfrm>
        <a:graphic>
          <a:graphicData uri="http://schemas.openxmlformats.org/drawingml/2006/table">
            <a:tbl>
              <a:tblPr firstRow="1" bandRow="1">
                <a:tableStyleId>{8EC20E35-A176-4012-BC5E-935CFFF8708E}</a:tableStyleId>
              </a:tblPr>
              <a:tblGrid>
                <a:gridCol w="832253">
                  <a:extLst>
                    <a:ext uri="{9D8B030D-6E8A-4147-A177-3AD203B41FA5}">
                      <a16:colId xmlns:a16="http://schemas.microsoft.com/office/drawing/2014/main" val="702334503"/>
                    </a:ext>
                  </a:extLst>
                </a:gridCol>
                <a:gridCol w="4099047">
                  <a:extLst>
                    <a:ext uri="{9D8B030D-6E8A-4147-A177-3AD203B41FA5}">
                      <a16:colId xmlns:a16="http://schemas.microsoft.com/office/drawing/2014/main" val="1701792584"/>
                    </a:ext>
                  </a:extLst>
                </a:gridCol>
              </a:tblGrid>
              <a:tr h="319552">
                <a:tc gridSpan="2">
                  <a:txBody>
                    <a:bodyPr/>
                    <a:lstStyle/>
                    <a:p>
                      <a:pPr algn="ctr" rtl="0" fontAlgn="base"/>
                      <a:r>
                        <a:rPr lang="en-US" sz="1800" b="0" u="none" strike="noStrike" dirty="0">
                          <a:solidFill>
                            <a:schemeClr val="tx1"/>
                          </a:solidFill>
                          <a:effectLst/>
                          <a:latin typeface="Century Gothic" panose="020B0502020202020204" pitchFamily="34" charset="0"/>
                        </a:rPr>
                        <a:t>Thermal Requirements</a:t>
                      </a:r>
                      <a:r>
                        <a:rPr lang="en-US" sz="1800" b="0" dirty="0">
                          <a:solidFill>
                            <a:schemeClr val="tx1"/>
                          </a:solidFill>
                          <a:effectLst/>
                          <a:latin typeface="Century Gothic" panose="020B0502020202020204" pitchFamily="34" charset="0"/>
                        </a:rPr>
                        <a:t>​</a:t>
                      </a:r>
                      <a:endParaRPr lang="en-US" sz="1800" b="0" i="0" dirty="0">
                        <a:solidFill>
                          <a:schemeClr val="tx1"/>
                        </a:solidFill>
                        <a:effectLst/>
                        <a:latin typeface="Century Gothic" panose="020B0502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hMerge="1">
                  <a:txBody>
                    <a:bodyPr/>
                    <a:lstStyle/>
                    <a:p>
                      <a:pPr algn="ctr" rtl="0" fontAlgn="base"/>
                      <a:r>
                        <a:rPr lang="en-US" sz="2000" b="0" u="none" strike="noStrike" dirty="0">
                          <a:solidFill>
                            <a:schemeClr val="tx1"/>
                          </a:solidFill>
                          <a:effectLst/>
                          <a:latin typeface="Century Gothic" panose="020B0502020202020204" pitchFamily="34" charset="0"/>
                        </a:rPr>
                        <a:t>Detailed Thermal Requirements</a:t>
                      </a:r>
                      <a:r>
                        <a:rPr lang="en-US" sz="2000" b="0" dirty="0">
                          <a:solidFill>
                            <a:schemeClr val="tx1"/>
                          </a:solidFill>
                          <a:effectLst/>
                          <a:latin typeface="Century Gothic" panose="020B0502020202020204" pitchFamily="34" charset="0"/>
                        </a:rPr>
                        <a:t>​</a:t>
                      </a:r>
                      <a:endParaRPr lang="en-US" sz="2000" b="0" i="0" dirty="0">
                        <a:solidFill>
                          <a:schemeClr val="tx1"/>
                        </a:solidFill>
                        <a:effectLst/>
                        <a:latin typeface="Century Gothic" panose="020B0502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990802002"/>
                  </a:ext>
                </a:extLst>
              </a:tr>
              <a:tr h="478649">
                <a:tc>
                  <a:txBody>
                    <a:bodyPr/>
                    <a:lstStyle/>
                    <a:p>
                      <a:pPr algn="ctr" fontAlgn="b"/>
                      <a:r>
                        <a:rPr lang="en-US" sz="1600" b="0" i="0" u="none" strike="noStrike" dirty="0">
                          <a:solidFill>
                            <a:srgbClr val="000000"/>
                          </a:solidFill>
                          <a:effectLst/>
                          <a:latin typeface="Century Gothic" panose="020B0502020202020204" pitchFamily="34" charset="0"/>
                        </a:rPr>
                        <a:t>2.1.2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rtl="0" fontAlgn="base"/>
                      <a:r>
                        <a:rPr lang="en-US" sz="1600" b="0" u="none" strike="noStrike" dirty="0">
                          <a:effectLst/>
                          <a:latin typeface="Century Gothic" panose="020B0502020202020204" pitchFamily="34" charset="0"/>
                        </a:rPr>
                        <a:t>Sample target temperature no more than 30 °C above baseplate</a:t>
                      </a:r>
                      <a:r>
                        <a:rPr lang="en-US" sz="1600" b="0" dirty="0">
                          <a:effectLst/>
                          <a:latin typeface="Century Gothic" panose="020B0502020202020204" pitchFamily="34" charset="0"/>
                        </a:rPr>
                        <a:t>​</a:t>
                      </a:r>
                      <a:endParaRPr lang="en-US" sz="1600" b="0" i="0" dirty="0">
                        <a:solidFill>
                          <a:srgbClr val="000000"/>
                        </a:solidFill>
                        <a:effectLst/>
                        <a:latin typeface="Century Gothic" panose="020B0502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16941503"/>
                  </a:ext>
                </a:extLst>
              </a:tr>
              <a:tr h="319552">
                <a:tc>
                  <a:txBody>
                    <a:bodyPr/>
                    <a:lstStyle/>
                    <a:p>
                      <a:pPr algn="ctr" fontAlgn="b"/>
                      <a:r>
                        <a:rPr lang="en-US" sz="1600" b="0" i="0" u="none" strike="noStrike" dirty="0">
                          <a:solidFill>
                            <a:srgbClr val="000000"/>
                          </a:solidFill>
                          <a:effectLst/>
                          <a:latin typeface="Century Gothic" panose="020B0502020202020204" pitchFamily="34" charset="0"/>
                        </a:rPr>
                        <a:t>2.1.3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lvl="0" algn="l" rtl="0">
                        <a:buNone/>
                      </a:pPr>
                      <a:r>
                        <a:rPr lang="en-US" sz="1600" b="0" u="none" strike="noStrike" dirty="0">
                          <a:effectLst/>
                          <a:latin typeface="Century Gothic" panose="020B0502020202020204" pitchFamily="34" charset="0"/>
                        </a:rPr>
                        <a:t>Sample temperature shall be controlled to within 1°C</a:t>
                      </a:r>
                      <a:r>
                        <a:rPr lang="en-US" sz="1600" b="0" dirty="0">
                          <a:effectLst/>
                          <a:latin typeface="Century Gothic" panose="020B0502020202020204" pitchFamily="34" charset="0"/>
                        </a:rPr>
                        <a:t>​</a:t>
                      </a:r>
                      <a:endParaRPr lang="en-US" sz="1600" b="0" i="0" dirty="0">
                        <a:solidFill>
                          <a:srgbClr val="000000"/>
                        </a:solidFill>
                        <a:effectLst/>
                        <a:latin typeface="Century Gothic" panose="020B0502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0669679"/>
                  </a:ext>
                </a:extLst>
              </a:tr>
              <a:tr h="478649">
                <a:tc>
                  <a:txBody>
                    <a:bodyPr/>
                    <a:lstStyle/>
                    <a:p>
                      <a:pPr algn="ctr" fontAlgn="b"/>
                      <a:r>
                        <a:rPr lang="en-US" sz="1600" b="0" i="0" u="none" strike="noStrike" dirty="0">
                          <a:solidFill>
                            <a:srgbClr val="000000"/>
                          </a:solidFill>
                          <a:effectLst/>
                          <a:latin typeface="Century Gothic" panose="020B0502020202020204" pitchFamily="34" charset="0"/>
                        </a:rPr>
                        <a:t>2.1.4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rtl="0" fontAlgn="base"/>
                      <a:r>
                        <a:rPr lang="en-US" sz="1600" b="0" u="none" strike="noStrike" dirty="0">
                          <a:effectLst/>
                          <a:latin typeface="Century Gothic" panose="020B0502020202020204" pitchFamily="34" charset="0"/>
                        </a:rPr>
                        <a:t>Thermal control shall operate alongside image capture</a:t>
                      </a:r>
                      <a:r>
                        <a:rPr lang="en-US" sz="1600" b="0" dirty="0">
                          <a:effectLst/>
                          <a:latin typeface="Century Gothic" panose="020B0502020202020204" pitchFamily="34" charset="0"/>
                        </a:rPr>
                        <a:t>​</a:t>
                      </a:r>
                      <a:endParaRPr lang="en-US" sz="1600" b="0" i="0" dirty="0">
                        <a:solidFill>
                          <a:srgbClr val="000000"/>
                        </a:solidFill>
                        <a:effectLst/>
                        <a:latin typeface="Century Gothic" panose="020B0502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32183829"/>
                  </a:ext>
                </a:extLst>
              </a:tr>
              <a:tr h="478649">
                <a:tc>
                  <a:txBody>
                    <a:bodyPr/>
                    <a:lstStyle/>
                    <a:p>
                      <a:pPr algn="ctr" fontAlgn="b"/>
                      <a:r>
                        <a:rPr lang="en-US" sz="1600" b="0" i="0" u="none" strike="noStrike" dirty="0">
                          <a:solidFill>
                            <a:srgbClr val="000000"/>
                          </a:solidFill>
                          <a:effectLst/>
                          <a:latin typeface="Century Gothic" panose="020B0502020202020204" pitchFamily="34" charset="0"/>
                        </a:rPr>
                        <a:t>2.1.6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rtl="0" fontAlgn="base"/>
                      <a:r>
                        <a:rPr lang="en-US" sz="1600" b="0" u="none" strike="noStrike" dirty="0">
                          <a:effectLst/>
                          <a:latin typeface="Century Gothic" panose="020B0502020202020204" pitchFamily="34" charset="0"/>
                        </a:rPr>
                        <a:t>Baseplate temp between 5°C and 40°C</a:t>
                      </a:r>
                      <a:r>
                        <a:rPr lang="en-US" sz="1600" b="0" dirty="0">
                          <a:effectLst/>
                          <a:latin typeface="Century Gothic" panose="020B0502020202020204" pitchFamily="34" charset="0"/>
                        </a:rPr>
                        <a:t>​</a:t>
                      </a:r>
                      <a:endParaRPr lang="en-US" sz="1600" b="0" i="0" dirty="0">
                        <a:solidFill>
                          <a:srgbClr val="000000"/>
                        </a:solidFill>
                        <a:effectLst/>
                        <a:latin typeface="Century Gothic" panose="020B0502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0400363"/>
                  </a:ext>
                </a:extLst>
              </a:tr>
            </a:tbl>
          </a:graphicData>
        </a:graphic>
      </p:graphicFrame>
      <p:grpSp>
        <p:nvGrpSpPr>
          <p:cNvPr id="18" name="Group 17">
            <a:extLst>
              <a:ext uri="{FF2B5EF4-FFF2-40B4-BE49-F238E27FC236}">
                <a16:creationId xmlns:a16="http://schemas.microsoft.com/office/drawing/2014/main" id="{8B2D354B-AEA6-8904-C0D4-97FC7F60CE72}"/>
              </a:ext>
            </a:extLst>
          </p:cNvPr>
          <p:cNvGrpSpPr/>
          <p:nvPr/>
        </p:nvGrpSpPr>
        <p:grpSpPr>
          <a:xfrm>
            <a:off x="5768784" y="6338926"/>
            <a:ext cx="5217757" cy="430062"/>
            <a:chOff x="5768784" y="6338926"/>
            <a:chExt cx="5217757" cy="430062"/>
          </a:xfrm>
        </p:grpSpPr>
        <p:grpSp>
          <p:nvGrpSpPr>
            <p:cNvPr id="19" name="Group 18">
              <a:extLst>
                <a:ext uri="{FF2B5EF4-FFF2-40B4-BE49-F238E27FC236}">
                  <a16:creationId xmlns:a16="http://schemas.microsoft.com/office/drawing/2014/main" id="{F223A79D-77E5-7891-BBD6-B6658EA88AE7}"/>
                </a:ext>
              </a:extLst>
            </p:cNvPr>
            <p:cNvGrpSpPr/>
            <p:nvPr/>
          </p:nvGrpSpPr>
          <p:grpSpPr>
            <a:xfrm>
              <a:off x="6960394" y="6338927"/>
              <a:ext cx="4026147" cy="430061"/>
              <a:chOff x="7182687" y="6311894"/>
              <a:chExt cx="4026147" cy="429079"/>
            </a:xfrm>
            <a:solidFill>
              <a:srgbClr val="F7AA10"/>
            </a:solidFill>
          </p:grpSpPr>
          <p:sp>
            <p:nvSpPr>
              <p:cNvPr id="21" name="Chevron 20">
                <a:extLst>
                  <a:ext uri="{FF2B5EF4-FFF2-40B4-BE49-F238E27FC236}">
                    <a16:creationId xmlns:a16="http://schemas.microsoft.com/office/drawing/2014/main" id="{C9FDFCDB-5CBC-63E7-11D3-B0EF74184A78}"/>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22" name="Chevron 21">
                <a:extLst>
                  <a:ext uri="{FF2B5EF4-FFF2-40B4-BE49-F238E27FC236}">
                    <a16:creationId xmlns:a16="http://schemas.microsoft.com/office/drawing/2014/main" id="{4373EC29-9B07-F94F-8D7C-8BB36F7B9797}"/>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23" name="Chevron 22">
                <a:extLst>
                  <a:ext uri="{FF2B5EF4-FFF2-40B4-BE49-F238E27FC236}">
                    <a16:creationId xmlns:a16="http://schemas.microsoft.com/office/drawing/2014/main" id="{293FD1C9-2026-40A9-884B-CDCCDBCA9CAC}"/>
                  </a:ext>
                </a:extLst>
              </p:cNvPr>
              <p:cNvSpPr/>
              <p:nvPr/>
            </p:nvSpPr>
            <p:spPr>
              <a:xfrm>
                <a:off x="9089359"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24" name="Chevron 23">
                <a:extLst>
                  <a:ext uri="{FF2B5EF4-FFF2-40B4-BE49-F238E27FC236}">
                    <a16:creationId xmlns:a16="http://schemas.microsoft.com/office/drawing/2014/main" id="{1883E876-4A76-9C10-4E84-DB6C03941472}"/>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20" name="Chevron 19">
              <a:extLst>
                <a:ext uri="{FF2B5EF4-FFF2-40B4-BE49-F238E27FC236}">
                  <a16:creationId xmlns:a16="http://schemas.microsoft.com/office/drawing/2014/main" id="{24EDD3A6-D9BF-3531-A5A1-480453C0BDFE}"/>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DITL</a:t>
              </a:r>
            </a:p>
          </p:txBody>
        </p:sp>
      </p:grpSp>
    </p:spTree>
    <p:extLst>
      <p:ext uri="{BB962C8B-B14F-4D97-AF65-F5344CB8AC3E}">
        <p14:creationId xmlns:p14="http://schemas.microsoft.com/office/powerpoint/2010/main" val="775030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7B965183-4B2B-6740-E51E-D2D0B3A69454}"/>
              </a:ext>
            </a:extLst>
          </p:cNvPr>
          <p:cNvSpPr/>
          <p:nvPr/>
        </p:nvSpPr>
        <p:spPr>
          <a:xfrm>
            <a:off x="3408795" y="1423609"/>
            <a:ext cx="4610788" cy="4476137"/>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6DA60F5A-9286-CD5C-5944-6D1DFACED43E}"/>
              </a:ext>
            </a:extLst>
          </p:cNvPr>
          <p:cNvSpPr>
            <a:spLocks noGrp="1"/>
          </p:cNvSpPr>
          <p:nvPr>
            <p:ph type="sldNum" sz="quarter" idx="4"/>
          </p:nvPr>
        </p:nvSpPr>
        <p:spPr/>
        <p:txBody>
          <a:bodyPr/>
          <a:lstStyle/>
          <a:p>
            <a:fld id="{21C771A8-89F5-6C43-9C6E-B052BDC4BA94}" type="slidenum">
              <a:rPr lang="en-US" smtClean="0"/>
              <a:pPr/>
              <a:t>44</a:t>
            </a:fld>
            <a:endParaRPr lang="en-US"/>
          </a:p>
        </p:txBody>
      </p:sp>
      <p:sp>
        <p:nvSpPr>
          <p:cNvPr id="8" name="Rectangle: Rounded Corners 7">
            <a:extLst>
              <a:ext uri="{FF2B5EF4-FFF2-40B4-BE49-F238E27FC236}">
                <a16:creationId xmlns:a16="http://schemas.microsoft.com/office/drawing/2014/main" id="{5D770390-94C3-A1C2-AF52-8891DB9F7754}"/>
              </a:ext>
            </a:extLst>
          </p:cNvPr>
          <p:cNvSpPr/>
          <p:nvPr/>
        </p:nvSpPr>
        <p:spPr>
          <a:xfrm>
            <a:off x="3649252" y="2925258"/>
            <a:ext cx="1840608" cy="115794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bg1"/>
                </a:solidFill>
                <a:latin typeface="Century Gothic" panose="020B0502020202020204" pitchFamily="34" charset="0"/>
                <a:cs typeface="Calibri"/>
              </a:rPr>
              <a:t>Calculate temp from thermistor voltage signal</a:t>
            </a:r>
          </a:p>
        </p:txBody>
      </p:sp>
      <p:sp>
        <p:nvSpPr>
          <p:cNvPr id="9" name="Rectangle: Rounded Corners 8">
            <a:extLst>
              <a:ext uri="{FF2B5EF4-FFF2-40B4-BE49-F238E27FC236}">
                <a16:creationId xmlns:a16="http://schemas.microsoft.com/office/drawing/2014/main" id="{420AB115-CE4F-4013-DBF2-6A0B7E4A3344}"/>
              </a:ext>
            </a:extLst>
          </p:cNvPr>
          <p:cNvSpPr/>
          <p:nvPr/>
        </p:nvSpPr>
        <p:spPr>
          <a:xfrm>
            <a:off x="5935961" y="2361686"/>
            <a:ext cx="1544919" cy="94750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bg1"/>
                </a:solidFill>
                <a:latin typeface="Century Gothic" panose="020B0502020202020204" pitchFamily="34" charset="0"/>
                <a:cs typeface="Calibri"/>
              </a:rPr>
              <a:t>Compare to target temp (30 °C)</a:t>
            </a:r>
          </a:p>
        </p:txBody>
      </p:sp>
      <p:sp>
        <p:nvSpPr>
          <p:cNvPr id="10" name="Rectangle: Rounded Corners 9">
            <a:extLst>
              <a:ext uri="{FF2B5EF4-FFF2-40B4-BE49-F238E27FC236}">
                <a16:creationId xmlns:a16="http://schemas.microsoft.com/office/drawing/2014/main" id="{25E801BC-96F9-A2B6-3C5E-F11CFF497666}"/>
              </a:ext>
            </a:extLst>
          </p:cNvPr>
          <p:cNvSpPr/>
          <p:nvPr/>
        </p:nvSpPr>
        <p:spPr>
          <a:xfrm>
            <a:off x="5935980" y="4122805"/>
            <a:ext cx="1395936" cy="105203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bg1"/>
                </a:solidFill>
                <a:latin typeface="Century Gothic" panose="020B0502020202020204" pitchFamily="34" charset="0"/>
                <a:cs typeface="Calibri"/>
              </a:rPr>
              <a:t>Set heater power proportional to error</a:t>
            </a:r>
          </a:p>
        </p:txBody>
      </p:sp>
      <p:cxnSp>
        <p:nvCxnSpPr>
          <p:cNvPr id="11" name="Straight Arrow Connector 10">
            <a:extLst>
              <a:ext uri="{FF2B5EF4-FFF2-40B4-BE49-F238E27FC236}">
                <a16:creationId xmlns:a16="http://schemas.microsoft.com/office/drawing/2014/main" id="{E8F5BDCC-0948-065B-7138-A04183908B27}"/>
              </a:ext>
            </a:extLst>
          </p:cNvPr>
          <p:cNvCxnSpPr>
            <a:cxnSpLocks/>
          </p:cNvCxnSpPr>
          <p:nvPr/>
        </p:nvCxnSpPr>
        <p:spPr>
          <a:xfrm flipV="1">
            <a:off x="5037020" y="2568751"/>
            <a:ext cx="759870" cy="2737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6CE41E5-2A81-110C-A165-DB8EEE3F172B}"/>
              </a:ext>
            </a:extLst>
          </p:cNvPr>
          <p:cNvCxnSpPr>
            <a:cxnSpLocks/>
          </p:cNvCxnSpPr>
          <p:nvPr/>
        </p:nvCxnSpPr>
        <p:spPr>
          <a:xfrm flipH="1" flipV="1">
            <a:off x="5103526" y="4240897"/>
            <a:ext cx="768040" cy="4899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100EF89-25BE-0FEB-C7B7-DCC5A8AC22DD}"/>
              </a:ext>
            </a:extLst>
          </p:cNvPr>
          <p:cNvSpPr/>
          <p:nvPr/>
        </p:nvSpPr>
        <p:spPr>
          <a:xfrm>
            <a:off x="326273" y="2961939"/>
            <a:ext cx="1746549" cy="1125715"/>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solidFill>
                  <a:schemeClr val="bg1"/>
                </a:solidFill>
                <a:latin typeface="Century Gothic" panose="020B0502020202020204" pitchFamily="34" charset="0"/>
                <a:cs typeface="Calibri"/>
              </a:rPr>
              <a:t>Bring baseplate to ambient temp (~20 °C)</a:t>
            </a:r>
          </a:p>
        </p:txBody>
      </p:sp>
      <p:sp>
        <p:nvSpPr>
          <p:cNvPr id="2" name="TextBox 1">
            <a:extLst>
              <a:ext uri="{FF2B5EF4-FFF2-40B4-BE49-F238E27FC236}">
                <a16:creationId xmlns:a16="http://schemas.microsoft.com/office/drawing/2014/main" id="{C0CE4937-1EB8-C50E-B0C1-DB140E56DF8C}"/>
              </a:ext>
            </a:extLst>
          </p:cNvPr>
          <p:cNvSpPr txBox="1"/>
          <p:nvPr/>
        </p:nvSpPr>
        <p:spPr>
          <a:xfrm>
            <a:off x="4341572" y="1714809"/>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Century Gothic" panose="020B0502020202020204" pitchFamily="34" charset="0"/>
                <a:cs typeface="Calibri"/>
              </a:rPr>
              <a:t>Feedback Control Loop</a:t>
            </a:r>
          </a:p>
        </p:txBody>
      </p:sp>
      <p:cxnSp>
        <p:nvCxnSpPr>
          <p:cNvPr id="22" name="Straight Arrow Connector 21">
            <a:extLst>
              <a:ext uri="{FF2B5EF4-FFF2-40B4-BE49-F238E27FC236}">
                <a16:creationId xmlns:a16="http://schemas.microsoft.com/office/drawing/2014/main" id="{60B4F216-8D22-A160-739C-C8B670B18294}"/>
              </a:ext>
            </a:extLst>
          </p:cNvPr>
          <p:cNvCxnSpPr>
            <a:cxnSpLocks/>
          </p:cNvCxnSpPr>
          <p:nvPr/>
        </p:nvCxnSpPr>
        <p:spPr>
          <a:xfrm flipV="1">
            <a:off x="2364909" y="3512531"/>
            <a:ext cx="846336" cy="22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CDBE9C7-28D6-95AB-F6BA-22901518C33F}"/>
              </a:ext>
            </a:extLst>
          </p:cNvPr>
          <p:cNvCxnSpPr>
            <a:cxnSpLocks/>
          </p:cNvCxnSpPr>
          <p:nvPr/>
        </p:nvCxnSpPr>
        <p:spPr>
          <a:xfrm flipV="1">
            <a:off x="8232960" y="3460866"/>
            <a:ext cx="1009415" cy="19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965A59A-B8C4-0E75-C903-7B446DDD1E4F}"/>
              </a:ext>
            </a:extLst>
          </p:cNvPr>
          <p:cNvSpPr txBox="1"/>
          <p:nvPr/>
        </p:nvSpPr>
        <p:spPr>
          <a:xfrm>
            <a:off x="7800077" y="2483412"/>
            <a:ext cx="192772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panose="020B0502020202020204" pitchFamily="34" charset="0"/>
                <a:ea typeface="+mn-lt"/>
                <a:cs typeface="+mn-lt"/>
              </a:rPr>
              <a:t>Store </a:t>
            </a:r>
          </a:p>
          <a:p>
            <a:pPr algn="ctr"/>
            <a:r>
              <a:rPr lang="en-US" sz="1600">
                <a:latin typeface="Century Gothic" panose="020B0502020202020204" pitchFamily="34" charset="0"/>
                <a:ea typeface="+mn-lt"/>
                <a:cs typeface="+mn-lt"/>
              </a:rPr>
              <a:t>thermistor </a:t>
            </a:r>
          </a:p>
          <a:p>
            <a:pPr algn="ctr"/>
            <a:r>
              <a:rPr lang="en-US" sz="1600">
                <a:latin typeface="Century Gothic" panose="020B0502020202020204" pitchFamily="34" charset="0"/>
                <a:ea typeface="+mn-lt"/>
                <a:cs typeface="+mn-lt"/>
              </a:rPr>
              <a:t>data</a:t>
            </a:r>
          </a:p>
          <a:p>
            <a:pPr algn="l"/>
            <a:endParaRPr lang="en-US" sz="1600">
              <a:latin typeface="Century Gothic" panose="020B0502020202020204" pitchFamily="34" charset="0"/>
              <a:cs typeface="Calibri"/>
            </a:endParaRPr>
          </a:p>
        </p:txBody>
      </p:sp>
      <p:sp>
        <p:nvSpPr>
          <p:cNvPr id="3" name="TextBox 2">
            <a:extLst>
              <a:ext uri="{FF2B5EF4-FFF2-40B4-BE49-F238E27FC236}">
                <a16:creationId xmlns:a16="http://schemas.microsoft.com/office/drawing/2014/main" id="{904107BA-4A5F-7106-E3A3-D50310FD1887}"/>
              </a:ext>
            </a:extLst>
          </p:cNvPr>
          <p:cNvSpPr txBox="1"/>
          <p:nvPr/>
        </p:nvSpPr>
        <p:spPr>
          <a:xfrm>
            <a:off x="2056271" y="2337231"/>
            <a:ext cx="146428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panose="020B0502020202020204" pitchFamily="34" charset="0"/>
                <a:cs typeface="Calibri"/>
              </a:rPr>
              <a:t>Activate</a:t>
            </a:r>
            <a:endParaRPr lang="en-US">
              <a:latin typeface="Century Gothic" panose="020B0502020202020204" pitchFamily="34" charset="0"/>
            </a:endParaRPr>
          </a:p>
          <a:p>
            <a:pPr algn="ctr"/>
            <a:r>
              <a:rPr lang="en-US" sz="1600">
                <a:latin typeface="Century Gothic" panose="020B0502020202020204" pitchFamily="34" charset="0"/>
                <a:cs typeface="Calibri"/>
              </a:rPr>
              <a:t>thermal feedback control</a:t>
            </a:r>
            <a:endParaRPr lang="en-US">
              <a:latin typeface="Century Gothic" panose="020B0502020202020204" pitchFamily="34" charset="0"/>
            </a:endParaRPr>
          </a:p>
        </p:txBody>
      </p:sp>
      <p:sp>
        <p:nvSpPr>
          <p:cNvPr id="26" name="Rectangle: Rounded Corners 25">
            <a:extLst>
              <a:ext uri="{FF2B5EF4-FFF2-40B4-BE49-F238E27FC236}">
                <a16:creationId xmlns:a16="http://schemas.microsoft.com/office/drawing/2014/main" id="{8600209B-B5AE-0157-7EEE-319652333059}"/>
              </a:ext>
            </a:extLst>
          </p:cNvPr>
          <p:cNvSpPr/>
          <p:nvPr/>
        </p:nvSpPr>
        <p:spPr>
          <a:xfrm>
            <a:off x="9476702" y="1791786"/>
            <a:ext cx="2521916" cy="3246837"/>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400" b="1">
              <a:solidFill>
                <a:schemeClr val="bg1"/>
              </a:solidFill>
              <a:latin typeface="Century Gothic" panose="020B0502020202020204" pitchFamily="34" charset="0"/>
              <a:cs typeface="Calibri" panose="020F0502020204030204"/>
            </a:endParaRPr>
          </a:p>
          <a:p>
            <a:endParaRPr lang="en-US" sz="1400" b="1">
              <a:solidFill>
                <a:schemeClr val="bg1"/>
              </a:solidFill>
              <a:latin typeface="Century Gothic" panose="020B0502020202020204" pitchFamily="34" charset="0"/>
              <a:cs typeface="Calibri" panose="020F0502020204030204"/>
            </a:endParaRPr>
          </a:p>
          <a:p>
            <a:pPr algn="ctr"/>
            <a:r>
              <a:rPr lang="en-US" sz="1400" b="1">
                <a:solidFill>
                  <a:schemeClr val="bg1"/>
                </a:solidFill>
                <a:latin typeface="Century Gothic" panose="020B0502020202020204" pitchFamily="34" charset="0"/>
                <a:cs typeface="Calibri" panose="020F0502020204030204"/>
              </a:rPr>
              <a:t>Determine Success</a:t>
            </a:r>
            <a:endParaRPr lang="en-US">
              <a:solidFill>
                <a:schemeClr val="bg1"/>
              </a:solidFill>
              <a:latin typeface="Century Gothic" panose="020B0502020202020204" pitchFamily="34" charset="0"/>
              <a:cs typeface="Calibri"/>
            </a:endParaRPr>
          </a:p>
          <a:p>
            <a:endParaRPr lang="en-US" sz="1400" b="1">
              <a:solidFill>
                <a:schemeClr val="bg1"/>
              </a:solidFill>
              <a:latin typeface="Century Gothic" panose="020B0502020202020204" pitchFamily="34" charset="0"/>
              <a:cs typeface="Calibri" panose="020F0502020204030204"/>
            </a:endParaRPr>
          </a:p>
          <a:p>
            <a:pPr marL="285750" indent="-285750">
              <a:buFont typeface="Arial"/>
              <a:buChar char="•"/>
            </a:pPr>
            <a:r>
              <a:rPr lang="en-US" sz="1400" b="1">
                <a:solidFill>
                  <a:schemeClr val="bg1"/>
                </a:solidFill>
                <a:latin typeface="Century Gothic" panose="020B0502020202020204" pitchFamily="34" charset="0"/>
                <a:cs typeface="Calibri" panose="020F0502020204030204"/>
              </a:rPr>
              <a:t>Standard deviation of temperature must lie within 1°C of 30°C</a:t>
            </a:r>
          </a:p>
          <a:p>
            <a:pPr marL="285750" indent="-285750">
              <a:buFont typeface="Arial"/>
              <a:buChar char="•"/>
            </a:pPr>
            <a:endParaRPr lang="en-US" sz="1400" b="1">
              <a:solidFill>
                <a:schemeClr val="bg1"/>
              </a:solidFill>
              <a:latin typeface="Century Gothic" panose="020B0502020202020204" pitchFamily="34" charset="0"/>
              <a:cs typeface="Calibri" panose="020F0502020204030204"/>
            </a:endParaRPr>
          </a:p>
          <a:p>
            <a:pPr marL="285750" indent="-285750">
              <a:buFont typeface="Arial"/>
              <a:buChar char="•"/>
            </a:pPr>
            <a:r>
              <a:rPr lang="en-US" sz="1400" b="1">
                <a:solidFill>
                  <a:schemeClr val="bg1"/>
                </a:solidFill>
                <a:latin typeface="Century Gothic" panose="020B0502020202020204" pitchFamily="34" charset="0"/>
                <a:cs typeface="Calibri" panose="020F0502020204030204"/>
              </a:rPr>
              <a:t>Thermal control software must operate in parallel with imaging software. </a:t>
            </a:r>
          </a:p>
          <a:p>
            <a:endParaRPr lang="en-US" sz="1400" b="1">
              <a:solidFill>
                <a:schemeClr val="bg1"/>
              </a:solidFill>
              <a:latin typeface="Century Gothic" panose="020B0502020202020204" pitchFamily="34" charset="0"/>
              <a:cs typeface="Calibri" panose="020F0502020204030204"/>
            </a:endParaRPr>
          </a:p>
          <a:p>
            <a:endParaRPr lang="en-US" sz="1400">
              <a:solidFill>
                <a:schemeClr val="bg1"/>
              </a:solidFill>
              <a:latin typeface="Century Gothic" panose="020B0502020202020204" pitchFamily="34" charset="0"/>
              <a:cs typeface="Calibri" panose="020F0502020204030204"/>
            </a:endParaRPr>
          </a:p>
        </p:txBody>
      </p:sp>
      <p:cxnSp>
        <p:nvCxnSpPr>
          <p:cNvPr id="28" name="Straight Arrow Connector 27">
            <a:extLst>
              <a:ext uri="{FF2B5EF4-FFF2-40B4-BE49-F238E27FC236}">
                <a16:creationId xmlns:a16="http://schemas.microsoft.com/office/drawing/2014/main" id="{52723030-7A64-9507-326A-E08506680B82}"/>
              </a:ext>
            </a:extLst>
          </p:cNvPr>
          <p:cNvCxnSpPr>
            <a:cxnSpLocks/>
          </p:cNvCxnSpPr>
          <p:nvPr/>
        </p:nvCxnSpPr>
        <p:spPr>
          <a:xfrm flipH="1">
            <a:off x="6754960" y="3359418"/>
            <a:ext cx="2130" cy="7288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B448CC4-60CD-CD11-3E77-5A03499D5E2D}"/>
              </a:ext>
            </a:extLst>
          </p:cNvPr>
          <p:cNvGrpSpPr/>
          <p:nvPr/>
        </p:nvGrpSpPr>
        <p:grpSpPr>
          <a:xfrm>
            <a:off x="5768784" y="6338926"/>
            <a:ext cx="5217757" cy="430062"/>
            <a:chOff x="5768784" y="6338926"/>
            <a:chExt cx="5217757" cy="430062"/>
          </a:xfrm>
        </p:grpSpPr>
        <p:grpSp>
          <p:nvGrpSpPr>
            <p:cNvPr id="6" name="Group 5">
              <a:extLst>
                <a:ext uri="{FF2B5EF4-FFF2-40B4-BE49-F238E27FC236}">
                  <a16:creationId xmlns:a16="http://schemas.microsoft.com/office/drawing/2014/main" id="{560DB31F-5BF9-7D2C-724A-422BFF3C841D}"/>
                </a:ext>
              </a:extLst>
            </p:cNvPr>
            <p:cNvGrpSpPr/>
            <p:nvPr/>
          </p:nvGrpSpPr>
          <p:grpSpPr>
            <a:xfrm>
              <a:off x="6960394" y="6338927"/>
              <a:ext cx="4026147" cy="430061"/>
              <a:chOff x="7182687" y="6311894"/>
              <a:chExt cx="4026147" cy="429079"/>
            </a:xfrm>
            <a:solidFill>
              <a:srgbClr val="F7AA10"/>
            </a:solidFill>
          </p:grpSpPr>
          <p:sp>
            <p:nvSpPr>
              <p:cNvPr id="12" name="Chevron 11">
                <a:extLst>
                  <a:ext uri="{FF2B5EF4-FFF2-40B4-BE49-F238E27FC236}">
                    <a16:creationId xmlns:a16="http://schemas.microsoft.com/office/drawing/2014/main" id="{AF1FA660-611C-242F-2FA5-2C10094D0FE6}"/>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4" name="Chevron 13">
                <a:extLst>
                  <a:ext uri="{FF2B5EF4-FFF2-40B4-BE49-F238E27FC236}">
                    <a16:creationId xmlns:a16="http://schemas.microsoft.com/office/drawing/2014/main" id="{2A48D2B3-91BB-F5FF-DE5F-23B99C967356}"/>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5" name="Chevron 14">
                <a:extLst>
                  <a:ext uri="{FF2B5EF4-FFF2-40B4-BE49-F238E27FC236}">
                    <a16:creationId xmlns:a16="http://schemas.microsoft.com/office/drawing/2014/main" id="{BEE85890-8041-61E9-3B83-8E2242D77FC7}"/>
                  </a:ext>
                </a:extLst>
              </p:cNvPr>
              <p:cNvSpPr/>
              <p:nvPr/>
            </p:nvSpPr>
            <p:spPr>
              <a:xfrm>
                <a:off x="9089359"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17" name="Chevron 16">
                <a:extLst>
                  <a:ext uri="{FF2B5EF4-FFF2-40B4-BE49-F238E27FC236}">
                    <a16:creationId xmlns:a16="http://schemas.microsoft.com/office/drawing/2014/main" id="{9049C815-6513-D7F2-95B9-DF8BC51E4E4C}"/>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7" name="Chevron 6">
              <a:extLst>
                <a:ext uri="{FF2B5EF4-FFF2-40B4-BE49-F238E27FC236}">
                  <a16:creationId xmlns:a16="http://schemas.microsoft.com/office/drawing/2014/main" id="{2DB3F97C-3ABE-B87D-D20C-BF238B0836CB}"/>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DITL</a:t>
              </a:r>
            </a:p>
          </p:txBody>
        </p:sp>
      </p:grpSp>
      <p:sp>
        <p:nvSpPr>
          <p:cNvPr id="34" name="Title 1">
            <a:extLst>
              <a:ext uri="{FF2B5EF4-FFF2-40B4-BE49-F238E27FC236}">
                <a16:creationId xmlns:a16="http://schemas.microsoft.com/office/drawing/2014/main" id="{D806D7F5-0826-4171-8F86-509CA460D71D}"/>
              </a:ext>
            </a:extLst>
          </p:cNvPr>
          <p:cNvSpPr>
            <a:spLocks noGrp="1"/>
          </p:cNvSpPr>
          <p:nvPr>
            <p:ph type="title"/>
          </p:nvPr>
        </p:nvSpPr>
        <p:spPr>
          <a:xfrm>
            <a:off x="838200" y="29679"/>
            <a:ext cx="10515600" cy="1325563"/>
          </a:xfrm>
        </p:spPr>
        <p:txBody>
          <a:bodyPr>
            <a:noAutofit/>
          </a:bodyPr>
          <a:lstStyle/>
          <a:p>
            <a:r>
              <a:rPr lang="en-US" b="1">
                <a:latin typeface="Century Gothic"/>
              </a:rPr>
              <a:t>Day in the Life</a:t>
            </a:r>
            <a:br>
              <a:rPr lang="en-US" sz="5400"/>
            </a:br>
            <a:r>
              <a:rPr lang="en-US" sz="3600">
                <a:solidFill>
                  <a:schemeClr val="accent2">
                    <a:lumMod val="60000"/>
                    <a:lumOff val="40000"/>
                  </a:schemeClr>
                </a:solidFill>
                <a:latin typeface="Century Gothic"/>
              </a:rPr>
              <a:t>Thermal Control – Con Ops</a:t>
            </a:r>
            <a:endParaRPr lang="en-US" sz="3600">
              <a:solidFill>
                <a:schemeClr val="accent2">
                  <a:lumMod val="60000"/>
                  <a:lumOff val="40000"/>
                </a:schemeClr>
              </a:solidFill>
            </a:endParaRPr>
          </a:p>
        </p:txBody>
      </p:sp>
    </p:spTree>
    <p:extLst>
      <p:ext uri="{BB962C8B-B14F-4D97-AF65-F5344CB8AC3E}">
        <p14:creationId xmlns:p14="http://schemas.microsoft.com/office/powerpoint/2010/main" val="27577169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45</a:t>
            </a:fld>
            <a:endParaRPr lang="en-US"/>
          </a:p>
        </p:txBody>
      </p:sp>
      <p:sp>
        <p:nvSpPr>
          <p:cNvPr id="33" name="Title 32">
            <a:extLst>
              <a:ext uri="{FF2B5EF4-FFF2-40B4-BE49-F238E27FC236}">
                <a16:creationId xmlns:a16="http://schemas.microsoft.com/office/drawing/2014/main" id="{F75049C3-139A-6B5B-78FE-5D80AFD9AC02}"/>
              </a:ext>
            </a:extLst>
          </p:cNvPr>
          <p:cNvSpPr>
            <a:spLocks noGrp="1"/>
          </p:cNvSpPr>
          <p:nvPr>
            <p:ph type="title"/>
          </p:nvPr>
        </p:nvSpPr>
        <p:spPr/>
        <p:txBody>
          <a:bodyPr/>
          <a:lstStyle/>
          <a:p>
            <a:r>
              <a:rPr lang="en-US" b="1">
                <a:latin typeface="Century Gothic"/>
              </a:rPr>
              <a:t>Day in the Life</a:t>
            </a:r>
            <a:br>
              <a:rPr lang="en-US" sz="5400"/>
            </a:br>
            <a:r>
              <a:rPr lang="en-US" sz="3600">
                <a:solidFill>
                  <a:schemeClr val="accent2">
                    <a:lumMod val="60000"/>
                    <a:lumOff val="40000"/>
                  </a:schemeClr>
                </a:solidFill>
                <a:latin typeface="Century Gothic"/>
              </a:rPr>
              <a:t>Imaging </a:t>
            </a:r>
            <a:endParaRPr lang="en-US">
              <a:solidFill>
                <a:schemeClr val="accent2">
                  <a:lumMod val="60000"/>
                  <a:lumOff val="40000"/>
                </a:schemeClr>
              </a:solidFill>
            </a:endParaRPr>
          </a:p>
        </p:txBody>
      </p:sp>
      <p:grpSp>
        <p:nvGrpSpPr>
          <p:cNvPr id="2" name="Group 1">
            <a:extLst>
              <a:ext uri="{FF2B5EF4-FFF2-40B4-BE49-F238E27FC236}">
                <a16:creationId xmlns:a16="http://schemas.microsoft.com/office/drawing/2014/main" id="{8B9BFDF0-A526-181A-1B7C-61D6B997828B}"/>
              </a:ext>
            </a:extLst>
          </p:cNvPr>
          <p:cNvGrpSpPr/>
          <p:nvPr/>
        </p:nvGrpSpPr>
        <p:grpSpPr>
          <a:xfrm>
            <a:off x="5768784" y="6338926"/>
            <a:ext cx="5217757" cy="430062"/>
            <a:chOff x="5768784" y="6338926"/>
            <a:chExt cx="5217757" cy="430062"/>
          </a:xfrm>
        </p:grpSpPr>
        <p:grpSp>
          <p:nvGrpSpPr>
            <p:cNvPr id="3" name="Group 2">
              <a:extLst>
                <a:ext uri="{FF2B5EF4-FFF2-40B4-BE49-F238E27FC236}">
                  <a16:creationId xmlns:a16="http://schemas.microsoft.com/office/drawing/2014/main" id="{CA1568DA-F64D-9D30-B5BF-58615DD45025}"/>
                </a:ext>
              </a:extLst>
            </p:cNvPr>
            <p:cNvGrpSpPr/>
            <p:nvPr/>
          </p:nvGrpSpPr>
          <p:grpSpPr>
            <a:xfrm>
              <a:off x="6960394" y="6338927"/>
              <a:ext cx="4026147" cy="430061"/>
              <a:chOff x="7182687" y="6311894"/>
              <a:chExt cx="4026147" cy="429079"/>
            </a:xfrm>
            <a:solidFill>
              <a:srgbClr val="F7AA10"/>
            </a:solidFill>
          </p:grpSpPr>
          <p:sp>
            <p:nvSpPr>
              <p:cNvPr id="6" name="Chevron 5">
                <a:extLst>
                  <a:ext uri="{FF2B5EF4-FFF2-40B4-BE49-F238E27FC236}">
                    <a16:creationId xmlns:a16="http://schemas.microsoft.com/office/drawing/2014/main" id="{D5B976D8-1BB3-88AE-A292-A1284C56CA0F}"/>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7" name="Chevron 6">
                <a:extLst>
                  <a:ext uri="{FF2B5EF4-FFF2-40B4-BE49-F238E27FC236}">
                    <a16:creationId xmlns:a16="http://schemas.microsoft.com/office/drawing/2014/main" id="{88DCB08E-F61E-55C9-98DB-CC7B1CDCD959}"/>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8" name="Chevron 7">
                <a:extLst>
                  <a:ext uri="{FF2B5EF4-FFF2-40B4-BE49-F238E27FC236}">
                    <a16:creationId xmlns:a16="http://schemas.microsoft.com/office/drawing/2014/main" id="{87000AB1-94A1-8EA5-5F21-D1BB798B2CEF}"/>
                  </a:ext>
                </a:extLst>
              </p:cNvPr>
              <p:cNvSpPr/>
              <p:nvPr/>
            </p:nvSpPr>
            <p:spPr>
              <a:xfrm>
                <a:off x="9089359"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9" name="Chevron 8">
                <a:extLst>
                  <a:ext uri="{FF2B5EF4-FFF2-40B4-BE49-F238E27FC236}">
                    <a16:creationId xmlns:a16="http://schemas.microsoft.com/office/drawing/2014/main" id="{0D6ACCAA-CA6E-4FB9-DFD0-856FEDF32195}"/>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5" name="Chevron 4">
              <a:extLst>
                <a:ext uri="{FF2B5EF4-FFF2-40B4-BE49-F238E27FC236}">
                  <a16:creationId xmlns:a16="http://schemas.microsoft.com/office/drawing/2014/main" id="{094478B5-E48C-D10D-3A72-9377B784CE65}"/>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DITL</a:t>
              </a:r>
            </a:p>
          </p:txBody>
        </p:sp>
      </p:grpSp>
      <p:sp>
        <p:nvSpPr>
          <p:cNvPr id="11" name="Content Placeholder 10">
            <a:extLst>
              <a:ext uri="{FF2B5EF4-FFF2-40B4-BE49-F238E27FC236}">
                <a16:creationId xmlns:a16="http://schemas.microsoft.com/office/drawing/2014/main" id="{FABB4512-EF7D-091B-CCB3-F85648365600}"/>
              </a:ext>
            </a:extLst>
          </p:cNvPr>
          <p:cNvSpPr>
            <a:spLocks noGrp="1"/>
          </p:cNvSpPr>
          <p:nvPr>
            <p:ph sz="half" idx="2"/>
          </p:nvPr>
        </p:nvSpPr>
        <p:spPr>
          <a:xfrm>
            <a:off x="368991" y="1610761"/>
            <a:ext cx="6909115" cy="4331930"/>
          </a:xfrm>
        </p:spPr>
        <p:txBody>
          <a:bodyPr vert="horz" lIns="91440" tIns="45720" rIns="91440" bIns="45720" rtlCol="0" anchor="t">
            <a:normAutofit lnSpcReduction="10000"/>
          </a:bodyPr>
          <a:lstStyle/>
          <a:p>
            <a:r>
              <a:rPr lang="en-US" sz="2400">
                <a:latin typeface="Century Gothic"/>
              </a:rPr>
              <a:t>Data Collection</a:t>
            </a:r>
          </a:p>
          <a:p>
            <a:pPr lvl="1"/>
            <a:r>
              <a:rPr lang="en-US" sz="2000">
                <a:latin typeface="Century Gothic"/>
              </a:rPr>
              <a:t>Step 1: Move fluid to sample chamber</a:t>
            </a:r>
          </a:p>
          <a:p>
            <a:pPr lvl="1"/>
            <a:r>
              <a:rPr lang="en-US" sz="2000">
                <a:latin typeface="Century Gothic"/>
              </a:rPr>
              <a:t>Step 2: Turn on camera </a:t>
            </a:r>
          </a:p>
          <a:p>
            <a:pPr lvl="1"/>
            <a:r>
              <a:rPr lang="en-US" sz="2000">
                <a:latin typeface="Century Gothic"/>
              </a:rPr>
              <a:t>Step 3: Turn on Laser (Illuminate sample)</a:t>
            </a:r>
          </a:p>
          <a:p>
            <a:pPr lvl="1"/>
            <a:r>
              <a:rPr lang="en-US" sz="2000">
                <a:latin typeface="Century Gothic"/>
              </a:rPr>
              <a:t>Step 4: Take images of sample</a:t>
            </a:r>
          </a:p>
          <a:p>
            <a:pPr marL="457200" lvl="1" indent="0">
              <a:buNone/>
            </a:pPr>
            <a:endParaRPr lang="en-US" sz="2000">
              <a:latin typeface="Century Gothic"/>
            </a:endParaRPr>
          </a:p>
          <a:p>
            <a:r>
              <a:rPr lang="en-US" sz="2400">
                <a:latin typeface="Century Gothic"/>
              </a:rPr>
              <a:t>Image Raw Hologram</a:t>
            </a:r>
            <a:endParaRPr lang="en-US" sz="2400"/>
          </a:p>
          <a:p>
            <a:pPr lvl="1"/>
            <a:r>
              <a:rPr lang="en-US" sz="2000">
                <a:latin typeface="Century Gothic"/>
              </a:rPr>
              <a:t>Take images at ~22 fps for 100 frames</a:t>
            </a:r>
          </a:p>
          <a:p>
            <a:pPr marL="457200" lvl="1" indent="0">
              <a:buNone/>
            </a:pPr>
            <a:endParaRPr lang="en-US" sz="2000">
              <a:latin typeface="Century Gothic"/>
            </a:endParaRPr>
          </a:p>
          <a:p>
            <a:r>
              <a:rPr lang="en-US" sz="2400" err="1">
                <a:latin typeface="Century Gothic"/>
              </a:rPr>
              <a:t>Portenta</a:t>
            </a:r>
            <a:r>
              <a:rPr lang="en-US" sz="2400">
                <a:latin typeface="Century Gothic"/>
              </a:rPr>
              <a:t> Interface</a:t>
            </a:r>
            <a:endParaRPr lang="en-US" sz="2400"/>
          </a:p>
          <a:p>
            <a:pPr lvl="1"/>
            <a:r>
              <a:rPr lang="en-US" sz="2000">
                <a:latin typeface="Century Gothic"/>
              </a:rPr>
              <a:t>Save data for further analysis</a:t>
            </a:r>
            <a:endParaRPr lang="en-US" sz="2000"/>
          </a:p>
          <a:p>
            <a:pPr lvl="1"/>
            <a:r>
              <a:rPr lang="en-US" sz="2000">
                <a:latin typeface="Century Gothic"/>
              </a:rPr>
              <a:t>Data will be analyzed and monitored via Laptop</a:t>
            </a:r>
            <a:endParaRPr lang="en-US" sz="2000"/>
          </a:p>
          <a:p>
            <a:endParaRPr lang="en-US"/>
          </a:p>
        </p:txBody>
      </p:sp>
      <p:pic>
        <p:nvPicPr>
          <p:cNvPr id="25" name="Picture 25" descr="A picture containing text, electronics&#10;&#10;Description automatically generated">
            <a:extLst>
              <a:ext uri="{FF2B5EF4-FFF2-40B4-BE49-F238E27FC236}">
                <a16:creationId xmlns:a16="http://schemas.microsoft.com/office/drawing/2014/main" id="{8DAA3A70-5A5D-5BCF-B633-1CBCDC4DE1E5}"/>
              </a:ext>
            </a:extLst>
          </p:cNvPr>
          <p:cNvPicPr>
            <a:picLocks noChangeAspect="1"/>
          </p:cNvPicPr>
          <p:nvPr/>
        </p:nvPicPr>
        <p:blipFill>
          <a:blip r:embed="rId2"/>
          <a:stretch>
            <a:fillRect/>
          </a:stretch>
        </p:blipFill>
        <p:spPr>
          <a:xfrm>
            <a:off x="7277494" y="1409533"/>
            <a:ext cx="4330045" cy="4533841"/>
          </a:xfrm>
          <a:prstGeom prst="rect">
            <a:avLst/>
          </a:prstGeom>
        </p:spPr>
      </p:pic>
    </p:spTree>
    <p:extLst>
      <p:ext uri="{BB962C8B-B14F-4D97-AF65-F5344CB8AC3E}">
        <p14:creationId xmlns:p14="http://schemas.microsoft.com/office/powerpoint/2010/main" val="1429425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555EF6-C095-AAF2-D5FA-FD2926FEC0DB}"/>
              </a:ext>
            </a:extLst>
          </p:cNvPr>
          <p:cNvSpPr>
            <a:spLocks noGrp="1"/>
          </p:cNvSpPr>
          <p:nvPr>
            <p:ph sz="half" idx="1"/>
          </p:nvPr>
        </p:nvSpPr>
        <p:spPr>
          <a:xfrm>
            <a:off x="1141639" y="2974800"/>
            <a:ext cx="4066219" cy="2978296"/>
          </a:xfrm>
        </p:spPr>
        <p:txBody>
          <a:bodyPr vert="horz" lIns="91440" tIns="45720" rIns="91440" bIns="45720" rtlCol="0" anchor="t">
            <a:normAutofit/>
          </a:bodyPr>
          <a:lstStyle/>
          <a:p>
            <a:pPr marL="0" indent="0">
              <a:buNone/>
            </a:pPr>
            <a:r>
              <a:rPr lang="en-US" b="1" dirty="0">
                <a:latin typeface="Century Gothic"/>
              </a:rPr>
              <a:t>Model prediction:</a:t>
            </a:r>
          </a:p>
          <a:p>
            <a:pPr>
              <a:buFont typeface="Arial"/>
              <a:buChar char="•"/>
            </a:pPr>
            <a:r>
              <a:rPr lang="en-US" sz="1800" dirty="0">
                <a:latin typeface="Century Gothic"/>
              </a:rPr>
              <a:t>XY resolution = </a:t>
            </a:r>
            <a:r>
              <a:rPr lang="en-US" sz="1800" b="1" dirty="0">
                <a:latin typeface="Century Gothic"/>
              </a:rPr>
              <a:t>0.60 um</a:t>
            </a:r>
            <a:endParaRPr lang="en-US" sz="1800" dirty="0">
              <a:latin typeface="Century Gothic"/>
            </a:endParaRPr>
          </a:p>
          <a:p>
            <a:pPr>
              <a:buFont typeface="Arial"/>
              <a:buChar char="•"/>
            </a:pPr>
            <a:r>
              <a:rPr lang="en-US" sz="1800" dirty="0">
                <a:latin typeface="Century Gothic"/>
              </a:rPr>
              <a:t>Z resolution = </a:t>
            </a:r>
            <a:r>
              <a:rPr lang="en-US" sz="1800" b="1" dirty="0">
                <a:latin typeface="Century Gothic"/>
              </a:rPr>
              <a:t>1.5 um</a:t>
            </a:r>
            <a:endParaRPr lang="en-US" sz="1800" dirty="0">
              <a:latin typeface="Century Gothic"/>
            </a:endParaRPr>
          </a:p>
          <a:p>
            <a:pPr marL="0" indent="0">
              <a:buNone/>
            </a:pPr>
            <a:r>
              <a:rPr lang="en-US" b="1" dirty="0">
                <a:latin typeface="Century Gothic"/>
              </a:rPr>
              <a:t>Success criteria:</a:t>
            </a:r>
            <a:endParaRPr lang="en-US" dirty="0"/>
          </a:p>
          <a:p>
            <a:pPr>
              <a:buFont typeface="Arial,Sans-Serif"/>
              <a:buChar char="•"/>
            </a:pPr>
            <a:r>
              <a:rPr lang="en-US" sz="1800" dirty="0">
                <a:latin typeface="Century Gothic"/>
              </a:rPr>
              <a:t>XY Resolution &lt; </a:t>
            </a:r>
            <a:r>
              <a:rPr lang="en-US" sz="1800" b="1" dirty="0">
                <a:latin typeface="Century Gothic"/>
              </a:rPr>
              <a:t>0.80 um</a:t>
            </a:r>
            <a:endParaRPr lang="en-US" sz="1800" dirty="0">
              <a:latin typeface="Century Gothic"/>
            </a:endParaRPr>
          </a:p>
          <a:p>
            <a:pPr>
              <a:buFont typeface="Arial,Sans-Serif"/>
              <a:buChar char="•"/>
            </a:pPr>
            <a:r>
              <a:rPr lang="en-US" sz="1800" dirty="0">
                <a:latin typeface="Century Gothic"/>
              </a:rPr>
              <a:t>Z Resolution &lt; </a:t>
            </a:r>
            <a:r>
              <a:rPr lang="en-US" sz="1800" b="1" dirty="0">
                <a:latin typeface="Century Gothic"/>
              </a:rPr>
              <a:t>2 um</a:t>
            </a:r>
            <a:endParaRPr lang="en-US" sz="1800" dirty="0">
              <a:latin typeface="Century Gothic"/>
            </a:endParaRPr>
          </a:p>
        </p:txBody>
      </p:sp>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46</a:t>
            </a:fld>
            <a:endParaRPr lang="en-US"/>
          </a:p>
        </p:txBody>
      </p:sp>
      <p:sp>
        <p:nvSpPr>
          <p:cNvPr id="26" name="Title 18">
            <a:extLst>
              <a:ext uri="{FF2B5EF4-FFF2-40B4-BE49-F238E27FC236}">
                <a16:creationId xmlns:a16="http://schemas.microsoft.com/office/drawing/2014/main" id="{5F1D3DDE-3822-26E3-6E64-0AB67ECE8261}"/>
              </a:ext>
            </a:extLst>
          </p:cNvPr>
          <p:cNvSpPr>
            <a:spLocks noGrp="1"/>
          </p:cNvSpPr>
          <p:nvPr>
            <p:ph type="title"/>
          </p:nvPr>
        </p:nvSpPr>
        <p:spPr/>
        <p:txBody>
          <a:bodyPr/>
          <a:lstStyle/>
          <a:p>
            <a:r>
              <a:rPr lang="en-US" b="1"/>
              <a:t>Day in the Life</a:t>
            </a:r>
            <a:br>
              <a:rPr lang="en-US"/>
            </a:br>
            <a:r>
              <a:rPr lang="en-US" sz="3600">
                <a:solidFill>
                  <a:schemeClr val="accent2">
                    <a:lumMod val="60000"/>
                    <a:lumOff val="40000"/>
                  </a:schemeClr>
                </a:solidFill>
              </a:rPr>
              <a:t>Optical Success - Resolution</a:t>
            </a:r>
            <a:endParaRPr lang="en-US"/>
          </a:p>
        </p:txBody>
      </p:sp>
      <p:grpSp>
        <p:nvGrpSpPr>
          <p:cNvPr id="2" name="Group 1">
            <a:extLst>
              <a:ext uri="{FF2B5EF4-FFF2-40B4-BE49-F238E27FC236}">
                <a16:creationId xmlns:a16="http://schemas.microsoft.com/office/drawing/2014/main" id="{6A677FD8-56C8-EF56-A411-42A3BF5E2B55}"/>
              </a:ext>
            </a:extLst>
          </p:cNvPr>
          <p:cNvGrpSpPr/>
          <p:nvPr/>
        </p:nvGrpSpPr>
        <p:grpSpPr>
          <a:xfrm>
            <a:off x="5768784" y="6338926"/>
            <a:ext cx="5217757" cy="430062"/>
            <a:chOff x="5768784" y="6338926"/>
            <a:chExt cx="5217757" cy="430062"/>
          </a:xfrm>
        </p:grpSpPr>
        <p:grpSp>
          <p:nvGrpSpPr>
            <p:cNvPr id="6" name="Group 5">
              <a:extLst>
                <a:ext uri="{FF2B5EF4-FFF2-40B4-BE49-F238E27FC236}">
                  <a16:creationId xmlns:a16="http://schemas.microsoft.com/office/drawing/2014/main" id="{39AE8CA6-54F6-8BEB-B287-66A74C765C15}"/>
                </a:ext>
              </a:extLst>
            </p:cNvPr>
            <p:cNvGrpSpPr/>
            <p:nvPr/>
          </p:nvGrpSpPr>
          <p:grpSpPr>
            <a:xfrm>
              <a:off x="6960394" y="6338927"/>
              <a:ext cx="4026147" cy="430061"/>
              <a:chOff x="7182687" y="6311894"/>
              <a:chExt cx="4026147" cy="429079"/>
            </a:xfrm>
            <a:solidFill>
              <a:srgbClr val="F7AA10"/>
            </a:solidFill>
          </p:grpSpPr>
          <p:sp>
            <p:nvSpPr>
              <p:cNvPr id="8" name="Chevron 7">
                <a:extLst>
                  <a:ext uri="{FF2B5EF4-FFF2-40B4-BE49-F238E27FC236}">
                    <a16:creationId xmlns:a16="http://schemas.microsoft.com/office/drawing/2014/main" id="{0AA9F639-C7C7-07E3-D8BD-39706A8B4F3E}"/>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9" name="Chevron 8">
                <a:extLst>
                  <a:ext uri="{FF2B5EF4-FFF2-40B4-BE49-F238E27FC236}">
                    <a16:creationId xmlns:a16="http://schemas.microsoft.com/office/drawing/2014/main" id="{BEE5C4F4-042B-1E33-BD0E-B9BDCEFCFC7D}"/>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0" name="Chevron 9">
                <a:extLst>
                  <a:ext uri="{FF2B5EF4-FFF2-40B4-BE49-F238E27FC236}">
                    <a16:creationId xmlns:a16="http://schemas.microsoft.com/office/drawing/2014/main" id="{F91D24C5-1EF1-C5F0-CE0A-3B0AF6F53DC8}"/>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11" name="Chevron 10">
                <a:extLst>
                  <a:ext uri="{FF2B5EF4-FFF2-40B4-BE49-F238E27FC236}">
                    <a16:creationId xmlns:a16="http://schemas.microsoft.com/office/drawing/2014/main" id="{9F79C8E2-7712-77AB-3623-A1587F2ABE46}"/>
                  </a:ext>
                </a:extLst>
              </p:cNvPr>
              <p:cNvSpPr/>
              <p:nvPr/>
            </p:nvSpPr>
            <p:spPr>
              <a:xfrm>
                <a:off x="10042695" y="6311894"/>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7" name="Chevron 6">
              <a:extLst>
                <a:ext uri="{FF2B5EF4-FFF2-40B4-BE49-F238E27FC236}">
                  <a16:creationId xmlns:a16="http://schemas.microsoft.com/office/drawing/2014/main" id="{F12844C4-4539-5206-58F4-181FC2B7011F}"/>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DITL</a:t>
              </a:r>
            </a:p>
          </p:txBody>
        </p:sp>
      </p:grpSp>
      <p:pic>
        <p:nvPicPr>
          <p:cNvPr id="13" name="Picture 4" descr="Diagram&#10;&#10;Description automatically generated">
            <a:extLst>
              <a:ext uri="{FF2B5EF4-FFF2-40B4-BE49-F238E27FC236}">
                <a16:creationId xmlns:a16="http://schemas.microsoft.com/office/drawing/2014/main" id="{B83B884A-0955-BA17-3EC8-39326035C92E}"/>
              </a:ext>
            </a:extLst>
          </p:cNvPr>
          <p:cNvPicPr>
            <a:picLocks noChangeAspect="1" noChangeArrowheads="1"/>
          </p:cNvPicPr>
          <p:nvPr/>
        </p:nvPicPr>
        <p:blipFill>
          <a:blip r:embed="rId2"/>
          <a:srcRect/>
          <a:stretch>
            <a:fillRect/>
          </a:stretch>
        </p:blipFill>
        <p:spPr bwMode="auto">
          <a:xfrm>
            <a:off x="5359815" y="2793262"/>
            <a:ext cx="5501237" cy="33425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a:extLst>
              <a:ext uri="{FF2B5EF4-FFF2-40B4-BE49-F238E27FC236}">
                <a16:creationId xmlns:a16="http://schemas.microsoft.com/office/drawing/2014/main" id="{061857BE-9D7A-84D0-C6B1-0807D79E13F6}"/>
              </a:ext>
            </a:extLst>
          </p:cNvPr>
          <p:cNvGraphicFramePr>
            <a:graphicFrameLocks noGrp="1"/>
          </p:cNvGraphicFramePr>
          <p:nvPr>
            <p:extLst>
              <p:ext uri="{D42A27DB-BD31-4B8C-83A1-F6EECF244321}">
                <p14:modId xmlns:p14="http://schemas.microsoft.com/office/powerpoint/2010/main" val="2187507504"/>
              </p:ext>
            </p:extLst>
          </p:nvPr>
        </p:nvGraphicFramePr>
        <p:xfrm>
          <a:off x="1599064" y="1272531"/>
          <a:ext cx="8993872" cy="1152525"/>
        </p:xfrm>
        <a:graphic>
          <a:graphicData uri="http://schemas.openxmlformats.org/drawingml/2006/table">
            <a:tbl>
              <a:tblPr firstCol="1" bandRow="1">
                <a:tableStyleId>{85BE263C-DBD7-4A20-BB59-AAB30ACAA65A}</a:tableStyleId>
              </a:tblPr>
              <a:tblGrid>
                <a:gridCol w="622998">
                  <a:extLst>
                    <a:ext uri="{9D8B030D-6E8A-4147-A177-3AD203B41FA5}">
                      <a16:colId xmlns:a16="http://schemas.microsoft.com/office/drawing/2014/main" val="967005898"/>
                    </a:ext>
                  </a:extLst>
                </a:gridCol>
                <a:gridCol w="1828800">
                  <a:extLst>
                    <a:ext uri="{9D8B030D-6E8A-4147-A177-3AD203B41FA5}">
                      <a16:colId xmlns:a16="http://schemas.microsoft.com/office/drawing/2014/main" val="3794438507"/>
                    </a:ext>
                  </a:extLst>
                </a:gridCol>
                <a:gridCol w="6542074">
                  <a:extLst>
                    <a:ext uri="{9D8B030D-6E8A-4147-A177-3AD203B41FA5}">
                      <a16:colId xmlns:a16="http://schemas.microsoft.com/office/drawing/2014/main" val="2829912458"/>
                    </a:ext>
                  </a:extLst>
                </a:gridCol>
              </a:tblGrid>
              <a:tr h="286307">
                <a:tc rowSpan="3">
                  <a:txBody>
                    <a:bodyPr/>
                    <a:lstStyle/>
                    <a:p>
                      <a:pPr algn="l" fontAlgn="b"/>
                      <a:r>
                        <a:rPr lang="en-US" sz="1200" b="0" i="0" u="none" strike="noStrike" dirty="0">
                          <a:solidFill>
                            <a:schemeClr val="tx1"/>
                          </a:solidFill>
                          <a:effectLst/>
                          <a:latin typeface="Century Gothic" panose="020B0502020202020204" pitchFamily="34" charset="0"/>
                        </a:rPr>
                        <a:t>CPE 4</a:t>
                      </a:r>
                    </a:p>
                  </a:txBody>
                  <a:tcPr marR="9525"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l" fontAlgn="b"/>
                      <a:r>
                        <a:rPr lang="en-US" sz="1200" b="0" i="0" u="none" strike="noStrike" dirty="0">
                          <a:solidFill>
                            <a:schemeClr val="bg1"/>
                          </a:solidFill>
                          <a:effectLst/>
                          <a:latin typeface="Century Gothic" panose="020B0502020202020204" pitchFamily="34" charset="0"/>
                        </a:rPr>
                        <a:t>3.3.1: Image Sensor</a:t>
                      </a:r>
                    </a:p>
                  </a:txBody>
                  <a:tcPr marR="9525"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l" fontAlgn="ctr"/>
                      <a:r>
                        <a:rPr lang="en-US" sz="1200" b="0" i="0" u="none" strike="noStrike">
                          <a:solidFill>
                            <a:srgbClr val="000000"/>
                          </a:solidFill>
                          <a:effectLst/>
                          <a:latin typeface="Century Gothic" panose="020B0502020202020204" pitchFamily="34" charset="0"/>
                        </a:rPr>
                        <a:t>Optical sensor shall support a resolution of &lt; 0.8 micrometer in the X and Y directions</a:t>
                      </a:r>
                    </a:p>
                  </a:txBody>
                  <a:tcPr marR="9525"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504092105"/>
                  </a:ext>
                </a:extLst>
              </a:tr>
              <a:tr h="286307">
                <a:tc vMerge="1">
                  <a:txBody>
                    <a:bodyPr/>
                    <a:lstStyle/>
                    <a:p>
                      <a:pPr algn="l" fontAlgn="b"/>
                      <a:r>
                        <a:rPr lang="en-US" sz="1200" b="0" i="0" u="none" strike="noStrike">
                          <a:solidFill>
                            <a:schemeClr val="tx1"/>
                          </a:solidFill>
                          <a:effectLst/>
                          <a:latin typeface="+mn-lt"/>
                        </a:rPr>
                        <a:t>CPE 4</a:t>
                      </a:r>
                    </a:p>
                  </a:txBody>
                  <a:tcPr marR="9525"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1"/>
                          </a:solidFill>
                          <a:effectLst/>
                          <a:latin typeface="Century Gothic" panose="020B0502020202020204" pitchFamily="34" charset="0"/>
                        </a:rPr>
                        <a:t>3.3.2: Image Sensor</a:t>
                      </a:r>
                    </a:p>
                  </a:txBody>
                  <a:tcPr marR="9525"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entury Gothic" panose="020B0502020202020204" pitchFamily="34" charset="0"/>
                        </a:rPr>
                        <a:t>Optical sensor shall support a resolution of &lt; 2 micrometer in the Z direction</a:t>
                      </a:r>
                    </a:p>
                  </a:txBody>
                  <a:tcPr marR="9525"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887084463"/>
                  </a:ext>
                </a:extLst>
              </a:tr>
              <a:tr h="286307">
                <a:tc vMerge="1">
                  <a:txBody>
                    <a:bodyPr/>
                    <a:lstStyle/>
                    <a:p>
                      <a:pPr algn="l" fontAlgn="b"/>
                      <a:r>
                        <a:rPr lang="en-US" sz="1200" b="0" i="0" u="none" strike="noStrike">
                          <a:solidFill>
                            <a:schemeClr val="tx1"/>
                          </a:solidFill>
                          <a:effectLst/>
                          <a:latin typeface="+mn-lt"/>
                        </a:rPr>
                        <a:t>CPE 4</a:t>
                      </a:r>
                    </a:p>
                  </a:txBody>
                  <a:tcPr marR="9525"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l" fontAlgn="b"/>
                      <a:r>
                        <a:rPr lang="en-US" sz="1200" b="0" i="0" u="none" strike="noStrike" dirty="0">
                          <a:solidFill>
                            <a:srgbClr val="000000"/>
                          </a:solidFill>
                          <a:effectLst/>
                          <a:latin typeface="Century Gothic" panose="020B0502020202020204" pitchFamily="34" charset="0"/>
                        </a:rPr>
                        <a:t>2.6.2: Sample Handling</a:t>
                      </a:r>
                    </a:p>
                  </a:txBody>
                  <a:tcPr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l" fontAlgn="ctr"/>
                      <a:r>
                        <a:rPr lang="en-US" sz="1200" b="0" i="0" u="none" strike="noStrike" dirty="0">
                          <a:solidFill>
                            <a:srgbClr val="000000"/>
                          </a:solidFill>
                          <a:effectLst/>
                          <a:latin typeface="Century Gothic" panose="020B0502020202020204" pitchFamily="34" charset="0"/>
                        </a:rPr>
                        <a:t>The sample volume shall be greater than 2</a:t>
                      </a:r>
                      <a:r>
                        <a:rPr lang="el-GR" sz="1200" b="0" i="0" u="none" strike="noStrike" dirty="0">
                          <a:solidFill>
                            <a:srgbClr val="000000"/>
                          </a:solidFill>
                          <a:effectLst/>
                          <a:latin typeface="Century Gothic" panose="020B0502020202020204" pitchFamily="34" charset="0"/>
                        </a:rPr>
                        <a:t>μ</a:t>
                      </a:r>
                      <a:r>
                        <a:rPr lang="en-US" sz="1200" b="0" i="0" u="none" strike="noStrike" dirty="0">
                          <a:solidFill>
                            <a:srgbClr val="000000"/>
                          </a:solidFill>
                          <a:effectLst/>
                          <a:latin typeface="Century Gothic" panose="020B0502020202020204" pitchFamily="34" charset="0"/>
                        </a:rPr>
                        <a:t>L (instantaneous imaging volume), while satisfying the resolution requirements.</a:t>
                      </a:r>
                    </a:p>
                  </a:txBody>
                  <a:tcPr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245469587"/>
                  </a:ext>
                </a:extLst>
              </a:tr>
            </a:tbl>
          </a:graphicData>
        </a:graphic>
      </p:graphicFrame>
    </p:spTree>
    <p:extLst>
      <p:ext uri="{BB962C8B-B14F-4D97-AF65-F5344CB8AC3E}">
        <p14:creationId xmlns:p14="http://schemas.microsoft.com/office/powerpoint/2010/main" val="2227779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40EA07-AFAE-D507-61B3-C8BF68365E9B}"/>
              </a:ext>
            </a:extLst>
          </p:cNvPr>
          <p:cNvSpPr>
            <a:spLocks noGrp="1"/>
          </p:cNvSpPr>
          <p:nvPr>
            <p:ph sz="half" idx="1"/>
          </p:nvPr>
        </p:nvSpPr>
        <p:spPr/>
        <p:txBody>
          <a:bodyPr vert="horz" lIns="91440" tIns="45720" rIns="91440" bIns="45720" rtlCol="0" anchor="t">
            <a:normAutofit/>
          </a:bodyPr>
          <a:lstStyle/>
          <a:p>
            <a:pPr marL="0" indent="0">
              <a:buNone/>
            </a:pPr>
            <a:endParaRPr lang="en-US"/>
          </a:p>
          <a:p>
            <a:pPr lvl="1"/>
            <a:endParaRPr lang="en-US"/>
          </a:p>
        </p:txBody>
      </p:sp>
      <p:sp>
        <p:nvSpPr>
          <p:cNvPr id="4" name="Slide Number Placeholder 3">
            <a:extLst>
              <a:ext uri="{FF2B5EF4-FFF2-40B4-BE49-F238E27FC236}">
                <a16:creationId xmlns:a16="http://schemas.microsoft.com/office/drawing/2014/main" id="{C4FB896C-D489-8761-AC4E-86FEC727273F}"/>
              </a:ext>
            </a:extLst>
          </p:cNvPr>
          <p:cNvSpPr>
            <a:spLocks noGrp="1"/>
          </p:cNvSpPr>
          <p:nvPr>
            <p:ph type="sldNum" sz="quarter" idx="4"/>
          </p:nvPr>
        </p:nvSpPr>
        <p:spPr/>
        <p:txBody>
          <a:bodyPr/>
          <a:lstStyle/>
          <a:p>
            <a:fld id="{21C771A8-89F5-6C43-9C6E-B052BDC4BA94}" type="slidenum">
              <a:rPr lang="en-US" smtClean="0"/>
              <a:pPr/>
              <a:t>47</a:t>
            </a:fld>
            <a:endParaRPr lang="en-US"/>
          </a:p>
        </p:txBody>
      </p:sp>
      <p:sp>
        <p:nvSpPr>
          <p:cNvPr id="5" name="Title 4">
            <a:extLst>
              <a:ext uri="{FF2B5EF4-FFF2-40B4-BE49-F238E27FC236}">
                <a16:creationId xmlns:a16="http://schemas.microsoft.com/office/drawing/2014/main" id="{2483AB96-62CE-FE4F-4906-3077F52DB004}"/>
              </a:ext>
            </a:extLst>
          </p:cNvPr>
          <p:cNvSpPr>
            <a:spLocks noGrp="1"/>
          </p:cNvSpPr>
          <p:nvPr>
            <p:ph type="title"/>
          </p:nvPr>
        </p:nvSpPr>
        <p:spPr>
          <a:xfrm>
            <a:off x="838200" y="29679"/>
            <a:ext cx="10515600" cy="1181131"/>
          </a:xfrm>
        </p:spPr>
        <p:txBody>
          <a:bodyPr>
            <a:normAutofit/>
          </a:bodyPr>
          <a:lstStyle/>
          <a:p>
            <a:r>
              <a:rPr lang="en-US" b="1">
                <a:latin typeface="Century Gothic"/>
              </a:rPr>
              <a:t>Day in the Life Testing</a:t>
            </a:r>
            <a:r>
              <a:rPr lang="en-US">
                <a:latin typeface="Century Gothic"/>
              </a:rPr>
              <a:t> </a:t>
            </a:r>
            <a:br>
              <a:rPr lang="en-US">
                <a:latin typeface="Century Gothic"/>
              </a:rPr>
            </a:br>
            <a:r>
              <a:rPr lang="en-US" sz="2800">
                <a:latin typeface="Century Gothic"/>
              </a:rPr>
              <a:t>Software Command &amp; Control</a:t>
            </a:r>
            <a:endParaRPr lang="en-US" sz="2800"/>
          </a:p>
        </p:txBody>
      </p:sp>
      <p:graphicFrame>
        <p:nvGraphicFramePr>
          <p:cNvPr id="10" name="Table 9">
            <a:extLst>
              <a:ext uri="{FF2B5EF4-FFF2-40B4-BE49-F238E27FC236}">
                <a16:creationId xmlns:a16="http://schemas.microsoft.com/office/drawing/2014/main" id="{782CA828-113F-DBD8-49E7-47F8273CE840}"/>
              </a:ext>
            </a:extLst>
          </p:cNvPr>
          <p:cNvGraphicFramePr>
            <a:graphicFrameLocks noGrp="1"/>
          </p:cNvGraphicFramePr>
          <p:nvPr>
            <p:extLst>
              <p:ext uri="{D42A27DB-BD31-4B8C-83A1-F6EECF244321}">
                <p14:modId xmlns:p14="http://schemas.microsoft.com/office/powerpoint/2010/main" val="3986946112"/>
              </p:ext>
            </p:extLst>
          </p:nvPr>
        </p:nvGraphicFramePr>
        <p:xfrm>
          <a:off x="425627" y="1890302"/>
          <a:ext cx="6610116" cy="3625238"/>
        </p:xfrm>
        <a:graphic>
          <a:graphicData uri="http://schemas.openxmlformats.org/drawingml/2006/table">
            <a:tbl>
              <a:tblPr firstCol="1" bandRow="1">
                <a:tableStyleId>{85BE263C-DBD7-4A20-BB59-AAB30ACAA65A}</a:tableStyleId>
              </a:tblPr>
              <a:tblGrid>
                <a:gridCol w="488773">
                  <a:extLst>
                    <a:ext uri="{9D8B030D-6E8A-4147-A177-3AD203B41FA5}">
                      <a16:colId xmlns:a16="http://schemas.microsoft.com/office/drawing/2014/main" val="967005898"/>
                    </a:ext>
                  </a:extLst>
                </a:gridCol>
                <a:gridCol w="2296633">
                  <a:extLst>
                    <a:ext uri="{9D8B030D-6E8A-4147-A177-3AD203B41FA5}">
                      <a16:colId xmlns:a16="http://schemas.microsoft.com/office/drawing/2014/main" val="3794438507"/>
                    </a:ext>
                  </a:extLst>
                </a:gridCol>
                <a:gridCol w="3824710">
                  <a:extLst>
                    <a:ext uri="{9D8B030D-6E8A-4147-A177-3AD203B41FA5}">
                      <a16:colId xmlns:a16="http://schemas.microsoft.com/office/drawing/2014/main" val="2829912458"/>
                    </a:ext>
                  </a:extLst>
                </a:gridCol>
              </a:tblGrid>
              <a:tr h="373751">
                <a:tc rowSpan="6">
                  <a:txBody>
                    <a:bodyPr/>
                    <a:lstStyle/>
                    <a:p>
                      <a:pPr algn="ctr" fontAlgn="b"/>
                      <a:r>
                        <a:rPr lang="en-US" sz="1400" b="0" i="0" u="none" strike="noStrike" dirty="0">
                          <a:solidFill>
                            <a:schemeClr val="tx1"/>
                          </a:solidFill>
                          <a:effectLst/>
                          <a:latin typeface="Century Gothic"/>
                        </a:rPr>
                        <a:t>CPE 7</a:t>
                      </a:r>
                      <a:endParaRPr lang="en-US" sz="1400" dirty="0"/>
                    </a:p>
                  </a:txBody>
                  <a:tcPr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l" fontAlgn="b"/>
                      <a:r>
                        <a:rPr lang="en-US" sz="1400" b="0" i="0" u="none" strike="noStrike" dirty="0">
                          <a:solidFill>
                            <a:schemeClr val="bg1"/>
                          </a:solidFill>
                          <a:effectLst/>
                          <a:latin typeface="Century Gothic"/>
                        </a:rPr>
                        <a:t>1.1.3: Data Relay</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lvl="0" algn="l">
                        <a:buNone/>
                      </a:pPr>
                      <a:r>
                        <a:rPr lang="en-US" sz="1400" b="0" i="0" u="none" strike="noStrike" noProof="0" dirty="0">
                          <a:effectLst/>
                          <a:latin typeface="Century Gothic"/>
                        </a:rPr>
                        <a:t>Shall relay data to the spacecraft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504092105"/>
                  </a:ext>
                </a:extLst>
              </a:tr>
              <a:tr h="325407">
                <a:tc vMerge="1">
                  <a:txBody>
                    <a:bodyPr/>
                    <a:lstStyle/>
                    <a:p>
                      <a:endParaRPr lang="en-US"/>
                    </a:p>
                  </a:txBody>
                  <a:tcPr/>
                </a:tc>
                <a:tc>
                  <a:txBody>
                    <a:bodyPr/>
                    <a:lstStyle/>
                    <a:p>
                      <a:pPr algn="l" fontAlgn="b"/>
                      <a:r>
                        <a:rPr lang="en-US" sz="1400" b="0" i="0" u="none" strike="noStrike" dirty="0">
                          <a:solidFill>
                            <a:schemeClr val="bg1"/>
                          </a:solidFill>
                          <a:effectLst/>
                          <a:latin typeface="Century Gothic"/>
                        </a:rPr>
                        <a:t>1.1.4: System Interface</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effectLst/>
                          <a:latin typeface="Century Gothic"/>
                        </a:rPr>
                        <a:t>Shall interface with the spacecraft system</a:t>
                      </a:r>
                      <a:endParaRPr lang="en-US" sz="1400" dirty="0">
                        <a:latin typeface="Century Gothic"/>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686167362"/>
                  </a:ext>
                </a:extLst>
              </a:tr>
              <a:tr h="661547">
                <a:tc vMerge="1">
                  <a:txBody>
                    <a:bodyPr/>
                    <a:lstStyle/>
                    <a:p>
                      <a:endParaRPr lang="en-US"/>
                    </a:p>
                  </a:txBody>
                  <a:tcPr/>
                </a:tc>
                <a:tc>
                  <a:txBody>
                    <a:bodyPr/>
                    <a:lstStyle/>
                    <a:p>
                      <a:pPr algn="l" fontAlgn="b"/>
                      <a:r>
                        <a:rPr lang="en-US" sz="1400" b="0" i="0" u="none" strike="noStrike" dirty="0">
                          <a:solidFill>
                            <a:schemeClr val="bg1"/>
                          </a:solidFill>
                          <a:effectLst/>
                          <a:latin typeface="Century Gothic"/>
                        </a:rPr>
                        <a:t>2.5.8: Raw Image Output</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effectLst/>
                          <a:latin typeface="Century Gothic"/>
                        </a:rPr>
                        <a:t>The software shall provide a method to output raw image frames from the image sensor</a:t>
                      </a:r>
                      <a:endParaRPr lang="en-US" sz="1400" dirty="0">
                        <a:latin typeface="Century Gothic"/>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42034764"/>
                  </a:ext>
                </a:extLst>
              </a:tr>
              <a:tr h="661547">
                <a:tc vMerge="1">
                  <a:txBody>
                    <a:bodyPr/>
                    <a:lstStyle/>
                    <a:p>
                      <a:endParaRPr lang="en-US"/>
                    </a:p>
                  </a:txBody>
                  <a:tcPr/>
                </a:tc>
                <a:tc>
                  <a:txBody>
                    <a:bodyPr/>
                    <a:lstStyle/>
                    <a:p>
                      <a:pPr algn="l" fontAlgn="b"/>
                      <a:r>
                        <a:rPr lang="en-US" sz="1400" b="0" i="0" u="none" strike="noStrike" dirty="0">
                          <a:solidFill>
                            <a:schemeClr val="bg1"/>
                          </a:solidFill>
                          <a:effectLst/>
                          <a:latin typeface="Century Gothic"/>
                        </a:rPr>
                        <a:t>2.5.9: Command Acknowledgment</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a:effectLst/>
                          <a:latin typeface="Century Gothic"/>
                        </a:rPr>
                        <a:t>The software shall acknowledge the receipt of commands and provide informative responses when relevant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070290544"/>
                  </a:ext>
                </a:extLst>
              </a:tr>
              <a:tr h="661547">
                <a:tc vMerge="1">
                  <a:txBody>
                    <a:bodyPr/>
                    <a:lstStyle/>
                    <a:p>
                      <a:pPr algn="l" fontAlgn="b"/>
                      <a:r>
                        <a:rPr lang="en-US" sz="1200" b="0" i="0" u="none" strike="noStrike">
                          <a:solidFill>
                            <a:schemeClr val="tx1"/>
                          </a:solidFill>
                          <a:effectLst/>
                          <a:latin typeface="+mn-lt"/>
                        </a:rPr>
                        <a:t>CPE 4</a:t>
                      </a:r>
                    </a:p>
                  </a:txBody>
                  <a:tcPr marR="9525"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0" indent="0" algn="l" rtl="0" eaLnBrk="1" fontAlgn="b" latinLnBrk="0" hangingPunct="1">
                        <a:lnSpc>
                          <a:spcPct val="100000"/>
                        </a:lnSpc>
                        <a:spcBef>
                          <a:spcPts val="0"/>
                        </a:spcBef>
                        <a:spcAft>
                          <a:spcPts val="0"/>
                        </a:spcAft>
                        <a:buClrTx/>
                        <a:buSzTx/>
                        <a:buFontTx/>
                        <a:buNone/>
                      </a:pPr>
                      <a:r>
                        <a:rPr lang="en-US" sz="1400" b="0" i="0" u="none" strike="noStrike" dirty="0">
                          <a:solidFill>
                            <a:schemeClr val="bg1"/>
                          </a:solidFill>
                          <a:effectLst/>
                          <a:latin typeface="Century Gothic"/>
                        </a:rPr>
                        <a:t>2.5.10: Selective Data Requests</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a:lnSpc>
                          <a:spcPct val="100000"/>
                        </a:lnSpc>
                        <a:spcBef>
                          <a:spcPts val="0"/>
                        </a:spcBef>
                        <a:spcAft>
                          <a:spcPts val="0"/>
                        </a:spcAft>
                        <a:buNone/>
                      </a:pPr>
                      <a:r>
                        <a:rPr lang="en-US" sz="1400" b="0" i="0" u="none" strike="noStrike" noProof="0" dirty="0">
                          <a:effectLst/>
                          <a:latin typeface="Century Gothic"/>
                        </a:rPr>
                        <a:t>The software shall provide a method to retrieve and optionally process requested data from the bulk storage device</a:t>
                      </a:r>
                      <a:endParaRPr lang="en-US" sz="1400" dirty="0">
                        <a:latin typeface="Century Gothic"/>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87084463"/>
                  </a:ext>
                </a:extLst>
              </a:tr>
              <a:tr h="0">
                <a:tc vMerge="1">
                  <a:txBody>
                    <a:bodyPr/>
                    <a:lstStyle/>
                    <a:p>
                      <a:pPr algn="l" fontAlgn="b"/>
                      <a:r>
                        <a:rPr lang="en-US" sz="1200" b="0" i="0" u="none" strike="noStrike">
                          <a:solidFill>
                            <a:schemeClr val="tx1"/>
                          </a:solidFill>
                          <a:effectLst/>
                          <a:latin typeface="+mn-lt"/>
                        </a:rPr>
                        <a:t>CPE 4</a:t>
                      </a:r>
                    </a:p>
                  </a:txBody>
                  <a:tcPr marR="9525"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l" fontAlgn="b"/>
                      <a:r>
                        <a:rPr lang="en-US" sz="1400" b="0" i="0" u="none" strike="noStrike" dirty="0">
                          <a:solidFill>
                            <a:srgbClr val="000000"/>
                          </a:solidFill>
                          <a:effectLst/>
                          <a:latin typeface="Century Gothic"/>
                        </a:rPr>
                        <a:t>3.1: Communication </a:t>
                      </a:r>
                      <a:endParaRPr 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l" fontAlgn="ctr"/>
                      <a:r>
                        <a:rPr lang="en-US" sz="1400" b="0" i="0" u="none" strike="noStrike" dirty="0">
                          <a:solidFill>
                            <a:srgbClr val="000000"/>
                          </a:solidFill>
                          <a:effectLst/>
                          <a:latin typeface="Century Gothic"/>
                        </a:rPr>
                        <a:t>Control all microscope hardware from ground station, monitor hardware data, and output data at 1 kbps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4245469587"/>
                  </a:ext>
                </a:extLst>
              </a:tr>
            </a:tbl>
          </a:graphicData>
        </a:graphic>
      </p:graphicFrame>
      <p:pic>
        <p:nvPicPr>
          <p:cNvPr id="18" name="Graphic 18">
            <a:extLst>
              <a:ext uri="{FF2B5EF4-FFF2-40B4-BE49-F238E27FC236}">
                <a16:creationId xmlns:a16="http://schemas.microsoft.com/office/drawing/2014/main" id="{19416A04-E762-CCCE-41C0-D42B39E286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2243" y="1100038"/>
            <a:ext cx="4486336" cy="5205766"/>
          </a:xfrm>
          <a:prstGeom prst="rect">
            <a:avLst/>
          </a:prstGeom>
        </p:spPr>
      </p:pic>
      <p:grpSp>
        <p:nvGrpSpPr>
          <p:cNvPr id="3" name="Group 2">
            <a:extLst>
              <a:ext uri="{FF2B5EF4-FFF2-40B4-BE49-F238E27FC236}">
                <a16:creationId xmlns:a16="http://schemas.microsoft.com/office/drawing/2014/main" id="{EF0E845E-7959-EEB7-109E-7A90E319496D}"/>
              </a:ext>
            </a:extLst>
          </p:cNvPr>
          <p:cNvGrpSpPr/>
          <p:nvPr/>
        </p:nvGrpSpPr>
        <p:grpSpPr>
          <a:xfrm>
            <a:off x="5768784" y="6338926"/>
            <a:ext cx="5217757" cy="430062"/>
            <a:chOff x="5768784" y="6338926"/>
            <a:chExt cx="5217757" cy="430062"/>
          </a:xfrm>
        </p:grpSpPr>
        <p:grpSp>
          <p:nvGrpSpPr>
            <p:cNvPr id="6" name="Group 5">
              <a:extLst>
                <a:ext uri="{FF2B5EF4-FFF2-40B4-BE49-F238E27FC236}">
                  <a16:creationId xmlns:a16="http://schemas.microsoft.com/office/drawing/2014/main" id="{0CEDBC29-F014-2637-20E4-2C0ED2266FB1}"/>
                </a:ext>
              </a:extLst>
            </p:cNvPr>
            <p:cNvGrpSpPr/>
            <p:nvPr/>
          </p:nvGrpSpPr>
          <p:grpSpPr>
            <a:xfrm>
              <a:off x="6960394" y="6338927"/>
              <a:ext cx="4026147" cy="430061"/>
              <a:chOff x="7182687" y="6311894"/>
              <a:chExt cx="4026147" cy="429079"/>
            </a:xfrm>
            <a:solidFill>
              <a:srgbClr val="F7AA10"/>
            </a:solidFill>
          </p:grpSpPr>
          <p:sp>
            <p:nvSpPr>
              <p:cNvPr id="8" name="Chevron 7">
                <a:extLst>
                  <a:ext uri="{FF2B5EF4-FFF2-40B4-BE49-F238E27FC236}">
                    <a16:creationId xmlns:a16="http://schemas.microsoft.com/office/drawing/2014/main" id="{678EDC41-745E-B9CC-6452-46127DA33170}"/>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9" name="Chevron 8">
                <a:extLst>
                  <a:ext uri="{FF2B5EF4-FFF2-40B4-BE49-F238E27FC236}">
                    <a16:creationId xmlns:a16="http://schemas.microsoft.com/office/drawing/2014/main" id="{E9E9579D-3EAC-80E8-E9F6-2350BC4EBB01}"/>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1" name="Chevron 10">
                <a:extLst>
                  <a:ext uri="{FF2B5EF4-FFF2-40B4-BE49-F238E27FC236}">
                    <a16:creationId xmlns:a16="http://schemas.microsoft.com/office/drawing/2014/main" id="{2CDB90F0-1B41-9FA7-92FE-17010BBBAD9F}"/>
                  </a:ext>
                </a:extLst>
              </p:cNvPr>
              <p:cNvSpPr/>
              <p:nvPr/>
            </p:nvSpPr>
            <p:spPr>
              <a:xfrm>
                <a:off x="9089359"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dirty="0">
                    <a:solidFill>
                      <a:schemeClr val="tx1"/>
                    </a:solidFill>
                    <a:latin typeface="Century Gothic" panose="020B0502020202020204" pitchFamily="34" charset="0"/>
                  </a:rPr>
                  <a:t> Comp. &amp; Data</a:t>
                </a:r>
              </a:p>
            </p:txBody>
          </p:sp>
          <p:sp>
            <p:nvSpPr>
              <p:cNvPr id="12" name="Chevron 11">
                <a:extLst>
                  <a:ext uri="{FF2B5EF4-FFF2-40B4-BE49-F238E27FC236}">
                    <a16:creationId xmlns:a16="http://schemas.microsoft.com/office/drawing/2014/main" id="{76EF3FFF-E358-7159-D6B6-F28581A4E9A9}"/>
                  </a:ext>
                </a:extLst>
              </p:cNvPr>
              <p:cNvSpPr/>
              <p:nvPr/>
            </p:nvSpPr>
            <p:spPr>
              <a:xfrm>
                <a:off x="10042695" y="6311894"/>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dirty="0">
                    <a:solidFill>
                      <a:schemeClr val="tx1"/>
                    </a:solidFill>
                    <a:latin typeface="Century Gothic" panose="020B0502020202020204" pitchFamily="34" charset="0"/>
                  </a:rPr>
                  <a:t>Success</a:t>
                </a:r>
              </a:p>
            </p:txBody>
          </p:sp>
        </p:grpSp>
        <p:sp>
          <p:nvSpPr>
            <p:cNvPr id="7" name="Chevron 6">
              <a:extLst>
                <a:ext uri="{FF2B5EF4-FFF2-40B4-BE49-F238E27FC236}">
                  <a16:creationId xmlns:a16="http://schemas.microsoft.com/office/drawing/2014/main" id="{7CF63E9A-1308-59CE-7B45-F8815ADF0089}"/>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DITL</a:t>
              </a:r>
            </a:p>
          </p:txBody>
        </p:sp>
      </p:grpSp>
    </p:spTree>
    <p:extLst>
      <p:ext uri="{BB962C8B-B14F-4D97-AF65-F5344CB8AC3E}">
        <p14:creationId xmlns:p14="http://schemas.microsoft.com/office/powerpoint/2010/main" val="1106667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9D2D31-9A06-ECD3-A65A-6B321A4B8D18}"/>
              </a:ext>
            </a:extLst>
          </p:cNvPr>
          <p:cNvSpPr>
            <a:spLocks noGrp="1"/>
          </p:cNvSpPr>
          <p:nvPr>
            <p:ph sz="half" idx="1"/>
          </p:nvPr>
        </p:nvSpPr>
        <p:spPr>
          <a:xfrm>
            <a:off x="219281" y="1316158"/>
            <a:ext cx="5194082" cy="1035888"/>
          </a:xfrm>
        </p:spPr>
        <p:txBody>
          <a:bodyPr vert="horz" lIns="91440" tIns="45720" rIns="91440" bIns="45720" rtlCol="0" anchor="t">
            <a:noAutofit/>
          </a:bodyPr>
          <a:lstStyle/>
          <a:p>
            <a:r>
              <a:rPr lang="en-US" sz="1800" b="1" dirty="0">
                <a:latin typeface="Century Gothic"/>
              </a:rPr>
              <a:t>Tests:</a:t>
            </a:r>
          </a:p>
          <a:p>
            <a:pPr lvl="1"/>
            <a:r>
              <a:rPr lang="en-US" sz="1800" dirty="0">
                <a:latin typeface="Century Gothic"/>
              </a:rPr>
              <a:t>Communication: Ground station - Etna Module</a:t>
            </a:r>
          </a:p>
        </p:txBody>
      </p:sp>
      <p:sp>
        <p:nvSpPr>
          <p:cNvPr id="3" name="Content Placeholder 2">
            <a:extLst>
              <a:ext uri="{FF2B5EF4-FFF2-40B4-BE49-F238E27FC236}">
                <a16:creationId xmlns:a16="http://schemas.microsoft.com/office/drawing/2014/main" id="{48B002E6-4418-99B8-E7CA-7C626784D187}"/>
              </a:ext>
            </a:extLst>
          </p:cNvPr>
          <p:cNvSpPr>
            <a:spLocks noGrp="1"/>
          </p:cNvSpPr>
          <p:nvPr>
            <p:ph sz="half" idx="2"/>
          </p:nvPr>
        </p:nvSpPr>
        <p:spPr>
          <a:xfrm>
            <a:off x="5593815" y="1417445"/>
            <a:ext cx="6600020" cy="1188217"/>
          </a:xfrm>
        </p:spPr>
        <p:txBody>
          <a:bodyPr vert="horz" lIns="91440" tIns="45720" rIns="91440" bIns="45720" rtlCol="0" anchor="t">
            <a:normAutofit lnSpcReduction="10000"/>
          </a:bodyPr>
          <a:lstStyle/>
          <a:p>
            <a:r>
              <a:rPr lang="en-US" sz="1800" b="1" dirty="0">
                <a:latin typeface="Century Gothic"/>
              </a:rPr>
              <a:t>Verification:</a:t>
            </a:r>
          </a:p>
          <a:p>
            <a:pPr lvl="1"/>
            <a:r>
              <a:rPr lang="en-US" sz="1800" dirty="0">
                <a:latin typeface="Century Gothic"/>
              </a:rPr>
              <a:t>Send command array to Etna and receive corresponding status messages</a:t>
            </a:r>
            <a:br>
              <a:rPr lang="en-US" dirty="0">
                <a:latin typeface="Century Gothic"/>
              </a:rPr>
            </a:br>
            <a:endParaRPr lang="en-US" dirty="0">
              <a:latin typeface="Century Gothic"/>
            </a:endParaRPr>
          </a:p>
          <a:p>
            <a:pPr lvl="2"/>
            <a:endParaRPr lang="en-US" dirty="0">
              <a:latin typeface="Century Gothic"/>
            </a:endParaRPr>
          </a:p>
          <a:p>
            <a:pPr marL="914400" lvl="2" indent="0">
              <a:buNone/>
            </a:pPr>
            <a:endParaRPr lang="en-US" dirty="0">
              <a:latin typeface="Century Gothic"/>
            </a:endParaRPr>
          </a:p>
          <a:p>
            <a:pPr marL="914400" lvl="2" indent="0">
              <a:buNone/>
            </a:pPr>
            <a:endParaRPr lang="en-US" dirty="0">
              <a:latin typeface="Century Gothic"/>
            </a:endParaRPr>
          </a:p>
        </p:txBody>
      </p:sp>
      <p:sp>
        <p:nvSpPr>
          <p:cNvPr id="4" name="Slide Number Placeholder 3">
            <a:extLst>
              <a:ext uri="{FF2B5EF4-FFF2-40B4-BE49-F238E27FC236}">
                <a16:creationId xmlns:a16="http://schemas.microsoft.com/office/drawing/2014/main" id="{4E4E2624-0212-4423-A6E2-D981403BF387}"/>
              </a:ext>
            </a:extLst>
          </p:cNvPr>
          <p:cNvSpPr>
            <a:spLocks noGrp="1"/>
          </p:cNvSpPr>
          <p:nvPr>
            <p:ph type="sldNum" sz="quarter" idx="4"/>
          </p:nvPr>
        </p:nvSpPr>
        <p:spPr/>
        <p:txBody>
          <a:bodyPr/>
          <a:lstStyle/>
          <a:p>
            <a:fld id="{21C771A8-89F5-6C43-9C6E-B052BDC4BA94}" type="slidenum">
              <a:rPr lang="en-US" smtClean="0"/>
              <a:pPr/>
              <a:t>48</a:t>
            </a:fld>
            <a:endParaRPr lang="en-US"/>
          </a:p>
        </p:txBody>
      </p:sp>
      <p:sp>
        <p:nvSpPr>
          <p:cNvPr id="5" name="Title 4">
            <a:extLst>
              <a:ext uri="{FF2B5EF4-FFF2-40B4-BE49-F238E27FC236}">
                <a16:creationId xmlns:a16="http://schemas.microsoft.com/office/drawing/2014/main" id="{5C05D2A9-9295-75CF-18B0-5E1873FCE101}"/>
              </a:ext>
            </a:extLst>
          </p:cNvPr>
          <p:cNvSpPr>
            <a:spLocks noGrp="1"/>
          </p:cNvSpPr>
          <p:nvPr>
            <p:ph type="title"/>
          </p:nvPr>
        </p:nvSpPr>
        <p:spPr/>
        <p:txBody>
          <a:bodyPr/>
          <a:lstStyle/>
          <a:p>
            <a:r>
              <a:rPr lang="en-US" b="1" dirty="0">
                <a:latin typeface="Century Gothic"/>
              </a:rPr>
              <a:t>Day in the Life Testing</a:t>
            </a:r>
            <a:r>
              <a:rPr lang="en-US" dirty="0">
                <a:latin typeface="Century Gothic"/>
              </a:rPr>
              <a:t> </a:t>
            </a:r>
            <a:br>
              <a:rPr lang="en-US" dirty="0"/>
            </a:br>
            <a:r>
              <a:rPr lang="en-US" sz="3200" dirty="0">
                <a:solidFill>
                  <a:schemeClr val="accent2">
                    <a:lumMod val="60000"/>
                    <a:lumOff val="40000"/>
                  </a:schemeClr>
                </a:solidFill>
                <a:latin typeface="Century Gothic"/>
              </a:rPr>
              <a:t>Software: Ground Station – Module Communication</a:t>
            </a:r>
            <a:endParaRPr lang="en-US" sz="2800" dirty="0">
              <a:solidFill>
                <a:schemeClr val="accent2">
                  <a:lumMod val="60000"/>
                  <a:lumOff val="40000"/>
                </a:schemeClr>
              </a:solidFill>
              <a:latin typeface="Century Gothic"/>
            </a:endParaRPr>
          </a:p>
        </p:txBody>
      </p:sp>
      <p:pic>
        <p:nvPicPr>
          <p:cNvPr id="7" name="Graphic 7">
            <a:extLst>
              <a:ext uri="{FF2B5EF4-FFF2-40B4-BE49-F238E27FC236}">
                <a16:creationId xmlns:a16="http://schemas.microsoft.com/office/drawing/2014/main" id="{18A757D7-F9F0-54A4-5FAB-4AB715B2C1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56305" y="3599878"/>
            <a:ext cx="4955751" cy="1402580"/>
          </a:xfrm>
          <a:prstGeom prst="rect">
            <a:avLst/>
          </a:prstGeom>
        </p:spPr>
      </p:pic>
      <p:pic>
        <p:nvPicPr>
          <p:cNvPr id="8" name="Picture 8" descr="Graphical user interface, text, application&#10;&#10;Description automatically generated">
            <a:extLst>
              <a:ext uri="{FF2B5EF4-FFF2-40B4-BE49-F238E27FC236}">
                <a16:creationId xmlns:a16="http://schemas.microsoft.com/office/drawing/2014/main" id="{F96C68DC-1FE5-DC4D-371C-64481A370D06}"/>
              </a:ext>
            </a:extLst>
          </p:cNvPr>
          <p:cNvPicPr>
            <a:picLocks noChangeAspect="1"/>
          </p:cNvPicPr>
          <p:nvPr/>
        </p:nvPicPr>
        <p:blipFill>
          <a:blip r:embed="rId4"/>
          <a:stretch>
            <a:fillRect/>
          </a:stretch>
        </p:blipFill>
        <p:spPr>
          <a:xfrm>
            <a:off x="918" y="2414249"/>
            <a:ext cx="6633833" cy="3836044"/>
          </a:xfrm>
          <a:prstGeom prst="rect">
            <a:avLst/>
          </a:prstGeom>
        </p:spPr>
      </p:pic>
      <p:grpSp>
        <p:nvGrpSpPr>
          <p:cNvPr id="6" name="Group 5">
            <a:extLst>
              <a:ext uri="{FF2B5EF4-FFF2-40B4-BE49-F238E27FC236}">
                <a16:creationId xmlns:a16="http://schemas.microsoft.com/office/drawing/2014/main" id="{269F9C1B-3461-CE91-06DB-DE78EBE3F75A}"/>
              </a:ext>
            </a:extLst>
          </p:cNvPr>
          <p:cNvGrpSpPr/>
          <p:nvPr/>
        </p:nvGrpSpPr>
        <p:grpSpPr>
          <a:xfrm>
            <a:off x="5768784" y="6338926"/>
            <a:ext cx="5217757" cy="430062"/>
            <a:chOff x="5768784" y="6338926"/>
            <a:chExt cx="5217757" cy="430062"/>
          </a:xfrm>
        </p:grpSpPr>
        <p:grpSp>
          <p:nvGrpSpPr>
            <p:cNvPr id="9" name="Group 8">
              <a:extLst>
                <a:ext uri="{FF2B5EF4-FFF2-40B4-BE49-F238E27FC236}">
                  <a16:creationId xmlns:a16="http://schemas.microsoft.com/office/drawing/2014/main" id="{94014A24-0158-553E-B8B5-69C1E9B9CE51}"/>
                </a:ext>
              </a:extLst>
            </p:cNvPr>
            <p:cNvGrpSpPr/>
            <p:nvPr/>
          </p:nvGrpSpPr>
          <p:grpSpPr>
            <a:xfrm>
              <a:off x="6960394" y="6338927"/>
              <a:ext cx="4026147" cy="430061"/>
              <a:chOff x="7182687" y="6311894"/>
              <a:chExt cx="4026147" cy="429079"/>
            </a:xfrm>
            <a:solidFill>
              <a:srgbClr val="F7AA10"/>
            </a:solidFill>
          </p:grpSpPr>
          <p:sp>
            <p:nvSpPr>
              <p:cNvPr id="11" name="Chevron 10">
                <a:extLst>
                  <a:ext uri="{FF2B5EF4-FFF2-40B4-BE49-F238E27FC236}">
                    <a16:creationId xmlns:a16="http://schemas.microsoft.com/office/drawing/2014/main" id="{26AB6D27-EA83-C732-DD74-D8E1A478DD26}"/>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2" name="Chevron 11">
                <a:extLst>
                  <a:ext uri="{FF2B5EF4-FFF2-40B4-BE49-F238E27FC236}">
                    <a16:creationId xmlns:a16="http://schemas.microsoft.com/office/drawing/2014/main" id="{58F1AC75-6D1B-A74E-5EA6-6CE6F3FADDA6}"/>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3" name="Chevron 12">
                <a:extLst>
                  <a:ext uri="{FF2B5EF4-FFF2-40B4-BE49-F238E27FC236}">
                    <a16:creationId xmlns:a16="http://schemas.microsoft.com/office/drawing/2014/main" id="{981C02E5-198B-59A0-3381-3C4A3DF10F7C}"/>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14" name="Chevron 13">
                <a:extLst>
                  <a:ext uri="{FF2B5EF4-FFF2-40B4-BE49-F238E27FC236}">
                    <a16:creationId xmlns:a16="http://schemas.microsoft.com/office/drawing/2014/main" id="{E0200AFD-E56C-5F2D-53F0-6EA562D9CD5C}"/>
                  </a:ext>
                </a:extLst>
              </p:cNvPr>
              <p:cNvSpPr/>
              <p:nvPr/>
            </p:nvSpPr>
            <p:spPr>
              <a:xfrm>
                <a:off x="10042695" y="6311894"/>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10" name="Chevron 9">
              <a:extLst>
                <a:ext uri="{FF2B5EF4-FFF2-40B4-BE49-F238E27FC236}">
                  <a16:creationId xmlns:a16="http://schemas.microsoft.com/office/drawing/2014/main" id="{D48331C5-DE5D-F9A7-3534-1E6989D823B6}"/>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DITL</a:t>
              </a:r>
            </a:p>
          </p:txBody>
        </p:sp>
      </p:grpSp>
    </p:spTree>
    <p:extLst>
      <p:ext uri="{BB962C8B-B14F-4D97-AF65-F5344CB8AC3E}">
        <p14:creationId xmlns:p14="http://schemas.microsoft.com/office/powerpoint/2010/main" val="38604262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9D2D31-9A06-ECD3-A65A-6B321A4B8D18}"/>
              </a:ext>
            </a:extLst>
          </p:cNvPr>
          <p:cNvSpPr>
            <a:spLocks noGrp="1"/>
          </p:cNvSpPr>
          <p:nvPr>
            <p:ph sz="half" idx="1"/>
          </p:nvPr>
        </p:nvSpPr>
        <p:spPr>
          <a:xfrm>
            <a:off x="434217" y="1407694"/>
            <a:ext cx="4969965" cy="1676447"/>
          </a:xfrm>
        </p:spPr>
        <p:txBody>
          <a:bodyPr vert="horz" lIns="91440" tIns="45720" rIns="91440" bIns="45720" rtlCol="0" anchor="t">
            <a:normAutofit fontScale="85000" lnSpcReduction="20000"/>
          </a:bodyPr>
          <a:lstStyle/>
          <a:p>
            <a:r>
              <a:rPr lang="en-US" b="1">
                <a:latin typeface="Century Gothic"/>
              </a:rPr>
              <a:t>Tests:</a:t>
            </a:r>
            <a:r>
              <a:rPr lang="en-US">
                <a:latin typeface="Century Gothic"/>
              </a:rPr>
              <a:t> </a:t>
            </a:r>
          </a:p>
          <a:p>
            <a:pPr lvl="1"/>
            <a:r>
              <a:rPr lang="en-US">
                <a:latin typeface="Century Gothic"/>
              </a:rPr>
              <a:t>Communication: Etna Module Local System</a:t>
            </a:r>
            <a:endParaRPr lang="en-US"/>
          </a:p>
          <a:p>
            <a:pPr lvl="1"/>
            <a:endParaRPr lang="en-US">
              <a:latin typeface="Century Gothic"/>
            </a:endParaRPr>
          </a:p>
          <a:p>
            <a:pPr marL="457200" lvl="1" indent="0">
              <a:buNone/>
            </a:pPr>
            <a:br>
              <a:rPr lang="en-US">
                <a:latin typeface="Century Gothic"/>
              </a:rPr>
            </a:br>
            <a:r>
              <a:rPr lang="en-US">
                <a:latin typeface="Century Gothic"/>
              </a:rPr>
              <a:t> </a:t>
            </a:r>
            <a:endParaRPr lang="en-US"/>
          </a:p>
          <a:p>
            <a:pPr lvl="1"/>
            <a:endParaRPr lang="en-US">
              <a:latin typeface="Century Gothic"/>
            </a:endParaRPr>
          </a:p>
          <a:p>
            <a:pPr marL="457200" lvl="1" indent="0">
              <a:buNone/>
            </a:pPr>
            <a:endParaRPr lang="en-US">
              <a:latin typeface="Century Gothic"/>
            </a:endParaRPr>
          </a:p>
        </p:txBody>
      </p:sp>
      <p:sp>
        <p:nvSpPr>
          <p:cNvPr id="3" name="Content Placeholder 2">
            <a:extLst>
              <a:ext uri="{FF2B5EF4-FFF2-40B4-BE49-F238E27FC236}">
                <a16:creationId xmlns:a16="http://schemas.microsoft.com/office/drawing/2014/main" id="{48B002E6-4418-99B8-E7CA-7C626784D187}"/>
              </a:ext>
            </a:extLst>
          </p:cNvPr>
          <p:cNvSpPr>
            <a:spLocks noGrp="1"/>
          </p:cNvSpPr>
          <p:nvPr>
            <p:ph sz="half" idx="2"/>
          </p:nvPr>
        </p:nvSpPr>
        <p:spPr>
          <a:xfrm>
            <a:off x="5771999" y="1407695"/>
            <a:ext cx="6421836" cy="1083779"/>
          </a:xfrm>
        </p:spPr>
        <p:txBody>
          <a:bodyPr vert="horz" lIns="91440" tIns="45720" rIns="91440" bIns="45720" rtlCol="0" anchor="t">
            <a:normAutofit fontScale="70000" lnSpcReduction="20000"/>
          </a:bodyPr>
          <a:lstStyle/>
          <a:p>
            <a:r>
              <a:rPr lang="en-US" b="1">
                <a:latin typeface="Century Gothic"/>
              </a:rPr>
              <a:t>Verification:</a:t>
            </a:r>
            <a:endParaRPr lang="en-US">
              <a:latin typeface="Century Gothic"/>
            </a:endParaRPr>
          </a:p>
          <a:p>
            <a:pPr lvl="1"/>
            <a:r>
              <a:rPr lang="en-US">
                <a:latin typeface="Century Gothic"/>
              </a:rPr>
              <a:t> Send command packet and receive verification file from all folders in storage</a:t>
            </a:r>
            <a:br>
              <a:rPr lang="en-US">
                <a:latin typeface="Century Gothic"/>
              </a:rPr>
            </a:br>
            <a:endParaRPr lang="en-US">
              <a:latin typeface="Century Gothic"/>
            </a:endParaRPr>
          </a:p>
          <a:p>
            <a:pPr lvl="2"/>
            <a:endParaRPr lang="en-US">
              <a:latin typeface="Century Gothic"/>
            </a:endParaRPr>
          </a:p>
          <a:p>
            <a:pPr marL="914400" lvl="2" indent="0">
              <a:buNone/>
            </a:pPr>
            <a:endParaRPr lang="en-US">
              <a:latin typeface="Century Gothic"/>
            </a:endParaRPr>
          </a:p>
          <a:p>
            <a:pPr marL="914400" lvl="2" indent="0">
              <a:buNone/>
            </a:pPr>
            <a:endParaRPr lang="en-US">
              <a:latin typeface="Century Gothic"/>
            </a:endParaRPr>
          </a:p>
        </p:txBody>
      </p:sp>
      <p:sp>
        <p:nvSpPr>
          <p:cNvPr id="4" name="Slide Number Placeholder 3">
            <a:extLst>
              <a:ext uri="{FF2B5EF4-FFF2-40B4-BE49-F238E27FC236}">
                <a16:creationId xmlns:a16="http://schemas.microsoft.com/office/drawing/2014/main" id="{4E4E2624-0212-4423-A6E2-D981403BF387}"/>
              </a:ext>
            </a:extLst>
          </p:cNvPr>
          <p:cNvSpPr>
            <a:spLocks noGrp="1"/>
          </p:cNvSpPr>
          <p:nvPr>
            <p:ph type="sldNum" sz="quarter" idx="4"/>
          </p:nvPr>
        </p:nvSpPr>
        <p:spPr/>
        <p:txBody>
          <a:bodyPr/>
          <a:lstStyle/>
          <a:p>
            <a:fld id="{21C771A8-89F5-6C43-9C6E-B052BDC4BA94}" type="slidenum">
              <a:rPr lang="en-US" smtClean="0"/>
              <a:pPr/>
              <a:t>49</a:t>
            </a:fld>
            <a:endParaRPr lang="en-US"/>
          </a:p>
        </p:txBody>
      </p:sp>
      <p:sp>
        <p:nvSpPr>
          <p:cNvPr id="5" name="Title 4">
            <a:extLst>
              <a:ext uri="{FF2B5EF4-FFF2-40B4-BE49-F238E27FC236}">
                <a16:creationId xmlns:a16="http://schemas.microsoft.com/office/drawing/2014/main" id="{5C05D2A9-9295-75CF-18B0-5E1873FCE101}"/>
              </a:ext>
            </a:extLst>
          </p:cNvPr>
          <p:cNvSpPr>
            <a:spLocks noGrp="1"/>
          </p:cNvSpPr>
          <p:nvPr>
            <p:ph type="title"/>
          </p:nvPr>
        </p:nvSpPr>
        <p:spPr/>
        <p:txBody>
          <a:bodyPr/>
          <a:lstStyle/>
          <a:p>
            <a:r>
              <a:rPr lang="en-US" b="1" dirty="0">
                <a:latin typeface="Century Gothic"/>
              </a:rPr>
              <a:t>Day in the Life Testing</a:t>
            </a:r>
            <a:r>
              <a:rPr lang="en-US" dirty="0">
                <a:latin typeface="Century Gothic"/>
              </a:rPr>
              <a:t> </a:t>
            </a:r>
            <a:br>
              <a:rPr lang="en-US" dirty="0"/>
            </a:br>
            <a:r>
              <a:rPr lang="en-US" sz="3600" dirty="0">
                <a:solidFill>
                  <a:schemeClr val="accent2">
                    <a:lumMod val="60000"/>
                    <a:lumOff val="40000"/>
                  </a:schemeClr>
                </a:solidFill>
                <a:latin typeface="Century Gothic"/>
              </a:rPr>
              <a:t>Software: Local System </a:t>
            </a:r>
            <a:endParaRPr lang="en-US" sz="2800" dirty="0">
              <a:solidFill>
                <a:schemeClr val="accent2">
                  <a:lumMod val="60000"/>
                  <a:lumOff val="40000"/>
                </a:schemeClr>
              </a:solidFill>
              <a:latin typeface="Century Gothic"/>
            </a:endParaRPr>
          </a:p>
        </p:txBody>
      </p:sp>
      <p:pic>
        <p:nvPicPr>
          <p:cNvPr id="8" name="Graphic 8">
            <a:extLst>
              <a:ext uri="{FF2B5EF4-FFF2-40B4-BE49-F238E27FC236}">
                <a16:creationId xmlns:a16="http://schemas.microsoft.com/office/drawing/2014/main" id="{6B5F935A-D0A1-86D1-944B-AF207C24B4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0167" y="2148809"/>
            <a:ext cx="10761627" cy="4218854"/>
          </a:xfrm>
          <a:prstGeom prst="rect">
            <a:avLst/>
          </a:prstGeom>
        </p:spPr>
      </p:pic>
      <p:grpSp>
        <p:nvGrpSpPr>
          <p:cNvPr id="6" name="Group 5">
            <a:extLst>
              <a:ext uri="{FF2B5EF4-FFF2-40B4-BE49-F238E27FC236}">
                <a16:creationId xmlns:a16="http://schemas.microsoft.com/office/drawing/2014/main" id="{5C5C2733-3CE4-B7EE-F5C6-3D357AAD4668}"/>
              </a:ext>
            </a:extLst>
          </p:cNvPr>
          <p:cNvGrpSpPr/>
          <p:nvPr/>
        </p:nvGrpSpPr>
        <p:grpSpPr>
          <a:xfrm>
            <a:off x="5768784" y="6338926"/>
            <a:ext cx="5217757" cy="430062"/>
            <a:chOff x="5768784" y="6338926"/>
            <a:chExt cx="5217757" cy="430062"/>
          </a:xfrm>
        </p:grpSpPr>
        <p:grpSp>
          <p:nvGrpSpPr>
            <p:cNvPr id="7" name="Group 6">
              <a:extLst>
                <a:ext uri="{FF2B5EF4-FFF2-40B4-BE49-F238E27FC236}">
                  <a16:creationId xmlns:a16="http://schemas.microsoft.com/office/drawing/2014/main" id="{286C2931-A5D4-AFC5-646F-8DF6F9CF00FB}"/>
                </a:ext>
              </a:extLst>
            </p:cNvPr>
            <p:cNvGrpSpPr/>
            <p:nvPr/>
          </p:nvGrpSpPr>
          <p:grpSpPr>
            <a:xfrm>
              <a:off x="6960394" y="6338927"/>
              <a:ext cx="4026147" cy="430061"/>
              <a:chOff x="7182687" y="6311894"/>
              <a:chExt cx="4026147" cy="429079"/>
            </a:xfrm>
            <a:solidFill>
              <a:srgbClr val="F7AA10"/>
            </a:solidFill>
          </p:grpSpPr>
          <p:sp>
            <p:nvSpPr>
              <p:cNvPr id="10" name="Chevron 9">
                <a:extLst>
                  <a:ext uri="{FF2B5EF4-FFF2-40B4-BE49-F238E27FC236}">
                    <a16:creationId xmlns:a16="http://schemas.microsoft.com/office/drawing/2014/main" id="{C17521D5-03CC-2EB9-6384-D81686BD6081}"/>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1" name="Chevron 10">
                <a:extLst>
                  <a:ext uri="{FF2B5EF4-FFF2-40B4-BE49-F238E27FC236}">
                    <a16:creationId xmlns:a16="http://schemas.microsoft.com/office/drawing/2014/main" id="{D5182249-4C35-423F-7B66-E54F99B0BC63}"/>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2" name="Chevron 11">
                <a:extLst>
                  <a:ext uri="{FF2B5EF4-FFF2-40B4-BE49-F238E27FC236}">
                    <a16:creationId xmlns:a16="http://schemas.microsoft.com/office/drawing/2014/main" id="{A847DD66-D382-466A-DA2C-42384E4009DE}"/>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13" name="Chevron 12">
                <a:extLst>
                  <a:ext uri="{FF2B5EF4-FFF2-40B4-BE49-F238E27FC236}">
                    <a16:creationId xmlns:a16="http://schemas.microsoft.com/office/drawing/2014/main" id="{9F89D8C4-3A24-2E39-9FAB-EA4E5E303E0B}"/>
                  </a:ext>
                </a:extLst>
              </p:cNvPr>
              <p:cNvSpPr/>
              <p:nvPr/>
            </p:nvSpPr>
            <p:spPr>
              <a:xfrm>
                <a:off x="10042695" y="6311894"/>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grpSp>
        <p:sp>
          <p:nvSpPr>
            <p:cNvPr id="9" name="Chevron 8">
              <a:extLst>
                <a:ext uri="{FF2B5EF4-FFF2-40B4-BE49-F238E27FC236}">
                  <a16:creationId xmlns:a16="http://schemas.microsoft.com/office/drawing/2014/main" id="{4A3388E1-CA9B-5A31-9C8D-0B4881B0FA7E}"/>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DITL</a:t>
              </a:r>
            </a:p>
          </p:txBody>
        </p:sp>
      </p:grpSp>
    </p:spTree>
    <p:extLst>
      <p:ext uri="{BB962C8B-B14F-4D97-AF65-F5344CB8AC3E}">
        <p14:creationId xmlns:p14="http://schemas.microsoft.com/office/powerpoint/2010/main" val="4247914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798C65-DBBA-1B47-3AAB-3B6693CA0F6D}"/>
              </a:ext>
            </a:extLst>
          </p:cNvPr>
          <p:cNvSpPr>
            <a:spLocks noGrp="1"/>
          </p:cNvSpPr>
          <p:nvPr>
            <p:ph type="sldNum" sz="quarter" idx="4"/>
          </p:nvPr>
        </p:nvSpPr>
        <p:spPr/>
        <p:txBody>
          <a:bodyPr/>
          <a:lstStyle/>
          <a:p>
            <a:fld id="{21C771A8-89F5-6C43-9C6E-B052BDC4BA94}" type="slidenum">
              <a:rPr lang="en-US" smtClean="0">
                <a:latin typeface="Century Gothic" panose="020B0502020202020204" pitchFamily="34" charset="0"/>
              </a:rPr>
              <a:pPr/>
              <a:t>5</a:t>
            </a:fld>
            <a:endParaRPr lang="en-US">
              <a:latin typeface="Century Gothic" panose="020B0502020202020204" pitchFamily="34" charset="0"/>
            </a:endParaRPr>
          </a:p>
        </p:txBody>
      </p:sp>
      <p:sp>
        <p:nvSpPr>
          <p:cNvPr id="5" name="Title 4">
            <a:extLst>
              <a:ext uri="{FF2B5EF4-FFF2-40B4-BE49-F238E27FC236}">
                <a16:creationId xmlns:a16="http://schemas.microsoft.com/office/drawing/2014/main" id="{B73F6831-899E-67F6-9063-BAD92A9CFA74}"/>
              </a:ext>
            </a:extLst>
          </p:cNvPr>
          <p:cNvSpPr>
            <a:spLocks noGrp="1"/>
          </p:cNvSpPr>
          <p:nvPr>
            <p:ph type="title"/>
          </p:nvPr>
        </p:nvSpPr>
        <p:spPr/>
        <p:txBody>
          <a:bodyPr anchor="t"/>
          <a:lstStyle/>
          <a:p>
            <a:r>
              <a:rPr lang="en-US"/>
              <a:t>System Functional Block Diagram</a:t>
            </a:r>
          </a:p>
        </p:txBody>
      </p:sp>
      <p:pic>
        <p:nvPicPr>
          <p:cNvPr id="1028" name="Picture 4">
            <a:extLst>
              <a:ext uri="{FF2B5EF4-FFF2-40B4-BE49-F238E27FC236}">
                <a16:creationId xmlns:a16="http://schemas.microsoft.com/office/drawing/2014/main" id="{E3342539-E57F-B721-CBFA-9F8694517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69" y="575700"/>
            <a:ext cx="11950262" cy="581797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A8EF3B3-293E-FB89-79CC-734DE47752AA}"/>
              </a:ext>
            </a:extLst>
          </p:cNvPr>
          <p:cNvGrpSpPr/>
          <p:nvPr/>
        </p:nvGrpSpPr>
        <p:grpSpPr>
          <a:xfrm>
            <a:off x="6747591" y="6338927"/>
            <a:ext cx="4238950" cy="430060"/>
            <a:chOff x="6747591" y="6338927"/>
            <a:chExt cx="4238950" cy="430060"/>
          </a:xfrm>
        </p:grpSpPr>
        <p:grpSp>
          <p:nvGrpSpPr>
            <p:cNvPr id="3" name="Group 2">
              <a:extLst>
                <a:ext uri="{FF2B5EF4-FFF2-40B4-BE49-F238E27FC236}">
                  <a16:creationId xmlns:a16="http://schemas.microsoft.com/office/drawing/2014/main" id="{3C7AEE8C-858D-BD56-DA40-AC271D6E8595}"/>
                </a:ext>
              </a:extLst>
            </p:cNvPr>
            <p:cNvGrpSpPr/>
            <p:nvPr/>
          </p:nvGrpSpPr>
          <p:grpSpPr>
            <a:xfrm>
              <a:off x="7913730" y="6338927"/>
              <a:ext cx="3072811" cy="430060"/>
              <a:chOff x="8136023" y="6311894"/>
              <a:chExt cx="3072811" cy="429078"/>
            </a:xfrm>
            <a:solidFill>
              <a:srgbClr val="960000"/>
            </a:solidFill>
          </p:grpSpPr>
          <p:sp>
            <p:nvSpPr>
              <p:cNvPr id="7" name="Chevron 6">
                <a:extLst>
                  <a:ext uri="{FF2B5EF4-FFF2-40B4-BE49-F238E27FC236}">
                    <a16:creationId xmlns:a16="http://schemas.microsoft.com/office/drawing/2014/main" id="{4915BE0C-1C30-7810-8433-290B78E1A3B2}"/>
                  </a:ext>
                </a:extLst>
              </p:cNvPr>
              <p:cNvSpPr/>
              <p:nvPr/>
            </p:nvSpPr>
            <p:spPr>
              <a:xfrm>
                <a:off x="8136023" y="6311895"/>
                <a:ext cx="1166139" cy="429077"/>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High Level</a:t>
                </a:r>
              </a:p>
            </p:txBody>
          </p:sp>
          <p:sp>
            <p:nvSpPr>
              <p:cNvPr id="8" name="Chevron 7">
                <a:extLst>
                  <a:ext uri="{FF2B5EF4-FFF2-40B4-BE49-F238E27FC236}">
                    <a16:creationId xmlns:a16="http://schemas.microsoft.com/office/drawing/2014/main" id="{52ECE184-8687-39B7-2545-7AB4A6D7272C}"/>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CPEs</a:t>
                </a:r>
              </a:p>
            </p:txBody>
          </p:sp>
          <p:sp>
            <p:nvSpPr>
              <p:cNvPr id="9" name="Chevron 8">
                <a:extLst>
                  <a:ext uri="{FF2B5EF4-FFF2-40B4-BE49-F238E27FC236}">
                    <a16:creationId xmlns:a16="http://schemas.microsoft.com/office/drawing/2014/main" id="{522F4877-857E-8E8B-C352-3C4AB9C136E2}"/>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Design</a:t>
                </a:r>
              </a:p>
            </p:txBody>
          </p:sp>
        </p:grpSp>
        <p:sp>
          <p:nvSpPr>
            <p:cNvPr id="6" name="Chevron 5">
              <a:extLst>
                <a:ext uri="{FF2B5EF4-FFF2-40B4-BE49-F238E27FC236}">
                  <a16:creationId xmlns:a16="http://schemas.microsoft.com/office/drawing/2014/main" id="{4BDE3824-DA5C-C184-45BD-F0A59087B6B7}"/>
                </a:ext>
              </a:extLst>
            </p:cNvPr>
            <p:cNvSpPr/>
            <p:nvPr/>
          </p:nvSpPr>
          <p:spPr>
            <a:xfrm>
              <a:off x="6747591" y="6338927"/>
              <a:ext cx="1166139" cy="430059"/>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grpSp>
    </p:spTree>
    <p:extLst>
      <p:ext uri="{BB962C8B-B14F-4D97-AF65-F5344CB8AC3E}">
        <p14:creationId xmlns:p14="http://schemas.microsoft.com/office/powerpoint/2010/main" val="751995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C934-4FB7-422B-3CF2-20BAE40FA075}"/>
              </a:ext>
            </a:extLst>
          </p:cNvPr>
          <p:cNvSpPr>
            <a:spLocks noGrp="1"/>
          </p:cNvSpPr>
          <p:nvPr>
            <p:ph type="title"/>
          </p:nvPr>
        </p:nvSpPr>
        <p:spPr/>
        <p:txBody>
          <a:bodyPr/>
          <a:lstStyle/>
          <a:p>
            <a:r>
              <a:rPr lang="en-US"/>
              <a:t>Budget</a:t>
            </a:r>
          </a:p>
        </p:txBody>
      </p:sp>
      <p:grpSp>
        <p:nvGrpSpPr>
          <p:cNvPr id="15" name="Group 14">
            <a:extLst>
              <a:ext uri="{FF2B5EF4-FFF2-40B4-BE49-F238E27FC236}">
                <a16:creationId xmlns:a16="http://schemas.microsoft.com/office/drawing/2014/main" id="{A6724FA4-0C94-7596-4E34-CA6E786AC2B5}"/>
              </a:ext>
            </a:extLst>
          </p:cNvPr>
          <p:cNvGrpSpPr/>
          <p:nvPr/>
        </p:nvGrpSpPr>
        <p:grpSpPr>
          <a:xfrm>
            <a:off x="6960394" y="6338927"/>
            <a:ext cx="4026147" cy="430061"/>
            <a:chOff x="7182687" y="6311894"/>
            <a:chExt cx="4026147" cy="429079"/>
          </a:xfrm>
        </p:grpSpPr>
        <p:sp>
          <p:nvSpPr>
            <p:cNvPr id="21" name="Chevron 20">
              <a:extLst>
                <a:ext uri="{FF2B5EF4-FFF2-40B4-BE49-F238E27FC236}">
                  <a16:creationId xmlns:a16="http://schemas.microsoft.com/office/drawing/2014/main" id="{BF483D7B-714B-51EC-1324-317A51BCDED0}"/>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sp>
          <p:nvSpPr>
            <p:cNvPr id="22" name="Chevron 21">
              <a:extLst>
                <a:ext uri="{FF2B5EF4-FFF2-40B4-BE49-F238E27FC236}">
                  <a16:creationId xmlns:a16="http://schemas.microsoft.com/office/drawing/2014/main" id="{699F7846-4600-842A-73F5-9F749399F28F}"/>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Schedule</a:t>
              </a:r>
            </a:p>
          </p:txBody>
        </p:sp>
        <p:sp>
          <p:nvSpPr>
            <p:cNvPr id="23" name="Chevron 22">
              <a:extLst>
                <a:ext uri="{FF2B5EF4-FFF2-40B4-BE49-F238E27FC236}">
                  <a16:creationId xmlns:a16="http://schemas.microsoft.com/office/drawing/2014/main" id="{7AAAAC5B-54BA-EAC5-07FA-30285E267C43}"/>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24" name="Chevron 23">
              <a:extLst>
                <a:ext uri="{FF2B5EF4-FFF2-40B4-BE49-F238E27FC236}">
                  <a16:creationId xmlns:a16="http://schemas.microsoft.com/office/drawing/2014/main" id="{EA5D8229-6B22-75C6-E79A-4BBF30CD2A7A}"/>
                </a:ext>
              </a:extLst>
            </p:cNvPr>
            <p:cNvSpPr/>
            <p:nvPr/>
          </p:nvSpPr>
          <p:spPr>
            <a:xfrm>
              <a:off x="10042695" y="6311894"/>
              <a:ext cx="1166139" cy="429077"/>
            </a:xfrm>
            <a:prstGeom prst="chevron">
              <a:avLst/>
            </a:prstGeom>
            <a:solidFill>
              <a:srgbClr val="FCC3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Budget</a:t>
              </a:r>
            </a:p>
          </p:txBody>
        </p:sp>
      </p:grpSp>
    </p:spTree>
    <p:extLst>
      <p:ext uri="{BB962C8B-B14F-4D97-AF65-F5344CB8AC3E}">
        <p14:creationId xmlns:p14="http://schemas.microsoft.com/office/powerpoint/2010/main" val="8574497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51</a:t>
            </a:fld>
            <a:endParaRPr lang="en-US"/>
          </a:p>
        </p:txBody>
      </p:sp>
      <p:graphicFrame>
        <p:nvGraphicFramePr>
          <p:cNvPr id="5" name="Chart 4">
            <a:extLst>
              <a:ext uri="{FF2B5EF4-FFF2-40B4-BE49-F238E27FC236}">
                <a16:creationId xmlns:a16="http://schemas.microsoft.com/office/drawing/2014/main" id="{CE0D345D-9F6A-3FF6-5040-6E4212F4533F}"/>
              </a:ext>
            </a:extLst>
          </p:cNvPr>
          <p:cNvGraphicFramePr>
            <a:graphicFrameLocks/>
          </p:cNvGraphicFramePr>
          <p:nvPr>
            <p:extLst>
              <p:ext uri="{D42A27DB-BD31-4B8C-83A1-F6EECF244321}">
                <p14:modId xmlns:p14="http://schemas.microsoft.com/office/powerpoint/2010/main" val="2927317318"/>
              </p:ext>
            </p:extLst>
          </p:nvPr>
        </p:nvGraphicFramePr>
        <p:xfrm>
          <a:off x="7059168" y="1424818"/>
          <a:ext cx="5132831" cy="4777098"/>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
            <a:extLst>
              <a:ext uri="{FF2B5EF4-FFF2-40B4-BE49-F238E27FC236}">
                <a16:creationId xmlns:a16="http://schemas.microsoft.com/office/drawing/2014/main" id="{DC784C6F-E50E-D367-0248-F6B7CEEFC723}"/>
              </a:ext>
            </a:extLst>
          </p:cNvPr>
          <p:cNvSpPr>
            <a:spLocks noChangeArrowheads="1"/>
          </p:cNvSpPr>
          <p:nvPr/>
        </p:nvSpPr>
        <p:spPr bwMode="auto">
          <a:xfrm>
            <a:off x="18545426" y="677848"/>
            <a:ext cx="551265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entury Gothic" panose="020B050202020202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EB1E0733-9B46-A64B-0540-98F8A2E452F9}"/>
                  </a:ext>
                </a:extLst>
              </p14:cNvPr>
              <p14:cNvContentPartPr/>
              <p14:nvPr/>
            </p14:nvContentPartPr>
            <p14:xfrm>
              <a:off x="13287168" y="631738"/>
              <a:ext cx="360" cy="360"/>
            </p14:xfrm>
          </p:contentPart>
        </mc:Choice>
        <mc:Fallback xmlns="">
          <p:pic>
            <p:nvPicPr>
              <p:cNvPr id="16" name="Ink 15">
                <a:extLst>
                  <a:ext uri="{FF2B5EF4-FFF2-40B4-BE49-F238E27FC236}">
                    <a16:creationId xmlns:a16="http://schemas.microsoft.com/office/drawing/2014/main" id="{EB1E0733-9B46-A64B-0540-98F8A2E452F9}"/>
                  </a:ext>
                </a:extLst>
              </p:cNvPr>
              <p:cNvPicPr/>
              <p:nvPr/>
            </p:nvPicPr>
            <p:blipFill>
              <a:blip r:embed="rId4"/>
              <a:stretch>
                <a:fillRect/>
              </a:stretch>
            </p:blipFill>
            <p:spPr>
              <a:xfrm>
                <a:off x="13282848" y="62741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2B267F0C-ACDA-8B08-054F-F3697BF5A701}"/>
                  </a:ext>
                </a:extLst>
              </p14:cNvPr>
              <p14:cNvContentPartPr/>
              <p14:nvPr/>
            </p14:nvContentPartPr>
            <p14:xfrm>
              <a:off x="7059168" y="1424818"/>
              <a:ext cx="360" cy="360"/>
            </p14:xfrm>
          </p:contentPart>
        </mc:Choice>
        <mc:Fallback xmlns="">
          <p:pic>
            <p:nvPicPr>
              <p:cNvPr id="17" name="Ink 16">
                <a:extLst>
                  <a:ext uri="{FF2B5EF4-FFF2-40B4-BE49-F238E27FC236}">
                    <a16:creationId xmlns:a16="http://schemas.microsoft.com/office/drawing/2014/main" id="{2B267F0C-ACDA-8B08-054F-F3697BF5A701}"/>
                  </a:ext>
                </a:extLst>
              </p:cNvPr>
              <p:cNvPicPr/>
              <p:nvPr/>
            </p:nvPicPr>
            <p:blipFill>
              <a:blip r:embed="rId4"/>
              <a:stretch>
                <a:fillRect/>
              </a:stretch>
            </p:blipFill>
            <p:spPr>
              <a:xfrm>
                <a:off x="7054848" y="1420498"/>
                <a:ext cx="9000" cy="9000"/>
              </a:xfrm>
              <a:prstGeom prst="rect">
                <a:avLst/>
              </a:prstGeom>
            </p:spPr>
          </p:pic>
        </mc:Fallback>
      </mc:AlternateContent>
      <p:grpSp>
        <p:nvGrpSpPr>
          <p:cNvPr id="6" name="Group 5">
            <a:extLst>
              <a:ext uri="{FF2B5EF4-FFF2-40B4-BE49-F238E27FC236}">
                <a16:creationId xmlns:a16="http://schemas.microsoft.com/office/drawing/2014/main" id="{F3FC99FE-BEB2-3408-50F0-ACB0A93F7974}"/>
              </a:ext>
            </a:extLst>
          </p:cNvPr>
          <p:cNvGrpSpPr/>
          <p:nvPr/>
        </p:nvGrpSpPr>
        <p:grpSpPr>
          <a:xfrm>
            <a:off x="6960394" y="6338927"/>
            <a:ext cx="4026147" cy="430061"/>
            <a:chOff x="7182687" y="6311894"/>
            <a:chExt cx="4026147" cy="429079"/>
          </a:xfrm>
        </p:grpSpPr>
        <p:sp>
          <p:nvSpPr>
            <p:cNvPr id="7" name="Chevron 6">
              <a:extLst>
                <a:ext uri="{FF2B5EF4-FFF2-40B4-BE49-F238E27FC236}">
                  <a16:creationId xmlns:a16="http://schemas.microsoft.com/office/drawing/2014/main" id="{E4B2AB9E-B5FD-3BC6-1A85-7E2BC833D22F}"/>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sp>
          <p:nvSpPr>
            <p:cNvPr id="8" name="Chevron 7">
              <a:extLst>
                <a:ext uri="{FF2B5EF4-FFF2-40B4-BE49-F238E27FC236}">
                  <a16:creationId xmlns:a16="http://schemas.microsoft.com/office/drawing/2014/main" id="{3E89597A-5A45-37D9-2CD4-CD2AF517F345}"/>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Schedule</a:t>
              </a:r>
            </a:p>
          </p:txBody>
        </p:sp>
        <p:sp>
          <p:nvSpPr>
            <p:cNvPr id="9" name="Chevron 8">
              <a:extLst>
                <a:ext uri="{FF2B5EF4-FFF2-40B4-BE49-F238E27FC236}">
                  <a16:creationId xmlns:a16="http://schemas.microsoft.com/office/drawing/2014/main" id="{EE573602-49FF-EDE3-198B-F895DE4EF7D5}"/>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sp>
          <p:nvSpPr>
            <p:cNvPr id="10" name="Chevron 9">
              <a:extLst>
                <a:ext uri="{FF2B5EF4-FFF2-40B4-BE49-F238E27FC236}">
                  <a16:creationId xmlns:a16="http://schemas.microsoft.com/office/drawing/2014/main" id="{727D8E4C-C5A6-E332-FCED-842D4F5BC4F7}"/>
                </a:ext>
              </a:extLst>
            </p:cNvPr>
            <p:cNvSpPr/>
            <p:nvPr/>
          </p:nvSpPr>
          <p:spPr>
            <a:xfrm>
              <a:off x="10042695" y="6311894"/>
              <a:ext cx="1166139" cy="429077"/>
            </a:xfrm>
            <a:prstGeom prst="chevron">
              <a:avLst/>
            </a:prstGeom>
            <a:solidFill>
              <a:srgbClr val="FCC3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Budget</a:t>
              </a:r>
            </a:p>
          </p:txBody>
        </p:sp>
      </p:grpSp>
      <p:graphicFrame>
        <p:nvGraphicFramePr>
          <p:cNvPr id="11" name="Table 10">
            <a:extLst>
              <a:ext uri="{FF2B5EF4-FFF2-40B4-BE49-F238E27FC236}">
                <a16:creationId xmlns:a16="http://schemas.microsoft.com/office/drawing/2014/main" id="{0E004EFF-497E-729E-5F21-77353D631035}"/>
              </a:ext>
            </a:extLst>
          </p:cNvPr>
          <p:cNvGraphicFramePr>
            <a:graphicFrameLocks noGrp="1"/>
          </p:cNvGraphicFramePr>
          <p:nvPr>
            <p:extLst>
              <p:ext uri="{D42A27DB-BD31-4B8C-83A1-F6EECF244321}">
                <p14:modId xmlns:p14="http://schemas.microsoft.com/office/powerpoint/2010/main" val="36180927"/>
              </p:ext>
            </p:extLst>
          </p:nvPr>
        </p:nvGraphicFramePr>
        <p:xfrm>
          <a:off x="156498" y="1747261"/>
          <a:ext cx="7279528" cy="3347817"/>
        </p:xfrm>
        <a:graphic>
          <a:graphicData uri="http://schemas.openxmlformats.org/drawingml/2006/table">
            <a:tbl>
              <a:tblPr bandRow="1"/>
              <a:tblGrid>
                <a:gridCol w="835020">
                  <a:extLst>
                    <a:ext uri="{9D8B030D-6E8A-4147-A177-3AD203B41FA5}">
                      <a16:colId xmlns:a16="http://schemas.microsoft.com/office/drawing/2014/main" val="669603854"/>
                    </a:ext>
                  </a:extLst>
                </a:gridCol>
                <a:gridCol w="1057619">
                  <a:extLst>
                    <a:ext uri="{9D8B030D-6E8A-4147-A177-3AD203B41FA5}">
                      <a16:colId xmlns:a16="http://schemas.microsoft.com/office/drawing/2014/main" val="1878198671"/>
                    </a:ext>
                  </a:extLst>
                </a:gridCol>
                <a:gridCol w="918470">
                  <a:extLst>
                    <a:ext uri="{9D8B030D-6E8A-4147-A177-3AD203B41FA5}">
                      <a16:colId xmlns:a16="http://schemas.microsoft.com/office/drawing/2014/main" val="603375941"/>
                    </a:ext>
                  </a:extLst>
                </a:gridCol>
                <a:gridCol w="954398">
                  <a:extLst>
                    <a:ext uri="{9D8B030D-6E8A-4147-A177-3AD203B41FA5}">
                      <a16:colId xmlns:a16="http://schemas.microsoft.com/office/drawing/2014/main" val="1101653180"/>
                    </a:ext>
                  </a:extLst>
                </a:gridCol>
                <a:gridCol w="969484">
                  <a:extLst>
                    <a:ext uri="{9D8B030D-6E8A-4147-A177-3AD203B41FA5}">
                      <a16:colId xmlns:a16="http://schemas.microsoft.com/office/drawing/2014/main" val="2029678703"/>
                    </a:ext>
                  </a:extLst>
                </a:gridCol>
                <a:gridCol w="980501">
                  <a:extLst>
                    <a:ext uri="{9D8B030D-6E8A-4147-A177-3AD203B41FA5}">
                      <a16:colId xmlns:a16="http://schemas.microsoft.com/office/drawing/2014/main" val="1214407680"/>
                    </a:ext>
                  </a:extLst>
                </a:gridCol>
                <a:gridCol w="826265">
                  <a:extLst>
                    <a:ext uri="{9D8B030D-6E8A-4147-A177-3AD203B41FA5}">
                      <a16:colId xmlns:a16="http://schemas.microsoft.com/office/drawing/2014/main" val="3973636731"/>
                    </a:ext>
                  </a:extLst>
                </a:gridCol>
                <a:gridCol w="737771">
                  <a:extLst>
                    <a:ext uri="{9D8B030D-6E8A-4147-A177-3AD203B41FA5}">
                      <a16:colId xmlns:a16="http://schemas.microsoft.com/office/drawing/2014/main" val="3604255970"/>
                    </a:ext>
                  </a:extLst>
                </a:gridCol>
              </a:tblGrid>
              <a:tr h="644180">
                <a:tc>
                  <a:txBody>
                    <a:bodyPr/>
                    <a:lstStyle/>
                    <a:p>
                      <a:pPr algn="ctr" fontAlgn="base"/>
                      <a:r>
                        <a:rPr lang="en-US" sz="1600" b="0" i="0">
                          <a:solidFill>
                            <a:schemeClr val="tx1"/>
                          </a:solidFill>
                          <a:effectLst/>
                          <a:latin typeface="Century Gothic"/>
                        </a:rPr>
                        <a:t>System​</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bg1"/>
                    </a:solidFill>
                  </a:tcPr>
                </a:tc>
                <a:tc>
                  <a:txBody>
                    <a:bodyPr/>
                    <a:lstStyle/>
                    <a:p>
                      <a:pPr lvl="0" algn="ctr">
                        <a:buNone/>
                      </a:pPr>
                      <a:r>
                        <a:rPr lang="en-US" sz="1600" b="0" i="0" u="none" strike="noStrike" noProof="0">
                          <a:solidFill>
                            <a:srgbClr val="FFFFFF"/>
                          </a:solidFill>
                          <a:effectLst/>
                          <a:latin typeface="Century Gothic"/>
                        </a:rPr>
                        <a:t>Electrical</a:t>
                      </a:r>
                      <a:endParaRPr lang="en-US" sz="1800" b="0"/>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rgbClr val="980906"/>
                    </a:solidFill>
                  </a:tcPr>
                </a:tc>
                <a:tc>
                  <a:txBody>
                    <a:bodyPr/>
                    <a:lstStyle/>
                    <a:p>
                      <a:pPr algn="ctr" fontAlgn="base"/>
                      <a:r>
                        <a:rPr lang="en-US" sz="1600" b="0" i="0">
                          <a:solidFill>
                            <a:srgbClr val="FFFFFF"/>
                          </a:solidFill>
                          <a:effectLst/>
                          <a:latin typeface="Century Gothic"/>
                        </a:rPr>
                        <a:t>Optics</a:t>
                      </a:r>
                      <a:endParaRPr lang="en-US" sz="1600" b="0" i="0">
                        <a:solidFill>
                          <a:srgbClr val="FFFFFF"/>
                        </a:solidFill>
                        <a:effectLst/>
                      </a:endParaRP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rgbClr val="E82326"/>
                    </a:solidFill>
                  </a:tcPr>
                </a:tc>
                <a:tc>
                  <a:txBody>
                    <a:bodyPr/>
                    <a:lstStyle/>
                    <a:p>
                      <a:pPr algn="ctr" fontAlgn="base"/>
                      <a:r>
                        <a:rPr lang="en-US" sz="1600" b="0" i="0">
                          <a:solidFill>
                            <a:srgbClr val="FFFFFF"/>
                          </a:solidFill>
                          <a:effectLst/>
                          <a:latin typeface="Century Gothic"/>
                        </a:rPr>
                        <a:t>Mech.</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rgbClr val="DF4E00"/>
                    </a:solidFill>
                  </a:tcPr>
                </a:tc>
                <a:tc>
                  <a:txBody>
                    <a:bodyPr/>
                    <a:lstStyle/>
                    <a:p>
                      <a:pPr algn="ctr" fontAlgn="base"/>
                      <a:r>
                        <a:rPr lang="en-US" sz="1600" b="0" i="0">
                          <a:solidFill>
                            <a:srgbClr val="FFFFFF"/>
                          </a:solidFill>
                          <a:effectLst/>
                          <a:latin typeface="Century Gothic"/>
                        </a:rPr>
                        <a:t>Testing</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rgbClr val="F49D00"/>
                    </a:solidFill>
                  </a:tcPr>
                </a:tc>
                <a:tc>
                  <a:txBody>
                    <a:bodyPr/>
                    <a:lstStyle/>
                    <a:p>
                      <a:pPr algn="ctr" fontAlgn="base"/>
                      <a:r>
                        <a:rPr lang="en-US" sz="1600" b="0" i="0">
                          <a:solidFill>
                            <a:srgbClr val="FFFFFF"/>
                          </a:solidFill>
                          <a:effectLst/>
                          <a:latin typeface="Century Gothic"/>
                        </a:rPr>
                        <a:t>Reserves</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rgbClr val="F87300"/>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b="0" i="0">
                          <a:solidFill>
                            <a:srgbClr val="FFFFFF"/>
                          </a:solidFill>
                          <a:effectLst/>
                          <a:latin typeface="Century Gothic"/>
                        </a:rPr>
                        <a:t>Pilot Costs</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rgbClr val="FAB721"/>
                    </a:solidFill>
                  </a:tcPr>
                </a:tc>
                <a:tc>
                  <a:txBody>
                    <a:bodyPr/>
                    <a:lstStyle/>
                    <a:p>
                      <a:pPr algn="ctr" fontAlgn="base"/>
                      <a:r>
                        <a:rPr lang="en-US" sz="1600" b="0" i="0">
                          <a:solidFill>
                            <a:schemeClr val="bg1"/>
                          </a:solidFill>
                          <a:effectLst/>
                          <a:latin typeface="Century Gothic"/>
                        </a:rPr>
                        <a:t>EEF?</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3523743464"/>
                  </a:ext>
                </a:extLst>
              </a:tr>
              <a:tr h="915203">
                <a:tc>
                  <a:txBody>
                    <a:bodyPr/>
                    <a:lstStyle/>
                    <a:p>
                      <a:pPr algn="ctr" fontAlgn="base"/>
                      <a:r>
                        <a:rPr lang="en-US" sz="1600" b="0" i="0">
                          <a:solidFill>
                            <a:schemeClr val="tx1"/>
                          </a:solidFill>
                          <a:effectLst/>
                          <a:latin typeface="Century Gothic"/>
                        </a:rPr>
                        <a:t>Sub-Total​</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bg1"/>
                    </a:solidFill>
                  </a:tcPr>
                </a:tc>
                <a:tc>
                  <a:txBody>
                    <a:bodyPr/>
                    <a:lstStyle/>
                    <a:p>
                      <a:pPr lvl="0" algn="ctr">
                        <a:buNone/>
                      </a:pPr>
                      <a:r>
                        <a:rPr lang="en-US" sz="1600" b="0" i="0" u="none" strike="noStrike" noProof="0">
                          <a:solidFill>
                            <a:schemeClr val="bg1"/>
                          </a:solidFill>
                          <a:effectLst/>
                          <a:latin typeface="Century Gothic"/>
                        </a:rPr>
                        <a:t>$2,259</a:t>
                      </a:r>
                      <a:endParaRPr lang="en-US" sz="1800" b="0">
                        <a:solidFill>
                          <a:schemeClr val="bg1"/>
                        </a:solidFill>
                      </a:endParaRP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lumMod val="95000"/>
                      </a:schemeClr>
                    </a:solidFill>
                  </a:tcPr>
                </a:tc>
                <a:tc>
                  <a:txBody>
                    <a:bodyPr/>
                    <a:lstStyle/>
                    <a:p>
                      <a:pPr algn="ctr" fontAlgn="base"/>
                      <a:r>
                        <a:rPr lang="en-US" sz="1600" b="0" i="0">
                          <a:solidFill>
                            <a:schemeClr val="bg1"/>
                          </a:solidFill>
                          <a:effectLst/>
                          <a:latin typeface="Century Gothic"/>
                        </a:rPr>
                        <a:t>​</a:t>
                      </a:r>
                      <a:r>
                        <a:rPr lang="en-US" sz="1600" b="0" i="0" u="none" strike="noStrike" noProof="0">
                          <a:solidFill>
                            <a:schemeClr val="bg1"/>
                          </a:solidFill>
                          <a:effectLst/>
                          <a:latin typeface="Century Gothic"/>
                        </a:rPr>
                        <a:t>$532.00 </a:t>
                      </a:r>
                      <a:endParaRPr lang="en-US" sz="1600" b="0" i="0" u="none" strike="noStrike" noProof="0">
                        <a:solidFill>
                          <a:schemeClr val="bg1"/>
                        </a:solidFill>
                        <a:effectLst/>
                      </a:endParaRP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lumMod val="95000"/>
                      </a:schemeClr>
                    </a:solidFill>
                  </a:tcPr>
                </a:tc>
                <a:tc>
                  <a:txBody>
                    <a:bodyPr/>
                    <a:lstStyle/>
                    <a:p>
                      <a:pPr algn="ctr" fontAlgn="base"/>
                      <a:r>
                        <a:rPr lang="en-US" sz="1600" b="0" i="0">
                          <a:solidFill>
                            <a:schemeClr val="bg1"/>
                          </a:solidFill>
                          <a:effectLst/>
                          <a:latin typeface="Century Gothic"/>
                        </a:rPr>
                        <a:t>$606.08</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lumMod val="95000"/>
                      </a:schemeClr>
                    </a:solidFill>
                  </a:tcPr>
                </a:tc>
                <a:tc>
                  <a:txBody>
                    <a:bodyPr/>
                    <a:lstStyle/>
                    <a:p>
                      <a:pPr algn="ctr" fontAlgn="base"/>
                      <a:r>
                        <a:rPr lang="en-US" sz="1600" b="0" i="0">
                          <a:solidFill>
                            <a:schemeClr val="bg1"/>
                          </a:solidFill>
                          <a:effectLst/>
                          <a:latin typeface="Century Gothic"/>
                        </a:rPr>
                        <a:t>$325.43​</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entury Gothic"/>
                          <a:ea typeface="+mn-ea"/>
                          <a:cs typeface="+mn-cs"/>
                        </a:rPr>
                        <a:t>$77.58</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entury Gothic"/>
                          <a:ea typeface="+mn-ea"/>
                          <a:cs typeface="+mn-cs"/>
                        </a:rPr>
                        <a:t>$200</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entury Gothic"/>
                          <a:ea typeface="+mn-ea"/>
                          <a:cs typeface="+mn-cs"/>
                        </a:rPr>
                        <a:t>$3000</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110516836"/>
                  </a:ext>
                </a:extLst>
              </a:tr>
              <a:tr h="894217">
                <a:tc>
                  <a:txBody>
                    <a:bodyPr/>
                    <a:lstStyle/>
                    <a:p>
                      <a:pPr algn="ctr" fontAlgn="base"/>
                      <a:r>
                        <a:rPr lang="en-US" sz="1600" b="0" i="0">
                          <a:solidFill>
                            <a:schemeClr val="tx1"/>
                          </a:solidFill>
                          <a:effectLst/>
                          <a:latin typeface="Century Gothic"/>
                        </a:rPr>
                        <a:t>Margin​</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bg1"/>
                    </a:solidFill>
                  </a:tcPr>
                </a:tc>
                <a:tc>
                  <a:txBody>
                    <a:bodyPr/>
                    <a:lstStyle/>
                    <a:p>
                      <a:pPr algn="ctr" fontAlgn="base"/>
                      <a:r>
                        <a:rPr lang="en-US" sz="1600" b="0" i="0">
                          <a:solidFill>
                            <a:schemeClr val="bg1"/>
                          </a:solidFill>
                          <a:effectLst/>
                          <a:latin typeface="Century Gothic"/>
                        </a:rPr>
                        <a:t>$180</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solidFill>
                  </a:tcPr>
                </a:tc>
                <a:tc>
                  <a:txBody>
                    <a:bodyPr/>
                    <a:lstStyle/>
                    <a:p>
                      <a:pPr algn="ctr" fontAlgn="base"/>
                      <a:r>
                        <a:rPr lang="en-US" sz="1600" b="0" i="0">
                          <a:solidFill>
                            <a:schemeClr val="bg1"/>
                          </a:solidFill>
                          <a:effectLst/>
                          <a:latin typeface="Century Gothic"/>
                        </a:rPr>
                        <a:t>$50</a:t>
                      </a:r>
                      <a:endParaRPr lang="en-US" sz="1600" b="0" i="0">
                        <a:solidFill>
                          <a:schemeClr val="bg1"/>
                        </a:solidFill>
                        <a:effectLst/>
                      </a:endParaRP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solidFill>
                  </a:tcPr>
                </a:tc>
                <a:tc>
                  <a:txBody>
                    <a:bodyPr/>
                    <a:lstStyle/>
                    <a:p>
                      <a:pPr algn="ctr" fontAlgn="base"/>
                      <a:r>
                        <a:rPr lang="en-US" sz="1600" b="0" i="0">
                          <a:solidFill>
                            <a:schemeClr val="bg1"/>
                          </a:solidFill>
                          <a:effectLst/>
                          <a:latin typeface="Century Gothic"/>
                        </a:rPr>
                        <a:t>$50​</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solidFill>
                  </a:tcPr>
                </a:tc>
                <a:tc>
                  <a:txBody>
                    <a:bodyPr/>
                    <a:lstStyle/>
                    <a:p>
                      <a:pPr algn="ctr" fontAlgn="base"/>
                      <a:r>
                        <a:rPr lang="en-US" sz="1600" b="0" i="0">
                          <a:solidFill>
                            <a:schemeClr val="bg1"/>
                          </a:solidFill>
                          <a:effectLst/>
                          <a:latin typeface="Century Gothic"/>
                        </a:rPr>
                        <a:t>-</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entury Gothic"/>
                          <a:ea typeface="+mn-ea"/>
                          <a:cs typeface="+mn-cs"/>
                        </a:rPr>
                        <a:t>-</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entury Gothic"/>
                          <a:ea typeface="+mn-ea"/>
                          <a:cs typeface="+mn-cs"/>
                        </a:rPr>
                        <a:t>-</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entury Gothic"/>
                          <a:ea typeface="+mn-ea"/>
                          <a:cs typeface="+mn-cs"/>
                        </a:rPr>
                        <a:t>-​</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2067373058"/>
                  </a:ext>
                </a:extLst>
              </a:tr>
              <a:tr h="894217">
                <a:tc>
                  <a:txBody>
                    <a:bodyPr/>
                    <a:lstStyle/>
                    <a:p>
                      <a:pPr algn="ctr" fontAlgn="base"/>
                      <a:r>
                        <a:rPr lang="en-US" sz="1600" b="0" i="0">
                          <a:solidFill>
                            <a:schemeClr val="tx1"/>
                          </a:solidFill>
                          <a:effectLst/>
                          <a:latin typeface="Century Gothic"/>
                        </a:rPr>
                        <a:t>Usage​</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bg1"/>
                    </a:solidFill>
                  </a:tcPr>
                </a:tc>
                <a:tc>
                  <a:txBody>
                    <a:bodyPr/>
                    <a:lstStyle/>
                    <a:p>
                      <a:pPr algn="ctr" fontAlgn="base"/>
                      <a:r>
                        <a:rPr lang="en-US" sz="1600" b="0" i="0">
                          <a:solidFill>
                            <a:schemeClr val="bg1"/>
                          </a:solidFill>
                          <a:effectLst/>
                          <a:latin typeface="Century Gothic"/>
                        </a:rPr>
                        <a:t>57%​</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lumMod val="95000"/>
                      </a:schemeClr>
                    </a:solidFill>
                  </a:tcPr>
                </a:tc>
                <a:tc>
                  <a:txBody>
                    <a:bodyPr/>
                    <a:lstStyle/>
                    <a:p>
                      <a:pPr algn="ctr" fontAlgn="base"/>
                      <a:r>
                        <a:rPr lang="en-US" sz="1600" b="0" i="0">
                          <a:solidFill>
                            <a:schemeClr val="bg1"/>
                          </a:solidFill>
                          <a:effectLst/>
                          <a:latin typeface="Century Gothic"/>
                        </a:rPr>
                        <a:t>13%​</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lumMod val="95000"/>
                      </a:schemeClr>
                    </a:solidFill>
                  </a:tcPr>
                </a:tc>
                <a:tc>
                  <a:txBody>
                    <a:bodyPr/>
                    <a:lstStyle/>
                    <a:p>
                      <a:pPr algn="ctr" fontAlgn="base"/>
                      <a:r>
                        <a:rPr lang="en-US" sz="1600" b="0" i="0">
                          <a:solidFill>
                            <a:schemeClr val="bg1"/>
                          </a:solidFill>
                          <a:effectLst/>
                          <a:latin typeface="Century Gothic"/>
                        </a:rPr>
                        <a:t>15%​</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lumMod val="95000"/>
                      </a:schemeClr>
                    </a:solidFill>
                  </a:tcPr>
                </a:tc>
                <a:tc>
                  <a:txBody>
                    <a:bodyPr/>
                    <a:lstStyle/>
                    <a:p>
                      <a:pPr algn="ctr" fontAlgn="base"/>
                      <a:r>
                        <a:rPr lang="en-US" sz="1600" b="0" i="0">
                          <a:solidFill>
                            <a:schemeClr val="bg1"/>
                          </a:solidFill>
                          <a:effectLst/>
                          <a:latin typeface="Century Gothic"/>
                        </a:rPr>
                        <a:t>8%​</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entury Gothic"/>
                          <a:ea typeface="+mn-ea"/>
                          <a:cs typeface="+mn-cs"/>
                        </a:rPr>
                        <a:t>2%</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entury Gothic"/>
                          <a:ea typeface="+mn-ea"/>
                          <a:cs typeface="+mn-cs"/>
                        </a:rPr>
                        <a:t>5%​</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lumMod val="95000"/>
                      </a:schemeClr>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entury Gothic"/>
                          <a:ea typeface="+mn-ea"/>
                          <a:cs typeface="+mn-cs"/>
                        </a:rPr>
                        <a:t>-​</a:t>
                      </a:r>
                    </a:p>
                  </a:txBody>
                  <a:tcPr marL="49447" marR="49447" marT="24724" marB="24724" anchor="ctr">
                    <a:lnL w="12700" cap="flat" cmpd="sng" algn="ctr">
                      <a:solidFill>
                        <a:schemeClr val="bg1">
                          <a:lumMod val="65000"/>
                          <a:lumOff val="35000"/>
                        </a:schemeClr>
                      </a:solidFill>
                      <a:prstDash val="solid"/>
                      <a:round/>
                      <a:headEnd type="none" w="med" len="med"/>
                      <a:tailEnd type="none" w="med" len="med"/>
                    </a:lnL>
                    <a:lnR w="12700" cap="flat" cmpd="sng" algn="ctr">
                      <a:solidFill>
                        <a:schemeClr val="bg1">
                          <a:lumMod val="65000"/>
                          <a:lumOff val="35000"/>
                        </a:schemeClr>
                      </a:solidFill>
                      <a:prstDash val="solid"/>
                      <a:round/>
                      <a:headEnd type="none" w="med" len="med"/>
                      <a:tailEnd type="none" w="med" len="med"/>
                    </a:lnR>
                    <a:lnT w="12700" cap="flat" cmpd="sng" algn="ctr">
                      <a:solidFill>
                        <a:schemeClr val="bg1">
                          <a:lumMod val="65000"/>
                          <a:lumOff val="35000"/>
                        </a:schemeClr>
                      </a:solidFill>
                      <a:prstDash val="solid"/>
                      <a:round/>
                      <a:headEnd type="none" w="med" len="med"/>
                      <a:tailEnd type="none" w="med" len="med"/>
                    </a:lnT>
                    <a:lnB w="12700" cap="flat" cmpd="sng" algn="ctr">
                      <a:solidFill>
                        <a:schemeClr val="bg1">
                          <a:lumMod val="65000"/>
                          <a:lumOff val="35000"/>
                        </a:schemeClr>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2914314839"/>
                  </a:ext>
                </a:extLst>
              </a:tr>
            </a:tbl>
          </a:graphicData>
        </a:graphic>
      </p:graphicFrame>
      <p:sp>
        <p:nvSpPr>
          <p:cNvPr id="12" name="Content Placeholder 4">
            <a:extLst>
              <a:ext uri="{FF2B5EF4-FFF2-40B4-BE49-F238E27FC236}">
                <a16:creationId xmlns:a16="http://schemas.microsoft.com/office/drawing/2014/main" id="{FE355CEE-43D7-B5C6-6084-6363DFC87189}"/>
              </a:ext>
            </a:extLst>
          </p:cNvPr>
          <p:cNvSpPr txBox="1">
            <a:spLocks/>
          </p:cNvSpPr>
          <p:nvPr/>
        </p:nvSpPr>
        <p:spPr>
          <a:xfrm>
            <a:off x="156498" y="5135588"/>
            <a:ext cx="5436879" cy="59186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EEF Funding – March 22</a:t>
            </a:r>
            <a:r>
              <a:rPr lang="en-US" baseline="30000"/>
              <a:t>nd</a:t>
            </a:r>
            <a:r>
              <a:rPr lang="en-US"/>
              <a:t> </a:t>
            </a:r>
          </a:p>
        </p:txBody>
      </p:sp>
      <p:sp>
        <p:nvSpPr>
          <p:cNvPr id="15" name="Title 14">
            <a:extLst>
              <a:ext uri="{FF2B5EF4-FFF2-40B4-BE49-F238E27FC236}">
                <a16:creationId xmlns:a16="http://schemas.microsoft.com/office/drawing/2014/main" id="{A8B9C94E-6CEF-5FC5-E0A3-DC194D1B5208}"/>
              </a:ext>
            </a:extLst>
          </p:cNvPr>
          <p:cNvSpPr>
            <a:spLocks noGrp="1"/>
          </p:cNvSpPr>
          <p:nvPr>
            <p:ph type="title"/>
          </p:nvPr>
        </p:nvSpPr>
        <p:spPr/>
        <p:txBody>
          <a:bodyPr/>
          <a:lstStyle/>
          <a:p>
            <a:r>
              <a:rPr lang="en-US"/>
              <a:t>Overall Budget</a:t>
            </a:r>
          </a:p>
        </p:txBody>
      </p:sp>
    </p:spTree>
    <p:extLst>
      <p:ext uri="{BB962C8B-B14F-4D97-AF65-F5344CB8AC3E}">
        <p14:creationId xmlns:p14="http://schemas.microsoft.com/office/powerpoint/2010/main" val="2892208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C934-4FB7-422B-3CF2-20BAE40FA075}"/>
              </a:ext>
            </a:extLst>
          </p:cNvPr>
          <p:cNvSpPr>
            <a:spLocks noGrp="1"/>
          </p:cNvSpPr>
          <p:nvPr>
            <p:ph type="title"/>
          </p:nvPr>
        </p:nvSpPr>
        <p:spPr/>
        <p:txBody>
          <a:bodyPr/>
          <a:lstStyle/>
          <a:p>
            <a:r>
              <a:rPr lang="en-US"/>
              <a:t>Backup Slides</a:t>
            </a:r>
          </a:p>
        </p:txBody>
      </p:sp>
    </p:spTree>
    <p:extLst>
      <p:ext uri="{BB962C8B-B14F-4D97-AF65-F5344CB8AC3E}">
        <p14:creationId xmlns:p14="http://schemas.microsoft.com/office/powerpoint/2010/main" val="6582311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53</a:t>
            </a:fld>
            <a:endParaRPr lang="en-US"/>
          </a:p>
        </p:txBody>
      </p:sp>
      <p:sp>
        <p:nvSpPr>
          <p:cNvPr id="33" name="Title 32">
            <a:extLst>
              <a:ext uri="{FF2B5EF4-FFF2-40B4-BE49-F238E27FC236}">
                <a16:creationId xmlns:a16="http://schemas.microsoft.com/office/drawing/2014/main" id="{F75049C3-139A-6B5B-78FE-5D80AFD9AC02}"/>
              </a:ext>
            </a:extLst>
          </p:cNvPr>
          <p:cNvSpPr>
            <a:spLocks noGrp="1"/>
          </p:cNvSpPr>
          <p:nvPr>
            <p:ph type="title"/>
          </p:nvPr>
        </p:nvSpPr>
        <p:spPr/>
        <p:txBody>
          <a:bodyPr>
            <a:normAutofit/>
          </a:bodyPr>
          <a:lstStyle/>
          <a:p>
            <a:r>
              <a:rPr lang="en-US">
                <a:latin typeface="Century Gothic"/>
              </a:rPr>
              <a:t>Imaging Sensor</a:t>
            </a:r>
            <a:endParaRPr lang="en-US"/>
          </a:p>
        </p:txBody>
      </p:sp>
      <p:sp>
        <p:nvSpPr>
          <p:cNvPr id="16" name="Content Placeholder 2">
            <a:extLst>
              <a:ext uri="{FF2B5EF4-FFF2-40B4-BE49-F238E27FC236}">
                <a16:creationId xmlns:a16="http://schemas.microsoft.com/office/drawing/2014/main" id="{708203F5-A35B-727E-4E2F-76AE00D6685A}"/>
              </a:ext>
            </a:extLst>
          </p:cNvPr>
          <p:cNvSpPr>
            <a:spLocks noGrp="1"/>
          </p:cNvSpPr>
          <p:nvPr>
            <p:ph sz="half" idx="1"/>
          </p:nvPr>
        </p:nvSpPr>
        <p:spPr>
          <a:xfrm>
            <a:off x="838200" y="1532204"/>
            <a:ext cx="5323667" cy="4528522"/>
          </a:xfrm>
        </p:spPr>
        <p:txBody>
          <a:bodyPr vert="horz" lIns="91440" tIns="45720" rIns="91440" bIns="45720" rtlCol="0" anchor="t">
            <a:normAutofit/>
          </a:bodyPr>
          <a:lstStyle/>
          <a:p>
            <a:pPr marL="0" indent="0">
              <a:buNone/>
            </a:pPr>
            <a:endParaRPr lang="en-US"/>
          </a:p>
          <a:p>
            <a:endParaRPr lang="en-US"/>
          </a:p>
        </p:txBody>
      </p:sp>
      <p:pic>
        <p:nvPicPr>
          <p:cNvPr id="20" name="Picture 20" descr="Text&#10;&#10;Description automatically generated">
            <a:extLst>
              <a:ext uri="{FF2B5EF4-FFF2-40B4-BE49-F238E27FC236}">
                <a16:creationId xmlns:a16="http://schemas.microsoft.com/office/drawing/2014/main" id="{BE08A178-BDA8-11C7-F74E-DF3FD8EE081D}"/>
              </a:ext>
            </a:extLst>
          </p:cNvPr>
          <p:cNvPicPr>
            <a:picLocks noGrp="1" noChangeAspect="1"/>
          </p:cNvPicPr>
          <p:nvPr>
            <p:ph sz="half" idx="2"/>
          </p:nvPr>
        </p:nvPicPr>
        <p:blipFill>
          <a:blip r:embed="rId2"/>
          <a:stretch>
            <a:fillRect/>
          </a:stretch>
        </p:blipFill>
        <p:spPr>
          <a:xfrm>
            <a:off x="980268" y="1224797"/>
            <a:ext cx="10502764" cy="4846320"/>
          </a:xfrm>
        </p:spPr>
      </p:pic>
    </p:spTree>
    <p:extLst>
      <p:ext uri="{BB962C8B-B14F-4D97-AF65-F5344CB8AC3E}">
        <p14:creationId xmlns:p14="http://schemas.microsoft.com/office/powerpoint/2010/main" val="3752819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2AA46-90CF-5EFC-B8C3-55E7271BC5AE}"/>
              </a:ext>
            </a:extLst>
          </p:cNvPr>
          <p:cNvSpPr>
            <a:spLocks noGrp="1"/>
          </p:cNvSpPr>
          <p:nvPr>
            <p:ph type="title"/>
          </p:nvPr>
        </p:nvSpPr>
        <p:spPr>
          <a:xfrm>
            <a:off x="838200" y="154771"/>
            <a:ext cx="6224666" cy="1325563"/>
          </a:xfrm>
        </p:spPr>
        <p:txBody>
          <a:bodyPr/>
          <a:lstStyle/>
          <a:p>
            <a:r>
              <a:rPr lang="en-US">
                <a:latin typeface="Century Gothic"/>
              </a:rPr>
              <a:t>Processor: Portenta X8</a:t>
            </a:r>
            <a:endParaRPr lang="en-US"/>
          </a:p>
        </p:txBody>
      </p:sp>
      <p:sp>
        <p:nvSpPr>
          <p:cNvPr id="4" name="Slide Number Placeholder 3">
            <a:extLst>
              <a:ext uri="{FF2B5EF4-FFF2-40B4-BE49-F238E27FC236}">
                <a16:creationId xmlns:a16="http://schemas.microsoft.com/office/drawing/2014/main" id="{18FE6249-4C87-5DC0-50D8-756D1A8A4CC7}"/>
              </a:ext>
            </a:extLst>
          </p:cNvPr>
          <p:cNvSpPr>
            <a:spLocks noGrp="1"/>
          </p:cNvSpPr>
          <p:nvPr>
            <p:ph type="sldNum" sz="quarter" idx="4"/>
          </p:nvPr>
        </p:nvSpPr>
        <p:spPr/>
        <p:txBody>
          <a:bodyPr/>
          <a:lstStyle/>
          <a:p>
            <a:fld id="{21C771A8-89F5-6C43-9C6E-B052BDC4BA94}" type="slidenum">
              <a:rPr lang="en-US" sz="1400" smtClean="0">
                <a:latin typeface="Century Gothic" panose="020B0502020202020204" pitchFamily="34" charset="0"/>
              </a:rPr>
              <a:pPr/>
              <a:t>54</a:t>
            </a:fld>
            <a:endParaRPr lang="en-US" sz="1400">
              <a:latin typeface="Century Gothic" panose="020B0502020202020204" pitchFamily="34" charset="0"/>
            </a:endParaRPr>
          </a:p>
        </p:txBody>
      </p:sp>
      <p:sp>
        <p:nvSpPr>
          <p:cNvPr id="6" name="Content Placeholder 8">
            <a:extLst>
              <a:ext uri="{FF2B5EF4-FFF2-40B4-BE49-F238E27FC236}">
                <a16:creationId xmlns:a16="http://schemas.microsoft.com/office/drawing/2014/main" id="{6F286060-3DD6-BA2F-D957-C919A6686E06}"/>
              </a:ext>
            </a:extLst>
          </p:cNvPr>
          <p:cNvSpPr>
            <a:spLocks noGrp="1"/>
          </p:cNvSpPr>
          <p:nvPr/>
        </p:nvSpPr>
        <p:spPr>
          <a:xfrm>
            <a:off x="489766" y="1318973"/>
            <a:ext cx="5562837" cy="4470143"/>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a:latin typeface="Century Gothic" panose="020B0502020202020204" pitchFamily="34" charset="0"/>
              </a:rPr>
              <a:t>CPU: </a:t>
            </a:r>
          </a:p>
          <a:p>
            <a:pPr lvl="1" indent="-285750">
              <a:lnSpc>
                <a:spcPct val="150000"/>
              </a:lnSpc>
            </a:pPr>
            <a:r>
              <a:rPr lang="en-US" sz="1600">
                <a:latin typeface="Century Gothic" panose="020B0502020202020204" pitchFamily="34" charset="0"/>
              </a:rPr>
              <a:t>4x ARM</a:t>
            </a:r>
            <a:r>
              <a:rPr lang="en-US" sz="1600">
                <a:latin typeface="Century Gothic" panose="020B0502020202020204" pitchFamily="34" charset="0"/>
                <a:ea typeface="+mn-lt"/>
                <a:cs typeface="+mn-lt"/>
              </a:rPr>
              <a:t>®</a:t>
            </a:r>
            <a:r>
              <a:rPr lang="en-US" sz="1600">
                <a:latin typeface="Century Gothic" panose="020B0502020202020204" pitchFamily="34" charset="0"/>
              </a:rPr>
              <a:t> Cortex-A53   (1.8 GHz)</a:t>
            </a:r>
          </a:p>
          <a:p>
            <a:pPr lvl="1" indent="-285750">
              <a:lnSpc>
                <a:spcPct val="150000"/>
              </a:lnSpc>
            </a:pPr>
            <a:r>
              <a:rPr lang="en-US" sz="1600">
                <a:latin typeface="Century Gothic" panose="020B0502020202020204" pitchFamily="34" charset="0"/>
                <a:ea typeface="+mn-lt"/>
                <a:cs typeface="+mn-lt"/>
              </a:rPr>
              <a:t>1x  ARM® Cortex® M4 (400 MHz)</a:t>
            </a:r>
            <a:endParaRPr lang="en-US" sz="1600">
              <a:latin typeface="Century Gothic" panose="020B0502020202020204" pitchFamily="34" charset="0"/>
            </a:endParaRPr>
          </a:p>
          <a:p>
            <a:pPr>
              <a:lnSpc>
                <a:spcPct val="150000"/>
              </a:lnSpc>
            </a:pPr>
            <a:r>
              <a:rPr lang="en-US" sz="1600">
                <a:latin typeface="Century Gothic" panose="020B0502020202020204" pitchFamily="34" charset="0"/>
              </a:rPr>
              <a:t>Microcontroller:</a:t>
            </a:r>
          </a:p>
          <a:p>
            <a:pPr lvl="1">
              <a:lnSpc>
                <a:spcPct val="150000"/>
              </a:lnSpc>
            </a:pPr>
            <a:r>
              <a:rPr lang="en-US" sz="1600">
                <a:latin typeface="Century Gothic" panose="020B0502020202020204" pitchFamily="34" charset="0"/>
              </a:rPr>
              <a:t>1x  ARM</a:t>
            </a:r>
            <a:r>
              <a:rPr lang="en-US" sz="1600">
                <a:latin typeface="Century Gothic" panose="020B0502020202020204" pitchFamily="34" charset="0"/>
                <a:ea typeface="+mn-lt"/>
                <a:cs typeface="+mn-lt"/>
              </a:rPr>
              <a:t>®</a:t>
            </a:r>
            <a:r>
              <a:rPr lang="en-US" sz="1600">
                <a:latin typeface="Century Gothic" panose="020B0502020202020204" pitchFamily="34" charset="0"/>
              </a:rPr>
              <a:t> Cortex-M7 (480 MHz)</a:t>
            </a:r>
          </a:p>
          <a:p>
            <a:pPr lvl="1">
              <a:lnSpc>
                <a:spcPct val="150000"/>
              </a:lnSpc>
            </a:pPr>
            <a:r>
              <a:rPr lang="en-US" sz="1600">
                <a:latin typeface="Century Gothic" panose="020B0502020202020204" pitchFamily="34" charset="0"/>
              </a:rPr>
              <a:t>1x  ARM</a:t>
            </a:r>
            <a:r>
              <a:rPr lang="en-US" sz="1600">
                <a:latin typeface="Century Gothic" panose="020B0502020202020204" pitchFamily="34" charset="0"/>
                <a:ea typeface="+mn-lt"/>
                <a:cs typeface="+mn-lt"/>
              </a:rPr>
              <a:t>®</a:t>
            </a:r>
            <a:r>
              <a:rPr lang="en-US" sz="1600">
                <a:latin typeface="Century Gothic" panose="020B0502020202020204" pitchFamily="34" charset="0"/>
              </a:rPr>
              <a:t> Cortex-M4 (240 MHz) </a:t>
            </a:r>
          </a:p>
          <a:p>
            <a:pPr>
              <a:lnSpc>
                <a:spcPct val="150000"/>
              </a:lnSpc>
            </a:pPr>
            <a:r>
              <a:rPr lang="en-US" sz="1600">
                <a:latin typeface="Century Gothic" panose="020B0502020202020204" pitchFamily="34" charset="0"/>
              </a:rPr>
              <a:t>4000 </a:t>
            </a:r>
            <a:r>
              <a:rPr lang="en-US" sz="1600" err="1">
                <a:latin typeface="Century Gothic" panose="020B0502020202020204" pitchFamily="34" charset="0"/>
              </a:rPr>
              <a:t>mW</a:t>
            </a:r>
            <a:r>
              <a:rPr lang="en-US" sz="1600">
                <a:latin typeface="Century Gothic" panose="020B0502020202020204" pitchFamily="34" charset="0"/>
              </a:rPr>
              <a:t> Maximum Power Consumption </a:t>
            </a:r>
          </a:p>
          <a:p>
            <a:pPr>
              <a:lnSpc>
                <a:spcPct val="150000"/>
              </a:lnSpc>
            </a:pPr>
            <a:r>
              <a:rPr lang="en-US" sz="1600">
                <a:latin typeface="Century Gothic" panose="020B0502020202020204" pitchFamily="34" charset="0"/>
              </a:rPr>
              <a:t>200 </a:t>
            </a:r>
            <a:r>
              <a:rPr lang="en-US" sz="1600" err="1">
                <a:latin typeface="Century Gothic" panose="020B0502020202020204" pitchFamily="34" charset="0"/>
              </a:rPr>
              <a:t>mW</a:t>
            </a:r>
            <a:r>
              <a:rPr lang="en-US" sz="1600">
                <a:latin typeface="Century Gothic" panose="020B0502020202020204" pitchFamily="34" charset="0"/>
              </a:rPr>
              <a:t> Low Power Mode</a:t>
            </a:r>
          </a:p>
          <a:p>
            <a:pPr>
              <a:lnSpc>
                <a:spcPct val="150000"/>
              </a:lnSpc>
            </a:pPr>
            <a:r>
              <a:rPr lang="en-US" sz="1600">
                <a:latin typeface="Century Gothic" panose="020B0502020202020204" pitchFamily="34" charset="0"/>
              </a:rPr>
              <a:t>Component and assembly efficiency </a:t>
            </a:r>
          </a:p>
          <a:p>
            <a:pPr>
              <a:lnSpc>
                <a:spcPct val="150000"/>
              </a:lnSpc>
            </a:pPr>
            <a:r>
              <a:rPr lang="en-US" sz="1600">
                <a:latin typeface="Century Gothic" panose="020B0502020202020204" pitchFamily="34" charset="0"/>
              </a:rPr>
              <a:t>User Friendly</a:t>
            </a:r>
          </a:p>
          <a:p>
            <a:pPr>
              <a:lnSpc>
                <a:spcPct val="170000"/>
              </a:lnSpc>
            </a:pPr>
            <a:endParaRPr lang="en-US" sz="1600">
              <a:latin typeface="Century Gothic" panose="020B0502020202020204" pitchFamily="34" charset="0"/>
            </a:endParaRPr>
          </a:p>
          <a:p>
            <a:pPr marL="0" indent="0">
              <a:lnSpc>
                <a:spcPct val="170000"/>
              </a:lnSpc>
              <a:buNone/>
            </a:pPr>
            <a:endParaRPr lang="en-US" sz="1600">
              <a:latin typeface="Century Gothic" panose="020B0502020202020204" pitchFamily="34" charset="0"/>
            </a:endParaRPr>
          </a:p>
          <a:p>
            <a:pPr>
              <a:lnSpc>
                <a:spcPct val="170000"/>
              </a:lnSpc>
            </a:pPr>
            <a:endParaRPr lang="en-US" sz="1600">
              <a:latin typeface="Century Gothic" panose="020B0502020202020204" pitchFamily="34" charset="0"/>
            </a:endParaRPr>
          </a:p>
        </p:txBody>
      </p:sp>
      <p:sp>
        <p:nvSpPr>
          <p:cNvPr id="8" name="Content Placeholder 8">
            <a:extLst>
              <a:ext uri="{FF2B5EF4-FFF2-40B4-BE49-F238E27FC236}">
                <a16:creationId xmlns:a16="http://schemas.microsoft.com/office/drawing/2014/main" id="{41B40F90-B8F2-7B3C-FC3D-443685C04E79}"/>
              </a:ext>
            </a:extLst>
          </p:cNvPr>
          <p:cNvSpPr txBox="1">
            <a:spLocks/>
          </p:cNvSpPr>
          <p:nvPr/>
        </p:nvSpPr>
        <p:spPr>
          <a:xfrm>
            <a:off x="6093978" y="3699050"/>
            <a:ext cx="4817420" cy="203711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60000"/>
              </a:lnSpc>
              <a:buFont typeface="Arial"/>
              <a:buChar char="•"/>
            </a:pPr>
            <a:r>
              <a:rPr lang="en-US" sz="1600">
                <a:latin typeface="Century Gothic" panose="020B0502020202020204" pitchFamily="34" charset="0"/>
                <a:ea typeface="+mn-lt"/>
                <a:cs typeface="+mn-lt"/>
              </a:rPr>
              <a:t>Language Choice / Compatibility</a:t>
            </a:r>
            <a:endParaRPr lang="en-US" sz="1600">
              <a:latin typeface="Century Gothic" panose="020B0502020202020204" pitchFamily="34" charset="0"/>
            </a:endParaRPr>
          </a:p>
          <a:p>
            <a:pPr marL="742950" lvl="1" indent="-285750">
              <a:lnSpc>
                <a:spcPct val="160000"/>
              </a:lnSpc>
              <a:buFont typeface="Arial"/>
              <a:buChar char="•"/>
            </a:pPr>
            <a:r>
              <a:rPr lang="en-US" sz="1600">
                <a:latin typeface="Century Gothic" panose="020B0502020202020204" pitchFamily="34" charset="0"/>
                <a:ea typeface="+mn-lt"/>
                <a:cs typeface="+mn-lt"/>
              </a:rPr>
              <a:t>Linux OS preloaded onboard</a:t>
            </a:r>
          </a:p>
          <a:p>
            <a:pPr marL="742950" lvl="1" indent="-285750">
              <a:lnSpc>
                <a:spcPct val="160000"/>
              </a:lnSpc>
              <a:buFont typeface="Arial"/>
              <a:buChar char="•"/>
            </a:pPr>
            <a:r>
              <a:rPr lang="en-US" sz="1600">
                <a:latin typeface="Century Gothic" panose="020B0502020202020204" pitchFamily="34" charset="0"/>
                <a:ea typeface="+mn-lt"/>
                <a:cs typeface="+mn-lt"/>
              </a:rPr>
              <a:t>Arduino driven microcontroller</a:t>
            </a:r>
          </a:p>
          <a:p>
            <a:pPr marL="285750" indent="-285750">
              <a:lnSpc>
                <a:spcPct val="160000"/>
              </a:lnSpc>
              <a:buFont typeface="Arial"/>
              <a:buChar char="•"/>
            </a:pPr>
            <a:r>
              <a:rPr lang="en-US" sz="1600">
                <a:latin typeface="Century Gothic" panose="020B0502020202020204" pitchFamily="34" charset="0"/>
              </a:rPr>
              <a:t>High Safety Factor</a:t>
            </a:r>
          </a:p>
          <a:p>
            <a:pPr marL="742950" lvl="1" indent="-285750">
              <a:lnSpc>
                <a:spcPct val="150000"/>
              </a:lnSpc>
            </a:pPr>
            <a:endParaRPr lang="en-US" sz="1600">
              <a:latin typeface="Century Gothic" panose="020B0502020202020204" pitchFamily="34" charset="0"/>
            </a:endParaRPr>
          </a:p>
          <a:p>
            <a:endParaRPr lang="en-US" sz="1600">
              <a:latin typeface="Century Gothic" panose="020B0502020202020204" pitchFamily="34" charset="0"/>
            </a:endParaRPr>
          </a:p>
        </p:txBody>
      </p:sp>
      <p:pic>
        <p:nvPicPr>
          <p:cNvPr id="9" name="Picture 9">
            <a:extLst>
              <a:ext uri="{FF2B5EF4-FFF2-40B4-BE49-F238E27FC236}">
                <a16:creationId xmlns:a16="http://schemas.microsoft.com/office/drawing/2014/main" id="{752C7391-7355-23BB-9077-92EF96CDA412}"/>
              </a:ext>
            </a:extLst>
          </p:cNvPr>
          <p:cNvPicPr>
            <a:picLocks noChangeAspect="1"/>
          </p:cNvPicPr>
          <p:nvPr/>
        </p:nvPicPr>
        <p:blipFill>
          <a:blip r:embed="rId3"/>
          <a:stretch>
            <a:fillRect/>
          </a:stretch>
        </p:blipFill>
        <p:spPr>
          <a:xfrm>
            <a:off x="6445726" y="54149"/>
            <a:ext cx="6517804" cy="3644714"/>
          </a:xfrm>
          <a:prstGeom prst="rect">
            <a:avLst/>
          </a:prstGeom>
        </p:spPr>
      </p:pic>
    </p:spTree>
    <p:extLst>
      <p:ext uri="{BB962C8B-B14F-4D97-AF65-F5344CB8AC3E}">
        <p14:creationId xmlns:p14="http://schemas.microsoft.com/office/powerpoint/2010/main" val="41580847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0CABEC-72DE-999C-2235-2376408D1855}"/>
              </a:ext>
            </a:extLst>
          </p:cNvPr>
          <p:cNvSpPr>
            <a:spLocks noGrp="1"/>
          </p:cNvSpPr>
          <p:nvPr>
            <p:ph type="sldNum" sz="quarter" idx="4"/>
          </p:nvPr>
        </p:nvSpPr>
        <p:spPr/>
        <p:txBody>
          <a:bodyPr/>
          <a:lstStyle/>
          <a:p>
            <a:fld id="{21C771A8-89F5-6C43-9C6E-B052BDC4BA94}" type="slidenum">
              <a:rPr lang="en-US" smtClean="0"/>
              <a:pPr/>
              <a:t>55</a:t>
            </a:fld>
            <a:endParaRPr lang="en-US"/>
          </a:p>
        </p:txBody>
      </p:sp>
      <p:sp>
        <p:nvSpPr>
          <p:cNvPr id="3" name="Title 2">
            <a:extLst>
              <a:ext uri="{FF2B5EF4-FFF2-40B4-BE49-F238E27FC236}">
                <a16:creationId xmlns:a16="http://schemas.microsoft.com/office/drawing/2014/main" id="{2BA8D055-2FFD-65D5-4252-9CD80D9ECA69}"/>
              </a:ext>
            </a:extLst>
          </p:cNvPr>
          <p:cNvSpPr>
            <a:spLocks noGrp="1"/>
          </p:cNvSpPr>
          <p:nvPr>
            <p:ph type="title"/>
          </p:nvPr>
        </p:nvSpPr>
        <p:spPr/>
        <p:txBody>
          <a:bodyPr/>
          <a:lstStyle/>
          <a:p>
            <a:r>
              <a:rPr lang="en-US">
                <a:latin typeface="Century Gothic"/>
              </a:rPr>
              <a:t>Camera Power</a:t>
            </a:r>
            <a:endParaRPr lang="en-US"/>
          </a:p>
        </p:txBody>
      </p:sp>
      <p:pic>
        <p:nvPicPr>
          <p:cNvPr id="4" name="Picture 4" descr="Diagram&#10;&#10;Description automatically generated">
            <a:extLst>
              <a:ext uri="{FF2B5EF4-FFF2-40B4-BE49-F238E27FC236}">
                <a16:creationId xmlns:a16="http://schemas.microsoft.com/office/drawing/2014/main" id="{C0C3C91D-ED55-B8C5-17EF-735FB5AC3EF8}"/>
              </a:ext>
            </a:extLst>
          </p:cNvPr>
          <p:cNvPicPr>
            <a:picLocks noChangeAspect="1"/>
          </p:cNvPicPr>
          <p:nvPr/>
        </p:nvPicPr>
        <p:blipFill>
          <a:blip r:embed="rId2"/>
          <a:stretch>
            <a:fillRect/>
          </a:stretch>
        </p:blipFill>
        <p:spPr>
          <a:xfrm>
            <a:off x="1582220" y="1090201"/>
            <a:ext cx="8820914" cy="5067809"/>
          </a:xfrm>
          <a:prstGeom prst="rect">
            <a:avLst/>
          </a:prstGeom>
        </p:spPr>
      </p:pic>
    </p:spTree>
    <p:extLst>
      <p:ext uri="{BB962C8B-B14F-4D97-AF65-F5344CB8AC3E}">
        <p14:creationId xmlns:p14="http://schemas.microsoft.com/office/powerpoint/2010/main" val="35710336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imeline&#10;&#10;Description automatically generated">
            <a:extLst>
              <a:ext uri="{FF2B5EF4-FFF2-40B4-BE49-F238E27FC236}">
                <a16:creationId xmlns:a16="http://schemas.microsoft.com/office/drawing/2014/main" id="{5324195D-BE76-7601-8511-20DB4FC534BE}"/>
              </a:ext>
            </a:extLst>
          </p:cNvPr>
          <p:cNvPicPr>
            <a:picLocks noGrp="1" noChangeAspect="1"/>
          </p:cNvPicPr>
          <p:nvPr>
            <p:ph sz="half" idx="1"/>
          </p:nvPr>
        </p:nvPicPr>
        <p:blipFill>
          <a:blip r:embed="rId2"/>
          <a:stretch>
            <a:fillRect/>
          </a:stretch>
        </p:blipFill>
        <p:spPr>
          <a:xfrm>
            <a:off x="1477505" y="904663"/>
            <a:ext cx="9236989" cy="5202419"/>
          </a:xfrm>
        </p:spPr>
      </p:pic>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56</a:t>
            </a:fld>
            <a:endParaRPr lang="en-US"/>
          </a:p>
        </p:txBody>
      </p:sp>
      <p:sp>
        <p:nvSpPr>
          <p:cNvPr id="19" name="Title 18">
            <a:extLst>
              <a:ext uri="{FF2B5EF4-FFF2-40B4-BE49-F238E27FC236}">
                <a16:creationId xmlns:a16="http://schemas.microsoft.com/office/drawing/2014/main" id="{340CFC37-21DC-29CE-A6BF-9034A4DC613D}"/>
              </a:ext>
            </a:extLst>
          </p:cNvPr>
          <p:cNvSpPr>
            <a:spLocks noGrp="1"/>
          </p:cNvSpPr>
          <p:nvPr>
            <p:ph type="title"/>
          </p:nvPr>
        </p:nvSpPr>
        <p:spPr>
          <a:xfrm>
            <a:off x="838200" y="16764"/>
            <a:ext cx="10515600" cy="1131834"/>
          </a:xfrm>
        </p:spPr>
        <p:txBody>
          <a:bodyPr/>
          <a:lstStyle/>
          <a:p>
            <a:r>
              <a:rPr lang="en-US" sz="3600">
                <a:latin typeface="Century Gothic"/>
              </a:rPr>
              <a:t>Electronics Functional Block Diagram</a:t>
            </a:r>
            <a:endParaRPr lang="en-US" sz="3600"/>
          </a:p>
        </p:txBody>
      </p:sp>
    </p:spTree>
    <p:extLst>
      <p:ext uri="{BB962C8B-B14F-4D97-AF65-F5344CB8AC3E}">
        <p14:creationId xmlns:p14="http://schemas.microsoft.com/office/powerpoint/2010/main" val="22748869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57</a:t>
            </a:fld>
            <a:endParaRPr lang="en-US"/>
          </a:p>
        </p:txBody>
      </p:sp>
      <p:sp>
        <p:nvSpPr>
          <p:cNvPr id="19" name="Title 18">
            <a:extLst>
              <a:ext uri="{FF2B5EF4-FFF2-40B4-BE49-F238E27FC236}">
                <a16:creationId xmlns:a16="http://schemas.microsoft.com/office/drawing/2014/main" id="{B5E9AD52-F704-5CA5-0E81-D9C45F423D9F}"/>
              </a:ext>
            </a:extLst>
          </p:cNvPr>
          <p:cNvSpPr>
            <a:spLocks noGrp="1"/>
          </p:cNvSpPr>
          <p:nvPr>
            <p:ph type="title"/>
          </p:nvPr>
        </p:nvSpPr>
        <p:spPr>
          <a:xfrm>
            <a:off x="838200" y="3849"/>
            <a:ext cx="10515600" cy="1260608"/>
          </a:xfrm>
        </p:spPr>
        <p:txBody>
          <a:bodyPr>
            <a:normAutofit/>
          </a:bodyPr>
          <a:lstStyle/>
          <a:p>
            <a:br>
              <a:rPr lang="en-US"/>
            </a:br>
            <a:r>
              <a:rPr lang="en-US" sz="4000">
                <a:latin typeface="Century Gothic"/>
              </a:rPr>
              <a:t>Thermistor Calibration</a:t>
            </a:r>
          </a:p>
        </p:txBody>
      </p:sp>
      <p:grpSp>
        <p:nvGrpSpPr>
          <p:cNvPr id="11" name="Group 10">
            <a:extLst>
              <a:ext uri="{FF2B5EF4-FFF2-40B4-BE49-F238E27FC236}">
                <a16:creationId xmlns:a16="http://schemas.microsoft.com/office/drawing/2014/main" id="{B0ED6C7B-125F-DA19-8192-688E4F58FE87}"/>
              </a:ext>
            </a:extLst>
          </p:cNvPr>
          <p:cNvGrpSpPr/>
          <p:nvPr/>
        </p:nvGrpSpPr>
        <p:grpSpPr>
          <a:xfrm>
            <a:off x="5768784" y="6338926"/>
            <a:ext cx="5217757" cy="430062"/>
            <a:chOff x="5768784" y="6338926"/>
            <a:chExt cx="5217757" cy="430062"/>
          </a:xfrm>
        </p:grpSpPr>
        <p:grpSp>
          <p:nvGrpSpPr>
            <p:cNvPr id="12" name="Group 11">
              <a:extLst>
                <a:ext uri="{FF2B5EF4-FFF2-40B4-BE49-F238E27FC236}">
                  <a16:creationId xmlns:a16="http://schemas.microsoft.com/office/drawing/2014/main" id="{21924CEB-1523-8F5A-321C-5CB394E8AC8C}"/>
                </a:ext>
              </a:extLst>
            </p:cNvPr>
            <p:cNvGrpSpPr/>
            <p:nvPr/>
          </p:nvGrpSpPr>
          <p:grpSpPr>
            <a:xfrm>
              <a:off x="6960394" y="6338927"/>
              <a:ext cx="4026147" cy="430061"/>
              <a:chOff x="7182687" y="6311894"/>
              <a:chExt cx="4026147" cy="429079"/>
            </a:xfrm>
            <a:solidFill>
              <a:srgbClr val="F7AA10"/>
            </a:solidFill>
          </p:grpSpPr>
          <p:sp>
            <p:nvSpPr>
              <p:cNvPr id="14" name="Chevron 13">
                <a:extLst>
                  <a:ext uri="{FF2B5EF4-FFF2-40B4-BE49-F238E27FC236}">
                    <a16:creationId xmlns:a16="http://schemas.microsoft.com/office/drawing/2014/main" id="{83B39665-6640-6388-A8BF-2D29727F18EC}"/>
                  </a:ext>
                </a:extLst>
              </p:cNvPr>
              <p:cNvSpPr/>
              <p:nvPr/>
            </p:nvSpPr>
            <p:spPr>
              <a:xfrm>
                <a:off x="7182687" y="6311896"/>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Overview</a:t>
                </a:r>
              </a:p>
            </p:txBody>
          </p:sp>
          <p:sp>
            <p:nvSpPr>
              <p:cNvPr id="15" name="Chevron 14">
                <a:extLst>
                  <a:ext uri="{FF2B5EF4-FFF2-40B4-BE49-F238E27FC236}">
                    <a16:creationId xmlns:a16="http://schemas.microsoft.com/office/drawing/2014/main" id="{F7B1A9B6-A0DD-7020-2EB3-203E0CCE0CD6}"/>
                  </a:ext>
                </a:extLst>
              </p:cNvPr>
              <p:cNvSpPr/>
              <p:nvPr/>
            </p:nvSpPr>
            <p:spPr>
              <a:xfrm>
                <a:off x="8136023" y="6311895"/>
                <a:ext cx="1166139" cy="429077"/>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Comp. &amp; Data</a:t>
                </a:r>
              </a:p>
            </p:txBody>
          </p:sp>
          <p:sp>
            <p:nvSpPr>
              <p:cNvPr id="16" name="Chevron 15">
                <a:extLst>
                  <a:ext uri="{FF2B5EF4-FFF2-40B4-BE49-F238E27FC236}">
                    <a16:creationId xmlns:a16="http://schemas.microsoft.com/office/drawing/2014/main" id="{9B06A2CF-4270-D582-62EF-3375285A1A25}"/>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Success</a:t>
                </a:r>
              </a:p>
            </p:txBody>
          </p:sp>
          <p:sp>
            <p:nvSpPr>
              <p:cNvPr id="17" name="Chevron 16">
                <a:extLst>
                  <a:ext uri="{FF2B5EF4-FFF2-40B4-BE49-F238E27FC236}">
                    <a16:creationId xmlns:a16="http://schemas.microsoft.com/office/drawing/2014/main" id="{127E3C7F-8AFB-4979-0019-A4197E47834B}"/>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Testing</a:t>
                </a:r>
              </a:p>
            </p:txBody>
          </p:sp>
        </p:grpSp>
        <p:sp>
          <p:nvSpPr>
            <p:cNvPr id="13" name="Chevron 12">
              <a:extLst>
                <a:ext uri="{FF2B5EF4-FFF2-40B4-BE49-F238E27FC236}">
                  <a16:creationId xmlns:a16="http://schemas.microsoft.com/office/drawing/2014/main" id="{B292DDBA-3432-EFFF-7A3A-8010CDCD8DD3}"/>
                </a:ext>
              </a:extLst>
            </p:cNvPr>
            <p:cNvSpPr/>
            <p:nvPr/>
          </p:nvSpPr>
          <p:spPr>
            <a:xfrm>
              <a:off x="5768784" y="6338926"/>
              <a:ext cx="1166139" cy="430059"/>
            </a:xfrm>
            <a:prstGeom prst="chevron">
              <a:avLst/>
            </a:prstGeom>
            <a:solidFill>
              <a:srgbClr val="F7AA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Thermal</a:t>
              </a:r>
            </a:p>
          </p:txBody>
        </p:sp>
      </p:grpSp>
      <p:pic>
        <p:nvPicPr>
          <p:cNvPr id="3" name="Picture 4" descr="Chart, line chart&#10;&#10;Description automatically generated">
            <a:extLst>
              <a:ext uri="{FF2B5EF4-FFF2-40B4-BE49-F238E27FC236}">
                <a16:creationId xmlns:a16="http://schemas.microsoft.com/office/drawing/2014/main" id="{D443ABF9-DE88-8A22-E095-77B2A1EC331B}"/>
              </a:ext>
            </a:extLst>
          </p:cNvPr>
          <p:cNvPicPr>
            <a:picLocks noChangeAspect="1"/>
          </p:cNvPicPr>
          <p:nvPr/>
        </p:nvPicPr>
        <p:blipFill>
          <a:blip r:embed="rId2"/>
          <a:stretch>
            <a:fillRect/>
          </a:stretch>
        </p:blipFill>
        <p:spPr>
          <a:xfrm>
            <a:off x="5987722" y="1578483"/>
            <a:ext cx="5717484" cy="3698976"/>
          </a:xfrm>
          <a:prstGeom prst="rect">
            <a:avLst/>
          </a:prstGeom>
        </p:spPr>
      </p:pic>
      <p:sp>
        <p:nvSpPr>
          <p:cNvPr id="6" name="Star: 5 Points 5">
            <a:extLst>
              <a:ext uri="{FF2B5EF4-FFF2-40B4-BE49-F238E27FC236}">
                <a16:creationId xmlns:a16="http://schemas.microsoft.com/office/drawing/2014/main" id="{C8ED5813-3E8F-EF86-A79E-440AAB68BF22}"/>
              </a:ext>
            </a:extLst>
          </p:cNvPr>
          <p:cNvSpPr/>
          <p:nvPr/>
        </p:nvSpPr>
        <p:spPr>
          <a:xfrm>
            <a:off x="7051287" y="3905983"/>
            <a:ext cx="187667" cy="173366"/>
          </a:xfrm>
          <a:prstGeom prst="star5">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ACD875ED-06BC-361A-B548-19389BB09FC2}"/>
              </a:ext>
            </a:extLst>
          </p:cNvPr>
          <p:cNvSpPr/>
          <p:nvPr/>
        </p:nvSpPr>
        <p:spPr>
          <a:xfrm>
            <a:off x="6664404" y="2558206"/>
            <a:ext cx="187667" cy="173366"/>
          </a:xfrm>
          <a:prstGeom prst="star5">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BC40BF5-A16C-AFFF-1919-81A235B9380C}"/>
              </a:ext>
            </a:extLst>
          </p:cNvPr>
          <p:cNvSpPr txBox="1"/>
          <p:nvPr/>
        </p:nvSpPr>
        <p:spPr>
          <a:xfrm>
            <a:off x="8125318" y="3045009"/>
            <a:ext cx="18204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Calibration Points</a:t>
            </a:r>
          </a:p>
        </p:txBody>
      </p:sp>
      <p:cxnSp>
        <p:nvCxnSpPr>
          <p:cNvPr id="27" name="Straight Arrow Connector 26">
            <a:extLst>
              <a:ext uri="{FF2B5EF4-FFF2-40B4-BE49-F238E27FC236}">
                <a16:creationId xmlns:a16="http://schemas.microsoft.com/office/drawing/2014/main" id="{69D9AC9C-D70A-4465-E1F5-725CD34A6589}"/>
              </a:ext>
            </a:extLst>
          </p:cNvPr>
          <p:cNvCxnSpPr>
            <a:cxnSpLocks/>
          </p:cNvCxnSpPr>
          <p:nvPr/>
        </p:nvCxnSpPr>
        <p:spPr>
          <a:xfrm flipH="1" flipV="1">
            <a:off x="6873509" y="2685225"/>
            <a:ext cx="1251305" cy="45969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78014DF-ECDB-A723-186F-85A0B2F90A8E}"/>
              </a:ext>
            </a:extLst>
          </p:cNvPr>
          <p:cNvCxnSpPr>
            <a:cxnSpLocks/>
          </p:cNvCxnSpPr>
          <p:nvPr/>
        </p:nvCxnSpPr>
        <p:spPr>
          <a:xfrm flipH="1">
            <a:off x="7234155" y="3393776"/>
            <a:ext cx="912122" cy="5273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795B3F4-7578-32C4-B265-3A1AA7226E75}"/>
              </a:ext>
            </a:extLst>
          </p:cNvPr>
          <p:cNvSpPr txBox="1"/>
          <p:nvPr/>
        </p:nvSpPr>
        <p:spPr>
          <a:xfrm>
            <a:off x="5337999" y="4392204"/>
            <a:ext cx="65" cy="276999"/>
          </a:xfrm>
          <a:prstGeom prst="rect">
            <a:avLst/>
          </a:prstGeom>
          <a:noFill/>
        </p:spPr>
        <p:txBody>
          <a:bodyPr wrap="square" lIns="0" tIns="0" rIns="0" bIns="0" rtlCol="0">
            <a:spAutoFit/>
          </a:bodyPr>
          <a:lstStyle/>
          <a:p>
            <a:endParaRPr lang="en-US"/>
          </a:p>
        </p:txBody>
      </p:sp>
      <p:pic>
        <p:nvPicPr>
          <p:cNvPr id="2" name="Picture 4" descr="Text&#10;&#10;Description automatically generated">
            <a:extLst>
              <a:ext uri="{FF2B5EF4-FFF2-40B4-BE49-F238E27FC236}">
                <a16:creationId xmlns:a16="http://schemas.microsoft.com/office/drawing/2014/main" id="{251CDE8A-D005-4605-2403-B13836319A3B}"/>
              </a:ext>
            </a:extLst>
          </p:cNvPr>
          <p:cNvPicPr>
            <a:picLocks noChangeAspect="1"/>
          </p:cNvPicPr>
          <p:nvPr/>
        </p:nvPicPr>
        <p:blipFill>
          <a:blip r:embed="rId3"/>
          <a:stretch>
            <a:fillRect/>
          </a:stretch>
        </p:blipFill>
        <p:spPr>
          <a:xfrm>
            <a:off x="705603" y="3570055"/>
            <a:ext cx="4577166" cy="1718827"/>
          </a:xfrm>
          <a:prstGeom prst="rect">
            <a:avLst/>
          </a:prstGeom>
        </p:spPr>
      </p:pic>
      <p:sp>
        <p:nvSpPr>
          <p:cNvPr id="8" name="Star: 5 Points 7">
            <a:extLst>
              <a:ext uri="{FF2B5EF4-FFF2-40B4-BE49-F238E27FC236}">
                <a16:creationId xmlns:a16="http://schemas.microsoft.com/office/drawing/2014/main" id="{3ACB579C-383A-9277-3D0F-A89E15190C73}"/>
              </a:ext>
            </a:extLst>
          </p:cNvPr>
          <p:cNvSpPr/>
          <p:nvPr/>
        </p:nvSpPr>
        <p:spPr>
          <a:xfrm>
            <a:off x="6808421" y="3621736"/>
            <a:ext cx="187667" cy="173366"/>
          </a:xfrm>
          <a:prstGeom prst="star5">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72408CD-53ED-0D3B-72A6-7A14E941AC56}"/>
              </a:ext>
            </a:extLst>
          </p:cNvPr>
          <p:cNvSpPr txBox="1"/>
          <p:nvPr/>
        </p:nvSpPr>
        <p:spPr>
          <a:xfrm>
            <a:off x="494008" y="3041541"/>
            <a:ext cx="49775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entury Gothic" panose="020B0502020202020204" pitchFamily="34" charset="0"/>
                <a:ea typeface="+mn-lt"/>
                <a:cs typeface="+mn-lt"/>
              </a:rPr>
              <a:t>Steinhart–Hart Equation:</a:t>
            </a:r>
            <a:endParaRPr lang="en-US" sz="2400">
              <a:latin typeface="Century Gothic" panose="020B0502020202020204" pitchFamily="34" charset="0"/>
              <a:cs typeface="Calibri"/>
            </a:endParaRPr>
          </a:p>
        </p:txBody>
      </p:sp>
      <p:sp>
        <p:nvSpPr>
          <p:cNvPr id="18" name="TextBox 1">
            <a:extLst>
              <a:ext uri="{FF2B5EF4-FFF2-40B4-BE49-F238E27FC236}">
                <a16:creationId xmlns:a16="http://schemas.microsoft.com/office/drawing/2014/main" id="{0446818A-92FD-486D-8EEC-DBB984B7AE66}"/>
              </a:ext>
            </a:extLst>
          </p:cNvPr>
          <p:cNvSpPr txBox="1"/>
          <p:nvPr/>
        </p:nvSpPr>
        <p:spPr>
          <a:xfrm>
            <a:off x="704624" y="1575660"/>
            <a:ext cx="4520339" cy="153888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panose="020B0502020202020204" pitchFamily="34" charset="0"/>
                <a:cs typeface="Calibri"/>
              </a:rPr>
              <a:t>Accuracy Requirement: </a:t>
            </a:r>
            <a:r>
              <a:rPr lang="en-US" sz="2000">
                <a:latin typeface="Century Gothic" panose="020B0502020202020204" pitchFamily="34" charset="0"/>
                <a:ea typeface="+mn-lt"/>
                <a:cs typeface="+mn-lt"/>
              </a:rPr>
              <a:t>±1°C </a:t>
            </a:r>
          </a:p>
          <a:p>
            <a:r>
              <a:rPr lang="en-US" sz="1600">
                <a:latin typeface="Century Gothic" panose="020B0502020202020204" pitchFamily="34" charset="0"/>
                <a:ea typeface="+mn-lt"/>
                <a:cs typeface="+mn-lt"/>
              </a:rPr>
              <a:t>(</a:t>
            </a:r>
            <a:r>
              <a:rPr lang="en" sz="1600">
                <a:latin typeface="Century Gothic" panose="020B0502020202020204" pitchFamily="34" charset="0"/>
                <a:ea typeface="+mn-lt"/>
                <a:cs typeface="+mn-lt"/>
              </a:rPr>
              <a:t>Thermal 2.1.3</a:t>
            </a:r>
            <a:r>
              <a:rPr lang="en-US" sz="1600">
                <a:latin typeface="Century Gothic" panose="020B0502020202020204" pitchFamily="34" charset="0"/>
                <a:ea typeface="+mn-lt"/>
                <a:cs typeface="+mn-lt"/>
              </a:rPr>
              <a:t>) </a:t>
            </a:r>
            <a:endParaRPr lang="en-US" sz="1600">
              <a:latin typeface="Century Gothic" panose="020B0502020202020204" pitchFamily="34" charset="0"/>
              <a:cs typeface="Calibri"/>
            </a:endParaRPr>
          </a:p>
          <a:p>
            <a:r>
              <a:rPr lang="en-US" sz="2000">
                <a:latin typeface="Century Gothic" panose="020B0502020202020204" pitchFamily="34" charset="0"/>
                <a:cs typeface="Calibri"/>
              </a:rPr>
              <a:t>Thermocouple Accuracy: </a:t>
            </a:r>
            <a:r>
              <a:rPr lang="en-US" sz="2000">
                <a:latin typeface="Century Gothic" panose="020B0502020202020204" pitchFamily="34" charset="0"/>
                <a:ea typeface="+mn-lt"/>
                <a:cs typeface="+mn-lt"/>
              </a:rPr>
              <a:t>± 0.015°C</a:t>
            </a:r>
          </a:p>
          <a:p>
            <a:r>
              <a:rPr lang="en-US" sz="1600">
                <a:latin typeface="Century Gothic" panose="020B0502020202020204" pitchFamily="34" charset="0"/>
                <a:ea typeface="+mn-lt"/>
                <a:cs typeface="+mn-lt"/>
              </a:rPr>
              <a:t>(F150 Precision Thermometer)</a:t>
            </a:r>
            <a:endParaRPr lang="en-US" sz="1600">
              <a:latin typeface="Century Gothic" panose="020B0502020202020204" pitchFamily="34" charset="0"/>
            </a:endParaRPr>
          </a:p>
        </p:txBody>
      </p:sp>
      <p:cxnSp>
        <p:nvCxnSpPr>
          <p:cNvPr id="21" name="Straight Arrow Connector 20">
            <a:extLst>
              <a:ext uri="{FF2B5EF4-FFF2-40B4-BE49-F238E27FC236}">
                <a16:creationId xmlns:a16="http://schemas.microsoft.com/office/drawing/2014/main" id="{C2A5E8B1-AD2F-339F-1D18-65A595838A44}"/>
              </a:ext>
            </a:extLst>
          </p:cNvPr>
          <p:cNvCxnSpPr>
            <a:cxnSpLocks/>
          </p:cNvCxnSpPr>
          <p:nvPr/>
        </p:nvCxnSpPr>
        <p:spPr>
          <a:xfrm flipH="1">
            <a:off x="7016695" y="3274352"/>
            <a:ext cx="1090368" cy="35358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19">
            <a:extLst>
              <a:ext uri="{FF2B5EF4-FFF2-40B4-BE49-F238E27FC236}">
                <a16:creationId xmlns:a16="http://schemas.microsoft.com/office/drawing/2014/main" id="{4330F679-CB8F-E711-5406-D610A003A439}"/>
              </a:ext>
            </a:extLst>
          </p:cNvPr>
          <p:cNvPicPr>
            <a:picLocks noChangeAspect="1"/>
          </p:cNvPicPr>
          <p:nvPr/>
        </p:nvPicPr>
        <p:blipFill>
          <a:blip r:embed="rId4"/>
          <a:stretch>
            <a:fillRect/>
          </a:stretch>
        </p:blipFill>
        <p:spPr>
          <a:xfrm>
            <a:off x="1535514" y="5362575"/>
            <a:ext cx="2857500" cy="704850"/>
          </a:xfrm>
          <a:prstGeom prst="rect">
            <a:avLst/>
          </a:prstGeom>
        </p:spPr>
      </p:pic>
    </p:spTree>
    <p:extLst>
      <p:ext uri="{BB962C8B-B14F-4D97-AF65-F5344CB8AC3E}">
        <p14:creationId xmlns:p14="http://schemas.microsoft.com/office/powerpoint/2010/main" val="1902536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555EF6-C095-AAF2-D5FA-FD2926FEC0DB}"/>
              </a:ext>
            </a:extLst>
          </p:cNvPr>
          <p:cNvSpPr>
            <a:spLocks noGrp="1"/>
          </p:cNvSpPr>
          <p:nvPr>
            <p:ph sz="half" idx="1"/>
          </p:nvPr>
        </p:nvSpPr>
        <p:spPr/>
        <p:txBody>
          <a:bodyPr vert="horz" lIns="91440" tIns="45720" rIns="91440" bIns="45720" rtlCol="0" anchor="t">
            <a:normAutofit/>
          </a:bodyPr>
          <a:lstStyle/>
          <a:p>
            <a:pPr marL="0" indent="0">
              <a:buNone/>
            </a:pPr>
            <a:endParaRPr lang="en-US"/>
          </a:p>
          <a:p>
            <a:endParaRPr lang="en-US"/>
          </a:p>
          <a:p>
            <a:endParaRPr lang="en-US"/>
          </a:p>
        </p:txBody>
      </p:sp>
      <p:sp>
        <p:nvSpPr>
          <p:cNvPr id="5" name="Content Placeholder 4">
            <a:extLst>
              <a:ext uri="{FF2B5EF4-FFF2-40B4-BE49-F238E27FC236}">
                <a16:creationId xmlns:a16="http://schemas.microsoft.com/office/drawing/2014/main" id="{3FD9F52A-91EF-1FCA-1C17-4BD8A989043A}"/>
              </a:ext>
            </a:extLst>
          </p:cNvPr>
          <p:cNvSpPr>
            <a:spLocks noGrp="1"/>
          </p:cNvSpPr>
          <p:nvPr>
            <p:ph sz="half" idx="2"/>
          </p:nvPr>
        </p:nvSpPr>
        <p:spPr/>
        <p:txBody>
          <a:bodyPr vert="horz" lIns="91440" tIns="45720" rIns="91440" bIns="45720" rtlCol="0" anchor="t">
            <a:normAutofit/>
          </a:bodyPr>
          <a:lstStyle/>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58</a:t>
            </a:fld>
            <a:endParaRPr lang="en-US"/>
          </a:p>
        </p:txBody>
      </p:sp>
      <p:sp>
        <p:nvSpPr>
          <p:cNvPr id="23" name="Title 22">
            <a:extLst>
              <a:ext uri="{FF2B5EF4-FFF2-40B4-BE49-F238E27FC236}">
                <a16:creationId xmlns:a16="http://schemas.microsoft.com/office/drawing/2014/main" id="{4114544D-F02C-DB3F-4B13-C1AAD8398992}"/>
              </a:ext>
            </a:extLst>
          </p:cNvPr>
          <p:cNvSpPr>
            <a:spLocks noGrp="1"/>
          </p:cNvSpPr>
          <p:nvPr>
            <p:ph type="title"/>
          </p:nvPr>
        </p:nvSpPr>
        <p:spPr/>
        <p:txBody>
          <a:bodyPr/>
          <a:lstStyle/>
          <a:p>
            <a:r>
              <a:rPr lang="en-US" sz="3600">
                <a:latin typeface="Century Gothic"/>
              </a:rPr>
              <a:t>Thermistor Calibration</a:t>
            </a:r>
            <a:endParaRPr lang="en-US" sz="3600"/>
          </a:p>
        </p:txBody>
      </p:sp>
      <p:pic>
        <p:nvPicPr>
          <p:cNvPr id="2" name="Picture 5" descr="Chart&#10;&#10;Description automatically generated">
            <a:extLst>
              <a:ext uri="{FF2B5EF4-FFF2-40B4-BE49-F238E27FC236}">
                <a16:creationId xmlns:a16="http://schemas.microsoft.com/office/drawing/2014/main" id="{3E3A2854-F94A-9B8D-C309-C07FEBFF3BAC}"/>
              </a:ext>
            </a:extLst>
          </p:cNvPr>
          <p:cNvPicPr>
            <a:picLocks noChangeAspect="1"/>
          </p:cNvPicPr>
          <p:nvPr/>
        </p:nvPicPr>
        <p:blipFill>
          <a:blip r:embed="rId2"/>
          <a:stretch>
            <a:fillRect/>
          </a:stretch>
        </p:blipFill>
        <p:spPr>
          <a:xfrm>
            <a:off x="759416" y="1231472"/>
            <a:ext cx="5184182" cy="3884907"/>
          </a:xfrm>
          <a:prstGeom prst="rect">
            <a:avLst/>
          </a:prstGeom>
        </p:spPr>
      </p:pic>
      <p:pic>
        <p:nvPicPr>
          <p:cNvPr id="7" name="Picture 7" descr="Chart, line chart&#10;&#10;Description automatically generated">
            <a:extLst>
              <a:ext uri="{FF2B5EF4-FFF2-40B4-BE49-F238E27FC236}">
                <a16:creationId xmlns:a16="http://schemas.microsoft.com/office/drawing/2014/main" id="{0DE85CAA-5CB6-8987-7764-F440B3BA4BE0}"/>
              </a:ext>
            </a:extLst>
          </p:cNvPr>
          <p:cNvPicPr>
            <a:picLocks noChangeAspect="1"/>
          </p:cNvPicPr>
          <p:nvPr/>
        </p:nvPicPr>
        <p:blipFill>
          <a:blip r:embed="rId3"/>
          <a:stretch>
            <a:fillRect/>
          </a:stretch>
        </p:blipFill>
        <p:spPr>
          <a:xfrm>
            <a:off x="6093417" y="1231470"/>
            <a:ext cx="5171267" cy="3884907"/>
          </a:xfrm>
          <a:prstGeom prst="rect">
            <a:avLst/>
          </a:prstGeom>
        </p:spPr>
      </p:pic>
      <p:pic>
        <p:nvPicPr>
          <p:cNvPr id="8" name="Picture 8" descr="A picture containing graphical user interface&#10;&#10;Description automatically generated">
            <a:extLst>
              <a:ext uri="{FF2B5EF4-FFF2-40B4-BE49-F238E27FC236}">
                <a16:creationId xmlns:a16="http://schemas.microsoft.com/office/drawing/2014/main" id="{E96FDEF4-DEE1-60AF-7056-F3215E3DB853}"/>
              </a:ext>
            </a:extLst>
          </p:cNvPr>
          <p:cNvPicPr>
            <a:picLocks noChangeAspect="1"/>
          </p:cNvPicPr>
          <p:nvPr/>
        </p:nvPicPr>
        <p:blipFill>
          <a:blip r:embed="rId4"/>
          <a:stretch>
            <a:fillRect/>
          </a:stretch>
        </p:blipFill>
        <p:spPr>
          <a:xfrm>
            <a:off x="752959" y="5126131"/>
            <a:ext cx="5184183" cy="338247"/>
          </a:xfrm>
          <a:prstGeom prst="rect">
            <a:avLst/>
          </a:prstGeom>
        </p:spPr>
      </p:pic>
    </p:spTree>
    <p:extLst>
      <p:ext uri="{BB962C8B-B14F-4D97-AF65-F5344CB8AC3E}">
        <p14:creationId xmlns:p14="http://schemas.microsoft.com/office/powerpoint/2010/main" val="1861611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555EF6-C095-AAF2-D5FA-FD2926FEC0DB}"/>
              </a:ext>
            </a:extLst>
          </p:cNvPr>
          <p:cNvSpPr>
            <a:spLocks noGrp="1"/>
          </p:cNvSpPr>
          <p:nvPr>
            <p:ph sz="half" idx="1"/>
          </p:nvPr>
        </p:nvSpPr>
        <p:spPr/>
        <p:txBody>
          <a:bodyPr vert="horz" lIns="91440" tIns="45720" rIns="91440" bIns="45720" rtlCol="0" anchor="t">
            <a:normAutofit/>
          </a:bodyPr>
          <a:lstStyle/>
          <a:p>
            <a:pPr marL="0" indent="0">
              <a:buNone/>
            </a:pPr>
            <a:endParaRPr lang="en-US"/>
          </a:p>
          <a:p>
            <a:endParaRPr lang="en-US"/>
          </a:p>
          <a:p>
            <a:endParaRPr lang="en-US"/>
          </a:p>
        </p:txBody>
      </p:sp>
      <p:sp>
        <p:nvSpPr>
          <p:cNvPr id="5" name="Content Placeholder 4">
            <a:extLst>
              <a:ext uri="{FF2B5EF4-FFF2-40B4-BE49-F238E27FC236}">
                <a16:creationId xmlns:a16="http://schemas.microsoft.com/office/drawing/2014/main" id="{3FD9F52A-91EF-1FCA-1C17-4BD8A989043A}"/>
              </a:ext>
            </a:extLst>
          </p:cNvPr>
          <p:cNvSpPr>
            <a:spLocks noGrp="1"/>
          </p:cNvSpPr>
          <p:nvPr>
            <p:ph sz="half" idx="2"/>
          </p:nvPr>
        </p:nvSpPr>
        <p:spPr/>
        <p:txBody>
          <a:bodyPr vert="horz" lIns="91440" tIns="45720" rIns="91440" bIns="45720" rtlCol="0" anchor="t">
            <a:normAutofit/>
          </a:bodyPr>
          <a:lstStyle/>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59</a:t>
            </a:fld>
            <a:endParaRPr lang="en-US"/>
          </a:p>
        </p:txBody>
      </p:sp>
      <p:sp>
        <p:nvSpPr>
          <p:cNvPr id="23" name="Title 22">
            <a:extLst>
              <a:ext uri="{FF2B5EF4-FFF2-40B4-BE49-F238E27FC236}">
                <a16:creationId xmlns:a16="http://schemas.microsoft.com/office/drawing/2014/main" id="{4114544D-F02C-DB3F-4B13-C1AAD8398992}"/>
              </a:ext>
            </a:extLst>
          </p:cNvPr>
          <p:cNvSpPr>
            <a:spLocks noGrp="1"/>
          </p:cNvSpPr>
          <p:nvPr>
            <p:ph type="title"/>
          </p:nvPr>
        </p:nvSpPr>
        <p:spPr/>
        <p:txBody>
          <a:bodyPr/>
          <a:lstStyle/>
          <a:p>
            <a:r>
              <a:rPr lang="en-US" sz="3600">
                <a:latin typeface="Century Gothic"/>
              </a:rPr>
              <a:t>Thermal Control Success</a:t>
            </a:r>
            <a:endParaRPr lang="en-US" sz="3600"/>
          </a:p>
        </p:txBody>
      </p:sp>
      <p:sp>
        <p:nvSpPr>
          <p:cNvPr id="2" name="TextBox 1">
            <a:extLst>
              <a:ext uri="{FF2B5EF4-FFF2-40B4-BE49-F238E27FC236}">
                <a16:creationId xmlns:a16="http://schemas.microsoft.com/office/drawing/2014/main" id="{231E4507-9788-3AFC-FA73-C23FC857894F}"/>
              </a:ext>
            </a:extLst>
          </p:cNvPr>
          <p:cNvSpPr txBox="1"/>
          <p:nvPr/>
        </p:nvSpPr>
        <p:spPr>
          <a:xfrm>
            <a:off x="706684" y="1109493"/>
            <a:ext cx="554673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Levels of Success</a:t>
            </a:r>
          </a:p>
          <a:p>
            <a:pPr marL="285750" indent="-285750">
              <a:buFont typeface="Arial"/>
              <a:buChar char="•"/>
            </a:pPr>
            <a:r>
              <a:rPr lang="en-US">
                <a:cs typeface="Calibri"/>
              </a:rPr>
              <a:t>Pass: Std of our signal &lt; Pass/fail boundary</a:t>
            </a:r>
          </a:p>
          <a:p>
            <a:pPr marL="285750" indent="-285750">
              <a:buFont typeface="Arial"/>
              <a:buChar char="•"/>
            </a:pPr>
            <a:r>
              <a:rPr lang="en-US">
                <a:cs typeface="Calibri"/>
              </a:rPr>
              <a:t>Ideal: Both </a:t>
            </a:r>
            <a:r>
              <a:rPr lang="en-US" err="1">
                <a:cs typeface="Calibri"/>
              </a:rPr>
              <a:t>V_pp</a:t>
            </a:r>
            <a:r>
              <a:rPr lang="en-US">
                <a:cs typeface="Calibri"/>
              </a:rPr>
              <a:t> (or </a:t>
            </a:r>
            <a:r>
              <a:rPr lang="en-US" err="1">
                <a:cs typeface="Calibri"/>
              </a:rPr>
              <a:t>T_pp</a:t>
            </a:r>
            <a:r>
              <a:rPr lang="en-US">
                <a:cs typeface="Calibri"/>
              </a:rPr>
              <a:t>) and std of our signal &lt; Pass/fail boundary</a:t>
            </a:r>
          </a:p>
        </p:txBody>
      </p:sp>
      <p:sp>
        <p:nvSpPr>
          <p:cNvPr id="6" name="TextBox 5">
            <a:extLst>
              <a:ext uri="{FF2B5EF4-FFF2-40B4-BE49-F238E27FC236}">
                <a16:creationId xmlns:a16="http://schemas.microsoft.com/office/drawing/2014/main" id="{B492E56C-2C7A-AE6A-D104-A9342BCE8EF3}"/>
              </a:ext>
            </a:extLst>
          </p:cNvPr>
          <p:cNvSpPr txBox="1"/>
          <p:nvPr/>
        </p:nvSpPr>
        <p:spPr>
          <a:xfrm>
            <a:off x="6256343" y="2417832"/>
            <a:ext cx="38358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Temperature vs Time:</a:t>
            </a:r>
          </a:p>
        </p:txBody>
      </p:sp>
      <p:sp>
        <p:nvSpPr>
          <p:cNvPr id="7" name="TextBox 6">
            <a:extLst>
              <a:ext uri="{FF2B5EF4-FFF2-40B4-BE49-F238E27FC236}">
                <a16:creationId xmlns:a16="http://schemas.microsoft.com/office/drawing/2014/main" id="{D6CB80F1-9C86-9A46-7D21-BBC8602BACDB}"/>
              </a:ext>
            </a:extLst>
          </p:cNvPr>
          <p:cNvSpPr txBox="1"/>
          <p:nvPr/>
        </p:nvSpPr>
        <p:spPr>
          <a:xfrm>
            <a:off x="1008606" y="2417832"/>
            <a:ext cx="38358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Voltage vs Time:</a:t>
            </a:r>
          </a:p>
        </p:txBody>
      </p:sp>
      <p:sp>
        <p:nvSpPr>
          <p:cNvPr id="10" name="TextBox 9">
            <a:extLst>
              <a:ext uri="{FF2B5EF4-FFF2-40B4-BE49-F238E27FC236}">
                <a16:creationId xmlns:a16="http://schemas.microsoft.com/office/drawing/2014/main" id="{9E76586E-3138-BD31-1889-200F33BC2A9E}"/>
              </a:ext>
            </a:extLst>
          </p:cNvPr>
          <p:cNvSpPr txBox="1"/>
          <p:nvPr/>
        </p:nvSpPr>
        <p:spPr>
          <a:xfrm>
            <a:off x="6745173" y="1066360"/>
            <a:ext cx="51154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Failure:</a:t>
            </a:r>
          </a:p>
          <a:p>
            <a:pPr marL="285750" indent="-285750">
              <a:buFont typeface="Arial"/>
              <a:buChar char="•"/>
            </a:pPr>
            <a:r>
              <a:rPr lang="en-US">
                <a:cs typeface="Calibri"/>
              </a:rPr>
              <a:t>Fail: Std of our signal &gt; Pass/fail boundary</a:t>
            </a:r>
          </a:p>
          <a:p>
            <a:pPr marL="285750" indent="-285750">
              <a:buFont typeface="Arial"/>
              <a:buChar char="•"/>
            </a:pPr>
            <a:r>
              <a:rPr lang="en-US">
                <a:cs typeface="Calibri"/>
              </a:rPr>
              <a:t>Fail: Both </a:t>
            </a:r>
            <a:r>
              <a:rPr lang="en-US" err="1">
                <a:cs typeface="Calibri"/>
              </a:rPr>
              <a:t>V_pp</a:t>
            </a:r>
            <a:r>
              <a:rPr lang="en-US">
                <a:cs typeface="Calibri"/>
              </a:rPr>
              <a:t> (or </a:t>
            </a:r>
            <a:r>
              <a:rPr lang="en-US" err="1">
                <a:cs typeface="Calibri"/>
              </a:rPr>
              <a:t>T_pp</a:t>
            </a:r>
            <a:r>
              <a:rPr lang="en-US">
                <a:cs typeface="Calibri"/>
              </a:rPr>
              <a:t>) and std of our signal &gt; Pass/fail boundary</a:t>
            </a:r>
          </a:p>
        </p:txBody>
      </p:sp>
      <p:cxnSp>
        <p:nvCxnSpPr>
          <p:cNvPr id="11" name="Straight Arrow Connector 10">
            <a:extLst>
              <a:ext uri="{FF2B5EF4-FFF2-40B4-BE49-F238E27FC236}">
                <a16:creationId xmlns:a16="http://schemas.microsoft.com/office/drawing/2014/main" id="{FC93C92E-393B-E3FD-AE41-7C373A903495}"/>
              </a:ext>
            </a:extLst>
          </p:cNvPr>
          <p:cNvCxnSpPr/>
          <p:nvPr/>
        </p:nvCxnSpPr>
        <p:spPr>
          <a:xfrm>
            <a:off x="548317" y="2352675"/>
            <a:ext cx="11237343" cy="8627"/>
          </a:xfrm>
          <a:prstGeom prst="straightConnector1">
            <a:avLst/>
          </a:prstGeom>
          <a:ln w="12700">
            <a:solidFill>
              <a:schemeClr val="accent5"/>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4" descr="Chart, histogram&#10;&#10;Description automatically generated">
            <a:extLst>
              <a:ext uri="{FF2B5EF4-FFF2-40B4-BE49-F238E27FC236}">
                <a16:creationId xmlns:a16="http://schemas.microsoft.com/office/drawing/2014/main" id="{F93F1362-CAD9-32BF-0D44-B61D70D8E7AB}"/>
              </a:ext>
            </a:extLst>
          </p:cNvPr>
          <p:cNvPicPr>
            <a:picLocks noChangeAspect="1"/>
          </p:cNvPicPr>
          <p:nvPr/>
        </p:nvPicPr>
        <p:blipFill>
          <a:blip r:embed="rId2"/>
          <a:stretch>
            <a:fillRect/>
          </a:stretch>
        </p:blipFill>
        <p:spPr>
          <a:xfrm>
            <a:off x="6334664" y="2788490"/>
            <a:ext cx="4339087" cy="3265097"/>
          </a:xfrm>
          <a:prstGeom prst="rect">
            <a:avLst/>
          </a:prstGeom>
        </p:spPr>
      </p:pic>
      <p:pic>
        <p:nvPicPr>
          <p:cNvPr id="15" name="Picture 15" descr="Chart&#10;&#10;Description automatically generated">
            <a:extLst>
              <a:ext uri="{FF2B5EF4-FFF2-40B4-BE49-F238E27FC236}">
                <a16:creationId xmlns:a16="http://schemas.microsoft.com/office/drawing/2014/main" id="{2DC46E37-C686-FA9B-254E-EAC90C96198A}"/>
              </a:ext>
            </a:extLst>
          </p:cNvPr>
          <p:cNvPicPr>
            <a:picLocks noChangeAspect="1"/>
          </p:cNvPicPr>
          <p:nvPr/>
        </p:nvPicPr>
        <p:blipFill>
          <a:blip r:embed="rId3"/>
          <a:stretch>
            <a:fillRect/>
          </a:stretch>
        </p:blipFill>
        <p:spPr>
          <a:xfrm>
            <a:off x="1101305" y="2788489"/>
            <a:ext cx="4511614" cy="3394494"/>
          </a:xfrm>
          <a:prstGeom prst="rect">
            <a:avLst/>
          </a:prstGeom>
        </p:spPr>
      </p:pic>
    </p:spTree>
    <p:extLst>
      <p:ext uri="{BB962C8B-B14F-4D97-AF65-F5344CB8AC3E}">
        <p14:creationId xmlns:p14="http://schemas.microsoft.com/office/powerpoint/2010/main" val="1779652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BB83B8-190B-0E2B-AE52-184CBFFB3A63}"/>
              </a:ext>
            </a:extLst>
          </p:cNvPr>
          <p:cNvSpPr>
            <a:spLocks noGrp="1"/>
          </p:cNvSpPr>
          <p:nvPr>
            <p:ph type="title"/>
          </p:nvPr>
        </p:nvSpPr>
        <p:spPr/>
        <p:txBody>
          <a:bodyPr anchor="ctr"/>
          <a:lstStyle/>
          <a:p>
            <a:r>
              <a:rPr lang="en-US"/>
              <a:t>Critical Project Elements</a:t>
            </a:r>
          </a:p>
        </p:txBody>
      </p:sp>
      <p:graphicFrame>
        <p:nvGraphicFramePr>
          <p:cNvPr id="2" name="Table 2">
            <a:extLst>
              <a:ext uri="{FF2B5EF4-FFF2-40B4-BE49-F238E27FC236}">
                <a16:creationId xmlns:a16="http://schemas.microsoft.com/office/drawing/2014/main" id="{39229A2D-E455-0260-69F0-ED3AD881637C}"/>
              </a:ext>
            </a:extLst>
          </p:cNvPr>
          <p:cNvGraphicFramePr>
            <a:graphicFrameLocks noGrp="1"/>
          </p:cNvGraphicFramePr>
          <p:nvPr>
            <p:ph idx="1"/>
            <p:extLst>
              <p:ext uri="{D42A27DB-BD31-4B8C-83A1-F6EECF244321}">
                <p14:modId xmlns:p14="http://schemas.microsoft.com/office/powerpoint/2010/main" val="2664343981"/>
              </p:ext>
            </p:extLst>
          </p:nvPr>
        </p:nvGraphicFramePr>
        <p:xfrm>
          <a:off x="838201" y="1355242"/>
          <a:ext cx="10515599" cy="4586955"/>
        </p:xfrm>
        <a:graphic>
          <a:graphicData uri="http://schemas.openxmlformats.org/drawingml/2006/table">
            <a:tbl>
              <a:tblPr firstRow="1" bandRow="1">
                <a:tableStyleId>{8EC20E35-A176-4012-BC5E-935CFFF8708E}</a:tableStyleId>
              </a:tblPr>
              <a:tblGrid>
                <a:gridCol w="2030156">
                  <a:extLst>
                    <a:ext uri="{9D8B030D-6E8A-4147-A177-3AD203B41FA5}">
                      <a16:colId xmlns:a16="http://schemas.microsoft.com/office/drawing/2014/main" val="1047663853"/>
                    </a:ext>
                  </a:extLst>
                </a:gridCol>
                <a:gridCol w="8485443">
                  <a:extLst>
                    <a:ext uri="{9D8B030D-6E8A-4147-A177-3AD203B41FA5}">
                      <a16:colId xmlns:a16="http://schemas.microsoft.com/office/drawing/2014/main" val="1490466731"/>
                    </a:ext>
                  </a:extLst>
                </a:gridCol>
              </a:tblGrid>
              <a:tr h="483563">
                <a:tc>
                  <a:txBody>
                    <a:bodyPr/>
                    <a:lstStyle/>
                    <a:p>
                      <a:pPr algn="ctr"/>
                      <a:r>
                        <a:rPr lang="en-US" sz="2000" b="0">
                          <a:solidFill>
                            <a:schemeClr val="bg1"/>
                          </a:solidFill>
                          <a:latin typeface="Century Gothic" panose="020B0502020202020204" pitchFamily="34" charset="0"/>
                        </a:rPr>
                        <a:t>CPE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a:r>
                        <a:rPr lang="en-US" sz="2000" b="0">
                          <a:solidFill>
                            <a:schemeClr val="bg1"/>
                          </a:solidFill>
                          <a:latin typeface="Century Gothic" panose="020B0502020202020204" pitchFamily="34" charset="0"/>
                        </a:rPr>
                        <a:t>Description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236500682"/>
                  </a:ext>
                </a:extLst>
              </a:tr>
              <a:tr h="561859">
                <a:tc>
                  <a:txBody>
                    <a:bodyPr/>
                    <a:lstStyle/>
                    <a:p>
                      <a:r>
                        <a:rPr lang="en-US" sz="1400">
                          <a:latin typeface="Century Gothic" panose="020B0502020202020204" pitchFamily="34" charset="0"/>
                        </a:rPr>
                        <a:t>E1: Structural Survival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Century Gothic" panose="020B0502020202020204" pitchFamily="34" charset="0"/>
                        </a:rPr>
                        <a:t>Payload shall survive vibrations, g-force, and pressure it would experience throughout the mission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378572"/>
                  </a:ext>
                </a:extLst>
              </a:tr>
              <a:tr h="483563">
                <a:tc>
                  <a:txBody>
                    <a:bodyPr/>
                    <a:lstStyle/>
                    <a:p>
                      <a:r>
                        <a:rPr lang="en-US" sz="1400">
                          <a:latin typeface="Century Gothic" panose="020B0502020202020204" pitchFamily="34" charset="0"/>
                        </a:rPr>
                        <a:t>E2: Thermal Survival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Century Gothic" panose="020B0502020202020204" pitchFamily="34" charset="0"/>
                        </a:rPr>
                        <a:t>Payload shall survive thermal ranges it would experience throughout the mission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0108732"/>
                  </a:ext>
                </a:extLst>
              </a:tr>
              <a:tr h="483563">
                <a:tc>
                  <a:txBody>
                    <a:bodyPr/>
                    <a:lstStyle/>
                    <a:p>
                      <a:r>
                        <a:rPr lang="en-US" sz="1400">
                          <a:latin typeface="Century Gothic" panose="020B0502020202020204" pitchFamily="34" charset="0"/>
                        </a:rPr>
                        <a:t>E3: Sample Handling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Century Gothic" panose="020B0502020202020204" pitchFamily="34" charset="0"/>
                        </a:rPr>
                        <a:t>Payload shall be able interface with mock spacecraft to intake and expel saltwater samples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07561437"/>
                  </a:ext>
                </a:extLst>
              </a:tr>
              <a:tr h="483563">
                <a:tc>
                  <a:txBody>
                    <a:bodyPr/>
                    <a:lstStyle/>
                    <a:p>
                      <a:r>
                        <a:rPr lang="en-US" sz="1400">
                          <a:latin typeface="Century Gothic" panose="020B0502020202020204" pitchFamily="34" charset="0"/>
                        </a:rPr>
                        <a:t>E4: Optical Design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Century Gothic" panose="020B0502020202020204" pitchFamily="34" charset="0"/>
                        </a:rPr>
                        <a:t>Payload shall be able image sample volume using laser, lenses, and image sensor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65641339"/>
                  </a:ext>
                </a:extLst>
              </a:tr>
              <a:tr h="561859">
                <a:tc>
                  <a:txBody>
                    <a:bodyPr/>
                    <a:lstStyle/>
                    <a:p>
                      <a:r>
                        <a:rPr lang="en-US" sz="1400">
                          <a:latin typeface="Century Gothic" panose="020B0502020202020204" pitchFamily="34" charset="0"/>
                        </a:rPr>
                        <a:t>E5: Data Reconstruction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Century Gothic" panose="020B0502020202020204" pitchFamily="34" charset="0"/>
                        </a:rPr>
                        <a:t>Images shall be reconstructed such that a particle and its movement  can be identified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87391949"/>
                  </a:ext>
                </a:extLst>
              </a:tr>
              <a:tr h="483563">
                <a:tc>
                  <a:txBody>
                    <a:bodyPr/>
                    <a:lstStyle/>
                    <a:p>
                      <a:r>
                        <a:rPr lang="en-US" sz="1400">
                          <a:latin typeface="Century Gothic" panose="020B0502020202020204" pitchFamily="34" charset="0"/>
                        </a:rPr>
                        <a:t>E6: Particle Detection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Century Gothic" panose="020B0502020202020204" pitchFamily="34" charset="0"/>
                        </a:rPr>
                        <a:t>Particle movement shall be identified and ranked by their possibility of life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1046157"/>
                  </a:ext>
                </a:extLst>
              </a:tr>
              <a:tr h="483563">
                <a:tc>
                  <a:txBody>
                    <a:bodyPr/>
                    <a:lstStyle/>
                    <a:p>
                      <a:r>
                        <a:rPr lang="en-US" sz="1400" dirty="0">
                          <a:latin typeface="Century Gothic" panose="020B0502020202020204" pitchFamily="34" charset="0"/>
                        </a:rPr>
                        <a:t>E7: Communication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latin typeface="Century Gothic" panose="020B0502020202020204" pitchFamily="34" charset="0"/>
                        </a:rPr>
                        <a:t>Software shall control payload components and recognize results between algorithms.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37341752"/>
                  </a:ext>
                </a:extLst>
              </a:tr>
              <a:tr h="561859">
                <a:tc>
                  <a:txBody>
                    <a:bodyPr/>
                    <a:lstStyle/>
                    <a:p>
                      <a:r>
                        <a:rPr lang="en-US" sz="1400">
                          <a:latin typeface="Century Gothic" panose="020B0502020202020204" pitchFamily="34" charset="0"/>
                        </a:rPr>
                        <a:t>E8: Power Consumption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latin typeface="Century Gothic" panose="020B0502020202020204" pitchFamily="34" charset="0"/>
                        </a:rPr>
                        <a:t>Payload and processor shall have sperate maximum active and inactive power consumption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26503076"/>
                  </a:ext>
                </a:extLst>
              </a:tr>
            </a:tbl>
          </a:graphicData>
        </a:graphic>
      </p:graphicFrame>
      <p:sp>
        <p:nvSpPr>
          <p:cNvPr id="4" name="Slide Number Placeholder 3">
            <a:extLst>
              <a:ext uri="{FF2B5EF4-FFF2-40B4-BE49-F238E27FC236}">
                <a16:creationId xmlns:a16="http://schemas.microsoft.com/office/drawing/2014/main" id="{A76C905F-3843-5397-7F45-63F8A18ABBE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6</a:t>
            </a:fld>
            <a:endParaRPr lang="en-US">
              <a:latin typeface="Century Gothic" panose="020B0502020202020204" pitchFamily="34" charset="0"/>
            </a:endParaRPr>
          </a:p>
        </p:txBody>
      </p:sp>
      <p:grpSp>
        <p:nvGrpSpPr>
          <p:cNvPr id="3" name="Group 2">
            <a:extLst>
              <a:ext uri="{FF2B5EF4-FFF2-40B4-BE49-F238E27FC236}">
                <a16:creationId xmlns:a16="http://schemas.microsoft.com/office/drawing/2014/main" id="{22CC93EF-8018-1A98-5F46-48677569F96F}"/>
              </a:ext>
            </a:extLst>
          </p:cNvPr>
          <p:cNvGrpSpPr/>
          <p:nvPr/>
        </p:nvGrpSpPr>
        <p:grpSpPr>
          <a:xfrm>
            <a:off x="6747591" y="6338927"/>
            <a:ext cx="4238950" cy="430060"/>
            <a:chOff x="6747591" y="6338927"/>
            <a:chExt cx="4238950" cy="430060"/>
          </a:xfrm>
        </p:grpSpPr>
        <p:grpSp>
          <p:nvGrpSpPr>
            <p:cNvPr id="5" name="Group 4">
              <a:extLst>
                <a:ext uri="{FF2B5EF4-FFF2-40B4-BE49-F238E27FC236}">
                  <a16:creationId xmlns:a16="http://schemas.microsoft.com/office/drawing/2014/main" id="{44052DDC-B843-BA58-3AA0-5BA6E3EB2972}"/>
                </a:ext>
              </a:extLst>
            </p:cNvPr>
            <p:cNvGrpSpPr/>
            <p:nvPr/>
          </p:nvGrpSpPr>
          <p:grpSpPr>
            <a:xfrm>
              <a:off x="7913730" y="6338927"/>
              <a:ext cx="3072811" cy="430060"/>
              <a:chOff x="8136023" y="6311894"/>
              <a:chExt cx="3072811" cy="429078"/>
            </a:xfrm>
            <a:solidFill>
              <a:srgbClr val="960000"/>
            </a:solidFill>
          </p:grpSpPr>
          <p:sp>
            <p:nvSpPr>
              <p:cNvPr id="8" name="Chevron 7">
                <a:extLst>
                  <a:ext uri="{FF2B5EF4-FFF2-40B4-BE49-F238E27FC236}">
                    <a16:creationId xmlns:a16="http://schemas.microsoft.com/office/drawing/2014/main" id="{974135A6-A762-4106-B054-A6CFFE831E69}"/>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High Level</a:t>
                </a:r>
              </a:p>
            </p:txBody>
          </p:sp>
          <p:sp>
            <p:nvSpPr>
              <p:cNvPr id="9" name="Chevron 8">
                <a:extLst>
                  <a:ext uri="{FF2B5EF4-FFF2-40B4-BE49-F238E27FC236}">
                    <a16:creationId xmlns:a16="http://schemas.microsoft.com/office/drawing/2014/main" id="{0B351D43-2850-3CDA-9444-41834B65CF67}"/>
                  </a:ext>
                </a:extLst>
              </p:cNvPr>
              <p:cNvSpPr/>
              <p:nvPr/>
            </p:nvSpPr>
            <p:spPr>
              <a:xfrm>
                <a:off x="9089359" y="6311895"/>
                <a:ext cx="1166139" cy="429077"/>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CPEs</a:t>
                </a:r>
              </a:p>
            </p:txBody>
          </p:sp>
          <p:sp>
            <p:nvSpPr>
              <p:cNvPr id="10" name="Chevron 9">
                <a:extLst>
                  <a:ext uri="{FF2B5EF4-FFF2-40B4-BE49-F238E27FC236}">
                    <a16:creationId xmlns:a16="http://schemas.microsoft.com/office/drawing/2014/main" id="{AF96FA56-E74A-97E7-94F7-BDB3E49621C1}"/>
                  </a:ext>
                </a:extLst>
              </p:cNvPr>
              <p:cNvSpPr/>
              <p:nvPr/>
            </p:nvSpPr>
            <p:spPr>
              <a:xfrm>
                <a:off x="10042695" y="6311894"/>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Design</a:t>
                </a:r>
              </a:p>
            </p:txBody>
          </p:sp>
        </p:grpSp>
        <p:sp>
          <p:nvSpPr>
            <p:cNvPr id="7" name="Chevron 6">
              <a:extLst>
                <a:ext uri="{FF2B5EF4-FFF2-40B4-BE49-F238E27FC236}">
                  <a16:creationId xmlns:a16="http://schemas.microsoft.com/office/drawing/2014/main" id="{501228B6-F467-9167-EAE3-628CF0230EE7}"/>
                </a:ext>
              </a:extLst>
            </p:cNvPr>
            <p:cNvSpPr/>
            <p:nvPr/>
          </p:nvSpPr>
          <p:spPr>
            <a:xfrm>
              <a:off x="6747591" y="6338927"/>
              <a:ext cx="1166139" cy="430059"/>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grpSp>
    </p:spTree>
    <p:extLst>
      <p:ext uri="{BB962C8B-B14F-4D97-AF65-F5344CB8AC3E}">
        <p14:creationId xmlns:p14="http://schemas.microsoft.com/office/powerpoint/2010/main" val="39826265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60</a:t>
            </a:fld>
            <a:endParaRPr lang="en-US"/>
          </a:p>
        </p:txBody>
      </p:sp>
      <p:pic>
        <p:nvPicPr>
          <p:cNvPr id="9" name="Picture 9" descr="A picture containing text, electronics, circuit&#10;&#10;Description automatically generated">
            <a:extLst>
              <a:ext uri="{FF2B5EF4-FFF2-40B4-BE49-F238E27FC236}">
                <a16:creationId xmlns:a16="http://schemas.microsoft.com/office/drawing/2014/main" id="{EE4ECCCF-330E-6A2F-DF19-13490AAED589}"/>
              </a:ext>
            </a:extLst>
          </p:cNvPr>
          <p:cNvPicPr>
            <a:picLocks noGrp="1" noChangeAspect="1"/>
          </p:cNvPicPr>
          <p:nvPr>
            <p:ph sz="half" idx="1"/>
          </p:nvPr>
        </p:nvPicPr>
        <p:blipFill>
          <a:blip r:embed="rId2"/>
          <a:stretch>
            <a:fillRect/>
          </a:stretch>
        </p:blipFill>
        <p:spPr>
          <a:xfrm>
            <a:off x="1144571" y="895194"/>
            <a:ext cx="9902856" cy="5219624"/>
          </a:xfrm>
        </p:spPr>
      </p:pic>
    </p:spTree>
    <p:extLst>
      <p:ext uri="{BB962C8B-B14F-4D97-AF65-F5344CB8AC3E}">
        <p14:creationId xmlns:p14="http://schemas.microsoft.com/office/powerpoint/2010/main" val="29432855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Diagram&#10;&#10;Description automatically generated">
            <a:extLst>
              <a:ext uri="{FF2B5EF4-FFF2-40B4-BE49-F238E27FC236}">
                <a16:creationId xmlns:a16="http://schemas.microsoft.com/office/drawing/2014/main" id="{3C193D66-72B2-4ABF-34AF-39C7695A44CA}"/>
              </a:ext>
            </a:extLst>
          </p:cNvPr>
          <p:cNvPicPr>
            <a:picLocks noGrp="1" noChangeAspect="1"/>
          </p:cNvPicPr>
          <p:nvPr>
            <p:ph sz="half" idx="1"/>
          </p:nvPr>
        </p:nvPicPr>
        <p:blipFill>
          <a:blip r:embed="rId2"/>
          <a:stretch>
            <a:fillRect/>
          </a:stretch>
        </p:blipFill>
        <p:spPr>
          <a:xfrm>
            <a:off x="1321753" y="767096"/>
            <a:ext cx="9555719" cy="5432041"/>
          </a:xfrm>
        </p:spPr>
      </p:pic>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61</a:t>
            </a:fld>
            <a:endParaRPr lang="en-US"/>
          </a:p>
        </p:txBody>
      </p:sp>
      <p:sp>
        <p:nvSpPr>
          <p:cNvPr id="19" name="Title 18">
            <a:extLst>
              <a:ext uri="{FF2B5EF4-FFF2-40B4-BE49-F238E27FC236}">
                <a16:creationId xmlns:a16="http://schemas.microsoft.com/office/drawing/2014/main" id="{340CFC37-21DC-29CE-A6BF-9034A4DC613D}"/>
              </a:ext>
            </a:extLst>
          </p:cNvPr>
          <p:cNvSpPr>
            <a:spLocks noGrp="1"/>
          </p:cNvSpPr>
          <p:nvPr>
            <p:ph type="title"/>
          </p:nvPr>
        </p:nvSpPr>
        <p:spPr>
          <a:xfrm>
            <a:off x="838200" y="16764"/>
            <a:ext cx="10515600" cy="1131834"/>
          </a:xfrm>
        </p:spPr>
        <p:txBody>
          <a:bodyPr/>
          <a:lstStyle/>
          <a:p>
            <a:r>
              <a:rPr lang="en-US" sz="3600">
                <a:latin typeface="Century Gothic"/>
              </a:rPr>
              <a:t>Temperature Control Circuitry</a:t>
            </a:r>
            <a:endParaRPr lang="en-US" sz="3600"/>
          </a:p>
        </p:txBody>
      </p:sp>
    </p:spTree>
    <p:extLst>
      <p:ext uri="{BB962C8B-B14F-4D97-AF65-F5344CB8AC3E}">
        <p14:creationId xmlns:p14="http://schemas.microsoft.com/office/powerpoint/2010/main" val="13078616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D03053-A858-D138-B58C-0F8E3F85E7D9}"/>
              </a:ext>
            </a:extLst>
          </p:cNvPr>
          <p:cNvSpPr>
            <a:spLocks noGrp="1"/>
          </p:cNvSpPr>
          <p:nvPr>
            <p:ph type="sldNum" sz="quarter" idx="4"/>
          </p:nvPr>
        </p:nvSpPr>
        <p:spPr/>
        <p:txBody>
          <a:bodyPr/>
          <a:lstStyle/>
          <a:p>
            <a:fld id="{21C771A8-89F5-6C43-9C6E-B052BDC4BA94}" type="slidenum">
              <a:rPr lang="en-US" smtClean="0"/>
              <a:pPr/>
              <a:t>62</a:t>
            </a:fld>
            <a:endParaRPr lang="en-US"/>
          </a:p>
        </p:txBody>
      </p:sp>
      <p:sp>
        <p:nvSpPr>
          <p:cNvPr id="5" name="Title 4">
            <a:extLst>
              <a:ext uri="{FF2B5EF4-FFF2-40B4-BE49-F238E27FC236}">
                <a16:creationId xmlns:a16="http://schemas.microsoft.com/office/drawing/2014/main" id="{62B0305C-687F-8642-5B2B-CF3F2B0B1C20}"/>
              </a:ext>
            </a:extLst>
          </p:cNvPr>
          <p:cNvSpPr>
            <a:spLocks noGrp="1"/>
          </p:cNvSpPr>
          <p:nvPr>
            <p:ph type="title"/>
          </p:nvPr>
        </p:nvSpPr>
        <p:spPr/>
        <p:txBody>
          <a:bodyPr/>
          <a:lstStyle/>
          <a:p>
            <a:r>
              <a:rPr lang="en-US">
                <a:latin typeface="Century Gothic"/>
              </a:rPr>
              <a:t>Thermistor Testing Setup</a:t>
            </a:r>
            <a:endParaRPr lang="en-US"/>
          </a:p>
        </p:txBody>
      </p:sp>
      <p:grpSp>
        <p:nvGrpSpPr>
          <p:cNvPr id="6" name="Group 5">
            <a:extLst>
              <a:ext uri="{FF2B5EF4-FFF2-40B4-BE49-F238E27FC236}">
                <a16:creationId xmlns:a16="http://schemas.microsoft.com/office/drawing/2014/main" id="{14EAD0A1-C9EE-41ED-3257-07ED05FA3F93}"/>
              </a:ext>
            </a:extLst>
          </p:cNvPr>
          <p:cNvGrpSpPr/>
          <p:nvPr/>
        </p:nvGrpSpPr>
        <p:grpSpPr>
          <a:xfrm>
            <a:off x="3424175" y="1615633"/>
            <a:ext cx="4899949" cy="3882341"/>
            <a:chOff x="3424175" y="1615633"/>
            <a:chExt cx="4899949" cy="3882341"/>
          </a:xfrm>
        </p:grpSpPr>
        <p:sp>
          <p:nvSpPr>
            <p:cNvPr id="7" name="Rectangle 6">
              <a:extLst>
                <a:ext uri="{FF2B5EF4-FFF2-40B4-BE49-F238E27FC236}">
                  <a16:creationId xmlns:a16="http://schemas.microsoft.com/office/drawing/2014/main" id="{4C95E4B6-EDCA-44AB-B2C1-47EF608B07E2}"/>
                </a:ext>
              </a:extLst>
            </p:cNvPr>
            <p:cNvSpPr/>
            <p:nvPr/>
          </p:nvSpPr>
          <p:spPr>
            <a:xfrm>
              <a:off x="3424175" y="1615634"/>
              <a:ext cx="2189544" cy="388234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915879D2-26FD-CFBD-6750-38DFB7B80A0B}"/>
                </a:ext>
              </a:extLst>
            </p:cNvPr>
            <p:cNvSpPr/>
            <p:nvPr/>
          </p:nvSpPr>
          <p:spPr>
            <a:xfrm>
              <a:off x="5874150" y="1615633"/>
              <a:ext cx="2449974" cy="388234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4">
              <a:extLst>
                <a:ext uri="{FF2B5EF4-FFF2-40B4-BE49-F238E27FC236}">
                  <a16:creationId xmlns:a16="http://schemas.microsoft.com/office/drawing/2014/main" id="{D81A82D4-0058-4E15-51C3-D50E82334F04}"/>
                </a:ext>
              </a:extLst>
            </p:cNvPr>
            <p:cNvSpPr txBox="1"/>
            <p:nvPr/>
          </p:nvSpPr>
          <p:spPr>
            <a:xfrm>
              <a:off x="4176531" y="1678329"/>
              <a:ext cx="98770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Bench 1</a:t>
              </a:r>
              <a:endParaRPr lang="en-US"/>
            </a:p>
          </p:txBody>
        </p:sp>
        <p:sp>
          <p:nvSpPr>
            <p:cNvPr id="10" name="TextBox 5">
              <a:extLst>
                <a:ext uri="{FF2B5EF4-FFF2-40B4-BE49-F238E27FC236}">
                  <a16:creationId xmlns:a16="http://schemas.microsoft.com/office/drawing/2014/main" id="{EF558943-A1DF-E224-97F8-22D4C346A6E2}"/>
                </a:ext>
              </a:extLst>
            </p:cNvPr>
            <p:cNvSpPr txBox="1"/>
            <p:nvPr/>
          </p:nvSpPr>
          <p:spPr>
            <a:xfrm>
              <a:off x="6602391" y="1678329"/>
              <a:ext cx="98770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Bench 2</a:t>
              </a:r>
              <a:endParaRPr lang="en-US"/>
            </a:p>
          </p:txBody>
        </p:sp>
        <p:sp>
          <p:nvSpPr>
            <p:cNvPr id="11" name="Rectangle 10">
              <a:extLst>
                <a:ext uri="{FF2B5EF4-FFF2-40B4-BE49-F238E27FC236}">
                  <a16:creationId xmlns:a16="http://schemas.microsoft.com/office/drawing/2014/main" id="{2BE9607A-E8A5-BA91-C958-BEBC44909000}"/>
                </a:ext>
              </a:extLst>
            </p:cNvPr>
            <p:cNvSpPr/>
            <p:nvPr/>
          </p:nvSpPr>
          <p:spPr>
            <a:xfrm>
              <a:off x="3689430" y="2286000"/>
              <a:ext cx="1668680" cy="1273213"/>
            </a:xfrm>
            <a:prstGeom prst="rect">
              <a:avLst/>
            </a:prstGeom>
            <a:solidFill>
              <a:schemeClr val="tx1">
                <a:lumMod val="6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cs typeface="Calibri"/>
                </a:rPr>
                <a:t>Thermocouple</a:t>
              </a:r>
            </a:p>
            <a:p>
              <a:pPr algn="ctr"/>
              <a:r>
                <a:rPr lang="en-US">
                  <a:solidFill>
                    <a:schemeClr val="tx1"/>
                  </a:solidFill>
                  <a:cs typeface="Calibri"/>
                </a:rPr>
                <a:t>Meter</a:t>
              </a:r>
            </a:p>
          </p:txBody>
        </p:sp>
        <p:sp>
          <p:nvSpPr>
            <p:cNvPr id="12" name="Rectangle 11">
              <a:extLst>
                <a:ext uri="{FF2B5EF4-FFF2-40B4-BE49-F238E27FC236}">
                  <a16:creationId xmlns:a16="http://schemas.microsoft.com/office/drawing/2014/main" id="{CF0F838E-346B-4BD3-7830-7173E026ECBB}"/>
                </a:ext>
              </a:extLst>
            </p:cNvPr>
            <p:cNvSpPr/>
            <p:nvPr/>
          </p:nvSpPr>
          <p:spPr>
            <a:xfrm>
              <a:off x="4191000" y="3993266"/>
              <a:ext cx="1167113" cy="646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cs typeface="Calibri"/>
                </a:rPr>
                <a:t>Arduino Uno</a:t>
              </a:r>
            </a:p>
          </p:txBody>
        </p:sp>
        <p:sp>
          <p:nvSpPr>
            <p:cNvPr id="13" name="Oval 12">
              <a:extLst>
                <a:ext uri="{FF2B5EF4-FFF2-40B4-BE49-F238E27FC236}">
                  <a16:creationId xmlns:a16="http://schemas.microsoft.com/office/drawing/2014/main" id="{AFA6B088-C112-CCE2-9AB9-D5F08CE302E9}"/>
                </a:ext>
              </a:extLst>
            </p:cNvPr>
            <p:cNvSpPr/>
            <p:nvPr/>
          </p:nvSpPr>
          <p:spPr>
            <a:xfrm>
              <a:off x="6317847" y="2922608"/>
              <a:ext cx="1630101" cy="157222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cs typeface="Calibri"/>
                </a:rPr>
                <a:t>100C or 0C water</a:t>
              </a:r>
            </a:p>
          </p:txBody>
        </p:sp>
        <p:cxnSp>
          <p:nvCxnSpPr>
            <p:cNvPr id="14" name="Straight Arrow Connector 13">
              <a:extLst>
                <a:ext uri="{FF2B5EF4-FFF2-40B4-BE49-F238E27FC236}">
                  <a16:creationId xmlns:a16="http://schemas.microsoft.com/office/drawing/2014/main" id="{B9B156F1-6041-D08D-A704-0CE82240A551}"/>
                </a:ext>
              </a:extLst>
            </p:cNvPr>
            <p:cNvCxnSpPr/>
            <p:nvPr/>
          </p:nvCxnSpPr>
          <p:spPr>
            <a:xfrm>
              <a:off x="5164359" y="3317232"/>
              <a:ext cx="1608880" cy="7716"/>
            </a:xfrm>
            <a:prstGeom prst="straightConnector1">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E69F86C-65DF-5A43-17B4-DAEC79D11392}"/>
                </a:ext>
              </a:extLst>
            </p:cNvPr>
            <p:cNvCxnSpPr>
              <a:cxnSpLocks/>
            </p:cNvCxnSpPr>
            <p:nvPr/>
          </p:nvCxnSpPr>
          <p:spPr>
            <a:xfrm flipV="1">
              <a:off x="5193295" y="4077302"/>
              <a:ext cx="1599234" cy="1929"/>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6D778F1-EC49-8A61-27E4-E2093DD72056}"/>
              </a:ext>
            </a:extLst>
          </p:cNvPr>
          <p:cNvSpPr txBox="1"/>
          <p:nvPr/>
        </p:nvSpPr>
        <p:spPr>
          <a:xfrm>
            <a:off x="6194034" y="240631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Thermocouple</a:t>
            </a:r>
            <a:endParaRPr lang="en-US"/>
          </a:p>
        </p:txBody>
      </p:sp>
      <p:sp>
        <p:nvSpPr>
          <p:cNvPr id="17" name="TextBox 16">
            <a:extLst>
              <a:ext uri="{FF2B5EF4-FFF2-40B4-BE49-F238E27FC236}">
                <a16:creationId xmlns:a16="http://schemas.microsoft.com/office/drawing/2014/main" id="{6942890F-02AB-C02B-BD39-034A6EAC240C}"/>
              </a:ext>
            </a:extLst>
          </p:cNvPr>
          <p:cNvSpPr txBox="1"/>
          <p:nvPr/>
        </p:nvSpPr>
        <p:spPr>
          <a:xfrm>
            <a:off x="6345543" y="468785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Thermistor</a:t>
            </a:r>
            <a:endParaRPr lang="en-US" err="1"/>
          </a:p>
        </p:txBody>
      </p:sp>
      <p:sp>
        <p:nvSpPr>
          <p:cNvPr id="18" name="Rectangle: Rounded Corners 17">
            <a:extLst>
              <a:ext uri="{FF2B5EF4-FFF2-40B4-BE49-F238E27FC236}">
                <a16:creationId xmlns:a16="http://schemas.microsoft.com/office/drawing/2014/main" id="{D6E3962C-B1DB-C8D4-BE4C-30D1648BCD61}"/>
              </a:ext>
            </a:extLst>
          </p:cNvPr>
          <p:cNvSpPr/>
          <p:nvPr/>
        </p:nvSpPr>
        <p:spPr>
          <a:xfrm>
            <a:off x="6639649" y="3270807"/>
            <a:ext cx="329754" cy="13368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55AF499-3F4D-BEA7-8CA4-F04E75AE0C69}"/>
              </a:ext>
            </a:extLst>
          </p:cNvPr>
          <p:cNvSpPr/>
          <p:nvPr/>
        </p:nvSpPr>
        <p:spPr>
          <a:xfrm>
            <a:off x="6639648" y="4019438"/>
            <a:ext cx="329754" cy="133684"/>
          </a:xfrm>
          <a:prstGeom prst="roundRect">
            <a:avLst/>
          </a:prstGeom>
          <a:solidFill>
            <a:srgbClr val="9809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3BC9495F-7412-C165-8359-6E5CECD41863}"/>
              </a:ext>
            </a:extLst>
          </p:cNvPr>
          <p:cNvCxnSpPr/>
          <p:nvPr/>
        </p:nvCxnSpPr>
        <p:spPr>
          <a:xfrm flipH="1">
            <a:off x="6771828" y="2776008"/>
            <a:ext cx="8022" cy="41976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86B4317-8F6D-8505-1C94-0D3AE2E804B6}"/>
              </a:ext>
            </a:extLst>
          </p:cNvPr>
          <p:cNvCxnSpPr>
            <a:cxnSpLocks/>
          </p:cNvCxnSpPr>
          <p:nvPr/>
        </p:nvCxnSpPr>
        <p:spPr>
          <a:xfrm flipH="1" flipV="1">
            <a:off x="6811933" y="4274160"/>
            <a:ext cx="3566" cy="44026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7262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CE58-674D-B0E1-FD68-AAC53E7DF9E5}"/>
              </a:ext>
            </a:extLst>
          </p:cNvPr>
          <p:cNvSpPr>
            <a:spLocks noGrp="1"/>
          </p:cNvSpPr>
          <p:nvPr>
            <p:ph type="title"/>
          </p:nvPr>
        </p:nvSpPr>
        <p:spPr/>
        <p:txBody>
          <a:bodyPr/>
          <a:lstStyle/>
          <a:p>
            <a:r>
              <a:rPr lang="en-US" dirty="0"/>
              <a:t>Thermal Survival Light Area Math</a:t>
            </a:r>
          </a:p>
        </p:txBody>
      </p:sp>
      <p:sp>
        <p:nvSpPr>
          <p:cNvPr id="3" name="Content Placeholder 2">
            <a:extLst>
              <a:ext uri="{FF2B5EF4-FFF2-40B4-BE49-F238E27FC236}">
                <a16:creationId xmlns:a16="http://schemas.microsoft.com/office/drawing/2014/main" id="{34ACCE9F-C6F9-A786-7904-308A146B35C0}"/>
              </a:ext>
            </a:extLst>
          </p:cNvPr>
          <p:cNvSpPr>
            <a:spLocks noGrp="1"/>
          </p:cNvSpPr>
          <p:nvPr>
            <p:ph idx="1"/>
          </p:nvPr>
        </p:nvSpPr>
        <p:spPr>
          <a:xfrm>
            <a:off x="838200" y="1532204"/>
            <a:ext cx="6236885" cy="4644759"/>
          </a:xfrm>
        </p:spPr>
        <p:txBody>
          <a:bodyPr>
            <a:normAutofit/>
          </a:bodyPr>
          <a:lstStyle/>
          <a:p>
            <a:pPr marL="0" indent="0">
              <a:buNone/>
            </a:pPr>
            <a:r>
              <a:rPr lang="en-US" sz="2400" dirty="0"/>
              <a:t>No movement in Z:</a:t>
            </a:r>
          </a:p>
          <a:p>
            <a:pPr marL="0" indent="0">
              <a:buNone/>
            </a:pPr>
            <a:r>
              <a:rPr lang="en-US" sz="2400" dirty="0"/>
              <a:t>A = </a:t>
            </a:r>
            <a:r>
              <a:rPr lang="el-GR" sz="2400" b="0" i="0" u="none" strike="noStrike" dirty="0">
                <a:effectLst/>
              </a:rPr>
              <a:t>π</a:t>
            </a:r>
            <a:r>
              <a:rPr lang="en-US" sz="2400" b="0" i="0" u="none" strike="noStrike" dirty="0">
                <a:effectLst/>
              </a:rPr>
              <a:t>*10.</a:t>
            </a:r>
            <a:r>
              <a:rPr lang="en-US" sz="2400" dirty="0"/>
              <a:t>4</a:t>
            </a:r>
            <a:r>
              <a:rPr lang="en-US" sz="2400" baseline="30000" dirty="0"/>
              <a:t>2</a:t>
            </a:r>
            <a:endParaRPr lang="en-US" sz="2400" dirty="0"/>
          </a:p>
          <a:p>
            <a:pPr marL="0" indent="0">
              <a:buNone/>
            </a:pPr>
            <a:endParaRPr lang="en-US" sz="2400" dirty="0"/>
          </a:p>
          <a:p>
            <a:pPr marL="0" indent="0">
              <a:buNone/>
            </a:pPr>
            <a:r>
              <a:rPr lang="en-US" sz="2400" dirty="0"/>
              <a:t>+1mm movement</a:t>
            </a:r>
          </a:p>
          <a:p>
            <a:pPr marL="0" indent="0">
              <a:buNone/>
            </a:pPr>
            <a:r>
              <a:rPr lang="en-US" sz="2400" dirty="0"/>
              <a:t>A = </a:t>
            </a:r>
            <a:r>
              <a:rPr lang="el-GR" sz="2400" b="0" i="0" u="none" strike="noStrike" dirty="0">
                <a:effectLst/>
              </a:rPr>
              <a:t>π</a:t>
            </a:r>
            <a:r>
              <a:rPr lang="en-US" sz="2400" b="0" i="0" u="none" strike="noStrike" dirty="0">
                <a:effectLst/>
              </a:rPr>
              <a:t>*9.5</a:t>
            </a:r>
            <a:r>
              <a:rPr lang="en-US" sz="2400" baseline="30000" dirty="0"/>
              <a:t>2</a:t>
            </a:r>
            <a:endParaRPr lang="en-US" sz="2400" dirty="0"/>
          </a:p>
          <a:p>
            <a:pPr marL="0" indent="0">
              <a:buNone/>
            </a:pPr>
            <a:endParaRPr lang="en-US" sz="2400" dirty="0"/>
          </a:p>
          <a:p>
            <a:pPr marL="0" indent="0">
              <a:buNone/>
            </a:pPr>
            <a:r>
              <a:rPr lang="en-US" sz="2400" dirty="0"/>
              <a:t>-1mm movement</a:t>
            </a:r>
          </a:p>
          <a:p>
            <a:pPr marL="0" indent="0">
              <a:buNone/>
            </a:pPr>
            <a:r>
              <a:rPr lang="en-US" sz="2400" dirty="0"/>
              <a:t>A = </a:t>
            </a:r>
            <a:r>
              <a:rPr lang="el-GR" sz="2400" b="0" i="0" u="none" strike="noStrike" dirty="0">
                <a:effectLst/>
              </a:rPr>
              <a:t>π</a:t>
            </a:r>
            <a:r>
              <a:rPr lang="en-US" sz="2400" b="0" i="0" u="none" strike="noStrike" dirty="0">
                <a:effectLst/>
              </a:rPr>
              <a:t>*11.3</a:t>
            </a:r>
            <a:r>
              <a:rPr lang="en-US" sz="2400" baseline="30000" dirty="0"/>
              <a:t>2 </a:t>
            </a:r>
            <a:r>
              <a:rPr lang="en-US" sz="2400" dirty="0"/>
              <a:t>– 2*</a:t>
            </a:r>
            <a:r>
              <a:rPr lang="en-US" sz="2400" dirty="0" err="1"/>
              <a:t>A</a:t>
            </a:r>
            <a:r>
              <a:rPr lang="en-US" sz="2400" baseline="-25000" dirty="0" err="1"/>
              <a:t>missing</a:t>
            </a:r>
            <a:endParaRPr lang="en-US" sz="2400" baseline="-25000" dirty="0"/>
          </a:p>
          <a:p>
            <a:pPr marL="0" indent="0">
              <a:buNone/>
            </a:pPr>
            <a:r>
              <a:rPr lang="en-US" sz="2400" dirty="0" err="1"/>
              <a:t>A</a:t>
            </a:r>
            <a:r>
              <a:rPr lang="en-US" sz="2400" baseline="-25000" dirty="0" err="1"/>
              <a:t>missing</a:t>
            </a:r>
            <a:r>
              <a:rPr lang="en-US" sz="2400" dirty="0"/>
              <a:t> = r</a:t>
            </a:r>
            <a:r>
              <a:rPr lang="en-US" sz="2400" baseline="30000" dirty="0"/>
              <a:t>2</a:t>
            </a:r>
            <a:r>
              <a:rPr lang="en-US" sz="2400" dirty="0"/>
              <a:t>acos(1-h/r)- (r-h)sqrt(2rh-h</a:t>
            </a:r>
            <a:r>
              <a:rPr lang="en-US" sz="2400" baseline="30000" dirty="0"/>
              <a:t>2</a:t>
            </a:r>
            <a:r>
              <a:rPr lang="en-US" sz="2400" dirty="0"/>
              <a:t>)</a:t>
            </a:r>
          </a:p>
        </p:txBody>
      </p:sp>
      <p:sp>
        <p:nvSpPr>
          <p:cNvPr id="4" name="Slide Number Placeholder 3">
            <a:extLst>
              <a:ext uri="{FF2B5EF4-FFF2-40B4-BE49-F238E27FC236}">
                <a16:creationId xmlns:a16="http://schemas.microsoft.com/office/drawing/2014/main" id="{AEA6B7D8-D376-CCA3-1B46-F1027A33E9D0}"/>
              </a:ext>
            </a:extLst>
          </p:cNvPr>
          <p:cNvSpPr>
            <a:spLocks noGrp="1"/>
          </p:cNvSpPr>
          <p:nvPr>
            <p:ph type="sldNum" sz="quarter" idx="4"/>
          </p:nvPr>
        </p:nvSpPr>
        <p:spPr/>
        <p:txBody>
          <a:bodyPr/>
          <a:lstStyle/>
          <a:p>
            <a:fld id="{21C771A8-89F5-6C43-9C6E-B052BDC4BA94}" type="slidenum">
              <a:rPr lang="en-US" smtClean="0"/>
              <a:pPr/>
              <a:t>63</a:t>
            </a:fld>
            <a:endParaRPr lang="en-US"/>
          </a:p>
        </p:txBody>
      </p:sp>
      <p:graphicFrame>
        <p:nvGraphicFramePr>
          <p:cNvPr id="5" name="Table 18">
            <a:extLst>
              <a:ext uri="{FF2B5EF4-FFF2-40B4-BE49-F238E27FC236}">
                <a16:creationId xmlns:a16="http://schemas.microsoft.com/office/drawing/2014/main" id="{7583CA80-0DA1-F91C-2E72-CB34ED8C70D8}"/>
              </a:ext>
            </a:extLst>
          </p:cNvPr>
          <p:cNvGraphicFramePr>
            <a:graphicFrameLocks noGrp="1"/>
          </p:cNvGraphicFramePr>
          <p:nvPr>
            <p:extLst>
              <p:ext uri="{D42A27DB-BD31-4B8C-83A1-F6EECF244321}">
                <p14:modId xmlns:p14="http://schemas.microsoft.com/office/powerpoint/2010/main" val="2649382226"/>
              </p:ext>
            </p:extLst>
          </p:nvPr>
        </p:nvGraphicFramePr>
        <p:xfrm>
          <a:off x="7241855" y="1676400"/>
          <a:ext cx="3779349" cy="1752600"/>
        </p:xfrm>
        <a:graphic>
          <a:graphicData uri="http://schemas.openxmlformats.org/drawingml/2006/table">
            <a:tbl>
              <a:tblPr firstRow="1" bandRow="1">
                <a:tableStyleId>{74C1A8A3-306A-4EB7-A6B1-4F7E0EB9C5D6}</a:tableStyleId>
              </a:tblPr>
              <a:tblGrid>
                <a:gridCol w="1018045">
                  <a:extLst>
                    <a:ext uri="{9D8B030D-6E8A-4147-A177-3AD203B41FA5}">
                      <a16:colId xmlns:a16="http://schemas.microsoft.com/office/drawing/2014/main" val="1857034063"/>
                    </a:ext>
                  </a:extLst>
                </a:gridCol>
                <a:gridCol w="1222593">
                  <a:extLst>
                    <a:ext uri="{9D8B030D-6E8A-4147-A177-3AD203B41FA5}">
                      <a16:colId xmlns:a16="http://schemas.microsoft.com/office/drawing/2014/main" val="2033745665"/>
                    </a:ext>
                  </a:extLst>
                </a:gridCol>
                <a:gridCol w="1538711">
                  <a:extLst>
                    <a:ext uri="{9D8B030D-6E8A-4147-A177-3AD203B41FA5}">
                      <a16:colId xmlns:a16="http://schemas.microsoft.com/office/drawing/2014/main" val="469022166"/>
                    </a:ext>
                  </a:extLst>
                </a:gridCol>
              </a:tblGrid>
              <a:tr h="370840">
                <a:tc>
                  <a:txBody>
                    <a:bodyPr/>
                    <a:lstStyle/>
                    <a:p>
                      <a:pPr algn="ctr"/>
                      <a:r>
                        <a:rPr lang="en-US" b="0" dirty="0" err="1">
                          <a:latin typeface="Century Gothic" panose="020B0502020202020204" pitchFamily="34" charset="0"/>
                        </a:rPr>
                        <a:t>dZ</a:t>
                      </a:r>
                      <a:endParaRPr lang="en-US" b="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latin typeface="Century Gothic" panose="020B0502020202020204" pitchFamily="34" charset="0"/>
                        </a:rPr>
                        <a:t>Light Diameter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latin typeface="Century Gothic" panose="020B0502020202020204" pitchFamily="34" charset="0"/>
                        </a:rPr>
                        <a:t>Light Area on Sensor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0331896"/>
                  </a:ext>
                </a:extLst>
              </a:tr>
              <a:tr h="370840">
                <a:tc>
                  <a:txBody>
                    <a:bodyPr/>
                    <a:lstStyle/>
                    <a:p>
                      <a:pPr algn="ctr"/>
                      <a:r>
                        <a:rPr lang="en-US" b="0" dirty="0">
                          <a:latin typeface="Century Gothic" panose="020B0502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latin typeface="Century Gothic" panose="020B0502020202020204" pitchFamily="34" charset="0"/>
                        </a:rPr>
                        <a:t>10.4 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latin typeface="Century Gothic" panose="020B0502020202020204" pitchFamily="34" charset="0"/>
                        </a:rPr>
                        <a:t>340 mm</a:t>
                      </a:r>
                      <a:r>
                        <a:rPr lang="en-US" b="0" baseline="30000" dirty="0">
                          <a:latin typeface="Century Gothic" panose="020B0502020202020204" pitchFamily="34" charset="0"/>
                        </a:rPr>
                        <a:t>2</a:t>
                      </a:r>
                      <a:endParaRPr lang="en-US" b="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530240983"/>
                  </a:ext>
                </a:extLst>
              </a:tr>
              <a:tr h="370840">
                <a:tc>
                  <a:txBody>
                    <a:bodyPr/>
                    <a:lstStyle/>
                    <a:p>
                      <a:pPr algn="ctr"/>
                      <a:r>
                        <a:rPr lang="en-US" b="0" dirty="0">
                          <a:latin typeface="Century Gothic" panose="020B0502020202020204" pitchFamily="34" charset="0"/>
                        </a:rPr>
                        <a:t>-1 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latin typeface="Century Gothic" panose="020B0502020202020204" pitchFamily="34" charset="0"/>
                        </a:rPr>
                        <a:t>11.3 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latin typeface="Century Gothic" panose="020B0502020202020204" pitchFamily="34" charset="0"/>
                        </a:rPr>
                        <a:t>398 mm</a:t>
                      </a:r>
                      <a:r>
                        <a:rPr lang="en-US" b="0" baseline="30000" dirty="0">
                          <a:latin typeface="Century Gothic" panose="020B0502020202020204" pitchFamily="34" charset="0"/>
                        </a:rPr>
                        <a:t>2</a:t>
                      </a:r>
                      <a:endParaRPr lang="en-US" b="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058586632"/>
                  </a:ext>
                </a:extLst>
              </a:tr>
              <a:tr h="370840">
                <a:tc>
                  <a:txBody>
                    <a:bodyPr/>
                    <a:lstStyle/>
                    <a:p>
                      <a:pPr algn="ctr"/>
                      <a:r>
                        <a:rPr lang="en-US" b="0" dirty="0">
                          <a:latin typeface="Century Gothic" panose="020B0502020202020204" pitchFamily="34" charset="0"/>
                        </a:rPr>
                        <a:t>+1mm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0" dirty="0">
                          <a:latin typeface="Century Gothic" panose="020B0502020202020204" pitchFamily="34" charset="0"/>
                        </a:rPr>
                        <a:t>9.5 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Century Gothic" panose="020B0502020202020204" pitchFamily="34" charset="0"/>
                        </a:rPr>
                        <a:t>284 mm</a:t>
                      </a:r>
                      <a:r>
                        <a:rPr lang="en-US" b="0" baseline="30000" dirty="0">
                          <a:latin typeface="Century Gothic" panose="020B0502020202020204" pitchFamily="34" charset="0"/>
                        </a:rPr>
                        <a:t>2</a:t>
                      </a:r>
                      <a:endParaRPr lang="en-US" b="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864055322"/>
                  </a:ext>
                </a:extLst>
              </a:tr>
            </a:tbl>
          </a:graphicData>
        </a:graphic>
      </p:graphicFrame>
      <p:pic>
        <p:nvPicPr>
          <p:cNvPr id="2050" name="Picture 2">
            <a:extLst>
              <a:ext uri="{FF2B5EF4-FFF2-40B4-BE49-F238E27FC236}">
                <a16:creationId xmlns:a16="http://schemas.microsoft.com/office/drawing/2014/main" id="{B586C7A5-1CD9-C6D5-C0BA-C4845A56C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2673" y="3380582"/>
            <a:ext cx="2844800" cy="28448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A4E27555-9E04-90BC-0DF8-9E2B9ABEB39B}"/>
              </a:ext>
            </a:extLst>
          </p:cNvPr>
          <p:cNvCxnSpPr>
            <a:cxnSpLocks/>
          </p:cNvCxnSpPr>
          <p:nvPr/>
        </p:nvCxnSpPr>
        <p:spPr>
          <a:xfrm flipV="1">
            <a:off x="8735073" y="3791607"/>
            <a:ext cx="779417" cy="985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5F58117-C0E7-38BA-47CF-5077605BF83B}"/>
              </a:ext>
            </a:extLst>
          </p:cNvPr>
          <p:cNvCxnSpPr>
            <a:cxnSpLocks/>
          </p:cNvCxnSpPr>
          <p:nvPr/>
        </p:nvCxnSpPr>
        <p:spPr>
          <a:xfrm flipH="1" flipV="1">
            <a:off x="7953703" y="3791607"/>
            <a:ext cx="781370" cy="985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16504E-9293-BA32-4552-BDD0896A6A94}"/>
              </a:ext>
            </a:extLst>
          </p:cNvPr>
          <p:cNvCxnSpPr>
            <a:cxnSpLocks/>
          </p:cNvCxnSpPr>
          <p:nvPr/>
        </p:nvCxnSpPr>
        <p:spPr>
          <a:xfrm flipH="1">
            <a:off x="7953703" y="3791606"/>
            <a:ext cx="1560787"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ight Brace 15">
            <a:extLst>
              <a:ext uri="{FF2B5EF4-FFF2-40B4-BE49-F238E27FC236}">
                <a16:creationId xmlns:a16="http://schemas.microsoft.com/office/drawing/2014/main" id="{1CAA8410-853C-DB25-779E-77A809F9C5A9}"/>
              </a:ext>
            </a:extLst>
          </p:cNvPr>
          <p:cNvSpPr/>
          <p:nvPr/>
        </p:nvSpPr>
        <p:spPr>
          <a:xfrm>
            <a:off x="9514490" y="3791607"/>
            <a:ext cx="104775" cy="985341"/>
          </a:xfrm>
          <a:prstGeom prst="rightBrace">
            <a:avLst>
              <a:gd name="adj1" fmla="val 6287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1A62D8FF-256D-B588-32E2-4B8988690AA8}"/>
                  </a:ext>
                </a:extLst>
              </p14:cNvPr>
              <p14:cNvContentPartPr/>
              <p14:nvPr/>
            </p14:nvContentPartPr>
            <p14:xfrm>
              <a:off x="7963295" y="3525910"/>
              <a:ext cx="1539720" cy="271080"/>
            </p14:xfrm>
          </p:contentPart>
        </mc:Choice>
        <mc:Fallback xmlns="">
          <p:pic>
            <p:nvPicPr>
              <p:cNvPr id="20" name="Ink 19">
                <a:extLst>
                  <a:ext uri="{FF2B5EF4-FFF2-40B4-BE49-F238E27FC236}">
                    <a16:creationId xmlns:a16="http://schemas.microsoft.com/office/drawing/2014/main" id="{1A62D8FF-256D-B588-32E2-4B8988690AA8}"/>
                  </a:ext>
                </a:extLst>
              </p:cNvPr>
              <p:cNvPicPr/>
              <p:nvPr/>
            </p:nvPicPr>
            <p:blipFill>
              <a:blip r:embed="rId4"/>
              <a:stretch>
                <a:fillRect/>
              </a:stretch>
            </p:blipFill>
            <p:spPr>
              <a:xfrm>
                <a:off x="7954295" y="3516910"/>
                <a:ext cx="1557360" cy="288720"/>
              </a:xfrm>
              <a:prstGeom prst="rect">
                <a:avLst/>
              </a:prstGeom>
            </p:spPr>
          </p:pic>
        </mc:Fallback>
      </mc:AlternateContent>
      <p:sp>
        <p:nvSpPr>
          <p:cNvPr id="15" name="Right Brace 14">
            <a:extLst>
              <a:ext uri="{FF2B5EF4-FFF2-40B4-BE49-F238E27FC236}">
                <a16:creationId xmlns:a16="http://schemas.microsoft.com/office/drawing/2014/main" id="{31B765A1-B7ED-4FC9-7FA2-CD07ACDDE160}"/>
              </a:ext>
            </a:extLst>
          </p:cNvPr>
          <p:cNvSpPr/>
          <p:nvPr/>
        </p:nvSpPr>
        <p:spPr>
          <a:xfrm>
            <a:off x="8726228" y="3525910"/>
            <a:ext cx="104775" cy="264181"/>
          </a:xfrm>
          <a:prstGeom prst="rightBrace">
            <a:avLst>
              <a:gd name="adj1" fmla="val 6287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TextBox 25">
            <a:extLst>
              <a:ext uri="{FF2B5EF4-FFF2-40B4-BE49-F238E27FC236}">
                <a16:creationId xmlns:a16="http://schemas.microsoft.com/office/drawing/2014/main" id="{CCAB4BC3-7894-ABE0-0F6A-3515C10A8150}"/>
              </a:ext>
            </a:extLst>
          </p:cNvPr>
          <p:cNvSpPr txBox="1"/>
          <p:nvPr/>
        </p:nvSpPr>
        <p:spPr>
          <a:xfrm>
            <a:off x="7468455" y="3454500"/>
            <a:ext cx="647934" cy="276999"/>
          </a:xfrm>
          <a:prstGeom prst="rect">
            <a:avLst/>
          </a:prstGeom>
          <a:noFill/>
        </p:spPr>
        <p:txBody>
          <a:bodyPr wrap="none" rtlCol="0">
            <a:spAutoFit/>
          </a:bodyPr>
          <a:lstStyle/>
          <a:p>
            <a:r>
              <a:rPr lang="en-US" sz="1200" dirty="0" err="1">
                <a:solidFill>
                  <a:schemeClr val="accent2">
                    <a:lumMod val="75000"/>
                  </a:schemeClr>
                </a:solidFill>
                <a:latin typeface="Century Gothic" panose="020B0502020202020204" pitchFamily="34" charset="0"/>
              </a:rPr>
              <a:t>A</a:t>
            </a:r>
            <a:r>
              <a:rPr lang="en-US" sz="1200" baseline="-25000" dirty="0" err="1">
                <a:solidFill>
                  <a:schemeClr val="accent2">
                    <a:lumMod val="75000"/>
                  </a:schemeClr>
                </a:solidFill>
                <a:latin typeface="Century Gothic" panose="020B0502020202020204" pitchFamily="34" charset="0"/>
              </a:rPr>
              <a:t>missing</a:t>
            </a:r>
            <a:endParaRPr lang="en-US" sz="1200" dirty="0">
              <a:solidFill>
                <a:schemeClr val="accent2">
                  <a:lumMod val="75000"/>
                </a:schemeClr>
              </a:solidFill>
              <a:latin typeface="Century Gothic" panose="020B0502020202020204" pitchFamily="34" charset="0"/>
            </a:endParaRPr>
          </a:p>
        </p:txBody>
      </p:sp>
      <p:sp>
        <p:nvSpPr>
          <p:cNvPr id="27" name="TextBox 26">
            <a:extLst>
              <a:ext uri="{FF2B5EF4-FFF2-40B4-BE49-F238E27FC236}">
                <a16:creationId xmlns:a16="http://schemas.microsoft.com/office/drawing/2014/main" id="{F94644B3-E959-89A7-A7A2-8192C295FC02}"/>
              </a:ext>
            </a:extLst>
          </p:cNvPr>
          <p:cNvSpPr txBox="1"/>
          <p:nvPr/>
        </p:nvSpPr>
        <p:spPr>
          <a:xfrm>
            <a:off x="8789347" y="3533707"/>
            <a:ext cx="279244" cy="276999"/>
          </a:xfrm>
          <a:prstGeom prst="rect">
            <a:avLst/>
          </a:prstGeom>
          <a:noFill/>
        </p:spPr>
        <p:txBody>
          <a:bodyPr wrap="none" rtlCol="0">
            <a:spAutoFit/>
          </a:bodyPr>
          <a:lstStyle/>
          <a:p>
            <a:r>
              <a:rPr lang="en-US" sz="1200" dirty="0">
                <a:solidFill>
                  <a:srgbClr val="FF0000"/>
                </a:solidFill>
                <a:latin typeface="Century Gothic" panose="020B0502020202020204" pitchFamily="34" charset="0"/>
              </a:rPr>
              <a:t>h</a:t>
            </a:r>
          </a:p>
        </p:txBody>
      </p:sp>
      <p:sp>
        <p:nvSpPr>
          <p:cNvPr id="28" name="TextBox 27">
            <a:extLst>
              <a:ext uri="{FF2B5EF4-FFF2-40B4-BE49-F238E27FC236}">
                <a16:creationId xmlns:a16="http://schemas.microsoft.com/office/drawing/2014/main" id="{4F00741E-DD56-523F-2598-A5146FC2A35D}"/>
              </a:ext>
            </a:extLst>
          </p:cNvPr>
          <p:cNvSpPr txBox="1"/>
          <p:nvPr/>
        </p:nvSpPr>
        <p:spPr>
          <a:xfrm>
            <a:off x="9574760" y="4145777"/>
            <a:ext cx="587020" cy="276999"/>
          </a:xfrm>
          <a:prstGeom prst="rect">
            <a:avLst/>
          </a:prstGeom>
          <a:noFill/>
        </p:spPr>
        <p:txBody>
          <a:bodyPr wrap="none" rtlCol="0">
            <a:spAutoFit/>
          </a:bodyPr>
          <a:lstStyle/>
          <a:p>
            <a:r>
              <a:rPr lang="en-US" sz="1200" dirty="0" err="1">
                <a:solidFill>
                  <a:srgbClr val="FF0000"/>
                </a:solidFill>
                <a:latin typeface="Century Gothic" panose="020B0502020202020204" pitchFamily="34" charset="0"/>
              </a:rPr>
              <a:t>h</a:t>
            </a:r>
            <a:r>
              <a:rPr lang="en-US" sz="1200" baseline="-25000" dirty="0" err="1">
                <a:solidFill>
                  <a:srgbClr val="FF0000"/>
                </a:solidFill>
                <a:latin typeface="Century Gothic" panose="020B0502020202020204" pitchFamily="34" charset="0"/>
              </a:rPr>
              <a:t>sensor</a:t>
            </a:r>
            <a:endParaRPr lang="en-US" sz="1200" dirty="0">
              <a:solidFill>
                <a:srgbClr val="FF0000"/>
              </a:solidFill>
              <a:latin typeface="Century Gothic" panose="020B0502020202020204" pitchFamily="34" charset="0"/>
            </a:endParaRPr>
          </a:p>
        </p:txBody>
      </p:sp>
      <p:sp>
        <p:nvSpPr>
          <p:cNvPr id="29" name="TextBox 28">
            <a:extLst>
              <a:ext uri="{FF2B5EF4-FFF2-40B4-BE49-F238E27FC236}">
                <a16:creationId xmlns:a16="http://schemas.microsoft.com/office/drawing/2014/main" id="{EEE751DA-5E65-5E73-E5A6-38D84ECF023A}"/>
              </a:ext>
            </a:extLst>
          </p:cNvPr>
          <p:cNvSpPr txBox="1"/>
          <p:nvPr/>
        </p:nvSpPr>
        <p:spPr>
          <a:xfrm>
            <a:off x="8038919" y="4145511"/>
            <a:ext cx="231154" cy="276999"/>
          </a:xfrm>
          <a:prstGeom prst="rect">
            <a:avLst/>
          </a:prstGeom>
          <a:noFill/>
        </p:spPr>
        <p:txBody>
          <a:bodyPr wrap="none" rtlCol="0">
            <a:spAutoFit/>
          </a:bodyPr>
          <a:lstStyle/>
          <a:p>
            <a:r>
              <a:rPr lang="en-US" sz="1200" dirty="0">
                <a:solidFill>
                  <a:srgbClr val="FF0000"/>
                </a:solidFill>
                <a:latin typeface="Century Gothic" panose="020B0502020202020204" pitchFamily="34" charset="0"/>
              </a:rPr>
              <a:t>r</a:t>
            </a:r>
          </a:p>
        </p:txBody>
      </p:sp>
    </p:spTree>
    <p:extLst>
      <p:ext uri="{BB962C8B-B14F-4D97-AF65-F5344CB8AC3E}">
        <p14:creationId xmlns:p14="http://schemas.microsoft.com/office/powerpoint/2010/main" val="26794947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C934-4FB7-422B-3CF2-20BAE40FA075}"/>
              </a:ext>
            </a:extLst>
          </p:cNvPr>
          <p:cNvSpPr>
            <a:spLocks noGrp="1"/>
          </p:cNvSpPr>
          <p:nvPr>
            <p:ph type="title"/>
          </p:nvPr>
        </p:nvSpPr>
        <p:spPr/>
        <p:txBody>
          <a:bodyPr/>
          <a:lstStyle/>
          <a:p>
            <a:r>
              <a:rPr lang="en-US" dirty="0"/>
              <a:t>Detection Classification</a:t>
            </a:r>
          </a:p>
        </p:txBody>
      </p:sp>
    </p:spTree>
    <p:extLst>
      <p:ext uri="{BB962C8B-B14F-4D97-AF65-F5344CB8AC3E}">
        <p14:creationId xmlns:p14="http://schemas.microsoft.com/office/powerpoint/2010/main" val="2158217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A898379C-98B1-0502-0697-EBC740FF7A4D}"/>
              </a:ext>
            </a:extLst>
          </p:cNvPr>
          <p:cNvSpPr>
            <a:spLocks noGrp="1"/>
          </p:cNvSpPr>
          <p:nvPr>
            <p:ph sz="half" idx="1"/>
          </p:nvPr>
        </p:nvSpPr>
        <p:spPr/>
        <p:txBody>
          <a:bodyPr vert="horz" lIns="91440" tIns="45720" rIns="91440" bIns="45720" rtlCol="0" anchor="t">
            <a:normAutofit/>
          </a:bodyPr>
          <a:lstStyle/>
          <a:p>
            <a:pPr marL="0" indent="0">
              <a:buNone/>
            </a:pPr>
            <a:r>
              <a:rPr lang="en-US">
                <a:latin typeface="Century Gothic"/>
              </a:rPr>
              <a:t>Test Success:</a:t>
            </a:r>
          </a:p>
          <a:p>
            <a:pPr>
              <a:buFont typeface="Arial"/>
              <a:buChar char="•"/>
            </a:pPr>
            <a:r>
              <a:rPr lang="en-US">
                <a:latin typeface="Century Gothic"/>
              </a:rPr>
              <a:t>Test reconstruction of one full simulated image set using the </a:t>
            </a:r>
            <a:r>
              <a:rPr lang="en-US" err="1">
                <a:latin typeface="Century Gothic"/>
              </a:rPr>
              <a:t>Portenta</a:t>
            </a:r>
            <a:endParaRPr lang="en-US">
              <a:latin typeface="Century Gothic"/>
            </a:endParaRPr>
          </a:p>
          <a:p>
            <a:pPr>
              <a:buFont typeface="Arial"/>
            </a:pPr>
            <a:r>
              <a:rPr lang="en-US">
                <a:latin typeface="Century Gothic"/>
              </a:rPr>
              <a:t>Produce one stack of z slice images matching the input of the hologram generator</a:t>
            </a:r>
            <a:endParaRPr lang="en-US"/>
          </a:p>
          <a:p>
            <a:pPr>
              <a:buFont typeface="Arial"/>
            </a:pPr>
            <a:r>
              <a:rPr lang="en-US">
                <a:latin typeface="Century Gothic"/>
              </a:rPr>
              <a:t>Meet time requirement</a:t>
            </a:r>
            <a:endParaRPr lang="en-US"/>
          </a:p>
          <a:p>
            <a:pPr>
              <a:buFont typeface="Arial"/>
            </a:pPr>
            <a:endParaRPr lang="en-US"/>
          </a:p>
          <a:p>
            <a:endParaRPr lang="en-US"/>
          </a:p>
        </p:txBody>
      </p:sp>
      <p:sp>
        <p:nvSpPr>
          <p:cNvPr id="13" name="Content Placeholder 12">
            <a:extLst>
              <a:ext uri="{FF2B5EF4-FFF2-40B4-BE49-F238E27FC236}">
                <a16:creationId xmlns:a16="http://schemas.microsoft.com/office/drawing/2014/main" id="{5D026953-27A6-5F61-986A-4F18703BB52E}"/>
              </a:ext>
            </a:extLst>
          </p:cNvPr>
          <p:cNvSpPr>
            <a:spLocks noGrp="1"/>
          </p:cNvSpPr>
          <p:nvPr>
            <p:ph sz="half" idx="2"/>
          </p:nvPr>
        </p:nvSpPr>
        <p:spPr>
          <a:xfrm>
            <a:off x="6172200" y="1445394"/>
            <a:ext cx="5181600" cy="4731569"/>
          </a:xfrm>
        </p:spPr>
        <p:txBody>
          <a:bodyPr vert="horz" lIns="91440" tIns="45720" rIns="91440" bIns="45720" rtlCol="0" anchor="t">
            <a:normAutofit/>
          </a:bodyPr>
          <a:lstStyle/>
          <a:p>
            <a:r>
              <a:rPr lang="en-US">
                <a:latin typeface="Century Gothic"/>
              </a:rPr>
              <a:t>12,000 Sec. Requirement</a:t>
            </a:r>
          </a:p>
          <a:p>
            <a:pPr lvl="1"/>
            <a:r>
              <a:rPr lang="en-US">
                <a:latin typeface="Century Gothic"/>
              </a:rPr>
              <a:t>As modeled for CDR (R3.7.1)</a:t>
            </a:r>
          </a:p>
        </p:txBody>
      </p:sp>
      <p:sp>
        <p:nvSpPr>
          <p:cNvPr id="4" name="Slide Number Placeholder 3">
            <a:extLst>
              <a:ext uri="{FF2B5EF4-FFF2-40B4-BE49-F238E27FC236}">
                <a16:creationId xmlns:a16="http://schemas.microsoft.com/office/drawing/2014/main" id="{166B1794-EC3B-312E-94BE-337C3EEA9E89}"/>
              </a:ext>
            </a:extLst>
          </p:cNvPr>
          <p:cNvSpPr>
            <a:spLocks noGrp="1"/>
          </p:cNvSpPr>
          <p:nvPr>
            <p:ph type="sldNum" sz="quarter" idx="4"/>
          </p:nvPr>
        </p:nvSpPr>
        <p:spPr/>
        <p:txBody>
          <a:bodyPr/>
          <a:lstStyle/>
          <a:p>
            <a:fld id="{21C771A8-89F5-6C43-9C6E-B052BDC4BA94}" type="slidenum">
              <a:rPr lang="en-US" smtClean="0"/>
              <a:pPr/>
              <a:t>65</a:t>
            </a:fld>
            <a:endParaRPr lang="en-US"/>
          </a:p>
        </p:txBody>
      </p:sp>
      <p:sp>
        <p:nvSpPr>
          <p:cNvPr id="2" name="Title 1">
            <a:extLst>
              <a:ext uri="{FF2B5EF4-FFF2-40B4-BE49-F238E27FC236}">
                <a16:creationId xmlns:a16="http://schemas.microsoft.com/office/drawing/2014/main" id="{CFC8CBF3-958C-98A4-7770-56065081F922}"/>
              </a:ext>
            </a:extLst>
          </p:cNvPr>
          <p:cNvSpPr>
            <a:spLocks noGrp="1"/>
          </p:cNvSpPr>
          <p:nvPr>
            <p:ph type="title"/>
          </p:nvPr>
        </p:nvSpPr>
        <p:spPr/>
        <p:txBody>
          <a:bodyPr/>
          <a:lstStyle/>
          <a:p>
            <a:r>
              <a:rPr lang="en-US" b="1">
                <a:latin typeface="Century Gothic"/>
              </a:rPr>
              <a:t>Motion Detection</a:t>
            </a:r>
            <a:br>
              <a:rPr lang="en-US"/>
            </a:br>
            <a:r>
              <a:rPr lang="en-US" sz="3600">
                <a:solidFill>
                  <a:schemeClr val="accent2">
                    <a:lumMod val="60000"/>
                    <a:lumOff val="40000"/>
                  </a:schemeClr>
                </a:solidFill>
                <a:latin typeface="Century Gothic"/>
              </a:rPr>
              <a:t>Testing – Reconstruction Prerequisite </a:t>
            </a:r>
            <a:endParaRPr lang="en-US">
              <a:solidFill>
                <a:schemeClr val="accent2">
                  <a:lumMod val="60000"/>
                  <a:lumOff val="40000"/>
                </a:schemeClr>
              </a:solidFill>
            </a:endParaRPr>
          </a:p>
        </p:txBody>
      </p:sp>
      <p:pic>
        <p:nvPicPr>
          <p:cNvPr id="14" name="Picture 14" descr="Diagram&#10;&#10;Description automatically generated">
            <a:extLst>
              <a:ext uri="{FF2B5EF4-FFF2-40B4-BE49-F238E27FC236}">
                <a16:creationId xmlns:a16="http://schemas.microsoft.com/office/drawing/2014/main" id="{497932D0-2FDA-074C-939B-7A2CA145EB8E}"/>
              </a:ext>
            </a:extLst>
          </p:cNvPr>
          <p:cNvPicPr>
            <a:picLocks noChangeAspect="1"/>
          </p:cNvPicPr>
          <p:nvPr/>
        </p:nvPicPr>
        <p:blipFill>
          <a:blip r:embed="rId3"/>
          <a:stretch>
            <a:fillRect/>
          </a:stretch>
        </p:blipFill>
        <p:spPr>
          <a:xfrm>
            <a:off x="5341716" y="4229487"/>
            <a:ext cx="6794339" cy="2025760"/>
          </a:xfrm>
          <a:prstGeom prst="rect">
            <a:avLst/>
          </a:prstGeom>
        </p:spPr>
      </p:pic>
    </p:spTree>
    <p:extLst>
      <p:ext uri="{BB962C8B-B14F-4D97-AF65-F5344CB8AC3E}">
        <p14:creationId xmlns:p14="http://schemas.microsoft.com/office/powerpoint/2010/main" val="9128233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6">
            <a:extLst>
              <a:ext uri="{FF2B5EF4-FFF2-40B4-BE49-F238E27FC236}">
                <a16:creationId xmlns:a16="http://schemas.microsoft.com/office/drawing/2014/main" id="{4D3D2BD0-F881-8CD3-6683-13B15C579D16}"/>
              </a:ext>
            </a:extLst>
          </p:cNvPr>
          <p:cNvGraphicFramePr>
            <a:graphicFrameLocks noGrp="1"/>
          </p:cNvGraphicFramePr>
          <p:nvPr>
            <p:ph sz="half" idx="1"/>
          </p:nvPr>
        </p:nvGraphicFramePr>
        <p:xfrm>
          <a:off x="173802" y="1477162"/>
          <a:ext cx="3966683" cy="3876040"/>
        </p:xfrm>
        <a:graphic>
          <a:graphicData uri="http://schemas.openxmlformats.org/drawingml/2006/table">
            <a:tbl>
              <a:tblPr firstRow="1" bandRow="1">
                <a:tableStyleId>{74C1A8A3-306A-4EB7-A6B1-4F7E0EB9C5D6}</a:tableStyleId>
              </a:tblPr>
              <a:tblGrid>
                <a:gridCol w="2569398">
                  <a:extLst>
                    <a:ext uri="{9D8B030D-6E8A-4147-A177-3AD203B41FA5}">
                      <a16:colId xmlns:a16="http://schemas.microsoft.com/office/drawing/2014/main" val="371227847"/>
                    </a:ext>
                  </a:extLst>
                </a:gridCol>
                <a:gridCol w="1397285">
                  <a:extLst>
                    <a:ext uri="{9D8B030D-6E8A-4147-A177-3AD203B41FA5}">
                      <a16:colId xmlns:a16="http://schemas.microsoft.com/office/drawing/2014/main" val="4123926104"/>
                    </a:ext>
                  </a:extLst>
                </a:gridCol>
              </a:tblGrid>
              <a:tr h="370840">
                <a:tc>
                  <a:txBody>
                    <a:bodyPr/>
                    <a:lstStyle/>
                    <a:p>
                      <a:pPr algn="ctr"/>
                      <a:r>
                        <a:rPr lang="en-US" sz="1400" b="0" i="0" kern="1200">
                          <a:solidFill>
                            <a:schemeClr val="tx1"/>
                          </a:solidFill>
                          <a:effectLst/>
                          <a:latin typeface="Century Gothic" panose="020B0502020202020204" pitchFamily="34" charset="0"/>
                          <a:ea typeface="+mn-ea"/>
                          <a:cs typeface="+mn-cs"/>
                        </a:rPr>
                        <a:t>Bibliographic Entry</a:t>
                      </a:r>
                      <a:endParaRPr lang="en-US" sz="1400" b="0">
                        <a:solidFill>
                          <a:schemeClr val="tx1"/>
                        </a:solidFill>
                        <a:latin typeface="Century Gothic" panose="020B0502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b="0" i="0" kern="1200">
                          <a:solidFill>
                            <a:schemeClr val="tx1"/>
                          </a:solidFill>
                          <a:effectLst/>
                          <a:latin typeface="Century Gothic" panose="020B0502020202020204" pitchFamily="34" charset="0"/>
                          <a:ea typeface="+mn-ea"/>
                          <a:cs typeface="+mn-cs"/>
                        </a:rPr>
                        <a:t>Result (</a:t>
                      </a:r>
                      <a:r>
                        <a:rPr lang="el-GR" sz="1400" b="0" i="0" kern="1200">
                          <a:solidFill>
                            <a:schemeClr val="tx1"/>
                          </a:solidFill>
                          <a:effectLst/>
                          <a:latin typeface="Century Gothic" panose="020B0502020202020204" pitchFamily="34" charset="0"/>
                          <a:ea typeface="+mn-ea"/>
                          <a:cs typeface="+mn-cs"/>
                        </a:rPr>
                        <a:t>μ</a:t>
                      </a:r>
                      <a:r>
                        <a:rPr lang="en-US" sz="1400" b="0" i="0" kern="1200">
                          <a:solidFill>
                            <a:schemeClr val="tx1"/>
                          </a:solidFill>
                          <a:effectLst/>
                          <a:latin typeface="Century Gothic" panose="020B0502020202020204" pitchFamily="34" charset="0"/>
                          <a:ea typeface="+mn-ea"/>
                          <a:cs typeface="+mn-cs"/>
                        </a:rPr>
                        <a:t>m/s)</a:t>
                      </a:r>
                      <a:endParaRPr lang="en-US" sz="1400" b="0">
                        <a:solidFill>
                          <a:schemeClr val="tx1"/>
                        </a:solidFill>
                        <a:latin typeface="Century Gothic" panose="020B0502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49379340"/>
                  </a:ext>
                </a:extLst>
              </a:tr>
              <a:tr h="370840">
                <a:tc>
                  <a:txBody>
                    <a:bodyPr/>
                    <a:lstStyle/>
                    <a:p>
                      <a:r>
                        <a:rPr lang="en-US" sz="1200" b="0" i="0" kern="1200">
                          <a:solidFill>
                            <a:schemeClr val="dk1"/>
                          </a:solidFill>
                          <a:effectLst/>
                          <a:latin typeface="Century Gothic" panose="020B0502020202020204" pitchFamily="34" charset="0"/>
                          <a:ea typeface="+mn-ea"/>
                          <a:cs typeface="+mn-cs"/>
                        </a:rPr>
                        <a:t>Tortora, Funke, &amp; Case. </a:t>
                      </a:r>
                      <a:r>
                        <a:rPr lang="en-US" sz="1200" b="0" i="1" u="none" strike="noStrike" kern="1200">
                          <a:solidFill>
                            <a:schemeClr val="dk1"/>
                          </a:solidFill>
                          <a:effectLst/>
                          <a:latin typeface="Century Gothic" panose="020B0502020202020204" pitchFamily="34" charset="0"/>
                          <a:ea typeface="+mn-ea"/>
                          <a:cs typeface="+mn-cs"/>
                        </a:rPr>
                        <a:t>Microbiology: An Introduction</a:t>
                      </a:r>
                      <a:r>
                        <a:rPr lang="en-US" sz="1200" b="0" i="0" kern="1200">
                          <a:solidFill>
                            <a:schemeClr val="dk1"/>
                          </a:solidFill>
                          <a:effectLst/>
                          <a:latin typeface="Century Gothic" panose="020B0502020202020204" pitchFamily="34" charset="0"/>
                          <a:ea typeface="+mn-ea"/>
                          <a:cs typeface="+mn-cs"/>
                        </a:rPr>
                        <a:t>. Redwood City, CA: Benjamin Cumming, 1995: 275</a:t>
                      </a:r>
                      <a:endParaRPr lang="en-US" sz="1200">
                        <a:latin typeface="Century Gothic" panose="020B0502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l-GR" sz="1400" b="0" i="0" kern="1200">
                          <a:solidFill>
                            <a:schemeClr val="dk1"/>
                          </a:solidFill>
                          <a:effectLst/>
                          <a:latin typeface="Century Gothic" panose="020B0502020202020204" pitchFamily="34" charset="0"/>
                          <a:ea typeface="+mn-ea"/>
                          <a:cs typeface="+mn-cs"/>
                        </a:rPr>
                        <a:t>50</a:t>
                      </a:r>
                      <a:endParaRPr lang="en-US" sz="1400">
                        <a:latin typeface="Century Gothic" panose="020B0502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44876311"/>
                  </a:ext>
                </a:extLst>
              </a:tr>
              <a:tr h="370840">
                <a:tc>
                  <a:txBody>
                    <a:bodyPr/>
                    <a:lstStyle/>
                    <a:p>
                      <a:r>
                        <a:rPr lang="en-US" sz="1200" b="0" i="0" kern="1200">
                          <a:solidFill>
                            <a:schemeClr val="dk1"/>
                          </a:solidFill>
                          <a:effectLst/>
                          <a:latin typeface="Century Gothic" panose="020B0502020202020204" pitchFamily="34" charset="0"/>
                          <a:ea typeface="+mn-ea"/>
                          <a:cs typeface="+mn-cs"/>
                        </a:rPr>
                        <a:t>"Bacteria." </a:t>
                      </a:r>
                      <a:r>
                        <a:rPr lang="en-US" sz="1200" b="0" i="1" u="none" strike="noStrike" kern="1200">
                          <a:solidFill>
                            <a:schemeClr val="dk1"/>
                          </a:solidFill>
                          <a:effectLst/>
                          <a:latin typeface="Century Gothic" panose="020B0502020202020204" pitchFamily="34" charset="0"/>
                          <a:ea typeface="+mn-ea"/>
                          <a:cs typeface="+mn-cs"/>
                        </a:rPr>
                        <a:t>The World Book Encyclopedia</a:t>
                      </a:r>
                      <a:r>
                        <a:rPr lang="en-US" sz="1200" b="0" i="0" kern="1200">
                          <a:solidFill>
                            <a:schemeClr val="dk1"/>
                          </a:solidFill>
                          <a:effectLst/>
                          <a:latin typeface="Century Gothic" panose="020B0502020202020204" pitchFamily="34" charset="0"/>
                          <a:ea typeface="+mn-ea"/>
                          <a:cs typeface="+mn-cs"/>
                        </a:rPr>
                        <a:t>. Chicago: Field Enterprises, 1973: 18.</a:t>
                      </a:r>
                      <a:endParaRPr lang="en-US" sz="1200">
                        <a:latin typeface="Century Gothic" panose="020B0502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l-GR" sz="1400" b="0" i="0" kern="1200">
                          <a:solidFill>
                            <a:schemeClr val="dk1"/>
                          </a:solidFill>
                          <a:effectLst/>
                          <a:latin typeface="Century Gothic" panose="020B0502020202020204" pitchFamily="34" charset="0"/>
                          <a:ea typeface="+mn-ea"/>
                          <a:cs typeface="+mn-cs"/>
                        </a:rPr>
                        <a:t>50</a:t>
                      </a:r>
                      <a:endParaRPr lang="en-US" sz="1400">
                        <a:latin typeface="Century Gothic" panose="020B0502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80597643"/>
                  </a:ext>
                </a:extLst>
              </a:tr>
              <a:tr h="370840">
                <a:tc>
                  <a:txBody>
                    <a:bodyPr/>
                    <a:lstStyle/>
                    <a:p>
                      <a:r>
                        <a:rPr lang="en-US" sz="1200" b="0" i="0" kern="1200" err="1">
                          <a:solidFill>
                            <a:schemeClr val="dk1"/>
                          </a:solidFill>
                          <a:effectLst/>
                          <a:latin typeface="Century Gothic" panose="020B0502020202020204" pitchFamily="34" charset="0"/>
                          <a:ea typeface="+mn-ea"/>
                          <a:cs typeface="+mn-cs"/>
                        </a:rPr>
                        <a:t>Pleczar</a:t>
                      </a:r>
                      <a:r>
                        <a:rPr lang="en-US" sz="1200" b="0" i="0" kern="1200">
                          <a:solidFill>
                            <a:schemeClr val="dk1"/>
                          </a:solidFill>
                          <a:effectLst/>
                          <a:latin typeface="Century Gothic" panose="020B0502020202020204" pitchFamily="34" charset="0"/>
                          <a:ea typeface="+mn-ea"/>
                          <a:cs typeface="+mn-cs"/>
                        </a:rPr>
                        <a:t> &amp; Chan. </a:t>
                      </a:r>
                      <a:r>
                        <a:rPr lang="en-US" sz="1200" b="0" i="1" u="none" strike="noStrike" kern="1200">
                          <a:solidFill>
                            <a:schemeClr val="dk1"/>
                          </a:solidFill>
                          <a:effectLst/>
                          <a:latin typeface="Century Gothic" panose="020B0502020202020204" pitchFamily="34" charset="0"/>
                          <a:ea typeface="+mn-ea"/>
                          <a:cs typeface="+mn-cs"/>
                        </a:rPr>
                        <a:t>Microbiology. 4th edition</a:t>
                      </a:r>
                      <a:r>
                        <a:rPr lang="en-US" sz="1200" b="0" i="0" kern="1200">
                          <a:solidFill>
                            <a:schemeClr val="dk1"/>
                          </a:solidFill>
                          <a:effectLst/>
                          <a:latin typeface="Century Gothic" panose="020B0502020202020204" pitchFamily="34" charset="0"/>
                          <a:ea typeface="+mn-ea"/>
                          <a:cs typeface="+mn-cs"/>
                        </a:rPr>
                        <a:t>. New York: McGraw Hill, 1977: 86.</a:t>
                      </a:r>
                      <a:endParaRPr lang="en-US" sz="1200">
                        <a:latin typeface="Century Gothic" panose="020B0502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l-GR" sz="1400" b="0" i="0" kern="1200">
                          <a:solidFill>
                            <a:schemeClr val="dk1"/>
                          </a:solidFill>
                          <a:effectLst/>
                          <a:latin typeface="Century Gothic" panose="020B0502020202020204" pitchFamily="34" charset="0"/>
                          <a:ea typeface="+mn-ea"/>
                          <a:cs typeface="+mn-cs"/>
                        </a:rPr>
                        <a:t>50</a:t>
                      </a:r>
                      <a:endParaRPr lang="en-US" sz="1400" b="0" i="0" kern="1200">
                        <a:solidFill>
                          <a:schemeClr val="dk1"/>
                        </a:solidFill>
                        <a:effectLst/>
                        <a:latin typeface="Century Gothic" panose="020B0502020202020204" pitchFamily="34" charset="0"/>
                        <a:ea typeface="+mn-ea"/>
                        <a:cs typeface="+mn-cs"/>
                      </a:endParaRPr>
                    </a:p>
                    <a:p>
                      <a:pPr algn="ctr"/>
                      <a:r>
                        <a:rPr lang="en-US" sz="1400" b="0" i="0" kern="1200">
                          <a:solidFill>
                            <a:schemeClr val="dk1"/>
                          </a:solidFill>
                          <a:effectLst/>
                          <a:latin typeface="Century Gothic" panose="020B0502020202020204" pitchFamily="34" charset="0"/>
                          <a:ea typeface="+mn-ea"/>
                          <a:cs typeface="+mn-cs"/>
                        </a:rPr>
                        <a:t>200</a:t>
                      </a:r>
                      <a:endParaRPr lang="en-US" sz="1400">
                        <a:latin typeface="Century Gothic" panose="020B0502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73137345"/>
                  </a:ext>
                </a:extLst>
              </a:tr>
              <a:tr h="370840">
                <a:tc>
                  <a:txBody>
                    <a:bodyPr/>
                    <a:lstStyle/>
                    <a:p>
                      <a:r>
                        <a:rPr lang="en-US" sz="1200" b="0" i="0" kern="1200">
                          <a:solidFill>
                            <a:schemeClr val="dk1"/>
                          </a:solidFill>
                          <a:effectLst/>
                          <a:latin typeface="Century Gothic" panose="020B0502020202020204" pitchFamily="34" charset="0"/>
                          <a:ea typeface="+mn-ea"/>
                          <a:cs typeface="+mn-cs"/>
                        </a:rPr>
                        <a:t>"Bacterial motility." </a:t>
                      </a:r>
                      <a:r>
                        <a:rPr lang="en-US" sz="1200" b="0" i="1" u="none" strike="noStrike" kern="1200">
                          <a:solidFill>
                            <a:schemeClr val="dk1"/>
                          </a:solidFill>
                          <a:effectLst/>
                          <a:latin typeface="Century Gothic" panose="020B0502020202020204" pitchFamily="34" charset="0"/>
                          <a:ea typeface="+mn-ea"/>
                          <a:cs typeface="+mn-cs"/>
                        </a:rPr>
                        <a:t>McGraw-Hill Encyclopedia of Science and Technology</a:t>
                      </a:r>
                      <a:r>
                        <a:rPr lang="en-US" sz="1200" b="0" i="0" kern="1200">
                          <a:solidFill>
                            <a:schemeClr val="dk1"/>
                          </a:solidFill>
                          <a:effectLst/>
                          <a:latin typeface="Century Gothic" panose="020B0502020202020204" pitchFamily="34" charset="0"/>
                          <a:ea typeface="+mn-ea"/>
                          <a:cs typeface="+mn-cs"/>
                        </a:rPr>
                        <a:t>. New York: McGraw Hill, 1960: 63.</a:t>
                      </a:r>
                      <a:endParaRPr lang="en-US" sz="1200">
                        <a:latin typeface="Century Gothic" panose="020B0502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t"/>
                      <a:r>
                        <a:rPr lang="el-GR" sz="1400" b="0" u="none" strike="noStrike">
                          <a:effectLst/>
                          <a:latin typeface="Century Gothic" panose="020B0502020202020204" pitchFamily="34" charset="0"/>
                        </a:rPr>
                        <a:t>200</a:t>
                      </a:r>
                      <a:r>
                        <a:rPr lang="en-US" sz="1400" b="0" u="none" strike="noStrike">
                          <a:effectLst/>
                          <a:latin typeface="Century Gothic" panose="020B0502020202020204" pitchFamily="34" charset="0"/>
                        </a:rPr>
                        <a:t> </a:t>
                      </a:r>
                      <a:r>
                        <a:rPr lang="en-US" sz="1400" b="0" i="1" u="none" strike="noStrike" kern="1200">
                          <a:solidFill>
                            <a:schemeClr val="dk1"/>
                          </a:solidFill>
                          <a:effectLst/>
                          <a:latin typeface="Century Gothic" panose="020B0502020202020204" pitchFamily="34" charset="0"/>
                          <a:ea typeface="+mn-ea"/>
                          <a:cs typeface="+mn-cs"/>
                        </a:rPr>
                        <a:t>(Vibrio)</a:t>
                      </a:r>
                      <a:endParaRPr lang="en-US" sz="1400" b="0" u="none" strike="noStrike">
                        <a:effectLst/>
                        <a:latin typeface="Century Gothic" panose="020B0502020202020204" pitchFamily="34" charset="0"/>
                      </a:endParaRPr>
                    </a:p>
                    <a:p>
                      <a:pPr algn="l" fontAlgn="t"/>
                      <a:r>
                        <a:rPr lang="en-US" sz="1400" b="0" u="none" strike="noStrike">
                          <a:effectLst/>
                          <a:latin typeface="Century Gothic" panose="020B0502020202020204" pitchFamily="34" charset="0"/>
                        </a:rPr>
                        <a:t>20 </a:t>
                      </a:r>
                      <a:r>
                        <a:rPr lang="en-US" sz="1400" b="0" i="1" u="none" strike="noStrike" kern="1200">
                          <a:solidFill>
                            <a:schemeClr val="dk1"/>
                          </a:solidFill>
                          <a:effectLst/>
                          <a:latin typeface="Century Gothic" panose="020B0502020202020204" pitchFamily="34" charset="0"/>
                          <a:ea typeface="+mn-ea"/>
                          <a:cs typeface="+mn-cs"/>
                        </a:rPr>
                        <a:t>(Salmonella)</a:t>
                      </a:r>
                      <a:endParaRPr lang="en-US" sz="1400" b="0" u="none" strike="noStrike">
                        <a:effectLst/>
                        <a:latin typeface="Century Gothic" panose="020B0502020202020204" pitchFamily="34" charset="0"/>
                      </a:endParaRPr>
                    </a:p>
                    <a:p>
                      <a:pPr algn="l" fontAlgn="t"/>
                      <a:r>
                        <a:rPr lang="en-US" sz="1400" b="0" u="none" strike="noStrike">
                          <a:effectLst/>
                          <a:latin typeface="Century Gothic" panose="020B0502020202020204" pitchFamily="34" charset="0"/>
                        </a:rPr>
                        <a:t>50 </a:t>
                      </a:r>
                      <a:r>
                        <a:rPr lang="en-US" sz="1400" b="0" i="1" u="none" strike="noStrike" kern="1200">
                          <a:solidFill>
                            <a:schemeClr val="dk1"/>
                          </a:solidFill>
                          <a:effectLst/>
                          <a:latin typeface="Century Gothic" panose="020B0502020202020204" pitchFamily="34" charset="0"/>
                          <a:ea typeface="+mn-ea"/>
                          <a:cs typeface="+mn-cs"/>
                        </a:rPr>
                        <a:t>(Spirillum)</a:t>
                      </a:r>
                      <a:endParaRPr lang="en-US" sz="1400" b="0" u="none" strike="noStrike">
                        <a:effectLst/>
                        <a:latin typeface="Century Gothic" panose="020B0502020202020204" pitchFamily="34" charset="0"/>
                      </a:endParaRPr>
                    </a:p>
                    <a:p>
                      <a:pPr algn="l" fontAlgn="t"/>
                      <a:r>
                        <a:rPr lang="en-US" sz="1400" b="0" u="none" strike="noStrike">
                          <a:effectLst/>
                          <a:latin typeface="Century Gothic" panose="020B0502020202020204" pitchFamily="34" charset="0"/>
                        </a:rPr>
                        <a:t>2 (</a:t>
                      </a:r>
                      <a:r>
                        <a:rPr lang="en-US" sz="1400" b="0" i="1" u="none" strike="noStrike" kern="1200">
                          <a:solidFill>
                            <a:schemeClr val="dk1"/>
                          </a:solidFill>
                          <a:effectLst/>
                          <a:latin typeface="Century Gothic" panose="020B0502020202020204" pitchFamily="34" charset="0"/>
                          <a:ea typeface="+mn-ea"/>
                          <a:cs typeface="+mn-cs"/>
                        </a:rPr>
                        <a:t>Beggiatoa)</a:t>
                      </a:r>
                      <a:endParaRPr lang="en-US" sz="1400" b="0" u="none" strike="noStrike">
                        <a:effectLst/>
                        <a:latin typeface="Century Gothic" panose="020B0502020202020204" pitchFamily="34" charset="0"/>
                      </a:endParaRPr>
                    </a:p>
                  </a:txBody>
                  <a:tcPr marL="4572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17745945"/>
                  </a:ext>
                </a:extLst>
              </a:tr>
              <a:tr h="370840">
                <a:tc>
                  <a:txBody>
                    <a:bodyPr/>
                    <a:lstStyle/>
                    <a:p>
                      <a:r>
                        <a:rPr lang="en-US" sz="1200" b="0" i="1" u="none" strike="noStrike" kern="1200">
                          <a:solidFill>
                            <a:schemeClr val="dk1"/>
                          </a:solidFill>
                          <a:effectLst/>
                          <a:latin typeface="Century Gothic" panose="020B0502020202020204" pitchFamily="34" charset="0"/>
                          <a:ea typeface="+mn-ea"/>
                          <a:cs typeface="+mn-cs"/>
                        </a:rPr>
                        <a:t>Guinness Book of World Records</a:t>
                      </a:r>
                      <a:r>
                        <a:rPr lang="en-US" sz="1200" b="0" i="0" kern="1200">
                          <a:solidFill>
                            <a:schemeClr val="dk1"/>
                          </a:solidFill>
                          <a:effectLst/>
                          <a:latin typeface="Century Gothic" panose="020B0502020202020204" pitchFamily="34" charset="0"/>
                          <a:ea typeface="+mn-ea"/>
                          <a:cs typeface="+mn-cs"/>
                        </a:rPr>
                        <a:t>. New York: Bantam. 1991: 128.</a:t>
                      </a:r>
                      <a:endParaRPr lang="en-US" sz="1200">
                        <a:latin typeface="Century Gothic" panose="020B0502020202020204" pitchFamily="34"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n-US" sz="1400" b="0" u="none" strike="noStrike">
                          <a:effectLst/>
                          <a:latin typeface="Century Gothic" panose="020B0502020202020204" pitchFamily="34" charset="0"/>
                        </a:rPr>
                        <a:t>100</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25862297"/>
                  </a:ext>
                </a:extLst>
              </a:tr>
            </a:tbl>
          </a:graphicData>
        </a:graphic>
      </p:graphicFrame>
      <p:sp>
        <p:nvSpPr>
          <p:cNvPr id="4" name="Slide Number Placeholder 3">
            <a:extLst>
              <a:ext uri="{FF2B5EF4-FFF2-40B4-BE49-F238E27FC236}">
                <a16:creationId xmlns:a16="http://schemas.microsoft.com/office/drawing/2014/main" id="{166B1794-EC3B-312E-94BE-337C3EEA9E89}"/>
              </a:ext>
            </a:extLst>
          </p:cNvPr>
          <p:cNvSpPr>
            <a:spLocks noGrp="1"/>
          </p:cNvSpPr>
          <p:nvPr>
            <p:ph type="sldNum" sz="quarter" idx="4"/>
          </p:nvPr>
        </p:nvSpPr>
        <p:spPr/>
        <p:txBody>
          <a:bodyPr/>
          <a:lstStyle/>
          <a:p>
            <a:fld id="{21C771A8-89F5-6C43-9C6E-B052BDC4BA94}" type="slidenum">
              <a:rPr lang="en-US" smtClean="0"/>
              <a:pPr/>
              <a:t>66</a:t>
            </a:fld>
            <a:endParaRPr lang="en-US"/>
          </a:p>
        </p:txBody>
      </p:sp>
      <p:sp>
        <p:nvSpPr>
          <p:cNvPr id="2" name="Title 1">
            <a:extLst>
              <a:ext uri="{FF2B5EF4-FFF2-40B4-BE49-F238E27FC236}">
                <a16:creationId xmlns:a16="http://schemas.microsoft.com/office/drawing/2014/main" id="{CFC8CBF3-958C-98A4-7770-56065081F922}"/>
              </a:ext>
            </a:extLst>
          </p:cNvPr>
          <p:cNvSpPr>
            <a:spLocks noGrp="1"/>
          </p:cNvSpPr>
          <p:nvPr>
            <p:ph type="title"/>
          </p:nvPr>
        </p:nvSpPr>
        <p:spPr>
          <a:xfrm>
            <a:off x="173802" y="29679"/>
            <a:ext cx="8561271" cy="1325563"/>
          </a:xfrm>
        </p:spPr>
        <p:txBody>
          <a:bodyPr/>
          <a:lstStyle/>
          <a:p>
            <a:r>
              <a:rPr lang="en-US" b="1">
                <a:latin typeface="Century Gothic"/>
              </a:rPr>
              <a:t>Motion Detection</a:t>
            </a:r>
            <a:br>
              <a:rPr lang="en-US"/>
            </a:br>
            <a:r>
              <a:rPr lang="en-US" sz="3600">
                <a:solidFill>
                  <a:schemeClr val="accent2">
                    <a:lumMod val="60000"/>
                    <a:lumOff val="40000"/>
                  </a:schemeClr>
                </a:solidFill>
                <a:latin typeface="Century Gothic"/>
              </a:rPr>
              <a:t>Simulating Particles</a:t>
            </a:r>
            <a:endParaRPr lang="en-US"/>
          </a:p>
        </p:txBody>
      </p:sp>
      <p:sp>
        <p:nvSpPr>
          <p:cNvPr id="19" name="TextBox 18">
            <a:extLst>
              <a:ext uri="{FF2B5EF4-FFF2-40B4-BE49-F238E27FC236}">
                <a16:creationId xmlns:a16="http://schemas.microsoft.com/office/drawing/2014/main" id="{F18BDF8E-73E8-91C9-A51A-B28B67F30788}"/>
              </a:ext>
            </a:extLst>
          </p:cNvPr>
          <p:cNvSpPr txBox="1"/>
          <p:nvPr/>
        </p:nvSpPr>
        <p:spPr>
          <a:xfrm>
            <a:off x="173802" y="5475122"/>
            <a:ext cx="3966683" cy="523220"/>
          </a:xfrm>
          <a:prstGeom prst="rect">
            <a:avLst/>
          </a:prstGeom>
          <a:noFill/>
        </p:spPr>
        <p:txBody>
          <a:bodyPr wrap="square" rtlCol="0">
            <a:spAutoFit/>
          </a:bodyPr>
          <a:lstStyle/>
          <a:p>
            <a:r>
              <a:rPr lang="en-US" sz="1400" err="1">
                <a:effectLst/>
                <a:latin typeface="Times New Roman" panose="02020603050405020304" pitchFamily="18" charset="0"/>
              </a:rPr>
              <a:t>Elert</a:t>
            </a:r>
            <a:r>
              <a:rPr lang="en-US" sz="1400">
                <a:effectLst/>
                <a:latin typeface="Times New Roman" panose="02020603050405020304" pitchFamily="18" charset="0"/>
              </a:rPr>
              <a:t>, G. (n.d.). </a:t>
            </a:r>
            <a:r>
              <a:rPr lang="en-US" sz="1400" i="1">
                <a:effectLst/>
                <a:latin typeface="Times New Roman" panose="02020603050405020304" pitchFamily="18" charset="0"/>
              </a:rPr>
              <a:t>Speed of a Bacterium - The Physics Factbook</a:t>
            </a:r>
            <a:r>
              <a:rPr lang="en-US" sz="1400">
                <a:effectLst/>
                <a:latin typeface="Times New Roman" panose="02020603050405020304" pitchFamily="18" charset="0"/>
              </a:rPr>
              <a:t>.</a:t>
            </a:r>
          </a:p>
        </p:txBody>
      </p:sp>
      <p:sp>
        <p:nvSpPr>
          <p:cNvPr id="20" name="TextBox 19">
            <a:extLst>
              <a:ext uri="{FF2B5EF4-FFF2-40B4-BE49-F238E27FC236}">
                <a16:creationId xmlns:a16="http://schemas.microsoft.com/office/drawing/2014/main" id="{81F6C809-1F6C-0BA5-7ECF-B0C9677421BC}"/>
              </a:ext>
            </a:extLst>
          </p:cNvPr>
          <p:cNvSpPr txBox="1"/>
          <p:nvPr/>
        </p:nvSpPr>
        <p:spPr>
          <a:xfrm>
            <a:off x="4262705" y="1355242"/>
            <a:ext cx="4350147" cy="4801314"/>
          </a:xfrm>
          <a:prstGeom prst="rect">
            <a:avLst/>
          </a:prstGeom>
          <a:noFill/>
        </p:spPr>
        <p:txBody>
          <a:bodyPr wrap="square" rtlCol="0">
            <a:spAutoFit/>
          </a:bodyPr>
          <a:lstStyle/>
          <a:p>
            <a:r>
              <a:rPr lang="en-US" sz="1700">
                <a:latin typeface="Century Gothic" panose="020B0502020202020204" pitchFamily="34" charset="0"/>
              </a:rPr>
              <a:t>Sample Chamber Dimensions: </a:t>
            </a:r>
          </a:p>
          <a:p>
            <a:pPr marL="285750" indent="-285750">
              <a:buFont typeface="Arial" panose="020B0604020202020204" pitchFamily="34" charset="0"/>
              <a:buChar char="•"/>
            </a:pPr>
            <a:r>
              <a:rPr lang="en-US" sz="1700">
                <a:latin typeface="Century Gothic" panose="020B0502020202020204" pitchFamily="34" charset="0"/>
              </a:rPr>
              <a:t>depth = </a:t>
            </a:r>
            <a:r>
              <a:rPr lang="en-US" sz="1700" b="0" i="0">
                <a:effectLst/>
                <a:latin typeface="Century Gothic" panose="020B0502020202020204" pitchFamily="34" charset="0"/>
              </a:rPr>
              <a:t>1.18 mm</a:t>
            </a:r>
          </a:p>
          <a:p>
            <a:pPr marL="285750" indent="-285750">
              <a:buFont typeface="Arial" panose="020B0604020202020204" pitchFamily="34" charset="0"/>
              <a:buChar char="•"/>
            </a:pPr>
            <a:r>
              <a:rPr lang="en-US" sz="1700">
                <a:latin typeface="Century Gothic" panose="020B0502020202020204" pitchFamily="34" charset="0"/>
              </a:rPr>
              <a:t>d</a:t>
            </a:r>
            <a:r>
              <a:rPr lang="en-US" sz="1700" b="0" i="0">
                <a:effectLst/>
                <a:latin typeface="Century Gothic" panose="020B0502020202020204" pitchFamily="34" charset="0"/>
              </a:rPr>
              <a:t>iameter = 2.36 mm</a:t>
            </a:r>
          </a:p>
          <a:p>
            <a:r>
              <a:rPr lang="en-US" sz="1700">
                <a:latin typeface="Century Gothic" panose="020B0502020202020204" pitchFamily="34" charset="0"/>
              </a:rPr>
              <a:t>Min speed = 2 </a:t>
            </a:r>
            <a:r>
              <a:rPr lang="el-GR" sz="1700" b="0" i="0" kern="1200">
                <a:solidFill>
                  <a:schemeClr val="tx1"/>
                </a:solidFill>
                <a:effectLst/>
                <a:latin typeface="Century Gothic" panose="020B0502020202020204" pitchFamily="34" charset="0"/>
              </a:rPr>
              <a:t>μ</a:t>
            </a:r>
            <a:r>
              <a:rPr lang="en-US" sz="1700" b="0" i="0" kern="1200">
                <a:solidFill>
                  <a:schemeClr val="tx1"/>
                </a:solidFill>
                <a:effectLst/>
                <a:latin typeface="Century Gothic" panose="020B0502020202020204" pitchFamily="34" charset="0"/>
              </a:rPr>
              <a:t>m/s</a:t>
            </a:r>
          </a:p>
          <a:p>
            <a:r>
              <a:rPr lang="en-US" sz="1700">
                <a:latin typeface="Century Gothic" panose="020B0502020202020204" pitchFamily="34" charset="0"/>
              </a:rPr>
              <a:t>Max speed = 200 </a:t>
            </a:r>
            <a:r>
              <a:rPr lang="el-GR" sz="1700" b="0" i="0" kern="1200">
                <a:solidFill>
                  <a:schemeClr val="tx1"/>
                </a:solidFill>
                <a:effectLst/>
                <a:latin typeface="Century Gothic" panose="020B0502020202020204" pitchFamily="34" charset="0"/>
              </a:rPr>
              <a:t>μ</a:t>
            </a:r>
            <a:r>
              <a:rPr lang="en-US" sz="1700" b="0" i="0" kern="1200">
                <a:solidFill>
                  <a:schemeClr val="tx1"/>
                </a:solidFill>
                <a:effectLst/>
                <a:latin typeface="Century Gothic" panose="020B0502020202020204" pitchFamily="34" charset="0"/>
              </a:rPr>
              <a:t>m/s</a:t>
            </a:r>
          </a:p>
          <a:p>
            <a:r>
              <a:rPr lang="en-US" sz="1700">
                <a:latin typeface="Century Gothic" panose="020B0502020202020204" pitchFamily="34" charset="0"/>
              </a:rPr>
              <a:t>Max fps = 23</a:t>
            </a:r>
          </a:p>
          <a:p>
            <a:r>
              <a:rPr lang="en-US" sz="1700" b="0" i="0" kern="1200">
                <a:solidFill>
                  <a:schemeClr val="tx1"/>
                </a:solidFill>
                <a:effectLst/>
                <a:latin typeface="Century Gothic" panose="020B0502020202020204" pitchFamily="34" charset="0"/>
              </a:rPr>
              <a:t>Dt = 1/23</a:t>
            </a:r>
          </a:p>
          <a:p>
            <a:endParaRPr lang="en-US" sz="1700">
              <a:latin typeface="Century Gothic" panose="020B0502020202020204" pitchFamily="34" charset="0"/>
            </a:endParaRPr>
          </a:p>
          <a:p>
            <a:r>
              <a:rPr lang="en-US" sz="1700">
                <a:latin typeface="Century Gothic" panose="020B0502020202020204" pitchFamily="34" charset="0"/>
              </a:rPr>
              <a:t>-R</a:t>
            </a:r>
            <a:r>
              <a:rPr lang="en-US" sz="1700" i="0">
                <a:effectLst/>
                <a:latin typeface="Century Gothic" panose="020B0502020202020204" pitchFamily="34" charset="0"/>
              </a:rPr>
              <a:t>andomly choose starting position w/in sample chamber (r</a:t>
            </a:r>
            <a:r>
              <a:rPr lang="en-US" sz="1700" i="0" baseline="-25000">
                <a:effectLst/>
                <a:latin typeface="Century Gothic" panose="020B0502020202020204" pitchFamily="34" charset="0"/>
              </a:rPr>
              <a:t>0</a:t>
            </a:r>
            <a:r>
              <a:rPr lang="en-US" sz="1700" i="0">
                <a:effectLst/>
                <a:latin typeface="Century Gothic" panose="020B0502020202020204" pitchFamily="34" charset="0"/>
              </a:rPr>
              <a:t>)</a:t>
            </a:r>
          </a:p>
          <a:p>
            <a:r>
              <a:rPr lang="en-US" sz="1700">
                <a:latin typeface="Century Gothic" panose="020B0502020202020204" pitchFamily="34" charset="0"/>
              </a:rPr>
              <a:t>-Choose “bias” velocity based on rank(v</a:t>
            </a:r>
            <a:r>
              <a:rPr lang="en-US" sz="1700" baseline="-25000">
                <a:latin typeface="Century Gothic" panose="020B0502020202020204" pitchFamily="34" charset="0"/>
              </a:rPr>
              <a:t>0</a:t>
            </a:r>
            <a:r>
              <a:rPr lang="en-US" sz="1700">
                <a:latin typeface="Century Gothic" panose="020B0502020202020204" pitchFamily="34" charset="0"/>
              </a:rPr>
              <a:t>)</a:t>
            </a:r>
          </a:p>
          <a:p>
            <a:r>
              <a:rPr lang="en-US" sz="1700" b="0" i="0">
                <a:effectLst/>
                <a:latin typeface="Century Gothic" panose="020B0502020202020204" pitchFamily="34" charset="0"/>
              </a:rPr>
              <a:t>R</a:t>
            </a:r>
            <a:r>
              <a:rPr lang="en-US" sz="1700">
                <a:latin typeface="Century Gothic" panose="020B0502020202020204" pitchFamily="34" charset="0"/>
              </a:rPr>
              <a:t>ank = 1, v</a:t>
            </a:r>
            <a:r>
              <a:rPr lang="en-US" sz="1700" baseline="-25000">
                <a:latin typeface="Century Gothic" panose="020B0502020202020204" pitchFamily="34" charset="0"/>
              </a:rPr>
              <a:t>0</a:t>
            </a:r>
            <a:r>
              <a:rPr lang="en-US" sz="1700">
                <a:latin typeface="Century Gothic" panose="020B0502020202020204" pitchFamily="34" charset="0"/>
              </a:rPr>
              <a:t> = 2-20 </a:t>
            </a:r>
            <a:r>
              <a:rPr lang="el-GR" sz="1700" b="0" i="0" kern="1200">
                <a:solidFill>
                  <a:schemeClr val="tx1"/>
                </a:solidFill>
                <a:effectLst/>
                <a:latin typeface="Century Gothic" panose="020B0502020202020204" pitchFamily="34" charset="0"/>
              </a:rPr>
              <a:t>μ</a:t>
            </a:r>
            <a:r>
              <a:rPr lang="en-US" sz="1700" b="0" i="0" kern="1200">
                <a:solidFill>
                  <a:schemeClr val="tx1"/>
                </a:solidFill>
                <a:effectLst/>
                <a:latin typeface="Century Gothic" panose="020B0502020202020204" pitchFamily="34" charset="0"/>
              </a:rPr>
              <a:t>m/s</a:t>
            </a:r>
          </a:p>
          <a:p>
            <a:r>
              <a:rPr lang="en-US" sz="1700" b="0" i="0">
                <a:effectLst/>
                <a:latin typeface="Century Gothic" panose="020B0502020202020204" pitchFamily="34" charset="0"/>
              </a:rPr>
              <a:t>R</a:t>
            </a:r>
            <a:r>
              <a:rPr lang="en-US" sz="1700">
                <a:latin typeface="Century Gothic" panose="020B0502020202020204" pitchFamily="34" charset="0"/>
              </a:rPr>
              <a:t>ank = 10, v</a:t>
            </a:r>
            <a:r>
              <a:rPr lang="en-US" sz="1700" baseline="-25000">
                <a:latin typeface="Century Gothic" panose="020B0502020202020204" pitchFamily="34" charset="0"/>
              </a:rPr>
              <a:t>0</a:t>
            </a:r>
            <a:r>
              <a:rPr lang="en-US" sz="1700">
                <a:latin typeface="Century Gothic" panose="020B0502020202020204" pitchFamily="34" charset="0"/>
              </a:rPr>
              <a:t> = 180-200 </a:t>
            </a:r>
            <a:r>
              <a:rPr lang="el-GR" sz="1700" b="0" i="0" kern="1200">
                <a:solidFill>
                  <a:schemeClr val="tx1"/>
                </a:solidFill>
                <a:effectLst/>
                <a:latin typeface="Century Gothic" panose="020B0502020202020204" pitchFamily="34" charset="0"/>
              </a:rPr>
              <a:t>μ</a:t>
            </a:r>
            <a:r>
              <a:rPr lang="en-US" sz="1700" b="0" i="0" kern="1200">
                <a:solidFill>
                  <a:schemeClr val="tx1"/>
                </a:solidFill>
                <a:effectLst/>
                <a:latin typeface="Century Gothic" panose="020B0502020202020204" pitchFamily="34" charset="0"/>
              </a:rPr>
              <a:t>m/s</a:t>
            </a:r>
            <a:endParaRPr lang="en-US" sz="1700" b="0" i="0">
              <a:effectLst/>
              <a:latin typeface="Century Gothic" panose="020B0502020202020204" pitchFamily="34" charset="0"/>
            </a:endParaRPr>
          </a:p>
          <a:p>
            <a:endParaRPr lang="en-US" sz="1700">
              <a:latin typeface="Century Gothic" panose="020B0502020202020204" pitchFamily="34" charset="0"/>
            </a:endParaRPr>
          </a:p>
          <a:p>
            <a:r>
              <a:rPr lang="en-US" sz="1700">
                <a:latin typeface="Century Gothic" panose="020B0502020202020204" pitchFamily="34" charset="0"/>
              </a:rPr>
              <a:t>-Choose random(Brownian) velocity at each timestep</a:t>
            </a:r>
          </a:p>
          <a:p>
            <a:r>
              <a:rPr lang="en-US" sz="1700" err="1">
                <a:latin typeface="Century Gothic" panose="020B0502020202020204" pitchFamily="34" charset="0"/>
              </a:rPr>
              <a:t>v</a:t>
            </a:r>
            <a:r>
              <a:rPr lang="en-US" sz="1700" baseline="-25000" err="1">
                <a:latin typeface="Century Gothic" panose="020B0502020202020204" pitchFamily="34" charset="0"/>
              </a:rPr>
              <a:t>r</a:t>
            </a:r>
            <a:r>
              <a:rPr lang="en-US" sz="1700">
                <a:latin typeface="Century Gothic" panose="020B0502020202020204" pitchFamily="34" charset="0"/>
              </a:rPr>
              <a:t> = 2-400 </a:t>
            </a:r>
            <a:r>
              <a:rPr lang="el-GR" sz="1700" b="0" i="0" kern="1200">
                <a:solidFill>
                  <a:schemeClr val="tx1"/>
                </a:solidFill>
                <a:effectLst/>
                <a:latin typeface="Century Gothic" panose="020B0502020202020204" pitchFamily="34" charset="0"/>
              </a:rPr>
              <a:t>μ</a:t>
            </a:r>
            <a:r>
              <a:rPr lang="en-US" sz="1700" b="0" i="0" kern="1200">
                <a:solidFill>
                  <a:schemeClr val="tx1"/>
                </a:solidFill>
                <a:effectLst/>
                <a:latin typeface="Century Gothic" panose="020B0502020202020204" pitchFamily="34" charset="0"/>
              </a:rPr>
              <a:t>m/s</a:t>
            </a:r>
          </a:p>
        </p:txBody>
      </p:sp>
      <p:sp>
        <p:nvSpPr>
          <p:cNvPr id="24" name="TextBox 23">
            <a:extLst>
              <a:ext uri="{FF2B5EF4-FFF2-40B4-BE49-F238E27FC236}">
                <a16:creationId xmlns:a16="http://schemas.microsoft.com/office/drawing/2014/main" id="{ED377932-8A5A-0A2B-9E1A-35408A9F0625}"/>
              </a:ext>
            </a:extLst>
          </p:cNvPr>
          <p:cNvSpPr txBox="1"/>
          <p:nvPr/>
        </p:nvSpPr>
        <p:spPr>
          <a:xfrm>
            <a:off x="8861645" y="3620881"/>
            <a:ext cx="2490056" cy="2031325"/>
          </a:xfrm>
          <a:prstGeom prst="rect">
            <a:avLst/>
          </a:prstGeom>
          <a:noFill/>
        </p:spPr>
        <p:txBody>
          <a:bodyPr wrap="square" rtlCol="0">
            <a:spAutoFit/>
          </a:bodyPr>
          <a:lstStyle/>
          <a:p>
            <a:r>
              <a:rPr lang="en-US">
                <a:latin typeface="Century Gothic" panose="020B0502020202020204" pitchFamily="34" charset="0"/>
              </a:rPr>
              <a:t>r = (</a:t>
            </a:r>
            <a:r>
              <a:rPr lang="en-US" sz="1800" i="0" err="1">
                <a:effectLst/>
                <a:latin typeface="Century Gothic" panose="020B0502020202020204" pitchFamily="34" charset="0"/>
              </a:rPr>
              <a:t>r</a:t>
            </a:r>
            <a:r>
              <a:rPr lang="en-US" baseline="-25000" err="1">
                <a:latin typeface="Century Gothic" panose="020B0502020202020204" pitchFamily="34" charset="0"/>
              </a:rPr>
              <a:t>x</a:t>
            </a:r>
            <a:r>
              <a:rPr lang="en-US">
                <a:latin typeface="Century Gothic" panose="020B0502020202020204" pitchFamily="34" charset="0"/>
              </a:rPr>
              <a:t>, </a:t>
            </a:r>
            <a:r>
              <a:rPr lang="en-US" sz="1800" i="0">
                <a:effectLst/>
                <a:latin typeface="Century Gothic" panose="020B0502020202020204" pitchFamily="34" charset="0"/>
              </a:rPr>
              <a:t> </a:t>
            </a:r>
            <a:r>
              <a:rPr lang="en-US" sz="1800" i="0" err="1">
                <a:effectLst/>
                <a:latin typeface="Century Gothic" panose="020B0502020202020204" pitchFamily="34" charset="0"/>
              </a:rPr>
              <a:t>r</a:t>
            </a:r>
            <a:r>
              <a:rPr lang="en-US" baseline="-25000" err="1">
                <a:latin typeface="Century Gothic" panose="020B0502020202020204" pitchFamily="34" charset="0"/>
              </a:rPr>
              <a:t>y</a:t>
            </a:r>
            <a:r>
              <a:rPr lang="en-US">
                <a:latin typeface="Century Gothic" panose="020B0502020202020204" pitchFamily="34" charset="0"/>
              </a:rPr>
              <a:t>, </a:t>
            </a:r>
            <a:r>
              <a:rPr lang="en-US" sz="1800" i="0">
                <a:effectLst/>
                <a:latin typeface="Century Gothic" panose="020B0502020202020204" pitchFamily="34" charset="0"/>
              </a:rPr>
              <a:t> </a:t>
            </a:r>
            <a:r>
              <a:rPr lang="en-US" sz="1800" i="0" err="1">
                <a:effectLst/>
                <a:latin typeface="Century Gothic" panose="020B0502020202020204" pitchFamily="34" charset="0"/>
              </a:rPr>
              <a:t>r</a:t>
            </a:r>
            <a:r>
              <a:rPr lang="en-US" baseline="-25000" err="1">
                <a:latin typeface="Century Gothic" panose="020B0502020202020204" pitchFamily="34" charset="0"/>
              </a:rPr>
              <a:t>z</a:t>
            </a:r>
            <a:r>
              <a:rPr lang="en-US">
                <a:latin typeface="Century Gothic" panose="020B0502020202020204" pitchFamily="34" charset="0"/>
              </a:rPr>
              <a:t>)</a:t>
            </a:r>
          </a:p>
          <a:p>
            <a:r>
              <a:rPr lang="en-US">
                <a:latin typeface="Century Gothic" panose="020B0502020202020204" pitchFamily="34" charset="0"/>
              </a:rPr>
              <a:t>r = (</a:t>
            </a:r>
            <a:r>
              <a:rPr lang="en-US" err="1">
                <a:latin typeface="Century Gothic" panose="020B0502020202020204" pitchFamily="34" charset="0"/>
              </a:rPr>
              <a:t>v</a:t>
            </a:r>
            <a:r>
              <a:rPr lang="en-US" baseline="-25000" err="1">
                <a:latin typeface="Century Gothic" panose="020B0502020202020204" pitchFamily="34" charset="0"/>
              </a:rPr>
              <a:t>x</a:t>
            </a:r>
            <a:r>
              <a:rPr lang="en-US">
                <a:latin typeface="Century Gothic" panose="020B0502020202020204" pitchFamily="34" charset="0"/>
              </a:rPr>
              <a:t>, </a:t>
            </a:r>
            <a:r>
              <a:rPr lang="en-US" sz="1800" i="0">
                <a:effectLst/>
                <a:latin typeface="Century Gothic" panose="020B0502020202020204" pitchFamily="34" charset="0"/>
              </a:rPr>
              <a:t> </a:t>
            </a:r>
            <a:r>
              <a:rPr lang="en-US" err="1">
                <a:latin typeface="Century Gothic" panose="020B0502020202020204" pitchFamily="34" charset="0"/>
              </a:rPr>
              <a:t>v</a:t>
            </a:r>
            <a:r>
              <a:rPr lang="en-US" baseline="-25000" err="1">
                <a:latin typeface="Century Gothic" panose="020B0502020202020204" pitchFamily="34" charset="0"/>
              </a:rPr>
              <a:t>y</a:t>
            </a:r>
            <a:r>
              <a:rPr lang="en-US">
                <a:latin typeface="Century Gothic" panose="020B0502020202020204" pitchFamily="34" charset="0"/>
              </a:rPr>
              <a:t>, </a:t>
            </a:r>
            <a:r>
              <a:rPr lang="en-US" sz="1800" i="0">
                <a:effectLst/>
                <a:latin typeface="Century Gothic" panose="020B0502020202020204" pitchFamily="34" charset="0"/>
              </a:rPr>
              <a:t> </a:t>
            </a:r>
            <a:r>
              <a:rPr lang="en-US" err="1">
                <a:latin typeface="Century Gothic" panose="020B0502020202020204" pitchFamily="34" charset="0"/>
              </a:rPr>
              <a:t>v</a:t>
            </a:r>
            <a:r>
              <a:rPr lang="en-US" baseline="-25000" err="1">
                <a:latin typeface="Century Gothic" panose="020B0502020202020204" pitchFamily="34" charset="0"/>
              </a:rPr>
              <a:t>z</a:t>
            </a:r>
            <a:r>
              <a:rPr lang="en-US">
                <a:latin typeface="Century Gothic" panose="020B0502020202020204" pitchFamily="34" charset="0"/>
              </a:rPr>
              <a:t>)</a:t>
            </a:r>
          </a:p>
          <a:p>
            <a:endParaRPr lang="en-US">
              <a:latin typeface="Century Gothic" panose="020B0502020202020204" pitchFamily="34" charset="0"/>
            </a:endParaRPr>
          </a:p>
          <a:p>
            <a:r>
              <a:rPr lang="en-US">
                <a:latin typeface="Century Gothic" panose="020B0502020202020204" pitchFamily="34" charset="0"/>
              </a:rPr>
              <a:t>For </a:t>
            </a:r>
            <a:r>
              <a:rPr lang="en-US" err="1">
                <a:latin typeface="Century Gothic" panose="020B0502020202020204" pitchFamily="34" charset="0"/>
              </a:rPr>
              <a:t>i</a:t>
            </a:r>
            <a:r>
              <a:rPr lang="en-US">
                <a:latin typeface="Century Gothic" panose="020B0502020202020204" pitchFamily="34" charset="0"/>
              </a:rPr>
              <a:t> = 1: #sec</a:t>
            </a:r>
          </a:p>
          <a:p>
            <a:r>
              <a:rPr lang="en-US" b="0" i="0" err="1">
                <a:effectLst/>
                <a:latin typeface="Century Gothic" panose="020B0502020202020204" pitchFamily="34" charset="0"/>
              </a:rPr>
              <a:t>r</a:t>
            </a:r>
            <a:r>
              <a:rPr lang="en-US" baseline="-25000" err="1">
                <a:latin typeface="Century Gothic" panose="020B0502020202020204" pitchFamily="34" charset="0"/>
              </a:rPr>
              <a:t>i</a:t>
            </a:r>
            <a:r>
              <a:rPr lang="en-US" b="0" i="0">
                <a:effectLst/>
                <a:latin typeface="Century Gothic" panose="020B0502020202020204" pitchFamily="34" charset="0"/>
              </a:rPr>
              <a:t> = r</a:t>
            </a:r>
            <a:r>
              <a:rPr lang="en-US" baseline="-25000">
                <a:latin typeface="Century Gothic" panose="020B0502020202020204" pitchFamily="34" charset="0"/>
              </a:rPr>
              <a:t>i-1</a:t>
            </a:r>
            <a:r>
              <a:rPr lang="en-US">
                <a:latin typeface="Century Gothic" panose="020B0502020202020204" pitchFamily="34" charset="0"/>
              </a:rPr>
              <a:t> + (</a:t>
            </a:r>
            <a:r>
              <a:rPr lang="en-US" sz="1800">
                <a:latin typeface="Century Gothic" panose="020B0502020202020204" pitchFamily="34" charset="0"/>
              </a:rPr>
              <a:t>v</a:t>
            </a:r>
            <a:r>
              <a:rPr lang="en-US" sz="1800" baseline="-25000">
                <a:latin typeface="Century Gothic" panose="020B0502020202020204" pitchFamily="34" charset="0"/>
              </a:rPr>
              <a:t>0</a:t>
            </a:r>
            <a:r>
              <a:rPr lang="en-US" sz="1800">
                <a:latin typeface="Century Gothic" panose="020B0502020202020204" pitchFamily="34" charset="0"/>
              </a:rPr>
              <a:t> + </a:t>
            </a:r>
            <a:r>
              <a:rPr lang="en-US" sz="1800" err="1">
                <a:latin typeface="Century Gothic" panose="020B0502020202020204" pitchFamily="34" charset="0"/>
              </a:rPr>
              <a:t>v</a:t>
            </a:r>
            <a:r>
              <a:rPr lang="en-US" sz="1800" baseline="-25000" err="1">
                <a:latin typeface="Century Gothic" panose="020B0502020202020204" pitchFamily="34" charset="0"/>
              </a:rPr>
              <a:t>r</a:t>
            </a:r>
            <a:r>
              <a:rPr lang="en-US" sz="1800">
                <a:latin typeface="Century Gothic" panose="020B0502020202020204" pitchFamily="34" charset="0"/>
              </a:rPr>
              <a:t>)*</a:t>
            </a:r>
            <a:r>
              <a:rPr lang="en-US" sz="1800" b="0" i="0" kern="1200">
                <a:solidFill>
                  <a:schemeClr val="tx1"/>
                </a:solidFill>
                <a:effectLst/>
                <a:latin typeface="Century Gothic" panose="020B0502020202020204" pitchFamily="34" charset="0"/>
              </a:rPr>
              <a:t> Dt</a:t>
            </a:r>
          </a:p>
          <a:p>
            <a:endParaRPr lang="en-US">
              <a:latin typeface="Century Gothic" panose="020B0502020202020204" pitchFamily="34" charset="0"/>
            </a:endParaRPr>
          </a:p>
          <a:p>
            <a:r>
              <a:rPr lang="en-US">
                <a:latin typeface="Century Gothic" panose="020B0502020202020204" pitchFamily="34" charset="0"/>
              </a:rPr>
              <a:t>Output (</a:t>
            </a:r>
            <a:r>
              <a:rPr lang="en-US" sz="1800" i="0" err="1">
                <a:effectLst/>
                <a:latin typeface="Century Gothic" panose="020B0502020202020204" pitchFamily="34" charset="0"/>
              </a:rPr>
              <a:t>r</a:t>
            </a:r>
            <a:r>
              <a:rPr lang="en-US" baseline="-25000" err="1">
                <a:latin typeface="Century Gothic" panose="020B0502020202020204" pitchFamily="34" charset="0"/>
              </a:rPr>
              <a:t>x</a:t>
            </a:r>
            <a:r>
              <a:rPr lang="en-US">
                <a:latin typeface="Century Gothic" panose="020B0502020202020204" pitchFamily="34" charset="0"/>
              </a:rPr>
              <a:t>, </a:t>
            </a:r>
            <a:r>
              <a:rPr lang="en-US" sz="1800" i="0">
                <a:effectLst/>
                <a:latin typeface="Century Gothic" panose="020B0502020202020204" pitchFamily="34" charset="0"/>
              </a:rPr>
              <a:t> </a:t>
            </a:r>
            <a:r>
              <a:rPr lang="en-US" sz="1800" i="0" err="1">
                <a:effectLst/>
                <a:latin typeface="Century Gothic" panose="020B0502020202020204" pitchFamily="34" charset="0"/>
              </a:rPr>
              <a:t>r</a:t>
            </a:r>
            <a:r>
              <a:rPr lang="en-US" baseline="-25000" err="1">
                <a:latin typeface="Century Gothic" panose="020B0502020202020204" pitchFamily="34" charset="0"/>
              </a:rPr>
              <a:t>y</a:t>
            </a:r>
            <a:r>
              <a:rPr lang="en-US">
                <a:latin typeface="Century Gothic" panose="020B0502020202020204" pitchFamily="34" charset="0"/>
              </a:rPr>
              <a:t>, </a:t>
            </a:r>
            <a:r>
              <a:rPr lang="en-US" sz="1800" i="0">
                <a:effectLst/>
                <a:latin typeface="Century Gothic" panose="020B0502020202020204" pitchFamily="34" charset="0"/>
              </a:rPr>
              <a:t> </a:t>
            </a:r>
            <a:r>
              <a:rPr lang="en-US" sz="1800" i="0" err="1">
                <a:effectLst/>
                <a:latin typeface="Century Gothic" panose="020B0502020202020204" pitchFamily="34" charset="0"/>
              </a:rPr>
              <a:t>r</a:t>
            </a:r>
            <a:r>
              <a:rPr lang="en-US" baseline="-25000" err="1">
                <a:latin typeface="Century Gothic" panose="020B0502020202020204" pitchFamily="34" charset="0"/>
              </a:rPr>
              <a:t>z</a:t>
            </a:r>
            <a:r>
              <a:rPr lang="en-US">
                <a:latin typeface="Century Gothic" panose="020B0502020202020204" pitchFamily="34" charset="0"/>
              </a:rPr>
              <a:t>)</a:t>
            </a:r>
          </a:p>
        </p:txBody>
      </p:sp>
      <p:pic>
        <p:nvPicPr>
          <p:cNvPr id="27" name="Picture 26" descr="Chart, radar chart&#10;&#10;Description automatically generated">
            <a:extLst>
              <a:ext uri="{FF2B5EF4-FFF2-40B4-BE49-F238E27FC236}">
                <a16:creationId xmlns:a16="http://schemas.microsoft.com/office/drawing/2014/main" id="{D77AA907-0E2E-149E-26E1-961206C168E8}"/>
              </a:ext>
            </a:extLst>
          </p:cNvPr>
          <p:cNvPicPr>
            <a:picLocks noChangeAspect="1"/>
          </p:cNvPicPr>
          <p:nvPr/>
        </p:nvPicPr>
        <p:blipFill>
          <a:blip r:embed="rId3"/>
          <a:stretch>
            <a:fillRect/>
          </a:stretch>
        </p:blipFill>
        <p:spPr>
          <a:xfrm>
            <a:off x="7973430" y="140912"/>
            <a:ext cx="4119549" cy="3307523"/>
          </a:xfrm>
          <a:prstGeom prst="rect">
            <a:avLst/>
          </a:prstGeom>
        </p:spPr>
      </p:pic>
    </p:spTree>
    <p:extLst>
      <p:ext uri="{BB962C8B-B14F-4D97-AF65-F5344CB8AC3E}">
        <p14:creationId xmlns:p14="http://schemas.microsoft.com/office/powerpoint/2010/main" val="39555472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C934-4FB7-422B-3CF2-20BAE40FA075}"/>
              </a:ext>
            </a:extLst>
          </p:cNvPr>
          <p:cNvSpPr>
            <a:spLocks noGrp="1"/>
          </p:cNvSpPr>
          <p:nvPr>
            <p:ph type="title"/>
          </p:nvPr>
        </p:nvSpPr>
        <p:spPr/>
        <p:txBody>
          <a:bodyPr/>
          <a:lstStyle/>
          <a:p>
            <a:r>
              <a:rPr lang="en-US" dirty="0"/>
              <a:t>Day in the Life Software</a:t>
            </a:r>
          </a:p>
        </p:txBody>
      </p:sp>
    </p:spTree>
    <p:extLst>
      <p:ext uri="{BB962C8B-B14F-4D97-AF65-F5344CB8AC3E}">
        <p14:creationId xmlns:p14="http://schemas.microsoft.com/office/powerpoint/2010/main" val="3421979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555EF6-C095-AAF2-D5FA-FD2926FEC0DB}"/>
              </a:ext>
            </a:extLst>
          </p:cNvPr>
          <p:cNvSpPr>
            <a:spLocks noGrp="1"/>
          </p:cNvSpPr>
          <p:nvPr>
            <p:ph sz="half" idx="1"/>
          </p:nvPr>
        </p:nvSpPr>
        <p:spPr>
          <a:xfrm>
            <a:off x="437148" y="1532204"/>
            <a:ext cx="5863388" cy="4644759"/>
          </a:xfrm>
        </p:spPr>
        <p:txBody>
          <a:bodyPr vert="horz" lIns="91440" tIns="45720" rIns="91440" bIns="45720" rtlCol="0" anchor="t">
            <a:normAutofit lnSpcReduction="10000"/>
          </a:bodyPr>
          <a:lstStyle/>
          <a:p>
            <a:pPr marL="0" indent="0">
              <a:buNone/>
            </a:pPr>
            <a:r>
              <a:rPr lang="en-US" b="1">
                <a:latin typeface="Century Gothic"/>
              </a:rPr>
              <a:t>Model prediction:</a:t>
            </a:r>
          </a:p>
          <a:p>
            <a:pPr marL="457200" indent="-457200"/>
            <a:r>
              <a:rPr lang="en-US" sz="2400">
                <a:latin typeface="Century Gothic"/>
              </a:rPr>
              <a:t>Detection Flags Received</a:t>
            </a:r>
            <a:endParaRPr lang="en-US" sz="2400"/>
          </a:p>
          <a:p>
            <a:pPr marL="457200" indent="-457200"/>
            <a:r>
              <a:rPr lang="en-US" sz="2400">
                <a:latin typeface="Century Gothic"/>
              </a:rPr>
              <a:t>Reconstruction time &lt;12k sec.</a:t>
            </a:r>
            <a:endParaRPr lang="en-US" sz="2400"/>
          </a:p>
          <a:p>
            <a:pPr marL="457200" indent="-457200"/>
            <a:r>
              <a:rPr lang="en-US" sz="2400">
                <a:latin typeface="Century Gothic"/>
              </a:rPr>
              <a:t>Responses to command array</a:t>
            </a:r>
            <a:endParaRPr lang="en-US" sz="2400"/>
          </a:p>
          <a:p>
            <a:pPr marL="0" indent="0">
              <a:buNone/>
            </a:pPr>
            <a:endParaRPr lang="en-US"/>
          </a:p>
          <a:p>
            <a:pPr marL="0" indent="0">
              <a:buNone/>
            </a:pPr>
            <a:r>
              <a:rPr lang="en-US" b="1">
                <a:latin typeface="Century Gothic"/>
              </a:rPr>
              <a:t>Success criteria:</a:t>
            </a:r>
          </a:p>
          <a:p>
            <a:pPr marL="342900" indent="-342900"/>
            <a:r>
              <a:rPr lang="en-US" sz="2400">
                <a:latin typeface="Century Gothic"/>
              </a:rPr>
              <a:t>Procedure/Test-Packet details</a:t>
            </a:r>
            <a:endParaRPr lang="en-US" sz="2400" b="1"/>
          </a:p>
          <a:p>
            <a:pPr marL="0" indent="0">
              <a:buNone/>
            </a:pPr>
            <a:endParaRPr lang="en-US"/>
          </a:p>
          <a:p>
            <a:pPr marL="0" indent="0">
              <a:buNone/>
            </a:pPr>
            <a:r>
              <a:rPr lang="en-US"/>
              <a:t>*add specific requirements that this is meeting </a:t>
            </a:r>
          </a:p>
          <a:p>
            <a:pPr marL="0" indent="0">
              <a:buNone/>
            </a:pPr>
            <a:endParaRPr lang="en-US"/>
          </a:p>
        </p:txBody>
      </p:sp>
      <p:sp>
        <p:nvSpPr>
          <p:cNvPr id="5" name="Content Placeholder 4">
            <a:extLst>
              <a:ext uri="{FF2B5EF4-FFF2-40B4-BE49-F238E27FC236}">
                <a16:creationId xmlns:a16="http://schemas.microsoft.com/office/drawing/2014/main" id="{3FD9F52A-91EF-1FCA-1C17-4BD8A989043A}"/>
              </a:ext>
            </a:extLst>
          </p:cNvPr>
          <p:cNvSpPr>
            <a:spLocks noGrp="1"/>
          </p:cNvSpPr>
          <p:nvPr>
            <p:ph sz="half" idx="2"/>
          </p:nvPr>
        </p:nvSpPr>
        <p:spPr>
          <a:xfrm>
            <a:off x="6773778" y="1532204"/>
            <a:ext cx="5101390" cy="4644759"/>
          </a:xfrm>
        </p:spPr>
        <p:txBody>
          <a:bodyPr vert="horz" lIns="91440" tIns="45720" rIns="91440" bIns="45720" rtlCol="0" anchor="t">
            <a:normAutofit/>
          </a:bodyPr>
          <a:lstStyle/>
          <a:p>
            <a:pPr marL="0" indent="0">
              <a:buNone/>
            </a:pPr>
            <a:r>
              <a:rPr lang="en-US" b="1">
                <a:latin typeface="Century Gothic"/>
              </a:rPr>
              <a:t>Key Requirements Satisfied:</a:t>
            </a:r>
          </a:p>
          <a:p>
            <a:pPr marL="457200" indent="-457200"/>
            <a:r>
              <a:rPr lang="en-US" sz="2400" i="1">
                <a:latin typeface="Century Gothic"/>
              </a:rPr>
              <a:t>Communication</a:t>
            </a:r>
            <a:endParaRPr lang="en-US" sz="2400" i="1"/>
          </a:p>
          <a:p>
            <a:pPr marL="914400" lvl="1"/>
            <a:r>
              <a:rPr lang="en-US" sz="2000" i="1">
                <a:latin typeface="Century Gothic"/>
              </a:rPr>
              <a:t>3.1.1 - 3.1.4</a:t>
            </a:r>
          </a:p>
          <a:p>
            <a:pPr marL="457200" indent="-457200"/>
            <a:r>
              <a:rPr lang="en-US" sz="2400" i="1">
                <a:latin typeface="Century Gothic"/>
              </a:rPr>
              <a:t>Reconstruction</a:t>
            </a:r>
            <a:endParaRPr lang="en-US" sz="2400" i="1"/>
          </a:p>
          <a:p>
            <a:pPr marL="914400" lvl="1"/>
            <a:r>
              <a:rPr lang="en-US" sz="2000" i="1">
                <a:latin typeface="Century Gothic"/>
              </a:rPr>
              <a:t>3.7.1</a:t>
            </a:r>
          </a:p>
          <a:p>
            <a:pPr marL="457200" indent="-457200"/>
            <a:r>
              <a:rPr lang="en-US" sz="2400" i="1">
                <a:latin typeface="Century Gothic"/>
              </a:rPr>
              <a:t>Detection</a:t>
            </a:r>
            <a:endParaRPr lang="en-US" sz="2400" i="1"/>
          </a:p>
          <a:p>
            <a:pPr marL="914400" lvl="1" indent="-457200"/>
            <a:r>
              <a:rPr lang="en-US" sz="2000" i="1">
                <a:latin typeface="Century Gothic"/>
              </a:rPr>
              <a:t>3.8.7</a:t>
            </a:r>
          </a:p>
          <a:p>
            <a:pPr marL="457200" indent="-457200"/>
            <a:r>
              <a:rPr lang="en-US" sz="2400" i="1">
                <a:latin typeface="Century Gothic"/>
              </a:rPr>
              <a:t>Storage</a:t>
            </a:r>
            <a:endParaRPr lang="en-US" sz="2400" i="1"/>
          </a:p>
          <a:p>
            <a:pPr marL="914400" lvl="1" indent="-457200"/>
            <a:r>
              <a:rPr lang="en-US" sz="2000" i="1">
                <a:latin typeface="Century Gothic"/>
              </a:rPr>
              <a:t>3.9.1 - 3.9.2</a:t>
            </a:r>
          </a:p>
          <a:p>
            <a:pPr marL="457200" indent="-457200"/>
            <a:endParaRPr lang="en-US" sz="2400" i="1"/>
          </a:p>
        </p:txBody>
      </p:sp>
      <p:sp>
        <p:nvSpPr>
          <p:cNvPr id="4" name="Slide Number Placeholder 3">
            <a:extLst>
              <a:ext uri="{FF2B5EF4-FFF2-40B4-BE49-F238E27FC236}">
                <a16:creationId xmlns:a16="http://schemas.microsoft.com/office/drawing/2014/main" id="{90289BB3-FCD4-CE60-63C7-E8BDB1972A69}"/>
              </a:ext>
            </a:extLst>
          </p:cNvPr>
          <p:cNvSpPr>
            <a:spLocks noGrp="1"/>
          </p:cNvSpPr>
          <p:nvPr>
            <p:ph type="sldNum" sz="quarter" idx="4"/>
          </p:nvPr>
        </p:nvSpPr>
        <p:spPr/>
        <p:txBody>
          <a:bodyPr/>
          <a:lstStyle/>
          <a:p>
            <a:fld id="{21C771A8-89F5-6C43-9C6E-B052BDC4BA94}" type="slidenum">
              <a:rPr lang="en-US" smtClean="0"/>
              <a:pPr/>
              <a:t>68</a:t>
            </a:fld>
            <a:endParaRPr lang="en-US"/>
          </a:p>
        </p:txBody>
      </p:sp>
      <p:sp>
        <p:nvSpPr>
          <p:cNvPr id="26" name="Title 18">
            <a:extLst>
              <a:ext uri="{FF2B5EF4-FFF2-40B4-BE49-F238E27FC236}">
                <a16:creationId xmlns:a16="http://schemas.microsoft.com/office/drawing/2014/main" id="{5F1D3DDE-3822-26E3-6E64-0AB67ECE8261}"/>
              </a:ext>
            </a:extLst>
          </p:cNvPr>
          <p:cNvSpPr>
            <a:spLocks noGrp="1"/>
          </p:cNvSpPr>
          <p:nvPr>
            <p:ph type="title"/>
          </p:nvPr>
        </p:nvSpPr>
        <p:spPr/>
        <p:txBody>
          <a:bodyPr/>
          <a:lstStyle/>
          <a:p>
            <a:r>
              <a:rPr lang="en-US" b="1"/>
              <a:t>Day in the Life</a:t>
            </a:r>
            <a:br>
              <a:rPr lang="en-US"/>
            </a:br>
            <a:r>
              <a:rPr lang="en-US" sz="3600">
                <a:solidFill>
                  <a:schemeClr val="accent2">
                    <a:lumMod val="60000"/>
                    <a:lumOff val="40000"/>
                  </a:schemeClr>
                </a:solidFill>
              </a:rPr>
              <a:t>Software Success</a:t>
            </a:r>
            <a:endParaRPr lang="en-US"/>
          </a:p>
        </p:txBody>
      </p:sp>
    </p:spTree>
    <p:extLst>
      <p:ext uri="{BB962C8B-B14F-4D97-AF65-F5344CB8AC3E}">
        <p14:creationId xmlns:p14="http://schemas.microsoft.com/office/powerpoint/2010/main" val="1682782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EAA9C6-CF20-8E68-6458-01E79832C5D2}"/>
              </a:ext>
            </a:extLst>
          </p:cNvPr>
          <p:cNvSpPr>
            <a:spLocks noGrp="1"/>
          </p:cNvSpPr>
          <p:nvPr>
            <p:ph sz="half" idx="1"/>
          </p:nvPr>
        </p:nvSpPr>
        <p:spPr/>
        <p:txBody>
          <a:bodyPr/>
          <a:lstStyle/>
          <a:p>
            <a:r>
              <a:rPr lang="en-US"/>
              <a:t>Verifying functionality </a:t>
            </a:r>
          </a:p>
          <a:p>
            <a:r>
              <a:rPr lang="en-US"/>
              <a:t>Is everything outputting right?</a:t>
            </a:r>
          </a:p>
          <a:p>
            <a:r>
              <a:rPr lang="en-US"/>
              <a:t>*** add another test for verifying reconstruction and detection?</a:t>
            </a:r>
          </a:p>
        </p:txBody>
      </p:sp>
      <p:sp>
        <p:nvSpPr>
          <p:cNvPr id="3" name="Content Placeholder 2">
            <a:extLst>
              <a:ext uri="{FF2B5EF4-FFF2-40B4-BE49-F238E27FC236}">
                <a16:creationId xmlns:a16="http://schemas.microsoft.com/office/drawing/2014/main" id="{C5C66F54-2350-38FC-26B0-F92536DDD698}"/>
              </a:ext>
            </a:extLst>
          </p:cNvPr>
          <p:cNvSpPr>
            <a:spLocks noGrp="1"/>
          </p:cNvSpPr>
          <p:nvPr>
            <p:ph sz="half" idx="2"/>
          </p:nvPr>
        </p:nvSpPr>
        <p:spPr/>
        <p:txBody>
          <a:bodyPr/>
          <a:lstStyle/>
          <a:p>
            <a:endParaRPr lang="en-US"/>
          </a:p>
        </p:txBody>
      </p:sp>
      <p:sp>
        <p:nvSpPr>
          <p:cNvPr id="4" name="Slide Number Placeholder 3">
            <a:extLst>
              <a:ext uri="{FF2B5EF4-FFF2-40B4-BE49-F238E27FC236}">
                <a16:creationId xmlns:a16="http://schemas.microsoft.com/office/drawing/2014/main" id="{3FB4D13A-3454-C2EA-67D0-8E8B5BC7B0E6}"/>
              </a:ext>
            </a:extLst>
          </p:cNvPr>
          <p:cNvSpPr>
            <a:spLocks noGrp="1"/>
          </p:cNvSpPr>
          <p:nvPr>
            <p:ph type="sldNum" sz="quarter" idx="4"/>
          </p:nvPr>
        </p:nvSpPr>
        <p:spPr/>
        <p:txBody>
          <a:bodyPr/>
          <a:lstStyle/>
          <a:p>
            <a:fld id="{21C771A8-89F5-6C43-9C6E-B052BDC4BA94}" type="slidenum">
              <a:rPr lang="en-US" smtClean="0"/>
              <a:pPr/>
              <a:t>69</a:t>
            </a:fld>
            <a:endParaRPr lang="en-US"/>
          </a:p>
        </p:txBody>
      </p:sp>
      <p:sp>
        <p:nvSpPr>
          <p:cNvPr id="5" name="Title 4">
            <a:extLst>
              <a:ext uri="{FF2B5EF4-FFF2-40B4-BE49-F238E27FC236}">
                <a16:creationId xmlns:a16="http://schemas.microsoft.com/office/drawing/2014/main" id="{FD14E628-881B-79A9-08DB-D9899E609DE9}"/>
              </a:ext>
            </a:extLst>
          </p:cNvPr>
          <p:cNvSpPr>
            <a:spLocks noGrp="1"/>
          </p:cNvSpPr>
          <p:nvPr>
            <p:ph type="title"/>
          </p:nvPr>
        </p:nvSpPr>
        <p:spPr/>
        <p:txBody>
          <a:bodyPr/>
          <a:lstStyle/>
          <a:p>
            <a:r>
              <a:rPr lang="en-US">
                <a:latin typeface="Century Gothic"/>
              </a:rPr>
              <a:t>DITL software</a:t>
            </a:r>
            <a:endParaRPr lang="en-US"/>
          </a:p>
        </p:txBody>
      </p:sp>
      <p:graphicFrame>
        <p:nvGraphicFramePr>
          <p:cNvPr id="14" name="Table 13">
            <a:extLst>
              <a:ext uri="{FF2B5EF4-FFF2-40B4-BE49-F238E27FC236}">
                <a16:creationId xmlns:a16="http://schemas.microsoft.com/office/drawing/2014/main" id="{5A0C02B7-0652-6DBB-195D-25B7A2B04C9C}"/>
              </a:ext>
            </a:extLst>
          </p:cNvPr>
          <p:cNvGraphicFramePr>
            <a:graphicFrameLocks noGrp="1"/>
          </p:cNvGraphicFramePr>
          <p:nvPr/>
        </p:nvGraphicFramePr>
        <p:xfrm>
          <a:off x="6009189" y="1543292"/>
          <a:ext cx="5696594" cy="2560320"/>
        </p:xfrm>
        <a:graphic>
          <a:graphicData uri="http://schemas.openxmlformats.org/drawingml/2006/table">
            <a:tbl>
              <a:tblPr firstCol="1" bandRow="1">
                <a:tableStyleId>{85BE263C-DBD7-4A20-BB59-AAB30ACAA65A}</a:tableStyleId>
              </a:tblPr>
              <a:tblGrid>
                <a:gridCol w="613456">
                  <a:extLst>
                    <a:ext uri="{9D8B030D-6E8A-4147-A177-3AD203B41FA5}">
                      <a16:colId xmlns:a16="http://schemas.microsoft.com/office/drawing/2014/main" val="2894542139"/>
                    </a:ext>
                  </a:extLst>
                </a:gridCol>
                <a:gridCol w="1765139">
                  <a:extLst>
                    <a:ext uri="{9D8B030D-6E8A-4147-A177-3AD203B41FA5}">
                      <a16:colId xmlns:a16="http://schemas.microsoft.com/office/drawing/2014/main" val="3450181852"/>
                    </a:ext>
                  </a:extLst>
                </a:gridCol>
                <a:gridCol w="3317999">
                  <a:extLst>
                    <a:ext uri="{9D8B030D-6E8A-4147-A177-3AD203B41FA5}">
                      <a16:colId xmlns:a16="http://schemas.microsoft.com/office/drawing/2014/main" val="454860082"/>
                    </a:ext>
                  </a:extLst>
                </a:gridCol>
              </a:tblGrid>
              <a:tr h="424405">
                <a:tc>
                  <a:txBody>
                    <a:bodyPr/>
                    <a:lstStyle/>
                    <a:p>
                      <a:pPr lvl="0" algn="ctr">
                        <a:buNone/>
                      </a:pPr>
                      <a:r>
                        <a:rPr lang="en-US" sz="1200" b="0" i="0" u="none" strike="noStrike">
                          <a:solidFill>
                            <a:schemeClr val="tx1"/>
                          </a:solidFill>
                          <a:effectLst/>
                          <a:latin typeface="Century Gothic"/>
                        </a:rPr>
                        <a:t>CPE 5</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accent2">
                        <a:lumMod val="75000"/>
                      </a:schemeClr>
                    </a:solidFill>
                  </a:tcPr>
                </a:tc>
                <a:tc>
                  <a:txBody>
                    <a:bodyPr/>
                    <a:lstStyle/>
                    <a:p>
                      <a:pPr lvl="0" algn="l">
                        <a:buNone/>
                      </a:pPr>
                      <a:r>
                        <a:rPr lang="en-US" sz="1200" b="0" i="0" u="none" strike="noStrike" noProof="0">
                          <a:effectLst/>
                          <a:latin typeface="Century Gothic"/>
                        </a:rPr>
                        <a:t>Data Reconstruction</a:t>
                      </a:r>
                      <a:endParaRPr lang="en-US" err="1">
                        <a:latin typeface="Century Gothic"/>
                      </a:endParaRP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accent2">
                        <a:lumMod val="60000"/>
                        <a:lumOff val="40000"/>
                      </a:schemeClr>
                    </a:solidFill>
                  </a:tcPr>
                </a:tc>
                <a:tc>
                  <a:txBody>
                    <a:bodyPr/>
                    <a:lstStyle/>
                    <a:p>
                      <a:pPr lvl="0" algn="l">
                        <a:lnSpc>
                          <a:spcPct val="100000"/>
                        </a:lnSpc>
                        <a:spcBef>
                          <a:spcPts val="0"/>
                        </a:spcBef>
                        <a:spcAft>
                          <a:spcPts val="0"/>
                        </a:spcAft>
                        <a:buNone/>
                      </a:pPr>
                      <a:r>
                        <a:rPr lang="en-US" sz="1200" b="0" i="0" u="none" strike="noStrike" kern="1200" noProof="0">
                          <a:effectLst/>
                          <a:latin typeface="Century Gothic"/>
                        </a:rPr>
                        <a:t>Images shall be reconstructed such that a particle and its movement  can be identified</a:t>
                      </a:r>
                    </a:p>
                    <a:p>
                      <a:pPr lvl="0" algn="l">
                        <a:lnSpc>
                          <a:spcPct val="100000"/>
                        </a:lnSpc>
                        <a:spcBef>
                          <a:spcPts val="0"/>
                        </a:spcBef>
                        <a:spcAft>
                          <a:spcPts val="0"/>
                        </a:spcAft>
                        <a:buNone/>
                      </a:pPr>
                      <a:endParaRPr lang="en-US" sz="1200" b="0" i="0" u="none" strike="noStrike" kern="1200" noProof="0">
                        <a:effectLst/>
                      </a:endParaRP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2113654920"/>
                  </a:ext>
                </a:extLst>
              </a:tr>
              <a:tr h="424405">
                <a:tc>
                  <a:txBody>
                    <a:bodyPr/>
                    <a:lstStyle/>
                    <a:p>
                      <a:pPr algn="ctr" fontAlgn="b"/>
                      <a:r>
                        <a:rPr lang="en-US" sz="1200" b="0" i="0" u="none" strike="noStrike">
                          <a:solidFill>
                            <a:schemeClr val="tx1"/>
                          </a:solidFill>
                          <a:effectLst/>
                          <a:latin typeface="Century Gothic"/>
                        </a:rPr>
                        <a:t>CPE 6</a:t>
                      </a:r>
                      <a:endParaRPr lang="en-US" sz="1200" b="0" i="0" u="none" strike="noStrike">
                        <a:solidFill>
                          <a:schemeClr val="tx1"/>
                        </a:solidFill>
                        <a:effectLs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l" fontAlgn="b"/>
                      <a:r>
                        <a:rPr lang="en-US" sz="1200" b="0" i="0" u="none" strike="noStrike">
                          <a:solidFill>
                            <a:schemeClr val="bg1"/>
                          </a:solidFill>
                          <a:effectLst/>
                          <a:latin typeface="Century Gothic"/>
                        </a:rPr>
                        <a:t>Particle Detection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lvl="0" algn="l">
                        <a:lnSpc>
                          <a:spcPct val="100000"/>
                        </a:lnSpc>
                        <a:spcBef>
                          <a:spcPts val="0"/>
                        </a:spcBef>
                        <a:spcAft>
                          <a:spcPts val="0"/>
                        </a:spcAft>
                        <a:buNone/>
                      </a:pPr>
                      <a:r>
                        <a:rPr lang="en-US" sz="1200" b="0" i="0" u="none" strike="noStrike" kern="1200" noProof="0">
                          <a:effectLst/>
                          <a:latin typeface="Century Gothic"/>
                        </a:rPr>
                        <a:t>Particle movement shall be identified and ranked by their possibility of life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6922017"/>
                  </a:ext>
                </a:extLst>
              </a:tr>
              <a:tr h="424405">
                <a:tc>
                  <a:txBody>
                    <a:bodyPr/>
                    <a:lstStyle/>
                    <a:p>
                      <a:pPr lvl="0" algn="ctr">
                        <a:buNone/>
                      </a:pPr>
                      <a:r>
                        <a:rPr lang="en-US" sz="1200" b="0" i="0" u="none" strike="noStrike" noProof="0">
                          <a:solidFill>
                            <a:schemeClr val="tx1"/>
                          </a:solidFill>
                          <a:effectLst/>
                        </a:rPr>
                        <a:t>CPE  7</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lnTlToBr w="0">
                      <a:noFill/>
                    </a:lnTlToBr>
                    <a:lnBlToTr w="0">
                      <a:noFill/>
                    </a:lnBlToTr>
                    <a:solidFill>
                      <a:schemeClr val="accent2">
                        <a:lumMod val="75000"/>
                      </a:schemeClr>
                    </a:solidFill>
                  </a:tcPr>
                </a:tc>
                <a:tc>
                  <a:txBody>
                    <a:bodyPr/>
                    <a:lstStyle/>
                    <a:p>
                      <a:pPr lvl="0" algn="l">
                        <a:buNone/>
                      </a:pPr>
                      <a:r>
                        <a:rPr lang="en-US" sz="1200" b="0" i="0" u="none" strike="noStrike" noProof="0">
                          <a:effectLst/>
                        </a:rPr>
                        <a:t> </a:t>
                      </a:r>
                      <a:r>
                        <a:rPr lang="en-US" sz="1200" b="0" i="0" u="none" strike="noStrike" noProof="0">
                          <a:effectLst/>
                          <a:latin typeface="Century Gothic"/>
                        </a:rPr>
                        <a:t>Storage</a:t>
                      </a:r>
                      <a:endParaRPr lang="en-US">
                        <a:latin typeface="Century Gothic"/>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lnTlToBr w="0">
                      <a:noFill/>
                    </a:lnTlToBr>
                    <a:lnBlToTr w="0">
                      <a:noFill/>
                    </a:lnBlToTr>
                    <a:solidFill>
                      <a:schemeClr val="accent2">
                        <a:lumMod val="60000"/>
                        <a:lumOff val="40000"/>
                      </a:schemeClr>
                    </a:solidFill>
                  </a:tcPr>
                </a:tc>
                <a:tc>
                  <a:txBody>
                    <a:bodyPr/>
                    <a:lstStyle/>
                    <a:p>
                      <a:pPr lvl="0" algn="l">
                        <a:lnSpc>
                          <a:spcPct val="100000"/>
                        </a:lnSpc>
                        <a:spcBef>
                          <a:spcPts val="0"/>
                        </a:spcBef>
                        <a:spcAft>
                          <a:spcPts val="0"/>
                        </a:spcAft>
                        <a:buNone/>
                      </a:pPr>
                      <a:r>
                        <a:rPr lang="en-US" sz="1200" b="0" i="0" u="none" strike="noStrike" kern="1200" noProof="0">
                          <a:effectLst/>
                          <a:latin typeface="Century Gothic"/>
                        </a:rPr>
                        <a:t>Shall store raw and reconstructed images, as well as detection data </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lnTlToBr w="0">
                      <a:noFill/>
                    </a:lnTlToBr>
                    <a:lnBlToTr w="0">
                      <a:noFill/>
                    </a:lnBlToTr>
                  </a:tcPr>
                </a:tc>
                <a:extLst>
                  <a:ext uri="{0D108BD9-81ED-4DB2-BD59-A6C34878D82A}">
                    <a16:rowId xmlns:a16="http://schemas.microsoft.com/office/drawing/2014/main" val="2060271099"/>
                  </a:ext>
                </a:extLst>
              </a:tr>
              <a:tr h="424405">
                <a:tc>
                  <a:txBody>
                    <a:bodyPr/>
                    <a:lstStyle/>
                    <a:p>
                      <a:pPr lvl="0" algn="ctr">
                        <a:buNone/>
                      </a:pPr>
                      <a:r>
                        <a:rPr lang="en-US" sz="1200" b="0" i="0" u="none" strike="noStrike" noProof="0">
                          <a:solidFill>
                            <a:schemeClr val="tx1"/>
                          </a:solidFill>
                          <a:effectLst/>
                        </a:rPr>
                        <a:t>CPE 8</a:t>
                      </a: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accent2">
                        <a:lumMod val="75000"/>
                      </a:schemeClr>
                    </a:solidFill>
                  </a:tcPr>
                </a:tc>
                <a:tc>
                  <a:txBody>
                    <a:bodyPr/>
                    <a:lstStyle/>
                    <a:p>
                      <a:pPr lvl="0" algn="l">
                        <a:buNone/>
                      </a:pPr>
                      <a:r>
                        <a:rPr lang="en-US" sz="1200" b="0" i="0" u="none" strike="noStrike" noProof="0">
                          <a:effectLst/>
                          <a:latin typeface="Century Gothic"/>
                        </a:rPr>
                        <a:t>Power Consumption</a:t>
                      </a:r>
                      <a:endParaRPr lang="en-US">
                        <a:latin typeface="Century Gothic"/>
                      </a:endParaRP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solidFill>
                      <a:schemeClr val="accent2">
                        <a:lumMod val="60000"/>
                        <a:lumOff val="40000"/>
                      </a:schemeClr>
                    </a:solidFill>
                  </a:tcPr>
                </a:tc>
                <a:tc>
                  <a:txBody>
                    <a:bodyPr/>
                    <a:lstStyle/>
                    <a:p>
                      <a:pPr lvl="0" algn="l">
                        <a:lnSpc>
                          <a:spcPct val="100000"/>
                        </a:lnSpc>
                        <a:spcBef>
                          <a:spcPts val="0"/>
                        </a:spcBef>
                        <a:spcAft>
                          <a:spcPts val="0"/>
                        </a:spcAft>
                        <a:buNone/>
                      </a:pPr>
                      <a:r>
                        <a:rPr lang="en-US" sz="1200" b="0" i="0" u="none" strike="noStrike" kern="1200" noProof="0">
                          <a:effectLst/>
                          <a:latin typeface="Century Gothic"/>
                        </a:rPr>
                        <a:t>Payload and processor shall have sperate maximum active and inactive power consumption </a:t>
                      </a:r>
                    </a:p>
                    <a:p>
                      <a:pPr lvl="0" algn="l">
                        <a:lnSpc>
                          <a:spcPct val="100000"/>
                        </a:lnSpc>
                        <a:spcBef>
                          <a:spcPts val="0"/>
                        </a:spcBef>
                        <a:spcAft>
                          <a:spcPts val="0"/>
                        </a:spcAft>
                        <a:buNone/>
                      </a:pPr>
                      <a:endParaRPr lang="en-US" sz="1200" b="0" i="0" u="none" strike="noStrike" kern="1200" noProof="0">
                        <a:effectLst/>
                        <a:latin typeface="Century Gothic"/>
                      </a:endParaRPr>
                    </a:p>
                  </a:txBody>
                  <a:tcPr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3162589250"/>
                  </a:ext>
                </a:extLst>
              </a:tr>
            </a:tbl>
          </a:graphicData>
        </a:graphic>
      </p:graphicFrame>
    </p:spTree>
    <p:extLst>
      <p:ext uri="{BB962C8B-B14F-4D97-AF65-F5344CB8AC3E}">
        <p14:creationId xmlns:p14="http://schemas.microsoft.com/office/powerpoint/2010/main" val="2424405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70D6FC-9BBF-A17D-F013-D47D4365F07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7</a:t>
            </a:fld>
            <a:endParaRPr lang="en-US">
              <a:latin typeface="Century Gothic" panose="020B0502020202020204" pitchFamily="34" charset="0"/>
            </a:endParaRPr>
          </a:p>
        </p:txBody>
      </p:sp>
      <p:grpSp>
        <p:nvGrpSpPr>
          <p:cNvPr id="3" name="Group 2">
            <a:extLst>
              <a:ext uri="{FF2B5EF4-FFF2-40B4-BE49-F238E27FC236}">
                <a16:creationId xmlns:a16="http://schemas.microsoft.com/office/drawing/2014/main" id="{67665126-FC2E-2891-6D4A-54EF734A5BD0}"/>
              </a:ext>
            </a:extLst>
          </p:cNvPr>
          <p:cNvGrpSpPr/>
          <p:nvPr/>
        </p:nvGrpSpPr>
        <p:grpSpPr>
          <a:xfrm>
            <a:off x="6747591" y="6338927"/>
            <a:ext cx="4238950" cy="430060"/>
            <a:chOff x="6747591" y="6338927"/>
            <a:chExt cx="4238950" cy="430060"/>
          </a:xfrm>
        </p:grpSpPr>
        <p:grpSp>
          <p:nvGrpSpPr>
            <p:cNvPr id="6" name="Group 5">
              <a:extLst>
                <a:ext uri="{FF2B5EF4-FFF2-40B4-BE49-F238E27FC236}">
                  <a16:creationId xmlns:a16="http://schemas.microsoft.com/office/drawing/2014/main" id="{EAF660D5-FD89-FF26-D981-B44EEF761A58}"/>
                </a:ext>
              </a:extLst>
            </p:cNvPr>
            <p:cNvGrpSpPr/>
            <p:nvPr/>
          </p:nvGrpSpPr>
          <p:grpSpPr>
            <a:xfrm>
              <a:off x="7913730" y="6338927"/>
              <a:ext cx="3072811" cy="430060"/>
              <a:chOff x="8136023" y="6311894"/>
              <a:chExt cx="3072811" cy="429078"/>
            </a:xfrm>
            <a:solidFill>
              <a:srgbClr val="960000"/>
            </a:solidFill>
          </p:grpSpPr>
          <p:sp>
            <p:nvSpPr>
              <p:cNvPr id="10" name="Chevron 9">
                <a:extLst>
                  <a:ext uri="{FF2B5EF4-FFF2-40B4-BE49-F238E27FC236}">
                    <a16:creationId xmlns:a16="http://schemas.microsoft.com/office/drawing/2014/main" id="{302BE1F2-A199-3DC1-F134-69E3F65CE512}"/>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High Level</a:t>
                </a:r>
              </a:p>
            </p:txBody>
          </p:sp>
          <p:sp>
            <p:nvSpPr>
              <p:cNvPr id="13" name="Chevron 12">
                <a:extLst>
                  <a:ext uri="{FF2B5EF4-FFF2-40B4-BE49-F238E27FC236}">
                    <a16:creationId xmlns:a16="http://schemas.microsoft.com/office/drawing/2014/main" id="{BBAF0DFB-1B15-A6C2-E63F-F9A1D0340F29}"/>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CPEs</a:t>
                </a:r>
              </a:p>
            </p:txBody>
          </p:sp>
          <p:sp>
            <p:nvSpPr>
              <p:cNvPr id="14" name="Chevron 13">
                <a:extLst>
                  <a:ext uri="{FF2B5EF4-FFF2-40B4-BE49-F238E27FC236}">
                    <a16:creationId xmlns:a16="http://schemas.microsoft.com/office/drawing/2014/main" id="{2CBE2297-760C-6855-B77D-08B33B8C8F4F}"/>
                  </a:ext>
                </a:extLst>
              </p:cNvPr>
              <p:cNvSpPr/>
              <p:nvPr/>
            </p:nvSpPr>
            <p:spPr>
              <a:xfrm>
                <a:off x="10042695" y="6311894"/>
                <a:ext cx="1166139" cy="429077"/>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Design</a:t>
                </a:r>
              </a:p>
            </p:txBody>
          </p:sp>
        </p:grpSp>
        <p:sp>
          <p:nvSpPr>
            <p:cNvPr id="9" name="Chevron 8">
              <a:extLst>
                <a:ext uri="{FF2B5EF4-FFF2-40B4-BE49-F238E27FC236}">
                  <a16:creationId xmlns:a16="http://schemas.microsoft.com/office/drawing/2014/main" id="{3A2D8015-3ECE-AD11-5176-208B97B5F01F}"/>
                </a:ext>
              </a:extLst>
            </p:cNvPr>
            <p:cNvSpPr/>
            <p:nvPr/>
          </p:nvSpPr>
          <p:spPr>
            <a:xfrm>
              <a:off x="6747591" y="6338927"/>
              <a:ext cx="1166139" cy="430059"/>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grpSp>
      <p:pic>
        <p:nvPicPr>
          <p:cNvPr id="5" name="Picture 7" descr="Diagram&#10;&#10;Description automatically generated">
            <a:extLst>
              <a:ext uri="{FF2B5EF4-FFF2-40B4-BE49-F238E27FC236}">
                <a16:creationId xmlns:a16="http://schemas.microsoft.com/office/drawing/2014/main" id="{D8BF1619-5C58-CC97-FA64-AF134F9E28B0}"/>
              </a:ext>
            </a:extLst>
          </p:cNvPr>
          <p:cNvPicPr>
            <a:picLocks noChangeAspect="1"/>
          </p:cNvPicPr>
          <p:nvPr/>
        </p:nvPicPr>
        <p:blipFill rotWithShape="1">
          <a:blip r:embed="rId3"/>
          <a:srcRect l="1155" t="8754" r="2556"/>
          <a:stretch/>
        </p:blipFill>
        <p:spPr>
          <a:xfrm>
            <a:off x="4001616" y="0"/>
            <a:ext cx="8190383" cy="6236211"/>
          </a:xfrm>
          <a:prstGeom prst="rect">
            <a:avLst/>
          </a:prstGeom>
        </p:spPr>
      </p:pic>
      <p:sp>
        <p:nvSpPr>
          <p:cNvPr id="12" name="Title 1">
            <a:extLst>
              <a:ext uri="{FF2B5EF4-FFF2-40B4-BE49-F238E27FC236}">
                <a16:creationId xmlns:a16="http://schemas.microsoft.com/office/drawing/2014/main" id="{3C04A9F1-9A0B-EA9F-B835-39CF33C6ADC3}"/>
              </a:ext>
            </a:extLst>
          </p:cNvPr>
          <p:cNvSpPr txBox="1">
            <a:spLocks/>
          </p:cNvSpPr>
          <p:nvPr/>
        </p:nvSpPr>
        <p:spPr>
          <a:xfrm>
            <a:off x="1" y="0"/>
            <a:ext cx="4004072" cy="623621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2">
                    <a:lumMod val="75000"/>
                  </a:schemeClr>
                </a:solidFill>
                <a:latin typeface="Century Gothic" panose="020B0502020202020204" pitchFamily="34" charset="0"/>
                <a:ea typeface="+mj-ea"/>
                <a:cs typeface="+mj-cs"/>
              </a:defRPr>
            </a:lvl1pPr>
          </a:lstStyle>
          <a:p>
            <a:r>
              <a:rPr lang="en-US" sz="4000">
                <a:latin typeface="Century Gothic"/>
              </a:rPr>
              <a:t>CAD Design: </a:t>
            </a:r>
            <a:br>
              <a:rPr lang="en-US" sz="4000"/>
            </a:br>
            <a:r>
              <a:rPr lang="en-US" sz="4000">
                <a:solidFill>
                  <a:schemeClr val="accent2">
                    <a:lumMod val="60000"/>
                    <a:lumOff val="40000"/>
                  </a:schemeClr>
                </a:solidFill>
                <a:latin typeface="Century Gothic"/>
              </a:rPr>
              <a:t>Enclosure and Bubble Trap</a:t>
            </a:r>
            <a:endParaRPr lang="en-US">
              <a:solidFill>
                <a:schemeClr val="accent2">
                  <a:lumMod val="60000"/>
                  <a:lumOff val="40000"/>
                </a:schemeClr>
              </a:solidFill>
              <a:latin typeface="Century Gothic"/>
            </a:endParaRPr>
          </a:p>
        </p:txBody>
      </p:sp>
      <p:sp>
        <p:nvSpPr>
          <p:cNvPr id="2" name="TextBox 1">
            <a:extLst>
              <a:ext uri="{FF2B5EF4-FFF2-40B4-BE49-F238E27FC236}">
                <a16:creationId xmlns:a16="http://schemas.microsoft.com/office/drawing/2014/main" id="{2E540852-479D-3CB1-D093-0CD74A4AF50A}"/>
              </a:ext>
            </a:extLst>
          </p:cNvPr>
          <p:cNvSpPr txBox="1"/>
          <p:nvPr/>
        </p:nvSpPr>
        <p:spPr>
          <a:xfrm>
            <a:off x="4001616" y="0"/>
            <a:ext cx="1660148" cy="369332"/>
          </a:xfrm>
          <a:prstGeom prst="rect">
            <a:avLst/>
          </a:prstGeom>
          <a:noFill/>
        </p:spPr>
        <p:txBody>
          <a:bodyPr wrap="square" rtlCol="0">
            <a:spAutoFit/>
          </a:bodyPr>
          <a:lstStyle/>
          <a:p>
            <a:r>
              <a:rPr lang="en-US">
                <a:solidFill>
                  <a:schemeClr val="bg1"/>
                </a:solidFill>
                <a:latin typeface="Century Gothic" panose="020B0502020202020204" pitchFamily="34" charset="0"/>
              </a:rPr>
              <a:t>3.94” = 10cm</a:t>
            </a:r>
          </a:p>
        </p:txBody>
      </p:sp>
      <p:sp>
        <p:nvSpPr>
          <p:cNvPr id="17" name="Arrow: Left-Right 16">
            <a:extLst>
              <a:ext uri="{FF2B5EF4-FFF2-40B4-BE49-F238E27FC236}">
                <a16:creationId xmlns:a16="http://schemas.microsoft.com/office/drawing/2014/main" id="{03DD0643-7FF1-9EDE-303A-9B1EC94497BD}"/>
              </a:ext>
            </a:extLst>
          </p:cNvPr>
          <p:cNvSpPr/>
          <p:nvPr/>
        </p:nvSpPr>
        <p:spPr>
          <a:xfrm rot="1813407">
            <a:off x="5802793" y="5326373"/>
            <a:ext cx="1103710" cy="170127"/>
          </a:xfrm>
          <a:prstGeom prst="leftRightArrow">
            <a:avLst>
              <a:gd name="adj1" fmla="val 48831"/>
              <a:gd name="adj2" fmla="val 65258"/>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F86BD898-FF20-0270-C481-F766B73A92D0}"/>
              </a:ext>
            </a:extLst>
          </p:cNvPr>
          <p:cNvSpPr txBox="1"/>
          <p:nvPr/>
        </p:nvSpPr>
        <p:spPr>
          <a:xfrm>
            <a:off x="10688749" y="2531949"/>
            <a:ext cx="783771"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C00000"/>
                </a:solidFill>
                <a:cs typeface="Calibri"/>
              </a:rPr>
              <a:t>Y-axis</a:t>
            </a:r>
            <a:endParaRPr lang="en-US" dirty="0">
              <a:solidFill>
                <a:srgbClr val="C00000"/>
              </a:solidFill>
            </a:endParaRPr>
          </a:p>
        </p:txBody>
      </p:sp>
      <p:sp>
        <p:nvSpPr>
          <p:cNvPr id="21" name="TextBox 20">
            <a:extLst>
              <a:ext uri="{FF2B5EF4-FFF2-40B4-BE49-F238E27FC236}">
                <a16:creationId xmlns:a16="http://schemas.microsoft.com/office/drawing/2014/main" id="{389DEF57-2058-1271-BB0F-C11262A5124E}"/>
              </a:ext>
            </a:extLst>
          </p:cNvPr>
          <p:cNvSpPr txBox="1"/>
          <p:nvPr/>
        </p:nvSpPr>
        <p:spPr>
          <a:xfrm>
            <a:off x="8735073" y="5329077"/>
            <a:ext cx="734786"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C00000"/>
                </a:solidFill>
                <a:cs typeface="Calibri"/>
              </a:rPr>
              <a:t>X-axis</a:t>
            </a:r>
            <a:endParaRPr lang="en-US" dirty="0"/>
          </a:p>
        </p:txBody>
      </p:sp>
      <p:sp>
        <p:nvSpPr>
          <p:cNvPr id="23" name="TextBox 22">
            <a:extLst>
              <a:ext uri="{FF2B5EF4-FFF2-40B4-BE49-F238E27FC236}">
                <a16:creationId xmlns:a16="http://schemas.microsoft.com/office/drawing/2014/main" id="{B8EFE332-325E-4D99-1AAB-D614F7011CAC}"/>
              </a:ext>
            </a:extLst>
          </p:cNvPr>
          <p:cNvSpPr txBox="1"/>
          <p:nvPr/>
        </p:nvSpPr>
        <p:spPr>
          <a:xfrm>
            <a:off x="5570877" y="5329077"/>
            <a:ext cx="7837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C00000"/>
                </a:solidFill>
                <a:cs typeface="Calibri"/>
              </a:rPr>
              <a:t>Z-axis</a:t>
            </a:r>
            <a:endParaRPr lang="en-US" dirty="0">
              <a:solidFill>
                <a:srgbClr val="C00000"/>
              </a:solidFill>
            </a:endParaRPr>
          </a:p>
        </p:txBody>
      </p:sp>
      <p:sp>
        <p:nvSpPr>
          <p:cNvPr id="7" name="Arrow: Left-Right 16">
            <a:extLst>
              <a:ext uri="{FF2B5EF4-FFF2-40B4-BE49-F238E27FC236}">
                <a16:creationId xmlns:a16="http://schemas.microsoft.com/office/drawing/2014/main" id="{40ECB1E5-BF4A-CBAF-F2F4-8EA7BA9FC637}"/>
              </a:ext>
            </a:extLst>
          </p:cNvPr>
          <p:cNvSpPr/>
          <p:nvPr/>
        </p:nvSpPr>
        <p:spPr>
          <a:xfrm rot="19702497">
            <a:off x="8059460" y="5336883"/>
            <a:ext cx="1103710" cy="170127"/>
          </a:xfrm>
          <a:prstGeom prst="leftRightArrow">
            <a:avLst>
              <a:gd name="adj1" fmla="val 48831"/>
              <a:gd name="adj2" fmla="val 65258"/>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Arrow: Left-Right 16">
            <a:extLst>
              <a:ext uri="{FF2B5EF4-FFF2-40B4-BE49-F238E27FC236}">
                <a16:creationId xmlns:a16="http://schemas.microsoft.com/office/drawing/2014/main" id="{53CF284C-DDC6-E7D7-86C0-1DA6FDEDA02D}"/>
              </a:ext>
            </a:extLst>
          </p:cNvPr>
          <p:cNvSpPr/>
          <p:nvPr/>
        </p:nvSpPr>
        <p:spPr>
          <a:xfrm rot="16200000">
            <a:off x="10053006" y="2631551"/>
            <a:ext cx="1103710" cy="170127"/>
          </a:xfrm>
          <a:prstGeom prst="leftRightArrow">
            <a:avLst>
              <a:gd name="adj1" fmla="val 48831"/>
              <a:gd name="adj2" fmla="val 65258"/>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021081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EAA9C6-CF20-8E68-6458-01E79832C5D2}"/>
              </a:ext>
            </a:extLst>
          </p:cNvPr>
          <p:cNvSpPr>
            <a:spLocks noGrp="1"/>
          </p:cNvSpPr>
          <p:nvPr>
            <p:ph sz="half" idx="1"/>
          </p:nvPr>
        </p:nvSpPr>
        <p:spPr/>
        <p:txBody>
          <a:bodyPr vert="horz" lIns="91440" tIns="45720" rIns="91440" bIns="45720" rtlCol="0" anchor="t">
            <a:normAutofit/>
          </a:bodyPr>
          <a:lstStyle/>
          <a:p>
            <a:r>
              <a:rPr lang="en-US">
                <a:latin typeface="Century Gothic"/>
              </a:rPr>
              <a:t>Sensor Interfacing Test</a:t>
            </a:r>
          </a:p>
          <a:p>
            <a:pPr lvl="1"/>
            <a:r>
              <a:rPr lang="en-US">
                <a:latin typeface="Century Gothic"/>
              </a:rPr>
              <a:t>Using the GUI send a desired resolution to the sensor</a:t>
            </a:r>
          </a:p>
          <a:p>
            <a:pPr lvl="1"/>
            <a:r>
              <a:rPr lang="en-US">
                <a:latin typeface="Century Gothic"/>
              </a:rPr>
              <a:t>Verified if correct resolution is output</a:t>
            </a:r>
            <a:endParaRPr lang="en-US"/>
          </a:p>
        </p:txBody>
      </p:sp>
      <p:sp>
        <p:nvSpPr>
          <p:cNvPr id="3" name="Content Placeholder 2">
            <a:extLst>
              <a:ext uri="{FF2B5EF4-FFF2-40B4-BE49-F238E27FC236}">
                <a16:creationId xmlns:a16="http://schemas.microsoft.com/office/drawing/2014/main" id="{C5C66F54-2350-38FC-26B0-F92536DDD698}"/>
              </a:ext>
            </a:extLst>
          </p:cNvPr>
          <p:cNvSpPr>
            <a:spLocks noGrp="1"/>
          </p:cNvSpPr>
          <p:nvPr>
            <p:ph sz="half" idx="2"/>
          </p:nvPr>
        </p:nvSpPr>
        <p:spPr/>
        <p:txBody>
          <a:bodyPr vert="horz" lIns="91440" tIns="45720" rIns="91440" bIns="45720" rtlCol="0" anchor="t">
            <a:normAutofit/>
          </a:bodyPr>
          <a:lstStyle/>
          <a:p>
            <a:r>
              <a:rPr lang="en-US">
                <a:latin typeface="Century Gothic"/>
              </a:rPr>
              <a:t>Laptop and </a:t>
            </a:r>
            <a:r>
              <a:rPr lang="en-US" err="1">
                <a:latin typeface="Century Gothic"/>
              </a:rPr>
              <a:t>Portenta</a:t>
            </a:r>
            <a:r>
              <a:rPr lang="en-US">
                <a:latin typeface="Century Gothic"/>
              </a:rPr>
              <a:t> Connection</a:t>
            </a:r>
          </a:p>
          <a:p>
            <a:pPr lvl="1"/>
            <a:r>
              <a:rPr lang="en-US">
                <a:latin typeface="Century Gothic"/>
              </a:rPr>
              <a:t>Does the laptop receive data from the </a:t>
            </a:r>
            <a:r>
              <a:rPr lang="en-US" err="1">
                <a:latin typeface="Century Gothic"/>
              </a:rPr>
              <a:t>Portenta</a:t>
            </a:r>
            <a:endParaRPr lang="en-US" err="1"/>
          </a:p>
          <a:p>
            <a:pPr lvl="1"/>
            <a:r>
              <a:rPr lang="en-US">
                <a:latin typeface="Century Gothic"/>
              </a:rPr>
              <a:t>Do commands successfully get sent to the </a:t>
            </a:r>
            <a:r>
              <a:rPr lang="en-US" err="1">
                <a:latin typeface="Century Gothic"/>
              </a:rPr>
              <a:t>Portenta</a:t>
            </a:r>
            <a:endParaRPr lang="en-US" err="1"/>
          </a:p>
          <a:p>
            <a:pPr lvl="1"/>
            <a:endParaRPr lang="en-US"/>
          </a:p>
        </p:txBody>
      </p:sp>
      <p:sp>
        <p:nvSpPr>
          <p:cNvPr id="4" name="Slide Number Placeholder 3">
            <a:extLst>
              <a:ext uri="{FF2B5EF4-FFF2-40B4-BE49-F238E27FC236}">
                <a16:creationId xmlns:a16="http://schemas.microsoft.com/office/drawing/2014/main" id="{3FB4D13A-3454-C2EA-67D0-8E8B5BC7B0E6}"/>
              </a:ext>
            </a:extLst>
          </p:cNvPr>
          <p:cNvSpPr>
            <a:spLocks noGrp="1"/>
          </p:cNvSpPr>
          <p:nvPr>
            <p:ph type="sldNum" sz="quarter" idx="4"/>
          </p:nvPr>
        </p:nvSpPr>
        <p:spPr/>
        <p:txBody>
          <a:bodyPr/>
          <a:lstStyle/>
          <a:p>
            <a:fld id="{21C771A8-89F5-6C43-9C6E-B052BDC4BA94}" type="slidenum">
              <a:rPr lang="en-US" smtClean="0"/>
              <a:pPr/>
              <a:t>70</a:t>
            </a:fld>
            <a:endParaRPr lang="en-US"/>
          </a:p>
        </p:txBody>
      </p:sp>
      <p:sp>
        <p:nvSpPr>
          <p:cNvPr id="5" name="Title 4">
            <a:extLst>
              <a:ext uri="{FF2B5EF4-FFF2-40B4-BE49-F238E27FC236}">
                <a16:creationId xmlns:a16="http://schemas.microsoft.com/office/drawing/2014/main" id="{FD14E628-881B-79A9-08DB-D9899E609DE9}"/>
              </a:ext>
            </a:extLst>
          </p:cNvPr>
          <p:cNvSpPr>
            <a:spLocks noGrp="1"/>
          </p:cNvSpPr>
          <p:nvPr>
            <p:ph type="title"/>
          </p:nvPr>
        </p:nvSpPr>
        <p:spPr/>
        <p:txBody>
          <a:bodyPr/>
          <a:lstStyle/>
          <a:p>
            <a:r>
              <a:rPr lang="en-US">
                <a:latin typeface="Century Gothic"/>
              </a:rPr>
              <a:t>DITL software: Electronics Connection</a:t>
            </a:r>
          </a:p>
          <a:p>
            <a:endParaRPr lang="en-US"/>
          </a:p>
        </p:txBody>
      </p:sp>
    </p:spTree>
    <p:extLst>
      <p:ext uri="{BB962C8B-B14F-4D97-AF65-F5344CB8AC3E}">
        <p14:creationId xmlns:p14="http://schemas.microsoft.com/office/powerpoint/2010/main" val="16951308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EAA9C6-CF20-8E68-6458-01E79832C5D2}"/>
              </a:ext>
            </a:extLst>
          </p:cNvPr>
          <p:cNvSpPr>
            <a:spLocks noGrp="1"/>
          </p:cNvSpPr>
          <p:nvPr>
            <p:ph sz="half" idx="1"/>
          </p:nvPr>
        </p:nvSpPr>
        <p:spPr/>
        <p:txBody>
          <a:bodyPr vert="horz" lIns="91440" tIns="45720" rIns="91440" bIns="45720" rtlCol="0" anchor="t">
            <a:normAutofit lnSpcReduction="10000"/>
          </a:bodyPr>
          <a:lstStyle/>
          <a:p>
            <a:r>
              <a:rPr lang="en-US">
                <a:latin typeface="Century Gothic"/>
              </a:rPr>
              <a:t>File Sharing Test</a:t>
            </a:r>
          </a:p>
          <a:p>
            <a:pPr lvl="1"/>
            <a:r>
              <a:rPr lang="en-US">
                <a:latin typeface="Century Gothic"/>
              </a:rPr>
              <a:t>Testing the connection of all the individual parts of the software and the file sharing system</a:t>
            </a:r>
          </a:p>
          <a:p>
            <a:pPr lvl="1"/>
            <a:r>
              <a:rPr lang="en-US">
                <a:latin typeface="Century Gothic"/>
              </a:rPr>
              <a:t>If given an input hologram will it show up as a output of the detection code</a:t>
            </a:r>
          </a:p>
          <a:p>
            <a:pPr lvl="1"/>
            <a:r>
              <a:rPr lang="en-US">
                <a:latin typeface="Century Gothic"/>
              </a:rPr>
              <a:t>A inputted hologram make it through the imaging process, Reconstruction and finally Detection Code and output into the detection output folder</a:t>
            </a:r>
          </a:p>
          <a:p>
            <a:pPr lvl="1"/>
            <a:endParaRPr lang="en-US"/>
          </a:p>
          <a:p>
            <a:pPr marL="457200" lvl="1" indent="0">
              <a:buNone/>
            </a:pPr>
            <a:endParaRPr lang="en-US"/>
          </a:p>
          <a:p>
            <a:pPr lvl="1"/>
            <a:endParaRPr lang="en-US"/>
          </a:p>
        </p:txBody>
      </p:sp>
      <p:sp>
        <p:nvSpPr>
          <p:cNvPr id="3" name="Content Placeholder 2">
            <a:extLst>
              <a:ext uri="{FF2B5EF4-FFF2-40B4-BE49-F238E27FC236}">
                <a16:creationId xmlns:a16="http://schemas.microsoft.com/office/drawing/2014/main" id="{C5C66F54-2350-38FC-26B0-F92536DDD698}"/>
              </a:ext>
            </a:extLst>
          </p:cNvPr>
          <p:cNvSpPr>
            <a:spLocks noGrp="1"/>
          </p:cNvSpPr>
          <p:nvPr>
            <p:ph sz="half" idx="2"/>
          </p:nvPr>
        </p:nvSpPr>
        <p:spPr/>
        <p:txBody>
          <a:bodyPr vert="horz" lIns="91440" tIns="45720" rIns="91440" bIns="45720" rtlCol="0" anchor="t">
            <a:normAutofit/>
          </a:bodyPr>
          <a:lstStyle/>
          <a:p>
            <a:pPr lvl="1"/>
            <a:r>
              <a:rPr lang="en-US">
                <a:latin typeface="Century Gothic"/>
              </a:rPr>
              <a:t>Commands</a:t>
            </a:r>
          </a:p>
          <a:p>
            <a:pPr lvl="2"/>
            <a:r>
              <a:rPr lang="en-US">
                <a:latin typeface="Century Gothic"/>
              </a:rPr>
              <a:t>Can a Shut off command be sent and executed</a:t>
            </a:r>
          </a:p>
          <a:p>
            <a:pPr lvl="2"/>
            <a:r>
              <a:rPr lang="en-US">
                <a:latin typeface="Century Gothic"/>
              </a:rPr>
              <a:t>Can a request for data be accepted</a:t>
            </a:r>
            <a:endParaRPr lang="en-US"/>
          </a:p>
          <a:p>
            <a:pPr lvl="3"/>
            <a:r>
              <a:rPr lang="en-US">
                <a:latin typeface="Century Gothic"/>
              </a:rPr>
              <a:t>Data is successfully sent to the laptop</a:t>
            </a:r>
          </a:p>
          <a:p>
            <a:pPr lvl="2"/>
            <a:r>
              <a:rPr lang="en-US">
                <a:latin typeface="Century Gothic"/>
              </a:rPr>
              <a:t>Can other commands be sent to the Etna Module</a:t>
            </a:r>
          </a:p>
          <a:p>
            <a:pPr lvl="3"/>
            <a:r>
              <a:rPr lang="en-US">
                <a:latin typeface="Century Gothic"/>
              </a:rPr>
              <a:t>Ie: FPS, Exposure time, and Resolution</a:t>
            </a:r>
          </a:p>
        </p:txBody>
      </p:sp>
      <p:sp>
        <p:nvSpPr>
          <p:cNvPr id="4" name="Slide Number Placeholder 3">
            <a:extLst>
              <a:ext uri="{FF2B5EF4-FFF2-40B4-BE49-F238E27FC236}">
                <a16:creationId xmlns:a16="http://schemas.microsoft.com/office/drawing/2014/main" id="{3FB4D13A-3454-C2EA-67D0-8E8B5BC7B0E6}"/>
              </a:ext>
            </a:extLst>
          </p:cNvPr>
          <p:cNvSpPr>
            <a:spLocks noGrp="1"/>
          </p:cNvSpPr>
          <p:nvPr>
            <p:ph type="sldNum" sz="quarter" idx="4"/>
          </p:nvPr>
        </p:nvSpPr>
        <p:spPr/>
        <p:txBody>
          <a:bodyPr/>
          <a:lstStyle/>
          <a:p>
            <a:fld id="{21C771A8-89F5-6C43-9C6E-B052BDC4BA94}" type="slidenum">
              <a:rPr lang="en-US" smtClean="0"/>
              <a:pPr/>
              <a:t>71</a:t>
            </a:fld>
            <a:endParaRPr lang="en-US"/>
          </a:p>
        </p:txBody>
      </p:sp>
      <p:sp>
        <p:nvSpPr>
          <p:cNvPr id="5" name="Title 4">
            <a:extLst>
              <a:ext uri="{FF2B5EF4-FFF2-40B4-BE49-F238E27FC236}">
                <a16:creationId xmlns:a16="http://schemas.microsoft.com/office/drawing/2014/main" id="{FD14E628-881B-79A9-08DB-D9899E609DE9}"/>
              </a:ext>
            </a:extLst>
          </p:cNvPr>
          <p:cNvSpPr>
            <a:spLocks noGrp="1"/>
          </p:cNvSpPr>
          <p:nvPr>
            <p:ph type="title"/>
          </p:nvPr>
        </p:nvSpPr>
        <p:spPr>
          <a:xfrm>
            <a:off x="875371" y="206240"/>
            <a:ext cx="10515600" cy="1325563"/>
          </a:xfrm>
        </p:spPr>
        <p:txBody>
          <a:bodyPr>
            <a:normAutofit/>
          </a:bodyPr>
          <a:lstStyle/>
          <a:p>
            <a:r>
              <a:rPr lang="en-US">
                <a:latin typeface="Century Gothic"/>
              </a:rPr>
              <a:t>DITL software: Software Communications</a:t>
            </a:r>
          </a:p>
          <a:p>
            <a:endParaRPr lang="en-US"/>
          </a:p>
        </p:txBody>
      </p:sp>
    </p:spTree>
    <p:extLst>
      <p:ext uri="{BB962C8B-B14F-4D97-AF65-F5344CB8AC3E}">
        <p14:creationId xmlns:p14="http://schemas.microsoft.com/office/powerpoint/2010/main" val="29427286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C934-4FB7-422B-3CF2-20BAE40FA075}"/>
              </a:ext>
            </a:extLst>
          </p:cNvPr>
          <p:cNvSpPr>
            <a:spLocks noGrp="1"/>
          </p:cNvSpPr>
          <p:nvPr>
            <p:ph type="title"/>
          </p:nvPr>
        </p:nvSpPr>
        <p:spPr/>
        <p:txBody>
          <a:bodyPr/>
          <a:lstStyle/>
          <a:p>
            <a:r>
              <a:rPr lang="en-US"/>
              <a:t>CAD Breakdown</a:t>
            </a:r>
          </a:p>
        </p:txBody>
      </p:sp>
    </p:spTree>
    <p:extLst>
      <p:ext uri="{BB962C8B-B14F-4D97-AF65-F5344CB8AC3E}">
        <p14:creationId xmlns:p14="http://schemas.microsoft.com/office/powerpoint/2010/main" val="11144303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F583D7-D3A7-244A-0325-802AB36EF8DE}"/>
              </a:ext>
            </a:extLst>
          </p:cNvPr>
          <p:cNvSpPr/>
          <p:nvPr/>
        </p:nvSpPr>
        <p:spPr>
          <a:xfrm>
            <a:off x="4004071" y="-16232"/>
            <a:ext cx="8187928" cy="62524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170D6FC-9BBF-A17D-F013-D47D4365F07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73</a:t>
            </a:fld>
            <a:endParaRPr lang="en-US">
              <a:latin typeface="Century Gothic" panose="020B0502020202020204" pitchFamily="34" charset="0"/>
            </a:endParaRPr>
          </a:p>
        </p:txBody>
      </p:sp>
      <p:sp>
        <p:nvSpPr>
          <p:cNvPr id="8" name="Title 1">
            <a:extLst>
              <a:ext uri="{FF2B5EF4-FFF2-40B4-BE49-F238E27FC236}">
                <a16:creationId xmlns:a16="http://schemas.microsoft.com/office/drawing/2014/main" id="{3A1AB1AB-C359-6B96-02D1-1D27A56840BA}"/>
              </a:ext>
            </a:extLst>
          </p:cNvPr>
          <p:cNvSpPr txBox="1">
            <a:spLocks/>
          </p:cNvSpPr>
          <p:nvPr/>
        </p:nvSpPr>
        <p:spPr>
          <a:xfrm>
            <a:off x="1" y="0"/>
            <a:ext cx="4004072" cy="623621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2">
                    <a:lumMod val="75000"/>
                  </a:schemeClr>
                </a:solidFill>
                <a:latin typeface="Century Gothic" panose="020B0502020202020204" pitchFamily="34" charset="0"/>
                <a:ea typeface="+mj-ea"/>
                <a:cs typeface="+mj-cs"/>
              </a:defRPr>
            </a:lvl1pPr>
          </a:lstStyle>
          <a:p>
            <a:r>
              <a:rPr lang="en-US" sz="4000">
                <a:latin typeface="Century Gothic"/>
              </a:rPr>
              <a:t>CAD Design: </a:t>
            </a:r>
            <a:br>
              <a:rPr lang="en-US" sz="4000"/>
            </a:br>
            <a:r>
              <a:rPr lang="en-US" sz="4000">
                <a:solidFill>
                  <a:schemeClr val="accent2">
                    <a:lumMod val="60000"/>
                    <a:lumOff val="40000"/>
                  </a:schemeClr>
                </a:solidFill>
                <a:latin typeface="Century Gothic"/>
              </a:rPr>
              <a:t>Optical Chain</a:t>
            </a:r>
          </a:p>
          <a:p>
            <a:r>
              <a:rPr lang="en-US" sz="4000">
                <a:solidFill>
                  <a:schemeClr val="accent2">
                    <a:lumMod val="60000"/>
                    <a:lumOff val="40000"/>
                  </a:schemeClr>
                </a:solidFill>
                <a:latin typeface="Century Gothic"/>
              </a:rPr>
              <a:t>Side Section View</a:t>
            </a:r>
            <a:endParaRPr lang="en-US">
              <a:solidFill>
                <a:schemeClr val="accent2">
                  <a:lumMod val="60000"/>
                  <a:lumOff val="40000"/>
                </a:schemeClr>
              </a:solidFill>
              <a:latin typeface="Century Gothic"/>
            </a:endParaRPr>
          </a:p>
        </p:txBody>
      </p:sp>
      <p:sp>
        <p:nvSpPr>
          <p:cNvPr id="12" name="Rectangle 11">
            <a:extLst>
              <a:ext uri="{FF2B5EF4-FFF2-40B4-BE49-F238E27FC236}">
                <a16:creationId xmlns:a16="http://schemas.microsoft.com/office/drawing/2014/main" id="{CF3C15D2-009A-FB8F-AE9D-DF617DC24B1D}"/>
              </a:ext>
            </a:extLst>
          </p:cNvPr>
          <p:cNvSpPr/>
          <p:nvPr/>
        </p:nvSpPr>
        <p:spPr>
          <a:xfrm>
            <a:off x="7524334" y="3113289"/>
            <a:ext cx="902115" cy="11251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D91D320-D9BE-DA76-7590-93181C753F46}"/>
              </a:ext>
            </a:extLst>
          </p:cNvPr>
          <p:cNvSpPr/>
          <p:nvPr/>
        </p:nvSpPr>
        <p:spPr>
          <a:xfrm>
            <a:off x="7419560" y="2905864"/>
            <a:ext cx="57565" cy="56441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D85B42B-B03B-45E5-0281-8D723689E6FA}"/>
              </a:ext>
            </a:extLst>
          </p:cNvPr>
          <p:cNvSpPr/>
          <p:nvPr/>
        </p:nvSpPr>
        <p:spPr>
          <a:xfrm>
            <a:off x="7180779" y="2887338"/>
            <a:ext cx="57565" cy="56441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Down 5">
            <a:extLst>
              <a:ext uri="{FF2B5EF4-FFF2-40B4-BE49-F238E27FC236}">
                <a16:creationId xmlns:a16="http://schemas.microsoft.com/office/drawing/2014/main" id="{192B3105-8C89-EBF5-9ED4-9BEABFAD6EDA}"/>
              </a:ext>
            </a:extLst>
          </p:cNvPr>
          <p:cNvSpPr/>
          <p:nvPr/>
        </p:nvSpPr>
        <p:spPr>
          <a:xfrm>
            <a:off x="10526485" y="5061856"/>
            <a:ext cx="310242" cy="1045028"/>
          </a:xfrm>
          <a:prstGeom prst="up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3" name="Picture 6" descr="Diagram&#10;&#10;Description automatically generated">
            <a:extLst>
              <a:ext uri="{FF2B5EF4-FFF2-40B4-BE49-F238E27FC236}">
                <a16:creationId xmlns:a16="http://schemas.microsoft.com/office/drawing/2014/main" id="{DAB29F55-DED7-8B5D-DDD7-C6B532B65442}"/>
              </a:ext>
            </a:extLst>
          </p:cNvPr>
          <p:cNvPicPr>
            <a:picLocks noChangeAspect="1"/>
          </p:cNvPicPr>
          <p:nvPr/>
        </p:nvPicPr>
        <p:blipFill>
          <a:blip r:embed="rId3"/>
          <a:stretch>
            <a:fillRect/>
          </a:stretch>
        </p:blipFill>
        <p:spPr>
          <a:xfrm>
            <a:off x="3998117" y="845434"/>
            <a:ext cx="7958140" cy="3881256"/>
          </a:xfrm>
          <a:prstGeom prst="rect">
            <a:avLst/>
          </a:prstGeom>
        </p:spPr>
      </p:pic>
      <p:sp>
        <p:nvSpPr>
          <p:cNvPr id="11" name="Arrow: Left-Right 10">
            <a:extLst>
              <a:ext uri="{FF2B5EF4-FFF2-40B4-BE49-F238E27FC236}">
                <a16:creationId xmlns:a16="http://schemas.microsoft.com/office/drawing/2014/main" id="{47028E4E-FDE6-BE8D-F2A3-9FC7EA107744}"/>
              </a:ext>
            </a:extLst>
          </p:cNvPr>
          <p:cNvSpPr/>
          <p:nvPr/>
        </p:nvSpPr>
        <p:spPr>
          <a:xfrm>
            <a:off x="9993086" y="5426528"/>
            <a:ext cx="1371600" cy="31024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42EAAEE-82B1-9758-C8A4-A5B673661E4C}"/>
              </a:ext>
            </a:extLst>
          </p:cNvPr>
          <p:cNvSpPr txBox="1"/>
          <p:nvPr/>
        </p:nvSpPr>
        <p:spPr>
          <a:xfrm>
            <a:off x="10891156" y="4996542"/>
            <a:ext cx="783771"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C00000"/>
                </a:solidFill>
                <a:cs typeface="Calibri"/>
              </a:rPr>
              <a:t>X-axis</a:t>
            </a:r>
            <a:endParaRPr lang="en-US">
              <a:solidFill>
                <a:srgbClr val="C00000"/>
              </a:solidFill>
            </a:endParaRPr>
          </a:p>
        </p:txBody>
      </p:sp>
      <p:sp>
        <p:nvSpPr>
          <p:cNvPr id="29" name="TextBox 28">
            <a:extLst>
              <a:ext uri="{FF2B5EF4-FFF2-40B4-BE49-F238E27FC236}">
                <a16:creationId xmlns:a16="http://schemas.microsoft.com/office/drawing/2014/main" id="{911BA32E-6B9F-35D8-AFFF-9E9DAD47706E}"/>
              </a:ext>
            </a:extLst>
          </p:cNvPr>
          <p:cNvSpPr txBox="1"/>
          <p:nvPr/>
        </p:nvSpPr>
        <p:spPr>
          <a:xfrm>
            <a:off x="11364685" y="5453742"/>
            <a:ext cx="734786"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C00000"/>
                </a:solidFill>
                <a:cs typeface="Calibri"/>
              </a:rPr>
              <a:t>Z-axis</a:t>
            </a:r>
            <a:endParaRPr lang="en-US"/>
          </a:p>
        </p:txBody>
      </p:sp>
      <p:sp>
        <p:nvSpPr>
          <p:cNvPr id="7" name="Left Arrow 1">
            <a:extLst>
              <a:ext uri="{FF2B5EF4-FFF2-40B4-BE49-F238E27FC236}">
                <a16:creationId xmlns:a16="http://schemas.microsoft.com/office/drawing/2014/main" id="{1E9D4082-3316-B34D-C7A1-140D1BFCD5A4}"/>
              </a:ext>
            </a:extLst>
          </p:cNvPr>
          <p:cNvSpPr/>
          <p:nvPr/>
        </p:nvSpPr>
        <p:spPr>
          <a:xfrm>
            <a:off x="9161306" y="2769568"/>
            <a:ext cx="2125984" cy="233313"/>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srgbClr val="FF0000"/>
                </a:solidFill>
                <a:latin typeface="Century Gothic"/>
              </a:rPr>
              <a:t>Light Path</a:t>
            </a:r>
            <a:endParaRPr lang="en-US" sz="1100">
              <a:solidFill>
                <a:srgbClr val="00B050"/>
              </a:solidFill>
              <a:latin typeface="Century Gothic" panose="020B0502020202020204" pitchFamily="34" charset="0"/>
            </a:endParaRPr>
          </a:p>
        </p:txBody>
      </p:sp>
      <p:sp>
        <p:nvSpPr>
          <p:cNvPr id="38" name="Rectangle 37">
            <a:extLst>
              <a:ext uri="{FF2B5EF4-FFF2-40B4-BE49-F238E27FC236}">
                <a16:creationId xmlns:a16="http://schemas.microsoft.com/office/drawing/2014/main" id="{D798335B-2DBA-76BF-B3E5-FFC5A0EF9269}"/>
              </a:ext>
            </a:extLst>
          </p:cNvPr>
          <p:cNvSpPr/>
          <p:nvPr/>
        </p:nvSpPr>
        <p:spPr>
          <a:xfrm>
            <a:off x="7858503" y="2771130"/>
            <a:ext cx="118270" cy="141537"/>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56498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F583D7-D3A7-244A-0325-802AB36EF8DE}"/>
              </a:ext>
            </a:extLst>
          </p:cNvPr>
          <p:cNvSpPr/>
          <p:nvPr/>
        </p:nvSpPr>
        <p:spPr>
          <a:xfrm>
            <a:off x="4006919" y="0"/>
            <a:ext cx="8185081" cy="62323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170D6FC-9BBF-A17D-F013-D47D4365F07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74</a:t>
            </a:fld>
            <a:endParaRPr lang="en-US">
              <a:latin typeface="Century Gothic" panose="020B0502020202020204" pitchFamily="34" charset="0"/>
            </a:endParaRPr>
          </a:p>
        </p:txBody>
      </p:sp>
      <p:pic>
        <p:nvPicPr>
          <p:cNvPr id="2" name="Picture 2">
            <a:extLst>
              <a:ext uri="{FF2B5EF4-FFF2-40B4-BE49-F238E27FC236}">
                <a16:creationId xmlns:a16="http://schemas.microsoft.com/office/drawing/2014/main" id="{0071CF3E-D6FE-E00D-D4D0-1C75091EE91D}"/>
              </a:ext>
            </a:extLst>
          </p:cNvPr>
          <p:cNvPicPr>
            <a:picLocks noChangeAspect="1"/>
          </p:cNvPicPr>
          <p:nvPr/>
        </p:nvPicPr>
        <p:blipFill rotWithShape="1">
          <a:blip r:embed="rId3"/>
          <a:srcRect l="5274" r="4708" b="-41"/>
          <a:stretch/>
        </p:blipFill>
        <p:spPr>
          <a:xfrm>
            <a:off x="4006919" y="130379"/>
            <a:ext cx="8185079" cy="5971599"/>
          </a:xfrm>
          <a:prstGeom prst="rect">
            <a:avLst/>
          </a:prstGeom>
        </p:spPr>
      </p:pic>
      <p:sp>
        <p:nvSpPr>
          <p:cNvPr id="3" name="Title 1">
            <a:extLst>
              <a:ext uri="{FF2B5EF4-FFF2-40B4-BE49-F238E27FC236}">
                <a16:creationId xmlns:a16="http://schemas.microsoft.com/office/drawing/2014/main" id="{623E38D7-C898-4CB0-6456-0AC0CF0ED7C3}"/>
              </a:ext>
            </a:extLst>
          </p:cNvPr>
          <p:cNvSpPr txBox="1">
            <a:spLocks/>
          </p:cNvSpPr>
          <p:nvPr/>
        </p:nvSpPr>
        <p:spPr>
          <a:xfrm>
            <a:off x="0" y="6874"/>
            <a:ext cx="4006921" cy="62254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2">
                    <a:lumMod val="75000"/>
                  </a:schemeClr>
                </a:solidFill>
                <a:latin typeface="Century Gothic" panose="020B0502020202020204" pitchFamily="34" charset="0"/>
                <a:ea typeface="+mj-ea"/>
                <a:cs typeface="+mj-cs"/>
              </a:defRPr>
            </a:lvl1pPr>
          </a:lstStyle>
          <a:p>
            <a:r>
              <a:rPr lang="en-US" sz="4000"/>
              <a:t>CAD Design: </a:t>
            </a:r>
            <a:br>
              <a:rPr lang="en-US" sz="4000"/>
            </a:br>
            <a:r>
              <a:rPr lang="en-US" sz="4000">
                <a:solidFill>
                  <a:schemeClr val="accent2">
                    <a:lumMod val="60000"/>
                    <a:lumOff val="40000"/>
                  </a:schemeClr>
                </a:solidFill>
              </a:rPr>
              <a:t>Optical Chain </a:t>
            </a:r>
          </a:p>
        </p:txBody>
      </p:sp>
    </p:spTree>
    <p:extLst>
      <p:ext uri="{BB962C8B-B14F-4D97-AF65-F5344CB8AC3E}">
        <p14:creationId xmlns:p14="http://schemas.microsoft.com/office/powerpoint/2010/main" val="7965912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70D6FC-9BBF-A17D-F013-D47D4365F07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75</a:t>
            </a:fld>
            <a:endParaRPr lang="en-US">
              <a:latin typeface="Century Gothic" panose="020B0502020202020204" pitchFamily="34" charset="0"/>
            </a:endParaRPr>
          </a:p>
        </p:txBody>
      </p:sp>
      <p:sp>
        <p:nvSpPr>
          <p:cNvPr id="2" name="Title 1">
            <a:extLst>
              <a:ext uri="{FF2B5EF4-FFF2-40B4-BE49-F238E27FC236}">
                <a16:creationId xmlns:a16="http://schemas.microsoft.com/office/drawing/2014/main" id="{D3138A35-916C-C295-1A3C-53189E7B223D}"/>
              </a:ext>
            </a:extLst>
          </p:cNvPr>
          <p:cNvSpPr>
            <a:spLocks noGrp="1"/>
          </p:cNvSpPr>
          <p:nvPr>
            <p:ph type="title"/>
          </p:nvPr>
        </p:nvSpPr>
        <p:spPr>
          <a:xfrm>
            <a:off x="181626" y="2482683"/>
            <a:ext cx="3329763" cy="1325563"/>
          </a:xfrm>
        </p:spPr>
        <p:txBody>
          <a:bodyPr>
            <a:normAutofit fontScale="90000"/>
          </a:bodyPr>
          <a:lstStyle/>
          <a:p>
            <a:r>
              <a:rPr lang="en-US"/>
              <a:t>CAD DESIGN: Open Box</a:t>
            </a:r>
          </a:p>
        </p:txBody>
      </p:sp>
      <p:pic>
        <p:nvPicPr>
          <p:cNvPr id="6" name="Picture 6" descr="Diagram&#10;&#10;Description automatically generated">
            <a:extLst>
              <a:ext uri="{FF2B5EF4-FFF2-40B4-BE49-F238E27FC236}">
                <a16:creationId xmlns:a16="http://schemas.microsoft.com/office/drawing/2014/main" id="{9334F9FA-63D0-CBB3-54B9-DC32F4BAD232}"/>
              </a:ext>
            </a:extLst>
          </p:cNvPr>
          <p:cNvPicPr>
            <a:picLocks noChangeAspect="1"/>
          </p:cNvPicPr>
          <p:nvPr/>
        </p:nvPicPr>
        <p:blipFill>
          <a:blip r:embed="rId3"/>
          <a:stretch>
            <a:fillRect/>
          </a:stretch>
        </p:blipFill>
        <p:spPr>
          <a:xfrm>
            <a:off x="4137171" y="283802"/>
            <a:ext cx="7713676" cy="5731128"/>
          </a:xfrm>
          <a:prstGeom prst="rect">
            <a:avLst/>
          </a:prstGeom>
        </p:spPr>
      </p:pic>
    </p:spTree>
    <p:extLst>
      <p:ext uri="{BB962C8B-B14F-4D97-AF65-F5344CB8AC3E}">
        <p14:creationId xmlns:p14="http://schemas.microsoft.com/office/powerpoint/2010/main" val="266786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70D6FC-9BBF-A17D-F013-D47D4365F07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76</a:t>
            </a:fld>
            <a:endParaRPr lang="en-US">
              <a:latin typeface="Century Gothic" panose="020B0502020202020204" pitchFamily="34" charset="0"/>
            </a:endParaRPr>
          </a:p>
        </p:txBody>
      </p:sp>
      <p:sp>
        <p:nvSpPr>
          <p:cNvPr id="2" name="Title 1">
            <a:extLst>
              <a:ext uri="{FF2B5EF4-FFF2-40B4-BE49-F238E27FC236}">
                <a16:creationId xmlns:a16="http://schemas.microsoft.com/office/drawing/2014/main" id="{D3138A35-916C-C295-1A3C-53189E7B223D}"/>
              </a:ext>
            </a:extLst>
          </p:cNvPr>
          <p:cNvSpPr>
            <a:spLocks noGrp="1"/>
          </p:cNvSpPr>
          <p:nvPr>
            <p:ph type="title"/>
          </p:nvPr>
        </p:nvSpPr>
        <p:spPr>
          <a:xfrm>
            <a:off x="181626" y="2482683"/>
            <a:ext cx="3329763" cy="1325563"/>
          </a:xfrm>
        </p:spPr>
        <p:txBody>
          <a:bodyPr>
            <a:normAutofit fontScale="90000"/>
          </a:bodyPr>
          <a:lstStyle/>
          <a:p>
            <a:r>
              <a:rPr lang="en-US">
                <a:latin typeface="Century Gothic"/>
              </a:rPr>
              <a:t>CAD DESIGN: Top Section View of Full Assembly </a:t>
            </a:r>
            <a:br>
              <a:rPr lang="en-US">
                <a:latin typeface="Century Gothic"/>
              </a:rPr>
            </a:br>
            <a:endParaRPr lang="en-US"/>
          </a:p>
        </p:txBody>
      </p:sp>
      <p:pic>
        <p:nvPicPr>
          <p:cNvPr id="3" name="Picture 4" descr="Diagram&#10;&#10;Description automatically generated">
            <a:extLst>
              <a:ext uri="{FF2B5EF4-FFF2-40B4-BE49-F238E27FC236}">
                <a16:creationId xmlns:a16="http://schemas.microsoft.com/office/drawing/2014/main" id="{E56AAB77-7A72-D73D-CA58-9D1A7258FDFD}"/>
              </a:ext>
            </a:extLst>
          </p:cNvPr>
          <p:cNvPicPr>
            <a:picLocks noChangeAspect="1"/>
          </p:cNvPicPr>
          <p:nvPr/>
        </p:nvPicPr>
        <p:blipFill>
          <a:blip r:embed="rId3"/>
          <a:stretch>
            <a:fillRect/>
          </a:stretch>
        </p:blipFill>
        <p:spPr>
          <a:xfrm>
            <a:off x="4577443" y="469761"/>
            <a:ext cx="5916386" cy="5733422"/>
          </a:xfrm>
          <a:prstGeom prst="rect">
            <a:avLst/>
          </a:prstGeom>
        </p:spPr>
      </p:pic>
      <p:sp>
        <p:nvSpPr>
          <p:cNvPr id="7" name="Left Arrow 2">
            <a:extLst>
              <a:ext uri="{FF2B5EF4-FFF2-40B4-BE49-F238E27FC236}">
                <a16:creationId xmlns:a16="http://schemas.microsoft.com/office/drawing/2014/main" id="{00B6CA41-2908-1326-2CA0-46FCD16DB2BE}"/>
              </a:ext>
            </a:extLst>
          </p:cNvPr>
          <p:cNvSpPr/>
          <p:nvPr/>
        </p:nvSpPr>
        <p:spPr>
          <a:xfrm rot="10800000">
            <a:off x="4656149" y="3647568"/>
            <a:ext cx="1940926" cy="391157"/>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100">
              <a:solidFill>
                <a:srgbClr val="00B050"/>
              </a:solidFill>
              <a:latin typeface="Century Gothic"/>
            </a:endParaRPr>
          </a:p>
        </p:txBody>
      </p:sp>
      <p:sp>
        <p:nvSpPr>
          <p:cNvPr id="9" name="Down Arrow 6">
            <a:extLst>
              <a:ext uri="{FF2B5EF4-FFF2-40B4-BE49-F238E27FC236}">
                <a16:creationId xmlns:a16="http://schemas.microsoft.com/office/drawing/2014/main" id="{674061C3-4BA5-C487-3363-5D4E3473AAC3}"/>
              </a:ext>
            </a:extLst>
          </p:cNvPr>
          <p:cNvSpPr/>
          <p:nvPr/>
        </p:nvSpPr>
        <p:spPr>
          <a:xfrm>
            <a:off x="7593692" y="3896374"/>
            <a:ext cx="292295" cy="1835945"/>
          </a:xfrm>
          <a:prstGeom prst="downArrow">
            <a:avLst>
              <a:gd name="adj1" fmla="val 34583"/>
              <a:gd name="adj2" fmla="val 50000"/>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Down Arrow 18">
            <a:extLst>
              <a:ext uri="{FF2B5EF4-FFF2-40B4-BE49-F238E27FC236}">
                <a16:creationId xmlns:a16="http://schemas.microsoft.com/office/drawing/2014/main" id="{9D9AF8F2-4635-F2CE-7253-9A17C6FDBED9}"/>
              </a:ext>
            </a:extLst>
          </p:cNvPr>
          <p:cNvSpPr/>
          <p:nvPr/>
        </p:nvSpPr>
        <p:spPr>
          <a:xfrm>
            <a:off x="7604577" y="1966206"/>
            <a:ext cx="281409" cy="1830502"/>
          </a:xfrm>
          <a:prstGeom prst="downArrow">
            <a:avLst>
              <a:gd name="adj1" fmla="val 34583"/>
              <a:gd name="adj2" fmla="val 50000"/>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TextBox 18">
            <a:extLst>
              <a:ext uri="{FF2B5EF4-FFF2-40B4-BE49-F238E27FC236}">
                <a16:creationId xmlns:a16="http://schemas.microsoft.com/office/drawing/2014/main" id="{F4985AB4-C75D-C6E4-092E-F2055E789D29}"/>
              </a:ext>
            </a:extLst>
          </p:cNvPr>
          <p:cNvSpPr txBox="1"/>
          <p:nvPr/>
        </p:nvSpPr>
        <p:spPr>
          <a:xfrm>
            <a:off x="7743855" y="1965108"/>
            <a:ext cx="1036092" cy="369332"/>
          </a:xfrm>
          <a:prstGeom prst="rect">
            <a:avLst/>
          </a:prstGeom>
          <a:noFill/>
        </p:spPr>
        <p:txBody>
          <a:bodyPr wrap="square" rtlCol="0">
            <a:spAutoFit/>
          </a:bodyPr>
          <a:lstStyle/>
          <a:p>
            <a:pPr algn="ctr"/>
            <a:r>
              <a:rPr lang="en-US">
                <a:solidFill>
                  <a:srgbClr val="00B0F0"/>
                </a:solidFill>
                <a:latin typeface="Century Gothic" panose="020B0502020202020204" pitchFamily="34" charset="0"/>
              </a:rPr>
              <a:t>Fluid In</a:t>
            </a:r>
          </a:p>
        </p:txBody>
      </p:sp>
      <p:sp>
        <p:nvSpPr>
          <p:cNvPr id="21" name="TextBox 20">
            <a:extLst>
              <a:ext uri="{FF2B5EF4-FFF2-40B4-BE49-F238E27FC236}">
                <a16:creationId xmlns:a16="http://schemas.microsoft.com/office/drawing/2014/main" id="{9D2C822E-52C6-6A52-625E-1D56298A654E}"/>
              </a:ext>
            </a:extLst>
          </p:cNvPr>
          <p:cNvSpPr txBox="1"/>
          <p:nvPr/>
        </p:nvSpPr>
        <p:spPr>
          <a:xfrm>
            <a:off x="7736093" y="5475456"/>
            <a:ext cx="1247560" cy="369332"/>
          </a:xfrm>
          <a:prstGeom prst="rect">
            <a:avLst/>
          </a:prstGeom>
          <a:noFill/>
        </p:spPr>
        <p:txBody>
          <a:bodyPr wrap="square" rtlCol="0">
            <a:spAutoFit/>
          </a:bodyPr>
          <a:lstStyle/>
          <a:p>
            <a:pPr algn="ctr"/>
            <a:r>
              <a:rPr lang="en-US">
                <a:solidFill>
                  <a:srgbClr val="00B0F0"/>
                </a:solidFill>
                <a:latin typeface="Century Gothic" panose="020B0502020202020204" pitchFamily="34" charset="0"/>
              </a:rPr>
              <a:t>Fluid Out</a:t>
            </a:r>
          </a:p>
        </p:txBody>
      </p:sp>
      <p:sp>
        <p:nvSpPr>
          <p:cNvPr id="22" name="TextBox 21">
            <a:extLst>
              <a:ext uri="{FF2B5EF4-FFF2-40B4-BE49-F238E27FC236}">
                <a16:creationId xmlns:a16="http://schemas.microsoft.com/office/drawing/2014/main" id="{AE3168C1-DDAA-F8AC-4B39-1297DA387426}"/>
              </a:ext>
            </a:extLst>
          </p:cNvPr>
          <p:cNvSpPr txBox="1"/>
          <p:nvPr/>
        </p:nvSpPr>
        <p:spPr>
          <a:xfrm>
            <a:off x="4642757" y="3701143"/>
            <a:ext cx="156754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Light Path</a:t>
            </a:r>
          </a:p>
        </p:txBody>
      </p:sp>
    </p:spTree>
    <p:extLst>
      <p:ext uri="{BB962C8B-B14F-4D97-AF65-F5344CB8AC3E}">
        <p14:creationId xmlns:p14="http://schemas.microsoft.com/office/powerpoint/2010/main" val="30981434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70D6FC-9BBF-A17D-F013-D47D4365F07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77</a:t>
            </a:fld>
            <a:endParaRPr lang="en-US">
              <a:latin typeface="Century Gothic" panose="020B0502020202020204" pitchFamily="34" charset="0"/>
            </a:endParaRPr>
          </a:p>
        </p:txBody>
      </p:sp>
      <p:sp>
        <p:nvSpPr>
          <p:cNvPr id="2" name="Title 1">
            <a:extLst>
              <a:ext uri="{FF2B5EF4-FFF2-40B4-BE49-F238E27FC236}">
                <a16:creationId xmlns:a16="http://schemas.microsoft.com/office/drawing/2014/main" id="{D3138A35-916C-C295-1A3C-53189E7B223D}"/>
              </a:ext>
            </a:extLst>
          </p:cNvPr>
          <p:cNvSpPr>
            <a:spLocks noGrp="1"/>
          </p:cNvSpPr>
          <p:nvPr>
            <p:ph type="title"/>
          </p:nvPr>
        </p:nvSpPr>
        <p:spPr>
          <a:xfrm>
            <a:off x="181626" y="2482683"/>
            <a:ext cx="3329763" cy="1325563"/>
          </a:xfrm>
        </p:spPr>
        <p:txBody>
          <a:bodyPr>
            <a:normAutofit fontScale="90000"/>
          </a:bodyPr>
          <a:lstStyle/>
          <a:p>
            <a:r>
              <a:rPr lang="en-US"/>
              <a:t>CAD DESIGN: </a:t>
            </a:r>
            <a:br>
              <a:rPr lang="en-US"/>
            </a:br>
            <a:r>
              <a:rPr lang="en-US"/>
              <a:t>Collimating Lens Assembly</a:t>
            </a:r>
          </a:p>
        </p:txBody>
      </p:sp>
      <p:pic>
        <p:nvPicPr>
          <p:cNvPr id="5" name="Picture 5">
            <a:extLst>
              <a:ext uri="{FF2B5EF4-FFF2-40B4-BE49-F238E27FC236}">
                <a16:creationId xmlns:a16="http://schemas.microsoft.com/office/drawing/2014/main" id="{E98AB697-87E6-B534-5AE2-C0869E175581}"/>
              </a:ext>
            </a:extLst>
          </p:cNvPr>
          <p:cNvPicPr>
            <a:picLocks noChangeAspect="1"/>
          </p:cNvPicPr>
          <p:nvPr/>
        </p:nvPicPr>
        <p:blipFill>
          <a:blip r:embed="rId3"/>
          <a:stretch>
            <a:fillRect/>
          </a:stretch>
        </p:blipFill>
        <p:spPr>
          <a:xfrm>
            <a:off x="3418115" y="491532"/>
            <a:ext cx="8501742" cy="5662664"/>
          </a:xfrm>
          <a:prstGeom prst="rect">
            <a:avLst/>
          </a:prstGeom>
        </p:spPr>
      </p:pic>
    </p:spTree>
    <p:extLst>
      <p:ext uri="{BB962C8B-B14F-4D97-AF65-F5344CB8AC3E}">
        <p14:creationId xmlns:p14="http://schemas.microsoft.com/office/powerpoint/2010/main" val="35815549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70D6FC-9BBF-A17D-F013-D47D4365F07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78</a:t>
            </a:fld>
            <a:endParaRPr lang="en-US">
              <a:latin typeface="Century Gothic" panose="020B0502020202020204" pitchFamily="34" charset="0"/>
            </a:endParaRPr>
          </a:p>
        </p:txBody>
      </p:sp>
      <p:sp>
        <p:nvSpPr>
          <p:cNvPr id="2" name="Title 1">
            <a:extLst>
              <a:ext uri="{FF2B5EF4-FFF2-40B4-BE49-F238E27FC236}">
                <a16:creationId xmlns:a16="http://schemas.microsoft.com/office/drawing/2014/main" id="{D3138A35-916C-C295-1A3C-53189E7B223D}"/>
              </a:ext>
            </a:extLst>
          </p:cNvPr>
          <p:cNvSpPr>
            <a:spLocks noGrp="1"/>
          </p:cNvSpPr>
          <p:nvPr>
            <p:ph type="title"/>
          </p:nvPr>
        </p:nvSpPr>
        <p:spPr>
          <a:xfrm>
            <a:off x="181626" y="2482683"/>
            <a:ext cx="3329763" cy="1325563"/>
          </a:xfrm>
        </p:spPr>
        <p:txBody>
          <a:bodyPr>
            <a:normAutofit fontScale="90000"/>
          </a:bodyPr>
          <a:lstStyle/>
          <a:p>
            <a:r>
              <a:rPr lang="en-US"/>
              <a:t>CAD DESIGN: </a:t>
            </a:r>
            <a:br>
              <a:rPr lang="en-US"/>
            </a:br>
            <a:r>
              <a:rPr lang="en-US"/>
              <a:t>Grin Lens Assembly</a:t>
            </a:r>
          </a:p>
        </p:txBody>
      </p:sp>
      <p:pic>
        <p:nvPicPr>
          <p:cNvPr id="3" name="Picture 4" descr="Diagram&#10;&#10;Description automatically generated">
            <a:extLst>
              <a:ext uri="{FF2B5EF4-FFF2-40B4-BE49-F238E27FC236}">
                <a16:creationId xmlns:a16="http://schemas.microsoft.com/office/drawing/2014/main" id="{6F557275-A407-7E1D-82DD-BAA23C5864C2}"/>
              </a:ext>
            </a:extLst>
          </p:cNvPr>
          <p:cNvPicPr>
            <a:picLocks noChangeAspect="1"/>
          </p:cNvPicPr>
          <p:nvPr/>
        </p:nvPicPr>
        <p:blipFill>
          <a:blip r:embed="rId3"/>
          <a:stretch>
            <a:fillRect/>
          </a:stretch>
        </p:blipFill>
        <p:spPr>
          <a:xfrm>
            <a:off x="3124200" y="559638"/>
            <a:ext cx="8942613" cy="5395823"/>
          </a:xfrm>
          <a:prstGeom prst="rect">
            <a:avLst/>
          </a:prstGeom>
        </p:spPr>
      </p:pic>
    </p:spTree>
    <p:extLst>
      <p:ext uri="{BB962C8B-B14F-4D97-AF65-F5344CB8AC3E}">
        <p14:creationId xmlns:p14="http://schemas.microsoft.com/office/powerpoint/2010/main" val="27516745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70D6FC-9BBF-A17D-F013-D47D4365F07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79</a:t>
            </a:fld>
            <a:endParaRPr lang="en-US">
              <a:latin typeface="Century Gothic" panose="020B0502020202020204" pitchFamily="34" charset="0"/>
            </a:endParaRPr>
          </a:p>
        </p:txBody>
      </p:sp>
      <p:sp>
        <p:nvSpPr>
          <p:cNvPr id="2" name="Title 1">
            <a:extLst>
              <a:ext uri="{FF2B5EF4-FFF2-40B4-BE49-F238E27FC236}">
                <a16:creationId xmlns:a16="http://schemas.microsoft.com/office/drawing/2014/main" id="{D3138A35-916C-C295-1A3C-53189E7B223D}"/>
              </a:ext>
            </a:extLst>
          </p:cNvPr>
          <p:cNvSpPr>
            <a:spLocks noGrp="1"/>
          </p:cNvSpPr>
          <p:nvPr>
            <p:ph type="title"/>
          </p:nvPr>
        </p:nvSpPr>
        <p:spPr>
          <a:xfrm>
            <a:off x="-205519" y="2501118"/>
            <a:ext cx="3329763" cy="1325563"/>
          </a:xfrm>
        </p:spPr>
        <p:txBody>
          <a:bodyPr>
            <a:normAutofit fontScale="90000"/>
          </a:bodyPr>
          <a:lstStyle/>
          <a:p>
            <a:r>
              <a:rPr lang="en-US"/>
              <a:t>CAD DESIGN: </a:t>
            </a:r>
            <a:br>
              <a:rPr lang="en-US"/>
            </a:br>
            <a:r>
              <a:rPr lang="en-US"/>
              <a:t>Imaging Chamber</a:t>
            </a:r>
          </a:p>
        </p:txBody>
      </p:sp>
      <p:pic>
        <p:nvPicPr>
          <p:cNvPr id="5" name="Picture 5" descr="Diagram, engineering drawing&#10;&#10;Description automatically generated">
            <a:extLst>
              <a:ext uri="{FF2B5EF4-FFF2-40B4-BE49-F238E27FC236}">
                <a16:creationId xmlns:a16="http://schemas.microsoft.com/office/drawing/2014/main" id="{3180E17A-5597-EB2C-3FE9-957B43B1640E}"/>
              </a:ext>
            </a:extLst>
          </p:cNvPr>
          <p:cNvPicPr>
            <a:picLocks noChangeAspect="1"/>
          </p:cNvPicPr>
          <p:nvPr/>
        </p:nvPicPr>
        <p:blipFill>
          <a:blip r:embed="rId3"/>
          <a:stretch>
            <a:fillRect/>
          </a:stretch>
        </p:blipFill>
        <p:spPr>
          <a:xfrm>
            <a:off x="2884715" y="693404"/>
            <a:ext cx="9144000" cy="5150064"/>
          </a:xfrm>
          <a:prstGeom prst="rect">
            <a:avLst/>
          </a:prstGeom>
        </p:spPr>
      </p:pic>
    </p:spTree>
    <p:extLst>
      <p:ext uri="{BB962C8B-B14F-4D97-AF65-F5344CB8AC3E}">
        <p14:creationId xmlns:p14="http://schemas.microsoft.com/office/powerpoint/2010/main" val="751123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602A10-BB87-F28A-09C2-EE1FFB626CAA}"/>
              </a:ext>
            </a:extLst>
          </p:cNvPr>
          <p:cNvSpPr/>
          <p:nvPr/>
        </p:nvSpPr>
        <p:spPr>
          <a:xfrm>
            <a:off x="4004073" y="-2"/>
            <a:ext cx="8187926" cy="62362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170D6FC-9BBF-A17D-F013-D47D4365F07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8</a:t>
            </a:fld>
            <a:endParaRPr lang="en-US">
              <a:latin typeface="Century Gothic" panose="020B0502020202020204" pitchFamily="34" charset="0"/>
            </a:endParaRPr>
          </a:p>
        </p:txBody>
      </p:sp>
      <p:grpSp>
        <p:nvGrpSpPr>
          <p:cNvPr id="13" name="Group 12">
            <a:extLst>
              <a:ext uri="{FF2B5EF4-FFF2-40B4-BE49-F238E27FC236}">
                <a16:creationId xmlns:a16="http://schemas.microsoft.com/office/drawing/2014/main" id="{A36E01C6-0662-A8A5-5704-FF4F393CB912}"/>
              </a:ext>
            </a:extLst>
          </p:cNvPr>
          <p:cNvGrpSpPr/>
          <p:nvPr/>
        </p:nvGrpSpPr>
        <p:grpSpPr>
          <a:xfrm>
            <a:off x="6747591" y="6338927"/>
            <a:ext cx="4238950" cy="430060"/>
            <a:chOff x="6747591" y="6338927"/>
            <a:chExt cx="4238950" cy="430060"/>
          </a:xfrm>
        </p:grpSpPr>
        <p:grpSp>
          <p:nvGrpSpPr>
            <p:cNvPr id="14" name="Group 13">
              <a:extLst>
                <a:ext uri="{FF2B5EF4-FFF2-40B4-BE49-F238E27FC236}">
                  <a16:creationId xmlns:a16="http://schemas.microsoft.com/office/drawing/2014/main" id="{B680DD64-39FF-76D2-6901-CF8D5409D0D8}"/>
                </a:ext>
              </a:extLst>
            </p:cNvPr>
            <p:cNvGrpSpPr/>
            <p:nvPr/>
          </p:nvGrpSpPr>
          <p:grpSpPr>
            <a:xfrm>
              <a:off x="7913730" y="6338927"/>
              <a:ext cx="3072811" cy="430060"/>
              <a:chOff x="8136023" y="6311894"/>
              <a:chExt cx="3072811" cy="429078"/>
            </a:xfrm>
            <a:solidFill>
              <a:srgbClr val="960000"/>
            </a:solidFill>
          </p:grpSpPr>
          <p:sp>
            <p:nvSpPr>
              <p:cNvPr id="16" name="Chevron 15">
                <a:extLst>
                  <a:ext uri="{FF2B5EF4-FFF2-40B4-BE49-F238E27FC236}">
                    <a16:creationId xmlns:a16="http://schemas.microsoft.com/office/drawing/2014/main" id="{BF7BDFF9-4844-D300-41AE-0E669C55BDE0}"/>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High Level</a:t>
                </a:r>
              </a:p>
            </p:txBody>
          </p:sp>
          <p:sp>
            <p:nvSpPr>
              <p:cNvPr id="17" name="Chevron 16">
                <a:extLst>
                  <a:ext uri="{FF2B5EF4-FFF2-40B4-BE49-F238E27FC236}">
                    <a16:creationId xmlns:a16="http://schemas.microsoft.com/office/drawing/2014/main" id="{93AF7AB2-758A-9FA2-23C8-95191244530F}"/>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CPEs</a:t>
                </a:r>
              </a:p>
            </p:txBody>
          </p:sp>
          <p:sp>
            <p:nvSpPr>
              <p:cNvPr id="18" name="Chevron 17">
                <a:extLst>
                  <a:ext uri="{FF2B5EF4-FFF2-40B4-BE49-F238E27FC236}">
                    <a16:creationId xmlns:a16="http://schemas.microsoft.com/office/drawing/2014/main" id="{C6CF7527-66B2-58C8-265B-06F00FD9A442}"/>
                  </a:ext>
                </a:extLst>
              </p:cNvPr>
              <p:cNvSpPr/>
              <p:nvPr/>
            </p:nvSpPr>
            <p:spPr>
              <a:xfrm>
                <a:off x="10042695" y="6311894"/>
                <a:ext cx="1166139" cy="429077"/>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Design</a:t>
                </a:r>
              </a:p>
            </p:txBody>
          </p:sp>
        </p:grpSp>
        <p:sp>
          <p:nvSpPr>
            <p:cNvPr id="15" name="Chevron 14">
              <a:extLst>
                <a:ext uri="{FF2B5EF4-FFF2-40B4-BE49-F238E27FC236}">
                  <a16:creationId xmlns:a16="http://schemas.microsoft.com/office/drawing/2014/main" id="{066E4560-1EA2-5666-7F2D-A0145A1E3862}"/>
                </a:ext>
              </a:extLst>
            </p:cNvPr>
            <p:cNvSpPr/>
            <p:nvPr/>
          </p:nvSpPr>
          <p:spPr>
            <a:xfrm>
              <a:off x="6747591" y="6338927"/>
              <a:ext cx="1166139" cy="430059"/>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grpSp>
      <p:pic>
        <p:nvPicPr>
          <p:cNvPr id="7" name="Picture 7" descr="Diagram, engineering drawing&#10;&#10;Description automatically generated">
            <a:extLst>
              <a:ext uri="{FF2B5EF4-FFF2-40B4-BE49-F238E27FC236}">
                <a16:creationId xmlns:a16="http://schemas.microsoft.com/office/drawing/2014/main" id="{6BFC82B9-DF28-70D4-6BED-F71A644BE54B}"/>
              </a:ext>
            </a:extLst>
          </p:cNvPr>
          <p:cNvPicPr>
            <a:picLocks noChangeAspect="1"/>
          </p:cNvPicPr>
          <p:nvPr/>
        </p:nvPicPr>
        <p:blipFill rotWithShape="1">
          <a:blip r:embed="rId3"/>
          <a:srcRect l="3779" t="14003" r="7871" b="9606"/>
          <a:stretch/>
        </p:blipFill>
        <p:spPr>
          <a:xfrm>
            <a:off x="4003722" y="89013"/>
            <a:ext cx="8188277" cy="5568596"/>
          </a:xfrm>
          <a:prstGeom prst="rect">
            <a:avLst/>
          </a:prstGeom>
        </p:spPr>
      </p:pic>
      <p:sp>
        <p:nvSpPr>
          <p:cNvPr id="12" name="Title 1">
            <a:extLst>
              <a:ext uri="{FF2B5EF4-FFF2-40B4-BE49-F238E27FC236}">
                <a16:creationId xmlns:a16="http://schemas.microsoft.com/office/drawing/2014/main" id="{E9E81BFF-3F98-7E2D-78B0-AE79359EE741}"/>
              </a:ext>
            </a:extLst>
          </p:cNvPr>
          <p:cNvSpPr txBox="1">
            <a:spLocks/>
          </p:cNvSpPr>
          <p:nvPr/>
        </p:nvSpPr>
        <p:spPr>
          <a:xfrm>
            <a:off x="1" y="0"/>
            <a:ext cx="4004072" cy="623621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2">
                    <a:lumMod val="75000"/>
                  </a:schemeClr>
                </a:solidFill>
                <a:latin typeface="Century Gothic" panose="020B0502020202020204" pitchFamily="34" charset="0"/>
                <a:ea typeface="+mj-ea"/>
                <a:cs typeface="+mj-cs"/>
              </a:defRPr>
            </a:lvl1pPr>
          </a:lstStyle>
          <a:p>
            <a:r>
              <a:rPr lang="en-US" sz="4000" dirty="0">
                <a:latin typeface="Century Gothic"/>
              </a:rPr>
              <a:t>CAD Design: </a:t>
            </a:r>
            <a:br>
              <a:rPr lang="en-US" sz="4000" dirty="0"/>
            </a:br>
            <a:r>
              <a:rPr lang="en-US" sz="4000" dirty="0">
                <a:solidFill>
                  <a:schemeClr val="accent2">
                    <a:lumMod val="60000"/>
                    <a:lumOff val="40000"/>
                  </a:schemeClr>
                </a:solidFill>
                <a:latin typeface="Century Gothic"/>
              </a:rPr>
              <a:t>Open Box Assembly</a:t>
            </a:r>
            <a:endParaRPr lang="en-US" dirty="0">
              <a:solidFill>
                <a:schemeClr val="accent2">
                  <a:lumMod val="60000"/>
                  <a:lumOff val="40000"/>
                </a:schemeClr>
              </a:solidFill>
              <a:latin typeface="Century Gothic"/>
            </a:endParaRPr>
          </a:p>
        </p:txBody>
      </p:sp>
      <p:sp>
        <p:nvSpPr>
          <p:cNvPr id="10" name="TextBox 9">
            <a:extLst>
              <a:ext uri="{FF2B5EF4-FFF2-40B4-BE49-F238E27FC236}">
                <a16:creationId xmlns:a16="http://schemas.microsoft.com/office/drawing/2014/main" id="{BC901DDC-20B5-6B0E-9AB7-BAC396AB3DEC}"/>
              </a:ext>
            </a:extLst>
          </p:cNvPr>
          <p:cNvSpPr txBox="1"/>
          <p:nvPr/>
        </p:nvSpPr>
        <p:spPr>
          <a:xfrm>
            <a:off x="10528015" y="2264058"/>
            <a:ext cx="783771"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C00000"/>
                </a:solidFill>
                <a:cs typeface="Calibri"/>
              </a:rPr>
              <a:t>Y-axis</a:t>
            </a:r>
            <a:endParaRPr lang="en-US" dirty="0">
              <a:solidFill>
                <a:srgbClr val="C00000"/>
              </a:solidFill>
            </a:endParaRPr>
          </a:p>
        </p:txBody>
      </p:sp>
      <p:sp>
        <p:nvSpPr>
          <p:cNvPr id="19" name="TextBox 18">
            <a:extLst>
              <a:ext uri="{FF2B5EF4-FFF2-40B4-BE49-F238E27FC236}">
                <a16:creationId xmlns:a16="http://schemas.microsoft.com/office/drawing/2014/main" id="{B0FF9D3F-8ADF-E897-F1A4-758B978024CA}"/>
              </a:ext>
            </a:extLst>
          </p:cNvPr>
          <p:cNvSpPr txBox="1"/>
          <p:nvPr/>
        </p:nvSpPr>
        <p:spPr>
          <a:xfrm>
            <a:off x="10185114" y="3676311"/>
            <a:ext cx="734786"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C00000"/>
                </a:solidFill>
                <a:cs typeface="Calibri"/>
              </a:rPr>
              <a:t>Z-axis</a:t>
            </a:r>
            <a:endParaRPr lang="en-US" dirty="0"/>
          </a:p>
        </p:txBody>
      </p:sp>
      <p:sp>
        <p:nvSpPr>
          <p:cNvPr id="8" name="Arrow: Left-Right 16">
            <a:extLst>
              <a:ext uri="{FF2B5EF4-FFF2-40B4-BE49-F238E27FC236}">
                <a16:creationId xmlns:a16="http://schemas.microsoft.com/office/drawing/2014/main" id="{1C99F25D-6D05-20D2-5830-03321E1BB886}"/>
              </a:ext>
            </a:extLst>
          </p:cNvPr>
          <p:cNvSpPr/>
          <p:nvPr/>
        </p:nvSpPr>
        <p:spPr>
          <a:xfrm rot="866696">
            <a:off x="6099774" y="4956040"/>
            <a:ext cx="1103710" cy="170127"/>
          </a:xfrm>
          <a:prstGeom prst="leftRightArrow">
            <a:avLst>
              <a:gd name="adj1" fmla="val 48831"/>
              <a:gd name="adj2" fmla="val 65258"/>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D7DC957A-4AB5-5711-2164-BB7A65B12FB8}"/>
              </a:ext>
            </a:extLst>
          </p:cNvPr>
          <p:cNvSpPr txBox="1"/>
          <p:nvPr/>
        </p:nvSpPr>
        <p:spPr>
          <a:xfrm>
            <a:off x="6027497" y="5076472"/>
            <a:ext cx="7837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C00000"/>
                </a:solidFill>
                <a:cs typeface="Calibri"/>
              </a:rPr>
              <a:t>X-axis</a:t>
            </a:r>
            <a:endParaRPr lang="en-US" dirty="0">
              <a:solidFill>
                <a:srgbClr val="C00000"/>
              </a:solidFill>
            </a:endParaRPr>
          </a:p>
        </p:txBody>
      </p:sp>
      <p:sp>
        <p:nvSpPr>
          <p:cNvPr id="20" name="Arrow: Left-Right 16">
            <a:extLst>
              <a:ext uri="{FF2B5EF4-FFF2-40B4-BE49-F238E27FC236}">
                <a16:creationId xmlns:a16="http://schemas.microsoft.com/office/drawing/2014/main" id="{EB8B22D1-8A08-0D77-A2D8-B583090DFFC7}"/>
              </a:ext>
            </a:extLst>
          </p:cNvPr>
          <p:cNvSpPr/>
          <p:nvPr/>
        </p:nvSpPr>
        <p:spPr>
          <a:xfrm rot="8077761">
            <a:off x="9633259" y="3722225"/>
            <a:ext cx="1103710" cy="170127"/>
          </a:xfrm>
          <a:prstGeom prst="leftRightArrow">
            <a:avLst>
              <a:gd name="adj1" fmla="val 48831"/>
              <a:gd name="adj2" fmla="val 65258"/>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Arrow: Left-Right 16">
            <a:extLst>
              <a:ext uri="{FF2B5EF4-FFF2-40B4-BE49-F238E27FC236}">
                <a16:creationId xmlns:a16="http://schemas.microsoft.com/office/drawing/2014/main" id="{05C162A1-8681-8E45-9641-D32BC495E654}"/>
              </a:ext>
            </a:extLst>
          </p:cNvPr>
          <p:cNvSpPr/>
          <p:nvPr/>
        </p:nvSpPr>
        <p:spPr>
          <a:xfrm rot="5400000">
            <a:off x="9935444" y="2363661"/>
            <a:ext cx="1103710" cy="170127"/>
          </a:xfrm>
          <a:prstGeom prst="leftRightArrow">
            <a:avLst>
              <a:gd name="adj1" fmla="val 48831"/>
              <a:gd name="adj2" fmla="val 65258"/>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228478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70D6FC-9BBF-A17D-F013-D47D4365F07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80</a:t>
            </a:fld>
            <a:endParaRPr lang="en-US">
              <a:latin typeface="Century Gothic" panose="020B0502020202020204" pitchFamily="34" charset="0"/>
            </a:endParaRPr>
          </a:p>
        </p:txBody>
      </p:sp>
      <p:sp>
        <p:nvSpPr>
          <p:cNvPr id="2" name="Title 1">
            <a:extLst>
              <a:ext uri="{FF2B5EF4-FFF2-40B4-BE49-F238E27FC236}">
                <a16:creationId xmlns:a16="http://schemas.microsoft.com/office/drawing/2014/main" id="{D3138A35-916C-C295-1A3C-53189E7B223D}"/>
              </a:ext>
            </a:extLst>
          </p:cNvPr>
          <p:cNvSpPr>
            <a:spLocks noGrp="1"/>
          </p:cNvSpPr>
          <p:nvPr>
            <p:ph type="title"/>
          </p:nvPr>
        </p:nvSpPr>
        <p:spPr>
          <a:xfrm>
            <a:off x="-205519" y="2501118"/>
            <a:ext cx="3329763" cy="1325563"/>
          </a:xfrm>
        </p:spPr>
        <p:txBody>
          <a:bodyPr>
            <a:normAutofit fontScale="90000"/>
          </a:bodyPr>
          <a:lstStyle/>
          <a:p>
            <a:r>
              <a:rPr lang="en-US">
                <a:latin typeface="Century Gothic"/>
              </a:rPr>
              <a:t>CAD DESIGN: </a:t>
            </a:r>
            <a:br>
              <a:rPr lang="en-US"/>
            </a:br>
            <a:r>
              <a:rPr lang="en-US">
                <a:latin typeface="Century Gothic"/>
              </a:rPr>
              <a:t>Aluminum Jacket</a:t>
            </a:r>
          </a:p>
        </p:txBody>
      </p:sp>
      <p:pic>
        <p:nvPicPr>
          <p:cNvPr id="5" name="Picture 5" descr="Diagram&#10;&#10;Description automatically generated">
            <a:extLst>
              <a:ext uri="{FF2B5EF4-FFF2-40B4-BE49-F238E27FC236}">
                <a16:creationId xmlns:a16="http://schemas.microsoft.com/office/drawing/2014/main" id="{AB1DB1D5-9E43-155D-678B-DAEBFD618CD3}"/>
              </a:ext>
            </a:extLst>
          </p:cNvPr>
          <p:cNvPicPr>
            <a:picLocks noChangeAspect="1"/>
          </p:cNvPicPr>
          <p:nvPr/>
        </p:nvPicPr>
        <p:blipFill>
          <a:blip r:embed="rId3"/>
          <a:stretch>
            <a:fillRect/>
          </a:stretch>
        </p:blipFill>
        <p:spPr>
          <a:xfrm>
            <a:off x="3048000" y="564452"/>
            <a:ext cx="8958942" cy="5369867"/>
          </a:xfrm>
          <a:prstGeom prst="rect">
            <a:avLst/>
          </a:prstGeom>
        </p:spPr>
      </p:pic>
    </p:spTree>
    <p:extLst>
      <p:ext uri="{BB962C8B-B14F-4D97-AF65-F5344CB8AC3E}">
        <p14:creationId xmlns:p14="http://schemas.microsoft.com/office/powerpoint/2010/main" val="864834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70D6FC-9BBF-A17D-F013-D47D4365F07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81</a:t>
            </a:fld>
            <a:endParaRPr lang="en-US">
              <a:latin typeface="Century Gothic" panose="020B0502020202020204" pitchFamily="34" charset="0"/>
            </a:endParaRPr>
          </a:p>
        </p:txBody>
      </p:sp>
      <p:sp>
        <p:nvSpPr>
          <p:cNvPr id="2" name="Title 1">
            <a:extLst>
              <a:ext uri="{FF2B5EF4-FFF2-40B4-BE49-F238E27FC236}">
                <a16:creationId xmlns:a16="http://schemas.microsoft.com/office/drawing/2014/main" id="{D3138A35-916C-C295-1A3C-53189E7B223D}"/>
              </a:ext>
            </a:extLst>
          </p:cNvPr>
          <p:cNvSpPr>
            <a:spLocks noGrp="1"/>
          </p:cNvSpPr>
          <p:nvPr>
            <p:ph type="title"/>
          </p:nvPr>
        </p:nvSpPr>
        <p:spPr>
          <a:xfrm>
            <a:off x="181626" y="2482683"/>
            <a:ext cx="3329763" cy="1325563"/>
          </a:xfrm>
        </p:spPr>
        <p:txBody>
          <a:bodyPr>
            <a:normAutofit fontScale="90000"/>
          </a:bodyPr>
          <a:lstStyle/>
          <a:p>
            <a:r>
              <a:rPr lang="en-US"/>
              <a:t>CAD DESIGN: </a:t>
            </a:r>
            <a:br>
              <a:rPr lang="en-US"/>
            </a:br>
            <a:r>
              <a:rPr lang="en-US"/>
              <a:t>Thermal Regulators</a:t>
            </a:r>
          </a:p>
        </p:txBody>
      </p:sp>
      <p:pic>
        <p:nvPicPr>
          <p:cNvPr id="5" name="Picture 5" descr="Diagram&#10;&#10;Description automatically generated">
            <a:extLst>
              <a:ext uri="{FF2B5EF4-FFF2-40B4-BE49-F238E27FC236}">
                <a16:creationId xmlns:a16="http://schemas.microsoft.com/office/drawing/2014/main" id="{433826C3-7FAB-B168-EDA4-CF9CED0E5CD5}"/>
              </a:ext>
            </a:extLst>
          </p:cNvPr>
          <p:cNvPicPr>
            <a:picLocks noChangeAspect="1"/>
          </p:cNvPicPr>
          <p:nvPr/>
        </p:nvPicPr>
        <p:blipFill>
          <a:blip r:embed="rId3"/>
          <a:stretch>
            <a:fillRect/>
          </a:stretch>
        </p:blipFill>
        <p:spPr>
          <a:xfrm>
            <a:off x="3436257" y="588893"/>
            <a:ext cx="8352971" cy="5324613"/>
          </a:xfrm>
          <a:prstGeom prst="rect">
            <a:avLst/>
          </a:prstGeom>
        </p:spPr>
      </p:pic>
    </p:spTree>
    <p:extLst>
      <p:ext uri="{BB962C8B-B14F-4D97-AF65-F5344CB8AC3E}">
        <p14:creationId xmlns:p14="http://schemas.microsoft.com/office/powerpoint/2010/main" val="1717629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70D6FC-9BBF-A17D-F013-D47D4365F07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82</a:t>
            </a:fld>
            <a:endParaRPr lang="en-US">
              <a:latin typeface="Century Gothic" panose="020B0502020202020204" pitchFamily="34" charset="0"/>
            </a:endParaRPr>
          </a:p>
        </p:txBody>
      </p:sp>
      <p:sp>
        <p:nvSpPr>
          <p:cNvPr id="2" name="Title 1">
            <a:extLst>
              <a:ext uri="{FF2B5EF4-FFF2-40B4-BE49-F238E27FC236}">
                <a16:creationId xmlns:a16="http://schemas.microsoft.com/office/drawing/2014/main" id="{D3138A35-916C-C295-1A3C-53189E7B223D}"/>
              </a:ext>
            </a:extLst>
          </p:cNvPr>
          <p:cNvSpPr>
            <a:spLocks noGrp="1"/>
          </p:cNvSpPr>
          <p:nvPr>
            <p:ph type="title"/>
          </p:nvPr>
        </p:nvSpPr>
        <p:spPr>
          <a:xfrm>
            <a:off x="181626" y="2482683"/>
            <a:ext cx="3329763" cy="1325563"/>
          </a:xfrm>
        </p:spPr>
        <p:txBody>
          <a:bodyPr>
            <a:normAutofit fontScale="90000"/>
          </a:bodyPr>
          <a:lstStyle/>
          <a:p>
            <a:r>
              <a:rPr lang="en-US"/>
              <a:t>CAD DESIGN: </a:t>
            </a:r>
            <a:br>
              <a:rPr lang="en-US"/>
            </a:br>
            <a:r>
              <a:rPr lang="en-US"/>
              <a:t>Baseplate</a:t>
            </a:r>
          </a:p>
        </p:txBody>
      </p:sp>
      <p:pic>
        <p:nvPicPr>
          <p:cNvPr id="3" name="Picture 4" descr="Diagram, engineering drawing&#10;&#10;Description automatically generated">
            <a:extLst>
              <a:ext uri="{FF2B5EF4-FFF2-40B4-BE49-F238E27FC236}">
                <a16:creationId xmlns:a16="http://schemas.microsoft.com/office/drawing/2014/main" id="{3CADCB8A-7407-C719-14D9-F7B5F676921A}"/>
              </a:ext>
            </a:extLst>
          </p:cNvPr>
          <p:cNvPicPr>
            <a:picLocks noChangeAspect="1"/>
          </p:cNvPicPr>
          <p:nvPr/>
        </p:nvPicPr>
        <p:blipFill>
          <a:blip r:embed="rId3"/>
          <a:stretch>
            <a:fillRect/>
          </a:stretch>
        </p:blipFill>
        <p:spPr>
          <a:xfrm>
            <a:off x="3189513" y="653365"/>
            <a:ext cx="8784770" cy="4985214"/>
          </a:xfrm>
          <a:prstGeom prst="rect">
            <a:avLst/>
          </a:prstGeom>
        </p:spPr>
      </p:pic>
    </p:spTree>
    <p:extLst>
      <p:ext uri="{BB962C8B-B14F-4D97-AF65-F5344CB8AC3E}">
        <p14:creationId xmlns:p14="http://schemas.microsoft.com/office/powerpoint/2010/main" val="2737331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C934-4FB7-422B-3CF2-20BAE40FA075}"/>
              </a:ext>
            </a:extLst>
          </p:cNvPr>
          <p:cNvSpPr>
            <a:spLocks noGrp="1"/>
          </p:cNvSpPr>
          <p:nvPr>
            <p:ph type="title"/>
          </p:nvPr>
        </p:nvSpPr>
        <p:spPr/>
        <p:txBody>
          <a:bodyPr/>
          <a:lstStyle/>
          <a:p>
            <a:r>
              <a:rPr lang="en-US"/>
              <a:t>Budget Breakdown - Components</a:t>
            </a:r>
          </a:p>
        </p:txBody>
      </p:sp>
    </p:spTree>
    <p:extLst>
      <p:ext uri="{BB962C8B-B14F-4D97-AF65-F5344CB8AC3E}">
        <p14:creationId xmlns:p14="http://schemas.microsoft.com/office/powerpoint/2010/main" val="3392504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826C9-BEAB-AA83-4341-AC575BB69E07}"/>
              </a:ext>
            </a:extLst>
          </p:cNvPr>
          <p:cNvSpPr>
            <a:spLocks noGrp="1"/>
          </p:cNvSpPr>
          <p:nvPr>
            <p:ph type="title"/>
          </p:nvPr>
        </p:nvSpPr>
        <p:spPr>
          <a:xfrm>
            <a:off x="838200" y="154771"/>
            <a:ext cx="10515600" cy="1325563"/>
          </a:xfrm>
        </p:spPr>
        <p:txBody>
          <a:bodyPr anchor="t">
            <a:normAutofit/>
          </a:bodyPr>
          <a:lstStyle/>
          <a:p>
            <a:r>
              <a:rPr lang="en-US"/>
              <a:t>Electronics Budget</a:t>
            </a:r>
          </a:p>
        </p:txBody>
      </p:sp>
      <p:sp>
        <p:nvSpPr>
          <p:cNvPr id="4" name="Slide Number Placeholder 3">
            <a:extLst>
              <a:ext uri="{FF2B5EF4-FFF2-40B4-BE49-F238E27FC236}">
                <a16:creationId xmlns:a16="http://schemas.microsoft.com/office/drawing/2014/main" id="{E96FEC48-5F70-A316-77F4-62BEA7BBC3B0}"/>
              </a:ext>
            </a:extLst>
          </p:cNvPr>
          <p:cNvSpPr>
            <a:spLocks noGrp="1"/>
          </p:cNvSpPr>
          <p:nvPr>
            <p:ph type="sldNum" sz="quarter" idx="4"/>
          </p:nvPr>
        </p:nvSpPr>
        <p:spPr>
          <a:xfrm>
            <a:off x="8839000" y="6371398"/>
            <a:ext cx="2743200" cy="365125"/>
          </a:xfrm>
        </p:spPr>
        <p:txBody>
          <a:bodyPr anchor="ctr">
            <a:normAutofit/>
          </a:bodyPr>
          <a:lstStyle/>
          <a:p>
            <a:pPr>
              <a:spcAft>
                <a:spcPts val="600"/>
              </a:spcAft>
            </a:pPr>
            <a:fld id="{21C771A8-89F5-6C43-9C6E-B052BDC4BA94}" type="slidenum">
              <a:rPr lang="en-US" sz="1400" smtClean="0"/>
              <a:pPr>
                <a:spcAft>
                  <a:spcPts val="600"/>
                </a:spcAft>
              </a:pPr>
              <a:t>84</a:t>
            </a:fld>
            <a:endParaRPr lang="en-US" sz="1400"/>
          </a:p>
        </p:txBody>
      </p:sp>
      <p:graphicFrame>
        <p:nvGraphicFramePr>
          <p:cNvPr id="3" name="Table 2">
            <a:extLst>
              <a:ext uri="{FF2B5EF4-FFF2-40B4-BE49-F238E27FC236}">
                <a16:creationId xmlns:a16="http://schemas.microsoft.com/office/drawing/2014/main" id="{586691C1-F58F-DA0F-8318-D63C5704F0EB}"/>
              </a:ext>
            </a:extLst>
          </p:cNvPr>
          <p:cNvGraphicFramePr>
            <a:graphicFrameLocks noGrp="1"/>
          </p:cNvGraphicFramePr>
          <p:nvPr>
            <p:extLst>
              <p:ext uri="{D42A27DB-BD31-4B8C-83A1-F6EECF244321}">
                <p14:modId xmlns:p14="http://schemas.microsoft.com/office/powerpoint/2010/main" val="3252886913"/>
              </p:ext>
            </p:extLst>
          </p:nvPr>
        </p:nvGraphicFramePr>
        <p:xfrm>
          <a:off x="300039" y="1078280"/>
          <a:ext cx="11458574" cy="3661798"/>
        </p:xfrm>
        <a:graphic>
          <a:graphicData uri="http://schemas.openxmlformats.org/drawingml/2006/table">
            <a:tbl>
              <a:tblPr firstRow="1" bandRow="1">
                <a:tableStyleId>{8EC20E35-A176-4012-BC5E-935CFFF8708E}</a:tableStyleId>
              </a:tblPr>
              <a:tblGrid>
                <a:gridCol w="3171824">
                  <a:extLst>
                    <a:ext uri="{9D8B030D-6E8A-4147-A177-3AD203B41FA5}">
                      <a16:colId xmlns:a16="http://schemas.microsoft.com/office/drawing/2014/main" val="997984913"/>
                    </a:ext>
                  </a:extLst>
                </a:gridCol>
                <a:gridCol w="971550">
                  <a:extLst>
                    <a:ext uri="{9D8B030D-6E8A-4147-A177-3AD203B41FA5}">
                      <a16:colId xmlns:a16="http://schemas.microsoft.com/office/drawing/2014/main" val="2713044284"/>
                    </a:ext>
                  </a:extLst>
                </a:gridCol>
                <a:gridCol w="985837">
                  <a:extLst>
                    <a:ext uri="{9D8B030D-6E8A-4147-A177-3AD203B41FA5}">
                      <a16:colId xmlns:a16="http://schemas.microsoft.com/office/drawing/2014/main" val="1536550409"/>
                    </a:ext>
                  </a:extLst>
                </a:gridCol>
                <a:gridCol w="1485900">
                  <a:extLst>
                    <a:ext uri="{9D8B030D-6E8A-4147-A177-3AD203B41FA5}">
                      <a16:colId xmlns:a16="http://schemas.microsoft.com/office/drawing/2014/main" val="1559730048"/>
                    </a:ext>
                  </a:extLst>
                </a:gridCol>
                <a:gridCol w="1571625">
                  <a:extLst>
                    <a:ext uri="{9D8B030D-6E8A-4147-A177-3AD203B41FA5}">
                      <a16:colId xmlns:a16="http://schemas.microsoft.com/office/drawing/2014/main" val="2579844581"/>
                    </a:ext>
                  </a:extLst>
                </a:gridCol>
                <a:gridCol w="1871663">
                  <a:extLst>
                    <a:ext uri="{9D8B030D-6E8A-4147-A177-3AD203B41FA5}">
                      <a16:colId xmlns:a16="http://schemas.microsoft.com/office/drawing/2014/main" val="1149041908"/>
                    </a:ext>
                  </a:extLst>
                </a:gridCol>
                <a:gridCol w="1400175">
                  <a:extLst>
                    <a:ext uri="{9D8B030D-6E8A-4147-A177-3AD203B41FA5}">
                      <a16:colId xmlns:a16="http://schemas.microsoft.com/office/drawing/2014/main" val="306612583"/>
                    </a:ext>
                  </a:extLst>
                </a:gridCol>
              </a:tblGrid>
              <a:tr h="379045">
                <a:tc>
                  <a:txBody>
                    <a:bodyPr/>
                    <a:lstStyle/>
                    <a:p>
                      <a:pPr algn="ctr" fontAlgn="b"/>
                      <a:r>
                        <a:rPr lang="en-US" sz="1600" b="0" u="none" strike="noStrike">
                          <a:effectLst/>
                          <a:latin typeface="+mn-lt"/>
                        </a:rPr>
                        <a:t>Component</a:t>
                      </a:r>
                      <a:endParaRPr lang="en-US" sz="1600" b="0" i="0" u="none" strike="noStrike">
                        <a:solidFill>
                          <a:srgbClr val="FFFFFF"/>
                        </a:solidFill>
                        <a:effectLst/>
                        <a:latin typeface="+mn-lt"/>
                      </a:endParaRPr>
                    </a:p>
                  </a:txBody>
                  <a:tcPr marL="9601" marR="9601" marT="9601"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600" b="0" u="none" strike="noStrike">
                          <a:effectLst/>
                          <a:latin typeface="+mn-lt"/>
                        </a:rPr>
                        <a:t>Qty</a:t>
                      </a:r>
                      <a:endParaRPr lang="en-US" sz="1600" b="0" i="0" u="none" strike="noStrike">
                        <a:solidFill>
                          <a:srgbClr val="FFFFFF"/>
                        </a:solidFill>
                        <a:effectLst/>
                        <a:latin typeface="+mn-lt"/>
                      </a:endParaRPr>
                    </a:p>
                  </a:txBody>
                  <a:tcPr marL="9601" marR="9601" marT="960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600" b="0" u="none" strike="noStrike">
                          <a:effectLst/>
                          <a:latin typeface="+mn-lt"/>
                        </a:rPr>
                        <a:t>Qty Margin</a:t>
                      </a:r>
                      <a:endParaRPr lang="en-US" sz="1600" b="0" i="0" u="none" strike="noStrike">
                        <a:solidFill>
                          <a:srgbClr val="FFFFFF"/>
                        </a:solidFill>
                        <a:effectLst/>
                        <a:latin typeface="+mn-lt"/>
                      </a:endParaRPr>
                    </a:p>
                  </a:txBody>
                  <a:tcPr marL="9601" marR="9601" marT="960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600" b="0" u="none" strike="noStrike">
                          <a:effectLst/>
                          <a:latin typeface="+mn-lt"/>
                        </a:rPr>
                        <a:t>Cost/Item</a:t>
                      </a:r>
                      <a:endParaRPr lang="en-US" sz="1600" b="0" i="0" u="none" strike="noStrike">
                        <a:solidFill>
                          <a:srgbClr val="FFFFFF"/>
                        </a:solidFill>
                        <a:effectLst/>
                        <a:latin typeface="+mn-lt"/>
                      </a:endParaRPr>
                    </a:p>
                  </a:txBody>
                  <a:tcPr marL="9601" marR="9601" marT="960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600" b="0" u="none" strike="noStrike">
                          <a:effectLst/>
                          <a:latin typeface="+mn-lt"/>
                        </a:rPr>
                        <a:t>Cost Margin</a:t>
                      </a:r>
                      <a:endParaRPr lang="en-US" sz="1600" b="0" i="0" u="none" strike="noStrike">
                        <a:solidFill>
                          <a:srgbClr val="FFFFFF"/>
                        </a:solidFill>
                        <a:effectLst/>
                        <a:latin typeface="+mn-lt"/>
                      </a:endParaRPr>
                    </a:p>
                  </a:txBody>
                  <a:tcPr marL="9601" marR="9601" marT="960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600" b="0" u="none" strike="noStrike">
                          <a:effectLst/>
                          <a:latin typeface="+mn-lt"/>
                        </a:rPr>
                        <a:t>Total Cost</a:t>
                      </a:r>
                      <a:endParaRPr lang="en-US" sz="1600" b="0" i="0" u="none" strike="noStrike">
                        <a:solidFill>
                          <a:srgbClr val="FFFFFF"/>
                        </a:solidFill>
                        <a:effectLst/>
                        <a:latin typeface="+mn-lt"/>
                      </a:endParaRPr>
                    </a:p>
                  </a:txBody>
                  <a:tcPr marL="9601" marR="9601" marT="960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600" b="0" u="none" strike="noStrike">
                          <a:effectLst/>
                          <a:latin typeface="+mn-lt"/>
                        </a:rPr>
                        <a:t>Total Margin</a:t>
                      </a:r>
                      <a:endParaRPr lang="en-US" sz="1600" b="0" i="0" u="none" strike="noStrike">
                        <a:solidFill>
                          <a:srgbClr val="FFFFFF"/>
                        </a:solidFill>
                        <a:effectLst/>
                        <a:latin typeface="+mn-lt"/>
                      </a:endParaRPr>
                    </a:p>
                  </a:txBody>
                  <a:tcPr marL="9601" marR="9601" marT="9601"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819166398"/>
                  </a:ext>
                </a:extLst>
              </a:tr>
              <a:tr h="279141">
                <a:tc>
                  <a:txBody>
                    <a:bodyPr/>
                    <a:lstStyle/>
                    <a:p>
                      <a:pPr algn="l" fontAlgn="b"/>
                      <a:r>
                        <a:rPr lang="en-US" sz="1600" u="none" strike="noStrike">
                          <a:effectLst/>
                          <a:latin typeface="Calibri"/>
                        </a:rPr>
                        <a:t>Image Sensor</a:t>
                      </a:r>
                      <a:endParaRPr lang="en-US" sz="1600" b="0" i="0" u="none" strike="noStrike">
                        <a:solidFill>
                          <a:srgbClr val="FFFFFF"/>
                        </a:solidFill>
                        <a:effectLst/>
                        <a:latin typeface="Calibri"/>
                      </a:endParaRPr>
                    </a:p>
                  </a:txBody>
                  <a:tcPr marR="4572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1</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0</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$ 1,725.00 </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$ 0 </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$ 1,725.00 </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a:t>
                      </a:r>
                      <a:r>
                        <a:rPr lang="en-US" sz="1600" b="0" i="0" u="none" strike="noStrike" noProof="0">
                          <a:effectLst/>
                          <a:latin typeface="Calibri"/>
                        </a:rPr>
                        <a:t>$ </a:t>
                      </a:r>
                      <a:r>
                        <a:rPr lang="en-US" sz="1600" u="none" strike="noStrike">
                          <a:effectLst/>
                          <a:latin typeface="Calibri"/>
                        </a:rPr>
                        <a:t>1,725.00 </a:t>
                      </a:r>
                      <a:r>
                        <a:rPr lang="en-US" sz="1600" b="0" i="0" u="none" strike="noStrike" noProof="0">
                          <a:effectLst/>
                          <a:latin typeface="Calibri"/>
                        </a:rPr>
                        <a:t> </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25968892"/>
                  </a:ext>
                </a:extLst>
              </a:tr>
              <a:tr h="279141">
                <a:tc>
                  <a:txBody>
                    <a:bodyPr/>
                    <a:lstStyle/>
                    <a:p>
                      <a:pPr algn="l" fontAlgn="b"/>
                      <a:r>
                        <a:rPr lang="en-US" sz="1600" u="none" strike="noStrike">
                          <a:effectLst/>
                          <a:latin typeface="Calibri"/>
                        </a:rPr>
                        <a:t>USB3.0 Cable</a:t>
                      </a:r>
                    </a:p>
                  </a:txBody>
                  <a:tcPr marR="4572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1</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0</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$ 27.50</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$ 0</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$ 27.50</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$ 27.50</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89209608"/>
                  </a:ext>
                </a:extLst>
              </a:tr>
              <a:tr h="279141">
                <a:tc>
                  <a:txBody>
                    <a:bodyPr/>
                    <a:lstStyle/>
                    <a:p>
                      <a:pPr algn="l" fontAlgn="b"/>
                      <a:r>
                        <a:rPr lang="en-US" sz="1600" u="none" strike="noStrike">
                          <a:effectLst/>
                          <a:latin typeface="Calibri"/>
                        </a:rPr>
                        <a:t>Portenta X8 Processor + Breakout Board</a:t>
                      </a:r>
                    </a:p>
                  </a:txBody>
                  <a:tcPr marR="4572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1</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0</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$ 294.20</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buNone/>
                      </a:pPr>
                      <a:r>
                        <a:rPr lang="en-US" sz="1600" b="0" i="0" u="none" strike="noStrike">
                          <a:solidFill>
                            <a:schemeClr val="bg1"/>
                          </a:solidFill>
                          <a:effectLst/>
                          <a:latin typeface="Calibri"/>
                        </a:rPr>
                        <a:t> $ 0</a:t>
                      </a:r>
                      <a:endParaRPr lang="en-US">
                        <a:solidFill>
                          <a:schemeClr val="bg1"/>
                        </a:solidFill>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$ 294.20</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$ 294.20</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42627152"/>
                  </a:ext>
                </a:extLst>
              </a:tr>
              <a:tr h="279141">
                <a:tc>
                  <a:txBody>
                    <a:bodyPr/>
                    <a:lstStyle/>
                    <a:p>
                      <a:pPr algn="l" fontAlgn="b"/>
                      <a:r>
                        <a:rPr lang="en-US" sz="1600" u="none" strike="noStrike">
                          <a:effectLst/>
                          <a:latin typeface="Calibri"/>
                        </a:rPr>
                        <a:t>Thermistor</a:t>
                      </a:r>
                      <a:endParaRPr lang="en-US" sz="1600" b="0" i="0" u="none" strike="noStrike">
                        <a:solidFill>
                          <a:srgbClr val="FFFFFF"/>
                        </a:solidFill>
                        <a:effectLst/>
                        <a:latin typeface="Calibri"/>
                      </a:endParaRPr>
                    </a:p>
                  </a:txBody>
                  <a:tcPr marR="4572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5</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0</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$ 31.41 </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a:t>
                      </a:r>
                      <a:r>
                        <a:rPr lang="en-US" sz="1600" b="0" i="0" u="none" strike="noStrike" noProof="0">
                          <a:effectLst/>
                          <a:latin typeface="Calibri"/>
                        </a:rPr>
                        <a:t>$ 0</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31.41</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$ 41.41</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67117346"/>
                  </a:ext>
                </a:extLst>
              </a:tr>
              <a:tr h="279141">
                <a:tc>
                  <a:txBody>
                    <a:bodyPr/>
                    <a:lstStyle/>
                    <a:p>
                      <a:pPr algn="l" fontAlgn="b"/>
                      <a:r>
                        <a:rPr lang="en-US" sz="1600" u="none" strike="noStrike">
                          <a:effectLst/>
                          <a:latin typeface="Calibri"/>
                        </a:rPr>
                        <a:t>MOSFET</a:t>
                      </a:r>
                      <a:endParaRPr lang="en-US" sz="1600" b="0" i="0" u="none" strike="noStrike">
                        <a:solidFill>
                          <a:srgbClr val="FFFFFF"/>
                        </a:solidFill>
                        <a:effectLst/>
                        <a:latin typeface="Calibri"/>
                      </a:endParaRPr>
                    </a:p>
                  </a:txBody>
                  <a:tcPr marR="4572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2</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0</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b="0" i="0" u="none" strike="noStrike" noProof="0">
                          <a:solidFill>
                            <a:schemeClr val="bg1"/>
                          </a:solidFill>
                          <a:effectLst/>
                          <a:latin typeface="Calibri"/>
                        </a:rPr>
                        <a:t> $ 0.53</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buNone/>
                      </a:pPr>
                      <a:r>
                        <a:rPr lang="en-US" sz="1600" b="0" i="0" u="none" strike="noStrike" noProof="0">
                          <a:solidFill>
                            <a:schemeClr val="bg1"/>
                          </a:solidFill>
                          <a:effectLst/>
                          <a:latin typeface="Calibri"/>
                        </a:rPr>
                        <a:t> $ 0</a:t>
                      </a:r>
                      <a:endParaRPr lang="en-US">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$ 1.06</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$ 1.06</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5629444"/>
                  </a:ext>
                </a:extLst>
              </a:tr>
              <a:tr h="279141">
                <a:tc>
                  <a:txBody>
                    <a:bodyPr/>
                    <a:lstStyle/>
                    <a:p>
                      <a:pPr algn="l" fontAlgn="b"/>
                      <a:r>
                        <a:rPr lang="en-US" sz="1600" u="none" strike="noStrike">
                          <a:effectLst/>
                          <a:latin typeface="Calibri"/>
                        </a:rPr>
                        <a:t>33k Resistors</a:t>
                      </a:r>
                      <a:endParaRPr lang="en-US" sz="1600" b="0" i="0" u="none" strike="noStrike">
                        <a:solidFill>
                          <a:srgbClr val="FFFFFF"/>
                        </a:solidFill>
                        <a:effectLst/>
                        <a:latin typeface="Calibri"/>
                      </a:endParaRPr>
                    </a:p>
                  </a:txBody>
                  <a:tcPr marR="4572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3</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0</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buNone/>
                      </a:pPr>
                      <a:r>
                        <a:rPr lang="en-US" sz="1600" b="0" i="0" u="none" strike="noStrike" noProof="0">
                          <a:solidFill>
                            <a:schemeClr val="bg1"/>
                          </a:solidFill>
                          <a:effectLst/>
                          <a:latin typeface="Calibri"/>
                        </a:rPr>
                        <a:t> $ 0.71</a:t>
                      </a:r>
                      <a:endParaRPr lang="en-US">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buNone/>
                      </a:pPr>
                      <a:r>
                        <a:rPr lang="en-US" sz="1600" b="0" i="0" u="none" strike="noStrike" noProof="0">
                          <a:solidFill>
                            <a:schemeClr val="bg1"/>
                          </a:solidFill>
                          <a:effectLst/>
                          <a:latin typeface="Calibri"/>
                        </a:rPr>
                        <a:t> $ 0</a:t>
                      </a:r>
                      <a:endParaRPr lang="en-US">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$ 1.42</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$ 1.42</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5386482"/>
                  </a:ext>
                </a:extLst>
              </a:tr>
              <a:tr h="279141">
                <a:tc>
                  <a:txBody>
                    <a:bodyPr/>
                    <a:lstStyle/>
                    <a:p>
                      <a:pPr algn="l" fontAlgn="b"/>
                      <a:r>
                        <a:rPr lang="en-US" sz="1600" b="0" i="0" u="none" strike="noStrike">
                          <a:solidFill>
                            <a:schemeClr val="bg1"/>
                          </a:solidFill>
                          <a:effectLst/>
                          <a:latin typeface="Calibri"/>
                        </a:rPr>
                        <a:t>Resistive Wire</a:t>
                      </a:r>
                      <a:endParaRPr lang="en-US" sz="1600" b="0" i="0" u="none" strike="noStrike">
                        <a:solidFill>
                          <a:srgbClr val="FFFFFF"/>
                        </a:solidFill>
                        <a:effectLst/>
                        <a:latin typeface="Calibri"/>
                      </a:endParaRPr>
                    </a:p>
                  </a:txBody>
                  <a:tcPr marR="4572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1</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0</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buNone/>
                      </a:pPr>
                      <a:r>
                        <a:rPr lang="en-US" sz="1600" b="0" i="0" u="none" strike="noStrike">
                          <a:solidFill>
                            <a:schemeClr val="bg1"/>
                          </a:solidFill>
                          <a:effectLst/>
                          <a:latin typeface="Calibri"/>
                        </a:rPr>
                        <a:t> $ 13.51</a:t>
                      </a:r>
                      <a:endParaRPr lang="en-US">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buNone/>
                      </a:pPr>
                      <a:r>
                        <a:rPr lang="en-US" sz="1600" b="0" i="0" u="none" strike="noStrike" noProof="0">
                          <a:solidFill>
                            <a:schemeClr val="bg1"/>
                          </a:solidFill>
                          <a:effectLst/>
                          <a:latin typeface="Calibri"/>
                        </a:rPr>
                        <a:t> $ 0</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b="0" i="0" u="none" strike="noStrike">
                          <a:solidFill>
                            <a:schemeClr val="bg1"/>
                          </a:solidFill>
                          <a:effectLst/>
                          <a:latin typeface="Calibri"/>
                        </a:rPr>
                        <a:t> $13.51</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buNone/>
                      </a:pPr>
                      <a:r>
                        <a:rPr lang="en-US" sz="1600" b="0" i="0" u="none" strike="noStrike">
                          <a:solidFill>
                            <a:schemeClr val="bg1"/>
                          </a:solidFill>
                          <a:effectLst/>
                          <a:latin typeface="Calibri"/>
                        </a:rPr>
                        <a:t> $13.51</a:t>
                      </a:r>
                      <a:endParaRPr lang="en-US">
                        <a:solidFill>
                          <a:schemeClr val="bg1"/>
                        </a:solidFill>
                        <a:latin typeface="Calibri"/>
                      </a:endParaRPr>
                    </a:p>
                  </a:txBody>
                  <a:tcPr marL="45720" marR="45720" marT="0"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73720576"/>
                  </a:ext>
                </a:extLst>
              </a:tr>
              <a:tr h="282804">
                <a:tc>
                  <a:txBody>
                    <a:bodyPr/>
                    <a:lstStyle/>
                    <a:p>
                      <a:pPr algn="l" fontAlgn="b"/>
                      <a:r>
                        <a:rPr lang="en-US" sz="1600" u="none" strike="noStrike">
                          <a:effectLst/>
                          <a:latin typeface="Calibri"/>
                        </a:rPr>
                        <a:t>0.39 um Capacitor</a:t>
                      </a:r>
                    </a:p>
                  </a:txBody>
                  <a:tcPr marR="4572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3</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0</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buNone/>
                      </a:pPr>
                      <a:r>
                        <a:rPr lang="en-US" sz="1600" b="0" i="0" u="none" strike="noStrike" noProof="0">
                          <a:solidFill>
                            <a:schemeClr val="bg1"/>
                          </a:solidFill>
                          <a:effectLst/>
                          <a:latin typeface="Calibri"/>
                        </a:rPr>
                        <a:t> $ 0.49</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buNone/>
                      </a:pPr>
                      <a:r>
                        <a:rPr lang="en-US" sz="1600" b="0" i="0" u="none" strike="noStrike" noProof="0">
                          <a:solidFill>
                            <a:schemeClr val="bg1"/>
                          </a:solidFill>
                          <a:effectLst/>
                          <a:latin typeface="Calibri"/>
                        </a:rPr>
                        <a:t> $ 0</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b="0" i="0" u="none" strike="noStrike">
                          <a:solidFill>
                            <a:schemeClr val="bg1"/>
                          </a:solidFill>
                          <a:effectLst/>
                          <a:latin typeface="Calibri"/>
                        </a:rPr>
                        <a:t> $ 1.47</a:t>
                      </a:r>
                      <a:endParaRPr lang="en-US">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b="0" i="0" u="none" strike="noStrike">
                          <a:solidFill>
                            <a:schemeClr val="bg1"/>
                          </a:solidFill>
                          <a:effectLst/>
                          <a:latin typeface="Calibri"/>
                        </a:rPr>
                        <a:t> $ 1.47</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52954991"/>
                  </a:ext>
                </a:extLst>
              </a:tr>
              <a:tr h="279141">
                <a:tc>
                  <a:txBody>
                    <a:bodyPr/>
                    <a:lstStyle/>
                    <a:p>
                      <a:pPr algn="l" fontAlgn="b"/>
                      <a:r>
                        <a:rPr lang="en-US" sz="1600" u="none" strike="noStrike">
                          <a:effectLst/>
                          <a:latin typeface="Calibri"/>
                        </a:rPr>
                        <a:t>Protoboard</a:t>
                      </a:r>
                    </a:p>
                  </a:txBody>
                  <a:tcPr marR="4572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1</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0</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$ 8.95</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buNone/>
                      </a:pPr>
                      <a:r>
                        <a:rPr lang="en-US" sz="1600" b="0" i="0" u="none" strike="noStrike" noProof="0">
                          <a:effectLst/>
                          <a:latin typeface="Calibri"/>
                        </a:rPr>
                        <a:t> $ 0</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b="0" i="0" u="none" strike="noStrike">
                          <a:solidFill>
                            <a:schemeClr val="bg1"/>
                          </a:solidFill>
                          <a:effectLst/>
                          <a:latin typeface="Calibri"/>
                        </a:rPr>
                        <a:t> $ 8.95</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$ 8.95</a:t>
                      </a:r>
                    </a:p>
                  </a:txBody>
                  <a:tcPr marL="45720" marR="45720" marT="0"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30298990"/>
                  </a:ext>
                </a:extLst>
              </a:tr>
              <a:tr h="279141">
                <a:tc>
                  <a:txBody>
                    <a:bodyPr/>
                    <a:lstStyle/>
                    <a:p>
                      <a:pPr algn="l" fontAlgn="b"/>
                      <a:r>
                        <a:rPr lang="en-US" sz="1600" u="none" strike="noStrike">
                          <a:effectLst/>
                          <a:latin typeface="Calibri"/>
                        </a:rPr>
                        <a:t>Circuit Wire</a:t>
                      </a:r>
                      <a:endParaRPr lang="en-US" sz="1600" b="0" i="0" u="none" strike="noStrike">
                        <a:solidFill>
                          <a:srgbClr val="FFFFFF"/>
                        </a:solidFill>
                        <a:effectLst/>
                        <a:latin typeface="Calibri"/>
                      </a:endParaRPr>
                    </a:p>
                  </a:txBody>
                  <a:tcPr marR="4572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1</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buNone/>
                      </a:pPr>
                      <a:r>
                        <a:rPr lang="en-US" sz="1600" b="0" i="0" u="none" strike="noStrike" noProof="0">
                          <a:effectLst/>
                          <a:latin typeface="Calibri"/>
                        </a:rPr>
                        <a:t>  0</a:t>
                      </a:r>
                      <a:r>
                        <a:rPr lang="en-US" sz="1600" b="0" i="0" u="none" strike="noStrike">
                          <a:solidFill>
                            <a:srgbClr val="FFFFFF"/>
                          </a:solidFill>
                          <a:effectLst/>
                          <a:latin typeface="Calibri"/>
                        </a:rPr>
                        <a:t>0</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b="0" i="0" u="none" strike="noStrike">
                          <a:solidFill>
                            <a:schemeClr val="bg1"/>
                          </a:solidFill>
                          <a:effectLst/>
                          <a:latin typeface="Calibri"/>
                        </a:rPr>
                        <a:t> $ 6.99</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buNone/>
                      </a:pPr>
                      <a:r>
                        <a:rPr lang="en-US" sz="1600" b="0" i="0" u="none" strike="noStrike" noProof="0">
                          <a:effectLst/>
                          <a:latin typeface="Calibri"/>
                        </a:rPr>
                        <a:t> $ 0</a:t>
                      </a:r>
                      <a:endParaRPr lang="en-US">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$ 6.99</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$ 6.99</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81430843"/>
                  </a:ext>
                </a:extLst>
              </a:tr>
              <a:tr h="279141">
                <a:tc>
                  <a:txBody>
                    <a:bodyPr/>
                    <a:lstStyle/>
                    <a:p>
                      <a:pPr algn="l" fontAlgn="b"/>
                      <a:r>
                        <a:rPr lang="en-US" sz="1600" u="none" strike="noStrike">
                          <a:effectLst/>
                          <a:latin typeface="Calibri"/>
                        </a:rPr>
                        <a:t>10 W Power Supply</a:t>
                      </a:r>
                    </a:p>
                  </a:txBody>
                  <a:tcPr marR="45720" marT="0"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600" u="none" strike="noStrike">
                          <a:effectLst/>
                          <a:latin typeface="Calibri"/>
                        </a:rPr>
                        <a:t>1</a:t>
                      </a: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ctr">
                        <a:buNone/>
                      </a:pPr>
                      <a:r>
                        <a:rPr lang="en-US" sz="1600" b="0" i="0" u="none" strike="noStrike" noProof="0">
                          <a:effectLst/>
                          <a:latin typeface="Calibri"/>
                        </a:rPr>
                        <a:t>0</a:t>
                      </a:r>
                      <a:endParaRPr lang="en-US">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buNone/>
                      </a:pPr>
                      <a:r>
                        <a:rPr lang="en-US" sz="1600" b="0" i="0" u="none" strike="noStrike" noProof="0">
                          <a:effectLst/>
                          <a:latin typeface="Calibri"/>
                        </a:rPr>
                        <a:t> $ 9.00</a:t>
                      </a:r>
                      <a:endParaRPr lang="en-US">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buNone/>
                      </a:pPr>
                      <a:r>
                        <a:rPr lang="en-US" sz="1600" b="0" i="0" u="none" strike="noStrike" noProof="0">
                          <a:effectLst/>
                          <a:latin typeface="Calibri"/>
                        </a:rPr>
                        <a:t> $ 0</a:t>
                      </a:r>
                      <a:endParaRPr lang="en-US">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$ 9.00</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600" u="none" strike="noStrike">
                          <a:effectLst/>
                          <a:latin typeface="Calibri"/>
                        </a:rPr>
                        <a:t> $ 9.00</a:t>
                      </a:r>
                      <a:endParaRPr lang="en-US" sz="1600" b="0" i="0" u="none" strike="noStrike">
                        <a:solidFill>
                          <a:srgbClr val="FFFFFF"/>
                        </a:solidFill>
                        <a:effectLst/>
                        <a:latin typeface="Calibri"/>
                      </a:endParaRPr>
                    </a:p>
                  </a:txBody>
                  <a:tcPr marL="45720" marR="45720" marT="0"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2670757"/>
                  </a:ext>
                </a:extLst>
              </a:tr>
            </a:tbl>
          </a:graphicData>
        </a:graphic>
      </p:graphicFrame>
    </p:spTree>
    <p:extLst>
      <p:ext uri="{BB962C8B-B14F-4D97-AF65-F5344CB8AC3E}">
        <p14:creationId xmlns:p14="http://schemas.microsoft.com/office/powerpoint/2010/main" val="30286075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826C9-BEAB-AA83-4341-AC575BB69E07}"/>
              </a:ext>
            </a:extLst>
          </p:cNvPr>
          <p:cNvSpPr>
            <a:spLocks noGrp="1"/>
          </p:cNvSpPr>
          <p:nvPr>
            <p:ph type="title"/>
          </p:nvPr>
        </p:nvSpPr>
        <p:spPr/>
        <p:txBody>
          <a:bodyPr anchor="t"/>
          <a:lstStyle/>
          <a:p>
            <a:r>
              <a:rPr lang="en-US"/>
              <a:t>Mechanical Budget</a:t>
            </a:r>
          </a:p>
        </p:txBody>
      </p:sp>
      <p:sp>
        <p:nvSpPr>
          <p:cNvPr id="4" name="Slide Number Placeholder 3">
            <a:extLst>
              <a:ext uri="{FF2B5EF4-FFF2-40B4-BE49-F238E27FC236}">
                <a16:creationId xmlns:a16="http://schemas.microsoft.com/office/drawing/2014/main" id="{E96FEC48-5F70-A316-77F4-62BEA7BBC3B0}"/>
              </a:ext>
            </a:extLst>
          </p:cNvPr>
          <p:cNvSpPr>
            <a:spLocks noGrp="1"/>
          </p:cNvSpPr>
          <p:nvPr>
            <p:ph type="sldNum" sz="quarter" idx="4"/>
          </p:nvPr>
        </p:nvSpPr>
        <p:spPr/>
        <p:txBody>
          <a:bodyPr/>
          <a:lstStyle/>
          <a:p>
            <a:fld id="{21C771A8-89F5-6C43-9C6E-B052BDC4BA94}" type="slidenum">
              <a:rPr lang="en-US" sz="1400" smtClean="0">
                <a:latin typeface="Century Gothic" panose="020B0502020202020204" pitchFamily="34" charset="0"/>
              </a:rPr>
              <a:pPr/>
              <a:t>85</a:t>
            </a:fld>
            <a:endParaRPr lang="en-US" sz="1400">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F92A78A9-A5C4-3F52-236F-A9D9B2A761C1}"/>
              </a:ext>
            </a:extLst>
          </p:cNvPr>
          <p:cNvGraphicFramePr>
            <a:graphicFrameLocks noGrp="1"/>
          </p:cNvGraphicFramePr>
          <p:nvPr>
            <p:extLst>
              <p:ext uri="{D42A27DB-BD31-4B8C-83A1-F6EECF244321}">
                <p14:modId xmlns:p14="http://schemas.microsoft.com/office/powerpoint/2010/main" val="2086022511"/>
              </p:ext>
            </p:extLst>
          </p:nvPr>
        </p:nvGraphicFramePr>
        <p:xfrm>
          <a:off x="666233" y="825635"/>
          <a:ext cx="10915967" cy="4977350"/>
        </p:xfrm>
        <a:graphic>
          <a:graphicData uri="http://schemas.openxmlformats.org/drawingml/2006/table">
            <a:tbl>
              <a:tblPr firstRow="1" bandRow="1">
                <a:tableStyleId>{8EC20E35-A176-4012-BC5E-935CFFF8708E}</a:tableStyleId>
              </a:tblPr>
              <a:tblGrid>
                <a:gridCol w="339377">
                  <a:extLst>
                    <a:ext uri="{9D8B030D-6E8A-4147-A177-3AD203B41FA5}">
                      <a16:colId xmlns:a16="http://schemas.microsoft.com/office/drawing/2014/main" val="675263275"/>
                    </a:ext>
                  </a:extLst>
                </a:gridCol>
                <a:gridCol w="4315372">
                  <a:extLst>
                    <a:ext uri="{9D8B030D-6E8A-4147-A177-3AD203B41FA5}">
                      <a16:colId xmlns:a16="http://schemas.microsoft.com/office/drawing/2014/main" val="2194384419"/>
                    </a:ext>
                  </a:extLst>
                </a:gridCol>
                <a:gridCol w="620382">
                  <a:extLst>
                    <a:ext uri="{9D8B030D-6E8A-4147-A177-3AD203B41FA5}">
                      <a16:colId xmlns:a16="http://schemas.microsoft.com/office/drawing/2014/main" val="3408224033"/>
                    </a:ext>
                  </a:extLst>
                </a:gridCol>
                <a:gridCol w="733856">
                  <a:extLst>
                    <a:ext uri="{9D8B030D-6E8A-4147-A177-3AD203B41FA5}">
                      <a16:colId xmlns:a16="http://schemas.microsoft.com/office/drawing/2014/main" val="244730523"/>
                    </a:ext>
                  </a:extLst>
                </a:gridCol>
                <a:gridCol w="1150073">
                  <a:extLst>
                    <a:ext uri="{9D8B030D-6E8A-4147-A177-3AD203B41FA5}">
                      <a16:colId xmlns:a16="http://schemas.microsoft.com/office/drawing/2014/main" val="1093009864"/>
                    </a:ext>
                  </a:extLst>
                </a:gridCol>
                <a:gridCol w="1248652">
                  <a:extLst>
                    <a:ext uri="{9D8B030D-6E8A-4147-A177-3AD203B41FA5}">
                      <a16:colId xmlns:a16="http://schemas.microsoft.com/office/drawing/2014/main" val="1570847192"/>
                    </a:ext>
                  </a:extLst>
                </a:gridCol>
                <a:gridCol w="1204838">
                  <a:extLst>
                    <a:ext uri="{9D8B030D-6E8A-4147-A177-3AD203B41FA5}">
                      <a16:colId xmlns:a16="http://schemas.microsoft.com/office/drawing/2014/main" val="704435192"/>
                    </a:ext>
                  </a:extLst>
                </a:gridCol>
                <a:gridCol w="1303417">
                  <a:extLst>
                    <a:ext uri="{9D8B030D-6E8A-4147-A177-3AD203B41FA5}">
                      <a16:colId xmlns:a16="http://schemas.microsoft.com/office/drawing/2014/main" val="1497379939"/>
                    </a:ext>
                  </a:extLst>
                </a:gridCol>
              </a:tblGrid>
              <a:tr h="355661">
                <a:tc>
                  <a:txBody>
                    <a:bodyPr/>
                    <a:lstStyle/>
                    <a:p>
                      <a:pPr algn="ctr" fontAlgn="b"/>
                      <a:endParaRPr lang="en-US" sz="1200" b="1" i="0" u="none" strike="noStrike">
                        <a:solidFill>
                          <a:srgbClr val="FFFFFF"/>
                        </a:solidFill>
                        <a:effectLst/>
                        <a:latin typeface="+mn-lt"/>
                      </a:endParaRPr>
                    </a:p>
                  </a:txBody>
                  <a:tcPr marL="5287" marR="5287" marT="528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200" b="0" u="none" strike="noStrike">
                          <a:effectLst/>
                          <a:latin typeface="+mn-lt"/>
                        </a:rPr>
                        <a:t>Component</a:t>
                      </a:r>
                      <a:endParaRPr lang="en-US" sz="1200" b="0" i="0" u="none" strike="noStrike">
                        <a:solidFill>
                          <a:srgbClr val="FFFFFF"/>
                        </a:solidFill>
                        <a:effectLst/>
                        <a:latin typeface="+mn-lt"/>
                      </a:endParaRPr>
                    </a:p>
                  </a:txBody>
                  <a:tcPr marL="5287" marR="5287"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200" b="0" u="none" strike="noStrike">
                          <a:effectLst/>
                          <a:latin typeface="+mn-lt"/>
                        </a:rPr>
                        <a:t>Qty</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200" b="0" u="none" strike="noStrike">
                          <a:effectLst/>
                          <a:latin typeface="+mn-lt"/>
                        </a:rPr>
                        <a:t>Qty Margin</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200" b="0" u="none" strike="noStrike">
                          <a:effectLst/>
                          <a:latin typeface="+mn-lt"/>
                        </a:rPr>
                        <a:t>Cost/Item</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200" b="0" u="none" strike="noStrike">
                          <a:effectLst/>
                          <a:latin typeface="+mn-lt"/>
                        </a:rPr>
                        <a:t>Cost Margin</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200" b="0" u="none" strike="noStrike">
                          <a:effectLst/>
                          <a:latin typeface="+mn-lt"/>
                        </a:rPr>
                        <a:t>Total Cost</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200" b="0" u="none" strike="noStrike">
                          <a:effectLst/>
                          <a:latin typeface="+mn-lt"/>
                        </a:rPr>
                        <a:t>Total Margin</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449811552"/>
                  </a:ext>
                </a:extLst>
              </a:tr>
              <a:tr h="238551">
                <a:tc rowSpan="7">
                  <a:txBody>
                    <a:bodyPr/>
                    <a:lstStyle/>
                    <a:p>
                      <a:pPr algn="ctr" fontAlgn="b"/>
                      <a:r>
                        <a:rPr lang="en-US" sz="1200" b="0" i="0" u="none" strike="noStrike">
                          <a:solidFill>
                            <a:schemeClr val="tx1"/>
                          </a:solidFill>
                          <a:effectLst/>
                          <a:latin typeface="+mn-lt"/>
                        </a:rPr>
                        <a:t>Microfluidics</a:t>
                      </a:r>
                    </a:p>
                  </a:txBody>
                  <a:tcPr marL="5287" marR="5287" marT="5287"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l" fontAlgn="b"/>
                      <a:r>
                        <a:rPr lang="en-US" sz="1200" u="none" strike="noStrike" err="1">
                          <a:effectLst/>
                          <a:latin typeface="+mn-lt"/>
                        </a:rPr>
                        <a:t>CapTite</a:t>
                      </a:r>
                      <a:r>
                        <a:rPr lang="en-US" sz="1200" u="none" strike="noStrike">
                          <a:effectLst/>
                          <a:latin typeface="+mn-lt"/>
                        </a:rPr>
                        <a:t> One-Piece Fitting (Ferrule)</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2</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$ 12.00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$ 24.00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4150403"/>
                  </a:ext>
                </a:extLst>
              </a:tr>
              <a:tr h="302936">
                <a:tc vMerge="1">
                  <a:txBody>
                    <a:bodyPr/>
                    <a:lstStyle/>
                    <a:p>
                      <a:pPr algn="l" fontAlgn="b"/>
                      <a:endParaRPr lang="en-US" sz="1100" b="0" i="0" u="none" strike="noStrike">
                        <a:solidFill>
                          <a:srgbClr val="FFFFFF"/>
                        </a:solidFill>
                        <a:effectLst/>
                        <a:latin typeface="Calibri" panose="020F0502020204030204" pitchFamily="34" charset="0"/>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Syringe</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1</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1</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$ 5.00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$ 5.00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$ 5.00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$ 10.00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0446255"/>
                  </a:ext>
                </a:extLst>
              </a:tr>
              <a:tr h="238551">
                <a:tc vMerge="1">
                  <a:txBody>
                    <a:bodyPr/>
                    <a:lstStyle/>
                    <a:p>
                      <a:pPr algn="l" fontAlgn="b"/>
                      <a:endParaRPr lang="en-US" sz="1100" b="0" i="0" u="none" strike="noStrike">
                        <a:solidFill>
                          <a:srgbClr val="FFFFFF"/>
                        </a:solidFill>
                        <a:effectLst/>
                        <a:latin typeface="Calibri" panose="020F0502020204030204" pitchFamily="34" charset="0"/>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err="1">
                          <a:effectLst/>
                          <a:latin typeface="+mn-lt"/>
                        </a:rPr>
                        <a:t>CapTite</a:t>
                      </a:r>
                      <a:r>
                        <a:rPr lang="en-US" sz="1200" u="none" strike="noStrike">
                          <a:effectLst/>
                          <a:latin typeface="+mn-lt"/>
                        </a:rPr>
                        <a:t> </a:t>
                      </a:r>
                      <a:r>
                        <a:rPr lang="en-US" sz="1200" u="none" strike="noStrike" err="1">
                          <a:effectLst/>
                          <a:latin typeface="+mn-lt"/>
                        </a:rPr>
                        <a:t>Luer</a:t>
                      </a:r>
                      <a:r>
                        <a:rPr lang="en-US" sz="1200" u="none" strike="noStrike">
                          <a:effectLst/>
                          <a:latin typeface="+mn-lt"/>
                        </a:rPr>
                        <a:t> Lock Adapter Assembly</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2</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$ 47.00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$ 94.00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02609022"/>
                  </a:ext>
                </a:extLst>
              </a:tr>
              <a:tr h="238551">
                <a:tc vMerge="1">
                  <a:txBody>
                    <a:bodyPr/>
                    <a:lstStyle/>
                    <a:p>
                      <a:pPr algn="l" fontAlgn="b"/>
                      <a:endParaRPr lang="en-US" sz="1100" b="0" i="0" u="none" strike="noStrike">
                        <a:solidFill>
                          <a:srgbClr val="FFFFFF"/>
                        </a:solidFill>
                        <a:effectLst/>
                        <a:latin typeface="Calibri" panose="020F0502020204030204" pitchFamily="34" charset="0"/>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360 um Tubing</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1</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1</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$ 15.00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$ 15.00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$ 15.00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59133788"/>
                  </a:ext>
                </a:extLst>
              </a:tr>
              <a:tr h="238551">
                <a:tc vMerge="1">
                  <a:txBody>
                    <a:bodyPr/>
                    <a:lstStyle/>
                    <a:p>
                      <a:pPr algn="l" fontAlgn="b"/>
                      <a:endParaRPr lang="en-US" sz="1100" b="0" i="0" u="none" strike="noStrike">
                        <a:solidFill>
                          <a:srgbClr val="FFFFFF"/>
                        </a:solidFill>
                        <a:effectLst/>
                        <a:latin typeface="Calibri" panose="020F0502020204030204" pitchFamily="34" charset="0"/>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Sleeves for tubing -&gt; bubble trap</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1</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$ 30.00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$ 30.00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98295715"/>
                  </a:ext>
                </a:extLst>
              </a:tr>
              <a:tr h="238551">
                <a:tc vMerge="1">
                  <a:txBody>
                    <a:bodyPr/>
                    <a:lstStyle/>
                    <a:p>
                      <a:pPr algn="l" fontAlgn="b"/>
                      <a:endParaRPr lang="en-US" sz="1100" b="0" i="0" u="none" strike="noStrike">
                        <a:solidFill>
                          <a:srgbClr val="FFFFFF"/>
                        </a:solidFill>
                        <a:effectLst/>
                        <a:latin typeface="Calibri" panose="020F0502020204030204" pitchFamily="34" charset="0"/>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Bubble Trap</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1</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$ 160.00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$ 160.00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64301640"/>
                  </a:ext>
                </a:extLst>
              </a:tr>
              <a:tr h="238551">
                <a:tc vMerge="1">
                  <a:txBody>
                    <a:bodyPr/>
                    <a:lstStyle/>
                    <a:p>
                      <a:pPr algn="l" fontAlgn="b"/>
                      <a:endParaRPr lang="en-US" sz="1100" b="0" i="0" u="none" strike="noStrike">
                        <a:solidFill>
                          <a:srgbClr val="FFFFFF"/>
                        </a:solidFill>
                        <a:effectLst/>
                        <a:latin typeface="Calibri" panose="020F0502020204030204" pitchFamily="34" charset="0"/>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PVC Sheet</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1</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$ 25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$ 25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21483648"/>
                  </a:ext>
                </a:extLst>
              </a:tr>
              <a:tr h="398576">
                <a:tc rowSpan="3">
                  <a:txBody>
                    <a:bodyPr/>
                    <a:lstStyle/>
                    <a:p>
                      <a:pPr algn="ctr" fontAlgn="b"/>
                      <a:r>
                        <a:rPr lang="en-US" sz="1200" b="0" i="0" u="none" strike="noStrike">
                          <a:solidFill>
                            <a:schemeClr val="tx1"/>
                          </a:solidFill>
                          <a:effectLst/>
                          <a:latin typeface="+mn-lt"/>
                        </a:rPr>
                        <a:t>Thermal</a:t>
                      </a:r>
                    </a:p>
                  </a:txBody>
                  <a:tcPr marL="5287" marR="5287" marT="5287"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l" fontAlgn="b"/>
                      <a:r>
                        <a:rPr lang="en-US" sz="1200" u="none" strike="noStrike" err="1">
                          <a:effectLst/>
                          <a:latin typeface="+mn-lt"/>
                        </a:rPr>
                        <a:t>Aluminium</a:t>
                      </a:r>
                      <a:r>
                        <a:rPr lang="en-US" sz="1200" u="none" strike="noStrike">
                          <a:effectLst/>
                          <a:latin typeface="+mn-lt"/>
                        </a:rPr>
                        <a:t> Alloy 6061-T6 Square Bar for Thermal Regulator Blocks (1.5x1.5x6in)</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1</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$ 15.75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$ 15.75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4017946"/>
                  </a:ext>
                </a:extLst>
              </a:tr>
              <a:tr h="238551">
                <a:tc vMerge="1">
                  <a:txBody>
                    <a:bodyPr/>
                    <a:lstStyle/>
                    <a:p>
                      <a:pPr algn="l" fontAlgn="b"/>
                      <a:endParaRPr lang="en-US" sz="1100" b="0" i="0" u="none" strike="noStrike">
                        <a:solidFill>
                          <a:schemeClr val="bg1"/>
                        </a:solidFill>
                        <a:effectLst/>
                        <a:latin typeface="Calibri" panose="020F0502020204030204" pitchFamily="34" charset="0"/>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PVC Tubing</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1</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$ 12.59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$ 12.59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9664707"/>
                  </a:ext>
                </a:extLst>
              </a:tr>
              <a:tr h="238551">
                <a:tc vMerge="1">
                  <a:txBody>
                    <a:bodyPr/>
                    <a:lstStyle/>
                    <a:p>
                      <a:pPr algn="l" fontAlgn="b"/>
                      <a:endParaRPr lang="en-US" sz="1100" b="0" i="0" u="none" strike="noStrike">
                        <a:solidFill>
                          <a:schemeClr val="bg1"/>
                        </a:solidFill>
                        <a:effectLst/>
                        <a:latin typeface="Calibri" panose="020F0502020204030204" pitchFamily="34" charset="0"/>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Thermal Grease</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3</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$ 5.53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$ 16.59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51013228"/>
                  </a:ext>
                </a:extLst>
              </a:tr>
              <a:tr h="238551">
                <a:tc rowSpan="7">
                  <a:txBody>
                    <a:bodyPr/>
                    <a:lstStyle/>
                    <a:p>
                      <a:pPr algn="ctr" fontAlgn="b"/>
                      <a:r>
                        <a:rPr lang="en-US" sz="1200" b="0" i="0" u="none" strike="noStrike">
                          <a:solidFill>
                            <a:schemeClr val="tx1"/>
                          </a:solidFill>
                          <a:effectLst/>
                          <a:latin typeface="+mn-lt"/>
                        </a:rPr>
                        <a:t>Structural</a:t>
                      </a:r>
                    </a:p>
                  </a:txBody>
                  <a:tcPr marL="5287" marR="5287" marT="5287"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l" fontAlgn="b"/>
                      <a:r>
                        <a:rPr lang="en-US" sz="1200" u="none" strike="noStrike">
                          <a:effectLst/>
                          <a:latin typeface="+mn-lt"/>
                        </a:rPr>
                        <a:t>Aluminum Alloy 6061-T6 Sheet (0.1" cut to size) (baseplate)</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1</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1</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$ 11.59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$ 11.59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$ 11.59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89412477"/>
                  </a:ext>
                </a:extLst>
              </a:tr>
              <a:tr h="238551">
                <a:tc vMerge="1">
                  <a:txBody>
                    <a:bodyPr/>
                    <a:lstStyle/>
                    <a:p>
                      <a:pPr algn="l" fontAlgn="b"/>
                      <a:endParaRPr lang="en-US" sz="1100" b="0" i="0" u="none" strike="noStrike">
                        <a:solidFill>
                          <a:schemeClr val="bg1"/>
                        </a:solidFill>
                        <a:effectLst/>
                        <a:latin typeface="Calibri" panose="020F0502020204030204" pitchFamily="34" charset="0"/>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Aluminum Alloy 6061-T6 Sheet (0.063" cut to size) (enclosure)</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1</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$ 63.32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$ 63.32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67297661"/>
                  </a:ext>
                </a:extLst>
              </a:tr>
              <a:tr h="238551">
                <a:tc vMerge="1">
                  <a:txBody>
                    <a:bodyPr/>
                    <a:lstStyle/>
                    <a:p>
                      <a:pPr algn="l" fontAlgn="b"/>
                      <a:endParaRPr lang="en-US" sz="1100" b="0" i="0" u="none" strike="noStrike">
                        <a:solidFill>
                          <a:schemeClr val="bg1"/>
                        </a:solidFill>
                        <a:effectLst/>
                        <a:latin typeface="Calibri" panose="020F0502020204030204" pitchFamily="34" charset="0"/>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Aluminum Pipes for Mounting (5/64" diameter x 1ft) </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3</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$ 2.22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$ 6.66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08168289"/>
                  </a:ext>
                </a:extLst>
              </a:tr>
              <a:tr h="425449">
                <a:tc vMerge="1">
                  <a:txBody>
                    <a:bodyPr/>
                    <a:lstStyle/>
                    <a:p>
                      <a:pPr algn="l" fontAlgn="b"/>
                      <a:endParaRPr lang="en-US" sz="1100" b="0" i="0" u="none" strike="noStrike">
                        <a:solidFill>
                          <a:schemeClr val="bg1"/>
                        </a:solidFill>
                        <a:effectLst/>
                        <a:latin typeface="Calibri" panose="020F0502020204030204" pitchFamily="34" charset="0"/>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Aluminum Alloy 6061-T6511 Square Bar (Back plate for sensor and Lens Casing- 1.375x1.375x12in)</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1</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$ 24.68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$ 24.68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70873158"/>
                  </a:ext>
                </a:extLst>
              </a:tr>
              <a:tr h="393565">
                <a:tc vMerge="1">
                  <a:txBody>
                    <a:bodyPr/>
                    <a:lstStyle/>
                    <a:p>
                      <a:pPr algn="l" fontAlgn="b"/>
                      <a:endParaRPr lang="en-US" sz="1100" b="0" i="0" u="none" strike="noStrike">
                        <a:solidFill>
                          <a:schemeClr val="bg1"/>
                        </a:solidFill>
                        <a:effectLst/>
                        <a:latin typeface="Calibri" panose="020F0502020204030204" pitchFamily="34" charset="0"/>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Aluminum Alloy 6061-T6511 Square Bar (Blocks for Mounting 5/8x5/8x6in)</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1</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$ 5.05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$ 5.05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21465682"/>
                  </a:ext>
                </a:extLst>
              </a:tr>
              <a:tr h="238551">
                <a:tc vMerge="1">
                  <a:txBody>
                    <a:bodyPr/>
                    <a:lstStyle/>
                    <a:p>
                      <a:pPr algn="l" fontAlgn="b"/>
                      <a:endParaRPr lang="en-US" sz="1100" b="0" i="0" u="none" strike="noStrike">
                        <a:solidFill>
                          <a:schemeClr val="bg1"/>
                        </a:solidFill>
                        <a:effectLst/>
                        <a:latin typeface="Calibri" panose="020F0502020204030204" pitchFamily="34" charset="0"/>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Screws, Standoffs, and all other mounting necessities</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1</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$ 100</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$ 100</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54768235"/>
                  </a:ext>
                </a:extLst>
              </a:tr>
              <a:tr h="238551">
                <a:tc vMerge="1">
                  <a:txBody>
                    <a:bodyPr/>
                    <a:lstStyle/>
                    <a:p>
                      <a:pPr algn="l" fontAlgn="b"/>
                      <a:endParaRPr lang="en-US" sz="1100" b="0" i="0" u="none" strike="noStrike">
                        <a:solidFill>
                          <a:schemeClr val="bg1"/>
                        </a:solidFill>
                        <a:effectLst/>
                        <a:latin typeface="Calibri" panose="020F0502020204030204" pitchFamily="34" charset="0"/>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L-brackets</a:t>
                      </a:r>
                      <a:endParaRPr lang="en-US" sz="1200" b="0" i="0" u="none" strike="noStrike">
                        <a:solidFill>
                          <a:srgbClr val="FFFFFF"/>
                        </a:solidFill>
                        <a:effectLst/>
                        <a:latin typeface="+mn-lt"/>
                      </a:endParaRPr>
                    </a:p>
                  </a:txBody>
                  <a:tcPr marR="45720" marT="5287"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1</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ctr"/>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$ 8.98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$ 8.98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b"/>
                      <a:r>
                        <a:rPr lang="en-US" sz="1200" u="none" strike="noStrike">
                          <a:effectLst/>
                          <a:latin typeface="+mn-lt"/>
                        </a:rPr>
                        <a:t> $ –</a:t>
                      </a:r>
                      <a:endParaRPr lang="en-US" sz="1200" b="0" i="0" u="none" strike="noStrike">
                        <a:solidFill>
                          <a:srgbClr val="FFFFFF"/>
                        </a:solidFill>
                        <a:effectLst/>
                        <a:latin typeface="+mn-lt"/>
                      </a:endParaRPr>
                    </a:p>
                  </a:txBody>
                  <a:tcPr marL="5287" marR="5287" marT="5287"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41659359"/>
                  </a:ext>
                </a:extLst>
              </a:tr>
            </a:tbl>
          </a:graphicData>
        </a:graphic>
      </p:graphicFrame>
    </p:spTree>
    <p:extLst>
      <p:ext uri="{BB962C8B-B14F-4D97-AF65-F5344CB8AC3E}">
        <p14:creationId xmlns:p14="http://schemas.microsoft.com/office/powerpoint/2010/main" val="27181119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826C9-BEAB-AA83-4341-AC575BB69E07}"/>
              </a:ext>
            </a:extLst>
          </p:cNvPr>
          <p:cNvSpPr>
            <a:spLocks noGrp="1"/>
          </p:cNvSpPr>
          <p:nvPr>
            <p:ph type="title"/>
          </p:nvPr>
        </p:nvSpPr>
        <p:spPr>
          <a:xfrm>
            <a:off x="838200" y="154771"/>
            <a:ext cx="10515600" cy="1325563"/>
          </a:xfrm>
        </p:spPr>
        <p:txBody>
          <a:bodyPr anchor="ctr">
            <a:normAutofit/>
          </a:bodyPr>
          <a:lstStyle/>
          <a:p>
            <a:r>
              <a:rPr lang="en-US"/>
              <a:t>Optics Budget</a:t>
            </a:r>
          </a:p>
        </p:txBody>
      </p:sp>
      <p:sp>
        <p:nvSpPr>
          <p:cNvPr id="4" name="Slide Number Placeholder 3">
            <a:extLst>
              <a:ext uri="{FF2B5EF4-FFF2-40B4-BE49-F238E27FC236}">
                <a16:creationId xmlns:a16="http://schemas.microsoft.com/office/drawing/2014/main" id="{E96FEC48-5F70-A316-77F4-62BEA7BBC3B0}"/>
              </a:ext>
            </a:extLst>
          </p:cNvPr>
          <p:cNvSpPr>
            <a:spLocks noGrp="1"/>
          </p:cNvSpPr>
          <p:nvPr>
            <p:ph type="sldNum" sz="quarter" idx="4"/>
          </p:nvPr>
        </p:nvSpPr>
        <p:spPr>
          <a:xfrm>
            <a:off x="8839000" y="6371398"/>
            <a:ext cx="2743200" cy="365125"/>
          </a:xfrm>
        </p:spPr>
        <p:txBody>
          <a:bodyPr anchor="ctr">
            <a:normAutofit/>
          </a:bodyPr>
          <a:lstStyle/>
          <a:p>
            <a:pPr>
              <a:spcAft>
                <a:spcPts val="600"/>
              </a:spcAft>
            </a:pPr>
            <a:fld id="{21C771A8-89F5-6C43-9C6E-B052BDC4BA94}" type="slidenum">
              <a:rPr lang="en-US" sz="1400" smtClean="0"/>
              <a:pPr>
                <a:spcAft>
                  <a:spcPts val="600"/>
                </a:spcAft>
              </a:pPr>
              <a:t>86</a:t>
            </a:fld>
            <a:endParaRPr lang="en-US" sz="1400"/>
          </a:p>
        </p:txBody>
      </p:sp>
      <p:graphicFrame>
        <p:nvGraphicFramePr>
          <p:cNvPr id="3" name="Table 2">
            <a:extLst>
              <a:ext uri="{FF2B5EF4-FFF2-40B4-BE49-F238E27FC236}">
                <a16:creationId xmlns:a16="http://schemas.microsoft.com/office/drawing/2014/main" id="{79A749E5-EBFA-6839-61F7-FAA0BA150A9E}"/>
              </a:ext>
            </a:extLst>
          </p:cNvPr>
          <p:cNvGraphicFramePr>
            <a:graphicFrameLocks noGrp="1"/>
          </p:cNvGraphicFramePr>
          <p:nvPr>
            <p:extLst>
              <p:ext uri="{D42A27DB-BD31-4B8C-83A1-F6EECF244321}">
                <p14:modId xmlns:p14="http://schemas.microsoft.com/office/powerpoint/2010/main" val="4130457101"/>
              </p:ext>
            </p:extLst>
          </p:nvPr>
        </p:nvGraphicFramePr>
        <p:xfrm>
          <a:off x="891363" y="1259099"/>
          <a:ext cx="10515603" cy="4690869"/>
        </p:xfrm>
        <a:graphic>
          <a:graphicData uri="http://schemas.openxmlformats.org/drawingml/2006/table">
            <a:tbl>
              <a:tblPr firstRow="1" bandRow="1">
                <a:tableStyleId>{8EC20E35-A176-4012-BC5E-935CFFF8708E}</a:tableStyleId>
              </a:tblPr>
              <a:tblGrid>
                <a:gridCol w="2998774">
                  <a:extLst>
                    <a:ext uri="{9D8B030D-6E8A-4147-A177-3AD203B41FA5}">
                      <a16:colId xmlns:a16="http://schemas.microsoft.com/office/drawing/2014/main" val="3802291660"/>
                    </a:ext>
                  </a:extLst>
                </a:gridCol>
                <a:gridCol w="1010635">
                  <a:extLst>
                    <a:ext uri="{9D8B030D-6E8A-4147-A177-3AD203B41FA5}">
                      <a16:colId xmlns:a16="http://schemas.microsoft.com/office/drawing/2014/main" val="2127980453"/>
                    </a:ext>
                  </a:extLst>
                </a:gridCol>
                <a:gridCol w="1157136">
                  <a:extLst>
                    <a:ext uri="{9D8B030D-6E8A-4147-A177-3AD203B41FA5}">
                      <a16:colId xmlns:a16="http://schemas.microsoft.com/office/drawing/2014/main" val="3608548027"/>
                    </a:ext>
                  </a:extLst>
                </a:gridCol>
                <a:gridCol w="1354978">
                  <a:extLst>
                    <a:ext uri="{9D8B030D-6E8A-4147-A177-3AD203B41FA5}">
                      <a16:colId xmlns:a16="http://schemas.microsoft.com/office/drawing/2014/main" val="3503453986"/>
                    </a:ext>
                  </a:extLst>
                </a:gridCol>
                <a:gridCol w="1330452">
                  <a:extLst>
                    <a:ext uri="{9D8B030D-6E8A-4147-A177-3AD203B41FA5}">
                      <a16:colId xmlns:a16="http://schemas.microsoft.com/office/drawing/2014/main" val="563859965"/>
                    </a:ext>
                  </a:extLst>
                </a:gridCol>
                <a:gridCol w="1333176">
                  <a:extLst>
                    <a:ext uri="{9D8B030D-6E8A-4147-A177-3AD203B41FA5}">
                      <a16:colId xmlns:a16="http://schemas.microsoft.com/office/drawing/2014/main" val="3504407669"/>
                    </a:ext>
                  </a:extLst>
                </a:gridCol>
                <a:gridCol w="1330452">
                  <a:extLst>
                    <a:ext uri="{9D8B030D-6E8A-4147-A177-3AD203B41FA5}">
                      <a16:colId xmlns:a16="http://schemas.microsoft.com/office/drawing/2014/main" val="2938555275"/>
                    </a:ext>
                  </a:extLst>
                </a:gridCol>
              </a:tblGrid>
              <a:tr h="654706">
                <a:tc>
                  <a:txBody>
                    <a:bodyPr/>
                    <a:lstStyle/>
                    <a:p>
                      <a:pPr algn="ctr" fontAlgn="b"/>
                      <a:r>
                        <a:rPr lang="en-US" sz="1900" b="0" u="none" strike="noStrike">
                          <a:effectLst/>
                        </a:rPr>
                        <a:t>Component</a:t>
                      </a:r>
                      <a:endParaRPr lang="en-US" sz="1900" b="0" i="0" u="none" strike="noStrike">
                        <a:solidFill>
                          <a:srgbClr val="FFFFFF"/>
                        </a:solidFill>
                        <a:effectLst/>
                        <a:latin typeface="Calibri" panose="020F0502020204030204" pitchFamily="34" charset="0"/>
                      </a:endParaRPr>
                    </a:p>
                  </a:txBody>
                  <a:tcPr marL="16351" marR="16351" marT="16351"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900" b="0" u="none" strike="noStrike">
                          <a:effectLst/>
                        </a:rPr>
                        <a:t>Qty</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900" b="0" u="none" strike="noStrike">
                          <a:effectLst/>
                        </a:rPr>
                        <a:t>Qty Margin</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900" b="0" u="none" strike="noStrike">
                          <a:effectLst/>
                        </a:rPr>
                        <a:t>Cost/Item</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900" b="0" u="none" strike="noStrike">
                          <a:effectLst/>
                        </a:rPr>
                        <a:t>Cost Margin</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900" b="0" u="none" strike="noStrike">
                          <a:effectLst/>
                        </a:rPr>
                        <a:t>Total Cost</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900" b="0" u="none" strike="noStrike">
                          <a:effectLst/>
                        </a:rPr>
                        <a:t>Total Margin</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809106186"/>
                  </a:ext>
                </a:extLst>
              </a:tr>
              <a:tr h="366924">
                <a:tc>
                  <a:txBody>
                    <a:bodyPr/>
                    <a:lstStyle/>
                    <a:p>
                      <a:pPr algn="l" fontAlgn="b"/>
                      <a:r>
                        <a:rPr lang="en-US" sz="1900" u="none" strike="noStrike">
                          <a:effectLst/>
                        </a:rPr>
                        <a:t>Laser</a:t>
                      </a:r>
                      <a:endParaRPr lang="en-US" sz="1900" b="0" i="0" u="none" strike="noStrike">
                        <a:solidFill>
                          <a:srgbClr val="FFFFFF"/>
                        </a:solidFill>
                        <a:effectLst/>
                        <a:latin typeface="Calibri" panose="020F0502020204030204" pitchFamily="34" charset="0"/>
                      </a:endParaRPr>
                    </a:p>
                  </a:txBody>
                  <a:tcPr marR="16351" marT="16351"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1</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0</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35576015"/>
                  </a:ext>
                </a:extLst>
              </a:tr>
              <a:tr h="366924">
                <a:tc>
                  <a:txBody>
                    <a:bodyPr/>
                    <a:lstStyle/>
                    <a:p>
                      <a:pPr algn="l" fontAlgn="b"/>
                      <a:r>
                        <a:rPr lang="en-US" sz="1900" u="none" strike="noStrike">
                          <a:effectLst/>
                        </a:rPr>
                        <a:t>GRIN Lens</a:t>
                      </a:r>
                      <a:endParaRPr lang="en-US" sz="1900" b="0" i="0" u="none" strike="noStrike">
                        <a:solidFill>
                          <a:srgbClr val="FFFFFF"/>
                        </a:solidFill>
                        <a:effectLst/>
                        <a:latin typeface="Calibri" panose="020F0502020204030204" pitchFamily="34" charset="0"/>
                      </a:endParaRPr>
                    </a:p>
                  </a:txBody>
                  <a:tcPr marR="16351" marT="16351"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1</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1</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$ 25.92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$ 20.00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$ 25.92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$ 45.92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05660305"/>
                  </a:ext>
                </a:extLst>
              </a:tr>
              <a:tr h="366924">
                <a:tc>
                  <a:txBody>
                    <a:bodyPr/>
                    <a:lstStyle/>
                    <a:p>
                      <a:pPr algn="l" fontAlgn="b"/>
                      <a:r>
                        <a:rPr lang="en-US" sz="1900" u="none" strike="noStrike">
                          <a:effectLst/>
                        </a:rPr>
                        <a:t>GRIN Lens Holder</a:t>
                      </a:r>
                      <a:endParaRPr lang="en-US" sz="1900" b="0" i="0" u="none" strike="noStrike">
                        <a:solidFill>
                          <a:srgbClr val="FFFFFF"/>
                        </a:solidFill>
                        <a:effectLst/>
                        <a:latin typeface="Calibri" panose="020F0502020204030204" pitchFamily="34" charset="0"/>
                      </a:endParaRPr>
                    </a:p>
                  </a:txBody>
                  <a:tcPr marR="16351" marT="16351"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1</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0</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$ 20.00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$ 5.00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$ 20.00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$ 5.00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61442564"/>
                  </a:ext>
                </a:extLst>
              </a:tr>
              <a:tr h="366924">
                <a:tc>
                  <a:txBody>
                    <a:bodyPr/>
                    <a:lstStyle/>
                    <a:p>
                      <a:pPr algn="l" fontAlgn="b"/>
                      <a:r>
                        <a:rPr lang="en-US" sz="1900" u="none" strike="noStrike">
                          <a:effectLst/>
                        </a:rPr>
                        <a:t>Fiber Optic Wire</a:t>
                      </a:r>
                      <a:endParaRPr lang="en-US" sz="1900" b="0" i="0" u="none" strike="noStrike">
                        <a:solidFill>
                          <a:srgbClr val="FFFFFF"/>
                        </a:solidFill>
                        <a:effectLst/>
                        <a:latin typeface="Calibri" panose="020F0502020204030204" pitchFamily="34" charset="0"/>
                      </a:endParaRPr>
                    </a:p>
                  </a:txBody>
                  <a:tcPr marR="16351" marT="16351"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1</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37482872"/>
                  </a:ext>
                </a:extLst>
              </a:tr>
              <a:tr h="366924">
                <a:tc>
                  <a:txBody>
                    <a:bodyPr/>
                    <a:lstStyle/>
                    <a:p>
                      <a:pPr algn="l" fontAlgn="b"/>
                      <a:r>
                        <a:rPr lang="en-US" sz="1900" u="none" strike="noStrike">
                          <a:effectLst/>
                        </a:rPr>
                        <a:t>Collimating lens</a:t>
                      </a:r>
                      <a:endParaRPr lang="en-US" sz="1900" b="0" i="0" u="none" strike="noStrike">
                        <a:solidFill>
                          <a:srgbClr val="FFFFFF"/>
                        </a:solidFill>
                        <a:effectLst/>
                        <a:latin typeface="Calibri" panose="020F0502020204030204" pitchFamily="34" charset="0"/>
                      </a:endParaRPr>
                    </a:p>
                  </a:txBody>
                  <a:tcPr marR="16351" marT="16351"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1</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$ 37.57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$ 10.00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$ 37.57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$ 10.00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02255833"/>
                  </a:ext>
                </a:extLst>
              </a:tr>
              <a:tr h="366924">
                <a:tc>
                  <a:txBody>
                    <a:bodyPr/>
                    <a:lstStyle/>
                    <a:p>
                      <a:pPr algn="l" fontAlgn="b"/>
                      <a:r>
                        <a:rPr lang="en-US" sz="1900" u="none" strike="noStrike">
                          <a:effectLst/>
                        </a:rPr>
                        <a:t>Sample Holder</a:t>
                      </a:r>
                      <a:endParaRPr lang="en-US" sz="1900" b="0" i="0" u="none" strike="noStrike">
                        <a:solidFill>
                          <a:srgbClr val="FFFFFF"/>
                        </a:solidFill>
                        <a:effectLst/>
                        <a:latin typeface="Calibri" panose="020F0502020204030204" pitchFamily="34" charset="0"/>
                      </a:endParaRPr>
                    </a:p>
                  </a:txBody>
                  <a:tcPr marR="16351" marT="16351"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1</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$ 50.00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$ 50.00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35066503"/>
                  </a:ext>
                </a:extLst>
              </a:tr>
              <a:tr h="366924">
                <a:tc>
                  <a:txBody>
                    <a:bodyPr/>
                    <a:lstStyle/>
                    <a:p>
                      <a:pPr algn="l" fontAlgn="b"/>
                      <a:r>
                        <a:rPr lang="en-US" sz="1900" u="none" strike="noStrike">
                          <a:effectLst/>
                        </a:rPr>
                        <a:t>Laser Safety Glasses </a:t>
                      </a:r>
                      <a:endParaRPr lang="en-US" sz="1900" b="0" i="0" u="none" strike="noStrike">
                        <a:solidFill>
                          <a:srgbClr val="FFFFFF"/>
                        </a:solidFill>
                        <a:effectLst/>
                        <a:latin typeface="Calibri" panose="020F0502020204030204" pitchFamily="34" charset="0"/>
                      </a:endParaRPr>
                    </a:p>
                  </a:txBody>
                  <a:tcPr marR="16351" marT="16351"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1</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$ 200.00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$ 200.00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80134608"/>
                  </a:ext>
                </a:extLst>
              </a:tr>
              <a:tr h="366924">
                <a:tc>
                  <a:txBody>
                    <a:bodyPr/>
                    <a:lstStyle/>
                    <a:p>
                      <a:pPr algn="l" fontAlgn="b"/>
                      <a:r>
                        <a:rPr lang="en-US" sz="1900" u="none" strike="noStrike">
                          <a:effectLst/>
                        </a:rPr>
                        <a:t>Sample Chamber Slide</a:t>
                      </a:r>
                      <a:endParaRPr lang="en-US" sz="1900" b="0" i="0" u="none" strike="noStrike">
                        <a:solidFill>
                          <a:srgbClr val="FFFFFF"/>
                        </a:solidFill>
                        <a:effectLst/>
                        <a:latin typeface="Calibri" panose="020F0502020204030204" pitchFamily="34" charset="0"/>
                      </a:endParaRPr>
                    </a:p>
                  </a:txBody>
                  <a:tcPr marR="16351" marT="16351"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1</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0</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$ 11.86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$ 10.00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$ 11.86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$ 10.00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18317403"/>
                  </a:ext>
                </a:extLst>
              </a:tr>
              <a:tr h="366924">
                <a:tc>
                  <a:txBody>
                    <a:bodyPr/>
                    <a:lstStyle/>
                    <a:p>
                      <a:pPr algn="l" fontAlgn="b"/>
                      <a:r>
                        <a:rPr lang="en-US" sz="1900" u="none" strike="noStrike">
                          <a:effectLst/>
                        </a:rPr>
                        <a:t>Collimating Lens Holder</a:t>
                      </a:r>
                      <a:endParaRPr lang="en-US" sz="1900" b="0" i="0" u="none" strike="noStrike">
                        <a:solidFill>
                          <a:srgbClr val="FFFFFF"/>
                        </a:solidFill>
                        <a:effectLst/>
                        <a:latin typeface="Calibri" panose="020F0502020204030204" pitchFamily="34" charset="0"/>
                      </a:endParaRPr>
                    </a:p>
                  </a:txBody>
                  <a:tcPr marR="16351" marT="16351"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1</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0</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$ 26.00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$ 5.00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$ 26.00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$ 5.00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80605869"/>
                  </a:ext>
                </a:extLst>
              </a:tr>
              <a:tr h="366924">
                <a:tc>
                  <a:txBody>
                    <a:bodyPr/>
                    <a:lstStyle/>
                    <a:p>
                      <a:pPr algn="l" fontAlgn="b"/>
                      <a:r>
                        <a:rPr lang="en-US" sz="1900" u="none" strike="noStrike">
                          <a:effectLst/>
                        </a:rPr>
                        <a:t>Image Sensor</a:t>
                      </a:r>
                      <a:endParaRPr lang="en-US" sz="1900" b="0" i="0" u="none" strike="noStrike">
                        <a:solidFill>
                          <a:srgbClr val="FFFFFF"/>
                        </a:solidFill>
                        <a:effectLst/>
                        <a:latin typeface="Calibri" panose="020F0502020204030204" pitchFamily="34" charset="0"/>
                      </a:endParaRPr>
                    </a:p>
                  </a:txBody>
                  <a:tcPr marR="16351" marT="16351"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3670558"/>
                  </a:ext>
                </a:extLst>
              </a:tr>
              <a:tr h="366923">
                <a:tc>
                  <a:txBody>
                    <a:bodyPr/>
                    <a:lstStyle/>
                    <a:p>
                      <a:pPr lvl="0" algn="l">
                        <a:buNone/>
                      </a:pPr>
                      <a:r>
                        <a:rPr lang="en-US" sz="1900" u="none" strike="noStrike">
                          <a:effectLst/>
                        </a:rPr>
                        <a:t>Laser Safety Training</a:t>
                      </a:r>
                      <a:endParaRPr lang="en-US"/>
                    </a:p>
                  </a:txBody>
                  <a:tcPr marR="16350" marT="16350" marB="0" anchor="ctr">
                    <a:lnL w="28575">
                      <a:solidFill>
                        <a:schemeClr val="bg1"/>
                      </a:solidFill>
                    </a:lnL>
                    <a:lnR w="12700">
                      <a:solidFill>
                        <a:schemeClr val="bg1"/>
                      </a:solidFill>
                    </a:lnR>
                    <a:lnT w="12700">
                      <a:solidFill>
                        <a:schemeClr val="bg1"/>
                      </a:solidFill>
                    </a:lnT>
                    <a:lnB w="28575">
                      <a:solidFill>
                        <a:schemeClr val="bg1"/>
                      </a:solidFill>
                    </a:lnB>
                  </a:tcPr>
                </a:tc>
                <a:tc>
                  <a:txBody>
                    <a:bodyPr/>
                    <a:lstStyle/>
                    <a:p>
                      <a:pPr lvl="0" algn="ctr">
                        <a:buNone/>
                      </a:pPr>
                      <a:r>
                        <a:rPr lang="en-US" sz="1900" u="none" strike="noStrike">
                          <a:effectLst/>
                        </a:rPr>
                        <a:t>1</a:t>
                      </a:r>
                    </a:p>
                  </a:txBody>
                  <a:tcPr marL="16350" marR="16350" marT="16350" marB="0" anchor="ctr">
                    <a:lnL w="12700">
                      <a:solidFill>
                        <a:schemeClr val="bg1"/>
                      </a:solidFill>
                    </a:lnL>
                    <a:lnR w="12700">
                      <a:solidFill>
                        <a:schemeClr val="bg1"/>
                      </a:solidFill>
                    </a:lnR>
                    <a:lnT w="12700">
                      <a:solidFill>
                        <a:schemeClr val="bg1"/>
                      </a:solidFill>
                    </a:lnT>
                    <a:lnB w="28575">
                      <a:solidFill>
                        <a:schemeClr val="bg1"/>
                      </a:solidFill>
                    </a:lnB>
                  </a:tcPr>
                </a:tc>
                <a:tc>
                  <a:txBody>
                    <a:bodyPr/>
                    <a:lstStyle/>
                    <a:p>
                      <a:pPr lvl="0" algn="ctr">
                        <a:buNone/>
                      </a:pPr>
                      <a:r>
                        <a:rPr lang="en-US" sz="1900" u="none" strike="noStrike">
                          <a:effectLst/>
                        </a:rPr>
                        <a:t>0</a:t>
                      </a:r>
                    </a:p>
                  </a:txBody>
                  <a:tcPr marL="16350" marR="16350" marT="16350" marB="0" anchor="ctr">
                    <a:lnL w="12700">
                      <a:solidFill>
                        <a:schemeClr val="bg1"/>
                      </a:solidFill>
                    </a:lnL>
                    <a:lnR w="12700">
                      <a:solidFill>
                        <a:schemeClr val="bg1"/>
                      </a:solidFill>
                    </a:lnR>
                    <a:lnT w="12700">
                      <a:solidFill>
                        <a:schemeClr val="bg1"/>
                      </a:solidFill>
                    </a:lnT>
                    <a:lnB w="28575">
                      <a:solidFill>
                        <a:schemeClr val="bg1"/>
                      </a:solidFill>
                    </a:lnB>
                  </a:tcPr>
                </a:tc>
                <a:tc>
                  <a:txBody>
                    <a:bodyPr/>
                    <a:lstStyle/>
                    <a:p>
                      <a:pPr lvl="0" algn="l">
                        <a:buNone/>
                      </a:pPr>
                      <a:r>
                        <a:rPr lang="en-US" sz="1900" u="none" strike="noStrike">
                          <a:effectLst/>
                        </a:rPr>
                        <a:t> $ 25</a:t>
                      </a:r>
                    </a:p>
                  </a:txBody>
                  <a:tcPr marL="16350" marR="16350" marT="16350" marB="0" anchor="ctr">
                    <a:lnL w="12700">
                      <a:solidFill>
                        <a:schemeClr val="bg1"/>
                      </a:solidFill>
                    </a:lnL>
                    <a:lnR w="12700">
                      <a:solidFill>
                        <a:schemeClr val="bg1"/>
                      </a:solidFill>
                    </a:lnR>
                    <a:lnT w="12700">
                      <a:solidFill>
                        <a:schemeClr val="bg1"/>
                      </a:solidFill>
                    </a:lnT>
                    <a:lnB w="28575">
                      <a:solidFill>
                        <a:schemeClr val="bg1"/>
                      </a:solidFill>
                    </a:lnB>
                  </a:tcPr>
                </a:tc>
                <a:tc>
                  <a:txBody>
                    <a:bodyPr/>
                    <a:lstStyle/>
                    <a:p>
                      <a:pPr lvl="0" algn="l">
                        <a:buNone/>
                      </a:pPr>
                      <a:r>
                        <a:rPr lang="en-US" sz="1900" b="0" i="0" u="none" strike="noStrike" noProof="0">
                          <a:effectLst/>
                          <a:latin typeface="Century Gothic"/>
                        </a:rPr>
                        <a:t> $ –   </a:t>
                      </a:r>
                      <a:endParaRPr lang="en-US"/>
                    </a:p>
                  </a:txBody>
                  <a:tcPr marL="16350" marR="16350" marT="16350" marB="0" anchor="ctr">
                    <a:lnL w="12700">
                      <a:solidFill>
                        <a:schemeClr val="bg1"/>
                      </a:solidFill>
                    </a:lnL>
                    <a:lnR w="12700">
                      <a:solidFill>
                        <a:schemeClr val="bg1"/>
                      </a:solidFill>
                    </a:lnR>
                    <a:lnT w="12700">
                      <a:solidFill>
                        <a:schemeClr val="bg1"/>
                      </a:solidFill>
                    </a:lnT>
                    <a:lnB w="28575">
                      <a:solidFill>
                        <a:schemeClr val="bg1"/>
                      </a:solidFill>
                    </a:lnB>
                  </a:tcPr>
                </a:tc>
                <a:tc>
                  <a:txBody>
                    <a:bodyPr/>
                    <a:lstStyle/>
                    <a:p>
                      <a:pPr lvl="0" algn="l">
                        <a:buNone/>
                      </a:pPr>
                      <a:r>
                        <a:rPr lang="en-US" sz="1900" u="none" strike="noStrike">
                          <a:effectLst/>
                        </a:rPr>
                        <a:t> $ 25</a:t>
                      </a:r>
                    </a:p>
                  </a:txBody>
                  <a:tcPr marL="16350" marR="16350" marT="16350" marB="0" anchor="ctr">
                    <a:lnL w="12700">
                      <a:solidFill>
                        <a:schemeClr val="bg1"/>
                      </a:solidFill>
                    </a:lnL>
                    <a:lnR w="12700">
                      <a:solidFill>
                        <a:schemeClr val="bg1"/>
                      </a:solidFill>
                    </a:lnR>
                    <a:lnT w="12700">
                      <a:solidFill>
                        <a:schemeClr val="bg1"/>
                      </a:solidFill>
                    </a:lnT>
                    <a:lnB w="28575">
                      <a:solidFill>
                        <a:schemeClr val="bg1"/>
                      </a:solidFill>
                    </a:lnB>
                  </a:tcPr>
                </a:tc>
                <a:tc>
                  <a:txBody>
                    <a:bodyPr/>
                    <a:lstStyle/>
                    <a:p>
                      <a:pPr lvl="0" algn="l">
                        <a:buNone/>
                      </a:pPr>
                      <a:r>
                        <a:rPr lang="en-US" sz="1900" b="0" i="0" u="none" strike="noStrike" noProof="0">
                          <a:effectLst/>
                          <a:latin typeface="Century Gothic"/>
                        </a:rPr>
                        <a:t> $ –   </a:t>
                      </a:r>
                      <a:endParaRPr lang="en-US"/>
                    </a:p>
                  </a:txBody>
                  <a:tcPr marL="16350" marR="16350" marT="16350" marB="0" anchor="ctr">
                    <a:lnL w="12700">
                      <a:solidFill>
                        <a:schemeClr val="bg1"/>
                      </a:solidFill>
                    </a:lnL>
                    <a:lnR w="28575">
                      <a:solidFill>
                        <a:schemeClr val="bg1"/>
                      </a:solidFill>
                    </a:lnR>
                    <a:lnT w="12700">
                      <a:solidFill>
                        <a:schemeClr val="bg1"/>
                      </a:solidFill>
                    </a:lnT>
                    <a:lnB w="28575">
                      <a:solidFill>
                        <a:schemeClr val="bg1"/>
                      </a:solidFill>
                    </a:lnB>
                  </a:tcPr>
                </a:tc>
                <a:extLst>
                  <a:ext uri="{0D108BD9-81ED-4DB2-BD59-A6C34878D82A}">
                    <a16:rowId xmlns:a16="http://schemas.microsoft.com/office/drawing/2014/main" val="4255323812"/>
                  </a:ext>
                </a:extLst>
              </a:tr>
            </a:tbl>
          </a:graphicData>
        </a:graphic>
      </p:graphicFrame>
    </p:spTree>
    <p:extLst>
      <p:ext uri="{BB962C8B-B14F-4D97-AF65-F5344CB8AC3E}">
        <p14:creationId xmlns:p14="http://schemas.microsoft.com/office/powerpoint/2010/main" val="23604028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826C9-BEAB-AA83-4341-AC575BB69E07}"/>
              </a:ext>
            </a:extLst>
          </p:cNvPr>
          <p:cNvSpPr>
            <a:spLocks noGrp="1"/>
          </p:cNvSpPr>
          <p:nvPr>
            <p:ph type="title"/>
          </p:nvPr>
        </p:nvSpPr>
        <p:spPr>
          <a:xfrm>
            <a:off x="838200" y="154771"/>
            <a:ext cx="10515600" cy="1325563"/>
          </a:xfrm>
        </p:spPr>
        <p:txBody>
          <a:bodyPr anchor="ctr">
            <a:normAutofit/>
          </a:bodyPr>
          <a:lstStyle/>
          <a:p>
            <a:r>
              <a:rPr lang="en-US"/>
              <a:t>Testing Budget</a:t>
            </a:r>
          </a:p>
        </p:txBody>
      </p:sp>
      <p:sp>
        <p:nvSpPr>
          <p:cNvPr id="4" name="Slide Number Placeholder 3">
            <a:extLst>
              <a:ext uri="{FF2B5EF4-FFF2-40B4-BE49-F238E27FC236}">
                <a16:creationId xmlns:a16="http://schemas.microsoft.com/office/drawing/2014/main" id="{E96FEC48-5F70-A316-77F4-62BEA7BBC3B0}"/>
              </a:ext>
            </a:extLst>
          </p:cNvPr>
          <p:cNvSpPr>
            <a:spLocks noGrp="1"/>
          </p:cNvSpPr>
          <p:nvPr>
            <p:ph type="sldNum" sz="quarter" idx="4"/>
          </p:nvPr>
        </p:nvSpPr>
        <p:spPr>
          <a:xfrm>
            <a:off x="8839000" y="6371398"/>
            <a:ext cx="2743200" cy="365125"/>
          </a:xfrm>
        </p:spPr>
        <p:txBody>
          <a:bodyPr anchor="ctr">
            <a:normAutofit/>
          </a:bodyPr>
          <a:lstStyle/>
          <a:p>
            <a:pPr>
              <a:spcAft>
                <a:spcPts val="600"/>
              </a:spcAft>
            </a:pPr>
            <a:fld id="{21C771A8-89F5-6C43-9C6E-B052BDC4BA94}" type="slidenum">
              <a:rPr lang="en-US" sz="1400" smtClean="0"/>
              <a:pPr>
                <a:spcAft>
                  <a:spcPts val="600"/>
                </a:spcAft>
              </a:pPr>
              <a:t>87</a:t>
            </a:fld>
            <a:endParaRPr lang="en-US" sz="1400"/>
          </a:p>
        </p:txBody>
      </p:sp>
      <p:graphicFrame>
        <p:nvGraphicFramePr>
          <p:cNvPr id="3" name="Table 2">
            <a:extLst>
              <a:ext uri="{FF2B5EF4-FFF2-40B4-BE49-F238E27FC236}">
                <a16:creationId xmlns:a16="http://schemas.microsoft.com/office/drawing/2014/main" id="{79A749E5-EBFA-6839-61F7-FAA0BA150A9E}"/>
              </a:ext>
            </a:extLst>
          </p:cNvPr>
          <p:cNvGraphicFramePr>
            <a:graphicFrameLocks noGrp="1"/>
          </p:cNvGraphicFramePr>
          <p:nvPr>
            <p:extLst>
              <p:ext uri="{D42A27DB-BD31-4B8C-83A1-F6EECF244321}">
                <p14:modId xmlns:p14="http://schemas.microsoft.com/office/powerpoint/2010/main" val="2231234207"/>
              </p:ext>
            </p:extLst>
          </p:nvPr>
        </p:nvGraphicFramePr>
        <p:xfrm>
          <a:off x="891363" y="1259099"/>
          <a:ext cx="10515603" cy="4399579"/>
        </p:xfrm>
        <a:graphic>
          <a:graphicData uri="http://schemas.openxmlformats.org/drawingml/2006/table">
            <a:tbl>
              <a:tblPr firstRow="1" bandRow="1">
                <a:tableStyleId>{8EC20E35-A176-4012-BC5E-935CFFF8708E}</a:tableStyleId>
              </a:tblPr>
              <a:tblGrid>
                <a:gridCol w="2998774">
                  <a:extLst>
                    <a:ext uri="{9D8B030D-6E8A-4147-A177-3AD203B41FA5}">
                      <a16:colId xmlns:a16="http://schemas.microsoft.com/office/drawing/2014/main" val="3802291660"/>
                    </a:ext>
                  </a:extLst>
                </a:gridCol>
                <a:gridCol w="1010635">
                  <a:extLst>
                    <a:ext uri="{9D8B030D-6E8A-4147-A177-3AD203B41FA5}">
                      <a16:colId xmlns:a16="http://schemas.microsoft.com/office/drawing/2014/main" val="2127980453"/>
                    </a:ext>
                  </a:extLst>
                </a:gridCol>
                <a:gridCol w="1157136">
                  <a:extLst>
                    <a:ext uri="{9D8B030D-6E8A-4147-A177-3AD203B41FA5}">
                      <a16:colId xmlns:a16="http://schemas.microsoft.com/office/drawing/2014/main" val="3608548027"/>
                    </a:ext>
                  </a:extLst>
                </a:gridCol>
                <a:gridCol w="1354978">
                  <a:extLst>
                    <a:ext uri="{9D8B030D-6E8A-4147-A177-3AD203B41FA5}">
                      <a16:colId xmlns:a16="http://schemas.microsoft.com/office/drawing/2014/main" val="3503453986"/>
                    </a:ext>
                  </a:extLst>
                </a:gridCol>
                <a:gridCol w="1330452">
                  <a:extLst>
                    <a:ext uri="{9D8B030D-6E8A-4147-A177-3AD203B41FA5}">
                      <a16:colId xmlns:a16="http://schemas.microsoft.com/office/drawing/2014/main" val="563859965"/>
                    </a:ext>
                  </a:extLst>
                </a:gridCol>
                <a:gridCol w="1333176">
                  <a:extLst>
                    <a:ext uri="{9D8B030D-6E8A-4147-A177-3AD203B41FA5}">
                      <a16:colId xmlns:a16="http://schemas.microsoft.com/office/drawing/2014/main" val="3504407669"/>
                    </a:ext>
                  </a:extLst>
                </a:gridCol>
                <a:gridCol w="1330452">
                  <a:extLst>
                    <a:ext uri="{9D8B030D-6E8A-4147-A177-3AD203B41FA5}">
                      <a16:colId xmlns:a16="http://schemas.microsoft.com/office/drawing/2014/main" val="2938555275"/>
                    </a:ext>
                  </a:extLst>
                </a:gridCol>
              </a:tblGrid>
              <a:tr h="654706">
                <a:tc>
                  <a:txBody>
                    <a:bodyPr/>
                    <a:lstStyle/>
                    <a:p>
                      <a:pPr algn="ctr" fontAlgn="b"/>
                      <a:r>
                        <a:rPr lang="en-US" sz="1900" b="0" u="none" strike="noStrike">
                          <a:effectLst/>
                        </a:rPr>
                        <a:t>Component</a:t>
                      </a:r>
                      <a:endParaRPr lang="en-US" sz="1900" b="0" i="0" u="none" strike="noStrike">
                        <a:solidFill>
                          <a:srgbClr val="FFFFFF"/>
                        </a:solidFill>
                        <a:effectLst/>
                        <a:latin typeface="Calibri" panose="020F0502020204030204" pitchFamily="34" charset="0"/>
                      </a:endParaRPr>
                    </a:p>
                  </a:txBody>
                  <a:tcPr marL="16351" marR="16351" marT="16351"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900" b="0" u="none" strike="noStrike">
                          <a:effectLst/>
                        </a:rPr>
                        <a:t>Qty</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900" b="0" u="none" strike="noStrike">
                          <a:effectLst/>
                        </a:rPr>
                        <a:t>Qty Margin</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900" b="0" u="none" strike="noStrike">
                          <a:effectLst/>
                        </a:rPr>
                        <a:t>Cost/Item</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900" b="0" u="none" strike="noStrike">
                          <a:effectLst/>
                        </a:rPr>
                        <a:t>Cost Margin</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900" b="0" u="none" strike="noStrike">
                          <a:effectLst/>
                        </a:rPr>
                        <a:t>Total Cost</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900" b="0" u="none" strike="noStrike">
                          <a:effectLst/>
                        </a:rPr>
                        <a:t>Total Margin</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809106186"/>
                  </a:ext>
                </a:extLst>
              </a:tr>
              <a:tr h="1160699">
                <a:tc>
                  <a:txBody>
                    <a:bodyPr/>
                    <a:lstStyle/>
                    <a:p>
                      <a:pPr algn="l" fontAlgn="b"/>
                      <a:r>
                        <a:rPr lang="pt-BR" sz="1900" u="none" strike="noStrike">
                          <a:effectLst/>
                        </a:rPr>
                        <a:t>Grey Polyethylene Microspheres 1.00g/cc 10-45um - 10g</a:t>
                      </a:r>
                      <a:endParaRPr lang="en-US" sz="1900" b="0" i="0" u="none" strike="noStrike">
                        <a:solidFill>
                          <a:srgbClr val="FFFFFF"/>
                        </a:solidFill>
                        <a:effectLst/>
                        <a:latin typeface="Calibri" panose="020F0502020204030204" pitchFamily="34" charset="0"/>
                      </a:endParaRPr>
                    </a:p>
                  </a:txBody>
                  <a:tcPr marR="16351" marT="16351"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1</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0</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$ 310</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$ 310</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35576015"/>
                  </a:ext>
                </a:extLst>
              </a:tr>
              <a:tr h="1024835">
                <a:tc>
                  <a:txBody>
                    <a:bodyPr/>
                    <a:lstStyle/>
                    <a:p>
                      <a:pPr algn="l" fontAlgn="b"/>
                      <a:r>
                        <a:rPr lang="en-US" sz="1900" u="none" strike="noStrike">
                          <a:effectLst/>
                        </a:rPr>
                        <a:t>Latex-Free Gloves</a:t>
                      </a:r>
                      <a:endParaRPr lang="en-US" sz="1900" b="0" i="0" u="none" strike="noStrike">
                        <a:solidFill>
                          <a:srgbClr val="FFFFFF"/>
                        </a:solidFill>
                        <a:effectLst/>
                        <a:latin typeface="Calibri" panose="020F0502020204030204" pitchFamily="34" charset="0"/>
                      </a:endParaRPr>
                    </a:p>
                  </a:txBody>
                  <a:tcPr marR="16351" marT="16351"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1</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0</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$ 8.99</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$ 8.99</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05660305"/>
                  </a:ext>
                </a:extLst>
              </a:tr>
              <a:tr h="1559339">
                <a:tc>
                  <a:txBody>
                    <a:bodyPr/>
                    <a:lstStyle/>
                    <a:p>
                      <a:pPr algn="l" fontAlgn="b"/>
                      <a:r>
                        <a:rPr lang="en-US" sz="1900" u="none" strike="noStrike" err="1">
                          <a:effectLst/>
                        </a:rPr>
                        <a:t>Kimtex</a:t>
                      </a:r>
                      <a:r>
                        <a:rPr lang="en-US" sz="1900" u="none" strike="noStrike">
                          <a:effectLst/>
                        </a:rPr>
                        <a:t> Science Wipes</a:t>
                      </a:r>
                      <a:endParaRPr lang="en-US" sz="1900" b="0" i="0" u="none" strike="noStrike">
                        <a:solidFill>
                          <a:srgbClr val="FFFFFF"/>
                        </a:solidFill>
                        <a:effectLst/>
                        <a:latin typeface="Calibri" panose="020F0502020204030204" pitchFamily="34" charset="0"/>
                      </a:endParaRPr>
                    </a:p>
                  </a:txBody>
                  <a:tcPr marR="16351" marT="16351"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1</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900" u="none" strike="noStrike">
                          <a:effectLst/>
                        </a:rPr>
                        <a:t>0</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$ 6.44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$ 6.44</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900" u="none" strike="noStrike">
                          <a:effectLst/>
                        </a:rPr>
                        <a:t> $ - </a:t>
                      </a:r>
                      <a:endParaRPr lang="en-US" sz="1900" b="0" i="0" u="none" strike="noStrike">
                        <a:solidFill>
                          <a:srgbClr val="FFFFFF"/>
                        </a:solidFill>
                        <a:effectLst/>
                        <a:latin typeface="Calibri" panose="020F0502020204030204" pitchFamily="34" charset="0"/>
                      </a:endParaRPr>
                    </a:p>
                  </a:txBody>
                  <a:tcPr marL="16351" marR="16351" marT="16351"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61442564"/>
                  </a:ext>
                </a:extLst>
              </a:tr>
            </a:tbl>
          </a:graphicData>
        </a:graphic>
      </p:graphicFrame>
    </p:spTree>
    <p:extLst>
      <p:ext uri="{BB962C8B-B14F-4D97-AF65-F5344CB8AC3E}">
        <p14:creationId xmlns:p14="http://schemas.microsoft.com/office/powerpoint/2010/main" val="2543724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C589-33E8-91C9-50C3-A4D9372C176B}"/>
              </a:ext>
            </a:extLst>
          </p:cNvPr>
          <p:cNvSpPr>
            <a:spLocks noGrp="1"/>
          </p:cNvSpPr>
          <p:nvPr>
            <p:ph type="title"/>
          </p:nvPr>
        </p:nvSpPr>
        <p:spPr/>
        <p:txBody>
          <a:bodyPr/>
          <a:lstStyle/>
          <a:p>
            <a:r>
              <a:rPr lang="en-US"/>
              <a:t>Requirements</a:t>
            </a:r>
          </a:p>
        </p:txBody>
      </p:sp>
    </p:spTree>
    <p:extLst>
      <p:ext uri="{BB962C8B-B14F-4D97-AF65-F5344CB8AC3E}">
        <p14:creationId xmlns:p14="http://schemas.microsoft.com/office/powerpoint/2010/main" val="36309147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13AA6-0577-C53F-8E4F-58B3702CF55B}"/>
              </a:ext>
            </a:extLst>
          </p:cNvPr>
          <p:cNvSpPr>
            <a:spLocks noGrp="1"/>
          </p:cNvSpPr>
          <p:nvPr>
            <p:ph type="sldNum" sz="quarter" idx="4"/>
          </p:nvPr>
        </p:nvSpPr>
        <p:spPr/>
        <p:txBody>
          <a:bodyPr/>
          <a:lstStyle/>
          <a:p>
            <a:fld id="{21C771A8-89F5-6C43-9C6E-B052BDC4BA94}" type="slidenum">
              <a:rPr lang="en-US" smtClean="0"/>
              <a:pPr/>
              <a:t>89</a:t>
            </a:fld>
            <a:endParaRPr lang="en-US"/>
          </a:p>
        </p:txBody>
      </p:sp>
      <p:sp>
        <p:nvSpPr>
          <p:cNvPr id="4" name="Rectangle 3">
            <a:extLst>
              <a:ext uri="{FF2B5EF4-FFF2-40B4-BE49-F238E27FC236}">
                <a16:creationId xmlns:a16="http://schemas.microsoft.com/office/drawing/2014/main" id="{1EFD224E-1B41-5E3C-17C3-BA134B22EE25}"/>
              </a:ext>
            </a:extLst>
          </p:cNvPr>
          <p:cNvSpPr/>
          <p:nvPr/>
        </p:nvSpPr>
        <p:spPr>
          <a:xfrm>
            <a:off x="0" y="0"/>
            <a:ext cx="5047989" cy="623796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643FF1B-05C3-57D8-10CD-06DA93185BF9}"/>
              </a:ext>
            </a:extLst>
          </p:cNvPr>
          <p:cNvSpPr txBox="1">
            <a:spLocks/>
          </p:cNvSpPr>
          <p:nvPr/>
        </p:nvSpPr>
        <p:spPr>
          <a:xfrm>
            <a:off x="593984" y="121227"/>
            <a:ext cx="3871586" cy="5995508"/>
          </a:xfrm>
          <a:prstGeom prst="rect">
            <a:avLst/>
          </a:prstGeom>
        </p:spPr>
        <p:txBody>
          <a:bodyPr anchor="ctr"/>
          <a:lstStyle>
            <a:lvl1pPr algn="ctr" defTabSz="914400" rtl="0" eaLnBrk="1" latinLnBrk="0" hangingPunct="1">
              <a:lnSpc>
                <a:spcPct val="90000"/>
              </a:lnSpc>
              <a:spcBef>
                <a:spcPct val="0"/>
              </a:spcBef>
              <a:buNone/>
              <a:defRPr sz="4400" kern="1200">
                <a:solidFill>
                  <a:schemeClr val="accent2">
                    <a:lumMod val="75000"/>
                  </a:schemeClr>
                </a:solidFill>
                <a:latin typeface="Century Gothic" panose="020B0502020202020204" pitchFamily="34" charset="0"/>
                <a:ea typeface="+mj-ea"/>
                <a:cs typeface="+mj-cs"/>
              </a:defRPr>
            </a:lvl1pPr>
          </a:lstStyle>
          <a:p>
            <a:r>
              <a:rPr lang="en-US"/>
              <a:t>Level 0</a:t>
            </a:r>
          </a:p>
        </p:txBody>
      </p:sp>
      <p:graphicFrame>
        <p:nvGraphicFramePr>
          <p:cNvPr id="8" name="Table 7">
            <a:extLst>
              <a:ext uri="{FF2B5EF4-FFF2-40B4-BE49-F238E27FC236}">
                <a16:creationId xmlns:a16="http://schemas.microsoft.com/office/drawing/2014/main" id="{21DD6824-96CB-D47F-5D8E-69857FAD94C4}"/>
              </a:ext>
            </a:extLst>
          </p:cNvPr>
          <p:cNvGraphicFramePr>
            <a:graphicFrameLocks noGrp="1"/>
          </p:cNvGraphicFramePr>
          <p:nvPr>
            <p:extLst>
              <p:ext uri="{D42A27DB-BD31-4B8C-83A1-F6EECF244321}">
                <p14:modId xmlns:p14="http://schemas.microsoft.com/office/powerpoint/2010/main" val="1988862688"/>
              </p:ext>
            </p:extLst>
          </p:nvPr>
        </p:nvGraphicFramePr>
        <p:xfrm>
          <a:off x="5231757" y="138282"/>
          <a:ext cx="6852213" cy="5995512"/>
        </p:xfrm>
        <a:graphic>
          <a:graphicData uri="http://schemas.openxmlformats.org/drawingml/2006/table">
            <a:tbl>
              <a:tblPr firstRow="1" bandRow="1">
                <a:tableStyleId>{8EC20E35-A176-4012-BC5E-935CFFF8708E}</a:tableStyleId>
              </a:tblPr>
              <a:tblGrid>
                <a:gridCol w="1113175">
                  <a:extLst>
                    <a:ext uri="{9D8B030D-6E8A-4147-A177-3AD203B41FA5}">
                      <a16:colId xmlns:a16="http://schemas.microsoft.com/office/drawing/2014/main" val="1401454395"/>
                    </a:ext>
                  </a:extLst>
                </a:gridCol>
                <a:gridCol w="5739038">
                  <a:extLst>
                    <a:ext uri="{9D8B030D-6E8A-4147-A177-3AD203B41FA5}">
                      <a16:colId xmlns:a16="http://schemas.microsoft.com/office/drawing/2014/main" val="2414072062"/>
                    </a:ext>
                  </a:extLst>
                </a:gridCol>
              </a:tblGrid>
              <a:tr h="286136">
                <a:tc>
                  <a:txBody>
                    <a:bodyPr/>
                    <a:lstStyle/>
                    <a:p>
                      <a:pPr algn="ctr" fontAlgn="b"/>
                      <a:r>
                        <a:rPr lang="en-US" sz="1400" b="0" u="none" strike="noStrike">
                          <a:solidFill>
                            <a:srgbClr val="000000"/>
                          </a:solidFill>
                          <a:effectLst/>
                          <a:latin typeface="Century Gothic" panose="020B0502020202020204" pitchFamily="34" charset="0"/>
                        </a:rPr>
                        <a:t>MO</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b"/>
                      <a:r>
                        <a:rPr lang="en-US" sz="1400" b="0" u="none" strike="noStrike">
                          <a:solidFill>
                            <a:srgbClr val="000000"/>
                          </a:solidFill>
                          <a:effectLst/>
                          <a:latin typeface="Century Gothic" panose="020B0502020202020204" pitchFamily="34" charset="0"/>
                        </a:rPr>
                        <a:t>Mission Objectives</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107354745"/>
                  </a:ext>
                </a:extLst>
              </a:tr>
              <a:tr h="492154">
                <a:tc>
                  <a:txBody>
                    <a:bodyPr/>
                    <a:lstStyle/>
                    <a:p>
                      <a:pPr algn="ctr" fontAlgn="b"/>
                      <a:r>
                        <a:rPr lang="en-US" sz="1400" b="0" u="none" strike="noStrike">
                          <a:solidFill>
                            <a:srgbClr val="000000"/>
                          </a:solidFill>
                          <a:effectLst/>
                          <a:latin typeface="Century Gothic" panose="020B0502020202020204" pitchFamily="34" charset="0"/>
                        </a:rPr>
                        <a:t>MO.1</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u="none" strike="noStrike">
                          <a:solidFill>
                            <a:srgbClr val="000000"/>
                          </a:solidFill>
                          <a:effectLst/>
                          <a:latin typeface="Century Gothic" panose="020B0502020202020204" pitchFamily="34" charset="0"/>
                        </a:rPr>
                        <a:t>Shall support the detection of microorganisms</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947307"/>
                  </a:ext>
                </a:extLst>
              </a:tr>
              <a:tr h="286136">
                <a:tc>
                  <a:txBody>
                    <a:bodyPr/>
                    <a:lstStyle/>
                    <a:p>
                      <a:pPr algn="ctr" fontAlgn="b"/>
                      <a:r>
                        <a:rPr lang="en-US" sz="1400" b="0" u="none" strike="noStrike">
                          <a:solidFill>
                            <a:srgbClr val="000000"/>
                          </a:solidFill>
                          <a:effectLst/>
                          <a:latin typeface="Century Gothic" panose="020B0502020202020204" pitchFamily="34" charset="0"/>
                        </a:rPr>
                        <a:t>MO.2</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u="none" strike="noStrike">
                          <a:solidFill>
                            <a:srgbClr val="000000"/>
                          </a:solidFill>
                          <a:effectLst/>
                          <a:latin typeface="Century Gothic" panose="020B0502020202020204" pitchFamily="34" charset="0"/>
                        </a:rPr>
                        <a:t>Shall be able to image and process saltwater samples</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2731951"/>
                  </a:ext>
                </a:extLst>
              </a:tr>
              <a:tr h="286136">
                <a:tc>
                  <a:txBody>
                    <a:bodyPr/>
                    <a:lstStyle/>
                    <a:p>
                      <a:pPr algn="ctr" fontAlgn="b"/>
                      <a:r>
                        <a:rPr lang="en-US" sz="1400" b="0" u="none" strike="noStrike">
                          <a:solidFill>
                            <a:srgbClr val="000000"/>
                          </a:solidFill>
                          <a:effectLst/>
                          <a:latin typeface="Century Gothic" panose="020B0502020202020204" pitchFamily="34" charset="0"/>
                        </a:rPr>
                        <a:t>MO.3</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u="none" strike="noStrike">
                          <a:solidFill>
                            <a:srgbClr val="000000"/>
                          </a:solidFill>
                          <a:effectLst/>
                          <a:latin typeface="Century Gothic" panose="020B0502020202020204" pitchFamily="34" charset="0"/>
                        </a:rPr>
                        <a:t>Shall be able to satisfy requests for data</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9771937"/>
                  </a:ext>
                </a:extLst>
              </a:tr>
              <a:tr h="492154">
                <a:tc>
                  <a:txBody>
                    <a:bodyPr/>
                    <a:lstStyle/>
                    <a:p>
                      <a:pPr algn="ctr" fontAlgn="b"/>
                      <a:r>
                        <a:rPr lang="en-US" sz="1400" b="0" u="none" strike="noStrike">
                          <a:solidFill>
                            <a:srgbClr val="000000"/>
                          </a:solidFill>
                          <a:effectLst/>
                          <a:latin typeface="Century Gothic" panose="020B0502020202020204" pitchFamily="34" charset="0"/>
                        </a:rPr>
                        <a:t>MO.4</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u="none" strike="noStrike">
                          <a:solidFill>
                            <a:srgbClr val="000000"/>
                          </a:solidFill>
                          <a:effectLst/>
                          <a:latin typeface="Century Gothic" panose="020B0502020202020204" pitchFamily="34" charset="0"/>
                        </a:rPr>
                        <a:t>Shall be as flight like as possible</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3266474"/>
                  </a:ext>
                </a:extLst>
              </a:tr>
              <a:tr h="286136">
                <a:tc>
                  <a:txBody>
                    <a:bodyPr/>
                    <a:lstStyle/>
                    <a:p>
                      <a:pPr algn="ctr" fontAlgn="b"/>
                      <a:r>
                        <a:rPr lang="en-US" sz="1400" b="0" u="none" strike="noStrike">
                          <a:solidFill>
                            <a:srgbClr val="000000"/>
                          </a:solidFill>
                          <a:effectLst/>
                          <a:latin typeface="Century Gothic" panose="020B0502020202020204" pitchFamily="34" charset="0"/>
                        </a:rPr>
                        <a:t>SC</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b"/>
                      <a:r>
                        <a:rPr lang="en-US" sz="1400" b="0" u="none" strike="noStrike">
                          <a:solidFill>
                            <a:srgbClr val="000000"/>
                          </a:solidFill>
                          <a:effectLst/>
                          <a:latin typeface="Century Gothic" panose="020B0502020202020204" pitchFamily="34" charset="0"/>
                        </a:rPr>
                        <a:t>Success Criteria</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63669518"/>
                  </a:ext>
                </a:extLst>
              </a:tr>
              <a:tr h="286136">
                <a:tc>
                  <a:txBody>
                    <a:bodyPr/>
                    <a:lstStyle/>
                    <a:p>
                      <a:pPr algn="ctr" fontAlgn="b"/>
                      <a:r>
                        <a:rPr lang="en-US" sz="1400" b="0" u="none" strike="noStrike">
                          <a:solidFill>
                            <a:srgbClr val="000000"/>
                          </a:solidFill>
                          <a:effectLst/>
                          <a:latin typeface="Century Gothic" panose="020B0502020202020204" pitchFamily="34" charset="0"/>
                        </a:rPr>
                        <a:t>SC.1</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u="none" strike="noStrike">
                          <a:solidFill>
                            <a:srgbClr val="000000"/>
                          </a:solidFill>
                          <a:effectLst/>
                          <a:latin typeface="Century Gothic" panose="020B0502020202020204" pitchFamily="34" charset="0"/>
                        </a:rPr>
                        <a:t>Shall have an imaging volume of 2 microliters</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7344867"/>
                  </a:ext>
                </a:extLst>
              </a:tr>
              <a:tr h="286136">
                <a:tc>
                  <a:txBody>
                    <a:bodyPr/>
                    <a:lstStyle/>
                    <a:p>
                      <a:pPr algn="ctr" fontAlgn="b"/>
                      <a:r>
                        <a:rPr lang="en-US" sz="1400" b="0" u="none" strike="noStrike">
                          <a:solidFill>
                            <a:srgbClr val="000000"/>
                          </a:solidFill>
                          <a:effectLst/>
                          <a:latin typeface="Century Gothic" panose="020B0502020202020204" pitchFamily="34" charset="0"/>
                        </a:rPr>
                        <a:t>SC.2</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u="none" strike="noStrike">
                          <a:solidFill>
                            <a:srgbClr val="000000"/>
                          </a:solidFill>
                          <a:effectLst/>
                          <a:latin typeface="Century Gothic" panose="020B0502020202020204" pitchFamily="34" charset="0"/>
                        </a:rPr>
                        <a:t>Shall detect objects moving independent of Brownian motion</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0423430"/>
                  </a:ext>
                </a:extLst>
              </a:tr>
              <a:tr h="286136">
                <a:tc>
                  <a:txBody>
                    <a:bodyPr/>
                    <a:lstStyle/>
                    <a:p>
                      <a:pPr algn="ctr" fontAlgn="b"/>
                      <a:r>
                        <a:rPr lang="en-US" sz="1400" b="0" u="none" strike="noStrike">
                          <a:solidFill>
                            <a:srgbClr val="000000"/>
                          </a:solidFill>
                          <a:effectLst/>
                          <a:latin typeface="Century Gothic" panose="020B0502020202020204" pitchFamily="34" charset="0"/>
                        </a:rPr>
                        <a:t>SC.3</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u="none" strike="noStrike">
                          <a:solidFill>
                            <a:srgbClr val="000000"/>
                          </a:solidFill>
                          <a:effectLst/>
                          <a:latin typeface="Century Gothic" panose="020B0502020202020204" pitchFamily="34" charset="0"/>
                        </a:rPr>
                        <a:t>Shall be able to process an infinite number of samples</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5745430"/>
                  </a:ext>
                </a:extLst>
              </a:tr>
              <a:tr h="502650">
                <a:tc>
                  <a:txBody>
                    <a:bodyPr/>
                    <a:lstStyle/>
                    <a:p>
                      <a:pPr algn="ctr" fontAlgn="b"/>
                      <a:r>
                        <a:rPr lang="en-US" sz="1400" b="0" u="none" strike="noStrike">
                          <a:solidFill>
                            <a:srgbClr val="000000"/>
                          </a:solidFill>
                          <a:effectLst/>
                          <a:latin typeface="Century Gothic" panose="020B0502020202020204" pitchFamily="34" charset="0"/>
                        </a:rPr>
                        <a:t>SC.4</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u="none" strike="noStrike">
                          <a:solidFill>
                            <a:srgbClr val="000000"/>
                          </a:solidFill>
                          <a:effectLst/>
                          <a:latin typeface="Century Gothic" panose="020B0502020202020204" pitchFamily="34" charset="0"/>
                        </a:rPr>
                        <a:t>Shall be able to store and send raw, reconstructed, and life detected sample images</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7482361"/>
                  </a:ext>
                </a:extLst>
              </a:tr>
              <a:tr h="286136">
                <a:tc>
                  <a:txBody>
                    <a:bodyPr/>
                    <a:lstStyle/>
                    <a:p>
                      <a:pPr algn="ctr" fontAlgn="b"/>
                      <a:r>
                        <a:rPr lang="en-US" sz="1400" b="0" u="none" strike="noStrike">
                          <a:solidFill>
                            <a:srgbClr val="000000"/>
                          </a:solidFill>
                          <a:effectLst/>
                          <a:latin typeface="Century Gothic" panose="020B0502020202020204" pitchFamily="34" charset="0"/>
                        </a:rPr>
                        <a:t>C</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b"/>
                      <a:r>
                        <a:rPr lang="en-US" sz="1400" b="0" u="none" strike="noStrike">
                          <a:solidFill>
                            <a:srgbClr val="000000"/>
                          </a:solidFill>
                          <a:effectLst/>
                          <a:latin typeface="Century Gothic" panose="020B0502020202020204" pitchFamily="34" charset="0"/>
                        </a:rPr>
                        <a:t>Constraints</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292075164"/>
                  </a:ext>
                </a:extLst>
              </a:tr>
              <a:tr h="502650">
                <a:tc>
                  <a:txBody>
                    <a:bodyPr/>
                    <a:lstStyle/>
                    <a:p>
                      <a:pPr algn="ctr" fontAlgn="b"/>
                      <a:r>
                        <a:rPr lang="en-US" sz="1400" b="0" u="none" strike="noStrike">
                          <a:solidFill>
                            <a:srgbClr val="000000"/>
                          </a:solidFill>
                          <a:effectLst/>
                          <a:latin typeface="Century Gothic" panose="020B0502020202020204" pitchFamily="34" charset="0"/>
                        </a:rPr>
                        <a:t>C.1</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u="none" strike="noStrike">
                          <a:solidFill>
                            <a:srgbClr val="000000"/>
                          </a:solidFill>
                          <a:effectLst/>
                          <a:latin typeface="Century Gothic" panose="020B0502020202020204" pitchFamily="34" charset="0"/>
                        </a:rPr>
                        <a:t>Shall be a lenesless digital inline holographic microscope(DIHM)</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9529861"/>
                  </a:ext>
                </a:extLst>
              </a:tr>
              <a:tr h="286136">
                <a:tc>
                  <a:txBody>
                    <a:bodyPr/>
                    <a:lstStyle/>
                    <a:p>
                      <a:pPr algn="ctr" fontAlgn="b"/>
                      <a:r>
                        <a:rPr lang="en-US" sz="1400" b="0" u="none" strike="noStrike">
                          <a:solidFill>
                            <a:srgbClr val="000000"/>
                          </a:solidFill>
                          <a:effectLst/>
                          <a:latin typeface="Century Gothic" panose="020B0502020202020204" pitchFamily="34" charset="0"/>
                        </a:rPr>
                        <a:t>C.2</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u="none" strike="noStrike">
                          <a:solidFill>
                            <a:srgbClr val="000000"/>
                          </a:solidFill>
                          <a:effectLst/>
                          <a:latin typeface="Century Gothic" panose="020B0502020202020204" pitchFamily="34" charset="0"/>
                        </a:rPr>
                        <a:t>Shall not employ materials with outgassing properties</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0338502"/>
                  </a:ext>
                </a:extLst>
              </a:tr>
              <a:tr h="286136">
                <a:tc>
                  <a:txBody>
                    <a:bodyPr/>
                    <a:lstStyle/>
                    <a:p>
                      <a:pPr algn="ctr" fontAlgn="b"/>
                      <a:r>
                        <a:rPr lang="en-US" sz="1400" b="0" u="none" strike="noStrike">
                          <a:solidFill>
                            <a:srgbClr val="000000"/>
                          </a:solidFill>
                          <a:effectLst/>
                          <a:latin typeface="Century Gothic" panose="020B0502020202020204" pitchFamily="34" charset="0"/>
                        </a:rPr>
                        <a:t>D</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fontAlgn="b"/>
                      <a:r>
                        <a:rPr lang="en-US" sz="1400" b="0" u="none" strike="noStrike">
                          <a:solidFill>
                            <a:srgbClr val="000000"/>
                          </a:solidFill>
                          <a:effectLst/>
                          <a:latin typeface="Century Gothic" panose="020B0502020202020204" pitchFamily="34" charset="0"/>
                        </a:rPr>
                        <a:t>Deliverables</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060004305"/>
                  </a:ext>
                </a:extLst>
              </a:tr>
              <a:tr h="286136">
                <a:tc>
                  <a:txBody>
                    <a:bodyPr/>
                    <a:lstStyle/>
                    <a:p>
                      <a:pPr algn="ctr" fontAlgn="b"/>
                      <a:r>
                        <a:rPr lang="en-US" sz="1400" b="0" u="none" strike="noStrike">
                          <a:solidFill>
                            <a:srgbClr val="000000"/>
                          </a:solidFill>
                          <a:effectLst/>
                          <a:latin typeface="Century Gothic" panose="020B0502020202020204" pitchFamily="34" charset="0"/>
                        </a:rPr>
                        <a:t>D.1</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u="none" strike="noStrike">
                          <a:solidFill>
                            <a:srgbClr val="000000"/>
                          </a:solidFill>
                          <a:effectLst/>
                          <a:latin typeface="Century Gothic" panose="020B0502020202020204" pitchFamily="34" charset="0"/>
                        </a:rPr>
                        <a:t>Operational holographic microscope</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164009"/>
                  </a:ext>
                </a:extLst>
              </a:tr>
              <a:tr h="286136">
                <a:tc>
                  <a:txBody>
                    <a:bodyPr/>
                    <a:lstStyle/>
                    <a:p>
                      <a:pPr algn="ctr" fontAlgn="b"/>
                      <a:r>
                        <a:rPr lang="en-US" sz="1400" b="0" u="none" strike="noStrike">
                          <a:solidFill>
                            <a:srgbClr val="000000"/>
                          </a:solidFill>
                          <a:effectLst/>
                          <a:latin typeface="Century Gothic" panose="020B0502020202020204" pitchFamily="34" charset="0"/>
                        </a:rPr>
                        <a:t>D.2</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u="none" strike="noStrike">
                          <a:solidFill>
                            <a:srgbClr val="000000"/>
                          </a:solidFill>
                          <a:effectLst/>
                          <a:latin typeface="Century Gothic" panose="020B0502020202020204" pitchFamily="34" charset="0"/>
                        </a:rPr>
                        <a:t>Associated electronics and cables</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497290"/>
                  </a:ext>
                </a:extLst>
              </a:tr>
              <a:tr h="286136">
                <a:tc>
                  <a:txBody>
                    <a:bodyPr/>
                    <a:lstStyle/>
                    <a:p>
                      <a:pPr algn="ctr" fontAlgn="b"/>
                      <a:r>
                        <a:rPr lang="en-US" sz="1400" b="0" u="none" strike="noStrike">
                          <a:solidFill>
                            <a:srgbClr val="000000"/>
                          </a:solidFill>
                          <a:effectLst/>
                          <a:latin typeface="Century Gothic" panose="020B0502020202020204" pitchFamily="34" charset="0"/>
                        </a:rPr>
                        <a:t>D.3</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u="none" strike="noStrike">
                          <a:solidFill>
                            <a:srgbClr val="000000"/>
                          </a:solidFill>
                          <a:effectLst/>
                          <a:latin typeface="Century Gothic" panose="020B0502020202020204" pitchFamily="34" charset="0"/>
                        </a:rPr>
                        <a:t>Software </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5086502"/>
                  </a:ext>
                </a:extLst>
              </a:tr>
              <a:tr h="286136">
                <a:tc>
                  <a:txBody>
                    <a:bodyPr/>
                    <a:lstStyle/>
                    <a:p>
                      <a:pPr algn="ctr" fontAlgn="b"/>
                      <a:r>
                        <a:rPr lang="en-US" sz="1400" b="0" u="none" strike="noStrike">
                          <a:solidFill>
                            <a:srgbClr val="000000"/>
                          </a:solidFill>
                          <a:effectLst/>
                          <a:latin typeface="Century Gothic" panose="020B0502020202020204" pitchFamily="34" charset="0"/>
                        </a:rPr>
                        <a:t>D.4</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u="none" strike="noStrike">
                          <a:solidFill>
                            <a:srgbClr val="000000"/>
                          </a:solidFill>
                          <a:effectLst/>
                          <a:latin typeface="Century Gothic" panose="020B0502020202020204" pitchFamily="34" charset="0"/>
                        </a:rPr>
                        <a:t>Final report</a:t>
                      </a:r>
                      <a:endParaRPr lang="en-US" sz="1400" b="0" i="0" u="none" strike="noStrike">
                        <a:solidFill>
                          <a:srgbClr val="000000"/>
                        </a:solidFill>
                        <a:effectLst/>
                        <a:latin typeface="Century Gothic" panose="020B0502020202020204" pitchFamily="34" charset="0"/>
                      </a:endParaRPr>
                    </a:p>
                  </a:txBody>
                  <a:tcPr marL="8449" marR="8449" marT="8449" marB="4055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0774516"/>
                  </a:ext>
                </a:extLst>
              </a:tr>
            </a:tbl>
          </a:graphicData>
        </a:graphic>
      </p:graphicFrame>
    </p:spTree>
    <p:extLst>
      <p:ext uri="{BB962C8B-B14F-4D97-AF65-F5344CB8AC3E}">
        <p14:creationId xmlns:p14="http://schemas.microsoft.com/office/powerpoint/2010/main" val="2120055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F583D7-D3A7-244A-0325-802AB36EF8DE}"/>
              </a:ext>
            </a:extLst>
          </p:cNvPr>
          <p:cNvSpPr/>
          <p:nvPr/>
        </p:nvSpPr>
        <p:spPr>
          <a:xfrm>
            <a:off x="4006921" y="0"/>
            <a:ext cx="8185079" cy="62362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170D6FC-9BBF-A17D-F013-D47D4365F07D}"/>
              </a:ext>
            </a:extLst>
          </p:cNvPr>
          <p:cNvSpPr>
            <a:spLocks noGrp="1"/>
          </p:cNvSpPr>
          <p:nvPr>
            <p:ph type="sldNum" sz="quarter" idx="4"/>
          </p:nvPr>
        </p:nvSpPr>
        <p:spPr>
          <a:prstGeom prst="rect">
            <a:avLst/>
          </a:prstGeom>
        </p:spPr>
        <p:txBody>
          <a:bodyPr/>
          <a:lstStyle/>
          <a:p>
            <a:fld id="{21C771A8-89F5-6C43-9C6E-B052BDC4BA94}" type="slidenum">
              <a:rPr lang="en-US" smtClean="0">
                <a:latin typeface="Century Gothic" panose="020B0502020202020204" pitchFamily="34" charset="0"/>
              </a:rPr>
              <a:pPr/>
              <a:t>9</a:t>
            </a:fld>
            <a:endParaRPr lang="en-US">
              <a:latin typeface="Century Gothic" panose="020B0502020202020204" pitchFamily="34" charset="0"/>
            </a:endParaRPr>
          </a:p>
        </p:txBody>
      </p:sp>
      <p:grpSp>
        <p:nvGrpSpPr>
          <p:cNvPr id="13" name="Group 12">
            <a:extLst>
              <a:ext uri="{FF2B5EF4-FFF2-40B4-BE49-F238E27FC236}">
                <a16:creationId xmlns:a16="http://schemas.microsoft.com/office/drawing/2014/main" id="{BD7FEA90-4710-0F5A-7D84-16495A3BB401}"/>
              </a:ext>
            </a:extLst>
          </p:cNvPr>
          <p:cNvGrpSpPr/>
          <p:nvPr/>
        </p:nvGrpSpPr>
        <p:grpSpPr>
          <a:xfrm>
            <a:off x="6747591" y="6338927"/>
            <a:ext cx="4238950" cy="430060"/>
            <a:chOff x="6747591" y="6338927"/>
            <a:chExt cx="4238950" cy="430060"/>
          </a:xfrm>
        </p:grpSpPr>
        <p:grpSp>
          <p:nvGrpSpPr>
            <p:cNvPr id="14" name="Group 13">
              <a:extLst>
                <a:ext uri="{FF2B5EF4-FFF2-40B4-BE49-F238E27FC236}">
                  <a16:creationId xmlns:a16="http://schemas.microsoft.com/office/drawing/2014/main" id="{93089B77-AD50-C516-B51D-F250FFAC0753}"/>
                </a:ext>
              </a:extLst>
            </p:cNvPr>
            <p:cNvGrpSpPr/>
            <p:nvPr/>
          </p:nvGrpSpPr>
          <p:grpSpPr>
            <a:xfrm>
              <a:off x="7913730" y="6338927"/>
              <a:ext cx="3072811" cy="430060"/>
              <a:chOff x="8136023" y="6311894"/>
              <a:chExt cx="3072811" cy="429078"/>
            </a:xfrm>
            <a:solidFill>
              <a:srgbClr val="960000"/>
            </a:solidFill>
          </p:grpSpPr>
          <p:sp>
            <p:nvSpPr>
              <p:cNvPr id="16" name="Chevron 15">
                <a:extLst>
                  <a:ext uri="{FF2B5EF4-FFF2-40B4-BE49-F238E27FC236}">
                    <a16:creationId xmlns:a16="http://schemas.microsoft.com/office/drawing/2014/main" id="{9C17BEE3-9379-8D10-1246-49F1B2B6A9F5}"/>
                  </a:ext>
                </a:extLst>
              </p:cNvPr>
              <p:cNvSpPr/>
              <p:nvPr/>
            </p:nvSpPr>
            <p:spPr>
              <a:xfrm>
                <a:off x="8136023"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High Level</a:t>
                </a:r>
              </a:p>
            </p:txBody>
          </p:sp>
          <p:sp>
            <p:nvSpPr>
              <p:cNvPr id="17" name="Chevron 16">
                <a:extLst>
                  <a:ext uri="{FF2B5EF4-FFF2-40B4-BE49-F238E27FC236}">
                    <a16:creationId xmlns:a16="http://schemas.microsoft.com/office/drawing/2014/main" id="{F7B89E7D-9782-7121-B3C2-EBE82675212E}"/>
                  </a:ext>
                </a:extLst>
              </p:cNvPr>
              <p:cNvSpPr/>
              <p:nvPr/>
            </p:nvSpPr>
            <p:spPr>
              <a:xfrm>
                <a:off x="9089359" y="6311895"/>
                <a:ext cx="1166139" cy="429077"/>
              </a:xfrm>
              <a:prstGeom prst="chevron">
                <a:avLst/>
              </a:prstGeom>
              <a:solidFill>
                <a:schemeClr val="bg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CPEs</a:t>
                </a:r>
              </a:p>
            </p:txBody>
          </p:sp>
          <p:sp>
            <p:nvSpPr>
              <p:cNvPr id="18" name="Chevron 17">
                <a:extLst>
                  <a:ext uri="{FF2B5EF4-FFF2-40B4-BE49-F238E27FC236}">
                    <a16:creationId xmlns:a16="http://schemas.microsoft.com/office/drawing/2014/main" id="{F0C63CB5-D5FD-79D1-EDDB-E7807C863CE9}"/>
                  </a:ext>
                </a:extLst>
              </p:cNvPr>
              <p:cNvSpPr/>
              <p:nvPr/>
            </p:nvSpPr>
            <p:spPr>
              <a:xfrm>
                <a:off x="10042695" y="6311894"/>
                <a:ext cx="1166139" cy="429077"/>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Design</a:t>
                </a:r>
              </a:p>
            </p:txBody>
          </p:sp>
        </p:grpSp>
        <p:sp>
          <p:nvSpPr>
            <p:cNvPr id="15" name="Chevron 14">
              <a:extLst>
                <a:ext uri="{FF2B5EF4-FFF2-40B4-BE49-F238E27FC236}">
                  <a16:creationId xmlns:a16="http://schemas.microsoft.com/office/drawing/2014/main" id="{02EC30C1-7D91-CD5F-3B15-A27E1816F5EE}"/>
                </a:ext>
              </a:extLst>
            </p:cNvPr>
            <p:cNvSpPr/>
            <p:nvPr/>
          </p:nvSpPr>
          <p:spPr>
            <a:xfrm>
              <a:off x="6747591" y="6338927"/>
              <a:ext cx="1166139" cy="430059"/>
            </a:xfrm>
            <a:prstGeom prst="chevron">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sz="1100">
                  <a:solidFill>
                    <a:schemeClr val="tx1"/>
                  </a:solidFill>
                  <a:latin typeface="Century Gothic" panose="020B0502020202020204" pitchFamily="34" charset="0"/>
                </a:rPr>
                <a:t> Overview</a:t>
              </a:r>
            </a:p>
          </p:txBody>
        </p:sp>
      </p:grpSp>
      <p:pic>
        <p:nvPicPr>
          <p:cNvPr id="3" name="Picture 5" descr="Diagram, engineering drawing&#10;&#10;Description automatically generated">
            <a:extLst>
              <a:ext uri="{FF2B5EF4-FFF2-40B4-BE49-F238E27FC236}">
                <a16:creationId xmlns:a16="http://schemas.microsoft.com/office/drawing/2014/main" id="{CE6ACC8C-97C4-5EE6-C092-731F5F2B766D}"/>
              </a:ext>
            </a:extLst>
          </p:cNvPr>
          <p:cNvPicPr>
            <a:picLocks noChangeAspect="1"/>
          </p:cNvPicPr>
          <p:nvPr/>
        </p:nvPicPr>
        <p:blipFill rotWithShape="1">
          <a:blip r:embed="rId3"/>
          <a:srcRect t="4815"/>
          <a:stretch/>
        </p:blipFill>
        <p:spPr>
          <a:xfrm>
            <a:off x="4051873" y="443680"/>
            <a:ext cx="8095173" cy="5348847"/>
          </a:xfrm>
          <a:prstGeom prst="rect">
            <a:avLst/>
          </a:prstGeom>
        </p:spPr>
      </p:pic>
      <p:sp>
        <p:nvSpPr>
          <p:cNvPr id="10" name="Title 1">
            <a:extLst>
              <a:ext uri="{FF2B5EF4-FFF2-40B4-BE49-F238E27FC236}">
                <a16:creationId xmlns:a16="http://schemas.microsoft.com/office/drawing/2014/main" id="{3C1DE7DA-67FE-F0A1-A915-2AA33AA7D6E1}"/>
              </a:ext>
            </a:extLst>
          </p:cNvPr>
          <p:cNvSpPr txBox="1">
            <a:spLocks/>
          </p:cNvSpPr>
          <p:nvPr/>
        </p:nvSpPr>
        <p:spPr>
          <a:xfrm>
            <a:off x="1" y="0"/>
            <a:ext cx="4004072" cy="623621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2">
                    <a:lumMod val="75000"/>
                  </a:schemeClr>
                </a:solidFill>
                <a:latin typeface="Century Gothic" panose="020B0502020202020204" pitchFamily="34" charset="0"/>
                <a:ea typeface="+mj-ea"/>
                <a:cs typeface="+mj-cs"/>
              </a:defRPr>
            </a:lvl1pPr>
          </a:lstStyle>
          <a:p>
            <a:r>
              <a:rPr lang="en-US" sz="4000">
                <a:latin typeface="Century Gothic"/>
              </a:rPr>
              <a:t>CAD Design: </a:t>
            </a:r>
            <a:br>
              <a:rPr lang="en-US" sz="4000"/>
            </a:br>
            <a:r>
              <a:rPr lang="en-US" sz="4000">
                <a:solidFill>
                  <a:schemeClr val="accent2">
                    <a:lumMod val="60000"/>
                    <a:lumOff val="40000"/>
                  </a:schemeClr>
                </a:solidFill>
                <a:latin typeface="Century Gothic"/>
              </a:rPr>
              <a:t>Optical Chain</a:t>
            </a:r>
          </a:p>
          <a:p>
            <a:r>
              <a:rPr lang="en-US" sz="4000">
                <a:solidFill>
                  <a:schemeClr val="accent2">
                    <a:lumMod val="60000"/>
                    <a:lumOff val="40000"/>
                  </a:schemeClr>
                </a:solidFill>
                <a:latin typeface="Century Gothic"/>
              </a:rPr>
              <a:t>Side View</a:t>
            </a:r>
            <a:endParaRPr lang="en-US">
              <a:solidFill>
                <a:schemeClr val="accent2">
                  <a:lumMod val="60000"/>
                  <a:lumOff val="40000"/>
                </a:schemeClr>
              </a:solidFill>
              <a:latin typeface="Century Gothic"/>
            </a:endParaRPr>
          </a:p>
        </p:txBody>
      </p:sp>
      <p:sp>
        <p:nvSpPr>
          <p:cNvPr id="6" name="TextBox 5">
            <a:extLst>
              <a:ext uri="{FF2B5EF4-FFF2-40B4-BE49-F238E27FC236}">
                <a16:creationId xmlns:a16="http://schemas.microsoft.com/office/drawing/2014/main" id="{561701B7-EA39-5D70-4603-AB3BBAC3FB73}"/>
              </a:ext>
            </a:extLst>
          </p:cNvPr>
          <p:cNvSpPr txBox="1"/>
          <p:nvPr/>
        </p:nvSpPr>
        <p:spPr>
          <a:xfrm>
            <a:off x="10946730" y="4957887"/>
            <a:ext cx="783771"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C00000"/>
                </a:solidFill>
                <a:cs typeface="Calibri"/>
              </a:rPr>
              <a:t>Y-axis</a:t>
            </a:r>
            <a:endParaRPr lang="en-US" dirty="0">
              <a:solidFill>
                <a:srgbClr val="C00000"/>
              </a:solidFill>
            </a:endParaRPr>
          </a:p>
        </p:txBody>
      </p:sp>
      <p:sp>
        <p:nvSpPr>
          <p:cNvPr id="8" name="TextBox 7">
            <a:extLst>
              <a:ext uri="{FF2B5EF4-FFF2-40B4-BE49-F238E27FC236}">
                <a16:creationId xmlns:a16="http://schemas.microsoft.com/office/drawing/2014/main" id="{C5B58F6F-BA2B-2C76-3AE8-BBD1182977D1}"/>
              </a:ext>
            </a:extLst>
          </p:cNvPr>
          <p:cNvSpPr txBox="1"/>
          <p:nvPr/>
        </p:nvSpPr>
        <p:spPr>
          <a:xfrm>
            <a:off x="11364685" y="5453742"/>
            <a:ext cx="734786"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C00000"/>
                </a:solidFill>
                <a:cs typeface="Calibri"/>
              </a:rPr>
              <a:t>Z-axis</a:t>
            </a:r>
            <a:endParaRPr lang="en-US"/>
          </a:p>
        </p:txBody>
      </p:sp>
      <p:sp>
        <p:nvSpPr>
          <p:cNvPr id="7" name="Arrow: Left-Right 16">
            <a:extLst>
              <a:ext uri="{FF2B5EF4-FFF2-40B4-BE49-F238E27FC236}">
                <a16:creationId xmlns:a16="http://schemas.microsoft.com/office/drawing/2014/main" id="{534444EC-9A0A-8B73-E30A-17B8D92544EF}"/>
              </a:ext>
            </a:extLst>
          </p:cNvPr>
          <p:cNvSpPr/>
          <p:nvPr/>
        </p:nvSpPr>
        <p:spPr>
          <a:xfrm rot="5400000">
            <a:off x="10349622" y="5553345"/>
            <a:ext cx="1103710" cy="170127"/>
          </a:xfrm>
          <a:prstGeom prst="leftRightArrow">
            <a:avLst>
              <a:gd name="adj1" fmla="val 48831"/>
              <a:gd name="adj2" fmla="val 65258"/>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Arrow: Left-Right 16">
            <a:extLst>
              <a:ext uri="{FF2B5EF4-FFF2-40B4-BE49-F238E27FC236}">
                <a16:creationId xmlns:a16="http://schemas.microsoft.com/office/drawing/2014/main" id="{FABACC33-DF08-7FE5-E91C-D5BD521B9925}"/>
              </a:ext>
            </a:extLst>
          </p:cNvPr>
          <p:cNvSpPr/>
          <p:nvPr/>
        </p:nvSpPr>
        <p:spPr>
          <a:xfrm rot="10800000">
            <a:off x="10339301" y="5567884"/>
            <a:ext cx="1103710" cy="170127"/>
          </a:xfrm>
          <a:prstGeom prst="leftRightArrow">
            <a:avLst>
              <a:gd name="adj1" fmla="val 48831"/>
              <a:gd name="adj2" fmla="val 65258"/>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949834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13AA6-0577-C53F-8E4F-58B3702CF55B}"/>
              </a:ext>
            </a:extLst>
          </p:cNvPr>
          <p:cNvSpPr>
            <a:spLocks noGrp="1"/>
          </p:cNvSpPr>
          <p:nvPr>
            <p:ph type="sldNum" sz="quarter" idx="4"/>
          </p:nvPr>
        </p:nvSpPr>
        <p:spPr/>
        <p:txBody>
          <a:bodyPr/>
          <a:lstStyle/>
          <a:p>
            <a:fld id="{21C771A8-89F5-6C43-9C6E-B052BDC4BA94}" type="slidenum">
              <a:rPr lang="en-US" smtClean="0"/>
              <a:pPr/>
              <a:t>90</a:t>
            </a:fld>
            <a:endParaRPr lang="en-US"/>
          </a:p>
        </p:txBody>
      </p:sp>
      <p:sp>
        <p:nvSpPr>
          <p:cNvPr id="4" name="Rectangle 3">
            <a:extLst>
              <a:ext uri="{FF2B5EF4-FFF2-40B4-BE49-F238E27FC236}">
                <a16:creationId xmlns:a16="http://schemas.microsoft.com/office/drawing/2014/main" id="{1EFD224E-1B41-5E3C-17C3-BA134B22EE25}"/>
              </a:ext>
            </a:extLst>
          </p:cNvPr>
          <p:cNvSpPr/>
          <p:nvPr/>
        </p:nvSpPr>
        <p:spPr>
          <a:xfrm>
            <a:off x="0" y="0"/>
            <a:ext cx="5047989" cy="623796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643FF1B-05C3-57D8-10CD-06DA93185BF9}"/>
              </a:ext>
            </a:extLst>
          </p:cNvPr>
          <p:cNvSpPr txBox="1">
            <a:spLocks/>
          </p:cNvSpPr>
          <p:nvPr/>
        </p:nvSpPr>
        <p:spPr>
          <a:xfrm>
            <a:off x="593984" y="121227"/>
            <a:ext cx="3871586" cy="5995508"/>
          </a:xfrm>
          <a:prstGeom prst="rect">
            <a:avLst/>
          </a:prstGeom>
        </p:spPr>
        <p:txBody>
          <a:bodyPr anchor="ctr"/>
          <a:lstStyle>
            <a:lvl1pPr algn="ctr" defTabSz="914400" rtl="0" eaLnBrk="1" latinLnBrk="0" hangingPunct="1">
              <a:lnSpc>
                <a:spcPct val="90000"/>
              </a:lnSpc>
              <a:spcBef>
                <a:spcPct val="0"/>
              </a:spcBef>
              <a:buNone/>
              <a:defRPr sz="4400" kern="1200">
                <a:solidFill>
                  <a:schemeClr val="accent2">
                    <a:lumMod val="75000"/>
                  </a:schemeClr>
                </a:solidFill>
                <a:latin typeface="Century Gothic" panose="020B0502020202020204" pitchFamily="34" charset="0"/>
                <a:ea typeface="+mj-ea"/>
                <a:cs typeface="+mj-cs"/>
              </a:defRPr>
            </a:lvl1pPr>
          </a:lstStyle>
          <a:p>
            <a:r>
              <a:rPr lang="en-US"/>
              <a:t>Level 1</a:t>
            </a:r>
          </a:p>
        </p:txBody>
      </p:sp>
      <p:graphicFrame>
        <p:nvGraphicFramePr>
          <p:cNvPr id="3" name="Table 2">
            <a:extLst>
              <a:ext uri="{FF2B5EF4-FFF2-40B4-BE49-F238E27FC236}">
                <a16:creationId xmlns:a16="http://schemas.microsoft.com/office/drawing/2014/main" id="{C060A414-5097-8918-C3EA-B4A10EF4D5A1}"/>
              </a:ext>
            </a:extLst>
          </p:cNvPr>
          <p:cNvGraphicFramePr>
            <a:graphicFrameLocks noGrp="1"/>
          </p:cNvGraphicFramePr>
          <p:nvPr>
            <p:extLst>
              <p:ext uri="{D42A27DB-BD31-4B8C-83A1-F6EECF244321}">
                <p14:modId xmlns:p14="http://schemas.microsoft.com/office/powerpoint/2010/main" val="116272467"/>
              </p:ext>
            </p:extLst>
          </p:nvPr>
        </p:nvGraphicFramePr>
        <p:xfrm>
          <a:off x="5230727" y="67577"/>
          <a:ext cx="6895168" cy="6187440"/>
        </p:xfrm>
        <a:graphic>
          <a:graphicData uri="http://schemas.openxmlformats.org/drawingml/2006/table">
            <a:tbl>
              <a:tblPr firstRow="1" bandRow="1">
                <a:tableStyleId>{8EC20E35-A176-4012-BC5E-935CFFF8708E}</a:tableStyleId>
              </a:tblPr>
              <a:tblGrid>
                <a:gridCol w="889062">
                  <a:extLst>
                    <a:ext uri="{9D8B030D-6E8A-4147-A177-3AD203B41FA5}">
                      <a16:colId xmlns:a16="http://schemas.microsoft.com/office/drawing/2014/main" val="3064395371"/>
                    </a:ext>
                  </a:extLst>
                </a:gridCol>
                <a:gridCol w="4813914">
                  <a:extLst>
                    <a:ext uri="{9D8B030D-6E8A-4147-A177-3AD203B41FA5}">
                      <a16:colId xmlns:a16="http://schemas.microsoft.com/office/drawing/2014/main" val="2789029013"/>
                    </a:ext>
                  </a:extLst>
                </a:gridCol>
                <a:gridCol w="1192192">
                  <a:extLst>
                    <a:ext uri="{9D8B030D-6E8A-4147-A177-3AD203B41FA5}">
                      <a16:colId xmlns:a16="http://schemas.microsoft.com/office/drawing/2014/main" val="227347605"/>
                    </a:ext>
                  </a:extLst>
                </a:gridCol>
              </a:tblGrid>
              <a:tr h="130747">
                <a:tc>
                  <a:txBody>
                    <a:bodyPr/>
                    <a:lstStyle/>
                    <a:p>
                      <a:pPr algn="ctr" fontAlgn="b"/>
                      <a:r>
                        <a:rPr lang="en-US" sz="1000" b="0" u="none" strike="noStrike">
                          <a:solidFill>
                            <a:srgbClr val="000000"/>
                          </a:solidFill>
                          <a:effectLst/>
                          <a:latin typeface="Century Gothic" panose="020B0502020202020204" pitchFamily="34" charset="0"/>
                        </a:rPr>
                        <a:t>1.1</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000" b="0" u="none" strike="noStrike">
                          <a:solidFill>
                            <a:srgbClr val="000000"/>
                          </a:solidFill>
                          <a:effectLst/>
                          <a:latin typeface="Century Gothic" panose="020B0502020202020204" pitchFamily="34" charset="0"/>
                        </a:rPr>
                        <a:t>Mission Design</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000" b="0" i="0" u="none" strike="noStrike">
                          <a:solidFill>
                            <a:srgbClr val="000000"/>
                          </a:solidFill>
                          <a:effectLst/>
                          <a:latin typeface="Century Gothic" panose="020B0502020202020204" pitchFamily="34" charset="0"/>
                        </a:rPr>
                        <a:t>TEST</a:t>
                      </a: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344209311"/>
                  </a:ext>
                </a:extLst>
              </a:tr>
              <a:tr h="130747">
                <a:tc>
                  <a:txBody>
                    <a:bodyPr/>
                    <a:lstStyle/>
                    <a:p>
                      <a:pPr algn="ctr" fontAlgn="b"/>
                      <a:r>
                        <a:rPr lang="en-US" sz="1000" b="0" u="none" strike="noStrike">
                          <a:solidFill>
                            <a:srgbClr val="000000"/>
                          </a:solidFill>
                          <a:effectLst/>
                          <a:latin typeface="Century Gothic" panose="020B0502020202020204" pitchFamily="34" charset="0"/>
                        </a:rPr>
                        <a:t>1.1.1</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Shall withstand simulated launch and operational conditions</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31696437"/>
                  </a:ext>
                </a:extLst>
              </a:tr>
              <a:tr h="130747">
                <a:tc>
                  <a:txBody>
                    <a:bodyPr/>
                    <a:lstStyle/>
                    <a:p>
                      <a:pPr algn="ctr" fontAlgn="b"/>
                      <a:r>
                        <a:rPr lang="en-US" sz="1000" b="0" u="none" strike="noStrike">
                          <a:solidFill>
                            <a:srgbClr val="000000"/>
                          </a:solidFill>
                          <a:effectLst/>
                          <a:latin typeface="Century Gothic" panose="020B0502020202020204" pitchFamily="34" charset="0"/>
                        </a:rPr>
                        <a:t>1.1.2</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Shall detect possible living objects in collected samples </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87985473"/>
                  </a:ext>
                </a:extLst>
              </a:tr>
              <a:tr h="205460">
                <a:tc>
                  <a:txBody>
                    <a:bodyPr/>
                    <a:lstStyle/>
                    <a:p>
                      <a:pPr algn="ctr" fontAlgn="b"/>
                      <a:r>
                        <a:rPr lang="en-US" sz="1000" b="0" u="none" strike="noStrike">
                          <a:solidFill>
                            <a:srgbClr val="000000"/>
                          </a:solidFill>
                          <a:effectLst/>
                          <a:latin typeface="Century Gothic" panose="020B0502020202020204" pitchFamily="34" charset="0"/>
                        </a:rPr>
                        <a:t>1.1.3</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Shall relay data to the spacecraft</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rgbClr val="000000"/>
                          </a:solidFill>
                          <a:effectLst/>
                          <a:latin typeface="Century Gothic" panose="020B0502020202020204" pitchFamily="34" charset="0"/>
                        </a:rPr>
                        <a:t>Ground Station ("Etna Link")</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53689079"/>
                  </a:ext>
                </a:extLst>
              </a:tr>
              <a:tr h="130747">
                <a:tc>
                  <a:txBody>
                    <a:bodyPr/>
                    <a:lstStyle/>
                    <a:p>
                      <a:pPr algn="ctr" fontAlgn="b"/>
                      <a:r>
                        <a:rPr lang="en-US" sz="1000" b="0" u="none" strike="noStrike">
                          <a:solidFill>
                            <a:srgbClr val="000000"/>
                          </a:solidFill>
                          <a:effectLst/>
                          <a:latin typeface="Century Gothic" panose="020B0502020202020204" pitchFamily="34" charset="0"/>
                        </a:rPr>
                        <a:t>1.1.4</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Shall interface with the spacecraft system</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3538562"/>
                  </a:ext>
                </a:extLst>
              </a:tr>
              <a:tr h="130747">
                <a:tc>
                  <a:txBody>
                    <a:bodyPr/>
                    <a:lstStyle/>
                    <a:p>
                      <a:pPr algn="ctr" fontAlgn="b"/>
                      <a:r>
                        <a:rPr lang="en-US" sz="1000" b="0" u="none" strike="noStrike">
                          <a:solidFill>
                            <a:srgbClr val="000000"/>
                          </a:solidFill>
                          <a:effectLst/>
                          <a:latin typeface="Century Gothic" panose="020B0502020202020204" pitchFamily="34" charset="0"/>
                        </a:rPr>
                        <a:t>1.1.5</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Shall receive and expel liquid sample </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7775089"/>
                  </a:ext>
                </a:extLst>
              </a:tr>
              <a:tr h="130747">
                <a:tc>
                  <a:txBody>
                    <a:bodyPr/>
                    <a:lstStyle/>
                    <a:p>
                      <a:pPr algn="ctr" fontAlgn="b"/>
                      <a:r>
                        <a:rPr lang="en-US" sz="1000" b="0" u="none" strike="noStrike">
                          <a:solidFill>
                            <a:srgbClr val="000000"/>
                          </a:solidFill>
                          <a:effectLst/>
                          <a:latin typeface="Century Gothic" panose="020B0502020202020204" pitchFamily="34" charset="0"/>
                        </a:rPr>
                        <a:t>1.2</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000" b="0" u="none" strike="noStrike">
                          <a:solidFill>
                            <a:srgbClr val="000000"/>
                          </a:solidFill>
                          <a:effectLst/>
                          <a:latin typeface="Century Gothic" panose="020B0502020202020204" pitchFamily="34" charset="0"/>
                        </a:rPr>
                        <a:t>Science</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558275660"/>
                  </a:ext>
                </a:extLst>
              </a:tr>
              <a:tr h="130747">
                <a:tc>
                  <a:txBody>
                    <a:bodyPr/>
                    <a:lstStyle/>
                    <a:p>
                      <a:pPr algn="ctr" fontAlgn="b"/>
                      <a:r>
                        <a:rPr lang="en-US" sz="1000" b="0" u="none" strike="noStrike">
                          <a:solidFill>
                            <a:srgbClr val="000000"/>
                          </a:solidFill>
                          <a:effectLst/>
                          <a:latin typeface="Century Gothic" panose="020B0502020202020204" pitchFamily="34" charset="0"/>
                        </a:rPr>
                        <a:t>1.2.1</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Shall provide 3D time history of objects of interest</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93446118"/>
                  </a:ext>
                </a:extLst>
              </a:tr>
              <a:tr h="148012">
                <a:tc>
                  <a:txBody>
                    <a:bodyPr/>
                    <a:lstStyle/>
                    <a:p>
                      <a:pPr algn="ctr" fontAlgn="b"/>
                      <a:r>
                        <a:rPr lang="en-US" sz="1000" b="0" u="none" strike="noStrike">
                          <a:solidFill>
                            <a:srgbClr val="000000"/>
                          </a:solidFill>
                          <a:effectLst/>
                          <a:latin typeface="Century Gothic" panose="020B0502020202020204" pitchFamily="34" charset="0"/>
                        </a:rPr>
                        <a:t>1.2.2</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Shall have adequate specifications for detecting life</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17274644"/>
                  </a:ext>
                </a:extLst>
              </a:tr>
              <a:tr h="130747">
                <a:tc>
                  <a:txBody>
                    <a:bodyPr/>
                    <a:lstStyle/>
                    <a:p>
                      <a:pPr algn="ctr" fontAlgn="b"/>
                      <a:r>
                        <a:rPr lang="en-US" sz="1000" b="0" u="none" strike="noStrike">
                          <a:solidFill>
                            <a:srgbClr val="000000"/>
                          </a:solidFill>
                          <a:effectLst/>
                          <a:latin typeface="Century Gothic" panose="020B0502020202020204" pitchFamily="34" charset="0"/>
                        </a:rPr>
                        <a:t>1.2.3</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Shall image an infinite amount of viable samples</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40195553"/>
                  </a:ext>
                </a:extLst>
              </a:tr>
              <a:tr h="130747">
                <a:tc>
                  <a:txBody>
                    <a:bodyPr/>
                    <a:lstStyle/>
                    <a:p>
                      <a:pPr algn="ctr" fontAlgn="b"/>
                      <a:r>
                        <a:rPr lang="en-US" sz="1000" b="0" u="none" strike="noStrike">
                          <a:solidFill>
                            <a:srgbClr val="000000"/>
                          </a:solidFill>
                          <a:effectLst/>
                          <a:latin typeface="Century Gothic" panose="020B0502020202020204" pitchFamily="34" charset="0"/>
                        </a:rPr>
                        <a:t>1.2.4</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Shall have adequate power for software and storage </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484986"/>
                  </a:ext>
                </a:extLst>
              </a:tr>
              <a:tr h="130747">
                <a:tc>
                  <a:txBody>
                    <a:bodyPr/>
                    <a:lstStyle/>
                    <a:p>
                      <a:pPr algn="ctr" fontAlgn="b"/>
                      <a:r>
                        <a:rPr lang="en-US" sz="1000" b="0" u="none" strike="noStrike">
                          <a:solidFill>
                            <a:srgbClr val="000000"/>
                          </a:solidFill>
                          <a:effectLst/>
                          <a:latin typeface="Century Gothic" panose="020B0502020202020204" pitchFamily="34" charset="0"/>
                        </a:rPr>
                        <a:t>1.3</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000" b="0" u="none" strike="noStrike">
                          <a:solidFill>
                            <a:srgbClr val="000000"/>
                          </a:solidFill>
                          <a:effectLst/>
                          <a:latin typeface="Century Gothic" panose="020B0502020202020204" pitchFamily="34" charset="0"/>
                        </a:rPr>
                        <a:t>Survival</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571260184"/>
                  </a:ext>
                </a:extLst>
              </a:tr>
              <a:tr h="205460">
                <a:tc>
                  <a:txBody>
                    <a:bodyPr/>
                    <a:lstStyle/>
                    <a:p>
                      <a:pPr algn="ctr" fontAlgn="b"/>
                      <a:r>
                        <a:rPr lang="en-US" sz="1000" b="0" u="none" strike="noStrike">
                          <a:solidFill>
                            <a:srgbClr val="000000"/>
                          </a:solidFill>
                          <a:effectLst/>
                          <a:latin typeface="Century Gothic" panose="020B0502020202020204" pitchFamily="34" charset="0"/>
                        </a:rPr>
                        <a:t>1.3.1</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Shall survive thermal ranges during launch and operation</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rgbClr val="000000"/>
                          </a:solidFill>
                          <a:effectLst/>
                          <a:latin typeface="Century Gothic" panose="020B0502020202020204" pitchFamily="34" charset="0"/>
                        </a:rPr>
                        <a:t>freezer survival, oven survival</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9071533"/>
                  </a:ext>
                </a:extLst>
              </a:tr>
              <a:tr h="130747">
                <a:tc>
                  <a:txBody>
                    <a:bodyPr/>
                    <a:lstStyle/>
                    <a:p>
                      <a:pPr algn="ctr" fontAlgn="b"/>
                      <a:r>
                        <a:rPr lang="en-US" sz="1000" b="0" u="none" strike="noStrike">
                          <a:solidFill>
                            <a:srgbClr val="000000"/>
                          </a:solidFill>
                          <a:effectLst/>
                          <a:latin typeface="Century Gothic" panose="020B0502020202020204" pitchFamily="34" charset="0"/>
                        </a:rPr>
                        <a:t>1.3.2</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Shall survive simulated vibration frequencies and amplitudes during launch and operation </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48427713"/>
                  </a:ext>
                </a:extLst>
              </a:tr>
              <a:tr h="130747">
                <a:tc>
                  <a:txBody>
                    <a:bodyPr/>
                    <a:lstStyle/>
                    <a:p>
                      <a:pPr algn="ctr" fontAlgn="b"/>
                      <a:r>
                        <a:rPr lang="en-US" sz="1000" b="0" u="none" strike="noStrike">
                          <a:solidFill>
                            <a:srgbClr val="000000"/>
                          </a:solidFill>
                          <a:effectLst/>
                          <a:latin typeface="Century Gothic" panose="020B0502020202020204" pitchFamily="34" charset="0"/>
                        </a:rPr>
                        <a:t>1.3.3</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Shall survive simulated pressure from launch and operation</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84409589"/>
                  </a:ext>
                </a:extLst>
              </a:tr>
              <a:tr h="130747">
                <a:tc>
                  <a:txBody>
                    <a:bodyPr/>
                    <a:lstStyle/>
                    <a:p>
                      <a:pPr algn="ctr" fontAlgn="b"/>
                      <a:r>
                        <a:rPr lang="en-US" sz="1000" b="0" u="none" strike="noStrike">
                          <a:solidFill>
                            <a:srgbClr val="000000"/>
                          </a:solidFill>
                          <a:effectLst/>
                          <a:latin typeface="Century Gothic" panose="020B0502020202020204" pitchFamily="34" charset="0"/>
                        </a:rPr>
                        <a:t>1.4</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000" b="0" u="none" strike="noStrike">
                          <a:solidFill>
                            <a:srgbClr val="000000"/>
                          </a:solidFill>
                          <a:effectLst/>
                          <a:latin typeface="Century Gothic" panose="020B0502020202020204" pitchFamily="34" charset="0"/>
                        </a:rPr>
                        <a:t>Payload</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630886945"/>
                  </a:ext>
                </a:extLst>
              </a:tr>
              <a:tr h="205460">
                <a:tc>
                  <a:txBody>
                    <a:bodyPr/>
                    <a:lstStyle/>
                    <a:p>
                      <a:pPr algn="ctr" fontAlgn="b"/>
                      <a:r>
                        <a:rPr lang="en-US" sz="1000" b="0" u="none" strike="noStrike">
                          <a:solidFill>
                            <a:srgbClr val="000000"/>
                          </a:solidFill>
                          <a:effectLst/>
                          <a:latin typeface="Century Gothic" panose="020B0502020202020204" pitchFamily="34" charset="0"/>
                        </a:rPr>
                        <a:t>1.4.1</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The payload shall be a </a:t>
                      </a:r>
                      <a:r>
                        <a:rPr lang="en-US" sz="1000" b="0" u="none" strike="noStrike" err="1">
                          <a:solidFill>
                            <a:srgbClr val="000000"/>
                          </a:solidFill>
                          <a:effectLst/>
                          <a:latin typeface="Century Gothic" panose="020B0502020202020204" pitchFamily="34" charset="0"/>
                        </a:rPr>
                        <a:t>lensless</a:t>
                      </a:r>
                      <a:r>
                        <a:rPr lang="en-US" sz="1000" b="0" u="none" strike="noStrike">
                          <a:solidFill>
                            <a:srgbClr val="000000"/>
                          </a:solidFill>
                          <a:effectLst/>
                          <a:latin typeface="Century Gothic" panose="020B0502020202020204" pitchFamily="34" charset="0"/>
                        </a:rPr>
                        <a:t> DIHM consisting of an optional collimating lens, a beam-spreading lens, an optional pinhole, a sample chamber, and an image sensor</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86405232"/>
                  </a:ext>
                </a:extLst>
              </a:tr>
              <a:tr h="130747">
                <a:tc>
                  <a:txBody>
                    <a:bodyPr/>
                    <a:lstStyle/>
                    <a:p>
                      <a:pPr algn="ctr" fontAlgn="b"/>
                      <a:r>
                        <a:rPr lang="en-US" sz="1000" b="0" u="none" strike="noStrike">
                          <a:solidFill>
                            <a:srgbClr val="000000"/>
                          </a:solidFill>
                          <a:effectLst/>
                          <a:latin typeface="Century Gothic" panose="020B0502020202020204" pitchFamily="34" charset="0"/>
                        </a:rPr>
                        <a:t>1.4.2</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The microscope payload shall fit within a 1U </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34067998"/>
                  </a:ext>
                </a:extLst>
              </a:tr>
              <a:tr h="130747">
                <a:tc>
                  <a:txBody>
                    <a:bodyPr/>
                    <a:lstStyle/>
                    <a:p>
                      <a:pPr algn="ctr" fontAlgn="b"/>
                      <a:r>
                        <a:rPr lang="en-US" sz="1000" b="0" u="none" strike="noStrike">
                          <a:solidFill>
                            <a:srgbClr val="000000"/>
                          </a:solidFill>
                          <a:effectLst/>
                          <a:latin typeface="Century Gothic" panose="020B0502020202020204" pitchFamily="34" charset="0"/>
                        </a:rPr>
                        <a:t>1.4.3</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The microscope payload shall weight less than 2kg</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48968192"/>
                  </a:ext>
                </a:extLst>
              </a:tr>
              <a:tr h="205460">
                <a:tc>
                  <a:txBody>
                    <a:bodyPr/>
                    <a:lstStyle/>
                    <a:p>
                      <a:pPr algn="ctr" fontAlgn="b"/>
                      <a:r>
                        <a:rPr lang="en-US" sz="1000" b="0" u="none" strike="noStrike">
                          <a:solidFill>
                            <a:srgbClr val="000000"/>
                          </a:solidFill>
                          <a:effectLst/>
                          <a:latin typeface="Century Gothic" panose="020B0502020202020204" pitchFamily="34" charset="0"/>
                        </a:rPr>
                        <a:t>1.4.4</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The microscope payload should not employ any materials with outgassing properties that could contaminate any optics or instruments onboard the orbiter</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08979271"/>
                  </a:ext>
                </a:extLst>
              </a:tr>
              <a:tr h="130747">
                <a:tc>
                  <a:txBody>
                    <a:bodyPr/>
                    <a:lstStyle/>
                    <a:p>
                      <a:pPr algn="ctr" fontAlgn="b"/>
                      <a:r>
                        <a:rPr lang="en-US" sz="1000" b="0" u="none" strike="noStrike">
                          <a:solidFill>
                            <a:srgbClr val="000000"/>
                          </a:solidFill>
                          <a:effectLst/>
                          <a:latin typeface="Century Gothic" panose="020B0502020202020204" pitchFamily="34" charset="0"/>
                        </a:rPr>
                        <a:t>1.4.5</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Shall have adequate power for all components</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rgbClr val="000000"/>
                          </a:solidFill>
                          <a:effectLst/>
                          <a:latin typeface="Century Gothic" panose="020B0502020202020204" pitchFamily="34" charset="0"/>
                        </a:rPr>
                        <a:t>Day in the Life</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7485749"/>
                  </a:ext>
                </a:extLst>
              </a:tr>
            </a:tbl>
          </a:graphicData>
        </a:graphic>
      </p:graphicFrame>
    </p:spTree>
    <p:extLst>
      <p:ext uri="{BB962C8B-B14F-4D97-AF65-F5344CB8AC3E}">
        <p14:creationId xmlns:p14="http://schemas.microsoft.com/office/powerpoint/2010/main" val="24877094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13AA6-0577-C53F-8E4F-58B3702CF55B}"/>
              </a:ext>
            </a:extLst>
          </p:cNvPr>
          <p:cNvSpPr>
            <a:spLocks noGrp="1"/>
          </p:cNvSpPr>
          <p:nvPr>
            <p:ph type="sldNum" sz="quarter" idx="4"/>
          </p:nvPr>
        </p:nvSpPr>
        <p:spPr/>
        <p:txBody>
          <a:bodyPr/>
          <a:lstStyle/>
          <a:p>
            <a:fld id="{21C771A8-89F5-6C43-9C6E-B052BDC4BA94}" type="slidenum">
              <a:rPr lang="en-US" smtClean="0"/>
              <a:pPr/>
              <a:t>91</a:t>
            </a:fld>
            <a:endParaRPr lang="en-US"/>
          </a:p>
        </p:txBody>
      </p:sp>
      <p:sp>
        <p:nvSpPr>
          <p:cNvPr id="4" name="Rectangle 3">
            <a:extLst>
              <a:ext uri="{FF2B5EF4-FFF2-40B4-BE49-F238E27FC236}">
                <a16:creationId xmlns:a16="http://schemas.microsoft.com/office/drawing/2014/main" id="{1EFD224E-1B41-5E3C-17C3-BA134B22EE25}"/>
              </a:ext>
            </a:extLst>
          </p:cNvPr>
          <p:cNvSpPr/>
          <p:nvPr/>
        </p:nvSpPr>
        <p:spPr>
          <a:xfrm>
            <a:off x="0" y="0"/>
            <a:ext cx="5047989" cy="623796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643FF1B-05C3-57D8-10CD-06DA93185BF9}"/>
              </a:ext>
            </a:extLst>
          </p:cNvPr>
          <p:cNvSpPr txBox="1">
            <a:spLocks/>
          </p:cNvSpPr>
          <p:nvPr/>
        </p:nvSpPr>
        <p:spPr>
          <a:xfrm>
            <a:off x="593984" y="121227"/>
            <a:ext cx="3871586" cy="5995508"/>
          </a:xfrm>
          <a:prstGeom prst="rect">
            <a:avLst/>
          </a:prstGeom>
        </p:spPr>
        <p:txBody>
          <a:bodyPr anchor="ctr"/>
          <a:lstStyle>
            <a:lvl1pPr algn="ctr" defTabSz="914400" rtl="0" eaLnBrk="1" latinLnBrk="0" hangingPunct="1">
              <a:lnSpc>
                <a:spcPct val="90000"/>
              </a:lnSpc>
              <a:spcBef>
                <a:spcPct val="0"/>
              </a:spcBef>
              <a:buNone/>
              <a:defRPr sz="4400" kern="1200">
                <a:solidFill>
                  <a:schemeClr val="accent2">
                    <a:lumMod val="75000"/>
                  </a:schemeClr>
                </a:solidFill>
                <a:latin typeface="Century Gothic" panose="020B0502020202020204" pitchFamily="34" charset="0"/>
                <a:ea typeface="+mj-ea"/>
                <a:cs typeface="+mj-cs"/>
              </a:defRPr>
            </a:lvl1pPr>
          </a:lstStyle>
          <a:p>
            <a:r>
              <a:rPr lang="en-US"/>
              <a:t>Level 2</a:t>
            </a:r>
          </a:p>
        </p:txBody>
      </p:sp>
      <p:graphicFrame>
        <p:nvGraphicFramePr>
          <p:cNvPr id="3" name="Table 2">
            <a:extLst>
              <a:ext uri="{FF2B5EF4-FFF2-40B4-BE49-F238E27FC236}">
                <a16:creationId xmlns:a16="http://schemas.microsoft.com/office/drawing/2014/main" id="{64FFC80C-3B3E-D462-4D84-637936AB5847}"/>
              </a:ext>
            </a:extLst>
          </p:cNvPr>
          <p:cNvGraphicFramePr>
            <a:graphicFrameLocks noGrp="1"/>
          </p:cNvGraphicFramePr>
          <p:nvPr>
            <p:extLst>
              <p:ext uri="{D42A27DB-BD31-4B8C-83A1-F6EECF244321}">
                <p14:modId xmlns:p14="http://schemas.microsoft.com/office/powerpoint/2010/main" val="1439397474"/>
              </p:ext>
            </p:extLst>
          </p:nvPr>
        </p:nvGraphicFramePr>
        <p:xfrm>
          <a:off x="5185265" y="55741"/>
          <a:ext cx="6928677" cy="6126480"/>
        </p:xfrm>
        <a:graphic>
          <a:graphicData uri="http://schemas.openxmlformats.org/drawingml/2006/table">
            <a:tbl>
              <a:tblPr firstRow="1" bandRow="1">
                <a:tableStyleId>{8EC20E35-A176-4012-BC5E-935CFFF8708E}</a:tableStyleId>
              </a:tblPr>
              <a:tblGrid>
                <a:gridCol w="661691">
                  <a:extLst>
                    <a:ext uri="{9D8B030D-6E8A-4147-A177-3AD203B41FA5}">
                      <a16:colId xmlns:a16="http://schemas.microsoft.com/office/drawing/2014/main" val="745519033"/>
                    </a:ext>
                  </a:extLst>
                </a:gridCol>
                <a:gridCol w="5073805">
                  <a:extLst>
                    <a:ext uri="{9D8B030D-6E8A-4147-A177-3AD203B41FA5}">
                      <a16:colId xmlns:a16="http://schemas.microsoft.com/office/drawing/2014/main" val="2194002125"/>
                    </a:ext>
                  </a:extLst>
                </a:gridCol>
                <a:gridCol w="1193181">
                  <a:extLst>
                    <a:ext uri="{9D8B030D-6E8A-4147-A177-3AD203B41FA5}">
                      <a16:colId xmlns:a16="http://schemas.microsoft.com/office/drawing/2014/main" val="1929726089"/>
                    </a:ext>
                  </a:extLst>
                </a:gridCol>
              </a:tblGrid>
              <a:tr h="231292">
                <a:tc>
                  <a:txBody>
                    <a:bodyPr/>
                    <a:lstStyle/>
                    <a:p>
                      <a:pPr algn="ctr" fontAlgn="b"/>
                      <a:r>
                        <a:rPr lang="en-US" sz="1000" b="0" u="none" strike="noStrike">
                          <a:solidFill>
                            <a:srgbClr val="000000"/>
                          </a:solidFill>
                          <a:effectLst/>
                          <a:latin typeface="Century Gothic" panose="020B0502020202020204" pitchFamily="34" charset="0"/>
                        </a:rPr>
                        <a:t>2.1</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000" b="0" u="none" strike="noStrike">
                          <a:solidFill>
                            <a:srgbClr val="000000"/>
                          </a:solidFill>
                          <a:effectLst/>
                          <a:latin typeface="Century Gothic" panose="020B0502020202020204" pitchFamily="34" charset="0"/>
                        </a:rPr>
                        <a:t>Thermal</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685059317"/>
                  </a:ext>
                </a:extLst>
              </a:tr>
              <a:tr h="375850">
                <a:tc>
                  <a:txBody>
                    <a:bodyPr/>
                    <a:lstStyle/>
                    <a:p>
                      <a:pPr algn="ctr" fontAlgn="b"/>
                      <a:r>
                        <a:rPr lang="en-US" sz="1000" b="0" u="none" strike="noStrike">
                          <a:solidFill>
                            <a:srgbClr val="000000"/>
                          </a:solidFill>
                          <a:effectLst/>
                          <a:latin typeface="Century Gothic" panose="020B0502020202020204" pitchFamily="34" charset="0"/>
                        </a:rPr>
                        <a:t>2.1.1</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The microscope shall mate with a flat, temperature-controlled, aluminum baseplate, sized to accommodate 1U payloads</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77722272"/>
                  </a:ext>
                </a:extLst>
              </a:tr>
              <a:tr h="375850">
                <a:tc>
                  <a:txBody>
                    <a:bodyPr/>
                    <a:lstStyle/>
                    <a:p>
                      <a:pPr algn="ctr" fontAlgn="b"/>
                      <a:r>
                        <a:rPr lang="en-US" sz="1000" b="0" u="none" strike="noStrike">
                          <a:solidFill>
                            <a:srgbClr val="000000"/>
                          </a:solidFill>
                          <a:effectLst/>
                          <a:latin typeface="Century Gothic" panose="020B0502020202020204" pitchFamily="34" charset="0"/>
                        </a:rPr>
                        <a:t>2.1.2 </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Shall not heat the sample by more than +5 degrees C relative to the baseplate temperature, except when the sample heater is activated</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rgbClr val="000000"/>
                          </a:solidFill>
                          <a:effectLst/>
                          <a:latin typeface="Century Gothic" panose="020B0502020202020204" pitchFamily="34" charset="0"/>
                        </a:rPr>
                        <a:t>Thermistor Circuit</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4579803"/>
                  </a:ext>
                </a:extLst>
              </a:tr>
              <a:tr h="520408">
                <a:tc>
                  <a:txBody>
                    <a:bodyPr/>
                    <a:lstStyle/>
                    <a:p>
                      <a:pPr algn="ctr" fontAlgn="b"/>
                      <a:r>
                        <a:rPr lang="en-US" sz="1000" b="0" u="none" strike="noStrike">
                          <a:solidFill>
                            <a:srgbClr val="000000"/>
                          </a:solidFill>
                          <a:effectLst/>
                          <a:latin typeface="Century Gothic" panose="020B0502020202020204" pitchFamily="34" charset="0"/>
                        </a:rPr>
                        <a:t>2.1.3</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Shall provide a method to actively heat the sample by a configurable amount relative to the baseplate temperature, with 1 degree C resolution and 1 degree C accuracy</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rgbClr val="000000"/>
                          </a:solidFill>
                          <a:effectLst/>
                          <a:latin typeface="Century Gothic" panose="020B0502020202020204" pitchFamily="34" charset="0"/>
                        </a:rPr>
                        <a:t>Heater Circuit, thermistor circuit </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44765157"/>
                  </a:ext>
                </a:extLst>
              </a:tr>
              <a:tr h="231292">
                <a:tc>
                  <a:txBody>
                    <a:bodyPr/>
                    <a:lstStyle/>
                    <a:p>
                      <a:pPr algn="ctr" fontAlgn="b"/>
                      <a:r>
                        <a:rPr lang="en-US" sz="1000" b="0" u="none" strike="noStrike">
                          <a:solidFill>
                            <a:srgbClr val="000000"/>
                          </a:solidFill>
                          <a:effectLst/>
                          <a:latin typeface="Century Gothic" panose="020B0502020202020204" pitchFamily="34" charset="0"/>
                        </a:rPr>
                        <a:t>2.1.4</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Processor shall not impact microscope's thermal performance</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40507955"/>
                  </a:ext>
                </a:extLst>
              </a:tr>
              <a:tr h="375850">
                <a:tc>
                  <a:txBody>
                    <a:bodyPr/>
                    <a:lstStyle/>
                    <a:p>
                      <a:pPr algn="ctr" fontAlgn="b"/>
                      <a:r>
                        <a:rPr lang="en-US" sz="1000" b="0" u="none" strike="noStrike">
                          <a:solidFill>
                            <a:srgbClr val="000000"/>
                          </a:solidFill>
                          <a:effectLst/>
                          <a:latin typeface="Century Gothic" panose="020B0502020202020204" pitchFamily="34" charset="0"/>
                        </a:rPr>
                        <a:t>2.1.5</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The microscope shall survive temperatures from -15C to +40C</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rgbClr val="000000"/>
                          </a:solidFill>
                          <a:effectLst/>
                          <a:latin typeface="Century Gothic" panose="020B0502020202020204" pitchFamily="34" charset="0"/>
                        </a:rPr>
                        <a:t>freezer survival, oven survival</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40293189"/>
                  </a:ext>
                </a:extLst>
              </a:tr>
              <a:tr h="375850">
                <a:tc>
                  <a:txBody>
                    <a:bodyPr/>
                    <a:lstStyle/>
                    <a:p>
                      <a:pPr algn="ctr" fontAlgn="b"/>
                      <a:r>
                        <a:rPr lang="en-US" sz="1000" b="0" u="none" strike="noStrike">
                          <a:solidFill>
                            <a:srgbClr val="000000"/>
                          </a:solidFill>
                          <a:effectLst/>
                          <a:latin typeface="Century Gothic" panose="020B0502020202020204" pitchFamily="34" charset="0"/>
                        </a:rPr>
                        <a:t>2.1.6</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The microscope shall operate over temperatures ranging from 5C to +40C </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rgbClr val="000000"/>
                          </a:solidFill>
                          <a:effectLst/>
                          <a:latin typeface="Century Gothic" panose="020B0502020202020204" pitchFamily="34" charset="0"/>
                        </a:rPr>
                        <a:t>freezer operating, oven operating</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6201356"/>
                  </a:ext>
                </a:extLst>
              </a:tr>
              <a:tr h="231292">
                <a:tc>
                  <a:txBody>
                    <a:bodyPr/>
                    <a:lstStyle/>
                    <a:p>
                      <a:pPr algn="ctr" fontAlgn="b"/>
                      <a:r>
                        <a:rPr lang="en-US" sz="1000" b="0" u="none" strike="noStrike">
                          <a:solidFill>
                            <a:srgbClr val="000000"/>
                          </a:solidFill>
                          <a:effectLst/>
                          <a:latin typeface="Century Gothic" panose="020B0502020202020204" pitchFamily="34" charset="0"/>
                        </a:rPr>
                        <a:t>2.2</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000" b="0" u="none" strike="noStrike">
                          <a:solidFill>
                            <a:srgbClr val="000000"/>
                          </a:solidFill>
                          <a:effectLst/>
                          <a:latin typeface="Century Gothic" panose="020B0502020202020204" pitchFamily="34" charset="0"/>
                        </a:rPr>
                        <a:t>Structures</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02358808"/>
                  </a:ext>
                </a:extLst>
              </a:tr>
              <a:tr h="375850">
                <a:tc>
                  <a:txBody>
                    <a:bodyPr/>
                    <a:lstStyle/>
                    <a:p>
                      <a:pPr algn="ctr" fontAlgn="b"/>
                      <a:r>
                        <a:rPr lang="en-US" sz="1000" b="0" u="none" strike="noStrike">
                          <a:solidFill>
                            <a:srgbClr val="000000"/>
                          </a:solidFill>
                          <a:effectLst/>
                          <a:latin typeface="Century Gothic" panose="020B0502020202020204" pitchFamily="34" charset="0"/>
                        </a:rPr>
                        <a:t>2.2.1</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The microscope shall survive random simulated vibration up to the values in table T1. Log-linear interpolation is to be used to interpolate between values</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rgbClr val="000000"/>
                          </a:solidFill>
                          <a:effectLst/>
                          <a:latin typeface="Century Gothic" panose="020B0502020202020204" pitchFamily="34" charset="0"/>
                        </a:rPr>
                        <a:t>random vibe simulation</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72877183"/>
                  </a:ext>
                </a:extLst>
              </a:tr>
              <a:tr h="375850">
                <a:tc>
                  <a:txBody>
                    <a:bodyPr/>
                    <a:lstStyle/>
                    <a:p>
                      <a:pPr algn="ctr" fontAlgn="b"/>
                      <a:r>
                        <a:rPr lang="en-US" sz="1000" b="0" u="none" strike="noStrike">
                          <a:solidFill>
                            <a:srgbClr val="000000"/>
                          </a:solidFill>
                          <a:effectLst/>
                          <a:latin typeface="Century Gothic" panose="020B0502020202020204" pitchFamily="34" charset="0"/>
                        </a:rPr>
                        <a:t>2.2.2</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The microscope shall survive continuous g-forces of up to 8g on any axis </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rgbClr val="000000"/>
                          </a:solidFill>
                          <a:effectLst/>
                          <a:latin typeface="Century Gothic" panose="020B0502020202020204" pitchFamily="34" charset="0"/>
                        </a:rPr>
                        <a:t>continuous 8g simulation</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8874964"/>
                  </a:ext>
                </a:extLst>
              </a:tr>
              <a:tr h="231292">
                <a:tc>
                  <a:txBody>
                    <a:bodyPr/>
                    <a:lstStyle/>
                    <a:p>
                      <a:pPr algn="ctr" fontAlgn="b"/>
                      <a:r>
                        <a:rPr lang="en-US" sz="1000" b="0" u="none" strike="noStrike">
                          <a:solidFill>
                            <a:srgbClr val="000000"/>
                          </a:solidFill>
                          <a:effectLst/>
                          <a:latin typeface="Century Gothic" panose="020B0502020202020204" pitchFamily="34" charset="0"/>
                        </a:rPr>
                        <a:t>2.2.3</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The microscope shall survive depressurization at a rate of 0.5 psi/s</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rgbClr val="000000"/>
                          </a:solidFill>
                          <a:effectLst/>
                          <a:latin typeface="Century Gothic" panose="020B0502020202020204" pitchFamily="34" charset="0"/>
                        </a:rPr>
                        <a:t>depressurization</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92110694"/>
                  </a:ext>
                </a:extLst>
              </a:tr>
              <a:tr h="375850">
                <a:tc>
                  <a:txBody>
                    <a:bodyPr/>
                    <a:lstStyle/>
                    <a:p>
                      <a:pPr algn="ctr" fontAlgn="b"/>
                      <a:r>
                        <a:rPr lang="en-US" sz="1000" b="0" u="none" strike="noStrike">
                          <a:solidFill>
                            <a:srgbClr val="000000"/>
                          </a:solidFill>
                          <a:effectLst/>
                          <a:latin typeface="Century Gothic" panose="020B0502020202020204" pitchFamily="34" charset="0"/>
                        </a:rPr>
                        <a:t>2.2.4</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rgbClr val="000000"/>
                          </a:solidFill>
                          <a:effectLst/>
                          <a:latin typeface="Century Gothic" panose="020B0502020202020204" pitchFamily="34" charset="0"/>
                        </a:rPr>
                        <a:t>The microscope shall survive an Overall Sound Pressure Level (OASPL) up to 135dB</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rgbClr val="000000"/>
                          </a:solidFill>
                          <a:effectLst/>
                          <a:latin typeface="Century Gothic" panose="020B0502020202020204" pitchFamily="34" charset="0"/>
                        </a:rPr>
                        <a:t>sound pressure simulation</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6633988"/>
                  </a:ext>
                </a:extLst>
              </a:tr>
              <a:tr h="231292">
                <a:tc>
                  <a:txBody>
                    <a:bodyPr/>
                    <a:lstStyle/>
                    <a:p>
                      <a:pPr algn="ctr" fontAlgn="b"/>
                      <a:r>
                        <a:rPr lang="en-US" sz="1000" b="0" u="none" strike="noStrike">
                          <a:solidFill>
                            <a:srgbClr val="000000"/>
                          </a:solidFill>
                          <a:effectLst/>
                          <a:latin typeface="Century Gothic" panose="020B0502020202020204" pitchFamily="34" charset="0"/>
                        </a:rPr>
                        <a:t>2.3</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000" b="0" u="none" strike="noStrike">
                          <a:solidFill>
                            <a:srgbClr val="000000"/>
                          </a:solidFill>
                          <a:effectLst/>
                          <a:latin typeface="Century Gothic" panose="020B0502020202020204" pitchFamily="34" charset="0"/>
                        </a:rPr>
                        <a:t>Power</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629969443"/>
                  </a:ext>
                </a:extLst>
              </a:tr>
              <a:tr h="375850">
                <a:tc>
                  <a:txBody>
                    <a:bodyPr/>
                    <a:lstStyle/>
                    <a:p>
                      <a:pPr algn="ctr" fontAlgn="ctr"/>
                      <a:r>
                        <a:rPr lang="en-US" sz="1000" b="0" u="none" strike="noStrike">
                          <a:solidFill>
                            <a:srgbClr val="000000"/>
                          </a:solidFill>
                          <a:effectLst/>
                          <a:latin typeface="Century Gothic" panose="020B0502020202020204" pitchFamily="34" charset="0"/>
                        </a:rPr>
                        <a:t>2.3.1</a:t>
                      </a:r>
                      <a:endParaRPr lang="en-US" sz="1000" b="0" i="0" u="none" strike="noStrike">
                        <a:solidFill>
                          <a:srgbClr val="000000"/>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rgbClr val="000000"/>
                          </a:solidFill>
                          <a:effectLst/>
                          <a:latin typeface="Century Gothic" panose="020B0502020202020204" pitchFamily="34" charset="0"/>
                        </a:rPr>
                        <a:t>The microscope core shall consume less than 10 watts active</a:t>
                      </a:r>
                      <a:br>
                        <a:rPr lang="en-US" sz="1000" b="0" u="none" strike="noStrike">
                          <a:solidFill>
                            <a:srgbClr val="000000"/>
                          </a:solidFill>
                          <a:effectLst/>
                          <a:latin typeface="Century Gothic" panose="020B0502020202020204" pitchFamily="34" charset="0"/>
                        </a:rPr>
                      </a:br>
                      <a:r>
                        <a:rPr lang="en-US" sz="1000" b="0" u="none" strike="noStrike">
                          <a:solidFill>
                            <a:srgbClr val="000000"/>
                          </a:solidFill>
                          <a:effectLst/>
                          <a:latin typeface="Century Gothic" panose="020B0502020202020204" pitchFamily="34" charset="0"/>
                        </a:rPr>
                        <a:t>-should consume less than 5 watts active</a:t>
                      </a:r>
                      <a:endParaRPr lang="en-US" sz="1000" b="0" i="0" u="none" strike="noStrike">
                        <a:solidFill>
                          <a:srgbClr val="000000"/>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rgbClr val="000000"/>
                          </a:solidFill>
                          <a:effectLst/>
                          <a:latin typeface="Century Gothic" panose="020B0502020202020204" pitchFamily="34" charset="0"/>
                        </a:rPr>
                        <a:t>Day in the Life</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1308146"/>
                  </a:ext>
                </a:extLst>
              </a:tr>
              <a:tr h="375850">
                <a:tc>
                  <a:txBody>
                    <a:bodyPr/>
                    <a:lstStyle/>
                    <a:p>
                      <a:pPr algn="ctr" fontAlgn="ctr"/>
                      <a:r>
                        <a:rPr lang="en-US" sz="1000" b="0" u="none" strike="noStrike">
                          <a:solidFill>
                            <a:srgbClr val="000000"/>
                          </a:solidFill>
                          <a:effectLst/>
                          <a:latin typeface="Century Gothic" panose="020B0502020202020204" pitchFamily="34" charset="0"/>
                        </a:rPr>
                        <a:t>2.3.2</a:t>
                      </a:r>
                      <a:endParaRPr lang="en-US" sz="1000" b="0" i="0" u="none" strike="noStrike">
                        <a:solidFill>
                          <a:srgbClr val="000000"/>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rgbClr val="000000"/>
                          </a:solidFill>
                          <a:effectLst/>
                          <a:latin typeface="Century Gothic" panose="020B0502020202020204" pitchFamily="34" charset="0"/>
                        </a:rPr>
                        <a:t>The microscope core shall consume less than 0.5 watts inactive</a:t>
                      </a:r>
                      <a:br>
                        <a:rPr lang="en-US" sz="1000" b="0" u="none" strike="noStrike">
                          <a:solidFill>
                            <a:srgbClr val="000000"/>
                          </a:solidFill>
                          <a:effectLst/>
                          <a:latin typeface="Century Gothic" panose="020B0502020202020204" pitchFamily="34" charset="0"/>
                        </a:rPr>
                      </a:br>
                      <a:r>
                        <a:rPr lang="en-US" sz="1000" b="0" u="none" strike="noStrike">
                          <a:solidFill>
                            <a:srgbClr val="000000"/>
                          </a:solidFill>
                          <a:effectLst/>
                          <a:latin typeface="Century Gothic" panose="020B0502020202020204" pitchFamily="34" charset="0"/>
                        </a:rPr>
                        <a:t>-should consume less than .1 watts active</a:t>
                      </a:r>
                      <a:endParaRPr lang="en-US" sz="1000" b="0" i="0" u="none" strike="noStrike">
                        <a:solidFill>
                          <a:srgbClr val="000000"/>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rgbClr val="000000"/>
                          </a:solidFill>
                          <a:effectLst/>
                          <a:latin typeface="Century Gothic" panose="020B0502020202020204" pitchFamily="34" charset="0"/>
                        </a:rPr>
                        <a:t>Day in the Life</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09559950"/>
                  </a:ext>
                </a:extLst>
              </a:tr>
              <a:tr h="375850">
                <a:tc>
                  <a:txBody>
                    <a:bodyPr/>
                    <a:lstStyle/>
                    <a:p>
                      <a:pPr algn="ctr" fontAlgn="ctr"/>
                      <a:r>
                        <a:rPr lang="en-US" sz="1000" b="0" u="none" strike="noStrike">
                          <a:solidFill>
                            <a:srgbClr val="000000"/>
                          </a:solidFill>
                          <a:effectLst/>
                          <a:latin typeface="Century Gothic" panose="020B0502020202020204" pitchFamily="34" charset="0"/>
                        </a:rPr>
                        <a:t>2.3.3</a:t>
                      </a:r>
                      <a:endParaRPr lang="en-US" sz="1000" b="0" i="0" u="none" strike="noStrike">
                        <a:solidFill>
                          <a:srgbClr val="000000"/>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rgbClr val="000000"/>
                          </a:solidFill>
                          <a:effectLst/>
                          <a:latin typeface="Century Gothic" panose="020B0502020202020204" pitchFamily="34" charset="0"/>
                        </a:rPr>
                        <a:t>The processor shall consume less than 10 watts active</a:t>
                      </a:r>
                      <a:br>
                        <a:rPr lang="en-US" sz="1000" b="0" u="none" strike="noStrike">
                          <a:solidFill>
                            <a:srgbClr val="000000"/>
                          </a:solidFill>
                          <a:effectLst/>
                          <a:latin typeface="Century Gothic" panose="020B0502020202020204" pitchFamily="34" charset="0"/>
                        </a:rPr>
                      </a:br>
                      <a:r>
                        <a:rPr lang="en-US" sz="1000" b="0" u="none" strike="noStrike">
                          <a:solidFill>
                            <a:srgbClr val="000000"/>
                          </a:solidFill>
                          <a:effectLst/>
                          <a:latin typeface="Century Gothic" panose="020B0502020202020204" pitchFamily="34" charset="0"/>
                        </a:rPr>
                        <a:t>-should consume less than 5 watts active</a:t>
                      </a:r>
                      <a:endParaRPr lang="en-US" sz="1000" b="0" i="0" u="none" strike="noStrike">
                        <a:solidFill>
                          <a:srgbClr val="000000"/>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rgbClr val="000000"/>
                          </a:solidFill>
                          <a:effectLst/>
                          <a:latin typeface="Century Gothic" panose="020B0502020202020204" pitchFamily="34" charset="0"/>
                        </a:rPr>
                        <a:t>Day in the Life</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34611990"/>
                  </a:ext>
                </a:extLst>
              </a:tr>
              <a:tr h="375850">
                <a:tc>
                  <a:txBody>
                    <a:bodyPr/>
                    <a:lstStyle/>
                    <a:p>
                      <a:pPr algn="ctr" fontAlgn="ctr"/>
                      <a:r>
                        <a:rPr lang="en-US" sz="1000" b="0" u="none" strike="noStrike">
                          <a:solidFill>
                            <a:srgbClr val="000000"/>
                          </a:solidFill>
                          <a:effectLst/>
                          <a:latin typeface="Century Gothic" panose="020B0502020202020204" pitchFamily="34" charset="0"/>
                        </a:rPr>
                        <a:t>2.3.4</a:t>
                      </a:r>
                      <a:endParaRPr lang="en-US" sz="1000" b="0" i="0" u="none" strike="noStrike">
                        <a:solidFill>
                          <a:srgbClr val="000000"/>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rgbClr val="000000"/>
                          </a:solidFill>
                          <a:effectLst/>
                          <a:latin typeface="Century Gothic" panose="020B0502020202020204" pitchFamily="34" charset="0"/>
                        </a:rPr>
                        <a:t>The processor shall consume less than 0.5 watts inactive</a:t>
                      </a:r>
                      <a:br>
                        <a:rPr lang="en-US" sz="1000" b="0" u="none" strike="noStrike">
                          <a:solidFill>
                            <a:srgbClr val="000000"/>
                          </a:solidFill>
                          <a:effectLst/>
                          <a:latin typeface="Century Gothic" panose="020B0502020202020204" pitchFamily="34" charset="0"/>
                        </a:rPr>
                      </a:br>
                      <a:r>
                        <a:rPr lang="en-US" sz="1000" b="0" u="none" strike="noStrike">
                          <a:solidFill>
                            <a:srgbClr val="000000"/>
                          </a:solidFill>
                          <a:effectLst/>
                          <a:latin typeface="Century Gothic" panose="020B0502020202020204" pitchFamily="34" charset="0"/>
                        </a:rPr>
                        <a:t>-should consume less than .1 watts active </a:t>
                      </a:r>
                      <a:endParaRPr lang="en-US" sz="1000" b="0" i="0" u="none" strike="noStrike">
                        <a:solidFill>
                          <a:srgbClr val="000000"/>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rgbClr val="000000"/>
                          </a:solidFill>
                          <a:effectLst/>
                          <a:latin typeface="Century Gothic" panose="020B0502020202020204" pitchFamily="34" charset="0"/>
                        </a:rPr>
                        <a:t>Day in the Life</a:t>
                      </a:r>
                      <a:endParaRPr lang="en-US" sz="1000" b="0" i="0" u="none" strike="noStrike">
                        <a:solidFill>
                          <a:srgbClr val="000000"/>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02067025"/>
                  </a:ext>
                </a:extLst>
              </a:tr>
            </a:tbl>
          </a:graphicData>
        </a:graphic>
      </p:graphicFrame>
    </p:spTree>
    <p:extLst>
      <p:ext uri="{BB962C8B-B14F-4D97-AF65-F5344CB8AC3E}">
        <p14:creationId xmlns:p14="http://schemas.microsoft.com/office/powerpoint/2010/main" val="28976396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13AA6-0577-C53F-8E4F-58B3702CF55B}"/>
              </a:ext>
            </a:extLst>
          </p:cNvPr>
          <p:cNvSpPr>
            <a:spLocks noGrp="1"/>
          </p:cNvSpPr>
          <p:nvPr>
            <p:ph type="sldNum" sz="quarter" idx="4"/>
          </p:nvPr>
        </p:nvSpPr>
        <p:spPr/>
        <p:txBody>
          <a:bodyPr/>
          <a:lstStyle/>
          <a:p>
            <a:fld id="{21C771A8-89F5-6C43-9C6E-B052BDC4BA94}" type="slidenum">
              <a:rPr lang="en-US" smtClean="0"/>
              <a:pPr/>
              <a:t>92</a:t>
            </a:fld>
            <a:endParaRPr lang="en-US"/>
          </a:p>
        </p:txBody>
      </p:sp>
      <p:sp>
        <p:nvSpPr>
          <p:cNvPr id="4" name="Rectangle 3">
            <a:extLst>
              <a:ext uri="{FF2B5EF4-FFF2-40B4-BE49-F238E27FC236}">
                <a16:creationId xmlns:a16="http://schemas.microsoft.com/office/drawing/2014/main" id="{1EFD224E-1B41-5E3C-17C3-BA134B22EE25}"/>
              </a:ext>
            </a:extLst>
          </p:cNvPr>
          <p:cNvSpPr/>
          <p:nvPr/>
        </p:nvSpPr>
        <p:spPr>
          <a:xfrm>
            <a:off x="0" y="0"/>
            <a:ext cx="5047989" cy="623796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643FF1B-05C3-57D8-10CD-06DA93185BF9}"/>
              </a:ext>
            </a:extLst>
          </p:cNvPr>
          <p:cNvSpPr txBox="1">
            <a:spLocks/>
          </p:cNvSpPr>
          <p:nvPr/>
        </p:nvSpPr>
        <p:spPr>
          <a:xfrm>
            <a:off x="593984" y="121227"/>
            <a:ext cx="3871586" cy="5995508"/>
          </a:xfrm>
          <a:prstGeom prst="rect">
            <a:avLst/>
          </a:prstGeom>
        </p:spPr>
        <p:txBody>
          <a:bodyPr anchor="ctr"/>
          <a:lstStyle>
            <a:lvl1pPr algn="ctr" defTabSz="914400" rtl="0" eaLnBrk="1" latinLnBrk="0" hangingPunct="1">
              <a:lnSpc>
                <a:spcPct val="90000"/>
              </a:lnSpc>
              <a:spcBef>
                <a:spcPct val="0"/>
              </a:spcBef>
              <a:buNone/>
              <a:defRPr sz="4400" kern="1200">
                <a:solidFill>
                  <a:schemeClr val="accent2">
                    <a:lumMod val="75000"/>
                  </a:schemeClr>
                </a:solidFill>
                <a:latin typeface="Century Gothic" panose="020B0502020202020204" pitchFamily="34" charset="0"/>
                <a:ea typeface="+mj-ea"/>
                <a:cs typeface="+mj-cs"/>
              </a:defRPr>
            </a:lvl1pPr>
          </a:lstStyle>
          <a:p>
            <a:r>
              <a:rPr lang="en-US"/>
              <a:t>Level 2 (cont.)</a:t>
            </a:r>
          </a:p>
        </p:txBody>
      </p:sp>
      <p:graphicFrame>
        <p:nvGraphicFramePr>
          <p:cNvPr id="3" name="Table 2">
            <a:extLst>
              <a:ext uri="{FF2B5EF4-FFF2-40B4-BE49-F238E27FC236}">
                <a16:creationId xmlns:a16="http://schemas.microsoft.com/office/drawing/2014/main" id="{F469754F-2C2A-51B9-B325-33120827DA6F}"/>
              </a:ext>
            </a:extLst>
          </p:cNvPr>
          <p:cNvGraphicFramePr>
            <a:graphicFrameLocks noGrp="1"/>
          </p:cNvGraphicFramePr>
          <p:nvPr>
            <p:extLst>
              <p:ext uri="{D42A27DB-BD31-4B8C-83A1-F6EECF244321}">
                <p14:modId xmlns:p14="http://schemas.microsoft.com/office/powerpoint/2010/main" val="1078231061"/>
              </p:ext>
            </p:extLst>
          </p:nvPr>
        </p:nvGraphicFramePr>
        <p:xfrm>
          <a:off x="5159245" y="32468"/>
          <a:ext cx="6917526" cy="6194413"/>
        </p:xfrm>
        <a:graphic>
          <a:graphicData uri="http://schemas.openxmlformats.org/drawingml/2006/table">
            <a:tbl>
              <a:tblPr firstRow="1" bandRow="1">
                <a:tableStyleId>{8EC20E35-A176-4012-BC5E-935CFFF8708E}</a:tableStyleId>
              </a:tblPr>
              <a:tblGrid>
                <a:gridCol w="427516">
                  <a:extLst>
                    <a:ext uri="{9D8B030D-6E8A-4147-A177-3AD203B41FA5}">
                      <a16:colId xmlns:a16="http://schemas.microsoft.com/office/drawing/2014/main" val="4227588283"/>
                    </a:ext>
                  </a:extLst>
                </a:gridCol>
                <a:gridCol w="5430644">
                  <a:extLst>
                    <a:ext uri="{9D8B030D-6E8A-4147-A177-3AD203B41FA5}">
                      <a16:colId xmlns:a16="http://schemas.microsoft.com/office/drawing/2014/main" val="3687734547"/>
                    </a:ext>
                  </a:extLst>
                </a:gridCol>
                <a:gridCol w="1059366">
                  <a:extLst>
                    <a:ext uri="{9D8B030D-6E8A-4147-A177-3AD203B41FA5}">
                      <a16:colId xmlns:a16="http://schemas.microsoft.com/office/drawing/2014/main" val="2554279617"/>
                    </a:ext>
                  </a:extLst>
                </a:gridCol>
              </a:tblGrid>
              <a:tr h="214162">
                <a:tc>
                  <a:txBody>
                    <a:bodyPr/>
                    <a:lstStyle/>
                    <a:p>
                      <a:pPr algn="ctr" fontAlgn="b"/>
                      <a:r>
                        <a:rPr lang="en-US" sz="900" b="0" u="none" strike="noStrike">
                          <a:solidFill>
                            <a:schemeClr val="bg1"/>
                          </a:solidFill>
                          <a:effectLst/>
                          <a:latin typeface="Century Gothic" panose="020B0502020202020204" pitchFamily="34" charset="0"/>
                        </a:rPr>
                        <a:t>2.4</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900" b="0" u="none" strike="noStrike">
                          <a:solidFill>
                            <a:schemeClr val="bg1"/>
                          </a:solidFill>
                          <a:effectLst/>
                          <a:latin typeface="Century Gothic" panose="020B0502020202020204" pitchFamily="34" charset="0"/>
                        </a:rPr>
                        <a:t>Optics</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72152236"/>
                  </a:ext>
                </a:extLst>
              </a:tr>
              <a:tr h="342660">
                <a:tc>
                  <a:txBody>
                    <a:bodyPr/>
                    <a:lstStyle/>
                    <a:p>
                      <a:pPr algn="ctr" fontAlgn="b"/>
                      <a:r>
                        <a:rPr lang="en-US" sz="900" b="0" u="none" strike="noStrike">
                          <a:solidFill>
                            <a:schemeClr val="bg1"/>
                          </a:solidFill>
                          <a:effectLst/>
                          <a:latin typeface="Century Gothic" panose="020B0502020202020204" pitchFamily="34" charset="0"/>
                        </a:rPr>
                        <a:t>2.4.1</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900" b="0" u="none" strike="noStrike">
                          <a:solidFill>
                            <a:schemeClr val="bg1"/>
                          </a:solidFill>
                          <a:effectLst/>
                          <a:latin typeface="Century Gothic" panose="020B0502020202020204" pitchFamily="34" charset="0"/>
                        </a:rPr>
                        <a:t>The microscope shall support a configurable framerate in 1 FPS increments able to detect non Brownian motion</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46326592"/>
                  </a:ext>
                </a:extLst>
              </a:tr>
              <a:tr h="214162">
                <a:tc>
                  <a:txBody>
                    <a:bodyPr/>
                    <a:lstStyle/>
                    <a:p>
                      <a:pPr algn="ctr" fontAlgn="b"/>
                      <a:r>
                        <a:rPr lang="en-US" sz="900" b="0" u="none" strike="noStrike">
                          <a:solidFill>
                            <a:schemeClr val="bg1"/>
                          </a:solidFill>
                          <a:effectLst/>
                          <a:latin typeface="Century Gothic" panose="020B0502020202020204" pitchFamily="34" charset="0"/>
                        </a:rPr>
                        <a:t>2.4.2</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900" b="0" u="none" strike="noStrike">
                          <a:solidFill>
                            <a:schemeClr val="bg1"/>
                          </a:solidFill>
                          <a:effectLst/>
                          <a:latin typeface="Century Gothic" panose="020B0502020202020204" pitchFamily="34" charset="0"/>
                        </a:rPr>
                        <a:t>The microscope shall output its digital data via the orbiter's science data downlink</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50558801"/>
                  </a:ext>
                </a:extLst>
              </a:tr>
              <a:tr h="296533">
                <a:tc>
                  <a:txBody>
                    <a:bodyPr/>
                    <a:lstStyle/>
                    <a:p>
                      <a:pPr algn="ctr" fontAlgn="b"/>
                      <a:r>
                        <a:rPr lang="en-US" sz="900" b="0" u="none" strike="noStrike">
                          <a:solidFill>
                            <a:schemeClr val="bg1"/>
                          </a:solidFill>
                          <a:effectLst/>
                          <a:latin typeface="Century Gothic" panose="020B0502020202020204" pitchFamily="34" charset="0"/>
                        </a:rPr>
                        <a:t>2.4.3</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900" b="0" u="none" strike="noStrike">
                          <a:solidFill>
                            <a:schemeClr val="bg1"/>
                          </a:solidFill>
                          <a:effectLst/>
                          <a:latin typeface="Century Gothic" panose="020B0502020202020204" pitchFamily="34" charset="0"/>
                        </a:rPr>
                        <a:t>The optical assembly shall be free of debris and contamination that could affect the light path</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86360519"/>
                  </a:ext>
                </a:extLst>
              </a:tr>
              <a:tr h="214162">
                <a:tc>
                  <a:txBody>
                    <a:bodyPr/>
                    <a:lstStyle/>
                    <a:p>
                      <a:pPr algn="ctr" fontAlgn="b"/>
                      <a:r>
                        <a:rPr lang="en-US" sz="900" b="0" u="none" strike="noStrike">
                          <a:solidFill>
                            <a:schemeClr val="bg1"/>
                          </a:solidFill>
                          <a:effectLst/>
                          <a:latin typeface="Century Gothic" panose="020B0502020202020204" pitchFamily="34" charset="0"/>
                        </a:rPr>
                        <a:t>2.4.4</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900" b="0" u="none" strike="noStrike">
                          <a:solidFill>
                            <a:schemeClr val="bg1"/>
                          </a:solidFill>
                          <a:effectLst/>
                          <a:latin typeface="Century Gothic" panose="020B0502020202020204" pitchFamily="34" charset="0"/>
                        </a:rPr>
                        <a:t>Microscope sensor shall support a resolution able to detect particles in the sample volume</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900" b="0" u="none" strike="noStrike">
                          <a:solidFill>
                            <a:schemeClr val="bg1"/>
                          </a:solidFill>
                          <a:effectLst/>
                          <a:latin typeface="Century Gothic" panose="020B0502020202020204" pitchFamily="34" charset="0"/>
                        </a:rPr>
                        <a:t>alignment test</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57008595"/>
                  </a:ext>
                </a:extLst>
              </a:tr>
              <a:tr h="214162">
                <a:tc>
                  <a:txBody>
                    <a:bodyPr/>
                    <a:lstStyle/>
                    <a:p>
                      <a:pPr algn="ctr" fontAlgn="b"/>
                      <a:r>
                        <a:rPr lang="en-US" sz="900" b="0" u="none" strike="noStrike">
                          <a:solidFill>
                            <a:schemeClr val="bg1"/>
                          </a:solidFill>
                          <a:effectLst/>
                          <a:latin typeface="Century Gothic" panose="020B0502020202020204" pitchFamily="34" charset="0"/>
                        </a:rPr>
                        <a:t>2.5</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900" b="0" u="none" strike="noStrike">
                          <a:solidFill>
                            <a:schemeClr val="bg1"/>
                          </a:solidFill>
                          <a:effectLst/>
                          <a:latin typeface="Century Gothic" panose="020B0502020202020204" pitchFamily="34" charset="0"/>
                        </a:rPr>
                        <a:t>Software</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654085525"/>
                  </a:ext>
                </a:extLst>
              </a:tr>
              <a:tr h="342660">
                <a:tc>
                  <a:txBody>
                    <a:bodyPr/>
                    <a:lstStyle/>
                    <a:p>
                      <a:pPr algn="ctr" fontAlgn="b"/>
                      <a:r>
                        <a:rPr lang="en-US" sz="900" b="0" u="none" strike="noStrike">
                          <a:solidFill>
                            <a:schemeClr val="bg1"/>
                          </a:solidFill>
                          <a:effectLst/>
                          <a:latin typeface="Century Gothic" panose="020B0502020202020204" pitchFamily="34" charset="0"/>
                        </a:rPr>
                        <a:t>2.5.1</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900" b="0" u="none" strike="noStrike">
                          <a:solidFill>
                            <a:schemeClr val="bg1"/>
                          </a:solidFill>
                          <a:effectLst/>
                          <a:latin typeface="Century Gothic" panose="020B0502020202020204" pitchFamily="34" charset="0"/>
                        </a:rPr>
                        <a:t>Shall support configurable exposure times from 0.1ms to 1 second, with an accuracy of 0.01ms, 2-sigma</a:t>
                      </a:r>
                      <a:endParaRPr lang="en-US" sz="9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900" b="0" u="none" strike="noStrike">
                          <a:solidFill>
                            <a:schemeClr val="bg1"/>
                          </a:solidFill>
                          <a:effectLst/>
                          <a:latin typeface="Century Gothic" panose="020B0502020202020204" pitchFamily="34" charset="0"/>
                        </a:rPr>
                        <a:t>imaging system</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43595861"/>
                  </a:ext>
                </a:extLst>
              </a:tr>
              <a:tr h="214162">
                <a:tc>
                  <a:txBody>
                    <a:bodyPr/>
                    <a:lstStyle/>
                    <a:p>
                      <a:pPr algn="ctr" fontAlgn="b"/>
                      <a:r>
                        <a:rPr lang="en-US" sz="900" b="0" u="none" strike="noStrike">
                          <a:solidFill>
                            <a:schemeClr val="bg1"/>
                          </a:solidFill>
                          <a:effectLst/>
                          <a:latin typeface="Century Gothic" panose="020B0502020202020204" pitchFamily="34" charset="0"/>
                        </a:rPr>
                        <a:t>2.5.2</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900" b="0" u="none" strike="noStrike">
                          <a:solidFill>
                            <a:schemeClr val="bg1"/>
                          </a:solidFill>
                          <a:effectLst/>
                          <a:latin typeface="Century Gothic" panose="020B0502020202020204" pitchFamily="34" charset="0"/>
                        </a:rPr>
                        <a:t>Shall support configurable sensor gain over the range supported by the image sensor</a:t>
                      </a:r>
                      <a:endParaRPr lang="en-US" sz="9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900" b="0" u="none" strike="noStrike">
                          <a:solidFill>
                            <a:schemeClr val="bg1"/>
                          </a:solidFill>
                          <a:effectLst/>
                          <a:latin typeface="Century Gothic" panose="020B0502020202020204" pitchFamily="34" charset="0"/>
                        </a:rPr>
                        <a:t>imaging system</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2468696"/>
                  </a:ext>
                </a:extLst>
              </a:tr>
              <a:tr h="471157">
                <a:tc>
                  <a:txBody>
                    <a:bodyPr/>
                    <a:lstStyle/>
                    <a:p>
                      <a:pPr algn="ctr" fontAlgn="b"/>
                      <a:r>
                        <a:rPr lang="en-US" sz="900" b="0" u="none" strike="noStrike">
                          <a:solidFill>
                            <a:schemeClr val="bg1"/>
                          </a:solidFill>
                          <a:effectLst/>
                          <a:latin typeface="Century Gothic" panose="020B0502020202020204" pitchFamily="34" charset="0"/>
                        </a:rPr>
                        <a:t>2.5.3</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900" b="0" u="none" strike="noStrike">
                          <a:solidFill>
                            <a:schemeClr val="bg1"/>
                          </a:solidFill>
                          <a:effectLst/>
                          <a:latin typeface="Century Gothic" panose="020B0502020202020204" pitchFamily="34" charset="0"/>
                        </a:rPr>
                        <a:t>The processor and reconstruction algorithm shall be fast enough to keep up with the rate of material collection</a:t>
                      </a:r>
                      <a:endParaRPr lang="en-US" sz="9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900" b="0" u="none" strike="noStrike">
                          <a:solidFill>
                            <a:schemeClr val="bg1"/>
                          </a:solidFill>
                          <a:effectLst/>
                          <a:latin typeface="Century Gothic" panose="020B0502020202020204" pitchFamily="34" charset="0"/>
                        </a:rPr>
                        <a:t>sim. </a:t>
                      </a:r>
                      <a:r>
                        <a:rPr lang="en-US" sz="900" b="0" u="none" strike="noStrike" err="1">
                          <a:solidFill>
                            <a:schemeClr val="bg1"/>
                          </a:solidFill>
                          <a:effectLst/>
                          <a:latin typeface="Century Gothic" panose="020B0502020202020204" pitchFamily="34" charset="0"/>
                        </a:rPr>
                        <a:t>reconst</a:t>
                      </a:r>
                      <a:r>
                        <a:rPr lang="en-US" sz="900" b="0" u="none" strike="noStrike">
                          <a:solidFill>
                            <a:schemeClr val="bg1"/>
                          </a:solidFill>
                          <a:effectLst/>
                          <a:latin typeface="Century Gothic" panose="020B0502020202020204" pitchFamily="34" charset="0"/>
                        </a:rPr>
                        <a:t>., sim. reconstruction difference stack</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47946961"/>
                  </a:ext>
                </a:extLst>
              </a:tr>
              <a:tr h="471157">
                <a:tc>
                  <a:txBody>
                    <a:bodyPr/>
                    <a:lstStyle/>
                    <a:p>
                      <a:pPr algn="ctr" fontAlgn="b"/>
                      <a:r>
                        <a:rPr lang="en-US" sz="900" b="0" u="none" strike="noStrike">
                          <a:solidFill>
                            <a:schemeClr val="bg1"/>
                          </a:solidFill>
                          <a:effectLst/>
                          <a:latin typeface="Century Gothic" panose="020B0502020202020204" pitchFamily="34" charset="0"/>
                        </a:rPr>
                        <a:t>2.5.4</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900" b="0" u="none" strike="noStrike">
                          <a:solidFill>
                            <a:schemeClr val="bg1"/>
                          </a:solidFill>
                          <a:effectLst/>
                          <a:latin typeface="Century Gothic" panose="020B0502020202020204" pitchFamily="34" charset="0"/>
                        </a:rPr>
                        <a:t>Shall provide a reconstruction resolution able to detect particles in the sample volume</a:t>
                      </a:r>
                      <a:endParaRPr lang="en-US" sz="9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900" b="0" u="none" strike="noStrike">
                          <a:solidFill>
                            <a:schemeClr val="bg1"/>
                          </a:solidFill>
                          <a:effectLst/>
                          <a:latin typeface="Century Gothic" panose="020B0502020202020204" pitchFamily="34" charset="0"/>
                        </a:rPr>
                        <a:t>sim. </a:t>
                      </a:r>
                      <a:r>
                        <a:rPr lang="en-US" sz="900" b="0" u="none" strike="noStrike" err="1">
                          <a:solidFill>
                            <a:schemeClr val="bg1"/>
                          </a:solidFill>
                          <a:effectLst/>
                          <a:latin typeface="Century Gothic" panose="020B0502020202020204" pitchFamily="34" charset="0"/>
                        </a:rPr>
                        <a:t>reconst</a:t>
                      </a:r>
                      <a:r>
                        <a:rPr lang="en-US" sz="900" b="0" u="none" strike="noStrike">
                          <a:solidFill>
                            <a:schemeClr val="bg1"/>
                          </a:solidFill>
                          <a:effectLst/>
                          <a:latin typeface="Century Gothic" panose="020B0502020202020204" pitchFamily="34" charset="0"/>
                        </a:rPr>
                        <a:t>., sim. reconstruction difference stack</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20773818"/>
                  </a:ext>
                </a:extLst>
              </a:tr>
              <a:tr h="342660">
                <a:tc>
                  <a:txBody>
                    <a:bodyPr/>
                    <a:lstStyle/>
                    <a:p>
                      <a:pPr algn="ctr" fontAlgn="b"/>
                      <a:r>
                        <a:rPr lang="en-US" sz="900" b="0" u="none" strike="noStrike">
                          <a:solidFill>
                            <a:schemeClr val="bg1"/>
                          </a:solidFill>
                          <a:effectLst/>
                          <a:latin typeface="Century Gothic" panose="020B0502020202020204" pitchFamily="34" charset="0"/>
                        </a:rPr>
                        <a:t>2.5.5</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900" b="0" u="none" strike="noStrike">
                          <a:solidFill>
                            <a:schemeClr val="bg1"/>
                          </a:solidFill>
                          <a:effectLst/>
                          <a:latin typeface="Century Gothic" panose="020B0502020202020204" pitchFamily="34" charset="0"/>
                        </a:rPr>
                        <a:t>The software shall provide a method to estimate the amount of compression achievable for a specified item of output data</a:t>
                      </a:r>
                      <a:endParaRPr lang="en-US" sz="9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80930458"/>
                  </a:ext>
                </a:extLst>
              </a:tr>
              <a:tr h="214162">
                <a:tc>
                  <a:txBody>
                    <a:bodyPr/>
                    <a:lstStyle/>
                    <a:p>
                      <a:pPr algn="ctr" fontAlgn="b"/>
                      <a:r>
                        <a:rPr lang="en-US" sz="900" b="0" u="none" strike="noStrike">
                          <a:solidFill>
                            <a:schemeClr val="bg1"/>
                          </a:solidFill>
                          <a:effectLst/>
                          <a:latin typeface="Century Gothic" panose="020B0502020202020204" pitchFamily="34" charset="0"/>
                        </a:rPr>
                        <a:t>2.5.6</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900" b="0" u="none" strike="noStrike">
                          <a:solidFill>
                            <a:schemeClr val="bg1"/>
                          </a:solidFill>
                          <a:effectLst/>
                          <a:latin typeface="Century Gothic" panose="020B0502020202020204" pitchFamily="34" charset="0"/>
                        </a:rPr>
                        <a:t>The software shall provide a method to compress data prior to output</a:t>
                      </a:r>
                      <a:endParaRPr lang="en-US" sz="9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66688803"/>
                  </a:ext>
                </a:extLst>
              </a:tr>
              <a:tr h="471157">
                <a:tc>
                  <a:txBody>
                    <a:bodyPr/>
                    <a:lstStyle/>
                    <a:p>
                      <a:pPr algn="ctr" fontAlgn="b"/>
                      <a:r>
                        <a:rPr lang="en-US" sz="900" b="0" u="none" strike="noStrike">
                          <a:solidFill>
                            <a:schemeClr val="bg1"/>
                          </a:solidFill>
                          <a:effectLst/>
                          <a:latin typeface="Century Gothic" panose="020B0502020202020204" pitchFamily="34" charset="0"/>
                        </a:rPr>
                        <a:t>2.5.7</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900" b="0" u="none" strike="noStrike">
                          <a:solidFill>
                            <a:schemeClr val="bg1"/>
                          </a:solidFill>
                          <a:effectLst/>
                          <a:latin typeface="Century Gothic" panose="020B0502020202020204" pitchFamily="34" charset="0"/>
                        </a:rPr>
                        <a:t>The software shall support the detection of microbes larger than 0.8</a:t>
                      </a:r>
                      <a:r>
                        <a:rPr lang="el-GR" sz="900" b="0" u="none" strike="noStrike">
                          <a:solidFill>
                            <a:schemeClr val="bg1"/>
                          </a:solidFill>
                          <a:effectLst/>
                          <a:latin typeface="Century Gothic" panose="020B0502020202020204" pitchFamily="34" charset="0"/>
                        </a:rPr>
                        <a:t>μ</a:t>
                      </a:r>
                      <a:r>
                        <a:rPr lang="en-US" sz="900" b="0" u="none" strike="noStrike">
                          <a:solidFill>
                            <a:schemeClr val="bg1"/>
                          </a:solidFill>
                          <a:effectLst/>
                          <a:latin typeface="Century Gothic" panose="020B0502020202020204" pitchFamily="34" charset="0"/>
                        </a:rPr>
                        <a:t>m in size</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900" b="0" u="none" strike="noStrike">
                          <a:solidFill>
                            <a:schemeClr val="bg1"/>
                          </a:solidFill>
                          <a:effectLst/>
                          <a:latin typeface="Century Gothic" panose="020B0502020202020204" pitchFamily="34" charset="0"/>
                        </a:rPr>
                        <a:t>detection of life test,  multiple organisms test</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05242196"/>
                  </a:ext>
                </a:extLst>
              </a:tr>
              <a:tr h="214162">
                <a:tc>
                  <a:txBody>
                    <a:bodyPr/>
                    <a:lstStyle/>
                    <a:p>
                      <a:pPr algn="ctr" fontAlgn="b"/>
                      <a:r>
                        <a:rPr lang="en-US" sz="900" b="0" u="none" strike="noStrike">
                          <a:solidFill>
                            <a:schemeClr val="bg1"/>
                          </a:solidFill>
                          <a:effectLst/>
                          <a:latin typeface="Century Gothic" panose="020B0502020202020204" pitchFamily="34" charset="0"/>
                        </a:rPr>
                        <a:t>2.5.8</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900" b="0" u="none" strike="noStrike">
                          <a:solidFill>
                            <a:schemeClr val="bg1"/>
                          </a:solidFill>
                          <a:effectLst/>
                          <a:latin typeface="Century Gothic" panose="020B0502020202020204" pitchFamily="34" charset="0"/>
                        </a:rPr>
                        <a:t>The software shall provide a method to output raw image frames from the image sensor</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900" b="0" u="none" strike="noStrike">
                          <a:solidFill>
                            <a:schemeClr val="bg1"/>
                          </a:solidFill>
                          <a:effectLst/>
                          <a:latin typeface="Century Gothic" panose="020B0502020202020204" pitchFamily="34" charset="0"/>
                        </a:rPr>
                        <a:t>imaging system</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78062786"/>
                  </a:ext>
                </a:extLst>
              </a:tr>
              <a:tr h="342660">
                <a:tc>
                  <a:txBody>
                    <a:bodyPr/>
                    <a:lstStyle/>
                    <a:p>
                      <a:pPr algn="ctr" fontAlgn="b"/>
                      <a:r>
                        <a:rPr lang="en-US" sz="900" b="0" u="none" strike="noStrike">
                          <a:solidFill>
                            <a:schemeClr val="bg1"/>
                          </a:solidFill>
                          <a:effectLst/>
                          <a:latin typeface="Century Gothic" panose="020B0502020202020204" pitchFamily="34" charset="0"/>
                        </a:rPr>
                        <a:t>2.5.9</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900" b="0" u="none" strike="noStrike">
                          <a:solidFill>
                            <a:schemeClr val="bg1"/>
                          </a:solidFill>
                          <a:effectLst/>
                          <a:latin typeface="Century Gothic" panose="020B0502020202020204" pitchFamily="34" charset="0"/>
                        </a:rPr>
                        <a:t>The software shall acknowledge the receipt of commands and provide informative responses when relevant</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900" b="0" u="none" strike="noStrike">
                          <a:solidFill>
                            <a:schemeClr val="bg1"/>
                          </a:solidFill>
                          <a:effectLst/>
                          <a:latin typeface="Century Gothic" panose="020B0502020202020204" pitchFamily="34" charset="0"/>
                        </a:rPr>
                        <a:t>Ground Station ("Etna Link")</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01817667"/>
                  </a:ext>
                </a:extLst>
              </a:tr>
              <a:tr h="471157">
                <a:tc>
                  <a:txBody>
                    <a:bodyPr/>
                    <a:lstStyle/>
                    <a:p>
                      <a:pPr algn="ctr" fontAlgn="b"/>
                      <a:r>
                        <a:rPr lang="en-US" sz="900" b="0" u="none" strike="noStrike">
                          <a:solidFill>
                            <a:schemeClr val="bg1"/>
                          </a:solidFill>
                          <a:effectLst/>
                          <a:latin typeface="Century Gothic" panose="020B0502020202020204" pitchFamily="34" charset="0"/>
                        </a:rPr>
                        <a:t>2.5.10</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900" b="0" u="none" strike="noStrike">
                          <a:solidFill>
                            <a:schemeClr val="bg1"/>
                          </a:solidFill>
                          <a:effectLst/>
                          <a:latin typeface="Century Gothic" panose="020B0502020202020204" pitchFamily="34" charset="0"/>
                        </a:rPr>
                        <a:t>The software shall provide a method to retrieve and optionally process requested data from the bulk storage device</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900" b="0" u="none" strike="noStrike">
                          <a:solidFill>
                            <a:schemeClr val="bg1"/>
                          </a:solidFill>
                          <a:effectLst/>
                          <a:latin typeface="Century Gothic" panose="020B0502020202020204" pitchFamily="34" charset="0"/>
                        </a:rPr>
                        <a:t>Ground Station ("Etna Link"), Etna Main</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19281848"/>
                  </a:ext>
                </a:extLst>
              </a:tr>
              <a:tr h="214162">
                <a:tc>
                  <a:txBody>
                    <a:bodyPr/>
                    <a:lstStyle/>
                    <a:p>
                      <a:pPr algn="ctr" fontAlgn="b"/>
                      <a:r>
                        <a:rPr lang="en-US" sz="900" b="0" u="none" strike="noStrike">
                          <a:solidFill>
                            <a:schemeClr val="bg1"/>
                          </a:solidFill>
                          <a:effectLst/>
                          <a:latin typeface="Century Gothic" panose="020B0502020202020204" pitchFamily="34" charset="0"/>
                        </a:rPr>
                        <a:t>2.6</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900" b="0" u="none" strike="noStrike">
                          <a:solidFill>
                            <a:schemeClr val="bg1"/>
                          </a:solidFill>
                          <a:effectLst/>
                          <a:latin typeface="Century Gothic" panose="020B0502020202020204" pitchFamily="34" charset="0"/>
                        </a:rPr>
                        <a:t>Sample Handling</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086356973"/>
                  </a:ext>
                </a:extLst>
              </a:tr>
              <a:tr h="214162">
                <a:tc>
                  <a:txBody>
                    <a:bodyPr/>
                    <a:lstStyle/>
                    <a:p>
                      <a:pPr algn="ctr" fontAlgn="b"/>
                      <a:r>
                        <a:rPr lang="en-US" sz="900" b="0" u="none" strike="noStrike">
                          <a:solidFill>
                            <a:schemeClr val="bg1"/>
                          </a:solidFill>
                          <a:effectLst/>
                          <a:latin typeface="Century Gothic" panose="020B0502020202020204" pitchFamily="34" charset="0"/>
                        </a:rPr>
                        <a:t>2.6.1</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900" b="0" u="none" strike="noStrike">
                          <a:solidFill>
                            <a:schemeClr val="bg1"/>
                          </a:solidFill>
                          <a:effectLst/>
                          <a:latin typeface="Century Gothic" panose="020B0502020202020204" pitchFamily="34" charset="0"/>
                        </a:rPr>
                        <a:t>The microscope shall have a liquid water interface for receiving and expelling samples</a:t>
                      </a:r>
                      <a:endParaRPr lang="en-US" sz="9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48149632"/>
                  </a:ext>
                </a:extLst>
              </a:tr>
              <a:tr h="342660">
                <a:tc>
                  <a:txBody>
                    <a:bodyPr/>
                    <a:lstStyle/>
                    <a:p>
                      <a:pPr algn="ctr" fontAlgn="b"/>
                      <a:r>
                        <a:rPr lang="en-US" sz="900" b="0" u="none" strike="noStrike">
                          <a:solidFill>
                            <a:schemeClr val="bg1"/>
                          </a:solidFill>
                          <a:effectLst/>
                          <a:latin typeface="Century Gothic" panose="020B0502020202020204" pitchFamily="34" charset="0"/>
                        </a:rPr>
                        <a:t>2.6.2</a:t>
                      </a:r>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900" b="0" u="none" strike="noStrike">
                          <a:solidFill>
                            <a:schemeClr val="bg1"/>
                          </a:solidFill>
                          <a:effectLst/>
                          <a:latin typeface="Century Gothic" panose="020B0502020202020204" pitchFamily="34" charset="0"/>
                        </a:rPr>
                        <a:t>The sample volume shall be greater than 2</a:t>
                      </a:r>
                      <a:r>
                        <a:rPr lang="el-GR" sz="900" b="0" u="none" strike="noStrike">
                          <a:solidFill>
                            <a:schemeClr val="bg1"/>
                          </a:solidFill>
                          <a:effectLst/>
                          <a:latin typeface="Century Gothic" panose="020B0502020202020204" pitchFamily="34" charset="0"/>
                        </a:rPr>
                        <a:t>μ</a:t>
                      </a:r>
                      <a:r>
                        <a:rPr lang="en-US" sz="900" b="0" u="none" strike="noStrike">
                          <a:solidFill>
                            <a:schemeClr val="bg1"/>
                          </a:solidFill>
                          <a:effectLst/>
                          <a:latin typeface="Century Gothic" panose="020B0502020202020204" pitchFamily="34" charset="0"/>
                        </a:rPr>
                        <a:t>L (instantaneous imaging volume), while satisfying the resolution requirements</a:t>
                      </a:r>
                      <a:endParaRPr lang="en-US" sz="9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9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01899461"/>
                  </a:ext>
                </a:extLst>
              </a:tr>
            </a:tbl>
          </a:graphicData>
        </a:graphic>
      </p:graphicFrame>
    </p:spTree>
    <p:extLst>
      <p:ext uri="{BB962C8B-B14F-4D97-AF65-F5344CB8AC3E}">
        <p14:creationId xmlns:p14="http://schemas.microsoft.com/office/powerpoint/2010/main" val="31719347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13AA6-0577-C53F-8E4F-58B3702CF55B}"/>
              </a:ext>
            </a:extLst>
          </p:cNvPr>
          <p:cNvSpPr>
            <a:spLocks noGrp="1"/>
          </p:cNvSpPr>
          <p:nvPr>
            <p:ph type="sldNum" sz="quarter" idx="4"/>
          </p:nvPr>
        </p:nvSpPr>
        <p:spPr/>
        <p:txBody>
          <a:bodyPr/>
          <a:lstStyle/>
          <a:p>
            <a:fld id="{21C771A8-89F5-6C43-9C6E-B052BDC4BA94}" type="slidenum">
              <a:rPr lang="en-US" smtClean="0"/>
              <a:pPr/>
              <a:t>93</a:t>
            </a:fld>
            <a:endParaRPr lang="en-US"/>
          </a:p>
        </p:txBody>
      </p:sp>
      <p:sp>
        <p:nvSpPr>
          <p:cNvPr id="4" name="Rectangle 3">
            <a:extLst>
              <a:ext uri="{FF2B5EF4-FFF2-40B4-BE49-F238E27FC236}">
                <a16:creationId xmlns:a16="http://schemas.microsoft.com/office/drawing/2014/main" id="{1EFD224E-1B41-5E3C-17C3-BA134B22EE25}"/>
              </a:ext>
            </a:extLst>
          </p:cNvPr>
          <p:cNvSpPr/>
          <p:nvPr/>
        </p:nvSpPr>
        <p:spPr>
          <a:xfrm>
            <a:off x="0" y="0"/>
            <a:ext cx="5047989" cy="623796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643FF1B-05C3-57D8-10CD-06DA93185BF9}"/>
              </a:ext>
            </a:extLst>
          </p:cNvPr>
          <p:cNvSpPr txBox="1">
            <a:spLocks/>
          </p:cNvSpPr>
          <p:nvPr/>
        </p:nvSpPr>
        <p:spPr>
          <a:xfrm>
            <a:off x="593984" y="121227"/>
            <a:ext cx="3871586" cy="5995508"/>
          </a:xfrm>
          <a:prstGeom prst="rect">
            <a:avLst/>
          </a:prstGeom>
        </p:spPr>
        <p:txBody>
          <a:bodyPr anchor="ctr"/>
          <a:lstStyle>
            <a:lvl1pPr algn="ctr" defTabSz="914400" rtl="0" eaLnBrk="1" latinLnBrk="0" hangingPunct="1">
              <a:lnSpc>
                <a:spcPct val="90000"/>
              </a:lnSpc>
              <a:spcBef>
                <a:spcPct val="0"/>
              </a:spcBef>
              <a:buNone/>
              <a:defRPr sz="4400" kern="1200">
                <a:solidFill>
                  <a:schemeClr val="accent2">
                    <a:lumMod val="75000"/>
                  </a:schemeClr>
                </a:solidFill>
                <a:latin typeface="Century Gothic" panose="020B0502020202020204" pitchFamily="34" charset="0"/>
                <a:ea typeface="+mj-ea"/>
                <a:cs typeface="+mj-cs"/>
              </a:defRPr>
            </a:lvl1pPr>
          </a:lstStyle>
          <a:p>
            <a:r>
              <a:rPr lang="en-US"/>
              <a:t>Level 3</a:t>
            </a:r>
          </a:p>
        </p:txBody>
      </p:sp>
      <p:graphicFrame>
        <p:nvGraphicFramePr>
          <p:cNvPr id="3" name="Table 2">
            <a:extLst>
              <a:ext uri="{FF2B5EF4-FFF2-40B4-BE49-F238E27FC236}">
                <a16:creationId xmlns:a16="http://schemas.microsoft.com/office/drawing/2014/main" id="{ECD3BC6F-A8A1-CE51-C02F-74A421905493}"/>
              </a:ext>
            </a:extLst>
          </p:cNvPr>
          <p:cNvGraphicFramePr>
            <a:graphicFrameLocks noGrp="1"/>
          </p:cNvGraphicFramePr>
          <p:nvPr>
            <p:extLst>
              <p:ext uri="{D42A27DB-BD31-4B8C-83A1-F6EECF244321}">
                <p14:modId xmlns:p14="http://schemas.microsoft.com/office/powerpoint/2010/main" val="970787901"/>
              </p:ext>
            </p:extLst>
          </p:nvPr>
        </p:nvGraphicFramePr>
        <p:xfrm>
          <a:off x="5174166" y="121227"/>
          <a:ext cx="6902605" cy="6217920"/>
        </p:xfrm>
        <a:graphic>
          <a:graphicData uri="http://schemas.openxmlformats.org/drawingml/2006/table">
            <a:tbl>
              <a:tblPr firstRow="1" bandRow="1">
                <a:tableStyleId>{8EC20E35-A176-4012-BC5E-935CFFF8708E}</a:tableStyleId>
              </a:tblPr>
              <a:tblGrid>
                <a:gridCol w="657922">
                  <a:extLst>
                    <a:ext uri="{9D8B030D-6E8A-4147-A177-3AD203B41FA5}">
                      <a16:colId xmlns:a16="http://schemas.microsoft.com/office/drawing/2014/main" val="53423100"/>
                    </a:ext>
                  </a:extLst>
                </a:gridCol>
                <a:gridCol w="4820650">
                  <a:extLst>
                    <a:ext uri="{9D8B030D-6E8A-4147-A177-3AD203B41FA5}">
                      <a16:colId xmlns:a16="http://schemas.microsoft.com/office/drawing/2014/main" val="1099283915"/>
                    </a:ext>
                  </a:extLst>
                </a:gridCol>
                <a:gridCol w="1424033">
                  <a:extLst>
                    <a:ext uri="{9D8B030D-6E8A-4147-A177-3AD203B41FA5}">
                      <a16:colId xmlns:a16="http://schemas.microsoft.com/office/drawing/2014/main" val="3697502202"/>
                    </a:ext>
                  </a:extLst>
                </a:gridCol>
              </a:tblGrid>
              <a:tr h="213325">
                <a:tc>
                  <a:txBody>
                    <a:bodyPr/>
                    <a:lstStyle/>
                    <a:p>
                      <a:pPr algn="ctr" fontAlgn="b"/>
                      <a:r>
                        <a:rPr lang="en-US" sz="1000" b="0" u="none" strike="noStrike">
                          <a:solidFill>
                            <a:schemeClr val="bg1"/>
                          </a:solidFill>
                          <a:effectLst/>
                          <a:latin typeface="Century Gothic" panose="020B0502020202020204" pitchFamily="34" charset="0"/>
                        </a:rPr>
                        <a:t>3.1</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000" b="0" u="none" strike="noStrike">
                          <a:solidFill>
                            <a:schemeClr val="bg1"/>
                          </a:solidFill>
                          <a:effectLst/>
                          <a:latin typeface="Century Gothic" panose="020B0502020202020204" pitchFamily="34" charset="0"/>
                        </a:rPr>
                        <a:t>Communication</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746516781"/>
                  </a:ext>
                </a:extLst>
              </a:tr>
              <a:tr h="346653">
                <a:tc>
                  <a:txBody>
                    <a:bodyPr/>
                    <a:lstStyle/>
                    <a:p>
                      <a:pPr algn="ctr" fontAlgn="b"/>
                      <a:r>
                        <a:rPr lang="en-US" sz="1000" b="0" u="none" strike="noStrike">
                          <a:solidFill>
                            <a:schemeClr val="bg1"/>
                          </a:solidFill>
                          <a:effectLst/>
                          <a:latin typeface="Century Gothic" panose="020B0502020202020204" pitchFamily="34" charset="0"/>
                        </a:rPr>
                        <a:t>3.1.1</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chemeClr val="bg1"/>
                          </a:solidFill>
                          <a:effectLst/>
                          <a:latin typeface="Century Gothic" panose="020B0502020202020204" pitchFamily="34" charset="0"/>
                        </a:rPr>
                        <a:t>The microscope shall be controllable via commands from ground control</a:t>
                      </a:r>
                      <a:endParaRPr lang="en-US" sz="10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chemeClr val="bg1"/>
                          </a:solidFill>
                          <a:effectLst/>
                          <a:latin typeface="Century Gothic" panose="020B0502020202020204" pitchFamily="34" charset="0"/>
                        </a:rPr>
                        <a:t>Ground Station ("Etna Link")</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16689709"/>
                  </a:ext>
                </a:extLst>
              </a:tr>
              <a:tr h="346653">
                <a:tc>
                  <a:txBody>
                    <a:bodyPr/>
                    <a:lstStyle/>
                    <a:p>
                      <a:pPr algn="ctr" fontAlgn="b"/>
                      <a:r>
                        <a:rPr lang="en-US" sz="1000" b="0" u="none" strike="noStrike">
                          <a:solidFill>
                            <a:schemeClr val="bg1"/>
                          </a:solidFill>
                          <a:effectLst/>
                          <a:latin typeface="Century Gothic" panose="020B0502020202020204" pitchFamily="34" charset="0"/>
                        </a:rPr>
                        <a:t>3.1.2</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chemeClr val="bg1"/>
                          </a:solidFill>
                          <a:effectLst/>
                          <a:latin typeface="Century Gothic" panose="020B0502020202020204" pitchFamily="34" charset="0"/>
                        </a:rPr>
                        <a:t>Shall be able to control all hardware</a:t>
                      </a:r>
                      <a:endParaRPr lang="en-US" sz="10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chemeClr val="bg1"/>
                          </a:solidFill>
                          <a:effectLst/>
                          <a:latin typeface="Century Gothic" panose="020B0502020202020204" pitchFamily="34" charset="0"/>
                        </a:rPr>
                        <a:t>Ground Station ("Etna Link")</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19625081"/>
                  </a:ext>
                </a:extLst>
              </a:tr>
              <a:tr h="346653">
                <a:tc>
                  <a:txBody>
                    <a:bodyPr/>
                    <a:lstStyle/>
                    <a:p>
                      <a:pPr algn="ctr" fontAlgn="b"/>
                      <a:r>
                        <a:rPr lang="en-US" sz="1000" b="0" u="none" strike="noStrike">
                          <a:solidFill>
                            <a:schemeClr val="bg1"/>
                          </a:solidFill>
                          <a:effectLst/>
                          <a:latin typeface="Century Gothic" panose="020B0502020202020204" pitchFamily="34" charset="0"/>
                        </a:rPr>
                        <a:t>3.1.3</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chemeClr val="bg1"/>
                          </a:solidFill>
                          <a:effectLst/>
                          <a:latin typeface="Century Gothic" panose="020B0502020202020204" pitchFamily="34" charset="0"/>
                        </a:rPr>
                        <a:t>The CPU shall be able to receive data from all hardware</a:t>
                      </a:r>
                      <a:endParaRPr lang="en-US" sz="10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chemeClr val="bg1"/>
                          </a:solidFill>
                          <a:effectLst/>
                          <a:latin typeface="Century Gothic" panose="020B0502020202020204" pitchFamily="34" charset="0"/>
                        </a:rPr>
                        <a:t>Ground Station ("Etna Link"), Etna Main</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2387046"/>
                  </a:ext>
                </a:extLst>
              </a:tr>
              <a:tr h="346653">
                <a:tc>
                  <a:txBody>
                    <a:bodyPr/>
                    <a:lstStyle/>
                    <a:p>
                      <a:pPr algn="ctr" fontAlgn="b"/>
                      <a:r>
                        <a:rPr lang="en-US" sz="1000" b="0" u="none" strike="noStrike">
                          <a:solidFill>
                            <a:schemeClr val="bg1"/>
                          </a:solidFill>
                          <a:effectLst/>
                          <a:latin typeface="Century Gothic" panose="020B0502020202020204" pitchFamily="34" charset="0"/>
                        </a:rPr>
                        <a:t>3.1.4</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chemeClr val="bg1"/>
                          </a:solidFill>
                          <a:effectLst/>
                          <a:latin typeface="Century Gothic" panose="020B0502020202020204" pitchFamily="34" charset="0"/>
                        </a:rPr>
                        <a:t>Shall output data at 1 kbps</a:t>
                      </a:r>
                      <a:endParaRPr lang="en-US" sz="10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chemeClr val="bg1"/>
                          </a:solidFill>
                          <a:effectLst/>
                          <a:latin typeface="Century Gothic" panose="020B0502020202020204" pitchFamily="34" charset="0"/>
                        </a:rPr>
                        <a:t>Ground Station ("Etna Link")</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90134861"/>
                  </a:ext>
                </a:extLst>
              </a:tr>
              <a:tr h="213325">
                <a:tc>
                  <a:txBody>
                    <a:bodyPr/>
                    <a:lstStyle/>
                    <a:p>
                      <a:pPr algn="ctr" fontAlgn="b"/>
                      <a:r>
                        <a:rPr lang="en-US" sz="1000" b="0" u="none" strike="noStrike">
                          <a:solidFill>
                            <a:schemeClr val="bg1"/>
                          </a:solidFill>
                          <a:effectLst/>
                          <a:latin typeface="Century Gothic" panose="020B0502020202020204" pitchFamily="34" charset="0"/>
                        </a:rPr>
                        <a:t>3.2</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000" b="0" u="none" strike="noStrike">
                          <a:solidFill>
                            <a:schemeClr val="bg1"/>
                          </a:solidFill>
                          <a:effectLst/>
                          <a:latin typeface="Century Gothic" panose="020B0502020202020204" pitchFamily="34" charset="0"/>
                        </a:rPr>
                        <a:t>Laser</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347901523"/>
                  </a:ext>
                </a:extLst>
              </a:tr>
              <a:tr h="346653">
                <a:tc>
                  <a:txBody>
                    <a:bodyPr/>
                    <a:lstStyle/>
                    <a:p>
                      <a:pPr algn="ctr" fontAlgn="b"/>
                      <a:r>
                        <a:rPr lang="en-US" sz="1000" b="0" u="none" strike="noStrike">
                          <a:solidFill>
                            <a:schemeClr val="bg1"/>
                          </a:solidFill>
                          <a:effectLst/>
                          <a:latin typeface="Century Gothic" panose="020B0502020202020204" pitchFamily="34" charset="0"/>
                        </a:rPr>
                        <a:t>3.2.1</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chemeClr val="bg1"/>
                          </a:solidFill>
                          <a:effectLst/>
                          <a:latin typeface="Century Gothic" panose="020B0502020202020204" pitchFamily="34" charset="0"/>
                        </a:rPr>
                        <a:t>Microscope laser shall provide a light intensity compatible with the optical sensor</a:t>
                      </a:r>
                      <a:endParaRPr lang="en-US" sz="10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chemeClr val="bg1"/>
                          </a:solidFill>
                          <a:effectLst/>
                          <a:latin typeface="Century Gothic" panose="020B0502020202020204" pitchFamily="34" charset="0"/>
                        </a:rPr>
                        <a:t>Power Attenuation Test</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64628073"/>
                  </a:ext>
                </a:extLst>
              </a:tr>
              <a:tr h="346653">
                <a:tc>
                  <a:txBody>
                    <a:bodyPr/>
                    <a:lstStyle/>
                    <a:p>
                      <a:pPr algn="ctr" fontAlgn="b"/>
                      <a:r>
                        <a:rPr lang="en-US" sz="1000" b="0" u="none" strike="noStrike">
                          <a:solidFill>
                            <a:schemeClr val="bg1"/>
                          </a:solidFill>
                          <a:effectLst/>
                          <a:latin typeface="Century Gothic" panose="020B0502020202020204" pitchFamily="34" charset="0"/>
                        </a:rPr>
                        <a:t>3.2.2</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chemeClr val="bg1"/>
                          </a:solidFill>
                          <a:effectLst/>
                          <a:latin typeface="Century Gothic" panose="020B0502020202020204" pitchFamily="34" charset="0"/>
                        </a:rPr>
                        <a:t>Microscope laser shall have a consistent wavelength with minimal fluctuation</a:t>
                      </a:r>
                      <a:endParaRPr lang="en-US" sz="10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chemeClr val="bg1"/>
                          </a:solidFill>
                          <a:effectLst/>
                          <a:latin typeface="Century Gothic" panose="020B0502020202020204" pitchFamily="34" charset="0"/>
                        </a:rPr>
                        <a:t>Power Attenuation Test</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38223399"/>
                  </a:ext>
                </a:extLst>
              </a:tr>
              <a:tr h="346653">
                <a:tc>
                  <a:txBody>
                    <a:bodyPr/>
                    <a:lstStyle/>
                    <a:p>
                      <a:pPr algn="ctr" fontAlgn="b"/>
                      <a:r>
                        <a:rPr lang="en-US" sz="1000" b="0" u="none" strike="noStrike">
                          <a:solidFill>
                            <a:schemeClr val="bg1"/>
                          </a:solidFill>
                          <a:effectLst/>
                          <a:latin typeface="Century Gothic" panose="020B0502020202020204" pitchFamily="34" charset="0"/>
                        </a:rPr>
                        <a:t>3.2.3</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chemeClr val="bg1"/>
                          </a:solidFill>
                          <a:effectLst/>
                          <a:latin typeface="Century Gothic" panose="020B0502020202020204" pitchFamily="34" charset="0"/>
                        </a:rPr>
                        <a:t>Microscope laser shall have a wavelength which is optically transparent to the sample volume material</a:t>
                      </a:r>
                      <a:endParaRPr lang="en-US" sz="10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chemeClr val="bg1"/>
                          </a:solidFill>
                          <a:effectLst/>
                          <a:latin typeface="Century Gothic" panose="020B0502020202020204" pitchFamily="34" charset="0"/>
                        </a:rPr>
                        <a:t>Power Attenuation Test</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02704681"/>
                  </a:ext>
                </a:extLst>
              </a:tr>
              <a:tr h="213325">
                <a:tc>
                  <a:txBody>
                    <a:bodyPr/>
                    <a:lstStyle/>
                    <a:p>
                      <a:pPr algn="ctr" fontAlgn="b"/>
                      <a:r>
                        <a:rPr lang="en-US" sz="1000" b="0" u="none" strike="noStrike">
                          <a:solidFill>
                            <a:schemeClr val="bg1"/>
                          </a:solidFill>
                          <a:effectLst/>
                          <a:latin typeface="Century Gothic" panose="020B0502020202020204" pitchFamily="34" charset="0"/>
                        </a:rPr>
                        <a:t>3.3</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000" b="0" u="none" strike="noStrike">
                          <a:solidFill>
                            <a:schemeClr val="bg1"/>
                          </a:solidFill>
                          <a:effectLst/>
                          <a:latin typeface="Century Gothic" panose="020B0502020202020204" pitchFamily="34" charset="0"/>
                        </a:rPr>
                        <a:t>Image Sensor</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991822966"/>
                  </a:ext>
                </a:extLst>
              </a:tr>
              <a:tr h="346653">
                <a:tc>
                  <a:txBody>
                    <a:bodyPr/>
                    <a:lstStyle/>
                    <a:p>
                      <a:pPr algn="ctr" fontAlgn="b"/>
                      <a:r>
                        <a:rPr lang="en-US" sz="1000" b="0" u="none" strike="noStrike">
                          <a:solidFill>
                            <a:schemeClr val="bg1"/>
                          </a:solidFill>
                          <a:effectLst/>
                          <a:latin typeface="Century Gothic" panose="020B0502020202020204" pitchFamily="34" charset="0"/>
                        </a:rPr>
                        <a:t>3.3.1</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chemeClr val="bg1"/>
                          </a:solidFill>
                          <a:effectLst/>
                          <a:latin typeface="Century Gothic" panose="020B0502020202020204" pitchFamily="34" charset="0"/>
                        </a:rPr>
                        <a:t>Optical sensor shall support a resolution of &lt; 0.8micrometer in the X and Y directions</a:t>
                      </a:r>
                      <a:endParaRPr lang="en-US" sz="10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chemeClr val="bg1"/>
                          </a:solidFill>
                          <a:effectLst/>
                          <a:latin typeface="Century Gothic" panose="020B0502020202020204" pitchFamily="34" charset="0"/>
                        </a:rPr>
                        <a:t>DITL</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49822909"/>
                  </a:ext>
                </a:extLst>
              </a:tr>
              <a:tr h="226201">
                <a:tc>
                  <a:txBody>
                    <a:bodyPr/>
                    <a:lstStyle/>
                    <a:p>
                      <a:pPr algn="ctr" fontAlgn="b"/>
                      <a:r>
                        <a:rPr lang="en-US" sz="1000" b="0" u="none" strike="noStrike">
                          <a:solidFill>
                            <a:schemeClr val="bg1"/>
                          </a:solidFill>
                          <a:effectLst/>
                          <a:latin typeface="Century Gothic" panose="020B0502020202020204" pitchFamily="34" charset="0"/>
                        </a:rPr>
                        <a:t>3.3.2</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chemeClr val="bg1"/>
                          </a:solidFill>
                          <a:effectLst/>
                          <a:latin typeface="Century Gothic" panose="020B0502020202020204" pitchFamily="34" charset="0"/>
                        </a:rPr>
                        <a:t>Optical sensor shall support a resolution of &lt; 2micrometer int the Z direction</a:t>
                      </a:r>
                      <a:endParaRPr lang="en-US" sz="10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chemeClr val="bg1"/>
                          </a:solidFill>
                          <a:effectLst/>
                          <a:latin typeface="Century Gothic" panose="020B0502020202020204" pitchFamily="34" charset="0"/>
                        </a:rPr>
                        <a:t>DITL</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86621988"/>
                  </a:ext>
                </a:extLst>
              </a:tr>
              <a:tr h="213325">
                <a:tc>
                  <a:txBody>
                    <a:bodyPr/>
                    <a:lstStyle/>
                    <a:p>
                      <a:pPr algn="ctr" fontAlgn="b"/>
                      <a:r>
                        <a:rPr lang="en-US" sz="1000" b="0" u="none" strike="noStrike">
                          <a:solidFill>
                            <a:schemeClr val="bg1"/>
                          </a:solidFill>
                          <a:effectLst/>
                          <a:latin typeface="Century Gothic" panose="020B0502020202020204" pitchFamily="34" charset="0"/>
                        </a:rPr>
                        <a:t>3.4</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000" b="0" u="none" strike="noStrike">
                          <a:solidFill>
                            <a:schemeClr val="bg1"/>
                          </a:solidFill>
                          <a:effectLst/>
                          <a:latin typeface="Century Gothic" panose="020B0502020202020204" pitchFamily="34" charset="0"/>
                        </a:rPr>
                        <a:t>Microscope Lenses</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649523676"/>
                  </a:ext>
                </a:extLst>
              </a:tr>
              <a:tr h="346653">
                <a:tc>
                  <a:txBody>
                    <a:bodyPr/>
                    <a:lstStyle/>
                    <a:p>
                      <a:pPr algn="ctr" fontAlgn="b"/>
                      <a:r>
                        <a:rPr lang="en-US" sz="1000" b="0" u="none" strike="noStrike">
                          <a:solidFill>
                            <a:schemeClr val="bg1"/>
                          </a:solidFill>
                          <a:effectLst/>
                          <a:latin typeface="Century Gothic" panose="020B0502020202020204" pitchFamily="34" charset="0"/>
                        </a:rPr>
                        <a:t>3.4.1</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chemeClr val="bg1"/>
                          </a:solidFill>
                          <a:effectLst/>
                          <a:latin typeface="Century Gothic" panose="020B0502020202020204" pitchFamily="34" charset="0"/>
                        </a:rPr>
                        <a:t>The optical lens environment shall purge contaminants using dry nitrogen to maintain cleanliness of the lens during testing</a:t>
                      </a:r>
                      <a:endParaRPr lang="en-US" sz="10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04998609"/>
                  </a:ext>
                </a:extLst>
              </a:tr>
              <a:tr h="479981">
                <a:tc>
                  <a:txBody>
                    <a:bodyPr/>
                    <a:lstStyle/>
                    <a:p>
                      <a:pPr algn="ctr" fontAlgn="b"/>
                      <a:r>
                        <a:rPr lang="en-US" sz="1000" b="0" u="none" strike="noStrike">
                          <a:solidFill>
                            <a:schemeClr val="bg1"/>
                          </a:solidFill>
                          <a:effectLst/>
                          <a:latin typeface="Century Gothic" panose="020B0502020202020204" pitchFamily="34" charset="0"/>
                        </a:rPr>
                        <a:t>3.4.2</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chemeClr val="bg1"/>
                          </a:solidFill>
                          <a:effectLst/>
                          <a:latin typeface="Century Gothic" panose="020B0502020202020204" pitchFamily="34" charset="0"/>
                        </a:rPr>
                        <a:t>Microscope lenses shall control provided laser light with a combination of converging and diverging lenses to ensure the most light is able to make contact with the optical sensor</a:t>
                      </a:r>
                      <a:endParaRPr lang="en-US" sz="10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chemeClr val="bg1"/>
                          </a:solidFill>
                          <a:effectLst/>
                          <a:latin typeface="Century Gothic" panose="020B0502020202020204" pitchFamily="34" charset="0"/>
                        </a:rPr>
                        <a:t>alignment test</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22929151"/>
                  </a:ext>
                </a:extLst>
              </a:tr>
              <a:tr h="213325">
                <a:tc>
                  <a:txBody>
                    <a:bodyPr/>
                    <a:lstStyle/>
                    <a:p>
                      <a:pPr algn="ctr" fontAlgn="b"/>
                      <a:r>
                        <a:rPr lang="en-US" sz="1000" b="0" u="none" strike="noStrike">
                          <a:solidFill>
                            <a:schemeClr val="bg1"/>
                          </a:solidFill>
                          <a:effectLst/>
                          <a:latin typeface="Century Gothic" panose="020B0502020202020204" pitchFamily="34" charset="0"/>
                        </a:rPr>
                        <a:t>3.5</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1000" b="0" u="none" strike="noStrike">
                          <a:solidFill>
                            <a:schemeClr val="bg1"/>
                          </a:solidFill>
                          <a:effectLst/>
                          <a:latin typeface="Century Gothic" panose="020B0502020202020204" pitchFamily="34" charset="0"/>
                        </a:rPr>
                        <a:t>Microfluids</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251540346"/>
                  </a:ext>
                </a:extLst>
              </a:tr>
              <a:tr h="226201">
                <a:tc>
                  <a:txBody>
                    <a:bodyPr/>
                    <a:lstStyle/>
                    <a:p>
                      <a:pPr algn="ctr" fontAlgn="b"/>
                      <a:r>
                        <a:rPr lang="en-US" sz="1000" b="0" u="none" strike="noStrike">
                          <a:solidFill>
                            <a:schemeClr val="bg1"/>
                          </a:solidFill>
                          <a:effectLst/>
                          <a:latin typeface="Century Gothic" panose="020B0502020202020204" pitchFamily="34" charset="0"/>
                        </a:rPr>
                        <a:t>3.5.1</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chemeClr val="bg1"/>
                          </a:solidFill>
                          <a:effectLst/>
                          <a:latin typeface="Century Gothic" panose="020B0502020202020204" pitchFamily="34" charset="0"/>
                        </a:rPr>
                        <a:t>The microscope should prevent bubbles from entering the sample chamber</a:t>
                      </a:r>
                      <a:endParaRPr lang="en-US" sz="10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chemeClr val="bg1"/>
                          </a:solidFill>
                          <a:effectLst/>
                          <a:latin typeface="Century Gothic" panose="020B0502020202020204" pitchFamily="34" charset="0"/>
                        </a:rPr>
                        <a:t>bubble trap </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65159763"/>
                  </a:ext>
                </a:extLst>
              </a:tr>
              <a:tr h="346653">
                <a:tc>
                  <a:txBody>
                    <a:bodyPr/>
                    <a:lstStyle/>
                    <a:p>
                      <a:pPr algn="ctr" fontAlgn="b"/>
                      <a:r>
                        <a:rPr lang="en-US" sz="1000" b="0" u="none" strike="noStrike">
                          <a:solidFill>
                            <a:schemeClr val="bg1"/>
                          </a:solidFill>
                          <a:effectLst/>
                          <a:latin typeface="Century Gothic" panose="020B0502020202020204" pitchFamily="34" charset="0"/>
                        </a:rPr>
                        <a:t>3.5.2</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ctr"/>
                      <a:r>
                        <a:rPr lang="en-US" sz="1000" b="0" u="none" strike="noStrike">
                          <a:solidFill>
                            <a:schemeClr val="bg1"/>
                          </a:solidFill>
                          <a:effectLst/>
                          <a:latin typeface="Century Gothic" panose="020B0502020202020204" pitchFamily="34" charset="0"/>
                        </a:rPr>
                        <a:t>The microscope shall provide a method for mitigating bubbles in the imaging chamber </a:t>
                      </a:r>
                      <a:endParaRPr lang="en-US" sz="1000" b="0" i="0" u="none" strike="noStrike">
                        <a:solidFill>
                          <a:schemeClr val="bg1"/>
                        </a:solidFill>
                        <a:effectLst/>
                        <a:latin typeface="Century Gothic" panose="020B0502020202020204" pitchFamily="34" charset="0"/>
                      </a:endParaRP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1000" b="0" u="none" strike="noStrike">
                          <a:solidFill>
                            <a:schemeClr val="bg1"/>
                          </a:solidFill>
                          <a:effectLst/>
                          <a:latin typeface="Century Gothic" panose="020B0502020202020204" pitchFamily="34" charset="0"/>
                        </a:rPr>
                        <a:t>bubble trap</a:t>
                      </a:r>
                      <a:endParaRPr lang="en-US" sz="10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2953858"/>
                  </a:ext>
                </a:extLst>
              </a:tr>
            </a:tbl>
          </a:graphicData>
        </a:graphic>
      </p:graphicFrame>
    </p:spTree>
    <p:extLst>
      <p:ext uri="{BB962C8B-B14F-4D97-AF65-F5344CB8AC3E}">
        <p14:creationId xmlns:p14="http://schemas.microsoft.com/office/powerpoint/2010/main" val="25990854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13AA6-0577-C53F-8E4F-58B3702CF55B}"/>
              </a:ext>
            </a:extLst>
          </p:cNvPr>
          <p:cNvSpPr>
            <a:spLocks noGrp="1"/>
          </p:cNvSpPr>
          <p:nvPr>
            <p:ph type="sldNum" sz="quarter" idx="4"/>
          </p:nvPr>
        </p:nvSpPr>
        <p:spPr/>
        <p:txBody>
          <a:bodyPr/>
          <a:lstStyle/>
          <a:p>
            <a:fld id="{21C771A8-89F5-6C43-9C6E-B052BDC4BA94}" type="slidenum">
              <a:rPr lang="en-US" smtClean="0"/>
              <a:pPr/>
              <a:t>94</a:t>
            </a:fld>
            <a:endParaRPr lang="en-US"/>
          </a:p>
        </p:txBody>
      </p:sp>
      <p:sp>
        <p:nvSpPr>
          <p:cNvPr id="4" name="Rectangle 3">
            <a:extLst>
              <a:ext uri="{FF2B5EF4-FFF2-40B4-BE49-F238E27FC236}">
                <a16:creationId xmlns:a16="http://schemas.microsoft.com/office/drawing/2014/main" id="{1EFD224E-1B41-5E3C-17C3-BA134B22EE25}"/>
              </a:ext>
            </a:extLst>
          </p:cNvPr>
          <p:cNvSpPr/>
          <p:nvPr/>
        </p:nvSpPr>
        <p:spPr>
          <a:xfrm>
            <a:off x="0" y="0"/>
            <a:ext cx="5047989" cy="623796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643FF1B-05C3-57D8-10CD-06DA93185BF9}"/>
              </a:ext>
            </a:extLst>
          </p:cNvPr>
          <p:cNvSpPr txBox="1">
            <a:spLocks/>
          </p:cNvSpPr>
          <p:nvPr/>
        </p:nvSpPr>
        <p:spPr>
          <a:xfrm>
            <a:off x="593984" y="121227"/>
            <a:ext cx="3871586" cy="5995508"/>
          </a:xfrm>
          <a:prstGeom prst="rect">
            <a:avLst/>
          </a:prstGeom>
        </p:spPr>
        <p:txBody>
          <a:bodyPr anchor="ctr"/>
          <a:lstStyle>
            <a:lvl1pPr algn="ctr" defTabSz="914400" rtl="0" eaLnBrk="1" latinLnBrk="0" hangingPunct="1">
              <a:lnSpc>
                <a:spcPct val="90000"/>
              </a:lnSpc>
              <a:spcBef>
                <a:spcPct val="0"/>
              </a:spcBef>
              <a:buNone/>
              <a:defRPr sz="4400" kern="1200">
                <a:solidFill>
                  <a:schemeClr val="accent2">
                    <a:lumMod val="75000"/>
                  </a:schemeClr>
                </a:solidFill>
                <a:latin typeface="Century Gothic" panose="020B0502020202020204" pitchFamily="34" charset="0"/>
                <a:ea typeface="+mj-ea"/>
                <a:cs typeface="+mj-cs"/>
              </a:defRPr>
            </a:lvl1pPr>
          </a:lstStyle>
          <a:p>
            <a:r>
              <a:rPr lang="en-US"/>
              <a:t>Level 3 (cont.)</a:t>
            </a:r>
          </a:p>
        </p:txBody>
      </p:sp>
      <p:graphicFrame>
        <p:nvGraphicFramePr>
          <p:cNvPr id="3" name="Table 2">
            <a:extLst>
              <a:ext uri="{FF2B5EF4-FFF2-40B4-BE49-F238E27FC236}">
                <a16:creationId xmlns:a16="http://schemas.microsoft.com/office/drawing/2014/main" id="{432929CC-35D3-328A-3023-722ACEE74A67}"/>
              </a:ext>
            </a:extLst>
          </p:cNvPr>
          <p:cNvGraphicFramePr>
            <a:graphicFrameLocks noGrp="1"/>
          </p:cNvGraphicFramePr>
          <p:nvPr>
            <p:extLst>
              <p:ext uri="{D42A27DB-BD31-4B8C-83A1-F6EECF244321}">
                <p14:modId xmlns:p14="http://schemas.microsoft.com/office/powerpoint/2010/main" val="459011223"/>
              </p:ext>
            </p:extLst>
          </p:nvPr>
        </p:nvGraphicFramePr>
        <p:xfrm>
          <a:off x="5139293" y="97488"/>
          <a:ext cx="7052707" cy="6174666"/>
        </p:xfrm>
        <a:graphic>
          <a:graphicData uri="http://schemas.openxmlformats.org/drawingml/2006/table">
            <a:tbl>
              <a:tblPr firstRow="1" bandRow="1">
                <a:tableStyleId>{8EC20E35-A176-4012-BC5E-935CFFF8708E}</a:tableStyleId>
              </a:tblPr>
              <a:tblGrid>
                <a:gridCol w="503224">
                  <a:extLst>
                    <a:ext uri="{9D8B030D-6E8A-4147-A177-3AD203B41FA5}">
                      <a16:colId xmlns:a16="http://schemas.microsoft.com/office/drawing/2014/main" val="215105291"/>
                    </a:ext>
                  </a:extLst>
                </a:gridCol>
                <a:gridCol w="5374888">
                  <a:extLst>
                    <a:ext uri="{9D8B030D-6E8A-4147-A177-3AD203B41FA5}">
                      <a16:colId xmlns:a16="http://schemas.microsoft.com/office/drawing/2014/main" val="4016971634"/>
                    </a:ext>
                  </a:extLst>
                </a:gridCol>
                <a:gridCol w="1174595">
                  <a:extLst>
                    <a:ext uri="{9D8B030D-6E8A-4147-A177-3AD203B41FA5}">
                      <a16:colId xmlns:a16="http://schemas.microsoft.com/office/drawing/2014/main" val="2014667711"/>
                    </a:ext>
                  </a:extLst>
                </a:gridCol>
              </a:tblGrid>
              <a:tr h="181489">
                <a:tc>
                  <a:txBody>
                    <a:bodyPr/>
                    <a:lstStyle/>
                    <a:p>
                      <a:pPr algn="ctr" fontAlgn="b"/>
                      <a:r>
                        <a:rPr lang="en-US" sz="800" b="0" u="none" strike="noStrike">
                          <a:solidFill>
                            <a:schemeClr val="bg1"/>
                          </a:solidFill>
                          <a:effectLst/>
                          <a:latin typeface="Century Gothic"/>
                        </a:rPr>
                        <a:t>3.6</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800" b="0" u="none" strike="noStrike">
                          <a:solidFill>
                            <a:schemeClr val="bg1"/>
                          </a:solidFill>
                          <a:effectLst/>
                          <a:latin typeface="Century Gothic"/>
                        </a:rPr>
                        <a:t>Reconstruction Algorithm</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8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03273058"/>
                  </a:ext>
                </a:extLst>
              </a:tr>
              <a:tr h="399276">
                <a:tc>
                  <a:txBody>
                    <a:bodyPr/>
                    <a:lstStyle/>
                    <a:p>
                      <a:pPr algn="ctr" fontAlgn="b"/>
                      <a:r>
                        <a:rPr lang="en-US" sz="800" b="0" u="none" strike="noStrike">
                          <a:solidFill>
                            <a:schemeClr val="bg1"/>
                          </a:solidFill>
                          <a:effectLst/>
                          <a:latin typeface="Century Gothic"/>
                        </a:rPr>
                        <a:t>3.6.1</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Reconstruction of the full 3D imaging volume from one frame or one difference stack shall take less than 12,000 seconds at the required reconstruction resolution</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800" b="0" u="none" strike="noStrike">
                          <a:solidFill>
                            <a:schemeClr val="bg1"/>
                          </a:solidFill>
                          <a:effectLst/>
                          <a:latin typeface="Century Gothic"/>
                        </a:rPr>
                        <a:t>sim. reconst., sim. reconstruction difference stack</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13984376"/>
                  </a:ext>
                </a:extLst>
              </a:tr>
              <a:tr h="181489">
                <a:tc>
                  <a:txBody>
                    <a:bodyPr/>
                    <a:lstStyle/>
                    <a:p>
                      <a:pPr algn="ctr" fontAlgn="b"/>
                      <a:r>
                        <a:rPr lang="en-US" sz="800" b="0" u="none" strike="noStrike">
                          <a:solidFill>
                            <a:schemeClr val="bg1"/>
                          </a:solidFill>
                          <a:effectLst/>
                          <a:latin typeface="Century Gothic"/>
                        </a:rPr>
                        <a:t>3.6.2</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provide a method to compute an average frame</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Century Gothic"/>
                          <a:ea typeface="+mn-ea"/>
                          <a:cs typeface="+mn-cs"/>
                        </a:rPr>
                        <a:t>^^</a:t>
                      </a: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43581766"/>
                  </a:ext>
                </a:extLst>
              </a:tr>
              <a:tr h="290382">
                <a:tc>
                  <a:txBody>
                    <a:bodyPr/>
                    <a:lstStyle/>
                    <a:p>
                      <a:pPr algn="ctr" fontAlgn="b"/>
                      <a:r>
                        <a:rPr lang="en-US" sz="800" b="0" u="none" strike="noStrike">
                          <a:solidFill>
                            <a:schemeClr val="bg1"/>
                          </a:solidFill>
                          <a:effectLst/>
                          <a:latin typeface="Century Gothic"/>
                        </a:rPr>
                        <a:t>3.6.3</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provide a method to reconstruct specified z-slices for a single frame, and provide the option to subtract out an average frame prior to reconstruction</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Century Gothic"/>
                          <a:ea typeface="+mn-ea"/>
                          <a:cs typeface="+mn-cs"/>
                        </a:rPr>
                        <a:t>^^</a:t>
                      </a: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11068236"/>
                  </a:ext>
                </a:extLst>
              </a:tr>
              <a:tr h="290382">
                <a:tc>
                  <a:txBody>
                    <a:bodyPr/>
                    <a:lstStyle/>
                    <a:p>
                      <a:pPr algn="ctr" fontAlgn="b"/>
                      <a:r>
                        <a:rPr lang="en-US" sz="800" b="0" u="none" strike="noStrike">
                          <a:solidFill>
                            <a:schemeClr val="bg1"/>
                          </a:solidFill>
                          <a:effectLst/>
                          <a:latin typeface="Century Gothic"/>
                        </a:rPr>
                        <a:t>3.6.4</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provide a method to reconstruct specified z-slices for the difference between two frames</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Century Gothic"/>
                          <a:ea typeface="+mn-ea"/>
                          <a:cs typeface="+mn-cs"/>
                        </a:rPr>
                        <a:t>^^</a:t>
                      </a: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69147254"/>
                  </a:ext>
                </a:extLst>
              </a:tr>
              <a:tr h="181489">
                <a:tc>
                  <a:txBody>
                    <a:bodyPr/>
                    <a:lstStyle/>
                    <a:p>
                      <a:pPr algn="ctr" fontAlgn="b"/>
                      <a:r>
                        <a:rPr lang="en-US" sz="800" b="0" u="none" strike="noStrike">
                          <a:solidFill>
                            <a:schemeClr val="bg1"/>
                          </a:solidFill>
                          <a:effectLst/>
                          <a:latin typeface="Century Gothic"/>
                        </a:rPr>
                        <a:t>3.6.5</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provide a method to reconstruct specified z-slices for a difference stack</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Century Gothic"/>
                          <a:ea typeface="+mn-ea"/>
                          <a:cs typeface="+mn-cs"/>
                        </a:rPr>
                        <a:t>^^</a:t>
                      </a: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2853273"/>
                  </a:ext>
                </a:extLst>
              </a:tr>
              <a:tr h="290382">
                <a:tc>
                  <a:txBody>
                    <a:bodyPr/>
                    <a:lstStyle/>
                    <a:p>
                      <a:pPr algn="ctr" fontAlgn="b"/>
                      <a:r>
                        <a:rPr lang="en-US" sz="800" b="0" u="none" strike="noStrike">
                          <a:solidFill>
                            <a:schemeClr val="bg1"/>
                          </a:solidFill>
                          <a:effectLst/>
                          <a:latin typeface="Century Gothic"/>
                        </a:rPr>
                        <a:t>3.6.6</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provide a method to output average frames, averaged over a configurable subset of stored frames</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Century Gothic"/>
                          <a:ea typeface="+mn-ea"/>
                          <a:cs typeface="+mn-cs"/>
                        </a:rPr>
                        <a:t>^^</a:t>
                      </a: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68131923"/>
                  </a:ext>
                </a:extLst>
              </a:tr>
              <a:tr h="290382">
                <a:tc>
                  <a:txBody>
                    <a:bodyPr/>
                    <a:lstStyle/>
                    <a:p>
                      <a:pPr algn="ctr" fontAlgn="b"/>
                      <a:r>
                        <a:rPr lang="en-US" sz="800" b="0" u="none" strike="noStrike">
                          <a:solidFill>
                            <a:schemeClr val="bg1"/>
                          </a:solidFill>
                          <a:effectLst/>
                          <a:latin typeface="Century Gothic"/>
                        </a:rPr>
                        <a:t>3.6.7</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provide a method to output cleaned frames, which are computed as follows: clean_frame = raw_frame - avg_frame</a:t>
                      </a:r>
                      <a:endParaRPr lang="en-US" sz="800" b="0" i="0" u="none" strike="noStrike" err="1">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Century Gothic"/>
                          <a:ea typeface="+mn-ea"/>
                          <a:cs typeface="+mn-cs"/>
                        </a:rPr>
                        <a:t>^^</a:t>
                      </a: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9259898"/>
                  </a:ext>
                </a:extLst>
              </a:tr>
              <a:tr h="181489">
                <a:tc>
                  <a:txBody>
                    <a:bodyPr/>
                    <a:lstStyle/>
                    <a:p>
                      <a:pPr algn="ctr" fontAlgn="b"/>
                      <a:r>
                        <a:rPr lang="en-US" sz="800" b="0" u="none" strike="noStrike">
                          <a:solidFill>
                            <a:schemeClr val="bg1"/>
                          </a:solidFill>
                          <a:effectLst/>
                          <a:latin typeface="Century Gothic"/>
                        </a:rPr>
                        <a:t>3.6.8</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provide a method to output the difference between two frames</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Century Gothic"/>
                          <a:ea typeface="+mn-ea"/>
                          <a:cs typeface="+mn-cs"/>
                        </a:rPr>
                        <a:t>^^</a:t>
                      </a: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80306166"/>
                  </a:ext>
                </a:extLst>
              </a:tr>
              <a:tr h="290382">
                <a:tc>
                  <a:txBody>
                    <a:bodyPr/>
                    <a:lstStyle/>
                    <a:p>
                      <a:pPr algn="ctr" fontAlgn="b"/>
                      <a:r>
                        <a:rPr lang="en-US" sz="800" b="0" u="none" strike="noStrike">
                          <a:solidFill>
                            <a:schemeClr val="bg1"/>
                          </a:solidFill>
                          <a:effectLst/>
                          <a:latin typeface="Century Gothic"/>
                        </a:rPr>
                        <a:t>3.6.9</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provide a method to output a difference stack, which is the sum over multiple frame differences</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Century Gothic"/>
                          <a:ea typeface="+mn-ea"/>
                          <a:cs typeface="+mn-cs"/>
                        </a:rPr>
                        <a:t>^^</a:t>
                      </a: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02480234"/>
                  </a:ext>
                </a:extLst>
              </a:tr>
              <a:tr h="181489">
                <a:tc>
                  <a:txBody>
                    <a:bodyPr/>
                    <a:lstStyle/>
                    <a:p>
                      <a:pPr algn="ctr" fontAlgn="b"/>
                      <a:r>
                        <a:rPr lang="en-US" sz="800" b="0" u="none" strike="noStrike">
                          <a:solidFill>
                            <a:schemeClr val="bg1"/>
                          </a:solidFill>
                          <a:effectLst/>
                          <a:latin typeface="Century Gothic"/>
                        </a:rPr>
                        <a:t>3.7</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800" b="0" u="none" strike="noStrike">
                          <a:solidFill>
                            <a:schemeClr val="bg1"/>
                          </a:solidFill>
                          <a:effectLst/>
                          <a:latin typeface="Century Gothic"/>
                        </a:rPr>
                        <a:t>Detection Algorithm</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8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076491348"/>
                  </a:ext>
                </a:extLst>
              </a:tr>
              <a:tr h="399276">
                <a:tc>
                  <a:txBody>
                    <a:bodyPr/>
                    <a:lstStyle/>
                    <a:p>
                      <a:pPr algn="ctr" fontAlgn="b"/>
                      <a:r>
                        <a:rPr lang="en-US" sz="800" b="0" u="none" strike="noStrike">
                          <a:solidFill>
                            <a:schemeClr val="bg1"/>
                          </a:solidFill>
                          <a:effectLst/>
                          <a:latin typeface="Century Gothic"/>
                        </a:rPr>
                        <a:t>3.7.1</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provide a method to detect features-of-interest in a single frame reconstruction</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800" b="0" u="none" strike="noStrike">
                          <a:solidFill>
                            <a:schemeClr val="bg1"/>
                          </a:solidFill>
                          <a:effectLst/>
                          <a:latin typeface="Century Gothic"/>
                        </a:rPr>
                        <a:t>detection of life test, multiple organisms test</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29765309"/>
                  </a:ext>
                </a:extLst>
              </a:tr>
              <a:tr h="290382">
                <a:tc>
                  <a:txBody>
                    <a:bodyPr/>
                    <a:lstStyle/>
                    <a:p>
                      <a:pPr algn="ctr" fontAlgn="b"/>
                      <a:r>
                        <a:rPr lang="en-US" sz="800" b="0" u="none" strike="noStrike">
                          <a:solidFill>
                            <a:schemeClr val="bg1"/>
                          </a:solidFill>
                          <a:effectLst/>
                          <a:latin typeface="Century Gothic"/>
                        </a:rPr>
                        <a:t>3.7.2</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provide a method to detect features-of-interest in a difference stack reconstruction</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Century Gothic"/>
                          <a:ea typeface="+mn-ea"/>
                          <a:cs typeface="+mn-cs"/>
                        </a:rPr>
                        <a:t>^^</a:t>
                      </a: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79991723"/>
                  </a:ext>
                </a:extLst>
              </a:tr>
              <a:tr h="181489">
                <a:tc>
                  <a:txBody>
                    <a:bodyPr/>
                    <a:lstStyle/>
                    <a:p>
                      <a:pPr algn="ctr" fontAlgn="b"/>
                      <a:r>
                        <a:rPr lang="en-US" sz="800" b="0" u="none" strike="noStrike">
                          <a:solidFill>
                            <a:schemeClr val="bg1"/>
                          </a:solidFill>
                          <a:effectLst/>
                          <a:latin typeface="Century Gothic"/>
                        </a:rPr>
                        <a:t>3.7.3</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provide a method to output detected regions from a reconstructed frame</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Century Gothic"/>
                          <a:ea typeface="+mn-ea"/>
                          <a:cs typeface="+mn-cs"/>
                        </a:rPr>
                        <a:t>^^</a:t>
                      </a: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44721904"/>
                  </a:ext>
                </a:extLst>
              </a:tr>
              <a:tr h="290382">
                <a:tc>
                  <a:txBody>
                    <a:bodyPr/>
                    <a:lstStyle/>
                    <a:p>
                      <a:pPr algn="ctr" fontAlgn="b"/>
                      <a:r>
                        <a:rPr lang="en-US" sz="800" b="0" u="none" strike="noStrike">
                          <a:solidFill>
                            <a:schemeClr val="bg1"/>
                          </a:solidFill>
                          <a:effectLst/>
                          <a:latin typeface="Century Gothic"/>
                        </a:rPr>
                        <a:t>3.7.4</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provide a method to output detected regions from a reconstructed difference frame</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Century Gothic"/>
                          <a:ea typeface="+mn-ea"/>
                          <a:cs typeface="+mn-cs"/>
                        </a:rPr>
                        <a:t>^^</a:t>
                      </a: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73501965"/>
                  </a:ext>
                </a:extLst>
              </a:tr>
              <a:tr h="290382">
                <a:tc>
                  <a:txBody>
                    <a:bodyPr/>
                    <a:lstStyle/>
                    <a:p>
                      <a:pPr algn="ctr" fontAlgn="b"/>
                      <a:r>
                        <a:rPr lang="en-US" sz="800" b="0" u="none" strike="noStrike">
                          <a:solidFill>
                            <a:schemeClr val="bg1"/>
                          </a:solidFill>
                          <a:effectLst/>
                          <a:latin typeface="Century Gothic"/>
                        </a:rPr>
                        <a:t>3.7.5</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provide a method to output detected regions from a reconstructed difference stack</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Century Gothic"/>
                          <a:ea typeface="+mn-ea"/>
                          <a:cs typeface="+mn-cs"/>
                        </a:rPr>
                        <a:t>^^</a:t>
                      </a: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37963802"/>
                  </a:ext>
                </a:extLst>
              </a:tr>
              <a:tr h="290382">
                <a:tc>
                  <a:txBody>
                    <a:bodyPr/>
                    <a:lstStyle/>
                    <a:p>
                      <a:pPr algn="ctr" fontAlgn="b"/>
                      <a:r>
                        <a:rPr lang="en-US" sz="800" b="0" u="none" strike="noStrike">
                          <a:solidFill>
                            <a:schemeClr val="bg1"/>
                          </a:solidFill>
                          <a:effectLst/>
                          <a:latin typeface="Century Gothic"/>
                        </a:rPr>
                        <a:t>3.7.6</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provide a method to characterize detected regions, and output the characterization as a compact description</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Century Gothic"/>
                          <a:ea typeface="+mn-ea"/>
                          <a:cs typeface="+mn-cs"/>
                        </a:rPr>
                        <a:t>^^</a:t>
                      </a: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39050709"/>
                  </a:ext>
                </a:extLst>
              </a:tr>
              <a:tr h="290382">
                <a:tc>
                  <a:txBody>
                    <a:bodyPr/>
                    <a:lstStyle/>
                    <a:p>
                      <a:pPr algn="ctr" fontAlgn="b"/>
                      <a:r>
                        <a:rPr lang="en-US" sz="800" b="0" u="none" strike="noStrike">
                          <a:solidFill>
                            <a:schemeClr val="bg1"/>
                          </a:solidFill>
                          <a:effectLst/>
                          <a:latin typeface="Century Gothic"/>
                        </a:rPr>
                        <a:t>3.7.7</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provide a method to compute and output statistics over a subset of detection descriptors</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effectLst/>
                          <a:uLnTx/>
                          <a:uFillTx/>
                          <a:latin typeface="Century Gothic"/>
                          <a:ea typeface="+mn-ea"/>
                          <a:cs typeface="+mn-cs"/>
                        </a:rPr>
                        <a:t>^^</a:t>
                      </a: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88128733"/>
                  </a:ext>
                </a:extLst>
              </a:tr>
              <a:tr h="181489">
                <a:tc>
                  <a:txBody>
                    <a:bodyPr/>
                    <a:lstStyle/>
                    <a:p>
                      <a:pPr algn="ctr" fontAlgn="b"/>
                      <a:r>
                        <a:rPr lang="en-US" sz="800" b="0" u="none" strike="noStrike">
                          <a:solidFill>
                            <a:schemeClr val="bg1"/>
                          </a:solidFill>
                          <a:effectLst/>
                          <a:latin typeface="Century Gothic"/>
                        </a:rPr>
                        <a:t>3.8</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r>
                        <a:rPr lang="en-US" sz="800" b="0" u="none" strike="noStrike">
                          <a:solidFill>
                            <a:schemeClr val="bg1"/>
                          </a:solidFill>
                          <a:effectLst/>
                          <a:latin typeface="Century Gothic"/>
                        </a:rPr>
                        <a:t>Storage</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fontAlgn="b"/>
                      <a:endParaRPr lang="en-US" sz="800" b="0" i="0" u="none" strike="noStrike">
                        <a:solidFill>
                          <a:schemeClr val="bg1"/>
                        </a:solidFill>
                        <a:effectLst/>
                        <a:latin typeface="Century Gothic" panose="020B0502020202020204" pitchFamily="34" charset="0"/>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969675891"/>
                  </a:ext>
                </a:extLst>
              </a:tr>
              <a:tr h="290382">
                <a:tc>
                  <a:txBody>
                    <a:bodyPr/>
                    <a:lstStyle/>
                    <a:p>
                      <a:pPr algn="ctr" fontAlgn="b"/>
                      <a:r>
                        <a:rPr lang="en-US" sz="800" b="0" u="none" strike="noStrike">
                          <a:solidFill>
                            <a:schemeClr val="bg1"/>
                          </a:solidFill>
                          <a:effectLst/>
                          <a:latin typeface="Century Gothic"/>
                        </a:rPr>
                        <a:t>3.8.1</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support saving processed data to a non-volatile bulk storage device, operating as a FIFO</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800" b="0" u="none" strike="noStrike">
                          <a:solidFill>
                            <a:schemeClr val="bg1"/>
                          </a:solidFill>
                          <a:effectLst/>
                          <a:latin typeface="Century Gothic"/>
                        </a:rPr>
                        <a:t>Etna Main</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39638558"/>
                  </a:ext>
                </a:extLst>
              </a:tr>
              <a:tr h="181489">
                <a:tc>
                  <a:txBody>
                    <a:bodyPr/>
                    <a:lstStyle/>
                    <a:p>
                      <a:pPr algn="ctr" fontAlgn="b"/>
                      <a:r>
                        <a:rPr lang="en-US" sz="800" b="0" u="none" strike="noStrike">
                          <a:solidFill>
                            <a:schemeClr val="bg1"/>
                          </a:solidFill>
                          <a:effectLst/>
                          <a:latin typeface="Century Gothic"/>
                        </a:rPr>
                        <a:t>3.8.2</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800" b="0" u="none" strike="noStrike">
                          <a:solidFill>
                            <a:schemeClr val="bg1"/>
                          </a:solidFill>
                          <a:effectLst/>
                          <a:latin typeface="Century Gothic"/>
                        </a:rPr>
                        <a:t>The software shall support saving all raw hologram data to the bulk storage device</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r>
                        <a:rPr lang="en-US" sz="800" b="0" u="none" strike="noStrike">
                          <a:solidFill>
                            <a:schemeClr val="bg1"/>
                          </a:solidFill>
                          <a:effectLst/>
                          <a:latin typeface="Century Gothic"/>
                        </a:rPr>
                        <a:t>Etna Main</a:t>
                      </a:r>
                      <a:endParaRPr lang="en-US" sz="800" b="0" i="0" u="none" strike="noStrike">
                        <a:solidFill>
                          <a:schemeClr val="bg1"/>
                        </a:solidFill>
                        <a:effectLst/>
                        <a:latin typeface="Century Gothic"/>
                      </a:endParaRPr>
                    </a:p>
                  </a:txBody>
                  <a:tcPr marL="45720" marR="457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16752236"/>
                  </a:ext>
                </a:extLst>
              </a:tr>
            </a:tbl>
          </a:graphicData>
        </a:graphic>
      </p:graphicFrame>
    </p:spTree>
    <p:extLst>
      <p:ext uri="{BB962C8B-B14F-4D97-AF65-F5344CB8AC3E}">
        <p14:creationId xmlns:p14="http://schemas.microsoft.com/office/powerpoint/2010/main" val="3420694512"/>
      </p:ext>
    </p:extLst>
  </p:cSld>
  <p:clrMapOvr>
    <a:masterClrMapping/>
  </p:clrMapOvr>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e Presentation" id="{8088B37C-EE2B-DE4B-B3D3-1390EB24CB96}" vid="{A254A6ED-9791-3440-9DA2-5E3237F67A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C714A1-F984-4163-857C-E28B8E65A71B}"/>
</file>

<file path=customXml/itemProps2.xml><?xml version="1.0" encoding="utf-8"?>
<ds:datastoreItem xmlns:ds="http://schemas.openxmlformats.org/officeDocument/2006/customXml" ds:itemID="{AEC80260-A8D5-4D18-80BA-D54086718F21}"/>
</file>

<file path=docProps/app.xml><?xml version="1.0" encoding="utf-8"?>
<Properties xmlns="http://schemas.openxmlformats.org/officeDocument/2006/extended-properties" xmlns:vt="http://schemas.openxmlformats.org/officeDocument/2006/docPropsVTypes">
  <Template/>
  <TotalTime>0</TotalTime>
  <Words>7760</Words>
  <Application>Microsoft Office PowerPoint</Application>
  <PresentationFormat>Widescreen</PresentationFormat>
  <Paragraphs>1906</Paragraphs>
  <Slides>94</Slides>
  <Notes>51</Notes>
  <HiddenSlides>0</HiddenSlides>
  <MMClips>1</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Office Theme</vt:lpstr>
      <vt:lpstr>ETNA  Test Readiness Review</vt:lpstr>
      <vt:lpstr>Agenda</vt:lpstr>
      <vt:lpstr>Overview</vt:lpstr>
      <vt:lpstr>CONOPS: Etna</vt:lpstr>
      <vt:lpstr>System Functional Block Diagram</vt:lpstr>
      <vt:lpstr>Critical Project Elements</vt:lpstr>
      <vt:lpstr>PowerPoint Presentation</vt:lpstr>
      <vt:lpstr>PowerPoint Presentation</vt:lpstr>
      <vt:lpstr>PowerPoint Presentation</vt:lpstr>
      <vt:lpstr>PowerPoint Presentation</vt:lpstr>
      <vt:lpstr>PowerPoint Presentation</vt:lpstr>
      <vt:lpstr>Schedule</vt:lpstr>
      <vt:lpstr>Gantt Chart: Overview</vt:lpstr>
      <vt:lpstr>Gantt Chart: Manufacturing</vt:lpstr>
      <vt:lpstr>Gantt Chart: Testing</vt:lpstr>
      <vt:lpstr>All Tests</vt:lpstr>
      <vt:lpstr>Testing</vt:lpstr>
      <vt:lpstr>Thermal Survival Overview</vt:lpstr>
      <vt:lpstr>Thermal Survival Alignment Prerequisite </vt:lpstr>
      <vt:lpstr>Thermal Survival Alignment Prerequisite</vt:lpstr>
      <vt:lpstr>Thermal Survival Testing</vt:lpstr>
      <vt:lpstr>Thermal Survival Testing Safety </vt:lpstr>
      <vt:lpstr>Thermal Survival Components and Data</vt:lpstr>
      <vt:lpstr>Thermal Survival Alignment Success</vt:lpstr>
      <vt:lpstr>Thermal Survival Alignment Success</vt:lpstr>
      <vt:lpstr>Motion Detection Overview</vt:lpstr>
      <vt:lpstr>Motion Detection Overview</vt:lpstr>
      <vt:lpstr>Motion Detection Overview</vt:lpstr>
      <vt:lpstr>Motion Detection Reconstruction Prerequisite </vt:lpstr>
      <vt:lpstr>Motion Detection Simulating Particles</vt:lpstr>
      <vt:lpstr>Motion Detection Simulating Particles</vt:lpstr>
      <vt:lpstr>Motion Detection Simulating Particles</vt:lpstr>
      <vt:lpstr>Motion Detection Simulating Particles: Difference Frame</vt:lpstr>
      <vt:lpstr>Motion Detection Components and Data </vt:lpstr>
      <vt:lpstr>Motion Detection Detect Z Motion</vt:lpstr>
      <vt:lpstr>Motion Detection Detect Z Motion</vt:lpstr>
      <vt:lpstr>Motion Detection X Y Velocity </vt:lpstr>
      <vt:lpstr>Motion Detection Success</vt:lpstr>
      <vt:lpstr>Day in the Life Overview</vt:lpstr>
      <vt:lpstr>PowerPoint Presentation</vt:lpstr>
      <vt:lpstr>Day in the Life Testing Safety </vt:lpstr>
      <vt:lpstr>Day in the Life Fluid Intake</vt:lpstr>
      <vt:lpstr>Day in the Life Thermal Control – Requirements and Hardware</vt:lpstr>
      <vt:lpstr>Day in the Life Thermal Control – Con Ops</vt:lpstr>
      <vt:lpstr>Day in the Life Imaging </vt:lpstr>
      <vt:lpstr>Day in the Life Optical Success - Resolution</vt:lpstr>
      <vt:lpstr>Day in the Life Testing  Software Command &amp; Control</vt:lpstr>
      <vt:lpstr>Day in the Life Testing  Software: Ground Station – Module Communication</vt:lpstr>
      <vt:lpstr>Day in the Life Testing  Software: Local System </vt:lpstr>
      <vt:lpstr>Budget</vt:lpstr>
      <vt:lpstr>Overall Budget</vt:lpstr>
      <vt:lpstr>Backup Slides</vt:lpstr>
      <vt:lpstr>Imaging Sensor</vt:lpstr>
      <vt:lpstr>Processor: Portenta X8</vt:lpstr>
      <vt:lpstr>Camera Power</vt:lpstr>
      <vt:lpstr>Electronics Functional Block Diagram</vt:lpstr>
      <vt:lpstr> Thermistor Calibration</vt:lpstr>
      <vt:lpstr>Thermistor Calibration</vt:lpstr>
      <vt:lpstr>Thermal Control Success</vt:lpstr>
      <vt:lpstr>PowerPoint Presentation</vt:lpstr>
      <vt:lpstr>Temperature Control Circuitry</vt:lpstr>
      <vt:lpstr>Thermistor Testing Setup</vt:lpstr>
      <vt:lpstr>Thermal Survival Light Area Math</vt:lpstr>
      <vt:lpstr>Detection Classification</vt:lpstr>
      <vt:lpstr>Motion Detection Testing – Reconstruction Prerequisite </vt:lpstr>
      <vt:lpstr>Motion Detection Simulating Particles</vt:lpstr>
      <vt:lpstr>Day in the Life Software</vt:lpstr>
      <vt:lpstr>Day in the Life Software Success</vt:lpstr>
      <vt:lpstr>DITL software</vt:lpstr>
      <vt:lpstr>DITL software: Electronics Connection </vt:lpstr>
      <vt:lpstr>DITL software: Software Communications </vt:lpstr>
      <vt:lpstr>CAD Breakdown</vt:lpstr>
      <vt:lpstr>PowerPoint Presentation</vt:lpstr>
      <vt:lpstr>PowerPoint Presentation</vt:lpstr>
      <vt:lpstr>CAD DESIGN: Open Box</vt:lpstr>
      <vt:lpstr>CAD DESIGN: Top Section View of Full Assembly  </vt:lpstr>
      <vt:lpstr>CAD DESIGN:  Collimating Lens Assembly</vt:lpstr>
      <vt:lpstr>CAD DESIGN:  Grin Lens Assembly</vt:lpstr>
      <vt:lpstr>CAD DESIGN:  Imaging Chamber</vt:lpstr>
      <vt:lpstr>CAD DESIGN:  Aluminum Jacket</vt:lpstr>
      <vt:lpstr>CAD DESIGN:  Thermal Regulators</vt:lpstr>
      <vt:lpstr>CAD DESIGN:  Baseplate</vt:lpstr>
      <vt:lpstr>Budget Breakdown - Components</vt:lpstr>
      <vt:lpstr>Electronics Budget</vt:lpstr>
      <vt:lpstr>Mechanical Budget</vt:lpstr>
      <vt:lpstr>Optics Budget</vt:lpstr>
      <vt:lpstr>Testing Budget</vt:lpstr>
      <vt:lpstr>Requirements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ETNA  Test Readiness Review</dc:title>
  <dc:creator>Anna Jonsen</dc:creator>
  <cp:lastModifiedBy>Anna Jonsen</cp:lastModifiedBy>
  <cp:revision>2</cp:revision>
  <dcterms:created xsi:type="dcterms:W3CDTF">2023-01-31T20:08:04Z</dcterms:created>
  <dcterms:modified xsi:type="dcterms:W3CDTF">2023-02-27T06:20:25Z</dcterms:modified>
</cp:coreProperties>
</file>